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bin" ContentType="audio/unknown"/>
  <Override PartName="/ppt/notesSlides/notesSlide2.xml" ContentType="application/vnd.openxmlformats-officedocument.presentationml.notesSlide+xml"/>
  <Override PartName="/ppt/media/audio2.bin" ContentType="audio/unknown"/>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audio3.bin" ContentType="audio/unknown"/>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2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D38EC4-A7A8-0F45-97FC-F1F89884128B}" type="datetimeFigureOut">
              <a:rPr lang="en-US" smtClean="0"/>
              <a:t>5/26/17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506990-3C1D-D04F-A046-E4CDB3E4D491}" type="slidenum">
              <a:rPr lang="en-US" smtClean="0"/>
              <a:t>‹#›</a:t>
            </a:fld>
            <a:endParaRPr lang="en-US"/>
          </a:p>
        </p:txBody>
      </p:sp>
    </p:spTree>
    <p:extLst>
      <p:ext uri="{BB962C8B-B14F-4D97-AF65-F5344CB8AC3E}">
        <p14:creationId xmlns:p14="http://schemas.microsoft.com/office/powerpoint/2010/main" val="28809591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622B793-B11A-C243-BE08-B859D57E1088}" type="slidenum">
              <a:rPr lang="en-US"/>
              <a:pPr/>
              <a:t>2</a:t>
            </a:fld>
            <a:endParaRPr lang="en-US"/>
          </a:p>
        </p:txBody>
      </p:sp>
      <p:sp>
        <p:nvSpPr>
          <p:cNvPr id="5427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2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How do we know what’s the right combination of genes on a plasmid?</a:t>
            </a:r>
          </a:p>
          <a:p>
            <a:r>
              <a:rPr lang="en-US"/>
              <a:t>Trail and error research work.</a:t>
            </a:r>
          </a:p>
          <a:p>
            <a:pPr marL="396875" lvl="1" indent="-163513"/>
            <a:r>
              <a:rPr lang="en-US"/>
              <a:t>selectable markers</a:t>
            </a:r>
          </a:p>
          <a:p>
            <a:pPr marL="396875" lvl="1" indent="-163513"/>
            <a:r>
              <a:rPr lang="en-US"/>
              <a:t>high copy rate</a:t>
            </a:r>
          </a:p>
          <a:p>
            <a:pPr marL="396875" lvl="1" indent="-163513"/>
            <a:r>
              <a:rPr lang="en-US"/>
              <a:t>convenient restriction sites</a:t>
            </a:r>
          </a:p>
          <a:p>
            <a:r>
              <a:rPr lang="en-US"/>
              <a:t>There are companies that still develop plasmids, patent them &amp; sell them.</a:t>
            </a:r>
          </a:p>
          <a:p>
            <a:pPr marL="396875" lvl="1" indent="-163513"/>
            <a:r>
              <a:rPr lang="en-US"/>
              <a:t>Biotech companies (ex. New England BioLabs)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E905F22-CB3E-5A4A-8873-DA409EF61DA7}" type="slidenum">
              <a:rPr lang="en-US"/>
              <a:pPr/>
              <a:t>18</a:t>
            </a:fld>
            <a:endParaRPr lang="en-US"/>
          </a:p>
        </p:txBody>
      </p:sp>
      <p:sp>
        <p:nvSpPr>
          <p:cNvPr id="6338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3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C1BD8E1-0ECA-7948-A8B5-2499D0E87429}" type="slidenum">
              <a:rPr lang="en-US"/>
              <a:pPr/>
              <a:t>19</a:t>
            </a:fld>
            <a:endParaRPr lang="en-US"/>
          </a:p>
        </p:txBody>
      </p:sp>
      <p:sp>
        <p:nvSpPr>
          <p:cNvPr id="6359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5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Developed by Pat Brown at Stanford in late 1980s</a:t>
            </a:r>
          </a:p>
          <a:p>
            <a:r>
              <a:rPr lang="en-US"/>
              <a:t>Realized quickly he needed an automated system: robot spotter</a:t>
            </a:r>
          </a:p>
          <a:p>
            <a:r>
              <a:rPr lang="en-US"/>
              <a:t>Designed spotter &amp; put plans on Internet for benefit of scientific community.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6E8A223-9251-B34E-BB0D-99F1E645FE99}" type="slidenum">
              <a:rPr lang="en-US"/>
              <a:pPr/>
              <a:t>20</a:t>
            </a:fld>
            <a:endParaRPr lang="en-US"/>
          </a:p>
        </p:txBody>
      </p:sp>
      <p:sp>
        <p:nvSpPr>
          <p:cNvPr id="637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79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It’s all about comparisons!</a:t>
            </a:r>
          </a:p>
          <a:p>
            <a:r>
              <a:rPr lang="en-US"/>
              <a:t>Powerful research tool.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64FC6EC4-C15A-BE44-AD68-E0B701C73DEC}" type="slidenum">
              <a:rPr lang="en-US"/>
              <a:pPr/>
              <a:t>21</a:t>
            </a:fld>
            <a:endParaRPr lang="en-US"/>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xfrm>
            <a:off x="685800" y="4343400"/>
            <a:ext cx="5486400" cy="4114800"/>
          </a:xfrm>
          <a:noFill/>
          <a:ln w="9525"/>
        </p:spPr>
        <p:txBody>
          <a:bodyPr/>
          <a:lstStyle/>
          <a:p>
            <a:r>
              <a:rPr lang="en-US" b="1">
                <a:latin typeface="Times New Roman" charset="0"/>
                <a:ea typeface="ＭＳ Ｐゴシック" charset="-128"/>
                <a:cs typeface="ＭＳ Ｐゴシック" charset="-128"/>
              </a:rPr>
              <a:t>Answer</a:t>
            </a:r>
            <a:r>
              <a:rPr lang="en-US">
                <a:latin typeface="Times New Roman" charset="0"/>
                <a:ea typeface="ＭＳ Ｐゴシック" charset="-128"/>
                <a:cs typeface="ＭＳ Ｐゴシック" charset="-128"/>
              </a:rPr>
              <a:t>:  c</a:t>
            </a:r>
            <a:endParaRPr lang="en-US" b="1">
              <a:latin typeface="Times New Roman" charset="0"/>
              <a:ea typeface="ＭＳ Ｐゴシック" charset="-128"/>
              <a:cs typeface="ＭＳ Ｐゴシック" charset="-128"/>
            </a:endParaRPr>
          </a:p>
          <a:p>
            <a:r>
              <a:rPr lang="en-US" b="1">
                <a:latin typeface="Times New Roman" charset="0"/>
                <a:ea typeface="ＭＳ Ｐゴシック" charset="-128"/>
                <a:cs typeface="ＭＳ Ｐゴシック" charset="-128"/>
              </a:rPr>
              <a:t>Source</a:t>
            </a:r>
            <a:r>
              <a:rPr lang="en-US">
                <a:latin typeface="Times New Roman" charset="0"/>
                <a:ea typeface="ＭＳ Ｐゴシック" charset="-128"/>
                <a:cs typeface="ＭＳ Ｐゴシック" charset="-128"/>
              </a:rPr>
              <a:t>: Barstow - </a:t>
            </a:r>
            <a:r>
              <a:rPr lang="en-US" i="1">
                <a:latin typeface="Times New Roman" charset="0"/>
                <a:ea typeface="ＭＳ Ｐゴシック" charset="-128"/>
                <a:cs typeface="ＭＳ Ｐゴシック" charset="-128"/>
              </a:rPr>
              <a:t>Test Bank for Biology</a:t>
            </a:r>
            <a:r>
              <a:rPr lang="en-US">
                <a:latin typeface="Times New Roman" charset="0"/>
                <a:ea typeface="ＭＳ Ｐゴシック" charset="-128"/>
                <a:cs typeface="ＭＳ Ｐゴシック" charset="-128"/>
              </a:rPr>
              <a:t>, Seventh Edition, Question #26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a:t>
            </a:r>
            <a:endParaRPr lang="en-US" dirty="0"/>
          </a:p>
        </p:txBody>
      </p:sp>
      <p:sp>
        <p:nvSpPr>
          <p:cNvPr id="4" name="Slide Number Placeholder 3"/>
          <p:cNvSpPr>
            <a:spLocks noGrp="1"/>
          </p:cNvSpPr>
          <p:nvPr>
            <p:ph type="sldNum" sz="quarter" idx="10"/>
          </p:nvPr>
        </p:nvSpPr>
        <p:spPr/>
        <p:txBody>
          <a:bodyPr/>
          <a:lstStyle/>
          <a:p>
            <a:fld id="{515145C2-E3E9-CA41-AE36-2136280C52A6}"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8B8E76A-B22E-EE4C-AE51-E48F7344B84C}" type="slidenum">
              <a:rPr lang="en-US"/>
              <a:pPr/>
              <a:t>6</a:t>
            </a:fld>
            <a:endParaRPr lang="en-US"/>
          </a:p>
        </p:txBody>
      </p:sp>
      <p:sp>
        <p:nvSpPr>
          <p:cNvPr id="5345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4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FFB1305-3405-D149-BDB7-3C8CCC694197}" type="slidenum">
              <a:rPr lang="en-US"/>
              <a:pPr/>
              <a:t>8</a:t>
            </a:fld>
            <a:endParaRPr lang="en-US"/>
          </a:p>
        </p:txBody>
      </p:sp>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r>
              <a:rPr lang="en-US"/>
              <a:t>Northern blot: RNA on filter &amp; DNA probe</a:t>
            </a:r>
            <a:br>
              <a:rPr lang="en-US"/>
            </a:br>
            <a:r>
              <a:rPr lang="en-US"/>
              <a:t>measures gene expression because grabbing mRNA from cell -- only expressed genes</a:t>
            </a:r>
          </a:p>
          <a:p>
            <a:r>
              <a:rPr lang="en-US"/>
              <a:t>Western blot: protein on filter labeled directly</a:t>
            </a:r>
          </a:p>
          <a:p>
            <a:endParaRPr lang="en-US"/>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DD8C72B-F10A-1948-AD48-80742CA3CB4F}" type="slidenum">
              <a:rPr lang="en-US"/>
              <a:pPr/>
              <a:t>9</a:t>
            </a:fld>
            <a:endParaRPr lang="en-US"/>
          </a:p>
        </p:txBody>
      </p:sp>
      <p:sp>
        <p:nvSpPr>
          <p:cNvPr id="526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633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4EC3BD6-CE5A-F147-8AC6-27B70ED4472E}" type="slidenum">
              <a:rPr lang="en-US"/>
              <a:pPr/>
              <a:t>10</a:t>
            </a:fld>
            <a:endParaRPr lang="en-US"/>
          </a:p>
        </p:txBody>
      </p:sp>
      <p:sp>
        <p:nvSpPr>
          <p:cNvPr id="528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8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human genome = 3 billion bases</a:t>
            </a:r>
          </a:p>
          <a:p>
            <a:r>
              <a:rPr lang="en-US"/>
              <a:t>fragments are cut to ~5000 bases</a:t>
            </a:r>
          </a:p>
          <a:p>
            <a:r>
              <a:rPr lang="en-US"/>
              <a:t>therefore ~ 600,000 fragments per cell.</a:t>
            </a:r>
          </a:p>
          <a:p>
            <a:r>
              <a:rPr lang="en-US"/>
              <a:t>But you have to use many cells to make sure you have a complete set in the library, so… you may have millions of cells that you extracted the DNA from, so… you would need millions of colonies, so the human genome cloned into bacteria would be a walk-in freezer full of petri dishes.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70F351B-8E03-9942-925E-EFB49877143D}" type="slidenum">
              <a:rPr lang="en-US"/>
              <a:pPr/>
              <a:t>11</a:t>
            </a:fld>
            <a:endParaRPr lang="en-US"/>
          </a:p>
        </p:txBody>
      </p:sp>
      <p:sp>
        <p:nvSpPr>
          <p:cNvPr id="530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0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human genome = 3 billion bases</a:t>
            </a:r>
          </a:p>
          <a:p>
            <a:r>
              <a:rPr lang="en-US"/>
              <a:t>fragments are cut to ~5000 bases</a:t>
            </a:r>
          </a:p>
          <a:p>
            <a:r>
              <a:rPr lang="en-US"/>
              <a:t>therefore ~ 600,000 fragments per cell.</a:t>
            </a:r>
          </a:p>
          <a:p>
            <a:r>
              <a:rPr lang="en-US"/>
              <a:t>But you have to use many cells to make sure you have a complete set in the library, so… you may have millions of cells that you extracted the DNA from, so… you would need millions of colonies, so the human genome cloned into bacteria would be a walk-in freezer full of petri dishes.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06C779-483F-3C41-AC53-0EBE9A6F30D8}" type="slidenum">
              <a:rPr lang="en-US"/>
              <a:pPr/>
              <a:t>12</a:t>
            </a:fld>
            <a:endParaRPr lang="en-US"/>
          </a:p>
        </p:txBody>
      </p:sp>
      <p:sp>
        <p:nvSpPr>
          <p:cNvPr id="5324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900"/>
              <a:t>Complementation</a:t>
            </a:r>
          </a:p>
          <a:p>
            <a:pPr lvl="1"/>
            <a:r>
              <a:rPr lang="en-US" sz="900"/>
              <a:t>if you have a mutant that lacks YFG, you can transform bacteria with plasmids from the library until one “cures” (complements) the mutation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E181D31-CD82-DA4E-851C-5F0393E0CB67}" type="slidenum">
              <a:rPr lang="en-US"/>
              <a:pPr/>
              <a:t>13</a:t>
            </a:fld>
            <a:endParaRPr lang="en-US"/>
          </a:p>
        </p:txBody>
      </p:sp>
      <p:sp>
        <p:nvSpPr>
          <p:cNvPr id="5365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6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43638CA-0FDD-3546-8E9F-8FC0D5011BEB}" type="slidenum">
              <a:rPr lang="en-US"/>
              <a:pPr/>
              <a:t>16</a:t>
            </a:fld>
            <a:endParaRPr lang="en-US"/>
          </a:p>
        </p:txBody>
      </p:sp>
      <p:sp>
        <p:nvSpPr>
          <p:cNvPr id="5406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0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900"/>
              <a:t>Could you imagine how much that first insulin clone was worth to Genentech? One little piece of DNA in a plasmid worth billions! </a:t>
            </a:r>
            <a:br>
              <a:rPr lang="en-US" sz="900"/>
            </a:br>
            <a:r>
              <a:rPr lang="en-US" sz="900"/>
              <a:t>It put them on the map &amp; built a multi-billion dollar biotech company.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4DAC76-960E-2045-BA09-06BDE6A4F41C}"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74B48-5879-9345-8FE4-D8D88286C595}" type="slidenum">
              <a:rPr lang="en-US" smtClean="0"/>
              <a:t>‹#›</a:t>
            </a:fld>
            <a:endParaRPr lang="en-US"/>
          </a:p>
        </p:txBody>
      </p:sp>
    </p:spTree>
    <p:extLst>
      <p:ext uri="{BB962C8B-B14F-4D97-AF65-F5344CB8AC3E}">
        <p14:creationId xmlns:p14="http://schemas.microsoft.com/office/powerpoint/2010/main" val="2964034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DAC76-960E-2045-BA09-06BDE6A4F41C}"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74B48-5879-9345-8FE4-D8D88286C595}" type="slidenum">
              <a:rPr lang="en-US" smtClean="0"/>
              <a:t>‹#›</a:t>
            </a:fld>
            <a:endParaRPr lang="en-US"/>
          </a:p>
        </p:txBody>
      </p:sp>
    </p:spTree>
    <p:extLst>
      <p:ext uri="{BB962C8B-B14F-4D97-AF65-F5344CB8AC3E}">
        <p14:creationId xmlns:p14="http://schemas.microsoft.com/office/powerpoint/2010/main" val="215926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DAC76-960E-2045-BA09-06BDE6A4F41C}"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74B48-5879-9345-8FE4-D8D88286C595}" type="slidenum">
              <a:rPr lang="en-US" smtClean="0"/>
              <a:t>‹#›</a:t>
            </a:fld>
            <a:endParaRPr lang="en-US"/>
          </a:p>
        </p:txBody>
      </p:sp>
    </p:spTree>
    <p:extLst>
      <p:ext uri="{BB962C8B-B14F-4D97-AF65-F5344CB8AC3E}">
        <p14:creationId xmlns:p14="http://schemas.microsoft.com/office/powerpoint/2010/main" val="396176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DAC76-960E-2045-BA09-06BDE6A4F41C}"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74B48-5879-9345-8FE4-D8D88286C595}" type="slidenum">
              <a:rPr lang="en-US" smtClean="0"/>
              <a:t>‹#›</a:t>
            </a:fld>
            <a:endParaRPr lang="en-US"/>
          </a:p>
        </p:txBody>
      </p:sp>
    </p:spTree>
    <p:extLst>
      <p:ext uri="{BB962C8B-B14F-4D97-AF65-F5344CB8AC3E}">
        <p14:creationId xmlns:p14="http://schemas.microsoft.com/office/powerpoint/2010/main" val="186093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DAC76-960E-2045-BA09-06BDE6A4F41C}"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74B48-5879-9345-8FE4-D8D88286C595}" type="slidenum">
              <a:rPr lang="en-US" smtClean="0"/>
              <a:t>‹#›</a:t>
            </a:fld>
            <a:endParaRPr lang="en-US"/>
          </a:p>
        </p:txBody>
      </p:sp>
    </p:spTree>
    <p:extLst>
      <p:ext uri="{BB962C8B-B14F-4D97-AF65-F5344CB8AC3E}">
        <p14:creationId xmlns:p14="http://schemas.microsoft.com/office/powerpoint/2010/main" val="1729687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4DAC76-960E-2045-BA09-06BDE6A4F41C}"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74B48-5879-9345-8FE4-D8D88286C595}" type="slidenum">
              <a:rPr lang="en-US" smtClean="0"/>
              <a:t>‹#›</a:t>
            </a:fld>
            <a:endParaRPr lang="en-US"/>
          </a:p>
        </p:txBody>
      </p:sp>
    </p:spTree>
    <p:extLst>
      <p:ext uri="{BB962C8B-B14F-4D97-AF65-F5344CB8AC3E}">
        <p14:creationId xmlns:p14="http://schemas.microsoft.com/office/powerpoint/2010/main" val="189130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4DAC76-960E-2045-BA09-06BDE6A4F41C}" type="datetimeFigureOut">
              <a:rPr lang="en-US" smtClean="0"/>
              <a:t>5/26/17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74B48-5879-9345-8FE4-D8D88286C595}" type="slidenum">
              <a:rPr lang="en-US" smtClean="0"/>
              <a:t>‹#›</a:t>
            </a:fld>
            <a:endParaRPr lang="en-US"/>
          </a:p>
        </p:txBody>
      </p:sp>
    </p:spTree>
    <p:extLst>
      <p:ext uri="{BB962C8B-B14F-4D97-AF65-F5344CB8AC3E}">
        <p14:creationId xmlns:p14="http://schemas.microsoft.com/office/powerpoint/2010/main" val="159782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4DAC76-960E-2045-BA09-06BDE6A4F41C}" type="datetimeFigureOut">
              <a:rPr lang="en-US" smtClean="0"/>
              <a:t>5/26/17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74B48-5879-9345-8FE4-D8D88286C595}" type="slidenum">
              <a:rPr lang="en-US" smtClean="0"/>
              <a:t>‹#›</a:t>
            </a:fld>
            <a:endParaRPr lang="en-US"/>
          </a:p>
        </p:txBody>
      </p:sp>
    </p:spTree>
    <p:extLst>
      <p:ext uri="{BB962C8B-B14F-4D97-AF65-F5344CB8AC3E}">
        <p14:creationId xmlns:p14="http://schemas.microsoft.com/office/powerpoint/2010/main" val="2350569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DAC76-960E-2045-BA09-06BDE6A4F41C}" type="datetimeFigureOut">
              <a:rPr lang="en-US" smtClean="0"/>
              <a:t>5/26/17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74B48-5879-9345-8FE4-D8D88286C595}" type="slidenum">
              <a:rPr lang="en-US" smtClean="0"/>
              <a:t>‹#›</a:t>
            </a:fld>
            <a:endParaRPr lang="en-US"/>
          </a:p>
        </p:txBody>
      </p:sp>
    </p:spTree>
    <p:extLst>
      <p:ext uri="{BB962C8B-B14F-4D97-AF65-F5344CB8AC3E}">
        <p14:creationId xmlns:p14="http://schemas.microsoft.com/office/powerpoint/2010/main" val="378073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DAC76-960E-2045-BA09-06BDE6A4F41C}"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74B48-5879-9345-8FE4-D8D88286C595}" type="slidenum">
              <a:rPr lang="en-US" smtClean="0"/>
              <a:t>‹#›</a:t>
            </a:fld>
            <a:endParaRPr lang="en-US"/>
          </a:p>
        </p:txBody>
      </p:sp>
    </p:spTree>
    <p:extLst>
      <p:ext uri="{BB962C8B-B14F-4D97-AF65-F5344CB8AC3E}">
        <p14:creationId xmlns:p14="http://schemas.microsoft.com/office/powerpoint/2010/main" val="2500549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DAC76-960E-2045-BA09-06BDE6A4F41C}"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74B48-5879-9345-8FE4-D8D88286C595}" type="slidenum">
              <a:rPr lang="en-US" smtClean="0"/>
              <a:t>‹#›</a:t>
            </a:fld>
            <a:endParaRPr lang="en-US"/>
          </a:p>
        </p:txBody>
      </p:sp>
    </p:spTree>
    <p:extLst>
      <p:ext uri="{BB962C8B-B14F-4D97-AF65-F5344CB8AC3E}">
        <p14:creationId xmlns:p14="http://schemas.microsoft.com/office/powerpoint/2010/main" val="3333795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DAC76-960E-2045-BA09-06BDE6A4F41C}" type="datetimeFigureOut">
              <a:rPr lang="en-US" smtClean="0"/>
              <a:t>5/26/17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74B48-5879-9345-8FE4-D8D88286C595}" type="slidenum">
              <a:rPr lang="en-US" smtClean="0"/>
              <a:t>‹#›</a:t>
            </a:fld>
            <a:endParaRPr lang="en-US"/>
          </a:p>
        </p:txBody>
      </p:sp>
    </p:spTree>
    <p:extLst>
      <p:ext uri="{BB962C8B-B14F-4D97-AF65-F5344CB8AC3E}">
        <p14:creationId xmlns:p14="http://schemas.microsoft.com/office/powerpoint/2010/main" val="4240423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jpeg"/><Relationship Id="rId5" Type="http://schemas.openxmlformats.org/officeDocument/2006/relationships/image" Target="../media/image13.jpeg"/><Relationship Id="rId6"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jpeg"/><Relationship Id="rId5"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3.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hyperlink" Target="..%5C..%5C..%5C..%5CProgram%20Files%5CTurningPoint%5C2003%5CQuestions.html" TargetMode="External"/><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audio" Target="../media/audio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NULL"/><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2300" y="342900"/>
            <a:ext cx="6587024" cy="5803900"/>
          </a:xfrm>
          <a:prstGeom prst="rect">
            <a:avLst/>
          </a:prstGeom>
        </p:spPr>
      </p:pic>
      <p:sp>
        <p:nvSpPr>
          <p:cNvPr id="514050" name="Rectangle 2"/>
          <p:cNvSpPr>
            <a:spLocks noGrp="1" noChangeArrowheads="1"/>
          </p:cNvSpPr>
          <p:nvPr>
            <p:ph type="ctrTitle"/>
          </p:nvPr>
        </p:nvSpPr>
        <p:spPr>
          <a:xfrm>
            <a:off x="0" y="2495550"/>
            <a:ext cx="9144000" cy="1165225"/>
          </a:xfrm>
        </p:spPr>
        <p:txBody>
          <a:bodyPr/>
          <a:lstStyle/>
          <a:p>
            <a:pPr algn="ctr"/>
            <a:r>
              <a:rPr lang="en-US" sz="3600" dirty="0"/>
              <a:t>A Little More Advanced Biotechnology Tools</a:t>
            </a:r>
          </a:p>
        </p:txBody>
      </p:sp>
      <p:sp>
        <p:nvSpPr>
          <p:cNvPr id="514051" name="Rectangle 3" descr="Rectangle: Click to edit Master text styles&#10;Second level&#10;Third level&#10;Fourth level&#10;Fifth level"/>
          <p:cNvSpPr>
            <a:spLocks noGrp="1" noChangeArrowheads="1"/>
          </p:cNvSpPr>
          <p:nvPr>
            <p:ph type="subTitle" idx="1"/>
          </p:nvPr>
        </p:nvSpPr>
        <p:spPr>
          <a:xfrm>
            <a:off x="3213100" y="6027738"/>
            <a:ext cx="5930900" cy="709612"/>
          </a:xfrm>
        </p:spPr>
        <p:txBody>
          <a:bodyPr/>
          <a:lstStyle/>
          <a:p>
            <a:pPr algn="ctr"/>
            <a:r>
              <a:rPr lang="en-US" dirty="0">
                <a:solidFill>
                  <a:srgbClr val="000000"/>
                </a:solidFill>
              </a:rPr>
              <a:t>Better </a:t>
            </a:r>
            <a:r>
              <a:rPr lang="en-US" dirty="0" smtClean="0">
                <a:solidFill>
                  <a:srgbClr val="000000"/>
                </a:solidFill>
              </a:rPr>
              <a:t>Plasmids &amp; Finding Genes </a:t>
            </a:r>
            <a:endParaRPr lang="en-US" dirty="0">
              <a:solidFill>
                <a:srgbClr val="000000"/>
              </a:solidFill>
            </a:endParaRPr>
          </a:p>
        </p:txBody>
      </p:sp>
    </p:spTree>
    <p:extLst>
      <p:ext uri="{BB962C8B-B14F-4D97-AF65-F5344CB8AC3E}">
        <p14:creationId xmlns:p14="http://schemas.microsoft.com/office/powerpoint/2010/main" val="31999177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en-US"/>
              <a:t>Making a DNA library</a:t>
            </a:r>
          </a:p>
        </p:txBody>
      </p:sp>
      <p:grpSp>
        <p:nvGrpSpPr>
          <p:cNvPr id="2" name="Group 3"/>
          <p:cNvGrpSpPr>
            <a:grpSpLocks/>
          </p:cNvGrpSpPr>
          <p:nvPr/>
        </p:nvGrpSpPr>
        <p:grpSpPr bwMode="auto">
          <a:xfrm>
            <a:off x="1143000" y="2514600"/>
            <a:ext cx="7162800" cy="3276600"/>
            <a:chOff x="672" y="1488"/>
            <a:chExt cx="4512" cy="2064"/>
          </a:xfrm>
        </p:grpSpPr>
        <p:pic>
          <p:nvPicPr>
            <p:cNvPr id="527364" name="Picture 4" descr="f16-08t_stages_in_a_gen_c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2" y="1488"/>
              <a:ext cx="4512" cy="2064"/>
            </a:xfrm>
            <a:prstGeom prst="rect">
              <a:avLst/>
            </a:prstGeom>
            <a:noFill/>
            <a:ln w="9525">
              <a:noFill/>
              <a:miter lim="800000"/>
              <a:headEnd/>
              <a:tailEnd/>
            </a:ln>
          </p:spPr>
        </p:pic>
        <p:sp>
          <p:nvSpPr>
            <p:cNvPr id="527365" name="Rectangle 5"/>
            <p:cNvSpPr>
              <a:spLocks noChangeArrowheads="1"/>
            </p:cNvSpPr>
            <p:nvPr/>
          </p:nvSpPr>
          <p:spPr bwMode="auto">
            <a:xfrm>
              <a:off x="690" y="2256"/>
              <a:ext cx="1152" cy="1104"/>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527366" name="AutoShape 6"/>
          <p:cNvSpPr>
            <a:spLocks noChangeArrowheads="1"/>
          </p:cNvSpPr>
          <p:nvPr/>
        </p:nvSpPr>
        <p:spPr bwMode="auto">
          <a:xfrm>
            <a:off x="176213" y="1392238"/>
            <a:ext cx="3686175" cy="1208087"/>
          </a:xfrm>
          <a:prstGeom prst="roundRect">
            <a:avLst>
              <a:gd name="adj" fmla="val 16667"/>
            </a:avLst>
          </a:prstGeom>
          <a:solidFill>
            <a:srgbClr val="FFCC18"/>
          </a:solidFill>
          <a:ln w="9525">
            <a:noFill/>
            <a:round/>
            <a:headEnd/>
            <a:tailEnd/>
          </a:ln>
          <a:effectLst/>
        </p:spPr>
        <p:txBody>
          <a:bodyPr>
            <a:prstTxWarp prst="textNoShape">
              <a:avLst/>
            </a:prstTxWarp>
            <a:spAutoFit/>
          </a:bodyPr>
          <a:lstStyle/>
          <a:p>
            <a:pPr algn="l"/>
            <a:r>
              <a:rPr lang="en-US" sz="2200" b="1">
                <a:solidFill>
                  <a:srgbClr val="0F116A"/>
                </a:solidFill>
              </a:rPr>
              <a:t>all DNA from many cells of an organism is cut with </a:t>
            </a:r>
            <a:r>
              <a:rPr lang="en-US" sz="2200" b="1" u="sng">
                <a:solidFill>
                  <a:srgbClr val="CC0000"/>
                </a:solidFill>
              </a:rPr>
              <a:t>restriction enzymes</a:t>
            </a:r>
            <a:endParaRPr lang="en-US" sz="2200" b="1">
              <a:solidFill>
                <a:srgbClr val="0F116A"/>
              </a:solidFill>
            </a:endParaRPr>
          </a:p>
        </p:txBody>
      </p:sp>
      <p:sp>
        <p:nvSpPr>
          <p:cNvPr id="527367" name="AutoShape 7"/>
          <p:cNvSpPr>
            <a:spLocks noChangeArrowheads="1"/>
          </p:cNvSpPr>
          <p:nvPr/>
        </p:nvSpPr>
        <p:spPr bwMode="auto">
          <a:xfrm>
            <a:off x="6043613" y="4135438"/>
            <a:ext cx="2924175" cy="1208087"/>
          </a:xfrm>
          <a:prstGeom prst="roundRect">
            <a:avLst>
              <a:gd name="adj" fmla="val 16667"/>
            </a:avLst>
          </a:prstGeom>
          <a:solidFill>
            <a:srgbClr val="FFCC18"/>
          </a:solidFill>
          <a:ln w="9525">
            <a:noFill/>
            <a:round/>
            <a:headEnd/>
            <a:tailEnd/>
          </a:ln>
          <a:effectLst/>
        </p:spPr>
        <p:txBody>
          <a:bodyPr>
            <a:prstTxWarp prst="textNoShape">
              <a:avLst/>
            </a:prstTxWarp>
            <a:spAutoFit/>
          </a:bodyPr>
          <a:lstStyle/>
          <a:p>
            <a:pPr algn="l"/>
            <a:r>
              <a:rPr lang="en-US" sz="2200" b="1">
                <a:solidFill>
                  <a:srgbClr val="0F116A"/>
                </a:solidFill>
              </a:rPr>
              <a:t>all DNA fragments inserted into many plasmids</a:t>
            </a:r>
          </a:p>
        </p:txBody>
      </p:sp>
      <p:sp>
        <p:nvSpPr>
          <p:cNvPr id="527368" name="AutoShape 8"/>
          <p:cNvSpPr>
            <a:spLocks noChangeArrowheads="1"/>
          </p:cNvSpPr>
          <p:nvPr/>
        </p:nvSpPr>
        <p:spPr bwMode="auto">
          <a:xfrm>
            <a:off x="5510213" y="1316038"/>
            <a:ext cx="3457575" cy="1208087"/>
          </a:xfrm>
          <a:prstGeom prst="roundRect">
            <a:avLst>
              <a:gd name="adj" fmla="val 16667"/>
            </a:avLst>
          </a:prstGeom>
          <a:solidFill>
            <a:srgbClr val="FFCC18"/>
          </a:solidFill>
          <a:ln w="9525">
            <a:noFill/>
            <a:round/>
            <a:headEnd/>
            <a:tailEnd/>
          </a:ln>
          <a:effectLst/>
        </p:spPr>
        <p:txBody>
          <a:bodyPr>
            <a:prstTxWarp prst="textNoShape">
              <a:avLst/>
            </a:prstTxWarp>
            <a:spAutoFit/>
          </a:bodyPr>
          <a:lstStyle/>
          <a:p>
            <a:pPr algn="l"/>
            <a:r>
              <a:rPr lang="en-US" sz="2200" b="1">
                <a:solidFill>
                  <a:srgbClr val="0F116A"/>
                </a:solidFill>
              </a:rPr>
              <a:t>engineered  plasmid with </a:t>
            </a:r>
            <a:r>
              <a:rPr lang="en-US" sz="2200" b="1" u="sng">
                <a:solidFill>
                  <a:srgbClr val="CC0000"/>
                </a:solidFill>
              </a:rPr>
              <a:t>selectable marker</a:t>
            </a:r>
            <a:r>
              <a:rPr lang="en-US" sz="2200" b="1">
                <a:solidFill>
                  <a:srgbClr val="0F116A"/>
                </a:solidFill>
              </a:rPr>
              <a:t> &amp; </a:t>
            </a:r>
            <a:r>
              <a:rPr lang="en-US" sz="2200" b="1" u="sng">
                <a:solidFill>
                  <a:srgbClr val="CC0000"/>
                </a:solidFill>
              </a:rPr>
              <a:t>screening system</a:t>
            </a:r>
            <a:endParaRPr lang="en-US" sz="2200" b="1">
              <a:solidFill>
                <a:srgbClr val="0F116A"/>
              </a:solidFill>
            </a:endParaRPr>
          </a:p>
        </p:txBody>
      </p:sp>
      <p:sp>
        <p:nvSpPr>
          <p:cNvPr id="527369" name="Rectangle 9"/>
          <p:cNvSpPr>
            <a:spLocks noChangeArrowheads="1"/>
          </p:cNvSpPr>
          <p:nvPr/>
        </p:nvSpPr>
        <p:spPr bwMode="auto">
          <a:xfrm>
            <a:off x="3335338" y="2514600"/>
            <a:ext cx="2074862"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gene of interest</a:t>
            </a:r>
          </a:p>
        </p:txBody>
      </p:sp>
      <p:sp>
        <p:nvSpPr>
          <p:cNvPr id="527370" name="Line 10"/>
          <p:cNvSpPr>
            <a:spLocks noChangeShapeType="1"/>
          </p:cNvSpPr>
          <p:nvPr/>
        </p:nvSpPr>
        <p:spPr bwMode="auto">
          <a:xfrm flipH="1">
            <a:off x="3276600" y="2895600"/>
            <a:ext cx="228600" cy="228600"/>
          </a:xfrm>
          <a:prstGeom prst="line">
            <a:avLst/>
          </a:prstGeom>
          <a:noFill/>
          <a:ln w="19050">
            <a:solidFill>
              <a:srgbClr val="000000"/>
            </a:solidFill>
            <a:round/>
            <a:headEnd/>
            <a:tailEnd/>
          </a:ln>
          <a:effectLst/>
        </p:spPr>
        <p:txBody>
          <a:bodyPr wrap="none" anchor="ctr">
            <a:prstTxWarp prst="textNoShape">
              <a:avLst/>
            </a:prstTxWarp>
          </a:bodyPr>
          <a:lstStyle/>
          <a:p>
            <a:endParaRPr lang="en-US"/>
          </a:p>
        </p:txBody>
      </p:sp>
      <p:grpSp>
        <p:nvGrpSpPr>
          <p:cNvPr id="3" name="Group 11"/>
          <p:cNvGrpSpPr>
            <a:grpSpLocks/>
          </p:cNvGrpSpPr>
          <p:nvPr/>
        </p:nvGrpSpPr>
        <p:grpSpPr bwMode="auto">
          <a:xfrm>
            <a:off x="0" y="5551488"/>
            <a:ext cx="4146550" cy="1306512"/>
            <a:chOff x="0" y="3497"/>
            <a:chExt cx="2612" cy="823"/>
          </a:xfrm>
        </p:grpSpPr>
        <p:pic>
          <p:nvPicPr>
            <p:cNvPr id="527372" name="Picture 12" descr="f16-08b_stages_in_a_gen_c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497"/>
              <a:ext cx="2519" cy="823"/>
            </a:xfrm>
            <a:prstGeom prst="rect">
              <a:avLst/>
            </a:prstGeom>
            <a:noFill/>
            <a:ln w="9525">
              <a:noFill/>
              <a:miter lim="800000"/>
              <a:headEnd/>
              <a:tailEnd/>
            </a:ln>
          </p:spPr>
        </p:pic>
        <p:sp>
          <p:nvSpPr>
            <p:cNvPr id="527373" name="Rectangle 13"/>
            <p:cNvSpPr>
              <a:spLocks noChangeArrowheads="1"/>
            </p:cNvSpPr>
            <p:nvPr/>
          </p:nvSpPr>
          <p:spPr bwMode="auto">
            <a:xfrm>
              <a:off x="1940" y="4032"/>
              <a:ext cx="672" cy="288"/>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pic>
        <p:nvPicPr>
          <p:cNvPr id="527374" name="Picture 14" descr="f16-08b_stages_in_a_gen_cb"/>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62400" y="5743575"/>
            <a:ext cx="3998913" cy="1114425"/>
          </a:xfrm>
          <a:prstGeom prst="rect">
            <a:avLst/>
          </a:prstGeom>
          <a:noFill/>
          <a:ln w="9525">
            <a:noFill/>
            <a:miter lim="800000"/>
            <a:headEnd/>
            <a:tailEnd/>
          </a:ln>
        </p:spPr>
      </p:pic>
      <p:sp>
        <p:nvSpPr>
          <p:cNvPr id="527376" name="AutoShape 16"/>
          <p:cNvSpPr>
            <a:spLocks noChangeArrowheads="1"/>
          </p:cNvSpPr>
          <p:nvPr/>
        </p:nvSpPr>
        <p:spPr bwMode="auto">
          <a:xfrm>
            <a:off x="39688" y="4916488"/>
            <a:ext cx="2435225" cy="835025"/>
          </a:xfrm>
          <a:prstGeom prst="roundRect">
            <a:avLst>
              <a:gd name="adj" fmla="val 16667"/>
            </a:avLst>
          </a:prstGeom>
          <a:solidFill>
            <a:srgbClr val="FFCC18"/>
          </a:solidFill>
          <a:ln w="9525">
            <a:noFill/>
            <a:round/>
            <a:headEnd/>
            <a:tailEnd/>
          </a:ln>
          <a:effectLst/>
        </p:spPr>
        <p:txBody>
          <a:bodyPr>
            <a:prstTxWarp prst="textNoShape">
              <a:avLst/>
            </a:prstTxWarp>
            <a:spAutoFit/>
          </a:bodyPr>
          <a:lstStyle/>
          <a:p>
            <a:pPr algn="l"/>
            <a:r>
              <a:rPr lang="en-US" sz="2200" b="1" u="sng">
                <a:solidFill>
                  <a:srgbClr val="CC0000"/>
                </a:solidFill>
              </a:rPr>
              <a:t>clone</a:t>
            </a:r>
            <a:r>
              <a:rPr lang="en-US" sz="2200" b="1">
                <a:solidFill>
                  <a:srgbClr val="0F116A"/>
                </a:solidFill>
              </a:rPr>
              <a:t> plasmids into bacteria</a:t>
            </a:r>
          </a:p>
        </p:txBody>
      </p:sp>
      <p:sp>
        <p:nvSpPr>
          <p:cNvPr id="527377" name="Oval 17"/>
          <p:cNvSpPr>
            <a:spLocks noChangeArrowheads="1"/>
          </p:cNvSpPr>
          <p:nvPr/>
        </p:nvSpPr>
        <p:spPr bwMode="auto">
          <a:xfrm>
            <a:off x="0" y="1131888"/>
            <a:ext cx="457200" cy="457200"/>
          </a:xfrm>
          <a:prstGeom prst="ellipse">
            <a:avLst/>
          </a:prstGeom>
          <a:solidFill>
            <a:srgbClr val="0F116A"/>
          </a:solidFill>
          <a:ln w="9525">
            <a:noFill/>
            <a:round/>
            <a:headEnd/>
            <a:tailEnd/>
          </a:ln>
          <a:effectLst/>
        </p:spPr>
        <p:txBody>
          <a:bodyPr wrap="none" anchor="ctr">
            <a:prstTxWarp prst="textNoShape">
              <a:avLst/>
            </a:prstTxWarp>
          </a:bodyPr>
          <a:lstStyle/>
          <a:p>
            <a:r>
              <a:rPr lang="en-US" sz="2800" b="1">
                <a:solidFill>
                  <a:schemeClr val="bg1"/>
                </a:solidFill>
              </a:rPr>
              <a:t>1</a:t>
            </a:r>
          </a:p>
        </p:txBody>
      </p:sp>
      <p:sp>
        <p:nvSpPr>
          <p:cNvPr id="527378" name="Oval 18"/>
          <p:cNvSpPr>
            <a:spLocks noChangeArrowheads="1"/>
          </p:cNvSpPr>
          <p:nvPr/>
        </p:nvSpPr>
        <p:spPr bwMode="auto">
          <a:xfrm>
            <a:off x="5383213" y="1042988"/>
            <a:ext cx="457200" cy="457200"/>
          </a:xfrm>
          <a:prstGeom prst="ellipse">
            <a:avLst/>
          </a:prstGeom>
          <a:solidFill>
            <a:srgbClr val="0F116A"/>
          </a:solidFill>
          <a:ln w="9525">
            <a:noFill/>
            <a:round/>
            <a:headEnd/>
            <a:tailEnd/>
          </a:ln>
          <a:effectLst/>
        </p:spPr>
        <p:txBody>
          <a:bodyPr wrap="none" anchor="ctr">
            <a:prstTxWarp prst="textNoShape">
              <a:avLst/>
            </a:prstTxWarp>
          </a:bodyPr>
          <a:lstStyle/>
          <a:p>
            <a:r>
              <a:rPr lang="en-US" sz="2800" b="1">
                <a:solidFill>
                  <a:schemeClr val="bg1"/>
                </a:solidFill>
              </a:rPr>
              <a:t>2</a:t>
            </a:r>
          </a:p>
        </p:txBody>
      </p:sp>
      <p:sp>
        <p:nvSpPr>
          <p:cNvPr id="527379" name="Oval 19"/>
          <p:cNvSpPr>
            <a:spLocks noChangeArrowheads="1"/>
          </p:cNvSpPr>
          <p:nvPr/>
        </p:nvSpPr>
        <p:spPr bwMode="auto">
          <a:xfrm>
            <a:off x="8545513" y="3857625"/>
            <a:ext cx="457200" cy="457200"/>
          </a:xfrm>
          <a:prstGeom prst="ellipse">
            <a:avLst/>
          </a:prstGeom>
          <a:solidFill>
            <a:srgbClr val="0F116A"/>
          </a:solidFill>
          <a:ln w="9525">
            <a:noFill/>
            <a:round/>
            <a:headEnd/>
            <a:tailEnd/>
          </a:ln>
          <a:effectLst/>
        </p:spPr>
        <p:txBody>
          <a:bodyPr wrap="none" anchor="ctr">
            <a:prstTxWarp prst="textNoShape">
              <a:avLst/>
            </a:prstTxWarp>
          </a:bodyPr>
          <a:lstStyle/>
          <a:p>
            <a:r>
              <a:rPr lang="en-US" sz="2800" b="1">
                <a:solidFill>
                  <a:schemeClr val="bg1"/>
                </a:solidFill>
              </a:rPr>
              <a:t>3</a:t>
            </a:r>
          </a:p>
        </p:txBody>
      </p:sp>
      <p:sp>
        <p:nvSpPr>
          <p:cNvPr id="527380" name="Oval 20"/>
          <p:cNvSpPr>
            <a:spLocks noChangeArrowheads="1"/>
          </p:cNvSpPr>
          <p:nvPr/>
        </p:nvSpPr>
        <p:spPr bwMode="auto">
          <a:xfrm>
            <a:off x="0" y="4522788"/>
            <a:ext cx="457200" cy="457200"/>
          </a:xfrm>
          <a:prstGeom prst="ellipse">
            <a:avLst/>
          </a:prstGeom>
          <a:solidFill>
            <a:srgbClr val="0F116A"/>
          </a:solidFill>
          <a:ln w="9525">
            <a:noFill/>
            <a:round/>
            <a:headEnd/>
            <a:tailEnd/>
          </a:ln>
          <a:effectLst/>
        </p:spPr>
        <p:txBody>
          <a:bodyPr wrap="none" anchor="ctr">
            <a:prstTxWarp prst="textNoShape">
              <a:avLst/>
            </a:prstTxWarp>
          </a:bodyPr>
          <a:lstStyle/>
          <a:p>
            <a:r>
              <a:rPr lang="en-US" sz="2800" b="1">
                <a:solidFill>
                  <a:schemeClr val="bg1"/>
                </a:solidFill>
              </a:rPr>
              <a:t>4</a:t>
            </a:r>
          </a:p>
        </p:txBody>
      </p:sp>
    </p:spTree>
    <p:extLst>
      <p:ext uri="{BB962C8B-B14F-4D97-AF65-F5344CB8AC3E}">
        <p14:creationId xmlns:p14="http://schemas.microsoft.com/office/powerpoint/2010/main" val="5515915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Text Box 2"/>
          <p:cNvSpPr txBox="1">
            <a:spLocks noChangeArrowheads="1"/>
          </p:cNvSpPr>
          <p:nvPr/>
        </p:nvSpPr>
        <p:spPr bwMode="auto">
          <a:xfrm>
            <a:off x="6972300" y="4687888"/>
            <a:ext cx="533400" cy="1098550"/>
          </a:xfrm>
          <a:prstGeom prst="rect">
            <a:avLst/>
          </a:prstGeom>
          <a:noFill/>
          <a:ln w="9525">
            <a:noFill/>
            <a:miter lim="800000"/>
            <a:headEnd/>
            <a:tailEnd/>
          </a:ln>
          <a:effectLst/>
        </p:spPr>
        <p:txBody>
          <a:bodyPr anchor="ctr">
            <a:prstTxWarp prst="textNoShape">
              <a:avLst/>
            </a:prstTxWarp>
            <a:spAutoFit/>
          </a:bodyPr>
          <a:lstStyle/>
          <a:p>
            <a:r>
              <a:rPr lang="en-US" sz="6600" b="1">
                <a:solidFill>
                  <a:srgbClr val="CC0000"/>
                </a:solidFill>
                <a:latin typeface="Lucida Handwriting" charset="0"/>
              </a:rPr>
              <a:t>?</a:t>
            </a:r>
            <a:endParaRPr lang="en-US" sz="5400" b="1">
              <a:solidFill>
                <a:srgbClr val="CC0000"/>
              </a:solidFill>
              <a:latin typeface="Lucida Handwriting" charset="0"/>
            </a:endParaRPr>
          </a:p>
        </p:txBody>
      </p:sp>
      <p:grpSp>
        <p:nvGrpSpPr>
          <p:cNvPr id="2" name="Group 3"/>
          <p:cNvGrpSpPr>
            <a:grpSpLocks/>
          </p:cNvGrpSpPr>
          <p:nvPr/>
        </p:nvGrpSpPr>
        <p:grpSpPr bwMode="auto">
          <a:xfrm>
            <a:off x="5295900" y="4470400"/>
            <a:ext cx="3846513" cy="2366963"/>
            <a:chOff x="3216" y="2781"/>
            <a:chExt cx="2423" cy="1491"/>
          </a:xfrm>
        </p:grpSpPr>
        <p:grpSp>
          <p:nvGrpSpPr>
            <p:cNvPr id="3" name="Group 4"/>
            <p:cNvGrpSpPr>
              <a:grpSpLocks/>
            </p:cNvGrpSpPr>
            <p:nvPr/>
          </p:nvGrpSpPr>
          <p:grpSpPr bwMode="auto">
            <a:xfrm>
              <a:off x="3216" y="2781"/>
              <a:ext cx="2423" cy="1491"/>
              <a:chOff x="3216" y="2781"/>
              <a:chExt cx="2423" cy="1491"/>
            </a:xfrm>
          </p:grpSpPr>
          <p:pic>
            <p:nvPicPr>
              <p:cNvPr id="529413" name="Picture 5" descr="f16-09b_stage_4i_identi_c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08" y="2781"/>
                <a:ext cx="2231" cy="1491"/>
              </a:xfrm>
              <a:prstGeom prst="rect">
                <a:avLst/>
              </a:prstGeom>
              <a:noFill/>
              <a:ln w="9525">
                <a:noFill/>
                <a:miter lim="800000"/>
                <a:headEnd/>
                <a:tailEnd/>
              </a:ln>
            </p:spPr>
          </p:pic>
          <p:sp>
            <p:nvSpPr>
              <p:cNvPr id="529414" name="Rectangle 6"/>
              <p:cNvSpPr>
                <a:spLocks noChangeArrowheads="1"/>
              </p:cNvSpPr>
              <p:nvPr/>
            </p:nvSpPr>
            <p:spPr bwMode="auto">
              <a:xfrm>
                <a:off x="3216" y="4029"/>
                <a:ext cx="288" cy="24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529415" name="Oval 7"/>
              <p:cNvSpPr>
                <a:spLocks noChangeArrowheads="1"/>
              </p:cNvSpPr>
              <p:nvPr/>
            </p:nvSpPr>
            <p:spPr bwMode="auto">
              <a:xfrm>
                <a:off x="4512" y="3117"/>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29416" name="Oval 8"/>
              <p:cNvSpPr>
                <a:spLocks noChangeArrowheads="1"/>
              </p:cNvSpPr>
              <p:nvPr/>
            </p:nvSpPr>
            <p:spPr bwMode="auto">
              <a:xfrm>
                <a:off x="4128" y="3501"/>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29417" name="Oval 9"/>
              <p:cNvSpPr>
                <a:spLocks noChangeArrowheads="1"/>
              </p:cNvSpPr>
              <p:nvPr/>
            </p:nvSpPr>
            <p:spPr bwMode="auto">
              <a:xfrm>
                <a:off x="4704" y="3741"/>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29418" name="Oval 10"/>
              <p:cNvSpPr>
                <a:spLocks noChangeArrowheads="1"/>
              </p:cNvSpPr>
              <p:nvPr/>
            </p:nvSpPr>
            <p:spPr bwMode="auto">
              <a:xfrm>
                <a:off x="4992" y="3165"/>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29419" name="Oval 11"/>
              <p:cNvSpPr>
                <a:spLocks noChangeArrowheads="1"/>
              </p:cNvSpPr>
              <p:nvPr/>
            </p:nvSpPr>
            <p:spPr bwMode="auto">
              <a:xfrm>
                <a:off x="3648" y="3309"/>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29420" name="Oval 12"/>
              <p:cNvSpPr>
                <a:spLocks noChangeArrowheads="1"/>
              </p:cNvSpPr>
              <p:nvPr/>
            </p:nvSpPr>
            <p:spPr bwMode="auto">
              <a:xfrm>
                <a:off x="4512" y="3405"/>
                <a:ext cx="288" cy="96"/>
              </a:xfrm>
              <a:prstGeom prst="ellipse">
                <a:avLst/>
              </a:prstGeom>
              <a:solidFill>
                <a:srgbClr val="526D98"/>
              </a:solidFill>
              <a:ln w="9525">
                <a:solidFill>
                  <a:schemeClr val="tx1"/>
                </a:solidFill>
                <a:round/>
                <a:headEnd/>
                <a:tailEnd/>
              </a:ln>
              <a:effectLst/>
            </p:spPr>
            <p:txBody>
              <a:bodyPr wrap="none" anchor="ctr">
                <a:prstTxWarp prst="textNoShape">
                  <a:avLst/>
                </a:prstTxWarp>
              </a:bodyPr>
              <a:lstStyle/>
              <a:p>
                <a:endParaRPr lang="en-US"/>
              </a:p>
            </p:txBody>
          </p:sp>
          <p:sp>
            <p:nvSpPr>
              <p:cNvPr id="529421" name="Oval 13"/>
              <p:cNvSpPr>
                <a:spLocks noChangeArrowheads="1"/>
              </p:cNvSpPr>
              <p:nvPr/>
            </p:nvSpPr>
            <p:spPr bwMode="auto">
              <a:xfrm>
                <a:off x="5184" y="3357"/>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29422" name="Oval 14"/>
              <p:cNvSpPr>
                <a:spLocks noChangeArrowheads="1"/>
              </p:cNvSpPr>
              <p:nvPr/>
            </p:nvSpPr>
            <p:spPr bwMode="auto">
              <a:xfrm>
                <a:off x="3888" y="3741"/>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29423" name="Oval 15"/>
              <p:cNvSpPr>
                <a:spLocks noChangeArrowheads="1"/>
              </p:cNvSpPr>
              <p:nvPr/>
            </p:nvSpPr>
            <p:spPr bwMode="auto">
              <a:xfrm>
                <a:off x="4080" y="3309"/>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grpSp>
        <p:sp>
          <p:nvSpPr>
            <p:cNvPr id="529424" name="Oval 16"/>
            <p:cNvSpPr>
              <a:spLocks noChangeArrowheads="1"/>
            </p:cNvSpPr>
            <p:nvPr/>
          </p:nvSpPr>
          <p:spPr bwMode="auto">
            <a:xfrm>
              <a:off x="4032" y="3072"/>
              <a:ext cx="288" cy="144"/>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29425" name="Oval 17"/>
            <p:cNvSpPr>
              <a:spLocks noChangeArrowheads="1"/>
            </p:cNvSpPr>
            <p:nvPr/>
          </p:nvSpPr>
          <p:spPr bwMode="auto">
            <a:xfrm>
              <a:off x="4512" y="3408"/>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29426" name="Oval 18"/>
            <p:cNvSpPr>
              <a:spLocks noChangeArrowheads="1"/>
            </p:cNvSpPr>
            <p:nvPr/>
          </p:nvSpPr>
          <p:spPr bwMode="auto">
            <a:xfrm>
              <a:off x="4272" y="3792"/>
              <a:ext cx="336" cy="144"/>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29427" name="Oval 19"/>
            <p:cNvSpPr>
              <a:spLocks noChangeArrowheads="1"/>
            </p:cNvSpPr>
            <p:nvPr/>
          </p:nvSpPr>
          <p:spPr bwMode="auto">
            <a:xfrm>
              <a:off x="4656" y="2976"/>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4" name="Group 20"/>
          <p:cNvGrpSpPr>
            <a:grpSpLocks/>
          </p:cNvGrpSpPr>
          <p:nvPr/>
        </p:nvGrpSpPr>
        <p:grpSpPr bwMode="auto">
          <a:xfrm>
            <a:off x="6743700" y="4972050"/>
            <a:ext cx="152400" cy="152400"/>
            <a:chOff x="4128" y="3097"/>
            <a:chExt cx="96" cy="96"/>
          </a:xfrm>
        </p:grpSpPr>
        <p:sp>
          <p:nvSpPr>
            <p:cNvPr id="529429" name="AutoShape 21"/>
            <p:cNvSpPr>
              <a:spLocks noChangeArrowheads="1"/>
            </p:cNvSpPr>
            <p:nvPr/>
          </p:nvSpPr>
          <p:spPr bwMode="auto">
            <a:xfrm>
              <a:off x="4128" y="3097"/>
              <a:ext cx="96" cy="96"/>
            </a:xfrm>
            <a:custGeom>
              <a:avLst/>
              <a:gdLst>
                <a:gd name="G0" fmla="+- 3150 0 0"/>
                <a:gd name="G1" fmla="+- 21600 0 3150"/>
                <a:gd name="G2" fmla="+- 21600 0 315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150" y="10800"/>
                  </a:moveTo>
                  <a:cubicBezTo>
                    <a:pt x="3150" y="15025"/>
                    <a:pt x="6575" y="18450"/>
                    <a:pt x="10800" y="18450"/>
                  </a:cubicBezTo>
                  <a:cubicBezTo>
                    <a:pt x="15025" y="18450"/>
                    <a:pt x="18450" y="15025"/>
                    <a:pt x="18450" y="10800"/>
                  </a:cubicBezTo>
                  <a:cubicBezTo>
                    <a:pt x="18450" y="6575"/>
                    <a:pt x="15025" y="3150"/>
                    <a:pt x="10800" y="3150"/>
                  </a:cubicBezTo>
                  <a:cubicBezTo>
                    <a:pt x="6575" y="3150"/>
                    <a:pt x="3150" y="6575"/>
                    <a:pt x="3150" y="10800"/>
                  </a:cubicBezTo>
                  <a:close/>
                </a:path>
              </a:pathLst>
            </a:custGeom>
            <a:solidFill>
              <a:srgbClr val="000000"/>
            </a:solidFill>
            <a:ln w="9525">
              <a:solidFill>
                <a:schemeClr val="tx1"/>
              </a:solidFill>
              <a:round/>
              <a:headEnd/>
              <a:tailEnd/>
            </a:ln>
            <a:effectLst/>
          </p:spPr>
          <p:txBody>
            <a:bodyPr wrap="none" anchor="ctr">
              <a:prstTxWarp prst="textNoShape">
                <a:avLst/>
              </a:prstTxWarp>
            </a:bodyPr>
            <a:lstStyle/>
            <a:p>
              <a:endParaRPr lang="en-US"/>
            </a:p>
          </p:txBody>
        </p:sp>
        <p:sp>
          <p:nvSpPr>
            <p:cNvPr id="529430" name="Freeform 22"/>
            <p:cNvSpPr>
              <a:spLocks/>
            </p:cNvSpPr>
            <p:nvPr/>
          </p:nvSpPr>
          <p:spPr bwMode="auto">
            <a:xfrm>
              <a:off x="4192" y="3119"/>
              <a:ext cx="29" cy="73"/>
            </a:xfrm>
            <a:custGeom>
              <a:avLst/>
              <a:gdLst/>
              <a:ahLst/>
              <a:cxnLst>
                <a:cxn ang="0">
                  <a:pos x="19" y="0"/>
                </a:cxn>
                <a:cxn ang="0">
                  <a:pos x="28" y="19"/>
                </a:cxn>
                <a:cxn ang="0">
                  <a:pos x="9" y="72"/>
                </a:cxn>
                <a:cxn ang="0">
                  <a:pos x="0" y="62"/>
                </a:cxn>
              </a:cxnLst>
              <a:rect l="0" t="0" r="r" b="b"/>
              <a:pathLst>
                <a:path w="29" h="73">
                  <a:moveTo>
                    <a:pt x="19" y="0"/>
                  </a:moveTo>
                  <a:cubicBezTo>
                    <a:pt x="22" y="6"/>
                    <a:pt x="26" y="12"/>
                    <a:pt x="28" y="19"/>
                  </a:cubicBezTo>
                  <a:cubicBezTo>
                    <a:pt x="29" y="28"/>
                    <a:pt x="19" y="69"/>
                    <a:pt x="9" y="72"/>
                  </a:cubicBezTo>
                  <a:cubicBezTo>
                    <a:pt x="4" y="73"/>
                    <a:pt x="3" y="65"/>
                    <a:pt x="0" y="62"/>
                  </a:cubicBezTo>
                </a:path>
              </a:pathLst>
            </a:custGeom>
            <a:noFill/>
            <a:ln w="19050" cap="flat" cmpd="sng">
              <a:solidFill>
                <a:srgbClr val="CC0000"/>
              </a:solidFill>
              <a:prstDash val="solid"/>
              <a:round/>
              <a:headEnd/>
              <a:tailEnd/>
            </a:ln>
            <a:effectLst/>
          </p:spPr>
          <p:txBody>
            <a:bodyPr wrap="none" anchor="ctr">
              <a:prstTxWarp prst="textNoShape">
                <a:avLst/>
              </a:prstTxWarp>
            </a:bodyPr>
            <a:lstStyle/>
            <a:p>
              <a:endParaRPr lang="en-US"/>
            </a:p>
          </p:txBody>
        </p:sp>
      </p:grpSp>
      <p:sp>
        <p:nvSpPr>
          <p:cNvPr id="529431" name="Rectangle 23"/>
          <p:cNvSpPr>
            <a:spLocks noGrp="1" noChangeArrowheads="1"/>
          </p:cNvSpPr>
          <p:nvPr>
            <p:ph type="title"/>
          </p:nvPr>
        </p:nvSpPr>
        <p:spPr/>
        <p:txBody>
          <a:bodyPr/>
          <a:lstStyle/>
          <a:p>
            <a:r>
              <a:rPr lang="en-US"/>
              <a:t>DNA library</a:t>
            </a:r>
          </a:p>
        </p:txBody>
      </p:sp>
      <p:sp>
        <p:nvSpPr>
          <p:cNvPr id="529432" name="AutoShape 24"/>
          <p:cNvSpPr>
            <a:spLocks noChangeArrowheads="1"/>
          </p:cNvSpPr>
          <p:nvPr/>
        </p:nvSpPr>
        <p:spPr bwMode="auto">
          <a:xfrm>
            <a:off x="85725" y="1389063"/>
            <a:ext cx="3654425" cy="835025"/>
          </a:xfrm>
          <a:prstGeom prst="roundRect">
            <a:avLst>
              <a:gd name="adj" fmla="val 16667"/>
            </a:avLst>
          </a:prstGeom>
          <a:solidFill>
            <a:srgbClr val="FFCC18"/>
          </a:solidFill>
          <a:ln w="9525">
            <a:noFill/>
            <a:round/>
            <a:headEnd/>
            <a:tailEnd/>
          </a:ln>
          <a:effectLst/>
        </p:spPr>
        <p:txBody>
          <a:bodyPr>
            <a:prstTxWarp prst="textNoShape">
              <a:avLst/>
            </a:prstTxWarp>
            <a:spAutoFit/>
          </a:bodyPr>
          <a:lstStyle/>
          <a:p>
            <a:pPr algn="l"/>
            <a:r>
              <a:rPr lang="en-US" sz="2200" b="1" u="sng">
                <a:solidFill>
                  <a:srgbClr val="CC0000"/>
                </a:solidFill>
              </a:rPr>
              <a:t>recombinant plasmids</a:t>
            </a:r>
            <a:r>
              <a:rPr lang="en-US" sz="2200" b="1">
                <a:solidFill>
                  <a:srgbClr val="0F116A"/>
                </a:solidFill>
              </a:rPr>
              <a:t> inserted into bacteria</a:t>
            </a:r>
          </a:p>
        </p:txBody>
      </p:sp>
      <p:sp>
        <p:nvSpPr>
          <p:cNvPr id="529433" name="Rectangle 25"/>
          <p:cNvSpPr>
            <a:spLocks noChangeArrowheads="1"/>
          </p:cNvSpPr>
          <p:nvPr/>
        </p:nvSpPr>
        <p:spPr bwMode="auto">
          <a:xfrm>
            <a:off x="3954463" y="1897063"/>
            <a:ext cx="2074862"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CC0000"/>
                </a:solidFill>
              </a:rPr>
              <a:t>gene of interest</a:t>
            </a:r>
          </a:p>
        </p:txBody>
      </p:sp>
      <p:pic>
        <p:nvPicPr>
          <p:cNvPr id="529434" name="Picture 26" descr="f16-08b_stages_in_a_gen_cb"/>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888" y="2498725"/>
            <a:ext cx="6789737" cy="2112963"/>
          </a:xfrm>
          <a:prstGeom prst="rect">
            <a:avLst/>
          </a:prstGeom>
          <a:noFill/>
          <a:ln w="9525">
            <a:noFill/>
            <a:miter lim="800000"/>
            <a:headEnd/>
            <a:tailEnd/>
          </a:ln>
        </p:spPr>
      </p:pic>
      <p:sp>
        <p:nvSpPr>
          <p:cNvPr id="529435" name="Line 27"/>
          <p:cNvSpPr>
            <a:spLocks noChangeShapeType="1"/>
          </p:cNvSpPr>
          <p:nvPr/>
        </p:nvSpPr>
        <p:spPr bwMode="auto">
          <a:xfrm flipH="1">
            <a:off x="2468563" y="2224088"/>
            <a:ext cx="1477962" cy="419100"/>
          </a:xfrm>
          <a:prstGeom prst="line">
            <a:avLst/>
          </a:prstGeom>
          <a:noFill/>
          <a:ln w="19050">
            <a:solidFill>
              <a:srgbClr val="000000"/>
            </a:solidFill>
            <a:round/>
            <a:headEnd/>
            <a:tailEnd/>
          </a:ln>
          <a:effectLst/>
        </p:spPr>
        <p:txBody>
          <a:bodyPr wrap="none" anchor="ctr">
            <a:prstTxWarp prst="textNoShape">
              <a:avLst/>
            </a:prstTxWarp>
          </a:bodyPr>
          <a:lstStyle/>
          <a:p>
            <a:endParaRPr lang="en-US"/>
          </a:p>
        </p:txBody>
      </p:sp>
      <p:sp>
        <p:nvSpPr>
          <p:cNvPr id="529436" name="Oval 28"/>
          <p:cNvSpPr>
            <a:spLocks noChangeArrowheads="1"/>
          </p:cNvSpPr>
          <p:nvPr/>
        </p:nvSpPr>
        <p:spPr bwMode="auto">
          <a:xfrm>
            <a:off x="6608763" y="6015038"/>
            <a:ext cx="98425" cy="98425"/>
          </a:xfrm>
          <a:prstGeom prst="ellipse">
            <a:avLst/>
          </a:prstGeom>
          <a:noFill/>
          <a:ln w="28575">
            <a:solidFill>
              <a:srgbClr val="0F116A"/>
            </a:solidFill>
            <a:round/>
            <a:headEnd/>
            <a:tailEnd/>
          </a:ln>
          <a:effectLst/>
        </p:spPr>
        <p:txBody>
          <a:bodyPr wrap="none" anchor="ctr">
            <a:prstTxWarp prst="textNoShape">
              <a:avLst/>
            </a:prstTxWarp>
          </a:bodyPr>
          <a:lstStyle/>
          <a:p>
            <a:endParaRPr lang="en-US"/>
          </a:p>
        </p:txBody>
      </p:sp>
      <p:sp>
        <p:nvSpPr>
          <p:cNvPr id="529437" name="Oval 29"/>
          <p:cNvSpPr>
            <a:spLocks noChangeArrowheads="1"/>
          </p:cNvSpPr>
          <p:nvPr/>
        </p:nvSpPr>
        <p:spPr bwMode="auto">
          <a:xfrm>
            <a:off x="6183313" y="5726113"/>
            <a:ext cx="98425" cy="98425"/>
          </a:xfrm>
          <a:prstGeom prst="ellipse">
            <a:avLst/>
          </a:prstGeom>
          <a:noFill/>
          <a:ln w="28575">
            <a:solidFill>
              <a:srgbClr val="0F116A"/>
            </a:solidFill>
            <a:round/>
            <a:headEnd/>
            <a:tailEnd/>
          </a:ln>
          <a:effectLst/>
        </p:spPr>
        <p:txBody>
          <a:bodyPr wrap="none" anchor="ctr">
            <a:prstTxWarp prst="textNoShape">
              <a:avLst/>
            </a:prstTxWarp>
          </a:bodyPr>
          <a:lstStyle/>
          <a:p>
            <a:endParaRPr lang="en-US"/>
          </a:p>
        </p:txBody>
      </p:sp>
      <p:sp>
        <p:nvSpPr>
          <p:cNvPr id="529438" name="Oval 30"/>
          <p:cNvSpPr>
            <a:spLocks noChangeArrowheads="1"/>
          </p:cNvSpPr>
          <p:nvPr/>
        </p:nvSpPr>
        <p:spPr bwMode="auto">
          <a:xfrm>
            <a:off x="6221413" y="5337175"/>
            <a:ext cx="98425" cy="98425"/>
          </a:xfrm>
          <a:prstGeom prst="ellipse">
            <a:avLst/>
          </a:prstGeom>
          <a:noFill/>
          <a:ln w="28575">
            <a:solidFill>
              <a:srgbClr val="0F116A"/>
            </a:solidFill>
            <a:round/>
            <a:headEnd/>
            <a:tailEnd/>
          </a:ln>
          <a:effectLst/>
        </p:spPr>
        <p:txBody>
          <a:bodyPr wrap="none" anchor="ctr">
            <a:prstTxWarp prst="textNoShape">
              <a:avLst/>
            </a:prstTxWarp>
          </a:bodyPr>
          <a:lstStyle/>
          <a:p>
            <a:endParaRPr lang="en-US"/>
          </a:p>
        </p:txBody>
      </p:sp>
      <p:sp>
        <p:nvSpPr>
          <p:cNvPr id="529439" name="Oval 31"/>
          <p:cNvSpPr>
            <a:spLocks noChangeArrowheads="1"/>
          </p:cNvSpPr>
          <p:nvPr/>
        </p:nvSpPr>
        <p:spPr bwMode="auto">
          <a:xfrm>
            <a:off x="6791325" y="5337175"/>
            <a:ext cx="98425" cy="98425"/>
          </a:xfrm>
          <a:prstGeom prst="ellipse">
            <a:avLst/>
          </a:prstGeom>
          <a:noFill/>
          <a:ln w="28575">
            <a:solidFill>
              <a:srgbClr val="0F116A"/>
            </a:solidFill>
            <a:round/>
            <a:headEnd/>
            <a:tailEnd/>
          </a:ln>
          <a:effectLst/>
        </p:spPr>
        <p:txBody>
          <a:bodyPr wrap="none" anchor="ctr">
            <a:prstTxWarp prst="textNoShape">
              <a:avLst/>
            </a:prstTxWarp>
          </a:bodyPr>
          <a:lstStyle/>
          <a:p>
            <a:endParaRPr lang="en-US"/>
          </a:p>
        </p:txBody>
      </p:sp>
      <p:sp>
        <p:nvSpPr>
          <p:cNvPr id="529440" name="Oval 32"/>
          <p:cNvSpPr>
            <a:spLocks noChangeArrowheads="1"/>
          </p:cNvSpPr>
          <p:nvPr/>
        </p:nvSpPr>
        <p:spPr bwMode="auto">
          <a:xfrm>
            <a:off x="6965950" y="5634038"/>
            <a:ext cx="98425" cy="98425"/>
          </a:xfrm>
          <a:prstGeom prst="ellipse">
            <a:avLst/>
          </a:prstGeom>
          <a:noFill/>
          <a:ln w="28575">
            <a:solidFill>
              <a:srgbClr val="0F116A"/>
            </a:solidFill>
            <a:round/>
            <a:headEnd/>
            <a:tailEnd/>
          </a:ln>
          <a:effectLst/>
        </p:spPr>
        <p:txBody>
          <a:bodyPr wrap="none" anchor="ctr">
            <a:prstTxWarp prst="textNoShape">
              <a:avLst/>
            </a:prstTxWarp>
          </a:bodyPr>
          <a:lstStyle/>
          <a:p>
            <a:endParaRPr lang="en-US"/>
          </a:p>
        </p:txBody>
      </p:sp>
      <p:sp>
        <p:nvSpPr>
          <p:cNvPr id="529441" name="Oval 33"/>
          <p:cNvSpPr>
            <a:spLocks noChangeArrowheads="1"/>
          </p:cNvSpPr>
          <p:nvPr/>
        </p:nvSpPr>
        <p:spPr bwMode="auto">
          <a:xfrm>
            <a:off x="7088188" y="6135688"/>
            <a:ext cx="98425" cy="98425"/>
          </a:xfrm>
          <a:prstGeom prst="ellipse">
            <a:avLst/>
          </a:prstGeom>
          <a:noFill/>
          <a:ln w="28575">
            <a:solidFill>
              <a:srgbClr val="0F116A"/>
            </a:solidFill>
            <a:round/>
            <a:headEnd/>
            <a:tailEnd/>
          </a:ln>
          <a:effectLst/>
        </p:spPr>
        <p:txBody>
          <a:bodyPr wrap="none" anchor="ctr">
            <a:prstTxWarp prst="textNoShape">
              <a:avLst/>
            </a:prstTxWarp>
          </a:bodyPr>
          <a:lstStyle/>
          <a:p>
            <a:endParaRPr lang="en-US"/>
          </a:p>
        </p:txBody>
      </p:sp>
      <p:sp>
        <p:nvSpPr>
          <p:cNvPr id="529442" name="Oval 34"/>
          <p:cNvSpPr>
            <a:spLocks noChangeArrowheads="1"/>
          </p:cNvSpPr>
          <p:nvPr/>
        </p:nvSpPr>
        <p:spPr bwMode="auto">
          <a:xfrm>
            <a:off x="7573963" y="5489575"/>
            <a:ext cx="98425" cy="98425"/>
          </a:xfrm>
          <a:prstGeom prst="ellipse">
            <a:avLst/>
          </a:prstGeom>
          <a:noFill/>
          <a:ln w="28575">
            <a:solidFill>
              <a:srgbClr val="0F116A"/>
            </a:solidFill>
            <a:round/>
            <a:headEnd/>
            <a:tailEnd/>
          </a:ln>
          <a:effectLst/>
        </p:spPr>
        <p:txBody>
          <a:bodyPr wrap="none" anchor="ctr">
            <a:prstTxWarp prst="textNoShape">
              <a:avLst/>
            </a:prstTxWarp>
          </a:bodyPr>
          <a:lstStyle/>
          <a:p>
            <a:endParaRPr lang="en-US"/>
          </a:p>
        </p:txBody>
      </p:sp>
      <p:sp>
        <p:nvSpPr>
          <p:cNvPr id="529443" name="Oval 35"/>
          <p:cNvSpPr>
            <a:spLocks noChangeArrowheads="1"/>
          </p:cNvSpPr>
          <p:nvPr/>
        </p:nvSpPr>
        <p:spPr bwMode="auto">
          <a:xfrm>
            <a:off x="7581900" y="5033963"/>
            <a:ext cx="98425" cy="98425"/>
          </a:xfrm>
          <a:prstGeom prst="ellipse">
            <a:avLst/>
          </a:prstGeom>
          <a:noFill/>
          <a:ln w="28575">
            <a:solidFill>
              <a:srgbClr val="0F116A"/>
            </a:solidFill>
            <a:round/>
            <a:headEnd/>
            <a:tailEnd/>
          </a:ln>
          <a:effectLst/>
        </p:spPr>
        <p:txBody>
          <a:bodyPr wrap="none" anchor="ctr">
            <a:prstTxWarp prst="textNoShape">
              <a:avLst/>
            </a:prstTxWarp>
          </a:bodyPr>
          <a:lstStyle/>
          <a:p>
            <a:endParaRPr lang="en-US"/>
          </a:p>
        </p:txBody>
      </p:sp>
      <p:sp>
        <p:nvSpPr>
          <p:cNvPr id="529444" name="Oval 36"/>
          <p:cNvSpPr>
            <a:spLocks noChangeArrowheads="1"/>
          </p:cNvSpPr>
          <p:nvPr/>
        </p:nvSpPr>
        <p:spPr bwMode="auto">
          <a:xfrm>
            <a:off x="7696200" y="4813300"/>
            <a:ext cx="98425" cy="98425"/>
          </a:xfrm>
          <a:prstGeom prst="ellipse">
            <a:avLst/>
          </a:prstGeom>
          <a:noFill/>
          <a:ln w="28575">
            <a:solidFill>
              <a:srgbClr val="0F116A"/>
            </a:solidFill>
            <a:round/>
            <a:headEnd/>
            <a:tailEnd/>
          </a:ln>
          <a:effectLst/>
        </p:spPr>
        <p:txBody>
          <a:bodyPr wrap="none" anchor="ctr">
            <a:prstTxWarp prst="textNoShape">
              <a:avLst/>
            </a:prstTxWarp>
          </a:bodyPr>
          <a:lstStyle/>
          <a:p>
            <a:endParaRPr lang="en-US"/>
          </a:p>
        </p:txBody>
      </p:sp>
      <p:sp>
        <p:nvSpPr>
          <p:cNvPr id="529445" name="Oval 37"/>
          <p:cNvSpPr>
            <a:spLocks noChangeArrowheads="1"/>
          </p:cNvSpPr>
          <p:nvPr/>
        </p:nvSpPr>
        <p:spPr bwMode="auto">
          <a:xfrm>
            <a:off x="8205788" y="5108575"/>
            <a:ext cx="98425" cy="98425"/>
          </a:xfrm>
          <a:prstGeom prst="ellipse">
            <a:avLst/>
          </a:prstGeom>
          <a:noFill/>
          <a:ln w="28575">
            <a:solidFill>
              <a:srgbClr val="0F116A"/>
            </a:solidFill>
            <a:round/>
            <a:headEnd/>
            <a:tailEnd/>
          </a:ln>
          <a:effectLst/>
        </p:spPr>
        <p:txBody>
          <a:bodyPr wrap="none" anchor="ctr">
            <a:prstTxWarp prst="textNoShape">
              <a:avLst/>
            </a:prstTxWarp>
          </a:bodyPr>
          <a:lstStyle/>
          <a:p>
            <a:endParaRPr lang="en-US"/>
          </a:p>
        </p:txBody>
      </p:sp>
      <p:sp>
        <p:nvSpPr>
          <p:cNvPr id="529446" name="Oval 38"/>
          <p:cNvSpPr>
            <a:spLocks noChangeArrowheads="1"/>
          </p:cNvSpPr>
          <p:nvPr/>
        </p:nvSpPr>
        <p:spPr bwMode="auto">
          <a:xfrm>
            <a:off x="8639175" y="5399088"/>
            <a:ext cx="98425" cy="98425"/>
          </a:xfrm>
          <a:prstGeom prst="ellipse">
            <a:avLst/>
          </a:prstGeom>
          <a:noFill/>
          <a:ln w="28575">
            <a:solidFill>
              <a:srgbClr val="0F116A"/>
            </a:solidFill>
            <a:round/>
            <a:headEnd/>
            <a:tailEnd/>
          </a:ln>
          <a:effectLst/>
        </p:spPr>
        <p:txBody>
          <a:bodyPr wrap="none" anchor="ctr">
            <a:prstTxWarp prst="textNoShape">
              <a:avLst/>
            </a:prstTxWarp>
          </a:bodyPr>
          <a:lstStyle/>
          <a:p>
            <a:endParaRPr lang="en-US"/>
          </a:p>
        </p:txBody>
      </p:sp>
      <p:sp>
        <p:nvSpPr>
          <p:cNvPr id="529447" name="Oval 39"/>
          <p:cNvSpPr>
            <a:spLocks noChangeArrowheads="1"/>
          </p:cNvSpPr>
          <p:nvPr/>
        </p:nvSpPr>
        <p:spPr bwMode="auto">
          <a:xfrm>
            <a:off x="8151813" y="5664200"/>
            <a:ext cx="98425" cy="98425"/>
          </a:xfrm>
          <a:prstGeom prst="ellipse">
            <a:avLst/>
          </a:prstGeom>
          <a:noFill/>
          <a:ln w="28575">
            <a:solidFill>
              <a:srgbClr val="0F116A"/>
            </a:solidFill>
            <a:round/>
            <a:headEnd/>
            <a:tailEnd/>
          </a:ln>
          <a:effectLst/>
        </p:spPr>
        <p:txBody>
          <a:bodyPr wrap="none" anchor="ctr">
            <a:prstTxWarp prst="textNoShape">
              <a:avLst/>
            </a:prstTxWarp>
          </a:bodyPr>
          <a:lstStyle/>
          <a:p>
            <a:endParaRPr lang="en-US"/>
          </a:p>
        </p:txBody>
      </p:sp>
      <p:sp>
        <p:nvSpPr>
          <p:cNvPr id="529448" name="Oval 40"/>
          <p:cNvSpPr>
            <a:spLocks noChangeArrowheads="1"/>
          </p:cNvSpPr>
          <p:nvPr/>
        </p:nvSpPr>
        <p:spPr bwMode="auto">
          <a:xfrm>
            <a:off x="7870825" y="6015038"/>
            <a:ext cx="98425" cy="98425"/>
          </a:xfrm>
          <a:prstGeom prst="ellipse">
            <a:avLst/>
          </a:prstGeom>
          <a:noFill/>
          <a:ln w="28575">
            <a:solidFill>
              <a:srgbClr val="0F116A"/>
            </a:solidFill>
            <a:round/>
            <a:headEnd/>
            <a:tailEnd/>
          </a:ln>
          <a:effectLst/>
        </p:spPr>
        <p:txBody>
          <a:bodyPr wrap="none" anchor="ctr">
            <a:prstTxWarp prst="textNoShape">
              <a:avLst/>
            </a:prstTxWarp>
          </a:bodyPr>
          <a:lstStyle/>
          <a:p>
            <a:endParaRPr lang="en-US"/>
          </a:p>
        </p:txBody>
      </p:sp>
      <p:sp>
        <p:nvSpPr>
          <p:cNvPr id="529449" name="AutoShape 41"/>
          <p:cNvSpPr>
            <a:spLocks noChangeArrowheads="1"/>
          </p:cNvSpPr>
          <p:nvPr/>
        </p:nvSpPr>
        <p:spPr bwMode="auto">
          <a:xfrm>
            <a:off x="1046163" y="5164138"/>
            <a:ext cx="4597400" cy="1577975"/>
          </a:xfrm>
          <a:prstGeom prst="roundRect">
            <a:avLst>
              <a:gd name="adj" fmla="val 16667"/>
            </a:avLst>
          </a:prstGeom>
          <a:solidFill>
            <a:srgbClr val="FFCC18"/>
          </a:solidFill>
          <a:ln w="9525">
            <a:noFill/>
            <a:round/>
            <a:headEnd/>
            <a:tailEnd/>
          </a:ln>
          <a:effectLst/>
        </p:spPr>
        <p:txBody>
          <a:bodyPr>
            <a:prstTxWarp prst="textNoShape">
              <a:avLst/>
            </a:prstTxWarp>
            <a:spAutoFit/>
          </a:bodyPr>
          <a:lstStyle/>
          <a:p>
            <a:pPr algn="l"/>
            <a:r>
              <a:rPr lang="en-US" sz="2200" b="1" u="sng">
                <a:solidFill>
                  <a:srgbClr val="CC0000"/>
                </a:solidFill>
              </a:rPr>
              <a:t>DNA Library</a:t>
            </a:r>
            <a:br>
              <a:rPr lang="en-US" sz="2200" b="1" u="sng">
                <a:solidFill>
                  <a:srgbClr val="CC0000"/>
                </a:solidFill>
              </a:rPr>
            </a:br>
            <a:r>
              <a:rPr lang="en-US" sz="2200" b="1">
                <a:solidFill>
                  <a:srgbClr val="0F116A"/>
                </a:solidFill>
              </a:rPr>
              <a:t>plate of bacterial colonies storing &amp; copying all genes from an organism (ex. human)</a:t>
            </a:r>
          </a:p>
        </p:txBody>
      </p:sp>
      <p:pic>
        <p:nvPicPr>
          <p:cNvPr id="529450" name="Picture 42" descr="penguinL"/>
          <p:cNvPicPr>
            <a:picLocks noChangeAspect="1" noChangeArrowheads="1"/>
          </p:cNvPicPr>
          <p:nvPr/>
        </p:nvPicPr>
        <p:blipFill>
          <a:blip r:embed="rId6"/>
          <a:srcRect/>
          <a:stretch>
            <a:fillRect/>
          </a:stretch>
        </p:blipFill>
        <p:spPr bwMode="auto">
          <a:xfrm>
            <a:off x="7869238" y="2517775"/>
            <a:ext cx="1274762" cy="1295400"/>
          </a:xfrm>
          <a:prstGeom prst="rect">
            <a:avLst/>
          </a:prstGeom>
          <a:noFill/>
        </p:spPr>
      </p:pic>
      <p:sp>
        <p:nvSpPr>
          <p:cNvPr id="529451" name="AutoShape 43"/>
          <p:cNvSpPr>
            <a:spLocks noChangeArrowheads="1"/>
          </p:cNvSpPr>
          <p:nvPr/>
        </p:nvSpPr>
        <p:spPr bwMode="auto">
          <a:xfrm flipH="1">
            <a:off x="6308725" y="407988"/>
            <a:ext cx="2433638" cy="1546225"/>
          </a:xfrm>
          <a:prstGeom prst="wedgeEllipseCallout">
            <a:avLst>
              <a:gd name="adj1" fmla="val -27236"/>
              <a:gd name="adj2" fmla="val 98250"/>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But how</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do we find</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colony with our </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gene of interest</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in it</a:t>
            </a:r>
            <a:r>
              <a:rPr lang="en-US" sz="1800" b="1">
                <a:solidFill>
                  <a:srgbClr val="0F116A"/>
                </a:solidFill>
                <a:latin typeface="Comic Sans MS" charset="0"/>
                <a:ea typeface="Geneva" charset="0"/>
                <a:cs typeface="Geneva" charset="0"/>
              </a:rPr>
              <a:t>? </a:t>
            </a:r>
          </a:p>
        </p:txBody>
      </p:sp>
    </p:spTree>
    <p:extLst>
      <p:ext uri="{BB962C8B-B14F-4D97-AF65-F5344CB8AC3E}">
        <p14:creationId xmlns:p14="http://schemas.microsoft.com/office/powerpoint/2010/main" val="1102986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29450"/>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529451"/>
                                        </p:tgtEl>
                                        <p:attrNameLst>
                                          <p:attrName>style.visibility</p:attrName>
                                        </p:attrNameLst>
                                      </p:cBhvr>
                                      <p:to>
                                        <p:strVal val="visible"/>
                                      </p:to>
                                    </p:set>
                                    <p:animEffect transition="in" filter="wipe(down)">
                                      <p:cBhvr>
                                        <p:cTn id="10" dur="500"/>
                                        <p:tgtEl>
                                          <p:spTgt spid="529451"/>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5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p:txBody>
          <a:bodyPr/>
          <a:lstStyle/>
          <a:p>
            <a:r>
              <a:rPr lang="en-US"/>
              <a:t>Find your gene in DNA library</a:t>
            </a:r>
          </a:p>
        </p:txBody>
      </p:sp>
      <p:sp>
        <p:nvSpPr>
          <p:cNvPr id="531459" name="Rectangle 3" descr="Rectangle: Click to edit Master text styles&#10;Second level&#10;Third level&#10;Fourth level&#10;Fifth level"/>
          <p:cNvSpPr>
            <a:spLocks noGrp="1" noChangeArrowheads="1"/>
          </p:cNvSpPr>
          <p:nvPr>
            <p:ph type="body" idx="1"/>
          </p:nvPr>
        </p:nvSpPr>
        <p:spPr>
          <a:xfrm>
            <a:off x="114300" y="812800"/>
            <a:ext cx="8001000" cy="4724400"/>
          </a:xfrm>
        </p:spPr>
        <p:txBody>
          <a:bodyPr/>
          <a:lstStyle/>
          <a:p>
            <a:r>
              <a:rPr lang="en-US" dirty="0"/>
              <a:t>Locate Gene of Interest</a:t>
            </a:r>
          </a:p>
          <a:p>
            <a:pPr lvl="1"/>
            <a:r>
              <a:rPr lang="en-US" dirty="0"/>
              <a:t>to find your gene you need some of gene’s sequence</a:t>
            </a:r>
          </a:p>
          <a:p>
            <a:pPr marL="1085850" lvl="2"/>
            <a:r>
              <a:rPr lang="en-US" dirty="0"/>
              <a:t>if you know sequence of protein…</a:t>
            </a:r>
          </a:p>
          <a:p>
            <a:pPr marL="1428750" lvl="3"/>
            <a:r>
              <a:rPr lang="en-US" dirty="0"/>
              <a:t>can “guess” part of DNA sequence</a:t>
            </a:r>
          </a:p>
          <a:p>
            <a:pPr marL="1428750" lvl="3"/>
            <a:r>
              <a:rPr lang="en-US" dirty="0"/>
              <a:t>“back translate” protein to DNA</a:t>
            </a:r>
          </a:p>
          <a:p>
            <a:pPr marL="1085850" lvl="2"/>
            <a:r>
              <a:rPr lang="en-US" dirty="0"/>
              <a:t>if you have sequence of similar gene from another organism…</a:t>
            </a:r>
          </a:p>
          <a:p>
            <a:pPr marL="1428750" lvl="3"/>
            <a:r>
              <a:rPr lang="en-US" dirty="0"/>
              <a:t>use part of this sequence</a:t>
            </a:r>
          </a:p>
        </p:txBody>
      </p:sp>
      <p:sp>
        <p:nvSpPr>
          <p:cNvPr id="531460" name="Text Box 4"/>
          <p:cNvSpPr txBox="1">
            <a:spLocks noChangeArrowheads="1"/>
          </p:cNvSpPr>
          <p:nvPr/>
        </p:nvSpPr>
        <p:spPr bwMode="auto">
          <a:xfrm>
            <a:off x="6789738" y="4632325"/>
            <a:ext cx="533400" cy="1098550"/>
          </a:xfrm>
          <a:prstGeom prst="rect">
            <a:avLst/>
          </a:prstGeom>
          <a:noFill/>
          <a:ln w="9525">
            <a:noFill/>
            <a:miter lim="800000"/>
            <a:headEnd/>
            <a:tailEnd/>
          </a:ln>
          <a:effectLst/>
        </p:spPr>
        <p:txBody>
          <a:bodyPr anchor="ctr">
            <a:prstTxWarp prst="textNoShape">
              <a:avLst/>
            </a:prstTxWarp>
            <a:spAutoFit/>
          </a:bodyPr>
          <a:lstStyle/>
          <a:p>
            <a:r>
              <a:rPr lang="en-US" sz="6600" b="1">
                <a:solidFill>
                  <a:srgbClr val="CC0000"/>
                </a:solidFill>
                <a:latin typeface="Lucida Handwriting" charset="0"/>
              </a:rPr>
              <a:t>?</a:t>
            </a:r>
            <a:endParaRPr lang="en-US" sz="5400" b="1">
              <a:solidFill>
                <a:srgbClr val="CC0000"/>
              </a:solidFill>
              <a:latin typeface="Lucida Handwriting" charset="0"/>
            </a:endParaRPr>
          </a:p>
        </p:txBody>
      </p:sp>
      <p:grpSp>
        <p:nvGrpSpPr>
          <p:cNvPr id="2" name="Group 5"/>
          <p:cNvGrpSpPr>
            <a:grpSpLocks/>
          </p:cNvGrpSpPr>
          <p:nvPr/>
        </p:nvGrpSpPr>
        <p:grpSpPr bwMode="auto">
          <a:xfrm>
            <a:off x="5418138" y="4414838"/>
            <a:ext cx="3541712" cy="2366962"/>
            <a:chOff x="3408" y="2781"/>
            <a:chExt cx="2231" cy="1491"/>
          </a:xfrm>
        </p:grpSpPr>
        <p:grpSp>
          <p:nvGrpSpPr>
            <p:cNvPr id="3" name="Group 6"/>
            <p:cNvGrpSpPr>
              <a:grpSpLocks/>
            </p:cNvGrpSpPr>
            <p:nvPr/>
          </p:nvGrpSpPr>
          <p:grpSpPr bwMode="auto">
            <a:xfrm>
              <a:off x="3408" y="2781"/>
              <a:ext cx="2231" cy="1491"/>
              <a:chOff x="3408" y="2781"/>
              <a:chExt cx="2231" cy="1491"/>
            </a:xfrm>
          </p:grpSpPr>
          <p:pic>
            <p:nvPicPr>
              <p:cNvPr id="531463" name="Picture 7" descr="f16-09b_stage_4i_identi_c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08" y="2781"/>
                <a:ext cx="2231" cy="1491"/>
              </a:xfrm>
              <a:prstGeom prst="rect">
                <a:avLst/>
              </a:prstGeom>
              <a:noFill/>
              <a:ln w="9525">
                <a:noFill/>
                <a:miter lim="800000"/>
                <a:headEnd/>
                <a:tailEnd/>
              </a:ln>
            </p:spPr>
          </p:pic>
          <p:sp>
            <p:nvSpPr>
              <p:cNvPr id="531464" name="Rectangle 8"/>
              <p:cNvSpPr>
                <a:spLocks noChangeArrowheads="1"/>
              </p:cNvSpPr>
              <p:nvPr/>
            </p:nvSpPr>
            <p:spPr bwMode="auto">
              <a:xfrm>
                <a:off x="3408" y="4013"/>
                <a:ext cx="288" cy="24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531465" name="Oval 9"/>
              <p:cNvSpPr>
                <a:spLocks noChangeArrowheads="1"/>
              </p:cNvSpPr>
              <p:nvPr/>
            </p:nvSpPr>
            <p:spPr bwMode="auto">
              <a:xfrm>
                <a:off x="4512" y="3117"/>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31466" name="Oval 10"/>
              <p:cNvSpPr>
                <a:spLocks noChangeArrowheads="1"/>
              </p:cNvSpPr>
              <p:nvPr/>
            </p:nvSpPr>
            <p:spPr bwMode="auto">
              <a:xfrm>
                <a:off x="4128" y="3501"/>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31467" name="Oval 11"/>
              <p:cNvSpPr>
                <a:spLocks noChangeArrowheads="1"/>
              </p:cNvSpPr>
              <p:nvPr/>
            </p:nvSpPr>
            <p:spPr bwMode="auto">
              <a:xfrm>
                <a:off x="4704" y="3741"/>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31468" name="Oval 12"/>
              <p:cNvSpPr>
                <a:spLocks noChangeArrowheads="1"/>
              </p:cNvSpPr>
              <p:nvPr/>
            </p:nvSpPr>
            <p:spPr bwMode="auto">
              <a:xfrm>
                <a:off x="4992" y="3165"/>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31469" name="Oval 13"/>
              <p:cNvSpPr>
                <a:spLocks noChangeArrowheads="1"/>
              </p:cNvSpPr>
              <p:nvPr/>
            </p:nvSpPr>
            <p:spPr bwMode="auto">
              <a:xfrm>
                <a:off x="3648" y="3309"/>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31470" name="Oval 14"/>
              <p:cNvSpPr>
                <a:spLocks noChangeArrowheads="1"/>
              </p:cNvSpPr>
              <p:nvPr/>
            </p:nvSpPr>
            <p:spPr bwMode="auto">
              <a:xfrm>
                <a:off x="4512" y="3405"/>
                <a:ext cx="288" cy="96"/>
              </a:xfrm>
              <a:prstGeom prst="ellipse">
                <a:avLst/>
              </a:prstGeom>
              <a:solidFill>
                <a:srgbClr val="526D98"/>
              </a:solidFill>
              <a:ln w="9525">
                <a:solidFill>
                  <a:schemeClr val="tx1"/>
                </a:solidFill>
                <a:round/>
                <a:headEnd/>
                <a:tailEnd/>
              </a:ln>
              <a:effectLst/>
            </p:spPr>
            <p:txBody>
              <a:bodyPr wrap="none" anchor="ctr">
                <a:prstTxWarp prst="textNoShape">
                  <a:avLst/>
                </a:prstTxWarp>
              </a:bodyPr>
              <a:lstStyle/>
              <a:p>
                <a:endParaRPr lang="en-US"/>
              </a:p>
            </p:txBody>
          </p:sp>
          <p:sp>
            <p:nvSpPr>
              <p:cNvPr id="531471" name="Oval 15"/>
              <p:cNvSpPr>
                <a:spLocks noChangeArrowheads="1"/>
              </p:cNvSpPr>
              <p:nvPr/>
            </p:nvSpPr>
            <p:spPr bwMode="auto">
              <a:xfrm>
                <a:off x="5184" y="3357"/>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31472" name="Oval 16"/>
              <p:cNvSpPr>
                <a:spLocks noChangeArrowheads="1"/>
              </p:cNvSpPr>
              <p:nvPr/>
            </p:nvSpPr>
            <p:spPr bwMode="auto">
              <a:xfrm>
                <a:off x="3888" y="3741"/>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31473" name="Oval 17"/>
              <p:cNvSpPr>
                <a:spLocks noChangeArrowheads="1"/>
              </p:cNvSpPr>
              <p:nvPr/>
            </p:nvSpPr>
            <p:spPr bwMode="auto">
              <a:xfrm>
                <a:off x="4080" y="3309"/>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grpSp>
        <p:sp>
          <p:nvSpPr>
            <p:cNvPr id="531474" name="Oval 18"/>
            <p:cNvSpPr>
              <a:spLocks noChangeArrowheads="1"/>
            </p:cNvSpPr>
            <p:nvPr/>
          </p:nvSpPr>
          <p:spPr bwMode="auto">
            <a:xfrm>
              <a:off x="4032" y="3072"/>
              <a:ext cx="288" cy="144"/>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31475" name="Oval 19"/>
            <p:cNvSpPr>
              <a:spLocks noChangeArrowheads="1"/>
            </p:cNvSpPr>
            <p:nvPr/>
          </p:nvSpPr>
          <p:spPr bwMode="auto">
            <a:xfrm>
              <a:off x="4512" y="3408"/>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31476" name="Oval 20"/>
            <p:cNvSpPr>
              <a:spLocks noChangeArrowheads="1"/>
            </p:cNvSpPr>
            <p:nvPr/>
          </p:nvSpPr>
          <p:spPr bwMode="auto">
            <a:xfrm>
              <a:off x="4272" y="3792"/>
              <a:ext cx="336" cy="144"/>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31477" name="Oval 21"/>
            <p:cNvSpPr>
              <a:spLocks noChangeArrowheads="1"/>
            </p:cNvSpPr>
            <p:nvPr/>
          </p:nvSpPr>
          <p:spPr bwMode="auto">
            <a:xfrm>
              <a:off x="4656" y="2976"/>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4" name="Group 22"/>
          <p:cNvGrpSpPr>
            <a:grpSpLocks/>
          </p:cNvGrpSpPr>
          <p:nvPr/>
        </p:nvGrpSpPr>
        <p:grpSpPr bwMode="auto">
          <a:xfrm>
            <a:off x="6561138" y="4916488"/>
            <a:ext cx="152400" cy="152400"/>
            <a:chOff x="4128" y="3097"/>
            <a:chExt cx="96" cy="96"/>
          </a:xfrm>
        </p:grpSpPr>
        <p:sp>
          <p:nvSpPr>
            <p:cNvPr id="531479" name="AutoShape 23"/>
            <p:cNvSpPr>
              <a:spLocks noChangeArrowheads="1"/>
            </p:cNvSpPr>
            <p:nvPr/>
          </p:nvSpPr>
          <p:spPr bwMode="auto">
            <a:xfrm>
              <a:off x="4128" y="3097"/>
              <a:ext cx="96" cy="96"/>
            </a:xfrm>
            <a:custGeom>
              <a:avLst/>
              <a:gdLst>
                <a:gd name="G0" fmla="+- 3150 0 0"/>
                <a:gd name="G1" fmla="+- 21600 0 3150"/>
                <a:gd name="G2" fmla="+- 21600 0 315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150" y="10800"/>
                  </a:moveTo>
                  <a:cubicBezTo>
                    <a:pt x="3150" y="15025"/>
                    <a:pt x="6575" y="18450"/>
                    <a:pt x="10800" y="18450"/>
                  </a:cubicBezTo>
                  <a:cubicBezTo>
                    <a:pt x="15025" y="18450"/>
                    <a:pt x="18450" y="15025"/>
                    <a:pt x="18450" y="10800"/>
                  </a:cubicBezTo>
                  <a:cubicBezTo>
                    <a:pt x="18450" y="6575"/>
                    <a:pt x="15025" y="3150"/>
                    <a:pt x="10800" y="3150"/>
                  </a:cubicBezTo>
                  <a:cubicBezTo>
                    <a:pt x="6575" y="3150"/>
                    <a:pt x="3150" y="6575"/>
                    <a:pt x="3150" y="10800"/>
                  </a:cubicBezTo>
                  <a:close/>
                </a:path>
              </a:pathLst>
            </a:custGeom>
            <a:solidFill>
              <a:srgbClr val="000000"/>
            </a:solidFill>
            <a:ln w="9525">
              <a:solidFill>
                <a:schemeClr val="tx1"/>
              </a:solidFill>
              <a:round/>
              <a:headEnd/>
              <a:tailEnd/>
            </a:ln>
            <a:effectLst/>
          </p:spPr>
          <p:txBody>
            <a:bodyPr wrap="none" anchor="ctr">
              <a:prstTxWarp prst="textNoShape">
                <a:avLst/>
              </a:prstTxWarp>
            </a:bodyPr>
            <a:lstStyle/>
            <a:p>
              <a:endParaRPr lang="en-US"/>
            </a:p>
          </p:txBody>
        </p:sp>
        <p:sp>
          <p:nvSpPr>
            <p:cNvPr id="531480" name="Freeform 24"/>
            <p:cNvSpPr>
              <a:spLocks/>
            </p:cNvSpPr>
            <p:nvPr/>
          </p:nvSpPr>
          <p:spPr bwMode="auto">
            <a:xfrm>
              <a:off x="4192" y="3119"/>
              <a:ext cx="29" cy="73"/>
            </a:xfrm>
            <a:custGeom>
              <a:avLst/>
              <a:gdLst/>
              <a:ahLst/>
              <a:cxnLst>
                <a:cxn ang="0">
                  <a:pos x="19" y="0"/>
                </a:cxn>
                <a:cxn ang="0">
                  <a:pos x="28" y="19"/>
                </a:cxn>
                <a:cxn ang="0">
                  <a:pos x="9" y="72"/>
                </a:cxn>
                <a:cxn ang="0">
                  <a:pos x="0" y="62"/>
                </a:cxn>
              </a:cxnLst>
              <a:rect l="0" t="0" r="r" b="b"/>
              <a:pathLst>
                <a:path w="29" h="73">
                  <a:moveTo>
                    <a:pt x="19" y="0"/>
                  </a:moveTo>
                  <a:cubicBezTo>
                    <a:pt x="22" y="6"/>
                    <a:pt x="26" y="12"/>
                    <a:pt x="28" y="19"/>
                  </a:cubicBezTo>
                  <a:cubicBezTo>
                    <a:pt x="29" y="28"/>
                    <a:pt x="19" y="69"/>
                    <a:pt x="9" y="72"/>
                  </a:cubicBezTo>
                  <a:cubicBezTo>
                    <a:pt x="4" y="73"/>
                    <a:pt x="3" y="65"/>
                    <a:pt x="0" y="62"/>
                  </a:cubicBezTo>
                </a:path>
              </a:pathLst>
            </a:custGeom>
            <a:noFill/>
            <a:ln w="19050" cap="flat" cmpd="sng">
              <a:solidFill>
                <a:srgbClr val="CC0000"/>
              </a:solidFill>
              <a:prstDash val="solid"/>
              <a:round/>
              <a:headEnd/>
              <a:tailEnd/>
            </a:ln>
            <a:effectLst/>
          </p:spPr>
          <p:txBody>
            <a:bodyPr wrap="none" anchor="ctr">
              <a:prstTxWarp prst="textNoShape">
                <a:avLst/>
              </a:prstTxWarp>
            </a:bodyPr>
            <a:lstStyle/>
            <a:p>
              <a:endParaRPr lang="en-US"/>
            </a:p>
          </p:txBody>
        </p:sp>
      </p:grpSp>
      <p:pic>
        <p:nvPicPr>
          <p:cNvPr id="531481" name="Picture 25" descr="penguinL"/>
          <p:cNvPicPr>
            <a:picLocks noChangeAspect="1" noChangeArrowheads="1"/>
          </p:cNvPicPr>
          <p:nvPr/>
        </p:nvPicPr>
        <p:blipFill>
          <a:blip r:embed="rId5"/>
          <a:srcRect/>
          <a:stretch>
            <a:fillRect/>
          </a:stretch>
        </p:blipFill>
        <p:spPr bwMode="auto">
          <a:xfrm flipH="1">
            <a:off x="31750" y="5559425"/>
            <a:ext cx="1274763" cy="1295400"/>
          </a:xfrm>
          <a:prstGeom prst="rect">
            <a:avLst/>
          </a:prstGeom>
          <a:noFill/>
        </p:spPr>
      </p:pic>
      <p:sp>
        <p:nvSpPr>
          <p:cNvPr id="531482" name="AutoShape 26"/>
          <p:cNvSpPr>
            <a:spLocks noChangeArrowheads="1"/>
          </p:cNvSpPr>
          <p:nvPr/>
        </p:nvSpPr>
        <p:spPr bwMode="auto">
          <a:xfrm flipH="1">
            <a:off x="1906588" y="5207000"/>
            <a:ext cx="2698750" cy="1546225"/>
          </a:xfrm>
          <a:prstGeom prst="wedgeEllipseCallout">
            <a:avLst>
              <a:gd name="adj1" fmla="val 82644"/>
              <a:gd name="adj2" fmla="val -5546"/>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Which</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bacterial colony </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has our gene?</a:t>
            </a:r>
          </a:p>
          <a:p>
            <a:r>
              <a:rPr lang="en-US" sz="1800" b="1">
                <a:solidFill>
                  <a:srgbClr val="0F116A"/>
                </a:solidFill>
                <a:latin typeface="Comic Sans MS" charset="0"/>
                <a:ea typeface="ＭＳ Ｐゴシック" charset="-128"/>
                <a:cs typeface="ＭＳ Ｐゴシック" charset="-128"/>
              </a:rPr>
              <a:t>Like a needle </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in a haystack</a:t>
            </a:r>
            <a:r>
              <a:rPr lang="en-US" sz="1800" b="1" i="1">
                <a:solidFill>
                  <a:srgbClr val="0F116A"/>
                </a:solidFill>
                <a:latin typeface="Comic Sans MS" charset="0"/>
                <a:ea typeface="ＭＳ Ｐゴシック" charset="-128"/>
                <a:cs typeface="ＭＳ Ｐゴシック" charset="-128"/>
              </a:rPr>
              <a:t>!</a:t>
            </a:r>
            <a:endParaRPr lang="en-US" sz="1800" b="1">
              <a:solidFill>
                <a:srgbClr val="0F116A"/>
              </a:solidFill>
              <a:latin typeface="Comic Sans MS" charset="0"/>
              <a:ea typeface="Geneva" charset="0"/>
              <a:cs typeface="Geneva" charset="0"/>
            </a:endParaRPr>
          </a:p>
        </p:txBody>
      </p:sp>
    </p:spTree>
    <p:extLst>
      <p:ext uri="{BB962C8B-B14F-4D97-AF65-F5344CB8AC3E}">
        <p14:creationId xmlns:p14="http://schemas.microsoft.com/office/powerpoint/2010/main" val="40563662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1481"/>
                                        </p:tgtEl>
                                        <p:attrNameLst>
                                          <p:attrName>style.visibility</p:attrName>
                                        </p:attrNameLst>
                                      </p:cBhvr>
                                      <p:to>
                                        <p:strVal val="visible"/>
                                      </p:to>
                                    </p:set>
                                    <p:animEffect transition="in" filter="wipe(left)">
                                      <p:cBhvr>
                                        <p:cTn id="7" dur="500"/>
                                        <p:tgtEl>
                                          <p:spTgt spid="53148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1482"/>
                                        </p:tgtEl>
                                        <p:attrNameLst>
                                          <p:attrName>style.visibility</p:attrName>
                                        </p:attrNameLst>
                                      </p:cBhvr>
                                      <p:to>
                                        <p:strVal val="visible"/>
                                      </p:to>
                                    </p:set>
                                    <p:animEffect transition="in" filter="wipe(left)">
                                      <p:cBhvr>
                                        <p:cTn id="11" dur="500"/>
                                        <p:tgtEl>
                                          <p:spTgt spid="531482"/>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82"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1535113"/>
            <a:ext cx="8686800" cy="4560887"/>
            <a:chOff x="288" y="967"/>
            <a:chExt cx="5472" cy="2873"/>
          </a:xfrm>
        </p:grpSpPr>
        <p:grpSp>
          <p:nvGrpSpPr>
            <p:cNvPr id="3" name="Group 3"/>
            <p:cNvGrpSpPr>
              <a:grpSpLocks/>
            </p:cNvGrpSpPr>
            <p:nvPr/>
          </p:nvGrpSpPr>
          <p:grpSpPr bwMode="auto">
            <a:xfrm>
              <a:off x="288" y="967"/>
              <a:ext cx="5472" cy="2873"/>
              <a:chOff x="288" y="967"/>
              <a:chExt cx="5472" cy="2873"/>
            </a:xfrm>
          </p:grpSpPr>
          <p:grpSp>
            <p:nvGrpSpPr>
              <p:cNvPr id="4" name="Group 4"/>
              <p:cNvGrpSpPr>
                <a:grpSpLocks/>
              </p:cNvGrpSpPr>
              <p:nvPr/>
            </p:nvGrpSpPr>
            <p:grpSpPr bwMode="auto">
              <a:xfrm>
                <a:off x="288" y="967"/>
                <a:ext cx="5472" cy="2873"/>
                <a:chOff x="288" y="967"/>
                <a:chExt cx="5472" cy="2873"/>
              </a:xfrm>
            </p:grpSpPr>
            <p:grpSp>
              <p:nvGrpSpPr>
                <p:cNvPr id="5" name="Group 5"/>
                <p:cNvGrpSpPr>
                  <a:grpSpLocks/>
                </p:cNvGrpSpPr>
                <p:nvPr/>
              </p:nvGrpSpPr>
              <p:grpSpPr bwMode="auto">
                <a:xfrm>
                  <a:off x="288" y="967"/>
                  <a:ext cx="5472" cy="2873"/>
                  <a:chOff x="288" y="967"/>
                  <a:chExt cx="5472" cy="2873"/>
                </a:xfrm>
              </p:grpSpPr>
              <p:pic>
                <p:nvPicPr>
                  <p:cNvPr id="535558" name="Picture 6" descr="f16-10_stage_4ii_using__c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8" y="967"/>
                    <a:ext cx="5472" cy="2873"/>
                  </a:xfrm>
                  <a:prstGeom prst="rect">
                    <a:avLst/>
                  </a:prstGeom>
                  <a:noFill/>
                  <a:ln w="9525">
                    <a:noFill/>
                    <a:miter lim="800000"/>
                    <a:headEnd/>
                    <a:tailEnd/>
                  </a:ln>
                </p:spPr>
              </p:pic>
              <p:sp>
                <p:nvSpPr>
                  <p:cNvPr id="535559" name="Rectangle 7"/>
                  <p:cNvSpPr>
                    <a:spLocks noChangeArrowheads="1"/>
                  </p:cNvSpPr>
                  <p:nvPr/>
                </p:nvSpPr>
                <p:spPr bwMode="auto">
                  <a:xfrm>
                    <a:off x="384" y="1056"/>
                    <a:ext cx="2352" cy="480"/>
                  </a:xfrm>
                  <a:prstGeom prst="rect">
                    <a:avLst/>
                  </a:prstGeom>
                  <a:solidFill>
                    <a:srgbClr val="E2E9F1"/>
                  </a:solidFill>
                  <a:ln w="9525">
                    <a:noFill/>
                    <a:miter lim="800000"/>
                    <a:headEnd/>
                    <a:tailEnd/>
                  </a:ln>
                  <a:effectLst/>
                </p:spPr>
                <p:txBody>
                  <a:bodyPr wrap="none" anchor="ctr">
                    <a:prstTxWarp prst="textNoShape">
                      <a:avLst/>
                    </a:prstTxWarp>
                  </a:bodyPr>
                  <a:lstStyle/>
                  <a:p>
                    <a:endParaRPr lang="en-US"/>
                  </a:p>
                </p:txBody>
              </p:sp>
              <p:sp>
                <p:nvSpPr>
                  <p:cNvPr id="535560" name="Rectangle 8"/>
                  <p:cNvSpPr>
                    <a:spLocks noChangeArrowheads="1"/>
                  </p:cNvSpPr>
                  <p:nvPr/>
                </p:nvSpPr>
                <p:spPr bwMode="auto">
                  <a:xfrm>
                    <a:off x="336" y="1680"/>
                    <a:ext cx="720" cy="624"/>
                  </a:xfrm>
                  <a:prstGeom prst="rect">
                    <a:avLst/>
                  </a:prstGeom>
                  <a:solidFill>
                    <a:srgbClr val="E2E9F1"/>
                  </a:solidFill>
                  <a:ln w="9525">
                    <a:noFill/>
                    <a:miter lim="800000"/>
                    <a:headEnd/>
                    <a:tailEnd/>
                  </a:ln>
                  <a:effectLst/>
                </p:spPr>
                <p:txBody>
                  <a:bodyPr wrap="none" anchor="ctr">
                    <a:prstTxWarp prst="textNoShape">
                      <a:avLst/>
                    </a:prstTxWarp>
                  </a:bodyPr>
                  <a:lstStyle/>
                  <a:p>
                    <a:endParaRPr lang="en-US"/>
                  </a:p>
                </p:txBody>
              </p:sp>
              <p:sp>
                <p:nvSpPr>
                  <p:cNvPr id="535561" name="Freeform 9"/>
                  <p:cNvSpPr>
                    <a:spLocks/>
                  </p:cNvSpPr>
                  <p:nvPr/>
                </p:nvSpPr>
                <p:spPr bwMode="auto">
                  <a:xfrm>
                    <a:off x="985" y="2041"/>
                    <a:ext cx="786" cy="163"/>
                  </a:xfrm>
                  <a:custGeom>
                    <a:avLst/>
                    <a:gdLst/>
                    <a:ahLst/>
                    <a:cxnLst>
                      <a:cxn ang="0">
                        <a:pos x="764" y="72"/>
                      </a:cxn>
                      <a:cxn ang="0">
                        <a:pos x="644" y="120"/>
                      </a:cxn>
                      <a:cxn ang="0">
                        <a:pos x="366" y="124"/>
                      </a:cxn>
                      <a:cxn ang="0">
                        <a:pos x="160" y="158"/>
                      </a:cxn>
                      <a:cxn ang="0">
                        <a:pos x="11" y="148"/>
                      </a:cxn>
                      <a:cxn ang="0">
                        <a:pos x="2" y="115"/>
                      </a:cxn>
                      <a:cxn ang="0">
                        <a:pos x="7" y="38"/>
                      </a:cxn>
                      <a:cxn ang="0">
                        <a:pos x="21" y="29"/>
                      </a:cxn>
                      <a:cxn ang="0">
                        <a:pos x="213" y="38"/>
                      </a:cxn>
                      <a:cxn ang="0">
                        <a:pos x="625" y="0"/>
                      </a:cxn>
                      <a:cxn ang="0">
                        <a:pos x="773" y="19"/>
                      </a:cxn>
                      <a:cxn ang="0">
                        <a:pos x="764" y="57"/>
                      </a:cxn>
                      <a:cxn ang="0">
                        <a:pos x="764" y="72"/>
                      </a:cxn>
                    </a:cxnLst>
                    <a:rect l="0" t="0" r="r" b="b"/>
                    <a:pathLst>
                      <a:path w="786" h="163">
                        <a:moveTo>
                          <a:pt x="764" y="72"/>
                        </a:moveTo>
                        <a:cubicBezTo>
                          <a:pt x="755" y="106"/>
                          <a:pt x="680" y="118"/>
                          <a:pt x="644" y="120"/>
                        </a:cubicBezTo>
                        <a:cubicBezTo>
                          <a:pt x="551" y="122"/>
                          <a:pt x="458" y="122"/>
                          <a:pt x="366" y="124"/>
                        </a:cubicBezTo>
                        <a:cubicBezTo>
                          <a:pt x="296" y="138"/>
                          <a:pt x="232" y="152"/>
                          <a:pt x="160" y="158"/>
                        </a:cubicBezTo>
                        <a:cubicBezTo>
                          <a:pt x="110" y="152"/>
                          <a:pt x="58" y="163"/>
                          <a:pt x="11" y="148"/>
                        </a:cubicBezTo>
                        <a:cubicBezTo>
                          <a:pt x="0" y="144"/>
                          <a:pt x="2" y="115"/>
                          <a:pt x="2" y="115"/>
                        </a:cubicBezTo>
                        <a:cubicBezTo>
                          <a:pt x="3" y="89"/>
                          <a:pt x="1" y="63"/>
                          <a:pt x="7" y="38"/>
                        </a:cubicBezTo>
                        <a:cubicBezTo>
                          <a:pt x="8" y="32"/>
                          <a:pt x="15" y="29"/>
                          <a:pt x="21" y="29"/>
                        </a:cubicBezTo>
                        <a:cubicBezTo>
                          <a:pt x="28" y="28"/>
                          <a:pt x="212" y="37"/>
                          <a:pt x="213" y="38"/>
                        </a:cubicBezTo>
                        <a:cubicBezTo>
                          <a:pt x="352" y="30"/>
                          <a:pt x="487" y="14"/>
                          <a:pt x="625" y="0"/>
                        </a:cubicBezTo>
                        <a:cubicBezTo>
                          <a:pt x="684" y="3"/>
                          <a:pt x="719" y="9"/>
                          <a:pt x="773" y="19"/>
                        </a:cubicBezTo>
                        <a:cubicBezTo>
                          <a:pt x="786" y="38"/>
                          <a:pt x="783" y="44"/>
                          <a:pt x="764" y="57"/>
                        </a:cubicBezTo>
                        <a:cubicBezTo>
                          <a:pt x="768" y="73"/>
                          <a:pt x="773" y="72"/>
                          <a:pt x="764" y="72"/>
                        </a:cubicBezTo>
                        <a:close/>
                      </a:path>
                    </a:pathLst>
                  </a:custGeom>
                  <a:solidFill>
                    <a:srgbClr val="E2E9F1"/>
                  </a:solidFill>
                  <a:ln w="9525" cap="flat" cmpd="sng">
                    <a:noFill/>
                    <a:prstDash val="solid"/>
                    <a:round/>
                    <a:headEnd/>
                    <a:tailEnd/>
                  </a:ln>
                  <a:effectLst/>
                </p:spPr>
                <p:txBody>
                  <a:bodyPr wrap="none" anchor="ctr">
                    <a:prstTxWarp prst="textNoShape">
                      <a:avLst/>
                    </a:prstTxWarp>
                  </a:bodyPr>
                  <a:lstStyle/>
                  <a:p>
                    <a:endParaRPr lang="en-US"/>
                  </a:p>
                </p:txBody>
              </p:sp>
            </p:grpSp>
            <p:sp>
              <p:nvSpPr>
                <p:cNvPr id="535562" name="Rectangle 10"/>
                <p:cNvSpPr>
                  <a:spLocks noChangeArrowheads="1"/>
                </p:cNvSpPr>
                <p:nvPr/>
              </p:nvSpPr>
              <p:spPr bwMode="auto">
                <a:xfrm>
                  <a:off x="336" y="1488"/>
                  <a:ext cx="1440" cy="624"/>
                </a:xfrm>
                <a:prstGeom prst="rect">
                  <a:avLst/>
                </a:prstGeom>
                <a:solidFill>
                  <a:srgbClr val="E2E9F1"/>
                </a:solidFill>
                <a:ln w="9525">
                  <a:noFill/>
                  <a:miter lim="800000"/>
                  <a:headEnd/>
                  <a:tailEnd/>
                </a:ln>
                <a:effectLst/>
              </p:spPr>
              <p:txBody>
                <a:bodyPr wrap="none" anchor="ctr">
                  <a:prstTxWarp prst="textNoShape">
                    <a:avLst/>
                  </a:prstTxWarp>
                </a:bodyPr>
                <a:lstStyle/>
                <a:p>
                  <a:endParaRPr lang="en-US"/>
                </a:p>
              </p:txBody>
            </p:sp>
          </p:grpSp>
          <p:sp>
            <p:nvSpPr>
              <p:cNvPr id="535563" name="Freeform 11"/>
              <p:cNvSpPr>
                <a:spLocks/>
              </p:cNvSpPr>
              <p:nvPr/>
            </p:nvSpPr>
            <p:spPr bwMode="auto">
              <a:xfrm>
                <a:off x="1689" y="2097"/>
                <a:ext cx="75" cy="61"/>
              </a:xfrm>
              <a:custGeom>
                <a:avLst/>
                <a:gdLst/>
                <a:ahLst/>
                <a:cxnLst>
                  <a:cxn ang="0">
                    <a:pos x="64" y="11"/>
                  </a:cxn>
                  <a:cxn ang="0">
                    <a:pos x="7" y="44"/>
                  </a:cxn>
                  <a:cxn ang="0">
                    <a:pos x="26" y="25"/>
                  </a:cxn>
                  <a:cxn ang="0">
                    <a:pos x="50" y="6"/>
                  </a:cxn>
                  <a:cxn ang="0">
                    <a:pos x="64" y="11"/>
                  </a:cxn>
                </a:cxnLst>
                <a:rect l="0" t="0" r="r" b="b"/>
                <a:pathLst>
                  <a:path w="75" h="61">
                    <a:moveTo>
                      <a:pt x="64" y="11"/>
                    </a:moveTo>
                    <a:cubicBezTo>
                      <a:pt x="58" y="55"/>
                      <a:pt x="56" y="61"/>
                      <a:pt x="7" y="44"/>
                    </a:cubicBezTo>
                    <a:cubicBezTo>
                      <a:pt x="20" y="6"/>
                      <a:pt x="0" y="50"/>
                      <a:pt x="26" y="25"/>
                    </a:cubicBezTo>
                    <a:cubicBezTo>
                      <a:pt x="50" y="0"/>
                      <a:pt x="2" y="18"/>
                      <a:pt x="50" y="6"/>
                    </a:cubicBezTo>
                    <a:cubicBezTo>
                      <a:pt x="70" y="11"/>
                      <a:pt x="75" y="11"/>
                      <a:pt x="64" y="11"/>
                    </a:cubicBezTo>
                    <a:close/>
                  </a:path>
                </a:pathLst>
              </a:custGeom>
              <a:solidFill>
                <a:srgbClr val="E2E9F1"/>
              </a:solidFill>
              <a:ln w="9525" cap="flat" cmpd="sng">
                <a:noFill/>
                <a:prstDash val="solid"/>
                <a:round/>
                <a:headEnd/>
                <a:tailEnd/>
              </a:ln>
              <a:effectLst/>
            </p:spPr>
            <p:txBody>
              <a:bodyPr wrap="none" anchor="ctr">
                <a:prstTxWarp prst="textNoShape">
                  <a:avLst/>
                </a:prstTxWarp>
              </a:bodyPr>
              <a:lstStyle/>
              <a:p>
                <a:endParaRPr lang="en-US"/>
              </a:p>
            </p:txBody>
          </p:sp>
        </p:grpSp>
        <p:sp>
          <p:nvSpPr>
            <p:cNvPr id="535564" name="Rectangle 12"/>
            <p:cNvSpPr>
              <a:spLocks noChangeArrowheads="1"/>
            </p:cNvSpPr>
            <p:nvPr/>
          </p:nvSpPr>
          <p:spPr bwMode="auto">
            <a:xfrm>
              <a:off x="336" y="2976"/>
              <a:ext cx="2544" cy="672"/>
            </a:xfrm>
            <a:prstGeom prst="rect">
              <a:avLst/>
            </a:prstGeom>
            <a:solidFill>
              <a:srgbClr val="E2E9F1"/>
            </a:solidFill>
            <a:ln w="9525">
              <a:noFill/>
              <a:miter lim="800000"/>
              <a:headEnd/>
              <a:tailEnd/>
            </a:ln>
            <a:effectLst/>
          </p:spPr>
          <p:txBody>
            <a:bodyPr wrap="none" anchor="ctr">
              <a:prstTxWarp prst="textNoShape">
                <a:avLst/>
              </a:prstTxWarp>
            </a:bodyPr>
            <a:lstStyle/>
            <a:p>
              <a:endParaRPr lang="en-US"/>
            </a:p>
          </p:txBody>
        </p:sp>
      </p:grpSp>
      <p:sp>
        <p:nvSpPr>
          <p:cNvPr id="535565" name="Rectangle 13"/>
          <p:cNvSpPr>
            <a:spLocks noGrp="1" noChangeArrowheads="1"/>
          </p:cNvSpPr>
          <p:nvPr>
            <p:ph type="title"/>
          </p:nvPr>
        </p:nvSpPr>
        <p:spPr/>
        <p:txBody>
          <a:bodyPr/>
          <a:lstStyle/>
          <a:p>
            <a:r>
              <a:rPr lang="en-US"/>
              <a:t>Colony Blots</a:t>
            </a:r>
          </a:p>
        </p:txBody>
      </p:sp>
      <p:sp>
        <p:nvSpPr>
          <p:cNvPr id="535566" name="AutoShape 14"/>
          <p:cNvSpPr>
            <a:spLocks noChangeArrowheads="1"/>
          </p:cNvSpPr>
          <p:nvPr/>
        </p:nvSpPr>
        <p:spPr bwMode="auto">
          <a:xfrm>
            <a:off x="896938" y="1276350"/>
            <a:ext cx="3378200" cy="1352550"/>
          </a:xfrm>
          <a:prstGeom prst="roundRect">
            <a:avLst>
              <a:gd name="adj" fmla="val 16667"/>
            </a:avLst>
          </a:prstGeom>
          <a:solidFill>
            <a:srgbClr val="FFCC18"/>
          </a:solidFill>
          <a:ln w="9525">
            <a:noFill/>
            <a:round/>
            <a:headEnd/>
            <a:tailEnd/>
          </a:ln>
          <a:effectLst/>
        </p:spPr>
        <p:txBody>
          <a:bodyPr lIns="0" tIns="0" rIns="0" bIns="0">
            <a:prstTxWarp prst="textNoShape">
              <a:avLst/>
            </a:prstTxWarp>
            <a:spAutoFit/>
          </a:bodyPr>
          <a:lstStyle/>
          <a:p>
            <a:pPr marL="174625" indent="-174625" algn="l"/>
            <a:r>
              <a:rPr lang="en-US" sz="2000" b="1" u="sng">
                <a:solidFill>
                  <a:srgbClr val="CC0000"/>
                </a:solidFill>
              </a:rPr>
              <a:t>Cloning</a:t>
            </a:r>
            <a:endParaRPr lang="en-US" sz="2000" b="1">
              <a:solidFill>
                <a:srgbClr val="0F116A"/>
              </a:solidFill>
            </a:endParaRPr>
          </a:p>
          <a:p>
            <a:pPr marL="174625" indent="-174625" algn="l"/>
            <a:r>
              <a:rPr lang="en-US" sz="2000" b="1">
                <a:solidFill>
                  <a:srgbClr val="0F116A"/>
                </a:solidFill>
              </a:rPr>
              <a:t>- plate with bacterial colonies carrying recombinant plasmids</a:t>
            </a:r>
          </a:p>
        </p:txBody>
      </p:sp>
      <p:sp>
        <p:nvSpPr>
          <p:cNvPr id="535567" name="Oval 15"/>
          <p:cNvSpPr>
            <a:spLocks noChangeArrowheads="1"/>
          </p:cNvSpPr>
          <p:nvPr/>
        </p:nvSpPr>
        <p:spPr bwMode="auto">
          <a:xfrm>
            <a:off x="630238" y="1193800"/>
            <a:ext cx="304800" cy="304800"/>
          </a:xfrm>
          <a:prstGeom prst="ellipse">
            <a:avLst/>
          </a:prstGeom>
          <a:solidFill>
            <a:srgbClr val="CC0000"/>
          </a:solidFill>
          <a:ln w="9525">
            <a:solidFill>
              <a:srgbClr val="CC0000"/>
            </a:solidFill>
            <a:round/>
            <a:headEnd/>
            <a:tailEnd/>
          </a:ln>
          <a:effectLst/>
        </p:spPr>
        <p:txBody>
          <a:bodyPr wrap="none" anchor="ctr">
            <a:prstTxWarp prst="textNoShape">
              <a:avLst/>
            </a:prstTxWarp>
          </a:bodyPr>
          <a:lstStyle/>
          <a:p>
            <a:r>
              <a:rPr lang="en-US" b="1">
                <a:solidFill>
                  <a:schemeClr val="bg1"/>
                </a:solidFill>
              </a:rPr>
              <a:t>1</a:t>
            </a:r>
          </a:p>
        </p:txBody>
      </p:sp>
      <p:sp>
        <p:nvSpPr>
          <p:cNvPr id="535568" name="Rectangle 16"/>
          <p:cNvSpPr>
            <a:spLocks noChangeArrowheads="1"/>
          </p:cNvSpPr>
          <p:nvPr/>
        </p:nvSpPr>
        <p:spPr bwMode="auto">
          <a:xfrm>
            <a:off x="1905000" y="3276600"/>
            <a:ext cx="914400" cy="76200"/>
          </a:xfrm>
          <a:prstGeom prst="rect">
            <a:avLst/>
          </a:prstGeom>
          <a:solidFill>
            <a:srgbClr val="E2E9F1"/>
          </a:solidFill>
          <a:ln w="9525">
            <a:noFill/>
            <a:miter lim="800000"/>
            <a:headEnd/>
            <a:tailEnd/>
          </a:ln>
          <a:effectLst/>
        </p:spPr>
        <p:txBody>
          <a:bodyPr wrap="none" anchor="ctr">
            <a:prstTxWarp prst="textNoShape">
              <a:avLst/>
            </a:prstTxWarp>
          </a:bodyPr>
          <a:lstStyle/>
          <a:p>
            <a:endParaRPr lang="en-US"/>
          </a:p>
        </p:txBody>
      </p:sp>
      <p:sp>
        <p:nvSpPr>
          <p:cNvPr id="535571" name="AutoShape 19"/>
          <p:cNvSpPr>
            <a:spLocks noChangeArrowheads="1"/>
          </p:cNvSpPr>
          <p:nvPr/>
        </p:nvSpPr>
        <p:spPr bwMode="auto">
          <a:xfrm>
            <a:off x="5972175" y="4487863"/>
            <a:ext cx="3132138" cy="2365375"/>
          </a:xfrm>
          <a:prstGeom prst="roundRect">
            <a:avLst>
              <a:gd name="adj" fmla="val 16667"/>
            </a:avLst>
          </a:prstGeom>
          <a:solidFill>
            <a:srgbClr val="FFCC18"/>
          </a:solidFill>
          <a:ln w="9525">
            <a:noFill/>
            <a:round/>
            <a:headEnd/>
            <a:tailEnd/>
          </a:ln>
          <a:effectLst/>
        </p:spPr>
        <p:txBody>
          <a:bodyPr lIns="0" tIns="0" rIns="0" bIns="0">
            <a:prstTxWarp prst="textNoShape">
              <a:avLst/>
            </a:prstTxWarp>
            <a:spAutoFit/>
          </a:bodyPr>
          <a:lstStyle/>
          <a:p>
            <a:pPr marL="174625" indent="-174625" algn="l"/>
            <a:r>
              <a:rPr lang="en-US" sz="2000" b="1" u="sng">
                <a:solidFill>
                  <a:srgbClr val="CC0000"/>
                </a:solidFill>
              </a:rPr>
              <a:t>Hybridization</a:t>
            </a:r>
            <a:endParaRPr lang="en-US" sz="2000" b="1">
              <a:solidFill>
                <a:srgbClr val="0F116A"/>
              </a:solidFill>
            </a:endParaRPr>
          </a:p>
          <a:p>
            <a:pPr marL="174625" indent="-174625" algn="l"/>
            <a:r>
              <a:rPr lang="en-US" sz="2000" b="1">
                <a:solidFill>
                  <a:srgbClr val="0F116A"/>
                </a:solidFill>
              </a:rPr>
              <a:t>- heat filter paper to denature DNA</a:t>
            </a:r>
          </a:p>
          <a:p>
            <a:pPr marL="174625" indent="-174625" algn="l"/>
            <a:r>
              <a:rPr lang="en-US" sz="2000" b="1">
                <a:solidFill>
                  <a:srgbClr val="0F116A"/>
                </a:solidFill>
              </a:rPr>
              <a:t>- wash filter paper with radioactive probe which will only attach to gene of interest</a:t>
            </a:r>
          </a:p>
        </p:txBody>
      </p:sp>
      <p:sp>
        <p:nvSpPr>
          <p:cNvPr id="535572" name="AutoShape 20"/>
          <p:cNvSpPr>
            <a:spLocks noChangeArrowheads="1"/>
          </p:cNvSpPr>
          <p:nvPr/>
        </p:nvSpPr>
        <p:spPr bwMode="auto">
          <a:xfrm>
            <a:off x="258763" y="4894263"/>
            <a:ext cx="3830637" cy="1352550"/>
          </a:xfrm>
          <a:prstGeom prst="roundRect">
            <a:avLst>
              <a:gd name="adj" fmla="val 16667"/>
            </a:avLst>
          </a:prstGeom>
          <a:solidFill>
            <a:srgbClr val="FFCC18"/>
          </a:solidFill>
          <a:ln w="9525">
            <a:noFill/>
            <a:round/>
            <a:headEnd/>
            <a:tailEnd/>
          </a:ln>
          <a:effectLst/>
        </p:spPr>
        <p:txBody>
          <a:bodyPr wrap="square" lIns="0" tIns="0" rIns="0" bIns="0">
            <a:prstTxWarp prst="textNoShape">
              <a:avLst/>
            </a:prstTxWarp>
            <a:spAutoFit/>
          </a:bodyPr>
          <a:lstStyle/>
          <a:p>
            <a:pPr marL="174625" indent="-174625" algn="l"/>
            <a:r>
              <a:rPr lang="en-US" sz="2000" b="1" u="sng" dirty="0">
                <a:solidFill>
                  <a:srgbClr val="CC0000"/>
                </a:solidFill>
              </a:rPr>
              <a:t>Replicate plate</a:t>
            </a:r>
            <a:endParaRPr lang="en-US" sz="2000" b="1" dirty="0">
              <a:solidFill>
                <a:srgbClr val="0F116A"/>
              </a:solidFill>
            </a:endParaRPr>
          </a:p>
          <a:p>
            <a:pPr marL="174625" indent="-174625" algn="l">
              <a:buFontTx/>
              <a:buChar char="-"/>
            </a:pPr>
            <a:r>
              <a:rPr lang="en-US" sz="2000" b="1" dirty="0">
                <a:solidFill>
                  <a:srgbClr val="0F116A"/>
                </a:solidFill>
              </a:rPr>
              <a:t>press filter paper onto plate to take sample of cells from every colony</a:t>
            </a:r>
          </a:p>
        </p:txBody>
      </p:sp>
      <p:sp>
        <p:nvSpPr>
          <p:cNvPr id="535573" name="Oval 21"/>
          <p:cNvSpPr>
            <a:spLocks noChangeArrowheads="1"/>
          </p:cNvSpPr>
          <p:nvPr/>
        </p:nvSpPr>
        <p:spPr bwMode="auto">
          <a:xfrm>
            <a:off x="5991225" y="4254500"/>
            <a:ext cx="304800" cy="304800"/>
          </a:xfrm>
          <a:prstGeom prst="ellipse">
            <a:avLst/>
          </a:prstGeom>
          <a:solidFill>
            <a:srgbClr val="CC0000"/>
          </a:solidFill>
          <a:ln w="9525">
            <a:solidFill>
              <a:srgbClr val="CC0000"/>
            </a:solidFill>
            <a:round/>
            <a:headEnd/>
            <a:tailEnd/>
          </a:ln>
          <a:effectLst/>
        </p:spPr>
        <p:txBody>
          <a:bodyPr wrap="none" anchor="ctr">
            <a:prstTxWarp prst="textNoShape">
              <a:avLst/>
            </a:prstTxWarp>
          </a:bodyPr>
          <a:lstStyle/>
          <a:p>
            <a:r>
              <a:rPr lang="en-US" b="1">
                <a:solidFill>
                  <a:schemeClr val="bg1"/>
                </a:solidFill>
              </a:rPr>
              <a:t>3</a:t>
            </a:r>
          </a:p>
        </p:txBody>
      </p:sp>
      <p:sp>
        <p:nvSpPr>
          <p:cNvPr id="535574" name="AutoShape 22"/>
          <p:cNvSpPr>
            <a:spLocks noChangeArrowheads="1"/>
          </p:cNvSpPr>
          <p:nvPr/>
        </p:nvSpPr>
        <p:spPr bwMode="auto">
          <a:xfrm>
            <a:off x="5943600" y="1022350"/>
            <a:ext cx="3289300" cy="1352550"/>
          </a:xfrm>
          <a:prstGeom prst="roundRect">
            <a:avLst>
              <a:gd name="adj" fmla="val 16667"/>
            </a:avLst>
          </a:prstGeom>
          <a:solidFill>
            <a:srgbClr val="FFCC18"/>
          </a:solidFill>
          <a:ln w="9525">
            <a:noFill/>
            <a:round/>
            <a:headEnd/>
            <a:tailEnd/>
          </a:ln>
          <a:effectLst/>
        </p:spPr>
        <p:txBody>
          <a:bodyPr wrap="square" lIns="0" tIns="0" rIns="0" bIns="0">
            <a:prstTxWarp prst="textNoShape">
              <a:avLst/>
            </a:prstTxWarp>
            <a:spAutoFit/>
          </a:bodyPr>
          <a:lstStyle/>
          <a:p>
            <a:pPr marL="174625" indent="-174625" algn="l"/>
            <a:r>
              <a:rPr lang="en-US" sz="2000" b="1" u="sng" dirty="0">
                <a:solidFill>
                  <a:srgbClr val="CC0000"/>
                </a:solidFill>
              </a:rPr>
              <a:t>Locate</a:t>
            </a:r>
            <a:endParaRPr lang="en-US" sz="2000" b="1" dirty="0">
              <a:solidFill>
                <a:srgbClr val="0F116A"/>
              </a:solidFill>
            </a:endParaRPr>
          </a:p>
          <a:p>
            <a:pPr marL="174625" indent="-174625" algn="l">
              <a:buFontTx/>
              <a:buChar char="-"/>
            </a:pPr>
            <a:r>
              <a:rPr lang="en-US" sz="2000" b="1" dirty="0">
                <a:solidFill>
                  <a:srgbClr val="0F116A"/>
                </a:solidFill>
              </a:rPr>
              <a:t>expose film</a:t>
            </a:r>
          </a:p>
          <a:p>
            <a:pPr marL="174625" indent="-174625" algn="l">
              <a:buFontTx/>
              <a:buChar char="-"/>
            </a:pPr>
            <a:r>
              <a:rPr lang="en-US" sz="2000" b="1" dirty="0">
                <a:solidFill>
                  <a:srgbClr val="0F116A"/>
                </a:solidFill>
              </a:rPr>
              <a:t>locate colony on plate from film</a:t>
            </a:r>
          </a:p>
        </p:txBody>
      </p:sp>
      <p:sp>
        <p:nvSpPr>
          <p:cNvPr id="535575" name="Oval 23"/>
          <p:cNvSpPr>
            <a:spLocks noChangeArrowheads="1"/>
          </p:cNvSpPr>
          <p:nvPr/>
        </p:nvSpPr>
        <p:spPr bwMode="auto">
          <a:xfrm>
            <a:off x="5816600" y="812800"/>
            <a:ext cx="304800" cy="304800"/>
          </a:xfrm>
          <a:prstGeom prst="ellipse">
            <a:avLst/>
          </a:prstGeom>
          <a:solidFill>
            <a:srgbClr val="CC0000"/>
          </a:solidFill>
          <a:ln w="9525">
            <a:solidFill>
              <a:srgbClr val="CC0000"/>
            </a:solidFill>
            <a:round/>
            <a:headEnd/>
            <a:tailEnd/>
          </a:ln>
          <a:effectLst/>
        </p:spPr>
        <p:txBody>
          <a:bodyPr wrap="none" anchor="ctr">
            <a:prstTxWarp prst="textNoShape">
              <a:avLst/>
            </a:prstTxWarp>
          </a:bodyPr>
          <a:lstStyle/>
          <a:p>
            <a:r>
              <a:rPr lang="en-US" b="1">
                <a:solidFill>
                  <a:schemeClr val="bg1"/>
                </a:solidFill>
              </a:rPr>
              <a:t>4</a:t>
            </a:r>
          </a:p>
        </p:txBody>
      </p:sp>
      <p:sp>
        <p:nvSpPr>
          <p:cNvPr id="535576" name="Rectangle 24"/>
          <p:cNvSpPr>
            <a:spLocks noChangeArrowheads="1"/>
          </p:cNvSpPr>
          <p:nvPr/>
        </p:nvSpPr>
        <p:spPr bwMode="auto">
          <a:xfrm>
            <a:off x="8229600" y="3886200"/>
            <a:ext cx="546100" cy="336550"/>
          </a:xfrm>
          <a:prstGeom prst="rect">
            <a:avLst/>
          </a:prstGeom>
          <a:noFill/>
          <a:ln w="9525">
            <a:noFill/>
            <a:miter lim="800000"/>
            <a:headEnd/>
            <a:tailEnd/>
          </a:ln>
          <a:effectLst/>
        </p:spPr>
        <p:txBody>
          <a:bodyPr wrap="none" anchor="ctr">
            <a:prstTxWarp prst="textNoShape">
              <a:avLst/>
            </a:prstTxWarp>
            <a:spAutoFit/>
          </a:bodyPr>
          <a:lstStyle/>
          <a:p>
            <a:r>
              <a:rPr lang="en-US" sz="1600" b="1">
                <a:solidFill>
                  <a:schemeClr val="tx2"/>
                </a:solidFill>
              </a:rPr>
              <a:t>film</a:t>
            </a:r>
          </a:p>
        </p:txBody>
      </p:sp>
      <p:sp>
        <p:nvSpPr>
          <p:cNvPr id="535577" name="Rectangle 25"/>
          <p:cNvSpPr>
            <a:spLocks noChangeArrowheads="1"/>
          </p:cNvSpPr>
          <p:nvPr/>
        </p:nvSpPr>
        <p:spPr bwMode="auto">
          <a:xfrm>
            <a:off x="4229100" y="5486400"/>
            <a:ext cx="623888" cy="336550"/>
          </a:xfrm>
          <a:prstGeom prst="rect">
            <a:avLst/>
          </a:prstGeom>
          <a:noFill/>
          <a:ln w="9525">
            <a:noFill/>
            <a:miter lim="800000"/>
            <a:headEnd/>
            <a:tailEnd/>
          </a:ln>
          <a:effectLst/>
        </p:spPr>
        <p:txBody>
          <a:bodyPr wrap="none" anchor="ctr">
            <a:prstTxWarp prst="textNoShape">
              <a:avLst/>
            </a:prstTxWarp>
            <a:spAutoFit/>
          </a:bodyPr>
          <a:lstStyle/>
          <a:p>
            <a:r>
              <a:rPr lang="en-US" sz="1600" b="1">
                <a:solidFill>
                  <a:schemeClr val="tx2"/>
                </a:solidFill>
              </a:rPr>
              <a:t>filter</a:t>
            </a:r>
          </a:p>
        </p:txBody>
      </p:sp>
      <p:sp>
        <p:nvSpPr>
          <p:cNvPr id="535578" name="Rectangle 26"/>
          <p:cNvSpPr>
            <a:spLocks noChangeArrowheads="1"/>
          </p:cNvSpPr>
          <p:nvPr/>
        </p:nvSpPr>
        <p:spPr bwMode="auto">
          <a:xfrm>
            <a:off x="4252913" y="2971800"/>
            <a:ext cx="658812" cy="336550"/>
          </a:xfrm>
          <a:prstGeom prst="rect">
            <a:avLst/>
          </a:prstGeom>
          <a:noFill/>
          <a:ln w="9525">
            <a:noFill/>
            <a:miter lim="800000"/>
            <a:headEnd/>
            <a:tailEnd/>
          </a:ln>
          <a:effectLst/>
        </p:spPr>
        <p:txBody>
          <a:bodyPr wrap="none" anchor="ctr">
            <a:prstTxWarp prst="textNoShape">
              <a:avLst/>
            </a:prstTxWarp>
            <a:spAutoFit/>
          </a:bodyPr>
          <a:lstStyle/>
          <a:p>
            <a:r>
              <a:rPr lang="en-US" sz="1600" b="1">
                <a:solidFill>
                  <a:schemeClr val="tx2"/>
                </a:solidFill>
              </a:rPr>
              <a:t>plate</a:t>
            </a:r>
          </a:p>
        </p:txBody>
      </p:sp>
      <p:sp>
        <p:nvSpPr>
          <p:cNvPr id="535579" name="Rectangle 27"/>
          <p:cNvSpPr>
            <a:spLocks noChangeArrowheads="1"/>
          </p:cNvSpPr>
          <p:nvPr/>
        </p:nvSpPr>
        <p:spPr bwMode="auto">
          <a:xfrm>
            <a:off x="685800" y="3886200"/>
            <a:ext cx="1330325" cy="336550"/>
          </a:xfrm>
          <a:prstGeom prst="rect">
            <a:avLst/>
          </a:prstGeom>
          <a:noFill/>
          <a:ln w="9525">
            <a:noFill/>
            <a:miter lim="800000"/>
            <a:headEnd/>
            <a:tailEnd/>
          </a:ln>
          <a:effectLst/>
        </p:spPr>
        <p:txBody>
          <a:bodyPr wrap="none" anchor="ctr">
            <a:prstTxWarp prst="textNoShape">
              <a:avLst/>
            </a:prstTxWarp>
            <a:spAutoFit/>
          </a:bodyPr>
          <a:lstStyle/>
          <a:p>
            <a:r>
              <a:rPr lang="en-US" sz="1600" b="1">
                <a:solidFill>
                  <a:schemeClr val="tx2"/>
                </a:solidFill>
              </a:rPr>
              <a:t>plate + filter</a:t>
            </a:r>
          </a:p>
        </p:txBody>
      </p:sp>
      <p:sp>
        <p:nvSpPr>
          <p:cNvPr id="535570" name="Oval 18"/>
          <p:cNvSpPr>
            <a:spLocks noChangeArrowheads="1"/>
          </p:cNvSpPr>
          <p:nvPr/>
        </p:nvSpPr>
        <p:spPr bwMode="auto">
          <a:xfrm>
            <a:off x="209550" y="4333875"/>
            <a:ext cx="304800" cy="304800"/>
          </a:xfrm>
          <a:prstGeom prst="ellipse">
            <a:avLst/>
          </a:prstGeom>
          <a:solidFill>
            <a:srgbClr val="CC0000"/>
          </a:solidFill>
          <a:ln w="9525">
            <a:solidFill>
              <a:srgbClr val="CC0000"/>
            </a:solidFill>
            <a:round/>
            <a:headEnd/>
            <a:tailEnd/>
          </a:ln>
          <a:effectLst/>
        </p:spPr>
        <p:txBody>
          <a:bodyPr wrap="none" anchor="ctr">
            <a:prstTxWarp prst="textNoShape">
              <a:avLst/>
            </a:prstTxWarp>
          </a:bodyPr>
          <a:lstStyle/>
          <a:p>
            <a:r>
              <a:rPr lang="en-US" b="1">
                <a:solidFill>
                  <a:schemeClr val="bg1"/>
                </a:solidFill>
              </a:rPr>
              <a:t>2</a:t>
            </a:r>
          </a:p>
        </p:txBody>
      </p:sp>
    </p:spTree>
    <p:extLst>
      <p:ext uri="{BB962C8B-B14F-4D97-AF65-F5344CB8AC3E}">
        <p14:creationId xmlns:p14="http://schemas.microsoft.com/office/powerpoint/2010/main" val="18809942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p:txBody>
          <a:bodyPr/>
          <a:lstStyle/>
          <a:p>
            <a:r>
              <a:rPr lang="en-US"/>
              <a:t>Problems…</a:t>
            </a:r>
          </a:p>
        </p:txBody>
      </p:sp>
      <p:pic>
        <p:nvPicPr>
          <p:cNvPr id="53760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26138" y="3648075"/>
            <a:ext cx="3141662" cy="3133725"/>
          </a:xfrm>
          <a:prstGeom prst="rect">
            <a:avLst/>
          </a:prstGeom>
          <a:noFill/>
          <a:ln w="9525">
            <a:noFill/>
            <a:miter lim="800000"/>
            <a:headEnd/>
            <a:tailEnd/>
          </a:ln>
          <a:effectLst/>
        </p:spPr>
      </p:pic>
      <p:sp>
        <p:nvSpPr>
          <p:cNvPr id="537604" name="Rectangle 4" descr="Rectangle: Click to edit Master text styles&#10;Second level&#10;Third level&#10;Fourth level&#10;Fifth level"/>
          <p:cNvSpPr>
            <a:spLocks noGrp="1" noChangeArrowheads="1"/>
          </p:cNvSpPr>
          <p:nvPr>
            <p:ph type="body" idx="1"/>
          </p:nvPr>
        </p:nvSpPr>
        <p:spPr>
          <a:xfrm>
            <a:off x="384175" y="939800"/>
            <a:ext cx="7947025" cy="5332413"/>
          </a:xfrm>
        </p:spPr>
        <p:txBody>
          <a:bodyPr/>
          <a:lstStyle/>
          <a:p>
            <a:r>
              <a:rPr lang="en-US" dirty="0"/>
              <a:t>Human Genome library</a:t>
            </a:r>
          </a:p>
          <a:p>
            <a:pPr lvl="1"/>
            <a:r>
              <a:rPr lang="en-US" dirty="0"/>
              <a:t>are there only genes in there?</a:t>
            </a:r>
          </a:p>
          <a:p>
            <a:pPr lvl="1"/>
            <a:r>
              <a:rPr lang="en-US" dirty="0"/>
              <a:t>nope! a lot of junk!</a:t>
            </a:r>
          </a:p>
          <a:p>
            <a:pPr lvl="1"/>
            <a:r>
              <a:rPr lang="en-US" dirty="0"/>
              <a:t>human genomic library has more “junk” than genes in it</a:t>
            </a:r>
          </a:p>
          <a:p>
            <a:r>
              <a:rPr lang="en-US" dirty="0"/>
              <a:t>Clean up the junk</a:t>
            </a:r>
            <a:r>
              <a:rPr lang="en-US" i="1" dirty="0"/>
              <a:t>!</a:t>
            </a:r>
            <a:endParaRPr lang="en-US" dirty="0"/>
          </a:p>
          <a:p>
            <a:pPr lvl="1"/>
            <a:r>
              <a:rPr lang="en-US" dirty="0"/>
              <a:t>if you want to clone </a:t>
            </a:r>
            <a:br>
              <a:rPr lang="en-US" dirty="0"/>
            </a:br>
            <a:r>
              <a:rPr lang="en-US" dirty="0"/>
              <a:t>a human gene into </a:t>
            </a:r>
            <a:br>
              <a:rPr lang="en-US" dirty="0"/>
            </a:br>
            <a:r>
              <a:rPr lang="en-US" dirty="0"/>
              <a:t>bacteria, you can’t </a:t>
            </a:r>
            <a:br>
              <a:rPr lang="en-US" dirty="0"/>
            </a:br>
            <a:r>
              <a:rPr lang="en-US" dirty="0"/>
              <a:t>have…</a:t>
            </a:r>
          </a:p>
        </p:txBody>
      </p:sp>
      <p:sp>
        <p:nvSpPr>
          <p:cNvPr id="537605" name="AutoShape 5"/>
          <p:cNvSpPr>
            <a:spLocks noChangeArrowheads="1"/>
          </p:cNvSpPr>
          <p:nvPr/>
        </p:nvSpPr>
        <p:spPr bwMode="auto">
          <a:xfrm>
            <a:off x="2819400" y="5826125"/>
            <a:ext cx="1430338" cy="508000"/>
          </a:xfrm>
          <a:prstGeom prst="roundRect">
            <a:avLst>
              <a:gd name="adj" fmla="val 16667"/>
            </a:avLst>
          </a:prstGeom>
          <a:solidFill>
            <a:srgbClr val="FFCC18"/>
          </a:solidFill>
          <a:ln w="9525">
            <a:noFill/>
            <a:round/>
            <a:headEnd/>
            <a:tailEnd/>
          </a:ln>
          <a:effectLst/>
        </p:spPr>
        <p:txBody>
          <a:bodyPr wrap="none" lIns="45720" tIns="0" rIns="45720" bIns="0" anchor="ctr">
            <a:prstTxWarp prst="textNoShape">
              <a:avLst/>
            </a:prstTxWarp>
            <a:spAutoFit/>
          </a:bodyPr>
          <a:lstStyle/>
          <a:p>
            <a:r>
              <a:rPr lang="en-US" sz="3000" b="1">
                <a:solidFill>
                  <a:srgbClr val="CC0000"/>
                </a:solidFill>
              </a:rPr>
              <a:t>introns</a:t>
            </a:r>
          </a:p>
        </p:txBody>
      </p:sp>
    </p:spTree>
    <p:extLst>
      <p:ext uri="{BB962C8B-B14F-4D97-AF65-F5344CB8AC3E}">
        <p14:creationId xmlns:p14="http://schemas.microsoft.com/office/powerpoint/2010/main" val="33498793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37605"/>
                                        </p:tgtEl>
                                        <p:attrNameLst>
                                          <p:attrName>style.visibility</p:attrName>
                                        </p:attrNameLst>
                                      </p:cBhvr>
                                      <p:to>
                                        <p:strVal val="visible"/>
                                      </p:to>
                                    </p:set>
                                    <p:anim calcmode="lin" valueType="num">
                                      <p:cBhvr>
                                        <p:cTn id="7" dur="1000" fill="hold"/>
                                        <p:tgtEl>
                                          <p:spTgt spid="537605"/>
                                        </p:tgtEl>
                                        <p:attrNameLst>
                                          <p:attrName>ppt_w</p:attrName>
                                        </p:attrNameLst>
                                      </p:cBhvr>
                                      <p:tavLst>
                                        <p:tav tm="0">
                                          <p:val>
                                            <p:fltVal val="0"/>
                                          </p:val>
                                        </p:tav>
                                        <p:tav tm="100000">
                                          <p:val>
                                            <p:strVal val="#ppt_w"/>
                                          </p:val>
                                        </p:tav>
                                      </p:tavLst>
                                    </p:anim>
                                    <p:anim calcmode="lin" valueType="num">
                                      <p:cBhvr>
                                        <p:cTn id="8" dur="1000" fill="hold"/>
                                        <p:tgtEl>
                                          <p:spTgt spid="537605"/>
                                        </p:tgtEl>
                                        <p:attrNameLst>
                                          <p:attrName>ppt_h</p:attrName>
                                        </p:attrNameLst>
                                      </p:cBhvr>
                                      <p:tavLst>
                                        <p:tav tm="0">
                                          <p:val>
                                            <p:fltVal val="0"/>
                                          </p:val>
                                        </p:tav>
                                        <p:tav tm="100000">
                                          <p:val>
                                            <p:strVal val="#ppt_h"/>
                                          </p:val>
                                        </p:tav>
                                      </p:tavLst>
                                    </p:anim>
                                    <p:anim calcmode="lin" valueType="num">
                                      <p:cBhvr>
                                        <p:cTn id="9" dur="1000" fill="hold"/>
                                        <p:tgtEl>
                                          <p:spTgt spid="53760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3760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86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t="2534" r="2904"/>
          <a:stretch>
            <a:fillRect/>
          </a:stretch>
        </p:blipFill>
        <p:spPr bwMode="auto">
          <a:xfrm>
            <a:off x="7129463" y="365125"/>
            <a:ext cx="2001837" cy="2301875"/>
          </a:xfrm>
          <a:prstGeom prst="rect">
            <a:avLst/>
          </a:prstGeom>
          <a:noFill/>
          <a:ln w="9525">
            <a:noFill/>
            <a:miter lim="800000"/>
            <a:headEnd/>
            <a:tailEnd/>
          </a:ln>
          <a:effectLst/>
        </p:spPr>
      </p:pic>
      <p:sp>
        <p:nvSpPr>
          <p:cNvPr id="538628" name="Rectangle 4"/>
          <p:cNvSpPr>
            <a:spLocks noGrp="1" noChangeArrowheads="1"/>
          </p:cNvSpPr>
          <p:nvPr>
            <p:ph type="title"/>
          </p:nvPr>
        </p:nvSpPr>
        <p:spPr/>
        <p:txBody>
          <a:bodyPr/>
          <a:lstStyle/>
          <a:p>
            <a:r>
              <a:rPr lang="en-US"/>
              <a:t>How do you clean up the junk?</a:t>
            </a:r>
          </a:p>
        </p:txBody>
      </p:sp>
      <p:pic>
        <p:nvPicPr>
          <p:cNvPr id="538631" name="Picture 7" descr="f15-05_the_central_dogm_c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512202">
            <a:off x="3591469" y="5718847"/>
            <a:ext cx="2119313" cy="333375"/>
          </a:xfrm>
          <a:prstGeom prst="rect">
            <a:avLst/>
          </a:prstGeom>
          <a:noFill/>
          <a:ln w="9525">
            <a:noFill/>
            <a:miter lim="800000"/>
            <a:headEnd/>
            <a:tailEnd/>
          </a:ln>
        </p:spPr>
      </p:pic>
      <p:pic>
        <p:nvPicPr>
          <p:cNvPr id="538635" name="Picture 11" descr="f15-05_the_central_dogm_c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075599">
            <a:off x="248145" y="5565683"/>
            <a:ext cx="3200400" cy="787400"/>
          </a:xfrm>
          <a:prstGeom prst="rect">
            <a:avLst/>
          </a:prstGeom>
          <a:noFill/>
          <a:ln w="9525">
            <a:noFill/>
            <a:miter lim="800000"/>
            <a:headEnd/>
            <a:tailEnd/>
          </a:ln>
        </p:spPr>
      </p:pic>
      <p:pic>
        <p:nvPicPr>
          <p:cNvPr id="538640" name="Picture 16" descr="f15-05_the_central_dogm_c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075599">
            <a:off x="5810745" y="5565682"/>
            <a:ext cx="3200400" cy="787400"/>
          </a:xfrm>
          <a:prstGeom prst="rect">
            <a:avLst/>
          </a:prstGeom>
          <a:noFill/>
          <a:ln w="9525">
            <a:noFill/>
            <a:miter lim="800000"/>
            <a:headEnd/>
            <a:tailEnd/>
          </a:ln>
        </p:spPr>
      </p:pic>
      <p:sp>
        <p:nvSpPr>
          <p:cNvPr id="538644" name="AutoShape 20"/>
          <p:cNvSpPr>
            <a:spLocks noChangeArrowheads="1"/>
          </p:cNvSpPr>
          <p:nvPr/>
        </p:nvSpPr>
        <p:spPr bwMode="auto">
          <a:xfrm>
            <a:off x="3581400" y="5784850"/>
            <a:ext cx="8382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538645" name="AutoShape 21"/>
          <p:cNvSpPr>
            <a:spLocks noChangeArrowheads="1"/>
          </p:cNvSpPr>
          <p:nvPr/>
        </p:nvSpPr>
        <p:spPr bwMode="auto">
          <a:xfrm>
            <a:off x="5486400" y="5784850"/>
            <a:ext cx="8382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538646" name="Rectangle 22"/>
          <p:cNvSpPr>
            <a:spLocks noChangeArrowheads="1"/>
          </p:cNvSpPr>
          <p:nvPr/>
        </p:nvSpPr>
        <p:spPr bwMode="auto">
          <a:xfrm>
            <a:off x="5322888" y="6213475"/>
            <a:ext cx="1460500" cy="581025"/>
          </a:xfrm>
          <a:prstGeom prst="rect">
            <a:avLst/>
          </a:prstGeom>
          <a:noFill/>
          <a:ln w="9525">
            <a:noFill/>
            <a:miter lim="800000"/>
            <a:headEnd/>
            <a:tailEnd/>
          </a:ln>
          <a:effectLst/>
        </p:spPr>
        <p:txBody>
          <a:bodyPr wrap="none" anchor="ctr">
            <a:prstTxWarp prst="textNoShape">
              <a:avLst/>
            </a:prstTxWarp>
            <a:spAutoFit/>
          </a:bodyPr>
          <a:lstStyle/>
          <a:p>
            <a:r>
              <a:rPr lang="en-US" sz="1600" b="1" u="sng">
                <a:solidFill>
                  <a:srgbClr val="CC0000"/>
                </a:solidFill>
              </a:rPr>
              <a:t>reverse </a:t>
            </a:r>
            <a:br>
              <a:rPr lang="en-US" sz="1600" b="1" u="sng">
                <a:solidFill>
                  <a:srgbClr val="CC0000"/>
                </a:solidFill>
              </a:rPr>
            </a:br>
            <a:r>
              <a:rPr lang="en-US" sz="1600" b="1" u="sng">
                <a:solidFill>
                  <a:srgbClr val="CC0000"/>
                </a:solidFill>
              </a:rPr>
              <a:t>transcriptase</a:t>
            </a:r>
          </a:p>
        </p:txBody>
      </p:sp>
      <p:grpSp>
        <p:nvGrpSpPr>
          <p:cNvPr id="2" name="Group 23"/>
          <p:cNvGrpSpPr>
            <a:grpSpLocks/>
          </p:cNvGrpSpPr>
          <p:nvPr/>
        </p:nvGrpSpPr>
        <p:grpSpPr bwMode="auto">
          <a:xfrm>
            <a:off x="771525" y="5467350"/>
            <a:ext cx="1965325" cy="892175"/>
            <a:chOff x="2122" y="2874"/>
            <a:chExt cx="498" cy="226"/>
          </a:xfrm>
        </p:grpSpPr>
        <p:sp>
          <p:nvSpPr>
            <p:cNvPr id="538648" name="Line 24"/>
            <p:cNvSpPr>
              <a:spLocks noChangeShapeType="1"/>
            </p:cNvSpPr>
            <p:nvPr/>
          </p:nvSpPr>
          <p:spPr bwMode="auto">
            <a:xfrm>
              <a:off x="2122" y="2874"/>
              <a:ext cx="498" cy="221"/>
            </a:xfrm>
            <a:prstGeom prst="line">
              <a:avLst/>
            </a:prstGeom>
            <a:noFill/>
            <a:ln w="152400">
              <a:solidFill>
                <a:srgbClr val="CC0000"/>
              </a:solidFill>
              <a:round/>
              <a:headEnd/>
              <a:tailEnd/>
            </a:ln>
            <a:effectLst/>
          </p:spPr>
          <p:txBody>
            <a:bodyPr wrap="none" anchor="ctr">
              <a:prstTxWarp prst="textNoShape">
                <a:avLst/>
              </a:prstTxWarp>
            </a:bodyPr>
            <a:lstStyle/>
            <a:p>
              <a:endParaRPr lang="en-US"/>
            </a:p>
          </p:txBody>
        </p:sp>
        <p:sp>
          <p:nvSpPr>
            <p:cNvPr id="538649" name="Line 25"/>
            <p:cNvSpPr>
              <a:spLocks noChangeShapeType="1"/>
            </p:cNvSpPr>
            <p:nvPr/>
          </p:nvSpPr>
          <p:spPr bwMode="auto">
            <a:xfrm flipV="1">
              <a:off x="2122" y="2879"/>
              <a:ext cx="498" cy="221"/>
            </a:xfrm>
            <a:prstGeom prst="line">
              <a:avLst/>
            </a:prstGeom>
            <a:noFill/>
            <a:ln w="152400">
              <a:solidFill>
                <a:srgbClr val="CC0000"/>
              </a:solidFill>
              <a:round/>
              <a:headEnd/>
              <a:tailEnd/>
            </a:ln>
            <a:effectLst/>
          </p:spPr>
          <p:txBody>
            <a:bodyPr wrap="none" anchor="ctr">
              <a:prstTxWarp prst="textNoShape">
                <a:avLst/>
              </a:prstTxWarp>
            </a:bodyPr>
            <a:lstStyle/>
            <a:p>
              <a:endParaRPr lang="en-US"/>
            </a:p>
          </p:txBody>
        </p:sp>
      </p:grpSp>
      <p:sp>
        <p:nvSpPr>
          <p:cNvPr id="538629" name="Rectangle 5" descr="Rectangle: Click to edit Master text styles&#10;Second level&#10;Third level&#10;Fourth level&#10;Fifth level"/>
          <p:cNvSpPr>
            <a:spLocks noGrp="1" noChangeArrowheads="1"/>
          </p:cNvSpPr>
          <p:nvPr>
            <p:ph type="body" idx="1"/>
          </p:nvPr>
        </p:nvSpPr>
        <p:spPr>
          <a:xfrm>
            <a:off x="419100" y="901700"/>
            <a:ext cx="8305800" cy="4532313"/>
          </a:xfrm>
        </p:spPr>
        <p:txBody>
          <a:bodyPr/>
          <a:lstStyle/>
          <a:p>
            <a:r>
              <a:rPr lang="en-US" dirty="0"/>
              <a:t>Don’t start with DNA…</a:t>
            </a:r>
          </a:p>
          <a:p>
            <a:r>
              <a:rPr lang="en-US" dirty="0"/>
              <a:t>Use mRNA</a:t>
            </a:r>
          </a:p>
          <a:p>
            <a:pPr lvl="1"/>
            <a:r>
              <a:rPr lang="en-US" dirty="0"/>
              <a:t>copy of the gene without the junk!</a:t>
            </a:r>
          </a:p>
          <a:p>
            <a:r>
              <a:rPr lang="en-US" dirty="0"/>
              <a:t>But in the end, you need DNA to clone into plasmid…</a:t>
            </a:r>
          </a:p>
          <a:p>
            <a:r>
              <a:rPr lang="en-US" dirty="0"/>
              <a:t>How do you go from RNA </a:t>
            </a:r>
            <a:r>
              <a:rPr lang="en-US" dirty="0">
                <a:sym typeface="Symbol" charset="2"/>
              </a:rPr>
              <a:t></a:t>
            </a:r>
            <a:r>
              <a:rPr lang="en-US" dirty="0"/>
              <a:t> DNA?</a:t>
            </a:r>
          </a:p>
          <a:p>
            <a:pPr lvl="1"/>
            <a:r>
              <a:rPr lang="en-US" u="sng" dirty="0">
                <a:solidFill>
                  <a:srgbClr val="CC0000"/>
                </a:solidFill>
              </a:rPr>
              <a:t>reverse transcriptase</a:t>
            </a:r>
            <a:r>
              <a:rPr lang="en-US" dirty="0"/>
              <a:t> from RNA viruses</a:t>
            </a:r>
          </a:p>
          <a:p>
            <a:pPr lvl="2"/>
            <a:r>
              <a:rPr lang="en-US" u="sng" dirty="0">
                <a:solidFill>
                  <a:srgbClr val="CC0000"/>
                </a:solidFill>
              </a:rPr>
              <a:t>retroviruses</a:t>
            </a:r>
            <a:endParaRPr lang="en-US" dirty="0"/>
          </a:p>
        </p:txBody>
      </p:sp>
    </p:spTree>
    <p:extLst>
      <p:ext uri="{BB962C8B-B14F-4D97-AF65-F5344CB8AC3E}">
        <p14:creationId xmlns:p14="http://schemas.microsoft.com/office/powerpoint/2010/main" val="32762321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9650" name="Picture 2" descr="20-05-EukaryoteGenecDNA-L"/>
          <p:cNvPicPr>
            <a:picLocks noChangeAspect="1" noChangeArrowheads="1"/>
          </p:cNvPicPr>
          <p:nvPr/>
        </p:nvPicPr>
        <p:blipFill>
          <a:blip r:embed="rId3" cstate="screen">
            <a:extLst>
              <a:ext uri="{28A0092B-C50C-407E-A947-70E740481C1C}">
                <a14:useLocalDpi xmlns:a14="http://schemas.microsoft.com/office/drawing/2010/main"/>
              </a:ext>
            </a:extLst>
          </a:blip>
          <a:srcRect b="3600"/>
          <a:stretch>
            <a:fillRect/>
          </a:stretch>
        </p:blipFill>
        <p:spPr bwMode="auto">
          <a:xfrm>
            <a:off x="4633913" y="1595438"/>
            <a:ext cx="4510087" cy="5186362"/>
          </a:xfrm>
          <a:prstGeom prst="rect">
            <a:avLst/>
          </a:prstGeom>
          <a:noFill/>
        </p:spPr>
      </p:pic>
      <p:sp>
        <p:nvSpPr>
          <p:cNvPr id="539651" name="Rectangle 3"/>
          <p:cNvSpPr>
            <a:spLocks noGrp="1" noChangeArrowheads="1"/>
          </p:cNvSpPr>
          <p:nvPr>
            <p:ph type="title"/>
          </p:nvPr>
        </p:nvSpPr>
        <p:spPr/>
        <p:txBody>
          <a:bodyPr/>
          <a:lstStyle/>
          <a:p>
            <a:r>
              <a:rPr lang="en-US"/>
              <a:t>cDNA (copy DNA) libraries</a:t>
            </a:r>
          </a:p>
        </p:txBody>
      </p:sp>
      <p:sp>
        <p:nvSpPr>
          <p:cNvPr id="539652" name="Rectangle 4" descr="Rectangle: Click to edit Master text styles&#10;Second level&#10;Third level&#10;Fourth level&#10;Fifth level"/>
          <p:cNvSpPr>
            <a:spLocks noGrp="1" noChangeArrowheads="1"/>
          </p:cNvSpPr>
          <p:nvPr>
            <p:ph type="body" idx="1"/>
          </p:nvPr>
        </p:nvSpPr>
        <p:spPr>
          <a:xfrm>
            <a:off x="266700" y="1054100"/>
            <a:ext cx="4343400" cy="5334000"/>
          </a:xfrm>
        </p:spPr>
        <p:txBody>
          <a:bodyPr>
            <a:normAutofit lnSpcReduction="10000"/>
          </a:bodyPr>
          <a:lstStyle/>
          <a:p>
            <a:pPr>
              <a:lnSpc>
                <a:spcPct val="90000"/>
              </a:lnSpc>
            </a:pPr>
            <a:r>
              <a:rPr lang="en-US" sz="2600" dirty="0"/>
              <a:t>Collection of only the coding sequences of expressed </a:t>
            </a:r>
            <a:r>
              <a:rPr lang="en-US" sz="2800" dirty="0"/>
              <a:t>genes</a:t>
            </a:r>
          </a:p>
          <a:p>
            <a:pPr lvl="1">
              <a:lnSpc>
                <a:spcPct val="90000"/>
              </a:lnSpc>
            </a:pPr>
            <a:r>
              <a:rPr lang="en-US" dirty="0"/>
              <a:t>extract mRNA from cells</a:t>
            </a:r>
          </a:p>
          <a:p>
            <a:pPr lvl="1">
              <a:lnSpc>
                <a:spcPct val="90000"/>
              </a:lnSpc>
            </a:pPr>
            <a:r>
              <a:rPr lang="en-US" u="sng" dirty="0">
                <a:solidFill>
                  <a:srgbClr val="CC0000"/>
                </a:solidFill>
              </a:rPr>
              <a:t>reverse transcriptase</a:t>
            </a:r>
            <a:r>
              <a:rPr lang="en-US" dirty="0"/>
              <a:t> </a:t>
            </a:r>
          </a:p>
          <a:p>
            <a:pPr lvl="2">
              <a:lnSpc>
                <a:spcPct val="90000"/>
              </a:lnSpc>
            </a:pPr>
            <a:r>
              <a:rPr lang="en-US" dirty="0"/>
              <a:t>RNA </a:t>
            </a:r>
            <a:r>
              <a:rPr lang="en-US" dirty="0">
                <a:sym typeface="Symbol" charset="2"/>
              </a:rPr>
              <a:t> </a:t>
            </a:r>
            <a:r>
              <a:rPr lang="en-US" dirty="0"/>
              <a:t>DNA </a:t>
            </a:r>
          </a:p>
          <a:p>
            <a:pPr lvl="2">
              <a:lnSpc>
                <a:spcPct val="90000"/>
              </a:lnSpc>
            </a:pPr>
            <a:r>
              <a:rPr lang="en-US" dirty="0"/>
              <a:t>from </a:t>
            </a:r>
            <a:r>
              <a:rPr lang="en-US" u="sng" dirty="0">
                <a:solidFill>
                  <a:srgbClr val="CC0000"/>
                </a:solidFill>
              </a:rPr>
              <a:t>retroviruses</a:t>
            </a:r>
            <a:endParaRPr lang="en-US" dirty="0"/>
          </a:p>
          <a:p>
            <a:pPr lvl="1">
              <a:lnSpc>
                <a:spcPct val="90000"/>
              </a:lnSpc>
            </a:pPr>
            <a:r>
              <a:rPr lang="en-US" dirty="0"/>
              <a:t>clone into plasmid</a:t>
            </a:r>
          </a:p>
          <a:p>
            <a:pPr>
              <a:lnSpc>
                <a:spcPct val="90000"/>
              </a:lnSpc>
            </a:pPr>
            <a:r>
              <a:rPr lang="en-US" sz="2800" dirty="0"/>
              <a:t>Applications</a:t>
            </a:r>
          </a:p>
          <a:p>
            <a:pPr lvl="1">
              <a:lnSpc>
                <a:spcPct val="90000"/>
              </a:lnSpc>
            </a:pPr>
            <a:r>
              <a:rPr lang="en-US" dirty="0"/>
              <a:t>need edited DNA for expression in bacteria</a:t>
            </a:r>
          </a:p>
          <a:p>
            <a:pPr lvl="2">
              <a:lnSpc>
                <a:spcPct val="90000"/>
              </a:lnSpc>
            </a:pPr>
            <a:r>
              <a:rPr lang="en-US" dirty="0"/>
              <a:t>human insulin</a:t>
            </a:r>
          </a:p>
        </p:txBody>
      </p:sp>
    </p:spTree>
    <p:extLst>
      <p:ext uri="{BB962C8B-B14F-4D97-AF65-F5344CB8AC3E}">
        <p14:creationId xmlns:p14="http://schemas.microsoft.com/office/powerpoint/2010/main" val="38762814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p:txBody>
          <a:bodyPr/>
          <a:lstStyle/>
          <a:p>
            <a:r>
              <a:rPr lang="en-US"/>
              <a:t>Where do we go next….</a:t>
            </a:r>
          </a:p>
        </p:txBody>
      </p:sp>
      <p:sp>
        <p:nvSpPr>
          <p:cNvPr id="631811" name="Rectangle 3" descr="Rectangle: Click to edit Master text styles&#10;Second level&#10;Third level&#10;Fourth level&#10;Fifth level"/>
          <p:cNvSpPr>
            <a:spLocks noGrp="1" noChangeArrowheads="1"/>
          </p:cNvSpPr>
          <p:nvPr>
            <p:ph type="body" idx="1"/>
          </p:nvPr>
        </p:nvSpPr>
        <p:spPr>
          <a:xfrm>
            <a:off x="685800" y="2514600"/>
            <a:ext cx="8458200" cy="1447800"/>
          </a:xfrm>
        </p:spPr>
        <p:txBody>
          <a:bodyPr/>
          <a:lstStyle/>
          <a:p>
            <a:r>
              <a:rPr lang="en-US"/>
              <a:t>When a gene is turned on, it creates a trait</a:t>
            </a:r>
          </a:p>
          <a:p>
            <a:pPr lvl="1"/>
            <a:r>
              <a:rPr lang="en-US"/>
              <a:t>want to know what gene is being expressed</a:t>
            </a:r>
          </a:p>
        </p:txBody>
      </p:sp>
      <p:sp>
        <p:nvSpPr>
          <p:cNvPr id="631812" name="AutoShape 4"/>
          <p:cNvSpPr>
            <a:spLocks noChangeArrowheads="1"/>
          </p:cNvSpPr>
          <p:nvPr/>
        </p:nvSpPr>
        <p:spPr bwMode="auto">
          <a:xfrm>
            <a:off x="4916488" y="1493838"/>
            <a:ext cx="1797050" cy="701675"/>
          </a:xfrm>
          <a:prstGeom prst="roundRect">
            <a:avLst>
              <a:gd name="adj" fmla="val 16667"/>
            </a:avLst>
          </a:prstGeom>
          <a:solidFill>
            <a:srgbClr val="FFCC18"/>
          </a:solidFill>
          <a:ln w="9525">
            <a:noFill/>
            <a:round/>
            <a:headEnd/>
            <a:tailEnd/>
          </a:ln>
          <a:effectLst/>
        </p:spPr>
        <p:txBody>
          <a:bodyPr wrap="none" anchor="ctr">
            <a:prstTxWarp prst="textNoShape">
              <a:avLst/>
            </a:prstTxWarp>
            <a:spAutoFit/>
          </a:bodyPr>
          <a:lstStyle/>
          <a:p>
            <a:r>
              <a:rPr lang="en-US" sz="3600" b="1">
                <a:solidFill>
                  <a:srgbClr val="0F116A"/>
                </a:solidFill>
                <a:ea typeface="ＭＳ Ｐゴシック" charset="-128"/>
                <a:cs typeface="ＭＳ Ｐゴシック" charset="-128"/>
              </a:rPr>
              <a:t>protein</a:t>
            </a:r>
            <a:endParaRPr lang="en-US" sz="3200" b="1">
              <a:solidFill>
                <a:schemeClr val="tx2"/>
              </a:solidFill>
              <a:ea typeface="ＭＳ Ｐゴシック" charset="-128"/>
              <a:cs typeface="ＭＳ Ｐゴシック" charset="-128"/>
            </a:endParaRPr>
          </a:p>
        </p:txBody>
      </p:sp>
      <p:sp>
        <p:nvSpPr>
          <p:cNvPr id="631813" name="AutoShape 5"/>
          <p:cNvSpPr>
            <a:spLocks noChangeArrowheads="1"/>
          </p:cNvSpPr>
          <p:nvPr/>
        </p:nvSpPr>
        <p:spPr bwMode="auto">
          <a:xfrm>
            <a:off x="2671763" y="1493838"/>
            <a:ext cx="1235075" cy="701675"/>
          </a:xfrm>
          <a:prstGeom prst="roundRect">
            <a:avLst>
              <a:gd name="adj" fmla="val 16667"/>
            </a:avLst>
          </a:prstGeom>
          <a:solidFill>
            <a:srgbClr val="FFCC18"/>
          </a:solidFill>
          <a:ln w="9525">
            <a:noFill/>
            <a:round/>
            <a:headEnd/>
            <a:tailEnd/>
          </a:ln>
          <a:effectLst/>
        </p:spPr>
        <p:txBody>
          <a:bodyPr wrap="none" anchor="ctr">
            <a:prstTxWarp prst="textNoShape">
              <a:avLst/>
            </a:prstTxWarp>
            <a:spAutoFit/>
          </a:bodyPr>
          <a:lstStyle/>
          <a:p>
            <a:r>
              <a:rPr lang="en-US" sz="3600" b="1">
                <a:solidFill>
                  <a:srgbClr val="0F116A"/>
                </a:solidFill>
                <a:ea typeface="ＭＳ Ｐゴシック" charset="-128"/>
                <a:cs typeface="ＭＳ Ｐゴシック" charset="-128"/>
              </a:rPr>
              <a:t>RNA</a:t>
            </a:r>
            <a:endParaRPr lang="en-US" sz="3200" b="1">
              <a:solidFill>
                <a:schemeClr val="tx2"/>
              </a:solidFill>
              <a:ea typeface="ＭＳ Ｐゴシック" charset="-128"/>
              <a:cs typeface="ＭＳ Ｐゴシック" charset="-128"/>
            </a:endParaRPr>
          </a:p>
        </p:txBody>
      </p:sp>
      <p:sp>
        <p:nvSpPr>
          <p:cNvPr id="631814" name="AutoShape 6"/>
          <p:cNvSpPr>
            <a:spLocks noChangeArrowheads="1"/>
          </p:cNvSpPr>
          <p:nvPr/>
        </p:nvSpPr>
        <p:spPr bwMode="auto">
          <a:xfrm>
            <a:off x="427038" y="1493838"/>
            <a:ext cx="1235075" cy="701675"/>
          </a:xfrm>
          <a:prstGeom prst="roundRect">
            <a:avLst>
              <a:gd name="adj" fmla="val 16667"/>
            </a:avLst>
          </a:prstGeom>
          <a:solidFill>
            <a:srgbClr val="FFCC18"/>
          </a:solidFill>
          <a:ln w="9525">
            <a:noFill/>
            <a:round/>
            <a:headEnd/>
            <a:tailEnd/>
          </a:ln>
          <a:effectLst/>
        </p:spPr>
        <p:txBody>
          <a:bodyPr wrap="none" anchor="ctr">
            <a:prstTxWarp prst="textNoShape">
              <a:avLst/>
            </a:prstTxWarp>
            <a:spAutoFit/>
          </a:bodyPr>
          <a:lstStyle/>
          <a:p>
            <a:r>
              <a:rPr lang="en-US" sz="3600" b="1">
                <a:solidFill>
                  <a:srgbClr val="0F116A"/>
                </a:solidFill>
                <a:ea typeface="ＭＳ Ｐゴシック" charset="-128"/>
                <a:cs typeface="ＭＳ Ｐゴシック" charset="-128"/>
              </a:rPr>
              <a:t>DNA</a:t>
            </a:r>
            <a:endParaRPr lang="en-US" sz="3200" b="1">
              <a:solidFill>
                <a:schemeClr val="tx2"/>
              </a:solidFill>
              <a:ea typeface="ＭＳ Ｐゴシック" charset="-128"/>
              <a:cs typeface="ＭＳ Ｐゴシック" charset="-128"/>
            </a:endParaRPr>
          </a:p>
        </p:txBody>
      </p:sp>
      <p:sp>
        <p:nvSpPr>
          <p:cNvPr id="631815" name="AutoShape 7"/>
          <p:cNvSpPr>
            <a:spLocks noChangeArrowheads="1"/>
          </p:cNvSpPr>
          <p:nvPr/>
        </p:nvSpPr>
        <p:spPr bwMode="auto">
          <a:xfrm>
            <a:off x="1747838" y="1706563"/>
            <a:ext cx="838200" cy="304800"/>
          </a:xfrm>
          <a:prstGeom prst="rightArrow">
            <a:avLst>
              <a:gd name="adj1" fmla="val 50000"/>
              <a:gd name="adj2" fmla="val 68750"/>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631816" name="AutoShape 8"/>
          <p:cNvSpPr>
            <a:spLocks noChangeArrowheads="1"/>
          </p:cNvSpPr>
          <p:nvPr/>
        </p:nvSpPr>
        <p:spPr bwMode="auto">
          <a:xfrm>
            <a:off x="3994150" y="1706563"/>
            <a:ext cx="838200" cy="304800"/>
          </a:xfrm>
          <a:prstGeom prst="rightArrow">
            <a:avLst>
              <a:gd name="adj1" fmla="val 50000"/>
              <a:gd name="adj2" fmla="val 68750"/>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631817" name="AutoShape 9"/>
          <p:cNvSpPr>
            <a:spLocks noChangeArrowheads="1"/>
          </p:cNvSpPr>
          <p:nvPr/>
        </p:nvSpPr>
        <p:spPr bwMode="auto">
          <a:xfrm>
            <a:off x="6797675" y="1706563"/>
            <a:ext cx="838200" cy="304800"/>
          </a:xfrm>
          <a:prstGeom prst="rightArrow">
            <a:avLst>
              <a:gd name="adj1" fmla="val 50000"/>
              <a:gd name="adj2" fmla="val 68750"/>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631818" name="AutoShape 10"/>
          <p:cNvSpPr>
            <a:spLocks noChangeArrowheads="1"/>
          </p:cNvSpPr>
          <p:nvPr/>
        </p:nvSpPr>
        <p:spPr bwMode="auto">
          <a:xfrm>
            <a:off x="7724775" y="1493838"/>
            <a:ext cx="1104900" cy="701675"/>
          </a:xfrm>
          <a:prstGeom prst="roundRect">
            <a:avLst>
              <a:gd name="adj" fmla="val 16667"/>
            </a:avLst>
          </a:prstGeom>
          <a:solidFill>
            <a:srgbClr val="FFCC18"/>
          </a:solidFill>
          <a:ln w="9525">
            <a:noFill/>
            <a:round/>
            <a:headEnd/>
            <a:tailEnd/>
          </a:ln>
          <a:effectLst/>
        </p:spPr>
        <p:txBody>
          <a:bodyPr wrap="none" anchor="ctr">
            <a:prstTxWarp prst="textNoShape">
              <a:avLst/>
            </a:prstTxWarp>
            <a:spAutoFit/>
          </a:bodyPr>
          <a:lstStyle/>
          <a:p>
            <a:r>
              <a:rPr lang="en-US" sz="3600" b="1">
                <a:solidFill>
                  <a:srgbClr val="0F116A"/>
                </a:solidFill>
                <a:ea typeface="ＭＳ Ｐゴシック" charset="-128"/>
                <a:cs typeface="ＭＳ Ｐゴシック" charset="-128"/>
              </a:rPr>
              <a:t>trait</a:t>
            </a:r>
            <a:endParaRPr lang="en-US" sz="3200" b="1">
              <a:solidFill>
                <a:schemeClr val="tx2"/>
              </a:solidFill>
              <a:ea typeface="ＭＳ Ｐゴシック" charset="-128"/>
              <a:cs typeface="ＭＳ Ｐゴシック" charset="-128"/>
            </a:endParaRPr>
          </a:p>
        </p:txBody>
      </p:sp>
      <p:grpSp>
        <p:nvGrpSpPr>
          <p:cNvPr id="2" name="Group 11"/>
          <p:cNvGrpSpPr>
            <a:grpSpLocks/>
          </p:cNvGrpSpPr>
          <p:nvPr/>
        </p:nvGrpSpPr>
        <p:grpSpPr bwMode="auto">
          <a:xfrm>
            <a:off x="609600" y="4708525"/>
            <a:ext cx="3886200" cy="1997075"/>
            <a:chOff x="432" y="2544"/>
            <a:chExt cx="2448" cy="1258"/>
          </a:xfrm>
        </p:grpSpPr>
        <p:pic>
          <p:nvPicPr>
            <p:cNvPr id="631820" name="Picture 12" descr="20-14a-DNAMicroarray-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2" y="2544"/>
              <a:ext cx="2448" cy="1258"/>
            </a:xfrm>
            <a:prstGeom prst="rect">
              <a:avLst/>
            </a:prstGeom>
            <a:noFill/>
            <a:ln w="9525">
              <a:noFill/>
              <a:miter lim="800000"/>
              <a:headEnd/>
              <a:tailEnd/>
            </a:ln>
          </p:spPr>
        </p:pic>
        <p:sp>
          <p:nvSpPr>
            <p:cNvPr id="631821" name="Rectangle 13"/>
            <p:cNvSpPr>
              <a:spLocks noChangeArrowheads="1"/>
            </p:cNvSpPr>
            <p:nvPr/>
          </p:nvSpPr>
          <p:spPr bwMode="auto">
            <a:xfrm>
              <a:off x="1152" y="3706"/>
              <a:ext cx="96" cy="96"/>
            </a:xfrm>
            <a:prstGeom prst="rect">
              <a:avLst/>
            </a:prstGeom>
            <a:solidFill>
              <a:srgbClr val="D3EDD6"/>
            </a:solidFill>
            <a:ln w="9525">
              <a:noFill/>
              <a:miter lim="800000"/>
              <a:headEnd/>
              <a:tailEnd/>
            </a:ln>
            <a:effectLst/>
          </p:spPr>
          <p:txBody>
            <a:bodyPr wrap="none" anchor="ctr">
              <a:prstTxWarp prst="textNoShape">
                <a:avLst/>
              </a:prstTxWarp>
            </a:bodyPr>
            <a:lstStyle/>
            <a:p>
              <a:endParaRPr lang="en-US"/>
            </a:p>
          </p:txBody>
        </p:sp>
      </p:grpSp>
      <p:sp>
        <p:nvSpPr>
          <p:cNvPr id="631822" name="AutoShape 14"/>
          <p:cNvSpPr>
            <a:spLocks noChangeArrowheads="1"/>
          </p:cNvSpPr>
          <p:nvPr/>
        </p:nvSpPr>
        <p:spPr bwMode="auto">
          <a:xfrm>
            <a:off x="801688" y="3814763"/>
            <a:ext cx="3508375" cy="835025"/>
          </a:xfrm>
          <a:prstGeom prst="roundRect">
            <a:avLst>
              <a:gd name="adj" fmla="val 16667"/>
            </a:avLst>
          </a:prstGeom>
          <a:solidFill>
            <a:srgbClr val="FFCC18"/>
          </a:solidFill>
          <a:ln w="9525">
            <a:noFill/>
            <a:round/>
            <a:headEnd/>
            <a:tailEnd/>
          </a:ln>
          <a:effectLst/>
        </p:spPr>
        <p:txBody>
          <a:bodyPr wrap="none">
            <a:prstTxWarp prst="textNoShape">
              <a:avLst/>
            </a:prstTxWarp>
            <a:spAutoFit/>
          </a:bodyPr>
          <a:lstStyle/>
          <a:p>
            <a:pPr algn="l"/>
            <a:r>
              <a:rPr lang="en-US" sz="2200" b="1">
                <a:solidFill>
                  <a:srgbClr val="0F116A"/>
                </a:solidFill>
              </a:rPr>
              <a:t>extract mRNA from cells</a:t>
            </a:r>
          </a:p>
          <a:p>
            <a:pPr algn="l"/>
            <a:r>
              <a:rPr lang="en-US" sz="2200" b="1">
                <a:solidFill>
                  <a:srgbClr val="CC0000"/>
                </a:solidFill>
              </a:rPr>
              <a:t>mRNA = active genes</a:t>
            </a:r>
            <a:endParaRPr lang="en-US" sz="2200" b="1">
              <a:solidFill>
                <a:srgbClr val="0F116A"/>
              </a:solidFill>
            </a:endParaRPr>
          </a:p>
        </p:txBody>
      </p:sp>
      <p:sp>
        <p:nvSpPr>
          <p:cNvPr id="631823" name="AutoShape 15"/>
          <p:cNvSpPr>
            <a:spLocks noChangeArrowheads="1"/>
          </p:cNvSpPr>
          <p:nvPr/>
        </p:nvSpPr>
        <p:spPr bwMode="auto">
          <a:xfrm>
            <a:off x="5145088" y="3814763"/>
            <a:ext cx="3730625" cy="835025"/>
          </a:xfrm>
          <a:prstGeom prst="roundRect">
            <a:avLst>
              <a:gd name="adj" fmla="val 16667"/>
            </a:avLst>
          </a:prstGeom>
          <a:solidFill>
            <a:srgbClr val="FFCC18"/>
          </a:solidFill>
          <a:ln w="9525">
            <a:noFill/>
            <a:round/>
            <a:headEnd/>
            <a:tailEnd/>
          </a:ln>
          <a:effectLst/>
        </p:spPr>
        <p:txBody>
          <a:bodyPr>
            <a:prstTxWarp prst="textNoShape">
              <a:avLst/>
            </a:prstTxWarp>
            <a:spAutoFit/>
          </a:bodyPr>
          <a:lstStyle/>
          <a:p>
            <a:pPr algn="l"/>
            <a:r>
              <a:rPr lang="en-US" sz="2200" b="1">
                <a:solidFill>
                  <a:srgbClr val="0F116A"/>
                </a:solidFill>
              </a:rPr>
              <a:t>How do you match mRNA back to DNA in cells???</a:t>
            </a:r>
          </a:p>
        </p:txBody>
      </p:sp>
      <p:pic>
        <p:nvPicPr>
          <p:cNvPr id="631824" name="Picture 16"/>
          <p:cNvPicPr>
            <a:picLocks noChangeAspect="1" noChangeArrowheads="1"/>
          </p:cNvPicPr>
          <p:nvPr/>
        </p:nvPicPr>
        <p:blipFill>
          <a:blip r:embed="rId3"/>
          <a:srcRect/>
          <a:stretch>
            <a:fillRect/>
          </a:stretch>
        </p:blipFill>
        <p:spPr bwMode="auto">
          <a:xfrm>
            <a:off x="6858000" y="4800600"/>
            <a:ext cx="1824038" cy="1981200"/>
          </a:xfrm>
          <a:prstGeom prst="rect">
            <a:avLst/>
          </a:prstGeom>
          <a:noFill/>
          <a:ln w="9525">
            <a:noFill/>
            <a:miter lim="800000"/>
            <a:headEnd/>
            <a:tailEnd/>
          </a:ln>
          <a:effectLst/>
        </p:spPr>
      </p:pic>
      <p:sp>
        <p:nvSpPr>
          <p:cNvPr id="631825" name="AutoShape 17"/>
          <p:cNvSpPr>
            <a:spLocks noChangeArrowheads="1"/>
          </p:cNvSpPr>
          <p:nvPr/>
        </p:nvSpPr>
        <p:spPr bwMode="auto">
          <a:xfrm>
            <a:off x="4953000" y="5486400"/>
            <a:ext cx="1447800" cy="533400"/>
          </a:xfrm>
          <a:custGeom>
            <a:avLst/>
            <a:gdLst>
              <a:gd name="G0" fmla="+- 17455 0 0"/>
              <a:gd name="G1" fmla="+- 5400 0 0"/>
              <a:gd name="G2" fmla="+- 21600 0 5400"/>
              <a:gd name="G3" fmla="+- 10800 0 5400"/>
              <a:gd name="G4" fmla="+- 21600 0 17455"/>
              <a:gd name="G5" fmla="*/ G4 G3 10800"/>
              <a:gd name="G6" fmla="+- 21600 0 G5"/>
              <a:gd name="T0" fmla="*/ 17455 w 21600"/>
              <a:gd name="T1" fmla="*/ 0 h 21600"/>
              <a:gd name="T2" fmla="*/ 0 w 21600"/>
              <a:gd name="T3" fmla="*/ 10800 h 21600"/>
              <a:gd name="T4" fmla="*/ 1745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455" y="0"/>
                </a:moveTo>
                <a:lnTo>
                  <a:pt x="17455" y="5400"/>
                </a:lnTo>
                <a:lnTo>
                  <a:pt x="3375" y="5400"/>
                </a:lnTo>
                <a:lnTo>
                  <a:pt x="3375" y="16200"/>
                </a:lnTo>
                <a:lnTo>
                  <a:pt x="17455" y="16200"/>
                </a:lnTo>
                <a:lnTo>
                  <a:pt x="17455"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1827" name="AutoShape 19"/>
          <p:cNvSpPr>
            <a:spLocks noChangeArrowheads="1"/>
          </p:cNvSpPr>
          <p:nvPr/>
        </p:nvSpPr>
        <p:spPr bwMode="auto">
          <a:xfrm>
            <a:off x="4729163" y="6080125"/>
            <a:ext cx="1992312" cy="542925"/>
          </a:xfrm>
          <a:prstGeom prst="roundRect">
            <a:avLst>
              <a:gd name="adj" fmla="val 16667"/>
            </a:avLst>
          </a:prstGeom>
          <a:solidFill>
            <a:srgbClr val="FFCC18"/>
          </a:solidFill>
          <a:ln w="9525">
            <a:noFill/>
            <a:round/>
            <a:headEnd/>
            <a:tailEnd/>
          </a:ln>
          <a:effectLst/>
        </p:spPr>
        <p:txBody>
          <a:bodyPr lIns="0" tIns="0" rIns="0" bIns="0" anchor="ctr">
            <a:prstTxWarp prst="textNoShape">
              <a:avLst/>
            </a:prstTxWarp>
            <a:spAutoFit/>
          </a:bodyPr>
          <a:lstStyle/>
          <a:p>
            <a:pPr>
              <a:lnSpc>
                <a:spcPct val="80000"/>
              </a:lnSpc>
            </a:pPr>
            <a:r>
              <a:rPr lang="en-US" sz="2000" b="1">
                <a:solidFill>
                  <a:srgbClr val="0F116A"/>
                </a:solidFill>
                <a:ea typeface="ＭＳ Ｐゴシック" charset="-128"/>
                <a:cs typeface="ＭＳ Ｐゴシック" charset="-128"/>
              </a:rPr>
              <a:t>reverse transcriptase</a:t>
            </a:r>
            <a:endParaRPr lang="en-US" sz="1800" b="1">
              <a:solidFill>
                <a:schemeClr val="tx2"/>
              </a:solidFill>
              <a:ea typeface="ＭＳ Ｐゴシック" charset="-128"/>
              <a:cs typeface="ＭＳ Ｐゴシック" charset="-128"/>
            </a:endParaRPr>
          </a:p>
        </p:txBody>
      </p:sp>
    </p:spTree>
    <p:extLst>
      <p:ext uri="{BB962C8B-B14F-4D97-AF65-F5344CB8AC3E}">
        <p14:creationId xmlns:p14="http://schemas.microsoft.com/office/powerpoint/2010/main" val="25525570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AutoShape 2"/>
          <p:cNvSpPr>
            <a:spLocks noChangeArrowheads="1"/>
          </p:cNvSpPr>
          <p:nvPr/>
        </p:nvSpPr>
        <p:spPr bwMode="auto">
          <a:xfrm>
            <a:off x="55563" y="4505325"/>
            <a:ext cx="2479675" cy="465138"/>
          </a:xfrm>
          <a:prstGeom prst="roundRect">
            <a:avLst>
              <a:gd name="adj" fmla="val 16667"/>
            </a:avLst>
          </a:prstGeom>
          <a:solidFill>
            <a:srgbClr val="FFCC18"/>
          </a:solidFill>
          <a:ln w="9525">
            <a:noFill/>
            <a:round/>
            <a:headEnd/>
            <a:tailEnd/>
          </a:ln>
          <a:effectLst/>
        </p:spPr>
        <p:txBody>
          <a:bodyPr wrap="none">
            <a:prstTxWarp prst="textNoShape">
              <a:avLst/>
            </a:prstTxWarp>
            <a:spAutoFit/>
          </a:bodyPr>
          <a:lstStyle/>
          <a:p>
            <a:pPr algn="l"/>
            <a:r>
              <a:rPr lang="en-US" sz="2200" b="1">
                <a:solidFill>
                  <a:srgbClr val="0F116A"/>
                </a:solidFill>
              </a:rPr>
              <a:t>mRNA from cells</a:t>
            </a:r>
          </a:p>
        </p:txBody>
      </p:sp>
      <p:grpSp>
        <p:nvGrpSpPr>
          <p:cNvPr id="2" name="Group 3"/>
          <p:cNvGrpSpPr>
            <a:grpSpLocks/>
          </p:cNvGrpSpPr>
          <p:nvPr/>
        </p:nvGrpSpPr>
        <p:grpSpPr bwMode="auto">
          <a:xfrm>
            <a:off x="5257800" y="4479925"/>
            <a:ext cx="3698875" cy="1158875"/>
            <a:chOff x="3312" y="2400"/>
            <a:chExt cx="2330" cy="730"/>
          </a:xfrm>
        </p:grpSpPr>
        <p:pic>
          <p:nvPicPr>
            <p:cNvPr id="632836" name="Picture 4" descr="20-14a-DNAMicroarray-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12" y="2400"/>
              <a:ext cx="2330" cy="727"/>
            </a:xfrm>
            <a:prstGeom prst="rect">
              <a:avLst/>
            </a:prstGeom>
            <a:noFill/>
            <a:ln w="9525">
              <a:noFill/>
              <a:miter lim="800000"/>
              <a:headEnd/>
              <a:tailEnd/>
            </a:ln>
          </p:spPr>
        </p:pic>
        <p:sp>
          <p:nvSpPr>
            <p:cNvPr id="632837" name="Rectangle 5"/>
            <p:cNvSpPr>
              <a:spLocks noChangeArrowheads="1"/>
            </p:cNvSpPr>
            <p:nvPr/>
          </p:nvSpPr>
          <p:spPr bwMode="auto">
            <a:xfrm>
              <a:off x="4032" y="3034"/>
              <a:ext cx="96" cy="96"/>
            </a:xfrm>
            <a:prstGeom prst="rect">
              <a:avLst/>
            </a:prstGeom>
            <a:solidFill>
              <a:srgbClr val="D3EDD6"/>
            </a:solidFill>
            <a:ln w="9525">
              <a:noFill/>
              <a:miter lim="800000"/>
              <a:headEnd/>
              <a:tailEnd/>
            </a:ln>
            <a:effectLst/>
          </p:spPr>
          <p:txBody>
            <a:bodyPr wrap="none" anchor="ctr">
              <a:prstTxWarp prst="textNoShape">
                <a:avLst/>
              </a:prstTxWarp>
            </a:bodyPr>
            <a:lstStyle/>
            <a:p>
              <a:endParaRPr lang="en-US"/>
            </a:p>
          </p:txBody>
        </p:sp>
        <p:sp>
          <p:nvSpPr>
            <p:cNvPr id="632838" name="Rectangle 6"/>
            <p:cNvSpPr>
              <a:spLocks noChangeArrowheads="1"/>
            </p:cNvSpPr>
            <p:nvPr/>
          </p:nvSpPr>
          <p:spPr bwMode="auto">
            <a:xfrm>
              <a:off x="3984" y="2400"/>
              <a:ext cx="144" cy="132"/>
            </a:xfrm>
            <a:prstGeom prst="rect">
              <a:avLst/>
            </a:prstGeom>
            <a:solidFill>
              <a:srgbClr val="D3EDD6"/>
            </a:solidFill>
            <a:ln w="9525">
              <a:noFill/>
              <a:miter lim="800000"/>
              <a:headEnd/>
              <a:tailEnd/>
            </a:ln>
            <a:effectLst/>
          </p:spPr>
          <p:txBody>
            <a:bodyPr wrap="none" anchor="ctr">
              <a:prstTxWarp prst="textNoShape">
                <a:avLst/>
              </a:prstTxWarp>
            </a:bodyPr>
            <a:lstStyle/>
            <a:p>
              <a:endParaRPr lang="en-US"/>
            </a:p>
          </p:txBody>
        </p:sp>
      </p:grpSp>
      <p:sp>
        <p:nvSpPr>
          <p:cNvPr id="632839" name="Freeform 7"/>
          <p:cNvSpPr>
            <a:spLocks/>
          </p:cNvSpPr>
          <p:nvPr/>
        </p:nvSpPr>
        <p:spPr bwMode="auto">
          <a:xfrm>
            <a:off x="1676400" y="1485900"/>
            <a:ext cx="5029200" cy="1066800"/>
          </a:xfrm>
          <a:custGeom>
            <a:avLst/>
            <a:gdLst/>
            <a:ahLst/>
            <a:cxnLst>
              <a:cxn ang="0">
                <a:pos x="624" y="48"/>
              </a:cxn>
              <a:cxn ang="0">
                <a:pos x="0" y="720"/>
              </a:cxn>
              <a:cxn ang="0">
                <a:pos x="2448" y="720"/>
              </a:cxn>
              <a:cxn ang="0">
                <a:pos x="3024" y="0"/>
              </a:cxn>
              <a:cxn ang="0">
                <a:pos x="672" y="0"/>
              </a:cxn>
              <a:cxn ang="0">
                <a:pos x="0" y="720"/>
              </a:cxn>
            </a:cxnLst>
            <a:rect l="0" t="0" r="r" b="b"/>
            <a:pathLst>
              <a:path w="3024" h="720">
                <a:moveTo>
                  <a:pt x="624" y="48"/>
                </a:moveTo>
                <a:lnTo>
                  <a:pt x="0" y="720"/>
                </a:lnTo>
                <a:lnTo>
                  <a:pt x="2448" y="720"/>
                </a:lnTo>
                <a:lnTo>
                  <a:pt x="3024" y="0"/>
                </a:lnTo>
                <a:lnTo>
                  <a:pt x="672" y="0"/>
                </a:lnTo>
                <a:lnTo>
                  <a:pt x="0" y="720"/>
                </a:lnTo>
              </a:path>
            </a:pathLst>
          </a:custGeom>
          <a:solidFill>
            <a:schemeClr val="tx1"/>
          </a:solidFill>
          <a:ln w="28575" cap="flat" cmpd="sng">
            <a:solidFill>
              <a:schemeClr val="tx1"/>
            </a:solidFill>
            <a:prstDash val="solid"/>
            <a:round/>
            <a:headEnd/>
            <a:tailEnd/>
          </a:ln>
          <a:effectLst>
            <a:outerShdw blurRad="63500" dist="35921" dir="2700000" algn="ctr" rotWithShape="0">
              <a:srgbClr val="0F116A"/>
            </a:outerShdw>
          </a:effectLst>
        </p:spPr>
        <p:txBody>
          <a:bodyPr wrap="none" anchor="ctr">
            <a:prstTxWarp prst="textNoShape">
              <a:avLst/>
            </a:prstTxWarp>
          </a:bodyPr>
          <a:lstStyle/>
          <a:p>
            <a:endParaRPr lang="en-US"/>
          </a:p>
        </p:txBody>
      </p:sp>
      <p:sp>
        <p:nvSpPr>
          <p:cNvPr id="632840" name="Freeform 8"/>
          <p:cNvSpPr>
            <a:spLocks/>
          </p:cNvSpPr>
          <p:nvPr/>
        </p:nvSpPr>
        <p:spPr bwMode="auto">
          <a:xfrm>
            <a:off x="1676400" y="1447800"/>
            <a:ext cx="5029200" cy="1066800"/>
          </a:xfrm>
          <a:custGeom>
            <a:avLst/>
            <a:gdLst/>
            <a:ahLst/>
            <a:cxnLst>
              <a:cxn ang="0">
                <a:pos x="624" y="48"/>
              </a:cxn>
              <a:cxn ang="0">
                <a:pos x="0" y="720"/>
              </a:cxn>
              <a:cxn ang="0">
                <a:pos x="2448" y="720"/>
              </a:cxn>
              <a:cxn ang="0">
                <a:pos x="3024" y="0"/>
              </a:cxn>
              <a:cxn ang="0">
                <a:pos x="672" y="0"/>
              </a:cxn>
              <a:cxn ang="0">
                <a:pos x="0" y="720"/>
              </a:cxn>
            </a:cxnLst>
            <a:rect l="0" t="0" r="r" b="b"/>
            <a:pathLst>
              <a:path w="3024" h="720">
                <a:moveTo>
                  <a:pt x="624" y="48"/>
                </a:moveTo>
                <a:lnTo>
                  <a:pt x="0" y="720"/>
                </a:lnTo>
                <a:lnTo>
                  <a:pt x="2448" y="720"/>
                </a:lnTo>
                <a:lnTo>
                  <a:pt x="3024" y="0"/>
                </a:lnTo>
                <a:lnTo>
                  <a:pt x="672" y="0"/>
                </a:lnTo>
                <a:lnTo>
                  <a:pt x="0" y="720"/>
                </a:lnTo>
              </a:path>
            </a:pathLst>
          </a:custGeom>
          <a:solidFill>
            <a:schemeClr val="hlink"/>
          </a:solidFill>
          <a:ln w="28575"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632841" name="Rectangle 9"/>
          <p:cNvSpPr>
            <a:spLocks noGrp="1" noChangeArrowheads="1"/>
          </p:cNvSpPr>
          <p:nvPr>
            <p:ph type="title"/>
          </p:nvPr>
        </p:nvSpPr>
        <p:spPr/>
        <p:txBody>
          <a:bodyPr/>
          <a:lstStyle/>
          <a:p>
            <a:r>
              <a:rPr lang="en-US"/>
              <a:t>Microarrays</a:t>
            </a:r>
          </a:p>
        </p:txBody>
      </p:sp>
      <p:sp>
        <p:nvSpPr>
          <p:cNvPr id="632842" name="Rectangle 10" descr="Rectangle: Click to edit Master text styles&#10;Second level&#10;Third level&#10;Fourth level&#10;Fifth level"/>
          <p:cNvSpPr>
            <a:spLocks noGrp="1" noChangeArrowheads="1"/>
          </p:cNvSpPr>
          <p:nvPr>
            <p:ph type="body" idx="1"/>
          </p:nvPr>
        </p:nvSpPr>
        <p:spPr>
          <a:xfrm>
            <a:off x="838200" y="2514600"/>
            <a:ext cx="7772400" cy="1828800"/>
          </a:xfrm>
        </p:spPr>
        <p:txBody>
          <a:bodyPr>
            <a:normAutofit lnSpcReduction="10000"/>
          </a:bodyPr>
          <a:lstStyle/>
          <a:p>
            <a:r>
              <a:rPr lang="en-US" sz="2800" dirty="0"/>
              <a:t>Create a slide with a sample of each gene from the organism</a:t>
            </a:r>
          </a:p>
          <a:p>
            <a:pPr lvl="1"/>
            <a:r>
              <a:rPr lang="en-US" dirty="0"/>
              <a:t>each spot is one gene</a:t>
            </a:r>
          </a:p>
          <a:p>
            <a:r>
              <a:rPr lang="en-US" sz="2800" dirty="0"/>
              <a:t>Convert mRNA </a:t>
            </a:r>
            <a:r>
              <a:rPr lang="en-US" sz="2800" dirty="0">
                <a:sym typeface="Symbol" charset="2"/>
              </a:rPr>
              <a:t></a:t>
            </a:r>
            <a:r>
              <a:rPr lang="en-US" sz="2800" dirty="0"/>
              <a:t> labeled </a:t>
            </a:r>
            <a:r>
              <a:rPr lang="en-US" sz="2800" dirty="0" err="1"/>
              <a:t>cDNA</a:t>
            </a:r>
            <a:r>
              <a:rPr lang="en-US" sz="2800" dirty="0"/>
              <a:t> </a:t>
            </a:r>
          </a:p>
        </p:txBody>
      </p:sp>
      <p:grpSp>
        <p:nvGrpSpPr>
          <p:cNvPr id="3" name="Group 11"/>
          <p:cNvGrpSpPr>
            <a:grpSpLocks/>
          </p:cNvGrpSpPr>
          <p:nvPr/>
        </p:nvGrpSpPr>
        <p:grpSpPr bwMode="auto">
          <a:xfrm>
            <a:off x="2286000" y="1600200"/>
            <a:ext cx="3810000" cy="762000"/>
            <a:chOff x="1440" y="1056"/>
            <a:chExt cx="2400" cy="480"/>
          </a:xfrm>
        </p:grpSpPr>
        <p:grpSp>
          <p:nvGrpSpPr>
            <p:cNvPr id="4" name="Group 12"/>
            <p:cNvGrpSpPr>
              <a:grpSpLocks/>
            </p:cNvGrpSpPr>
            <p:nvPr/>
          </p:nvGrpSpPr>
          <p:grpSpPr bwMode="auto">
            <a:xfrm>
              <a:off x="1440" y="1056"/>
              <a:ext cx="528" cy="480"/>
              <a:chOff x="1440" y="1056"/>
              <a:chExt cx="528" cy="480"/>
            </a:xfrm>
          </p:grpSpPr>
          <p:sp>
            <p:nvSpPr>
              <p:cNvPr id="632845" name="Oval 13"/>
              <p:cNvSpPr>
                <a:spLocks noChangeArrowheads="1"/>
              </p:cNvSpPr>
              <p:nvPr/>
            </p:nvSpPr>
            <p:spPr bwMode="auto">
              <a:xfrm>
                <a:off x="1872"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46" name="Oval 14"/>
              <p:cNvSpPr>
                <a:spLocks noChangeArrowheads="1"/>
              </p:cNvSpPr>
              <p:nvPr/>
            </p:nvSpPr>
            <p:spPr bwMode="auto">
              <a:xfrm>
                <a:off x="1824"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47" name="Oval 15"/>
              <p:cNvSpPr>
                <a:spLocks noChangeArrowheads="1"/>
              </p:cNvSpPr>
              <p:nvPr/>
            </p:nvSpPr>
            <p:spPr bwMode="auto">
              <a:xfrm>
                <a:off x="1776" y="115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48" name="Oval 16"/>
              <p:cNvSpPr>
                <a:spLocks noChangeArrowheads="1"/>
              </p:cNvSpPr>
              <p:nvPr/>
            </p:nvSpPr>
            <p:spPr bwMode="auto">
              <a:xfrm>
                <a:off x="1728"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49" name="Oval 17"/>
              <p:cNvSpPr>
                <a:spLocks noChangeArrowheads="1"/>
              </p:cNvSpPr>
              <p:nvPr/>
            </p:nvSpPr>
            <p:spPr bwMode="auto">
              <a:xfrm>
                <a:off x="1680"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50" name="Oval 18"/>
              <p:cNvSpPr>
                <a:spLocks noChangeArrowheads="1"/>
              </p:cNvSpPr>
              <p:nvPr/>
            </p:nvSpPr>
            <p:spPr bwMode="auto">
              <a:xfrm>
                <a:off x="1632"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51" name="Oval 19"/>
              <p:cNvSpPr>
                <a:spLocks noChangeArrowheads="1"/>
              </p:cNvSpPr>
              <p:nvPr/>
            </p:nvSpPr>
            <p:spPr bwMode="auto">
              <a:xfrm>
                <a:off x="1584"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52" name="Oval 20"/>
              <p:cNvSpPr>
                <a:spLocks noChangeArrowheads="1"/>
              </p:cNvSpPr>
              <p:nvPr/>
            </p:nvSpPr>
            <p:spPr bwMode="auto">
              <a:xfrm>
                <a:off x="1536"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53" name="Oval 21"/>
              <p:cNvSpPr>
                <a:spLocks noChangeArrowheads="1"/>
              </p:cNvSpPr>
              <p:nvPr/>
            </p:nvSpPr>
            <p:spPr bwMode="auto">
              <a:xfrm>
                <a:off x="1488" y="144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54" name="Oval 22"/>
              <p:cNvSpPr>
                <a:spLocks noChangeArrowheads="1"/>
              </p:cNvSpPr>
              <p:nvPr/>
            </p:nvSpPr>
            <p:spPr bwMode="auto">
              <a:xfrm>
                <a:off x="1440" y="148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5" name="Group 23"/>
            <p:cNvGrpSpPr>
              <a:grpSpLocks/>
            </p:cNvGrpSpPr>
            <p:nvPr/>
          </p:nvGrpSpPr>
          <p:grpSpPr bwMode="auto">
            <a:xfrm>
              <a:off x="1584" y="1056"/>
              <a:ext cx="528" cy="480"/>
              <a:chOff x="1440" y="1056"/>
              <a:chExt cx="528" cy="480"/>
            </a:xfrm>
          </p:grpSpPr>
          <p:sp>
            <p:nvSpPr>
              <p:cNvPr id="632856" name="Oval 24"/>
              <p:cNvSpPr>
                <a:spLocks noChangeArrowheads="1"/>
              </p:cNvSpPr>
              <p:nvPr/>
            </p:nvSpPr>
            <p:spPr bwMode="auto">
              <a:xfrm>
                <a:off x="1872"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57" name="Oval 25"/>
              <p:cNvSpPr>
                <a:spLocks noChangeArrowheads="1"/>
              </p:cNvSpPr>
              <p:nvPr/>
            </p:nvSpPr>
            <p:spPr bwMode="auto">
              <a:xfrm>
                <a:off x="1824"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58" name="Oval 26"/>
              <p:cNvSpPr>
                <a:spLocks noChangeArrowheads="1"/>
              </p:cNvSpPr>
              <p:nvPr/>
            </p:nvSpPr>
            <p:spPr bwMode="auto">
              <a:xfrm>
                <a:off x="1776" y="115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59" name="Oval 27"/>
              <p:cNvSpPr>
                <a:spLocks noChangeArrowheads="1"/>
              </p:cNvSpPr>
              <p:nvPr/>
            </p:nvSpPr>
            <p:spPr bwMode="auto">
              <a:xfrm>
                <a:off x="1728"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60" name="Oval 28"/>
              <p:cNvSpPr>
                <a:spLocks noChangeArrowheads="1"/>
              </p:cNvSpPr>
              <p:nvPr/>
            </p:nvSpPr>
            <p:spPr bwMode="auto">
              <a:xfrm>
                <a:off x="1680"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61" name="Oval 29"/>
              <p:cNvSpPr>
                <a:spLocks noChangeArrowheads="1"/>
              </p:cNvSpPr>
              <p:nvPr/>
            </p:nvSpPr>
            <p:spPr bwMode="auto">
              <a:xfrm>
                <a:off x="1632"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62" name="Oval 30"/>
              <p:cNvSpPr>
                <a:spLocks noChangeArrowheads="1"/>
              </p:cNvSpPr>
              <p:nvPr/>
            </p:nvSpPr>
            <p:spPr bwMode="auto">
              <a:xfrm>
                <a:off x="1584"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63" name="Oval 31"/>
              <p:cNvSpPr>
                <a:spLocks noChangeArrowheads="1"/>
              </p:cNvSpPr>
              <p:nvPr/>
            </p:nvSpPr>
            <p:spPr bwMode="auto">
              <a:xfrm>
                <a:off x="1536"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64" name="Oval 32"/>
              <p:cNvSpPr>
                <a:spLocks noChangeArrowheads="1"/>
              </p:cNvSpPr>
              <p:nvPr/>
            </p:nvSpPr>
            <p:spPr bwMode="auto">
              <a:xfrm>
                <a:off x="1488" y="144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65" name="Oval 33"/>
              <p:cNvSpPr>
                <a:spLocks noChangeArrowheads="1"/>
              </p:cNvSpPr>
              <p:nvPr/>
            </p:nvSpPr>
            <p:spPr bwMode="auto">
              <a:xfrm>
                <a:off x="1440" y="148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6" name="Group 34"/>
            <p:cNvGrpSpPr>
              <a:grpSpLocks/>
            </p:cNvGrpSpPr>
            <p:nvPr/>
          </p:nvGrpSpPr>
          <p:grpSpPr bwMode="auto">
            <a:xfrm>
              <a:off x="1728" y="1056"/>
              <a:ext cx="528" cy="480"/>
              <a:chOff x="1440" y="1056"/>
              <a:chExt cx="528" cy="480"/>
            </a:xfrm>
          </p:grpSpPr>
          <p:sp>
            <p:nvSpPr>
              <p:cNvPr id="632867" name="Oval 35"/>
              <p:cNvSpPr>
                <a:spLocks noChangeArrowheads="1"/>
              </p:cNvSpPr>
              <p:nvPr/>
            </p:nvSpPr>
            <p:spPr bwMode="auto">
              <a:xfrm>
                <a:off x="1872"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68" name="Oval 36"/>
              <p:cNvSpPr>
                <a:spLocks noChangeArrowheads="1"/>
              </p:cNvSpPr>
              <p:nvPr/>
            </p:nvSpPr>
            <p:spPr bwMode="auto">
              <a:xfrm>
                <a:off x="1824"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69" name="Oval 37"/>
              <p:cNvSpPr>
                <a:spLocks noChangeArrowheads="1"/>
              </p:cNvSpPr>
              <p:nvPr/>
            </p:nvSpPr>
            <p:spPr bwMode="auto">
              <a:xfrm>
                <a:off x="1776" y="115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70" name="Oval 38"/>
              <p:cNvSpPr>
                <a:spLocks noChangeArrowheads="1"/>
              </p:cNvSpPr>
              <p:nvPr/>
            </p:nvSpPr>
            <p:spPr bwMode="auto">
              <a:xfrm>
                <a:off x="1728"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71" name="Oval 39"/>
              <p:cNvSpPr>
                <a:spLocks noChangeArrowheads="1"/>
              </p:cNvSpPr>
              <p:nvPr/>
            </p:nvSpPr>
            <p:spPr bwMode="auto">
              <a:xfrm>
                <a:off x="1680"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72" name="Oval 40"/>
              <p:cNvSpPr>
                <a:spLocks noChangeArrowheads="1"/>
              </p:cNvSpPr>
              <p:nvPr/>
            </p:nvSpPr>
            <p:spPr bwMode="auto">
              <a:xfrm>
                <a:off x="1632"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73" name="Oval 41"/>
              <p:cNvSpPr>
                <a:spLocks noChangeArrowheads="1"/>
              </p:cNvSpPr>
              <p:nvPr/>
            </p:nvSpPr>
            <p:spPr bwMode="auto">
              <a:xfrm>
                <a:off x="1584"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74" name="Oval 42"/>
              <p:cNvSpPr>
                <a:spLocks noChangeArrowheads="1"/>
              </p:cNvSpPr>
              <p:nvPr/>
            </p:nvSpPr>
            <p:spPr bwMode="auto">
              <a:xfrm>
                <a:off x="1536"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75" name="Oval 43"/>
              <p:cNvSpPr>
                <a:spLocks noChangeArrowheads="1"/>
              </p:cNvSpPr>
              <p:nvPr/>
            </p:nvSpPr>
            <p:spPr bwMode="auto">
              <a:xfrm>
                <a:off x="1488" y="144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76" name="Oval 44"/>
              <p:cNvSpPr>
                <a:spLocks noChangeArrowheads="1"/>
              </p:cNvSpPr>
              <p:nvPr/>
            </p:nvSpPr>
            <p:spPr bwMode="auto">
              <a:xfrm>
                <a:off x="1440" y="148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7" name="Group 45"/>
            <p:cNvGrpSpPr>
              <a:grpSpLocks/>
            </p:cNvGrpSpPr>
            <p:nvPr/>
          </p:nvGrpSpPr>
          <p:grpSpPr bwMode="auto">
            <a:xfrm>
              <a:off x="1872" y="1056"/>
              <a:ext cx="528" cy="480"/>
              <a:chOff x="1440" y="1056"/>
              <a:chExt cx="528" cy="480"/>
            </a:xfrm>
          </p:grpSpPr>
          <p:sp>
            <p:nvSpPr>
              <p:cNvPr id="632878" name="Oval 46"/>
              <p:cNvSpPr>
                <a:spLocks noChangeArrowheads="1"/>
              </p:cNvSpPr>
              <p:nvPr/>
            </p:nvSpPr>
            <p:spPr bwMode="auto">
              <a:xfrm>
                <a:off x="1872"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79" name="Oval 47"/>
              <p:cNvSpPr>
                <a:spLocks noChangeArrowheads="1"/>
              </p:cNvSpPr>
              <p:nvPr/>
            </p:nvSpPr>
            <p:spPr bwMode="auto">
              <a:xfrm>
                <a:off x="1824"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80" name="Oval 48"/>
              <p:cNvSpPr>
                <a:spLocks noChangeArrowheads="1"/>
              </p:cNvSpPr>
              <p:nvPr/>
            </p:nvSpPr>
            <p:spPr bwMode="auto">
              <a:xfrm>
                <a:off x="1776" y="115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81" name="Oval 49"/>
              <p:cNvSpPr>
                <a:spLocks noChangeArrowheads="1"/>
              </p:cNvSpPr>
              <p:nvPr/>
            </p:nvSpPr>
            <p:spPr bwMode="auto">
              <a:xfrm>
                <a:off x="1728"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82" name="Oval 50"/>
              <p:cNvSpPr>
                <a:spLocks noChangeArrowheads="1"/>
              </p:cNvSpPr>
              <p:nvPr/>
            </p:nvSpPr>
            <p:spPr bwMode="auto">
              <a:xfrm>
                <a:off x="1680"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83" name="Oval 51"/>
              <p:cNvSpPr>
                <a:spLocks noChangeArrowheads="1"/>
              </p:cNvSpPr>
              <p:nvPr/>
            </p:nvSpPr>
            <p:spPr bwMode="auto">
              <a:xfrm>
                <a:off x="1632"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84" name="Oval 52"/>
              <p:cNvSpPr>
                <a:spLocks noChangeArrowheads="1"/>
              </p:cNvSpPr>
              <p:nvPr/>
            </p:nvSpPr>
            <p:spPr bwMode="auto">
              <a:xfrm>
                <a:off x="1584"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85" name="Oval 53"/>
              <p:cNvSpPr>
                <a:spLocks noChangeArrowheads="1"/>
              </p:cNvSpPr>
              <p:nvPr/>
            </p:nvSpPr>
            <p:spPr bwMode="auto">
              <a:xfrm>
                <a:off x="1536"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86" name="Oval 54"/>
              <p:cNvSpPr>
                <a:spLocks noChangeArrowheads="1"/>
              </p:cNvSpPr>
              <p:nvPr/>
            </p:nvSpPr>
            <p:spPr bwMode="auto">
              <a:xfrm>
                <a:off x="1488" y="144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87" name="Oval 55"/>
              <p:cNvSpPr>
                <a:spLocks noChangeArrowheads="1"/>
              </p:cNvSpPr>
              <p:nvPr/>
            </p:nvSpPr>
            <p:spPr bwMode="auto">
              <a:xfrm>
                <a:off x="1440" y="148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8" name="Group 56"/>
            <p:cNvGrpSpPr>
              <a:grpSpLocks/>
            </p:cNvGrpSpPr>
            <p:nvPr/>
          </p:nvGrpSpPr>
          <p:grpSpPr bwMode="auto">
            <a:xfrm>
              <a:off x="2016" y="1056"/>
              <a:ext cx="528" cy="480"/>
              <a:chOff x="1440" y="1056"/>
              <a:chExt cx="528" cy="480"/>
            </a:xfrm>
          </p:grpSpPr>
          <p:sp>
            <p:nvSpPr>
              <p:cNvPr id="632889" name="Oval 57"/>
              <p:cNvSpPr>
                <a:spLocks noChangeArrowheads="1"/>
              </p:cNvSpPr>
              <p:nvPr/>
            </p:nvSpPr>
            <p:spPr bwMode="auto">
              <a:xfrm>
                <a:off x="1872"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90" name="Oval 58"/>
              <p:cNvSpPr>
                <a:spLocks noChangeArrowheads="1"/>
              </p:cNvSpPr>
              <p:nvPr/>
            </p:nvSpPr>
            <p:spPr bwMode="auto">
              <a:xfrm>
                <a:off x="1824"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91" name="Oval 59"/>
              <p:cNvSpPr>
                <a:spLocks noChangeArrowheads="1"/>
              </p:cNvSpPr>
              <p:nvPr/>
            </p:nvSpPr>
            <p:spPr bwMode="auto">
              <a:xfrm>
                <a:off x="1776" y="115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92" name="Oval 60"/>
              <p:cNvSpPr>
                <a:spLocks noChangeArrowheads="1"/>
              </p:cNvSpPr>
              <p:nvPr/>
            </p:nvSpPr>
            <p:spPr bwMode="auto">
              <a:xfrm>
                <a:off x="1728"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93" name="Oval 61"/>
              <p:cNvSpPr>
                <a:spLocks noChangeArrowheads="1"/>
              </p:cNvSpPr>
              <p:nvPr/>
            </p:nvSpPr>
            <p:spPr bwMode="auto">
              <a:xfrm>
                <a:off x="1680"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94" name="Oval 62"/>
              <p:cNvSpPr>
                <a:spLocks noChangeArrowheads="1"/>
              </p:cNvSpPr>
              <p:nvPr/>
            </p:nvSpPr>
            <p:spPr bwMode="auto">
              <a:xfrm>
                <a:off x="1632"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95" name="Oval 63"/>
              <p:cNvSpPr>
                <a:spLocks noChangeArrowheads="1"/>
              </p:cNvSpPr>
              <p:nvPr/>
            </p:nvSpPr>
            <p:spPr bwMode="auto">
              <a:xfrm>
                <a:off x="1584"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96" name="Oval 64"/>
              <p:cNvSpPr>
                <a:spLocks noChangeArrowheads="1"/>
              </p:cNvSpPr>
              <p:nvPr/>
            </p:nvSpPr>
            <p:spPr bwMode="auto">
              <a:xfrm>
                <a:off x="1536"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97" name="Oval 65"/>
              <p:cNvSpPr>
                <a:spLocks noChangeArrowheads="1"/>
              </p:cNvSpPr>
              <p:nvPr/>
            </p:nvSpPr>
            <p:spPr bwMode="auto">
              <a:xfrm>
                <a:off x="1488" y="144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898" name="Oval 66"/>
              <p:cNvSpPr>
                <a:spLocks noChangeArrowheads="1"/>
              </p:cNvSpPr>
              <p:nvPr/>
            </p:nvSpPr>
            <p:spPr bwMode="auto">
              <a:xfrm>
                <a:off x="1440" y="148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9" name="Group 67"/>
            <p:cNvGrpSpPr>
              <a:grpSpLocks/>
            </p:cNvGrpSpPr>
            <p:nvPr/>
          </p:nvGrpSpPr>
          <p:grpSpPr bwMode="auto">
            <a:xfrm>
              <a:off x="2160" y="1056"/>
              <a:ext cx="528" cy="480"/>
              <a:chOff x="1440" y="1056"/>
              <a:chExt cx="528" cy="480"/>
            </a:xfrm>
          </p:grpSpPr>
          <p:sp>
            <p:nvSpPr>
              <p:cNvPr id="632900" name="Oval 68"/>
              <p:cNvSpPr>
                <a:spLocks noChangeArrowheads="1"/>
              </p:cNvSpPr>
              <p:nvPr/>
            </p:nvSpPr>
            <p:spPr bwMode="auto">
              <a:xfrm>
                <a:off x="1872"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01" name="Oval 69"/>
              <p:cNvSpPr>
                <a:spLocks noChangeArrowheads="1"/>
              </p:cNvSpPr>
              <p:nvPr/>
            </p:nvSpPr>
            <p:spPr bwMode="auto">
              <a:xfrm>
                <a:off x="1824"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02" name="Oval 70"/>
              <p:cNvSpPr>
                <a:spLocks noChangeArrowheads="1"/>
              </p:cNvSpPr>
              <p:nvPr/>
            </p:nvSpPr>
            <p:spPr bwMode="auto">
              <a:xfrm>
                <a:off x="1776" y="115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03" name="Oval 71"/>
              <p:cNvSpPr>
                <a:spLocks noChangeArrowheads="1"/>
              </p:cNvSpPr>
              <p:nvPr/>
            </p:nvSpPr>
            <p:spPr bwMode="auto">
              <a:xfrm>
                <a:off x="1728"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04" name="Oval 72"/>
              <p:cNvSpPr>
                <a:spLocks noChangeArrowheads="1"/>
              </p:cNvSpPr>
              <p:nvPr/>
            </p:nvSpPr>
            <p:spPr bwMode="auto">
              <a:xfrm>
                <a:off x="1680"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05" name="Oval 73"/>
              <p:cNvSpPr>
                <a:spLocks noChangeArrowheads="1"/>
              </p:cNvSpPr>
              <p:nvPr/>
            </p:nvSpPr>
            <p:spPr bwMode="auto">
              <a:xfrm>
                <a:off x="1632"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06" name="Oval 74"/>
              <p:cNvSpPr>
                <a:spLocks noChangeArrowheads="1"/>
              </p:cNvSpPr>
              <p:nvPr/>
            </p:nvSpPr>
            <p:spPr bwMode="auto">
              <a:xfrm>
                <a:off x="1584"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07" name="Oval 75"/>
              <p:cNvSpPr>
                <a:spLocks noChangeArrowheads="1"/>
              </p:cNvSpPr>
              <p:nvPr/>
            </p:nvSpPr>
            <p:spPr bwMode="auto">
              <a:xfrm>
                <a:off x="1536"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08" name="Oval 76"/>
              <p:cNvSpPr>
                <a:spLocks noChangeArrowheads="1"/>
              </p:cNvSpPr>
              <p:nvPr/>
            </p:nvSpPr>
            <p:spPr bwMode="auto">
              <a:xfrm>
                <a:off x="1488" y="144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09" name="Oval 77"/>
              <p:cNvSpPr>
                <a:spLocks noChangeArrowheads="1"/>
              </p:cNvSpPr>
              <p:nvPr/>
            </p:nvSpPr>
            <p:spPr bwMode="auto">
              <a:xfrm>
                <a:off x="1440" y="148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10" name="Group 78"/>
            <p:cNvGrpSpPr>
              <a:grpSpLocks/>
            </p:cNvGrpSpPr>
            <p:nvPr/>
          </p:nvGrpSpPr>
          <p:grpSpPr bwMode="auto">
            <a:xfrm>
              <a:off x="2304" y="1056"/>
              <a:ext cx="528" cy="480"/>
              <a:chOff x="1440" y="1056"/>
              <a:chExt cx="528" cy="480"/>
            </a:xfrm>
          </p:grpSpPr>
          <p:sp>
            <p:nvSpPr>
              <p:cNvPr id="632911" name="Oval 79"/>
              <p:cNvSpPr>
                <a:spLocks noChangeArrowheads="1"/>
              </p:cNvSpPr>
              <p:nvPr/>
            </p:nvSpPr>
            <p:spPr bwMode="auto">
              <a:xfrm>
                <a:off x="1872"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12" name="Oval 80"/>
              <p:cNvSpPr>
                <a:spLocks noChangeArrowheads="1"/>
              </p:cNvSpPr>
              <p:nvPr/>
            </p:nvSpPr>
            <p:spPr bwMode="auto">
              <a:xfrm>
                <a:off x="1824"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13" name="Oval 81"/>
              <p:cNvSpPr>
                <a:spLocks noChangeArrowheads="1"/>
              </p:cNvSpPr>
              <p:nvPr/>
            </p:nvSpPr>
            <p:spPr bwMode="auto">
              <a:xfrm>
                <a:off x="1776" y="115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14" name="Oval 82"/>
              <p:cNvSpPr>
                <a:spLocks noChangeArrowheads="1"/>
              </p:cNvSpPr>
              <p:nvPr/>
            </p:nvSpPr>
            <p:spPr bwMode="auto">
              <a:xfrm>
                <a:off x="1728"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15" name="Oval 83"/>
              <p:cNvSpPr>
                <a:spLocks noChangeArrowheads="1"/>
              </p:cNvSpPr>
              <p:nvPr/>
            </p:nvSpPr>
            <p:spPr bwMode="auto">
              <a:xfrm>
                <a:off x="1680"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16" name="Oval 84"/>
              <p:cNvSpPr>
                <a:spLocks noChangeArrowheads="1"/>
              </p:cNvSpPr>
              <p:nvPr/>
            </p:nvSpPr>
            <p:spPr bwMode="auto">
              <a:xfrm>
                <a:off x="1632"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17" name="Oval 85"/>
              <p:cNvSpPr>
                <a:spLocks noChangeArrowheads="1"/>
              </p:cNvSpPr>
              <p:nvPr/>
            </p:nvSpPr>
            <p:spPr bwMode="auto">
              <a:xfrm>
                <a:off x="1584"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18" name="Oval 86"/>
              <p:cNvSpPr>
                <a:spLocks noChangeArrowheads="1"/>
              </p:cNvSpPr>
              <p:nvPr/>
            </p:nvSpPr>
            <p:spPr bwMode="auto">
              <a:xfrm>
                <a:off x="1536"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19" name="Oval 87"/>
              <p:cNvSpPr>
                <a:spLocks noChangeArrowheads="1"/>
              </p:cNvSpPr>
              <p:nvPr/>
            </p:nvSpPr>
            <p:spPr bwMode="auto">
              <a:xfrm>
                <a:off x="1488" y="144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20" name="Oval 88"/>
              <p:cNvSpPr>
                <a:spLocks noChangeArrowheads="1"/>
              </p:cNvSpPr>
              <p:nvPr/>
            </p:nvSpPr>
            <p:spPr bwMode="auto">
              <a:xfrm>
                <a:off x="1440" y="148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11" name="Group 89"/>
            <p:cNvGrpSpPr>
              <a:grpSpLocks/>
            </p:cNvGrpSpPr>
            <p:nvPr/>
          </p:nvGrpSpPr>
          <p:grpSpPr bwMode="auto">
            <a:xfrm>
              <a:off x="2448" y="1056"/>
              <a:ext cx="528" cy="480"/>
              <a:chOff x="1440" y="1056"/>
              <a:chExt cx="528" cy="480"/>
            </a:xfrm>
          </p:grpSpPr>
          <p:sp>
            <p:nvSpPr>
              <p:cNvPr id="632922" name="Oval 90"/>
              <p:cNvSpPr>
                <a:spLocks noChangeArrowheads="1"/>
              </p:cNvSpPr>
              <p:nvPr/>
            </p:nvSpPr>
            <p:spPr bwMode="auto">
              <a:xfrm>
                <a:off x="1872"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23" name="Oval 91"/>
              <p:cNvSpPr>
                <a:spLocks noChangeArrowheads="1"/>
              </p:cNvSpPr>
              <p:nvPr/>
            </p:nvSpPr>
            <p:spPr bwMode="auto">
              <a:xfrm>
                <a:off x="1824"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24" name="Oval 92"/>
              <p:cNvSpPr>
                <a:spLocks noChangeArrowheads="1"/>
              </p:cNvSpPr>
              <p:nvPr/>
            </p:nvSpPr>
            <p:spPr bwMode="auto">
              <a:xfrm>
                <a:off x="1776" y="115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25" name="Oval 93"/>
              <p:cNvSpPr>
                <a:spLocks noChangeArrowheads="1"/>
              </p:cNvSpPr>
              <p:nvPr/>
            </p:nvSpPr>
            <p:spPr bwMode="auto">
              <a:xfrm>
                <a:off x="1728"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26" name="Oval 94"/>
              <p:cNvSpPr>
                <a:spLocks noChangeArrowheads="1"/>
              </p:cNvSpPr>
              <p:nvPr/>
            </p:nvSpPr>
            <p:spPr bwMode="auto">
              <a:xfrm>
                <a:off x="1680"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27" name="Oval 95"/>
              <p:cNvSpPr>
                <a:spLocks noChangeArrowheads="1"/>
              </p:cNvSpPr>
              <p:nvPr/>
            </p:nvSpPr>
            <p:spPr bwMode="auto">
              <a:xfrm>
                <a:off x="1632"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28" name="Oval 96"/>
              <p:cNvSpPr>
                <a:spLocks noChangeArrowheads="1"/>
              </p:cNvSpPr>
              <p:nvPr/>
            </p:nvSpPr>
            <p:spPr bwMode="auto">
              <a:xfrm>
                <a:off x="1584"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29" name="Oval 97"/>
              <p:cNvSpPr>
                <a:spLocks noChangeArrowheads="1"/>
              </p:cNvSpPr>
              <p:nvPr/>
            </p:nvSpPr>
            <p:spPr bwMode="auto">
              <a:xfrm>
                <a:off x="1536"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30" name="Oval 98"/>
              <p:cNvSpPr>
                <a:spLocks noChangeArrowheads="1"/>
              </p:cNvSpPr>
              <p:nvPr/>
            </p:nvSpPr>
            <p:spPr bwMode="auto">
              <a:xfrm>
                <a:off x="1488" y="144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31" name="Oval 99"/>
              <p:cNvSpPr>
                <a:spLocks noChangeArrowheads="1"/>
              </p:cNvSpPr>
              <p:nvPr/>
            </p:nvSpPr>
            <p:spPr bwMode="auto">
              <a:xfrm>
                <a:off x="1440" y="148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12" name="Group 100"/>
            <p:cNvGrpSpPr>
              <a:grpSpLocks/>
            </p:cNvGrpSpPr>
            <p:nvPr/>
          </p:nvGrpSpPr>
          <p:grpSpPr bwMode="auto">
            <a:xfrm>
              <a:off x="2592" y="1056"/>
              <a:ext cx="528" cy="480"/>
              <a:chOff x="1440" y="1056"/>
              <a:chExt cx="528" cy="480"/>
            </a:xfrm>
          </p:grpSpPr>
          <p:sp>
            <p:nvSpPr>
              <p:cNvPr id="632933" name="Oval 101"/>
              <p:cNvSpPr>
                <a:spLocks noChangeArrowheads="1"/>
              </p:cNvSpPr>
              <p:nvPr/>
            </p:nvSpPr>
            <p:spPr bwMode="auto">
              <a:xfrm>
                <a:off x="1872"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34" name="Oval 102"/>
              <p:cNvSpPr>
                <a:spLocks noChangeArrowheads="1"/>
              </p:cNvSpPr>
              <p:nvPr/>
            </p:nvSpPr>
            <p:spPr bwMode="auto">
              <a:xfrm>
                <a:off x="1824"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35" name="Oval 103"/>
              <p:cNvSpPr>
                <a:spLocks noChangeArrowheads="1"/>
              </p:cNvSpPr>
              <p:nvPr/>
            </p:nvSpPr>
            <p:spPr bwMode="auto">
              <a:xfrm>
                <a:off x="1776" y="115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36" name="Oval 104"/>
              <p:cNvSpPr>
                <a:spLocks noChangeArrowheads="1"/>
              </p:cNvSpPr>
              <p:nvPr/>
            </p:nvSpPr>
            <p:spPr bwMode="auto">
              <a:xfrm>
                <a:off x="1728"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37" name="Oval 105"/>
              <p:cNvSpPr>
                <a:spLocks noChangeArrowheads="1"/>
              </p:cNvSpPr>
              <p:nvPr/>
            </p:nvSpPr>
            <p:spPr bwMode="auto">
              <a:xfrm>
                <a:off x="1680"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38" name="Oval 106"/>
              <p:cNvSpPr>
                <a:spLocks noChangeArrowheads="1"/>
              </p:cNvSpPr>
              <p:nvPr/>
            </p:nvSpPr>
            <p:spPr bwMode="auto">
              <a:xfrm>
                <a:off x="1632"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39" name="Oval 107"/>
              <p:cNvSpPr>
                <a:spLocks noChangeArrowheads="1"/>
              </p:cNvSpPr>
              <p:nvPr/>
            </p:nvSpPr>
            <p:spPr bwMode="auto">
              <a:xfrm>
                <a:off x="1584"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40" name="Oval 108"/>
              <p:cNvSpPr>
                <a:spLocks noChangeArrowheads="1"/>
              </p:cNvSpPr>
              <p:nvPr/>
            </p:nvSpPr>
            <p:spPr bwMode="auto">
              <a:xfrm>
                <a:off x="1536"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41" name="Oval 109"/>
              <p:cNvSpPr>
                <a:spLocks noChangeArrowheads="1"/>
              </p:cNvSpPr>
              <p:nvPr/>
            </p:nvSpPr>
            <p:spPr bwMode="auto">
              <a:xfrm>
                <a:off x="1488" y="144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42" name="Oval 110"/>
              <p:cNvSpPr>
                <a:spLocks noChangeArrowheads="1"/>
              </p:cNvSpPr>
              <p:nvPr/>
            </p:nvSpPr>
            <p:spPr bwMode="auto">
              <a:xfrm>
                <a:off x="1440" y="148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13" name="Group 111"/>
            <p:cNvGrpSpPr>
              <a:grpSpLocks/>
            </p:cNvGrpSpPr>
            <p:nvPr/>
          </p:nvGrpSpPr>
          <p:grpSpPr bwMode="auto">
            <a:xfrm>
              <a:off x="2736" y="1056"/>
              <a:ext cx="528" cy="480"/>
              <a:chOff x="1440" y="1056"/>
              <a:chExt cx="528" cy="480"/>
            </a:xfrm>
          </p:grpSpPr>
          <p:sp>
            <p:nvSpPr>
              <p:cNvPr id="632944" name="Oval 112"/>
              <p:cNvSpPr>
                <a:spLocks noChangeArrowheads="1"/>
              </p:cNvSpPr>
              <p:nvPr/>
            </p:nvSpPr>
            <p:spPr bwMode="auto">
              <a:xfrm>
                <a:off x="1872"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45" name="Oval 113"/>
              <p:cNvSpPr>
                <a:spLocks noChangeArrowheads="1"/>
              </p:cNvSpPr>
              <p:nvPr/>
            </p:nvSpPr>
            <p:spPr bwMode="auto">
              <a:xfrm>
                <a:off x="1824"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46" name="Oval 114"/>
              <p:cNvSpPr>
                <a:spLocks noChangeArrowheads="1"/>
              </p:cNvSpPr>
              <p:nvPr/>
            </p:nvSpPr>
            <p:spPr bwMode="auto">
              <a:xfrm>
                <a:off x="1776" y="115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47" name="Oval 115"/>
              <p:cNvSpPr>
                <a:spLocks noChangeArrowheads="1"/>
              </p:cNvSpPr>
              <p:nvPr/>
            </p:nvSpPr>
            <p:spPr bwMode="auto">
              <a:xfrm>
                <a:off x="1728"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48" name="Oval 116"/>
              <p:cNvSpPr>
                <a:spLocks noChangeArrowheads="1"/>
              </p:cNvSpPr>
              <p:nvPr/>
            </p:nvSpPr>
            <p:spPr bwMode="auto">
              <a:xfrm>
                <a:off x="1680"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49" name="Oval 117"/>
              <p:cNvSpPr>
                <a:spLocks noChangeArrowheads="1"/>
              </p:cNvSpPr>
              <p:nvPr/>
            </p:nvSpPr>
            <p:spPr bwMode="auto">
              <a:xfrm>
                <a:off x="1632"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50" name="Oval 118"/>
              <p:cNvSpPr>
                <a:spLocks noChangeArrowheads="1"/>
              </p:cNvSpPr>
              <p:nvPr/>
            </p:nvSpPr>
            <p:spPr bwMode="auto">
              <a:xfrm>
                <a:off x="1584"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51" name="Oval 119"/>
              <p:cNvSpPr>
                <a:spLocks noChangeArrowheads="1"/>
              </p:cNvSpPr>
              <p:nvPr/>
            </p:nvSpPr>
            <p:spPr bwMode="auto">
              <a:xfrm>
                <a:off x="1536"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52" name="Oval 120"/>
              <p:cNvSpPr>
                <a:spLocks noChangeArrowheads="1"/>
              </p:cNvSpPr>
              <p:nvPr/>
            </p:nvSpPr>
            <p:spPr bwMode="auto">
              <a:xfrm>
                <a:off x="1488" y="144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53" name="Oval 121"/>
              <p:cNvSpPr>
                <a:spLocks noChangeArrowheads="1"/>
              </p:cNvSpPr>
              <p:nvPr/>
            </p:nvSpPr>
            <p:spPr bwMode="auto">
              <a:xfrm>
                <a:off x="1440" y="148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14" name="Group 122"/>
            <p:cNvGrpSpPr>
              <a:grpSpLocks/>
            </p:cNvGrpSpPr>
            <p:nvPr/>
          </p:nvGrpSpPr>
          <p:grpSpPr bwMode="auto">
            <a:xfrm>
              <a:off x="2880" y="1056"/>
              <a:ext cx="528" cy="480"/>
              <a:chOff x="1440" y="1056"/>
              <a:chExt cx="528" cy="480"/>
            </a:xfrm>
          </p:grpSpPr>
          <p:sp>
            <p:nvSpPr>
              <p:cNvPr id="632955" name="Oval 123"/>
              <p:cNvSpPr>
                <a:spLocks noChangeArrowheads="1"/>
              </p:cNvSpPr>
              <p:nvPr/>
            </p:nvSpPr>
            <p:spPr bwMode="auto">
              <a:xfrm>
                <a:off x="1872"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56" name="Oval 124"/>
              <p:cNvSpPr>
                <a:spLocks noChangeArrowheads="1"/>
              </p:cNvSpPr>
              <p:nvPr/>
            </p:nvSpPr>
            <p:spPr bwMode="auto">
              <a:xfrm>
                <a:off x="1824"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57" name="Oval 125"/>
              <p:cNvSpPr>
                <a:spLocks noChangeArrowheads="1"/>
              </p:cNvSpPr>
              <p:nvPr/>
            </p:nvSpPr>
            <p:spPr bwMode="auto">
              <a:xfrm>
                <a:off x="1776" y="115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58" name="Oval 126"/>
              <p:cNvSpPr>
                <a:spLocks noChangeArrowheads="1"/>
              </p:cNvSpPr>
              <p:nvPr/>
            </p:nvSpPr>
            <p:spPr bwMode="auto">
              <a:xfrm>
                <a:off x="1728"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59" name="Oval 127"/>
              <p:cNvSpPr>
                <a:spLocks noChangeArrowheads="1"/>
              </p:cNvSpPr>
              <p:nvPr/>
            </p:nvSpPr>
            <p:spPr bwMode="auto">
              <a:xfrm>
                <a:off x="1680"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60" name="Oval 128"/>
              <p:cNvSpPr>
                <a:spLocks noChangeArrowheads="1"/>
              </p:cNvSpPr>
              <p:nvPr/>
            </p:nvSpPr>
            <p:spPr bwMode="auto">
              <a:xfrm>
                <a:off x="1632"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61" name="Oval 129"/>
              <p:cNvSpPr>
                <a:spLocks noChangeArrowheads="1"/>
              </p:cNvSpPr>
              <p:nvPr/>
            </p:nvSpPr>
            <p:spPr bwMode="auto">
              <a:xfrm>
                <a:off x="1584"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62" name="Oval 130"/>
              <p:cNvSpPr>
                <a:spLocks noChangeArrowheads="1"/>
              </p:cNvSpPr>
              <p:nvPr/>
            </p:nvSpPr>
            <p:spPr bwMode="auto">
              <a:xfrm>
                <a:off x="1536"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63" name="Oval 131"/>
              <p:cNvSpPr>
                <a:spLocks noChangeArrowheads="1"/>
              </p:cNvSpPr>
              <p:nvPr/>
            </p:nvSpPr>
            <p:spPr bwMode="auto">
              <a:xfrm>
                <a:off x="1488" y="144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64" name="Oval 132"/>
              <p:cNvSpPr>
                <a:spLocks noChangeArrowheads="1"/>
              </p:cNvSpPr>
              <p:nvPr/>
            </p:nvSpPr>
            <p:spPr bwMode="auto">
              <a:xfrm>
                <a:off x="1440" y="148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15" name="Group 133"/>
            <p:cNvGrpSpPr>
              <a:grpSpLocks/>
            </p:cNvGrpSpPr>
            <p:nvPr/>
          </p:nvGrpSpPr>
          <p:grpSpPr bwMode="auto">
            <a:xfrm>
              <a:off x="3024" y="1056"/>
              <a:ext cx="528" cy="480"/>
              <a:chOff x="1440" y="1056"/>
              <a:chExt cx="528" cy="480"/>
            </a:xfrm>
          </p:grpSpPr>
          <p:sp>
            <p:nvSpPr>
              <p:cNvPr id="632966" name="Oval 134"/>
              <p:cNvSpPr>
                <a:spLocks noChangeArrowheads="1"/>
              </p:cNvSpPr>
              <p:nvPr/>
            </p:nvSpPr>
            <p:spPr bwMode="auto">
              <a:xfrm>
                <a:off x="1872"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67" name="Oval 135"/>
              <p:cNvSpPr>
                <a:spLocks noChangeArrowheads="1"/>
              </p:cNvSpPr>
              <p:nvPr/>
            </p:nvSpPr>
            <p:spPr bwMode="auto">
              <a:xfrm>
                <a:off x="1824"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68" name="Oval 136"/>
              <p:cNvSpPr>
                <a:spLocks noChangeArrowheads="1"/>
              </p:cNvSpPr>
              <p:nvPr/>
            </p:nvSpPr>
            <p:spPr bwMode="auto">
              <a:xfrm>
                <a:off x="1776" y="115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69" name="Oval 137"/>
              <p:cNvSpPr>
                <a:spLocks noChangeArrowheads="1"/>
              </p:cNvSpPr>
              <p:nvPr/>
            </p:nvSpPr>
            <p:spPr bwMode="auto">
              <a:xfrm>
                <a:off x="1728"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70" name="Oval 138"/>
              <p:cNvSpPr>
                <a:spLocks noChangeArrowheads="1"/>
              </p:cNvSpPr>
              <p:nvPr/>
            </p:nvSpPr>
            <p:spPr bwMode="auto">
              <a:xfrm>
                <a:off x="1680"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71" name="Oval 139"/>
              <p:cNvSpPr>
                <a:spLocks noChangeArrowheads="1"/>
              </p:cNvSpPr>
              <p:nvPr/>
            </p:nvSpPr>
            <p:spPr bwMode="auto">
              <a:xfrm>
                <a:off x="1632"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72" name="Oval 140"/>
              <p:cNvSpPr>
                <a:spLocks noChangeArrowheads="1"/>
              </p:cNvSpPr>
              <p:nvPr/>
            </p:nvSpPr>
            <p:spPr bwMode="auto">
              <a:xfrm>
                <a:off x="1584"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73" name="Oval 141"/>
              <p:cNvSpPr>
                <a:spLocks noChangeArrowheads="1"/>
              </p:cNvSpPr>
              <p:nvPr/>
            </p:nvSpPr>
            <p:spPr bwMode="auto">
              <a:xfrm>
                <a:off x="1536"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74" name="Oval 142"/>
              <p:cNvSpPr>
                <a:spLocks noChangeArrowheads="1"/>
              </p:cNvSpPr>
              <p:nvPr/>
            </p:nvSpPr>
            <p:spPr bwMode="auto">
              <a:xfrm>
                <a:off x="1488" y="144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75" name="Oval 143"/>
              <p:cNvSpPr>
                <a:spLocks noChangeArrowheads="1"/>
              </p:cNvSpPr>
              <p:nvPr/>
            </p:nvSpPr>
            <p:spPr bwMode="auto">
              <a:xfrm>
                <a:off x="1440" y="148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16" name="Group 144"/>
            <p:cNvGrpSpPr>
              <a:grpSpLocks/>
            </p:cNvGrpSpPr>
            <p:nvPr/>
          </p:nvGrpSpPr>
          <p:grpSpPr bwMode="auto">
            <a:xfrm>
              <a:off x="3168" y="1056"/>
              <a:ext cx="528" cy="480"/>
              <a:chOff x="1440" y="1056"/>
              <a:chExt cx="528" cy="480"/>
            </a:xfrm>
          </p:grpSpPr>
          <p:sp>
            <p:nvSpPr>
              <p:cNvPr id="632977" name="Oval 145"/>
              <p:cNvSpPr>
                <a:spLocks noChangeArrowheads="1"/>
              </p:cNvSpPr>
              <p:nvPr/>
            </p:nvSpPr>
            <p:spPr bwMode="auto">
              <a:xfrm>
                <a:off x="1872"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78" name="Oval 146"/>
              <p:cNvSpPr>
                <a:spLocks noChangeArrowheads="1"/>
              </p:cNvSpPr>
              <p:nvPr/>
            </p:nvSpPr>
            <p:spPr bwMode="auto">
              <a:xfrm>
                <a:off x="1824"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79" name="Oval 147"/>
              <p:cNvSpPr>
                <a:spLocks noChangeArrowheads="1"/>
              </p:cNvSpPr>
              <p:nvPr/>
            </p:nvSpPr>
            <p:spPr bwMode="auto">
              <a:xfrm>
                <a:off x="1776" y="115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80" name="Oval 148"/>
              <p:cNvSpPr>
                <a:spLocks noChangeArrowheads="1"/>
              </p:cNvSpPr>
              <p:nvPr/>
            </p:nvSpPr>
            <p:spPr bwMode="auto">
              <a:xfrm>
                <a:off x="1728"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81" name="Oval 149"/>
              <p:cNvSpPr>
                <a:spLocks noChangeArrowheads="1"/>
              </p:cNvSpPr>
              <p:nvPr/>
            </p:nvSpPr>
            <p:spPr bwMode="auto">
              <a:xfrm>
                <a:off x="1680"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82" name="Oval 150"/>
              <p:cNvSpPr>
                <a:spLocks noChangeArrowheads="1"/>
              </p:cNvSpPr>
              <p:nvPr/>
            </p:nvSpPr>
            <p:spPr bwMode="auto">
              <a:xfrm>
                <a:off x="1632"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83" name="Oval 151"/>
              <p:cNvSpPr>
                <a:spLocks noChangeArrowheads="1"/>
              </p:cNvSpPr>
              <p:nvPr/>
            </p:nvSpPr>
            <p:spPr bwMode="auto">
              <a:xfrm>
                <a:off x="1584"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84" name="Oval 152"/>
              <p:cNvSpPr>
                <a:spLocks noChangeArrowheads="1"/>
              </p:cNvSpPr>
              <p:nvPr/>
            </p:nvSpPr>
            <p:spPr bwMode="auto">
              <a:xfrm>
                <a:off x="1536"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85" name="Oval 153"/>
              <p:cNvSpPr>
                <a:spLocks noChangeArrowheads="1"/>
              </p:cNvSpPr>
              <p:nvPr/>
            </p:nvSpPr>
            <p:spPr bwMode="auto">
              <a:xfrm>
                <a:off x="1488" y="144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86" name="Oval 154"/>
              <p:cNvSpPr>
                <a:spLocks noChangeArrowheads="1"/>
              </p:cNvSpPr>
              <p:nvPr/>
            </p:nvSpPr>
            <p:spPr bwMode="auto">
              <a:xfrm>
                <a:off x="1440" y="148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17" name="Group 155"/>
            <p:cNvGrpSpPr>
              <a:grpSpLocks/>
            </p:cNvGrpSpPr>
            <p:nvPr/>
          </p:nvGrpSpPr>
          <p:grpSpPr bwMode="auto">
            <a:xfrm>
              <a:off x="3312" y="1056"/>
              <a:ext cx="528" cy="480"/>
              <a:chOff x="1440" y="1056"/>
              <a:chExt cx="528" cy="480"/>
            </a:xfrm>
          </p:grpSpPr>
          <p:sp>
            <p:nvSpPr>
              <p:cNvPr id="632988" name="Oval 156"/>
              <p:cNvSpPr>
                <a:spLocks noChangeArrowheads="1"/>
              </p:cNvSpPr>
              <p:nvPr/>
            </p:nvSpPr>
            <p:spPr bwMode="auto">
              <a:xfrm>
                <a:off x="1872"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89" name="Oval 157"/>
              <p:cNvSpPr>
                <a:spLocks noChangeArrowheads="1"/>
              </p:cNvSpPr>
              <p:nvPr/>
            </p:nvSpPr>
            <p:spPr bwMode="auto">
              <a:xfrm>
                <a:off x="1824"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90" name="Oval 158"/>
              <p:cNvSpPr>
                <a:spLocks noChangeArrowheads="1"/>
              </p:cNvSpPr>
              <p:nvPr/>
            </p:nvSpPr>
            <p:spPr bwMode="auto">
              <a:xfrm>
                <a:off x="1776" y="115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91" name="Oval 159"/>
              <p:cNvSpPr>
                <a:spLocks noChangeArrowheads="1"/>
              </p:cNvSpPr>
              <p:nvPr/>
            </p:nvSpPr>
            <p:spPr bwMode="auto">
              <a:xfrm>
                <a:off x="1728"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92" name="Oval 160"/>
              <p:cNvSpPr>
                <a:spLocks noChangeArrowheads="1"/>
              </p:cNvSpPr>
              <p:nvPr/>
            </p:nvSpPr>
            <p:spPr bwMode="auto">
              <a:xfrm>
                <a:off x="1680"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93" name="Oval 161"/>
              <p:cNvSpPr>
                <a:spLocks noChangeArrowheads="1"/>
              </p:cNvSpPr>
              <p:nvPr/>
            </p:nvSpPr>
            <p:spPr bwMode="auto">
              <a:xfrm>
                <a:off x="1632"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94" name="Oval 162"/>
              <p:cNvSpPr>
                <a:spLocks noChangeArrowheads="1"/>
              </p:cNvSpPr>
              <p:nvPr/>
            </p:nvSpPr>
            <p:spPr bwMode="auto">
              <a:xfrm>
                <a:off x="1584"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95" name="Oval 163"/>
              <p:cNvSpPr>
                <a:spLocks noChangeArrowheads="1"/>
              </p:cNvSpPr>
              <p:nvPr/>
            </p:nvSpPr>
            <p:spPr bwMode="auto">
              <a:xfrm>
                <a:off x="1536"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96" name="Oval 164"/>
              <p:cNvSpPr>
                <a:spLocks noChangeArrowheads="1"/>
              </p:cNvSpPr>
              <p:nvPr/>
            </p:nvSpPr>
            <p:spPr bwMode="auto">
              <a:xfrm>
                <a:off x="1488" y="144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2997" name="Oval 165"/>
              <p:cNvSpPr>
                <a:spLocks noChangeArrowheads="1"/>
              </p:cNvSpPr>
              <p:nvPr/>
            </p:nvSpPr>
            <p:spPr bwMode="auto">
              <a:xfrm>
                <a:off x="1440" y="148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grpSp>
      </p:grpSp>
      <p:pic>
        <p:nvPicPr>
          <p:cNvPr id="632998" name="Picture 166" descr="20-14a-DNAMicroarray-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5002213"/>
            <a:ext cx="3698875" cy="1855787"/>
          </a:xfrm>
          <a:prstGeom prst="rect">
            <a:avLst/>
          </a:prstGeom>
          <a:noFill/>
          <a:ln w="9525">
            <a:noFill/>
            <a:miter lim="800000"/>
            <a:headEnd/>
            <a:tailEnd/>
          </a:ln>
        </p:spPr>
      </p:pic>
      <p:sp>
        <p:nvSpPr>
          <p:cNvPr id="632999" name="Rectangle 167"/>
          <p:cNvSpPr>
            <a:spLocks noChangeArrowheads="1"/>
          </p:cNvSpPr>
          <p:nvPr/>
        </p:nvSpPr>
        <p:spPr bwMode="auto">
          <a:xfrm>
            <a:off x="1219200" y="6705600"/>
            <a:ext cx="152400" cy="152400"/>
          </a:xfrm>
          <a:prstGeom prst="rect">
            <a:avLst/>
          </a:prstGeom>
          <a:solidFill>
            <a:srgbClr val="D3EDD6"/>
          </a:solidFill>
          <a:ln w="9525">
            <a:noFill/>
            <a:miter lim="800000"/>
            <a:headEnd/>
            <a:tailEnd/>
          </a:ln>
          <a:effectLst/>
        </p:spPr>
        <p:txBody>
          <a:bodyPr wrap="none" anchor="ctr">
            <a:prstTxWarp prst="textNoShape">
              <a:avLst/>
            </a:prstTxWarp>
          </a:bodyPr>
          <a:lstStyle/>
          <a:p>
            <a:endParaRPr lang="en-US"/>
          </a:p>
        </p:txBody>
      </p:sp>
      <p:sp>
        <p:nvSpPr>
          <p:cNvPr id="633000" name="AutoShape 168"/>
          <p:cNvSpPr>
            <a:spLocks noChangeArrowheads="1"/>
          </p:cNvSpPr>
          <p:nvPr/>
        </p:nvSpPr>
        <p:spPr bwMode="auto">
          <a:xfrm>
            <a:off x="3810000" y="5638800"/>
            <a:ext cx="1447800" cy="533400"/>
          </a:xfrm>
          <a:custGeom>
            <a:avLst/>
            <a:gdLst>
              <a:gd name="G0" fmla="+- 17455 0 0"/>
              <a:gd name="G1" fmla="+- 5400 0 0"/>
              <a:gd name="G2" fmla="+- 21600 0 5400"/>
              <a:gd name="G3" fmla="+- 10800 0 5400"/>
              <a:gd name="G4" fmla="+- 21600 0 17455"/>
              <a:gd name="G5" fmla="*/ G4 G3 10800"/>
              <a:gd name="G6" fmla="+- 21600 0 G5"/>
              <a:gd name="T0" fmla="*/ 17455 w 21600"/>
              <a:gd name="T1" fmla="*/ 0 h 21600"/>
              <a:gd name="T2" fmla="*/ 0 w 21600"/>
              <a:gd name="T3" fmla="*/ 10800 h 21600"/>
              <a:gd name="T4" fmla="*/ 1745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455" y="0"/>
                </a:moveTo>
                <a:lnTo>
                  <a:pt x="17455" y="5400"/>
                </a:lnTo>
                <a:lnTo>
                  <a:pt x="3375" y="5400"/>
                </a:lnTo>
                <a:lnTo>
                  <a:pt x="3375" y="16200"/>
                </a:lnTo>
                <a:lnTo>
                  <a:pt x="17455" y="16200"/>
                </a:lnTo>
                <a:lnTo>
                  <a:pt x="17455"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a:effectLst/>
        </p:spPr>
        <p:txBody>
          <a:bodyPr wrap="none" anchor="ctr">
            <a:prstTxWarp prst="textNoShape">
              <a:avLst/>
            </a:prstTxWarp>
          </a:bodyPr>
          <a:lstStyle/>
          <a:p>
            <a:endParaRPr lang="en-US"/>
          </a:p>
        </p:txBody>
      </p:sp>
      <p:pic>
        <p:nvPicPr>
          <p:cNvPr id="633001" name="Picture 169" descr="20-14a-DNAMicroarray-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57800" y="5605463"/>
            <a:ext cx="3698875" cy="1252537"/>
          </a:xfrm>
          <a:prstGeom prst="rect">
            <a:avLst/>
          </a:prstGeom>
          <a:noFill/>
          <a:ln w="9525">
            <a:noFill/>
            <a:miter lim="800000"/>
            <a:headEnd/>
            <a:tailEnd/>
          </a:ln>
        </p:spPr>
      </p:pic>
      <p:sp>
        <p:nvSpPr>
          <p:cNvPr id="633002" name="Rectangle 170"/>
          <p:cNvSpPr>
            <a:spLocks noChangeArrowheads="1"/>
          </p:cNvSpPr>
          <p:nvPr/>
        </p:nvSpPr>
        <p:spPr bwMode="auto">
          <a:xfrm>
            <a:off x="6400800" y="6705600"/>
            <a:ext cx="152400" cy="152400"/>
          </a:xfrm>
          <a:prstGeom prst="rect">
            <a:avLst/>
          </a:prstGeom>
          <a:solidFill>
            <a:srgbClr val="D3EDD6"/>
          </a:solidFill>
          <a:ln w="9525">
            <a:noFill/>
            <a:miter lim="800000"/>
            <a:headEnd/>
            <a:tailEnd/>
          </a:ln>
          <a:effectLst/>
        </p:spPr>
        <p:txBody>
          <a:bodyPr wrap="none" anchor="ctr">
            <a:prstTxWarp prst="textNoShape">
              <a:avLst/>
            </a:prstTxWarp>
          </a:bodyPr>
          <a:lstStyle/>
          <a:p>
            <a:endParaRPr lang="en-US"/>
          </a:p>
        </p:txBody>
      </p:sp>
      <p:sp>
        <p:nvSpPr>
          <p:cNvPr id="633003" name="AutoShape 171"/>
          <p:cNvSpPr>
            <a:spLocks noChangeArrowheads="1"/>
          </p:cNvSpPr>
          <p:nvPr/>
        </p:nvSpPr>
        <p:spPr bwMode="auto">
          <a:xfrm>
            <a:off x="5422900" y="449263"/>
            <a:ext cx="3382963" cy="835025"/>
          </a:xfrm>
          <a:prstGeom prst="roundRect">
            <a:avLst>
              <a:gd name="adj" fmla="val 16667"/>
            </a:avLst>
          </a:prstGeom>
          <a:solidFill>
            <a:srgbClr val="FFCC18"/>
          </a:solidFill>
          <a:ln w="9525">
            <a:noFill/>
            <a:round/>
            <a:headEnd/>
            <a:tailEnd/>
          </a:ln>
          <a:effectLst/>
        </p:spPr>
        <p:txBody>
          <a:bodyPr wrap="none">
            <a:prstTxWarp prst="textNoShape">
              <a:avLst/>
            </a:prstTxWarp>
            <a:spAutoFit/>
          </a:bodyPr>
          <a:lstStyle/>
          <a:p>
            <a:pPr algn="l"/>
            <a:r>
              <a:rPr lang="en-US" sz="2200" b="1">
                <a:solidFill>
                  <a:srgbClr val="0F116A"/>
                </a:solidFill>
              </a:rPr>
              <a:t>slide with spots of DNA</a:t>
            </a:r>
          </a:p>
          <a:p>
            <a:pPr algn="l"/>
            <a:r>
              <a:rPr lang="en-US" sz="2200" b="1">
                <a:solidFill>
                  <a:srgbClr val="CC0000"/>
                </a:solidFill>
              </a:rPr>
              <a:t>each spot = 1 gene</a:t>
            </a:r>
            <a:endParaRPr lang="en-US" sz="2200" b="1">
              <a:solidFill>
                <a:srgbClr val="0F116A"/>
              </a:solidFill>
            </a:endParaRPr>
          </a:p>
        </p:txBody>
      </p:sp>
      <p:sp>
        <p:nvSpPr>
          <p:cNvPr id="633004" name="Rectangle 172"/>
          <p:cNvSpPr>
            <a:spLocks noChangeArrowheads="1"/>
          </p:cNvSpPr>
          <p:nvPr/>
        </p:nvSpPr>
        <p:spPr bwMode="auto">
          <a:xfrm>
            <a:off x="6324600" y="5486400"/>
            <a:ext cx="228600" cy="457200"/>
          </a:xfrm>
          <a:prstGeom prst="rect">
            <a:avLst/>
          </a:prstGeom>
          <a:solidFill>
            <a:srgbClr val="D3EDD6"/>
          </a:solidFill>
          <a:ln w="9525">
            <a:noFill/>
            <a:miter lim="800000"/>
            <a:headEnd/>
            <a:tailEnd/>
          </a:ln>
          <a:effectLst/>
        </p:spPr>
        <p:txBody>
          <a:bodyPr wrap="none" anchor="ctr">
            <a:prstTxWarp prst="textNoShape">
              <a:avLst/>
            </a:prstTxWarp>
          </a:bodyPr>
          <a:lstStyle/>
          <a:p>
            <a:endParaRPr lang="en-US"/>
          </a:p>
        </p:txBody>
      </p:sp>
      <p:sp>
        <p:nvSpPr>
          <p:cNvPr id="633005" name="Line 173"/>
          <p:cNvSpPr>
            <a:spLocks noChangeShapeType="1"/>
          </p:cNvSpPr>
          <p:nvPr/>
        </p:nvSpPr>
        <p:spPr bwMode="auto">
          <a:xfrm>
            <a:off x="6324600" y="5486400"/>
            <a:ext cx="0" cy="457200"/>
          </a:xfrm>
          <a:prstGeom prst="line">
            <a:avLst/>
          </a:prstGeom>
          <a:noFill/>
          <a:ln w="38100">
            <a:solidFill>
              <a:srgbClr val="010101"/>
            </a:solidFill>
            <a:round/>
            <a:headEnd/>
            <a:tailEnd type="triangle" w="med" len="med"/>
          </a:ln>
          <a:effectLst/>
        </p:spPr>
        <p:txBody>
          <a:bodyPr wrap="none" anchor="ctr">
            <a:prstTxWarp prst="textNoShape">
              <a:avLst/>
            </a:prstTxWarp>
          </a:bodyPr>
          <a:lstStyle/>
          <a:p>
            <a:endParaRPr lang="en-US"/>
          </a:p>
        </p:txBody>
      </p:sp>
      <p:sp>
        <p:nvSpPr>
          <p:cNvPr id="633006" name="AutoShape 174"/>
          <p:cNvSpPr>
            <a:spLocks noChangeArrowheads="1"/>
          </p:cNvSpPr>
          <p:nvPr/>
        </p:nvSpPr>
        <p:spPr bwMode="auto">
          <a:xfrm>
            <a:off x="6715125" y="3971925"/>
            <a:ext cx="2273300" cy="465138"/>
          </a:xfrm>
          <a:prstGeom prst="roundRect">
            <a:avLst>
              <a:gd name="adj" fmla="val 16667"/>
            </a:avLst>
          </a:prstGeom>
          <a:solidFill>
            <a:srgbClr val="FFCC18"/>
          </a:solidFill>
          <a:ln w="9525">
            <a:noFill/>
            <a:round/>
            <a:headEnd/>
            <a:tailEnd/>
          </a:ln>
          <a:effectLst/>
        </p:spPr>
        <p:txBody>
          <a:bodyPr wrap="none">
            <a:prstTxWarp prst="textNoShape">
              <a:avLst/>
            </a:prstTxWarp>
            <a:spAutoFit/>
          </a:bodyPr>
          <a:lstStyle/>
          <a:p>
            <a:pPr algn="r"/>
            <a:r>
              <a:rPr lang="en-US" sz="2200" b="1">
                <a:solidFill>
                  <a:srgbClr val="0F116A"/>
                </a:solidFill>
              </a:rPr>
              <a:t>mRNA </a:t>
            </a:r>
            <a:r>
              <a:rPr lang="en-US" sz="2200">
                <a:solidFill>
                  <a:srgbClr val="0F116A"/>
                </a:solidFill>
                <a:ea typeface="ＭＳ Ｐゴシック" charset="-128"/>
                <a:cs typeface="ＭＳ Ｐゴシック" charset="-128"/>
                <a:sym typeface="Symbol" charset="2"/>
              </a:rPr>
              <a:t></a:t>
            </a:r>
            <a:r>
              <a:rPr lang="en-US" sz="2200" b="1">
                <a:solidFill>
                  <a:srgbClr val="0F116A"/>
                </a:solidFill>
              </a:rPr>
              <a:t> cDNA</a:t>
            </a:r>
          </a:p>
        </p:txBody>
      </p:sp>
      <p:sp>
        <p:nvSpPr>
          <p:cNvPr id="633007" name="Line 175"/>
          <p:cNvSpPr>
            <a:spLocks noChangeShapeType="1"/>
          </p:cNvSpPr>
          <p:nvPr/>
        </p:nvSpPr>
        <p:spPr bwMode="auto">
          <a:xfrm>
            <a:off x="8001000" y="5257800"/>
            <a:ext cx="0" cy="762000"/>
          </a:xfrm>
          <a:prstGeom prst="line">
            <a:avLst/>
          </a:prstGeom>
          <a:noFill/>
          <a:ln w="38100">
            <a:solidFill>
              <a:schemeClr val="bg1"/>
            </a:solidFill>
            <a:round/>
            <a:headEnd/>
            <a:tailEnd type="triangle" w="med" len="med"/>
          </a:ln>
          <a:effectLst/>
        </p:spPr>
        <p:txBody>
          <a:bodyPr wrap="none" anchor="ctr">
            <a:prstTxWarp prst="textNoShape">
              <a:avLst/>
            </a:prstTxWarp>
          </a:bodyPr>
          <a:lstStyle/>
          <a:p>
            <a:endParaRPr lang="en-US"/>
          </a:p>
        </p:txBody>
      </p:sp>
      <p:sp>
        <p:nvSpPr>
          <p:cNvPr id="633008" name="Rectangle 176"/>
          <p:cNvSpPr>
            <a:spLocks noChangeArrowheads="1"/>
          </p:cNvSpPr>
          <p:nvPr/>
        </p:nvSpPr>
        <p:spPr bwMode="auto">
          <a:xfrm>
            <a:off x="7543800" y="5334000"/>
            <a:ext cx="1460500" cy="482600"/>
          </a:xfrm>
          <a:prstGeom prst="rect">
            <a:avLst/>
          </a:prstGeom>
          <a:noFill/>
          <a:ln w="9525">
            <a:noFill/>
            <a:miter lim="800000"/>
            <a:headEnd/>
            <a:tailEnd/>
          </a:ln>
          <a:effectLst/>
        </p:spPr>
        <p:txBody>
          <a:bodyPr wrap="none">
            <a:prstTxWarp prst="textNoShape">
              <a:avLst/>
            </a:prstTxWarp>
            <a:spAutoFit/>
          </a:bodyPr>
          <a:lstStyle/>
          <a:p>
            <a:pPr algn="l">
              <a:lnSpc>
                <a:spcPct val="80000"/>
              </a:lnSpc>
            </a:pPr>
            <a:r>
              <a:rPr lang="en-US" sz="1600" b="1">
                <a:solidFill>
                  <a:srgbClr val="CC0000"/>
                </a:solidFill>
              </a:rPr>
              <a:t>reverse </a:t>
            </a:r>
            <a:br>
              <a:rPr lang="en-US" sz="1600" b="1">
                <a:solidFill>
                  <a:srgbClr val="CC0000"/>
                </a:solidFill>
              </a:rPr>
            </a:br>
            <a:r>
              <a:rPr lang="en-US" sz="1600" b="1">
                <a:solidFill>
                  <a:srgbClr val="CC0000"/>
                </a:solidFill>
              </a:rPr>
              <a:t>transcriptase</a:t>
            </a:r>
          </a:p>
        </p:txBody>
      </p:sp>
    </p:spTree>
    <p:extLst>
      <p:ext uri="{BB962C8B-B14F-4D97-AF65-F5344CB8AC3E}">
        <p14:creationId xmlns:p14="http://schemas.microsoft.com/office/powerpoint/2010/main" val="20415433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Freeform 2"/>
          <p:cNvSpPr>
            <a:spLocks/>
          </p:cNvSpPr>
          <p:nvPr/>
        </p:nvSpPr>
        <p:spPr bwMode="auto">
          <a:xfrm>
            <a:off x="1676400" y="1485900"/>
            <a:ext cx="5029200" cy="1066800"/>
          </a:xfrm>
          <a:custGeom>
            <a:avLst/>
            <a:gdLst/>
            <a:ahLst/>
            <a:cxnLst>
              <a:cxn ang="0">
                <a:pos x="624" y="48"/>
              </a:cxn>
              <a:cxn ang="0">
                <a:pos x="0" y="720"/>
              </a:cxn>
              <a:cxn ang="0">
                <a:pos x="2448" y="720"/>
              </a:cxn>
              <a:cxn ang="0">
                <a:pos x="3024" y="0"/>
              </a:cxn>
              <a:cxn ang="0">
                <a:pos x="672" y="0"/>
              </a:cxn>
              <a:cxn ang="0">
                <a:pos x="0" y="720"/>
              </a:cxn>
            </a:cxnLst>
            <a:rect l="0" t="0" r="r" b="b"/>
            <a:pathLst>
              <a:path w="3024" h="720">
                <a:moveTo>
                  <a:pt x="624" y="48"/>
                </a:moveTo>
                <a:lnTo>
                  <a:pt x="0" y="720"/>
                </a:lnTo>
                <a:lnTo>
                  <a:pt x="2448" y="720"/>
                </a:lnTo>
                <a:lnTo>
                  <a:pt x="3024" y="0"/>
                </a:lnTo>
                <a:lnTo>
                  <a:pt x="672" y="0"/>
                </a:lnTo>
                <a:lnTo>
                  <a:pt x="0" y="720"/>
                </a:lnTo>
              </a:path>
            </a:pathLst>
          </a:custGeom>
          <a:solidFill>
            <a:schemeClr val="tx1"/>
          </a:solidFill>
          <a:ln w="28575" cap="flat" cmpd="sng">
            <a:solidFill>
              <a:schemeClr val="tx1"/>
            </a:solidFill>
            <a:prstDash val="solid"/>
            <a:round/>
            <a:headEnd/>
            <a:tailEnd/>
          </a:ln>
          <a:effectLst>
            <a:outerShdw blurRad="63500" dist="35921" dir="2700000" algn="ctr" rotWithShape="0">
              <a:srgbClr val="0F116A"/>
            </a:outerShdw>
          </a:effectLst>
        </p:spPr>
        <p:txBody>
          <a:bodyPr wrap="none" anchor="ctr">
            <a:prstTxWarp prst="textNoShape">
              <a:avLst/>
            </a:prstTxWarp>
          </a:bodyPr>
          <a:lstStyle/>
          <a:p>
            <a:endParaRPr lang="en-US"/>
          </a:p>
        </p:txBody>
      </p:sp>
      <p:sp>
        <p:nvSpPr>
          <p:cNvPr id="634883" name="Freeform 3"/>
          <p:cNvSpPr>
            <a:spLocks/>
          </p:cNvSpPr>
          <p:nvPr/>
        </p:nvSpPr>
        <p:spPr bwMode="auto">
          <a:xfrm>
            <a:off x="1676400" y="1447800"/>
            <a:ext cx="5029200" cy="1066800"/>
          </a:xfrm>
          <a:custGeom>
            <a:avLst/>
            <a:gdLst/>
            <a:ahLst/>
            <a:cxnLst>
              <a:cxn ang="0">
                <a:pos x="624" y="48"/>
              </a:cxn>
              <a:cxn ang="0">
                <a:pos x="0" y="720"/>
              </a:cxn>
              <a:cxn ang="0">
                <a:pos x="2448" y="720"/>
              </a:cxn>
              <a:cxn ang="0">
                <a:pos x="3024" y="0"/>
              </a:cxn>
              <a:cxn ang="0">
                <a:pos x="672" y="0"/>
              </a:cxn>
              <a:cxn ang="0">
                <a:pos x="0" y="720"/>
              </a:cxn>
            </a:cxnLst>
            <a:rect l="0" t="0" r="r" b="b"/>
            <a:pathLst>
              <a:path w="3024" h="720">
                <a:moveTo>
                  <a:pt x="624" y="48"/>
                </a:moveTo>
                <a:lnTo>
                  <a:pt x="0" y="720"/>
                </a:lnTo>
                <a:lnTo>
                  <a:pt x="2448" y="720"/>
                </a:lnTo>
                <a:lnTo>
                  <a:pt x="3024" y="0"/>
                </a:lnTo>
                <a:lnTo>
                  <a:pt x="672" y="0"/>
                </a:lnTo>
                <a:lnTo>
                  <a:pt x="0" y="720"/>
                </a:lnTo>
              </a:path>
            </a:pathLst>
          </a:custGeom>
          <a:solidFill>
            <a:schemeClr val="hlink"/>
          </a:solidFill>
          <a:ln w="28575"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634884" name="Rectangle 4"/>
          <p:cNvSpPr>
            <a:spLocks noGrp="1" noChangeArrowheads="1"/>
          </p:cNvSpPr>
          <p:nvPr>
            <p:ph type="title"/>
          </p:nvPr>
        </p:nvSpPr>
        <p:spPr/>
        <p:txBody>
          <a:bodyPr/>
          <a:lstStyle/>
          <a:p>
            <a:r>
              <a:rPr lang="en-US"/>
              <a:t>Microarrays</a:t>
            </a:r>
          </a:p>
        </p:txBody>
      </p:sp>
      <p:sp>
        <p:nvSpPr>
          <p:cNvPr id="634885" name="Rectangle 5" descr="Rectangle: Click to edit Master text styles&#10;Second level&#10;Third level&#10;Fourth level&#10;Fifth level"/>
          <p:cNvSpPr>
            <a:spLocks noGrp="1" noChangeArrowheads="1"/>
          </p:cNvSpPr>
          <p:nvPr>
            <p:ph type="body" idx="1"/>
          </p:nvPr>
        </p:nvSpPr>
        <p:spPr>
          <a:xfrm>
            <a:off x="838200" y="2667000"/>
            <a:ext cx="7772400" cy="1295400"/>
          </a:xfrm>
        </p:spPr>
        <p:txBody>
          <a:bodyPr/>
          <a:lstStyle/>
          <a:p>
            <a:pPr>
              <a:lnSpc>
                <a:spcPct val="90000"/>
              </a:lnSpc>
            </a:pPr>
            <a:r>
              <a:rPr lang="en-US" sz="2600" dirty="0"/>
              <a:t>Labeled </a:t>
            </a:r>
            <a:r>
              <a:rPr lang="en-US" sz="2600" dirty="0" err="1"/>
              <a:t>cDNA</a:t>
            </a:r>
            <a:r>
              <a:rPr lang="en-US" sz="2600" dirty="0"/>
              <a:t> hybridizes with DNA on slide</a:t>
            </a:r>
          </a:p>
          <a:p>
            <a:pPr lvl="1">
              <a:lnSpc>
                <a:spcPct val="90000"/>
              </a:lnSpc>
            </a:pPr>
            <a:r>
              <a:rPr lang="en-US" sz="2400" dirty="0"/>
              <a:t>each </a:t>
            </a:r>
            <a:r>
              <a:rPr lang="en-US" sz="2400" u="sng" dirty="0">
                <a:ln>
                  <a:solidFill>
                    <a:srgbClr val="000000"/>
                  </a:solidFill>
                </a:ln>
                <a:solidFill>
                  <a:srgbClr val="FFCC18"/>
                </a:solidFill>
              </a:rPr>
              <a:t>yellow</a:t>
            </a:r>
            <a:r>
              <a:rPr lang="en-US" sz="2400" dirty="0">
                <a:ln>
                  <a:solidFill>
                    <a:srgbClr val="000000"/>
                  </a:solidFill>
                </a:ln>
              </a:rPr>
              <a:t> </a:t>
            </a:r>
            <a:r>
              <a:rPr lang="en-US" sz="2400" dirty="0"/>
              <a:t>spot = gene matched to mRNA</a:t>
            </a:r>
          </a:p>
          <a:p>
            <a:pPr lvl="1">
              <a:lnSpc>
                <a:spcPct val="90000"/>
              </a:lnSpc>
            </a:pPr>
            <a:r>
              <a:rPr lang="en-US" sz="2400" dirty="0"/>
              <a:t>each </a:t>
            </a:r>
            <a:r>
              <a:rPr lang="en-US" sz="2400" u="sng" dirty="0">
                <a:ln w="3175" cmpd="sng">
                  <a:solidFill>
                    <a:srgbClr val="000000"/>
                  </a:solidFill>
                </a:ln>
                <a:solidFill>
                  <a:srgbClr val="FFCC18"/>
                </a:solidFill>
              </a:rPr>
              <a:t>yellow</a:t>
            </a:r>
            <a:r>
              <a:rPr lang="en-US" sz="2400" dirty="0"/>
              <a:t> spot = expressed gene</a:t>
            </a:r>
          </a:p>
        </p:txBody>
      </p:sp>
      <p:sp>
        <p:nvSpPr>
          <p:cNvPr id="634886" name="Oval 6"/>
          <p:cNvSpPr>
            <a:spLocks noChangeArrowheads="1"/>
          </p:cNvSpPr>
          <p:nvPr/>
        </p:nvSpPr>
        <p:spPr bwMode="auto">
          <a:xfrm>
            <a:off x="2971800" y="16002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887" name="Oval 7"/>
          <p:cNvSpPr>
            <a:spLocks noChangeArrowheads="1"/>
          </p:cNvSpPr>
          <p:nvPr/>
        </p:nvSpPr>
        <p:spPr bwMode="auto">
          <a:xfrm>
            <a:off x="2895600" y="1676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888" name="Oval 8"/>
          <p:cNvSpPr>
            <a:spLocks noChangeArrowheads="1"/>
          </p:cNvSpPr>
          <p:nvPr/>
        </p:nvSpPr>
        <p:spPr bwMode="auto">
          <a:xfrm>
            <a:off x="2819400" y="17526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889" name="Oval 9"/>
          <p:cNvSpPr>
            <a:spLocks noChangeArrowheads="1"/>
          </p:cNvSpPr>
          <p:nvPr/>
        </p:nvSpPr>
        <p:spPr bwMode="auto">
          <a:xfrm>
            <a:off x="2743200" y="18288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890" name="Oval 10"/>
          <p:cNvSpPr>
            <a:spLocks noChangeArrowheads="1"/>
          </p:cNvSpPr>
          <p:nvPr/>
        </p:nvSpPr>
        <p:spPr bwMode="auto">
          <a:xfrm>
            <a:off x="2667000" y="19050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891" name="Oval 11"/>
          <p:cNvSpPr>
            <a:spLocks noChangeArrowheads="1"/>
          </p:cNvSpPr>
          <p:nvPr/>
        </p:nvSpPr>
        <p:spPr bwMode="auto">
          <a:xfrm>
            <a:off x="2590800" y="19812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892" name="Oval 12"/>
          <p:cNvSpPr>
            <a:spLocks noChangeArrowheads="1"/>
          </p:cNvSpPr>
          <p:nvPr/>
        </p:nvSpPr>
        <p:spPr bwMode="auto">
          <a:xfrm>
            <a:off x="2514600" y="2057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893" name="Oval 13"/>
          <p:cNvSpPr>
            <a:spLocks noChangeArrowheads="1"/>
          </p:cNvSpPr>
          <p:nvPr/>
        </p:nvSpPr>
        <p:spPr bwMode="auto">
          <a:xfrm>
            <a:off x="2438400" y="21336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894" name="Oval 14"/>
          <p:cNvSpPr>
            <a:spLocks noChangeArrowheads="1"/>
          </p:cNvSpPr>
          <p:nvPr/>
        </p:nvSpPr>
        <p:spPr bwMode="auto">
          <a:xfrm>
            <a:off x="2362200" y="22098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895" name="Oval 15"/>
          <p:cNvSpPr>
            <a:spLocks noChangeArrowheads="1"/>
          </p:cNvSpPr>
          <p:nvPr/>
        </p:nvSpPr>
        <p:spPr bwMode="auto">
          <a:xfrm>
            <a:off x="2286000" y="22860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896" name="Oval 16"/>
          <p:cNvSpPr>
            <a:spLocks noChangeArrowheads="1"/>
          </p:cNvSpPr>
          <p:nvPr/>
        </p:nvSpPr>
        <p:spPr bwMode="auto">
          <a:xfrm>
            <a:off x="3200400" y="16002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897" name="Oval 17"/>
          <p:cNvSpPr>
            <a:spLocks noChangeArrowheads="1"/>
          </p:cNvSpPr>
          <p:nvPr/>
        </p:nvSpPr>
        <p:spPr bwMode="auto">
          <a:xfrm>
            <a:off x="3124200" y="1676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898" name="Oval 18"/>
          <p:cNvSpPr>
            <a:spLocks noChangeArrowheads="1"/>
          </p:cNvSpPr>
          <p:nvPr/>
        </p:nvSpPr>
        <p:spPr bwMode="auto">
          <a:xfrm>
            <a:off x="3048000" y="17526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899" name="Oval 19"/>
          <p:cNvSpPr>
            <a:spLocks noChangeArrowheads="1"/>
          </p:cNvSpPr>
          <p:nvPr/>
        </p:nvSpPr>
        <p:spPr bwMode="auto">
          <a:xfrm>
            <a:off x="2971800" y="1828800"/>
            <a:ext cx="152400" cy="76200"/>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4900" name="Oval 20"/>
          <p:cNvSpPr>
            <a:spLocks noChangeArrowheads="1"/>
          </p:cNvSpPr>
          <p:nvPr/>
        </p:nvSpPr>
        <p:spPr bwMode="auto">
          <a:xfrm>
            <a:off x="2895600" y="19050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01" name="Oval 21"/>
          <p:cNvSpPr>
            <a:spLocks noChangeArrowheads="1"/>
          </p:cNvSpPr>
          <p:nvPr/>
        </p:nvSpPr>
        <p:spPr bwMode="auto">
          <a:xfrm>
            <a:off x="2819400" y="19812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02" name="Oval 22"/>
          <p:cNvSpPr>
            <a:spLocks noChangeArrowheads="1"/>
          </p:cNvSpPr>
          <p:nvPr/>
        </p:nvSpPr>
        <p:spPr bwMode="auto">
          <a:xfrm>
            <a:off x="2743200" y="2057400"/>
            <a:ext cx="152400" cy="76200"/>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4903" name="Oval 23"/>
          <p:cNvSpPr>
            <a:spLocks noChangeArrowheads="1"/>
          </p:cNvSpPr>
          <p:nvPr/>
        </p:nvSpPr>
        <p:spPr bwMode="auto">
          <a:xfrm>
            <a:off x="2667000" y="21336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04" name="Oval 24"/>
          <p:cNvSpPr>
            <a:spLocks noChangeArrowheads="1"/>
          </p:cNvSpPr>
          <p:nvPr/>
        </p:nvSpPr>
        <p:spPr bwMode="auto">
          <a:xfrm>
            <a:off x="2590800" y="22098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05" name="Oval 25"/>
          <p:cNvSpPr>
            <a:spLocks noChangeArrowheads="1"/>
          </p:cNvSpPr>
          <p:nvPr/>
        </p:nvSpPr>
        <p:spPr bwMode="auto">
          <a:xfrm>
            <a:off x="2514600" y="22860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06" name="Oval 26"/>
          <p:cNvSpPr>
            <a:spLocks noChangeArrowheads="1"/>
          </p:cNvSpPr>
          <p:nvPr/>
        </p:nvSpPr>
        <p:spPr bwMode="auto">
          <a:xfrm>
            <a:off x="3429000" y="16002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07" name="Oval 27"/>
          <p:cNvSpPr>
            <a:spLocks noChangeArrowheads="1"/>
          </p:cNvSpPr>
          <p:nvPr/>
        </p:nvSpPr>
        <p:spPr bwMode="auto">
          <a:xfrm>
            <a:off x="3352800" y="1676400"/>
            <a:ext cx="152400" cy="76200"/>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4908" name="Oval 28"/>
          <p:cNvSpPr>
            <a:spLocks noChangeArrowheads="1"/>
          </p:cNvSpPr>
          <p:nvPr/>
        </p:nvSpPr>
        <p:spPr bwMode="auto">
          <a:xfrm>
            <a:off x="3276600" y="17526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09" name="Oval 29"/>
          <p:cNvSpPr>
            <a:spLocks noChangeArrowheads="1"/>
          </p:cNvSpPr>
          <p:nvPr/>
        </p:nvSpPr>
        <p:spPr bwMode="auto">
          <a:xfrm>
            <a:off x="3200400" y="18288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10" name="Oval 30"/>
          <p:cNvSpPr>
            <a:spLocks noChangeArrowheads="1"/>
          </p:cNvSpPr>
          <p:nvPr/>
        </p:nvSpPr>
        <p:spPr bwMode="auto">
          <a:xfrm>
            <a:off x="3124200" y="19050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11" name="Oval 31"/>
          <p:cNvSpPr>
            <a:spLocks noChangeArrowheads="1"/>
          </p:cNvSpPr>
          <p:nvPr/>
        </p:nvSpPr>
        <p:spPr bwMode="auto">
          <a:xfrm>
            <a:off x="3048000" y="19812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912" name="Oval 32"/>
          <p:cNvSpPr>
            <a:spLocks noChangeArrowheads="1"/>
          </p:cNvSpPr>
          <p:nvPr/>
        </p:nvSpPr>
        <p:spPr bwMode="auto">
          <a:xfrm>
            <a:off x="2971800" y="2057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13" name="Oval 33"/>
          <p:cNvSpPr>
            <a:spLocks noChangeArrowheads="1"/>
          </p:cNvSpPr>
          <p:nvPr/>
        </p:nvSpPr>
        <p:spPr bwMode="auto">
          <a:xfrm>
            <a:off x="2895600" y="21336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14" name="Oval 34"/>
          <p:cNvSpPr>
            <a:spLocks noChangeArrowheads="1"/>
          </p:cNvSpPr>
          <p:nvPr/>
        </p:nvSpPr>
        <p:spPr bwMode="auto">
          <a:xfrm>
            <a:off x="2819400" y="22098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15" name="Oval 35"/>
          <p:cNvSpPr>
            <a:spLocks noChangeArrowheads="1"/>
          </p:cNvSpPr>
          <p:nvPr/>
        </p:nvSpPr>
        <p:spPr bwMode="auto">
          <a:xfrm>
            <a:off x="2743200" y="2286000"/>
            <a:ext cx="152400" cy="76200"/>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4916" name="Oval 36"/>
          <p:cNvSpPr>
            <a:spLocks noChangeArrowheads="1"/>
          </p:cNvSpPr>
          <p:nvPr/>
        </p:nvSpPr>
        <p:spPr bwMode="auto">
          <a:xfrm>
            <a:off x="3657600" y="16002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917" name="Oval 37"/>
          <p:cNvSpPr>
            <a:spLocks noChangeArrowheads="1"/>
          </p:cNvSpPr>
          <p:nvPr/>
        </p:nvSpPr>
        <p:spPr bwMode="auto">
          <a:xfrm>
            <a:off x="3581400" y="1676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18" name="Oval 38"/>
          <p:cNvSpPr>
            <a:spLocks noChangeArrowheads="1"/>
          </p:cNvSpPr>
          <p:nvPr/>
        </p:nvSpPr>
        <p:spPr bwMode="auto">
          <a:xfrm>
            <a:off x="3505200" y="1752600"/>
            <a:ext cx="152400" cy="76200"/>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4919" name="Oval 39"/>
          <p:cNvSpPr>
            <a:spLocks noChangeArrowheads="1"/>
          </p:cNvSpPr>
          <p:nvPr/>
        </p:nvSpPr>
        <p:spPr bwMode="auto">
          <a:xfrm>
            <a:off x="3429000" y="18288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920" name="Oval 40"/>
          <p:cNvSpPr>
            <a:spLocks noChangeArrowheads="1"/>
          </p:cNvSpPr>
          <p:nvPr/>
        </p:nvSpPr>
        <p:spPr bwMode="auto">
          <a:xfrm>
            <a:off x="3352800" y="19050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921" name="Oval 41"/>
          <p:cNvSpPr>
            <a:spLocks noChangeArrowheads="1"/>
          </p:cNvSpPr>
          <p:nvPr/>
        </p:nvSpPr>
        <p:spPr bwMode="auto">
          <a:xfrm>
            <a:off x="3276600" y="19812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22" name="Oval 42"/>
          <p:cNvSpPr>
            <a:spLocks noChangeArrowheads="1"/>
          </p:cNvSpPr>
          <p:nvPr/>
        </p:nvSpPr>
        <p:spPr bwMode="auto">
          <a:xfrm>
            <a:off x="3200400" y="2057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23" name="Oval 43"/>
          <p:cNvSpPr>
            <a:spLocks noChangeArrowheads="1"/>
          </p:cNvSpPr>
          <p:nvPr/>
        </p:nvSpPr>
        <p:spPr bwMode="auto">
          <a:xfrm>
            <a:off x="3124200" y="21336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24" name="Oval 44"/>
          <p:cNvSpPr>
            <a:spLocks noChangeArrowheads="1"/>
          </p:cNvSpPr>
          <p:nvPr/>
        </p:nvSpPr>
        <p:spPr bwMode="auto">
          <a:xfrm>
            <a:off x="3048000" y="22098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925" name="Oval 45"/>
          <p:cNvSpPr>
            <a:spLocks noChangeArrowheads="1"/>
          </p:cNvSpPr>
          <p:nvPr/>
        </p:nvSpPr>
        <p:spPr bwMode="auto">
          <a:xfrm>
            <a:off x="2971800" y="22860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26" name="Oval 46"/>
          <p:cNvSpPr>
            <a:spLocks noChangeArrowheads="1"/>
          </p:cNvSpPr>
          <p:nvPr/>
        </p:nvSpPr>
        <p:spPr bwMode="auto">
          <a:xfrm>
            <a:off x="3886200" y="16002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27" name="Oval 47"/>
          <p:cNvSpPr>
            <a:spLocks noChangeArrowheads="1"/>
          </p:cNvSpPr>
          <p:nvPr/>
        </p:nvSpPr>
        <p:spPr bwMode="auto">
          <a:xfrm>
            <a:off x="3810000" y="1676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28" name="Oval 48"/>
          <p:cNvSpPr>
            <a:spLocks noChangeArrowheads="1"/>
          </p:cNvSpPr>
          <p:nvPr/>
        </p:nvSpPr>
        <p:spPr bwMode="auto">
          <a:xfrm>
            <a:off x="3733800" y="17526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29" name="Oval 49"/>
          <p:cNvSpPr>
            <a:spLocks noChangeArrowheads="1"/>
          </p:cNvSpPr>
          <p:nvPr/>
        </p:nvSpPr>
        <p:spPr bwMode="auto">
          <a:xfrm>
            <a:off x="3657600" y="18288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30" name="Oval 50"/>
          <p:cNvSpPr>
            <a:spLocks noChangeArrowheads="1"/>
          </p:cNvSpPr>
          <p:nvPr/>
        </p:nvSpPr>
        <p:spPr bwMode="auto">
          <a:xfrm>
            <a:off x="3581400" y="19050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31" name="Oval 51"/>
          <p:cNvSpPr>
            <a:spLocks noChangeArrowheads="1"/>
          </p:cNvSpPr>
          <p:nvPr/>
        </p:nvSpPr>
        <p:spPr bwMode="auto">
          <a:xfrm>
            <a:off x="3505200" y="19812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32" name="Oval 52"/>
          <p:cNvSpPr>
            <a:spLocks noChangeArrowheads="1"/>
          </p:cNvSpPr>
          <p:nvPr/>
        </p:nvSpPr>
        <p:spPr bwMode="auto">
          <a:xfrm>
            <a:off x="3429000" y="2057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33" name="Oval 53"/>
          <p:cNvSpPr>
            <a:spLocks noChangeArrowheads="1"/>
          </p:cNvSpPr>
          <p:nvPr/>
        </p:nvSpPr>
        <p:spPr bwMode="auto">
          <a:xfrm>
            <a:off x="3352800" y="2133600"/>
            <a:ext cx="152400" cy="76200"/>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4934" name="Oval 54"/>
          <p:cNvSpPr>
            <a:spLocks noChangeArrowheads="1"/>
          </p:cNvSpPr>
          <p:nvPr/>
        </p:nvSpPr>
        <p:spPr bwMode="auto">
          <a:xfrm>
            <a:off x="3276600" y="22098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35" name="Oval 55"/>
          <p:cNvSpPr>
            <a:spLocks noChangeArrowheads="1"/>
          </p:cNvSpPr>
          <p:nvPr/>
        </p:nvSpPr>
        <p:spPr bwMode="auto">
          <a:xfrm>
            <a:off x="3200400" y="22860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36" name="Oval 56"/>
          <p:cNvSpPr>
            <a:spLocks noChangeArrowheads="1"/>
          </p:cNvSpPr>
          <p:nvPr/>
        </p:nvSpPr>
        <p:spPr bwMode="auto">
          <a:xfrm>
            <a:off x="4114800" y="16002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937" name="Oval 57"/>
          <p:cNvSpPr>
            <a:spLocks noChangeArrowheads="1"/>
          </p:cNvSpPr>
          <p:nvPr/>
        </p:nvSpPr>
        <p:spPr bwMode="auto">
          <a:xfrm>
            <a:off x="4038600" y="1676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38" name="Oval 58"/>
          <p:cNvSpPr>
            <a:spLocks noChangeArrowheads="1"/>
          </p:cNvSpPr>
          <p:nvPr/>
        </p:nvSpPr>
        <p:spPr bwMode="auto">
          <a:xfrm>
            <a:off x="3962400" y="17526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939" name="Oval 59"/>
          <p:cNvSpPr>
            <a:spLocks noChangeArrowheads="1"/>
          </p:cNvSpPr>
          <p:nvPr/>
        </p:nvSpPr>
        <p:spPr bwMode="auto">
          <a:xfrm>
            <a:off x="3886200" y="18288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40" name="Oval 60"/>
          <p:cNvSpPr>
            <a:spLocks noChangeArrowheads="1"/>
          </p:cNvSpPr>
          <p:nvPr/>
        </p:nvSpPr>
        <p:spPr bwMode="auto">
          <a:xfrm>
            <a:off x="3810000" y="19050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41" name="Oval 61"/>
          <p:cNvSpPr>
            <a:spLocks noChangeArrowheads="1"/>
          </p:cNvSpPr>
          <p:nvPr/>
        </p:nvSpPr>
        <p:spPr bwMode="auto">
          <a:xfrm>
            <a:off x="3733800" y="1981200"/>
            <a:ext cx="152400" cy="76200"/>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4942" name="Oval 62"/>
          <p:cNvSpPr>
            <a:spLocks noChangeArrowheads="1"/>
          </p:cNvSpPr>
          <p:nvPr/>
        </p:nvSpPr>
        <p:spPr bwMode="auto">
          <a:xfrm>
            <a:off x="3657600" y="2057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43" name="Oval 63"/>
          <p:cNvSpPr>
            <a:spLocks noChangeArrowheads="1"/>
          </p:cNvSpPr>
          <p:nvPr/>
        </p:nvSpPr>
        <p:spPr bwMode="auto">
          <a:xfrm>
            <a:off x="3581400" y="21336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44" name="Oval 64"/>
          <p:cNvSpPr>
            <a:spLocks noChangeArrowheads="1"/>
          </p:cNvSpPr>
          <p:nvPr/>
        </p:nvSpPr>
        <p:spPr bwMode="auto">
          <a:xfrm>
            <a:off x="3505200" y="22098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945" name="Oval 65"/>
          <p:cNvSpPr>
            <a:spLocks noChangeArrowheads="1"/>
          </p:cNvSpPr>
          <p:nvPr/>
        </p:nvSpPr>
        <p:spPr bwMode="auto">
          <a:xfrm>
            <a:off x="3429000" y="22860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946" name="Oval 66"/>
          <p:cNvSpPr>
            <a:spLocks noChangeArrowheads="1"/>
          </p:cNvSpPr>
          <p:nvPr/>
        </p:nvSpPr>
        <p:spPr bwMode="auto">
          <a:xfrm>
            <a:off x="4343400" y="1600200"/>
            <a:ext cx="152400" cy="76200"/>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4947" name="Oval 67"/>
          <p:cNvSpPr>
            <a:spLocks noChangeArrowheads="1"/>
          </p:cNvSpPr>
          <p:nvPr/>
        </p:nvSpPr>
        <p:spPr bwMode="auto">
          <a:xfrm>
            <a:off x="4267200" y="1676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48" name="Oval 68"/>
          <p:cNvSpPr>
            <a:spLocks noChangeArrowheads="1"/>
          </p:cNvSpPr>
          <p:nvPr/>
        </p:nvSpPr>
        <p:spPr bwMode="auto">
          <a:xfrm>
            <a:off x="4191000" y="17526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49" name="Oval 69"/>
          <p:cNvSpPr>
            <a:spLocks noChangeArrowheads="1"/>
          </p:cNvSpPr>
          <p:nvPr/>
        </p:nvSpPr>
        <p:spPr bwMode="auto">
          <a:xfrm>
            <a:off x="4114800" y="18288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950" name="Oval 70"/>
          <p:cNvSpPr>
            <a:spLocks noChangeArrowheads="1"/>
          </p:cNvSpPr>
          <p:nvPr/>
        </p:nvSpPr>
        <p:spPr bwMode="auto">
          <a:xfrm>
            <a:off x="4038600" y="19050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51" name="Oval 71"/>
          <p:cNvSpPr>
            <a:spLocks noChangeArrowheads="1"/>
          </p:cNvSpPr>
          <p:nvPr/>
        </p:nvSpPr>
        <p:spPr bwMode="auto">
          <a:xfrm>
            <a:off x="3962400" y="19812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52" name="Oval 72"/>
          <p:cNvSpPr>
            <a:spLocks noChangeArrowheads="1"/>
          </p:cNvSpPr>
          <p:nvPr/>
        </p:nvSpPr>
        <p:spPr bwMode="auto">
          <a:xfrm>
            <a:off x="3886200" y="20574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953" name="Oval 73"/>
          <p:cNvSpPr>
            <a:spLocks noChangeArrowheads="1"/>
          </p:cNvSpPr>
          <p:nvPr/>
        </p:nvSpPr>
        <p:spPr bwMode="auto">
          <a:xfrm>
            <a:off x="3810000" y="21336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54" name="Oval 74"/>
          <p:cNvSpPr>
            <a:spLocks noChangeArrowheads="1"/>
          </p:cNvSpPr>
          <p:nvPr/>
        </p:nvSpPr>
        <p:spPr bwMode="auto">
          <a:xfrm>
            <a:off x="3733800" y="22098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55" name="Oval 75"/>
          <p:cNvSpPr>
            <a:spLocks noChangeArrowheads="1"/>
          </p:cNvSpPr>
          <p:nvPr/>
        </p:nvSpPr>
        <p:spPr bwMode="auto">
          <a:xfrm>
            <a:off x="3657600" y="22860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56" name="Oval 76"/>
          <p:cNvSpPr>
            <a:spLocks noChangeArrowheads="1"/>
          </p:cNvSpPr>
          <p:nvPr/>
        </p:nvSpPr>
        <p:spPr bwMode="auto">
          <a:xfrm>
            <a:off x="4572000" y="16002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57" name="Oval 77"/>
          <p:cNvSpPr>
            <a:spLocks noChangeArrowheads="1"/>
          </p:cNvSpPr>
          <p:nvPr/>
        </p:nvSpPr>
        <p:spPr bwMode="auto">
          <a:xfrm>
            <a:off x="4495800" y="1676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58" name="Oval 78"/>
          <p:cNvSpPr>
            <a:spLocks noChangeArrowheads="1"/>
          </p:cNvSpPr>
          <p:nvPr/>
        </p:nvSpPr>
        <p:spPr bwMode="auto">
          <a:xfrm>
            <a:off x="4419600" y="17526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59" name="Oval 79"/>
          <p:cNvSpPr>
            <a:spLocks noChangeArrowheads="1"/>
          </p:cNvSpPr>
          <p:nvPr/>
        </p:nvSpPr>
        <p:spPr bwMode="auto">
          <a:xfrm>
            <a:off x="4343400" y="1828800"/>
            <a:ext cx="152400" cy="76200"/>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4960" name="Oval 80"/>
          <p:cNvSpPr>
            <a:spLocks noChangeArrowheads="1"/>
          </p:cNvSpPr>
          <p:nvPr/>
        </p:nvSpPr>
        <p:spPr bwMode="auto">
          <a:xfrm>
            <a:off x="4267200" y="19050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61" name="Oval 81"/>
          <p:cNvSpPr>
            <a:spLocks noChangeArrowheads="1"/>
          </p:cNvSpPr>
          <p:nvPr/>
        </p:nvSpPr>
        <p:spPr bwMode="auto">
          <a:xfrm>
            <a:off x="4191000" y="1981200"/>
            <a:ext cx="152400" cy="76200"/>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4962" name="Oval 82"/>
          <p:cNvSpPr>
            <a:spLocks noChangeArrowheads="1"/>
          </p:cNvSpPr>
          <p:nvPr/>
        </p:nvSpPr>
        <p:spPr bwMode="auto">
          <a:xfrm>
            <a:off x="4114800" y="2057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63" name="Oval 83"/>
          <p:cNvSpPr>
            <a:spLocks noChangeArrowheads="1"/>
          </p:cNvSpPr>
          <p:nvPr/>
        </p:nvSpPr>
        <p:spPr bwMode="auto">
          <a:xfrm>
            <a:off x="4038600" y="21336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64" name="Oval 84"/>
          <p:cNvSpPr>
            <a:spLocks noChangeArrowheads="1"/>
          </p:cNvSpPr>
          <p:nvPr/>
        </p:nvSpPr>
        <p:spPr bwMode="auto">
          <a:xfrm>
            <a:off x="3962400" y="22098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965" name="Oval 85"/>
          <p:cNvSpPr>
            <a:spLocks noChangeArrowheads="1"/>
          </p:cNvSpPr>
          <p:nvPr/>
        </p:nvSpPr>
        <p:spPr bwMode="auto">
          <a:xfrm>
            <a:off x="3886200" y="22860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966" name="Oval 86"/>
          <p:cNvSpPr>
            <a:spLocks noChangeArrowheads="1"/>
          </p:cNvSpPr>
          <p:nvPr/>
        </p:nvSpPr>
        <p:spPr bwMode="auto">
          <a:xfrm>
            <a:off x="4800600" y="16002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967" name="Oval 87"/>
          <p:cNvSpPr>
            <a:spLocks noChangeArrowheads="1"/>
          </p:cNvSpPr>
          <p:nvPr/>
        </p:nvSpPr>
        <p:spPr bwMode="auto">
          <a:xfrm>
            <a:off x="4724400" y="1676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68" name="Oval 88"/>
          <p:cNvSpPr>
            <a:spLocks noChangeArrowheads="1"/>
          </p:cNvSpPr>
          <p:nvPr/>
        </p:nvSpPr>
        <p:spPr bwMode="auto">
          <a:xfrm>
            <a:off x="4648200" y="1752600"/>
            <a:ext cx="152400" cy="76200"/>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4969" name="Oval 89"/>
          <p:cNvSpPr>
            <a:spLocks noChangeArrowheads="1"/>
          </p:cNvSpPr>
          <p:nvPr/>
        </p:nvSpPr>
        <p:spPr bwMode="auto">
          <a:xfrm>
            <a:off x="4572000" y="18288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70" name="Oval 90"/>
          <p:cNvSpPr>
            <a:spLocks noChangeArrowheads="1"/>
          </p:cNvSpPr>
          <p:nvPr/>
        </p:nvSpPr>
        <p:spPr bwMode="auto">
          <a:xfrm>
            <a:off x="4495800" y="19050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71" name="Oval 91"/>
          <p:cNvSpPr>
            <a:spLocks noChangeArrowheads="1"/>
          </p:cNvSpPr>
          <p:nvPr/>
        </p:nvSpPr>
        <p:spPr bwMode="auto">
          <a:xfrm>
            <a:off x="4419600" y="1981200"/>
            <a:ext cx="152400" cy="76200"/>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4972" name="Oval 92"/>
          <p:cNvSpPr>
            <a:spLocks noChangeArrowheads="1"/>
          </p:cNvSpPr>
          <p:nvPr/>
        </p:nvSpPr>
        <p:spPr bwMode="auto">
          <a:xfrm>
            <a:off x="4343400" y="2057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73" name="Oval 93"/>
          <p:cNvSpPr>
            <a:spLocks noChangeArrowheads="1"/>
          </p:cNvSpPr>
          <p:nvPr/>
        </p:nvSpPr>
        <p:spPr bwMode="auto">
          <a:xfrm>
            <a:off x="4267200" y="21336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974" name="Oval 94"/>
          <p:cNvSpPr>
            <a:spLocks noChangeArrowheads="1"/>
          </p:cNvSpPr>
          <p:nvPr/>
        </p:nvSpPr>
        <p:spPr bwMode="auto">
          <a:xfrm>
            <a:off x="4191000" y="22098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75" name="Oval 95"/>
          <p:cNvSpPr>
            <a:spLocks noChangeArrowheads="1"/>
          </p:cNvSpPr>
          <p:nvPr/>
        </p:nvSpPr>
        <p:spPr bwMode="auto">
          <a:xfrm>
            <a:off x="4114800" y="22860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76" name="Oval 96"/>
          <p:cNvSpPr>
            <a:spLocks noChangeArrowheads="1"/>
          </p:cNvSpPr>
          <p:nvPr/>
        </p:nvSpPr>
        <p:spPr bwMode="auto">
          <a:xfrm>
            <a:off x="5029200" y="16002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77" name="Oval 97"/>
          <p:cNvSpPr>
            <a:spLocks noChangeArrowheads="1"/>
          </p:cNvSpPr>
          <p:nvPr/>
        </p:nvSpPr>
        <p:spPr bwMode="auto">
          <a:xfrm>
            <a:off x="4953000" y="1676400"/>
            <a:ext cx="152400" cy="76200"/>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4978" name="Oval 98"/>
          <p:cNvSpPr>
            <a:spLocks noChangeArrowheads="1"/>
          </p:cNvSpPr>
          <p:nvPr/>
        </p:nvSpPr>
        <p:spPr bwMode="auto">
          <a:xfrm>
            <a:off x="4876800" y="17526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79" name="Oval 99"/>
          <p:cNvSpPr>
            <a:spLocks noChangeArrowheads="1"/>
          </p:cNvSpPr>
          <p:nvPr/>
        </p:nvSpPr>
        <p:spPr bwMode="auto">
          <a:xfrm>
            <a:off x="4800600" y="18288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980" name="Oval 100"/>
          <p:cNvSpPr>
            <a:spLocks noChangeArrowheads="1"/>
          </p:cNvSpPr>
          <p:nvPr/>
        </p:nvSpPr>
        <p:spPr bwMode="auto">
          <a:xfrm>
            <a:off x="4724400" y="19050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81" name="Oval 101"/>
          <p:cNvSpPr>
            <a:spLocks noChangeArrowheads="1"/>
          </p:cNvSpPr>
          <p:nvPr/>
        </p:nvSpPr>
        <p:spPr bwMode="auto">
          <a:xfrm>
            <a:off x="4648200" y="19812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82" name="Oval 102"/>
          <p:cNvSpPr>
            <a:spLocks noChangeArrowheads="1"/>
          </p:cNvSpPr>
          <p:nvPr/>
        </p:nvSpPr>
        <p:spPr bwMode="auto">
          <a:xfrm>
            <a:off x="4572000" y="2057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83" name="Oval 103"/>
          <p:cNvSpPr>
            <a:spLocks noChangeArrowheads="1"/>
          </p:cNvSpPr>
          <p:nvPr/>
        </p:nvSpPr>
        <p:spPr bwMode="auto">
          <a:xfrm>
            <a:off x="4495800" y="21336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84" name="Oval 104"/>
          <p:cNvSpPr>
            <a:spLocks noChangeArrowheads="1"/>
          </p:cNvSpPr>
          <p:nvPr/>
        </p:nvSpPr>
        <p:spPr bwMode="auto">
          <a:xfrm>
            <a:off x="4419600" y="22098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985" name="Oval 105"/>
          <p:cNvSpPr>
            <a:spLocks noChangeArrowheads="1"/>
          </p:cNvSpPr>
          <p:nvPr/>
        </p:nvSpPr>
        <p:spPr bwMode="auto">
          <a:xfrm>
            <a:off x="4343400" y="22860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86" name="Oval 106"/>
          <p:cNvSpPr>
            <a:spLocks noChangeArrowheads="1"/>
          </p:cNvSpPr>
          <p:nvPr/>
        </p:nvSpPr>
        <p:spPr bwMode="auto">
          <a:xfrm>
            <a:off x="5257800" y="16002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987" name="Oval 107"/>
          <p:cNvSpPr>
            <a:spLocks noChangeArrowheads="1"/>
          </p:cNvSpPr>
          <p:nvPr/>
        </p:nvSpPr>
        <p:spPr bwMode="auto">
          <a:xfrm>
            <a:off x="5181600" y="1676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88" name="Oval 108"/>
          <p:cNvSpPr>
            <a:spLocks noChangeArrowheads="1"/>
          </p:cNvSpPr>
          <p:nvPr/>
        </p:nvSpPr>
        <p:spPr bwMode="auto">
          <a:xfrm>
            <a:off x="5105400" y="17526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89" name="Oval 109"/>
          <p:cNvSpPr>
            <a:spLocks noChangeArrowheads="1"/>
          </p:cNvSpPr>
          <p:nvPr/>
        </p:nvSpPr>
        <p:spPr bwMode="auto">
          <a:xfrm>
            <a:off x="5029200" y="18288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90" name="Oval 110"/>
          <p:cNvSpPr>
            <a:spLocks noChangeArrowheads="1"/>
          </p:cNvSpPr>
          <p:nvPr/>
        </p:nvSpPr>
        <p:spPr bwMode="auto">
          <a:xfrm>
            <a:off x="4953000" y="19050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91" name="Oval 111"/>
          <p:cNvSpPr>
            <a:spLocks noChangeArrowheads="1"/>
          </p:cNvSpPr>
          <p:nvPr/>
        </p:nvSpPr>
        <p:spPr bwMode="auto">
          <a:xfrm>
            <a:off x="4876800" y="19812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92" name="Oval 112"/>
          <p:cNvSpPr>
            <a:spLocks noChangeArrowheads="1"/>
          </p:cNvSpPr>
          <p:nvPr/>
        </p:nvSpPr>
        <p:spPr bwMode="auto">
          <a:xfrm>
            <a:off x="4800600" y="2057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93" name="Oval 113"/>
          <p:cNvSpPr>
            <a:spLocks noChangeArrowheads="1"/>
          </p:cNvSpPr>
          <p:nvPr/>
        </p:nvSpPr>
        <p:spPr bwMode="auto">
          <a:xfrm>
            <a:off x="4724400" y="21336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4994" name="Oval 114"/>
          <p:cNvSpPr>
            <a:spLocks noChangeArrowheads="1"/>
          </p:cNvSpPr>
          <p:nvPr/>
        </p:nvSpPr>
        <p:spPr bwMode="auto">
          <a:xfrm>
            <a:off x="4648200" y="22098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95" name="Oval 115"/>
          <p:cNvSpPr>
            <a:spLocks noChangeArrowheads="1"/>
          </p:cNvSpPr>
          <p:nvPr/>
        </p:nvSpPr>
        <p:spPr bwMode="auto">
          <a:xfrm>
            <a:off x="4572000" y="2286000"/>
            <a:ext cx="152400" cy="76200"/>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4996" name="Oval 116"/>
          <p:cNvSpPr>
            <a:spLocks noChangeArrowheads="1"/>
          </p:cNvSpPr>
          <p:nvPr/>
        </p:nvSpPr>
        <p:spPr bwMode="auto">
          <a:xfrm>
            <a:off x="5486400" y="1600200"/>
            <a:ext cx="152400" cy="76200"/>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4997" name="Oval 117"/>
          <p:cNvSpPr>
            <a:spLocks noChangeArrowheads="1"/>
          </p:cNvSpPr>
          <p:nvPr/>
        </p:nvSpPr>
        <p:spPr bwMode="auto">
          <a:xfrm>
            <a:off x="5410200" y="1676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98" name="Oval 118"/>
          <p:cNvSpPr>
            <a:spLocks noChangeArrowheads="1"/>
          </p:cNvSpPr>
          <p:nvPr/>
        </p:nvSpPr>
        <p:spPr bwMode="auto">
          <a:xfrm>
            <a:off x="5334000" y="17526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4999" name="Oval 119"/>
          <p:cNvSpPr>
            <a:spLocks noChangeArrowheads="1"/>
          </p:cNvSpPr>
          <p:nvPr/>
        </p:nvSpPr>
        <p:spPr bwMode="auto">
          <a:xfrm>
            <a:off x="5257800" y="1828800"/>
            <a:ext cx="152400" cy="76200"/>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5000" name="Oval 120"/>
          <p:cNvSpPr>
            <a:spLocks noChangeArrowheads="1"/>
          </p:cNvSpPr>
          <p:nvPr/>
        </p:nvSpPr>
        <p:spPr bwMode="auto">
          <a:xfrm>
            <a:off x="5181600" y="19050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5001" name="Oval 121"/>
          <p:cNvSpPr>
            <a:spLocks noChangeArrowheads="1"/>
          </p:cNvSpPr>
          <p:nvPr/>
        </p:nvSpPr>
        <p:spPr bwMode="auto">
          <a:xfrm>
            <a:off x="5105400" y="1981200"/>
            <a:ext cx="152400" cy="76200"/>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5002" name="Oval 122"/>
          <p:cNvSpPr>
            <a:spLocks noChangeArrowheads="1"/>
          </p:cNvSpPr>
          <p:nvPr/>
        </p:nvSpPr>
        <p:spPr bwMode="auto">
          <a:xfrm>
            <a:off x="5029200" y="2057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5003" name="Oval 123"/>
          <p:cNvSpPr>
            <a:spLocks noChangeArrowheads="1"/>
          </p:cNvSpPr>
          <p:nvPr/>
        </p:nvSpPr>
        <p:spPr bwMode="auto">
          <a:xfrm>
            <a:off x="4953000" y="21336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5004" name="Oval 124"/>
          <p:cNvSpPr>
            <a:spLocks noChangeArrowheads="1"/>
          </p:cNvSpPr>
          <p:nvPr/>
        </p:nvSpPr>
        <p:spPr bwMode="auto">
          <a:xfrm>
            <a:off x="4876800" y="22098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5005" name="Oval 125"/>
          <p:cNvSpPr>
            <a:spLocks noChangeArrowheads="1"/>
          </p:cNvSpPr>
          <p:nvPr/>
        </p:nvSpPr>
        <p:spPr bwMode="auto">
          <a:xfrm>
            <a:off x="4800600" y="22860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5006" name="Oval 126"/>
          <p:cNvSpPr>
            <a:spLocks noChangeArrowheads="1"/>
          </p:cNvSpPr>
          <p:nvPr/>
        </p:nvSpPr>
        <p:spPr bwMode="auto">
          <a:xfrm>
            <a:off x="5715000" y="16002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5007" name="Oval 127"/>
          <p:cNvSpPr>
            <a:spLocks noChangeArrowheads="1"/>
          </p:cNvSpPr>
          <p:nvPr/>
        </p:nvSpPr>
        <p:spPr bwMode="auto">
          <a:xfrm>
            <a:off x="5638800" y="1676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5008" name="Oval 128"/>
          <p:cNvSpPr>
            <a:spLocks noChangeArrowheads="1"/>
          </p:cNvSpPr>
          <p:nvPr/>
        </p:nvSpPr>
        <p:spPr bwMode="auto">
          <a:xfrm>
            <a:off x="5562600" y="17526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5009" name="Oval 129"/>
          <p:cNvSpPr>
            <a:spLocks noChangeArrowheads="1"/>
          </p:cNvSpPr>
          <p:nvPr/>
        </p:nvSpPr>
        <p:spPr bwMode="auto">
          <a:xfrm>
            <a:off x="5486400" y="18288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5010" name="Oval 130"/>
          <p:cNvSpPr>
            <a:spLocks noChangeArrowheads="1"/>
          </p:cNvSpPr>
          <p:nvPr/>
        </p:nvSpPr>
        <p:spPr bwMode="auto">
          <a:xfrm>
            <a:off x="5410200" y="19050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5011" name="Oval 131"/>
          <p:cNvSpPr>
            <a:spLocks noChangeArrowheads="1"/>
          </p:cNvSpPr>
          <p:nvPr/>
        </p:nvSpPr>
        <p:spPr bwMode="auto">
          <a:xfrm>
            <a:off x="5334000" y="19812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5012" name="Oval 132"/>
          <p:cNvSpPr>
            <a:spLocks noChangeArrowheads="1"/>
          </p:cNvSpPr>
          <p:nvPr/>
        </p:nvSpPr>
        <p:spPr bwMode="auto">
          <a:xfrm>
            <a:off x="5257800" y="2057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5013" name="Oval 133"/>
          <p:cNvSpPr>
            <a:spLocks noChangeArrowheads="1"/>
          </p:cNvSpPr>
          <p:nvPr/>
        </p:nvSpPr>
        <p:spPr bwMode="auto">
          <a:xfrm>
            <a:off x="5181600" y="21336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5014" name="Oval 134"/>
          <p:cNvSpPr>
            <a:spLocks noChangeArrowheads="1"/>
          </p:cNvSpPr>
          <p:nvPr/>
        </p:nvSpPr>
        <p:spPr bwMode="auto">
          <a:xfrm>
            <a:off x="5105400" y="2209800"/>
            <a:ext cx="152400" cy="76200"/>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5015" name="Oval 135"/>
          <p:cNvSpPr>
            <a:spLocks noChangeArrowheads="1"/>
          </p:cNvSpPr>
          <p:nvPr/>
        </p:nvSpPr>
        <p:spPr bwMode="auto">
          <a:xfrm>
            <a:off x="5029200" y="22860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5016" name="Oval 136"/>
          <p:cNvSpPr>
            <a:spLocks noChangeArrowheads="1"/>
          </p:cNvSpPr>
          <p:nvPr/>
        </p:nvSpPr>
        <p:spPr bwMode="auto">
          <a:xfrm>
            <a:off x="5943600" y="16002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5017" name="Oval 137"/>
          <p:cNvSpPr>
            <a:spLocks noChangeArrowheads="1"/>
          </p:cNvSpPr>
          <p:nvPr/>
        </p:nvSpPr>
        <p:spPr bwMode="auto">
          <a:xfrm>
            <a:off x="5867400" y="16764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5018" name="Oval 138"/>
          <p:cNvSpPr>
            <a:spLocks noChangeArrowheads="1"/>
          </p:cNvSpPr>
          <p:nvPr/>
        </p:nvSpPr>
        <p:spPr bwMode="auto">
          <a:xfrm>
            <a:off x="5791200" y="17526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5019" name="Oval 139"/>
          <p:cNvSpPr>
            <a:spLocks noChangeArrowheads="1"/>
          </p:cNvSpPr>
          <p:nvPr/>
        </p:nvSpPr>
        <p:spPr bwMode="auto">
          <a:xfrm>
            <a:off x="5715000" y="18288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5020" name="Oval 140"/>
          <p:cNvSpPr>
            <a:spLocks noChangeArrowheads="1"/>
          </p:cNvSpPr>
          <p:nvPr/>
        </p:nvSpPr>
        <p:spPr bwMode="auto">
          <a:xfrm>
            <a:off x="5638800" y="1905000"/>
            <a:ext cx="152400" cy="76200"/>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5021" name="Oval 141"/>
          <p:cNvSpPr>
            <a:spLocks noChangeArrowheads="1"/>
          </p:cNvSpPr>
          <p:nvPr/>
        </p:nvSpPr>
        <p:spPr bwMode="auto">
          <a:xfrm>
            <a:off x="5562600" y="19812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5022" name="Oval 142"/>
          <p:cNvSpPr>
            <a:spLocks noChangeArrowheads="1"/>
          </p:cNvSpPr>
          <p:nvPr/>
        </p:nvSpPr>
        <p:spPr bwMode="auto">
          <a:xfrm>
            <a:off x="5486400" y="20574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sp>
        <p:nvSpPr>
          <p:cNvPr id="635023" name="Oval 143"/>
          <p:cNvSpPr>
            <a:spLocks noChangeArrowheads="1"/>
          </p:cNvSpPr>
          <p:nvPr/>
        </p:nvSpPr>
        <p:spPr bwMode="auto">
          <a:xfrm>
            <a:off x="5410200" y="21336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5024" name="Oval 144"/>
          <p:cNvSpPr>
            <a:spLocks noChangeArrowheads="1"/>
          </p:cNvSpPr>
          <p:nvPr/>
        </p:nvSpPr>
        <p:spPr bwMode="auto">
          <a:xfrm>
            <a:off x="5334000" y="2209800"/>
            <a:ext cx="152400" cy="76200"/>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5025" name="Oval 145"/>
          <p:cNvSpPr>
            <a:spLocks noChangeArrowheads="1"/>
          </p:cNvSpPr>
          <p:nvPr/>
        </p:nvSpPr>
        <p:spPr bwMode="auto">
          <a:xfrm>
            <a:off x="5257800" y="2286000"/>
            <a:ext cx="152400" cy="76200"/>
          </a:xfrm>
          <a:prstGeom prst="ellipse">
            <a:avLst/>
          </a:prstGeom>
          <a:solidFill>
            <a:srgbClr val="010101"/>
          </a:solidFill>
          <a:ln w="9525">
            <a:solidFill>
              <a:srgbClr val="010101"/>
            </a:solidFill>
            <a:round/>
            <a:headEnd/>
            <a:tailEnd/>
          </a:ln>
          <a:effectLst/>
        </p:spPr>
        <p:txBody>
          <a:bodyPr wrap="none" anchor="ctr">
            <a:prstTxWarp prst="textNoShape">
              <a:avLst/>
            </a:prstTxWarp>
          </a:bodyPr>
          <a:lstStyle/>
          <a:p>
            <a:endParaRPr lang="en-US"/>
          </a:p>
        </p:txBody>
      </p:sp>
      <p:pic>
        <p:nvPicPr>
          <p:cNvPr id="635026" name="Picture 146" descr="20-14a-DNAMicroarray-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64138" y="4432300"/>
            <a:ext cx="3979862" cy="2425700"/>
          </a:xfrm>
          <a:prstGeom prst="rect">
            <a:avLst/>
          </a:prstGeom>
          <a:noFill/>
          <a:ln w="9525">
            <a:noFill/>
            <a:miter lim="800000"/>
            <a:headEnd/>
            <a:tailEnd/>
          </a:ln>
        </p:spPr>
      </p:pic>
      <p:sp>
        <p:nvSpPr>
          <p:cNvPr id="635027" name="Rectangle 147"/>
          <p:cNvSpPr>
            <a:spLocks noChangeArrowheads="1"/>
          </p:cNvSpPr>
          <p:nvPr/>
        </p:nvSpPr>
        <p:spPr bwMode="auto">
          <a:xfrm>
            <a:off x="6553200" y="4432300"/>
            <a:ext cx="152400" cy="152400"/>
          </a:xfrm>
          <a:prstGeom prst="rect">
            <a:avLst/>
          </a:prstGeom>
          <a:solidFill>
            <a:srgbClr val="D3EDD6"/>
          </a:solidFill>
          <a:ln w="9525">
            <a:noFill/>
            <a:miter lim="800000"/>
            <a:headEnd/>
            <a:tailEnd/>
          </a:ln>
          <a:effectLst/>
        </p:spPr>
        <p:txBody>
          <a:bodyPr wrap="none" anchor="ctr">
            <a:prstTxWarp prst="textNoShape">
              <a:avLst/>
            </a:prstTxWarp>
          </a:bodyPr>
          <a:lstStyle/>
          <a:p>
            <a:endParaRPr lang="en-US"/>
          </a:p>
        </p:txBody>
      </p:sp>
      <p:sp>
        <p:nvSpPr>
          <p:cNvPr id="635028" name="AutoShape 148"/>
          <p:cNvSpPr>
            <a:spLocks noChangeArrowheads="1"/>
          </p:cNvSpPr>
          <p:nvPr/>
        </p:nvSpPr>
        <p:spPr bwMode="auto">
          <a:xfrm>
            <a:off x="5448300" y="485775"/>
            <a:ext cx="3284538" cy="742950"/>
          </a:xfrm>
          <a:prstGeom prst="roundRect">
            <a:avLst>
              <a:gd name="adj" fmla="val 16667"/>
            </a:avLst>
          </a:prstGeom>
          <a:solidFill>
            <a:srgbClr val="FFCC18"/>
          </a:solidFill>
          <a:ln w="9525">
            <a:noFill/>
            <a:round/>
            <a:headEnd/>
            <a:tailEnd/>
          </a:ln>
          <a:effectLst/>
        </p:spPr>
        <p:txBody>
          <a:bodyPr wrap="none" tIns="0" rIns="0" bIns="0">
            <a:prstTxWarp prst="textNoShape">
              <a:avLst/>
            </a:prstTxWarp>
            <a:spAutoFit/>
          </a:bodyPr>
          <a:lstStyle/>
          <a:p>
            <a:pPr algn="l"/>
            <a:r>
              <a:rPr lang="en-US" sz="2200" b="1">
                <a:solidFill>
                  <a:srgbClr val="0F116A"/>
                </a:solidFill>
              </a:rPr>
              <a:t>slide with spots of DNA</a:t>
            </a:r>
          </a:p>
          <a:p>
            <a:pPr algn="l"/>
            <a:r>
              <a:rPr lang="en-US" sz="2200" b="1">
                <a:solidFill>
                  <a:srgbClr val="CC0000"/>
                </a:solidFill>
              </a:rPr>
              <a:t>each spot = 1 gene</a:t>
            </a:r>
            <a:endParaRPr lang="en-US" sz="2200" b="1">
              <a:solidFill>
                <a:srgbClr val="0F116A"/>
              </a:solidFill>
            </a:endParaRPr>
          </a:p>
        </p:txBody>
      </p:sp>
      <p:sp>
        <p:nvSpPr>
          <p:cNvPr id="635029" name="Rectangle 149"/>
          <p:cNvSpPr>
            <a:spLocks noChangeArrowheads="1"/>
          </p:cNvSpPr>
          <p:nvPr/>
        </p:nvSpPr>
        <p:spPr bwMode="auto">
          <a:xfrm>
            <a:off x="6934200" y="5715000"/>
            <a:ext cx="2209800" cy="1143000"/>
          </a:xfrm>
          <a:prstGeom prst="rect">
            <a:avLst/>
          </a:prstGeom>
          <a:solidFill>
            <a:srgbClr val="D3EDD6"/>
          </a:solidFill>
          <a:ln w="9525">
            <a:noFill/>
            <a:miter lim="800000"/>
            <a:headEnd/>
            <a:tailEnd/>
          </a:ln>
          <a:effectLst/>
        </p:spPr>
        <p:txBody>
          <a:bodyPr wrap="none" anchor="ctr">
            <a:prstTxWarp prst="textNoShape">
              <a:avLst/>
            </a:prstTxWarp>
          </a:bodyPr>
          <a:lstStyle/>
          <a:p>
            <a:endParaRPr lang="en-US"/>
          </a:p>
        </p:txBody>
      </p:sp>
      <p:sp>
        <p:nvSpPr>
          <p:cNvPr id="635030" name="AutoShape 150"/>
          <p:cNvSpPr>
            <a:spLocks noChangeArrowheads="1"/>
          </p:cNvSpPr>
          <p:nvPr/>
        </p:nvSpPr>
        <p:spPr bwMode="auto">
          <a:xfrm>
            <a:off x="4811713" y="3962400"/>
            <a:ext cx="4276725" cy="373063"/>
          </a:xfrm>
          <a:prstGeom prst="roundRect">
            <a:avLst>
              <a:gd name="adj" fmla="val 16667"/>
            </a:avLst>
          </a:prstGeom>
          <a:solidFill>
            <a:srgbClr val="FFCC18"/>
          </a:solidFill>
          <a:ln w="9525">
            <a:noFill/>
            <a:round/>
            <a:headEnd/>
            <a:tailEnd/>
          </a:ln>
          <a:effectLst/>
        </p:spPr>
        <p:txBody>
          <a:bodyPr wrap="none" lIns="0" tIns="0" rIns="0" bIns="0">
            <a:prstTxWarp prst="textNoShape">
              <a:avLst/>
            </a:prstTxWarp>
            <a:spAutoFit/>
          </a:bodyPr>
          <a:lstStyle/>
          <a:p>
            <a:pPr algn="r"/>
            <a:r>
              <a:rPr lang="en-US" sz="2200" b="1">
                <a:solidFill>
                  <a:srgbClr val="0F116A"/>
                </a:solidFill>
              </a:rPr>
              <a:t>cDNA </a:t>
            </a:r>
            <a:r>
              <a:rPr lang="en-US" sz="2200" b="1">
                <a:solidFill>
                  <a:srgbClr val="0F116A"/>
                </a:solidFill>
                <a:ea typeface="ＭＳ Ｐゴシック" charset="-128"/>
                <a:cs typeface="ＭＳ Ｐゴシック" charset="-128"/>
                <a:sym typeface="Symbol" charset="2"/>
              </a:rPr>
              <a:t>matched to genomic DNA</a:t>
            </a:r>
            <a:endParaRPr lang="en-US" sz="2200" b="1">
              <a:solidFill>
                <a:srgbClr val="0F116A"/>
              </a:solidFill>
            </a:endParaRPr>
          </a:p>
        </p:txBody>
      </p:sp>
      <p:grpSp>
        <p:nvGrpSpPr>
          <p:cNvPr id="2" name="Group 151"/>
          <p:cNvGrpSpPr>
            <a:grpSpLocks/>
          </p:cNvGrpSpPr>
          <p:nvPr/>
        </p:nvGrpSpPr>
        <p:grpSpPr bwMode="auto">
          <a:xfrm>
            <a:off x="0" y="4479925"/>
            <a:ext cx="3698875" cy="1158875"/>
            <a:chOff x="3312" y="2400"/>
            <a:chExt cx="2330" cy="730"/>
          </a:xfrm>
        </p:grpSpPr>
        <p:pic>
          <p:nvPicPr>
            <p:cNvPr id="635032" name="Picture 152" descr="20-14a-DNAMicroarray-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12" y="2400"/>
              <a:ext cx="2330" cy="727"/>
            </a:xfrm>
            <a:prstGeom prst="rect">
              <a:avLst/>
            </a:prstGeom>
            <a:noFill/>
            <a:ln w="9525">
              <a:noFill/>
              <a:miter lim="800000"/>
              <a:headEnd/>
              <a:tailEnd/>
            </a:ln>
          </p:spPr>
        </p:pic>
        <p:sp>
          <p:nvSpPr>
            <p:cNvPr id="635033" name="Rectangle 153"/>
            <p:cNvSpPr>
              <a:spLocks noChangeArrowheads="1"/>
            </p:cNvSpPr>
            <p:nvPr/>
          </p:nvSpPr>
          <p:spPr bwMode="auto">
            <a:xfrm>
              <a:off x="4032" y="3034"/>
              <a:ext cx="96" cy="96"/>
            </a:xfrm>
            <a:prstGeom prst="rect">
              <a:avLst/>
            </a:prstGeom>
            <a:solidFill>
              <a:srgbClr val="D3EDD6"/>
            </a:solidFill>
            <a:ln w="9525">
              <a:noFill/>
              <a:miter lim="800000"/>
              <a:headEnd/>
              <a:tailEnd/>
            </a:ln>
            <a:effectLst/>
          </p:spPr>
          <p:txBody>
            <a:bodyPr wrap="none" anchor="ctr">
              <a:prstTxWarp prst="textNoShape">
                <a:avLst/>
              </a:prstTxWarp>
            </a:bodyPr>
            <a:lstStyle/>
            <a:p>
              <a:endParaRPr lang="en-US"/>
            </a:p>
          </p:txBody>
        </p:sp>
        <p:sp>
          <p:nvSpPr>
            <p:cNvPr id="635034" name="Rectangle 154"/>
            <p:cNvSpPr>
              <a:spLocks noChangeArrowheads="1"/>
            </p:cNvSpPr>
            <p:nvPr/>
          </p:nvSpPr>
          <p:spPr bwMode="auto">
            <a:xfrm>
              <a:off x="3984" y="2400"/>
              <a:ext cx="144" cy="132"/>
            </a:xfrm>
            <a:prstGeom prst="rect">
              <a:avLst/>
            </a:prstGeom>
            <a:solidFill>
              <a:srgbClr val="D3EDD6"/>
            </a:solidFill>
            <a:ln w="9525">
              <a:noFill/>
              <a:miter lim="800000"/>
              <a:headEnd/>
              <a:tailEnd/>
            </a:ln>
            <a:effectLst/>
          </p:spPr>
          <p:txBody>
            <a:bodyPr wrap="none" anchor="ctr">
              <a:prstTxWarp prst="textNoShape">
                <a:avLst/>
              </a:prstTxWarp>
            </a:bodyPr>
            <a:lstStyle/>
            <a:p>
              <a:endParaRPr lang="en-US"/>
            </a:p>
          </p:txBody>
        </p:sp>
      </p:grpSp>
      <p:pic>
        <p:nvPicPr>
          <p:cNvPr id="635035" name="Picture 155" descr="20-14a-DNAMicroarray-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5605463"/>
            <a:ext cx="3698875" cy="1252537"/>
          </a:xfrm>
          <a:prstGeom prst="rect">
            <a:avLst/>
          </a:prstGeom>
          <a:noFill/>
          <a:ln w="9525">
            <a:noFill/>
            <a:miter lim="800000"/>
            <a:headEnd/>
            <a:tailEnd/>
          </a:ln>
        </p:spPr>
      </p:pic>
      <p:sp>
        <p:nvSpPr>
          <p:cNvPr id="635036" name="Rectangle 156"/>
          <p:cNvSpPr>
            <a:spLocks noChangeArrowheads="1"/>
          </p:cNvSpPr>
          <p:nvPr/>
        </p:nvSpPr>
        <p:spPr bwMode="auto">
          <a:xfrm>
            <a:off x="1143000" y="6705600"/>
            <a:ext cx="152400" cy="152400"/>
          </a:xfrm>
          <a:prstGeom prst="rect">
            <a:avLst/>
          </a:prstGeom>
          <a:solidFill>
            <a:srgbClr val="D3EDD6"/>
          </a:solidFill>
          <a:ln w="9525">
            <a:noFill/>
            <a:miter lim="800000"/>
            <a:headEnd/>
            <a:tailEnd/>
          </a:ln>
          <a:effectLst/>
        </p:spPr>
        <p:txBody>
          <a:bodyPr wrap="none" anchor="ctr">
            <a:prstTxWarp prst="textNoShape">
              <a:avLst/>
            </a:prstTxWarp>
          </a:bodyPr>
          <a:lstStyle/>
          <a:p>
            <a:endParaRPr lang="en-US"/>
          </a:p>
        </p:txBody>
      </p:sp>
      <p:sp>
        <p:nvSpPr>
          <p:cNvPr id="635037" name="Rectangle 157"/>
          <p:cNvSpPr>
            <a:spLocks noChangeArrowheads="1"/>
          </p:cNvSpPr>
          <p:nvPr/>
        </p:nvSpPr>
        <p:spPr bwMode="auto">
          <a:xfrm>
            <a:off x="1066800" y="5486400"/>
            <a:ext cx="228600" cy="457200"/>
          </a:xfrm>
          <a:prstGeom prst="rect">
            <a:avLst/>
          </a:prstGeom>
          <a:solidFill>
            <a:srgbClr val="D3EDD6"/>
          </a:solidFill>
          <a:ln w="9525">
            <a:noFill/>
            <a:miter lim="800000"/>
            <a:headEnd/>
            <a:tailEnd/>
          </a:ln>
          <a:effectLst/>
        </p:spPr>
        <p:txBody>
          <a:bodyPr wrap="none" anchor="ctr">
            <a:prstTxWarp prst="textNoShape">
              <a:avLst/>
            </a:prstTxWarp>
          </a:bodyPr>
          <a:lstStyle/>
          <a:p>
            <a:endParaRPr lang="en-US"/>
          </a:p>
        </p:txBody>
      </p:sp>
      <p:sp>
        <p:nvSpPr>
          <p:cNvPr id="635038" name="Line 158"/>
          <p:cNvSpPr>
            <a:spLocks noChangeShapeType="1"/>
          </p:cNvSpPr>
          <p:nvPr/>
        </p:nvSpPr>
        <p:spPr bwMode="auto">
          <a:xfrm>
            <a:off x="1066800" y="5486400"/>
            <a:ext cx="0" cy="457200"/>
          </a:xfrm>
          <a:prstGeom prst="line">
            <a:avLst/>
          </a:prstGeom>
          <a:noFill/>
          <a:ln w="38100">
            <a:solidFill>
              <a:srgbClr val="010101"/>
            </a:solidFill>
            <a:round/>
            <a:headEnd/>
            <a:tailEnd type="triangle" w="med" len="med"/>
          </a:ln>
          <a:effectLst/>
        </p:spPr>
        <p:txBody>
          <a:bodyPr wrap="none" anchor="ctr">
            <a:prstTxWarp prst="textNoShape">
              <a:avLst/>
            </a:prstTxWarp>
          </a:bodyPr>
          <a:lstStyle/>
          <a:p>
            <a:endParaRPr lang="en-US"/>
          </a:p>
        </p:txBody>
      </p:sp>
      <p:sp>
        <p:nvSpPr>
          <p:cNvPr id="635039" name="AutoShape 159"/>
          <p:cNvSpPr>
            <a:spLocks noChangeArrowheads="1"/>
          </p:cNvSpPr>
          <p:nvPr/>
        </p:nvSpPr>
        <p:spPr bwMode="auto">
          <a:xfrm>
            <a:off x="188913" y="4038600"/>
            <a:ext cx="2082800" cy="373063"/>
          </a:xfrm>
          <a:prstGeom prst="roundRect">
            <a:avLst>
              <a:gd name="adj" fmla="val 16667"/>
            </a:avLst>
          </a:prstGeom>
          <a:solidFill>
            <a:srgbClr val="FFCC18"/>
          </a:solidFill>
          <a:ln w="9525">
            <a:noFill/>
            <a:round/>
            <a:headEnd/>
            <a:tailEnd/>
          </a:ln>
          <a:effectLst/>
        </p:spPr>
        <p:txBody>
          <a:bodyPr wrap="none" lIns="0" tIns="0" rIns="0" bIns="0">
            <a:prstTxWarp prst="textNoShape">
              <a:avLst/>
            </a:prstTxWarp>
            <a:spAutoFit/>
          </a:bodyPr>
          <a:lstStyle/>
          <a:p>
            <a:pPr algn="r"/>
            <a:r>
              <a:rPr lang="en-US" sz="2200" b="1">
                <a:solidFill>
                  <a:srgbClr val="0F116A"/>
                </a:solidFill>
              </a:rPr>
              <a:t>mRNA </a:t>
            </a:r>
            <a:r>
              <a:rPr lang="en-US" sz="2200">
                <a:solidFill>
                  <a:srgbClr val="0F116A"/>
                </a:solidFill>
                <a:ea typeface="ＭＳ Ｐゴシック" charset="-128"/>
                <a:cs typeface="ＭＳ Ｐゴシック" charset="-128"/>
                <a:sym typeface="Symbol" charset="2"/>
              </a:rPr>
              <a:t></a:t>
            </a:r>
            <a:r>
              <a:rPr lang="en-US" sz="2200" b="1">
                <a:solidFill>
                  <a:srgbClr val="0F116A"/>
                </a:solidFill>
              </a:rPr>
              <a:t> cDNA</a:t>
            </a:r>
          </a:p>
        </p:txBody>
      </p:sp>
      <p:sp>
        <p:nvSpPr>
          <p:cNvPr id="635040" name="AutoShape 160"/>
          <p:cNvSpPr>
            <a:spLocks noChangeArrowheads="1"/>
          </p:cNvSpPr>
          <p:nvPr/>
        </p:nvSpPr>
        <p:spPr bwMode="auto">
          <a:xfrm>
            <a:off x="3657600" y="5638800"/>
            <a:ext cx="1447800" cy="533400"/>
          </a:xfrm>
          <a:custGeom>
            <a:avLst/>
            <a:gdLst>
              <a:gd name="G0" fmla="+- 17455 0 0"/>
              <a:gd name="G1" fmla="+- 5400 0 0"/>
              <a:gd name="G2" fmla="+- 21600 0 5400"/>
              <a:gd name="G3" fmla="+- 10800 0 5400"/>
              <a:gd name="G4" fmla="+- 21600 0 17455"/>
              <a:gd name="G5" fmla="*/ G4 G3 10800"/>
              <a:gd name="G6" fmla="+- 21600 0 G5"/>
              <a:gd name="T0" fmla="*/ 17455 w 21600"/>
              <a:gd name="T1" fmla="*/ 0 h 21600"/>
              <a:gd name="T2" fmla="*/ 0 w 21600"/>
              <a:gd name="T3" fmla="*/ 10800 h 21600"/>
              <a:gd name="T4" fmla="*/ 1745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455" y="0"/>
                </a:moveTo>
                <a:lnTo>
                  <a:pt x="17455" y="5400"/>
                </a:lnTo>
                <a:lnTo>
                  <a:pt x="3375" y="5400"/>
                </a:lnTo>
                <a:lnTo>
                  <a:pt x="3375" y="16200"/>
                </a:lnTo>
                <a:lnTo>
                  <a:pt x="17455" y="16200"/>
                </a:lnTo>
                <a:lnTo>
                  <a:pt x="17455"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5041" name="Rectangle 161"/>
          <p:cNvSpPr>
            <a:spLocks noChangeArrowheads="1"/>
          </p:cNvSpPr>
          <p:nvPr/>
        </p:nvSpPr>
        <p:spPr bwMode="auto">
          <a:xfrm>
            <a:off x="5164138" y="5534025"/>
            <a:ext cx="1084262" cy="533400"/>
          </a:xfrm>
          <a:prstGeom prst="rect">
            <a:avLst/>
          </a:prstGeom>
          <a:solidFill>
            <a:srgbClr val="D3EDD6"/>
          </a:solidFill>
          <a:ln w="9525">
            <a:no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36222400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9" name="Rectangle 3"/>
          <p:cNvSpPr>
            <a:spLocks noGrp="1" noChangeArrowheads="1"/>
          </p:cNvSpPr>
          <p:nvPr>
            <p:ph type="title"/>
          </p:nvPr>
        </p:nvSpPr>
        <p:spPr/>
        <p:txBody>
          <a:bodyPr/>
          <a:lstStyle/>
          <a:p>
            <a:r>
              <a:rPr lang="en-US"/>
              <a:t>Engineered plasmids</a:t>
            </a:r>
          </a:p>
        </p:txBody>
      </p:sp>
      <p:sp>
        <p:nvSpPr>
          <p:cNvPr id="541706" name="AutoShape 10"/>
          <p:cNvSpPr>
            <a:spLocks noChangeArrowheads="1"/>
          </p:cNvSpPr>
          <p:nvPr/>
        </p:nvSpPr>
        <p:spPr bwMode="auto">
          <a:xfrm>
            <a:off x="177800" y="3824288"/>
            <a:ext cx="3533775" cy="2863850"/>
          </a:xfrm>
          <a:prstGeom prst="roundRect">
            <a:avLst>
              <a:gd name="adj" fmla="val 16667"/>
            </a:avLst>
          </a:prstGeom>
          <a:solidFill>
            <a:srgbClr val="FFCC18"/>
          </a:solidFill>
          <a:ln w="9525">
            <a:noFill/>
            <a:round/>
            <a:headEnd/>
            <a:tailEnd/>
          </a:ln>
          <a:effectLst/>
        </p:spPr>
        <p:txBody>
          <a:bodyPr>
            <a:prstTxWarp prst="textNoShape">
              <a:avLst/>
            </a:prstTxWarp>
            <a:spAutoFit/>
          </a:bodyPr>
          <a:lstStyle/>
          <a:p>
            <a:pPr marL="174625" indent="-174625" algn="l"/>
            <a:r>
              <a:rPr lang="en-US" b="1" u="sng">
                <a:solidFill>
                  <a:srgbClr val="CC0000"/>
                </a:solidFill>
              </a:rPr>
              <a:t>Selectable marker</a:t>
            </a:r>
          </a:p>
          <a:p>
            <a:pPr marL="174625" indent="-174625" algn="l">
              <a:buClr>
                <a:schemeClr val="hlink"/>
              </a:buClr>
              <a:buFont typeface="Wingdings" charset="2"/>
              <a:buChar char="§"/>
            </a:pPr>
            <a:r>
              <a:rPr lang="en-US" sz="2000" b="1">
                <a:solidFill>
                  <a:srgbClr val="0F116A"/>
                </a:solidFill>
              </a:rPr>
              <a:t>antibiotic resistance gene on plasmid</a:t>
            </a:r>
          </a:p>
          <a:p>
            <a:pPr marL="514350" lvl="1" indent="-225425" algn="l">
              <a:buFont typeface="Wingdings" charset="2"/>
              <a:buChar char="§"/>
            </a:pPr>
            <a:r>
              <a:rPr lang="en-US" sz="2000" b="1"/>
              <a:t>ampicillin resistance</a:t>
            </a:r>
            <a:endParaRPr lang="en-US" sz="2000" b="1">
              <a:solidFill>
                <a:srgbClr val="0F116A"/>
              </a:solidFill>
            </a:endParaRPr>
          </a:p>
          <a:p>
            <a:pPr marL="174625" indent="-174625" algn="l">
              <a:buClr>
                <a:schemeClr val="hlink"/>
              </a:buClr>
              <a:buFont typeface="Wingdings" charset="2"/>
              <a:buChar char="§"/>
            </a:pPr>
            <a:r>
              <a:rPr lang="en-US" sz="2000" b="1">
                <a:solidFill>
                  <a:srgbClr val="0F116A"/>
                </a:solidFill>
              </a:rPr>
              <a:t>selecting for successful transformation</a:t>
            </a:r>
          </a:p>
          <a:p>
            <a:pPr marL="514350" lvl="1" indent="-225425" algn="l">
              <a:buClr>
                <a:schemeClr val="tx1"/>
              </a:buClr>
              <a:buFont typeface="Wingdings" charset="2"/>
              <a:buChar char="§"/>
            </a:pPr>
            <a:r>
              <a:rPr lang="en-US" sz="2000" b="1"/>
              <a:t>successful uptake of recombinant plasmid</a:t>
            </a:r>
            <a:endParaRPr lang="en-US" sz="2000" b="1">
              <a:solidFill>
                <a:srgbClr val="0F116A"/>
              </a:solidFill>
            </a:endParaRPr>
          </a:p>
        </p:txBody>
      </p:sp>
      <p:sp>
        <p:nvSpPr>
          <p:cNvPr id="541707" name="Rectangle 11"/>
          <p:cNvSpPr>
            <a:spLocks noChangeArrowheads="1"/>
          </p:cNvSpPr>
          <p:nvPr/>
        </p:nvSpPr>
        <p:spPr bwMode="auto">
          <a:xfrm>
            <a:off x="5449888" y="4964113"/>
            <a:ext cx="1144587" cy="396875"/>
          </a:xfrm>
          <a:prstGeom prst="rect">
            <a:avLst/>
          </a:prstGeom>
          <a:noFill/>
          <a:ln w="9525">
            <a:noFill/>
            <a:miter lim="800000"/>
            <a:headEnd/>
            <a:tailEnd/>
          </a:ln>
          <a:effectLst/>
        </p:spPr>
        <p:txBody>
          <a:bodyPr wrap="none" anchor="ctr">
            <a:prstTxWarp prst="textNoShape">
              <a:avLst/>
            </a:prstTxWarp>
            <a:spAutoFit/>
          </a:bodyPr>
          <a:lstStyle/>
          <a:p>
            <a:r>
              <a:rPr lang="en-US" sz="2000" b="1" u="sng">
                <a:solidFill>
                  <a:srgbClr val="000000"/>
                </a:solidFill>
              </a:rPr>
              <a:t>plasmid</a:t>
            </a:r>
          </a:p>
        </p:txBody>
      </p:sp>
      <p:sp>
        <p:nvSpPr>
          <p:cNvPr id="541708" name="Rectangle 12"/>
          <p:cNvSpPr>
            <a:spLocks noChangeArrowheads="1"/>
          </p:cNvSpPr>
          <p:nvPr/>
        </p:nvSpPr>
        <p:spPr bwMode="auto">
          <a:xfrm>
            <a:off x="7464425" y="6161088"/>
            <a:ext cx="1441450" cy="517525"/>
          </a:xfrm>
          <a:prstGeom prst="rect">
            <a:avLst/>
          </a:prstGeom>
          <a:noFill/>
          <a:ln w="9525">
            <a:noFill/>
            <a:miter lim="800000"/>
            <a:headEnd/>
            <a:tailEnd/>
          </a:ln>
          <a:effectLst/>
        </p:spPr>
        <p:txBody>
          <a:bodyPr wrap="none" anchor="ctr">
            <a:prstTxWarp prst="textNoShape">
              <a:avLst/>
            </a:prstTxWarp>
            <a:spAutoFit/>
          </a:bodyPr>
          <a:lstStyle/>
          <a:p>
            <a:pPr algn="l">
              <a:lnSpc>
                <a:spcPct val="70000"/>
              </a:lnSpc>
            </a:pPr>
            <a:r>
              <a:rPr lang="en-US" sz="2000" b="1">
                <a:solidFill>
                  <a:srgbClr val="2C8516"/>
                </a:solidFill>
              </a:rPr>
              <a:t>amp</a:t>
            </a:r>
            <a:br>
              <a:rPr lang="en-US" sz="2000" b="1">
                <a:solidFill>
                  <a:srgbClr val="2C8516"/>
                </a:solidFill>
              </a:rPr>
            </a:br>
            <a:r>
              <a:rPr lang="en-US" sz="2000" b="1">
                <a:solidFill>
                  <a:srgbClr val="2C8516"/>
                </a:solidFill>
              </a:rPr>
              <a:t>resistance</a:t>
            </a:r>
            <a:endParaRPr lang="en-US" sz="2000" b="1">
              <a:solidFill>
                <a:srgbClr val="0F116A"/>
              </a:solidFill>
            </a:endParaRPr>
          </a:p>
        </p:txBody>
      </p:sp>
      <p:sp>
        <p:nvSpPr>
          <p:cNvPr id="541710" name="Rectangle 14"/>
          <p:cNvSpPr>
            <a:spLocks noChangeArrowheads="1"/>
          </p:cNvSpPr>
          <p:nvPr/>
        </p:nvSpPr>
        <p:spPr bwMode="auto">
          <a:xfrm>
            <a:off x="5132388" y="3686175"/>
            <a:ext cx="2076450" cy="396875"/>
          </a:xfrm>
          <a:prstGeom prst="rect">
            <a:avLst/>
          </a:prstGeom>
          <a:noFill/>
          <a:ln w="9525">
            <a:noFill/>
            <a:miter lim="800000"/>
            <a:headEnd/>
            <a:tailEnd/>
          </a:ln>
          <a:effectLst/>
        </p:spPr>
        <p:txBody>
          <a:bodyPr wrap="none" anchor="ctr">
            <a:prstTxWarp prst="textNoShape">
              <a:avLst/>
            </a:prstTxWarp>
            <a:spAutoFit/>
          </a:bodyPr>
          <a:lstStyle/>
          <a:p>
            <a:pPr algn="r"/>
            <a:r>
              <a:rPr lang="en-US" sz="2000" b="1">
                <a:solidFill>
                  <a:srgbClr val="0F116A"/>
                </a:solidFill>
              </a:rPr>
              <a:t>restriction sites</a:t>
            </a:r>
          </a:p>
        </p:txBody>
      </p:sp>
      <p:sp>
        <p:nvSpPr>
          <p:cNvPr id="541712" name="AutoShape 16"/>
          <p:cNvSpPr>
            <a:spLocks noChangeArrowheads="1"/>
          </p:cNvSpPr>
          <p:nvPr/>
        </p:nvSpPr>
        <p:spPr bwMode="auto">
          <a:xfrm rot="9000000">
            <a:off x="4124325" y="2906713"/>
            <a:ext cx="3886200" cy="3886200"/>
          </a:xfrm>
          <a:custGeom>
            <a:avLst/>
            <a:gdLst>
              <a:gd name="G0" fmla="+- 8667 0 0"/>
              <a:gd name="G1" fmla="+- 5908204 0 0"/>
              <a:gd name="G2" fmla="+- 0 0 5908204"/>
              <a:gd name="T0" fmla="*/ 0 256 1"/>
              <a:gd name="T1" fmla="*/ 180 256 1"/>
              <a:gd name="G3" fmla="+- 5908204 T0 T1"/>
              <a:gd name="T2" fmla="*/ 0 256 1"/>
              <a:gd name="T3" fmla="*/ 90 256 1"/>
              <a:gd name="G4" fmla="+- 5908204 T2 T3"/>
              <a:gd name="G5" fmla="*/ G4 2 1"/>
              <a:gd name="T4" fmla="*/ 90 256 1"/>
              <a:gd name="T5" fmla="*/ 0 256 1"/>
              <a:gd name="G6" fmla="+- 5908204 T4 T5"/>
              <a:gd name="G7" fmla="*/ G6 2 1"/>
              <a:gd name="G8" fmla="abs 590820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667"/>
              <a:gd name="G18" fmla="*/ 8667 1 2"/>
              <a:gd name="G19" fmla="+- G18 5400 0"/>
              <a:gd name="G20" fmla="cos G19 5908204"/>
              <a:gd name="G21" fmla="sin G19 5908204"/>
              <a:gd name="G22" fmla="+- G20 10800 0"/>
              <a:gd name="G23" fmla="+- G21 10800 0"/>
              <a:gd name="G24" fmla="+- 10800 0 G20"/>
              <a:gd name="G25" fmla="+- 8667 10800 0"/>
              <a:gd name="G26" fmla="?: G9 G17 G25"/>
              <a:gd name="G27" fmla="?: G9 0 21600"/>
              <a:gd name="G28" fmla="cos 10800 5908204"/>
              <a:gd name="G29" fmla="sin 10800 5908204"/>
              <a:gd name="G30" fmla="sin 8667 5908204"/>
              <a:gd name="G31" fmla="+- G28 10800 0"/>
              <a:gd name="G32" fmla="+- G29 10800 0"/>
              <a:gd name="G33" fmla="+- G30 10800 0"/>
              <a:gd name="G34" fmla="?: G4 0 G31"/>
              <a:gd name="G35" fmla="?: 5908204 G34 0"/>
              <a:gd name="G36" fmla="?: G6 G35 G31"/>
              <a:gd name="G37" fmla="+- 21600 0 G36"/>
              <a:gd name="G38" fmla="?: G4 0 G33"/>
              <a:gd name="G39" fmla="?: 5908204 G38 G32"/>
              <a:gd name="G40" fmla="?: G6 G39 0"/>
              <a:gd name="G41" fmla="?: G4 G32 21600"/>
              <a:gd name="G42" fmla="?: G6 G41 G33"/>
              <a:gd name="T12" fmla="*/ 10800 w 21600"/>
              <a:gd name="T13" fmla="*/ 0 h 21600"/>
              <a:gd name="T14" fmla="*/ 10774 w 21600"/>
              <a:gd name="T15" fmla="*/ 20533 h 21600"/>
              <a:gd name="T16" fmla="*/ 10800 w 21600"/>
              <a:gd name="T17" fmla="*/ 2133 h 21600"/>
              <a:gd name="T18" fmla="*/ 10826 w 21600"/>
              <a:gd name="T19" fmla="*/ 2053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7" y="19466"/>
                </a:moveTo>
                <a:cubicBezTo>
                  <a:pt x="5999" y="19454"/>
                  <a:pt x="2133" y="15577"/>
                  <a:pt x="2133" y="10800"/>
                </a:cubicBezTo>
                <a:cubicBezTo>
                  <a:pt x="2133" y="6013"/>
                  <a:pt x="6013" y="2133"/>
                  <a:pt x="10800" y="2133"/>
                </a:cubicBezTo>
                <a:cubicBezTo>
                  <a:pt x="15586" y="2133"/>
                  <a:pt x="19467" y="6013"/>
                  <a:pt x="19467" y="10800"/>
                </a:cubicBezTo>
                <a:cubicBezTo>
                  <a:pt x="19467" y="15577"/>
                  <a:pt x="15600" y="19454"/>
                  <a:pt x="10822" y="19466"/>
                </a:cubicBezTo>
                <a:lnTo>
                  <a:pt x="10828" y="21599"/>
                </a:lnTo>
                <a:cubicBezTo>
                  <a:pt x="16782" y="21584"/>
                  <a:pt x="21600" y="16753"/>
                  <a:pt x="21600" y="10800"/>
                </a:cubicBezTo>
                <a:cubicBezTo>
                  <a:pt x="21600" y="4835"/>
                  <a:pt x="16764" y="0"/>
                  <a:pt x="10800" y="0"/>
                </a:cubicBezTo>
                <a:cubicBezTo>
                  <a:pt x="4835" y="0"/>
                  <a:pt x="0" y="4835"/>
                  <a:pt x="0" y="10800"/>
                </a:cubicBezTo>
                <a:cubicBezTo>
                  <a:pt x="-1" y="16753"/>
                  <a:pt x="4817" y="21584"/>
                  <a:pt x="10771" y="21599"/>
                </a:cubicBezTo>
                <a:close/>
              </a:path>
            </a:pathLst>
          </a:cu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541714" name="AutoShape 18"/>
          <p:cNvSpPr>
            <a:spLocks noChangeArrowheads="1"/>
          </p:cNvSpPr>
          <p:nvPr/>
        </p:nvSpPr>
        <p:spPr bwMode="auto">
          <a:xfrm rot="29700000">
            <a:off x="4124325" y="2906713"/>
            <a:ext cx="3886200" cy="3886200"/>
          </a:xfrm>
          <a:custGeom>
            <a:avLst/>
            <a:gdLst>
              <a:gd name="G0" fmla="+- 8708 0 0"/>
              <a:gd name="G1" fmla="+- -8042048 0 0"/>
              <a:gd name="G2" fmla="+- 0 0 -8042048"/>
              <a:gd name="T0" fmla="*/ 0 256 1"/>
              <a:gd name="T1" fmla="*/ 180 256 1"/>
              <a:gd name="G3" fmla="+- -8042048 T0 T1"/>
              <a:gd name="T2" fmla="*/ 0 256 1"/>
              <a:gd name="T3" fmla="*/ 90 256 1"/>
              <a:gd name="G4" fmla="+- -8042048 T2 T3"/>
              <a:gd name="G5" fmla="*/ G4 2 1"/>
              <a:gd name="T4" fmla="*/ 90 256 1"/>
              <a:gd name="T5" fmla="*/ 0 256 1"/>
              <a:gd name="G6" fmla="+- -8042048 T4 T5"/>
              <a:gd name="G7" fmla="*/ G6 2 1"/>
              <a:gd name="G8" fmla="abs -80420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08"/>
              <a:gd name="G18" fmla="*/ 8708 1 2"/>
              <a:gd name="G19" fmla="+- G18 5400 0"/>
              <a:gd name="G20" fmla="cos G19 -8042048"/>
              <a:gd name="G21" fmla="sin G19 -8042048"/>
              <a:gd name="G22" fmla="+- G20 10800 0"/>
              <a:gd name="G23" fmla="+- G21 10800 0"/>
              <a:gd name="G24" fmla="+- 10800 0 G20"/>
              <a:gd name="G25" fmla="+- 8708 10800 0"/>
              <a:gd name="G26" fmla="?: G9 G17 G25"/>
              <a:gd name="G27" fmla="?: G9 0 21600"/>
              <a:gd name="G28" fmla="cos 10800 -8042048"/>
              <a:gd name="G29" fmla="sin 10800 -8042048"/>
              <a:gd name="G30" fmla="sin 8708 -8042048"/>
              <a:gd name="G31" fmla="+- G28 10800 0"/>
              <a:gd name="G32" fmla="+- G29 10800 0"/>
              <a:gd name="G33" fmla="+- G30 10800 0"/>
              <a:gd name="G34" fmla="?: G4 0 G31"/>
              <a:gd name="G35" fmla="?: -8042048 G34 0"/>
              <a:gd name="G36" fmla="?: G6 G35 G31"/>
              <a:gd name="G37" fmla="+- 21600 0 G36"/>
              <a:gd name="G38" fmla="?: G4 0 G33"/>
              <a:gd name="G39" fmla="?: -8042048 G38 G32"/>
              <a:gd name="G40" fmla="?: G6 G39 0"/>
              <a:gd name="G41" fmla="?: G4 G32 21600"/>
              <a:gd name="G42" fmla="?: G6 G41 G33"/>
              <a:gd name="T12" fmla="*/ 10800 w 21600"/>
              <a:gd name="T13" fmla="*/ 0 h 21600"/>
              <a:gd name="T14" fmla="*/ 5528 w 21600"/>
              <a:gd name="T15" fmla="*/ 2592 h 21600"/>
              <a:gd name="T16" fmla="*/ 10800 w 21600"/>
              <a:gd name="T17" fmla="*/ 2092 h 21600"/>
              <a:gd name="T18" fmla="*/ 16072 w 21600"/>
              <a:gd name="T19" fmla="*/ 259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094" y="3473"/>
                </a:moveTo>
                <a:cubicBezTo>
                  <a:pt x="7497" y="2571"/>
                  <a:pt x="9131" y="2091"/>
                  <a:pt x="10800" y="2091"/>
                </a:cubicBezTo>
                <a:cubicBezTo>
                  <a:pt x="12468" y="2091"/>
                  <a:pt x="14102" y="2571"/>
                  <a:pt x="15505" y="3473"/>
                </a:cubicBezTo>
                <a:lnTo>
                  <a:pt x="16636" y="1712"/>
                </a:lnTo>
                <a:cubicBezTo>
                  <a:pt x="14895" y="594"/>
                  <a:pt x="12869" y="0"/>
                  <a:pt x="10799" y="0"/>
                </a:cubicBezTo>
                <a:cubicBezTo>
                  <a:pt x="8730" y="0"/>
                  <a:pt x="6704" y="594"/>
                  <a:pt x="4963" y="1712"/>
                </a:cubicBezTo>
                <a:close/>
              </a:path>
            </a:pathLst>
          </a:custGeom>
          <a:solidFill>
            <a:srgbClr val="2C8516"/>
          </a:solidFill>
          <a:ln w="9525">
            <a:solidFill>
              <a:srgbClr val="2C8516"/>
            </a:solidFill>
            <a:miter lim="800000"/>
            <a:headEnd/>
            <a:tailEnd/>
          </a:ln>
          <a:effectLst/>
        </p:spPr>
        <p:txBody>
          <a:bodyPr wrap="none" anchor="ctr">
            <a:prstTxWarp prst="textNoShape">
              <a:avLst/>
            </a:prstTxWarp>
          </a:bodyPr>
          <a:lstStyle/>
          <a:p>
            <a:endParaRPr lang="en-US"/>
          </a:p>
        </p:txBody>
      </p:sp>
      <p:sp>
        <p:nvSpPr>
          <p:cNvPr id="541715" name="AutoShape 19"/>
          <p:cNvSpPr>
            <a:spLocks noChangeArrowheads="1"/>
          </p:cNvSpPr>
          <p:nvPr/>
        </p:nvSpPr>
        <p:spPr bwMode="auto">
          <a:xfrm rot="56700000">
            <a:off x="4124325" y="2906713"/>
            <a:ext cx="3886200" cy="3886200"/>
          </a:xfrm>
          <a:custGeom>
            <a:avLst/>
            <a:gdLst>
              <a:gd name="G0" fmla="+- 8696 0 0"/>
              <a:gd name="G1" fmla="+- -6578561 0 0"/>
              <a:gd name="G2" fmla="+- 0 0 -6578561"/>
              <a:gd name="T0" fmla="*/ 0 256 1"/>
              <a:gd name="T1" fmla="*/ 180 256 1"/>
              <a:gd name="G3" fmla="+- -6578561 T0 T1"/>
              <a:gd name="T2" fmla="*/ 0 256 1"/>
              <a:gd name="T3" fmla="*/ 90 256 1"/>
              <a:gd name="G4" fmla="+- -6578561 T2 T3"/>
              <a:gd name="G5" fmla="*/ G4 2 1"/>
              <a:gd name="T4" fmla="*/ 90 256 1"/>
              <a:gd name="T5" fmla="*/ 0 256 1"/>
              <a:gd name="G6" fmla="+- -6578561 T4 T5"/>
              <a:gd name="G7" fmla="*/ G6 2 1"/>
              <a:gd name="G8" fmla="abs -657856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696"/>
              <a:gd name="G18" fmla="*/ 8696 1 2"/>
              <a:gd name="G19" fmla="+- G18 5400 0"/>
              <a:gd name="G20" fmla="cos G19 -6578561"/>
              <a:gd name="G21" fmla="sin G19 -6578561"/>
              <a:gd name="G22" fmla="+- G20 10800 0"/>
              <a:gd name="G23" fmla="+- G21 10800 0"/>
              <a:gd name="G24" fmla="+- 10800 0 G20"/>
              <a:gd name="G25" fmla="+- 8696 10800 0"/>
              <a:gd name="G26" fmla="?: G9 G17 G25"/>
              <a:gd name="G27" fmla="?: G9 0 21600"/>
              <a:gd name="G28" fmla="cos 10800 -6578561"/>
              <a:gd name="G29" fmla="sin 10800 -6578561"/>
              <a:gd name="G30" fmla="sin 8696 -6578561"/>
              <a:gd name="G31" fmla="+- G28 10800 0"/>
              <a:gd name="G32" fmla="+- G29 10800 0"/>
              <a:gd name="G33" fmla="+- G30 10800 0"/>
              <a:gd name="G34" fmla="?: G4 0 G31"/>
              <a:gd name="G35" fmla="?: -6578561 G34 0"/>
              <a:gd name="G36" fmla="?: G6 G35 G31"/>
              <a:gd name="G37" fmla="+- 21600 0 G36"/>
              <a:gd name="G38" fmla="?: G4 0 G33"/>
              <a:gd name="G39" fmla="?: -6578561 G38 G32"/>
              <a:gd name="G40" fmla="?: G6 G39 0"/>
              <a:gd name="G41" fmla="?: G4 G32 21600"/>
              <a:gd name="G42" fmla="?: G6 G41 G33"/>
              <a:gd name="T12" fmla="*/ 10800 w 21600"/>
              <a:gd name="T13" fmla="*/ 0 h 21600"/>
              <a:gd name="T14" fmla="*/ 9043 w 21600"/>
              <a:gd name="T15" fmla="*/ 1211 h 21600"/>
              <a:gd name="T16" fmla="*/ 10800 w 21600"/>
              <a:gd name="T17" fmla="*/ 2104 h 21600"/>
              <a:gd name="T18" fmla="*/ 12557 w 21600"/>
              <a:gd name="T19" fmla="*/ 121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233" y="2246"/>
                </a:moveTo>
                <a:cubicBezTo>
                  <a:pt x="9749" y="2151"/>
                  <a:pt x="10274" y="2103"/>
                  <a:pt x="10800" y="2103"/>
                </a:cubicBezTo>
                <a:cubicBezTo>
                  <a:pt x="11325" y="2103"/>
                  <a:pt x="11850" y="2151"/>
                  <a:pt x="12366" y="2246"/>
                </a:cubicBezTo>
                <a:lnTo>
                  <a:pt x="12746" y="176"/>
                </a:lnTo>
                <a:cubicBezTo>
                  <a:pt x="12104" y="59"/>
                  <a:pt x="11452" y="0"/>
                  <a:pt x="10799" y="0"/>
                </a:cubicBezTo>
                <a:cubicBezTo>
                  <a:pt x="10147" y="0"/>
                  <a:pt x="9495" y="59"/>
                  <a:pt x="8853" y="176"/>
                </a:cubicBezTo>
                <a:close/>
              </a:path>
            </a:pathLst>
          </a:cu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541716" name="Line 20"/>
          <p:cNvSpPr>
            <a:spLocks noChangeShapeType="1"/>
          </p:cNvSpPr>
          <p:nvPr/>
        </p:nvSpPr>
        <p:spPr bwMode="auto">
          <a:xfrm>
            <a:off x="6105525" y="2754313"/>
            <a:ext cx="0" cy="609600"/>
          </a:xfrm>
          <a:prstGeom prst="line">
            <a:avLst/>
          </a:prstGeom>
          <a:noFill/>
          <a:ln w="28575">
            <a:solidFill>
              <a:srgbClr val="000000"/>
            </a:solidFill>
            <a:round/>
            <a:headEnd/>
            <a:tailEnd/>
          </a:ln>
          <a:effectLst/>
        </p:spPr>
        <p:txBody>
          <a:bodyPr wrap="none" anchor="ctr">
            <a:prstTxWarp prst="textNoShape">
              <a:avLst/>
            </a:prstTxWarp>
          </a:bodyPr>
          <a:lstStyle/>
          <a:p>
            <a:endParaRPr lang="en-US"/>
          </a:p>
        </p:txBody>
      </p:sp>
      <p:sp>
        <p:nvSpPr>
          <p:cNvPr id="541717" name="Line 21"/>
          <p:cNvSpPr>
            <a:spLocks noChangeShapeType="1"/>
          </p:cNvSpPr>
          <p:nvPr/>
        </p:nvSpPr>
        <p:spPr bwMode="auto">
          <a:xfrm rot="1377827">
            <a:off x="6791325" y="2906713"/>
            <a:ext cx="0" cy="609600"/>
          </a:xfrm>
          <a:prstGeom prst="line">
            <a:avLst/>
          </a:prstGeom>
          <a:noFill/>
          <a:ln w="28575">
            <a:solidFill>
              <a:srgbClr val="000000"/>
            </a:solidFill>
            <a:round/>
            <a:headEnd/>
            <a:tailEnd/>
          </a:ln>
          <a:effectLst/>
        </p:spPr>
        <p:txBody>
          <a:bodyPr wrap="none" anchor="ctr">
            <a:prstTxWarp prst="textNoShape">
              <a:avLst/>
            </a:prstTxWarp>
          </a:bodyPr>
          <a:lstStyle/>
          <a:p>
            <a:endParaRPr lang="en-US"/>
          </a:p>
        </p:txBody>
      </p:sp>
      <p:sp>
        <p:nvSpPr>
          <p:cNvPr id="541718" name="Line 22"/>
          <p:cNvSpPr>
            <a:spLocks noChangeShapeType="1"/>
          </p:cNvSpPr>
          <p:nvPr/>
        </p:nvSpPr>
        <p:spPr bwMode="auto">
          <a:xfrm rot="2875594">
            <a:off x="7400925" y="3392488"/>
            <a:ext cx="0" cy="609600"/>
          </a:xfrm>
          <a:prstGeom prst="line">
            <a:avLst/>
          </a:prstGeom>
          <a:noFill/>
          <a:ln w="28575">
            <a:solidFill>
              <a:srgbClr val="000000"/>
            </a:solidFill>
            <a:round/>
            <a:headEnd/>
            <a:tailEnd/>
          </a:ln>
          <a:effectLst/>
        </p:spPr>
        <p:txBody>
          <a:bodyPr wrap="none" anchor="ctr">
            <a:prstTxWarp prst="textNoShape">
              <a:avLst/>
            </a:prstTxWarp>
          </a:bodyPr>
          <a:lstStyle/>
          <a:p>
            <a:endParaRPr lang="en-US"/>
          </a:p>
        </p:txBody>
      </p:sp>
      <p:sp>
        <p:nvSpPr>
          <p:cNvPr id="541719" name="Line 23"/>
          <p:cNvSpPr>
            <a:spLocks noChangeShapeType="1"/>
          </p:cNvSpPr>
          <p:nvPr/>
        </p:nvSpPr>
        <p:spPr bwMode="auto">
          <a:xfrm rot="-1620153">
            <a:off x="5176838" y="2997200"/>
            <a:ext cx="0" cy="609600"/>
          </a:xfrm>
          <a:prstGeom prst="line">
            <a:avLst/>
          </a:prstGeom>
          <a:noFill/>
          <a:ln w="28575">
            <a:solidFill>
              <a:srgbClr val="000000"/>
            </a:solidFill>
            <a:round/>
            <a:headEnd/>
            <a:tailEnd/>
          </a:ln>
          <a:effectLst/>
        </p:spPr>
        <p:txBody>
          <a:bodyPr wrap="none" anchor="ctr">
            <a:prstTxWarp prst="textNoShape">
              <a:avLst/>
            </a:prstTxWarp>
          </a:bodyPr>
          <a:lstStyle/>
          <a:p>
            <a:endParaRPr lang="en-US"/>
          </a:p>
        </p:txBody>
      </p:sp>
      <p:sp>
        <p:nvSpPr>
          <p:cNvPr id="541720" name="Line 24"/>
          <p:cNvSpPr>
            <a:spLocks noChangeShapeType="1"/>
          </p:cNvSpPr>
          <p:nvPr/>
        </p:nvSpPr>
        <p:spPr bwMode="auto">
          <a:xfrm rot="-2660700">
            <a:off x="4714875" y="3375025"/>
            <a:ext cx="0" cy="609600"/>
          </a:xfrm>
          <a:prstGeom prst="line">
            <a:avLst/>
          </a:prstGeom>
          <a:noFill/>
          <a:ln w="28575">
            <a:solidFill>
              <a:srgbClr val="000000"/>
            </a:solidFill>
            <a:round/>
            <a:headEnd/>
            <a:tailEnd/>
          </a:ln>
          <a:effectLst/>
        </p:spPr>
        <p:txBody>
          <a:bodyPr wrap="none" anchor="ctr">
            <a:prstTxWarp prst="textNoShape">
              <a:avLst/>
            </a:prstTxWarp>
          </a:bodyPr>
          <a:lstStyle/>
          <a:p>
            <a:endParaRPr lang="en-US"/>
          </a:p>
        </p:txBody>
      </p:sp>
      <p:sp>
        <p:nvSpPr>
          <p:cNvPr id="541722" name="Text Box 26"/>
          <p:cNvSpPr txBox="1">
            <a:spLocks noChangeArrowheads="1"/>
          </p:cNvSpPr>
          <p:nvPr/>
        </p:nvSpPr>
        <p:spPr bwMode="auto">
          <a:xfrm>
            <a:off x="4602163" y="2703513"/>
            <a:ext cx="760412" cy="336550"/>
          </a:xfrm>
          <a:prstGeom prst="rect">
            <a:avLst/>
          </a:prstGeom>
          <a:noFill/>
          <a:ln w="9525">
            <a:noFill/>
            <a:miter lim="800000"/>
            <a:headEnd/>
            <a:tailEnd/>
          </a:ln>
          <a:effectLst/>
        </p:spPr>
        <p:txBody>
          <a:bodyPr wrap="none" anchor="ctr">
            <a:prstTxWarp prst="textNoShape">
              <a:avLst/>
            </a:prstTxWarp>
            <a:spAutoFit/>
          </a:bodyPr>
          <a:lstStyle/>
          <a:p>
            <a:r>
              <a:rPr lang="en-US" sz="1600" b="1" i="1">
                <a:solidFill>
                  <a:srgbClr val="000000"/>
                </a:solidFill>
              </a:rPr>
              <a:t>Eco</a:t>
            </a:r>
            <a:r>
              <a:rPr lang="en-US" sz="1600" b="1">
                <a:solidFill>
                  <a:srgbClr val="000000"/>
                </a:solidFill>
              </a:rPr>
              <a:t>RI</a:t>
            </a:r>
            <a:endParaRPr lang="en-US"/>
          </a:p>
        </p:txBody>
      </p:sp>
      <p:sp>
        <p:nvSpPr>
          <p:cNvPr id="541723" name="Text Box 27"/>
          <p:cNvSpPr txBox="1">
            <a:spLocks noChangeArrowheads="1"/>
          </p:cNvSpPr>
          <p:nvPr/>
        </p:nvSpPr>
        <p:spPr bwMode="auto">
          <a:xfrm>
            <a:off x="3752850" y="3128963"/>
            <a:ext cx="827088" cy="336550"/>
          </a:xfrm>
          <a:prstGeom prst="rect">
            <a:avLst/>
          </a:prstGeom>
          <a:noFill/>
          <a:ln w="9525">
            <a:noFill/>
            <a:miter lim="800000"/>
            <a:headEnd/>
            <a:tailEnd/>
          </a:ln>
          <a:effectLst/>
        </p:spPr>
        <p:txBody>
          <a:bodyPr wrap="none" anchor="ctr">
            <a:prstTxWarp prst="textNoShape">
              <a:avLst/>
            </a:prstTxWarp>
            <a:spAutoFit/>
          </a:bodyPr>
          <a:lstStyle/>
          <a:p>
            <a:r>
              <a:rPr lang="en-US" sz="1600" b="1" i="1">
                <a:solidFill>
                  <a:srgbClr val="000000"/>
                </a:solidFill>
              </a:rPr>
              <a:t>Bam</a:t>
            </a:r>
            <a:r>
              <a:rPr lang="en-US" sz="1600" b="1">
                <a:solidFill>
                  <a:srgbClr val="000000"/>
                </a:solidFill>
              </a:rPr>
              <a:t>HI</a:t>
            </a:r>
            <a:endParaRPr lang="en-US"/>
          </a:p>
        </p:txBody>
      </p:sp>
      <p:sp>
        <p:nvSpPr>
          <p:cNvPr id="541724" name="Text Box 28"/>
          <p:cNvSpPr txBox="1">
            <a:spLocks noChangeArrowheads="1"/>
          </p:cNvSpPr>
          <p:nvPr/>
        </p:nvSpPr>
        <p:spPr bwMode="auto">
          <a:xfrm>
            <a:off x="7408863" y="3211513"/>
            <a:ext cx="804862" cy="336550"/>
          </a:xfrm>
          <a:prstGeom prst="rect">
            <a:avLst/>
          </a:prstGeom>
          <a:noFill/>
          <a:ln w="9525">
            <a:noFill/>
            <a:miter lim="800000"/>
            <a:headEnd/>
            <a:tailEnd/>
          </a:ln>
          <a:effectLst/>
        </p:spPr>
        <p:txBody>
          <a:bodyPr wrap="none" anchor="ctr">
            <a:prstTxWarp prst="textNoShape">
              <a:avLst/>
            </a:prstTxWarp>
            <a:spAutoFit/>
          </a:bodyPr>
          <a:lstStyle/>
          <a:p>
            <a:r>
              <a:rPr lang="en-US" sz="1600" b="1" i="1">
                <a:solidFill>
                  <a:srgbClr val="000000"/>
                </a:solidFill>
              </a:rPr>
              <a:t>Hin</a:t>
            </a:r>
            <a:r>
              <a:rPr lang="en-US" sz="1600" b="1">
                <a:solidFill>
                  <a:srgbClr val="000000"/>
                </a:solidFill>
              </a:rPr>
              <a:t>dIII</a:t>
            </a:r>
            <a:endParaRPr lang="en-US"/>
          </a:p>
        </p:txBody>
      </p:sp>
      <p:sp>
        <p:nvSpPr>
          <p:cNvPr id="541726" name="Rectangle 30" descr="Rectangle: Click to edit Master text styles&#10;Second level&#10;Third level&#10;Fourth level&#10;Fifth level"/>
          <p:cNvSpPr>
            <a:spLocks noGrp="1" noChangeArrowheads="1"/>
          </p:cNvSpPr>
          <p:nvPr>
            <p:ph type="body" idx="1"/>
          </p:nvPr>
        </p:nvSpPr>
        <p:spPr>
          <a:xfrm>
            <a:off x="696913" y="1371600"/>
            <a:ext cx="8447087" cy="1711325"/>
          </a:xfrm>
          <a:noFill/>
          <a:ln/>
        </p:spPr>
        <p:txBody>
          <a:bodyPr/>
          <a:lstStyle/>
          <a:p>
            <a:r>
              <a:rPr lang="en-US" sz="2600"/>
              <a:t>Building custom plasmids</a:t>
            </a:r>
          </a:p>
          <a:p>
            <a:pPr lvl="1"/>
            <a:r>
              <a:rPr lang="en-US" sz="2400"/>
              <a:t>restriction enzyme sites</a:t>
            </a:r>
          </a:p>
          <a:p>
            <a:pPr lvl="1"/>
            <a:r>
              <a:rPr lang="en-US" sz="2400"/>
              <a:t>antibiotic resistance genes as a </a:t>
            </a:r>
            <a:r>
              <a:rPr lang="en-US" sz="2400" u="sng">
                <a:solidFill>
                  <a:srgbClr val="CC0000"/>
                </a:solidFill>
              </a:rPr>
              <a:t>selectable marker</a:t>
            </a:r>
            <a:endParaRPr lang="en-US" sz="2400"/>
          </a:p>
        </p:txBody>
      </p:sp>
      <p:sp>
        <p:nvSpPr>
          <p:cNvPr id="541727" name="Rectangle 31"/>
          <p:cNvSpPr>
            <a:spLocks noChangeArrowheads="1"/>
          </p:cNvSpPr>
          <p:nvPr/>
        </p:nvSpPr>
        <p:spPr bwMode="auto">
          <a:xfrm>
            <a:off x="4214813" y="6119813"/>
            <a:ext cx="508000" cy="396875"/>
          </a:xfrm>
          <a:prstGeom prst="rect">
            <a:avLst/>
          </a:prstGeom>
          <a:noFill/>
          <a:ln w="9525">
            <a:noFill/>
            <a:miter lim="800000"/>
            <a:headEnd/>
            <a:tailEnd/>
          </a:ln>
          <a:effectLst/>
        </p:spPr>
        <p:txBody>
          <a:bodyPr wrap="none" anchor="ctr">
            <a:prstTxWarp prst="textNoShape">
              <a:avLst/>
            </a:prstTxWarp>
            <a:spAutoFit/>
          </a:bodyPr>
          <a:lstStyle/>
          <a:p>
            <a:pPr algn="r"/>
            <a:r>
              <a:rPr lang="en-US" sz="2000" b="1" i="1">
                <a:solidFill>
                  <a:srgbClr val="0F116A"/>
                </a:solidFill>
              </a:rPr>
              <a:t>ori</a:t>
            </a:r>
          </a:p>
        </p:txBody>
      </p:sp>
    </p:spTree>
    <p:extLst>
      <p:ext uri="{BB962C8B-B14F-4D97-AF65-F5344CB8AC3E}">
        <p14:creationId xmlns:p14="http://schemas.microsoft.com/office/powerpoint/2010/main" val="15108121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1" name="Rectangle 3"/>
          <p:cNvSpPr>
            <a:spLocks noGrp="1" noChangeArrowheads="1"/>
          </p:cNvSpPr>
          <p:nvPr>
            <p:ph type="title"/>
          </p:nvPr>
        </p:nvSpPr>
        <p:spPr>
          <a:xfrm>
            <a:off x="609600" y="685800"/>
            <a:ext cx="8534400" cy="762000"/>
          </a:xfrm>
        </p:spPr>
        <p:txBody>
          <a:bodyPr/>
          <a:lstStyle/>
          <a:p>
            <a:r>
              <a:rPr lang="en-US"/>
              <a:t>Application of Microarrays </a:t>
            </a:r>
            <a:r>
              <a:rPr lang="en-US" sz="3200"/>
              <a:t>“DNA Chip”</a:t>
            </a:r>
            <a:endParaRPr lang="en-US"/>
          </a:p>
        </p:txBody>
      </p:sp>
      <p:sp>
        <p:nvSpPr>
          <p:cNvPr id="636932" name="Rectangle 4" descr="Rectangle: Click to edit Master text styles&#10;Second level&#10;Third level&#10;Fourth level&#10;Fifth level"/>
          <p:cNvSpPr>
            <a:spLocks noGrp="1" noChangeArrowheads="1"/>
          </p:cNvSpPr>
          <p:nvPr>
            <p:ph type="body" idx="1"/>
          </p:nvPr>
        </p:nvSpPr>
        <p:spPr>
          <a:xfrm>
            <a:off x="534988" y="2663825"/>
            <a:ext cx="8609012" cy="4114800"/>
          </a:xfrm>
        </p:spPr>
        <p:txBody>
          <a:bodyPr>
            <a:normAutofit lnSpcReduction="10000"/>
          </a:bodyPr>
          <a:lstStyle/>
          <a:p>
            <a:pPr>
              <a:lnSpc>
                <a:spcPct val="110000"/>
              </a:lnSpc>
            </a:pPr>
            <a:r>
              <a:rPr lang="en-US" sz="2400" dirty="0"/>
              <a:t>Comparing treatments or conditions = </a:t>
            </a:r>
            <a:br>
              <a:rPr lang="en-US" sz="2400" dirty="0"/>
            </a:br>
            <a:r>
              <a:rPr lang="en-US" sz="2400" dirty="0"/>
              <a:t>Measuring change in gene expression</a:t>
            </a:r>
            <a:endParaRPr lang="en-US" sz="2000" dirty="0"/>
          </a:p>
          <a:p>
            <a:pPr lvl="1">
              <a:lnSpc>
                <a:spcPct val="110000"/>
              </a:lnSpc>
            </a:pPr>
            <a:r>
              <a:rPr lang="en-US" sz="2000" dirty="0"/>
              <a:t>sick vs. healthy; cancer vs. normal cells</a:t>
            </a:r>
          </a:p>
          <a:p>
            <a:pPr lvl="1">
              <a:lnSpc>
                <a:spcPct val="110000"/>
              </a:lnSpc>
            </a:pPr>
            <a:r>
              <a:rPr lang="en-US" sz="2000" dirty="0"/>
              <a:t>before vs. after treatment with drug</a:t>
            </a:r>
          </a:p>
          <a:p>
            <a:pPr lvl="1">
              <a:lnSpc>
                <a:spcPct val="110000"/>
              </a:lnSpc>
            </a:pPr>
            <a:r>
              <a:rPr lang="en-US" sz="2000" dirty="0"/>
              <a:t>different stages in development</a:t>
            </a:r>
            <a:r>
              <a:rPr lang="en-US" sz="1800" dirty="0"/>
              <a:t> </a:t>
            </a:r>
          </a:p>
          <a:p>
            <a:pPr>
              <a:lnSpc>
                <a:spcPct val="110000"/>
              </a:lnSpc>
            </a:pPr>
            <a:r>
              <a:rPr lang="en-US" sz="2400" dirty="0"/>
              <a:t>Color coding: label each condition with different color</a:t>
            </a:r>
            <a:endParaRPr lang="en-US" sz="2200" dirty="0"/>
          </a:p>
          <a:p>
            <a:pPr lvl="1">
              <a:lnSpc>
                <a:spcPct val="110000"/>
              </a:lnSpc>
            </a:pPr>
            <a:r>
              <a:rPr lang="en-US" sz="2000" u="sng" dirty="0">
                <a:solidFill>
                  <a:srgbClr val="CC0000"/>
                </a:solidFill>
              </a:rPr>
              <a:t>red</a:t>
            </a:r>
            <a:r>
              <a:rPr lang="en-US" sz="2000" dirty="0"/>
              <a:t> = gene expression in one sample</a:t>
            </a:r>
          </a:p>
          <a:p>
            <a:pPr lvl="1">
              <a:lnSpc>
                <a:spcPct val="110000"/>
              </a:lnSpc>
            </a:pPr>
            <a:r>
              <a:rPr lang="en-US" sz="2000" u="sng" dirty="0">
                <a:solidFill>
                  <a:srgbClr val="006604"/>
                </a:solidFill>
              </a:rPr>
              <a:t>green</a:t>
            </a:r>
            <a:r>
              <a:rPr lang="en-US" sz="2000" dirty="0"/>
              <a:t> = gene expression in other sample</a:t>
            </a:r>
          </a:p>
          <a:p>
            <a:pPr lvl="1">
              <a:lnSpc>
                <a:spcPct val="110000"/>
              </a:lnSpc>
            </a:pPr>
            <a:r>
              <a:rPr lang="en-US" sz="2000" u="sng" dirty="0">
                <a:solidFill>
                  <a:srgbClr val="FFC401"/>
                </a:solidFill>
              </a:rPr>
              <a:t>yellow</a:t>
            </a:r>
            <a:r>
              <a:rPr lang="en-US" sz="2000" dirty="0"/>
              <a:t> = gene expression in both samples</a:t>
            </a:r>
          </a:p>
          <a:p>
            <a:pPr lvl="1">
              <a:lnSpc>
                <a:spcPct val="110000"/>
              </a:lnSpc>
            </a:pPr>
            <a:r>
              <a:rPr lang="en-US" sz="2000" u="sng" dirty="0">
                <a:solidFill>
                  <a:srgbClr val="000005"/>
                </a:solidFill>
              </a:rPr>
              <a:t>black</a:t>
            </a:r>
            <a:r>
              <a:rPr lang="en-US" sz="2000" dirty="0"/>
              <a:t> = no or low expression in both</a:t>
            </a:r>
            <a:endParaRPr lang="en-US" sz="1800" dirty="0"/>
          </a:p>
        </p:txBody>
      </p:sp>
      <p:grpSp>
        <p:nvGrpSpPr>
          <p:cNvPr id="2" name="Group 5"/>
          <p:cNvGrpSpPr>
            <a:grpSpLocks/>
          </p:cNvGrpSpPr>
          <p:nvPr/>
        </p:nvGrpSpPr>
        <p:grpSpPr bwMode="auto">
          <a:xfrm>
            <a:off x="685800" y="1447800"/>
            <a:ext cx="5029200" cy="1104900"/>
            <a:chOff x="1056" y="912"/>
            <a:chExt cx="3168" cy="696"/>
          </a:xfrm>
        </p:grpSpPr>
        <p:sp>
          <p:nvSpPr>
            <p:cNvPr id="636934" name="Freeform 6"/>
            <p:cNvSpPr>
              <a:spLocks/>
            </p:cNvSpPr>
            <p:nvPr/>
          </p:nvSpPr>
          <p:spPr bwMode="auto">
            <a:xfrm>
              <a:off x="1056" y="936"/>
              <a:ext cx="3168" cy="672"/>
            </a:xfrm>
            <a:custGeom>
              <a:avLst/>
              <a:gdLst/>
              <a:ahLst/>
              <a:cxnLst>
                <a:cxn ang="0">
                  <a:pos x="624" y="48"/>
                </a:cxn>
                <a:cxn ang="0">
                  <a:pos x="0" y="720"/>
                </a:cxn>
                <a:cxn ang="0">
                  <a:pos x="2448" y="720"/>
                </a:cxn>
                <a:cxn ang="0">
                  <a:pos x="3024" y="0"/>
                </a:cxn>
                <a:cxn ang="0">
                  <a:pos x="672" y="0"/>
                </a:cxn>
                <a:cxn ang="0">
                  <a:pos x="0" y="720"/>
                </a:cxn>
              </a:cxnLst>
              <a:rect l="0" t="0" r="r" b="b"/>
              <a:pathLst>
                <a:path w="3024" h="720">
                  <a:moveTo>
                    <a:pt x="624" y="48"/>
                  </a:moveTo>
                  <a:lnTo>
                    <a:pt x="0" y="720"/>
                  </a:lnTo>
                  <a:lnTo>
                    <a:pt x="2448" y="720"/>
                  </a:lnTo>
                  <a:lnTo>
                    <a:pt x="3024" y="0"/>
                  </a:lnTo>
                  <a:lnTo>
                    <a:pt x="672" y="0"/>
                  </a:lnTo>
                  <a:lnTo>
                    <a:pt x="0" y="720"/>
                  </a:lnTo>
                </a:path>
              </a:pathLst>
            </a:custGeom>
            <a:solidFill>
              <a:schemeClr val="tx1"/>
            </a:solidFill>
            <a:ln w="28575" cap="flat" cmpd="sng">
              <a:solidFill>
                <a:schemeClr val="tx1"/>
              </a:solidFill>
              <a:prstDash val="solid"/>
              <a:round/>
              <a:headEnd/>
              <a:tailEnd/>
            </a:ln>
            <a:effectLst>
              <a:outerShdw blurRad="63500" dist="35921" dir="2700000" algn="ctr" rotWithShape="0">
                <a:srgbClr val="0F116A"/>
              </a:outerShdw>
            </a:effectLst>
          </p:spPr>
          <p:txBody>
            <a:bodyPr wrap="none" anchor="ctr">
              <a:prstTxWarp prst="textNoShape">
                <a:avLst/>
              </a:prstTxWarp>
            </a:bodyPr>
            <a:lstStyle/>
            <a:p>
              <a:endParaRPr lang="en-US"/>
            </a:p>
          </p:txBody>
        </p:sp>
        <p:sp>
          <p:nvSpPr>
            <p:cNvPr id="636935" name="Freeform 7"/>
            <p:cNvSpPr>
              <a:spLocks/>
            </p:cNvSpPr>
            <p:nvPr/>
          </p:nvSpPr>
          <p:spPr bwMode="auto">
            <a:xfrm>
              <a:off x="1056" y="912"/>
              <a:ext cx="3168" cy="672"/>
            </a:xfrm>
            <a:custGeom>
              <a:avLst/>
              <a:gdLst/>
              <a:ahLst/>
              <a:cxnLst>
                <a:cxn ang="0">
                  <a:pos x="624" y="48"/>
                </a:cxn>
                <a:cxn ang="0">
                  <a:pos x="0" y="720"/>
                </a:cxn>
                <a:cxn ang="0">
                  <a:pos x="2448" y="720"/>
                </a:cxn>
                <a:cxn ang="0">
                  <a:pos x="3024" y="0"/>
                </a:cxn>
                <a:cxn ang="0">
                  <a:pos x="672" y="0"/>
                </a:cxn>
                <a:cxn ang="0">
                  <a:pos x="0" y="720"/>
                </a:cxn>
              </a:cxnLst>
              <a:rect l="0" t="0" r="r" b="b"/>
              <a:pathLst>
                <a:path w="3024" h="720">
                  <a:moveTo>
                    <a:pt x="624" y="48"/>
                  </a:moveTo>
                  <a:lnTo>
                    <a:pt x="0" y="720"/>
                  </a:lnTo>
                  <a:lnTo>
                    <a:pt x="2448" y="720"/>
                  </a:lnTo>
                  <a:lnTo>
                    <a:pt x="3024" y="0"/>
                  </a:lnTo>
                  <a:lnTo>
                    <a:pt x="672" y="0"/>
                  </a:lnTo>
                  <a:lnTo>
                    <a:pt x="0" y="720"/>
                  </a:lnTo>
                </a:path>
              </a:pathLst>
            </a:custGeom>
            <a:solidFill>
              <a:schemeClr val="hlink"/>
            </a:solidFill>
            <a:ln w="28575"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636936" name="Oval 8"/>
            <p:cNvSpPr>
              <a:spLocks noChangeArrowheads="1"/>
            </p:cNvSpPr>
            <p:nvPr/>
          </p:nvSpPr>
          <p:spPr bwMode="auto">
            <a:xfrm>
              <a:off x="1872" y="1008"/>
              <a:ext cx="96" cy="48"/>
            </a:xfrm>
            <a:prstGeom prst="ellipse">
              <a:avLst/>
            </a:prstGeom>
            <a:solidFill>
              <a:srgbClr val="CC0000"/>
            </a:solidFill>
            <a:ln w="9525">
              <a:solidFill>
                <a:srgbClr val="CC0000"/>
              </a:solidFill>
              <a:round/>
              <a:headEnd/>
              <a:tailEnd/>
            </a:ln>
            <a:effectLst/>
          </p:spPr>
          <p:txBody>
            <a:bodyPr wrap="none" anchor="ctr">
              <a:prstTxWarp prst="textNoShape">
                <a:avLst/>
              </a:prstTxWarp>
            </a:bodyPr>
            <a:lstStyle/>
            <a:p>
              <a:endParaRPr lang="en-US"/>
            </a:p>
          </p:txBody>
        </p:sp>
        <p:sp>
          <p:nvSpPr>
            <p:cNvPr id="636937" name="Oval 9"/>
            <p:cNvSpPr>
              <a:spLocks noChangeArrowheads="1"/>
            </p:cNvSpPr>
            <p:nvPr/>
          </p:nvSpPr>
          <p:spPr bwMode="auto">
            <a:xfrm>
              <a:off x="1824"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38" name="Oval 10"/>
            <p:cNvSpPr>
              <a:spLocks noChangeArrowheads="1"/>
            </p:cNvSpPr>
            <p:nvPr/>
          </p:nvSpPr>
          <p:spPr bwMode="auto">
            <a:xfrm>
              <a:off x="1776"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39" name="Oval 11"/>
            <p:cNvSpPr>
              <a:spLocks noChangeArrowheads="1"/>
            </p:cNvSpPr>
            <p:nvPr/>
          </p:nvSpPr>
          <p:spPr bwMode="auto">
            <a:xfrm>
              <a:off x="1728" y="1152"/>
              <a:ext cx="96" cy="48"/>
            </a:xfrm>
            <a:prstGeom prst="ellipse">
              <a:avLst/>
            </a:prstGeom>
            <a:solidFill>
              <a:srgbClr val="CC0000"/>
            </a:solidFill>
            <a:ln w="9525">
              <a:solidFill>
                <a:srgbClr val="CC0000"/>
              </a:solidFill>
              <a:round/>
              <a:headEnd/>
              <a:tailEnd/>
            </a:ln>
            <a:effectLst/>
          </p:spPr>
          <p:txBody>
            <a:bodyPr wrap="none" anchor="ctr">
              <a:prstTxWarp prst="textNoShape">
                <a:avLst/>
              </a:prstTxWarp>
            </a:bodyPr>
            <a:lstStyle/>
            <a:p>
              <a:endParaRPr lang="en-US"/>
            </a:p>
          </p:txBody>
        </p:sp>
        <p:sp>
          <p:nvSpPr>
            <p:cNvPr id="636940" name="Oval 12"/>
            <p:cNvSpPr>
              <a:spLocks noChangeArrowheads="1"/>
            </p:cNvSpPr>
            <p:nvPr/>
          </p:nvSpPr>
          <p:spPr bwMode="auto">
            <a:xfrm>
              <a:off x="1680" y="1200"/>
              <a:ext cx="96" cy="48"/>
            </a:xfrm>
            <a:prstGeom prst="ellipse">
              <a:avLst/>
            </a:prstGeom>
            <a:solidFill>
              <a:srgbClr val="008000"/>
            </a:solidFill>
            <a:ln w="9525">
              <a:solidFill>
                <a:srgbClr val="008000"/>
              </a:solidFill>
              <a:round/>
              <a:headEnd/>
              <a:tailEnd/>
            </a:ln>
            <a:effectLst/>
          </p:spPr>
          <p:txBody>
            <a:bodyPr wrap="none" anchor="ctr">
              <a:prstTxWarp prst="textNoShape">
                <a:avLst/>
              </a:prstTxWarp>
            </a:bodyPr>
            <a:lstStyle/>
            <a:p>
              <a:endParaRPr lang="en-US"/>
            </a:p>
          </p:txBody>
        </p:sp>
        <p:sp>
          <p:nvSpPr>
            <p:cNvPr id="636941" name="Oval 13"/>
            <p:cNvSpPr>
              <a:spLocks noChangeArrowheads="1"/>
            </p:cNvSpPr>
            <p:nvPr/>
          </p:nvSpPr>
          <p:spPr bwMode="auto">
            <a:xfrm>
              <a:off x="1632"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42" name="Oval 14"/>
            <p:cNvSpPr>
              <a:spLocks noChangeArrowheads="1"/>
            </p:cNvSpPr>
            <p:nvPr/>
          </p:nvSpPr>
          <p:spPr bwMode="auto">
            <a:xfrm>
              <a:off x="1584"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43" name="Oval 15"/>
            <p:cNvSpPr>
              <a:spLocks noChangeArrowheads="1"/>
            </p:cNvSpPr>
            <p:nvPr/>
          </p:nvSpPr>
          <p:spPr bwMode="auto">
            <a:xfrm>
              <a:off x="1536" y="1344"/>
              <a:ext cx="96" cy="48"/>
            </a:xfrm>
            <a:prstGeom prst="ellipse">
              <a:avLst/>
            </a:prstGeom>
            <a:solidFill>
              <a:srgbClr val="CC0000"/>
            </a:solidFill>
            <a:ln w="9525">
              <a:solidFill>
                <a:srgbClr val="CC0000"/>
              </a:solidFill>
              <a:round/>
              <a:headEnd/>
              <a:tailEnd/>
            </a:ln>
            <a:effectLst/>
          </p:spPr>
          <p:txBody>
            <a:bodyPr wrap="none" anchor="ctr">
              <a:prstTxWarp prst="textNoShape">
                <a:avLst/>
              </a:prstTxWarp>
            </a:bodyPr>
            <a:lstStyle/>
            <a:p>
              <a:endParaRPr lang="en-US"/>
            </a:p>
          </p:txBody>
        </p:sp>
        <p:sp>
          <p:nvSpPr>
            <p:cNvPr id="636944" name="Oval 16"/>
            <p:cNvSpPr>
              <a:spLocks noChangeArrowheads="1"/>
            </p:cNvSpPr>
            <p:nvPr/>
          </p:nvSpPr>
          <p:spPr bwMode="auto">
            <a:xfrm>
              <a:off x="1488"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45" name="Oval 17"/>
            <p:cNvSpPr>
              <a:spLocks noChangeArrowheads="1"/>
            </p:cNvSpPr>
            <p:nvPr/>
          </p:nvSpPr>
          <p:spPr bwMode="auto">
            <a:xfrm>
              <a:off x="1440" y="1440"/>
              <a:ext cx="96" cy="48"/>
            </a:xfrm>
            <a:prstGeom prst="ellipse">
              <a:avLst/>
            </a:prstGeom>
            <a:solidFill>
              <a:srgbClr val="008000"/>
            </a:solidFill>
            <a:ln w="9525">
              <a:solidFill>
                <a:srgbClr val="008000"/>
              </a:solidFill>
              <a:round/>
              <a:headEnd/>
              <a:tailEnd/>
            </a:ln>
            <a:effectLst/>
          </p:spPr>
          <p:txBody>
            <a:bodyPr wrap="none" anchor="ctr">
              <a:prstTxWarp prst="textNoShape">
                <a:avLst/>
              </a:prstTxWarp>
            </a:bodyPr>
            <a:lstStyle/>
            <a:p>
              <a:endParaRPr lang="en-US"/>
            </a:p>
          </p:txBody>
        </p:sp>
        <p:sp>
          <p:nvSpPr>
            <p:cNvPr id="636946" name="Oval 18"/>
            <p:cNvSpPr>
              <a:spLocks noChangeArrowheads="1"/>
            </p:cNvSpPr>
            <p:nvPr/>
          </p:nvSpPr>
          <p:spPr bwMode="auto">
            <a:xfrm>
              <a:off x="2016" y="1008"/>
              <a:ext cx="96" cy="48"/>
            </a:xfrm>
            <a:prstGeom prst="ellipse">
              <a:avLst/>
            </a:prstGeom>
            <a:solidFill>
              <a:srgbClr val="008000"/>
            </a:solidFill>
            <a:ln w="9525">
              <a:solidFill>
                <a:srgbClr val="008000"/>
              </a:solidFill>
              <a:round/>
              <a:headEnd/>
              <a:tailEnd/>
            </a:ln>
            <a:effectLst/>
          </p:spPr>
          <p:txBody>
            <a:bodyPr wrap="none" anchor="ctr">
              <a:prstTxWarp prst="textNoShape">
                <a:avLst/>
              </a:prstTxWarp>
            </a:bodyPr>
            <a:lstStyle/>
            <a:p>
              <a:endParaRPr lang="en-US"/>
            </a:p>
          </p:txBody>
        </p:sp>
        <p:sp>
          <p:nvSpPr>
            <p:cNvPr id="636947" name="Oval 19"/>
            <p:cNvSpPr>
              <a:spLocks noChangeArrowheads="1"/>
            </p:cNvSpPr>
            <p:nvPr/>
          </p:nvSpPr>
          <p:spPr bwMode="auto">
            <a:xfrm>
              <a:off x="1968"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48" name="Oval 20"/>
            <p:cNvSpPr>
              <a:spLocks noChangeArrowheads="1"/>
            </p:cNvSpPr>
            <p:nvPr/>
          </p:nvSpPr>
          <p:spPr bwMode="auto">
            <a:xfrm>
              <a:off x="1920"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49" name="Oval 21"/>
            <p:cNvSpPr>
              <a:spLocks noChangeArrowheads="1"/>
            </p:cNvSpPr>
            <p:nvPr/>
          </p:nvSpPr>
          <p:spPr bwMode="auto">
            <a:xfrm>
              <a:off x="1872" y="1152"/>
              <a:ext cx="96" cy="48"/>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6950" name="Oval 22"/>
            <p:cNvSpPr>
              <a:spLocks noChangeArrowheads="1"/>
            </p:cNvSpPr>
            <p:nvPr/>
          </p:nvSpPr>
          <p:spPr bwMode="auto">
            <a:xfrm>
              <a:off x="1824"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51" name="Oval 23"/>
            <p:cNvSpPr>
              <a:spLocks noChangeArrowheads="1"/>
            </p:cNvSpPr>
            <p:nvPr/>
          </p:nvSpPr>
          <p:spPr bwMode="auto">
            <a:xfrm>
              <a:off x="1776"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52" name="Oval 24"/>
            <p:cNvSpPr>
              <a:spLocks noChangeArrowheads="1"/>
            </p:cNvSpPr>
            <p:nvPr/>
          </p:nvSpPr>
          <p:spPr bwMode="auto">
            <a:xfrm>
              <a:off x="1728" y="1296"/>
              <a:ext cx="96" cy="48"/>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6953" name="Oval 25"/>
            <p:cNvSpPr>
              <a:spLocks noChangeArrowheads="1"/>
            </p:cNvSpPr>
            <p:nvPr/>
          </p:nvSpPr>
          <p:spPr bwMode="auto">
            <a:xfrm>
              <a:off x="1680"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54" name="Oval 26"/>
            <p:cNvSpPr>
              <a:spLocks noChangeArrowheads="1"/>
            </p:cNvSpPr>
            <p:nvPr/>
          </p:nvSpPr>
          <p:spPr bwMode="auto">
            <a:xfrm>
              <a:off x="1632"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55" name="Oval 27"/>
            <p:cNvSpPr>
              <a:spLocks noChangeArrowheads="1"/>
            </p:cNvSpPr>
            <p:nvPr/>
          </p:nvSpPr>
          <p:spPr bwMode="auto">
            <a:xfrm>
              <a:off x="1584" y="144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56" name="Oval 28"/>
            <p:cNvSpPr>
              <a:spLocks noChangeArrowheads="1"/>
            </p:cNvSpPr>
            <p:nvPr/>
          </p:nvSpPr>
          <p:spPr bwMode="auto">
            <a:xfrm>
              <a:off x="2160" y="100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57" name="Oval 29"/>
            <p:cNvSpPr>
              <a:spLocks noChangeArrowheads="1"/>
            </p:cNvSpPr>
            <p:nvPr/>
          </p:nvSpPr>
          <p:spPr bwMode="auto">
            <a:xfrm>
              <a:off x="2112" y="1056"/>
              <a:ext cx="96" cy="48"/>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6958" name="Oval 30"/>
            <p:cNvSpPr>
              <a:spLocks noChangeArrowheads="1"/>
            </p:cNvSpPr>
            <p:nvPr/>
          </p:nvSpPr>
          <p:spPr bwMode="auto">
            <a:xfrm>
              <a:off x="2064"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59" name="Oval 31"/>
            <p:cNvSpPr>
              <a:spLocks noChangeArrowheads="1"/>
            </p:cNvSpPr>
            <p:nvPr/>
          </p:nvSpPr>
          <p:spPr bwMode="auto">
            <a:xfrm>
              <a:off x="2016" y="115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60" name="Oval 32"/>
            <p:cNvSpPr>
              <a:spLocks noChangeArrowheads="1"/>
            </p:cNvSpPr>
            <p:nvPr/>
          </p:nvSpPr>
          <p:spPr bwMode="auto">
            <a:xfrm>
              <a:off x="1968"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61" name="Oval 33"/>
            <p:cNvSpPr>
              <a:spLocks noChangeArrowheads="1"/>
            </p:cNvSpPr>
            <p:nvPr/>
          </p:nvSpPr>
          <p:spPr bwMode="auto">
            <a:xfrm>
              <a:off x="1920" y="1248"/>
              <a:ext cx="96" cy="48"/>
            </a:xfrm>
            <a:prstGeom prst="ellipse">
              <a:avLst/>
            </a:prstGeom>
            <a:solidFill>
              <a:srgbClr val="008000"/>
            </a:solidFill>
            <a:ln w="9525">
              <a:solidFill>
                <a:srgbClr val="008000"/>
              </a:solidFill>
              <a:round/>
              <a:headEnd/>
              <a:tailEnd/>
            </a:ln>
            <a:effectLst/>
          </p:spPr>
          <p:txBody>
            <a:bodyPr wrap="none" anchor="ctr">
              <a:prstTxWarp prst="textNoShape">
                <a:avLst/>
              </a:prstTxWarp>
            </a:bodyPr>
            <a:lstStyle/>
            <a:p>
              <a:endParaRPr lang="en-US"/>
            </a:p>
          </p:txBody>
        </p:sp>
        <p:sp>
          <p:nvSpPr>
            <p:cNvPr id="636962" name="Oval 34"/>
            <p:cNvSpPr>
              <a:spLocks noChangeArrowheads="1"/>
            </p:cNvSpPr>
            <p:nvPr/>
          </p:nvSpPr>
          <p:spPr bwMode="auto">
            <a:xfrm>
              <a:off x="1872"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63" name="Oval 35"/>
            <p:cNvSpPr>
              <a:spLocks noChangeArrowheads="1"/>
            </p:cNvSpPr>
            <p:nvPr/>
          </p:nvSpPr>
          <p:spPr bwMode="auto">
            <a:xfrm>
              <a:off x="1824"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64" name="Oval 36"/>
            <p:cNvSpPr>
              <a:spLocks noChangeArrowheads="1"/>
            </p:cNvSpPr>
            <p:nvPr/>
          </p:nvSpPr>
          <p:spPr bwMode="auto">
            <a:xfrm>
              <a:off x="1776"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65" name="Oval 37"/>
            <p:cNvSpPr>
              <a:spLocks noChangeArrowheads="1"/>
            </p:cNvSpPr>
            <p:nvPr/>
          </p:nvSpPr>
          <p:spPr bwMode="auto">
            <a:xfrm>
              <a:off x="1728" y="1440"/>
              <a:ext cx="96" cy="48"/>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6966" name="Oval 38"/>
            <p:cNvSpPr>
              <a:spLocks noChangeArrowheads="1"/>
            </p:cNvSpPr>
            <p:nvPr/>
          </p:nvSpPr>
          <p:spPr bwMode="auto">
            <a:xfrm>
              <a:off x="2304" y="1008"/>
              <a:ext cx="96" cy="48"/>
            </a:xfrm>
            <a:prstGeom prst="ellipse">
              <a:avLst/>
            </a:prstGeom>
            <a:solidFill>
              <a:srgbClr val="CC0000"/>
            </a:solidFill>
            <a:ln w="9525">
              <a:solidFill>
                <a:srgbClr val="CC0000"/>
              </a:solidFill>
              <a:round/>
              <a:headEnd/>
              <a:tailEnd/>
            </a:ln>
            <a:effectLst/>
          </p:spPr>
          <p:txBody>
            <a:bodyPr wrap="none" anchor="ctr">
              <a:prstTxWarp prst="textNoShape">
                <a:avLst/>
              </a:prstTxWarp>
            </a:bodyPr>
            <a:lstStyle/>
            <a:p>
              <a:endParaRPr lang="en-US"/>
            </a:p>
          </p:txBody>
        </p:sp>
        <p:sp>
          <p:nvSpPr>
            <p:cNvPr id="636967" name="Oval 39"/>
            <p:cNvSpPr>
              <a:spLocks noChangeArrowheads="1"/>
            </p:cNvSpPr>
            <p:nvPr/>
          </p:nvSpPr>
          <p:spPr bwMode="auto">
            <a:xfrm>
              <a:off x="2256"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68" name="Oval 40"/>
            <p:cNvSpPr>
              <a:spLocks noChangeArrowheads="1"/>
            </p:cNvSpPr>
            <p:nvPr/>
          </p:nvSpPr>
          <p:spPr bwMode="auto">
            <a:xfrm>
              <a:off x="2208" y="1104"/>
              <a:ext cx="96" cy="48"/>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6969" name="Oval 41"/>
            <p:cNvSpPr>
              <a:spLocks noChangeArrowheads="1"/>
            </p:cNvSpPr>
            <p:nvPr/>
          </p:nvSpPr>
          <p:spPr bwMode="auto">
            <a:xfrm>
              <a:off x="2160" y="1152"/>
              <a:ext cx="96" cy="48"/>
            </a:xfrm>
            <a:prstGeom prst="ellipse">
              <a:avLst/>
            </a:prstGeom>
            <a:solidFill>
              <a:srgbClr val="CC0000"/>
            </a:solidFill>
            <a:ln w="9525">
              <a:solidFill>
                <a:srgbClr val="CC0000"/>
              </a:solidFill>
              <a:round/>
              <a:headEnd/>
              <a:tailEnd/>
            </a:ln>
            <a:effectLst/>
          </p:spPr>
          <p:txBody>
            <a:bodyPr wrap="none" anchor="ctr">
              <a:prstTxWarp prst="textNoShape">
                <a:avLst/>
              </a:prstTxWarp>
            </a:bodyPr>
            <a:lstStyle/>
            <a:p>
              <a:endParaRPr lang="en-US"/>
            </a:p>
          </p:txBody>
        </p:sp>
        <p:sp>
          <p:nvSpPr>
            <p:cNvPr id="636970" name="Oval 42"/>
            <p:cNvSpPr>
              <a:spLocks noChangeArrowheads="1"/>
            </p:cNvSpPr>
            <p:nvPr/>
          </p:nvSpPr>
          <p:spPr bwMode="auto">
            <a:xfrm>
              <a:off x="2112" y="1200"/>
              <a:ext cx="96" cy="48"/>
            </a:xfrm>
            <a:prstGeom prst="ellipse">
              <a:avLst/>
            </a:prstGeom>
            <a:solidFill>
              <a:srgbClr val="008000"/>
            </a:solidFill>
            <a:ln w="9525">
              <a:solidFill>
                <a:srgbClr val="008000"/>
              </a:solidFill>
              <a:round/>
              <a:headEnd/>
              <a:tailEnd/>
            </a:ln>
            <a:effectLst/>
          </p:spPr>
          <p:txBody>
            <a:bodyPr wrap="none" anchor="ctr">
              <a:prstTxWarp prst="textNoShape">
                <a:avLst/>
              </a:prstTxWarp>
            </a:bodyPr>
            <a:lstStyle/>
            <a:p>
              <a:endParaRPr lang="en-US"/>
            </a:p>
          </p:txBody>
        </p:sp>
        <p:sp>
          <p:nvSpPr>
            <p:cNvPr id="636971" name="Oval 43"/>
            <p:cNvSpPr>
              <a:spLocks noChangeArrowheads="1"/>
            </p:cNvSpPr>
            <p:nvPr/>
          </p:nvSpPr>
          <p:spPr bwMode="auto">
            <a:xfrm>
              <a:off x="2064"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72" name="Oval 44"/>
            <p:cNvSpPr>
              <a:spLocks noChangeArrowheads="1"/>
            </p:cNvSpPr>
            <p:nvPr/>
          </p:nvSpPr>
          <p:spPr bwMode="auto">
            <a:xfrm>
              <a:off x="2016"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73" name="Oval 45"/>
            <p:cNvSpPr>
              <a:spLocks noChangeArrowheads="1"/>
            </p:cNvSpPr>
            <p:nvPr/>
          </p:nvSpPr>
          <p:spPr bwMode="auto">
            <a:xfrm>
              <a:off x="1968"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74" name="Oval 46"/>
            <p:cNvSpPr>
              <a:spLocks noChangeArrowheads="1"/>
            </p:cNvSpPr>
            <p:nvPr/>
          </p:nvSpPr>
          <p:spPr bwMode="auto">
            <a:xfrm>
              <a:off x="1920" y="1392"/>
              <a:ext cx="96" cy="48"/>
            </a:xfrm>
            <a:prstGeom prst="ellipse">
              <a:avLst/>
            </a:prstGeom>
            <a:solidFill>
              <a:srgbClr val="CC0000"/>
            </a:solidFill>
            <a:ln w="9525">
              <a:solidFill>
                <a:srgbClr val="CC0000"/>
              </a:solidFill>
              <a:round/>
              <a:headEnd/>
              <a:tailEnd/>
            </a:ln>
            <a:effectLst/>
          </p:spPr>
          <p:txBody>
            <a:bodyPr wrap="none" anchor="ctr">
              <a:prstTxWarp prst="textNoShape">
                <a:avLst/>
              </a:prstTxWarp>
            </a:bodyPr>
            <a:lstStyle/>
            <a:p>
              <a:endParaRPr lang="en-US"/>
            </a:p>
          </p:txBody>
        </p:sp>
        <p:sp>
          <p:nvSpPr>
            <p:cNvPr id="636975" name="Oval 47"/>
            <p:cNvSpPr>
              <a:spLocks noChangeArrowheads="1"/>
            </p:cNvSpPr>
            <p:nvPr/>
          </p:nvSpPr>
          <p:spPr bwMode="auto">
            <a:xfrm>
              <a:off x="1872" y="144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76" name="Oval 48"/>
            <p:cNvSpPr>
              <a:spLocks noChangeArrowheads="1"/>
            </p:cNvSpPr>
            <p:nvPr/>
          </p:nvSpPr>
          <p:spPr bwMode="auto">
            <a:xfrm>
              <a:off x="2448" y="100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77" name="Oval 49"/>
            <p:cNvSpPr>
              <a:spLocks noChangeArrowheads="1"/>
            </p:cNvSpPr>
            <p:nvPr/>
          </p:nvSpPr>
          <p:spPr bwMode="auto">
            <a:xfrm>
              <a:off x="2400"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78" name="Oval 50"/>
            <p:cNvSpPr>
              <a:spLocks noChangeArrowheads="1"/>
            </p:cNvSpPr>
            <p:nvPr/>
          </p:nvSpPr>
          <p:spPr bwMode="auto">
            <a:xfrm>
              <a:off x="2352"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79" name="Oval 51"/>
            <p:cNvSpPr>
              <a:spLocks noChangeArrowheads="1"/>
            </p:cNvSpPr>
            <p:nvPr/>
          </p:nvSpPr>
          <p:spPr bwMode="auto">
            <a:xfrm>
              <a:off x="2304" y="115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80" name="Oval 52"/>
            <p:cNvSpPr>
              <a:spLocks noChangeArrowheads="1"/>
            </p:cNvSpPr>
            <p:nvPr/>
          </p:nvSpPr>
          <p:spPr bwMode="auto">
            <a:xfrm>
              <a:off x="2256"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81" name="Oval 53"/>
            <p:cNvSpPr>
              <a:spLocks noChangeArrowheads="1"/>
            </p:cNvSpPr>
            <p:nvPr/>
          </p:nvSpPr>
          <p:spPr bwMode="auto">
            <a:xfrm>
              <a:off x="2208"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82" name="Oval 54"/>
            <p:cNvSpPr>
              <a:spLocks noChangeArrowheads="1"/>
            </p:cNvSpPr>
            <p:nvPr/>
          </p:nvSpPr>
          <p:spPr bwMode="auto">
            <a:xfrm>
              <a:off x="2160"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83" name="Oval 55"/>
            <p:cNvSpPr>
              <a:spLocks noChangeArrowheads="1"/>
            </p:cNvSpPr>
            <p:nvPr/>
          </p:nvSpPr>
          <p:spPr bwMode="auto">
            <a:xfrm>
              <a:off x="2112" y="1344"/>
              <a:ext cx="96" cy="48"/>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6984" name="Oval 56"/>
            <p:cNvSpPr>
              <a:spLocks noChangeArrowheads="1"/>
            </p:cNvSpPr>
            <p:nvPr/>
          </p:nvSpPr>
          <p:spPr bwMode="auto">
            <a:xfrm>
              <a:off x="2064"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85" name="Oval 57"/>
            <p:cNvSpPr>
              <a:spLocks noChangeArrowheads="1"/>
            </p:cNvSpPr>
            <p:nvPr/>
          </p:nvSpPr>
          <p:spPr bwMode="auto">
            <a:xfrm>
              <a:off x="2016" y="144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86" name="Oval 58"/>
            <p:cNvSpPr>
              <a:spLocks noChangeArrowheads="1"/>
            </p:cNvSpPr>
            <p:nvPr/>
          </p:nvSpPr>
          <p:spPr bwMode="auto">
            <a:xfrm>
              <a:off x="2592" y="1008"/>
              <a:ext cx="96" cy="48"/>
            </a:xfrm>
            <a:prstGeom prst="ellipse">
              <a:avLst/>
            </a:prstGeom>
            <a:solidFill>
              <a:srgbClr val="008000"/>
            </a:solidFill>
            <a:ln w="9525">
              <a:solidFill>
                <a:srgbClr val="008000"/>
              </a:solidFill>
              <a:round/>
              <a:headEnd/>
              <a:tailEnd/>
            </a:ln>
            <a:effectLst/>
          </p:spPr>
          <p:txBody>
            <a:bodyPr wrap="none" anchor="ctr">
              <a:prstTxWarp prst="textNoShape">
                <a:avLst/>
              </a:prstTxWarp>
            </a:bodyPr>
            <a:lstStyle/>
            <a:p>
              <a:endParaRPr lang="en-US"/>
            </a:p>
          </p:txBody>
        </p:sp>
        <p:sp>
          <p:nvSpPr>
            <p:cNvPr id="636987" name="Oval 59"/>
            <p:cNvSpPr>
              <a:spLocks noChangeArrowheads="1"/>
            </p:cNvSpPr>
            <p:nvPr/>
          </p:nvSpPr>
          <p:spPr bwMode="auto">
            <a:xfrm>
              <a:off x="2544"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88" name="Oval 60"/>
            <p:cNvSpPr>
              <a:spLocks noChangeArrowheads="1"/>
            </p:cNvSpPr>
            <p:nvPr/>
          </p:nvSpPr>
          <p:spPr bwMode="auto">
            <a:xfrm>
              <a:off x="2496" y="1104"/>
              <a:ext cx="96" cy="48"/>
            </a:xfrm>
            <a:prstGeom prst="ellipse">
              <a:avLst/>
            </a:prstGeom>
            <a:solidFill>
              <a:srgbClr val="CC0000"/>
            </a:solidFill>
            <a:ln w="9525">
              <a:solidFill>
                <a:srgbClr val="CC0000"/>
              </a:solidFill>
              <a:round/>
              <a:headEnd/>
              <a:tailEnd/>
            </a:ln>
            <a:effectLst/>
          </p:spPr>
          <p:txBody>
            <a:bodyPr wrap="none" anchor="ctr">
              <a:prstTxWarp prst="textNoShape">
                <a:avLst/>
              </a:prstTxWarp>
            </a:bodyPr>
            <a:lstStyle/>
            <a:p>
              <a:endParaRPr lang="en-US"/>
            </a:p>
          </p:txBody>
        </p:sp>
        <p:sp>
          <p:nvSpPr>
            <p:cNvPr id="636989" name="Oval 61"/>
            <p:cNvSpPr>
              <a:spLocks noChangeArrowheads="1"/>
            </p:cNvSpPr>
            <p:nvPr/>
          </p:nvSpPr>
          <p:spPr bwMode="auto">
            <a:xfrm>
              <a:off x="2448" y="115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90" name="Oval 62"/>
            <p:cNvSpPr>
              <a:spLocks noChangeArrowheads="1"/>
            </p:cNvSpPr>
            <p:nvPr/>
          </p:nvSpPr>
          <p:spPr bwMode="auto">
            <a:xfrm>
              <a:off x="2400"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91" name="Oval 63"/>
            <p:cNvSpPr>
              <a:spLocks noChangeArrowheads="1"/>
            </p:cNvSpPr>
            <p:nvPr/>
          </p:nvSpPr>
          <p:spPr bwMode="auto">
            <a:xfrm>
              <a:off x="2352" y="1248"/>
              <a:ext cx="96" cy="48"/>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6992" name="Oval 64"/>
            <p:cNvSpPr>
              <a:spLocks noChangeArrowheads="1"/>
            </p:cNvSpPr>
            <p:nvPr/>
          </p:nvSpPr>
          <p:spPr bwMode="auto">
            <a:xfrm>
              <a:off x="2304"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93" name="Oval 65"/>
            <p:cNvSpPr>
              <a:spLocks noChangeArrowheads="1"/>
            </p:cNvSpPr>
            <p:nvPr/>
          </p:nvSpPr>
          <p:spPr bwMode="auto">
            <a:xfrm>
              <a:off x="2256"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94" name="Oval 66"/>
            <p:cNvSpPr>
              <a:spLocks noChangeArrowheads="1"/>
            </p:cNvSpPr>
            <p:nvPr/>
          </p:nvSpPr>
          <p:spPr bwMode="auto">
            <a:xfrm>
              <a:off x="2208" y="1392"/>
              <a:ext cx="96" cy="48"/>
            </a:xfrm>
            <a:prstGeom prst="ellipse">
              <a:avLst/>
            </a:prstGeom>
            <a:solidFill>
              <a:srgbClr val="CC0000"/>
            </a:solidFill>
            <a:ln w="9525">
              <a:solidFill>
                <a:srgbClr val="CC0000"/>
              </a:solidFill>
              <a:round/>
              <a:headEnd/>
              <a:tailEnd/>
            </a:ln>
            <a:effectLst/>
          </p:spPr>
          <p:txBody>
            <a:bodyPr wrap="none" anchor="ctr">
              <a:prstTxWarp prst="textNoShape">
                <a:avLst/>
              </a:prstTxWarp>
            </a:bodyPr>
            <a:lstStyle/>
            <a:p>
              <a:endParaRPr lang="en-US"/>
            </a:p>
          </p:txBody>
        </p:sp>
        <p:sp>
          <p:nvSpPr>
            <p:cNvPr id="636995" name="Oval 67"/>
            <p:cNvSpPr>
              <a:spLocks noChangeArrowheads="1"/>
            </p:cNvSpPr>
            <p:nvPr/>
          </p:nvSpPr>
          <p:spPr bwMode="auto">
            <a:xfrm>
              <a:off x="2160" y="1440"/>
              <a:ext cx="96" cy="48"/>
            </a:xfrm>
            <a:prstGeom prst="ellipse">
              <a:avLst/>
            </a:prstGeom>
            <a:solidFill>
              <a:srgbClr val="008000"/>
            </a:solidFill>
            <a:ln w="9525">
              <a:solidFill>
                <a:srgbClr val="008000"/>
              </a:solidFill>
              <a:round/>
              <a:headEnd/>
              <a:tailEnd/>
            </a:ln>
            <a:effectLst/>
          </p:spPr>
          <p:txBody>
            <a:bodyPr wrap="none" anchor="ctr">
              <a:prstTxWarp prst="textNoShape">
                <a:avLst/>
              </a:prstTxWarp>
            </a:bodyPr>
            <a:lstStyle/>
            <a:p>
              <a:endParaRPr lang="en-US"/>
            </a:p>
          </p:txBody>
        </p:sp>
        <p:sp>
          <p:nvSpPr>
            <p:cNvPr id="636996" name="Oval 68"/>
            <p:cNvSpPr>
              <a:spLocks noChangeArrowheads="1"/>
            </p:cNvSpPr>
            <p:nvPr/>
          </p:nvSpPr>
          <p:spPr bwMode="auto">
            <a:xfrm>
              <a:off x="2736" y="1008"/>
              <a:ext cx="96" cy="48"/>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6997" name="Oval 69"/>
            <p:cNvSpPr>
              <a:spLocks noChangeArrowheads="1"/>
            </p:cNvSpPr>
            <p:nvPr/>
          </p:nvSpPr>
          <p:spPr bwMode="auto">
            <a:xfrm>
              <a:off x="2688"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98" name="Oval 70"/>
            <p:cNvSpPr>
              <a:spLocks noChangeArrowheads="1"/>
            </p:cNvSpPr>
            <p:nvPr/>
          </p:nvSpPr>
          <p:spPr bwMode="auto">
            <a:xfrm>
              <a:off x="2640"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6999" name="Oval 71"/>
            <p:cNvSpPr>
              <a:spLocks noChangeArrowheads="1"/>
            </p:cNvSpPr>
            <p:nvPr/>
          </p:nvSpPr>
          <p:spPr bwMode="auto">
            <a:xfrm>
              <a:off x="2592" y="1152"/>
              <a:ext cx="96" cy="48"/>
            </a:xfrm>
            <a:prstGeom prst="ellipse">
              <a:avLst/>
            </a:prstGeom>
            <a:solidFill>
              <a:srgbClr val="008000"/>
            </a:solidFill>
            <a:ln w="9525">
              <a:solidFill>
                <a:srgbClr val="008000"/>
              </a:solidFill>
              <a:round/>
              <a:headEnd/>
              <a:tailEnd/>
            </a:ln>
            <a:effectLst/>
          </p:spPr>
          <p:txBody>
            <a:bodyPr wrap="none" anchor="ctr">
              <a:prstTxWarp prst="textNoShape">
                <a:avLst/>
              </a:prstTxWarp>
            </a:bodyPr>
            <a:lstStyle/>
            <a:p>
              <a:endParaRPr lang="en-US"/>
            </a:p>
          </p:txBody>
        </p:sp>
        <p:sp>
          <p:nvSpPr>
            <p:cNvPr id="637000" name="Oval 72"/>
            <p:cNvSpPr>
              <a:spLocks noChangeArrowheads="1"/>
            </p:cNvSpPr>
            <p:nvPr/>
          </p:nvSpPr>
          <p:spPr bwMode="auto">
            <a:xfrm>
              <a:off x="2544"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01" name="Oval 73"/>
            <p:cNvSpPr>
              <a:spLocks noChangeArrowheads="1"/>
            </p:cNvSpPr>
            <p:nvPr/>
          </p:nvSpPr>
          <p:spPr bwMode="auto">
            <a:xfrm>
              <a:off x="2496"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02" name="Oval 74"/>
            <p:cNvSpPr>
              <a:spLocks noChangeArrowheads="1"/>
            </p:cNvSpPr>
            <p:nvPr/>
          </p:nvSpPr>
          <p:spPr bwMode="auto">
            <a:xfrm>
              <a:off x="2448" y="1296"/>
              <a:ext cx="96" cy="48"/>
            </a:xfrm>
            <a:prstGeom prst="ellipse">
              <a:avLst/>
            </a:prstGeom>
            <a:solidFill>
              <a:srgbClr val="008000"/>
            </a:solidFill>
            <a:ln w="9525">
              <a:solidFill>
                <a:srgbClr val="008000"/>
              </a:solidFill>
              <a:round/>
              <a:headEnd/>
              <a:tailEnd/>
            </a:ln>
            <a:effectLst/>
          </p:spPr>
          <p:txBody>
            <a:bodyPr wrap="none" anchor="ctr">
              <a:prstTxWarp prst="textNoShape">
                <a:avLst/>
              </a:prstTxWarp>
            </a:bodyPr>
            <a:lstStyle/>
            <a:p>
              <a:endParaRPr lang="en-US"/>
            </a:p>
          </p:txBody>
        </p:sp>
        <p:sp>
          <p:nvSpPr>
            <p:cNvPr id="637003" name="Oval 75"/>
            <p:cNvSpPr>
              <a:spLocks noChangeArrowheads="1"/>
            </p:cNvSpPr>
            <p:nvPr/>
          </p:nvSpPr>
          <p:spPr bwMode="auto">
            <a:xfrm>
              <a:off x="2400"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04" name="Oval 76"/>
            <p:cNvSpPr>
              <a:spLocks noChangeArrowheads="1"/>
            </p:cNvSpPr>
            <p:nvPr/>
          </p:nvSpPr>
          <p:spPr bwMode="auto">
            <a:xfrm>
              <a:off x="2352"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05" name="Oval 77"/>
            <p:cNvSpPr>
              <a:spLocks noChangeArrowheads="1"/>
            </p:cNvSpPr>
            <p:nvPr/>
          </p:nvSpPr>
          <p:spPr bwMode="auto">
            <a:xfrm>
              <a:off x="2304" y="144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06" name="Oval 78"/>
            <p:cNvSpPr>
              <a:spLocks noChangeArrowheads="1"/>
            </p:cNvSpPr>
            <p:nvPr/>
          </p:nvSpPr>
          <p:spPr bwMode="auto">
            <a:xfrm>
              <a:off x="2880" y="100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07" name="Oval 79"/>
            <p:cNvSpPr>
              <a:spLocks noChangeArrowheads="1"/>
            </p:cNvSpPr>
            <p:nvPr/>
          </p:nvSpPr>
          <p:spPr bwMode="auto">
            <a:xfrm>
              <a:off x="2832"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08" name="Oval 80"/>
            <p:cNvSpPr>
              <a:spLocks noChangeArrowheads="1"/>
            </p:cNvSpPr>
            <p:nvPr/>
          </p:nvSpPr>
          <p:spPr bwMode="auto">
            <a:xfrm>
              <a:off x="2784"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09" name="Oval 81"/>
            <p:cNvSpPr>
              <a:spLocks noChangeArrowheads="1"/>
            </p:cNvSpPr>
            <p:nvPr/>
          </p:nvSpPr>
          <p:spPr bwMode="auto">
            <a:xfrm>
              <a:off x="2736" y="1152"/>
              <a:ext cx="96" cy="48"/>
            </a:xfrm>
            <a:prstGeom prst="ellipse">
              <a:avLst/>
            </a:prstGeom>
            <a:solidFill>
              <a:srgbClr val="CC0000"/>
            </a:solidFill>
            <a:ln w="9525">
              <a:solidFill>
                <a:srgbClr val="CC0000"/>
              </a:solidFill>
              <a:round/>
              <a:headEnd/>
              <a:tailEnd/>
            </a:ln>
            <a:effectLst/>
          </p:spPr>
          <p:txBody>
            <a:bodyPr wrap="none" anchor="ctr">
              <a:prstTxWarp prst="textNoShape">
                <a:avLst/>
              </a:prstTxWarp>
            </a:bodyPr>
            <a:lstStyle/>
            <a:p>
              <a:endParaRPr lang="en-US"/>
            </a:p>
          </p:txBody>
        </p:sp>
        <p:sp>
          <p:nvSpPr>
            <p:cNvPr id="637010" name="Oval 82"/>
            <p:cNvSpPr>
              <a:spLocks noChangeArrowheads="1"/>
            </p:cNvSpPr>
            <p:nvPr/>
          </p:nvSpPr>
          <p:spPr bwMode="auto">
            <a:xfrm>
              <a:off x="2688"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11" name="Oval 83"/>
            <p:cNvSpPr>
              <a:spLocks noChangeArrowheads="1"/>
            </p:cNvSpPr>
            <p:nvPr/>
          </p:nvSpPr>
          <p:spPr bwMode="auto">
            <a:xfrm>
              <a:off x="2640" y="1248"/>
              <a:ext cx="96" cy="48"/>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7012" name="Oval 84"/>
            <p:cNvSpPr>
              <a:spLocks noChangeArrowheads="1"/>
            </p:cNvSpPr>
            <p:nvPr/>
          </p:nvSpPr>
          <p:spPr bwMode="auto">
            <a:xfrm>
              <a:off x="2592"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13" name="Oval 85"/>
            <p:cNvSpPr>
              <a:spLocks noChangeArrowheads="1"/>
            </p:cNvSpPr>
            <p:nvPr/>
          </p:nvSpPr>
          <p:spPr bwMode="auto">
            <a:xfrm>
              <a:off x="2544"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14" name="Oval 86"/>
            <p:cNvSpPr>
              <a:spLocks noChangeArrowheads="1"/>
            </p:cNvSpPr>
            <p:nvPr/>
          </p:nvSpPr>
          <p:spPr bwMode="auto">
            <a:xfrm>
              <a:off x="2496" y="1392"/>
              <a:ext cx="96" cy="48"/>
            </a:xfrm>
            <a:prstGeom prst="ellipse">
              <a:avLst/>
            </a:prstGeom>
            <a:solidFill>
              <a:srgbClr val="CC0000"/>
            </a:solidFill>
            <a:ln w="9525">
              <a:solidFill>
                <a:srgbClr val="CC0000"/>
              </a:solidFill>
              <a:round/>
              <a:headEnd/>
              <a:tailEnd/>
            </a:ln>
            <a:effectLst/>
          </p:spPr>
          <p:txBody>
            <a:bodyPr wrap="none" anchor="ctr">
              <a:prstTxWarp prst="textNoShape">
                <a:avLst/>
              </a:prstTxWarp>
            </a:bodyPr>
            <a:lstStyle/>
            <a:p>
              <a:endParaRPr lang="en-US"/>
            </a:p>
          </p:txBody>
        </p:sp>
        <p:sp>
          <p:nvSpPr>
            <p:cNvPr id="637015" name="Oval 87"/>
            <p:cNvSpPr>
              <a:spLocks noChangeArrowheads="1"/>
            </p:cNvSpPr>
            <p:nvPr/>
          </p:nvSpPr>
          <p:spPr bwMode="auto">
            <a:xfrm>
              <a:off x="2448" y="1440"/>
              <a:ext cx="96" cy="48"/>
            </a:xfrm>
            <a:prstGeom prst="ellipse">
              <a:avLst/>
            </a:prstGeom>
            <a:solidFill>
              <a:srgbClr val="008000"/>
            </a:solidFill>
            <a:ln w="9525">
              <a:solidFill>
                <a:srgbClr val="008000"/>
              </a:solidFill>
              <a:round/>
              <a:headEnd/>
              <a:tailEnd/>
            </a:ln>
            <a:effectLst/>
          </p:spPr>
          <p:txBody>
            <a:bodyPr wrap="none" anchor="ctr">
              <a:prstTxWarp prst="textNoShape">
                <a:avLst/>
              </a:prstTxWarp>
            </a:bodyPr>
            <a:lstStyle/>
            <a:p>
              <a:endParaRPr lang="en-US"/>
            </a:p>
          </p:txBody>
        </p:sp>
        <p:sp>
          <p:nvSpPr>
            <p:cNvPr id="637016" name="Oval 88"/>
            <p:cNvSpPr>
              <a:spLocks noChangeArrowheads="1"/>
            </p:cNvSpPr>
            <p:nvPr/>
          </p:nvSpPr>
          <p:spPr bwMode="auto">
            <a:xfrm>
              <a:off x="3024" y="1008"/>
              <a:ext cx="96" cy="48"/>
            </a:xfrm>
            <a:prstGeom prst="ellipse">
              <a:avLst/>
            </a:prstGeom>
            <a:solidFill>
              <a:srgbClr val="008000"/>
            </a:solidFill>
            <a:ln w="9525">
              <a:solidFill>
                <a:srgbClr val="008000"/>
              </a:solidFill>
              <a:round/>
              <a:headEnd/>
              <a:tailEnd/>
            </a:ln>
            <a:effectLst/>
          </p:spPr>
          <p:txBody>
            <a:bodyPr wrap="none" anchor="ctr">
              <a:prstTxWarp prst="textNoShape">
                <a:avLst/>
              </a:prstTxWarp>
            </a:bodyPr>
            <a:lstStyle/>
            <a:p>
              <a:endParaRPr lang="en-US"/>
            </a:p>
          </p:txBody>
        </p:sp>
        <p:sp>
          <p:nvSpPr>
            <p:cNvPr id="637017" name="Oval 89"/>
            <p:cNvSpPr>
              <a:spLocks noChangeArrowheads="1"/>
            </p:cNvSpPr>
            <p:nvPr/>
          </p:nvSpPr>
          <p:spPr bwMode="auto">
            <a:xfrm>
              <a:off x="2976"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18" name="Oval 90"/>
            <p:cNvSpPr>
              <a:spLocks noChangeArrowheads="1"/>
            </p:cNvSpPr>
            <p:nvPr/>
          </p:nvSpPr>
          <p:spPr bwMode="auto">
            <a:xfrm>
              <a:off x="2928" y="1104"/>
              <a:ext cx="96" cy="48"/>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7019" name="Oval 91"/>
            <p:cNvSpPr>
              <a:spLocks noChangeArrowheads="1"/>
            </p:cNvSpPr>
            <p:nvPr/>
          </p:nvSpPr>
          <p:spPr bwMode="auto">
            <a:xfrm>
              <a:off x="2880" y="115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20" name="Oval 92"/>
            <p:cNvSpPr>
              <a:spLocks noChangeArrowheads="1"/>
            </p:cNvSpPr>
            <p:nvPr/>
          </p:nvSpPr>
          <p:spPr bwMode="auto">
            <a:xfrm>
              <a:off x="2832"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21" name="Oval 93"/>
            <p:cNvSpPr>
              <a:spLocks noChangeArrowheads="1"/>
            </p:cNvSpPr>
            <p:nvPr/>
          </p:nvSpPr>
          <p:spPr bwMode="auto">
            <a:xfrm>
              <a:off x="2784" y="1248"/>
              <a:ext cx="96" cy="48"/>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7022" name="Oval 94"/>
            <p:cNvSpPr>
              <a:spLocks noChangeArrowheads="1"/>
            </p:cNvSpPr>
            <p:nvPr/>
          </p:nvSpPr>
          <p:spPr bwMode="auto">
            <a:xfrm>
              <a:off x="2736"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23" name="Oval 95"/>
            <p:cNvSpPr>
              <a:spLocks noChangeArrowheads="1"/>
            </p:cNvSpPr>
            <p:nvPr/>
          </p:nvSpPr>
          <p:spPr bwMode="auto">
            <a:xfrm>
              <a:off x="2688" y="1344"/>
              <a:ext cx="96" cy="48"/>
            </a:xfrm>
            <a:prstGeom prst="ellipse">
              <a:avLst/>
            </a:prstGeom>
            <a:solidFill>
              <a:srgbClr val="008000"/>
            </a:solidFill>
            <a:ln w="9525">
              <a:solidFill>
                <a:srgbClr val="008000"/>
              </a:solidFill>
              <a:round/>
              <a:headEnd/>
              <a:tailEnd/>
            </a:ln>
            <a:effectLst/>
          </p:spPr>
          <p:txBody>
            <a:bodyPr wrap="none" anchor="ctr">
              <a:prstTxWarp prst="textNoShape">
                <a:avLst/>
              </a:prstTxWarp>
            </a:bodyPr>
            <a:lstStyle/>
            <a:p>
              <a:endParaRPr lang="en-US"/>
            </a:p>
          </p:txBody>
        </p:sp>
        <p:sp>
          <p:nvSpPr>
            <p:cNvPr id="637024" name="Oval 96"/>
            <p:cNvSpPr>
              <a:spLocks noChangeArrowheads="1"/>
            </p:cNvSpPr>
            <p:nvPr/>
          </p:nvSpPr>
          <p:spPr bwMode="auto">
            <a:xfrm>
              <a:off x="2640"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25" name="Oval 97"/>
            <p:cNvSpPr>
              <a:spLocks noChangeArrowheads="1"/>
            </p:cNvSpPr>
            <p:nvPr/>
          </p:nvSpPr>
          <p:spPr bwMode="auto">
            <a:xfrm>
              <a:off x="2592" y="144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26" name="Oval 98"/>
            <p:cNvSpPr>
              <a:spLocks noChangeArrowheads="1"/>
            </p:cNvSpPr>
            <p:nvPr/>
          </p:nvSpPr>
          <p:spPr bwMode="auto">
            <a:xfrm>
              <a:off x="3168" y="100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27" name="Oval 99"/>
            <p:cNvSpPr>
              <a:spLocks noChangeArrowheads="1"/>
            </p:cNvSpPr>
            <p:nvPr/>
          </p:nvSpPr>
          <p:spPr bwMode="auto">
            <a:xfrm>
              <a:off x="3120" y="1056"/>
              <a:ext cx="96" cy="48"/>
            </a:xfrm>
            <a:prstGeom prst="ellipse">
              <a:avLst/>
            </a:prstGeom>
            <a:solidFill>
              <a:srgbClr val="CC0000"/>
            </a:solidFill>
            <a:ln w="9525">
              <a:solidFill>
                <a:srgbClr val="CC0000"/>
              </a:solidFill>
              <a:round/>
              <a:headEnd/>
              <a:tailEnd/>
            </a:ln>
            <a:effectLst/>
          </p:spPr>
          <p:txBody>
            <a:bodyPr wrap="none" anchor="ctr">
              <a:prstTxWarp prst="textNoShape">
                <a:avLst/>
              </a:prstTxWarp>
            </a:bodyPr>
            <a:lstStyle/>
            <a:p>
              <a:endParaRPr lang="en-US"/>
            </a:p>
          </p:txBody>
        </p:sp>
        <p:sp>
          <p:nvSpPr>
            <p:cNvPr id="637028" name="Oval 100"/>
            <p:cNvSpPr>
              <a:spLocks noChangeArrowheads="1"/>
            </p:cNvSpPr>
            <p:nvPr/>
          </p:nvSpPr>
          <p:spPr bwMode="auto">
            <a:xfrm>
              <a:off x="3072"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29" name="Oval 101"/>
            <p:cNvSpPr>
              <a:spLocks noChangeArrowheads="1"/>
            </p:cNvSpPr>
            <p:nvPr/>
          </p:nvSpPr>
          <p:spPr bwMode="auto">
            <a:xfrm>
              <a:off x="3024" y="1152"/>
              <a:ext cx="96" cy="48"/>
            </a:xfrm>
            <a:prstGeom prst="ellipse">
              <a:avLst/>
            </a:prstGeom>
            <a:solidFill>
              <a:srgbClr val="008000"/>
            </a:solidFill>
            <a:ln w="9525">
              <a:solidFill>
                <a:srgbClr val="008000"/>
              </a:solidFill>
              <a:round/>
              <a:headEnd/>
              <a:tailEnd/>
            </a:ln>
            <a:effectLst/>
          </p:spPr>
          <p:txBody>
            <a:bodyPr wrap="none" anchor="ctr">
              <a:prstTxWarp prst="textNoShape">
                <a:avLst/>
              </a:prstTxWarp>
            </a:bodyPr>
            <a:lstStyle/>
            <a:p>
              <a:endParaRPr lang="en-US"/>
            </a:p>
          </p:txBody>
        </p:sp>
        <p:sp>
          <p:nvSpPr>
            <p:cNvPr id="637030" name="Oval 102"/>
            <p:cNvSpPr>
              <a:spLocks noChangeArrowheads="1"/>
            </p:cNvSpPr>
            <p:nvPr/>
          </p:nvSpPr>
          <p:spPr bwMode="auto">
            <a:xfrm>
              <a:off x="2976"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31" name="Oval 103"/>
            <p:cNvSpPr>
              <a:spLocks noChangeArrowheads="1"/>
            </p:cNvSpPr>
            <p:nvPr/>
          </p:nvSpPr>
          <p:spPr bwMode="auto">
            <a:xfrm>
              <a:off x="2928"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32" name="Oval 104"/>
            <p:cNvSpPr>
              <a:spLocks noChangeArrowheads="1"/>
            </p:cNvSpPr>
            <p:nvPr/>
          </p:nvSpPr>
          <p:spPr bwMode="auto">
            <a:xfrm>
              <a:off x="2880"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33" name="Oval 105"/>
            <p:cNvSpPr>
              <a:spLocks noChangeArrowheads="1"/>
            </p:cNvSpPr>
            <p:nvPr/>
          </p:nvSpPr>
          <p:spPr bwMode="auto">
            <a:xfrm>
              <a:off x="2832"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34" name="Oval 106"/>
            <p:cNvSpPr>
              <a:spLocks noChangeArrowheads="1"/>
            </p:cNvSpPr>
            <p:nvPr/>
          </p:nvSpPr>
          <p:spPr bwMode="auto">
            <a:xfrm>
              <a:off x="2784" y="1392"/>
              <a:ext cx="96" cy="48"/>
            </a:xfrm>
            <a:prstGeom prst="ellipse">
              <a:avLst/>
            </a:prstGeom>
            <a:solidFill>
              <a:srgbClr val="008000"/>
            </a:solidFill>
            <a:ln w="9525">
              <a:solidFill>
                <a:srgbClr val="008000"/>
              </a:solidFill>
              <a:round/>
              <a:headEnd/>
              <a:tailEnd/>
            </a:ln>
            <a:effectLst/>
          </p:spPr>
          <p:txBody>
            <a:bodyPr wrap="none" anchor="ctr">
              <a:prstTxWarp prst="textNoShape">
                <a:avLst/>
              </a:prstTxWarp>
            </a:bodyPr>
            <a:lstStyle/>
            <a:p>
              <a:endParaRPr lang="en-US"/>
            </a:p>
          </p:txBody>
        </p:sp>
        <p:sp>
          <p:nvSpPr>
            <p:cNvPr id="637035" name="Oval 107"/>
            <p:cNvSpPr>
              <a:spLocks noChangeArrowheads="1"/>
            </p:cNvSpPr>
            <p:nvPr/>
          </p:nvSpPr>
          <p:spPr bwMode="auto">
            <a:xfrm>
              <a:off x="2736" y="144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36" name="Oval 108"/>
            <p:cNvSpPr>
              <a:spLocks noChangeArrowheads="1"/>
            </p:cNvSpPr>
            <p:nvPr/>
          </p:nvSpPr>
          <p:spPr bwMode="auto">
            <a:xfrm>
              <a:off x="3312" y="1008"/>
              <a:ext cx="96" cy="48"/>
            </a:xfrm>
            <a:prstGeom prst="ellipse">
              <a:avLst/>
            </a:prstGeom>
            <a:solidFill>
              <a:srgbClr val="008000"/>
            </a:solidFill>
            <a:ln w="9525">
              <a:solidFill>
                <a:srgbClr val="008000"/>
              </a:solidFill>
              <a:round/>
              <a:headEnd/>
              <a:tailEnd/>
            </a:ln>
            <a:effectLst/>
          </p:spPr>
          <p:txBody>
            <a:bodyPr wrap="none" anchor="ctr">
              <a:prstTxWarp prst="textNoShape">
                <a:avLst/>
              </a:prstTxWarp>
            </a:bodyPr>
            <a:lstStyle/>
            <a:p>
              <a:endParaRPr lang="en-US"/>
            </a:p>
          </p:txBody>
        </p:sp>
        <p:sp>
          <p:nvSpPr>
            <p:cNvPr id="637037" name="Oval 109"/>
            <p:cNvSpPr>
              <a:spLocks noChangeArrowheads="1"/>
            </p:cNvSpPr>
            <p:nvPr/>
          </p:nvSpPr>
          <p:spPr bwMode="auto">
            <a:xfrm>
              <a:off x="3264"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38" name="Oval 110"/>
            <p:cNvSpPr>
              <a:spLocks noChangeArrowheads="1"/>
            </p:cNvSpPr>
            <p:nvPr/>
          </p:nvSpPr>
          <p:spPr bwMode="auto">
            <a:xfrm>
              <a:off x="3216"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39" name="Oval 111"/>
            <p:cNvSpPr>
              <a:spLocks noChangeArrowheads="1"/>
            </p:cNvSpPr>
            <p:nvPr/>
          </p:nvSpPr>
          <p:spPr bwMode="auto">
            <a:xfrm>
              <a:off x="3168" y="115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40" name="Oval 112"/>
            <p:cNvSpPr>
              <a:spLocks noChangeArrowheads="1"/>
            </p:cNvSpPr>
            <p:nvPr/>
          </p:nvSpPr>
          <p:spPr bwMode="auto">
            <a:xfrm>
              <a:off x="3120"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41" name="Oval 113"/>
            <p:cNvSpPr>
              <a:spLocks noChangeArrowheads="1"/>
            </p:cNvSpPr>
            <p:nvPr/>
          </p:nvSpPr>
          <p:spPr bwMode="auto">
            <a:xfrm>
              <a:off x="3072"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42" name="Oval 114"/>
            <p:cNvSpPr>
              <a:spLocks noChangeArrowheads="1"/>
            </p:cNvSpPr>
            <p:nvPr/>
          </p:nvSpPr>
          <p:spPr bwMode="auto">
            <a:xfrm>
              <a:off x="3024"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43" name="Oval 115"/>
            <p:cNvSpPr>
              <a:spLocks noChangeArrowheads="1"/>
            </p:cNvSpPr>
            <p:nvPr/>
          </p:nvSpPr>
          <p:spPr bwMode="auto">
            <a:xfrm>
              <a:off x="2976" y="1344"/>
              <a:ext cx="96" cy="48"/>
            </a:xfrm>
            <a:prstGeom prst="ellipse">
              <a:avLst/>
            </a:prstGeom>
            <a:solidFill>
              <a:srgbClr val="CC0000"/>
            </a:solidFill>
            <a:ln w="9525">
              <a:solidFill>
                <a:srgbClr val="CC0000"/>
              </a:solidFill>
              <a:round/>
              <a:headEnd/>
              <a:tailEnd/>
            </a:ln>
            <a:effectLst/>
          </p:spPr>
          <p:txBody>
            <a:bodyPr wrap="none" anchor="ctr">
              <a:prstTxWarp prst="textNoShape">
                <a:avLst/>
              </a:prstTxWarp>
            </a:bodyPr>
            <a:lstStyle/>
            <a:p>
              <a:endParaRPr lang="en-US"/>
            </a:p>
          </p:txBody>
        </p:sp>
        <p:sp>
          <p:nvSpPr>
            <p:cNvPr id="637044" name="Oval 116"/>
            <p:cNvSpPr>
              <a:spLocks noChangeArrowheads="1"/>
            </p:cNvSpPr>
            <p:nvPr/>
          </p:nvSpPr>
          <p:spPr bwMode="auto">
            <a:xfrm>
              <a:off x="2928"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45" name="Oval 117"/>
            <p:cNvSpPr>
              <a:spLocks noChangeArrowheads="1"/>
            </p:cNvSpPr>
            <p:nvPr/>
          </p:nvSpPr>
          <p:spPr bwMode="auto">
            <a:xfrm>
              <a:off x="2880" y="1440"/>
              <a:ext cx="96" cy="48"/>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7046" name="Oval 118"/>
            <p:cNvSpPr>
              <a:spLocks noChangeArrowheads="1"/>
            </p:cNvSpPr>
            <p:nvPr/>
          </p:nvSpPr>
          <p:spPr bwMode="auto">
            <a:xfrm>
              <a:off x="3456" y="1008"/>
              <a:ext cx="96" cy="48"/>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7047" name="Oval 119"/>
            <p:cNvSpPr>
              <a:spLocks noChangeArrowheads="1"/>
            </p:cNvSpPr>
            <p:nvPr/>
          </p:nvSpPr>
          <p:spPr bwMode="auto">
            <a:xfrm>
              <a:off x="3408"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48" name="Oval 120"/>
            <p:cNvSpPr>
              <a:spLocks noChangeArrowheads="1"/>
            </p:cNvSpPr>
            <p:nvPr/>
          </p:nvSpPr>
          <p:spPr bwMode="auto">
            <a:xfrm>
              <a:off x="3360"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49" name="Oval 121"/>
            <p:cNvSpPr>
              <a:spLocks noChangeArrowheads="1"/>
            </p:cNvSpPr>
            <p:nvPr/>
          </p:nvSpPr>
          <p:spPr bwMode="auto">
            <a:xfrm>
              <a:off x="3312" y="1152"/>
              <a:ext cx="96" cy="48"/>
            </a:xfrm>
            <a:prstGeom prst="ellipse">
              <a:avLst/>
            </a:prstGeom>
            <a:solidFill>
              <a:srgbClr val="CC0000"/>
            </a:solidFill>
            <a:ln w="9525">
              <a:solidFill>
                <a:srgbClr val="CC0000"/>
              </a:solidFill>
              <a:round/>
              <a:headEnd/>
              <a:tailEnd/>
            </a:ln>
            <a:effectLst/>
          </p:spPr>
          <p:txBody>
            <a:bodyPr wrap="none" anchor="ctr">
              <a:prstTxWarp prst="textNoShape">
                <a:avLst/>
              </a:prstTxWarp>
            </a:bodyPr>
            <a:lstStyle/>
            <a:p>
              <a:endParaRPr lang="en-US"/>
            </a:p>
          </p:txBody>
        </p:sp>
        <p:sp>
          <p:nvSpPr>
            <p:cNvPr id="637050" name="Oval 122"/>
            <p:cNvSpPr>
              <a:spLocks noChangeArrowheads="1"/>
            </p:cNvSpPr>
            <p:nvPr/>
          </p:nvSpPr>
          <p:spPr bwMode="auto">
            <a:xfrm>
              <a:off x="3264"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51" name="Oval 123"/>
            <p:cNvSpPr>
              <a:spLocks noChangeArrowheads="1"/>
            </p:cNvSpPr>
            <p:nvPr/>
          </p:nvSpPr>
          <p:spPr bwMode="auto">
            <a:xfrm>
              <a:off x="3216" y="1248"/>
              <a:ext cx="96" cy="48"/>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7052" name="Oval 124"/>
            <p:cNvSpPr>
              <a:spLocks noChangeArrowheads="1"/>
            </p:cNvSpPr>
            <p:nvPr/>
          </p:nvSpPr>
          <p:spPr bwMode="auto">
            <a:xfrm>
              <a:off x="3168"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53" name="Oval 125"/>
            <p:cNvSpPr>
              <a:spLocks noChangeArrowheads="1"/>
            </p:cNvSpPr>
            <p:nvPr/>
          </p:nvSpPr>
          <p:spPr bwMode="auto">
            <a:xfrm>
              <a:off x="3120" y="1344"/>
              <a:ext cx="96" cy="48"/>
            </a:xfrm>
            <a:prstGeom prst="ellipse">
              <a:avLst/>
            </a:prstGeom>
            <a:solidFill>
              <a:srgbClr val="008000"/>
            </a:solidFill>
            <a:ln w="9525">
              <a:solidFill>
                <a:srgbClr val="008000"/>
              </a:solidFill>
              <a:round/>
              <a:headEnd/>
              <a:tailEnd/>
            </a:ln>
            <a:effectLst/>
          </p:spPr>
          <p:txBody>
            <a:bodyPr wrap="none" anchor="ctr">
              <a:prstTxWarp prst="textNoShape">
                <a:avLst/>
              </a:prstTxWarp>
            </a:bodyPr>
            <a:lstStyle/>
            <a:p>
              <a:endParaRPr lang="en-US"/>
            </a:p>
          </p:txBody>
        </p:sp>
        <p:sp>
          <p:nvSpPr>
            <p:cNvPr id="637054" name="Oval 126"/>
            <p:cNvSpPr>
              <a:spLocks noChangeArrowheads="1"/>
            </p:cNvSpPr>
            <p:nvPr/>
          </p:nvSpPr>
          <p:spPr bwMode="auto">
            <a:xfrm>
              <a:off x="3072"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55" name="Oval 127"/>
            <p:cNvSpPr>
              <a:spLocks noChangeArrowheads="1"/>
            </p:cNvSpPr>
            <p:nvPr/>
          </p:nvSpPr>
          <p:spPr bwMode="auto">
            <a:xfrm>
              <a:off x="3024" y="144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56" name="Oval 128"/>
            <p:cNvSpPr>
              <a:spLocks noChangeArrowheads="1"/>
            </p:cNvSpPr>
            <p:nvPr/>
          </p:nvSpPr>
          <p:spPr bwMode="auto">
            <a:xfrm>
              <a:off x="3600" y="100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57" name="Oval 129"/>
            <p:cNvSpPr>
              <a:spLocks noChangeArrowheads="1"/>
            </p:cNvSpPr>
            <p:nvPr/>
          </p:nvSpPr>
          <p:spPr bwMode="auto">
            <a:xfrm>
              <a:off x="3552"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58" name="Oval 130"/>
            <p:cNvSpPr>
              <a:spLocks noChangeArrowheads="1"/>
            </p:cNvSpPr>
            <p:nvPr/>
          </p:nvSpPr>
          <p:spPr bwMode="auto">
            <a:xfrm>
              <a:off x="3504"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59" name="Oval 131"/>
            <p:cNvSpPr>
              <a:spLocks noChangeArrowheads="1"/>
            </p:cNvSpPr>
            <p:nvPr/>
          </p:nvSpPr>
          <p:spPr bwMode="auto">
            <a:xfrm>
              <a:off x="3456" y="1152"/>
              <a:ext cx="96" cy="48"/>
            </a:xfrm>
            <a:prstGeom prst="ellipse">
              <a:avLst/>
            </a:prstGeom>
            <a:solidFill>
              <a:srgbClr val="008000"/>
            </a:solidFill>
            <a:ln w="9525">
              <a:solidFill>
                <a:srgbClr val="008000"/>
              </a:solidFill>
              <a:round/>
              <a:headEnd/>
              <a:tailEnd/>
            </a:ln>
            <a:effectLst/>
          </p:spPr>
          <p:txBody>
            <a:bodyPr wrap="none" anchor="ctr">
              <a:prstTxWarp prst="textNoShape">
                <a:avLst/>
              </a:prstTxWarp>
            </a:bodyPr>
            <a:lstStyle/>
            <a:p>
              <a:endParaRPr lang="en-US"/>
            </a:p>
          </p:txBody>
        </p:sp>
        <p:sp>
          <p:nvSpPr>
            <p:cNvPr id="637060" name="Oval 132"/>
            <p:cNvSpPr>
              <a:spLocks noChangeArrowheads="1"/>
            </p:cNvSpPr>
            <p:nvPr/>
          </p:nvSpPr>
          <p:spPr bwMode="auto">
            <a:xfrm>
              <a:off x="3408" y="120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61" name="Oval 133"/>
            <p:cNvSpPr>
              <a:spLocks noChangeArrowheads="1"/>
            </p:cNvSpPr>
            <p:nvPr/>
          </p:nvSpPr>
          <p:spPr bwMode="auto">
            <a:xfrm>
              <a:off x="3360"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62" name="Oval 134"/>
            <p:cNvSpPr>
              <a:spLocks noChangeArrowheads="1"/>
            </p:cNvSpPr>
            <p:nvPr/>
          </p:nvSpPr>
          <p:spPr bwMode="auto">
            <a:xfrm>
              <a:off x="3312" y="129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63" name="Oval 135"/>
            <p:cNvSpPr>
              <a:spLocks noChangeArrowheads="1"/>
            </p:cNvSpPr>
            <p:nvPr/>
          </p:nvSpPr>
          <p:spPr bwMode="auto">
            <a:xfrm>
              <a:off x="3264"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64" name="Oval 136"/>
            <p:cNvSpPr>
              <a:spLocks noChangeArrowheads="1"/>
            </p:cNvSpPr>
            <p:nvPr/>
          </p:nvSpPr>
          <p:spPr bwMode="auto">
            <a:xfrm>
              <a:off x="3216" y="1392"/>
              <a:ext cx="96" cy="48"/>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7065" name="Oval 137"/>
            <p:cNvSpPr>
              <a:spLocks noChangeArrowheads="1"/>
            </p:cNvSpPr>
            <p:nvPr/>
          </p:nvSpPr>
          <p:spPr bwMode="auto">
            <a:xfrm>
              <a:off x="3168" y="1440"/>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66" name="Oval 138"/>
            <p:cNvSpPr>
              <a:spLocks noChangeArrowheads="1"/>
            </p:cNvSpPr>
            <p:nvPr/>
          </p:nvSpPr>
          <p:spPr bwMode="auto">
            <a:xfrm>
              <a:off x="3744" y="1008"/>
              <a:ext cx="96" cy="48"/>
            </a:xfrm>
            <a:prstGeom prst="ellipse">
              <a:avLst/>
            </a:prstGeom>
            <a:solidFill>
              <a:srgbClr val="008000"/>
            </a:solidFill>
            <a:ln w="9525">
              <a:solidFill>
                <a:srgbClr val="008000"/>
              </a:solidFill>
              <a:round/>
              <a:headEnd/>
              <a:tailEnd/>
            </a:ln>
            <a:effectLst/>
          </p:spPr>
          <p:txBody>
            <a:bodyPr wrap="none" anchor="ctr">
              <a:prstTxWarp prst="textNoShape">
                <a:avLst/>
              </a:prstTxWarp>
            </a:bodyPr>
            <a:lstStyle/>
            <a:p>
              <a:endParaRPr lang="en-US"/>
            </a:p>
          </p:txBody>
        </p:sp>
        <p:sp>
          <p:nvSpPr>
            <p:cNvPr id="637067" name="Oval 139"/>
            <p:cNvSpPr>
              <a:spLocks noChangeArrowheads="1"/>
            </p:cNvSpPr>
            <p:nvPr/>
          </p:nvSpPr>
          <p:spPr bwMode="auto">
            <a:xfrm>
              <a:off x="3696" y="1056"/>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68" name="Oval 140"/>
            <p:cNvSpPr>
              <a:spLocks noChangeArrowheads="1"/>
            </p:cNvSpPr>
            <p:nvPr/>
          </p:nvSpPr>
          <p:spPr bwMode="auto">
            <a:xfrm>
              <a:off x="3648" y="110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69" name="Oval 141"/>
            <p:cNvSpPr>
              <a:spLocks noChangeArrowheads="1"/>
            </p:cNvSpPr>
            <p:nvPr/>
          </p:nvSpPr>
          <p:spPr bwMode="auto">
            <a:xfrm>
              <a:off x="3600" y="1152"/>
              <a:ext cx="96" cy="48"/>
            </a:xfrm>
            <a:prstGeom prst="ellipse">
              <a:avLst/>
            </a:prstGeom>
            <a:solidFill>
              <a:srgbClr val="CC0000"/>
            </a:solidFill>
            <a:ln w="9525">
              <a:solidFill>
                <a:srgbClr val="CC0000"/>
              </a:solidFill>
              <a:round/>
              <a:headEnd/>
              <a:tailEnd/>
            </a:ln>
            <a:effectLst/>
          </p:spPr>
          <p:txBody>
            <a:bodyPr wrap="none" anchor="ctr">
              <a:prstTxWarp prst="textNoShape">
                <a:avLst/>
              </a:prstTxWarp>
            </a:bodyPr>
            <a:lstStyle/>
            <a:p>
              <a:endParaRPr lang="en-US"/>
            </a:p>
          </p:txBody>
        </p:sp>
        <p:sp>
          <p:nvSpPr>
            <p:cNvPr id="637070" name="Oval 142"/>
            <p:cNvSpPr>
              <a:spLocks noChangeArrowheads="1"/>
            </p:cNvSpPr>
            <p:nvPr/>
          </p:nvSpPr>
          <p:spPr bwMode="auto">
            <a:xfrm>
              <a:off x="3552" y="1200"/>
              <a:ext cx="96" cy="48"/>
            </a:xfrm>
            <a:prstGeom prst="ellipse">
              <a:avLst/>
            </a:prstGeom>
            <a:solidFill>
              <a:srgbClr val="FFEA18"/>
            </a:solidFill>
            <a:ln w="9525">
              <a:solidFill>
                <a:srgbClr val="FFEA18"/>
              </a:solidFill>
              <a:round/>
              <a:headEnd/>
              <a:tailEnd/>
            </a:ln>
            <a:effectLst/>
          </p:spPr>
          <p:txBody>
            <a:bodyPr wrap="none" anchor="ctr">
              <a:prstTxWarp prst="textNoShape">
                <a:avLst/>
              </a:prstTxWarp>
            </a:bodyPr>
            <a:lstStyle/>
            <a:p>
              <a:endParaRPr lang="en-US"/>
            </a:p>
          </p:txBody>
        </p:sp>
        <p:sp>
          <p:nvSpPr>
            <p:cNvPr id="637071" name="Oval 143"/>
            <p:cNvSpPr>
              <a:spLocks noChangeArrowheads="1"/>
            </p:cNvSpPr>
            <p:nvPr/>
          </p:nvSpPr>
          <p:spPr bwMode="auto">
            <a:xfrm>
              <a:off x="3504" y="1248"/>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72" name="Oval 144"/>
            <p:cNvSpPr>
              <a:spLocks noChangeArrowheads="1"/>
            </p:cNvSpPr>
            <p:nvPr/>
          </p:nvSpPr>
          <p:spPr bwMode="auto">
            <a:xfrm>
              <a:off x="3456" y="1296"/>
              <a:ext cx="96" cy="48"/>
            </a:xfrm>
            <a:prstGeom prst="ellipse">
              <a:avLst/>
            </a:prstGeom>
            <a:solidFill>
              <a:srgbClr val="008000"/>
            </a:solidFill>
            <a:ln w="9525">
              <a:solidFill>
                <a:srgbClr val="008000"/>
              </a:solidFill>
              <a:round/>
              <a:headEnd/>
              <a:tailEnd/>
            </a:ln>
            <a:effectLst/>
          </p:spPr>
          <p:txBody>
            <a:bodyPr wrap="none" anchor="ctr">
              <a:prstTxWarp prst="textNoShape">
                <a:avLst/>
              </a:prstTxWarp>
            </a:bodyPr>
            <a:lstStyle/>
            <a:p>
              <a:endParaRPr lang="en-US"/>
            </a:p>
          </p:txBody>
        </p:sp>
        <p:sp>
          <p:nvSpPr>
            <p:cNvPr id="637073" name="Oval 145"/>
            <p:cNvSpPr>
              <a:spLocks noChangeArrowheads="1"/>
            </p:cNvSpPr>
            <p:nvPr/>
          </p:nvSpPr>
          <p:spPr bwMode="auto">
            <a:xfrm>
              <a:off x="3408" y="1344"/>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74" name="Oval 146"/>
            <p:cNvSpPr>
              <a:spLocks noChangeArrowheads="1"/>
            </p:cNvSpPr>
            <p:nvPr/>
          </p:nvSpPr>
          <p:spPr bwMode="auto">
            <a:xfrm>
              <a:off x="3360" y="1392"/>
              <a:ext cx="96" cy="48"/>
            </a:xfrm>
            <a:prstGeom prst="ellipse">
              <a:avLst/>
            </a:prstGeom>
            <a:solidFill>
              <a:srgbClr val="010101"/>
            </a:solidFill>
            <a:ln w="9525">
              <a:solidFill>
                <a:schemeClr val="tx1"/>
              </a:solidFill>
              <a:round/>
              <a:headEnd/>
              <a:tailEnd/>
            </a:ln>
            <a:effectLst/>
          </p:spPr>
          <p:txBody>
            <a:bodyPr wrap="none" anchor="ctr">
              <a:prstTxWarp prst="textNoShape">
                <a:avLst/>
              </a:prstTxWarp>
            </a:bodyPr>
            <a:lstStyle/>
            <a:p>
              <a:endParaRPr lang="en-US"/>
            </a:p>
          </p:txBody>
        </p:sp>
        <p:sp>
          <p:nvSpPr>
            <p:cNvPr id="637075" name="Oval 147"/>
            <p:cNvSpPr>
              <a:spLocks noChangeArrowheads="1"/>
            </p:cNvSpPr>
            <p:nvPr/>
          </p:nvSpPr>
          <p:spPr bwMode="auto">
            <a:xfrm>
              <a:off x="3312" y="1440"/>
              <a:ext cx="96" cy="48"/>
            </a:xfrm>
            <a:prstGeom prst="ellipse">
              <a:avLst/>
            </a:prstGeom>
            <a:solidFill>
              <a:srgbClr val="CC0000"/>
            </a:solidFill>
            <a:ln w="9525">
              <a:solidFill>
                <a:srgbClr val="CC0000"/>
              </a:solidFill>
              <a:round/>
              <a:headEnd/>
              <a:tailEnd/>
            </a:ln>
            <a:effectLst/>
          </p:spPr>
          <p:txBody>
            <a:bodyPr wrap="none" anchor="ctr">
              <a:prstTxWarp prst="textNoShape">
                <a:avLst/>
              </a:prstTxWarp>
            </a:bodyPr>
            <a:lstStyle/>
            <a:p>
              <a:endParaRPr lang="en-US"/>
            </a:p>
          </p:txBody>
        </p:sp>
      </p:grpSp>
      <p:sp>
        <p:nvSpPr>
          <p:cNvPr id="637076" name="AutoShape 148"/>
          <p:cNvSpPr>
            <a:spLocks noChangeArrowheads="1"/>
          </p:cNvSpPr>
          <p:nvPr/>
        </p:nvSpPr>
        <p:spPr bwMode="auto">
          <a:xfrm>
            <a:off x="5570538" y="1795463"/>
            <a:ext cx="3498850" cy="431800"/>
          </a:xfrm>
          <a:prstGeom prst="roundRect">
            <a:avLst>
              <a:gd name="adj" fmla="val 16667"/>
            </a:avLst>
          </a:prstGeom>
          <a:solidFill>
            <a:srgbClr val="FFCC18"/>
          </a:solidFill>
          <a:ln w="9525">
            <a:noFill/>
            <a:round/>
            <a:headEnd/>
            <a:tailEnd/>
          </a:ln>
          <a:effectLst/>
        </p:spPr>
        <p:txBody>
          <a:bodyPr wrap="none" anchor="ctr">
            <a:prstTxWarp prst="textNoShape">
              <a:avLst/>
            </a:prstTxWarp>
            <a:spAutoFit/>
          </a:bodyPr>
          <a:lstStyle/>
          <a:p>
            <a:r>
              <a:rPr lang="en-US" sz="2000" b="1">
                <a:solidFill>
                  <a:srgbClr val="0F116A"/>
                </a:solidFill>
              </a:rPr>
              <a:t>2-color fluorescent tagging</a:t>
            </a:r>
          </a:p>
        </p:txBody>
      </p:sp>
    </p:spTree>
    <p:extLst>
      <p:ext uri="{BB962C8B-B14F-4D97-AF65-F5344CB8AC3E}">
        <p14:creationId xmlns:p14="http://schemas.microsoft.com/office/powerpoint/2010/main" val="41692963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body" idx="1"/>
          </p:nvPr>
        </p:nvSpPr>
        <p:spPr>
          <a:xfrm>
            <a:off x="304800" y="685800"/>
            <a:ext cx="8534400" cy="5838825"/>
          </a:xfrm>
        </p:spPr>
        <p:txBody>
          <a:bodyPr/>
          <a:lstStyle/>
          <a:p>
            <a:pPr marL="609600" indent="-609600" eaLnBrk="1" hangingPunct="1">
              <a:buFontTx/>
              <a:buNone/>
            </a:pPr>
            <a:r>
              <a:rPr lang="en-US" sz="2800" dirty="0"/>
              <a:t>1</a:t>
            </a:r>
            <a:r>
              <a:rPr lang="en-US" sz="2800" dirty="0" smtClean="0">
                <a:ea typeface="ＭＳ Ｐゴシック" charset="-128"/>
                <a:cs typeface="ＭＳ Ｐゴシック" charset="-128"/>
              </a:rPr>
              <a:t>.  </a:t>
            </a:r>
            <a:r>
              <a:rPr lang="en-US" sz="2800" dirty="0">
                <a:ea typeface="ＭＳ Ｐゴシック" charset="-128"/>
                <a:cs typeface="ＭＳ Ｐゴシック" charset="-128"/>
              </a:rPr>
              <a:t>The principal problem with inserting an unmodified mammalian gene into the bacterial chromosome, and then getting that gene expressed, is that </a:t>
            </a:r>
          </a:p>
          <a:p>
            <a:pPr marL="1112838" lvl="1" indent="-533400" eaLnBrk="1" hangingPunct="1">
              <a:buFont typeface="+mj-lt"/>
              <a:buAutoNum type="alphaUcPeriod"/>
            </a:pPr>
            <a:r>
              <a:rPr lang="en-US" sz="2400" dirty="0"/>
              <a:t>prokaryotes use a different genetic code from that of eukaryotes. </a:t>
            </a:r>
          </a:p>
          <a:p>
            <a:pPr marL="1112838" lvl="1" indent="-533400" eaLnBrk="1" hangingPunct="1">
              <a:buFontTx/>
              <a:buAutoNum type="alphaUcPeriod"/>
            </a:pPr>
            <a:r>
              <a:rPr lang="en-US" sz="2400" dirty="0"/>
              <a:t>bacteria translate </a:t>
            </a:r>
            <a:r>
              <a:rPr lang="en-US" sz="2400" dirty="0" err="1"/>
              <a:t>polycistronic</a:t>
            </a:r>
            <a:r>
              <a:rPr lang="en-US" sz="2400" dirty="0"/>
              <a:t> messages only. </a:t>
            </a:r>
          </a:p>
          <a:p>
            <a:pPr marL="1112838" lvl="1" indent="-533400" eaLnBrk="1" hangingPunct="1">
              <a:buFontTx/>
              <a:buAutoNum type="alphaUcPeriod"/>
            </a:pPr>
            <a:r>
              <a:rPr lang="en-US" sz="2400" dirty="0"/>
              <a:t>bacteria cannot remove eukaryotic introns. </a:t>
            </a:r>
          </a:p>
          <a:p>
            <a:pPr marL="1112838" lvl="1" indent="-533400" eaLnBrk="1" hangingPunct="1">
              <a:buFontTx/>
              <a:buAutoNum type="alphaUcPeriod"/>
            </a:pPr>
            <a:r>
              <a:rPr lang="en-US" sz="2400" dirty="0"/>
              <a:t>bacterial RNA polymerase cannot make RNA complementary to mammalian DNA. </a:t>
            </a:r>
          </a:p>
          <a:p>
            <a:pPr marL="1112838" lvl="1" indent="-533400" eaLnBrk="1" hangingPunct="1">
              <a:buFontTx/>
              <a:buAutoNum type="alphaUcPeriod"/>
            </a:pPr>
            <a:r>
              <a:rPr lang="en-US" sz="2400" dirty="0"/>
              <a:t>bacterial DNA is not found in a membrane-enclosed nucleus and is therefore incompatible with mammalian DNA. </a:t>
            </a:r>
          </a:p>
        </p:txBody>
      </p:sp>
      <p:sp>
        <p:nvSpPr>
          <p:cNvPr id="18637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prstTxWarp prst="textNoShape">
              <a:avLst/>
            </a:prstTxWarp>
          </a:bodyPr>
          <a:lstStyle/>
          <a:p>
            <a:pPr algn="ctr" eaLnBrk="0" hangingPunct="0"/>
            <a:r>
              <a:rPr lang="en-US" sz="1400" b="1">
                <a:latin typeface="Tahoma" charset="0"/>
              </a:rPr>
              <a:t>0</a:t>
            </a:r>
          </a:p>
        </p:txBody>
      </p:sp>
    </p:spTree>
    <p:custDataLst>
      <p:tags r:id="rId1"/>
    </p:custDataLst>
    <p:extLst>
      <p:ext uri="{BB962C8B-B14F-4D97-AF65-F5344CB8AC3E}">
        <p14:creationId xmlns:p14="http://schemas.microsoft.com/office/powerpoint/2010/main" val="18513839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0" y="165100"/>
            <a:ext cx="9017000" cy="6197600"/>
          </a:xfrm>
        </p:spPr>
        <p:txBody>
          <a:bodyPr/>
          <a:lstStyle/>
          <a:p>
            <a:pPr marL="514350" indent="-514350">
              <a:buAutoNum type="arabicPeriod" startAt="2"/>
            </a:pPr>
            <a:r>
              <a:rPr lang="en-US" dirty="0" smtClean="0"/>
              <a:t>What is the purpose of a screening gene in a plasmid?</a:t>
            </a:r>
          </a:p>
          <a:p>
            <a:pPr marL="914400" lvl="1" indent="-514350">
              <a:buAutoNum type="alphaUcPeriod"/>
            </a:pPr>
            <a:r>
              <a:rPr lang="en-US" dirty="0" smtClean="0"/>
              <a:t>To enable </a:t>
            </a:r>
            <a:r>
              <a:rPr lang="en-US" dirty="0" err="1" smtClean="0"/>
              <a:t>tranformation</a:t>
            </a:r>
            <a:r>
              <a:rPr lang="en-US" dirty="0" smtClean="0"/>
              <a:t>.</a:t>
            </a:r>
          </a:p>
          <a:p>
            <a:pPr marL="914400" lvl="1" indent="-514350">
              <a:buAutoNum type="alphaUcPeriod"/>
            </a:pPr>
            <a:r>
              <a:rPr lang="en-US" dirty="0" smtClean="0"/>
              <a:t>To enable recovery of the plasmid from solution.</a:t>
            </a:r>
          </a:p>
          <a:p>
            <a:pPr marL="914400" lvl="1" indent="-514350">
              <a:buAutoNum type="alphaUcPeriod"/>
            </a:pPr>
            <a:r>
              <a:rPr lang="en-US" dirty="0" smtClean="0"/>
              <a:t>To enable identification of successful </a:t>
            </a:r>
            <a:r>
              <a:rPr lang="en-US" dirty="0" err="1" smtClean="0"/>
              <a:t>transformants</a:t>
            </a:r>
            <a:r>
              <a:rPr lang="en-US" dirty="0" smtClean="0"/>
              <a:t>.</a:t>
            </a:r>
          </a:p>
          <a:p>
            <a:pPr marL="914400" lvl="1" indent="-514350">
              <a:buAutoNum type="alphaUcPeriod"/>
            </a:pPr>
            <a:r>
              <a:rPr lang="en-US" dirty="0" smtClean="0"/>
              <a:t>To disable the spread of GE organisms outside of the laboratory</a:t>
            </a:r>
          </a:p>
          <a:p>
            <a:pPr marL="914400" lvl="1" indent="-514350">
              <a:buAutoNum type="alphaUcPeriod"/>
            </a:pPr>
            <a:r>
              <a:rPr lang="en-US" dirty="0" smtClean="0"/>
              <a:t>To make the engineered protein product.</a:t>
            </a:r>
            <a:endParaRPr lang="en-US" dirty="0"/>
          </a:p>
        </p:txBody>
      </p:sp>
    </p:spTree>
    <p:extLst>
      <p:ext uri="{BB962C8B-B14F-4D97-AF65-F5344CB8AC3E}">
        <p14:creationId xmlns:p14="http://schemas.microsoft.com/office/powerpoint/2010/main" val="23373387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r>
              <a:rPr lang="en-US"/>
              <a:t>Selection for plasmid uptake</a:t>
            </a:r>
          </a:p>
        </p:txBody>
      </p:sp>
      <p:sp>
        <p:nvSpPr>
          <p:cNvPr id="517123" name="Rectangle 3" descr="Rectangle: Click to edit Master text styles&#10;Second level&#10;Third level&#10;Fourth level&#10;Fifth level"/>
          <p:cNvSpPr>
            <a:spLocks noGrp="1" noChangeArrowheads="1"/>
          </p:cNvSpPr>
          <p:nvPr>
            <p:ph type="body" idx="1"/>
          </p:nvPr>
        </p:nvSpPr>
        <p:spPr>
          <a:xfrm>
            <a:off x="838200" y="1371600"/>
            <a:ext cx="7772400" cy="1600200"/>
          </a:xfrm>
        </p:spPr>
        <p:txBody>
          <a:bodyPr/>
          <a:lstStyle/>
          <a:p>
            <a:r>
              <a:rPr lang="en-US"/>
              <a:t>Antibiotic becomes a </a:t>
            </a:r>
            <a:r>
              <a:rPr lang="en-US" u="sng">
                <a:solidFill>
                  <a:srgbClr val="CC0000"/>
                </a:solidFill>
              </a:rPr>
              <a:t>selecting agent</a:t>
            </a:r>
            <a:endParaRPr lang="en-US"/>
          </a:p>
          <a:p>
            <a:pPr lvl="1"/>
            <a:r>
              <a:rPr lang="en-US"/>
              <a:t>only bacteria with the plasmid will grow on antibiotic (</a:t>
            </a:r>
            <a:r>
              <a:rPr lang="en-US">
                <a:solidFill>
                  <a:srgbClr val="CC0000"/>
                </a:solidFill>
              </a:rPr>
              <a:t>ampicillin</a:t>
            </a:r>
            <a:r>
              <a:rPr lang="en-US"/>
              <a:t>) plate</a:t>
            </a:r>
          </a:p>
        </p:txBody>
      </p:sp>
      <p:pic>
        <p:nvPicPr>
          <p:cNvPr id="517124" name="Picture 4" descr="f16-09b_stage_4i_identi_cb"/>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0600" y="3781425"/>
            <a:ext cx="3541713" cy="2366963"/>
          </a:xfrm>
          <a:prstGeom prst="rect">
            <a:avLst/>
          </a:prstGeom>
          <a:noFill/>
          <a:ln w="9525">
            <a:noFill/>
            <a:miter lim="800000"/>
            <a:headEnd/>
            <a:tailEnd/>
          </a:ln>
        </p:spPr>
      </p:pic>
      <p:sp>
        <p:nvSpPr>
          <p:cNvPr id="517126" name="Oval 6"/>
          <p:cNvSpPr>
            <a:spLocks noChangeArrowheads="1"/>
          </p:cNvSpPr>
          <p:nvPr/>
        </p:nvSpPr>
        <p:spPr bwMode="auto">
          <a:xfrm>
            <a:off x="2743200" y="4324350"/>
            <a:ext cx="457200" cy="152400"/>
          </a:xfrm>
          <a:prstGeom prst="ellipse">
            <a:avLst/>
          </a:prstGeom>
          <a:solidFill>
            <a:srgbClr val="FFCC18"/>
          </a:solidFill>
          <a:ln w="9525">
            <a:solidFill>
              <a:schemeClr val="tx1"/>
            </a:solidFill>
            <a:round/>
            <a:headEnd/>
            <a:tailEnd/>
          </a:ln>
          <a:effectLst/>
        </p:spPr>
        <p:txBody>
          <a:bodyPr wrap="none" anchor="ctr">
            <a:prstTxWarp prst="textNoShape">
              <a:avLst/>
            </a:prstTxWarp>
          </a:bodyPr>
          <a:lstStyle/>
          <a:p>
            <a:endParaRPr lang="en-US"/>
          </a:p>
        </p:txBody>
      </p:sp>
      <p:sp>
        <p:nvSpPr>
          <p:cNvPr id="517127" name="Oval 7"/>
          <p:cNvSpPr>
            <a:spLocks noChangeArrowheads="1"/>
          </p:cNvSpPr>
          <p:nvPr/>
        </p:nvSpPr>
        <p:spPr bwMode="auto">
          <a:xfrm>
            <a:off x="2133600" y="4933950"/>
            <a:ext cx="457200" cy="152400"/>
          </a:xfrm>
          <a:prstGeom prst="ellipse">
            <a:avLst/>
          </a:prstGeom>
          <a:solidFill>
            <a:srgbClr val="7F5026"/>
          </a:solidFill>
          <a:ln w="9525">
            <a:solidFill>
              <a:schemeClr val="tx1"/>
            </a:solidFill>
            <a:round/>
            <a:headEnd/>
            <a:tailEnd/>
          </a:ln>
          <a:effectLst/>
        </p:spPr>
        <p:txBody>
          <a:bodyPr wrap="none" anchor="ctr">
            <a:prstTxWarp prst="textNoShape">
              <a:avLst/>
            </a:prstTxWarp>
          </a:bodyPr>
          <a:lstStyle/>
          <a:p>
            <a:endParaRPr lang="en-US"/>
          </a:p>
        </p:txBody>
      </p:sp>
      <p:sp>
        <p:nvSpPr>
          <p:cNvPr id="517128" name="Oval 8"/>
          <p:cNvSpPr>
            <a:spLocks noChangeArrowheads="1"/>
          </p:cNvSpPr>
          <p:nvPr/>
        </p:nvSpPr>
        <p:spPr bwMode="auto">
          <a:xfrm>
            <a:off x="3048000" y="5314950"/>
            <a:ext cx="457200" cy="152400"/>
          </a:xfrm>
          <a:prstGeom prst="ellipse">
            <a:avLst/>
          </a:prstGeom>
          <a:solidFill>
            <a:srgbClr val="4DFF53"/>
          </a:solidFill>
          <a:ln w="9525">
            <a:solidFill>
              <a:schemeClr val="tx1"/>
            </a:solidFill>
            <a:round/>
            <a:headEnd/>
            <a:tailEnd/>
          </a:ln>
          <a:effectLst/>
        </p:spPr>
        <p:txBody>
          <a:bodyPr wrap="none" anchor="ctr">
            <a:prstTxWarp prst="textNoShape">
              <a:avLst/>
            </a:prstTxWarp>
          </a:bodyPr>
          <a:lstStyle/>
          <a:p>
            <a:endParaRPr lang="en-US"/>
          </a:p>
        </p:txBody>
      </p:sp>
      <p:sp>
        <p:nvSpPr>
          <p:cNvPr id="517129" name="Oval 9"/>
          <p:cNvSpPr>
            <a:spLocks noChangeArrowheads="1"/>
          </p:cNvSpPr>
          <p:nvPr/>
        </p:nvSpPr>
        <p:spPr bwMode="auto">
          <a:xfrm>
            <a:off x="3505200" y="4400550"/>
            <a:ext cx="457200" cy="152400"/>
          </a:xfrm>
          <a:prstGeom prst="ellipse">
            <a:avLst/>
          </a:prstGeom>
          <a:solidFill>
            <a:srgbClr val="76EAFF"/>
          </a:solidFill>
          <a:ln w="9525">
            <a:solidFill>
              <a:schemeClr val="tx1"/>
            </a:solidFill>
            <a:round/>
            <a:headEnd/>
            <a:tailEnd/>
          </a:ln>
          <a:effectLst/>
        </p:spPr>
        <p:txBody>
          <a:bodyPr wrap="none" anchor="ctr">
            <a:prstTxWarp prst="textNoShape">
              <a:avLst/>
            </a:prstTxWarp>
          </a:bodyPr>
          <a:lstStyle/>
          <a:p>
            <a:endParaRPr lang="en-US"/>
          </a:p>
        </p:txBody>
      </p:sp>
      <p:sp>
        <p:nvSpPr>
          <p:cNvPr id="517130" name="Oval 10"/>
          <p:cNvSpPr>
            <a:spLocks noChangeArrowheads="1"/>
          </p:cNvSpPr>
          <p:nvPr/>
        </p:nvSpPr>
        <p:spPr bwMode="auto">
          <a:xfrm>
            <a:off x="1371600" y="4629150"/>
            <a:ext cx="457200" cy="152400"/>
          </a:xfrm>
          <a:prstGeom prst="ellipse">
            <a:avLst/>
          </a:prstGeom>
          <a:solidFill>
            <a:srgbClr val="0F116A"/>
          </a:solidFill>
          <a:ln w="9525">
            <a:solidFill>
              <a:schemeClr val="tx1"/>
            </a:solidFill>
            <a:round/>
            <a:headEnd/>
            <a:tailEnd/>
          </a:ln>
          <a:effectLst/>
        </p:spPr>
        <p:txBody>
          <a:bodyPr wrap="none" anchor="ctr">
            <a:prstTxWarp prst="textNoShape">
              <a:avLst/>
            </a:prstTxWarp>
          </a:bodyPr>
          <a:lstStyle/>
          <a:p>
            <a:endParaRPr lang="en-US"/>
          </a:p>
        </p:txBody>
      </p:sp>
      <p:sp>
        <p:nvSpPr>
          <p:cNvPr id="517131" name="Oval 11"/>
          <p:cNvSpPr>
            <a:spLocks noChangeArrowheads="1"/>
          </p:cNvSpPr>
          <p:nvPr/>
        </p:nvSpPr>
        <p:spPr bwMode="auto">
          <a:xfrm>
            <a:off x="2743200" y="4781550"/>
            <a:ext cx="457200" cy="152400"/>
          </a:xfrm>
          <a:prstGeom prst="ellipse">
            <a:avLst/>
          </a:prstGeom>
          <a:solidFill>
            <a:srgbClr val="526D98"/>
          </a:solidFill>
          <a:ln w="9525">
            <a:solidFill>
              <a:schemeClr val="tx1"/>
            </a:solidFill>
            <a:round/>
            <a:headEnd/>
            <a:tailEnd/>
          </a:ln>
          <a:effectLst/>
        </p:spPr>
        <p:txBody>
          <a:bodyPr wrap="none" anchor="ctr">
            <a:prstTxWarp prst="textNoShape">
              <a:avLst/>
            </a:prstTxWarp>
          </a:bodyPr>
          <a:lstStyle/>
          <a:p>
            <a:endParaRPr lang="en-US"/>
          </a:p>
        </p:txBody>
      </p:sp>
      <p:sp>
        <p:nvSpPr>
          <p:cNvPr id="517132" name="Oval 12"/>
          <p:cNvSpPr>
            <a:spLocks noChangeArrowheads="1"/>
          </p:cNvSpPr>
          <p:nvPr/>
        </p:nvSpPr>
        <p:spPr bwMode="auto">
          <a:xfrm>
            <a:off x="3810000" y="4705350"/>
            <a:ext cx="457200" cy="152400"/>
          </a:xfrm>
          <a:prstGeom prst="ellipse">
            <a:avLst/>
          </a:prstGeom>
          <a:solidFill>
            <a:srgbClr val="FF55F5"/>
          </a:solidFill>
          <a:ln w="9525">
            <a:solidFill>
              <a:schemeClr val="tx1"/>
            </a:solidFill>
            <a:round/>
            <a:headEnd/>
            <a:tailEnd/>
          </a:ln>
          <a:effectLst/>
        </p:spPr>
        <p:txBody>
          <a:bodyPr wrap="none" anchor="ctr">
            <a:prstTxWarp prst="textNoShape">
              <a:avLst/>
            </a:prstTxWarp>
          </a:bodyPr>
          <a:lstStyle/>
          <a:p>
            <a:endParaRPr lang="en-US"/>
          </a:p>
        </p:txBody>
      </p:sp>
      <p:sp>
        <p:nvSpPr>
          <p:cNvPr id="517133" name="Oval 13"/>
          <p:cNvSpPr>
            <a:spLocks noChangeArrowheads="1"/>
          </p:cNvSpPr>
          <p:nvPr/>
        </p:nvSpPr>
        <p:spPr bwMode="auto">
          <a:xfrm>
            <a:off x="1752600" y="5314950"/>
            <a:ext cx="457200" cy="152400"/>
          </a:xfrm>
          <a:prstGeom prst="ellipse">
            <a:avLst/>
          </a:prstGeom>
          <a:solidFill>
            <a:srgbClr val="2C8516"/>
          </a:solidFill>
          <a:ln w="9525">
            <a:solidFill>
              <a:schemeClr val="tx1"/>
            </a:solidFill>
            <a:round/>
            <a:headEnd/>
            <a:tailEnd/>
          </a:ln>
          <a:effectLst/>
        </p:spPr>
        <p:txBody>
          <a:bodyPr wrap="none" anchor="ctr">
            <a:prstTxWarp prst="textNoShape">
              <a:avLst/>
            </a:prstTxWarp>
          </a:bodyPr>
          <a:lstStyle/>
          <a:p>
            <a:endParaRPr lang="en-US"/>
          </a:p>
        </p:txBody>
      </p:sp>
      <p:sp>
        <p:nvSpPr>
          <p:cNvPr id="517134" name="Oval 14"/>
          <p:cNvSpPr>
            <a:spLocks noChangeArrowheads="1"/>
          </p:cNvSpPr>
          <p:nvPr/>
        </p:nvSpPr>
        <p:spPr bwMode="auto">
          <a:xfrm>
            <a:off x="2057400" y="4629150"/>
            <a:ext cx="457200" cy="152400"/>
          </a:xfrm>
          <a:prstGeom prst="ellipse">
            <a:avLst/>
          </a:prstGeom>
          <a:solidFill>
            <a:srgbClr val="CC0000"/>
          </a:solidFill>
          <a:ln w="9525">
            <a:solidFill>
              <a:schemeClr val="tx1"/>
            </a:solidFill>
            <a:round/>
            <a:headEnd/>
            <a:tailEnd/>
          </a:ln>
          <a:effectLst/>
        </p:spPr>
        <p:txBody>
          <a:bodyPr wrap="none" anchor="ctr">
            <a:prstTxWarp prst="textNoShape">
              <a:avLst/>
            </a:prstTxWarp>
          </a:bodyPr>
          <a:lstStyle/>
          <a:p>
            <a:endParaRPr lang="en-US"/>
          </a:p>
        </p:txBody>
      </p:sp>
      <p:sp>
        <p:nvSpPr>
          <p:cNvPr id="517135" name="Oval 15"/>
          <p:cNvSpPr>
            <a:spLocks noChangeArrowheads="1"/>
          </p:cNvSpPr>
          <p:nvPr/>
        </p:nvSpPr>
        <p:spPr bwMode="auto">
          <a:xfrm>
            <a:off x="2743200" y="4781550"/>
            <a:ext cx="457200" cy="152400"/>
          </a:xfrm>
          <a:prstGeom prst="ellipse">
            <a:avLst/>
          </a:prstGeom>
          <a:solidFill>
            <a:srgbClr val="EF6C00"/>
          </a:solidFill>
          <a:ln w="9525">
            <a:solidFill>
              <a:schemeClr val="tx1"/>
            </a:solidFill>
            <a:round/>
            <a:headEnd/>
            <a:tailEnd/>
          </a:ln>
          <a:effectLst/>
        </p:spPr>
        <p:txBody>
          <a:bodyPr wrap="none" anchor="ctr">
            <a:prstTxWarp prst="textNoShape">
              <a:avLst/>
            </a:prstTxWarp>
          </a:bodyPr>
          <a:lstStyle/>
          <a:p>
            <a:endParaRPr lang="en-US"/>
          </a:p>
        </p:txBody>
      </p:sp>
      <p:sp>
        <p:nvSpPr>
          <p:cNvPr id="517136" name="Oval 16"/>
          <p:cNvSpPr>
            <a:spLocks noChangeArrowheads="1"/>
          </p:cNvSpPr>
          <p:nvPr/>
        </p:nvSpPr>
        <p:spPr bwMode="auto">
          <a:xfrm>
            <a:off x="2362200" y="5391150"/>
            <a:ext cx="5334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17137" name="Oval 17"/>
          <p:cNvSpPr>
            <a:spLocks noChangeArrowheads="1"/>
          </p:cNvSpPr>
          <p:nvPr/>
        </p:nvSpPr>
        <p:spPr bwMode="auto">
          <a:xfrm>
            <a:off x="2971800" y="4100513"/>
            <a:ext cx="457200" cy="152400"/>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grpSp>
        <p:nvGrpSpPr>
          <p:cNvPr id="2" name="Group 18"/>
          <p:cNvGrpSpPr>
            <a:grpSpLocks/>
          </p:cNvGrpSpPr>
          <p:nvPr/>
        </p:nvGrpSpPr>
        <p:grpSpPr bwMode="auto">
          <a:xfrm>
            <a:off x="5334000" y="3790950"/>
            <a:ext cx="3541713" cy="2366963"/>
            <a:chOff x="3408" y="2781"/>
            <a:chExt cx="2231" cy="1491"/>
          </a:xfrm>
        </p:grpSpPr>
        <p:pic>
          <p:nvPicPr>
            <p:cNvPr id="517139" name="Picture 19" descr="f16-09b_stage_4i_identi_cb"/>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08" y="2781"/>
              <a:ext cx="2231" cy="1491"/>
            </a:xfrm>
            <a:prstGeom prst="rect">
              <a:avLst/>
            </a:prstGeom>
            <a:noFill/>
            <a:ln w="9525">
              <a:noFill/>
              <a:miter lim="800000"/>
              <a:headEnd/>
              <a:tailEnd/>
            </a:ln>
          </p:spPr>
        </p:pic>
        <p:sp>
          <p:nvSpPr>
            <p:cNvPr id="517141" name="Oval 21"/>
            <p:cNvSpPr>
              <a:spLocks noChangeArrowheads="1"/>
            </p:cNvSpPr>
            <p:nvPr/>
          </p:nvSpPr>
          <p:spPr bwMode="auto">
            <a:xfrm>
              <a:off x="4512" y="3117"/>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17142" name="Oval 22"/>
            <p:cNvSpPr>
              <a:spLocks noChangeArrowheads="1"/>
            </p:cNvSpPr>
            <p:nvPr/>
          </p:nvSpPr>
          <p:spPr bwMode="auto">
            <a:xfrm>
              <a:off x="4128" y="3501"/>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17143" name="Oval 23"/>
            <p:cNvSpPr>
              <a:spLocks noChangeArrowheads="1"/>
            </p:cNvSpPr>
            <p:nvPr/>
          </p:nvSpPr>
          <p:spPr bwMode="auto">
            <a:xfrm>
              <a:off x="4704" y="3741"/>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17144" name="Oval 24"/>
            <p:cNvSpPr>
              <a:spLocks noChangeArrowheads="1"/>
            </p:cNvSpPr>
            <p:nvPr/>
          </p:nvSpPr>
          <p:spPr bwMode="auto">
            <a:xfrm>
              <a:off x="4992" y="3165"/>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17145" name="Oval 25"/>
            <p:cNvSpPr>
              <a:spLocks noChangeArrowheads="1"/>
            </p:cNvSpPr>
            <p:nvPr/>
          </p:nvSpPr>
          <p:spPr bwMode="auto">
            <a:xfrm>
              <a:off x="3648" y="3309"/>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17146" name="Oval 26"/>
            <p:cNvSpPr>
              <a:spLocks noChangeArrowheads="1"/>
            </p:cNvSpPr>
            <p:nvPr/>
          </p:nvSpPr>
          <p:spPr bwMode="auto">
            <a:xfrm>
              <a:off x="4512" y="3405"/>
              <a:ext cx="288" cy="96"/>
            </a:xfrm>
            <a:prstGeom prst="ellipse">
              <a:avLst/>
            </a:prstGeom>
            <a:solidFill>
              <a:srgbClr val="526D98"/>
            </a:solidFill>
            <a:ln w="9525">
              <a:solidFill>
                <a:schemeClr val="tx1"/>
              </a:solidFill>
              <a:round/>
              <a:headEnd/>
              <a:tailEnd/>
            </a:ln>
            <a:effectLst/>
          </p:spPr>
          <p:txBody>
            <a:bodyPr wrap="none" anchor="ctr">
              <a:prstTxWarp prst="textNoShape">
                <a:avLst/>
              </a:prstTxWarp>
            </a:bodyPr>
            <a:lstStyle/>
            <a:p>
              <a:endParaRPr lang="en-US"/>
            </a:p>
          </p:txBody>
        </p:sp>
        <p:sp>
          <p:nvSpPr>
            <p:cNvPr id="517147" name="Oval 27"/>
            <p:cNvSpPr>
              <a:spLocks noChangeArrowheads="1"/>
            </p:cNvSpPr>
            <p:nvPr/>
          </p:nvSpPr>
          <p:spPr bwMode="auto">
            <a:xfrm>
              <a:off x="5184" y="3357"/>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17148" name="Oval 28"/>
            <p:cNvSpPr>
              <a:spLocks noChangeArrowheads="1"/>
            </p:cNvSpPr>
            <p:nvPr/>
          </p:nvSpPr>
          <p:spPr bwMode="auto">
            <a:xfrm>
              <a:off x="3888" y="3741"/>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17149" name="Oval 29"/>
            <p:cNvSpPr>
              <a:spLocks noChangeArrowheads="1"/>
            </p:cNvSpPr>
            <p:nvPr/>
          </p:nvSpPr>
          <p:spPr bwMode="auto">
            <a:xfrm>
              <a:off x="4080" y="3309"/>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grpSp>
      <p:sp>
        <p:nvSpPr>
          <p:cNvPr id="517150" name="Oval 30"/>
          <p:cNvSpPr>
            <a:spLocks noChangeArrowheads="1"/>
          </p:cNvSpPr>
          <p:nvPr/>
        </p:nvSpPr>
        <p:spPr bwMode="auto">
          <a:xfrm>
            <a:off x="7086600" y="4786313"/>
            <a:ext cx="457200" cy="15240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17151" name="Oval 31"/>
          <p:cNvSpPr>
            <a:spLocks noChangeArrowheads="1"/>
          </p:cNvSpPr>
          <p:nvPr/>
        </p:nvSpPr>
        <p:spPr bwMode="auto">
          <a:xfrm>
            <a:off x="6705600" y="5395913"/>
            <a:ext cx="533400" cy="22860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17152" name="Oval 32"/>
          <p:cNvSpPr>
            <a:spLocks noChangeArrowheads="1"/>
          </p:cNvSpPr>
          <p:nvPr/>
        </p:nvSpPr>
        <p:spPr bwMode="auto">
          <a:xfrm>
            <a:off x="7315200" y="4100513"/>
            <a:ext cx="457200" cy="15240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17153" name="Oval 33"/>
          <p:cNvSpPr>
            <a:spLocks noChangeArrowheads="1"/>
          </p:cNvSpPr>
          <p:nvPr/>
        </p:nvSpPr>
        <p:spPr bwMode="auto">
          <a:xfrm>
            <a:off x="1981200" y="4291013"/>
            <a:ext cx="493713" cy="182562"/>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17154" name="Rectangle 34"/>
          <p:cNvSpPr>
            <a:spLocks noChangeArrowheads="1"/>
          </p:cNvSpPr>
          <p:nvPr/>
        </p:nvSpPr>
        <p:spPr bwMode="auto">
          <a:xfrm>
            <a:off x="6022975" y="5948363"/>
            <a:ext cx="2257425" cy="488950"/>
          </a:xfrm>
          <a:prstGeom prst="rect">
            <a:avLst/>
          </a:prstGeom>
          <a:noFill/>
          <a:ln w="9525">
            <a:noFill/>
            <a:miter lim="800000"/>
            <a:headEnd/>
            <a:tailEnd/>
          </a:ln>
          <a:effectLst/>
        </p:spPr>
        <p:txBody>
          <a:bodyPr wrap="none" anchor="ctr">
            <a:prstTxWarp prst="textNoShape">
              <a:avLst/>
            </a:prstTxWarp>
            <a:spAutoFit/>
          </a:bodyPr>
          <a:lstStyle/>
          <a:p>
            <a:r>
              <a:rPr lang="en-US" sz="2600" b="1">
                <a:solidFill>
                  <a:srgbClr val="0F116A"/>
                </a:solidFill>
              </a:rPr>
              <a:t>LB/</a:t>
            </a:r>
            <a:r>
              <a:rPr lang="en-US" sz="2600" b="1" i="1">
                <a:solidFill>
                  <a:srgbClr val="CC0000"/>
                </a:solidFill>
              </a:rPr>
              <a:t>amp</a:t>
            </a:r>
            <a:r>
              <a:rPr lang="en-US" sz="2600" b="1">
                <a:solidFill>
                  <a:srgbClr val="0F116A"/>
                </a:solidFill>
              </a:rPr>
              <a:t> plate</a:t>
            </a:r>
          </a:p>
        </p:txBody>
      </p:sp>
      <p:sp>
        <p:nvSpPr>
          <p:cNvPr id="517155" name="Rectangle 35"/>
          <p:cNvSpPr>
            <a:spLocks noChangeArrowheads="1"/>
          </p:cNvSpPr>
          <p:nvPr/>
        </p:nvSpPr>
        <p:spPr bwMode="auto">
          <a:xfrm>
            <a:off x="1989138" y="5948363"/>
            <a:ext cx="1487487" cy="488950"/>
          </a:xfrm>
          <a:prstGeom prst="rect">
            <a:avLst/>
          </a:prstGeom>
          <a:noFill/>
          <a:ln w="9525">
            <a:noFill/>
            <a:miter lim="800000"/>
            <a:headEnd/>
            <a:tailEnd/>
          </a:ln>
          <a:effectLst/>
        </p:spPr>
        <p:txBody>
          <a:bodyPr wrap="none" anchor="ctr">
            <a:prstTxWarp prst="textNoShape">
              <a:avLst/>
            </a:prstTxWarp>
            <a:spAutoFit/>
          </a:bodyPr>
          <a:lstStyle/>
          <a:p>
            <a:r>
              <a:rPr lang="en-US" sz="2600" b="1">
                <a:solidFill>
                  <a:srgbClr val="0F116A"/>
                </a:solidFill>
              </a:rPr>
              <a:t>LB plate</a:t>
            </a:r>
          </a:p>
        </p:txBody>
      </p:sp>
      <p:sp>
        <p:nvSpPr>
          <p:cNvPr id="517156" name="Oval 36"/>
          <p:cNvSpPr>
            <a:spLocks noChangeArrowheads="1"/>
          </p:cNvSpPr>
          <p:nvPr/>
        </p:nvSpPr>
        <p:spPr bwMode="auto">
          <a:xfrm>
            <a:off x="6324600" y="4291013"/>
            <a:ext cx="493713" cy="182562"/>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17157" name="AutoShape 37"/>
          <p:cNvSpPr>
            <a:spLocks noChangeArrowheads="1"/>
          </p:cNvSpPr>
          <p:nvPr/>
        </p:nvSpPr>
        <p:spPr bwMode="auto">
          <a:xfrm>
            <a:off x="1331913" y="3382963"/>
            <a:ext cx="2830512" cy="441325"/>
          </a:xfrm>
          <a:prstGeom prst="roundRect">
            <a:avLst>
              <a:gd name="adj" fmla="val 16667"/>
            </a:avLst>
          </a:prstGeom>
          <a:solidFill>
            <a:srgbClr val="558ED5"/>
          </a:solidFill>
          <a:ln w="9525">
            <a:noFill/>
            <a:round/>
            <a:headEnd/>
            <a:tailEnd/>
          </a:ln>
          <a:effectLst/>
        </p:spPr>
        <p:txBody>
          <a:bodyPr wrap="none" tIns="0" bIns="0" anchor="ctr">
            <a:prstTxWarp prst="textNoShape">
              <a:avLst/>
            </a:prstTxWarp>
            <a:spAutoFit/>
          </a:bodyPr>
          <a:lstStyle/>
          <a:p>
            <a:r>
              <a:rPr lang="en-US" sz="2600" b="1" dirty="0">
                <a:solidFill>
                  <a:srgbClr val="CC0000"/>
                </a:solidFill>
              </a:rPr>
              <a:t>all bacteria grow</a:t>
            </a:r>
          </a:p>
        </p:txBody>
      </p:sp>
      <p:sp>
        <p:nvSpPr>
          <p:cNvPr id="517158" name="AutoShape 38"/>
          <p:cNvSpPr>
            <a:spLocks noChangeArrowheads="1"/>
          </p:cNvSpPr>
          <p:nvPr/>
        </p:nvSpPr>
        <p:spPr bwMode="auto">
          <a:xfrm>
            <a:off x="5597525" y="2941638"/>
            <a:ext cx="3055938" cy="882650"/>
          </a:xfrm>
          <a:prstGeom prst="roundRect">
            <a:avLst>
              <a:gd name="adj" fmla="val 16667"/>
            </a:avLst>
          </a:prstGeom>
          <a:solidFill>
            <a:schemeClr val="tx2">
              <a:lumMod val="60000"/>
              <a:lumOff val="40000"/>
            </a:schemeClr>
          </a:solidFill>
          <a:ln w="9525">
            <a:noFill/>
            <a:round/>
            <a:headEnd/>
            <a:tailEnd/>
          </a:ln>
          <a:effectLst/>
        </p:spPr>
        <p:txBody>
          <a:bodyPr wrap="none" tIns="0" bIns="0">
            <a:prstTxWarp prst="textNoShape">
              <a:avLst/>
            </a:prstTxWarp>
            <a:spAutoFit/>
          </a:bodyPr>
          <a:lstStyle/>
          <a:p>
            <a:r>
              <a:rPr lang="en-US" sz="2600" b="1" dirty="0">
                <a:solidFill>
                  <a:srgbClr val="CC0000"/>
                </a:solidFill>
              </a:rPr>
              <a:t>only </a:t>
            </a:r>
            <a:r>
              <a:rPr lang="en-US" sz="2600" b="1" u="sng" dirty="0">
                <a:solidFill>
                  <a:srgbClr val="CC0000"/>
                </a:solidFill>
              </a:rPr>
              <a:t>transformed</a:t>
            </a:r>
            <a:r>
              <a:rPr lang="en-US" sz="2600" b="1" dirty="0">
                <a:solidFill>
                  <a:srgbClr val="CC0000"/>
                </a:solidFill>
              </a:rPr>
              <a:t> </a:t>
            </a:r>
            <a:br>
              <a:rPr lang="en-US" sz="2600" b="1" dirty="0">
                <a:solidFill>
                  <a:srgbClr val="CC0000"/>
                </a:solidFill>
              </a:rPr>
            </a:br>
            <a:r>
              <a:rPr lang="en-US" sz="2600" b="1" dirty="0">
                <a:solidFill>
                  <a:srgbClr val="CC0000"/>
                </a:solidFill>
              </a:rPr>
              <a:t>bacteria grow</a:t>
            </a:r>
          </a:p>
        </p:txBody>
      </p:sp>
      <p:sp>
        <p:nvSpPr>
          <p:cNvPr id="517159" name="Rectangle 39"/>
          <p:cNvSpPr>
            <a:spLocks noChangeArrowheads="1"/>
          </p:cNvSpPr>
          <p:nvPr/>
        </p:nvSpPr>
        <p:spPr bwMode="auto">
          <a:xfrm>
            <a:off x="2162175" y="4222750"/>
            <a:ext cx="127000" cy="274638"/>
          </a:xfrm>
          <a:prstGeom prst="rect">
            <a:avLst/>
          </a:prstGeom>
          <a:noFill/>
          <a:ln w="9525">
            <a:noFill/>
            <a:miter lim="800000"/>
            <a:headEnd/>
            <a:tailEnd/>
          </a:ln>
          <a:effectLst/>
        </p:spPr>
        <p:txBody>
          <a:bodyPr wrap="none" lIns="0" tIns="0" rIns="0" bIns="0" anchor="ctr">
            <a:prstTxWarp prst="textNoShape">
              <a:avLst/>
            </a:prstTxWarp>
            <a:spAutoFit/>
          </a:bodyPr>
          <a:lstStyle/>
          <a:p>
            <a:r>
              <a:rPr lang="en-US" sz="1800" b="1">
                <a:solidFill>
                  <a:schemeClr val="tx2"/>
                </a:solidFill>
              </a:rPr>
              <a:t>a</a:t>
            </a:r>
          </a:p>
        </p:txBody>
      </p:sp>
      <p:sp>
        <p:nvSpPr>
          <p:cNvPr id="517162" name="Rectangle 42"/>
          <p:cNvSpPr>
            <a:spLocks noChangeArrowheads="1"/>
          </p:cNvSpPr>
          <p:nvPr/>
        </p:nvSpPr>
        <p:spPr bwMode="auto">
          <a:xfrm>
            <a:off x="5873750" y="4541838"/>
            <a:ext cx="127000" cy="274637"/>
          </a:xfrm>
          <a:prstGeom prst="rect">
            <a:avLst/>
          </a:prstGeom>
          <a:noFill/>
          <a:ln w="9525">
            <a:noFill/>
            <a:miter lim="800000"/>
            <a:headEnd/>
            <a:tailEnd/>
          </a:ln>
          <a:effectLst/>
        </p:spPr>
        <p:txBody>
          <a:bodyPr wrap="none" lIns="0" tIns="0" rIns="0" bIns="0" anchor="ctr">
            <a:prstTxWarp prst="textNoShape">
              <a:avLst/>
            </a:prstTxWarp>
            <a:spAutoFit/>
          </a:bodyPr>
          <a:lstStyle/>
          <a:p>
            <a:r>
              <a:rPr lang="en-US" sz="1800" b="1">
                <a:solidFill>
                  <a:schemeClr val="tx2"/>
                </a:solidFill>
              </a:rPr>
              <a:t>a</a:t>
            </a:r>
          </a:p>
        </p:txBody>
      </p:sp>
      <p:sp>
        <p:nvSpPr>
          <p:cNvPr id="517163" name="Rectangle 43"/>
          <p:cNvSpPr>
            <a:spLocks noChangeArrowheads="1"/>
          </p:cNvSpPr>
          <p:nvPr/>
        </p:nvSpPr>
        <p:spPr bwMode="auto">
          <a:xfrm>
            <a:off x="6527800" y="4238625"/>
            <a:ext cx="127000" cy="274638"/>
          </a:xfrm>
          <a:prstGeom prst="rect">
            <a:avLst/>
          </a:prstGeom>
          <a:noFill/>
          <a:ln w="9525">
            <a:noFill/>
            <a:miter lim="800000"/>
            <a:headEnd/>
            <a:tailEnd/>
          </a:ln>
          <a:effectLst/>
        </p:spPr>
        <p:txBody>
          <a:bodyPr wrap="none" lIns="0" tIns="0" rIns="0" bIns="0" anchor="ctr">
            <a:prstTxWarp prst="textNoShape">
              <a:avLst/>
            </a:prstTxWarp>
            <a:spAutoFit/>
          </a:bodyPr>
          <a:lstStyle/>
          <a:p>
            <a:r>
              <a:rPr lang="en-US" sz="1800" b="1">
                <a:solidFill>
                  <a:schemeClr val="tx2"/>
                </a:solidFill>
              </a:rPr>
              <a:t>a</a:t>
            </a:r>
          </a:p>
        </p:txBody>
      </p:sp>
      <p:sp>
        <p:nvSpPr>
          <p:cNvPr id="517164" name="Rectangle 44"/>
          <p:cNvSpPr>
            <a:spLocks noChangeArrowheads="1"/>
          </p:cNvSpPr>
          <p:nvPr/>
        </p:nvSpPr>
        <p:spPr bwMode="auto">
          <a:xfrm>
            <a:off x="7256463" y="4230688"/>
            <a:ext cx="127000" cy="274637"/>
          </a:xfrm>
          <a:prstGeom prst="rect">
            <a:avLst/>
          </a:prstGeom>
          <a:noFill/>
          <a:ln w="9525">
            <a:noFill/>
            <a:miter lim="800000"/>
            <a:headEnd/>
            <a:tailEnd/>
          </a:ln>
          <a:effectLst/>
        </p:spPr>
        <p:txBody>
          <a:bodyPr wrap="none" lIns="0" tIns="0" rIns="0" bIns="0" anchor="ctr">
            <a:prstTxWarp prst="textNoShape">
              <a:avLst/>
            </a:prstTxWarp>
            <a:spAutoFit/>
          </a:bodyPr>
          <a:lstStyle/>
          <a:p>
            <a:r>
              <a:rPr lang="en-US" sz="1800" b="1">
                <a:solidFill>
                  <a:schemeClr val="tx2"/>
                </a:solidFill>
              </a:rPr>
              <a:t>a</a:t>
            </a:r>
          </a:p>
        </p:txBody>
      </p:sp>
      <p:sp>
        <p:nvSpPr>
          <p:cNvPr id="517165" name="Rectangle 45"/>
          <p:cNvSpPr>
            <a:spLocks noChangeArrowheads="1"/>
          </p:cNvSpPr>
          <p:nvPr/>
        </p:nvSpPr>
        <p:spPr bwMode="auto">
          <a:xfrm>
            <a:off x="7469188" y="4024313"/>
            <a:ext cx="127000" cy="274637"/>
          </a:xfrm>
          <a:prstGeom prst="rect">
            <a:avLst/>
          </a:prstGeom>
          <a:noFill/>
          <a:ln w="9525">
            <a:noFill/>
            <a:miter lim="800000"/>
            <a:headEnd/>
            <a:tailEnd/>
          </a:ln>
          <a:effectLst/>
        </p:spPr>
        <p:txBody>
          <a:bodyPr wrap="none" lIns="0" tIns="0" rIns="0" bIns="0" anchor="ctr">
            <a:prstTxWarp prst="textNoShape">
              <a:avLst/>
            </a:prstTxWarp>
            <a:spAutoFit/>
          </a:bodyPr>
          <a:lstStyle/>
          <a:p>
            <a:r>
              <a:rPr lang="en-US" sz="1800" b="1">
                <a:solidFill>
                  <a:schemeClr val="tx2"/>
                </a:solidFill>
              </a:rPr>
              <a:t>a</a:t>
            </a:r>
          </a:p>
        </p:txBody>
      </p:sp>
      <p:sp>
        <p:nvSpPr>
          <p:cNvPr id="517166" name="Rectangle 46"/>
          <p:cNvSpPr>
            <a:spLocks noChangeArrowheads="1"/>
          </p:cNvSpPr>
          <p:nvPr/>
        </p:nvSpPr>
        <p:spPr bwMode="auto">
          <a:xfrm>
            <a:off x="8010525" y="4330700"/>
            <a:ext cx="127000" cy="274638"/>
          </a:xfrm>
          <a:prstGeom prst="rect">
            <a:avLst/>
          </a:prstGeom>
          <a:noFill/>
          <a:ln w="9525">
            <a:noFill/>
            <a:miter lim="800000"/>
            <a:headEnd/>
            <a:tailEnd/>
          </a:ln>
          <a:effectLst/>
        </p:spPr>
        <p:txBody>
          <a:bodyPr wrap="none" lIns="0" tIns="0" rIns="0" bIns="0" anchor="ctr">
            <a:prstTxWarp prst="textNoShape">
              <a:avLst/>
            </a:prstTxWarp>
            <a:spAutoFit/>
          </a:bodyPr>
          <a:lstStyle/>
          <a:p>
            <a:r>
              <a:rPr lang="en-US" sz="1800" b="1">
                <a:solidFill>
                  <a:schemeClr val="tx2"/>
                </a:solidFill>
              </a:rPr>
              <a:t>a</a:t>
            </a:r>
          </a:p>
        </p:txBody>
      </p:sp>
      <p:sp>
        <p:nvSpPr>
          <p:cNvPr id="517167" name="Rectangle 47"/>
          <p:cNvSpPr>
            <a:spLocks noChangeArrowheads="1"/>
          </p:cNvSpPr>
          <p:nvPr/>
        </p:nvSpPr>
        <p:spPr bwMode="auto">
          <a:xfrm>
            <a:off x="8313738" y="4625975"/>
            <a:ext cx="127000" cy="274638"/>
          </a:xfrm>
          <a:prstGeom prst="rect">
            <a:avLst/>
          </a:prstGeom>
          <a:noFill/>
          <a:ln w="9525">
            <a:noFill/>
            <a:miter lim="800000"/>
            <a:headEnd/>
            <a:tailEnd/>
          </a:ln>
          <a:effectLst/>
        </p:spPr>
        <p:txBody>
          <a:bodyPr wrap="none" lIns="0" tIns="0" rIns="0" bIns="0" anchor="ctr">
            <a:prstTxWarp prst="textNoShape">
              <a:avLst/>
            </a:prstTxWarp>
            <a:spAutoFit/>
          </a:bodyPr>
          <a:lstStyle/>
          <a:p>
            <a:r>
              <a:rPr lang="en-US" sz="1800" b="1">
                <a:solidFill>
                  <a:schemeClr val="tx2"/>
                </a:solidFill>
              </a:rPr>
              <a:t>a</a:t>
            </a:r>
          </a:p>
        </p:txBody>
      </p:sp>
      <p:sp>
        <p:nvSpPr>
          <p:cNvPr id="517168" name="Rectangle 48"/>
          <p:cNvSpPr>
            <a:spLocks noChangeArrowheads="1"/>
          </p:cNvSpPr>
          <p:nvPr/>
        </p:nvSpPr>
        <p:spPr bwMode="auto">
          <a:xfrm>
            <a:off x="7902575" y="4892675"/>
            <a:ext cx="127000" cy="274638"/>
          </a:xfrm>
          <a:prstGeom prst="rect">
            <a:avLst/>
          </a:prstGeom>
          <a:noFill/>
          <a:ln w="9525">
            <a:noFill/>
            <a:miter lim="800000"/>
            <a:headEnd/>
            <a:tailEnd/>
          </a:ln>
          <a:effectLst/>
        </p:spPr>
        <p:txBody>
          <a:bodyPr wrap="none" lIns="0" tIns="0" rIns="0" bIns="0" anchor="ctr">
            <a:prstTxWarp prst="textNoShape">
              <a:avLst/>
            </a:prstTxWarp>
            <a:spAutoFit/>
          </a:bodyPr>
          <a:lstStyle/>
          <a:p>
            <a:r>
              <a:rPr lang="en-US" sz="1800" b="1">
                <a:solidFill>
                  <a:schemeClr val="tx2"/>
                </a:solidFill>
              </a:rPr>
              <a:t>a</a:t>
            </a:r>
          </a:p>
        </p:txBody>
      </p:sp>
      <p:sp>
        <p:nvSpPr>
          <p:cNvPr id="517169" name="Rectangle 49"/>
          <p:cNvSpPr>
            <a:spLocks noChangeArrowheads="1"/>
          </p:cNvSpPr>
          <p:nvPr/>
        </p:nvSpPr>
        <p:spPr bwMode="auto">
          <a:xfrm>
            <a:off x="7240588" y="4710113"/>
            <a:ext cx="127000" cy="274637"/>
          </a:xfrm>
          <a:prstGeom prst="rect">
            <a:avLst/>
          </a:prstGeom>
          <a:noFill/>
          <a:ln w="9525">
            <a:noFill/>
            <a:miter lim="800000"/>
            <a:headEnd/>
            <a:tailEnd/>
          </a:ln>
          <a:effectLst/>
        </p:spPr>
        <p:txBody>
          <a:bodyPr wrap="none" lIns="0" tIns="0" rIns="0" bIns="0" anchor="ctr">
            <a:prstTxWarp prst="textNoShape">
              <a:avLst/>
            </a:prstTxWarp>
            <a:spAutoFit/>
          </a:bodyPr>
          <a:lstStyle/>
          <a:p>
            <a:r>
              <a:rPr lang="en-US" sz="1800" b="1">
                <a:solidFill>
                  <a:schemeClr val="tx2"/>
                </a:solidFill>
              </a:rPr>
              <a:t>a</a:t>
            </a:r>
          </a:p>
        </p:txBody>
      </p:sp>
      <p:sp>
        <p:nvSpPr>
          <p:cNvPr id="517170" name="Rectangle 50"/>
          <p:cNvSpPr>
            <a:spLocks noChangeArrowheads="1"/>
          </p:cNvSpPr>
          <p:nvPr/>
        </p:nvSpPr>
        <p:spPr bwMode="auto">
          <a:xfrm>
            <a:off x="6564313" y="4541838"/>
            <a:ext cx="127000" cy="274637"/>
          </a:xfrm>
          <a:prstGeom prst="rect">
            <a:avLst/>
          </a:prstGeom>
          <a:noFill/>
          <a:ln w="9525">
            <a:noFill/>
            <a:miter lim="800000"/>
            <a:headEnd/>
            <a:tailEnd/>
          </a:ln>
          <a:effectLst/>
        </p:spPr>
        <p:txBody>
          <a:bodyPr wrap="none" lIns="0" tIns="0" rIns="0" bIns="0" anchor="ctr">
            <a:prstTxWarp prst="textNoShape">
              <a:avLst/>
            </a:prstTxWarp>
            <a:spAutoFit/>
          </a:bodyPr>
          <a:lstStyle/>
          <a:p>
            <a:r>
              <a:rPr lang="en-US" sz="1800" b="1">
                <a:solidFill>
                  <a:schemeClr val="tx2"/>
                </a:solidFill>
              </a:rPr>
              <a:t>a</a:t>
            </a:r>
          </a:p>
        </p:txBody>
      </p:sp>
      <p:sp>
        <p:nvSpPr>
          <p:cNvPr id="517171" name="Rectangle 51"/>
          <p:cNvSpPr>
            <a:spLocks noChangeArrowheads="1"/>
          </p:cNvSpPr>
          <p:nvPr/>
        </p:nvSpPr>
        <p:spPr bwMode="auto">
          <a:xfrm>
            <a:off x="6662738" y="4860925"/>
            <a:ext cx="127000" cy="274638"/>
          </a:xfrm>
          <a:prstGeom prst="rect">
            <a:avLst/>
          </a:prstGeom>
          <a:noFill/>
          <a:ln w="9525">
            <a:noFill/>
            <a:miter lim="800000"/>
            <a:headEnd/>
            <a:tailEnd/>
          </a:ln>
          <a:effectLst/>
        </p:spPr>
        <p:txBody>
          <a:bodyPr wrap="none" lIns="0" tIns="0" rIns="0" bIns="0" anchor="ctr">
            <a:prstTxWarp prst="textNoShape">
              <a:avLst/>
            </a:prstTxWarp>
            <a:spAutoFit/>
          </a:bodyPr>
          <a:lstStyle/>
          <a:p>
            <a:r>
              <a:rPr lang="en-US" sz="1800" b="1">
                <a:solidFill>
                  <a:schemeClr val="tx2"/>
                </a:solidFill>
              </a:rPr>
              <a:t>a</a:t>
            </a:r>
          </a:p>
        </p:txBody>
      </p:sp>
      <p:sp>
        <p:nvSpPr>
          <p:cNvPr id="517172" name="Rectangle 52"/>
          <p:cNvSpPr>
            <a:spLocks noChangeArrowheads="1"/>
          </p:cNvSpPr>
          <p:nvPr/>
        </p:nvSpPr>
        <p:spPr bwMode="auto">
          <a:xfrm>
            <a:off x="5948363" y="4938713"/>
            <a:ext cx="127000" cy="274637"/>
          </a:xfrm>
          <a:prstGeom prst="rect">
            <a:avLst/>
          </a:prstGeom>
          <a:noFill/>
          <a:ln w="9525">
            <a:noFill/>
            <a:miter lim="800000"/>
            <a:headEnd/>
            <a:tailEnd/>
          </a:ln>
          <a:effectLst/>
        </p:spPr>
        <p:txBody>
          <a:bodyPr wrap="none" lIns="0" tIns="0" rIns="0" bIns="0" anchor="ctr">
            <a:prstTxWarp prst="textNoShape">
              <a:avLst/>
            </a:prstTxWarp>
            <a:spAutoFit/>
          </a:bodyPr>
          <a:lstStyle/>
          <a:p>
            <a:r>
              <a:rPr lang="en-US" sz="1800" b="1">
                <a:solidFill>
                  <a:schemeClr val="tx2"/>
                </a:solidFill>
              </a:rPr>
              <a:t>a</a:t>
            </a:r>
          </a:p>
        </p:txBody>
      </p:sp>
      <p:sp>
        <p:nvSpPr>
          <p:cNvPr id="517173" name="Rectangle 53"/>
          <p:cNvSpPr>
            <a:spLocks noChangeArrowheads="1"/>
          </p:cNvSpPr>
          <p:nvPr/>
        </p:nvSpPr>
        <p:spPr bwMode="auto">
          <a:xfrm>
            <a:off x="6261100" y="5237163"/>
            <a:ext cx="127000" cy="274637"/>
          </a:xfrm>
          <a:prstGeom prst="rect">
            <a:avLst/>
          </a:prstGeom>
          <a:noFill/>
          <a:ln w="9525">
            <a:noFill/>
            <a:miter lim="800000"/>
            <a:headEnd/>
            <a:tailEnd/>
          </a:ln>
          <a:effectLst/>
        </p:spPr>
        <p:txBody>
          <a:bodyPr wrap="none" lIns="0" tIns="0" rIns="0" bIns="0" anchor="ctr">
            <a:prstTxWarp prst="textNoShape">
              <a:avLst/>
            </a:prstTxWarp>
            <a:spAutoFit/>
          </a:bodyPr>
          <a:lstStyle/>
          <a:p>
            <a:r>
              <a:rPr lang="en-US" sz="1800" b="1">
                <a:solidFill>
                  <a:schemeClr val="tx2"/>
                </a:solidFill>
              </a:rPr>
              <a:t>a</a:t>
            </a:r>
          </a:p>
        </p:txBody>
      </p:sp>
      <p:sp>
        <p:nvSpPr>
          <p:cNvPr id="517174" name="Rectangle 54"/>
          <p:cNvSpPr>
            <a:spLocks noChangeArrowheads="1"/>
          </p:cNvSpPr>
          <p:nvPr/>
        </p:nvSpPr>
        <p:spPr bwMode="auto">
          <a:xfrm>
            <a:off x="6915150" y="5359400"/>
            <a:ext cx="127000" cy="274638"/>
          </a:xfrm>
          <a:prstGeom prst="rect">
            <a:avLst/>
          </a:prstGeom>
          <a:noFill/>
          <a:ln w="9525">
            <a:noFill/>
            <a:miter lim="800000"/>
            <a:headEnd/>
            <a:tailEnd/>
          </a:ln>
          <a:effectLst/>
        </p:spPr>
        <p:txBody>
          <a:bodyPr wrap="none" lIns="0" tIns="0" rIns="0" bIns="0" anchor="ctr">
            <a:prstTxWarp prst="textNoShape">
              <a:avLst/>
            </a:prstTxWarp>
            <a:spAutoFit/>
          </a:bodyPr>
          <a:lstStyle/>
          <a:p>
            <a:r>
              <a:rPr lang="en-US" sz="1800" b="1">
                <a:solidFill>
                  <a:schemeClr val="tx2"/>
                </a:solidFill>
              </a:rPr>
              <a:t>a</a:t>
            </a:r>
          </a:p>
        </p:txBody>
      </p:sp>
      <p:sp>
        <p:nvSpPr>
          <p:cNvPr id="517175" name="Rectangle 55"/>
          <p:cNvSpPr>
            <a:spLocks noChangeArrowheads="1"/>
          </p:cNvSpPr>
          <p:nvPr/>
        </p:nvSpPr>
        <p:spPr bwMode="auto">
          <a:xfrm>
            <a:off x="7569200" y="5229225"/>
            <a:ext cx="127000" cy="274638"/>
          </a:xfrm>
          <a:prstGeom prst="rect">
            <a:avLst/>
          </a:prstGeom>
          <a:noFill/>
          <a:ln w="9525">
            <a:noFill/>
            <a:miter lim="800000"/>
            <a:headEnd/>
            <a:tailEnd/>
          </a:ln>
          <a:effectLst/>
        </p:spPr>
        <p:txBody>
          <a:bodyPr wrap="none" lIns="0" tIns="0" rIns="0" bIns="0" anchor="ctr">
            <a:prstTxWarp prst="textNoShape">
              <a:avLst/>
            </a:prstTxWarp>
            <a:spAutoFit/>
          </a:bodyPr>
          <a:lstStyle/>
          <a:p>
            <a:r>
              <a:rPr lang="en-US" sz="1800" b="1">
                <a:solidFill>
                  <a:schemeClr val="tx2"/>
                </a:solidFill>
              </a:rPr>
              <a:t>a</a:t>
            </a:r>
          </a:p>
        </p:txBody>
      </p:sp>
      <p:sp>
        <p:nvSpPr>
          <p:cNvPr id="517176" name="AutoShape 56"/>
          <p:cNvSpPr>
            <a:spLocks noChangeArrowheads="1"/>
          </p:cNvSpPr>
          <p:nvPr/>
        </p:nvSpPr>
        <p:spPr bwMode="auto">
          <a:xfrm>
            <a:off x="6450013" y="6391275"/>
            <a:ext cx="1395412" cy="441325"/>
          </a:xfrm>
          <a:prstGeom prst="roundRect">
            <a:avLst>
              <a:gd name="adj" fmla="val 16667"/>
            </a:avLst>
          </a:prstGeom>
          <a:solidFill>
            <a:srgbClr val="FFCC18"/>
          </a:solidFill>
          <a:ln w="9525">
            <a:noFill/>
            <a:round/>
            <a:headEnd/>
            <a:tailEnd/>
          </a:ln>
          <a:effectLst/>
        </p:spPr>
        <p:txBody>
          <a:bodyPr wrap="none" tIns="0" bIns="0" anchor="ctr">
            <a:prstTxWarp prst="textNoShape">
              <a:avLst/>
            </a:prstTxWarp>
            <a:spAutoFit/>
          </a:bodyPr>
          <a:lstStyle/>
          <a:p>
            <a:r>
              <a:rPr lang="en-US" sz="2600" b="1">
                <a:solidFill>
                  <a:srgbClr val="CC0000"/>
                </a:solidFill>
              </a:rPr>
              <a:t>cloning</a:t>
            </a:r>
          </a:p>
        </p:txBody>
      </p:sp>
      <p:sp>
        <p:nvSpPr>
          <p:cNvPr id="517177" name="Oval 57"/>
          <p:cNvSpPr>
            <a:spLocks noChangeArrowheads="1"/>
          </p:cNvSpPr>
          <p:nvPr/>
        </p:nvSpPr>
        <p:spPr bwMode="auto">
          <a:xfrm>
            <a:off x="1414463" y="4994275"/>
            <a:ext cx="493712" cy="182563"/>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17160" name="Rectangle 40"/>
          <p:cNvSpPr>
            <a:spLocks noChangeArrowheads="1"/>
          </p:cNvSpPr>
          <p:nvPr/>
        </p:nvSpPr>
        <p:spPr bwMode="auto">
          <a:xfrm>
            <a:off x="1600200" y="4921250"/>
            <a:ext cx="127000" cy="274638"/>
          </a:xfrm>
          <a:prstGeom prst="rect">
            <a:avLst/>
          </a:prstGeom>
          <a:noFill/>
          <a:ln w="9525">
            <a:noFill/>
            <a:miter lim="800000"/>
            <a:headEnd/>
            <a:tailEnd/>
          </a:ln>
          <a:effectLst/>
        </p:spPr>
        <p:txBody>
          <a:bodyPr wrap="none" lIns="0" tIns="0" rIns="0" bIns="0" anchor="ctr">
            <a:prstTxWarp prst="textNoShape">
              <a:avLst/>
            </a:prstTxWarp>
            <a:spAutoFit/>
          </a:bodyPr>
          <a:lstStyle/>
          <a:p>
            <a:r>
              <a:rPr lang="en-US" sz="1800" b="1">
                <a:solidFill>
                  <a:schemeClr val="tx2"/>
                </a:solidFill>
              </a:rPr>
              <a:t>a</a:t>
            </a:r>
          </a:p>
        </p:txBody>
      </p:sp>
      <p:sp>
        <p:nvSpPr>
          <p:cNvPr id="517178" name="Oval 58"/>
          <p:cNvSpPr>
            <a:spLocks noChangeArrowheads="1"/>
          </p:cNvSpPr>
          <p:nvPr/>
        </p:nvSpPr>
        <p:spPr bwMode="auto">
          <a:xfrm>
            <a:off x="3379788" y="4953000"/>
            <a:ext cx="493712" cy="182563"/>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17161" name="Rectangle 41"/>
          <p:cNvSpPr>
            <a:spLocks noChangeArrowheads="1"/>
          </p:cNvSpPr>
          <p:nvPr/>
        </p:nvSpPr>
        <p:spPr bwMode="auto">
          <a:xfrm>
            <a:off x="3562350" y="4876800"/>
            <a:ext cx="127000" cy="274638"/>
          </a:xfrm>
          <a:prstGeom prst="rect">
            <a:avLst/>
          </a:prstGeom>
          <a:noFill/>
          <a:ln w="9525">
            <a:noFill/>
            <a:miter lim="800000"/>
            <a:headEnd/>
            <a:tailEnd/>
          </a:ln>
          <a:effectLst/>
        </p:spPr>
        <p:txBody>
          <a:bodyPr wrap="none" lIns="0" tIns="0" rIns="0" bIns="0" anchor="ctr">
            <a:prstTxWarp prst="textNoShape">
              <a:avLst/>
            </a:prstTxWarp>
            <a:spAutoFit/>
          </a:bodyPr>
          <a:lstStyle/>
          <a:p>
            <a:r>
              <a:rPr lang="en-US" sz="1800" b="1">
                <a:solidFill>
                  <a:schemeClr val="tx2"/>
                </a:solidFill>
              </a:rPr>
              <a:t>a</a:t>
            </a:r>
          </a:p>
        </p:txBody>
      </p:sp>
    </p:spTree>
    <p:extLst>
      <p:ext uri="{BB962C8B-B14F-4D97-AF65-F5344CB8AC3E}">
        <p14:creationId xmlns:p14="http://schemas.microsoft.com/office/powerpoint/2010/main" val="27614773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r>
              <a:rPr lang="en-US"/>
              <a:t>Need to </a:t>
            </a:r>
            <a:r>
              <a:rPr lang="en-US" u="sng">
                <a:solidFill>
                  <a:srgbClr val="CC0000"/>
                </a:solidFill>
              </a:rPr>
              <a:t>screen</a:t>
            </a:r>
            <a:r>
              <a:rPr lang="en-US"/>
              <a:t> plasmids</a:t>
            </a:r>
          </a:p>
        </p:txBody>
      </p:sp>
      <p:sp>
        <p:nvSpPr>
          <p:cNvPr id="518147" name="Rectangle 3" descr="Rectangle: Click to edit Master text styles&#10;Second level&#10;Third level&#10;Fourth level&#10;Fifth level"/>
          <p:cNvSpPr>
            <a:spLocks noGrp="1" noChangeArrowheads="1"/>
          </p:cNvSpPr>
          <p:nvPr>
            <p:ph type="body" idx="1"/>
          </p:nvPr>
        </p:nvSpPr>
        <p:spPr>
          <a:xfrm>
            <a:off x="838200" y="965200"/>
            <a:ext cx="7772400" cy="1165225"/>
          </a:xfrm>
        </p:spPr>
        <p:txBody>
          <a:bodyPr/>
          <a:lstStyle/>
          <a:p>
            <a:r>
              <a:rPr lang="en-US" dirty="0"/>
              <a:t>Need to make sure bacteria have </a:t>
            </a:r>
            <a:r>
              <a:rPr lang="en-US" u="sng" dirty="0">
                <a:solidFill>
                  <a:srgbClr val="CC0000"/>
                </a:solidFill>
              </a:rPr>
              <a:t>recombinant</a:t>
            </a:r>
            <a:r>
              <a:rPr lang="en-US" dirty="0"/>
              <a:t> plasmid</a:t>
            </a:r>
          </a:p>
        </p:txBody>
      </p:sp>
      <p:sp>
        <p:nvSpPr>
          <p:cNvPr id="518148" name="Rectangle 4"/>
          <p:cNvSpPr>
            <a:spLocks noChangeArrowheads="1"/>
          </p:cNvSpPr>
          <p:nvPr/>
        </p:nvSpPr>
        <p:spPr bwMode="auto">
          <a:xfrm>
            <a:off x="1706563" y="4953000"/>
            <a:ext cx="1144587" cy="396875"/>
          </a:xfrm>
          <a:prstGeom prst="rect">
            <a:avLst/>
          </a:prstGeom>
          <a:noFill/>
          <a:ln w="9525">
            <a:noFill/>
            <a:miter lim="800000"/>
            <a:headEnd/>
            <a:tailEnd/>
          </a:ln>
          <a:effectLst/>
        </p:spPr>
        <p:txBody>
          <a:bodyPr wrap="none" anchor="ctr">
            <a:prstTxWarp prst="textNoShape">
              <a:avLst/>
            </a:prstTxWarp>
            <a:spAutoFit/>
          </a:bodyPr>
          <a:lstStyle/>
          <a:p>
            <a:r>
              <a:rPr lang="en-US" sz="2000" b="1" u="sng">
                <a:solidFill>
                  <a:srgbClr val="000000"/>
                </a:solidFill>
              </a:rPr>
              <a:t>plasmid</a:t>
            </a:r>
          </a:p>
        </p:txBody>
      </p:sp>
      <p:sp>
        <p:nvSpPr>
          <p:cNvPr id="518149" name="Rectangle 5"/>
          <p:cNvSpPr>
            <a:spLocks noChangeArrowheads="1"/>
          </p:cNvSpPr>
          <p:nvPr/>
        </p:nvSpPr>
        <p:spPr bwMode="auto">
          <a:xfrm>
            <a:off x="2035175" y="5654675"/>
            <a:ext cx="1441450" cy="517525"/>
          </a:xfrm>
          <a:prstGeom prst="rect">
            <a:avLst/>
          </a:prstGeom>
          <a:noFill/>
          <a:ln w="9525">
            <a:noFill/>
            <a:miter lim="800000"/>
            <a:headEnd/>
            <a:tailEnd/>
          </a:ln>
          <a:effectLst/>
        </p:spPr>
        <p:txBody>
          <a:bodyPr wrap="none" anchor="ctr">
            <a:prstTxWarp prst="textNoShape">
              <a:avLst/>
            </a:prstTxWarp>
            <a:spAutoFit/>
          </a:bodyPr>
          <a:lstStyle/>
          <a:p>
            <a:pPr algn="r">
              <a:lnSpc>
                <a:spcPct val="70000"/>
              </a:lnSpc>
            </a:pPr>
            <a:r>
              <a:rPr lang="en-US" sz="2000" b="1">
                <a:solidFill>
                  <a:srgbClr val="2C8516"/>
                </a:solidFill>
              </a:rPr>
              <a:t>amp</a:t>
            </a:r>
          </a:p>
          <a:p>
            <a:pPr algn="r">
              <a:lnSpc>
                <a:spcPct val="70000"/>
              </a:lnSpc>
            </a:pPr>
            <a:r>
              <a:rPr lang="en-US" sz="2000" b="1">
                <a:solidFill>
                  <a:srgbClr val="2C8516"/>
                </a:solidFill>
              </a:rPr>
              <a:t>resistance</a:t>
            </a:r>
            <a:endParaRPr lang="en-US" sz="2000" b="1">
              <a:solidFill>
                <a:srgbClr val="0F116A"/>
              </a:solidFill>
            </a:endParaRPr>
          </a:p>
        </p:txBody>
      </p:sp>
      <p:sp>
        <p:nvSpPr>
          <p:cNvPr id="518150" name="Rectangle 6"/>
          <p:cNvSpPr>
            <a:spLocks noChangeArrowheads="1"/>
          </p:cNvSpPr>
          <p:nvPr/>
        </p:nvSpPr>
        <p:spPr bwMode="auto">
          <a:xfrm>
            <a:off x="1676400" y="3429000"/>
            <a:ext cx="1439863" cy="396875"/>
          </a:xfrm>
          <a:prstGeom prst="rect">
            <a:avLst/>
          </a:prstGeom>
          <a:noFill/>
          <a:ln w="9525">
            <a:noFill/>
            <a:miter lim="800000"/>
            <a:headEnd/>
            <a:tailEnd/>
          </a:ln>
          <a:effectLst/>
        </p:spPr>
        <p:txBody>
          <a:bodyPr wrap="none" anchor="ctr">
            <a:prstTxWarp prst="textNoShape">
              <a:avLst/>
            </a:prstTxWarp>
            <a:spAutoFit/>
          </a:bodyPr>
          <a:lstStyle/>
          <a:p>
            <a:pPr algn="r"/>
            <a:r>
              <a:rPr lang="en-US" sz="2000" b="1">
                <a:solidFill>
                  <a:srgbClr val="0F116A"/>
                </a:solidFill>
              </a:rPr>
              <a:t>LacZ gene</a:t>
            </a:r>
          </a:p>
        </p:txBody>
      </p:sp>
      <p:sp>
        <p:nvSpPr>
          <p:cNvPr id="518151" name="Rectangle 7"/>
          <p:cNvSpPr>
            <a:spLocks noChangeArrowheads="1"/>
          </p:cNvSpPr>
          <p:nvPr/>
        </p:nvSpPr>
        <p:spPr bwMode="auto">
          <a:xfrm>
            <a:off x="2379663" y="2422525"/>
            <a:ext cx="2076450" cy="396875"/>
          </a:xfrm>
          <a:prstGeom prst="rect">
            <a:avLst/>
          </a:prstGeom>
          <a:noFill/>
          <a:ln w="9525">
            <a:noFill/>
            <a:miter lim="800000"/>
            <a:headEnd/>
            <a:tailEnd/>
          </a:ln>
          <a:effectLst/>
        </p:spPr>
        <p:txBody>
          <a:bodyPr wrap="none" anchor="ctr">
            <a:prstTxWarp prst="textNoShape">
              <a:avLst/>
            </a:prstTxWarp>
            <a:spAutoFit/>
          </a:bodyPr>
          <a:lstStyle/>
          <a:p>
            <a:pPr algn="r"/>
            <a:r>
              <a:rPr lang="en-US" sz="2000" b="1">
                <a:solidFill>
                  <a:srgbClr val="0F116A"/>
                </a:solidFill>
              </a:rPr>
              <a:t>restriction sites</a:t>
            </a:r>
          </a:p>
        </p:txBody>
      </p:sp>
      <p:sp>
        <p:nvSpPr>
          <p:cNvPr id="518152" name="AutoShape 8"/>
          <p:cNvSpPr>
            <a:spLocks noChangeArrowheads="1"/>
          </p:cNvSpPr>
          <p:nvPr/>
        </p:nvSpPr>
        <p:spPr bwMode="auto">
          <a:xfrm>
            <a:off x="968375" y="4276725"/>
            <a:ext cx="2709863" cy="374650"/>
          </a:xfrm>
          <a:prstGeom prst="roundRect">
            <a:avLst>
              <a:gd name="adj" fmla="val 16667"/>
            </a:avLst>
          </a:prstGeom>
          <a:solidFill>
            <a:schemeClr val="bg2"/>
          </a:solidFill>
          <a:ln w="9525">
            <a:solidFill>
              <a:schemeClr val="bg2"/>
            </a:solidFill>
            <a:round/>
            <a:headEnd/>
            <a:tailEnd/>
          </a:ln>
          <a:effectLst/>
        </p:spPr>
        <p:txBody>
          <a:bodyPr wrap="none" anchor="ctr">
            <a:prstTxWarp prst="textNoShape">
              <a:avLst/>
            </a:prstTxWarp>
            <a:spAutoFit/>
          </a:bodyPr>
          <a:lstStyle/>
          <a:p>
            <a:pPr>
              <a:lnSpc>
                <a:spcPct val="80000"/>
              </a:lnSpc>
            </a:pPr>
            <a:r>
              <a:rPr lang="en-US" sz="2000" b="1">
                <a:solidFill>
                  <a:srgbClr val="0F116A"/>
                </a:solidFill>
              </a:rPr>
              <a:t>lactose </a:t>
            </a:r>
            <a:r>
              <a:rPr lang="en-US" sz="2000" b="1">
                <a:solidFill>
                  <a:srgbClr val="0F116A"/>
                </a:solidFill>
                <a:sym typeface="Symbol" charset="2"/>
              </a:rPr>
              <a:t> </a:t>
            </a:r>
            <a:r>
              <a:rPr lang="en-US" sz="2000" b="1">
                <a:solidFill>
                  <a:srgbClr val="0F116A"/>
                </a:solidFill>
              </a:rPr>
              <a:t>blue color</a:t>
            </a:r>
          </a:p>
        </p:txBody>
      </p:sp>
      <p:sp>
        <p:nvSpPr>
          <p:cNvPr id="518153" name="AutoShape 9"/>
          <p:cNvSpPr>
            <a:spLocks noChangeArrowheads="1"/>
          </p:cNvSpPr>
          <p:nvPr/>
        </p:nvSpPr>
        <p:spPr bwMode="auto">
          <a:xfrm rot="9000000">
            <a:off x="381000" y="2895600"/>
            <a:ext cx="3886200" cy="3886200"/>
          </a:xfrm>
          <a:custGeom>
            <a:avLst/>
            <a:gdLst>
              <a:gd name="G0" fmla="+- 8686 0 0"/>
              <a:gd name="G1" fmla="+- 6736863 0 0"/>
              <a:gd name="G2" fmla="+- 0 0 6736863"/>
              <a:gd name="T0" fmla="*/ 0 256 1"/>
              <a:gd name="T1" fmla="*/ 180 256 1"/>
              <a:gd name="G3" fmla="+- 6736863 T0 T1"/>
              <a:gd name="T2" fmla="*/ 0 256 1"/>
              <a:gd name="T3" fmla="*/ 90 256 1"/>
              <a:gd name="G4" fmla="+- 6736863 T2 T3"/>
              <a:gd name="G5" fmla="*/ G4 2 1"/>
              <a:gd name="T4" fmla="*/ 90 256 1"/>
              <a:gd name="T5" fmla="*/ 0 256 1"/>
              <a:gd name="G6" fmla="+- 6736863 T4 T5"/>
              <a:gd name="G7" fmla="*/ G6 2 1"/>
              <a:gd name="G8" fmla="abs 673686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686"/>
              <a:gd name="G18" fmla="*/ 8686 1 2"/>
              <a:gd name="G19" fmla="+- G18 5400 0"/>
              <a:gd name="G20" fmla="cos G19 6736863"/>
              <a:gd name="G21" fmla="sin G19 6736863"/>
              <a:gd name="G22" fmla="+- G20 10800 0"/>
              <a:gd name="G23" fmla="+- G21 10800 0"/>
              <a:gd name="G24" fmla="+- 10800 0 G20"/>
              <a:gd name="G25" fmla="+- 8686 10800 0"/>
              <a:gd name="G26" fmla="?: G9 G17 G25"/>
              <a:gd name="G27" fmla="?: G9 0 21600"/>
              <a:gd name="G28" fmla="cos 10800 6736863"/>
              <a:gd name="G29" fmla="sin 10800 6736863"/>
              <a:gd name="G30" fmla="sin 8686 6736863"/>
              <a:gd name="G31" fmla="+- G28 10800 0"/>
              <a:gd name="G32" fmla="+- G29 10800 0"/>
              <a:gd name="G33" fmla="+- G30 10800 0"/>
              <a:gd name="G34" fmla="?: G4 0 G31"/>
              <a:gd name="G35" fmla="?: 6736863 G34 0"/>
              <a:gd name="G36" fmla="?: G6 G35 G31"/>
              <a:gd name="G37" fmla="+- 21600 0 G36"/>
              <a:gd name="G38" fmla="?: G4 0 G33"/>
              <a:gd name="G39" fmla="?: 6736863 G38 G32"/>
              <a:gd name="G40" fmla="?: G6 G39 0"/>
              <a:gd name="G41" fmla="?: G4 G32 21600"/>
              <a:gd name="G42" fmla="?: G6 G41 G33"/>
              <a:gd name="T12" fmla="*/ 10800 w 21600"/>
              <a:gd name="T13" fmla="*/ 0 h 21600"/>
              <a:gd name="T14" fmla="*/ 8642 w 21600"/>
              <a:gd name="T15" fmla="*/ 20301 h 21600"/>
              <a:gd name="T16" fmla="*/ 10800 w 21600"/>
              <a:gd name="T17" fmla="*/ 2114 h 21600"/>
              <a:gd name="T18" fmla="*/ 12958 w 21600"/>
              <a:gd name="T19" fmla="*/ 2030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76" y="19270"/>
                </a:moveTo>
                <a:cubicBezTo>
                  <a:pt x="4920" y="18371"/>
                  <a:pt x="2114" y="14855"/>
                  <a:pt x="2114" y="10800"/>
                </a:cubicBezTo>
                <a:cubicBezTo>
                  <a:pt x="2114" y="6002"/>
                  <a:pt x="6002" y="2114"/>
                  <a:pt x="10800" y="2114"/>
                </a:cubicBezTo>
                <a:cubicBezTo>
                  <a:pt x="15597" y="2114"/>
                  <a:pt x="19486" y="6002"/>
                  <a:pt x="19486" y="10800"/>
                </a:cubicBezTo>
                <a:cubicBezTo>
                  <a:pt x="19486" y="14855"/>
                  <a:pt x="16679" y="18371"/>
                  <a:pt x="12723" y="19270"/>
                </a:cubicBezTo>
                <a:lnTo>
                  <a:pt x="13192" y="21331"/>
                </a:lnTo>
                <a:cubicBezTo>
                  <a:pt x="18109" y="20214"/>
                  <a:pt x="21600" y="15843"/>
                  <a:pt x="21600" y="10800"/>
                </a:cubicBezTo>
                <a:cubicBezTo>
                  <a:pt x="21600" y="4835"/>
                  <a:pt x="16764" y="0"/>
                  <a:pt x="10800" y="0"/>
                </a:cubicBezTo>
                <a:cubicBezTo>
                  <a:pt x="4835" y="0"/>
                  <a:pt x="0" y="4835"/>
                  <a:pt x="0" y="10800"/>
                </a:cubicBezTo>
                <a:cubicBezTo>
                  <a:pt x="-1" y="15843"/>
                  <a:pt x="3490" y="20214"/>
                  <a:pt x="8407" y="21331"/>
                </a:cubicBezTo>
                <a:close/>
              </a:path>
            </a:pathLst>
          </a:cu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518154" name="AutoShape 10"/>
          <p:cNvSpPr>
            <a:spLocks noChangeArrowheads="1"/>
          </p:cNvSpPr>
          <p:nvPr/>
        </p:nvSpPr>
        <p:spPr bwMode="auto">
          <a:xfrm rot="22500000">
            <a:off x="381000" y="2895600"/>
            <a:ext cx="3886200" cy="3886200"/>
          </a:xfrm>
          <a:custGeom>
            <a:avLst/>
            <a:gdLst>
              <a:gd name="G0" fmla="+- 8681 0 0"/>
              <a:gd name="G1" fmla="+- -10287780 0 0"/>
              <a:gd name="G2" fmla="+- 0 0 -10287780"/>
              <a:gd name="T0" fmla="*/ 0 256 1"/>
              <a:gd name="T1" fmla="*/ 180 256 1"/>
              <a:gd name="G3" fmla="+- -10287780 T0 T1"/>
              <a:gd name="T2" fmla="*/ 0 256 1"/>
              <a:gd name="T3" fmla="*/ 90 256 1"/>
              <a:gd name="G4" fmla="+- -10287780 T2 T3"/>
              <a:gd name="G5" fmla="*/ G4 2 1"/>
              <a:gd name="T4" fmla="*/ 90 256 1"/>
              <a:gd name="T5" fmla="*/ 0 256 1"/>
              <a:gd name="G6" fmla="+- -10287780 T4 T5"/>
              <a:gd name="G7" fmla="*/ G6 2 1"/>
              <a:gd name="G8" fmla="abs -102877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681"/>
              <a:gd name="G18" fmla="*/ 8681 1 2"/>
              <a:gd name="G19" fmla="+- G18 5400 0"/>
              <a:gd name="G20" fmla="cos G19 -10287780"/>
              <a:gd name="G21" fmla="sin G19 -10287780"/>
              <a:gd name="G22" fmla="+- G20 10800 0"/>
              <a:gd name="G23" fmla="+- G21 10800 0"/>
              <a:gd name="G24" fmla="+- 10800 0 G20"/>
              <a:gd name="G25" fmla="+- 8681 10800 0"/>
              <a:gd name="G26" fmla="?: G9 G17 G25"/>
              <a:gd name="G27" fmla="?: G9 0 21600"/>
              <a:gd name="G28" fmla="cos 10800 -10287780"/>
              <a:gd name="G29" fmla="sin 10800 -10287780"/>
              <a:gd name="G30" fmla="sin 8681 -10287780"/>
              <a:gd name="G31" fmla="+- G28 10800 0"/>
              <a:gd name="G32" fmla="+- G29 10800 0"/>
              <a:gd name="G33" fmla="+- G30 10800 0"/>
              <a:gd name="G34" fmla="?: G4 0 G31"/>
              <a:gd name="G35" fmla="?: -10287780 G34 0"/>
              <a:gd name="G36" fmla="?: G6 G35 G31"/>
              <a:gd name="G37" fmla="+- 21600 0 G36"/>
              <a:gd name="G38" fmla="?: G4 0 G33"/>
              <a:gd name="G39" fmla="?: -10287780 G38 G32"/>
              <a:gd name="G40" fmla="?: G6 G39 0"/>
              <a:gd name="G41" fmla="?: G4 G32 21600"/>
              <a:gd name="G42" fmla="?: G6 G41 G33"/>
              <a:gd name="T12" fmla="*/ 10800 w 21600"/>
              <a:gd name="T13" fmla="*/ 0 h 21600"/>
              <a:gd name="T14" fmla="*/ 1834 w 21600"/>
              <a:gd name="T15" fmla="*/ 6990 h 21600"/>
              <a:gd name="T16" fmla="*/ 10800 w 21600"/>
              <a:gd name="T17" fmla="*/ 2119 h 21600"/>
              <a:gd name="T18" fmla="*/ 19766 w 21600"/>
              <a:gd name="T19" fmla="*/ 699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810" y="7405"/>
                </a:moveTo>
                <a:cubicBezTo>
                  <a:pt x="4172" y="4200"/>
                  <a:pt x="7317" y="2118"/>
                  <a:pt x="10800" y="2118"/>
                </a:cubicBezTo>
                <a:cubicBezTo>
                  <a:pt x="14282" y="2118"/>
                  <a:pt x="17427" y="4200"/>
                  <a:pt x="18789" y="7405"/>
                </a:cubicBezTo>
                <a:lnTo>
                  <a:pt x="20739" y="6576"/>
                </a:lnTo>
                <a:cubicBezTo>
                  <a:pt x="19045" y="2589"/>
                  <a:pt x="15132" y="0"/>
                  <a:pt x="10799" y="0"/>
                </a:cubicBezTo>
                <a:cubicBezTo>
                  <a:pt x="6467" y="0"/>
                  <a:pt x="2554" y="2589"/>
                  <a:pt x="860" y="6576"/>
                </a:cubicBezTo>
                <a:close/>
              </a:path>
            </a:pathLst>
          </a:custGeom>
          <a:solidFill>
            <a:schemeClr val="hlink"/>
          </a:solidFill>
          <a:ln w="9525">
            <a:solidFill>
              <a:schemeClr val="hlink"/>
            </a:solidFill>
            <a:miter lim="800000"/>
            <a:headEnd/>
            <a:tailEnd/>
          </a:ln>
          <a:effectLst/>
        </p:spPr>
        <p:txBody>
          <a:bodyPr wrap="none" anchor="ctr">
            <a:prstTxWarp prst="textNoShape">
              <a:avLst/>
            </a:prstTxWarp>
          </a:bodyPr>
          <a:lstStyle/>
          <a:p>
            <a:endParaRPr lang="en-US"/>
          </a:p>
        </p:txBody>
      </p:sp>
      <p:sp>
        <p:nvSpPr>
          <p:cNvPr id="518155" name="AutoShape 11"/>
          <p:cNvSpPr>
            <a:spLocks noChangeArrowheads="1"/>
          </p:cNvSpPr>
          <p:nvPr/>
        </p:nvSpPr>
        <p:spPr bwMode="auto">
          <a:xfrm rot="29700000">
            <a:off x="381000" y="2895600"/>
            <a:ext cx="3886200" cy="3886200"/>
          </a:xfrm>
          <a:custGeom>
            <a:avLst/>
            <a:gdLst>
              <a:gd name="G0" fmla="+- 8708 0 0"/>
              <a:gd name="G1" fmla="+- -8042048 0 0"/>
              <a:gd name="G2" fmla="+- 0 0 -8042048"/>
              <a:gd name="T0" fmla="*/ 0 256 1"/>
              <a:gd name="T1" fmla="*/ 180 256 1"/>
              <a:gd name="G3" fmla="+- -8042048 T0 T1"/>
              <a:gd name="T2" fmla="*/ 0 256 1"/>
              <a:gd name="T3" fmla="*/ 90 256 1"/>
              <a:gd name="G4" fmla="+- -8042048 T2 T3"/>
              <a:gd name="G5" fmla="*/ G4 2 1"/>
              <a:gd name="T4" fmla="*/ 90 256 1"/>
              <a:gd name="T5" fmla="*/ 0 256 1"/>
              <a:gd name="G6" fmla="+- -8042048 T4 T5"/>
              <a:gd name="G7" fmla="*/ G6 2 1"/>
              <a:gd name="G8" fmla="abs -80420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08"/>
              <a:gd name="G18" fmla="*/ 8708 1 2"/>
              <a:gd name="G19" fmla="+- G18 5400 0"/>
              <a:gd name="G20" fmla="cos G19 -8042048"/>
              <a:gd name="G21" fmla="sin G19 -8042048"/>
              <a:gd name="G22" fmla="+- G20 10800 0"/>
              <a:gd name="G23" fmla="+- G21 10800 0"/>
              <a:gd name="G24" fmla="+- 10800 0 G20"/>
              <a:gd name="G25" fmla="+- 8708 10800 0"/>
              <a:gd name="G26" fmla="?: G9 G17 G25"/>
              <a:gd name="G27" fmla="?: G9 0 21600"/>
              <a:gd name="G28" fmla="cos 10800 -8042048"/>
              <a:gd name="G29" fmla="sin 10800 -8042048"/>
              <a:gd name="G30" fmla="sin 8708 -8042048"/>
              <a:gd name="G31" fmla="+- G28 10800 0"/>
              <a:gd name="G32" fmla="+- G29 10800 0"/>
              <a:gd name="G33" fmla="+- G30 10800 0"/>
              <a:gd name="G34" fmla="?: G4 0 G31"/>
              <a:gd name="G35" fmla="?: -8042048 G34 0"/>
              <a:gd name="G36" fmla="?: G6 G35 G31"/>
              <a:gd name="G37" fmla="+- 21600 0 G36"/>
              <a:gd name="G38" fmla="?: G4 0 G33"/>
              <a:gd name="G39" fmla="?: -8042048 G38 G32"/>
              <a:gd name="G40" fmla="?: G6 G39 0"/>
              <a:gd name="G41" fmla="?: G4 G32 21600"/>
              <a:gd name="G42" fmla="?: G6 G41 G33"/>
              <a:gd name="T12" fmla="*/ 10800 w 21600"/>
              <a:gd name="T13" fmla="*/ 0 h 21600"/>
              <a:gd name="T14" fmla="*/ 5528 w 21600"/>
              <a:gd name="T15" fmla="*/ 2592 h 21600"/>
              <a:gd name="T16" fmla="*/ 10800 w 21600"/>
              <a:gd name="T17" fmla="*/ 2092 h 21600"/>
              <a:gd name="T18" fmla="*/ 16072 w 21600"/>
              <a:gd name="T19" fmla="*/ 259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094" y="3473"/>
                </a:moveTo>
                <a:cubicBezTo>
                  <a:pt x="7497" y="2571"/>
                  <a:pt x="9131" y="2091"/>
                  <a:pt x="10800" y="2091"/>
                </a:cubicBezTo>
                <a:cubicBezTo>
                  <a:pt x="12468" y="2091"/>
                  <a:pt x="14102" y="2571"/>
                  <a:pt x="15505" y="3473"/>
                </a:cubicBezTo>
                <a:lnTo>
                  <a:pt x="16636" y="1712"/>
                </a:lnTo>
                <a:cubicBezTo>
                  <a:pt x="14895" y="594"/>
                  <a:pt x="12869" y="0"/>
                  <a:pt x="10799" y="0"/>
                </a:cubicBezTo>
                <a:cubicBezTo>
                  <a:pt x="8730" y="0"/>
                  <a:pt x="6704" y="594"/>
                  <a:pt x="4963" y="1712"/>
                </a:cubicBezTo>
                <a:close/>
              </a:path>
            </a:pathLst>
          </a:custGeom>
          <a:solidFill>
            <a:srgbClr val="2C8516"/>
          </a:solidFill>
          <a:ln w="9525">
            <a:solidFill>
              <a:srgbClr val="2C8516"/>
            </a:solidFill>
            <a:miter lim="800000"/>
            <a:headEnd/>
            <a:tailEnd/>
          </a:ln>
          <a:effectLst/>
        </p:spPr>
        <p:txBody>
          <a:bodyPr wrap="none" anchor="ctr">
            <a:prstTxWarp prst="textNoShape">
              <a:avLst/>
            </a:prstTxWarp>
          </a:bodyPr>
          <a:lstStyle/>
          <a:p>
            <a:endParaRPr lang="en-US"/>
          </a:p>
        </p:txBody>
      </p:sp>
      <p:sp>
        <p:nvSpPr>
          <p:cNvPr id="518156" name="AutoShape 12"/>
          <p:cNvSpPr>
            <a:spLocks noChangeArrowheads="1"/>
          </p:cNvSpPr>
          <p:nvPr/>
        </p:nvSpPr>
        <p:spPr bwMode="auto">
          <a:xfrm rot="56700000">
            <a:off x="381000" y="2895600"/>
            <a:ext cx="3886200" cy="3886200"/>
          </a:xfrm>
          <a:custGeom>
            <a:avLst/>
            <a:gdLst>
              <a:gd name="G0" fmla="+- 8696 0 0"/>
              <a:gd name="G1" fmla="+- -6578561 0 0"/>
              <a:gd name="G2" fmla="+- 0 0 -6578561"/>
              <a:gd name="T0" fmla="*/ 0 256 1"/>
              <a:gd name="T1" fmla="*/ 180 256 1"/>
              <a:gd name="G3" fmla="+- -6578561 T0 T1"/>
              <a:gd name="T2" fmla="*/ 0 256 1"/>
              <a:gd name="T3" fmla="*/ 90 256 1"/>
              <a:gd name="G4" fmla="+- -6578561 T2 T3"/>
              <a:gd name="G5" fmla="*/ G4 2 1"/>
              <a:gd name="T4" fmla="*/ 90 256 1"/>
              <a:gd name="T5" fmla="*/ 0 256 1"/>
              <a:gd name="G6" fmla="+- -6578561 T4 T5"/>
              <a:gd name="G7" fmla="*/ G6 2 1"/>
              <a:gd name="G8" fmla="abs -657856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696"/>
              <a:gd name="G18" fmla="*/ 8696 1 2"/>
              <a:gd name="G19" fmla="+- G18 5400 0"/>
              <a:gd name="G20" fmla="cos G19 -6578561"/>
              <a:gd name="G21" fmla="sin G19 -6578561"/>
              <a:gd name="G22" fmla="+- G20 10800 0"/>
              <a:gd name="G23" fmla="+- G21 10800 0"/>
              <a:gd name="G24" fmla="+- 10800 0 G20"/>
              <a:gd name="G25" fmla="+- 8696 10800 0"/>
              <a:gd name="G26" fmla="?: G9 G17 G25"/>
              <a:gd name="G27" fmla="?: G9 0 21600"/>
              <a:gd name="G28" fmla="cos 10800 -6578561"/>
              <a:gd name="G29" fmla="sin 10800 -6578561"/>
              <a:gd name="G30" fmla="sin 8696 -6578561"/>
              <a:gd name="G31" fmla="+- G28 10800 0"/>
              <a:gd name="G32" fmla="+- G29 10800 0"/>
              <a:gd name="G33" fmla="+- G30 10800 0"/>
              <a:gd name="G34" fmla="?: G4 0 G31"/>
              <a:gd name="G35" fmla="?: -6578561 G34 0"/>
              <a:gd name="G36" fmla="?: G6 G35 G31"/>
              <a:gd name="G37" fmla="+- 21600 0 G36"/>
              <a:gd name="G38" fmla="?: G4 0 G33"/>
              <a:gd name="G39" fmla="?: -6578561 G38 G32"/>
              <a:gd name="G40" fmla="?: G6 G39 0"/>
              <a:gd name="G41" fmla="?: G4 G32 21600"/>
              <a:gd name="G42" fmla="?: G6 G41 G33"/>
              <a:gd name="T12" fmla="*/ 10800 w 21600"/>
              <a:gd name="T13" fmla="*/ 0 h 21600"/>
              <a:gd name="T14" fmla="*/ 9043 w 21600"/>
              <a:gd name="T15" fmla="*/ 1211 h 21600"/>
              <a:gd name="T16" fmla="*/ 10800 w 21600"/>
              <a:gd name="T17" fmla="*/ 2104 h 21600"/>
              <a:gd name="T18" fmla="*/ 12557 w 21600"/>
              <a:gd name="T19" fmla="*/ 121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233" y="2246"/>
                </a:moveTo>
                <a:cubicBezTo>
                  <a:pt x="9749" y="2151"/>
                  <a:pt x="10274" y="2103"/>
                  <a:pt x="10800" y="2103"/>
                </a:cubicBezTo>
                <a:cubicBezTo>
                  <a:pt x="11325" y="2103"/>
                  <a:pt x="11850" y="2151"/>
                  <a:pt x="12366" y="2246"/>
                </a:cubicBezTo>
                <a:lnTo>
                  <a:pt x="12746" y="176"/>
                </a:lnTo>
                <a:cubicBezTo>
                  <a:pt x="12104" y="59"/>
                  <a:pt x="11452" y="0"/>
                  <a:pt x="10799" y="0"/>
                </a:cubicBezTo>
                <a:cubicBezTo>
                  <a:pt x="10147" y="0"/>
                  <a:pt x="9495" y="59"/>
                  <a:pt x="8853" y="176"/>
                </a:cubicBezTo>
                <a:close/>
              </a:path>
            </a:pathLst>
          </a:cu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518157" name="Line 13"/>
          <p:cNvSpPr>
            <a:spLocks noChangeShapeType="1"/>
          </p:cNvSpPr>
          <p:nvPr/>
        </p:nvSpPr>
        <p:spPr bwMode="auto">
          <a:xfrm>
            <a:off x="2362200" y="2743200"/>
            <a:ext cx="0" cy="609600"/>
          </a:xfrm>
          <a:prstGeom prst="line">
            <a:avLst/>
          </a:prstGeom>
          <a:noFill/>
          <a:ln w="28575">
            <a:solidFill>
              <a:srgbClr val="000000"/>
            </a:solidFill>
            <a:round/>
            <a:headEnd/>
            <a:tailEnd/>
          </a:ln>
          <a:effectLst/>
        </p:spPr>
        <p:txBody>
          <a:bodyPr wrap="none" anchor="ctr">
            <a:prstTxWarp prst="textNoShape">
              <a:avLst/>
            </a:prstTxWarp>
          </a:bodyPr>
          <a:lstStyle/>
          <a:p>
            <a:endParaRPr lang="en-US"/>
          </a:p>
        </p:txBody>
      </p:sp>
      <p:sp>
        <p:nvSpPr>
          <p:cNvPr id="518158" name="Line 14"/>
          <p:cNvSpPr>
            <a:spLocks noChangeShapeType="1"/>
          </p:cNvSpPr>
          <p:nvPr/>
        </p:nvSpPr>
        <p:spPr bwMode="auto">
          <a:xfrm rot="1377827">
            <a:off x="3048000" y="2895600"/>
            <a:ext cx="0" cy="609600"/>
          </a:xfrm>
          <a:prstGeom prst="line">
            <a:avLst/>
          </a:prstGeom>
          <a:noFill/>
          <a:ln w="28575">
            <a:solidFill>
              <a:srgbClr val="000000"/>
            </a:solidFill>
            <a:round/>
            <a:headEnd/>
            <a:tailEnd/>
          </a:ln>
          <a:effectLst/>
        </p:spPr>
        <p:txBody>
          <a:bodyPr wrap="none" anchor="ctr">
            <a:prstTxWarp prst="textNoShape">
              <a:avLst/>
            </a:prstTxWarp>
          </a:bodyPr>
          <a:lstStyle/>
          <a:p>
            <a:endParaRPr lang="en-US"/>
          </a:p>
        </p:txBody>
      </p:sp>
      <p:sp>
        <p:nvSpPr>
          <p:cNvPr id="518159" name="Line 15"/>
          <p:cNvSpPr>
            <a:spLocks noChangeShapeType="1"/>
          </p:cNvSpPr>
          <p:nvPr/>
        </p:nvSpPr>
        <p:spPr bwMode="auto">
          <a:xfrm rot="2875594">
            <a:off x="3657600" y="3381375"/>
            <a:ext cx="0" cy="609600"/>
          </a:xfrm>
          <a:prstGeom prst="line">
            <a:avLst/>
          </a:prstGeom>
          <a:noFill/>
          <a:ln w="28575">
            <a:solidFill>
              <a:srgbClr val="000000"/>
            </a:solidFill>
            <a:round/>
            <a:headEnd/>
            <a:tailEnd/>
          </a:ln>
          <a:effectLst/>
        </p:spPr>
        <p:txBody>
          <a:bodyPr wrap="none" anchor="ctr">
            <a:prstTxWarp prst="textNoShape">
              <a:avLst/>
            </a:prstTxWarp>
          </a:bodyPr>
          <a:lstStyle/>
          <a:p>
            <a:endParaRPr lang="en-US"/>
          </a:p>
        </p:txBody>
      </p:sp>
      <p:sp>
        <p:nvSpPr>
          <p:cNvPr id="518160" name="Line 16"/>
          <p:cNvSpPr>
            <a:spLocks noChangeShapeType="1"/>
          </p:cNvSpPr>
          <p:nvPr/>
        </p:nvSpPr>
        <p:spPr bwMode="auto">
          <a:xfrm rot="-1241727">
            <a:off x="1524000" y="2933700"/>
            <a:ext cx="0" cy="609600"/>
          </a:xfrm>
          <a:prstGeom prst="line">
            <a:avLst/>
          </a:prstGeom>
          <a:noFill/>
          <a:ln w="28575">
            <a:solidFill>
              <a:srgbClr val="000000"/>
            </a:solidFill>
            <a:round/>
            <a:headEnd/>
            <a:tailEnd/>
          </a:ln>
          <a:effectLst/>
        </p:spPr>
        <p:txBody>
          <a:bodyPr wrap="none" anchor="ctr">
            <a:prstTxWarp prst="textNoShape">
              <a:avLst/>
            </a:prstTxWarp>
          </a:bodyPr>
          <a:lstStyle/>
          <a:p>
            <a:endParaRPr lang="en-US"/>
          </a:p>
        </p:txBody>
      </p:sp>
      <p:sp>
        <p:nvSpPr>
          <p:cNvPr id="518161" name="Line 17"/>
          <p:cNvSpPr>
            <a:spLocks noChangeShapeType="1"/>
          </p:cNvSpPr>
          <p:nvPr/>
        </p:nvSpPr>
        <p:spPr bwMode="auto">
          <a:xfrm rot="-2155082">
            <a:off x="1219200" y="3124200"/>
            <a:ext cx="0" cy="609600"/>
          </a:xfrm>
          <a:prstGeom prst="line">
            <a:avLst/>
          </a:prstGeom>
          <a:noFill/>
          <a:ln w="28575">
            <a:solidFill>
              <a:srgbClr val="000000"/>
            </a:solidFill>
            <a:round/>
            <a:headEnd/>
            <a:tailEnd/>
          </a:ln>
          <a:effectLst/>
        </p:spPr>
        <p:txBody>
          <a:bodyPr wrap="none" anchor="ctr">
            <a:prstTxWarp prst="textNoShape">
              <a:avLst/>
            </a:prstTxWarp>
          </a:bodyPr>
          <a:lstStyle/>
          <a:p>
            <a:endParaRPr lang="en-US"/>
          </a:p>
        </p:txBody>
      </p:sp>
      <p:grpSp>
        <p:nvGrpSpPr>
          <p:cNvPr id="2" name="Group 36"/>
          <p:cNvGrpSpPr>
            <a:grpSpLocks/>
          </p:cNvGrpSpPr>
          <p:nvPr/>
        </p:nvGrpSpPr>
        <p:grpSpPr bwMode="auto">
          <a:xfrm>
            <a:off x="4876800" y="2438400"/>
            <a:ext cx="4306888" cy="4343400"/>
            <a:chOff x="3072" y="1536"/>
            <a:chExt cx="2713" cy="2736"/>
          </a:xfrm>
        </p:grpSpPr>
        <p:sp>
          <p:nvSpPr>
            <p:cNvPr id="518163" name="Rectangle 19"/>
            <p:cNvSpPr>
              <a:spLocks noChangeArrowheads="1"/>
            </p:cNvSpPr>
            <p:nvPr/>
          </p:nvSpPr>
          <p:spPr bwMode="auto">
            <a:xfrm>
              <a:off x="3732" y="3043"/>
              <a:ext cx="1076" cy="404"/>
            </a:xfrm>
            <a:prstGeom prst="rect">
              <a:avLst/>
            </a:prstGeom>
            <a:noFill/>
            <a:ln w="9525">
              <a:noFill/>
              <a:miter lim="800000"/>
              <a:headEnd/>
              <a:tailEnd/>
            </a:ln>
            <a:effectLst/>
          </p:spPr>
          <p:txBody>
            <a:bodyPr wrap="none" anchor="ctr">
              <a:prstTxWarp prst="textNoShape">
                <a:avLst/>
              </a:prstTxWarp>
              <a:spAutoFit/>
            </a:bodyPr>
            <a:lstStyle/>
            <a:p>
              <a:pPr>
                <a:lnSpc>
                  <a:spcPct val="90000"/>
                </a:lnSpc>
              </a:pPr>
              <a:r>
                <a:rPr lang="en-US" sz="2000" b="1" u="sng">
                  <a:solidFill>
                    <a:srgbClr val="000000"/>
                  </a:solidFill>
                </a:rPr>
                <a:t>recombinant</a:t>
              </a:r>
              <a:br>
                <a:rPr lang="en-US" sz="2000" b="1" u="sng">
                  <a:solidFill>
                    <a:srgbClr val="000000"/>
                  </a:solidFill>
                </a:rPr>
              </a:br>
              <a:r>
                <a:rPr lang="en-US" sz="2000" b="1" u="sng">
                  <a:solidFill>
                    <a:srgbClr val="000000"/>
                  </a:solidFill>
                </a:rPr>
                <a:t>plasmid</a:t>
              </a:r>
            </a:p>
          </p:txBody>
        </p:sp>
        <p:sp>
          <p:nvSpPr>
            <p:cNvPr id="518164" name="Rectangle 20"/>
            <p:cNvSpPr>
              <a:spLocks noChangeArrowheads="1"/>
            </p:cNvSpPr>
            <p:nvPr/>
          </p:nvSpPr>
          <p:spPr bwMode="auto">
            <a:xfrm>
              <a:off x="4118" y="3562"/>
              <a:ext cx="908" cy="326"/>
            </a:xfrm>
            <a:prstGeom prst="rect">
              <a:avLst/>
            </a:prstGeom>
            <a:noFill/>
            <a:ln w="9525">
              <a:noFill/>
              <a:miter lim="800000"/>
              <a:headEnd/>
              <a:tailEnd/>
            </a:ln>
            <a:effectLst/>
          </p:spPr>
          <p:txBody>
            <a:bodyPr wrap="none" anchor="ctr">
              <a:prstTxWarp prst="textNoShape">
                <a:avLst/>
              </a:prstTxWarp>
              <a:spAutoFit/>
            </a:bodyPr>
            <a:lstStyle/>
            <a:p>
              <a:pPr algn="r">
                <a:lnSpc>
                  <a:spcPct val="70000"/>
                </a:lnSpc>
              </a:pPr>
              <a:r>
                <a:rPr lang="en-US" sz="2000" b="1">
                  <a:solidFill>
                    <a:srgbClr val="2C8516"/>
                  </a:solidFill>
                </a:rPr>
                <a:t>amp</a:t>
              </a:r>
            </a:p>
            <a:p>
              <a:pPr algn="r">
                <a:lnSpc>
                  <a:spcPct val="70000"/>
                </a:lnSpc>
              </a:pPr>
              <a:r>
                <a:rPr lang="en-US" sz="2000" b="1">
                  <a:solidFill>
                    <a:srgbClr val="2C8516"/>
                  </a:solidFill>
                </a:rPr>
                <a:t>resistance</a:t>
              </a:r>
              <a:endParaRPr lang="en-US" sz="2000" b="1">
                <a:solidFill>
                  <a:srgbClr val="0F116A"/>
                </a:solidFill>
              </a:endParaRPr>
            </a:p>
          </p:txBody>
        </p:sp>
        <p:sp>
          <p:nvSpPr>
            <p:cNvPr id="518165" name="Rectangle 21"/>
            <p:cNvSpPr>
              <a:spLocks noChangeArrowheads="1"/>
            </p:cNvSpPr>
            <p:nvPr/>
          </p:nvSpPr>
          <p:spPr bwMode="auto">
            <a:xfrm>
              <a:off x="3843" y="2226"/>
              <a:ext cx="907" cy="366"/>
            </a:xfrm>
            <a:prstGeom prst="rect">
              <a:avLst/>
            </a:prstGeom>
            <a:noFill/>
            <a:ln w="9525">
              <a:noFill/>
              <a:miter lim="800000"/>
              <a:headEnd/>
              <a:tailEnd/>
            </a:ln>
            <a:effectLst/>
          </p:spPr>
          <p:txBody>
            <a:bodyPr wrap="none" anchor="ctr">
              <a:prstTxWarp prst="textNoShape">
                <a:avLst/>
              </a:prstTxWarp>
              <a:spAutoFit/>
            </a:bodyPr>
            <a:lstStyle/>
            <a:p>
              <a:pPr>
                <a:lnSpc>
                  <a:spcPct val="80000"/>
                </a:lnSpc>
              </a:pPr>
              <a:r>
                <a:rPr lang="en-US" sz="2000" b="1">
                  <a:solidFill>
                    <a:srgbClr val="0F116A"/>
                  </a:solidFill>
                </a:rPr>
                <a:t>broken</a:t>
              </a:r>
              <a:br>
                <a:rPr lang="en-US" sz="2000" b="1">
                  <a:solidFill>
                    <a:srgbClr val="0F116A"/>
                  </a:solidFill>
                </a:rPr>
              </a:br>
              <a:r>
                <a:rPr lang="en-US" sz="2000" b="1">
                  <a:solidFill>
                    <a:srgbClr val="0F116A"/>
                  </a:solidFill>
                </a:rPr>
                <a:t>LacZ gene</a:t>
              </a:r>
            </a:p>
          </p:txBody>
        </p:sp>
        <p:sp>
          <p:nvSpPr>
            <p:cNvPr id="518166" name="AutoShape 22"/>
            <p:cNvSpPr>
              <a:spLocks noChangeArrowheads="1"/>
            </p:cNvSpPr>
            <p:nvPr/>
          </p:nvSpPr>
          <p:spPr bwMode="auto">
            <a:xfrm rot="9000000">
              <a:off x="3072" y="1824"/>
              <a:ext cx="2448" cy="2448"/>
            </a:xfrm>
            <a:custGeom>
              <a:avLst/>
              <a:gdLst>
                <a:gd name="G0" fmla="+- 8686 0 0"/>
                <a:gd name="G1" fmla="+- 6736863 0 0"/>
                <a:gd name="G2" fmla="+- 0 0 6736863"/>
                <a:gd name="T0" fmla="*/ 0 256 1"/>
                <a:gd name="T1" fmla="*/ 180 256 1"/>
                <a:gd name="G3" fmla="+- 6736863 T0 T1"/>
                <a:gd name="T2" fmla="*/ 0 256 1"/>
                <a:gd name="T3" fmla="*/ 90 256 1"/>
                <a:gd name="G4" fmla="+- 6736863 T2 T3"/>
                <a:gd name="G5" fmla="*/ G4 2 1"/>
                <a:gd name="T4" fmla="*/ 90 256 1"/>
                <a:gd name="T5" fmla="*/ 0 256 1"/>
                <a:gd name="G6" fmla="+- 6736863 T4 T5"/>
                <a:gd name="G7" fmla="*/ G6 2 1"/>
                <a:gd name="G8" fmla="abs 673686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686"/>
                <a:gd name="G18" fmla="*/ 8686 1 2"/>
                <a:gd name="G19" fmla="+- G18 5400 0"/>
                <a:gd name="G20" fmla="cos G19 6736863"/>
                <a:gd name="G21" fmla="sin G19 6736863"/>
                <a:gd name="G22" fmla="+- G20 10800 0"/>
                <a:gd name="G23" fmla="+- G21 10800 0"/>
                <a:gd name="G24" fmla="+- 10800 0 G20"/>
                <a:gd name="G25" fmla="+- 8686 10800 0"/>
                <a:gd name="G26" fmla="?: G9 G17 G25"/>
                <a:gd name="G27" fmla="?: G9 0 21600"/>
                <a:gd name="G28" fmla="cos 10800 6736863"/>
                <a:gd name="G29" fmla="sin 10800 6736863"/>
                <a:gd name="G30" fmla="sin 8686 6736863"/>
                <a:gd name="G31" fmla="+- G28 10800 0"/>
                <a:gd name="G32" fmla="+- G29 10800 0"/>
                <a:gd name="G33" fmla="+- G30 10800 0"/>
                <a:gd name="G34" fmla="?: G4 0 G31"/>
                <a:gd name="G35" fmla="?: 6736863 G34 0"/>
                <a:gd name="G36" fmla="?: G6 G35 G31"/>
                <a:gd name="G37" fmla="+- 21600 0 G36"/>
                <a:gd name="G38" fmla="?: G4 0 G33"/>
                <a:gd name="G39" fmla="?: 6736863 G38 G32"/>
                <a:gd name="G40" fmla="?: G6 G39 0"/>
                <a:gd name="G41" fmla="?: G4 G32 21600"/>
                <a:gd name="G42" fmla="?: G6 G41 G33"/>
                <a:gd name="T12" fmla="*/ 10800 w 21600"/>
                <a:gd name="T13" fmla="*/ 0 h 21600"/>
                <a:gd name="T14" fmla="*/ 8642 w 21600"/>
                <a:gd name="T15" fmla="*/ 20301 h 21600"/>
                <a:gd name="T16" fmla="*/ 10800 w 21600"/>
                <a:gd name="T17" fmla="*/ 2114 h 21600"/>
                <a:gd name="T18" fmla="*/ 12958 w 21600"/>
                <a:gd name="T19" fmla="*/ 2030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76" y="19270"/>
                  </a:moveTo>
                  <a:cubicBezTo>
                    <a:pt x="4920" y="18371"/>
                    <a:pt x="2114" y="14855"/>
                    <a:pt x="2114" y="10800"/>
                  </a:cubicBezTo>
                  <a:cubicBezTo>
                    <a:pt x="2114" y="6002"/>
                    <a:pt x="6002" y="2114"/>
                    <a:pt x="10800" y="2114"/>
                  </a:cubicBezTo>
                  <a:cubicBezTo>
                    <a:pt x="15597" y="2114"/>
                    <a:pt x="19486" y="6002"/>
                    <a:pt x="19486" y="10800"/>
                  </a:cubicBezTo>
                  <a:cubicBezTo>
                    <a:pt x="19486" y="14855"/>
                    <a:pt x="16679" y="18371"/>
                    <a:pt x="12723" y="19270"/>
                  </a:cubicBezTo>
                  <a:lnTo>
                    <a:pt x="13192" y="21331"/>
                  </a:lnTo>
                  <a:cubicBezTo>
                    <a:pt x="18109" y="20214"/>
                    <a:pt x="21600" y="15843"/>
                    <a:pt x="21600" y="10800"/>
                  </a:cubicBezTo>
                  <a:cubicBezTo>
                    <a:pt x="21600" y="4835"/>
                    <a:pt x="16764" y="0"/>
                    <a:pt x="10800" y="0"/>
                  </a:cubicBezTo>
                  <a:cubicBezTo>
                    <a:pt x="4835" y="0"/>
                    <a:pt x="0" y="4835"/>
                    <a:pt x="0" y="10800"/>
                  </a:cubicBezTo>
                  <a:cubicBezTo>
                    <a:pt x="-1" y="15843"/>
                    <a:pt x="3490" y="20214"/>
                    <a:pt x="8407" y="21331"/>
                  </a:cubicBezTo>
                  <a:close/>
                </a:path>
              </a:pathLst>
            </a:cu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518167" name="AutoShape 23"/>
            <p:cNvSpPr>
              <a:spLocks noChangeArrowheads="1"/>
            </p:cNvSpPr>
            <p:nvPr/>
          </p:nvSpPr>
          <p:spPr bwMode="auto">
            <a:xfrm rot="22500000">
              <a:off x="3072" y="1824"/>
              <a:ext cx="2448" cy="2448"/>
            </a:xfrm>
            <a:custGeom>
              <a:avLst/>
              <a:gdLst>
                <a:gd name="G0" fmla="+- 8673 0 0"/>
                <a:gd name="G1" fmla="+- 10974265 0 0"/>
                <a:gd name="G2" fmla="+- 0 0 10974265"/>
                <a:gd name="T0" fmla="*/ 0 256 1"/>
                <a:gd name="T1" fmla="*/ 180 256 1"/>
                <a:gd name="G3" fmla="+- 10974265 T0 T1"/>
                <a:gd name="T2" fmla="*/ 0 256 1"/>
                <a:gd name="T3" fmla="*/ 90 256 1"/>
                <a:gd name="G4" fmla="+- 10974265 T2 T3"/>
                <a:gd name="G5" fmla="*/ G4 2 1"/>
                <a:gd name="T4" fmla="*/ 90 256 1"/>
                <a:gd name="T5" fmla="*/ 0 256 1"/>
                <a:gd name="G6" fmla="+- 10974265 T4 T5"/>
                <a:gd name="G7" fmla="*/ G6 2 1"/>
                <a:gd name="G8" fmla="abs 1097426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673"/>
                <a:gd name="G18" fmla="*/ 8673 1 2"/>
                <a:gd name="G19" fmla="+- G18 5400 0"/>
                <a:gd name="G20" fmla="cos G19 10974265"/>
                <a:gd name="G21" fmla="sin G19 10974265"/>
                <a:gd name="G22" fmla="+- G20 10800 0"/>
                <a:gd name="G23" fmla="+- G21 10800 0"/>
                <a:gd name="G24" fmla="+- 10800 0 G20"/>
                <a:gd name="G25" fmla="+- 8673 10800 0"/>
                <a:gd name="G26" fmla="?: G9 G17 G25"/>
                <a:gd name="G27" fmla="?: G9 0 21600"/>
                <a:gd name="G28" fmla="cos 10800 10974265"/>
                <a:gd name="G29" fmla="sin 10800 10974265"/>
                <a:gd name="G30" fmla="sin 8673 10974265"/>
                <a:gd name="G31" fmla="+- G28 10800 0"/>
                <a:gd name="G32" fmla="+- G29 10800 0"/>
                <a:gd name="G33" fmla="+- G30 10800 0"/>
                <a:gd name="G34" fmla="?: G4 0 G31"/>
                <a:gd name="G35" fmla="?: 10974265 G34 0"/>
                <a:gd name="G36" fmla="?: G6 G35 G31"/>
                <a:gd name="G37" fmla="+- 21600 0 G36"/>
                <a:gd name="G38" fmla="?: G4 0 G33"/>
                <a:gd name="G39" fmla="?: 10974265 G38 G32"/>
                <a:gd name="G40" fmla="?: G6 G39 0"/>
                <a:gd name="G41" fmla="?: G4 G32 21600"/>
                <a:gd name="G42" fmla="?: G6 G41 G33"/>
                <a:gd name="T12" fmla="*/ 10800 w 21600"/>
                <a:gd name="T13" fmla="*/ 0 h 21600"/>
                <a:gd name="T14" fmla="*/ 1295 w 21600"/>
                <a:gd name="T15" fmla="*/ 12915 h 21600"/>
                <a:gd name="T16" fmla="*/ 10800 w 21600"/>
                <a:gd name="T17" fmla="*/ 2127 h 21600"/>
                <a:gd name="T18" fmla="*/ 20305 w 21600"/>
                <a:gd name="T19" fmla="*/ 1291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334" y="12683"/>
                  </a:moveTo>
                  <a:cubicBezTo>
                    <a:pt x="2196" y="12065"/>
                    <a:pt x="2127" y="11433"/>
                    <a:pt x="2127" y="10800"/>
                  </a:cubicBezTo>
                  <a:cubicBezTo>
                    <a:pt x="2127" y="6010"/>
                    <a:pt x="6010" y="2127"/>
                    <a:pt x="10800" y="2127"/>
                  </a:cubicBezTo>
                  <a:cubicBezTo>
                    <a:pt x="15589" y="2127"/>
                    <a:pt x="19473" y="6010"/>
                    <a:pt x="19473" y="10800"/>
                  </a:cubicBezTo>
                  <a:cubicBezTo>
                    <a:pt x="19472" y="11433"/>
                    <a:pt x="19403" y="12065"/>
                    <a:pt x="19265" y="12683"/>
                  </a:cubicBezTo>
                  <a:lnTo>
                    <a:pt x="21342" y="13146"/>
                  </a:lnTo>
                  <a:cubicBezTo>
                    <a:pt x="21513" y="12375"/>
                    <a:pt x="21600" y="11589"/>
                    <a:pt x="21600" y="10800"/>
                  </a:cubicBezTo>
                  <a:cubicBezTo>
                    <a:pt x="21600" y="4835"/>
                    <a:pt x="16764" y="0"/>
                    <a:pt x="10800" y="0"/>
                  </a:cubicBezTo>
                  <a:cubicBezTo>
                    <a:pt x="4835" y="0"/>
                    <a:pt x="0" y="4835"/>
                    <a:pt x="0" y="10800"/>
                  </a:cubicBezTo>
                  <a:cubicBezTo>
                    <a:pt x="-1" y="11589"/>
                    <a:pt x="86" y="12375"/>
                    <a:pt x="257" y="13146"/>
                  </a:cubicBezTo>
                  <a:close/>
                </a:path>
              </a:pathLst>
            </a:custGeom>
            <a:solidFill>
              <a:schemeClr val="hlink"/>
            </a:solidFill>
            <a:ln w="9525">
              <a:solidFill>
                <a:schemeClr val="hlink"/>
              </a:solidFill>
              <a:miter lim="800000"/>
              <a:headEnd/>
              <a:tailEnd/>
            </a:ln>
            <a:effectLst/>
          </p:spPr>
          <p:txBody>
            <a:bodyPr wrap="none" anchor="ctr">
              <a:prstTxWarp prst="textNoShape">
                <a:avLst/>
              </a:prstTxWarp>
            </a:bodyPr>
            <a:lstStyle/>
            <a:p>
              <a:endParaRPr lang="en-US"/>
            </a:p>
          </p:txBody>
        </p:sp>
        <p:sp>
          <p:nvSpPr>
            <p:cNvPr id="518168" name="AutoShape 24"/>
            <p:cNvSpPr>
              <a:spLocks noChangeArrowheads="1"/>
            </p:cNvSpPr>
            <p:nvPr/>
          </p:nvSpPr>
          <p:spPr bwMode="auto">
            <a:xfrm rot="29700000">
              <a:off x="3072" y="1824"/>
              <a:ext cx="2448" cy="2448"/>
            </a:xfrm>
            <a:custGeom>
              <a:avLst/>
              <a:gdLst>
                <a:gd name="G0" fmla="+- 8708 0 0"/>
                <a:gd name="G1" fmla="+- -8042048 0 0"/>
                <a:gd name="G2" fmla="+- 0 0 -8042048"/>
                <a:gd name="T0" fmla="*/ 0 256 1"/>
                <a:gd name="T1" fmla="*/ 180 256 1"/>
                <a:gd name="G3" fmla="+- -8042048 T0 T1"/>
                <a:gd name="T2" fmla="*/ 0 256 1"/>
                <a:gd name="T3" fmla="*/ 90 256 1"/>
                <a:gd name="G4" fmla="+- -8042048 T2 T3"/>
                <a:gd name="G5" fmla="*/ G4 2 1"/>
                <a:gd name="T4" fmla="*/ 90 256 1"/>
                <a:gd name="T5" fmla="*/ 0 256 1"/>
                <a:gd name="G6" fmla="+- -8042048 T4 T5"/>
                <a:gd name="G7" fmla="*/ G6 2 1"/>
                <a:gd name="G8" fmla="abs -80420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08"/>
                <a:gd name="G18" fmla="*/ 8708 1 2"/>
                <a:gd name="G19" fmla="+- G18 5400 0"/>
                <a:gd name="G20" fmla="cos G19 -8042048"/>
                <a:gd name="G21" fmla="sin G19 -8042048"/>
                <a:gd name="G22" fmla="+- G20 10800 0"/>
                <a:gd name="G23" fmla="+- G21 10800 0"/>
                <a:gd name="G24" fmla="+- 10800 0 G20"/>
                <a:gd name="G25" fmla="+- 8708 10800 0"/>
                <a:gd name="G26" fmla="?: G9 G17 G25"/>
                <a:gd name="G27" fmla="?: G9 0 21600"/>
                <a:gd name="G28" fmla="cos 10800 -8042048"/>
                <a:gd name="G29" fmla="sin 10800 -8042048"/>
                <a:gd name="G30" fmla="sin 8708 -8042048"/>
                <a:gd name="G31" fmla="+- G28 10800 0"/>
                <a:gd name="G32" fmla="+- G29 10800 0"/>
                <a:gd name="G33" fmla="+- G30 10800 0"/>
                <a:gd name="G34" fmla="?: G4 0 G31"/>
                <a:gd name="G35" fmla="?: -8042048 G34 0"/>
                <a:gd name="G36" fmla="?: G6 G35 G31"/>
                <a:gd name="G37" fmla="+- 21600 0 G36"/>
                <a:gd name="G38" fmla="?: G4 0 G33"/>
                <a:gd name="G39" fmla="?: -8042048 G38 G32"/>
                <a:gd name="G40" fmla="?: G6 G39 0"/>
                <a:gd name="G41" fmla="?: G4 G32 21600"/>
                <a:gd name="G42" fmla="?: G6 G41 G33"/>
                <a:gd name="T12" fmla="*/ 10800 w 21600"/>
                <a:gd name="T13" fmla="*/ 0 h 21600"/>
                <a:gd name="T14" fmla="*/ 5528 w 21600"/>
                <a:gd name="T15" fmla="*/ 2592 h 21600"/>
                <a:gd name="T16" fmla="*/ 10800 w 21600"/>
                <a:gd name="T17" fmla="*/ 2092 h 21600"/>
                <a:gd name="T18" fmla="*/ 16072 w 21600"/>
                <a:gd name="T19" fmla="*/ 259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094" y="3473"/>
                  </a:moveTo>
                  <a:cubicBezTo>
                    <a:pt x="7497" y="2571"/>
                    <a:pt x="9131" y="2091"/>
                    <a:pt x="10800" y="2091"/>
                  </a:cubicBezTo>
                  <a:cubicBezTo>
                    <a:pt x="12468" y="2091"/>
                    <a:pt x="14102" y="2571"/>
                    <a:pt x="15505" y="3473"/>
                  </a:cubicBezTo>
                  <a:lnTo>
                    <a:pt x="16636" y="1712"/>
                  </a:lnTo>
                  <a:cubicBezTo>
                    <a:pt x="14895" y="594"/>
                    <a:pt x="12869" y="0"/>
                    <a:pt x="10799" y="0"/>
                  </a:cubicBezTo>
                  <a:cubicBezTo>
                    <a:pt x="8730" y="0"/>
                    <a:pt x="6704" y="594"/>
                    <a:pt x="4963" y="1712"/>
                  </a:cubicBezTo>
                  <a:close/>
                </a:path>
              </a:pathLst>
            </a:custGeom>
            <a:solidFill>
              <a:srgbClr val="2C8516"/>
            </a:solidFill>
            <a:ln w="9525">
              <a:solidFill>
                <a:srgbClr val="2C8516"/>
              </a:solidFill>
              <a:miter lim="800000"/>
              <a:headEnd/>
              <a:tailEnd/>
            </a:ln>
            <a:effectLst/>
          </p:spPr>
          <p:txBody>
            <a:bodyPr wrap="none" anchor="ctr">
              <a:prstTxWarp prst="textNoShape">
                <a:avLst/>
              </a:prstTxWarp>
            </a:bodyPr>
            <a:lstStyle/>
            <a:p>
              <a:endParaRPr lang="en-US"/>
            </a:p>
          </p:txBody>
        </p:sp>
        <p:sp>
          <p:nvSpPr>
            <p:cNvPr id="518169" name="AutoShape 25"/>
            <p:cNvSpPr>
              <a:spLocks noChangeArrowheads="1"/>
            </p:cNvSpPr>
            <p:nvPr/>
          </p:nvSpPr>
          <p:spPr bwMode="auto">
            <a:xfrm rot="56700000">
              <a:off x="3072" y="1824"/>
              <a:ext cx="2448" cy="2448"/>
            </a:xfrm>
            <a:custGeom>
              <a:avLst/>
              <a:gdLst>
                <a:gd name="G0" fmla="+- 8696 0 0"/>
                <a:gd name="G1" fmla="+- -6578561 0 0"/>
                <a:gd name="G2" fmla="+- 0 0 -6578561"/>
                <a:gd name="T0" fmla="*/ 0 256 1"/>
                <a:gd name="T1" fmla="*/ 180 256 1"/>
                <a:gd name="G3" fmla="+- -6578561 T0 T1"/>
                <a:gd name="T2" fmla="*/ 0 256 1"/>
                <a:gd name="T3" fmla="*/ 90 256 1"/>
                <a:gd name="G4" fmla="+- -6578561 T2 T3"/>
                <a:gd name="G5" fmla="*/ G4 2 1"/>
                <a:gd name="T4" fmla="*/ 90 256 1"/>
                <a:gd name="T5" fmla="*/ 0 256 1"/>
                <a:gd name="G6" fmla="+- -6578561 T4 T5"/>
                <a:gd name="G7" fmla="*/ G6 2 1"/>
                <a:gd name="G8" fmla="abs -657856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696"/>
                <a:gd name="G18" fmla="*/ 8696 1 2"/>
                <a:gd name="G19" fmla="+- G18 5400 0"/>
                <a:gd name="G20" fmla="cos G19 -6578561"/>
                <a:gd name="G21" fmla="sin G19 -6578561"/>
                <a:gd name="G22" fmla="+- G20 10800 0"/>
                <a:gd name="G23" fmla="+- G21 10800 0"/>
                <a:gd name="G24" fmla="+- 10800 0 G20"/>
                <a:gd name="G25" fmla="+- 8696 10800 0"/>
                <a:gd name="G26" fmla="?: G9 G17 G25"/>
                <a:gd name="G27" fmla="?: G9 0 21600"/>
                <a:gd name="G28" fmla="cos 10800 -6578561"/>
                <a:gd name="G29" fmla="sin 10800 -6578561"/>
                <a:gd name="G30" fmla="sin 8696 -6578561"/>
                <a:gd name="G31" fmla="+- G28 10800 0"/>
                <a:gd name="G32" fmla="+- G29 10800 0"/>
                <a:gd name="G33" fmla="+- G30 10800 0"/>
                <a:gd name="G34" fmla="?: G4 0 G31"/>
                <a:gd name="G35" fmla="?: -6578561 G34 0"/>
                <a:gd name="G36" fmla="?: G6 G35 G31"/>
                <a:gd name="G37" fmla="+- 21600 0 G36"/>
                <a:gd name="G38" fmla="?: G4 0 G33"/>
                <a:gd name="G39" fmla="?: -6578561 G38 G32"/>
                <a:gd name="G40" fmla="?: G6 G39 0"/>
                <a:gd name="G41" fmla="?: G4 G32 21600"/>
                <a:gd name="G42" fmla="?: G6 G41 G33"/>
                <a:gd name="T12" fmla="*/ 10800 w 21600"/>
                <a:gd name="T13" fmla="*/ 0 h 21600"/>
                <a:gd name="T14" fmla="*/ 9043 w 21600"/>
                <a:gd name="T15" fmla="*/ 1211 h 21600"/>
                <a:gd name="T16" fmla="*/ 10800 w 21600"/>
                <a:gd name="T17" fmla="*/ 2104 h 21600"/>
                <a:gd name="T18" fmla="*/ 12557 w 21600"/>
                <a:gd name="T19" fmla="*/ 121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233" y="2246"/>
                  </a:moveTo>
                  <a:cubicBezTo>
                    <a:pt x="9749" y="2151"/>
                    <a:pt x="10274" y="2103"/>
                    <a:pt x="10800" y="2103"/>
                  </a:cubicBezTo>
                  <a:cubicBezTo>
                    <a:pt x="11325" y="2103"/>
                    <a:pt x="11850" y="2151"/>
                    <a:pt x="12366" y="2246"/>
                  </a:cubicBezTo>
                  <a:lnTo>
                    <a:pt x="12746" y="176"/>
                  </a:lnTo>
                  <a:cubicBezTo>
                    <a:pt x="12104" y="59"/>
                    <a:pt x="11452" y="0"/>
                    <a:pt x="10799" y="0"/>
                  </a:cubicBezTo>
                  <a:cubicBezTo>
                    <a:pt x="10147" y="0"/>
                    <a:pt x="9495" y="59"/>
                    <a:pt x="8853" y="176"/>
                  </a:cubicBezTo>
                  <a:close/>
                </a:path>
              </a:pathLst>
            </a:cu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518170" name="AutoShape 26"/>
            <p:cNvSpPr>
              <a:spLocks noChangeArrowheads="1"/>
            </p:cNvSpPr>
            <p:nvPr/>
          </p:nvSpPr>
          <p:spPr bwMode="auto">
            <a:xfrm rot="22500000">
              <a:off x="3072" y="1824"/>
              <a:ext cx="2448" cy="2448"/>
            </a:xfrm>
            <a:custGeom>
              <a:avLst/>
              <a:gdLst>
                <a:gd name="G0" fmla="+- 8661 0 0"/>
                <a:gd name="G1" fmla="+- -8469969 0 0"/>
                <a:gd name="G2" fmla="+- 0 0 -8469969"/>
                <a:gd name="T0" fmla="*/ 0 256 1"/>
                <a:gd name="T1" fmla="*/ 180 256 1"/>
                <a:gd name="G3" fmla="+- -8469969 T0 T1"/>
                <a:gd name="T2" fmla="*/ 0 256 1"/>
                <a:gd name="T3" fmla="*/ 90 256 1"/>
                <a:gd name="G4" fmla="+- -8469969 T2 T3"/>
                <a:gd name="G5" fmla="*/ G4 2 1"/>
                <a:gd name="T4" fmla="*/ 90 256 1"/>
                <a:gd name="T5" fmla="*/ 0 256 1"/>
                <a:gd name="G6" fmla="+- -8469969 T4 T5"/>
                <a:gd name="G7" fmla="*/ G6 2 1"/>
                <a:gd name="G8" fmla="abs -846996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661"/>
                <a:gd name="G18" fmla="*/ 8661 1 2"/>
                <a:gd name="G19" fmla="+- G18 5400 0"/>
                <a:gd name="G20" fmla="cos G19 -8469969"/>
                <a:gd name="G21" fmla="sin G19 -8469969"/>
                <a:gd name="G22" fmla="+- G20 10800 0"/>
                <a:gd name="G23" fmla="+- G21 10800 0"/>
                <a:gd name="G24" fmla="+- 10800 0 G20"/>
                <a:gd name="G25" fmla="+- 8661 10800 0"/>
                <a:gd name="G26" fmla="?: G9 G17 G25"/>
                <a:gd name="G27" fmla="?: G9 0 21600"/>
                <a:gd name="G28" fmla="cos 10800 -8469969"/>
                <a:gd name="G29" fmla="sin 10800 -8469969"/>
                <a:gd name="G30" fmla="sin 8661 -8469969"/>
                <a:gd name="G31" fmla="+- G28 10800 0"/>
                <a:gd name="G32" fmla="+- G29 10800 0"/>
                <a:gd name="G33" fmla="+- G30 10800 0"/>
                <a:gd name="G34" fmla="?: G4 0 G31"/>
                <a:gd name="G35" fmla="?: -8469969 G34 0"/>
                <a:gd name="G36" fmla="?: G6 G35 G31"/>
                <a:gd name="G37" fmla="+- 21600 0 G36"/>
                <a:gd name="G38" fmla="?: G4 0 G33"/>
                <a:gd name="G39" fmla="?: -8469969 G38 G32"/>
                <a:gd name="G40" fmla="?: G6 G39 0"/>
                <a:gd name="G41" fmla="?: G4 G32 21600"/>
                <a:gd name="G42" fmla="?: G6 G41 G33"/>
                <a:gd name="T12" fmla="*/ 10800 w 21600"/>
                <a:gd name="T13" fmla="*/ 0 h 21600"/>
                <a:gd name="T14" fmla="*/ 4644 w 21600"/>
                <a:gd name="T15" fmla="*/ 3263 h 21600"/>
                <a:gd name="T16" fmla="*/ 10800 w 21600"/>
                <a:gd name="T17" fmla="*/ 2139 h 21600"/>
                <a:gd name="T18" fmla="*/ 16956 w 21600"/>
                <a:gd name="T19" fmla="*/ 326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321" y="4092"/>
                  </a:moveTo>
                  <a:cubicBezTo>
                    <a:pt x="6867" y="2828"/>
                    <a:pt x="8803" y="2138"/>
                    <a:pt x="10800" y="2138"/>
                  </a:cubicBezTo>
                  <a:cubicBezTo>
                    <a:pt x="12796" y="2138"/>
                    <a:pt x="14732" y="2828"/>
                    <a:pt x="16278" y="4092"/>
                  </a:cubicBezTo>
                  <a:lnTo>
                    <a:pt x="17631" y="2435"/>
                  </a:lnTo>
                  <a:cubicBezTo>
                    <a:pt x="15703" y="860"/>
                    <a:pt x="13289" y="0"/>
                    <a:pt x="10799" y="0"/>
                  </a:cubicBezTo>
                  <a:cubicBezTo>
                    <a:pt x="8310" y="0"/>
                    <a:pt x="5896" y="860"/>
                    <a:pt x="3968" y="2435"/>
                  </a:cubicBezTo>
                  <a:close/>
                </a:path>
              </a:pathLst>
            </a:custGeom>
            <a:solidFill>
              <a:srgbClr val="7F5026"/>
            </a:solidFill>
            <a:ln w="9525">
              <a:solidFill>
                <a:srgbClr val="7F5026"/>
              </a:solidFill>
              <a:miter lim="800000"/>
              <a:headEnd/>
              <a:tailEnd/>
            </a:ln>
            <a:effectLst/>
          </p:spPr>
          <p:txBody>
            <a:bodyPr wrap="none" anchor="ctr">
              <a:prstTxWarp prst="textNoShape">
                <a:avLst/>
              </a:prstTxWarp>
            </a:bodyPr>
            <a:lstStyle/>
            <a:p>
              <a:endParaRPr lang="en-US"/>
            </a:p>
          </p:txBody>
        </p:sp>
        <p:sp>
          <p:nvSpPr>
            <p:cNvPr id="518171" name="Rectangle 27"/>
            <p:cNvSpPr>
              <a:spLocks noChangeArrowheads="1"/>
            </p:cNvSpPr>
            <p:nvPr/>
          </p:nvSpPr>
          <p:spPr bwMode="auto">
            <a:xfrm>
              <a:off x="4896" y="1536"/>
              <a:ext cx="889" cy="520"/>
            </a:xfrm>
            <a:prstGeom prst="rect">
              <a:avLst/>
            </a:prstGeom>
            <a:noFill/>
            <a:ln w="9525">
              <a:noFill/>
              <a:miter lim="800000"/>
              <a:headEnd/>
              <a:tailEnd/>
            </a:ln>
            <a:effectLst/>
          </p:spPr>
          <p:txBody>
            <a:bodyPr wrap="none" anchor="ctr">
              <a:prstTxWarp prst="textNoShape">
                <a:avLst/>
              </a:prstTxWarp>
              <a:spAutoFit/>
            </a:bodyPr>
            <a:lstStyle/>
            <a:p>
              <a:pPr algn="l">
                <a:lnSpc>
                  <a:spcPct val="80000"/>
                </a:lnSpc>
              </a:pPr>
              <a:r>
                <a:rPr lang="en-US" sz="2000" b="1">
                  <a:solidFill>
                    <a:srgbClr val="7F5026"/>
                  </a:solidFill>
                </a:rPr>
                <a:t>inserted</a:t>
              </a:r>
              <a:br>
                <a:rPr lang="en-US" sz="2000" b="1">
                  <a:solidFill>
                    <a:srgbClr val="7F5026"/>
                  </a:solidFill>
                </a:rPr>
              </a:br>
              <a:r>
                <a:rPr lang="en-US" sz="2000" b="1">
                  <a:solidFill>
                    <a:srgbClr val="7F5026"/>
                  </a:solidFill>
                </a:rPr>
                <a:t>gene</a:t>
              </a:r>
              <a:br>
                <a:rPr lang="en-US" sz="2000" b="1">
                  <a:solidFill>
                    <a:srgbClr val="7F5026"/>
                  </a:solidFill>
                </a:rPr>
              </a:br>
              <a:r>
                <a:rPr lang="en-US" sz="2000" b="1">
                  <a:solidFill>
                    <a:srgbClr val="7F5026"/>
                  </a:solidFill>
                </a:rPr>
                <a:t>of interest</a:t>
              </a:r>
              <a:endParaRPr lang="en-US" sz="2000" b="1">
                <a:solidFill>
                  <a:srgbClr val="0F116A"/>
                </a:solidFill>
              </a:endParaRPr>
            </a:p>
          </p:txBody>
        </p:sp>
      </p:grpSp>
      <p:sp>
        <p:nvSpPr>
          <p:cNvPr id="518173" name="Rectangle 29"/>
          <p:cNvSpPr>
            <a:spLocks noChangeArrowheads="1"/>
          </p:cNvSpPr>
          <p:nvPr/>
        </p:nvSpPr>
        <p:spPr bwMode="auto">
          <a:xfrm>
            <a:off x="3200400" y="2667000"/>
            <a:ext cx="1898650" cy="366713"/>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CC0000"/>
                </a:solidFill>
              </a:rPr>
              <a:t>all in LacZ gene</a:t>
            </a:r>
          </a:p>
        </p:txBody>
      </p:sp>
      <p:sp>
        <p:nvSpPr>
          <p:cNvPr id="518174" name="Text Box 30"/>
          <p:cNvSpPr txBox="1">
            <a:spLocks noChangeArrowheads="1"/>
          </p:cNvSpPr>
          <p:nvPr/>
        </p:nvSpPr>
        <p:spPr bwMode="auto">
          <a:xfrm>
            <a:off x="1000125" y="2667000"/>
            <a:ext cx="760413" cy="336550"/>
          </a:xfrm>
          <a:prstGeom prst="rect">
            <a:avLst/>
          </a:prstGeom>
          <a:noFill/>
          <a:ln w="9525">
            <a:noFill/>
            <a:miter lim="800000"/>
            <a:headEnd/>
            <a:tailEnd/>
          </a:ln>
          <a:effectLst/>
        </p:spPr>
        <p:txBody>
          <a:bodyPr wrap="none" anchor="ctr">
            <a:prstTxWarp prst="textNoShape">
              <a:avLst/>
            </a:prstTxWarp>
            <a:spAutoFit/>
          </a:bodyPr>
          <a:lstStyle/>
          <a:p>
            <a:r>
              <a:rPr lang="en-US" sz="1600" b="1" i="1">
                <a:solidFill>
                  <a:srgbClr val="000000"/>
                </a:solidFill>
              </a:rPr>
              <a:t>Eco</a:t>
            </a:r>
            <a:r>
              <a:rPr lang="en-US" sz="1600" b="1">
                <a:solidFill>
                  <a:srgbClr val="000000"/>
                </a:solidFill>
              </a:rPr>
              <a:t>RI</a:t>
            </a:r>
            <a:endParaRPr lang="en-US"/>
          </a:p>
        </p:txBody>
      </p:sp>
      <p:sp>
        <p:nvSpPr>
          <p:cNvPr id="518175" name="Text Box 31"/>
          <p:cNvSpPr txBox="1">
            <a:spLocks noChangeArrowheads="1"/>
          </p:cNvSpPr>
          <p:nvPr/>
        </p:nvSpPr>
        <p:spPr bwMode="auto">
          <a:xfrm>
            <a:off x="409575" y="2895600"/>
            <a:ext cx="827088" cy="336550"/>
          </a:xfrm>
          <a:prstGeom prst="rect">
            <a:avLst/>
          </a:prstGeom>
          <a:noFill/>
          <a:ln w="9525">
            <a:noFill/>
            <a:miter lim="800000"/>
            <a:headEnd/>
            <a:tailEnd/>
          </a:ln>
          <a:effectLst/>
        </p:spPr>
        <p:txBody>
          <a:bodyPr wrap="none" anchor="ctr">
            <a:prstTxWarp prst="textNoShape">
              <a:avLst/>
            </a:prstTxWarp>
            <a:spAutoFit/>
          </a:bodyPr>
          <a:lstStyle/>
          <a:p>
            <a:r>
              <a:rPr lang="en-US" sz="1600" b="1" i="1">
                <a:solidFill>
                  <a:srgbClr val="000000"/>
                </a:solidFill>
              </a:rPr>
              <a:t>Bam</a:t>
            </a:r>
            <a:r>
              <a:rPr lang="en-US" sz="1600" b="1">
                <a:solidFill>
                  <a:srgbClr val="000000"/>
                </a:solidFill>
              </a:rPr>
              <a:t>HI</a:t>
            </a:r>
            <a:endParaRPr lang="en-US"/>
          </a:p>
        </p:txBody>
      </p:sp>
      <p:sp>
        <p:nvSpPr>
          <p:cNvPr id="518176" name="Text Box 32"/>
          <p:cNvSpPr txBox="1">
            <a:spLocks noChangeArrowheads="1"/>
          </p:cNvSpPr>
          <p:nvPr/>
        </p:nvSpPr>
        <p:spPr bwMode="auto">
          <a:xfrm>
            <a:off x="3665538" y="3200400"/>
            <a:ext cx="804862" cy="336550"/>
          </a:xfrm>
          <a:prstGeom prst="rect">
            <a:avLst/>
          </a:prstGeom>
          <a:noFill/>
          <a:ln w="9525">
            <a:noFill/>
            <a:miter lim="800000"/>
            <a:headEnd/>
            <a:tailEnd/>
          </a:ln>
          <a:effectLst/>
        </p:spPr>
        <p:txBody>
          <a:bodyPr wrap="none" anchor="ctr">
            <a:prstTxWarp prst="textNoShape">
              <a:avLst/>
            </a:prstTxWarp>
            <a:spAutoFit/>
          </a:bodyPr>
          <a:lstStyle/>
          <a:p>
            <a:r>
              <a:rPr lang="en-US" sz="1600" b="1" i="1">
                <a:solidFill>
                  <a:srgbClr val="000000"/>
                </a:solidFill>
              </a:rPr>
              <a:t>Hin</a:t>
            </a:r>
            <a:r>
              <a:rPr lang="en-US" sz="1600" b="1">
                <a:solidFill>
                  <a:srgbClr val="000000"/>
                </a:solidFill>
              </a:rPr>
              <a:t>dIII</a:t>
            </a:r>
            <a:endParaRPr lang="en-US"/>
          </a:p>
        </p:txBody>
      </p:sp>
      <p:grpSp>
        <p:nvGrpSpPr>
          <p:cNvPr id="3" name="Group 33"/>
          <p:cNvGrpSpPr>
            <a:grpSpLocks/>
          </p:cNvGrpSpPr>
          <p:nvPr/>
        </p:nvGrpSpPr>
        <p:grpSpPr bwMode="auto">
          <a:xfrm>
            <a:off x="5440363" y="4232275"/>
            <a:ext cx="2811462" cy="457200"/>
            <a:chOff x="3411" y="2666"/>
            <a:chExt cx="1771" cy="288"/>
          </a:xfrm>
        </p:grpSpPr>
        <p:sp>
          <p:nvSpPr>
            <p:cNvPr id="518178" name="Rectangle 34"/>
            <p:cNvSpPr>
              <a:spLocks noChangeArrowheads="1"/>
            </p:cNvSpPr>
            <p:nvPr/>
          </p:nvSpPr>
          <p:spPr bwMode="auto">
            <a:xfrm>
              <a:off x="3411" y="2700"/>
              <a:ext cx="1771" cy="224"/>
            </a:xfrm>
            <a:prstGeom prst="rect">
              <a:avLst/>
            </a:prstGeom>
            <a:solidFill>
              <a:schemeClr val="bg1"/>
            </a:solidFill>
            <a:ln w="19050">
              <a:solidFill>
                <a:schemeClr val="bg2"/>
              </a:solidFill>
              <a:miter lim="800000"/>
              <a:headEnd/>
              <a:tailEnd/>
            </a:ln>
            <a:effectLst/>
          </p:spPr>
          <p:txBody>
            <a:bodyPr wrap="none" anchor="ctr">
              <a:prstTxWarp prst="textNoShape">
                <a:avLst/>
              </a:prstTxWarp>
              <a:spAutoFit/>
            </a:bodyPr>
            <a:lstStyle/>
            <a:p>
              <a:pPr>
                <a:lnSpc>
                  <a:spcPct val="80000"/>
                </a:lnSpc>
              </a:pPr>
              <a:r>
                <a:rPr lang="en-US" sz="2000" b="1">
                  <a:solidFill>
                    <a:srgbClr val="0F116A"/>
                  </a:solidFill>
                </a:rPr>
                <a:t>lactose </a:t>
              </a:r>
              <a:r>
                <a:rPr lang="en-US" sz="2000" b="1">
                  <a:solidFill>
                    <a:srgbClr val="0F116A"/>
                  </a:solidFill>
                  <a:sym typeface="Symbol" charset="2"/>
                </a:rPr>
                <a:t> </a:t>
              </a:r>
              <a:r>
                <a:rPr lang="en-US" sz="2000" b="1">
                  <a:solidFill>
                    <a:srgbClr val="0F116A"/>
                  </a:solidFill>
                </a:rPr>
                <a:t>white color</a:t>
              </a:r>
            </a:p>
          </p:txBody>
        </p:sp>
        <p:sp>
          <p:nvSpPr>
            <p:cNvPr id="518179" name="Text Box 35"/>
            <p:cNvSpPr txBox="1">
              <a:spLocks noChangeArrowheads="1"/>
            </p:cNvSpPr>
            <p:nvPr/>
          </p:nvSpPr>
          <p:spPr bwMode="auto">
            <a:xfrm>
              <a:off x="4028" y="2666"/>
              <a:ext cx="244"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X</a:t>
              </a:r>
            </a:p>
          </p:txBody>
        </p:sp>
      </p:grpSp>
      <p:sp>
        <p:nvSpPr>
          <p:cNvPr id="518181" name="Rectangle 37"/>
          <p:cNvSpPr>
            <a:spLocks noChangeArrowheads="1"/>
          </p:cNvSpPr>
          <p:nvPr/>
        </p:nvSpPr>
        <p:spPr bwMode="auto">
          <a:xfrm>
            <a:off x="44450" y="6359525"/>
            <a:ext cx="1212850" cy="434975"/>
          </a:xfrm>
          <a:prstGeom prst="rect">
            <a:avLst/>
          </a:prstGeom>
          <a:solidFill>
            <a:schemeClr val="bg1"/>
          </a:solidFill>
          <a:ln w="9525">
            <a:noFill/>
            <a:miter lim="800000"/>
            <a:headEnd/>
            <a:tailEnd/>
          </a:ln>
          <a:effectLst/>
        </p:spPr>
        <p:txBody>
          <a:bodyPr wrap="none" anchor="ctr">
            <a:prstTxWarp prst="textNoShape">
              <a:avLst/>
            </a:prstTxWarp>
            <a:spAutoFit/>
          </a:bodyPr>
          <a:lstStyle/>
          <a:p>
            <a:pPr algn="r">
              <a:lnSpc>
                <a:spcPct val="70000"/>
              </a:lnSpc>
            </a:pPr>
            <a:r>
              <a:rPr lang="en-US" sz="1600" b="1">
                <a:solidFill>
                  <a:srgbClr val="CC0000"/>
                </a:solidFill>
              </a:rPr>
              <a:t>origin of</a:t>
            </a:r>
            <a:br>
              <a:rPr lang="en-US" sz="1600" b="1">
                <a:solidFill>
                  <a:srgbClr val="CC0000"/>
                </a:solidFill>
              </a:rPr>
            </a:br>
            <a:r>
              <a:rPr lang="en-US" sz="1600" b="1">
                <a:solidFill>
                  <a:srgbClr val="CC0000"/>
                </a:solidFill>
              </a:rPr>
              <a:t>replication</a:t>
            </a:r>
          </a:p>
        </p:txBody>
      </p:sp>
    </p:spTree>
    <p:extLst>
      <p:ext uri="{BB962C8B-B14F-4D97-AF65-F5344CB8AC3E}">
        <p14:creationId xmlns:p14="http://schemas.microsoft.com/office/powerpoint/2010/main" val="6643047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859" name="Oval 91"/>
          <p:cNvSpPr>
            <a:spLocks noChangeArrowheads="1"/>
          </p:cNvSpPr>
          <p:nvPr/>
        </p:nvSpPr>
        <p:spPr bwMode="auto">
          <a:xfrm rot="19769055">
            <a:off x="1066800" y="1736725"/>
            <a:ext cx="3452813" cy="1792288"/>
          </a:xfrm>
          <a:prstGeom prst="ellipse">
            <a:avLst/>
          </a:prstGeom>
          <a:solidFill>
            <a:schemeClr val="bg1"/>
          </a:solidFill>
          <a:ln w="38100">
            <a:solidFill>
              <a:schemeClr val="hlink"/>
            </a:solidFill>
            <a:round/>
            <a:headEnd/>
            <a:tailEnd/>
          </a:ln>
          <a:effectLst/>
        </p:spPr>
        <p:txBody>
          <a:bodyPr wrap="none" anchor="ctr">
            <a:prstTxWarp prst="textNoShape">
              <a:avLst/>
            </a:prstTxWarp>
          </a:bodyPr>
          <a:lstStyle/>
          <a:p>
            <a:endParaRPr lang="en-US"/>
          </a:p>
        </p:txBody>
      </p:sp>
      <p:sp>
        <p:nvSpPr>
          <p:cNvPr id="544896" name="Oval 128"/>
          <p:cNvSpPr>
            <a:spLocks noChangeArrowheads="1"/>
          </p:cNvSpPr>
          <p:nvPr/>
        </p:nvSpPr>
        <p:spPr bwMode="auto">
          <a:xfrm rot="19769055">
            <a:off x="1066800" y="1736725"/>
            <a:ext cx="3452813" cy="1792288"/>
          </a:xfrm>
          <a:prstGeom prst="ellipse">
            <a:avLst/>
          </a:prstGeom>
          <a:solidFill>
            <a:schemeClr val="folHlink"/>
          </a:solidFill>
          <a:ln w="38100">
            <a:solidFill>
              <a:schemeClr val="hlink"/>
            </a:solidFill>
            <a:round/>
            <a:headEnd/>
            <a:tailEnd/>
          </a:ln>
          <a:effectLst/>
        </p:spPr>
        <p:txBody>
          <a:bodyPr wrap="none" anchor="ctr">
            <a:prstTxWarp prst="textNoShape">
              <a:avLst/>
            </a:prstTxWarp>
          </a:bodyPr>
          <a:lstStyle/>
          <a:p>
            <a:endParaRPr lang="en-US"/>
          </a:p>
        </p:txBody>
      </p:sp>
      <p:sp>
        <p:nvSpPr>
          <p:cNvPr id="544770" name="Rectangle 2"/>
          <p:cNvSpPr>
            <a:spLocks noGrp="1" noChangeArrowheads="1"/>
          </p:cNvSpPr>
          <p:nvPr>
            <p:ph type="title"/>
          </p:nvPr>
        </p:nvSpPr>
        <p:spPr>
          <a:xfrm>
            <a:off x="190500" y="190500"/>
            <a:ext cx="8534400" cy="762000"/>
          </a:xfrm>
        </p:spPr>
        <p:txBody>
          <a:bodyPr/>
          <a:lstStyle/>
          <a:p>
            <a:r>
              <a:rPr lang="en-US" dirty="0"/>
              <a:t>Screening for recombinant plasmid</a:t>
            </a:r>
          </a:p>
        </p:txBody>
      </p:sp>
      <p:grpSp>
        <p:nvGrpSpPr>
          <p:cNvPr id="2" name="Group 18"/>
          <p:cNvGrpSpPr>
            <a:grpSpLocks/>
          </p:cNvGrpSpPr>
          <p:nvPr/>
        </p:nvGrpSpPr>
        <p:grpSpPr bwMode="auto">
          <a:xfrm>
            <a:off x="2617085" y="5002213"/>
            <a:ext cx="2777241" cy="1855787"/>
            <a:chOff x="3408" y="2781"/>
            <a:chExt cx="2231" cy="1491"/>
          </a:xfrm>
          <a:solidFill>
            <a:srgbClr val="558ED5"/>
          </a:solidFill>
        </p:grpSpPr>
        <p:pic>
          <p:nvPicPr>
            <p:cNvPr id="544787" name="Picture 19" descr="f16-09b_stage_4i_identi_c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08" y="2781"/>
              <a:ext cx="2231" cy="1491"/>
            </a:xfrm>
            <a:prstGeom prst="rect">
              <a:avLst/>
            </a:prstGeom>
            <a:grpFill/>
            <a:ln w="9525">
              <a:noFill/>
              <a:miter lim="800000"/>
              <a:headEnd/>
              <a:tailEnd/>
            </a:ln>
          </p:spPr>
        </p:pic>
        <p:sp>
          <p:nvSpPr>
            <p:cNvPr id="544789" name="Oval 21"/>
            <p:cNvSpPr>
              <a:spLocks noChangeArrowheads="1"/>
            </p:cNvSpPr>
            <p:nvPr/>
          </p:nvSpPr>
          <p:spPr bwMode="auto">
            <a:xfrm>
              <a:off x="4512" y="3117"/>
              <a:ext cx="288" cy="96"/>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44790" name="Oval 22"/>
            <p:cNvSpPr>
              <a:spLocks noChangeArrowheads="1"/>
            </p:cNvSpPr>
            <p:nvPr/>
          </p:nvSpPr>
          <p:spPr bwMode="auto">
            <a:xfrm>
              <a:off x="4128" y="3501"/>
              <a:ext cx="288" cy="96"/>
            </a:xfrm>
            <a:prstGeom prst="ellipse">
              <a:avLst/>
            </a:prstGeom>
            <a:grpFill/>
            <a:ln w="9525">
              <a:solidFill>
                <a:schemeClr val="tx1"/>
              </a:solidFill>
              <a:round/>
              <a:headEnd/>
              <a:tailEnd/>
            </a:ln>
            <a:effectLst/>
          </p:spPr>
          <p:txBody>
            <a:bodyPr wrap="none" anchor="ctr">
              <a:prstTxWarp prst="textNoShape">
                <a:avLst/>
              </a:prstTxWarp>
            </a:bodyPr>
            <a:lstStyle/>
            <a:p>
              <a:endParaRPr lang="en-US"/>
            </a:p>
          </p:txBody>
        </p:sp>
        <p:sp>
          <p:nvSpPr>
            <p:cNvPr id="544791" name="Oval 23"/>
            <p:cNvSpPr>
              <a:spLocks noChangeArrowheads="1"/>
            </p:cNvSpPr>
            <p:nvPr/>
          </p:nvSpPr>
          <p:spPr bwMode="auto">
            <a:xfrm>
              <a:off x="4704" y="3741"/>
              <a:ext cx="288" cy="96"/>
            </a:xfrm>
            <a:prstGeom prst="ellipse">
              <a:avLst/>
            </a:prstGeom>
            <a:grpFill/>
            <a:ln w="9525">
              <a:solidFill>
                <a:schemeClr val="tx1"/>
              </a:solidFill>
              <a:round/>
              <a:headEnd/>
              <a:tailEnd/>
            </a:ln>
            <a:effectLst/>
          </p:spPr>
          <p:txBody>
            <a:bodyPr wrap="none" anchor="ctr">
              <a:prstTxWarp prst="textNoShape">
                <a:avLst/>
              </a:prstTxWarp>
            </a:bodyPr>
            <a:lstStyle/>
            <a:p>
              <a:endParaRPr lang="en-US"/>
            </a:p>
          </p:txBody>
        </p:sp>
        <p:sp>
          <p:nvSpPr>
            <p:cNvPr id="544792" name="Oval 24"/>
            <p:cNvSpPr>
              <a:spLocks noChangeArrowheads="1"/>
            </p:cNvSpPr>
            <p:nvPr/>
          </p:nvSpPr>
          <p:spPr bwMode="auto">
            <a:xfrm>
              <a:off x="4992" y="3165"/>
              <a:ext cx="288" cy="96"/>
            </a:xfrm>
            <a:prstGeom prst="ellipse">
              <a:avLst/>
            </a:prstGeom>
            <a:grpFill/>
            <a:ln w="9525">
              <a:solidFill>
                <a:schemeClr val="tx1"/>
              </a:solidFill>
              <a:round/>
              <a:headEnd/>
              <a:tailEnd/>
            </a:ln>
            <a:effectLst/>
          </p:spPr>
          <p:txBody>
            <a:bodyPr wrap="none" anchor="ctr">
              <a:prstTxWarp prst="textNoShape">
                <a:avLst/>
              </a:prstTxWarp>
            </a:bodyPr>
            <a:lstStyle/>
            <a:p>
              <a:endParaRPr lang="en-US"/>
            </a:p>
          </p:txBody>
        </p:sp>
        <p:sp>
          <p:nvSpPr>
            <p:cNvPr id="544793" name="Oval 25"/>
            <p:cNvSpPr>
              <a:spLocks noChangeArrowheads="1"/>
            </p:cNvSpPr>
            <p:nvPr/>
          </p:nvSpPr>
          <p:spPr bwMode="auto">
            <a:xfrm>
              <a:off x="3648" y="3309"/>
              <a:ext cx="288" cy="96"/>
            </a:xfrm>
            <a:prstGeom prst="ellipse">
              <a:avLst/>
            </a:prstGeom>
            <a:grpFill/>
            <a:ln w="9525">
              <a:solidFill>
                <a:schemeClr val="tx1"/>
              </a:solidFill>
              <a:round/>
              <a:headEnd/>
              <a:tailEnd/>
            </a:ln>
            <a:effectLst/>
          </p:spPr>
          <p:txBody>
            <a:bodyPr wrap="none" anchor="ctr">
              <a:prstTxWarp prst="textNoShape">
                <a:avLst/>
              </a:prstTxWarp>
            </a:bodyPr>
            <a:lstStyle/>
            <a:p>
              <a:endParaRPr lang="en-US"/>
            </a:p>
          </p:txBody>
        </p:sp>
        <p:sp>
          <p:nvSpPr>
            <p:cNvPr id="544794" name="Oval 26"/>
            <p:cNvSpPr>
              <a:spLocks noChangeArrowheads="1"/>
            </p:cNvSpPr>
            <p:nvPr/>
          </p:nvSpPr>
          <p:spPr bwMode="auto">
            <a:xfrm>
              <a:off x="4512" y="3405"/>
              <a:ext cx="288" cy="96"/>
            </a:xfrm>
            <a:prstGeom prst="ellipse">
              <a:avLst/>
            </a:prstGeom>
            <a:grpFill/>
            <a:ln w="9525">
              <a:solidFill>
                <a:schemeClr val="tx1"/>
              </a:solidFill>
              <a:round/>
              <a:headEnd/>
              <a:tailEnd/>
            </a:ln>
            <a:effectLst/>
          </p:spPr>
          <p:txBody>
            <a:bodyPr wrap="none" anchor="ctr">
              <a:prstTxWarp prst="textNoShape">
                <a:avLst/>
              </a:prstTxWarp>
            </a:bodyPr>
            <a:lstStyle/>
            <a:p>
              <a:endParaRPr lang="en-US"/>
            </a:p>
          </p:txBody>
        </p:sp>
        <p:sp>
          <p:nvSpPr>
            <p:cNvPr id="544795" name="Oval 27"/>
            <p:cNvSpPr>
              <a:spLocks noChangeArrowheads="1"/>
            </p:cNvSpPr>
            <p:nvPr/>
          </p:nvSpPr>
          <p:spPr bwMode="auto">
            <a:xfrm>
              <a:off x="5184" y="3357"/>
              <a:ext cx="288" cy="96"/>
            </a:xfrm>
            <a:prstGeom prst="ellipse">
              <a:avLst/>
            </a:prstGeom>
            <a:grpFill/>
            <a:ln w="9525">
              <a:solidFill>
                <a:schemeClr val="tx1"/>
              </a:solidFill>
              <a:round/>
              <a:headEnd/>
              <a:tailEnd/>
            </a:ln>
            <a:effectLst/>
          </p:spPr>
          <p:txBody>
            <a:bodyPr wrap="none" anchor="ctr">
              <a:prstTxWarp prst="textNoShape">
                <a:avLst/>
              </a:prstTxWarp>
            </a:bodyPr>
            <a:lstStyle/>
            <a:p>
              <a:endParaRPr lang="en-US"/>
            </a:p>
          </p:txBody>
        </p:sp>
        <p:sp>
          <p:nvSpPr>
            <p:cNvPr id="544796" name="Oval 28"/>
            <p:cNvSpPr>
              <a:spLocks noChangeArrowheads="1"/>
            </p:cNvSpPr>
            <p:nvPr/>
          </p:nvSpPr>
          <p:spPr bwMode="auto">
            <a:xfrm>
              <a:off x="3888" y="3741"/>
              <a:ext cx="288" cy="96"/>
            </a:xfrm>
            <a:prstGeom prst="ellipse">
              <a:avLst/>
            </a:prstGeom>
            <a:grpFill/>
            <a:ln w="9525">
              <a:solidFill>
                <a:schemeClr val="tx1"/>
              </a:solidFill>
              <a:round/>
              <a:headEnd/>
              <a:tailEnd/>
            </a:ln>
            <a:effectLst/>
          </p:spPr>
          <p:txBody>
            <a:bodyPr wrap="none" anchor="ctr">
              <a:prstTxWarp prst="textNoShape">
                <a:avLst/>
              </a:prstTxWarp>
            </a:bodyPr>
            <a:lstStyle/>
            <a:p>
              <a:endParaRPr lang="en-US"/>
            </a:p>
          </p:txBody>
        </p:sp>
        <p:sp>
          <p:nvSpPr>
            <p:cNvPr id="544797" name="Oval 29"/>
            <p:cNvSpPr>
              <a:spLocks noChangeArrowheads="1"/>
            </p:cNvSpPr>
            <p:nvPr/>
          </p:nvSpPr>
          <p:spPr bwMode="auto">
            <a:xfrm>
              <a:off x="4080" y="3309"/>
              <a:ext cx="288" cy="96"/>
            </a:xfrm>
            <a:prstGeom prst="ellipse">
              <a:avLst/>
            </a:prstGeom>
            <a:grpFill/>
            <a:ln w="9525">
              <a:solidFill>
                <a:schemeClr val="tx1"/>
              </a:solidFill>
              <a:round/>
              <a:headEnd/>
              <a:tailEnd/>
            </a:ln>
            <a:effectLst/>
          </p:spPr>
          <p:txBody>
            <a:bodyPr wrap="none" anchor="ctr">
              <a:prstTxWarp prst="textNoShape">
                <a:avLst/>
              </a:prstTxWarp>
            </a:bodyPr>
            <a:lstStyle/>
            <a:p>
              <a:endParaRPr lang="en-US"/>
            </a:p>
          </p:txBody>
        </p:sp>
      </p:grpSp>
      <p:sp>
        <p:nvSpPr>
          <p:cNvPr id="544827" name="AutoShape 59"/>
          <p:cNvSpPr>
            <a:spLocks noChangeArrowheads="1"/>
          </p:cNvSpPr>
          <p:nvPr/>
        </p:nvSpPr>
        <p:spPr bwMode="auto">
          <a:xfrm>
            <a:off x="663575" y="3960813"/>
            <a:ext cx="3209925" cy="1008062"/>
          </a:xfrm>
          <a:prstGeom prst="roundRect">
            <a:avLst>
              <a:gd name="adj" fmla="val 16667"/>
            </a:avLst>
          </a:prstGeom>
          <a:solidFill>
            <a:schemeClr val="bg2"/>
          </a:solidFill>
          <a:ln w="9525">
            <a:noFill/>
            <a:round/>
            <a:headEnd/>
            <a:tailEnd/>
          </a:ln>
          <a:effectLst/>
        </p:spPr>
        <p:txBody>
          <a:bodyPr lIns="0">
            <a:prstTxWarp prst="textNoShape">
              <a:avLst/>
            </a:prstTxWarp>
            <a:spAutoFit/>
          </a:bodyPr>
          <a:lstStyle/>
          <a:p>
            <a:pPr marL="169863" indent="-169863" algn="l">
              <a:buFont typeface="Wingdings" charset="2"/>
              <a:buChar char="§"/>
            </a:pPr>
            <a:r>
              <a:rPr lang="en-US" sz="1800" b="1">
                <a:solidFill>
                  <a:srgbClr val="0F116A"/>
                </a:solidFill>
              </a:rPr>
              <a:t>Bacteria take up plasmid</a:t>
            </a:r>
          </a:p>
          <a:p>
            <a:pPr marL="169863" indent="-169863" algn="l">
              <a:buFont typeface="Wingdings" charset="2"/>
              <a:buChar char="§"/>
            </a:pPr>
            <a:r>
              <a:rPr lang="en-US" sz="1800" b="1">
                <a:solidFill>
                  <a:srgbClr val="0F116A"/>
                </a:solidFill>
              </a:rPr>
              <a:t>Functional LacZ gene</a:t>
            </a:r>
          </a:p>
          <a:p>
            <a:pPr marL="169863" indent="-169863" algn="l">
              <a:buFont typeface="Wingdings" charset="2"/>
              <a:buChar char="§"/>
            </a:pPr>
            <a:r>
              <a:rPr lang="en-US" sz="1800" b="1">
                <a:solidFill>
                  <a:srgbClr val="0F116A"/>
                </a:solidFill>
              </a:rPr>
              <a:t>Bacteria make blue color</a:t>
            </a:r>
          </a:p>
        </p:txBody>
      </p:sp>
      <p:sp>
        <p:nvSpPr>
          <p:cNvPr id="544863" name="Freeform 95"/>
          <p:cNvSpPr>
            <a:spLocks/>
          </p:cNvSpPr>
          <p:nvPr/>
        </p:nvSpPr>
        <p:spPr bwMode="auto">
          <a:xfrm rot="18772850" flipH="1" flipV="1">
            <a:off x="1929606" y="2597945"/>
            <a:ext cx="1514475" cy="468312"/>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53975" cap="flat" cmpd="sng">
            <a:solidFill>
              <a:schemeClr val="tx2"/>
            </a:solidFill>
            <a:prstDash val="solid"/>
            <a:round/>
            <a:headEnd/>
            <a:tailEnd/>
          </a:ln>
          <a:effectLst/>
        </p:spPr>
        <p:txBody>
          <a:bodyPr wrap="none" anchor="ctr">
            <a:prstTxWarp prst="textNoShape">
              <a:avLst/>
            </a:prstTxWarp>
          </a:bodyPr>
          <a:lstStyle/>
          <a:p>
            <a:endParaRPr lang="en-US"/>
          </a:p>
        </p:txBody>
      </p:sp>
      <p:grpSp>
        <p:nvGrpSpPr>
          <p:cNvPr id="3" name="Group 109"/>
          <p:cNvGrpSpPr>
            <a:grpSpLocks/>
          </p:cNvGrpSpPr>
          <p:nvPr/>
        </p:nvGrpSpPr>
        <p:grpSpPr bwMode="auto">
          <a:xfrm>
            <a:off x="3714750" y="1960563"/>
            <a:ext cx="419100" cy="419100"/>
            <a:chOff x="1773" y="1566"/>
            <a:chExt cx="229" cy="229"/>
          </a:xfrm>
        </p:grpSpPr>
        <p:sp>
          <p:nvSpPr>
            <p:cNvPr id="544829" name="AutoShape 61"/>
            <p:cNvSpPr>
              <a:spLocks noChangeArrowheads="1"/>
            </p:cNvSpPr>
            <p:nvPr/>
          </p:nvSpPr>
          <p:spPr bwMode="auto">
            <a:xfrm rot="9000000">
              <a:off x="1773" y="1566"/>
              <a:ext cx="229" cy="229"/>
            </a:xfrm>
            <a:custGeom>
              <a:avLst/>
              <a:gdLst>
                <a:gd name="G0" fmla="+- 7013 0 0"/>
                <a:gd name="G1" fmla="+- 7024438 0 0"/>
                <a:gd name="G2" fmla="+- 0 0 7024438"/>
                <a:gd name="T0" fmla="*/ 0 256 1"/>
                <a:gd name="T1" fmla="*/ 180 256 1"/>
                <a:gd name="G3" fmla="+- 7024438 T0 T1"/>
                <a:gd name="T2" fmla="*/ 0 256 1"/>
                <a:gd name="T3" fmla="*/ 90 256 1"/>
                <a:gd name="G4" fmla="+- 7024438 T2 T3"/>
                <a:gd name="G5" fmla="*/ G4 2 1"/>
                <a:gd name="T4" fmla="*/ 90 256 1"/>
                <a:gd name="T5" fmla="*/ 0 256 1"/>
                <a:gd name="G6" fmla="+- 7024438 T4 T5"/>
                <a:gd name="G7" fmla="*/ G6 2 1"/>
                <a:gd name="G8" fmla="abs 70244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013"/>
                <a:gd name="G18" fmla="*/ 7013 1 2"/>
                <a:gd name="G19" fmla="+- G18 5400 0"/>
                <a:gd name="G20" fmla="cos G19 7024438"/>
                <a:gd name="G21" fmla="sin G19 7024438"/>
                <a:gd name="G22" fmla="+- G20 10800 0"/>
                <a:gd name="G23" fmla="+- G21 10800 0"/>
                <a:gd name="G24" fmla="+- 10800 0 G20"/>
                <a:gd name="G25" fmla="+- 7013 10800 0"/>
                <a:gd name="G26" fmla="?: G9 G17 G25"/>
                <a:gd name="G27" fmla="?: G9 0 21600"/>
                <a:gd name="G28" fmla="cos 10800 7024438"/>
                <a:gd name="G29" fmla="sin 10800 7024438"/>
                <a:gd name="G30" fmla="sin 7013 7024438"/>
                <a:gd name="G31" fmla="+- G28 10800 0"/>
                <a:gd name="G32" fmla="+- G29 10800 0"/>
                <a:gd name="G33" fmla="+- G30 10800 0"/>
                <a:gd name="G34" fmla="?: G4 0 G31"/>
                <a:gd name="G35" fmla="?: 7024438 G34 0"/>
                <a:gd name="G36" fmla="?: G6 G35 G31"/>
                <a:gd name="G37" fmla="+- 21600 0 G36"/>
                <a:gd name="G38" fmla="?: G4 0 G33"/>
                <a:gd name="G39" fmla="?: 7024438 G38 G32"/>
                <a:gd name="G40" fmla="?: G6 G39 0"/>
                <a:gd name="G41" fmla="?: G4 G32 21600"/>
                <a:gd name="G42" fmla="?: G6 G41 G33"/>
                <a:gd name="T12" fmla="*/ 10800 w 21600"/>
                <a:gd name="T13" fmla="*/ 0 h 21600"/>
                <a:gd name="T14" fmla="*/ 8168 w 21600"/>
                <a:gd name="T15" fmla="*/ 19309 h 21600"/>
                <a:gd name="T16" fmla="*/ 10800 w 21600"/>
                <a:gd name="T17" fmla="*/ 3787 h 21600"/>
                <a:gd name="T18" fmla="*/ 13432 w 21600"/>
                <a:gd name="T19" fmla="*/ 1930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728" y="17499"/>
                  </a:moveTo>
                  <a:cubicBezTo>
                    <a:pt x="5790" y="16591"/>
                    <a:pt x="3787" y="13875"/>
                    <a:pt x="3787" y="10800"/>
                  </a:cubicBezTo>
                  <a:cubicBezTo>
                    <a:pt x="3787" y="6926"/>
                    <a:pt x="6926" y="3787"/>
                    <a:pt x="10800" y="3787"/>
                  </a:cubicBezTo>
                  <a:cubicBezTo>
                    <a:pt x="14673" y="3787"/>
                    <a:pt x="17813" y="6926"/>
                    <a:pt x="17813" y="10800"/>
                  </a:cubicBezTo>
                  <a:cubicBezTo>
                    <a:pt x="17812" y="13875"/>
                    <a:pt x="15809" y="16591"/>
                    <a:pt x="12871" y="17499"/>
                  </a:cubicBezTo>
                  <a:lnTo>
                    <a:pt x="13990" y="21117"/>
                  </a:lnTo>
                  <a:cubicBezTo>
                    <a:pt x="18515" y="19718"/>
                    <a:pt x="21600" y="15535"/>
                    <a:pt x="21600" y="10800"/>
                  </a:cubicBezTo>
                  <a:cubicBezTo>
                    <a:pt x="21600" y="4835"/>
                    <a:pt x="16764" y="0"/>
                    <a:pt x="10800" y="0"/>
                  </a:cubicBezTo>
                  <a:cubicBezTo>
                    <a:pt x="4835" y="0"/>
                    <a:pt x="0" y="4835"/>
                    <a:pt x="0" y="10800"/>
                  </a:cubicBezTo>
                  <a:cubicBezTo>
                    <a:pt x="-1" y="15535"/>
                    <a:pt x="3084" y="19718"/>
                    <a:pt x="7609" y="21117"/>
                  </a:cubicBezTo>
                  <a:close/>
                </a:path>
              </a:pathLst>
            </a:cu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544830" name="AutoShape 62"/>
            <p:cNvSpPr>
              <a:spLocks noChangeArrowheads="1"/>
            </p:cNvSpPr>
            <p:nvPr/>
          </p:nvSpPr>
          <p:spPr bwMode="auto">
            <a:xfrm rot="22500000">
              <a:off x="1773" y="1566"/>
              <a:ext cx="229" cy="229"/>
            </a:xfrm>
            <a:custGeom>
              <a:avLst/>
              <a:gdLst>
                <a:gd name="G0" fmla="+- 6745 0 0"/>
                <a:gd name="G1" fmla="+- -10389309 0 0"/>
                <a:gd name="G2" fmla="+- 0 0 -10389309"/>
                <a:gd name="T0" fmla="*/ 0 256 1"/>
                <a:gd name="T1" fmla="*/ 180 256 1"/>
                <a:gd name="G3" fmla="+- -10389309 T0 T1"/>
                <a:gd name="T2" fmla="*/ 0 256 1"/>
                <a:gd name="T3" fmla="*/ 90 256 1"/>
                <a:gd name="G4" fmla="+- -10389309 T2 T3"/>
                <a:gd name="G5" fmla="*/ G4 2 1"/>
                <a:gd name="T4" fmla="*/ 90 256 1"/>
                <a:gd name="T5" fmla="*/ 0 256 1"/>
                <a:gd name="G6" fmla="+- -10389309 T4 T5"/>
                <a:gd name="G7" fmla="*/ G6 2 1"/>
                <a:gd name="G8" fmla="abs -103893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745"/>
                <a:gd name="G18" fmla="*/ 6745 1 2"/>
                <a:gd name="G19" fmla="+- G18 5400 0"/>
                <a:gd name="G20" fmla="cos G19 -10389309"/>
                <a:gd name="G21" fmla="sin G19 -10389309"/>
                <a:gd name="G22" fmla="+- G20 10800 0"/>
                <a:gd name="G23" fmla="+- G21 10800 0"/>
                <a:gd name="G24" fmla="+- 10800 0 G20"/>
                <a:gd name="G25" fmla="+- 6745 10800 0"/>
                <a:gd name="G26" fmla="?: G9 G17 G25"/>
                <a:gd name="G27" fmla="?: G9 0 21600"/>
                <a:gd name="G28" fmla="cos 10800 -10389309"/>
                <a:gd name="G29" fmla="sin 10800 -10389309"/>
                <a:gd name="G30" fmla="sin 6745 -10389309"/>
                <a:gd name="G31" fmla="+- G28 10800 0"/>
                <a:gd name="G32" fmla="+- G29 10800 0"/>
                <a:gd name="G33" fmla="+- G30 10800 0"/>
                <a:gd name="G34" fmla="?: G4 0 G31"/>
                <a:gd name="G35" fmla="?: -10389309 G34 0"/>
                <a:gd name="G36" fmla="?: G6 G35 G31"/>
                <a:gd name="G37" fmla="+- 21600 0 G36"/>
                <a:gd name="G38" fmla="?: G4 0 G33"/>
                <a:gd name="G39" fmla="?: -10389309 G38 G32"/>
                <a:gd name="G40" fmla="?: G6 G39 0"/>
                <a:gd name="G41" fmla="?: G4 G32 21600"/>
                <a:gd name="G42" fmla="?: G6 G41 G33"/>
                <a:gd name="T12" fmla="*/ 10800 w 21600"/>
                <a:gd name="T13" fmla="*/ 0 h 21600"/>
                <a:gd name="T14" fmla="*/ 2635 w 21600"/>
                <a:gd name="T15" fmla="*/ 7588 h 21600"/>
                <a:gd name="T16" fmla="*/ 10800 w 21600"/>
                <a:gd name="T17" fmla="*/ 4055 h 21600"/>
                <a:gd name="T18" fmla="*/ 18965 w 21600"/>
                <a:gd name="T19" fmla="*/ 758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23" y="8331"/>
                  </a:moveTo>
                  <a:cubicBezTo>
                    <a:pt x="5537" y="5751"/>
                    <a:pt x="8027" y="4054"/>
                    <a:pt x="10800" y="4054"/>
                  </a:cubicBezTo>
                  <a:cubicBezTo>
                    <a:pt x="13572" y="4054"/>
                    <a:pt x="16062" y="5751"/>
                    <a:pt x="17076" y="8331"/>
                  </a:cubicBezTo>
                  <a:lnTo>
                    <a:pt x="20850" y="6846"/>
                  </a:lnTo>
                  <a:cubicBezTo>
                    <a:pt x="19225" y="2715"/>
                    <a:pt x="15238" y="0"/>
                    <a:pt x="10799" y="0"/>
                  </a:cubicBezTo>
                  <a:cubicBezTo>
                    <a:pt x="6361" y="0"/>
                    <a:pt x="2374" y="2715"/>
                    <a:pt x="749" y="6846"/>
                  </a:cubicBezTo>
                  <a:close/>
                </a:path>
              </a:pathLst>
            </a:custGeom>
            <a:solidFill>
              <a:schemeClr val="hlink"/>
            </a:solidFill>
            <a:ln w="9525">
              <a:solidFill>
                <a:schemeClr val="hlink"/>
              </a:solidFill>
              <a:miter lim="800000"/>
              <a:headEnd/>
              <a:tailEnd/>
            </a:ln>
            <a:effectLst/>
          </p:spPr>
          <p:txBody>
            <a:bodyPr wrap="none" anchor="ctr">
              <a:prstTxWarp prst="textNoShape">
                <a:avLst/>
              </a:prstTxWarp>
            </a:bodyPr>
            <a:lstStyle/>
            <a:p>
              <a:endParaRPr lang="en-US"/>
            </a:p>
          </p:txBody>
        </p:sp>
        <p:sp>
          <p:nvSpPr>
            <p:cNvPr id="544831" name="AutoShape 63"/>
            <p:cNvSpPr>
              <a:spLocks noChangeArrowheads="1"/>
            </p:cNvSpPr>
            <p:nvPr/>
          </p:nvSpPr>
          <p:spPr bwMode="auto">
            <a:xfrm rot="29700000">
              <a:off x="1773" y="1566"/>
              <a:ext cx="229" cy="229"/>
            </a:xfrm>
            <a:custGeom>
              <a:avLst/>
              <a:gdLst>
                <a:gd name="G0" fmla="+- 6899 0 0"/>
                <a:gd name="G1" fmla="+- -7834236 0 0"/>
                <a:gd name="G2" fmla="+- 0 0 -7834236"/>
                <a:gd name="T0" fmla="*/ 0 256 1"/>
                <a:gd name="T1" fmla="*/ 180 256 1"/>
                <a:gd name="G3" fmla="+- -7834236 T0 T1"/>
                <a:gd name="T2" fmla="*/ 0 256 1"/>
                <a:gd name="T3" fmla="*/ 90 256 1"/>
                <a:gd name="G4" fmla="+- -7834236 T2 T3"/>
                <a:gd name="G5" fmla="*/ G4 2 1"/>
                <a:gd name="T4" fmla="*/ 90 256 1"/>
                <a:gd name="T5" fmla="*/ 0 256 1"/>
                <a:gd name="G6" fmla="+- -7834236 T4 T5"/>
                <a:gd name="G7" fmla="*/ G6 2 1"/>
                <a:gd name="G8" fmla="abs -783423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899"/>
                <a:gd name="G18" fmla="*/ 6899 1 2"/>
                <a:gd name="G19" fmla="+- G18 5400 0"/>
                <a:gd name="G20" fmla="cos G19 -7834236"/>
                <a:gd name="G21" fmla="sin G19 -7834236"/>
                <a:gd name="G22" fmla="+- G20 10800 0"/>
                <a:gd name="G23" fmla="+- G21 10800 0"/>
                <a:gd name="G24" fmla="+- 10800 0 G20"/>
                <a:gd name="G25" fmla="+- 6899 10800 0"/>
                <a:gd name="G26" fmla="?: G9 G17 G25"/>
                <a:gd name="G27" fmla="?: G9 0 21600"/>
                <a:gd name="G28" fmla="cos 10800 -7834236"/>
                <a:gd name="G29" fmla="sin 10800 -7834236"/>
                <a:gd name="G30" fmla="sin 6899 -7834236"/>
                <a:gd name="G31" fmla="+- G28 10800 0"/>
                <a:gd name="G32" fmla="+- G29 10800 0"/>
                <a:gd name="G33" fmla="+- G30 10800 0"/>
                <a:gd name="G34" fmla="?: G4 0 G31"/>
                <a:gd name="G35" fmla="?: -7834236 G34 0"/>
                <a:gd name="G36" fmla="?: G6 G35 G31"/>
                <a:gd name="G37" fmla="+- 21600 0 G36"/>
                <a:gd name="G38" fmla="?: G4 0 G33"/>
                <a:gd name="G39" fmla="?: -7834236 G38 G32"/>
                <a:gd name="G40" fmla="?: G6 G39 0"/>
                <a:gd name="G41" fmla="?: G4 G32 21600"/>
                <a:gd name="G42" fmla="?: G6 G41 G33"/>
                <a:gd name="T12" fmla="*/ 10800 w 21600"/>
                <a:gd name="T13" fmla="*/ 0 h 21600"/>
                <a:gd name="T14" fmla="*/ 6436 w 21600"/>
                <a:gd name="T15" fmla="*/ 3100 h 21600"/>
                <a:gd name="T16" fmla="*/ 10800 w 21600"/>
                <a:gd name="T17" fmla="*/ 3901 h 21600"/>
                <a:gd name="T18" fmla="*/ 15164 w 21600"/>
                <a:gd name="T19" fmla="*/ 31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398" y="4797"/>
                  </a:moveTo>
                  <a:cubicBezTo>
                    <a:pt x="8435" y="4209"/>
                    <a:pt x="9607" y="3900"/>
                    <a:pt x="10800" y="3900"/>
                  </a:cubicBezTo>
                  <a:cubicBezTo>
                    <a:pt x="11992" y="3900"/>
                    <a:pt x="13164" y="4209"/>
                    <a:pt x="14201" y="4797"/>
                  </a:cubicBezTo>
                  <a:lnTo>
                    <a:pt x="16124" y="1403"/>
                  </a:lnTo>
                  <a:cubicBezTo>
                    <a:pt x="14501" y="483"/>
                    <a:pt x="12666" y="0"/>
                    <a:pt x="10799" y="0"/>
                  </a:cubicBezTo>
                  <a:cubicBezTo>
                    <a:pt x="8933" y="0"/>
                    <a:pt x="7098" y="483"/>
                    <a:pt x="5475" y="1403"/>
                  </a:cubicBezTo>
                  <a:close/>
                </a:path>
              </a:pathLst>
            </a:custGeom>
            <a:solidFill>
              <a:srgbClr val="2C8516"/>
            </a:solidFill>
            <a:ln w="9525">
              <a:solidFill>
                <a:srgbClr val="2C8516"/>
              </a:solidFill>
              <a:miter lim="800000"/>
              <a:headEnd/>
              <a:tailEnd/>
            </a:ln>
            <a:effectLst/>
          </p:spPr>
          <p:txBody>
            <a:bodyPr wrap="none" anchor="ctr">
              <a:prstTxWarp prst="textNoShape">
                <a:avLst/>
              </a:prstTxWarp>
            </a:bodyPr>
            <a:lstStyle/>
            <a:p>
              <a:endParaRPr lang="en-US"/>
            </a:p>
          </p:txBody>
        </p:sp>
      </p:grpSp>
      <p:grpSp>
        <p:nvGrpSpPr>
          <p:cNvPr id="4" name="Group 110"/>
          <p:cNvGrpSpPr>
            <a:grpSpLocks/>
          </p:cNvGrpSpPr>
          <p:nvPr/>
        </p:nvGrpSpPr>
        <p:grpSpPr bwMode="auto">
          <a:xfrm>
            <a:off x="3098800" y="1620838"/>
            <a:ext cx="419100" cy="419100"/>
            <a:chOff x="1773" y="1566"/>
            <a:chExt cx="229" cy="229"/>
          </a:xfrm>
        </p:grpSpPr>
        <p:sp>
          <p:nvSpPr>
            <p:cNvPr id="544879" name="AutoShape 111"/>
            <p:cNvSpPr>
              <a:spLocks noChangeArrowheads="1"/>
            </p:cNvSpPr>
            <p:nvPr/>
          </p:nvSpPr>
          <p:spPr bwMode="auto">
            <a:xfrm rot="9000000">
              <a:off x="1773" y="1566"/>
              <a:ext cx="229" cy="229"/>
            </a:xfrm>
            <a:custGeom>
              <a:avLst/>
              <a:gdLst>
                <a:gd name="G0" fmla="+- 7013 0 0"/>
                <a:gd name="G1" fmla="+- 7024438 0 0"/>
                <a:gd name="G2" fmla="+- 0 0 7024438"/>
                <a:gd name="T0" fmla="*/ 0 256 1"/>
                <a:gd name="T1" fmla="*/ 180 256 1"/>
                <a:gd name="G3" fmla="+- 7024438 T0 T1"/>
                <a:gd name="T2" fmla="*/ 0 256 1"/>
                <a:gd name="T3" fmla="*/ 90 256 1"/>
                <a:gd name="G4" fmla="+- 7024438 T2 T3"/>
                <a:gd name="G5" fmla="*/ G4 2 1"/>
                <a:gd name="T4" fmla="*/ 90 256 1"/>
                <a:gd name="T5" fmla="*/ 0 256 1"/>
                <a:gd name="G6" fmla="+- 7024438 T4 T5"/>
                <a:gd name="G7" fmla="*/ G6 2 1"/>
                <a:gd name="G8" fmla="abs 70244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013"/>
                <a:gd name="G18" fmla="*/ 7013 1 2"/>
                <a:gd name="G19" fmla="+- G18 5400 0"/>
                <a:gd name="G20" fmla="cos G19 7024438"/>
                <a:gd name="G21" fmla="sin G19 7024438"/>
                <a:gd name="G22" fmla="+- G20 10800 0"/>
                <a:gd name="G23" fmla="+- G21 10800 0"/>
                <a:gd name="G24" fmla="+- 10800 0 G20"/>
                <a:gd name="G25" fmla="+- 7013 10800 0"/>
                <a:gd name="G26" fmla="?: G9 G17 G25"/>
                <a:gd name="G27" fmla="?: G9 0 21600"/>
                <a:gd name="G28" fmla="cos 10800 7024438"/>
                <a:gd name="G29" fmla="sin 10800 7024438"/>
                <a:gd name="G30" fmla="sin 7013 7024438"/>
                <a:gd name="G31" fmla="+- G28 10800 0"/>
                <a:gd name="G32" fmla="+- G29 10800 0"/>
                <a:gd name="G33" fmla="+- G30 10800 0"/>
                <a:gd name="G34" fmla="?: G4 0 G31"/>
                <a:gd name="G35" fmla="?: 7024438 G34 0"/>
                <a:gd name="G36" fmla="?: G6 G35 G31"/>
                <a:gd name="G37" fmla="+- 21600 0 G36"/>
                <a:gd name="G38" fmla="?: G4 0 G33"/>
                <a:gd name="G39" fmla="?: 7024438 G38 G32"/>
                <a:gd name="G40" fmla="?: G6 G39 0"/>
                <a:gd name="G41" fmla="?: G4 G32 21600"/>
                <a:gd name="G42" fmla="?: G6 G41 G33"/>
                <a:gd name="T12" fmla="*/ 10800 w 21600"/>
                <a:gd name="T13" fmla="*/ 0 h 21600"/>
                <a:gd name="T14" fmla="*/ 8168 w 21600"/>
                <a:gd name="T15" fmla="*/ 19309 h 21600"/>
                <a:gd name="T16" fmla="*/ 10800 w 21600"/>
                <a:gd name="T17" fmla="*/ 3787 h 21600"/>
                <a:gd name="T18" fmla="*/ 13432 w 21600"/>
                <a:gd name="T19" fmla="*/ 1930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728" y="17499"/>
                  </a:moveTo>
                  <a:cubicBezTo>
                    <a:pt x="5790" y="16591"/>
                    <a:pt x="3787" y="13875"/>
                    <a:pt x="3787" y="10800"/>
                  </a:cubicBezTo>
                  <a:cubicBezTo>
                    <a:pt x="3787" y="6926"/>
                    <a:pt x="6926" y="3787"/>
                    <a:pt x="10800" y="3787"/>
                  </a:cubicBezTo>
                  <a:cubicBezTo>
                    <a:pt x="14673" y="3787"/>
                    <a:pt x="17813" y="6926"/>
                    <a:pt x="17813" y="10800"/>
                  </a:cubicBezTo>
                  <a:cubicBezTo>
                    <a:pt x="17812" y="13875"/>
                    <a:pt x="15809" y="16591"/>
                    <a:pt x="12871" y="17499"/>
                  </a:cubicBezTo>
                  <a:lnTo>
                    <a:pt x="13990" y="21117"/>
                  </a:lnTo>
                  <a:cubicBezTo>
                    <a:pt x="18515" y="19718"/>
                    <a:pt x="21600" y="15535"/>
                    <a:pt x="21600" y="10800"/>
                  </a:cubicBezTo>
                  <a:cubicBezTo>
                    <a:pt x="21600" y="4835"/>
                    <a:pt x="16764" y="0"/>
                    <a:pt x="10800" y="0"/>
                  </a:cubicBezTo>
                  <a:cubicBezTo>
                    <a:pt x="4835" y="0"/>
                    <a:pt x="0" y="4835"/>
                    <a:pt x="0" y="10800"/>
                  </a:cubicBezTo>
                  <a:cubicBezTo>
                    <a:pt x="-1" y="15535"/>
                    <a:pt x="3084" y="19718"/>
                    <a:pt x="7609" y="21117"/>
                  </a:cubicBezTo>
                  <a:close/>
                </a:path>
              </a:pathLst>
            </a:cu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544880" name="AutoShape 112"/>
            <p:cNvSpPr>
              <a:spLocks noChangeArrowheads="1"/>
            </p:cNvSpPr>
            <p:nvPr/>
          </p:nvSpPr>
          <p:spPr bwMode="auto">
            <a:xfrm rot="22500000">
              <a:off x="1773" y="1566"/>
              <a:ext cx="229" cy="229"/>
            </a:xfrm>
            <a:custGeom>
              <a:avLst/>
              <a:gdLst>
                <a:gd name="G0" fmla="+- 6745 0 0"/>
                <a:gd name="G1" fmla="+- -10389309 0 0"/>
                <a:gd name="G2" fmla="+- 0 0 -10389309"/>
                <a:gd name="T0" fmla="*/ 0 256 1"/>
                <a:gd name="T1" fmla="*/ 180 256 1"/>
                <a:gd name="G3" fmla="+- -10389309 T0 T1"/>
                <a:gd name="T2" fmla="*/ 0 256 1"/>
                <a:gd name="T3" fmla="*/ 90 256 1"/>
                <a:gd name="G4" fmla="+- -10389309 T2 T3"/>
                <a:gd name="G5" fmla="*/ G4 2 1"/>
                <a:gd name="T4" fmla="*/ 90 256 1"/>
                <a:gd name="T5" fmla="*/ 0 256 1"/>
                <a:gd name="G6" fmla="+- -10389309 T4 T5"/>
                <a:gd name="G7" fmla="*/ G6 2 1"/>
                <a:gd name="G8" fmla="abs -103893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745"/>
                <a:gd name="G18" fmla="*/ 6745 1 2"/>
                <a:gd name="G19" fmla="+- G18 5400 0"/>
                <a:gd name="G20" fmla="cos G19 -10389309"/>
                <a:gd name="G21" fmla="sin G19 -10389309"/>
                <a:gd name="G22" fmla="+- G20 10800 0"/>
                <a:gd name="G23" fmla="+- G21 10800 0"/>
                <a:gd name="G24" fmla="+- 10800 0 G20"/>
                <a:gd name="G25" fmla="+- 6745 10800 0"/>
                <a:gd name="G26" fmla="?: G9 G17 G25"/>
                <a:gd name="G27" fmla="?: G9 0 21600"/>
                <a:gd name="G28" fmla="cos 10800 -10389309"/>
                <a:gd name="G29" fmla="sin 10800 -10389309"/>
                <a:gd name="G30" fmla="sin 6745 -10389309"/>
                <a:gd name="G31" fmla="+- G28 10800 0"/>
                <a:gd name="G32" fmla="+- G29 10800 0"/>
                <a:gd name="G33" fmla="+- G30 10800 0"/>
                <a:gd name="G34" fmla="?: G4 0 G31"/>
                <a:gd name="G35" fmla="?: -10389309 G34 0"/>
                <a:gd name="G36" fmla="?: G6 G35 G31"/>
                <a:gd name="G37" fmla="+- 21600 0 G36"/>
                <a:gd name="G38" fmla="?: G4 0 G33"/>
                <a:gd name="G39" fmla="?: -10389309 G38 G32"/>
                <a:gd name="G40" fmla="?: G6 G39 0"/>
                <a:gd name="G41" fmla="?: G4 G32 21600"/>
                <a:gd name="G42" fmla="?: G6 G41 G33"/>
                <a:gd name="T12" fmla="*/ 10800 w 21600"/>
                <a:gd name="T13" fmla="*/ 0 h 21600"/>
                <a:gd name="T14" fmla="*/ 2635 w 21600"/>
                <a:gd name="T15" fmla="*/ 7588 h 21600"/>
                <a:gd name="T16" fmla="*/ 10800 w 21600"/>
                <a:gd name="T17" fmla="*/ 4055 h 21600"/>
                <a:gd name="T18" fmla="*/ 18965 w 21600"/>
                <a:gd name="T19" fmla="*/ 758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23" y="8331"/>
                  </a:moveTo>
                  <a:cubicBezTo>
                    <a:pt x="5537" y="5751"/>
                    <a:pt x="8027" y="4054"/>
                    <a:pt x="10800" y="4054"/>
                  </a:cubicBezTo>
                  <a:cubicBezTo>
                    <a:pt x="13572" y="4054"/>
                    <a:pt x="16062" y="5751"/>
                    <a:pt x="17076" y="8331"/>
                  </a:cubicBezTo>
                  <a:lnTo>
                    <a:pt x="20850" y="6846"/>
                  </a:lnTo>
                  <a:cubicBezTo>
                    <a:pt x="19225" y="2715"/>
                    <a:pt x="15238" y="0"/>
                    <a:pt x="10799" y="0"/>
                  </a:cubicBezTo>
                  <a:cubicBezTo>
                    <a:pt x="6361" y="0"/>
                    <a:pt x="2374" y="2715"/>
                    <a:pt x="749" y="6846"/>
                  </a:cubicBezTo>
                  <a:close/>
                </a:path>
              </a:pathLst>
            </a:custGeom>
            <a:solidFill>
              <a:schemeClr val="hlink"/>
            </a:solidFill>
            <a:ln w="9525">
              <a:solidFill>
                <a:schemeClr val="hlink"/>
              </a:solidFill>
              <a:miter lim="800000"/>
              <a:headEnd/>
              <a:tailEnd/>
            </a:ln>
            <a:effectLst/>
          </p:spPr>
          <p:txBody>
            <a:bodyPr wrap="none" anchor="ctr">
              <a:prstTxWarp prst="textNoShape">
                <a:avLst/>
              </a:prstTxWarp>
            </a:bodyPr>
            <a:lstStyle/>
            <a:p>
              <a:endParaRPr lang="en-US"/>
            </a:p>
          </p:txBody>
        </p:sp>
        <p:sp>
          <p:nvSpPr>
            <p:cNvPr id="544881" name="AutoShape 113"/>
            <p:cNvSpPr>
              <a:spLocks noChangeArrowheads="1"/>
            </p:cNvSpPr>
            <p:nvPr/>
          </p:nvSpPr>
          <p:spPr bwMode="auto">
            <a:xfrm rot="29700000">
              <a:off x="1773" y="1566"/>
              <a:ext cx="229" cy="229"/>
            </a:xfrm>
            <a:custGeom>
              <a:avLst/>
              <a:gdLst>
                <a:gd name="G0" fmla="+- 6899 0 0"/>
                <a:gd name="G1" fmla="+- -7834236 0 0"/>
                <a:gd name="G2" fmla="+- 0 0 -7834236"/>
                <a:gd name="T0" fmla="*/ 0 256 1"/>
                <a:gd name="T1" fmla="*/ 180 256 1"/>
                <a:gd name="G3" fmla="+- -7834236 T0 T1"/>
                <a:gd name="T2" fmla="*/ 0 256 1"/>
                <a:gd name="T3" fmla="*/ 90 256 1"/>
                <a:gd name="G4" fmla="+- -7834236 T2 T3"/>
                <a:gd name="G5" fmla="*/ G4 2 1"/>
                <a:gd name="T4" fmla="*/ 90 256 1"/>
                <a:gd name="T5" fmla="*/ 0 256 1"/>
                <a:gd name="G6" fmla="+- -7834236 T4 T5"/>
                <a:gd name="G7" fmla="*/ G6 2 1"/>
                <a:gd name="G8" fmla="abs -783423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899"/>
                <a:gd name="G18" fmla="*/ 6899 1 2"/>
                <a:gd name="G19" fmla="+- G18 5400 0"/>
                <a:gd name="G20" fmla="cos G19 -7834236"/>
                <a:gd name="G21" fmla="sin G19 -7834236"/>
                <a:gd name="G22" fmla="+- G20 10800 0"/>
                <a:gd name="G23" fmla="+- G21 10800 0"/>
                <a:gd name="G24" fmla="+- 10800 0 G20"/>
                <a:gd name="G25" fmla="+- 6899 10800 0"/>
                <a:gd name="G26" fmla="?: G9 G17 G25"/>
                <a:gd name="G27" fmla="?: G9 0 21600"/>
                <a:gd name="G28" fmla="cos 10800 -7834236"/>
                <a:gd name="G29" fmla="sin 10800 -7834236"/>
                <a:gd name="G30" fmla="sin 6899 -7834236"/>
                <a:gd name="G31" fmla="+- G28 10800 0"/>
                <a:gd name="G32" fmla="+- G29 10800 0"/>
                <a:gd name="G33" fmla="+- G30 10800 0"/>
                <a:gd name="G34" fmla="?: G4 0 G31"/>
                <a:gd name="G35" fmla="?: -7834236 G34 0"/>
                <a:gd name="G36" fmla="?: G6 G35 G31"/>
                <a:gd name="G37" fmla="+- 21600 0 G36"/>
                <a:gd name="G38" fmla="?: G4 0 G33"/>
                <a:gd name="G39" fmla="?: -7834236 G38 G32"/>
                <a:gd name="G40" fmla="?: G6 G39 0"/>
                <a:gd name="G41" fmla="?: G4 G32 21600"/>
                <a:gd name="G42" fmla="?: G6 G41 G33"/>
                <a:gd name="T12" fmla="*/ 10800 w 21600"/>
                <a:gd name="T13" fmla="*/ 0 h 21600"/>
                <a:gd name="T14" fmla="*/ 6436 w 21600"/>
                <a:gd name="T15" fmla="*/ 3100 h 21600"/>
                <a:gd name="T16" fmla="*/ 10800 w 21600"/>
                <a:gd name="T17" fmla="*/ 3901 h 21600"/>
                <a:gd name="T18" fmla="*/ 15164 w 21600"/>
                <a:gd name="T19" fmla="*/ 31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398" y="4797"/>
                  </a:moveTo>
                  <a:cubicBezTo>
                    <a:pt x="8435" y="4209"/>
                    <a:pt x="9607" y="3900"/>
                    <a:pt x="10800" y="3900"/>
                  </a:cubicBezTo>
                  <a:cubicBezTo>
                    <a:pt x="11992" y="3900"/>
                    <a:pt x="13164" y="4209"/>
                    <a:pt x="14201" y="4797"/>
                  </a:cubicBezTo>
                  <a:lnTo>
                    <a:pt x="16124" y="1403"/>
                  </a:lnTo>
                  <a:cubicBezTo>
                    <a:pt x="14501" y="483"/>
                    <a:pt x="12666" y="0"/>
                    <a:pt x="10799" y="0"/>
                  </a:cubicBezTo>
                  <a:cubicBezTo>
                    <a:pt x="8933" y="0"/>
                    <a:pt x="7098" y="483"/>
                    <a:pt x="5475" y="1403"/>
                  </a:cubicBezTo>
                  <a:close/>
                </a:path>
              </a:pathLst>
            </a:custGeom>
            <a:solidFill>
              <a:srgbClr val="2C8516"/>
            </a:solidFill>
            <a:ln w="9525">
              <a:solidFill>
                <a:srgbClr val="2C8516"/>
              </a:solidFill>
              <a:miter lim="800000"/>
              <a:headEnd/>
              <a:tailEnd/>
            </a:ln>
            <a:effectLst/>
          </p:spPr>
          <p:txBody>
            <a:bodyPr wrap="none" anchor="ctr">
              <a:prstTxWarp prst="textNoShape">
                <a:avLst/>
              </a:prstTxWarp>
            </a:bodyPr>
            <a:lstStyle/>
            <a:p>
              <a:endParaRPr lang="en-US"/>
            </a:p>
          </p:txBody>
        </p:sp>
      </p:grpSp>
      <p:grpSp>
        <p:nvGrpSpPr>
          <p:cNvPr id="5" name="Group 114"/>
          <p:cNvGrpSpPr>
            <a:grpSpLocks/>
          </p:cNvGrpSpPr>
          <p:nvPr/>
        </p:nvGrpSpPr>
        <p:grpSpPr bwMode="auto">
          <a:xfrm>
            <a:off x="2160588" y="2066925"/>
            <a:ext cx="419100" cy="419100"/>
            <a:chOff x="1773" y="1566"/>
            <a:chExt cx="229" cy="229"/>
          </a:xfrm>
        </p:grpSpPr>
        <p:sp>
          <p:nvSpPr>
            <p:cNvPr id="544883" name="AutoShape 115"/>
            <p:cNvSpPr>
              <a:spLocks noChangeArrowheads="1"/>
            </p:cNvSpPr>
            <p:nvPr/>
          </p:nvSpPr>
          <p:spPr bwMode="auto">
            <a:xfrm rot="9000000">
              <a:off x="1773" y="1566"/>
              <a:ext cx="229" cy="229"/>
            </a:xfrm>
            <a:custGeom>
              <a:avLst/>
              <a:gdLst>
                <a:gd name="G0" fmla="+- 7013 0 0"/>
                <a:gd name="G1" fmla="+- 7024438 0 0"/>
                <a:gd name="G2" fmla="+- 0 0 7024438"/>
                <a:gd name="T0" fmla="*/ 0 256 1"/>
                <a:gd name="T1" fmla="*/ 180 256 1"/>
                <a:gd name="G3" fmla="+- 7024438 T0 T1"/>
                <a:gd name="T2" fmla="*/ 0 256 1"/>
                <a:gd name="T3" fmla="*/ 90 256 1"/>
                <a:gd name="G4" fmla="+- 7024438 T2 T3"/>
                <a:gd name="G5" fmla="*/ G4 2 1"/>
                <a:gd name="T4" fmla="*/ 90 256 1"/>
                <a:gd name="T5" fmla="*/ 0 256 1"/>
                <a:gd name="G6" fmla="+- 7024438 T4 T5"/>
                <a:gd name="G7" fmla="*/ G6 2 1"/>
                <a:gd name="G8" fmla="abs 70244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013"/>
                <a:gd name="G18" fmla="*/ 7013 1 2"/>
                <a:gd name="G19" fmla="+- G18 5400 0"/>
                <a:gd name="G20" fmla="cos G19 7024438"/>
                <a:gd name="G21" fmla="sin G19 7024438"/>
                <a:gd name="G22" fmla="+- G20 10800 0"/>
                <a:gd name="G23" fmla="+- G21 10800 0"/>
                <a:gd name="G24" fmla="+- 10800 0 G20"/>
                <a:gd name="G25" fmla="+- 7013 10800 0"/>
                <a:gd name="G26" fmla="?: G9 G17 G25"/>
                <a:gd name="G27" fmla="?: G9 0 21600"/>
                <a:gd name="G28" fmla="cos 10800 7024438"/>
                <a:gd name="G29" fmla="sin 10800 7024438"/>
                <a:gd name="G30" fmla="sin 7013 7024438"/>
                <a:gd name="G31" fmla="+- G28 10800 0"/>
                <a:gd name="G32" fmla="+- G29 10800 0"/>
                <a:gd name="G33" fmla="+- G30 10800 0"/>
                <a:gd name="G34" fmla="?: G4 0 G31"/>
                <a:gd name="G35" fmla="?: 7024438 G34 0"/>
                <a:gd name="G36" fmla="?: G6 G35 G31"/>
                <a:gd name="G37" fmla="+- 21600 0 G36"/>
                <a:gd name="G38" fmla="?: G4 0 G33"/>
                <a:gd name="G39" fmla="?: 7024438 G38 G32"/>
                <a:gd name="G40" fmla="?: G6 G39 0"/>
                <a:gd name="G41" fmla="?: G4 G32 21600"/>
                <a:gd name="G42" fmla="?: G6 G41 G33"/>
                <a:gd name="T12" fmla="*/ 10800 w 21600"/>
                <a:gd name="T13" fmla="*/ 0 h 21600"/>
                <a:gd name="T14" fmla="*/ 8168 w 21600"/>
                <a:gd name="T15" fmla="*/ 19309 h 21600"/>
                <a:gd name="T16" fmla="*/ 10800 w 21600"/>
                <a:gd name="T17" fmla="*/ 3787 h 21600"/>
                <a:gd name="T18" fmla="*/ 13432 w 21600"/>
                <a:gd name="T19" fmla="*/ 1930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728" y="17499"/>
                  </a:moveTo>
                  <a:cubicBezTo>
                    <a:pt x="5790" y="16591"/>
                    <a:pt x="3787" y="13875"/>
                    <a:pt x="3787" y="10800"/>
                  </a:cubicBezTo>
                  <a:cubicBezTo>
                    <a:pt x="3787" y="6926"/>
                    <a:pt x="6926" y="3787"/>
                    <a:pt x="10800" y="3787"/>
                  </a:cubicBezTo>
                  <a:cubicBezTo>
                    <a:pt x="14673" y="3787"/>
                    <a:pt x="17813" y="6926"/>
                    <a:pt x="17813" y="10800"/>
                  </a:cubicBezTo>
                  <a:cubicBezTo>
                    <a:pt x="17812" y="13875"/>
                    <a:pt x="15809" y="16591"/>
                    <a:pt x="12871" y="17499"/>
                  </a:cubicBezTo>
                  <a:lnTo>
                    <a:pt x="13990" y="21117"/>
                  </a:lnTo>
                  <a:cubicBezTo>
                    <a:pt x="18515" y="19718"/>
                    <a:pt x="21600" y="15535"/>
                    <a:pt x="21600" y="10800"/>
                  </a:cubicBezTo>
                  <a:cubicBezTo>
                    <a:pt x="21600" y="4835"/>
                    <a:pt x="16764" y="0"/>
                    <a:pt x="10800" y="0"/>
                  </a:cubicBezTo>
                  <a:cubicBezTo>
                    <a:pt x="4835" y="0"/>
                    <a:pt x="0" y="4835"/>
                    <a:pt x="0" y="10800"/>
                  </a:cubicBezTo>
                  <a:cubicBezTo>
                    <a:pt x="-1" y="15535"/>
                    <a:pt x="3084" y="19718"/>
                    <a:pt x="7609" y="21117"/>
                  </a:cubicBezTo>
                  <a:close/>
                </a:path>
              </a:pathLst>
            </a:cu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544884" name="AutoShape 116"/>
            <p:cNvSpPr>
              <a:spLocks noChangeArrowheads="1"/>
            </p:cNvSpPr>
            <p:nvPr/>
          </p:nvSpPr>
          <p:spPr bwMode="auto">
            <a:xfrm rot="22500000">
              <a:off x="1773" y="1566"/>
              <a:ext cx="229" cy="229"/>
            </a:xfrm>
            <a:custGeom>
              <a:avLst/>
              <a:gdLst>
                <a:gd name="G0" fmla="+- 6745 0 0"/>
                <a:gd name="G1" fmla="+- -10389309 0 0"/>
                <a:gd name="G2" fmla="+- 0 0 -10389309"/>
                <a:gd name="T0" fmla="*/ 0 256 1"/>
                <a:gd name="T1" fmla="*/ 180 256 1"/>
                <a:gd name="G3" fmla="+- -10389309 T0 T1"/>
                <a:gd name="T2" fmla="*/ 0 256 1"/>
                <a:gd name="T3" fmla="*/ 90 256 1"/>
                <a:gd name="G4" fmla="+- -10389309 T2 T3"/>
                <a:gd name="G5" fmla="*/ G4 2 1"/>
                <a:gd name="T4" fmla="*/ 90 256 1"/>
                <a:gd name="T5" fmla="*/ 0 256 1"/>
                <a:gd name="G6" fmla="+- -10389309 T4 T5"/>
                <a:gd name="G7" fmla="*/ G6 2 1"/>
                <a:gd name="G8" fmla="abs -103893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745"/>
                <a:gd name="G18" fmla="*/ 6745 1 2"/>
                <a:gd name="G19" fmla="+- G18 5400 0"/>
                <a:gd name="G20" fmla="cos G19 -10389309"/>
                <a:gd name="G21" fmla="sin G19 -10389309"/>
                <a:gd name="G22" fmla="+- G20 10800 0"/>
                <a:gd name="G23" fmla="+- G21 10800 0"/>
                <a:gd name="G24" fmla="+- 10800 0 G20"/>
                <a:gd name="G25" fmla="+- 6745 10800 0"/>
                <a:gd name="G26" fmla="?: G9 G17 G25"/>
                <a:gd name="G27" fmla="?: G9 0 21600"/>
                <a:gd name="G28" fmla="cos 10800 -10389309"/>
                <a:gd name="G29" fmla="sin 10800 -10389309"/>
                <a:gd name="G30" fmla="sin 6745 -10389309"/>
                <a:gd name="G31" fmla="+- G28 10800 0"/>
                <a:gd name="G32" fmla="+- G29 10800 0"/>
                <a:gd name="G33" fmla="+- G30 10800 0"/>
                <a:gd name="G34" fmla="?: G4 0 G31"/>
                <a:gd name="G35" fmla="?: -10389309 G34 0"/>
                <a:gd name="G36" fmla="?: G6 G35 G31"/>
                <a:gd name="G37" fmla="+- 21600 0 G36"/>
                <a:gd name="G38" fmla="?: G4 0 G33"/>
                <a:gd name="G39" fmla="?: -10389309 G38 G32"/>
                <a:gd name="G40" fmla="?: G6 G39 0"/>
                <a:gd name="G41" fmla="?: G4 G32 21600"/>
                <a:gd name="G42" fmla="?: G6 G41 G33"/>
                <a:gd name="T12" fmla="*/ 10800 w 21600"/>
                <a:gd name="T13" fmla="*/ 0 h 21600"/>
                <a:gd name="T14" fmla="*/ 2635 w 21600"/>
                <a:gd name="T15" fmla="*/ 7588 h 21600"/>
                <a:gd name="T16" fmla="*/ 10800 w 21600"/>
                <a:gd name="T17" fmla="*/ 4055 h 21600"/>
                <a:gd name="T18" fmla="*/ 18965 w 21600"/>
                <a:gd name="T19" fmla="*/ 758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23" y="8331"/>
                  </a:moveTo>
                  <a:cubicBezTo>
                    <a:pt x="5537" y="5751"/>
                    <a:pt x="8027" y="4054"/>
                    <a:pt x="10800" y="4054"/>
                  </a:cubicBezTo>
                  <a:cubicBezTo>
                    <a:pt x="13572" y="4054"/>
                    <a:pt x="16062" y="5751"/>
                    <a:pt x="17076" y="8331"/>
                  </a:cubicBezTo>
                  <a:lnTo>
                    <a:pt x="20850" y="6846"/>
                  </a:lnTo>
                  <a:cubicBezTo>
                    <a:pt x="19225" y="2715"/>
                    <a:pt x="15238" y="0"/>
                    <a:pt x="10799" y="0"/>
                  </a:cubicBezTo>
                  <a:cubicBezTo>
                    <a:pt x="6361" y="0"/>
                    <a:pt x="2374" y="2715"/>
                    <a:pt x="749" y="6846"/>
                  </a:cubicBezTo>
                  <a:close/>
                </a:path>
              </a:pathLst>
            </a:custGeom>
            <a:solidFill>
              <a:schemeClr val="hlink"/>
            </a:solidFill>
            <a:ln w="9525">
              <a:solidFill>
                <a:schemeClr val="hlink"/>
              </a:solidFill>
              <a:miter lim="800000"/>
              <a:headEnd/>
              <a:tailEnd/>
            </a:ln>
            <a:effectLst/>
          </p:spPr>
          <p:txBody>
            <a:bodyPr wrap="none" anchor="ctr">
              <a:prstTxWarp prst="textNoShape">
                <a:avLst/>
              </a:prstTxWarp>
            </a:bodyPr>
            <a:lstStyle/>
            <a:p>
              <a:endParaRPr lang="en-US"/>
            </a:p>
          </p:txBody>
        </p:sp>
        <p:sp>
          <p:nvSpPr>
            <p:cNvPr id="544885" name="AutoShape 117"/>
            <p:cNvSpPr>
              <a:spLocks noChangeArrowheads="1"/>
            </p:cNvSpPr>
            <p:nvPr/>
          </p:nvSpPr>
          <p:spPr bwMode="auto">
            <a:xfrm rot="29700000">
              <a:off x="1773" y="1566"/>
              <a:ext cx="229" cy="229"/>
            </a:xfrm>
            <a:custGeom>
              <a:avLst/>
              <a:gdLst>
                <a:gd name="G0" fmla="+- 6899 0 0"/>
                <a:gd name="G1" fmla="+- -7834236 0 0"/>
                <a:gd name="G2" fmla="+- 0 0 -7834236"/>
                <a:gd name="T0" fmla="*/ 0 256 1"/>
                <a:gd name="T1" fmla="*/ 180 256 1"/>
                <a:gd name="G3" fmla="+- -7834236 T0 T1"/>
                <a:gd name="T2" fmla="*/ 0 256 1"/>
                <a:gd name="T3" fmla="*/ 90 256 1"/>
                <a:gd name="G4" fmla="+- -7834236 T2 T3"/>
                <a:gd name="G5" fmla="*/ G4 2 1"/>
                <a:gd name="T4" fmla="*/ 90 256 1"/>
                <a:gd name="T5" fmla="*/ 0 256 1"/>
                <a:gd name="G6" fmla="+- -7834236 T4 T5"/>
                <a:gd name="G7" fmla="*/ G6 2 1"/>
                <a:gd name="G8" fmla="abs -783423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899"/>
                <a:gd name="G18" fmla="*/ 6899 1 2"/>
                <a:gd name="G19" fmla="+- G18 5400 0"/>
                <a:gd name="G20" fmla="cos G19 -7834236"/>
                <a:gd name="G21" fmla="sin G19 -7834236"/>
                <a:gd name="G22" fmla="+- G20 10800 0"/>
                <a:gd name="G23" fmla="+- G21 10800 0"/>
                <a:gd name="G24" fmla="+- 10800 0 G20"/>
                <a:gd name="G25" fmla="+- 6899 10800 0"/>
                <a:gd name="G26" fmla="?: G9 G17 G25"/>
                <a:gd name="G27" fmla="?: G9 0 21600"/>
                <a:gd name="G28" fmla="cos 10800 -7834236"/>
                <a:gd name="G29" fmla="sin 10800 -7834236"/>
                <a:gd name="G30" fmla="sin 6899 -7834236"/>
                <a:gd name="G31" fmla="+- G28 10800 0"/>
                <a:gd name="G32" fmla="+- G29 10800 0"/>
                <a:gd name="G33" fmla="+- G30 10800 0"/>
                <a:gd name="G34" fmla="?: G4 0 G31"/>
                <a:gd name="G35" fmla="?: -7834236 G34 0"/>
                <a:gd name="G36" fmla="?: G6 G35 G31"/>
                <a:gd name="G37" fmla="+- 21600 0 G36"/>
                <a:gd name="G38" fmla="?: G4 0 G33"/>
                <a:gd name="G39" fmla="?: -7834236 G38 G32"/>
                <a:gd name="G40" fmla="?: G6 G39 0"/>
                <a:gd name="G41" fmla="?: G4 G32 21600"/>
                <a:gd name="G42" fmla="?: G6 G41 G33"/>
                <a:gd name="T12" fmla="*/ 10800 w 21600"/>
                <a:gd name="T13" fmla="*/ 0 h 21600"/>
                <a:gd name="T14" fmla="*/ 6436 w 21600"/>
                <a:gd name="T15" fmla="*/ 3100 h 21600"/>
                <a:gd name="T16" fmla="*/ 10800 w 21600"/>
                <a:gd name="T17" fmla="*/ 3901 h 21600"/>
                <a:gd name="T18" fmla="*/ 15164 w 21600"/>
                <a:gd name="T19" fmla="*/ 31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398" y="4797"/>
                  </a:moveTo>
                  <a:cubicBezTo>
                    <a:pt x="8435" y="4209"/>
                    <a:pt x="9607" y="3900"/>
                    <a:pt x="10800" y="3900"/>
                  </a:cubicBezTo>
                  <a:cubicBezTo>
                    <a:pt x="11992" y="3900"/>
                    <a:pt x="13164" y="4209"/>
                    <a:pt x="14201" y="4797"/>
                  </a:cubicBezTo>
                  <a:lnTo>
                    <a:pt x="16124" y="1403"/>
                  </a:lnTo>
                  <a:cubicBezTo>
                    <a:pt x="14501" y="483"/>
                    <a:pt x="12666" y="0"/>
                    <a:pt x="10799" y="0"/>
                  </a:cubicBezTo>
                  <a:cubicBezTo>
                    <a:pt x="8933" y="0"/>
                    <a:pt x="7098" y="483"/>
                    <a:pt x="5475" y="1403"/>
                  </a:cubicBezTo>
                  <a:close/>
                </a:path>
              </a:pathLst>
            </a:custGeom>
            <a:solidFill>
              <a:srgbClr val="2C8516"/>
            </a:solidFill>
            <a:ln w="9525">
              <a:solidFill>
                <a:srgbClr val="2C8516"/>
              </a:solidFill>
              <a:miter lim="800000"/>
              <a:headEnd/>
              <a:tailEnd/>
            </a:ln>
            <a:effectLst/>
          </p:spPr>
          <p:txBody>
            <a:bodyPr wrap="none" anchor="ctr">
              <a:prstTxWarp prst="textNoShape">
                <a:avLst/>
              </a:prstTxWarp>
            </a:bodyPr>
            <a:lstStyle/>
            <a:p>
              <a:endParaRPr lang="en-US"/>
            </a:p>
          </p:txBody>
        </p:sp>
      </p:grpSp>
      <p:grpSp>
        <p:nvGrpSpPr>
          <p:cNvPr id="6" name="Group 118"/>
          <p:cNvGrpSpPr>
            <a:grpSpLocks/>
          </p:cNvGrpSpPr>
          <p:nvPr/>
        </p:nvGrpSpPr>
        <p:grpSpPr bwMode="auto">
          <a:xfrm>
            <a:off x="1554163" y="2963863"/>
            <a:ext cx="419100" cy="419100"/>
            <a:chOff x="1773" y="1566"/>
            <a:chExt cx="229" cy="229"/>
          </a:xfrm>
        </p:grpSpPr>
        <p:sp>
          <p:nvSpPr>
            <p:cNvPr id="544887" name="AutoShape 119"/>
            <p:cNvSpPr>
              <a:spLocks noChangeArrowheads="1"/>
            </p:cNvSpPr>
            <p:nvPr/>
          </p:nvSpPr>
          <p:spPr bwMode="auto">
            <a:xfrm rot="9000000">
              <a:off x="1773" y="1566"/>
              <a:ext cx="229" cy="229"/>
            </a:xfrm>
            <a:custGeom>
              <a:avLst/>
              <a:gdLst>
                <a:gd name="G0" fmla="+- 7013 0 0"/>
                <a:gd name="G1" fmla="+- 7024438 0 0"/>
                <a:gd name="G2" fmla="+- 0 0 7024438"/>
                <a:gd name="T0" fmla="*/ 0 256 1"/>
                <a:gd name="T1" fmla="*/ 180 256 1"/>
                <a:gd name="G3" fmla="+- 7024438 T0 T1"/>
                <a:gd name="T2" fmla="*/ 0 256 1"/>
                <a:gd name="T3" fmla="*/ 90 256 1"/>
                <a:gd name="G4" fmla="+- 7024438 T2 T3"/>
                <a:gd name="G5" fmla="*/ G4 2 1"/>
                <a:gd name="T4" fmla="*/ 90 256 1"/>
                <a:gd name="T5" fmla="*/ 0 256 1"/>
                <a:gd name="G6" fmla="+- 7024438 T4 T5"/>
                <a:gd name="G7" fmla="*/ G6 2 1"/>
                <a:gd name="G8" fmla="abs 70244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013"/>
                <a:gd name="G18" fmla="*/ 7013 1 2"/>
                <a:gd name="G19" fmla="+- G18 5400 0"/>
                <a:gd name="G20" fmla="cos G19 7024438"/>
                <a:gd name="G21" fmla="sin G19 7024438"/>
                <a:gd name="G22" fmla="+- G20 10800 0"/>
                <a:gd name="G23" fmla="+- G21 10800 0"/>
                <a:gd name="G24" fmla="+- 10800 0 G20"/>
                <a:gd name="G25" fmla="+- 7013 10800 0"/>
                <a:gd name="G26" fmla="?: G9 G17 G25"/>
                <a:gd name="G27" fmla="?: G9 0 21600"/>
                <a:gd name="G28" fmla="cos 10800 7024438"/>
                <a:gd name="G29" fmla="sin 10800 7024438"/>
                <a:gd name="G30" fmla="sin 7013 7024438"/>
                <a:gd name="G31" fmla="+- G28 10800 0"/>
                <a:gd name="G32" fmla="+- G29 10800 0"/>
                <a:gd name="G33" fmla="+- G30 10800 0"/>
                <a:gd name="G34" fmla="?: G4 0 G31"/>
                <a:gd name="G35" fmla="?: 7024438 G34 0"/>
                <a:gd name="G36" fmla="?: G6 G35 G31"/>
                <a:gd name="G37" fmla="+- 21600 0 G36"/>
                <a:gd name="G38" fmla="?: G4 0 G33"/>
                <a:gd name="G39" fmla="?: 7024438 G38 G32"/>
                <a:gd name="G40" fmla="?: G6 G39 0"/>
                <a:gd name="G41" fmla="?: G4 G32 21600"/>
                <a:gd name="G42" fmla="?: G6 G41 G33"/>
                <a:gd name="T12" fmla="*/ 10800 w 21600"/>
                <a:gd name="T13" fmla="*/ 0 h 21600"/>
                <a:gd name="T14" fmla="*/ 8168 w 21600"/>
                <a:gd name="T15" fmla="*/ 19309 h 21600"/>
                <a:gd name="T16" fmla="*/ 10800 w 21600"/>
                <a:gd name="T17" fmla="*/ 3787 h 21600"/>
                <a:gd name="T18" fmla="*/ 13432 w 21600"/>
                <a:gd name="T19" fmla="*/ 1930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728" y="17499"/>
                  </a:moveTo>
                  <a:cubicBezTo>
                    <a:pt x="5790" y="16591"/>
                    <a:pt x="3787" y="13875"/>
                    <a:pt x="3787" y="10800"/>
                  </a:cubicBezTo>
                  <a:cubicBezTo>
                    <a:pt x="3787" y="6926"/>
                    <a:pt x="6926" y="3787"/>
                    <a:pt x="10800" y="3787"/>
                  </a:cubicBezTo>
                  <a:cubicBezTo>
                    <a:pt x="14673" y="3787"/>
                    <a:pt x="17813" y="6926"/>
                    <a:pt x="17813" y="10800"/>
                  </a:cubicBezTo>
                  <a:cubicBezTo>
                    <a:pt x="17812" y="13875"/>
                    <a:pt x="15809" y="16591"/>
                    <a:pt x="12871" y="17499"/>
                  </a:cubicBezTo>
                  <a:lnTo>
                    <a:pt x="13990" y="21117"/>
                  </a:lnTo>
                  <a:cubicBezTo>
                    <a:pt x="18515" y="19718"/>
                    <a:pt x="21600" y="15535"/>
                    <a:pt x="21600" y="10800"/>
                  </a:cubicBezTo>
                  <a:cubicBezTo>
                    <a:pt x="21600" y="4835"/>
                    <a:pt x="16764" y="0"/>
                    <a:pt x="10800" y="0"/>
                  </a:cubicBezTo>
                  <a:cubicBezTo>
                    <a:pt x="4835" y="0"/>
                    <a:pt x="0" y="4835"/>
                    <a:pt x="0" y="10800"/>
                  </a:cubicBezTo>
                  <a:cubicBezTo>
                    <a:pt x="-1" y="15535"/>
                    <a:pt x="3084" y="19718"/>
                    <a:pt x="7609" y="21117"/>
                  </a:cubicBezTo>
                  <a:close/>
                </a:path>
              </a:pathLst>
            </a:cu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544888" name="AutoShape 120"/>
            <p:cNvSpPr>
              <a:spLocks noChangeArrowheads="1"/>
            </p:cNvSpPr>
            <p:nvPr/>
          </p:nvSpPr>
          <p:spPr bwMode="auto">
            <a:xfrm rot="22500000">
              <a:off x="1773" y="1566"/>
              <a:ext cx="229" cy="229"/>
            </a:xfrm>
            <a:custGeom>
              <a:avLst/>
              <a:gdLst>
                <a:gd name="G0" fmla="+- 6745 0 0"/>
                <a:gd name="G1" fmla="+- -10389309 0 0"/>
                <a:gd name="G2" fmla="+- 0 0 -10389309"/>
                <a:gd name="T0" fmla="*/ 0 256 1"/>
                <a:gd name="T1" fmla="*/ 180 256 1"/>
                <a:gd name="G3" fmla="+- -10389309 T0 T1"/>
                <a:gd name="T2" fmla="*/ 0 256 1"/>
                <a:gd name="T3" fmla="*/ 90 256 1"/>
                <a:gd name="G4" fmla="+- -10389309 T2 T3"/>
                <a:gd name="G5" fmla="*/ G4 2 1"/>
                <a:gd name="T4" fmla="*/ 90 256 1"/>
                <a:gd name="T5" fmla="*/ 0 256 1"/>
                <a:gd name="G6" fmla="+- -10389309 T4 T5"/>
                <a:gd name="G7" fmla="*/ G6 2 1"/>
                <a:gd name="G8" fmla="abs -103893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745"/>
                <a:gd name="G18" fmla="*/ 6745 1 2"/>
                <a:gd name="G19" fmla="+- G18 5400 0"/>
                <a:gd name="G20" fmla="cos G19 -10389309"/>
                <a:gd name="G21" fmla="sin G19 -10389309"/>
                <a:gd name="G22" fmla="+- G20 10800 0"/>
                <a:gd name="G23" fmla="+- G21 10800 0"/>
                <a:gd name="G24" fmla="+- 10800 0 G20"/>
                <a:gd name="G25" fmla="+- 6745 10800 0"/>
                <a:gd name="G26" fmla="?: G9 G17 G25"/>
                <a:gd name="G27" fmla="?: G9 0 21600"/>
                <a:gd name="G28" fmla="cos 10800 -10389309"/>
                <a:gd name="G29" fmla="sin 10800 -10389309"/>
                <a:gd name="G30" fmla="sin 6745 -10389309"/>
                <a:gd name="G31" fmla="+- G28 10800 0"/>
                <a:gd name="G32" fmla="+- G29 10800 0"/>
                <a:gd name="G33" fmla="+- G30 10800 0"/>
                <a:gd name="G34" fmla="?: G4 0 G31"/>
                <a:gd name="G35" fmla="?: -10389309 G34 0"/>
                <a:gd name="G36" fmla="?: G6 G35 G31"/>
                <a:gd name="G37" fmla="+- 21600 0 G36"/>
                <a:gd name="G38" fmla="?: G4 0 G33"/>
                <a:gd name="G39" fmla="?: -10389309 G38 G32"/>
                <a:gd name="G40" fmla="?: G6 G39 0"/>
                <a:gd name="G41" fmla="?: G4 G32 21600"/>
                <a:gd name="G42" fmla="?: G6 G41 G33"/>
                <a:gd name="T12" fmla="*/ 10800 w 21600"/>
                <a:gd name="T13" fmla="*/ 0 h 21600"/>
                <a:gd name="T14" fmla="*/ 2635 w 21600"/>
                <a:gd name="T15" fmla="*/ 7588 h 21600"/>
                <a:gd name="T16" fmla="*/ 10800 w 21600"/>
                <a:gd name="T17" fmla="*/ 4055 h 21600"/>
                <a:gd name="T18" fmla="*/ 18965 w 21600"/>
                <a:gd name="T19" fmla="*/ 758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23" y="8331"/>
                  </a:moveTo>
                  <a:cubicBezTo>
                    <a:pt x="5537" y="5751"/>
                    <a:pt x="8027" y="4054"/>
                    <a:pt x="10800" y="4054"/>
                  </a:cubicBezTo>
                  <a:cubicBezTo>
                    <a:pt x="13572" y="4054"/>
                    <a:pt x="16062" y="5751"/>
                    <a:pt x="17076" y="8331"/>
                  </a:cubicBezTo>
                  <a:lnTo>
                    <a:pt x="20850" y="6846"/>
                  </a:lnTo>
                  <a:cubicBezTo>
                    <a:pt x="19225" y="2715"/>
                    <a:pt x="15238" y="0"/>
                    <a:pt x="10799" y="0"/>
                  </a:cubicBezTo>
                  <a:cubicBezTo>
                    <a:pt x="6361" y="0"/>
                    <a:pt x="2374" y="2715"/>
                    <a:pt x="749" y="6846"/>
                  </a:cubicBezTo>
                  <a:close/>
                </a:path>
              </a:pathLst>
            </a:custGeom>
            <a:solidFill>
              <a:schemeClr val="hlink"/>
            </a:solidFill>
            <a:ln w="9525">
              <a:solidFill>
                <a:schemeClr val="hlink"/>
              </a:solidFill>
              <a:miter lim="800000"/>
              <a:headEnd/>
              <a:tailEnd/>
            </a:ln>
            <a:effectLst/>
          </p:spPr>
          <p:txBody>
            <a:bodyPr wrap="none" anchor="ctr">
              <a:prstTxWarp prst="textNoShape">
                <a:avLst/>
              </a:prstTxWarp>
            </a:bodyPr>
            <a:lstStyle/>
            <a:p>
              <a:endParaRPr lang="en-US"/>
            </a:p>
          </p:txBody>
        </p:sp>
        <p:sp>
          <p:nvSpPr>
            <p:cNvPr id="544889" name="AutoShape 121"/>
            <p:cNvSpPr>
              <a:spLocks noChangeArrowheads="1"/>
            </p:cNvSpPr>
            <p:nvPr/>
          </p:nvSpPr>
          <p:spPr bwMode="auto">
            <a:xfrm rot="29700000">
              <a:off x="1773" y="1566"/>
              <a:ext cx="229" cy="229"/>
            </a:xfrm>
            <a:custGeom>
              <a:avLst/>
              <a:gdLst>
                <a:gd name="G0" fmla="+- 6899 0 0"/>
                <a:gd name="G1" fmla="+- -7834236 0 0"/>
                <a:gd name="G2" fmla="+- 0 0 -7834236"/>
                <a:gd name="T0" fmla="*/ 0 256 1"/>
                <a:gd name="T1" fmla="*/ 180 256 1"/>
                <a:gd name="G3" fmla="+- -7834236 T0 T1"/>
                <a:gd name="T2" fmla="*/ 0 256 1"/>
                <a:gd name="T3" fmla="*/ 90 256 1"/>
                <a:gd name="G4" fmla="+- -7834236 T2 T3"/>
                <a:gd name="G5" fmla="*/ G4 2 1"/>
                <a:gd name="T4" fmla="*/ 90 256 1"/>
                <a:gd name="T5" fmla="*/ 0 256 1"/>
                <a:gd name="G6" fmla="+- -7834236 T4 T5"/>
                <a:gd name="G7" fmla="*/ G6 2 1"/>
                <a:gd name="G8" fmla="abs -783423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899"/>
                <a:gd name="G18" fmla="*/ 6899 1 2"/>
                <a:gd name="G19" fmla="+- G18 5400 0"/>
                <a:gd name="G20" fmla="cos G19 -7834236"/>
                <a:gd name="G21" fmla="sin G19 -7834236"/>
                <a:gd name="G22" fmla="+- G20 10800 0"/>
                <a:gd name="G23" fmla="+- G21 10800 0"/>
                <a:gd name="G24" fmla="+- 10800 0 G20"/>
                <a:gd name="G25" fmla="+- 6899 10800 0"/>
                <a:gd name="G26" fmla="?: G9 G17 G25"/>
                <a:gd name="G27" fmla="?: G9 0 21600"/>
                <a:gd name="G28" fmla="cos 10800 -7834236"/>
                <a:gd name="G29" fmla="sin 10800 -7834236"/>
                <a:gd name="G30" fmla="sin 6899 -7834236"/>
                <a:gd name="G31" fmla="+- G28 10800 0"/>
                <a:gd name="G32" fmla="+- G29 10800 0"/>
                <a:gd name="G33" fmla="+- G30 10800 0"/>
                <a:gd name="G34" fmla="?: G4 0 G31"/>
                <a:gd name="G35" fmla="?: -7834236 G34 0"/>
                <a:gd name="G36" fmla="?: G6 G35 G31"/>
                <a:gd name="G37" fmla="+- 21600 0 G36"/>
                <a:gd name="G38" fmla="?: G4 0 G33"/>
                <a:gd name="G39" fmla="?: -7834236 G38 G32"/>
                <a:gd name="G40" fmla="?: G6 G39 0"/>
                <a:gd name="G41" fmla="?: G4 G32 21600"/>
                <a:gd name="G42" fmla="?: G6 G41 G33"/>
                <a:gd name="T12" fmla="*/ 10800 w 21600"/>
                <a:gd name="T13" fmla="*/ 0 h 21600"/>
                <a:gd name="T14" fmla="*/ 6436 w 21600"/>
                <a:gd name="T15" fmla="*/ 3100 h 21600"/>
                <a:gd name="T16" fmla="*/ 10800 w 21600"/>
                <a:gd name="T17" fmla="*/ 3901 h 21600"/>
                <a:gd name="T18" fmla="*/ 15164 w 21600"/>
                <a:gd name="T19" fmla="*/ 31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398" y="4797"/>
                  </a:moveTo>
                  <a:cubicBezTo>
                    <a:pt x="8435" y="4209"/>
                    <a:pt x="9607" y="3900"/>
                    <a:pt x="10800" y="3900"/>
                  </a:cubicBezTo>
                  <a:cubicBezTo>
                    <a:pt x="11992" y="3900"/>
                    <a:pt x="13164" y="4209"/>
                    <a:pt x="14201" y="4797"/>
                  </a:cubicBezTo>
                  <a:lnTo>
                    <a:pt x="16124" y="1403"/>
                  </a:lnTo>
                  <a:cubicBezTo>
                    <a:pt x="14501" y="483"/>
                    <a:pt x="12666" y="0"/>
                    <a:pt x="10799" y="0"/>
                  </a:cubicBezTo>
                  <a:cubicBezTo>
                    <a:pt x="8933" y="0"/>
                    <a:pt x="7098" y="483"/>
                    <a:pt x="5475" y="1403"/>
                  </a:cubicBezTo>
                  <a:close/>
                </a:path>
              </a:pathLst>
            </a:custGeom>
            <a:solidFill>
              <a:srgbClr val="2C8516"/>
            </a:solidFill>
            <a:ln w="9525">
              <a:solidFill>
                <a:srgbClr val="2C8516"/>
              </a:solidFill>
              <a:miter lim="800000"/>
              <a:headEnd/>
              <a:tailEnd/>
            </a:ln>
            <a:effectLst/>
          </p:spPr>
          <p:txBody>
            <a:bodyPr wrap="none" anchor="ctr">
              <a:prstTxWarp prst="textNoShape">
                <a:avLst/>
              </a:prstTxWarp>
            </a:bodyPr>
            <a:lstStyle/>
            <a:p>
              <a:endParaRPr lang="en-US"/>
            </a:p>
          </p:txBody>
        </p:sp>
      </p:grpSp>
      <p:grpSp>
        <p:nvGrpSpPr>
          <p:cNvPr id="7" name="Group 122"/>
          <p:cNvGrpSpPr>
            <a:grpSpLocks/>
          </p:cNvGrpSpPr>
          <p:nvPr/>
        </p:nvGrpSpPr>
        <p:grpSpPr bwMode="auto">
          <a:xfrm>
            <a:off x="3309938" y="2582863"/>
            <a:ext cx="419100" cy="419100"/>
            <a:chOff x="1773" y="1566"/>
            <a:chExt cx="229" cy="229"/>
          </a:xfrm>
        </p:grpSpPr>
        <p:sp>
          <p:nvSpPr>
            <p:cNvPr id="544891" name="AutoShape 123"/>
            <p:cNvSpPr>
              <a:spLocks noChangeArrowheads="1"/>
            </p:cNvSpPr>
            <p:nvPr/>
          </p:nvSpPr>
          <p:spPr bwMode="auto">
            <a:xfrm rot="9000000">
              <a:off x="1773" y="1566"/>
              <a:ext cx="229" cy="229"/>
            </a:xfrm>
            <a:custGeom>
              <a:avLst/>
              <a:gdLst>
                <a:gd name="G0" fmla="+- 7013 0 0"/>
                <a:gd name="G1" fmla="+- 7024438 0 0"/>
                <a:gd name="G2" fmla="+- 0 0 7024438"/>
                <a:gd name="T0" fmla="*/ 0 256 1"/>
                <a:gd name="T1" fmla="*/ 180 256 1"/>
                <a:gd name="G3" fmla="+- 7024438 T0 T1"/>
                <a:gd name="T2" fmla="*/ 0 256 1"/>
                <a:gd name="T3" fmla="*/ 90 256 1"/>
                <a:gd name="G4" fmla="+- 7024438 T2 T3"/>
                <a:gd name="G5" fmla="*/ G4 2 1"/>
                <a:gd name="T4" fmla="*/ 90 256 1"/>
                <a:gd name="T5" fmla="*/ 0 256 1"/>
                <a:gd name="G6" fmla="+- 7024438 T4 T5"/>
                <a:gd name="G7" fmla="*/ G6 2 1"/>
                <a:gd name="G8" fmla="abs 70244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013"/>
                <a:gd name="G18" fmla="*/ 7013 1 2"/>
                <a:gd name="G19" fmla="+- G18 5400 0"/>
                <a:gd name="G20" fmla="cos G19 7024438"/>
                <a:gd name="G21" fmla="sin G19 7024438"/>
                <a:gd name="G22" fmla="+- G20 10800 0"/>
                <a:gd name="G23" fmla="+- G21 10800 0"/>
                <a:gd name="G24" fmla="+- 10800 0 G20"/>
                <a:gd name="G25" fmla="+- 7013 10800 0"/>
                <a:gd name="G26" fmla="?: G9 G17 G25"/>
                <a:gd name="G27" fmla="?: G9 0 21600"/>
                <a:gd name="G28" fmla="cos 10800 7024438"/>
                <a:gd name="G29" fmla="sin 10800 7024438"/>
                <a:gd name="G30" fmla="sin 7013 7024438"/>
                <a:gd name="G31" fmla="+- G28 10800 0"/>
                <a:gd name="G32" fmla="+- G29 10800 0"/>
                <a:gd name="G33" fmla="+- G30 10800 0"/>
                <a:gd name="G34" fmla="?: G4 0 G31"/>
                <a:gd name="G35" fmla="?: 7024438 G34 0"/>
                <a:gd name="G36" fmla="?: G6 G35 G31"/>
                <a:gd name="G37" fmla="+- 21600 0 G36"/>
                <a:gd name="G38" fmla="?: G4 0 G33"/>
                <a:gd name="G39" fmla="?: 7024438 G38 G32"/>
                <a:gd name="G40" fmla="?: G6 G39 0"/>
                <a:gd name="G41" fmla="?: G4 G32 21600"/>
                <a:gd name="G42" fmla="?: G6 G41 G33"/>
                <a:gd name="T12" fmla="*/ 10800 w 21600"/>
                <a:gd name="T13" fmla="*/ 0 h 21600"/>
                <a:gd name="T14" fmla="*/ 8168 w 21600"/>
                <a:gd name="T15" fmla="*/ 19309 h 21600"/>
                <a:gd name="T16" fmla="*/ 10800 w 21600"/>
                <a:gd name="T17" fmla="*/ 3787 h 21600"/>
                <a:gd name="T18" fmla="*/ 13432 w 21600"/>
                <a:gd name="T19" fmla="*/ 1930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728" y="17499"/>
                  </a:moveTo>
                  <a:cubicBezTo>
                    <a:pt x="5790" y="16591"/>
                    <a:pt x="3787" y="13875"/>
                    <a:pt x="3787" y="10800"/>
                  </a:cubicBezTo>
                  <a:cubicBezTo>
                    <a:pt x="3787" y="6926"/>
                    <a:pt x="6926" y="3787"/>
                    <a:pt x="10800" y="3787"/>
                  </a:cubicBezTo>
                  <a:cubicBezTo>
                    <a:pt x="14673" y="3787"/>
                    <a:pt x="17813" y="6926"/>
                    <a:pt x="17813" y="10800"/>
                  </a:cubicBezTo>
                  <a:cubicBezTo>
                    <a:pt x="17812" y="13875"/>
                    <a:pt x="15809" y="16591"/>
                    <a:pt x="12871" y="17499"/>
                  </a:cubicBezTo>
                  <a:lnTo>
                    <a:pt x="13990" y="21117"/>
                  </a:lnTo>
                  <a:cubicBezTo>
                    <a:pt x="18515" y="19718"/>
                    <a:pt x="21600" y="15535"/>
                    <a:pt x="21600" y="10800"/>
                  </a:cubicBezTo>
                  <a:cubicBezTo>
                    <a:pt x="21600" y="4835"/>
                    <a:pt x="16764" y="0"/>
                    <a:pt x="10800" y="0"/>
                  </a:cubicBezTo>
                  <a:cubicBezTo>
                    <a:pt x="4835" y="0"/>
                    <a:pt x="0" y="4835"/>
                    <a:pt x="0" y="10800"/>
                  </a:cubicBezTo>
                  <a:cubicBezTo>
                    <a:pt x="-1" y="15535"/>
                    <a:pt x="3084" y="19718"/>
                    <a:pt x="7609" y="21117"/>
                  </a:cubicBezTo>
                  <a:close/>
                </a:path>
              </a:pathLst>
            </a:cu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544892" name="AutoShape 124"/>
            <p:cNvSpPr>
              <a:spLocks noChangeArrowheads="1"/>
            </p:cNvSpPr>
            <p:nvPr/>
          </p:nvSpPr>
          <p:spPr bwMode="auto">
            <a:xfrm rot="22500000">
              <a:off x="1773" y="1566"/>
              <a:ext cx="229" cy="229"/>
            </a:xfrm>
            <a:custGeom>
              <a:avLst/>
              <a:gdLst>
                <a:gd name="G0" fmla="+- 6745 0 0"/>
                <a:gd name="G1" fmla="+- -10389309 0 0"/>
                <a:gd name="G2" fmla="+- 0 0 -10389309"/>
                <a:gd name="T0" fmla="*/ 0 256 1"/>
                <a:gd name="T1" fmla="*/ 180 256 1"/>
                <a:gd name="G3" fmla="+- -10389309 T0 T1"/>
                <a:gd name="T2" fmla="*/ 0 256 1"/>
                <a:gd name="T3" fmla="*/ 90 256 1"/>
                <a:gd name="G4" fmla="+- -10389309 T2 T3"/>
                <a:gd name="G5" fmla="*/ G4 2 1"/>
                <a:gd name="T4" fmla="*/ 90 256 1"/>
                <a:gd name="T5" fmla="*/ 0 256 1"/>
                <a:gd name="G6" fmla="+- -10389309 T4 T5"/>
                <a:gd name="G7" fmla="*/ G6 2 1"/>
                <a:gd name="G8" fmla="abs -1038930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745"/>
                <a:gd name="G18" fmla="*/ 6745 1 2"/>
                <a:gd name="G19" fmla="+- G18 5400 0"/>
                <a:gd name="G20" fmla="cos G19 -10389309"/>
                <a:gd name="G21" fmla="sin G19 -10389309"/>
                <a:gd name="G22" fmla="+- G20 10800 0"/>
                <a:gd name="G23" fmla="+- G21 10800 0"/>
                <a:gd name="G24" fmla="+- 10800 0 G20"/>
                <a:gd name="G25" fmla="+- 6745 10800 0"/>
                <a:gd name="G26" fmla="?: G9 G17 G25"/>
                <a:gd name="G27" fmla="?: G9 0 21600"/>
                <a:gd name="G28" fmla="cos 10800 -10389309"/>
                <a:gd name="G29" fmla="sin 10800 -10389309"/>
                <a:gd name="G30" fmla="sin 6745 -10389309"/>
                <a:gd name="G31" fmla="+- G28 10800 0"/>
                <a:gd name="G32" fmla="+- G29 10800 0"/>
                <a:gd name="G33" fmla="+- G30 10800 0"/>
                <a:gd name="G34" fmla="?: G4 0 G31"/>
                <a:gd name="G35" fmla="?: -10389309 G34 0"/>
                <a:gd name="G36" fmla="?: G6 G35 G31"/>
                <a:gd name="G37" fmla="+- 21600 0 G36"/>
                <a:gd name="G38" fmla="?: G4 0 G33"/>
                <a:gd name="G39" fmla="?: -10389309 G38 G32"/>
                <a:gd name="G40" fmla="?: G6 G39 0"/>
                <a:gd name="G41" fmla="?: G4 G32 21600"/>
                <a:gd name="G42" fmla="?: G6 G41 G33"/>
                <a:gd name="T12" fmla="*/ 10800 w 21600"/>
                <a:gd name="T13" fmla="*/ 0 h 21600"/>
                <a:gd name="T14" fmla="*/ 2635 w 21600"/>
                <a:gd name="T15" fmla="*/ 7588 h 21600"/>
                <a:gd name="T16" fmla="*/ 10800 w 21600"/>
                <a:gd name="T17" fmla="*/ 4055 h 21600"/>
                <a:gd name="T18" fmla="*/ 18965 w 21600"/>
                <a:gd name="T19" fmla="*/ 758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23" y="8331"/>
                  </a:moveTo>
                  <a:cubicBezTo>
                    <a:pt x="5537" y="5751"/>
                    <a:pt x="8027" y="4054"/>
                    <a:pt x="10800" y="4054"/>
                  </a:cubicBezTo>
                  <a:cubicBezTo>
                    <a:pt x="13572" y="4054"/>
                    <a:pt x="16062" y="5751"/>
                    <a:pt x="17076" y="8331"/>
                  </a:cubicBezTo>
                  <a:lnTo>
                    <a:pt x="20850" y="6846"/>
                  </a:lnTo>
                  <a:cubicBezTo>
                    <a:pt x="19225" y="2715"/>
                    <a:pt x="15238" y="0"/>
                    <a:pt x="10799" y="0"/>
                  </a:cubicBezTo>
                  <a:cubicBezTo>
                    <a:pt x="6361" y="0"/>
                    <a:pt x="2374" y="2715"/>
                    <a:pt x="749" y="6846"/>
                  </a:cubicBezTo>
                  <a:close/>
                </a:path>
              </a:pathLst>
            </a:custGeom>
            <a:solidFill>
              <a:schemeClr val="hlink"/>
            </a:solidFill>
            <a:ln w="9525">
              <a:solidFill>
                <a:schemeClr val="hlink"/>
              </a:solidFill>
              <a:miter lim="800000"/>
              <a:headEnd/>
              <a:tailEnd/>
            </a:ln>
            <a:effectLst/>
          </p:spPr>
          <p:txBody>
            <a:bodyPr wrap="none" anchor="ctr">
              <a:prstTxWarp prst="textNoShape">
                <a:avLst/>
              </a:prstTxWarp>
            </a:bodyPr>
            <a:lstStyle/>
            <a:p>
              <a:endParaRPr lang="en-US"/>
            </a:p>
          </p:txBody>
        </p:sp>
        <p:sp>
          <p:nvSpPr>
            <p:cNvPr id="544893" name="AutoShape 125"/>
            <p:cNvSpPr>
              <a:spLocks noChangeArrowheads="1"/>
            </p:cNvSpPr>
            <p:nvPr/>
          </p:nvSpPr>
          <p:spPr bwMode="auto">
            <a:xfrm rot="29700000">
              <a:off x="1773" y="1566"/>
              <a:ext cx="229" cy="229"/>
            </a:xfrm>
            <a:custGeom>
              <a:avLst/>
              <a:gdLst>
                <a:gd name="G0" fmla="+- 6899 0 0"/>
                <a:gd name="G1" fmla="+- -7834236 0 0"/>
                <a:gd name="G2" fmla="+- 0 0 -7834236"/>
                <a:gd name="T0" fmla="*/ 0 256 1"/>
                <a:gd name="T1" fmla="*/ 180 256 1"/>
                <a:gd name="G3" fmla="+- -7834236 T0 T1"/>
                <a:gd name="T2" fmla="*/ 0 256 1"/>
                <a:gd name="T3" fmla="*/ 90 256 1"/>
                <a:gd name="G4" fmla="+- -7834236 T2 T3"/>
                <a:gd name="G5" fmla="*/ G4 2 1"/>
                <a:gd name="T4" fmla="*/ 90 256 1"/>
                <a:gd name="T5" fmla="*/ 0 256 1"/>
                <a:gd name="G6" fmla="+- -7834236 T4 T5"/>
                <a:gd name="G7" fmla="*/ G6 2 1"/>
                <a:gd name="G8" fmla="abs -783423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899"/>
                <a:gd name="G18" fmla="*/ 6899 1 2"/>
                <a:gd name="G19" fmla="+- G18 5400 0"/>
                <a:gd name="G20" fmla="cos G19 -7834236"/>
                <a:gd name="G21" fmla="sin G19 -7834236"/>
                <a:gd name="G22" fmla="+- G20 10800 0"/>
                <a:gd name="G23" fmla="+- G21 10800 0"/>
                <a:gd name="G24" fmla="+- 10800 0 G20"/>
                <a:gd name="G25" fmla="+- 6899 10800 0"/>
                <a:gd name="G26" fmla="?: G9 G17 G25"/>
                <a:gd name="G27" fmla="?: G9 0 21600"/>
                <a:gd name="G28" fmla="cos 10800 -7834236"/>
                <a:gd name="G29" fmla="sin 10800 -7834236"/>
                <a:gd name="G30" fmla="sin 6899 -7834236"/>
                <a:gd name="G31" fmla="+- G28 10800 0"/>
                <a:gd name="G32" fmla="+- G29 10800 0"/>
                <a:gd name="G33" fmla="+- G30 10800 0"/>
                <a:gd name="G34" fmla="?: G4 0 G31"/>
                <a:gd name="G35" fmla="?: -7834236 G34 0"/>
                <a:gd name="G36" fmla="?: G6 G35 G31"/>
                <a:gd name="G37" fmla="+- 21600 0 G36"/>
                <a:gd name="G38" fmla="?: G4 0 G33"/>
                <a:gd name="G39" fmla="?: -7834236 G38 G32"/>
                <a:gd name="G40" fmla="?: G6 G39 0"/>
                <a:gd name="G41" fmla="?: G4 G32 21600"/>
                <a:gd name="G42" fmla="?: G6 G41 G33"/>
                <a:gd name="T12" fmla="*/ 10800 w 21600"/>
                <a:gd name="T13" fmla="*/ 0 h 21600"/>
                <a:gd name="T14" fmla="*/ 6436 w 21600"/>
                <a:gd name="T15" fmla="*/ 3100 h 21600"/>
                <a:gd name="T16" fmla="*/ 10800 w 21600"/>
                <a:gd name="T17" fmla="*/ 3901 h 21600"/>
                <a:gd name="T18" fmla="*/ 15164 w 21600"/>
                <a:gd name="T19" fmla="*/ 31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398" y="4797"/>
                  </a:moveTo>
                  <a:cubicBezTo>
                    <a:pt x="8435" y="4209"/>
                    <a:pt x="9607" y="3900"/>
                    <a:pt x="10800" y="3900"/>
                  </a:cubicBezTo>
                  <a:cubicBezTo>
                    <a:pt x="11992" y="3900"/>
                    <a:pt x="13164" y="4209"/>
                    <a:pt x="14201" y="4797"/>
                  </a:cubicBezTo>
                  <a:lnTo>
                    <a:pt x="16124" y="1403"/>
                  </a:lnTo>
                  <a:cubicBezTo>
                    <a:pt x="14501" y="483"/>
                    <a:pt x="12666" y="0"/>
                    <a:pt x="10799" y="0"/>
                  </a:cubicBezTo>
                  <a:cubicBezTo>
                    <a:pt x="8933" y="0"/>
                    <a:pt x="7098" y="483"/>
                    <a:pt x="5475" y="1403"/>
                  </a:cubicBezTo>
                  <a:close/>
                </a:path>
              </a:pathLst>
            </a:custGeom>
            <a:solidFill>
              <a:srgbClr val="2C8516"/>
            </a:solidFill>
            <a:ln w="9525">
              <a:solidFill>
                <a:srgbClr val="2C8516"/>
              </a:solidFill>
              <a:miter lim="800000"/>
              <a:headEnd/>
              <a:tailEnd/>
            </a:ln>
            <a:effectLst/>
          </p:spPr>
          <p:txBody>
            <a:bodyPr wrap="none" anchor="ctr">
              <a:prstTxWarp prst="textNoShape">
                <a:avLst/>
              </a:prstTxWarp>
            </a:bodyPr>
            <a:lstStyle/>
            <a:p>
              <a:endParaRPr lang="en-US"/>
            </a:p>
          </p:txBody>
        </p:sp>
      </p:grpSp>
      <p:sp>
        <p:nvSpPr>
          <p:cNvPr id="544897" name="Oval 129"/>
          <p:cNvSpPr>
            <a:spLocks noChangeArrowheads="1"/>
          </p:cNvSpPr>
          <p:nvPr/>
        </p:nvSpPr>
        <p:spPr bwMode="auto">
          <a:xfrm rot="19769055">
            <a:off x="5037138" y="1817688"/>
            <a:ext cx="3452812" cy="1792287"/>
          </a:xfrm>
          <a:prstGeom prst="ellipse">
            <a:avLst/>
          </a:prstGeom>
          <a:solidFill>
            <a:schemeClr val="bg1"/>
          </a:solidFill>
          <a:ln w="38100">
            <a:solidFill>
              <a:schemeClr val="hlink"/>
            </a:solidFill>
            <a:round/>
            <a:headEnd/>
            <a:tailEnd/>
          </a:ln>
          <a:effectLst/>
        </p:spPr>
        <p:txBody>
          <a:bodyPr wrap="none" anchor="ctr">
            <a:prstTxWarp prst="textNoShape">
              <a:avLst/>
            </a:prstTxWarp>
          </a:bodyPr>
          <a:lstStyle/>
          <a:p>
            <a:endParaRPr lang="en-US"/>
          </a:p>
        </p:txBody>
      </p:sp>
      <p:sp>
        <p:nvSpPr>
          <p:cNvPr id="544899" name="Freeform 131"/>
          <p:cNvSpPr>
            <a:spLocks/>
          </p:cNvSpPr>
          <p:nvPr/>
        </p:nvSpPr>
        <p:spPr bwMode="auto">
          <a:xfrm rot="18772850" flipH="1" flipV="1">
            <a:off x="5899944" y="2678906"/>
            <a:ext cx="1514475" cy="468313"/>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53975" cap="flat" cmpd="sng">
            <a:solidFill>
              <a:schemeClr val="tx2"/>
            </a:solidFill>
            <a:prstDash val="solid"/>
            <a:round/>
            <a:headEnd/>
            <a:tailEnd/>
          </a:ln>
          <a:effectLst/>
        </p:spPr>
        <p:txBody>
          <a:bodyPr wrap="none" anchor="ctr">
            <a:prstTxWarp prst="textNoShape">
              <a:avLst/>
            </a:prstTxWarp>
          </a:bodyPr>
          <a:lstStyle/>
          <a:p>
            <a:endParaRPr lang="en-US"/>
          </a:p>
        </p:txBody>
      </p:sp>
      <p:grpSp>
        <p:nvGrpSpPr>
          <p:cNvPr id="8" name="Group 154"/>
          <p:cNvGrpSpPr>
            <a:grpSpLocks/>
          </p:cNvGrpSpPr>
          <p:nvPr/>
        </p:nvGrpSpPr>
        <p:grpSpPr bwMode="auto">
          <a:xfrm>
            <a:off x="7137400" y="1685925"/>
            <a:ext cx="457200" cy="461963"/>
            <a:chOff x="2556" y="2820"/>
            <a:chExt cx="576" cy="581"/>
          </a:xfrm>
        </p:grpSpPr>
        <p:sp>
          <p:nvSpPr>
            <p:cNvPr id="544846" name="AutoShape 78"/>
            <p:cNvSpPr>
              <a:spLocks noChangeArrowheads="1"/>
            </p:cNvSpPr>
            <p:nvPr/>
          </p:nvSpPr>
          <p:spPr bwMode="auto">
            <a:xfrm rot="9000000">
              <a:off x="2556" y="2820"/>
              <a:ext cx="576" cy="576"/>
            </a:xfrm>
            <a:custGeom>
              <a:avLst/>
              <a:gdLst>
                <a:gd name="G0" fmla="+- 6611 0 0"/>
                <a:gd name="G1" fmla="+- 6939492 0 0"/>
                <a:gd name="G2" fmla="+- 0 0 6939492"/>
                <a:gd name="T0" fmla="*/ 0 256 1"/>
                <a:gd name="T1" fmla="*/ 180 256 1"/>
                <a:gd name="G3" fmla="+- 6939492 T0 T1"/>
                <a:gd name="T2" fmla="*/ 0 256 1"/>
                <a:gd name="T3" fmla="*/ 90 256 1"/>
                <a:gd name="G4" fmla="+- 6939492 T2 T3"/>
                <a:gd name="G5" fmla="*/ G4 2 1"/>
                <a:gd name="T4" fmla="*/ 90 256 1"/>
                <a:gd name="T5" fmla="*/ 0 256 1"/>
                <a:gd name="G6" fmla="+- 6939492 T4 T5"/>
                <a:gd name="G7" fmla="*/ G6 2 1"/>
                <a:gd name="G8" fmla="abs 693949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11"/>
                <a:gd name="G18" fmla="*/ 6611 1 2"/>
                <a:gd name="G19" fmla="+- G18 5400 0"/>
                <a:gd name="G20" fmla="cos G19 6939492"/>
                <a:gd name="G21" fmla="sin G19 6939492"/>
                <a:gd name="G22" fmla="+- G20 10800 0"/>
                <a:gd name="G23" fmla="+- G21 10800 0"/>
                <a:gd name="G24" fmla="+- 10800 0 G20"/>
                <a:gd name="G25" fmla="+- 6611 10800 0"/>
                <a:gd name="G26" fmla="?: G9 G17 G25"/>
                <a:gd name="G27" fmla="?: G9 0 21600"/>
                <a:gd name="G28" fmla="cos 10800 6939492"/>
                <a:gd name="G29" fmla="sin 10800 6939492"/>
                <a:gd name="G30" fmla="sin 6611 6939492"/>
                <a:gd name="G31" fmla="+- G28 10800 0"/>
                <a:gd name="G32" fmla="+- G29 10800 0"/>
                <a:gd name="G33" fmla="+- G30 10800 0"/>
                <a:gd name="G34" fmla="?: G4 0 G31"/>
                <a:gd name="G35" fmla="?: 6939492 G34 0"/>
                <a:gd name="G36" fmla="?: G6 G35 G31"/>
                <a:gd name="G37" fmla="+- 21600 0 G36"/>
                <a:gd name="G38" fmla="?: G4 0 G33"/>
                <a:gd name="G39" fmla="?: 6939492 G38 G32"/>
                <a:gd name="G40" fmla="?: G6 G39 0"/>
                <a:gd name="G41" fmla="?: G4 G32 21600"/>
                <a:gd name="G42" fmla="?: G6 G41 G33"/>
                <a:gd name="T12" fmla="*/ 10800 w 21600"/>
                <a:gd name="T13" fmla="*/ 0 h 21600"/>
                <a:gd name="T14" fmla="*/ 8416 w 21600"/>
                <a:gd name="T15" fmla="*/ 19173 h 21600"/>
                <a:gd name="T16" fmla="*/ 10800 w 21600"/>
                <a:gd name="T17" fmla="*/ 4189 h 21600"/>
                <a:gd name="T18" fmla="*/ 13184 w 21600"/>
                <a:gd name="T19" fmla="*/ 1917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990" y="17158"/>
                  </a:moveTo>
                  <a:cubicBezTo>
                    <a:pt x="6148" y="16349"/>
                    <a:pt x="4189" y="13754"/>
                    <a:pt x="4189" y="10800"/>
                  </a:cubicBezTo>
                  <a:cubicBezTo>
                    <a:pt x="4189" y="7148"/>
                    <a:pt x="7148" y="4189"/>
                    <a:pt x="10800" y="4189"/>
                  </a:cubicBezTo>
                  <a:cubicBezTo>
                    <a:pt x="14451" y="4189"/>
                    <a:pt x="17411" y="7148"/>
                    <a:pt x="17411" y="10800"/>
                  </a:cubicBezTo>
                  <a:cubicBezTo>
                    <a:pt x="17410" y="13754"/>
                    <a:pt x="15451" y="16349"/>
                    <a:pt x="12609" y="17158"/>
                  </a:cubicBezTo>
                  <a:lnTo>
                    <a:pt x="13756" y="21187"/>
                  </a:lnTo>
                  <a:cubicBezTo>
                    <a:pt x="18398" y="19866"/>
                    <a:pt x="21600" y="15625"/>
                    <a:pt x="21600" y="10800"/>
                  </a:cubicBezTo>
                  <a:cubicBezTo>
                    <a:pt x="21600" y="4835"/>
                    <a:pt x="16764" y="0"/>
                    <a:pt x="10800" y="0"/>
                  </a:cubicBezTo>
                  <a:cubicBezTo>
                    <a:pt x="4835" y="0"/>
                    <a:pt x="0" y="4835"/>
                    <a:pt x="0" y="10800"/>
                  </a:cubicBezTo>
                  <a:cubicBezTo>
                    <a:pt x="-1" y="15625"/>
                    <a:pt x="3201" y="19866"/>
                    <a:pt x="7843" y="21187"/>
                  </a:cubicBezTo>
                  <a:close/>
                </a:path>
              </a:pathLst>
            </a:cu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544847" name="AutoShape 79"/>
            <p:cNvSpPr>
              <a:spLocks noChangeArrowheads="1"/>
            </p:cNvSpPr>
            <p:nvPr/>
          </p:nvSpPr>
          <p:spPr bwMode="auto">
            <a:xfrm rot="22500000">
              <a:off x="2556" y="2820"/>
              <a:ext cx="576" cy="576"/>
            </a:xfrm>
            <a:custGeom>
              <a:avLst/>
              <a:gdLst>
                <a:gd name="G0" fmla="+- 6719 0 0"/>
                <a:gd name="G1" fmla="+- -10531075 0 0"/>
                <a:gd name="G2" fmla="+- 0 0 -10531075"/>
                <a:gd name="T0" fmla="*/ 0 256 1"/>
                <a:gd name="T1" fmla="*/ 180 256 1"/>
                <a:gd name="G3" fmla="+- -10531075 T0 T1"/>
                <a:gd name="T2" fmla="*/ 0 256 1"/>
                <a:gd name="T3" fmla="*/ 90 256 1"/>
                <a:gd name="G4" fmla="+- -10531075 T2 T3"/>
                <a:gd name="G5" fmla="*/ G4 2 1"/>
                <a:gd name="T4" fmla="*/ 90 256 1"/>
                <a:gd name="T5" fmla="*/ 0 256 1"/>
                <a:gd name="G6" fmla="+- -10531075 T4 T5"/>
                <a:gd name="G7" fmla="*/ G6 2 1"/>
                <a:gd name="G8" fmla="abs -1053107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719"/>
                <a:gd name="G18" fmla="*/ 6719 1 2"/>
                <a:gd name="G19" fmla="+- G18 5400 0"/>
                <a:gd name="G20" fmla="cos G19 -10531075"/>
                <a:gd name="G21" fmla="sin G19 -10531075"/>
                <a:gd name="G22" fmla="+- G20 10800 0"/>
                <a:gd name="G23" fmla="+- G21 10800 0"/>
                <a:gd name="G24" fmla="+- 10800 0 G20"/>
                <a:gd name="G25" fmla="+- 6719 10800 0"/>
                <a:gd name="G26" fmla="?: G9 G17 G25"/>
                <a:gd name="G27" fmla="?: G9 0 21600"/>
                <a:gd name="G28" fmla="cos 10800 -10531075"/>
                <a:gd name="G29" fmla="sin 10800 -10531075"/>
                <a:gd name="G30" fmla="sin 6719 -10531075"/>
                <a:gd name="G31" fmla="+- G28 10800 0"/>
                <a:gd name="G32" fmla="+- G29 10800 0"/>
                <a:gd name="G33" fmla="+- G30 10800 0"/>
                <a:gd name="G34" fmla="?: G4 0 G31"/>
                <a:gd name="G35" fmla="?: -10531075 G34 0"/>
                <a:gd name="G36" fmla="?: G6 G35 G31"/>
                <a:gd name="G37" fmla="+- 21600 0 G36"/>
                <a:gd name="G38" fmla="?: G4 0 G33"/>
                <a:gd name="G39" fmla="?: -10531075 G38 G32"/>
                <a:gd name="G40" fmla="?: G6 G39 0"/>
                <a:gd name="G41" fmla="?: G4 G32 21600"/>
                <a:gd name="G42" fmla="?: G6 G41 G33"/>
                <a:gd name="T12" fmla="*/ 10800 w 21600"/>
                <a:gd name="T13" fmla="*/ 0 h 21600"/>
                <a:gd name="T14" fmla="*/ 2532 w 21600"/>
                <a:gd name="T15" fmla="*/ 7903 h 21600"/>
                <a:gd name="T16" fmla="*/ 10800 w 21600"/>
                <a:gd name="T17" fmla="*/ 4081 h 21600"/>
                <a:gd name="T18" fmla="*/ 19068 w 21600"/>
                <a:gd name="T19" fmla="*/ 790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458" y="8578"/>
                  </a:moveTo>
                  <a:cubicBezTo>
                    <a:pt x="5402" y="5884"/>
                    <a:pt x="7945" y="4080"/>
                    <a:pt x="10800" y="4080"/>
                  </a:cubicBezTo>
                  <a:cubicBezTo>
                    <a:pt x="13654" y="4080"/>
                    <a:pt x="16197" y="5884"/>
                    <a:pt x="17141" y="8578"/>
                  </a:cubicBezTo>
                  <a:lnTo>
                    <a:pt x="20992" y="7228"/>
                  </a:lnTo>
                  <a:cubicBezTo>
                    <a:pt x="19475" y="2898"/>
                    <a:pt x="15388" y="0"/>
                    <a:pt x="10799" y="0"/>
                  </a:cubicBezTo>
                  <a:cubicBezTo>
                    <a:pt x="6211" y="0"/>
                    <a:pt x="2124" y="2898"/>
                    <a:pt x="607" y="7228"/>
                  </a:cubicBezTo>
                  <a:close/>
                </a:path>
              </a:pathLst>
            </a:custGeom>
            <a:solidFill>
              <a:schemeClr val="hlink"/>
            </a:solidFill>
            <a:ln w="9525">
              <a:solidFill>
                <a:schemeClr val="hlink"/>
              </a:solidFill>
              <a:miter lim="800000"/>
              <a:headEnd/>
              <a:tailEnd/>
            </a:ln>
            <a:effectLst/>
          </p:spPr>
          <p:txBody>
            <a:bodyPr wrap="none" anchor="ctr">
              <a:prstTxWarp prst="textNoShape">
                <a:avLst/>
              </a:prstTxWarp>
            </a:bodyPr>
            <a:lstStyle/>
            <a:p>
              <a:endParaRPr lang="en-US"/>
            </a:p>
          </p:txBody>
        </p:sp>
        <p:sp>
          <p:nvSpPr>
            <p:cNvPr id="544848" name="AutoShape 80"/>
            <p:cNvSpPr>
              <a:spLocks noChangeArrowheads="1"/>
            </p:cNvSpPr>
            <p:nvPr/>
          </p:nvSpPr>
          <p:spPr bwMode="auto">
            <a:xfrm rot="29700000">
              <a:off x="2556" y="2820"/>
              <a:ext cx="576" cy="575"/>
            </a:xfrm>
            <a:custGeom>
              <a:avLst/>
              <a:gdLst>
                <a:gd name="G0" fmla="+- 6677 0 0"/>
                <a:gd name="G1" fmla="+- -7787616 0 0"/>
                <a:gd name="G2" fmla="+- 0 0 -7787616"/>
                <a:gd name="T0" fmla="*/ 0 256 1"/>
                <a:gd name="T1" fmla="*/ 180 256 1"/>
                <a:gd name="G3" fmla="+- -7787616 T0 T1"/>
                <a:gd name="T2" fmla="*/ 0 256 1"/>
                <a:gd name="T3" fmla="*/ 90 256 1"/>
                <a:gd name="G4" fmla="+- -7787616 T2 T3"/>
                <a:gd name="G5" fmla="*/ G4 2 1"/>
                <a:gd name="T4" fmla="*/ 90 256 1"/>
                <a:gd name="T5" fmla="*/ 0 256 1"/>
                <a:gd name="G6" fmla="+- -7787616 T4 T5"/>
                <a:gd name="G7" fmla="*/ G6 2 1"/>
                <a:gd name="G8" fmla="abs -778761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77"/>
                <a:gd name="G18" fmla="*/ 6677 1 2"/>
                <a:gd name="G19" fmla="+- G18 5400 0"/>
                <a:gd name="G20" fmla="cos G19 -7787616"/>
                <a:gd name="G21" fmla="sin G19 -7787616"/>
                <a:gd name="G22" fmla="+- G20 10800 0"/>
                <a:gd name="G23" fmla="+- G21 10800 0"/>
                <a:gd name="G24" fmla="+- 10800 0 G20"/>
                <a:gd name="G25" fmla="+- 6677 10800 0"/>
                <a:gd name="G26" fmla="?: G9 G17 G25"/>
                <a:gd name="G27" fmla="?: G9 0 21600"/>
                <a:gd name="G28" fmla="cos 10800 -7787616"/>
                <a:gd name="G29" fmla="sin 10800 -7787616"/>
                <a:gd name="G30" fmla="sin 6677 -7787616"/>
                <a:gd name="G31" fmla="+- G28 10800 0"/>
                <a:gd name="G32" fmla="+- G29 10800 0"/>
                <a:gd name="G33" fmla="+- G30 10800 0"/>
                <a:gd name="G34" fmla="?: G4 0 G31"/>
                <a:gd name="G35" fmla="?: -7787616 G34 0"/>
                <a:gd name="G36" fmla="?: G6 G35 G31"/>
                <a:gd name="G37" fmla="+- 21600 0 G36"/>
                <a:gd name="G38" fmla="?: G4 0 G33"/>
                <a:gd name="G39" fmla="?: -7787616 G38 G32"/>
                <a:gd name="G40" fmla="?: G6 G39 0"/>
                <a:gd name="G41" fmla="?: G4 G32 21600"/>
                <a:gd name="G42" fmla="?: G6 G41 G33"/>
                <a:gd name="T12" fmla="*/ 10800 w 21600"/>
                <a:gd name="T13" fmla="*/ 0 h 21600"/>
                <a:gd name="T14" fmla="*/ 6586 w 21600"/>
                <a:gd name="T15" fmla="*/ 3144 h 21600"/>
                <a:gd name="T16" fmla="*/ 10800 w 21600"/>
                <a:gd name="T17" fmla="*/ 4123 h 21600"/>
                <a:gd name="T18" fmla="*/ 15014 w 21600"/>
                <a:gd name="T19" fmla="*/ 314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580" y="4950"/>
                  </a:moveTo>
                  <a:cubicBezTo>
                    <a:pt x="8566" y="4407"/>
                    <a:pt x="9674" y="4122"/>
                    <a:pt x="10800" y="4122"/>
                  </a:cubicBezTo>
                  <a:cubicBezTo>
                    <a:pt x="11925" y="4122"/>
                    <a:pt x="13033" y="4407"/>
                    <a:pt x="14019" y="4950"/>
                  </a:cubicBezTo>
                  <a:lnTo>
                    <a:pt x="16007" y="1338"/>
                  </a:lnTo>
                  <a:cubicBezTo>
                    <a:pt x="14412" y="460"/>
                    <a:pt x="12621" y="0"/>
                    <a:pt x="10799" y="0"/>
                  </a:cubicBezTo>
                  <a:cubicBezTo>
                    <a:pt x="8978" y="0"/>
                    <a:pt x="7187" y="460"/>
                    <a:pt x="5592" y="1338"/>
                  </a:cubicBezTo>
                  <a:close/>
                </a:path>
              </a:pathLst>
            </a:custGeom>
            <a:solidFill>
              <a:srgbClr val="2C8516"/>
            </a:solidFill>
            <a:ln w="9525">
              <a:solidFill>
                <a:srgbClr val="2C8516"/>
              </a:solidFill>
              <a:miter lim="800000"/>
              <a:headEnd/>
              <a:tailEnd/>
            </a:ln>
            <a:effectLst/>
          </p:spPr>
          <p:txBody>
            <a:bodyPr wrap="none" anchor="ctr">
              <a:prstTxWarp prst="textNoShape">
                <a:avLst/>
              </a:prstTxWarp>
            </a:bodyPr>
            <a:lstStyle/>
            <a:p>
              <a:endParaRPr lang="en-US"/>
            </a:p>
          </p:txBody>
        </p:sp>
        <p:sp>
          <p:nvSpPr>
            <p:cNvPr id="544850" name="AutoShape 82"/>
            <p:cNvSpPr>
              <a:spLocks noChangeArrowheads="1"/>
            </p:cNvSpPr>
            <p:nvPr/>
          </p:nvSpPr>
          <p:spPr bwMode="auto">
            <a:xfrm rot="22500000">
              <a:off x="2556" y="2825"/>
              <a:ext cx="576" cy="576"/>
            </a:xfrm>
            <a:custGeom>
              <a:avLst/>
              <a:gdLst>
                <a:gd name="G0" fmla="+- 6962 0 0"/>
                <a:gd name="G1" fmla="+- -8032105 0 0"/>
                <a:gd name="G2" fmla="+- 0 0 -8032105"/>
                <a:gd name="T0" fmla="*/ 0 256 1"/>
                <a:gd name="T1" fmla="*/ 180 256 1"/>
                <a:gd name="G3" fmla="+- -8032105 T0 T1"/>
                <a:gd name="T2" fmla="*/ 0 256 1"/>
                <a:gd name="T3" fmla="*/ 90 256 1"/>
                <a:gd name="G4" fmla="+- -8032105 T2 T3"/>
                <a:gd name="G5" fmla="*/ G4 2 1"/>
                <a:gd name="T4" fmla="*/ 90 256 1"/>
                <a:gd name="T5" fmla="*/ 0 256 1"/>
                <a:gd name="G6" fmla="+- -8032105 T4 T5"/>
                <a:gd name="G7" fmla="*/ G6 2 1"/>
                <a:gd name="G8" fmla="abs -8032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62"/>
                <a:gd name="G18" fmla="*/ 6962 1 2"/>
                <a:gd name="G19" fmla="+- G18 5400 0"/>
                <a:gd name="G20" fmla="cos G19 -8032105"/>
                <a:gd name="G21" fmla="sin G19 -8032105"/>
                <a:gd name="G22" fmla="+- G20 10800 0"/>
                <a:gd name="G23" fmla="+- G21 10800 0"/>
                <a:gd name="G24" fmla="+- 10800 0 G20"/>
                <a:gd name="G25" fmla="+- 6962 10800 0"/>
                <a:gd name="G26" fmla="?: G9 G17 G25"/>
                <a:gd name="G27" fmla="?: G9 0 21600"/>
                <a:gd name="G28" fmla="cos 10800 -8032105"/>
                <a:gd name="G29" fmla="sin 10800 -8032105"/>
                <a:gd name="G30" fmla="sin 6962 -8032105"/>
                <a:gd name="G31" fmla="+- G28 10800 0"/>
                <a:gd name="G32" fmla="+- G29 10800 0"/>
                <a:gd name="G33" fmla="+- G30 10800 0"/>
                <a:gd name="G34" fmla="?: G4 0 G31"/>
                <a:gd name="G35" fmla="?: -8032105 G34 0"/>
                <a:gd name="G36" fmla="?: G6 G35 G31"/>
                <a:gd name="G37" fmla="+- 21600 0 G36"/>
                <a:gd name="G38" fmla="?: G4 0 G33"/>
                <a:gd name="G39" fmla="?: -8032105 G38 G32"/>
                <a:gd name="G40" fmla="?: G6 G39 0"/>
                <a:gd name="G41" fmla="?: G4 G32 21600"/>
                <a:gd name="G42" fmla="?: G6 G41 G33"/>
                <a:gd name="T12" fmla="*/ 10800 w 21600"/>
                <a:gd name="T13" fmla="*/ 0 h 21600"/>
                <a:gd name="T14" fmla="*/ 6020 w 21600"/>
                <a:gd name="T15" fmla="*/ 3314 h 21600"/>
                <a:gd name="T16" fmla="*/ 10800 w 21600"/>
                <a:gd name="T17" fmla="*/ 3838 h 21600"/>
                <a:gd name="T18" fmla="*/ 15580 w 21600"/>
                <a:gd name="T19" fmla="*/ 331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053" y="4932"/>
                  </a:moveTo>
                  <a:cubicBezTo>
                    <a:pt x="8172" y="4217"/>
                    <a:pt x="9472" y="3837"/>
                    <a:pt x="10800" y="3837"/>
                  </a:cubicBezTo>
                  <a:cubicBezTo>
                    <a:pt x="12127" y="3837"/>
                    <a:pt x="13427" y="4217"/>
                    <a:pt x="14546" y="4932"/>
                  </a:cubicBezTo>
                  <a:lnTo>
                    <a:pt x="16612" y="1697"/>
                  </a:lnTo>
                  <a:cubicBezTo>
                    <a:pt x="14876" y="588"/>
                    <a:pt x="12859" y="0"/>
                    <a:pt x="10799" y="0"/>
                  </a:cubicBezTo>
                  <a:cubicBezTo>
                    <a:pt x="8740" y="0"/>
                    <a:pt x="6723" y="588"/>
                    <a:pt x="4987" y="1697"/>
                  </a:cubicBezTo>
                  <a:close/>
                </a:path>
              </a:pathLst>
            </a:custGeom>
            <a:solidFill>
              <a:srgbClr val="7F5026"/>
            </a:solidFill>
            <a:ln w="9525">
              <a:solidFill>
                <a:srgbClr val="7F5026"/>
              </a:solidFill>
              <a:miter lim="800000"/>
              <a:headEnd/>
              <a:tailEnd/>
            </a:ln>
            <a:effectLst/>
          </p:spPr>
          <p:txBody>
            <a:bodyPr wrap="none" anchor="ctr">
              <a:prstTxWarp prst="textNoShape">
                <a:avLst/>
              </a:prstTxWarp>
            </a:bodyPr>
            <a:lstStyle/>
            <a:p>
              <a:endParaRPr lang="en-US"/>
            </a:p>
          </p:txBody>
        </p:sp>
      </p:grpSp>
      <p:grpSp>
        <p:nvGrpSpPr>
          <p:cNvPr id="9" name="Group 165"/>
          <p:cNvGrpSpPr>
            <a:grpSpLocks/>
          </p:cNvGrpSpPr>
          <p:nvPr/>
        </p:nvGrpSpPr>
        <p:grpSpPr bwMode="auto">
          <a:xfrm>
            <a:off x="5927725" y="2282825"/>
            <a:ext cx="457200" cy="461963"/>
            <a:chOff x="2556" y="2820"/>
            <a:chExt cx="576" cy="581"/>
          </a:xfrm>
        </p:grpSpPr>
        <p:sp>
          <p:nvSpPr>
            <p:cNvPr id="544934" name="AutoShape 166"/>
            <p:cNvSpPr>
              <a:spLocks noChangeArrowheads="1"/>
            </p:cNvSpPr>
            <p:nvPr/>
          </p:nvSpPr>
          <p:spPr bwMode="auto">
            <a:xfrm rot="9000000">
              <a:off x="2556" y="2820"/>
              <a:ext cx="576" cy="576"/>
            </a:xfrm>
            <a:custGeom>
              <a:avLst/>
              <a:gdLst>
                <a:gd name="G0" fmla="+- 6611 0 0"/>
                <a:gd name="G1" fmla="+- 6939492 0 0"/>
                <a:gd name="G2" fmla="+- 0 0 6939492"/>
                <a:gd name="T0" fmla="*/ 0 256 1"/>
                <a:gd name="T1" fmla="*/ 180 256 1"/>
                <a:gd name="G3" fmla="+- 6939492 T0 T1"/>
                <a:gd name="T2" fmla="*/ 0 256 1"/>
                <a:gd name="T3" fmla="*/ 90 256 1"/>
                <a:gd name="G4" fmla="+- 6939492 T2 T3"/>
                <a:gd name="G5" fmla="*/ G4 2 1"/>
                <a:gd name="T4" fmla="*/ 90 256 1"/>
                <a:gd name="T5" fmla="*/ 0 256 1"/>
                <a:gd name="G6" fmla="+- 6939492 T4 T5"/>
                <a:gd name="G7" fmla="*/ G6 2 1"/>
                <a:gd name="G8" fmla="abs 693949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11"/>
                <a:gd name="G18" fmla="*/ 6611 1 2"/>
                <a:gd name="G19" fmla="+- G18 5400 0"/>
                <a:gd name="G20" fmla="cos G19 6939492"/>
                <a:gd name="G21" fmla="sin G19 6939492"/>
                <a:gd name="G22" fmla="+- G20 10800 0"/>
                <a:gd name="G23" fmla="+- G21 10800 0"/>
                <a:gd name="G24" fmla="+- 10800 0 G20"/>
                <a:gd name="G25" fmla="+- 6611 10800 0"/>
                <a:gd name="G26" fmla="?: G9 G17 G25"/>
                <a:gd name="G27" fmla="?: G9 0 21600"/>
                <a:gd name="G28" fmla="cos 10800 6939492"/>
                <a:gd name="G29" fmla="sin 10800 6939492"/>
                <a:gd name="G30" fmla="sin 6611 6939492"/>
                <a:gd name="G31" fmla="+- G28 10800 0"/>
                <a:gd name="G32" fmla="+- G29 10800 0"/>
                <a:gd name="G33" fmla="+- G30 10800 0"/>
                <a:gd name="G34" fmla="?: G4 0 G31"/>
                <a:gd name="G35" fmla="?: 6939492 G34 0"/>
                <a:gd name="G36" fmla="?: G6 G35 G31"/>
                <a:gd name="G37" fmla="+- 21600 0 G36"/>
                <a:gd name="G38" fmla="?: G4 0 G33"/>
                <a:gd name="G39" fmla="?: 6939492 G38 G32"/>
                <a:gd name="G40" fmla="?: G6 G39 0"/>
                <a:gd name="G41" fmla="?: G4 G32 21600"/>
                <a:gd name="G42" fmla="?: G6 G41 G33"/>
                <a:gd name="T12" fmla="*/ 10800 w 21600"/>
                <a:gd name="T13" fmla="*/ 0 h 21600"/>
                <a:gd name="T14" fmla="*/ 8416 w 21600"/>
                <a:gd name="T15" fmla="*/ 19173 h 21600"/>
                <a:gd name="T16" fmla="*/ 10800 w 21600"/>
                <a:gd name="T17" fmla="*/ 4189 h 21600"/>
                <a:gd name="T18" fmla="*/ 13184 w 21600"/>
                <a:gd name="T19" fmla="*/ 1917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990" y="17158"/>
                  </a:moveTo>
                  <a:cubicBezTo>
                    <a:pt x="6148" y="16349"/>
                    <a:pt x="4189" y="13754"/>
                    <a:pt x="4189" y="10800"/>
                  </a:cubicBezTo>
                  <a:cubicBezTo>
                    <a:pt x="4189" y="7148"/>
                    <a:pt x="7148" y="4189"/>
                    <a:pt x="10800" y="4189"/>
                  </a:cubicBezTo>
                  <a:cubicBezTo>
                    <a:pt x="14451" y="4189"/>
                    <a:pt x="17411" y="7148"/>
                    <a:pt x="17411" y="10800"/>
                  </a:cubicBezTo>
                  <a:cubicBezTo>
                    <a:pt x="17410" y="13754"/>
                    <a:pt x="15451" y="16349"/>
                    <a:pt x="12609" y="17158"/>
                  </a:cubicBezTo>
                  <a:lnTo>
                    <a:pt x="13756" y="21187"/>
                  </a:lnTo>
                  <a:cubicBezTo>
                    <a:pt x="18398" y="19866"/>
                    <a:pt x="21600" y="15625"/>
                    <a:pt x="21600" y="10800"/>
                  </a:cubicBezTo>
                  <a:cubicBezTo>
                    <a:pt x="21600" y="4835"/>
                    <a:pt x="16764" y="0"/>
                    <a:pt x="10800" y="0"/>
                  </a:cubicBezTo>
                  <a:cubicBezTo>
                    <a:pt x="4835" y="0"/>
                    <a:pt x="0" y="4835"/>
                    <a:pt x="0" y="10800"/>
                  </a:cubicBezTo>
                  <a:cubicBezTo>
                    <a:pt x="-1" y="15625"/>
                    <a:pt x="3201" y="19866"/>
                    <a:pt x="7843" y="21187"/>
                  </a:cubicBezTo>
                  <a:close/>
                </a:path>
              </a:pathLst>
            </a:cu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544935" name="AutoShape 167"/>
            <p:cNvSpPr>
              <a:spLocks noChangeArrowheads="1"/>
            </p:cNvSpPr>
            <p:nvPr/>
          </p:nvSpPr>
          <p:spPr bwMode="auto">
            <a:xfrm rot="22500000">
              <a:off x="2556" y="2820"/>
              <a:ext cx="576" cy="576"/>
            </a:xfrm>
            <a:custGeom>
              <a:avLst/>
              <a:gdLst>
                <a:gd name="G0" fmla="+- 6719 0 0"/>
                <a:gd name="G1" fmla="+- -10531075 0 0"/>
                <a:gd name="G2" fmla="+- 0 0 -10531075"/>
                <a:gd name="T0" fmla="*/ 0 256 1"/>
                <a:gd name="T1" fmla="*/ 180 256 1"/>
                <a:gd name="G3" fmla="+- -10531075 T0 T1"/>
                <a:gd name="T2" fmla="*/ 0 256 1"/>
                <a:gd name="T3" fmla="*/ 90 256 1"/>
                <a:gd name="G4" fmla="+- -10531075 T2 T3"/>
                <a:gd name="G5" fmla="*/ G4 2 1"/>
                <a:gd name="T4" fmla="*/ 90 256 1"/>
                <a:gd name="T5" fmla="*/ 0 256 1"/>
                <a:gd name="G6" fmla="+- -10531075 T4 T5"/>
                <a:gd name="G7" fmla="*/ G6 2 1"/>
                <a:gd name="G8" fmla="abs -1053107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719"/>
                <a:gd name="G18" fmla="*/ 6719 1 2"/>
                <a:gd name="G19" fmla="+- G18 5400 0"/>
                <a:gd name="G20" fmla="cos G19 -10531075"/>
                <a:gd name="G21" fmla="sin G19 -10531075"/>
                <a:gd name="G22" fmla="+- G20 10800 0"/>
                <a:gd name="G23" fmla="+- G21 10800 0"/>
                <a:gd name="G24" fmla="+- 10800 0 G20"/>
                <a:gd name="G25" fmla="+- 6719 10800 0"/>
                <a:gd name="G26" fmla="?: G9 G17 G25"/>
                <a:gd name="G27" fmla="?: G9 0 21600"/>
                <a:gd name="G28" fmla="cos 10800 -10531075"/>
                <a:gd name="G29" fmla="sin 10800 -10531075"/>
                <a:gd name="G30" fmla="sin 6719 -10531075"/>
                <a:gd name="G31" fmla="+- G28 10800 0"/>
                <a:gd name="G32" fmla="+- G29 10800 0"/>
                <a:gd name="G33" fmla="+- G30 10800 0"/>
                <a:gd name="G34" fmla="?: G4 0 G31"/>
                <a:gd name="G35" fmla="?: -10531075 G34 0"/>
                <a:gd name="G36" fmla="?: G6 G35 G31"/>
                <a:gd name="G37" fmla="+- 21600 0 G36"/>
                <a:gd name="G38" fmla="?: G4 0 G33"/>
                <a:gd name="G39" fmla="?: -10531075 G38 G32"/>
                <a:gd name="G40" fmla="?: G6 G39 0"/>
                <a:gd name="G41" fmla="?: G4 G32 21600"/>
                <a:gd name="G42" fmla="?: G6 G41 G33"/>
                <a:gd name="T12" fmla="*/ 10800 w 21600"/>
                <a:gd name="T13" fmla="*/ 0 h 21600"/>
                <a:gd name="T14" fmla="*/ 2532 w 21600"/>
                <a:gd name="T15" fmla="*/ 7903 h 21600"/>
                <a:gd name="T16" fmla="*/ 10800 w 21600"/>
                <a:gd name="T17" fmla="*/ 4081 h 21600"/>
                <a:gd name="T18" fmla="*/ 19068 w 21600"/>
                <a:gd name="T19" fmla="*/ 790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458" y="8578"/>
                  </a:moveTo>
                  <a:cubicBezTo>
                    <a:pt x="5402" y="5884"/>
                    <a:pt x="7945" y="4080"/>
                    <a:pt x="10800" y="4080"/>
                  </a:cubicBezTo>
                  <a:cubicBezTo>
                    <a:pt x="13654" y="4080"/>
                    <a:pt x="16197" y="5884"/>
                    <a:pt x="17141" y="8578"/>
                  </a:cubicBezTo>
                  <a:lnTo>
                    <a:pt x="20992" y="7228"/>
                  </a:lnTo>
                  <a:cubicBezTo>
                    <a:pt x="19475" y="2898"/>
                    <a:pt x="15388" y="0"/>
                    <a:pt x="10799" y="0"/>
                  </a:cubicBezTo>
                  <a:cubicBezTo>
                    <a:pt x="6211" y="0"/>
                    <a:pt x="2124" y="2898"/>
                    <a:pt x="607" y="7228"/>
                  </a:cubicBezTo>
                  <a:close/>
                </a:path>
              </a:pathLst>
            </a:custGeom>
            <a:solidFill>
              <a:schemeClr val="hlink"/>
            </a:solidFill>
            <a:ln w="9525">
              <a:solidFill>
                <a:schemeClr val="hlink"/>
              </a:solidFill>
              <a:miter lim="800000"/>
              <a:headEnd/>
              <a:tailEnd/>
            </a:ln>
            <a:effectLst/>
          </p:spPr>
          <p:txBody>
            <a:bodyPr wrap="none" anchor="ctr">
              <a:prstTxWarp prst="textNoShape">
                <a:avLst/>
              </a:prstTxWarp>
            </a:bodyPr>
            <a:lstStyle/>
            <a:p>
              <a:endParaRPr lang="en-US"/>
            </a:p>
          </p:txBody>
        </p:sp>
        <p:sp>
          <p:nvSpPr>
            <p:cNvPr id="544936" name="AutoShape 168"/>
            <p:cNvSpPr>
              <a:spLocks noChangeArrowheads="1"/>
            </p:cNvSpPr>
            <p:nvPr/>
          </p:nvSpPr>
          <p:spPr bwMode="auto">
            <a:xfrm rot="29700000">
              <a:off x="2556" y="2820"/>
              <a:ext cx="576" cy="575"/>
            </a:xfrm>
            <a:custGeom>
              <a:avLst/>
              <a:gdLst>
                <a:gd name="G0" fmla="+- 6677 0 0"/>
                <a:gd name="G1" fmla="+- -7787616 0 0"/>
                <a:gd name="G2" fmla="+- 0 0 -7787616"/>
                <a:gd name="T0" fmla="*/ 0 256 1"/>
                <a:gd name="T1" fmla="*/ 180 256 1"/>
                <a:gd name="G3" fmla="+- -7787616 T0 T1"/>
                <a:gd name="T2" fmla="*/ 0 256 1"/>
                <a:gd name="T3" fmla="*/ 90 256 1"/>
                <a:gd name="G4" fmla="+- -7787616 T2 T3"/>
                <a:gd name="G5" fmla="*/ G4 2 1"/>
                <a:gd name="T4" fmla="*/ 90 256 1"/>
                <a:gd name="T5" fmla="*/ 0 256 1"/>
                <a:gd name="G6" fmla="+- -7787616 T4 T5"/>
                <a:gd name="G7" fmla="*/ G6 2 1"/>
                <a:gd name="G8" fmla="abs -778761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77"/>
                <a:gd name="G18" fmla="*/ 6677 1 2"/>
                <a:gd name="G19" fmla="+- G18 5400 0"/>
                <a:gd name="G20" fmla="cos G19 -7787616"/>
                <a:gd name="G21" fmla="sin G19 -7787616"/>
                <a:gd name="G22" fmla="+- G20 10800 0"/>
                <a:gd name="G23" fmla="+- G21 10800 0"/>
                <a:gd name="G24" fmla="+- 10800 0 G20"/>
                <a:gd name="G25" fmla="+- 6677 10800 0"/>
                <a:gd name="G26" fmla="?: G9 G17 G25"/>
                <a:gd name="G27" fmla="?: G9 0 21600"/>
                <a:gd name="G28" fmla="cos 10800 -7787616"/>
                <a:gd name="G29" fmla="sin 10800 -7787616"/>
                <a:gd name="G30" fmla="sin 6677 -7787616"/>
                <a:gd name="G31" fmla="+- G28 10800 0"/>
                <a:gd name="G32" fmla="+- G29 10800 0"/>
                <a:gd name="G33" fmla="+- G30 10800 0"/>
                <a:gd name="G34" fmla="?: G4 0 G31"/>
                <a:gd name="G35" fmla="?: -7787616 G34 0"/>
                <a:gd name="G36" fmla="?: G6 G35 G31"/>
                <a:gd name="G37" fmla="+- 21600 0 G36"/>
                <a:gd name="G38" fmla="?: G4 0 G33"/>
                <a:gd name="G39" fmla="?: -7787616 G38 G32"/>
                <a:gd name="G40" fmla="?: G6 G39 0"/>
                <a:gd name="G41" fmla="?: G4 G32 21600"/>
                <a:gd name="G42" fmla="?: G6 G41 G33"/>
                <a:gd name="T12" fmla="*/ 10800 w 21600"/>
                <a:gd name="T13" fmla="*/ 0 h 21600"/>
                <a:gd name="T14" fmla="*/ 6586 w 21600"/>
                <a:gd name="T15" fmla="*/ 3144 h 21600"/>
                <a:gd name="T16" fmla="*/ 10800 w 21600"/>
                <a:gd name="T17" fmla="*/ 4123 h 21600"/>
                <a:gd name="T18" fmla="*/ 15014 w 21600"/>
                <a:gd name="T19" fmla="*/ 314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580" y="4950"/>
                  </a:moveTo>
                  <a:cubicBezTo>
                    <a:pt x="8566" y="4407"/>
                    <a:pt x="9674" y="4122"/>
                    <a:pt x="10800" y="4122"/>
                  </a:cubicBezTo>
                  <a:cubicBezTo>
                    <a:pt x="11925" y="4122"/>
                    <a:pt x="13033" y="4407"/>
                    <a:pt x="14019" y="4950"/>
                  </a:cubicBezTo>
                  <a:lnTo>
                    <a:pt x="16007" y="1338"/>
                  </a:lnTo>
                  <a:cubicBezTo>
                    <a:pt x="14412" y="460"/>
                    <a:pt x="12621" y="0"/>
                    <a:pt x="10799" y="0"/>
                  </a:cubicBezTo>
                  <a:cubicBezTo>
                    <a:pt x="8978" y="0"/>
                    <a:pt x="7187" y="460"/>
                    <a:pt x="5592" y="1338"/>
                  </a:cubicBezTo>
                  <a:close/>
                </a:path>
              </a:pathLst>
            </a:custGeom>
            <a:solidFill>
              <a:srgbClr val="2C8516"/>
            </a:solidFill>
            <a:ln w="9525">
              <a:solidFill>
                <a:srgbClr val="2C8516"/>
              </a:solidFill>
              <a:miter lim="800000"/>
              <a:headEnd/>
              <a:tailEnd/>
            </a:ln>
            <a:effectLst/>
          </p:spPr>
          <p:txBody>
            <a:bodyPr wrap="none" anchor="ctr">
              <a:prstTxWarp prst="textNoShape">
                <a:avLst/>
              </a:prstTxWarp>
            </a:bodyPr>
            <a:lstStyle/>
            <a:p>
              <a:endParaRPr lang="en-US"/>
            </a:p>
          </p:txBody>
        </p:sp>
        <p:sp>
          <p:nvSpPr>
            <p:cNvPr id="544937" name="AutoShape 169"/>
            <p:cNvSpPr>
              <a:spLocks noChangeArrowheads="1"/>
            </p:cNvSpPr>
            <p:nvPr/>
          </p:nvSpPr>
          <p:spPr bwMode="auto">
            <a:xfrm rot="22500000">
              <a:off x="2556" y="2825"/>
              <a:ext cx="576" cy="576"/>
            </a:xfrm>
            <a:custGeom>
              <a:avLst/>
              <a:gdLst>
                <a:gd name="G0" fmla="+- 6962 0 0"/>
                <a:gd name="G1" fmla="+- -8032105 0 0"/>
                <a:gd name="G2" fmla="+- 0 0 -8032105"/>
                <a:gd name="T0" fmla="*/ 0 256 1"/>
                <a:gd name="T1" fmla="*/ 180 256 1"/>
                <a:gd name="G3" fmla="+- -8032105 T0 T1"/>
                <a:gd name="T2" fmla="*/ 0 256 1"/>
                <a:gd name="T3" fmla="*/ 90 256 1"/>
                <a:gd name="G4" fmla="+- -8032105 T2 T3"/>
                <a:gd name="G5" fmla="*/ G4 2 1"/>
                <a:gd name="T4" fmla="*/ 90 256 1"/>
                <a:gd name="T5" fmla="*/ 0 256 1"/>
                <a:gd name="G6" fmla="+- -8032105 T4 T5"/>
                <a:gd name="G7" fmla="*/ G6 2 1"/>
                <a:gd name="G8" fmla="abs -8032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62"/>
                <a:gd name="G18" fmla="*/ 6962 1 2"/>
                <a:gd name="G19" fmla="+- G18 5400 0"/>
                <a:gd name="G20" fmla="cos G19 -8032105"/>
                <a:gd name="G21" fmla="sin G19 -8032105"/>
                <a:gd name="G22" fmla="+- G20 10800 0"/>
                <a:gd name="G23" fmla="+- G21 10800 0"/>
                <a:gd name="G24" fmla="+- 10800 0 G20"/>
                <a:gd name="G25" fmla="+- 6962 10800 0"/>
                <a:gd name="G26" fmla="?: G9 G17 G25"/>
                <a:gd name="G27" fmla="?: G9 0 21600"/>
                <a:gd name="G28" fmla="cos 10800 -8032105"/>
                <a:gd name="G29" fmla="sin 10800 -8032105"/>
                <a:gd name="G30" fmla="sin 6962 -8032105"/>
                <a:gd name="G31" fmla="+- G28 10800 0"/>
                <a:gd name="G32" fmla="+- G29 10800 0"/>
                <a:gd name="G33" fmla="+- G30 10800 0"/>
                <a:gd name="G34" fmla="?: G4 0 G31"/>
                <a:gd name="G35" fmla="?: -8032105 G34 0"/>
                <a:gd name="G36" fmla="?: G6 G35 G31"/>
                <a:gd name="G37" fmla="+- 21600 0 G36"/>
                <a:gd name="G38" fmla="?: G4 0 G33"/>
                <a:gd name="G39" fmla="?: -8032105 G38 G32"/>
                <a:gd name="G40" fmla="?: G6 G39 0"/>
                <a:gd name="G41" fmla="?: G4 G32 21600"/>
                <a:gd name="G42" fmla="?: G6 G41 G33"/>
                <a:gd name="T12" fmla="*/ 10800 w 21600"/>
                <a:gd name="T13" fmla="*/ 0 h 21600"/>
                <a:gd name="T14" fmla="*/ 6020 w 21600"/>
                <a:gd name="T15" fmla="*/ 3314 h 21600"/>
                <a:gd name="T16" fmla="*/ 10800 w 21600"/>
                <a:gd name="T17" fmla="*/ 3838 h 21600"/>
                <a:gd name="T18" fmla="*/ 15580 w 21600"/>
                <a:gd name="T19" fmla="*/ 331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053" y="4932"/>
                  </a:moveTo>
                  <a:cubicBezTo>
                    <a:pt x="8172" y="4217"/>
                    <a:pt x="9472" y="3837"/>
                    <a:pt x="10800" y="3837"/>
                  </a:cubicBezTo>
                  <a:cubicBezTo>
                    <a:pt x="12127" y="3837"/>
                    <a:pt x="13427" y="4217"/>
                    <a:pt x="14546" y="4932"/>
                  </a:cubicBezTo>
                  <a:lnTo>
                    <a:pt x="16612" y="1697"/>
                  </a:lnTo>
                  <a:cubicBezTo>
                    <a:pt x="14876" y="588"/>
                    <a:pt x="12859" y="0"/>
                    <a:pt x="10799" y="0"/>
                  </a:cubicBezTo>
                  <a:cubicBezTo>
                    <a:pt x="8740" y="0"/>
                    <a:pt x="6723" y="588"/>
                    <a:pt x="4987" y="1697"/>
                  </a:cubicBezTo>
                  <a:close/>
                </a:path>
              </a:pathLst>
            </a:custGeom>
            <a:solidFill>
              <a:srgbClr val="7F5026"/>
            </a:solidFill>
            <a:ln w="9525">
              <a:solidFill>
                <a:srgbClr val="7F5026"/>
              </a:solidFill>
              <a:miter lim="800000"/>
              <a:headEnd/>
              <a:tailEnd/>
            </a:ln>
            <a:effectLst/>
          </p:spPr>
          <p:txBody>
            <a:bodyPr wrap="none" anchor="ctr">
              <a:prstTxWarp prst="textNoShape">
                <a:avLst/>
              </a:prstTxWarp>
            </a:bodyPr>
            <a:lstStyle/>
            <a:p>
              <a:endParaRPr lang="en-US"/>
            </a:p>
          </p:txBody>
        </p:sp>
      </p:grpSp>
      <p:sp>
        <p:nvSpPr>
          <p:cNvPr id="544943" name="AutoShape 175"/>
          <p:cNvSpPr>
            <a:spLocks noChangeArrowheads="1"/>
          </p:cNvSpPr>
          <p:nvPr/>
        </p:nvSpPr>
        <p:spPr bwMode="auto">
          <a:xfrm>
            <a:off x="4478338" y="3957638"/>
            <a:ext cx="4521200" cy="1036637"/>
          </a:xfrm>
          <a:prstGeom prst="roundRect">
            <a:avLst>
              <a:gd name="adj" fmla="val 16667"/>
            </a:avLst>
          </a:prstGeom>
          <a:solidFill>
            <a:schemeClr val="bg1"/>
          </a:solidFill>
          <a:ln w="28575">
            <a:solidFill>
              <a:srgbClr val="000000"/>
            </a:solidFill>
            <a:round/>
            <a:headEnd/>
            <a:tailEnd/>
          </a:ln>
          <a:effectLst/>
        </p:spPr>
        <p:txBody>
          <a:bodyPr wrap="none" lIns="0">
            <a:prstTxWarp prst="textNoShape">
              <a:avLst/>
            </a:prstTxWarp>
            <a:spAutoFit/>
          </a:bodyPr>
          <a:lstStyle/>
          <a:p>
            <a:pPr marL="169863" indent="-169863" algn="l">
              <a:buFont typeface="Wingdings" charset="2"/>
              <a:buChar char="§"/>
            </a:pPr>
            <a:r>
              <a:rPr lang="en-US" sz="1800" b="1">
                <a:solidFill>
                  <a:srgbClr val="0F116A"/>
                </a:solidFill>
              </a:rPr>
              <a:t>Bacteria take up </a:t>
            </a:r>
            <a:r>
              <a:rPr lang="en-US" sz="1800" b="1" u="sng">
                <a:solidFill>
                  <a:srgbClr val="0F116A"/>
                </a:solidFill>
              </a:rPr>
              <a:t>recombinant</a:t>
            </a:r>
            <a:r>
              <a:rPr lang="en-US" sz="1800" b="1">
                <a:solidFill>
                  <a:srgbClr val="0F116A"/>
                </a:solidFill>
              </a:rPr>
              <a:t> plasmid</a:t>
            </a:r>
          </a:p>
          <a:p>
            <a:pPr marL="169863" indent="-169863" algn="l">
              <a:buFont typeface="Wingdings" charset="2"/>
              <a:buChar char="§"/>
            </a:pPr>
            <a:r>
              <a:rPr lang="en-US" sz="1800" b="1">
                <a:solidFill>
                  <a:srgbClr val="0F116A"/>
                </a:solidFill>
              </a:rPr>
              <a:t>Non-functional LacZ gene</a:t>
            </a:r>
          </a:p>
          <a:p>
            <a:pPr marL="169863" indent="-169863" algn="l">
              <a:buFont typeface="Wingdings" charset="2"/>
              <a:buChar char="§"/>
            </a:pPr>
            <a:r>
              <a:rPr lang="en-US" sz="1800" b="1">
                <a:solidFill>
                  <a:srgbClr val="0F116A"/>
                </a:solidFill>
              </a:rPr>
              <a:t>Bacteria stay white color</a:t>
            </a:r>
          </a:p>
        </p:txBody>
      </p:sp>
      <p:sp>
        <p:nvSpPr>
          <p:cNvPr id="544944" name="Oval 176"/>
          <p:cNvSpPr>
            <a:spLocks noChangeArrowheads="1"/>
          </p:cNvSpPr>
          <p:nvPr/>
        </p:nvSpPr>
        <p:spPr bwMode="auto">
          <a:xfrm>
            <a:off x="2905125" y="5654675"/>
            <a:ext cx="396875" cy="130175"/>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44945" name="Oval 177"/>
          <p:cNvSpPr>
            <a:spLocks noChangeArrowheads="1"/>
          </p:cNvSpPr>
          <p:nvPr/>
        </p:nvSpPr>
        <p:spPr bwMode="auto">
          <a:xfrm>
            <a:off x="3511550" y="5895975"/>
            <a:ext cx="396875" cy="130175"/>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44946" name="Oval 178"/>
          <p:cNvSpPr>
            <a:spLocks noChangeArrowheads="1"/>
          </p:cNvSpPr>
          <p:nvPr/>
        </p:nvSpPr>
        <p:spPr bwMode="auto">
          <a:xfrm>
            <a:off x="4222750" y="6186488"/>
            <a:ext cx="396875" cy="130175"/>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44947" name="Oval 179"/>
          <p:cNvSpPr>
            <a:spLocks noChangeArrowheads="1"/>
          </p:cNvSpPr>
          <p:nvPr/>
        </p:nvSpPr>
        <p:spPr bwMode="auto">
          <a:xfrm>
            <a:off x="4481513" y="5911850"/>
            <a:ext cx="396875" cy="130175"/>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44948" name="Oval 180"/>
          <p:cNvSpPr>
            <a:spLocks noChangeArrowheads="1"/>
          </p:cNvSpPr>
          <p:nvPr/>
        </p:nvSpPr>
        <p:spPr bwMode="auto">
          <a:xfrm>
            <a:off x="4586288" y="5467350"/>
            <a:ext cx="396875" cy="130175"/>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44949" name="Oval 181"/>
          <p:cNvSpPr>
            <a:spLocks noChangeArrowheads="1"/>
          </p:cNvSpPr>
          <p:nvPr/>
        </p:nvSpPr>
        <p:spPr bwMode="auto">
          <a:xfrm>
            <a:off x="4813300" y="5718175"/>
            <a:ext cx="396875" cy="130175"/>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44950" name="Oval 182"/>
          <p:cNvSpPr>
            <a:spLocks noChangeArrowheads="1"/>
          </p:cNvSpPr>
          <p:nvPr/>
        </p:nvSpPr>
        <p:spPr bwMode="auto">
          <a:xfrm>
            <a:off x="2952750" y="5945188"/>
            <a:ext cx="396875" cy="14605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44951" name="Oval 183"/>
          <p:cNvSpPr>
            <a:spLocks noChangeArrowheads="1"/>
          </p:cNvSpPr>
          <p:nvPr/>
        </p:nvSpPr>
        <p:spPr bwMode="auto">
          <a:xfrm>
            <a:off x="3195638" y="6196013"/>
            <a:ext cx="396875" cy="14605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44952" name="Oval 184"/>
          <p:cNvSpPr>
            <a:spLocks noChangeArrowheads="1"/>
          </p:cNvSpPr>
          <p:nvPr/>
        </p:nvSpPr>
        <p:spPr bwMode="auto">
          <a:xfrm>
            <a:off x="3390900" y="5386388"/>
            <a:ext cx="396875" cy="146050"/>
          </a:xfrm>
          <a:prstGeom prst="ellipse">
            <a:avLst/>
          </a:prstGeom>
          <a:solidFill>
            <a:srgbClr val="558ED5"/>
          </a:solidFill>
          <a:ln w="9525">
            <a:solidFill>
              <a:schemeClr val="tx1"/>
            </a:solidFill>
            <a:round/>
            <a:headEnd/>
            <a:tailEnd/>
          </a:ln>
          <a:effectLst/>
        </p:spPr>
        <p:txBody>
          <a:bodyPr wrap="none" anchor="ctr">
            <a:prstTxWarp prst="textNoShape">
              <a:avLst/>
            </a:prstTxWarp>
          </a:bodyPr>
          <a:lstStyle/>
          <a:p>
            <a:endParaRPr lang="en-US"/>
          </a:p>
        </p:txBody>
      </p:sp>
      <p:sp>
        <p:nvSpPr>
          <p:cNvPr id="544953" name="Oval 185"/>
          <p:cNvSpPr>
            <a:spLocks noChangeArrowheads="1"/>
          </p:cNvSpPr>
          <p:nvPr/>
        </p:nvSpPr>
        <p:spPr bwMode="auto">
          <a:xfrm>
            <a:off x="3965575" y="5765800"/>
            <a:ext cx="396875" cy="146050"/>
          </a:xfrm>
          <a:prstGeom prst="ellipse">
            <a:avLst/>
          </a:prstGeom>
          <a:solidFill>
            <a:srgbClr val="558ED5"/>
          </a:solidFill>
          <a:ln w="9525">
            <a:solidFill>
              <a:schemeClr val="tx1"/>
            </a:solidFill>
            <a:round/>
            <a:headEnd/>
            <a:tailEnd/>
          </a:ln>
          <a:effectLst/>
        </p:spPr>
        <p:txBody>
          <a:bodyPr wrap="none" anchor="ctr">
            <a:prstTxWarp prst="textNoShape">
              <a:avLst/>
            </a:prstTxWarp>
          </a:bodyPr>
          <a:lstStyle/>
          <a:p>
            <a:endParaRPr lang="en-US"/>
          </a:p>
        </p:txBody>
      </p:sp>
      <p:sp>
        <p:nvSpPr>
          <p:cNvPr id="544954" name="Oval 186"/>
          <p:cNvSpPr>
            <a:spLocks noChangeArrowheads="1"/>
          </p:cNvSpPr>
          <p:nvPr/>
        </p:nvSpPr>
        <p:spPr bwMode="auto">
          <a:xfrm>
            <a:off x="3698875" y="6259513"/>
            <a:ext cx="396875" cy="146050"/>
          </a:xfrm>
          <a:prstGeom prst="ellipse">
            <a:avLst/>
          </a:prstGeom>
          <a:solidFill>
            <a:srgbClr val="558ED5"/>
          </a:solidFill>
          <a:ln w="9525">
            <a:solidFill>
              <a:schemeClr val="tx1"/>
            </a:solidFill>
            <a:round/>
            <a:headEnd/>
            <a:tailEnd/>
          </a:ln>
          <a:effectLst/>
        </p:spPr>
        <p:txBody>
          <a:bodyPr wrap="none" anchor="ctr">
            <a:prstTxWarp prst="textNoShape">
              <a:avLst/>
            </a:prstTxWarp>
          </a:bodyPr>
          <a:lstStyle/>
          <a:p>
            <a:endParaRPr lang="en-US"/>
          </a:p>
        </p:txBody>
      </p:sp>
      <p:sp>
        <p:nvSpPr>
          <p:cNvPr id="544955" name="Oval 187"/>
          <p:cNvSpPr>
            <a:spLocks noChangeArrowheads="1"/>
          </p:cNvSpPr>
          <p:nvPr/>
        </p:nvSpPr>
        <p:spPr bwMode="auto">
          <a:xfrm>
            <a:off x="3432175" y="5664200"/>
            <a:ext cx="396875" cy="130175"/>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pic>
        <p:nvPicPr>
          <p:cNvPr id="544956" name="Picture 188" descr="penguinL"/>
          <p:cNvPicPr>
            <a:picLocks noChangeAspect="1" noChangeArrowheads="1"/>
          </p:cNvPicPr>
          <p:nvPr/>
        </p:nvPicPr>
        <p:blipFill>
          <a:blip r:embed="rId4"/>
          <a:srcRect/>
          <a:stretch>
            <a:fillRect/>
          </a:stretch>
        </p:blipFill>
        <p:spPr bwMode="auto">
          <a:xfrm>
            <a:off x="7772400" y="5489575"/>
            <a:ext cx="1274763" cy="1295400"/>
          </a:xfrm>
          <a:prstGeom prst="rect">
            <a:avLst/>
          </a:prstGeom>
          <a:noFill/>
        </p:spPr>
      </p:pic>
      <p:sp>
        <p:nvSpPr>
          <p:cNvPr id="544957" name="AutoShape 189"/>
          <p:cNvSpPr>
            <a:spLocks noChangeArrowheads="1"/>
          </p:cNvSpPr>
          <p:nvPr/>
        </p:nvSpPr>
        <p:spPr bwMode="auto">
          <a:xfrm>
            <a:off x="5368925" y="5180013"/>
            <a:ext cx="2433638" cy="823912"/>
          </a:xfrm>
          <a:prstGeom prst="wedgeEllipseCallout">
            <a:avLst>
              <a:gd name="adj1" fmla="val 59523"/>
              <a:gd name="adj2" fmla="val 20713"/>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Which colonies</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do we want? </a:t>
            </a:r>
          </a:p>
        </p:txBody>
      </p:sp>
      <p:grpSp>
        <p:nvGrpSpPr>
          <p:cNvPr id="10" name="Group 190"/>
          <p:cNvGrpSpPr>
            <a:grpSpLocks/>
          </p:cNvGrpSpPr>
          <p:nvPr/>
        </p:nvGrpSpPr>
        <p:grpSpPr bwMode="auto">
          <a:xfrm>
            <a:off x="5438775" y="3182938"/>
            <a:ext cx="457200" cy="461962"/>
            <a:chOff x="2556" y="2820"/>
            <a:chExt cx="576" cy="581"/>
          </a:xfrm>
        </p:grpSpPr>
        <p:sp>
          <p:nvSpPr>
            <p:cNvPr id="544959" name="AutoShape 191"/>
            <p:cNvSpPr>
              <a:spLocks noChangeArrowheads="1"/>
            </p:cNvSpPr>
            <p:nvPr/>
          </p:nvSpPr>
          <p:spPr bwMode="auto">
            <a:xfrm rot="9000000">
              <a:off x="2556" y="2820"/>
              <a:ext cx="576" cy="576"/>
            </a:xfrm>
            <a:custGeom>
              <a:avLst/>
              <a:gdLst>
                <a:gd name="G0" fmla="+- 6611 0 0"/>
                <a:gd name="G1" fmla="+- 6939492 0 0"/>
                <a:gd name="G2" fmla="+- 0 0 6939492"/>
                <a:gd name="T0" fmla="*/ 0 256 1"/>
                <a:gd name="T1" fmla="*/ 180 256 1"/>
                <a:gd name="G3" fmla="+- 6939492 T0 T1"/>
                <a:gd name="T2" fmla="*/ 0 256 1"/>
                <a:gd name="T3" fmla="*/ 90 256 1"/>
                <a:gd name="G4" fmla="+- 6939492 T2 T3"/>
                <a:gd name="G5" fmla="*/ G4 2 1"/>
                <a:gd name="T4" fmla="*/ 90 256 1"/>
                <a:gd name="T5" fmla="*/ 0 256 1"/>
                <a:gd name="G6" fmla="+- 6939492 T4 T5"/>
                <a:gd name="G7" fmla="*/ G6 2 1"/>
                <a:gd name="G8" fmla="abs 693949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11"/>
                <a:gd name="G18" fmla="*/ 6611 1 2"/>
                <a:gd name="G19" fmla="+- G18 5400 0"/>
                <a:gd name="G20" fmla="cos G19 6939492"/>
                <a:gd name="G21" fmla="sin G19 6939492"/>
                <a:gd name="G22" fmla="+- G20 10800 0"/>
                <a:gd name="G23" fmla="+- G21 10800 0"/>
                <a:gd name="G24" fmla="+- 10800 0 G20"/>
                <a:gd name="G25" fmla="+- 6611 10800 0"/>
                <a:gd name="G26" fmla="?: G9 G17 G25"/>
                <a:gd name="G27" fmla="?: G9 0 21600"/>
                <a:gd name="G28" fmla="cos 10800 6939492"/>
                <a:gd name="G29" fmla="sin 10800 6939492"/>
                <a:gd name="G30" fmla="sin 6611 6939492"/>
                <a:gd name="G31" fmla="+- G28 10800 0"/>
                <a:gd name="G32" fmla="+- G29 10800 0"/>
                <a:gd name="G33" fmla="+- G30 10800 0"/>
                <a:gd name="G34" fmla="?: G4 0 G31"/>
                <a:gd name="G35" fmla="?: 6939492 G34 0"/>
                <a:gd name="G36" fmla="?: G6 G35 G31"/>
                <a:gd name="G37" fmla="+- 21600 0 G36"/>
                <a:gd name="G38" fmla="?: G4 0 G33"/>
                <a:gd name="G39" fmla="?: 6939492 G38 G32"/>
                <a:gd name="G40" fmla="?: G6 G39 0"/>
                <a:gd name="G41" fmla="?: G4 G32 21600"/>
                <a:gd name="G42" fmla="?: G6 G41 G33"/>
                <a:gd name="T12" fmla="*/ 10800 w 21600"/>
                <a:gd name="T13" fmla="*/ 0 h 21600"/>
                <a:gd name="T14" fmla="*/ 8416 w 21600"/>
                <a:gd name="T15" fmla="*/ 19173 h 21600"/>
                <a:gd name="T16" fmla="*/ 10800 w 21600"/>
                <a:gd name="T17" fmla="*/ 4189 h 21600"/>
                <a:gd name="T18" fmla="*/ 13184 w 21600"/>
                <a:gd name="T19" fmla="*/ 1917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990" y="17158"/>
                  </a:moveTo>
                  <a:cubicBezTo>
                    <a:pt x="6148" y="16349"/>
                    <a:pt x="4189" y="13754"/>
                    <a:pt x="4189" y="10800"/>
                  </a:cubicBezTo>
                  <a:cubicBezTo>
                    <a:pt x="4189" y="7148"/>
                    <a:pt x="7148" y="4189"/>
                    <a:pt x="10800" y="4189"/>
                  </a:cubicBezTo>
                  <a:cubicBezTo>
                    <a:pt x="14451" y="4189"/>
                    <a:pt x="17411" y="7148"/>
                    <a:pt x="17411" y="10800"/>
                  </a:cubicBezTo>
                  <a:cubicBezTo>
                    <a:pt x="17410" y="13754"/>
                    <a:pt x="15451" y="16349"/>
                    <a:pt x="12609" y="17158"/>
                  </a:cubicBezTo>
                  <a:lnTo>
                    <a:pt x="13756" y="21187"/>
                  </a:lnTo>
                  <a:cubicBezTo>
                    <a:pt x="18398" y="19866"/>
                    <a:pt x="21600" y="15625"/>
                    <a:pt x="21600" y="10800"/>
                  </a:cubicBezTo>
                  <a:cubicBezTo>
                    <a:pt x="21600" y="4835"/>
                    <a:pt x="16764" y="0"/>
                    <a:pt x="10800" y="0"/>
                  </a:cubicBezTo>
                  <a:cubicBezTo>
                    <a:pt x="4835" y="0"/>
                    <a:pt x="0" y="4835"/>
                    <a:pt x="0" y="10800"/>
                  </a:cubicBezTo>
                  <a:cubicBezTo>
                    <a:pt x="-1" y="15625"/>
                    <a:pt x="3201" y="19866"/>
                    <a:pt x="7843" y="21187"/>
                  </a:cubicBezTo>
                  <a:close/>
                </a:path>
              </a:pathLst>
            </a:cu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544960" name="AutoShape 192"/>
            <p:cNvSpPr>
              <a:spLocks noChangeArrowheads="1"/>
            </p:cNvSpPr>
            <p:nvPr/>
          </p:nvSpPr>
          <p:spPr bwMode="auto">
            <a:xfrm rot="22500000">
              <a:off x="2556" y="2820"/>
              <a:ext cx="576" cy="576"/>
            </a:xfrm>
            <a:custGeom>
              <a:avLst/>
              <a:gdLst>
                <a:gd name="G0" fmla="+- 6719 0 0"/>
                <a:gd name="G1" fmla="+- -10531075 0 0"/>
                <a:gd name="G2" fmla="+- 0 0 -10531075"/>
                <a:gd name="T0" fmla="*/ 0 256 1"/>
                <a:gd name="T1" fmla="*/ 180 256 1"/>
                <a:gd name="G3" fmla="+- -10531075 T0 T1"/>
                <a:gd name="T2" fmla="*/ 0 256 1"/>
                <a:gd name="T3" fmla="*/ 90 256 1"/>
                <a:gd name="G4" fmla="+- -10531075 T2 T3"/>
                <a:gd name="G5" fmla="*/ G4 2 1"/>
                <a:gd name="T4" fmla="*/ 90 256 1"/>
                <a:gd name="T5" fmla="*/ 0 256 1"/>
                <a:gd name="G6" fmla="+- -10531075 T4 T5"/>
                <a:gd name="G7" fmla="*/ G6 2 1"/>
                <a:gd name="G8" fmla="abs -1053107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719"/>
                <a:gd name="G18" fmla="*/ 6719 1 2"/>
                <a:gd name="G19" fmla="+- G18 5400 0"/>
                <a:gd name="G20" fmla="cos G19 -10531075"/>
                <a:gd name="G21" fmla="sin G19 -10531075"/>
                <a:gd name="G22" fmla="+- G20 10800 0"/>
                <a:gd name="G23" fmla="+- G21 10800 0"/>
                <a:gd name="G24" fmla="+- 10800 0 G20"/>
                <a:gd name="G25" fmla="+- 6719 10800 0"/>
                <a:gd name="G26" fmla="?: G9 G17 G25"/>
                <a:gd name="G27" fmla="?: G9 0 21600"/>
                <a:gd name="G28" fmla="cos 10800 -10531075"/>
                <a:gd name="G29" fmla="sin 10800 -10531075"/>
                <a:gd name="G30" fmla="sin 6719 -10531075"/>
                <a:gd name="G31" fmla="+- G28 10800 0"/>
                <a:gd name="G32" fmla="+- G29 10800 0"/>
                <a:gd name="G33" fmla="+- G30 10800 0"/>
                <a:gd name="G34" fmla="?: G4 0 G31"/>
                <a:gd name="G35" fmla="?: -10531075 G34 0"/>
                <a:gd name="G36" fmla="?: G6 G35 G31"/>
                <a:gd name="G37" fmla="+- 21600 0 G36"/>
                <a:gd name="G38" fmla="?: G4 0 G33"/>
                <a:gd name="G39" fmla="?: -10531075 G38 G32"/>
                <a:gd name="G40" fmla="?: G6 G39 0"/>
                <a:gd name="G41" fmla="?: G4 G32 21600"/>
                <a:gd name="G42" fmla="?: G6 G41 G33"/>
                <a:gd name="T12" fmla="*/ 10800 w 21600"/>
                <a:gd name="T13" fmla="*/ 0 h 21600"/>
                <a:gd name="T14" fmla="*/ 2532 w 21600"/>
                <a:gd name="T15" fmla="*/ 7903 h 21600"/>
                <a:gd name="T16" fmla="*/ 10800 w 21600"/>
                <a:gd name="T17" fmla="*/ 4081 h 21600"/>
                <a:gd name="T18" fmla="*/ 19068 w 21600"/>
                <a:gd name="T19" fmla="*/ 790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458" y="8578"/>
                  </a:moveTo>
                  <a:cubicBezTo>
                    <a:pt x="5402" y="5884"/>
                    <a:pt x="7945" y="4080"/>
                    <a:pt x="10800" y="4080"/>
                  </a:cubicBezTo>
                  <a:cubicBezTo>
                    <a:pt x="13654" y="4080"/>
                    <a:pt x="16197" y="5884"/>
                    <a:pt x="17141" y="8578"/>
                  </a:cubicBezTo>
                  <a:lnTo>
                    <a:pt x="20992" y="7228"/>
                  </a:lnTo>
                  <a:cubicBezTo>
                    <a:pt x="19475" y="2898"/>
                    <a:pt x="15388" y="0"/>
                    <a:pt x="10799" y="0"/>
                  </a:cubicBezTo>
                  <a:cubicBezTo>
                    <a:pt x="6211" y="0"/>
                    <a:pt x="2124" y="2898"/>
                    <a:pt x="607" y="7228"/>
                  </a:cubicBezTo>
                  <a:close/>
                </a:path>
              </a:pathLst>
            </a:custGeom>
            <a:solidFill>
              <a:schemeClr val="hlink"/>
            </a:solidFill>
            <a:ln w="9525">
              <a:solidFill>
                <a:schemeClr val="hlink"/>
              </a:solidFill>
              <a:miter lim="800000"/>
              <a:headEnd/>
              <a:tailEnd/>
            </a:ln>
            <a:effectLst/>
          </p:spPr>
          <p:txBody>
            <a:bodyPr wrap="none" anchor="ctr">
              <a:prstTxWarp prst="textNoShape">
                <a:avLst/>
              </a:prstTxWarp>
            </a:bodyPr>
            <a:lstStyle/>
            <a:p>
              <a:endParaRPr lang="en-US"/>
            </a:p>
          </p:txBody>
        </p:sp>
        <p:sp>
          <p:nvSpPr>
            <p:cNvPr id="544961" name="AutoShape 193"/>
            <p:cNvSpPr>
              <a:spLocks noChangeArrowheads="1"/>
            </p:cNvSpPr>
            <p:nvPr/>
          </p:nvSpPr>
          <p:spPr bwMode="auto">
            <a:xfrm rot="29700000">
              <a:off x="2556" y="2820"/>
              <a:ext cx="576" cy="575"/>
            </a:xfrm>
            <a:custGeom>
              <a:avLst/>
              <a:gdLst>
                <a:gd name="G0" fmla="+- 6677 0 0"/>
                <a:gd name="G1" fmla="+- -7787616 0 0"/>
                <a:gd name="G2" fmla="+- 0 0 -7787616"/>
                <a:gd name="T0" fmla="*/ 0 256 1"/>
                <a:gd name="T1" fmla="*/ 180 256 1"/>
                <a:gd name="G3" fmla="+- -7787616 T0 T1"/>
                <a:gd name="T2" fmla="*/ 0 256 1"/>
                <a:gd name="T3" fmla="*/ 90 256 1"/>
                <a:gd name="G4" fmla="+- -7787616 T2 T3"/>
                <a:gd name="G5" fmla="*/ G4 2 1"/>
                <a:gd name="T4" fmla="*/ 90 256 1"/>
                <a:gd name="T5" fmla="*/ 0 256 1"/>
                <a:gd name="G6" fmla="+- -7787616 T4 T5"/>
                <a:gd name="G7" fmla="*/ G6 2 1"/>
                <a:gd name="G8" fmla="abs -778761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77"/>
                <a:gd name="G18" fmla="*/ 6677 1 2"/>
                <a:gd name="G19" fmla="+- G18 5400 0"/>
                <a:gd name="G20" fmla="cos G19 -7787616"/>
                <a:gd name="G21" fmla="sin G19 -7787616"/>
                <a:gd name="G22" fmla="+- G20 10800 0"/>
                <a:gd name="G23" fmla="+- G21 10800 0"/>
                <a:gd name="G24" fmla="+- 10800 0 G20"/>
                <a:gd name="G25" fmla="+- 6677 10800 0"/>
                <a:gd name="G26" fmla="?: G9 G17 G25"/>
                <a:gd name="G27" fmla="?: G9 0 21600"/>
                <a:gd name="G28" fmla="cos 10800 -7787616"/>
                <a:gd name="G29" fmla="sin 10800 -7787616"/>
                <a:gd name="G30" fmla="sin 6677 -7787616"/>
                <a:gd name="G31" fmla="+- G28 10800 0"/>
                <a:gd name="G32" fmla="+- G29 10800 0"/>
                <a:gd name="G33" fmla="+- G30 10800 0"/>
                <a:gd name="G34" fmla="?: G4 0 G31"/>
                <a:gd name="G35" fmla="?: -7787616 G34 0"/>
                <a:gd name="G36" fmla="?: G6 G35 G31"/>
                <a:gd name="G37" fmla="+- 21600 0 G36"/>
                <a:gd name="G38" fmla="?: G4 0 G33"/>
                <a:gd name="G39" fmla="?: -7787616 G38 G32"/>
                <a:gd name="G40" fmla="?: G6 G39 0"/>
                <a:gd name="G41" fmla="?: G4 G32 21600"/>
                <a:gd name="G42" fmla="?: G6 G41 G33"/>
                <a:gd name="T12" fmla="*/ 10800 w 21600"/>
                <a:gd name="T13" fmla="*/ 0 h 21600"/>
                <a:gd name="T14" fmla="*/ 6586 w 21600"/>
                <a:gd name="T15" fmla="*/ 3144 h 21600"/>
                <a:gd name="T16" fmla="*/ 10800 w 21600"/>
                <a:gd name="T17" fmla="*/ 4123 h 21600"/>
                <a:gd name="T18" fmla="*/ 15014 w 21600"/>
                <a:gd name="T19" fmla="*/ 314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580" y="4950"/>
                  </a:moveTo>
                  <a:cubicBezTo>
                    <a:pt x="8566" y="4407"/>
                    <a:pt x="9674" y="4122"/>
                    <a:pt x="10800" y="4122"/>
                  </a:cubicBezTo>
                  <a:cubicBezTo>
                    <a:pt x="11925" y="4122"/>
                    <a:pt x="13033" y="4407"/>
                    <a:pt x="14019" y="4950"/>
                  </a:cubicBezTo>
                  <a:lnTo>
                    <a:pt x="16007" y="1338"/>
                  </a:lnTo>
                  <a:cubicBezTo>
                    <a:pt x="14412" y="460"/>
                    <a:pt x="12621" y="0"/>
                    <a:pt x="10799" y="0"/>
                  </a:cubicBezTo>
                  <a:cubicBezTo>
                    <a:pt x="8978" y="0"/>
                    <a:pt x="7187" y="460"/>
                    <a:pt x="5592" y="1338"/>
                  </a:cubicBezTo>
                  <a:close/>
                </a:path>
              </a:pathLst>
            </a:custGeom>
            <a:solidFill>
              <a:srgbClr val="2C8516"/>
            </a:solidFill>
            <a:ln w="9525">
              <a:solidFill>
                <a:srgbClr val="2C8516"/>
              </a:solidFill>
              <a:miter lim="800000"/>
              <a:headEnd/>
              <a:tailEnd/>
            </a:ln>
            <a:effectLst/>
          </p:spPr>
          <p:txBody>
            <a:bodyPr wrap="none" anchor="ctr">
              <a:prstTxWarp prst="textNoShape">
                <a:avLst/>
              </a:prstTxWarp>
            </a:bodyPr>
            <a:lstStyle/>
            <a:p>
              <a:endParaRPr lang="en-US"/>
            </a:p>
          </p:txBody>
        </p:sp>
        <p:sp>
          <p:nvSpPr>
            <p:cNvPr id="544962" name="AutoShape 194"/>
            <p:cNvSpPr>
              <a:spLocks noChangeArrowheads="1"/>
            </p:cNvSpPr>
            <p:nvPr/>
          </p:nvSpPr>
          <p:spPr bwMode="auto">
            <a:xfrm rot="22500000">
              <a:off x="2556" y="2825"/>
              <a:ext cx="576" cy="576"/>
            </a:xfrm>
            <a:custGeom>
              <a:avLst/>
              <a:gdLst>
                <a:gd name="G0" fmla="+- 6962 0 0"/>
                <a:gd name="G1" fmla="+- -8032105 0 0"/>
                <a:gd name="G2" fmla="+- 0 0 -8032105"/>
                <a:gd name="T0" fmla="*/ 0 256 1"/>
                <a:gd name="T1" fmla="*/ 180 256 1"/>
                <a:gd name="G3" fmla="+- -8032105 T0 T1"/>
                <a:gd name="T2" fmla="*/ 0 256 1"/>
                <a:gd name="T3" fmla="*/ 90 256 1"/>
                <a:gd name="G4" fmla="+- -8032105 T2 T3"/>
                <a:gd name="G5" fmla="*/ G4 2 1"/>
                <a:gd name="T4" fmla="*/ 90 256 1"/>
                <a:gd name="T5" fmla="*/ 0 256 1"/>
                <a:gd name="G6" fmla="+- -8032105 T4 T5"/>
                <a:gd name="G7" fmla="*/ G6 2 1"/>
                <a:gd name="G8" fmla="abs -8032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62"/>
                <a:gd name="G18" fmla="*/ 6962 1 2"/>
                <a:gd name="G19" fmla="+- G18 5400 0"/>
                <a:gd name="G20" fmla="cos G19 -8032105"/>
                <a:gd name="G21" fmla="sin G19 -8032105"/>
                <a:gd name="G22" fmla="+- G20 10800 0"/>
                <a:gd name="G23" fmla="+- G21 10800 0"/>
                <a:gd name="G24" fmla="+- 10800 0 G20"/>
                <a:gd name="G25" fmla="+- 6962 10800 0"/>
                <a:gd name="G26" fmla="?: G9 G17 G25"/>
                <a:gd name="G27" fmla="?: G9 0 21600"/>
                <a:gd name="G28" fmla="cos 10800 -8032105"/>
                <a:gd name="G29" fmla="sin 10800 -8032105"/>
                <a:gd name="G30" fmla="sin 6962 -8032105"/>
                <a:gd name="G31" fmla="+- G28 10800 0"/>
                <a:gd name="G32" fmla="+- G29 10800 0"/>
                <a:gd name="G33" fmla="+- G30 10800 0"/>
                <a:gd name="G34" fmla="?: G4 0 G31"/>
                <a:gd name="G35" fmla="?: -8032105 G34 0"/>
                <a:gd name="G36" fmla="?: G6 G35 G31"/>
                <a:gd name="G37" fmla="+- 21600 0 G36"/>
                <a:gd name="G38" fmla="?: G4 0 G33"/>
                <a:gd name="G39" fmla="?: -8032105 G38 G32"/>
                <a:gd name="G40" fmla="?: G6 G39 0"/>
                <a:gd name="G41" fmla="?: G4 G32 21600"/>
                <a:gd name="G42" fmla="?: G6 G41 G33"/>
                <a:gd name="T12" fmla="*/ 10800 w 21600"/>
                <a:gd name="T13" fmla="*/ 0 h 21600"/>
                <a:gd name="T14" fmla="*/ 6020 w 21600"/>
                <a:gd name="T15" fmla="*/ 3314 h 21600"/>
                <a:gd name="T16" fmla="*/ 10800 w 21600"/>
                <a:gd name="T17" fmla="*/ 3838 h 21600"/>
                <a:gd name="T18" fmla="*/ 15580 w 21600"/>
                <a:gd name="T19" fmla="*/ 331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053" y="4932"/>
                  </a:moveTo>
                  <a:cubicBezTo>
                    <a:pt x="8172" y="4217"/>
                    <a:pt x="9472" y="3837"/>
                    <a:pt x="10800" y="3837"/>
                  </a:cubicBezTo>
                  <a:cubicBezTo>
                    <a:pt x="12127" y="3837"/>
                    <a:pt x="13427" y="4217"/>
                    <a:pt x="14546" y="4932"/>
                  </a:cubicBezTo>
                  <a:lnTo>
                    <a:pt x="16612" y="1697"/>
                  </a:lnTo>
                  <a:cubicBezTo>
                    <a:pt x="14876" y="588"/>
                    <a:pt x="12859" y="0"/>
                    <a:pt x="10799" y="0"/>
                  </a:cubicBezTo>
                  <a:cubicBezTo>
                    <a:pt x="8740" y="0"/>
                    <a:pt x="6723" y="588"/>
                    <a:pt x="4987" y="1697"/>
                  </a:cubicBezTo>
                  <a:close/>
                </a:path>
              </a:pathLst>
            </a:custGeom>
            <a:solidFill>
              <a:srgbClr val="7F5026"/>
            </a:solidFill>
            <a:ln w="9525">
              <a:solidFill>
                <a:srgbClr val="7F5026"/>
              </a:solidFill>
              <a:miter lim="800000"/>
              <a:headEnd/>
              <a:tailEnd/>
            </a:ln>
            <a:effectLst/>
          </p:spPr>
          <p:txBody>
            <a:bodyPr wrap="none" anchor="ctr">
              <a:prstTxWarp prst="textNoShape">
                <a:avLst/>
              </a:prstTxWarp>
            </a:bodyPr>
            <a:lstStyle/>
            <a:p>
              <a:endParaRPr lang="en-US"/>
            </a:p>
          </p:txBody>
        </p:sp>
      </p:grpSp>
      <p:grpSp>
        <p:nvGrpSpPr>
          <p:cNvPr id="11" name="Group 195"/>
          <p:cNvGrpSpPr>
            <a:grpSpLocks/>
          </p:cNvGrpSpPr>
          <p:nvPr/>
        </p:nvGrpSpPr>
        <p:grpSpPr bwMode="auto">
          <a:xfrm>
            <a:off x="7038975" y="2825750"/>
            <a:ext cx="457200" cy="461963"/>
            <a:chOff x="2556" y="2820"/>
            <a:chExt cx="576" cy="581"/>
          </a:xfrm>
        </p:grpSpPr>
        <p:sp>
          <p:nvSpPr>
            <p:cNvPr id="544964" name="AutoShape 196"/>
            <p:cNvSpPr>
              <a:spLocks noChangeArrowheads="1"/>
            </p:cNvSpPr>
            <p:nvPr/>
          </p:nvSpPr>
          <p:spPr bwMode="auto">
            <a:xfrm rot="9000000">
              <a:off x="2556" y="2820"/>
              <a:ext cx="576" cy="576"/>
            </a:xfrm>
            <a:custGeom>
              <a:avLst/>
              <a:gdLst>
                <a:gd name="G0" fmla="+- 6611 0 0"/>
                <a:gd name="G1" fmla="+- 6939492 0 0"/>
                <a:gd name="G2" fmla="+- 0 0 6939492"/>
                <a:gd name="T0" fmla="*/ 0 256 1"/>
                <a:gd name="T1" fmla="*/ 180 256 1"/>
                <a:gd name="G3" fmla="+- 6939492 T0 T1"/>
                <a:gd name="T2" fmla="*/ 0 256 1"/>
                <a:gd name="T3" fmla="*/ 90 256 1"/>
                <a:gd name="G4" fmla="+- 6939492 T2 T3"/>
                <a:gd name="G5" fmla="*/ G4 2 1"/>
                <a:gd name="T4" fmla="*/ 90 256 1"/>
                <a:gd name="T5" fmla="*/ 0 256 1"/>
                <a:gd name="G6" fmla="+- 6939492 T4 T5"/>
                <a:gd name="G7" fmla="*/ G6 2 1"/>
                <a:gd name="G8" fmla="abs 693949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11"/>
                <a:gd name="G18" fmla="*/ 6611 1 2"/>
                <a:gd name="G19" fmla="+- G18 5400 0"/>
                <a:gd name="G20" fmla="cos G19 6939492"/>
                <a:gd name="G21" fmla="sin G19 6939492"/>
                <a:gd name="G22" fmla="+- G20 10800 0"/>
                <a:gd name="G23" fmla="+- G21 10800 0"/>
                <a:gd name="G24" fmla="+- 10800 0 G20"/>
                <a:gd name="G25" fmla="+- 6611 10800 0"/>
                <a:gd name="G26" fmla="?: G9 G17 G25"/>
                <a:gd name="G27" fmla="?: G9 0 21600"/>
                <a:gd name="G28" fmla="cos 10800 6939492"/>
                <a:gd name="G29" fmla="sin 10800 6939492"/>
                <a:gd name="G30" fmla="sin 6611 6939492"/>
                <a:gd name="G31" fmla="+- G28 10800 0"/>
                <a:gd name="G32" fmla="+- G29 10800 0"/>
                <a:gd name="G33" fmla="+- G30 10800 0"/>
                <a:gd name="G34" fmla="?: G4 0 G31"/>
                <a:gd name="G35" fmla="?: 6939492 G34 0"/>
                <a:gd name="G36" fmla="?: G6 G35 G31"/>
                <a:gd name="G37" fmla="+- 21600 0 G36"/>
                <a:gd name="G38" fmla="?: G4 0 G33"/>
                <a:gd name="G39" fmla="?: 6939492 G38 G32"/>
                <a:gd name="G40" fmla="?: G6 G39 0"/>
                <a:gd name="G41" fmla="?: G4 G32 21600"/>
                <a:gd name="G42" fmla="?: G6 G41 G33"/>
                <a:gd name="T12" fmla="*/ 10800 w 21600"/>
                <a:gd name="T13" fmla="*/ 0 h 21600"/>
                <a:gd name="T14" fmla="*/ 8416 w 21600"/>
                <a:gd name="T15" fmla="*/ 19173 h 21600"/>
                <a:gd name="T16" fmla="*/ 10800 w 21600"/>
                <a:gd name="T17" fmla="*/ 4189 h 21600"/>
                <a:gd name="T18" fmla="*/ 13184 w 21600"/>
                <a:gd name="T19" fmla="*/ 1917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990" y="17158"/>
                  </a:moveTo>
                  <a:cubicBezTo>
                    <a:pt x="6148" y="16349"/>
                    <a:pt x="4189" y="13754"/>
                    <a:pt x="4189" y="10800"/>
                  </a:cubicBezTo>
                  <a:cubicBezTo>
                    <a:pt x="4189" y="7148"/>
                    <a:pt x="7148" y="4189"/>
                    <a:pt x="10800" y="4189"/>
                  </a:cubicBezTo>
                  <a:cubicBezTo>
                    <a:pt x="14451" y="4189"/>
                    <a:pt x="17411" y="7148"/>
                    <a:pt x="17411" y="10800"/>
                  </a:cubicBezTo>
                  <a:cubicBezTo>
                    <a:pt x="17410" y="13754"/>
                    <a:pt x="15451" y="16349"/>
                    <a:pt x="12609" y="17158"/>
                  </a:cubicBezTo>
                  <a:lnTo>
                    <a:pt x="13756" y="21187"/>
                  </a:lnTo>
                  <a:cubicBezTo>
                    <a:pt x="18398" y="19866"/>
                    <a:pt x="21600" y="15625"/>
                    <a:pt x="21600" y="10800"/>
                  </a:cubicBezTo>
                  <a:cubicBezTo>
                    <a:pt x="21600" y="4835"/>
                    <a:pt x="16764" y="0"/>
                    <a:pt x="10800" y="0"/>
                  </a:cubicBezTo>
                  <a:cubicBezTo>
                    <a:pt x="4835" y="0"/>
                    <a:pt x="0" y="4835"/>
                    <a:pt x="0" y="10800"/>
                  </a:cubicBezTo>
                  <a:cubicBezTo>
                    <a:pt x="-1" y="15625"/>
                    <a:pt x="3201" y="19866"/>
                    <a:pt x="7843" y="21187"/>
                  </a:cubicBezTo>
                  <a:close/>
                </a:path>
              </a:pathLst>
            </a:cu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544965" name="AutoShape 197"/>
            <p:cNvSpPr>
              <a:spLocks noChangeArrowheads="1"/>
            </p:cNvSpPr>
            <p:nvPr/>
          </p:nvSpPr>
          <p:spPr bwMode="auto">
            <a:xfrm rot="22500000">
              <a:off x="2556" y="2820"/>
              <a:ext cx="576" cy="576"/>
            </a:xfrm>
            <a:custGeom>
              <a:avLst/>
              <a:gdLst>
                <a:gd name="G0" fmla="+- 6719 0 0"/>
                <a:gd name="G1" fmla="+- -10531075 0 0"/>
                <a:gd name="G2" fmla="+- 0 0 -10531075"/>
                <a:gd name="T0" fmla="*/ 0 256 1"/>
                <a:gd name="T1" fmla="*/ 180 256 1"/>
                <a:gd name="G3" fmla="+- -10531075 T0 T1"/>
                <a:gd name="T2" fmla="*/ 0 256 1"/>
                <a:gd name="T3" fmla="*/ 90 256 1"/>
                <a:gd name="G4" fmla="+- -10531075 T2 T3"/>
                <a:gd name="G5" fmla="*/ G4 2 1"/>
                <a:gd name="T4" fmla="*/ 90 256 1"/>
                <a:gd name="T5" fmla="*/ 0 256 1"/>
                <a:gd name="G6" fmla="+- -10531075 T4 T5"/>
                <a:gd name="G7" fmla="*/ G6 2 1"/>
                <a:gd name="G8" fmla="abs -1053107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719"/>
                <a:gd name="G18" fmla="*/ 6719 1 2"/>
                <a:gd name="G19" fmla="+- G18 5400 0"/>
                <a:gd name="G20" fmla="cos G19 -10531075"/>
                <a:gd name="G21" fmla="sin G19 -10531075"/>
                <a:gd name="G22" fmla="+- G20 10800 0"/>
                <a:gd name="G23" fmla="+- G21 10800 0"/>
                <a:gd name="G24" fmla="+- 10800 0 G20"/>
                <a:gd name="G25" fmla="+- 6719 10800 0"/>
                <a:gd name="G26" fmla="?: G9 G17 G25"/>
                <a:gd name="G27" fmla="?: G9 0 21600"/>
                <a:gd name="G28" fmla="cos 10800 -10531075"/>
                <a:gd name="G29" fmla="sin 10800 -10531075"/>
                <a:gd name="G30" fmla="sin 6719 -10531075"/>
                <a:gd name="G31" fmla="+- G28 10800 0"/>
                <a:gd name="G32" fmla="+- G29 10800 0"/>
                <a:gd name="G33" fmla="+- G30 10800 0"/>
                <a:gd name="G34" fmla="?: G4 0 G31"/>
                <a:gd name="G35" fmla="?: -10531075 G34 0"/>
                <a:gd name="G36" fmla="?: G6 G35 G31"/>
                <a:gd name="G37" fmla="+- 21600 0 G36"/>
                <a:gd name="G38" fmla="?: G4 0 G33"/>
                <a:gd name="G39" fmla="?: -10531075 G38 G32"/>
                <a:gd name="G40" fmla="?: G6 G39 0"/>
                <a:gd name="G41" fmla="?: G4 G32 21600"/>
                <a:gd name="G42" fmla="?: G6 G41 G33"/>
                <a:gd name="T12" fmla="*/ 10800 w 21600"/>
                <a:gd name="T13" fmla="*/ 0 h 21600"/>
                <a:gd name="T14" fmla="*/ 2532 w 21600"/>
                <a:gd name="T15" fmla="*/ 7903 h 21600"/>
                <a:gd name="T16" fmla="*/ 10800 w 21600"/>
                <a:gd name="T17" fmla="*/ 4081 h 21600"/>
                <a:gd name="T18" fmla="*/ 19068 w 21600"/>
                <a:gd name="T19" fmla="*/ 790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458" y="8578"/>
                  </a:moveTo>
                  <a:cubicBezTo>
                    <a:pt x="5402" y="5884"/>
                    <a:pt x="7945" y="4080"/>
                    <a:pt x="10800" y="4080"/>
                  </a:cubicBezTo>
                  <a:cubicBezTo>
                    <a:pt x="13654" y="4080"/>
                    <a:pt x="16197" y="5884"/>
                    <a:pt x="17141" y="8578"/>
                  </a:cubicBezTo>
                  <a:lnTo>
                    <a:pt x="20992" y="7228"/>
                  </a:lnTo>
                  <a:cubicBezTo>
                    <a:pt x="19475" y="2898"/>
                    <a:pt x="15388" y="0"/>
                    <a:pt x="10799" y="0"/>
                  </a:cubicBezTo>
                  <a:cubicBezTo>
                    <a:pt x="6211" y="0"/>
                    <a:pt x="2124" y="2898"/>
                    <a:pt x="607" y="7228"/>
                  </a:cubicBezTo>
                  <a:close/>
                </a:path>
              </a:pathLst>
            </a:custGeom>
            <a:solidFill>
              <a:schemeClr val="hlink"/>
            </a:solidFill>
            <a:ln w="9525">
              <a:solidFill>
                <a:schemeClr val="hlink"/>
              </a:solidFill>
              <a:miter lim="800000"/>
              <a:headEnd/>
              <a:tailEnd/>
            </a:ln>
            <a:effectLst/>
          </p:spPr>
          <p:txBody>
            <a:bodyPr wrap="none" anchor="ctr">
              <a:prstTxWarp prst="textNoShape">
                <a:avLst/>
              </a:prstTxWarp>
            </a:bodyPr>
            <a:lstStyle/>
            <a:p>
              <a:endParaRPr lang="en-US"/>
            </a:p>
          </p:txBody>
        </p:sp>
        <p:sp>
          <p:nvSpPr>
            <p:cNvPr id="544966" name="AutoShape 198"/>
            <p:cNvSpPr>
              <a:spLocks noChangeArrowheads="1"/>
            </p:cNvSpPr>
            <p:nvPr/>
          </p:nvSpPr>
          <p:spPr bwMode="auto">
            <a:xfrm rot="29700000">
              <a:off x="2556" y="2820"/>
              <a:ext cx="576" cy="575"/>
            </a:xfrm>
            <a:custGeom>
              <a:avLst/>
              <a:gdLst>
                <a:gd name="G0" fmla="+- 6677 0 0"/>
                <a:gd name="G1" fmla="+- -7787616 0 0"/>
                <a:gd name="G2" fmla="+- 0 0 -7787616"/>
                <a:gd name="T0" fmla="*/ 0 256 1"/>
                <a:gd name="T1" fmla="*/ 180 256 1"/>
                <a:gd name="G3" fmla="+- -7787616 T0 T1"/>
                <a:gd name="T2" fmla="*/ 0 256 1"/>
                <a:gd name="T3" fmla="*/ 90 256 1"/>
                <a:gd name="G4" fmla="+- -7787616 T2 T3"/>
                <a:gd name="G5" fmla="*/ G4 2 1"/>
                <a:gd name="T4" fmla="*/ 90 256 1"/>
                <a:gd name="T5" fmla="*/ 0 256 1"/>
                <a:gd name="G6" fmla="+- -7787616 T4 T5"/>
                <a:gd name="G7" fmla="*/ G6 2 1"/>
                <a:gd name="G8" fmla="abs -778761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77"/>
                <a:gd name="G18" fmla="*/ 6677 1 2"/>
                <a:gd name="G19" fmla="+- G18 5400 0"/>
                <a:gd name="G20" fmla="cos G19 -7787616"/>
                <a:gd name="G21" fmla="sin G19 -7787616"/>
                <a:gd name="G22" fmla="+- G20 10800 0"/>
                <a:gd name="G23" fmla="+- G21 10800 0"/>
                <a:gd name="G24" fmla="+- 10800 0 G20"/>
                <a:gd name="G25" fmla="+- 6677 10800 0"/>
                <a:gd name="G26" fmla="?: G9 G17 G25"/>
                <a:gd name="G27" fmla="?: G9 0 21600"/>
                <a:gd name="G28" fmla="cos 10800 -7787616"/>
                <a:gd name="G29" fmla="sin 10800 -7787616"/>
                <a:gd name="G30" fmla="sin 6677 -7787616"/>
                <a:gd name="G31" fmla="+- G28 10800 0"/>
                <a:gd name="G32" fmla="+- G29 10800 0"/>
                <a:gd name="G33" fmla="+- G30 10800 0"/>
                <a:gd name="G34" fmla="?: G4 0 G31"/>
                <a:gd name="G35" fmla="?: -7787616 G34 0"/>
                <a:gd name="G36" fmla="?: G6 G35 G31"/>
                <a:gd name="G37" fmla="+- 21600 0 G36"/>
                <a:gd name="G38" fmla="?: G4 0 G33"/>
                <a:gd name="G39" fmla="?: -7787616 G38 G32"/>
                <a:gd name="G40" fmla="?: G6 G39 0"/>
                <a:gd name="G41" fmla="?: G4 G32 21600"/>
                <a:gd name="G42" fmla="?: G6 G41 G33"/>
                <a:gd name="T12" fmla="*/ 10800 w 21600"/>
                <a:gd name="T13" fmla="*/ 0 h 21600"/>
                <a:gd name="T14" fmla="*/ 6586 w 21600"/>
                <a:gd name="T15" fmla="*/ 3144 h 21600"/>
                <a:gd name="T16" fmla="*/ 10800 w 21600"/>
                <a:gd name="T17" fmla="*/ 4123 h 21600"/>
                <a:gd name="T18" fmla="*/ 15014 w 21600"/>
                <a:gd name="T19" fmla="*/ 314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580" y="4950"/>
                  </a:moveTo>
                  <a:cubicBezTo>
                    <a:pt x="8566" y="4407"/>
                    <a:pt x="9674" y="4122"/>
                    <a:pt x="10800" y="4122"/>
                  </a:cubicBezTo>
                  <a:cubicBezTo>
                    <a:pt x="11925" y="4122"/>
                    <a:pt x="13033" y="4407"/>
                    <a:pt x="14019" y="4950"/>
                  </a:cubicBezTo>
                  <a:lnTo>
                    <a:pt x="16007" y="1338"/>
                  </a:lnTo>
                  <a:cubicBezTo>
                    <a:pt x="14412" y="460"/>
                    <a:pt x="12621" y="0"/>
                    <a:pt x="10799" y="0"/>
                  </a:cubicBezTo>
                  <a:cubicBezTo>
                    <a:pt x="8978" y="0"/>
                    <a:pt x="7187" y="460"/>
                    <a:pt x="5592" y="1338"/>
                  </a:cubicBezTo>
                  <a:close/>
                </a:path>
              </a:pathLst>
            </a:custGeom>
            <a:solidFill>
              <a:srgbClr val="2C8516"/>
            </a:solidFill>
            <a:ln w="9525">
              <a:solidFill>
                <a:srgbClr val="2C8516"/>
              </a:solidFill>
              <a:miter lim="800000"/>
              <a:headEnd/>
              <a:tailEnd/>
            </a:ln>
            <a:effectLst/>
          </p:spPr>
          <p:txBody>
            <a:bodyPr wrap="none" anchor="ctr">
              <a:prstTxWarp prst="textNoShape">
                <a:avLst/>
              </a:prstTxWarp>
            </a:bodyPr>
            <a:lstStyle/>
            <a:p>
              <a:endParaRPr lang="en-US"/>
            </a:p>
          </p:txBody>
        </p:sp>
        <p:sp>
          <p:nvSpPr>
            <p:cNvPr id="544967" name="AutoShape 199"/>
            <p:cNvSpPr>
              <a:spLocks noChangeArrowheads="1"/>
            </p:cNvSpPr>
            <p:nvPr/>
          </p:nvSpPr>
          <p:spPr bwMode="auto">
            <a:xfrm rot="22500000">
              <a:off x="2556" y="2825"/>
              <a:ext cx="576" cy="576"/>
            </a:xfrm>
            <a:custGeom>
              <a:avLst/>
              <a:gdLst>
                <a:gd name="G0" fmla="+- 6962 0 0"/>
                <a:gd name="G1" fmla="+- -8032105 0 0"/>
                <a:gd name="G2" fmla="+- 0 0 -8032105"/>
                <a:gd name="T0" fmla="*/ 0 256 1"/>
                <a:gd name="T1" fmla="*/ 180 256 1"/>
                <a:gd name="G3" fmla="+- -8032105 T0 T1"/>
                <a:gd name="T2" fmla="*/ 0 256 1"/>
                <a:gd name="T3" fmla="*/ 90 256 1"/>
                <a:gd name="G4" fmla="+- -8032105 T2 T3"/>
                <a:gd name="G5" fmla="*/ G4 2 1"/>
                <a:gd name="T4" fmla="*/ 90 256 1"/>
                <a:gd name="T5" fmla="*/ 0 256 1"/>
                <a:gd name="G6" fmla="+- -8032105 T4 T5"/>
                <a:gd name="G7" fmla="*/ G6 2 1"/>
                <a:gd name="G8" fmla="abs -8032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62"/>
                <a:gd name="G18" fmla="*/ 6962 1 2"/>
                <a:gd name="G19" fmla="+- G18 5400 0"/>
                <a:gd name="G20" fmla="cos G19 -8032105"/>
                <a:gd name="G21" fmla="sin G19 -8032105"/>
                <a:gd name="G22" fmla="+- G20 10800 0"/>
                <a:gd name="G23" fmla="+- G21 10800 0"/>
                <a:gd name="G24" fmla="+- 10800 0 G20"/>
                <a:gd name="G25" fmla="+- 6962 10800 0"/>
                <a:gd name="G26" fmla="?: G9 G17 G25"/>
                <a:gd name="G27" fmla="?: G9 0 21600"/>
                <a:gd name="G28" fmla="cos 10800 -8032105"/>
                <a:gd name="G29" fmla="sin 10800 -8032105"/>
                <a:gd name="G30" fmla="sin 6962 -8032105"/>
                <a:gd name="G31" fmla="+- G28 10800 0"/>
                <a:gd name="G32" fmla="+- G29 10800 0"/>
                <a:gd name="G33" fmla="+- G30 10800 0"/>
                <a:gd name="G34" fmla="?: G4 0 G31"/>
                <a:gd name="G35" fmla="?: -8032105 G34 0"/>
                <a:gd name="G36" fmla="?: G6 G35 G31"/>
                <a:gd name="G37" fmla="+- 21600 0 G36"/>
                <a:gd name="G38" fmla="?: G4 0 G33"/>
                <a:gd name="G39" fmla="?: -8032105 G38 G32"/>
                <a:gd name="G40" fmla="?: G6 G39 0"/>
                <a:gd name="G41" fmla="?: G4 G32 21600"/>
                <a:gd name="G42" fmla="?: G6 G41 G33"/>
                <a:gd name="T12" fmla="*/ 10800 w 21600"/>
                <a:gd name="T13" fmla="*/ 0 h 21600"/>
                <a:gd name="T14" fmla="*/ 6020 w 21600"/>
                <a:gd name="T15" fmla="*/ 3314 h 21600"/>
                <a:gd name="T16" fmla="*/ 10800 w 21600"/>
                <a:gd name="T17" fmla="*/ 3838 h 21600"/>
                <a:gd name="T18" fmla="*/ 15580 w 21600"/>
                <a:gd name="T19" fmla="*/ 331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053" y="4932"/>
                  </a:moveTo>
                  <a:cubicBezTo>
                    <a:pt x="8172" y="4217"/>
                    <a:pt x="9472" y="3837"/>
                    <a:pt x="10800" y="3837"/>
                  </a:cubicBezTo>
                  <a:cubicBezTo>
                    <a:pt x="12127" y="3837"/>
                    <a:pt x="13427" y="4217"/>
                    <a:pt x="14546" y="4932"/>
                  </a:cubicBezTo>
                  <a:lnTo>
                    <a:pt x="16612" y="1697"/>
                  </a:lnTo>
                  <a:cubicBezTo>
                    <a:pt x="14876" y="588"/>
                    <a:pt x="12859" y="0"/>
                    <a:pt x="10799" y="0"/>
                  </a:cubicBezTo>
                  <a:cubicBezTo>
                    <a:pt x="8740" y="0"/>
                    <a:pt x="6723" y="588"/>
                    <a:pt x="4987" y="1697"/>
                  </a:cubicBezTo>
                  <a:close/>
                </a:path>
              </a:pathLst>
            </a:custGeom>
            <a:solidFill>
              <a:srgbClr val="7F5026"/>
            </a:solidFill>
            <a:ln w="9525">
              <a:solidFill>
                <a:srgbClr val="7F5026"/>
              </a:solidFill>
              <a:miter lim="800000"/>
              <a:headEnd/>
              <a:tailEnd/>
            </a:ln>
            <a:effectLst/>
          </p:spPr>
          <p:txBody>
            <a:bodyPr wrap="none" anchor="ctr">
              <a:prstTxWarp prst="textNoShape">
                <a:avLst/>
              </a:prstTxWarp>
            </a:bodyPr>
            <a:lstStyle/>
            <a:p>
              <a:endParaRPr lang="en-US"/>
            </a:p>
          </p:txBody>
        </p:sp>
      </p:grpSp>
      <p:grpSp>
        <p:nvGrpSpPr>
          <p:cNvPr id="12" name="Group 200"/>
          <p:cNvGrpSpPr>
            <a:grpSpLocks/>
          </p:cNvGrpSpPr>
          <p:nvPr/>
        </p:nvGrpSpPr>
        <p:grpSpPr bwMode="auto">
          <a:xfrm>
            <a:off x="7634288" y="2071688"/>
            <a:ext cx="457200" cy="461962"/>
            <a:chOff x="2556" y="2820"/>
            <a:chExt cx="576" cy="581"/>
          </a:xfrm>
        </p:grpSpPr>
        <p:sp>
          <p:nvSpPr>
            <p:cNvPr id="544969" name="AutoShape 201"/>
            <p:cNvSpPr>
              <a:spLocks noChangeArrowheads="1"/>
            </p:cNvSpPr>
            <p:nvPr/>
          </p:nvSpPr>
          <p:spPr bwMode="auto">
            <a:xfrm rot="9000000">
              <a:off x="2556" y="2820"/>
              <a:ext cx="576" cy="576"/>
            </a:xfrm>
            <a:custGeom>
              <a:avLst/>
              <a:gdLst>
                <a:gd name="G0" fmla="+- 6611 0 0"/>
                <a:gd name="G1" fmla="+- 6939492 0 0"/>
                <a:gd name="G2" fmla="+- 0 0 6939492"/>
                <a:gd name="T0" fmla="*/ 0 256 1"/>
                <a:gd name="T1" fmla="*/ 180 256 1"/>
                <a:gd name="G3" fmla="+- 6939492 T0 T1"/>
                <a:gd name="T2" fmla="*/ 0 256 1"/>
                <a:gd name="T3" fmla="*/ 90 256 1"/>
                <a:gd name="G4" fmla="+- 6939492 T2 T3"/>
                <a:gd name="G5" fmla="*/ G4 2 1"/>
                <a:gd name="T4" fmla="*/ 90 256 1"/>
                <a:gd name="T5" fmla="*/ 0 256 1"/>
                <a:gd name="G6" fmla="+- 6939492 T4 T5"/>
                <a:gd name="G7" fmla="*/ G6 2 1"/>
                <a:gd name="G8" fmla="abs 693949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11"/>
                <a:gd name="G18" fmla="*/ 6611 1 2"/>
                <a:gd name="G19" fmla="+- G18 5400 0"/>
                <a:gd name="G20" fmla="cos G19 6939492"/>
                <a:gd name="G21" fmla="sin G19 6939492"/>
                <a:gd name="G22" fmla="+- G20 10800 0"/>
                <a:gd name="G23" fmla="+- G21 10800 0"/>
                <a:gd name="G24" fmla="+- 10800 0 G20"/>
                <a:gd name="G25" fmla="+- 6611 10800 0"/>
                <a:gd name="G26" fmla="?: G9 G17 G25"/>
                <a:gd name="G27" fmla="?: G9 0 21600"/>
                <a:gd name="G28" fmla="cos 10800 6939492"/>
                <a:gd name="G29" fmla="sin 10800 6939492"/>
                <a:gd name="G30" fmla="sin 6611 6939492"/>
                <a:gd name="G31" fmla="+- G28 10800 0"/>
                <a:gd name="G32" fmla="+- G29 10800 0"/>
                <a:gd name="G33" fmla="+- G30 10800 0"/>
                <a:gd name="G34" fmla="?: G4 0 G31"/>
                <a:gd name="G35" fmla="?: 6939492 G34 0"/>
                <a:gd name="G36" fmla="?: G6 G35 G31"/>
                <a:gd name="G37" fmla="+- 21600 0 G36"/>
                <a:gd name="G38" fmla="?: G4 0 G33"/>
                <a:gd name="G39" fmla="?: 6939492 G38 G32"/>
                <a:gd name="G40" fmla="?: G6 G39 0"/>
                <a:gd name="G41" fmla="?: G4 G32 21600"/>
                <a:gd name="G42" fmla="?: G6 G41 G33"/>
                <a:gd name="T12" fmla="*/ 10800 w 21600"/>
                <a:gd name="T13" fmla="*/ 0 h 21600"/>
                <a:gd name="T14" fmla="*/ 8416 w 21600"/>
                <a:gd name="T15" fmla="*/ 19173 h 21600"/>
                <a:gd name="T16" fmla="*/ 10800 w 21600"/>
                <a:gd name="T17" fmla="*/ 4189 h 21600"/>
                <a:gd name="T18" fmla="*/ 13184 w 21600"/>
                <a:gd name="T19" fmla="*/ 1917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990" y="17158"/>
                  </a:moveTo>
                  <a:cubicBezTo>
                    <a:pt x="6148" y="16349"/>
                    <a:pt x="4189" y="13754"/>
                    <a:pt x="4189" y="10800"/>
                  </a:cubicBezTo>
                  <a:cubicBezTo>
                    <a:pt x="4189" y="7148"/>
                    <a:pt x="7148" y="4189"/>
                    <a:pt x="10800" y="4189"/>
                  </a:cubicBezTo>
                  <a:cubicBezTo>
                    <a:pt x="14451" y="4189"/>
                    <a:pt x="17411" y="7148"/>
                    <a:pt x="17411" y="10800"/>
                  </a:cubicBezTo>
                  <a:cubicBezTo>
                    <a:pt x="17410" y="13754"/>
                    <a:pt x="15451" y="16349"/>
                    <a:pt x="12609" y="17158"/>
                  </a:cubicBezTo>
                  <a:lnTo>
                    <a:pt x="13756" y="21187"/>
                  </a:lnTo>
                  <a:cubicBezTo>
                    <a:pt x="18398" y="19866"/>
                    <a:pt x="21600" y="15625"/>
                    <a:pt x="21600" y="10800"/>
                  </a:cubicBezTo>
                  <a:cubicBezTo>
                    <a:pt x="21600" y="4835"/>
                    <a:pt x="16764" y="0"/>
                    <a:pt x="10800" y="0"/>
                  </a:cubicBezTo>
                  <a:cubicBezTo>
                    <a:pt x="4835" y="0"/>
                    <a:pt x="0" y="4835"/>
                    <a:pt x="0" y="10800"/>
                  </a:cubicBezTo>
                  <a:cubicBezTo>
                    <a:pt x="-1" y="15625"/>
                    <a:pt x="3201" y="19866"/>
                    <a:pt x="7843" y="21187"/>
                  </a:cubicBezTo>
                  <a:close/>
                </a:path>
              </a:pathLst>
            </a:cu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544970" name="AutoShape 202"/>
            <p:cNvSpPr>
              <a:spLocks noChangeArrowheads="1"/>
            </p:cNvSpPr>
            <p:nvPr/>
          </p:nvSpPr>
          <p:spPr bwMode="auto">
            <a:xfrm rot="22500000">
              <a:off x="2556" y="2820"/>
              <a:ext cx="576" cy="576"/>
            </a:xfrm>
            <a:custGeom>
              <a:avLst/>
              <a:gdLst>
                <a:gd name="G0" fmla="+- 6719 0 0"/>
                <a:gd name="G1" fmla="+- -10531075 0 0"/>
                <a:gd name="G2" fmla="+- 0 0 -10531075"/>
                <a:gd name="T0" fmla="*/ 0 256 1"/>
                <a:gd name="T1" fmla="*/ 180 256 1"/>
                <a:gd name="G3" fmla="+- -10531075 T0 T1"/>
                <a:gd name="T2" fmla="*/ 0 256 1"/>
                <a:gd name="T3" fmla="*/ 90 256 1"/>
                <a:gd name="G4" fmla="+- -10531075 T2 T3"/>
                <a:gd name="G5" fmla="*/ G4 2 1"/>
                <a:gd name="T4" fmla="*/ 90 256 1"/>
                <a:gd name="T5" fmla="*/ 0 256 1"/>
                <a:gd name="G6" fmla="+- -10531075 T4 T5"/>
                <a:gd name="G7" fmla="*/ G6 2 1"/>
                <a:gd name="G8" fmla="abs -1053107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719"/>
                <a:gd name="G18" fmla="*/ 6719 1 2"/>
                <a:gd name="G19" fmla="+- G18 5400 0"/>
                <a:gd name="G20" fmla="cos G19 -10531075"/>
                <a:gd name="G21" fmla="sin G19 -10531075"/>
                <a:gd name="G22" fmla="+- G20 10800 0"/>
                <a:gd name="G23" fmla="+- G21 10800 0"/>
                <a:gd name="G24" fmla="+- 10800 0 G20"/>
                <a:gd name="G25" fmla="+- 6719 10800 0"/>
                <a:gd name="G26" fmla="?: G9 G17 G25"/>
                <a:gd name="G27" fmla="?: G9 0 21600"/>
                <a:gd name="G28" fmla="cos 10800 -10531075"/>
                <a:gd name="G29" fmla="sin 10800 -10531075"/>
                <a:gd name="G30" fmla="sin 6719 -10531075"/>
                <a:gd name="G31" fmla="+- G28 10800 0"/>
                <a:gd name="G32" fmla="+- G29 10800 0"/>
                <a:gd name="G33" fmla="+- G30 10800 0"/>
                <a:gd name="G34" fmla="?: G4 0 G31"/>
                <a:gd name="G35" fmla="?: -10531075 G34 0"/>
                <a:gd name="G36" fmla="?: G6 G35 G31"/>
                <a:gd name="G37" fmla="+- 21600 0 G36"/>
                <a:gd name="G38" fmla="?: G4 0 G33"/>
                <a:gd name="G39" fmla="?: -10531075 G38 G32"/>
                <a:gd name="G40" fmla="?: G6 G39 0"/>
                <a:gd name="G41" fmla="?: G4 G32 21600"/>
                <a:gd name="G42" fmla="?: G6 G41 G33"/>
                <a:gd name="T12" fmla="*/ 10800 w 21600"/>
                <a:gd name="T13" fmla="*/ 0 h 21600"/>
                <a:gd name="T14" fmla="*/ 2532 w 21600"/>
                <a:gd name="T15" fmla="*/ 7903 h 21600"/>
                <a:gd name="T16" fmla="*/ 10800 w 21600"/>
                <a:gd name="T17" fmla="*/ 4081 h 21600"/>
                <a:gd name="T18" fmla="*/ 19068 w 21600"/>
                <a:gd name="T19" fmla="*/ 790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458" y="8578"/>
                  </a:moveTo>
                  <a:cubicBezTo>
                    <a:pt x="5402" y="5884"/>
                    <a:pt x="7945" y="4080"/>
                    <a:pt x="10800" y="4080"/>
                  </a:cubicBezTo>
                  <a:cubicBezTo>
                    <a:pt x="13654" y="4080"/>
                    <a:pt x="16197" y="5884"/>
                    <a:pt x="17141" y="8578"/>
                  </a:cubicBezTo>
                  <a:lnTo>
                    <a:pt x="20992" y="7228"/>
                  </a:lnTo>
                  <a:cubicBezTo>
                    <a:pt x="19475" y="2898"/>
                    <a:pt x="15388" y="0"/>
                    <a:pt x="10799" y="0"/>
                  </a:cubicBezTo>
                  <a:cubicBezTo>
                    <a:pt x="6211" y="0"/>
                    <a:pt x="2124" y="2898"/>
                    <a:pt x="607" y="7228"/>
                  </a:cubicBezTo>
                  <a:close/>
                </a:path>
              </a:pathLst>
            </a:custGeom>
            <a:solidFill>
              <a:schemeClr val="hlink"/>
            </a:solidFill>
            <a:ln w="9525">
              <a:solidFill>
                <a:schemeClr val="hlink"/>
              </a:solidFill>
              <a:miter lim="800000"/>
              <a:headEnd/>
              <a:tailEnd/>
            </a:ln>
            <a:effectLst/>
          </p:spPr>
          <p:txBody>
            <a:bodyPr wrap="none" anchor="ctr">
              <a:prstTxWarp prst="textNoShape">
                <a:avLst/>
              </a:prstTxWarp>
            </a:bodyPr>
            <a:lstStyle/>
            <a:p>
              <a:endParaRPr lang="en-US"/>
            </a:p>
          </p:txBody>
        </p:sp>
        <p:sp>
          <p:nvSpPr>
            <p:cNvPr id="544971" name="AutoShape 203"/>
            <p:cNvSpPr>
              <a:spLocks noChangeArrowheads="1"/>
            </p:cNvSpPr>
            <p:nvPr/>
          </p:nvSpPr>
          <p:spPr bwMode="auto">
            <a:xfrm rot="29700000">
              <a:off x="2556" y="2820"/>
              <a:ext cx="576" cy="575"/>
            </a:xfrm>
            <a:custGeom>
              <a:avLst/>
              <a:gdLst>
                <a:gd name="G0" fmla="+- 6677 0 0"/>
                <a:gd name="G1" fmla="+- -7787616 0 0"/>
                <a:gd name="G2" fmla="+- 0 0 -7787616"/>
                <a:gd name="T0" fmla="*/ 0 256 1"/>
                <a:gd name="T1" fmla="*/ 180 256 1"/>
                <a:gd name="G3" fmla="+- -7787616 T0 T1"/>
                <a:gd name="T2" fmla="*/ 0 256 1"/>
                <a:gd name="T3" fmla="*/ 90 256 1"/>
                <a:gd name="G4" fmla="+- -7787616 T2 T3"/>
                <a:gd name="G5" fmla="*/ G4 2 1"/>
                <a:gd name="T4" fmla="*/ 90 256 1"/>
                <a:gd name="T5" fmla="*/ 0 256 1"/>
                <a:gd name="G6" fmla="+- -7787616 T4 T5"/>
                <a:gd name="G7" fmla="*/ G6 2 1"/>
                <a:gd name="G8" fmla="abs -778761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77"/>
                <a:gd name="G18" fmla="*/ 6677 1 2"/>
                <a:gd name="G19" fmla="+- G18 5400 0"/>
                <a:gd name="G20" fmla="cos G19 -7787616"/>
                <a:gd name="G21" fmla="sin G19 -7787616"/>
                <a:gd name="G22" fmla="+- G20 10800 0"/>
                <a:gd name="G23" fmla="+- G21 10800 0"/>
                <a:gd name="G24" fmla="+- 10800 0 G20"/>
                <a:gd name="G25" fmla="+- 6677 10800 0"/>
                <a:gd name="G26" fmla="?: G9 G17 G25"/>
                <a:gd name="G27" fmla="?: G9 0 21600"/>
                <a:gd name="G28" fmla="cos 10800 -7787616"/>
                <a:gd name="G29" fmla="sin 10800 -7787616"/>
                <a:gd name="G30" fmla="sin 6677 -7787616"/>
                <a:gd name="G31" fmla="+- G28 10800 0"/>
                <a:gd name="G32" fmla="+- G29 10800 0"/>
                <a:gd name="G33" fmla="+- G30 10800 0"/>
                <a:gd name="G34" fmla="?: G4 0 G31"/>
                <a:gd name="G35" fmla="?: -7787616 G34 0"/>
                <a:gd name="G36" fmla="?: G6 G35 G31"/>
                <a:gd name="G37" fmla="+- 21600 0 G36"/>
                <a:gd name="G38" fmla="?: G4 0 G33"/>
                <a:gd name="G39" fmla="?: -7787616 G38 G32"/>
                <a:gd name="G40" fmla="?: G6 G39 0"/>
                <a:gd name="G41" fmla="?: G4 G32 21600"/>
                <a:gd name="G42" fmla="?: G6 G41 G33"/>
                <a:gd name="T12" fmla="*/ 10800 w 21600"/>
                <a:gd name="T13" fmla="*/ 0 h 21600"/>
                <a:gd name="T14" fmla="*/ 6586 w 21600"/>
                <a:gd name="T15" fmla="*/ 3144 h 21600"/>
                <a:gd name="T16" fmla="*/ 10800 w 21600"/>
                <a:gd name="T17" fmla="*/ 4123 h 21600"/>
                <a:gd name="T18" fmla="*/ 15014 w 21600"/>
                <a:gd name="T19" fmla="*/ 314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580" y="4950"/>
                  </a:moveTo>
                  <a:cubicBezTo>
                    <a:pt x="8566" y="4407"/>
                    <a:pt x="9674" y="4122"/>
                    <a:pt x="10800" y="4122"/>
                  </a:cubicBezTo>
                  <a:cubicBezTo>
                    <a:pt x="11925" y="4122"/>
                    <a:pt x="13033" y="4407"/>
                    <a:pt x="14019" y="4950"/>
                  </a:cubicBezTo>
                  <a:lnTo>
                    <a:pt x="16007" y="1338"/>
                  </a:lnTo>
                  <a:cubicBezTo>
                    <a:pt x="14412" y="460"/>
                    <a:pt x="12621" y="0"/>
                    <a:pt x="10799" y="0"/>
                  </a:cubicBezTo>
                  <a:cubicBezTo>
                    <a:pt x="8978" y="0"/>
                    <a:pt x="7187" y="460"/>
                    <a:pt x="5592" y="1338"/>
                  </a:cubicBezTo>
                  <a:close/>
                </a:path>
              </a:pathLst>
            </a:custGeom>
            <a:solidFill>
              <a:srgbClr val="2C8516"/>
            </a:solidFill>
            <a:ln w="9525">
              <a:solidFill>
                <a:srgbClr val="2C8516"/>
              </a:solidFill>
              <a:miter lim="800000"/>
              <a:headEnd/>
              <a:tailEnd/>
            </a:ln>
            <a:effectLst/>
          </p:spPr>
          <p:txBody>
            <a:bodyPr wrap="none" anchor="ctr">
              <a:prstTxWarp prst="textNoShape">
                <a:avLst/>
              </a:prstTxWarp>
            </a:bodyPr>
            <a:lstStyle/>
            <a:p>
              <a:endParaRPr lang="en-US"/>
            </a:p>
          </p:txBody>
        </p:sp>
        <p:sp>
          <p:nvSpPr>
            <p:cNvPr id="544972" name="AutoShape 204"/>
            <p:cNvSpPr>
              <a:spLocks noChangeArrowheads="1"/>
            </p:cNvSpPr>
            <p:nvPr/>
          </p:nvSpPr>
          <p:spPr bwMode="auto">
            <a:xfrm rot="22500000">
              <a:off x="2556" y="2825"/>
              <a:ext cx="576" cy="576"/>
            </a:xfrm>
            <a:custGeom>
              <a:avLst/>
              <a:gdLst>
                <a:gd name="G0" fmla="+- 6962 0 0"/>
                <a:gd name="G1" fmla="+- -8032105 0 0"/>
                <a:gd name="G2" fmla="+- 0 0 -8032105"/>
                <a:gd name="T0" fmla="*/ 0 256 1"/>
                <a:gd name="T1" fmla="*/ 180 256 1"/>
                <a:gd name="G3" fmla="+- -8032105 T0 T1"/>
                <a:gd name="T2" fmla="*/ 0 256 1"/>
                <a:gd name="T3" fmla="*/ 90 256 1"/>
                <a:gd name="G4" fmla="+- -8032105 T2 T3"/>
                <a:gd name="G5" fmla="*/ G4 2 1"/>
                <a:gd name="T4" fmla="*/ 90 256 1"/>
                <a:gd name="T5" fmla="*/ 0 256 1"/>
                <a:gd name="G6" fmla="+- -8032105 T4 T5"/>
                <a:gd name="G7" fmla="*/ G6 2 1"/>
                <a:gd name="G8" fmla="abs -8032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62"/>
                <a:gd name="G18" fmla="*/ 6962 1 2"/>
                <a:gd name="G19" fmla="+- G18 5400 0"/>
                <a:gd name="G20" fmla="cos G19 -8032105"/>
                <a:gd name="G21" fmla="sin G19 -8032105"/>
                <a:gd name="G22" fmla="+- G20 10800 0"/>
                <a:gd name="G23" fmla="+- G21 10800 0"/>
                <a:gd name="G24" fmla="+- 10800 0 G20"/>
                <a:gd name="G25" fmla="+- 6962 10800 0"/>
                <a:gd name="G26" fmla="?: G9 G17 G25"/>
                <a:gd name="G27" fmla="?: G9 0 21600"/>
                <a:gd name="G28" fmla="cos 10800 -8032105"/>
                <a:gd name="G29" fmla="sin 10800 -8032105"/>
                <a:gd name="G30" fmla="sin 6962 -8032105"/>
                <a:gd name="G31" fmla="+- G28 10800 0"/>
                <a:gd name="G32" fmla="+- G29 10800 0"/>
                <a:gd name="G33" fmla="+- G30 10800 0"/>
                <a:gd name="G34" fmla="?: G4 0 G31"/>
                <a:gd name="G35" fmla="?: -8032105 G34 0"/>
                <a:gd name="G36" fmla="?: G6 G35 G31"/>
                <a:gd name="G37" fmla="+- 21600 0 G36"/>
                <a:gd name="G38" fmla="?: G4 0 G33"/>
                <a:gd name="G39" fmla="?: -8032105 G38 G32"/>
                <a:gd name="G40" fmla="?: G6 G39 0"/>
                <a:gd name="G41" fmla="?: G4 G32 21600"/>
                <a:gd name="G42" fmla="?: G6 G41 G33"/>
                <a:gd name="T12" fmla="*/ 10800 w 21600"/>
                <a:gd name="T13" fmla="*/ 0 h 21600"/>
                <a:gd name="T14" fmla="*/ 6020 w 21600"/>
                <a:gd name="T15" fmla="*/ 3314 h 21600"/>
                <a:gd name="T16" fmla="*/ 10800 w 21600"/>
                <a:gd name="T17" fmla="*/ 3838 h 21600"/>
                <a:gd name="T18" fmla="*/ 15580 w 21600"/>
                <a:gd name="T19" fmla="*/ 331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053" y="4932"/>
                  </a:moveTo>
                  <a:cubicBezTo>
                    <a:pt x="8172" y="4217"/>
                    <a:pt x="9472" y="3837"/>
                    <a:pt x="10800" y="3837"/>
                  </a:cubicBezTo>
                  <a:cubicBezTo>
                    <a:pt x="12127" y="3837"/>
                    <a:pt x="13427" y="4217"/>
                    <a:pt x="14546" y="4932"/>
                  </a:cubicBezTo>
                  <a:lnTo>
                    <a:pt x="16612" y="1697"/>
                  </a:lnTo>
                  <a:cubicBezTo>
                    <a:pt x="14876" y="588"/>
                    <a:pt x="12859" y="0"/>
                    <a:pt x="10799" y="0"/>
                  </a:cubicBezTo>
                  <a:cubicBezTo>
                    <a:pt x="8740" y="0"/>
                    <a:pt x="6723" y="588"/>
                    <a:pt x="4987" y="1697"/>
                  </a:cubicBezTo>
                  <a:close/>
                </a:path>
              </a:pathLst>
            </a:custGeom>
            <a:solidFill>
              <a:srgbClr val="7F5026"/>
            </a:solidFill>
            <a:ln w="9525">
              <a:solidFill>
                <a:srgbClr val="7F5026"/>
              </a:solidFill>
              <a:miter lim="800000"/>
              <a:headEnd/>
              <a:tailEnd/>
            </a:ln>
            <a:effectLst/>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528260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44956"/>
                                        </p:tgtEl>
                                        <p:attrNameLst>
                                          <p:attrName>style.visibility</p:attrName>
                                        </p:attrNameLst>
                                      </p:cBhvr>
                                      <p:to>
                                        <p:strVal val="visible"/>
                                      </p:to>
                                    </p:set>
                                    <p:animEffect transition="in" filter="wipe(down)">
                                      <p:cBhvr>
                                        <p:cTn id="7" dur="500"/>
                                        <p:tgtEl>
                                          <p:spTgt spid="54495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44957"/>
                                        </p:tgtEl>
                                        <p:attrNameLst>
                                          <p:attrName>style.visibility</p:attrName>
                                        </p:attrNameLst>
                                      </p:cBhvr>
                                      <p:to>
                                        <p:strVal val="visible"/>
                                      </p:to>
                                    </p:set>
                                    <p:animEffect transition="in" filter="wipe(down)">
                                      <p:cBhvr>
                                        <p:cTn id="11" dur="500"/>
                                        <p:tgtEl>
                                          <p:spTgt spid="544957"/>
                                        </p:tgtEl>
                                      </p:cBhvr>
                                    </p:animEffect>
                                  </p:childTnLst>
                                  <p:subTnLst>
                                    <p:audio>
                                      <p:cMediaNode>
                                        <p:cTn display="0" masterRel="sameClick">
                                          <p:stCondLst>
                                            <p:cond evt="begin" delay="0">
                                              <p:tn val="9"/>
                                            </p:cond>
                                          </p:stCondLst>
                                          <p:endCondLst>
                                            <p:cond evt="onStopAudio" delay="0">
                                              <p:tgtEl>
                                                <p:sldTgt/>
                                              </p:tgtEl>
                                            </p:cond>
                                          </p:endCondLst>
                                        </p:cTn>
                                        <p:tgtEl>
                                          <p:sndTgt r:embed="rId2"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95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descr="Rectangle: Click to edit Master text styles&#10;Second level&#10;Third level&#10;Fourth level&#10;Fifth level"/>
          <p:cNvSpPr>
            <a:spLocks noGrp="1" noChangeArrowheads="1"/>
          </p:cNvSpPr>
          <p:nvPr>
            <p:ph type="body" idx="1"/>
          </p:nvPr>
        </p:nvSpPr>
        <p:spPr>
          <a:xfrm>
            <a:off x="0" y="838200"/>
            <a:ext cx="8674100" cy="3740150"/>
          </a:xfrm>
          <a:noFill/>
        </p:spPr>
        <p:txBody>
          <a:bodyPr>
            <a:normAutofit fontScale="92500" lnSpcReduction="10000"/>
          </a:bodyPr>
          <a:lstStyle/>
          <a:p>
            <a:r>
              <a:rPr lang="en-US" u="sng" dirty="0">
                <a:solidFill>
                  <a:srgbClr val="CC0000"/>
                </a:solidFill>
              </a:rPr>
              <a:t>DNA hybridization</a:t>
            </a:r>
            <a:endParaRPr lang="en-US" sz="2600" dirty="0"/>
          </a:p>
          <a:p>
            <a:pPr lvl="1"/>
            <a:r>
              <a:rPr lang="en-US" sz="2400" dirty="0"/>
              <a:t>find sequence of DNA using a </a:t>
            </a:r>
            <a:r>
              <a:rPr lang="en-US" sz="2400" u="sng" dirty="0">
                <a:solidFill>
                  <a:srgbClr val="CC0000"/>
                </a:solidFill>
              </a:rPr>
              <a:t>labeled</a:t>
            </a:r>
            <a:r>
              <a:rPr lang="en-US" sz="2400" u="sng" dirty="0"/>
              <a:t> </a:t>
            </a:r>
            <a:r>
              <a:rPr lang="en-US" sz="2400" u="sng" dirty="0">
                <a:solidFill>
                  <a:srgbClr val="CC0000"/>
                </a:solidFill>
              </a:rPr>
              <a:t>probe</a:t>
            </a:r>
          </a:p>
          <a:p>
            <a:pPr lvl="2"/>
            <a:r>
              <a:rPr lang="en-US" sz="2400" dirty="0"/>
              <a:t>short, single stranded DNA molecule</a:t>
            </a:r>
          </a:p>
          <a:p>
            <a:pPr lvl="2"/>
            <a:r>
              <a:rPr lang="en-US" sz="2400" dirty="0"/>
              <a:t>complementary to part of gene of interest</a:t>
            </a:r>
          </a:p>
          <a:p>
            <a:pPr lvl="2"/>
            <a:r>
              <a:rPr lang="en-US" sz="2400" dirty="0"/>
              <a:t>labeled with radioactive P</a:t>
            </a:r>
            <a:r>
              <a:rPr lang="en-US" sz="2400" baseline="30000" dirty="0"/>
              <a:t>32</a:t>
            </a:r>
            <a:r>
              <a:rPr lang="en-US" sz="2400" dirty="0"/>
              <a:t> or fluorescent dye</a:t>
            </a:r>
          </a:p>
          <a:p>
            <a:pPr lvl="1"/>
            <a:r>
              <a:rPr lang="en-US" sz="2400" dirty="0"/>
              <a:t>heat treat DNA in gel</a:t>
            </a:r>
          </a:p>
          <a:p>
            <a:pPr lvl="2"/>
            <a:r>
              <a:rPr lang="en-US" sz="2400" dirty="0"/>
              <a:t>unwinds (denatures) strands</a:t>
            </a:r>
          </a:p>
          <a:p>
            <a:pPr lvl="1"/>
            <a:r>
              <a:rPr lang="en-US" sz="2400" dirty="0"/>
              <a:t>wash gel with probe</a:t>
            </a:r>
          </a:p>
          <a:p>
            <a:pPr lvl="2"/>
            <a:r>
              <a:rPr lang="en-US" sz="2400" dirty="0"/>
              <a:t>probe hybridizes with denatured DNA</a:t>
            </a:r>
          </a:p>
        </p:txBody>
      </p:sp>
      <p:sp>
        <p:nvSpPr>
          <p:cNvPr id="533507" name="Rectangle 3"/>
          <p:cNvSpPr>
            <a:spLocks noGrp="1" noChangeArrowheads="1"/>
          </p:cNvSpPr>
          <p:nvPr>
            <p:ph type="title"/>
          </p:nvPr>
        </p:nvSpPr>
        <p:spPr/>
        <p:txBody>
          <a:bodyPr/>
          <a:lstStyle/>
          <a:p>
            <a:r>
              <a:rPr lang="en-US"/>
              <a:t>Finding your gene of interest</a:t>
            </a:r>
          </a:p>
        </p:txBody>
      </p:sp>
      <p:sp>
        <p:nvSpPr>
          <p:cNvPr id="533584" name="Rectangle 80"/>
          <p:cNvSpPr>
            <a:spLocks noChangeArrowheads="1"/>
          </p:cNvSpPr>
          <p:nvPr/>
        </p:nvSpPr>
        <p:spPr bwMode="auto">
          <a:xfrm>
            <a:off x="6569075" y="4997450"/>
            <a:ext cx="183515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F116A"/>
                </a:solidFill>
              </a:rPr>
              <a:t>labeled probe</a:t>
            </a:r>
          </a:p>
        </p:txBody>
      </p:sp>
      <p:sp>
        <p:nvSpPr>
          <p:cNvPr id="533585" name="Rectangle 81"/>
          <p:cNvSpPr>
            <a:spLocks noChangeArrowheads="1"/>
          </p:cNvSpPr>
          <p:nvPr/>
        </p:nvSpPr>
        <p:spPr bwMode="auto">
          <a:xfrm>
            <a:off x="220663" y="5394325"/>
            <a:ext cx="1849437"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F116A"/>
                </a:solidFill>
              </a:rPr>
              <a:t>genomic DNA</a:t>
            </a:r>
          </a:p>
        </p:txBody>
      </p:sp>
      <p:sp>
        <p:nvSpPr>
          <p:cNvPr id="533511" name="Rectangle 7"/>
          <p:cNvSpPr>
            <a:spLocks noChangeArrowheads="1"/>
          </p:cNvSpPr>
          <p:nvPr/>
        </p:nvSpPr>
        <p:spPr bwMode="auto">
          <a:xfrm>
            <a:off x="1066800" y="6557963"/>
            <a:ext cx="7391400" cy="228600"/>
          </a:xfrm>
          <a:prstGeom prst="rect">
            <a:avLst/>
          </a:prstGeom>
          <a:solidFill>
            <a:srgbClr val="660000"/>
          </a:solidFill>
          <a:ln w="9525">
            <a:solidFill>
              <a:srgbClr val="660000"/>
            </a:solidFill>
            <a:miter lim="800000"/>
            <a:headEnd/>
            <a:tailEnd/>
          </a:ln>
          <a:effectLst/>
        </p:spPr>
        <p:txBody>
          <a:bodyPr wrap="none" anchor="ctr">
            <a:prstTxWarp prst="textNoShape">
              <a:avLst/>
            </a:prstTxWarp>
          </a:bodyPr>
          <a:lstStyle/>
          <a:p>
            <a:endParaRPr lang="en-US"/>
          </a:p>
        </p:txBody>
      </p:sp>
      <p:sp>
        <p:nvSpPr>
          <p:cNvPr id="533512" name="Rectangle 8"/>
          <p:cNvSpPr>
            <a:spLocks noChangeArrowheads="1"/>
          </p:cNvSpPr>
          <p:nvPr/>
        </p:nvSpPr>
        <p:spPr bwMode="auto">
          <a:xfrm>
            <a:off x="1447800" y="6008688"/>
            <a:ext cx="228600" cy="533400"/>
          </a:xfrm>
          <a:prstGeom prst="rect">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sp>
        <p:nvSpPr>
          <p:cNvPr id="533513" name="Rectangle 9"/>
          <p:cNvSpPr>
            <a:spLocks noChangeArrowheads="1"/>
          </p:cNvSpPr>
          <p:nvPr/>
        </p:nvSpPr>
        <p:spPr bwMode="auto">
          <a:xfrm>
            <a:off x="1752600" y="6008688"/>
            <a:ext cx="228600" cy="533400"/>
          </a:xfrm>
          <a:prstGeom prst="rect">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grpSp>
        <p:nvGrpSpPr>
          <p:cNvPr id="2" name="Group 10"/>
          <p:cNvGrpSpPr>
            <a:grpSpLocks/>
          </p:cNvGrpSpPr>
          <p:nvPr/>
        </p:nvGrpSpPr>
        <p:grpSpPr bwMode="auto">
          <a:xfrm rot="-10800000" flipH="1" flipV="1">
            <a:off x="2362200" y="5932488"/>
            <a:ext cx="228600" cy="609600"/>
            <a:chOff x="1776" y="2592"/>
            <a:chExt cx="144" cy="384"/>
          </a:xfrm>
        </p:grpSpPr>
        <p:sp>
          <p:nvSpPr>
            <p:cNvPr id="533515" name="Rectangle 11"/>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533516" name="Oval 12"/>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grpSp>
      <p:grpSp>
        <p:nvGrpSpPr>
          <p:cNvPr id="3" name="Group 13"/>
          <p:cNvGrpSpPr>
            <a:grpSpLocks/>
          </p:cNvGrpSpPr>
          <p:nvPr/>
        </p:nvGrpSpPr>
        <p:grpSpPr bwMode="auto">
          <a:xfrm rot="-10800000" flipH="1" flipV="1">
            <a:off x="2971800" y="5932488"/>
            <a:ext cx="228600" cy="609600"/>
            <a:chOff x="1776" y="2592"/>
            <a:chExt cx="144" cy="384"/>
          </a:xfrm>
        </p:grpSpPr>
        <p:sp>
          <p:nvSpPr>
            <p:cNvPr id="533518" name="Rectangle 14"/>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533519" name="Oval 15"/>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grpSp>
      <p:sp>
        <p:nvSpPr>
          <p:cNvPr id="533520" name="Rectangle 16"/>
          <p:cNvSpPr>
            <a:spLocks noChangeArrowheads="1"/>
          </p:cNvSpPr>
          <p:nvPr/>
        </p:nvSpPr>
        <p:spPr bwMode="auto">
          <a:xfrm>
            <a:off x="3581400" y="6008688"/>
            <a:ext cx="228600" cy="533400"/>
          </a:xfrm>
          <a:prstGeom prst="rect">
            <a:avLst/>
          </a:prstGeom>
          <a:solidFill>
            <a:srgbClr val="006604"/>
          </a:solidFill>
          <a:ln w="9525">
            <a:solidFill>
              <a:srgbClr val="006604"/>
            </a:solidFill>
            <a:miter lim="800000"/>
            <a:headEnd/>
            <a:tailEnd/>
          </a:ln>
          <a:effectLst/>
        </p:spPr>
        <p:txBody>
          <a:bodyPr wrap="none" anchor="ctr">
            <a:prstTxWarp prst="textNoShape">
              <a:avLst/>
            </a:prstTxWarp>
          </a:bodyPr>
          <a:lstStyle/>
          <a:p>
            <a:endParaRPr lang="en-US"/>
          </a:p>
        </p:txBody>
      </p:sp>
      <p:sp>
        <p:nvSpPr>
          <p:cNvPr id="533521" name="Rectangle 17"/>
          <p:cNvSpPr>
            <a:spLocks noChangeArrowheads="1"/>
          </p:cNvSpPr>
          <p:nvPr/>
        </p:nvSpPr>
        <p:spPr bwMode="auto">
          <a:xfrm>
            <a:off x="2667000" y="6008688"/>
            <a:ext cx="228600" cy="533400"/>
          </a:xfrm>
          <a:prstGeom prst="rect">
            <a:avLst/>
          </a:prstGeom>
          <a:solidFill>
            <a:srgbClr val="006604"/>
          </a:solidFill>
          <a:ln w="9525">
            <a:solidFill>
              <a:srgbClr val="006604"/>
            </a:solidFill>
            <a:miter lim="800000"/>
            <a:headEnd/>
            <a:tailEnd/>
          </a:ln>
          <a:effectLst/>
        </p:spPr>
        <p:txBody>
          <a:bodyPr wrap="none" anchor="ctr">
            <a:prstTxWarp prst="textNoShape">
              <a:avLst/>
            </a:prstTxWarp>
          </a:bodyPr>
          <a:lstStyle/>
          <a:p>
            <a:endParaRPr lang="en-US"/>
          </a:p>
        </p:txBody>
      </p:sp>
      <p:grpSp>
        <p:nvGrpSpPr>
          <p:cNvPr id="4" name="Group 18"/>
          <p:cNvGrpSpPr>
            <a:grpSpLocks/>
          </p:cNvGrpSpPr>
          <p:nvPr/>
        </p:nvGrpSpPr>
        <p:grpSpPr bwMode="auto">
          <a:xfrm rot="-10800000" flipH="1" flipV="1">
            <a:off x="4191000" y="5932488"/>
            <a:ext cx="228600" cy="609600"/>
            <a:chOff x="1776" y="2592"/>
            <a:chExt cx="144" cy="384"/>
          </a:xfrm>
        </p:grpSpPr>
        <p:sp>
          <p:nvSpPr>
            <p:cNvPr id="533523" name="Rectangle 19"/>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533524" name="Oval 20"/>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grpSp>
      <p:sp>
        <p:nvSpPr>
          <p:cNvPr id="533525" name="Rectangle 21"/>
          <p:cNvSpPr>
            <a:spLocks noChangeArrowheads="1"/>
          </p:cNvSpPr>
          <p:nvPr/>
        </p:nvSpPr>
        <p:spPr bwMode="auto">
          <a:xfrm>
            <a:off x="4495800" y="6008688"/>
            <a:ext cx="228600" cy="533400"/>
          </a:xfrm>
          <a:prstGeom prst="rect">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sp>
        <p:nvSpPr>
          <p:cNvPr id="533526" name="Rectangle 22"/>
          <p:cNvSpPr>
            <a:spLocks noChangeArrowheads="1"/>
          </p:cNvSpPr>
          <p:nvPr/>
        </p:nvSpPr>
        <p:spPr bwMode="auto">
          <a:xfrm>
            <a:off x="3276600" y="6008688"/>
            <a:ext cx="228600" cy="533400"/>
          </a:xfrm>
          <a:prstGeom prst="rect">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sp>
        <p:nvSpPr>
          <p:cNvPr id="533527" name="Rectangle 23"/>
          <p:cNvSpPr>
            <a:spLocks noChangeArrowheads="1"/>
          </p:cNvSpPr>
          <p:nvPr/>
        </p:nvSpPr>
        <p:spPr bwMode="auto">
          <a:xfrm>
            <a:off x="5105400" y="6008688"/>
            <a:ext cx="228600" cy="533400"/>
          </a:xfrm>
          <a:prstGeom prst="rect">
            <a:avLst/>
          </a:prstGeom>
          <a:solidFill>
            <a:srgbClr val="006604"/>
          </a:solidFill>
          <a:ln w="9525">
            <a:solidFill>
              <a:srgbClr val="006604"/>
            </a:solidFill>
            <a:miter lim="800000"/>
            <a:headEnd/>
            <a:tailEnd/>
          </a:ln>
          <a:effectLst/>
        </p:spPr>
        <p:txBody>
          <a:bodyPr wrap="none" anchor="ctr">
            <a:prstTxWarp prst="textNoShape">
              <a:avLst/>
            </a:prstTxWarp>
          </a:bodyPr>
          <a:lstStyle/>
          <a:p>
            <a:endParaRPr lang="en-US"/>
          </a:p>
        </p:txBody>
      </p:sp>
      <p:grpSp>
        <p:nvGrpSpPr>
          <p:cNvPr id="5" name="Group 24"/>
          <p:cNvGrpSpPr>
            <a:grpSpLocks/>
          </p:cNvGrpSpPr>
          <p:nvPr/>
        </p:nvGrpSpPr>
        <p:grpSpPr bwMode="auto">
          <a:xfrm rot="-10800000" flipH="1" flipV="1">
            <a:off x="5410200" y="5932488"/>
            <a:ext cx="228600" cy="609600"/>
            <a:chOff x="1776" y="2592"/>
            <a:chExt cx="144" cy="384"/>
          </a:xfrm>
        </p:grpSpPr>
        <p:sp>
          <p:nvSpPr>
            <p:cNvPr id="533529" name="Rectangle 25"/>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533530" name="Oval 26"/>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grpSp>
      <p:sp>
        <p:nvSpPr>
          <p:cNvPr id="533531" name="Rectangle 27"/>
          <p:cNvSpPr>
            <a:spLocks noChangeArrowheads="1"/>
          </p:cNvSpPr>
          <p:nvPr/>
        </p:nvSpPr>
        <p:spPr bwMode="auto">
          <a:xfrm>
            <a:off x="6019800" y="6008688"/>
            <a:ext cx="228600" cy="533400"/>
          </a:xfrm>
          <a:prstGeom prst="rect">
            <a:avLst/>
          </a:prstGeom>
          <a:solidFill>
            <a:srgbClr val="006604"/>
          </a:solidFill>
          <a:ln w="9525">
            <a:solidFill>
              <a:srgbClr val="006604"/>
            </a:solidFill>
            <a:miter lim="800000"/>
            <a:headEnd/>
            <a:tailEnd/>
          </a:ln>
          <a:effectLst/>
        </p:spPr>
        <p:txBody>
          <a:bodyPr wrap="none" anchor="ctr">
            <a:prstTxWarp prst="textNoShape">
              <a:avLst/>
            </a:prstTxWarp>
          </a:bodyPr>
          <a:lstStyle/>
          <a:p>
            <a:endParaRPr lang="en-US"/>
          </a:p>
        </p:txBody>
      </p:sp>
      <p:sp>
        <p:nvSpPr>
          <p:cNvPr id="533532" name="Rectangle 28"/>
          <p:cNvSpPr>
            <a:spLocks noChangeArrowheads="1"/>
          </p:cNvSpPr>
          <p:nvPr/>
        </p:nvSpPr>
        <p:spPr bwMode="auto">
          <a:xfrm>
            <a:off x="6324600" y="6008688"/>
            <a:ext cx="228600" cy="533400"/>
          </a:xfrm>
          <a:prstGeom prst="rect">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grpSp>
        <p:nvGrpSpPr>
          <p:cNvPr id="6" name="Group 29"/>
          <p:cNvGrpSpPr>
            <a:grpSpLocks/>
          </p:cNvGrpSpPr>
          <p:nvPr/>
        </p:nvGrpSpPr>
        <p:grpSpPr bwMode="auto">
          <a:xfrm rot="-10800000" flipH="1" flipV="1">
            <a:off x="6934200" y="5932488"/>
            <a:ext cx="228600" cy="609600"/>
            <a:chOff x="1776" y="2592"/>
            <a:chExt cx="144" cy="384"/>
          </a:xfrm>
        </p:grpSpPr>
        <p:sp>
          <p:nvSpPr>
            <p:cNvPr id="533534" name="Rectangle 30"/>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533535" name="Oval 31"/>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grpSp>
      <p:sp>
        <p:nvSpPr>
          <p:cNvPr id="533536" name="Rectangle 32"/>
          <p:cNvSpPr>
            <a:spLocks noChangeArrowheads="1"/>
          </p:cNvSpPr>
          <p:nvPr/>
        </p:nvSpPr>
        <p:spPr bwMode="auto">
          <a:xfrm>
            <a:off x="7239000" y="6008688"/>
            <a:ext cx="228600" cy="533400"/>
          </a:xfrm>
          <a:prstGeom prst="rect">
            <a:avLst/>
          </a:prstGeom>
          <a:solidFill>
            <a:srgbClr val="006604"/>
          </a:solidFill>
          <a:ln w="9525">
            <a:solidFill>
              <a:srgbClr val="006604"/>
            </a:solidFill>
            <a:miter lim="800000"/>
            <a:headEnd/>
            <a:tailEnd/>
          </a:ln>
          <a:effectLst/>
        </p:spPr>
        <p:txBody>
          <a:bodyPr wrap="none" anchor="ctr">
            <a:prstTxWarp prst="textNoShape">
              <a:avLst/>
            </a:prstTxWarp>
          </a:bodyPr>
          <a:lstStyle/>
          <a:p>
            <a:endParaRPr lang="en-US"/>
          </a:p>
        </p:txBody>
      </p:sp>
      <p:sp>
        <p:nvSpPr>
          <p:cNvPr id="533537" name="Rectangle 33"/>
          <p:cNvSpPr>
            <a:spLocks noChangeArrowheads="1"/>
          </p:cNvSpPr>
          <p:nvPr/>
        </p:nvSpPr>
        <p:spPr bwMode="auto">
          <a:xfrm>
            <a:off x="7543800" y="6008688"/>
            <a:ext cx="228600" cy="533400"/>
          </a:xfrm>
          <a:prstGeom prst="rect">
            <a:avLst/>
          </a:prstGeom>
          <a:solidFill>
            <a:srgbClr val="006604"/>
          </a:solidFill>
          <a:ln w="9525">
            <a:solidFill>
              <a:srgbClr val="006604"/>
            </a:solidFill>
            <a:miter lim="800000"/>
            <a:headEnd/>
            <a:tailEnd/>
          </a:ln>
          <a:effectLst/>
        </p:spPr>
        <p:txBody>
          <a:bodyPr wrap="none" anchor="ctr">
            <a:prstTxWarp prst="textNoShape">
              <a:avLst/>
            </a:prstTxWarp>
          </a:bodyPr>
          <a:lstStyle/>
          <a:p>
            <a:endParaRPr lang="en-US"/>
          </a:p>
        </p:txBody>
      </p:sp>
      <p:sp>
        <p:nvSpPr>
          <p:cNvPr id="533538" name="Rectangle 34"/>
          <p:cNvSpPr>
            <a:spLocks noChangeArrowheads="1"/>
          </p:cNvSpPr>
          <p:nvPr/>
        </p:nvSpPr>
        <p:spPr bwMode="auto">
          <a:xfrm>
            <a:off x="7848600" y="6008688"/>
            <a:ext cx="228600" cy="533400"/>
          </a:xfrm>
          <a:prstGeom prst="rect">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grpSp>
        <p:nvGrpSpPr>
          <p:cNvPr id="7" name="Group 56"/>
          <p:cNvGrpSpPr>
            <a:grpSpLocks/>
          </p:cNvGrpSpPr>
          <p:nvPr/>
        </p:nvGrpSpPr>
        <p:grpSpPr bwMode="auto">
          <a:xfrm>
            <a:off x="1143000" y="5932488"/>
            <a:ext cx="228600" cy="609600"/>
            <a:chOff x="1296" y="2592"/>
            <a:chExt cx="144" cy="384"/>
          </a:xfrm>
        </p:grpSpPr>
        <p:sp>
          <p:nvSpPr>
            <p:cNvPr id="533561" name="Rectangle 57"/>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533562" name="Oval 58"/>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prstTxWarp prst="textNoShape">
                <a:avLst/>
              </a:prstTxWarp>
            </a:bodyPr>
            <a:lstStyle/>
            <a:p>
              <a:endParaRPr lang="en-US"/>
            </a:p>
          </p:txBody>
        </p:sp>
      </p:grpSp>
      <p:grpSp>
        <p:nvGrpSpPr>
          <p:cNvPr id="8" name="Group 59"/>
          <p:cNvGrpSpPr>
            <a:grpSpLocks/>
          </p:cNvGrpSpPr>
          <p:nvPr/>
        </p:nvGrpSpPr>
        <p:grpSpPr bwMode="auto">
          <a:xfrm>
            <a:off x="2057400" y="5932488"/>
            <a:ext cx="228600" cy="609600"/>
            <a:chOff x="1296" y="2592"/>
            <a:chExt cx="144" cy="384"/>
          </a:xfrm>
        </p:grpSpPr>
        <p:sp>
          <p:nvSpPr>
            <p:cNvPr id="533564" name="Rectangle 60"/>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533565" name="Oval 61"/>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prstTxWarp prst="textNoShape">
                <a:avLst/>
              </a:prstTxWarp>
            </a:bodyPr>
            <a:lstStyle/>
            <a:p>
              <a:endParaRPr lang="en-US"/>
            </a:p>
          </p:txBody>
        </p:sp>
      </p:grpSp>
      <p:grpSp>
        <p:nvGrpSpPr>
          <p:cNvPr id="9" name="Group 71"/>
          <p:cNvGrpSpPr>
            <a:grpSpLocks/>
          </p:cNvGrpSpPr>
          <p:nvPr/>
        </p:nvGrpSpPr>
        <p:grpSpPr bwMode="auto">
          <a:xfrm>
            <a:off x="6629400" y="5932488"/>
            <a:ext cx="228600" cy="609600"/>
            <a:chOff x="1296" y="2592"/>
            <a:chExt cx="144" cy="384"/>
          </a:xfrm>
        </p:grpSpPr>
        <p:sp>
          <p:nvSpPr>
            <p:cNvPr id="533576" name="Rectangle 72"/>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533577" name="Oval 73"/>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prstTxWarp prst="textNoShape">
                <a:avLst/>
              </a:prstTxWarp>
            </a:bodyPr>
            <a:lstStyle/>
            <a:p>
              <a:endParaRPr lang="en-US"/>
            </a:p>
          </p:txBody>
        </p:sp>
      </p:grpSp>
      <p:grpSp>
        <p:nvGrpSpPr>
          <p:cNvPr id="10" name="Group 74"/>
          <p:cNvGrpSpPr>
            <a:grpSpLocks/>
          </p:cNvGrpSpPr>
          <p:nvPr/>
        </p:nvGrpSpPr>
        <p:grpSpPr bwMode="auto">
          <a:xfrm>
            <a:off x="8153400" y="5932488"/>
            <a:ext cx="228600" cy="609600"/>
            <a:chOff x="1296" y="2592"/>
            <a:chExt cx="144" cy="384"/>
          </a:xfrm>
        </p:grpSpPr>
        <p:sp>
          <p:nvSpPr>
            <p:cNvPr id="533579" name="Rectangle 75"/>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533580" name="Oval 76"/>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prstTxWarp prst="textNoShape">
                <a:avLst/>
              </a:prstTxWarp>
            </a:bodyPr>
            <a:lstStyle/>
            <a:p>
              <a:endParaRPr lang="en-US"/>
            </a:p>
          </p:txBody>
        </p:sp>
      </p:grpSp>
      <p:sp>
        <p:nvSpPr>
          <p:cNvPr id="533595" name="Text Box 91"/>
          <p:cNvSpPr txBox="1">
            <a:spLocks noChangeArrowheads="1"/>
          </p:cNvSpPr>
          <p:nvPr/>
        </p:nvSpPr>
        <p:spPr bwMode="auto">
          <a:xfrm>
            <a:off x="3511550" y="6176963"/>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rPr>
              <a:t>C</a:t>
            </a:r>
            <a:endParaRPr lang="en-US" sz="2800">
              <a:solidFill>
                <a:schemeClr val="bg1"/>
              </a:solidFill>
            </a:endParaRPr>
          </a:p>
        </p:txBody>
      </p:sp>
      <p:sp>
        <p:nvSpPr>
          <p:cNvPr id="533596" name="Text Box 92"/>
          <p:cNvSpPr txBox="1">
            <a:spLocks noChangeArrowheads="1"/>
          </p:cNvSpPr>
          <p:nvPr/>
        </p:nvSpPr>
        <p:spPr bwMode="auto">
          <a:xfrm>
            <a:off x="3830638" y="6176963"/>
            <a:ext cx="33972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rPr>
              <a:t>T</a:t>
            </a:r>
            <a:endParaRPr lang="en-US" sz="2800">
              <a:solidFill>
                <a:schemeClr val="bg1"/>
              </a:solidFill>
            </a:endParaRPr>
          </a:p>
        </p:txBody>
      </p:sp>
      <p:sp>
        <p:nvSpPr>
          <p:cNvPr id="533597" name="Text Box 93"/>
          <p:cNvSpPr txBox="1">
            <a:spLocks noChangeArrowheads="1"/>
          </p:cNvSpPr>
          <p:nvPr/>
        </p:nvSpPr>
        <p:spPr bwMode="auto">
          <a:xfrm>
            <a:off x="4114800" y="6176963"/>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rPr>
              <a:t>A</a:t>
            </a:r>
            <a:endParaRPr lang="en-US" sz="2800">
              <a:solidFill>
                <a:schemeClr val="bg1"/>
              </a:solidFill>
            </a:endParaRPr>
          </a:p>
        </p:txBody>
      </p:sp>
      <p:sp>
        <p:nvSpPr>
          <p:cNvPr id="533598" name="Text Box 94"/>
          <p:cNvSpPr txBox="1">
            <a:spLocks noChangeArrowheads="1"/>
          </p:cNvSpPr>
          <p:nvPr/>
        </p:nvSpPr>
        <p:spPr bwMode="auto">
          <a:xfrm>
            <a:off x="4425950" y="6176963"/>
            <a:ext cx="3810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rPr>
              <a:t>G</a:t>
            </a:r>
            <a:endParaRPr lang="en-US" sz="2800">
              <a:solidFill>
                <a:schemeClr val="bg1"/>
              </a:solidFill>
            </a:endParaRPr>
          </a:p>
        </p:txBody>
      </p:sp>
      <p:sp>
        <p:nvSpPr>
          <p:cNvPr id="533599" name="Text Box 95"/>
          <p:cNvSpPr txBox="1">
            <a:spLocks noChangeArrowheads="1"/>
          </p:cNvSpPr>
          <p:nvPr/>
        </p:nvSpPr>
        <p:spPr bwMode="auto">
          <a:xfrm>
            <a:off x="4751388" y="6176963"/>
            <a:ext cx="33972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rPr>
              <a:t>T</a:t>
            </a:r>
            <a:endParaRPr lang="en-US" sz="2800">
              <a:solidFill>
                <a:schemeClr val="bg1"/>
              </a:solidFill>
            </a:endParaRPr>
          </a:p>
        </p:txBody>
      </p:sp>
      <p:sp>
        <p:nvSpPr>
          <p:cNvPr id="533600" name="Text Box 96"/>
          <p:cNvSpPr txBox="1">
            <a:spLocks noChangeArrowheads="1"/>
          </p:cNvSpPr>
          <p:nvPr/>
        </p:nvSpPr>
        <p:spPr bwMode="auto">
          <a:xfrm>
            <a:off x="5029200" y="6176963"/>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rPr>
              <a:t>C</a:t>
            </a:r>
            <a:endParaRPr lang="en-US" sz="2800">
              <a:solidFill>
                <a:schemeClr val="bg1"/>
              </a:solidFill>
            </a:endParaRPr>
          </a:p>
        </p:txBody>
      </p:sp>
      <p:sp>
        <p:nvSpPr>
          <p:cNvPr id="533601" name="Text Box 97"/>
          <p:cNvSpPr txBox="1">
            <a:spLocks noChangeArrowheads="1"/>
          </p:cNvSpPr>
          <p:nvPr/>
        </p:nvSpPr>
        <p:spPr bwMode="auto">
          <a:xfrm>
            <a:off x="5334000" y="6176963"/>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rPr>
              <a:t>A</a:t>
            </a:r>
            <a:endParaRPr lang="en-US" sz="2800">
              <a:solidFill>
                <a:schemeClr val="bg1"/>
              </a:solidFill>
            </a:endParaRPr>
          </a:p>
        </p:txBody>
      </p:sp>
      <p:sp>
        <p:nvSpPr>
          <p:cNvPr id="533602" name="Text Box 98"/>
          <p:cNvSpPr txBox="1">
            <a:spLocks noChangeArrowheads="1"/>
          </p:cNvSpPr>
          <p:nvPr/>
        </p:nvSpPr>
        <p:spPr bwMode="auto">
          <a:xfrm>
            <a:off x="5653088" y="6176963"/>
            <a:ext cx="33972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rPr>
              <a:t>T</a:t>
            </a:r>
            <a:endParaRPr lang="en-US" sz="2800">
              <a:solidFill>
                <a:schemeClr val="bg1"/>
              </a:solidFill>
            </a:endParaRPr>
          </a:p>
        </p:txBody>
      </p:sp>
      <p:sp>
        <p:nvSpPr>
          <p:cNvPr id="533603" name="Text Box 99"/>
          <p:cNvSpPr txBox="1">
            <a:spLocks noChangeArrowheads="1"/>
          </p:cNvSpPr>
          <p:nvPr/>
        </p:nvSpPr>
        <p:spPr bwMode="auto">
          <a:xfrm>
            <a:off x="5956300" y="6176963"/>
            <a:ext cx="368300"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rPr>
              <a:t>C</a:t>
            </a:r>
            <a:endParaRPr lang="en-US" sz="2800">
              <a:solidFill>
                <a:schemeClr val="bg1"/>
              </a:solidFill>
            </a:endParaRPr>
          </a:p>
        </p:txBody>
      </p:sp>
      <p:grpSp>
        <p:nvGrpSpPr>
          <p:cNvPr id="11" name="Group 102"/>
          <p:cNvGrpSpPr>
            <a:grpSpLocks/>
          </p:cNvGrpSpPr>
          <p:nvPr/>
        </p:nvGrpSpPr>
        <p:grpSpPr bwMode="auto">
          <a:xfrm>
            <a:off x="3505200" y="4992688"/>
            <a:ext cx="3019425" cy="1100137"/>
            <a:chOff x="2208" y="3140"/>
            <a:chExt cx="1902" cy="693"/>
          </a:xfrm>
        </p:grpSpPr>
        <p:grpSp>
          <p:nvGrpSpPr>
            <p:cNvPr id="12" name="Group 100"/>
            <p:cNvGrpSpPr>
              <a:grpSpLocks/>
            </p:cNvGrpSpPr>
            <p:nvPr/>
          </p:nvGrpSpPr>
          <p:grpSpPr bwMode="auto">
            <a:xfrm>
              <a:off x="2208" y="3305"/>
              <a:ext cx="1780" cy="528"/>
              <a:chOff x="2208" y="3158"/>
              <a:chExt cx="1780" cy="528"/>
            </a:xfrm>
          </p:grpSpPr>
          <p:grpSp>
            <p:nvGrpSpPr>
              <p:cNvPr id="13" name="Group 35"/>
              <p:cNvGrpSpPr>
                <a:grpSpLocks/>
              </p:cNvGrpSpPr>
              <p:nvPr/>
            </p:nvGrpSpPr>
            <p:grpSpPr bwMode="auto">
              <a:xfrm>
                <a:off x="2256" y="3158"/>
                <a:ext cx="1680" cy="528"/>
                <a:chOff x="2256" y="3302"/>
                <a:chExt cx="1680" cy="528"/>
              </a:xfrm>
            </p:grpSpPr>
            <p:sp>
              <p:nvSpPr>
                <p:cNvPr id="533540" name="Rectangle 36"/>
                <p:cNvSpPr>
                  <a:spLocks noChangeArrowheads="1"/>
                </p:cNvSpPr>
                <p:nvPr/>
              </p:nvSpPr>
              <p:spPr bwMode="auto">
                <a:xfrm>
                  <a:off x="2832" y="3446"/>
                  <a:ext cx="144" cy="336"/>
                </a:xfrm>
                <a:prstGeom prst="rect">
                  <a:avLst/>
                </a:prstGeom>
                <a:solidFill>
                  <a:srgbClr val="006604"/>
                </a:solidFill>
                <a:ln w="9525">
                  <a:solidFill>
                    <a:srgbClr val="006604"/>
                  </a:solidFill>
                  <a:miter lim="800000"/>
                  <a:headEnd/>
                  <a:tailEnd/>
                </a:ln>
                <a:effectLst/>
              </p:spPr>
              <p:txBody>
                <a:bodyPr wrap="none" anchor="ctr">
                  <a:prstTxWarp prst="textNoShape">
                    <a:avLst/>
                  </a:prstTxWarp>
                </a:bodyPr>
                <a:lstStyle/>
                <a:p>
                  <a:endParaRPr lang="en-US"/>
                </a:p>
              </p:txBody>
            </p:sp>
            <p:grpSp>
              <p:nvGrpSpPr>
                <p:cNvPr id="14" name="Group 37"/>
                <p:cNvGrpSpPr>
                  <a:grpSpLocks/>
                </p:cNvGrpSpPr>
                <p:nvPr/>
              </p:nvGrpSpPr>
              <p:grpSpPr bwMode="auto">
                <a:xfrm rot="10800000" flipH="1">
                  <a:off x="3600" y="3446"/>
                  <a:ext cx="144" cy="384"/>
                  <a:chOff x="1776" y="2592"/>
                  <a:chExt cx="144" cy="384"/>
                </a:xfrm>
              </p:grpSpPr>
              <p:sp>
                <p:nvSpPr>
                  <p:cNvPr id="533542" name="Rectangle 38"/>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533543" name="Oval 39"/>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grpSp>
            <p:grpSp>
              <p:nvGrpSpPr>
                <p:cNvPr id="15" name="Group 40"/>
                <p:cNvGrpSpPr>
                  <a:grpSpLocks/>
                </p:cNvGrpSpPr>
                <p:nvPr/>
              </p:nvGrpSpPr>
              <p:grpSpPr bwMode="auto">
                <a:xfrm rot="10800000" flipH="1">
                  <a:off x="3024" y="3446"/>
                  <a:ext cx="144" cy="384"/>
                  <a:chOff x="1776" y="2592"/>
                  <a:chExt cx="144" cy="384"/>
                </a:xfrm>
              </p:grpSpPr>
              <p:sp>
                <p:nvSpPr>
                  <p:cNvPr id="533545" name="Rectangle 41"/>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533546" name="Oval 42"/>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grpSp>
            <p:grpSp>
              <p:nvGrpSpPr>
                <p:cNvPr id="16" name="Group 43"/>
                <p:cNvGrpSpPr>
                  <a:grpSpLocks/>
                </p:cNvGrpSpPr>
                <p:nvPr/>
              </p:nvGrpSpPr>
              <p:grpSpPr bwMode="auto">
                <a:xfrm rot="10800000" flipH="1">
                  <a:off x="2448" y="3446"/>
                  <a:ext cx="144" cy="384"/>
                  <a:chOff x="1776" y="2592"/>
                  <a:chExt cx="144" cy="384"/>
                </a:xfrm>
              </p:grpSpPr>
              <p:sp>
                <p:nvSpPr>
                  <p:cNvPr id="533548" name="Rectangle 44"/>
                  <p:cNvSpPr>
                    <a:spLocks noChangeArrowheads="1"/>
                  </p:cNvSpPr>
                  <p:nvPr/>
                </p:nvSpPr>
                <p:spPr bwMode="auto">
                  <a:xfrm>
                    <a:off x="1776" y="2640"/>
                    <a:ext cx="144" cy="336"/>
                  </a:xfrm>
                  <a:prstGeom prst="rect">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533549" name="Oval 45"/>
                  <p:cNvSpPr>
                    <a:spLocks noChangeArrowheads="1"/>
                  </p:cNvSpPr>
                  <p:nvPr/>
                </p:nvSpPr>
                <p:spPr bwMode="auto">
                  <a:xfrm>
                    <a:off x="1776" y="2592"/>
                    <a:ext cx="144" cy="144"/>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grpSp>
            <p:sp>
              <p:nvSpPr>
                <p:cNvPr id="533550" name="Rectangle 46"/>
                <p:cNvSpPr>
                  <a:spLocks noChangeArrowheads="1"/>
                </p:cNvSpPr>
                <p:nvPr/>
              </p:nvSpPr>
              <p:spPr bwMode="auto">
                <a:xfrm>
                  <a:off x="2256" y="3446"/>
                  <a:ext cx="144" cy="336"/>
                </a:xfrm>
                <a:prstGeom prst="rect">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grpSp>
              <p:nvGrpSpPr>
                <p:cNvPr id="17" name="Group 47"/>
                <p:cNvGrpSpPr>
                  <a:grpSpLocks/>
                </p:cNvGrpSpPr>
                <p:nvPr/>
              </p:nvGrpSpPr>
              <p:grpSpPr bwMode="auto">
                <a:xfrm flipV="1">
                  <a:off x="2640" y="3446"/>
                  <a:ext cx="144" cy="384"/>
                  <a:chOff x="1296" y="2592"/>
                  <a:chExt cx="144" cy="384"/>
                </a:xfrm>
              </p:grpSpPr>
              <p:sp>
                <p:nvSpPr>
                  <p:cNvPr id="533552" name="Rectangle 48"/>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533553" name="Oval 49"/>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prstTxWarp prst="textNoShape">
                      <a:avLst/>
                    </a:prstTxWarp>
                  </a:bodyPr>
                  <a:lstStyle/>
                  <a:p>
                    <a:endParaRPr lang="en-US"/>
                  </a:p>
                </p:txBody>
              </p:sp>
            </p:grpSp>
            <p:grpSp>
              <p:nvGrpSpPr>
                <p:cNvPr id="18" name="Group 50"/>
                <p:cNvGrpSpPr>
                  <a:grpSpLocks/>
                </p:cNvGrpSpPr>
                <p:nvPr/>
              </p:nvGrpSpPr>
              <p:grpSpPr bwMode="auto">
                <a:xfrm flipV="1">
                  <a:off x="3408" y="3446"/>
                  <a:ext cx="144" cy="384"/>
                  <a:chOff x="1296" y="2592"/>
                  <a:chExt cx="144" cy="384"/>
                </a:xfrm>
              </p:grpSpPr>
              <p:sp>
                <p:nvSpPr>
                  <p:cNvPr id="533555" name="Rectangle 51"/>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533556" name="Oval 52"/>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prstTxWarp prst="textNoShape">
                      <a:avLst/>
                    </a:prstTxWarp>
                  </a:bodyPr>
                  <a:lstStyle/>
                  <a:p>
                    <a:endParaRPr lang="en-US"/>
                  </a:p>
                </p:txBody>
              </p:sp>
            </p:grpSp>
            <p:sp>
              <p:nvSpPr>
                <p:cNvPr id="533557" name="Rectangle 53"/>
                <p:cNvSpPr>
                  <a:spLocks noChangeArrowheads="1"/>
                </p:cNvSpPr>
                <p:nvPr/>
              </p:nvSpPr>
              <p:spPr bwMode="auto">
                <a:xfrm>
                  <a:off x="3216" y="3446"/>
                  <a:ext cx="144" cy="336"/>
                </a:xfrm>
                <a:prstGeom prst="rect">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sp>
              <p:nvSpPr>
                <p:cNvPr id="533558" name="Rectangle 54"/>
                <p:cNvSpPr>
                  <a:spLocks noChangeArrowheads="1"/>
                </p:cNvSpPr>
                <p:nvPr/>
              </p:nvSpPr>
              <p:spPr bwMode="auto">
                <a:xfrm>
                  <a:off x="3792" y="3454"/>
                  <a:ext cx="144" cy="336"/>
                </a:xfrm>
                <a:prstGeom prst="rect">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sp>
              <p:nvSpPr>
                <p:cNvPr id="533559" name="Rectangle 55"/>
                <p:cNvSpPr>
                  <a:spLocks noChangeArrowheads="1"/>
                </p:cNvSpPr>
                <p:nvPr/>
              </p:nvSpPr>
              <p:spPr bwMode="auto">
                <a:xfrm>
                  <a:off x="2256" y="3302"/>
                  <a:ext cx="1680" cy="154"/>
                </a:xfrm>
                <a:prstGeom prst="rect">
                  <a:avLst/>
                </a:prstGeom>
                <a:solidFill>
                  <a:srgbClr val="660000"/>
                </a:solidFill>
                <a:ln w="9525">
                  <a:solidFill>
                    <a:srgbClr val="660000"/>
                  </a:solidFill>
                  <a:miter lim="800000"/>
                  <a:headEnd/>
                  <a:tailEnd/>
                </a:ln>
                <a:effectLst/>
              </p:spPr>
              <p:txBody>
                <a:bodyPr wrap="none" anchor="ctr">
                  <a:prstTxWarp prst="textNoShape">
                    <a:avLst/>
                  </a:prstTxWarp>
                </a:bodyPr>
                <a:lstStyle/>
                <a:p>
                  <a:endParaRPr lang="en-US"/>
                </a:p>
              </p:txBody>
            </p:sp>
          </p:grpSp>
          <p:sp>
            <p:nvSpPr>
              <p:cNvPr id="533586" name="Text Box 82"/>
              <p:cNvSpPr txBox="1">
                <a:spLocks noChangeArrowheads="1"/>
              </p:cNvSpPr>
              <p:nvPr/>
            </p:nvSpPr>
            <p:spPr bwMode="auto">
              <a:xfrm>
                <a:off x="2208" y="3292"/>
                <a:ext cx="24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rPr>
                  <a:t>G</a:t>
                </a:r>
                <a:endParaRPr lang="en-US" sz="2800">
                  <a:solidFill>
                    <a:schemeClr val="bg1"/>
                  </a:solidFill>
                </a:endParaRPr>
              </a:p>
            </p:txBody>
          </p:sp>
          <p:sp>
            <p:nvSpPr>
              <p:cNvPr id="533587" name="Text Box 83"/>
              <p:cNvSpPr txBox="1">
                <a:spLocks noChangeArrowheads="1"/>
              </p:cNvSpPr>
              <p:nvPr/>
            </p:nvSpPr>
            <p:spPr bwMode="auto">
              <a:xfrm>
                <a:off x="2404" y="3292"/>
                <a:ext cx="232"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rPr>
                  <a:t>A</a:t>
                </a:r>
                <a:endParaRPr lang="en-US" sz="2800">
                  <a:solidFill>
                    <a:schemeClr val="bg1"/>
                  </a:solidFill>
                </a:endParaRPr>
              </a:p>
            </p:txBody>
          </p:sp>
          <p:sp>
            <p:nvSpPr>
              <p:cNvPr id="533588" name="Text Box 84"/>
              <p:cNvSpPr txBox="1">
                <a:spLocks noChangeArrowheads="1"/>
              </p:cNvSpPr>
              <p:nvPr/>
            </p:nvSpPr>
            <p:spPr bwMode="auto">
              <a:xfrm>
                <a:off x="2601" y="3292"/>
                <a:ext cx="214"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rPr>
                  <a:t>T</a:t>
                </a:r>
                <a:endParaRPr lang="en-US" sz="2800">
                  <a:solidFill>
                    <a:schemeClr val="bg1"/>
                  </a:solidFill>
                </a:endParaRPr>
              </a:p>
            </p:txBody>
          </p:sp>
          <p:sp>
            <p:nvSpPr>
              <p:cNvPr id="533589" name="Text Box 85"/>
              <p:cNvSpPr txBox="1">
                <a:spLocks noChangeArrowheads="1"/>
              </p:cNvSpPr>
              <p:nvPr/>
            </p:nvSpPr>
            <p:spPr bwMode="auto">
              <a:xfrm>
                <a:off x="2792" y="3292"/>
                <a:ext cx="232"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rPr>
                  <a:t>C</a:t>
                </a:r>
                <a:endParaRPr lang="en-US" sz="2800">
                  <a:solidFill>
                    <a:schemeClr val="bg1"/>
                  </a:solidFill>
                </a:endParaRPr>
              </a:p>
            </p:txBody>
          </p:sp>
          <p:sp>
            <p:nvSpPr>
              <p:cNvPr id="533590" name="Text Box 86"/>
              <p:cNvSpPr txBox="1">
                <a:spLocks noChangeArrowheads="1"/>
              </p:cNvSpPr>
              <p:nvPr/>
            </p:nvSpPr>
            <p:spPr bwMode="auto">
              <a:xfrm>
                <a:off x="2984" y="3292"/>
                <a:ext cx="232"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rPr>
                  <a:t>A</a:t>
                </a:r>
                <a:endParaRPr lang="en-US" sz="2800">
                  <a:solidFill>
                    <a:schemeClr val="bg1"/>
                  </a:solidFill>
                </a:endParaRPr>
              </a:p>
            </p:txBody>
          </p:sp>
          <p:sp>
            <p:nvSpPr>
              <p:cNvPr id="533591" name="Text Box 87"/>
              <p:cNvSpPr txBox="1">
                <a:spLocks noChangeArrowheads="1"/>
              </p:cNvSpPr>
              <p:nvPr/>
            </p:nvSpPr>
            <p:spPr bwMode="auto">
              <a:xfrm>
                <a:off x="3164" y="3292"/>
                <a:ext cx="24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rPr>
                  <a:t>G</a:t>
                </a:r>
                <a:endParaRPr lang="en-US" sz="2800">
                  <a:solidFill>
                    <a:schemeClr val="bg1"/>
                  </a:solidFill>
                </a:endParaRPr>
              </a:p>
            </p:txBody>
          </p:sp>
          <p:sp>
            <p:nvSpPr>
              <p:cNvPr id="533592" name="Text Box 88"/>
              <p:cNvSpPr txBox="1">
                <a:spLocks noChangeArrowheads="1"/>
              </p:cNvSpPr>
              <p:nvPr/>
            </p:nvSpPr>
            <p:spPr bwMode="auto">
              <a:xfrm>
                <a:off x="3369" y="3292"/>
                <a:ext cx="214"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rPr>
                  <a:t>T</a:t>
                </a:r>
                <a:endParaRPr lang="en-US" sz="2800">
                  <a:solidFill>
                    <a:schemeClr val="bg1"/>
                  </a:solidFill>
                </a:endParaRPr>
              </a:p>
            </p:txBody>
          </p:sp>
          <p:sp>
            <p:nvSpPr>
              <p:cNvPr id="533593" name="Text Box 89"/>
              <p:cNvSpPr txBox="1">
                <a:spLocks noChangeArrowheads="1"/>
              </p:cNvSpPr>
              <p:nvPr/>
            </p:nvSpPr>
            <p:spPr bwMode="auto">
              <a:xfrm>
                <a:off x="3552" y="3292"/>
                <a:ext cx="232"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rPr>
                  <a:t>A</a:t>
                </a:r>
                <a:endParaRPr lang="en-US" sz="2800">
                  <a:solidFill>
                    <a:schemeClr val="bg1"/>
                  </a:solidFill>
                </a:endParaRPr>
              </a:p>
            </p:txBody>
          </p:sp>
          <p:sp>
            <p:nvSpPr>
              <p:cNvPr id="533594" name="Text Box 90"/>
              <p:cNvSpPr txBox="1">
                <a:spLocks noChangeArrowheads="1"/>
              </p:cNvSpPr>
              <p:nvPr/>
            </p:nvSpPr>
            <p:spPr bwMode="auto">
              <a:xfrm>
                <a:off x="3748" y="3292"/>
                <a:ext cx="240"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rPr>
                  <a:t>G</a:t>
                </a:r>
                <a:endParaRPr lang="en-US" sz="2800">
                  <a:solidFill>
                    <a:schemeClr val="bg1"/>
                  </a:solidFill>
                </a:endParaRPr>
              </a:p>
            </p:txBody>
          </p:sp>
        </p:grpSp>
        <p:grpSp>
          <p:nvGrpSpPr>
            <p:cNvPr id="19" name="Group 77"/>
            <p:cNvGrpSpPr>
              <a:grpSpLocks/>
            </p:cNvGrpSpPr>
            <p:nvPr/>
          </p:nvGrpSpPr>
          <p:grpSpPr bwMode="auto">
            <a:xfrm>
              <a:off x="3726" y="3140"/>
              <a:ext cx="384" cy="384"/>
              <a:chOff x="3888" y="2880"/>
              <a:chExt cx="384" cy="384"/>
            </a:xfrm>
          </p:grpSpPr>
          <p:sp>
            <p:nvSpPr>
              <p:cNvPr id="533582" name="AutoShape 78"/>
              <p:cNvSpPr>
                <a:spLocks noChangeArrowheads="1"/>
              </p:cNvSpPr>
              <p:nvPr/>
            </p:nvSpPr>
            <p:spPr bwMode="auto">
              <a:xfrm rot="-1337948">
                <a:off x="3888" y="2880"/>
                <a:ext cx="384" cy="384"/>
              </a:xfrm>
              <a:prstGeom prst="sun">
                <a:avLst>
                  <a:gd name="adj" fmla="val 25000"/>
                </a:avLst>
              </a:prstGeom>
              <a:solidFill>
                <a:srgbClr val="FFEA18"/>
              </a:solidFill>
              <a:ln w="28575">
                <a:solidFill>
                  <a:srgbClr val="FFEA18"/>
                </a:solidFill>
                <a:miter lim="800000"/>
                <a:headEnd/>
                <a:tailEnd/>
              </a:ln>
              <a:effectLst/>
            </p:spPr>
            <p:txBody>
              <a:bodyPr wrap="none" anchor="ctr">
                <a:prstTxWarp prst="textNoShape">
                  <a:avLst/>
                </a:prstTxWarp>
              </a:bodyPr>
              <a:lstStyle/>
              <a:p>
                <a:endParaRPr lang="en-US"/>
              </a:p>
            </p:txBody>
          </p:sp>
          <p:sp>
            <p:nvSpPr>
              <p:cNvPr id="533583" name="AutoShape 79"/>
              <p:cNvSpPr>
                <a:spLocks noChangeArrowheads="1"/>
              </p:cNvSpPr>
              <p:nvPr/>
            </p:nvSpPr>
            <p:spPr bwMode="auto">
              <a:xfrm>
                <a:off x="3888" y="2880"/>
                <a:ext cx="384" cy="384"/>
              </a:xfrm>
              <a:prstGeom prst="sun">
                <a:avLst>
                  <a:gd name="adj" fmla="val 25000"/>
                </a:avLst>
              </a:prstGeom>
              <a:solidFill>
                <a:srgbClr val="CA00CA"/>
              </a:solidFill>
              <a:ln w="28575">
                <a:solidFill>
                  <a:srgbClr val="FF8000"/>
                </a:solidFill>
                <a:miter lim="800000"/>
                <a:headEnd/>
                <a:tailEnd/>
              </a:ln>
              <a:effectLst/>
            </p:spPr>
            <p:txBody>
              <a:bodyPr wrap="none" anchor="ctr">
                <a:prstTxWarp prst="textNoShape">
                  <a:avLst/>
                </a:prstTxWarp>
              </a:bodyPr>
              <a:lstStyle/>
              <a:p>
                <a:endParaRPr lang="en-US"/>
              </a:p>
            </p:txBody>
          </p:sp>
        </p:grpSp>
      </p:grpSp>
      <p:grpSp>
        <p:nvGrpSpPr>
          <p:cNvPr id="20" name="Group 62"/>
          <p:cNvGrpSpPr>
            <a:grpSpLocks/>
          </p:cNvGrpSpPr>
          <p:nvPr/>
        </p:nvGrpSpPr>
        <p:grpSpPr bwMode="auto">
          <a:xfrm>
            <a:off x="3886200" y="5940425"/>
            <a:ext cx="228600" cy="609600"/>
            <a:chOff x="1296" y="2592"/>
            <a:chExt cx="144" cy="384"/>
          </a:xfrm>
        </p:grpSpPr>
        <p:sp>
          <p:nvSpPr>
            <p:cNvPr id="533567" name="Rectangle 63"/>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533568" name="Oval 64"/>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prstTxWarp prst="textNoShape">
                <a:avLst/>
              </a:prstTxWarp>
            </a:bodyPr>
            <a:lstStyle/>
            <a:p>
              <a:endParaRPr lang="en-US"/>
            </a:p>
          </p:txBody>
        </p:sp>
      </p:grpSp>
      <p:grpSp>
        <p:nvGrpSpPr>
          <p:cNvPr id="21" name="Group 65"/>
          <p:cNvGrpSpPr>
            <a:grpSpLocks/>
          </p:cNvGrpSpPr>
          <p:nvPr/>
        </p:nvGrpSpPr>
        <p:grpSpPr bwMode="auto">
          <a:xfrm>
            <a:off x="4800600" y="5940425"/>
            <a:ext cx="228600" cy="609600"/>
            <a:chOff x="1296" y="2592"/>
            <a:chExt cx="144" cy="384"/>
          </a:xfrm>
        </p:grpSpPr>
        <p:sp>
          <p:nvSpPr>
            <p:cNvPr id="533570" name="Rectangle 66"/>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533571" name="Oval 67"/>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prstTxWarp prst="textNoShape">
                <a:avLst/>
              </a:prstTxWarp>
            </a:bodyPr>
            <a:lstStyle/>
            <a:p>
              <a:endParaRPr lang="en-US"/>
            </a:p>
          </p:txBody>
        </p:sp>
      </p:grpSp>
      <p:grpSp>
        <p:nvGrpSpPr>
          <p:cNvPr id="22" name="Group 68"/>
          <p:cNvGrpSpPr>
            <a:grpSpLocks/>
          </p:cNvGrpSpPr>
          <p:nvPr/>
        </p:nvGrpSpPr>
        <p:grpSpPr bwMode="auto">
          <a:xfrm>
            <a:off x="5715000" y="5940425"/>
            <a:ext cx="228600" cy="609600"/>
            <a:chOff x="1296" y="2592"/>
            <a:chExt cx="144" cy="384"/>
          </a:xfrm>
        </p:grpSpPr>
        <p:sp>
          <p:nvSpPr>
            <p:cNvPr id="533573" name="Rectangle 69"/>
            <p:cNvSpPr>
              <a:spLocks noChangeArrowheads="1"/>
            </p:cNvSpPr>
            <p:nvPr/>
          </p:nvSpPr>
          <p:spPr bwMode="auto">
            <a:xfrm>
              <a:off x="1296" y="2640"/>
              <a:ext cx="144" cy="336"/>
            </a:xfrm>
            <a:prstGeom prst="rect">
              <a:avLst/>
            </a:prstGeom>
            <a:solidFill>
              <a:srgbClr val="FFCC18"/>
            </a:solidFill>
            <a:ln w="9525">
              <a:solidFill>
                <a:srgbClr val="FFCC18"/>
              </a:solidFill>
              <a:miter lim="800000"/>
              <a:headEnd/>
              <a:tailEnd/>
            </a:ln>
            <a:effectLst/>
          </p:spPr>
          <p:txBody>
            <a:bodyPr wrap="none" anchor="ctr">
              <a:prstTxWarp prst="textNoShape">
                <a:avLst/>
              </a:prstTxWarp>
            </a:bodyPr>
            <a:lstStyle/>
            <a:p>
              <a:endParaRPr lang="en-US"/>
            </a:p>
          </p:txBody>
        </p:sp>
        <p:sp>
          <p:nvSpPr>
            <p:cNvPr id="533574" name="Oval 70"/>
            <p:cNvSpPr>
              <a:spLocks noChangeArrowheads="1"/>
            </p:cNvSpPr>
            <p:nvPr/>
          </p:nvSpPr>
          <p:spPr bwMode="auto">
            <a:xfrm>
              <a:off x="1296" y="2592"/>
              <a:ext cx="144" cy="144"/>
            </a:xfrm>
            <a:prstGeom prst="ellipse">
              <a:avLst/>
            </a:prstGeom>
            <a:solidFill>
              <a:srgbClr val="FFCC18"/>
            </a:solidFill>
            <a:ln w="9525">
              <a:solidFill>
                <a:srgbClr val="FFCC18"/>
              </a:solidFill>
              <a:round/>
              <a:headEnd/>
              <a:tailEnd/>
            </a:ln>
            <a:effectLst/>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2742302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3584">
                                            <p:txEl>
                                              <p:pRg st="0" end="0"/>
                                            </p:txEl>
                                          </p:spTgt>
                                        </p:tgtEl>
                                        <p:attrNameLst>
                                          <p:attrName>style.visibility</p:attrName>
                                        </p:attrNameLst>
                                      </p:cBhvr>
                                      <p:to>
                                        <p:strVal val="visible"/>
                                      </p:to>
                                    </p:set>
                                    <p:animEffect transition="in" filter="wipe(left)">
                                      <p:cBhvr>
                                        <p:cTn id="17" dur="500"/>
                                        <p:tgtEl>
                                          <p:spTgt spid="533584">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8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r>
              <a:rPr lang="en-US"/>
              <a:t>Southern blotting</a:t>
            </a:r>
          </a:p>
        </p:txBody>
      </p:sp>
      <p:pic>
        <p:nvPicPr>
          <p:cNvPr id="547845" name="Picture 5" descr="20-10-SouthernBlotting-NL"/>
          <p:cNvPicPr>
            <a:picLocks noChangeAspect="1" noChangeArrowheads="1"/>
          </p:cNvPicPr>
          <p:nvPr/>
        </p:nvPicPr>
        <p:blipFill>
          <a:blip r:embed="rId2" cstate="screen">
            <a:extLst>
              <a:ext uri="{28A0092B-C50C-407E-A947-70E740481C1C}">
                <a14:useLocalDpi xmlns:a14="http://schemas.microsoft.com/office/drawing/2010/main"/>
              </a:ext>
            </a:extLst>
          </a:blip>
          <a:srcRect b="4932"/>
          <a:stretch>
            <a:fillRect/>
          </a:stretch>
        </p:blipFill>
        <p:spPr bwMode="auto">
          <a:xfrm>
            <a:off x="430213" y="1462088"/>
            <a:ext cx="8494712" cy="4557712"/>
          </a:xfrm>
          <a:prstGeom prst="rect">
            <a:avLst/>
          </a:prstGeom>
          <a:noFill/>
        </p:spPr>
      </p:pic>
      <p:sp>
        <p:nvSpPr>
          <p:cNvPr id="547847" name="AutoShape 7"/>
          <p:cNvSpPr>
            <a:spLocks noChangeArrowheads="1"/>
          </p:cNvSpPr>
          <p:nvPr/>
        </p:nvSpPr>
        <p:spPr bwMode="auto">
          <a:xfrm>
            <a:off x="234950" y="3048000"/>
            <a:ext cx="2276475" cy="339725"/>
          </a:xfrm>
          <a:prstGeom prst="roundRect">
            <a:avLst>
              <a:gd name="adj" fmla="val 16667"/>
            </a:avLst>
          </a:prstGeom>
          <a:solidFill>
            <a:srgbClr val="FFEA18"/>
          </a:solidFill>
          <a:ln w="9525">
            <a:noFill/>
            <a:round/>
            <a:headEnd/>
            <a:tailEnd/>
          </a:ln>
          <a:effectLst/>
        </p:spPr>
        <p:txBody>
          <a:bodyPr wrap="none" tIns="0" bIns="0" anchor="ctr">
            <a:prstTxWarp prst="textNoShape">
              <a:avLst/>
            </a:prstTxWarp>
            <a:spAutoFit/>
          </a:bodyPr>
          <a:lstStyle/>
          <a:p>
            <a:r>
              <a:rPr lang="en-US" sz="2000" b="1">
                <a:solidFill>
                  <a:srgbClr val="0F116A"/>
                </a:solidFill>
              </a:rPr>
              <a:t>restriction digest</a:t>
            </a:r>
          </a:p>
        </p:txBody>
      </p:sp>
      <p:sp>
        <p:nvSpPr>
          <p:cNvPr id="547848" name="AutoShape 8"/>
          <p:cNvSpPr>
            <a:spLocks noChangeArrowheads="1"/>
          </p:cNvSpPr>
          <p:nvPr/>
        </p:nvSpPr>
        <p:spPr bwMode="auto">
          <a:xfrm>
            <a:off x="3298825" y="3048000"/>
            <a:ext cx="2544763" cy="339725"/>
          </a:xfrm>
          <a:prstGeom prst="roundRect">
            <a:avLst>
              <a:gd name="adj" fmla="val 16667"/>
            </a:avLst>
          </a:prstGeom>
          <a:solidFill>
            <a:srgbClr val="FFEA18"/>
          </a:solidFill>
          <a:ln w="9525">
            <a:noFill/>
            <a:round/>
            <a:headEnd/>
            <a:tailEnd/>
          </a:ln>
          <a:effectLst/>
        </p:spPr>
        <p:txBody>
          <a:bodyPr wrap="none" tIns="0" bIns="0" anchor="ctr">
            <a:prstTxWarp prst="textNoShape">
              <a:avLst/>
            </a:prstTxWarp>
            <a:spAutoFit/>
          </a:bodyPr>
          <a:lstStyle/>
          <a:p>
            <a:r>
              <a:rPr lang="en-US" sz="2000" b="1">
                <a:solidFill>
                  <a:srgbClr val="0F116A"/>
                </a:solidFill>
              </a:rPr>
              <a:t>gel electrophoresis</a:t>
            </a:r>
          </a:p>
        </p:txBody>
      </p:sp>
      <p:sp>
        <p:nvSpPr>
          <p:cNvPr id="547849" name="AutoShape 9"/>
          <p:cNvSpPr>
            <a:spLocks noChangeArrowheads="1"/>
          </p:cNvSpPr>
          <p:nvPr/>
        </p:nvSpPr>
        <p:spPr bwMode="auto">
          <a:xfrm>
            <a:off x="6405563" y="3032125"/>
            <a:ext cx="2476500" cy="676275"/>
          </a:xfrm>
          <a:prstGeom prst="roundRect">
            <a:avLst>
              <a:gd name="adj" fmla="val 16667"/>
            </a:avLst>
          </a:prstGeom>
          <a:solidFill>
            <a:srgbClr val="FFEA18"/>
          </a:solidFill>
          <a:ln w="9525">
            <a:noFill/>
            <a:round/>
            <a:headEnd/>
            <a:tailEnd/>
          </a:ln>
          <a:effectLst/>
        </p:spPr>
        <p:txBody>
          <a:bodyPr wrap="none" tIns="0" bIns="0">
            <a:prstTxWarp prst="textNoShape">
              <a:avLst/>
            </a:prstTxWarp>
            <a:spAutoFit/>
          </a:bodyPr>
          <a:lstStyle/>
          <a:p>
            <a:r>
              <a:rPr lang="en-US" sz="2000" b="1">
                <a:solidFill>
                  <a:srgbClr val="0F116A"/>
                </a:solidFill>
              </a:rPr>
              <a:t>blot DNA off of gel</a:t>
            </a:r>
            <a:br>
              <a:rPr lang="en-US" sz="2000" b="1">
                <a:solidFill>
                  <a:srgbClr val="0F116A"/>
                </a:solidFill>
              </a:rPr>
            </a:br>
            <a:r>
              <a:rPr lang="en-US" sz="2000" b="1">
                <a:solidFill>
                  <a:srgbClr val="0F116A"/>
                </a:solidFill>
              </a:rPr>
              <a:t>onto filter paper</a:t>
            </a:r>
          </a:p>
        </p:txBody>
      </p:sp>
      <p:sp>
        <p:nvSpPr>
          <p:cNvPr id="547850" name="AutoShape 10"/>
          <p:cNvSpPr>
            <a:spLocks noChangeArrowheads="1"/>
          </p:cNvSpPr>
          <p:nvPr/>
        </p:nvSpPr>
        <p:spPr bwMode="auto">
          <a:xfrm>
            <a:off x="168275" y="6078538"/>
            <a:ext cx="3771900" cy="339725"/>
          </a:xfrm>
          <a:prstGeom prst="roundRect">
            <a:avLst>
              <a:gd name="adj" fmla="val 16667"/>
            </a:avLst>
          </a:prstGeom>
          <a:solidFill>
            <a:srgbClr val="FFEA18"/>
          </a:solidFill>
          <a:ln w="9525">
            <a:noFill/>
            <a:round/>
            <a:headEnd/>
            <a:tailEnd/>
          </a:ln>
          <a:effectLst/>
        </p:spPr>
        <p:txBody>
          <a:bodyPr wrap="none" tIns="0" bIns="0">
            <a:prstTxWarp prst="textNoShape">
              <a:avLst/>
            </a:prstTxWarp>
            <a:spAutoFit/>
          </a:bodyPr>
          <a:lstStyle/>
          <a:p>
            <a:r>
              <a:rPr lang="en-US" sz="2000" b="1">
                <a:solidFill>
                  <a:srgbClr val="0F116A"/>
                </a:solidFill>
              </a:rPr>
              <a:t>wash filter with labeled probe</a:t>
            </a:r>
          </a:p>
        </p:txBody>
      </p:sp>
      <p:sp>
        <p:nvSpPr>
          <p:cNvPr id="547851" name="AutoShape 11"/>
          <p:cNvSpPr>
            <a:spLocks noChangeArrowheads="1"/>
          </p:cNvSpPr>
          <p:nvPr/>
        </p:nvSpPr>
        <p:spPr bwMode="auto">
          <a:xfrm>
            <a:off x="6126163" y="5922963"/>
            <a:ext cx="2816225" cy="676275"/>
          </a:xfrm>
          <a:prstGeom prst="roundRect">
            <a:avLst>
              <a:gd name="adj" fmla="val 16667"/>
            </a:avLst>
          </a:prstGeom>
          <a:solidFill>
            <a:srgbClr val="FFEA18"/>
          </a:solidFill>
          <a:ln w="9525">
            <a:noFill/>
            <a:round/>
            <a:headEnd/>
            <a:tailEnd/>
          </a:ln>
          <a:effectLst/>
        </p:spPr>
        <p:txBody>
          <a:bodyPr wrap="none" tIns="0" bIns="0">
            <a:prstTxWarp prst="textNoShape">
              <a:avLst/>
            </a:prstTxWarp>
            <a:spAutoFit/>
          </a:bodyPr>
          <a:lstStyle/>
          <a:p>
            <a:r>
              <a:rPr lang="en-US" sz="2000" b="1">
                <a:solidFill>
                  <a:srgbClr val="0F116A"/>
                </a:solidFill>
              </a:rPr>
              <a:t>expose filter paper to</a:t>
            </a:r>
            <a:br>
              <a:rPr lang="en-US" sz="2000" b="1">
                <a:solidFill>
                  <a:srgbClr val="0F116A"/>
                </a:solidFill>
              </a:rPr>
            </a:br>
            <a:r>
              <a:rPr lang="en-US" sz="2000" b="1">
                <a:solidFill>
                  <a:srgbClr val="0F116A"/>
                </a:solidFill>
              </a:rPr>
              <a:t>X-ray film</a:t>
            </a:r>
          </a:p>
        </p:txBody>
      </p:sp>
    </p:spTree>
    <p:extLst>
      <p:ext uri="{BB962C8B-B14F-4D97-AF65-F5344CB8AC3E}">
        <p14:creationId xmlns:p14="http://schemas.microsoft.com/office/powerpoint/2010/main" val="12494958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r>
              <a:rPr lang="en-US"/>
              <a:t>Southern blotting</a:t>
            </a:r>
          </a:p>
        </p:txBody>
      </p:sp>
      <p:sp>
        <p:nvSpPr>
          <p:cNvPr id="549894" name="Rectangle 6"/>
          <p:cNvSpPr>
            <a:spLocks noChangeArrowheads="1"/>
          </p:cNvSpPr>
          <p:nvPr/>
        </p:nvSpPr>
        <p:spPr bwMode="auto">
          <a:xfrm>
            <a:off x="1949450" y="3786188"/>
            <a:ext cx="3098800" cy="6223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pic>
        <p:nvPicPr>
          <p:cNvPr id="549895" name="Picture 7"/>
          <p:cNvPicPr>
            <a:picLocks noChangeAspect="1" noChangeArrowheads="1"/>
          </p:cNvPicPr>
          <p:nvPr/>
        </p:nvPicPr>
        <p:blipFill>
          <a:blip r:embed="rId3"/>
          <a:srcRect/>
          <a:stretch>
            <a:fillRect/>
          </a:stretch>
        </p:blipFill>
        <p:spPr bwMode="auto">
          <a:xfrm>
            <a:off x="681038" y="1308100"/>
            <a:ext cx="8275637" cy="4387850"/>
          </a:xfrm>
          <a:prstGeom prst="rect">
            <a:avLst/>
          </a:prstGeom>
          <a:noFill/>
          <a:ln w="9525">
            <a:noFill/>
            <a:miter lim="800000"/>
            <a:headEnd/>
            <a:tailEnd/>
          </a:ln>
          <a:effectLst/>
        </p:spPr>
      </p:pic>
      <p:sp>
        <p:nvSpPr>
          <p:cNvPr id="549896" name="AutoShape 8"/>
          <p:cNvSpPr>
            <a:spLocks noChangeArrowheads="1"/>
          </p:cNvSpPr>
          <p:nvPr/>
        </p:nvSpPr>
        <p:spPr bwMode="auto">
          <a:xfrm>
            <a:off x="684213" y="5819775"/>
            <a:ext cx="2628900" cy="339725"/>
          </a:xfrm>
          <a:prstGeom prst="roundRect">
            <a:avLst>
              <a:gd name="adj" fmla="val 16667"/>
            </a:avLst>
          </a:prstGeom>
          <a:solidFill>
            <a:srgbClr val="FFEA18"/>
          </a:solidFill>
          <a:ln w="9525">
            <a:noFill/>
            <a:round/>
            <a:headEnd/>
            <a:tailEnd/>
          </a:ln>
          <a:effectLst/>
        </p:spPr>
        <p:txBody>
          <a:bodyPr wrap="none" tIns="0" bIns="0">
            <a:prstTxWarp prst="textNoShape">
              <a:avLst/>
            </a:prstTxWarp>
            <a:spAutoFit/>
          </a:bodyPr>
          <a:lstStyle/>
          <a:p>
            <a:r>
              <a:rPr lang="en-US" sz="2000" b="1">
                <a:solidFill>
                  <a:srgbClr val="0F116A"/>
                </a:solidFill>
              </a:rPr>
              <a:t>gel of genomic DNA</a:t>
            </a:r>
          </a:p>
        </p:txBody>
      </p:sp>
      <p:sp>
        <p:nvSpPr>
          <p:cNvPr id="549897" name="AutoShape 9"/>
          <p:cNvSpPr>
            <a:spLocks noChangeArrowheads="1"/>
          </p:cNvSpPr>
          <p:nvPr/>
        </p:nvSpPr>
        <p:spPr bwMode="auto">
          <a:xfrm>
            <a:off x="3751263" y="5803900"/>
            <a:ext cx="2065337" cy="676275"/>
          </a:xfrm>
          <a:prstGeom prst="roundRect">
            <a:avLst>
              <a:gd name="adj" fmla="val 16667"/>
            </a:avLst>
          </a:prstGeom>
          <a:solidFill>
            <a:srgbClr val="FFEA18"/>
          </a:solidFill>
          <a:ln w="9525">
            <a:noFill/>
            <a:round/>
            <a:headEnd/>
            <a:tailEnd/>
          </a:ln>
          <a:effectLst/>
        </p:spPr>
        <p:txBody>
          <a:bodyPr wrap="none" tIns="0" bIns="0">
            <a:prstTxWarp prst="textNoShape">
              <a:avLst/>
            </a:prstTxWarp>
            <a:spAutoFit/>
          </a:bodyPr>
          <a:lstStyle/>
          <a:p>
            <a:r>
              <a:rPr lang="en-US" sz="2000" b="1">
                <a:solidFill>
                  <a:srgbClr val="0F116A"/>
                </a:solidFill>
              </a:rPr>
              <a:t>Southern blot</a:t>
            </a:r>
            <a:br>
              <a:rPr lang="en-US" sz="2000" b="1">
                <a:solidFill>
                  <a:srgbClr val="0F116A"/>
                </a:solidFill>
              </a:rPr>
            </a:br>
            <a:r>
              <a:rPr lang="en-US" sz="2000" b="1">
                <a:solidFill>
                  <a:srgbClr val="0F116A"/>
                </a:solidFill>
              </a:rPr>
              <a:t>IDing one gene</a:t>
            </a:r>
          </a:p>
        </p:txBody>
      </p:sp>
      <p:sp>
        <p:nvSpPr>
          <p:cNvPr id="549898" name="AutoShape 10"/>
          <p:cNvSpPr>
            <a:spLocks noChangeArrowheads="1"/>
          </p:cNvSpPr>
          <p:nvPr/>
        </p:nvSpPr>
        <p:spPr bwMode="auto">
          <a:xfrm>
            <a:off x="6721475" y="5803900"/>
            <a:ext cx="1895475" cy="676275"/>
          </a:xfrm>
          <a:prstGeom prst="roundRect">
            <a:avLst>
              <a:gd name="adj" fmla="val 16667"/>
            </a:avLst>
          </a:prstGeom>
          <a:solidFill>
            <a:srgbClr val="FFEA18"/>
          </a:solidFill>
          <a:ln w="9525">
            <a:noFill/>
            <a:round/>
            <a:headEnd/>
            <a:tailEnd/>
          </a:ln>
          <a:effectLst/>
        </p:spPr>
        <p:txBody>
          <a:bodyPr wrap="none" tIns="0" bIns="0">
            <a:prstTxWarp prst="textNoShape">
              <a:avLst/>
            </a:prstTxWarp>
            <a:spAutoFit/>
          </a:bodyPr>
          <a:lstStyle/>
          <a:p>
            <a:r>
              <a:rPr lang="en-US" sz="2000" b="1">
                <a:solidFill>
                  <a:srgbClr val="0F116A"/>
                </a:solidFill>
              </a:rPr>
              <a:t>Southern blot</a:t>
            </a:r>
            <a:br>
              <a:rPr lang="en-US" sz="2000" b="1">
                <a:solidFill>
                  <a:srgbClr val="0F116A"/>
                </a:solidFill>
              </a:rPr>
            </a:br>
            <a:r>
              <a:rPr lang="en-US" sz="2000" b="1">
                <a:solidFill>
                  <a:srgbClr val="0F116A"/>
                </a:solidFill>
              </a:rPr>
              <a:t>illustration</a:t>
            </a:r>
          </a:p>
        </p:txBody>
      </p:sp>
      <p:pic>
        <p:nvPicPr>
          <p:cNvPr id="549899" name="Picture 11"/>
          <p:cNvPicPr>
            <a:picLocks noChangeAspect="1" noChangeArrowheads="1"/>
          </p:cNvPicPr>
          <p:nvPr/>
        </p:nvPicPr>
        <p:blipFill>
          <a:blip r:embed="rId4"/>
          <a:srcRect/>
          <a:stretch>
            <a:fillRect/>
          </a:stretch>
        </p:blipFill>
        <p:spPr bwMode="auto">
          <a:xfrm>
            <a:off x="7140575" y="403225"/>
            <a:ext cx="1901825" cy="2406650"/>
          </a:xfrm>
          <a:prstGeom prst="rect">
            <a:avLst/>
          </a:prstGeom>
          <a:noFill/>
          <a:ln w="9525">
            <a:noFill/>
            <a:miter lim="800000"/>
            <a:headEnd/>
            <a:tailEnd/>
          </a:ln>
          <a:effectLst>
            <a:outerShdw blurRad="63500" dist="35921" dir="2700000" algn="ctr" rotWithShape="0">
              <a:srgbClr val="000000"/>
            </a:outerShdw>
          </a:effectLst>
        </p:spPr>
      </p:pic>
      <p:sp>
        <p:nvSpPr>
          <p:cNvPr id="549900" name="Rectangle 12"/>
          <p:cNvSpPr>
            <a:spLocks noChangeArrowheads="1"/>
          </p:cNvSpPr>
          <p:nvPr/>
        </p:nvSpPr>
        <p:spPr bwMode="auto">
          <a:xfrm>
            <a:off x="5045075" y="427038"/>
            <a:ext cx="211772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0F116A"/>
                </a:solidFill>
              </a:rPr>
              <a:t>Edwin Southern</a:t>
            </a:r>
          </a:p>
        </p:txBody>
      </p:sp>
    </p:spTree>
    <p:extLst>
      <p:ext uri="{BB962C8B-B14F-4D97-AF65-F5344CB8AC3E}">
        <p14:creationId xmlns:p14="http://schemas.microsoft.com/office/powerpoint/2010/main" val="29988776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a:lstStyle/>
          <a:p>
            <a:r>
              <a:rPr lang="en-US"/>
              <a:t>DNA libraries</a:t>
            </a:r>
          </a:p>
        </p:txBody>
      </p:sp>
      <p:pic>
        <p:nvPicPr>
          <p:cNvPr id="525315" name="Picture 3" descr="20-06-GenomicLibraries-L"/>
          <p:cNvPicPr>
            <a:picLocks noChangeAspect="1" noChangeArrowheads="1"/>
          </p:cNvPicPr>
          <p:nvPr/>
        </p:nvPicPr>
        <p:blipFill>
          <a:blip r:embed="rId3" cstate="screen">
            <a:alphaModFix/>
            <a:extLst>
              <a:ext uri="{BEBA8EAE-BF5A-486C-A8C5-ECC9F3942E4B}">
                <a14:imgProps xmlns:a14="http://schemas.microsoft.com/office/drawing/2010/main">
                  <a14:imgLayer r:embed="rId4">
                    <a14:imgEffect>
                      <a14:backgroundRemoval t="0" b="99667" l="167" r="71119">
                        <a14:foregroundMark x1="35058" y1="5500" x2="69449" y2="0"/>
                        <a14:foregroundMark x1="35559" y1="6667" x2="37396" y2="17167"/>
                        <a14:foregroundMark x1="36895" y1="17333" x2="167" y2="22500"/>
                        <a14:foregroundMark x1="1169" y1="24167" x2="1169" y2="99667"/>
                        <a14:foregroundMark x1="3005" y1="97167" x2="62604" y2="95333"/>
                        <a14:foregroundMark x1="60100" y1="93833" x2="57763" y2="28000"/>
                        <a14:foregroundMark x1="56427" y1="27667" x2="49416" y2="21833"/>
                        <a14:foregroundMark x1="56928" y1="28000" x2="57763" y2="28833"/>
                        <a14:foregroundMark x1="51419" y1="21833" x2="70952" y2="15500"/>
                        <a14:foregroundMark x1="68781" y1="15000" x2="71119" y2="500"/>
                        <a14:foregroundMark x1="45576" y1="18333" x2="334" y2="57000"/>
                        <a14:foregroundMark x1="8848" y1="35000" x2="8848" y2="35000"/>
                        <a14:foregroundMark x1="8848" y1="35000" x2="17195" y2="74667"/>
                        <a14:foregroundMark x1="5342" y1="34667" x2="42571" y2="18333"/>
                        <a14:foregroundMark x1="49917" y1="5167" x2="54090" y2="14167"/>
                        <a14:foregroundMark x1="41402" y1="13667" x2="47078" y2="15833"/>
                        <a14:foregroundMark x1="55927" y1="8500" x2="55927" y2="8500"/>
                        <a14:foregroundMark x1="60601" y1="6167" x2="60601" y2="6167"/>
                        <a14:foregroundMark x1="58431" y1="9333" x2="58431" y2="9333"/>
                        <a14:foregroundMark x1="65943" y1="7500" x2="65943" y2="7500"/>
                        <a14:foregroundMark x1="66444" y1="11833" x2="66444" y2="11833"/>
                        <a14:foregroundMark x1="66778" y1="9333" x2="66778" y2="9333"/>
                        <a14:foregroundMark x1="56928" y1="11833" x2="56928" y2="11833"/>
                        <a14:foregroundMark x1="4841" y1="68167" x2="4841" y2="68167"/>
                        <a14:foregroundMark x1="10518" y1="82333" x2="10518" y2="82333"/>
                        <a14:foregroundMark x1="7346" y1="78833" x2="7346" y2="78833"/>
                        <a14:foregroundMark x1="2504" y1="90333" x2="2504" y2="90333"/>
                        <a14:foregroundMark x1="9683" y1="89667" x2="9683" y2="89667"/>
                        <a14:foregroundMark x1="3673" y1="86333" x2="58932" y2="84167"/>
                        <a14:foregroundMark x1="17696" y1="82833" x2="17028" y2="58333"/>
                        <a14:foregroundMark x1="6511" y1="59500" x2="6511" y2="59500"/>
                        <a14:foregroundMark x1="10017" y1="69167" x2="10017" y2="69167"/>
                        <a14:foregroundMark x1="14691" y1="80000" x2="14691" y2="80000"/>
                        <a14:foregroundMark x1="5843" y1="75667" x2="5843" y2="75667"/>
                        <a14:foregroundMark x1="17028" y1="89167" x2="17028" y2="89167"/>
                        <a14:foregroundMark x1="25209" y1="91500" x2="25209" y2="91500"/>
                        <a14:foregroundMark x1="54758" y1="90667" x2="54758" y2="90667"/>
                        <a14:foregroundMark x1="48414" y1="91167" x2="48414" y2="91167"/>
                        <a14:foregroundMark x1="42070" y1="91500" x2="42070" y2="91500"/>
                        <a14:foregroundMark x1="44741" y1="91500" x2="44741" y2="91500"/>
                        <a14:foregroundMark x1="35893" y1="91500" x2="35893" y2="91500"/>
                        <a14:foregroundMark x1="59766" y1="10333" x2="59766" y2="10333"/>
                        <a14:foregroundMark x1="59432" y1="12167" x2="59432" y2="12167"/>
                        <a14:foregroundMark x1="58932" y1="14000" x2="58932" y2="14000"/>
                        <a14:foregroundMark x1="50751" y1="36000" x2="50751" y2="36000"/>
                      </a14:backgroundRemoval>
                    </a14:imgEffect>
                  </a14:imgLayer>
                </a14:imgProps>
              </a:ext>
              <a:ext uri="{28A0092B-C50C-407E-A947-70E740481C1C}">
                <a14:useLocalDpi xmlns:a14="http://schemas.microsoft.com/office/drawing/2010/main"/>
              </a:ext>
            </a:extLst>
          </a:blip>
          <a:srcRect r="28848" b="3600"/>
          <a:stretch>
            <a:fillRect/>
          </a:stretch>
        </p:blipFill>
        <p:spPr bwMode="auto">
          <a:xfrm>
            <a:off x="5494338" y="1981200"/>
            <a:ext cx="3482975" cy="4725988"/>
          </a:xfrm>
          <a:prstGeom prst="rect">
            <a:avLst/>
          </a:prstGeom>
          <a:solidFill>
            <a:schemeClr val="bg1"/>
          </a:solidFill>
          <a:ln w="9525">
            <a:noFill/>
            <a:miter lim="800000"/>
            <a:headEnd/>
            <a:tailEnd/>
          </a:ln>
        </p:spPr>
      </p:pic>
      <p:sp>
        <p:nvSpPr>
          <p:cNvPr id="525316" name="Rectangle 4" descr="Rectangle: Click to edit Master text styles&#10;Second level&#10;Third level&#10;Fourth level&#10;Fifth level"/>
          <p:cNvSpPr>
            <a:spLocks noGrp="1" noChangeArrowheads="1"/>
          </p:cNvSpPr>
          <p:nvPr>
            <p:ph type="body" idx="1"/>
          </p:nvPr>
        </p:nvSpPr>
        <p:spPr>
          <a:xfrm>
            <a:off x="215900" y="1282700"/>
            <a:ext cx="5181600" cy="5334000"/>
          </a:xfrm>
        </p:spPr>
        <p:txBody>
          <a:bodyPr/>
          <a:lstStyle/>
          <a:p>
            <a:r>
              <a:rPr lang="en-US" sz="2600" dirty="0"/>
              <a:t>Cut up all of nuclear DNA from many cells of an organism</a:t>
            </a:r>
          </a:p>
          <a:p>
            <a:pPr lvl="1"/>
            <a:r>
              <a:rPr lang="en-US" sz="2400" dirty="0"/>
              <a:t>restriction enzyme</a:t>
            </a:r>
          </a:p>
          <a:p>
            <a:r>
              <a:rPr lang="en-US" sz="2600" dirty="0"/>
              <a:t>Clone </a:t>
            </a:r>
            <a:r>
              <a:rPr lang="en-US" sz="2600" u="sng" dirty="0"/>
              <a:t>all</a:t>
            </a:r>
            <a:r>
              <a:rPr lang="en-US" sz="2600" dirty="0"/>
              <a:t> fragments into many plasmids at same time</a:t>
            </a:r>
          </a:p>
          <a:p>
            <a:pPr lvl="1"/>
            <a:r>
              <a:rPr lang="en-US" sz="2400" dirty="0"/>
              <a:t>“shotgun” cloning</a:t>
            </a:r>
          </a:p>
          <a:p>
            <a:r>
              <a:rPr lang="en-US" sz="2600" dirty="0"/>
              <a:t>Create a stored collection of DNA fragments</a:t>
            </a:r>
          </a:p>
          <a:p>
            <a:pPr lvl="1"/>
            <a:r>
              <a:rPr lang="en-US" sz="2400" dirty="0"/>
              <a:t>petri dish has a collection </a:t>
            </a:r>
            <a:br>
              <a:rPr lang="en-US" sz="2400" dirty="0"/>
            </a:br>
            <a:r>
              <a:rPr lang="en-US" sz="2400" dirty="0"/>
              <a:t>of all DNA fragments from the organism</a:t>
            </a:r>
            <a:endParaRPr lang="en-US" sz="2000" dirty="0"/>
          </a:p>
        </p:txBody>
      </p:sp>
      <p:pic>
        <p:nvPicPr>
          <p:cNvPr id="525317" name="Picture 5" descr="PowerPoint003"/>
          <p:cNvPicPr>
            <a:picLocks noChangeAspect="1" noChangeArrowheads="1"/>
          </p:cNvPicPr>
          <p:nvPr/>
        </p:nvPicPr>
        <p:blipFill>
          <a:blip r:embed="rId5"/>
          <a:srcRect/>
          <a:stretch>
            <a:fillRect/>
          </a:stretch>
        </p:blipFill>
        <p:spPr bwMode="auto">
          <a:xfrm>
            <a:off x="6256338" y="274638"/>
            <a:ext cx="1790700" cy="1943100"/>
          </a:xfrm>
          <a:prstGeom prst="rect">
            <a:avLst/>
          </a:prstGeom>
          <a:noFill/>
        </p:spPr>
      </p:pic>
      <p:sp>
        <p:nvSpPr>
          <p:cNvPr id="525318" name="Line 6"/>
          <p:cNvSpPr>
            <a:spLocks noChangeShapeType="1"/>
          </p:cNvSpPr>
          <p:nvPr/>
        </p:nvSpPr>
        <p:spPr bwMode="auto">
          <a:xfrm>
            <a:off x="6256338" y="1371600"/>
            <a:ext cx="1371600" cy="685800"/>
          </a:xfrm>
          <a:prstGeom prst="line">
            <a:avLst/>
          </a:prstGeom>
          <a:noFill/>
          <a:ln w="38100">
            <a:solidFill>
              <a:srgbClr val="000005"/>
            </a:solidFill>
            <a:round/>
            <a:headEnd/>
            <a:tailEnd type="triangle" w="med" len="med"/>
          </a:ln>
          <a:effectLst/>
        </p:spPr>
        <p:txBody>
          <a:bodyPr wrap="none" anchor="ctr">
            <a:prstTxWarp prst="textNoShape">
              <a:avLst/>
            </a:prstTxWarp>
          </a:bodyPr>
          <a:lstStyle/>
          <a:p>
            <a:endParaRPr lang="en-US"/>
          </a:p>
        </p:txBody>
      </p:sp>
      <p:pic>
        <p:nvPicPr>
          <p:cNvPr id="525322" name="Picture 10" descr="20-06-GenomicLibraries-L"/>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80338" y="1143000"/>
            <a:ext cx="1363662" cy="784225"/>
          </a:xfrm>
          <a:prstGeom prst="rect">
            <a:avLst/>
          </a:prstGeom>
          <a:noFill/>
          <a:ln w="9525">
            <a:noFill/>
            <a:miter lim="800000"/>
            <a:headEnd/>
            <a:tailEnd/>
          </a:ln>
        </p:spPr>
      </p:pic>
    </p:spTree>
    <p:extLst>
      <p:ext uri="{BB962C8B-B14F-4D97-AF65-F5344CB8AC3E}">
        <p14:creationId xmlns:p14="http://schemas.microsoft.com/office/powerpoint/2010/main" val="19982157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1275</Words>
  <Application>Microsoft Macintosh PowerPoint</Application>
  <PresentationFormat>On-screen Show (4:3)</PresentationFormat>
  <Paragraphs>286</Paragraphs>
  <Slides>22</Slides>
  <Notes>14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 Little More Advanced Biotechnology Tools</vt:lpstr>
      <vt:lpstr>Engineered plasmids</vt:lpstr>
      <vt:lpstr>Selection for plasmid uptake</vt:lpstr>
      <vt:lpstr>Need to screen plasmids</vt:lpstr>
      <vt:lpstr>Screening for recombinant plasmid</vt:lpstr>
      <vt:lpstr>Finding your gene of interest</vt:lpstr>
      <vt:lpstr>Southern blotting</vt:lpstr>
      <vt:lpstr>Southern blotting</vt:lpstr>
      <vt:lpstr>DNA libraries</vt:lpstr>
      <vt:lpstr>Making a DNA library</vt:lpstr>
      <vt:lpstr>DNA library</vt:lpstr>
      <vt:lpstr>Find your gene in DNA library</vt:lpstr>
      <vt:lpstr>Colony Blots</vt:lpstr>
      <vt:lpstr>Problems…</vt:lpstr>
      <vt:lpstr>How do you clean up the junk?</vt:lpstr>
      <vt:lpstr>cDNA (copy DNA) libraries</vt:lpstr>
      <vt:lpstr>Where do we go next….</vt:lpstr>
      <vt:lpstr>Microarrays</vt:lpstr>
      <vt:lpstr>Microarrays</vt:lpstr>
      <vt:lpstr>Application of Microarrays “DNA Chip”</vt:lpstr>
      <vt:lpstr>PowerPoint Presentation</vt:lpstr>
      <vt:lpstr>PowerPoint Presentation</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Little More Advanced Biotechnology Tools</dc:title>
  <dc:creator>Plano High School</dc:creator>
  <cp:lastModifiedBy>Plano High School</cp:lastModifiedBy>
  <cp:revision>1</cp:revision>
  <dcterms:created xsi:type="dcterms:W3CDTF">2017-05-26T16:37:41Z</dcterms:created>
  <dcterms:modified xsi:type="dcterms:W3CDTF">2017-05-26T16:38:03Z</dcterms:modified>
</cp:coreProperties>
</file>