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media/audio1.bin" ContentType="audio/unknown"/>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0"/>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83" d="100"/>
          <a:sy n="83" d="100"/>
        </p:scale>
        <p:origin x="-1280"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notesMaster" Target="notesMasters/notesMaster1.xml"/><Relationship Id="rId21" Type="http://schemas.openxmlformats.org/officeDocument/2006/relationships/printerSettings" Target="printerSettings/printerSettings1.bin"/><Relationship Id="rId22" Type="http://schemas.openxmlformats.org/officeDocument/2006/relationships/presProps" Target="presProps.xml"/><Relationship Id="rId23" Type="http://schemas.openxmlformats.org/officeDocument/2006/relationships/viewProps" Target="viewProps.xml"/><Relationship Id="rId24" Type="http://schemas.openxmlformats.org/officeDocument/2006/relationships/theme" Target="theme/theme1.xml"/><Relationship Id="rId2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707071F-9B4F-F04F-BEE2-0E635EF8FB3B}" type="datetimeFigureOut">
              <a:rPr lang="en-US" smtClean="0"/>
              <a:t>5/26/17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F30B692-0C1F-694C-8A9F-CEC3BECF8471}" type="slidenum">
              <a:rPr lang="en-US" smtClean="0"/>
              <a:t>‹#›</a:t>
            </a:fld>
            <a:endParaRPr lang="en-US"/>
          </a:p>
        </p:txBody>
      </p:sp>
    </p:spTree>
    <p:extLst>
      <p:ext uri="{BB962C8B-B14F-4D97-AF65-F5344CB8AC3E}">
        <p14:creationId xmlns:p14="http://schemas.microsoft.com/office/powerpoint/2010/main" val="324551599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F7C34829-1964-C648-BA06-76A4BDC0DED1}" type="slidenum">
              <a:rPr lang="en-US"/>
              <a:pPr/>
              <a:t>1</a:t>
            </a:fld>
            <a:endParaRPr lang="en-US"/>
          </a:p>
        </p:txBody>
      </p:sp>
      <p:sp>
        <p:nvSpPr>
          <p:cNvPr id="387074"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87075" name="Rectangle 3"/>
          <p:cNvSpPr>
            <a:spLocks noGrp="1" noChangeArrowheads="1"/>
          </p:cNvSpPr>
          <p:nvPr>
            <p:ph type="body" idx="1"/>
          </p:nvPr>
        </p:nvSpPr>
        <p:spPr bwMode="auto">
          <a:xfrm>
            <a:off x="914400" y="4343400"/>
            <a:ext cx="5029200" cy="4114800"/>
          </a:xfrm>
          <a:prstGeom prst="rect">
            <a:avLst/>
          </a:prstGeom>
          <a:solidFill>
            <a:srgbClr val="FFFFFF"/>
          </a:solidFill>
          <a:ln>
            <a:miter lim="800000"/>
            <a:headEnd/>
            <a:tailEnd/>
          </a:ln>
        </p:spPr>
        <p:txBody>
          <a:bodyPr>
            <a:prstTxWarp prst="textNoShape">
              <a:avLst/>
            </a:prstTxWarp>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EACE664E-79DD-7144-AF02-75B43CE08128}" type="slidenum">
              <a:rPr lang="en-US"/>
              <a:pPr/>
              <a:t>13</a:t>
            </a:fld>
            <a:endParaRPr lang="en-US"/>
          </a:p>
        </p:txBody>
      </p:sp>
      <p:sp>
        <p:nvSpPr>
          <p:cNvPr id="353282" name="Rectangle 2"/>
          <p:cNvSpPr>
            <a:spLocks noGrp="1" noRot="1" noChangeAspect="1" noChangeArrowheads="1" noTextEdit="1"/>
          </p:cNvSpPr>
          <p:nvPr>
            <p:ph type="sldImg"/>
          </p:nvPr>
        </p:nvSpPr>
        <p:spPr>
          <a:ln/>
        </p:spPr>
      </p:sp>
      <p:sp>
        <p:nvSpPr>
          <p:cNvPr id="3532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12165747-AE94-E449-8079-2796DF4D60EA}" type="slidenum">
              <a:rPr lang="en-US"/>
              <a:pPr/>
              <a:t>14</a:t>
            </a:fld>
            <a:endParaRPr lang="en-US"/>
          </a:p>
        </p:txBody>
      </p:sp>
      <p:sp>
        <p:nvSpPr>
          <p:cNvPr id="354306" name="Rectangle 2"/>
          <p:cNvSpPr>
            <a:spLocks noGrp="1" noRot="1" noChangeAspect="1" noChangeArrowheads="1" noTextEdit="1"/>
          </p:cNvSpPr>
          <p:nvPr>
            <p:ph type="sldImg"/>
          </p:nvPr>
        </p:nvSpPr>
        <p:spPr>
          <a:ln/>
        </p:spPr>
      </p:sp>
      <p:sp>
        <p:nvSpPr>
          <p:cNvPr id="3543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20A3C933-8543-1E4F-BAD6-946F0113F994}" type="slidenum">
              <a:rPr lang="en-US"/>
              <a:pPr/>
              <a:t>15</a:t>
            </a:fld>
            <a:endParaRPr lang="en-US"/>
          </a:p>
        </p:txBody>
      </p:sp>
      <p:sp>
        <p:nvSpPr>
          <p:cNvPr id="357378" name="Rectangle 2"/>
          <p:cNvSpPr>
            <a:spLocks noGrp="1" noRot="1" noChangeAspect="1" noChangeArrowheads="1" noTextEdit="1"/>
          </p:cNvSpPr>
          <p:nvPr>
            <p:ph type="sldImg"/>
          </p:nvPr>
        </p:nvSpPr>
        <p:spPr>
          <a:ln/>
        </p:spPr>
      </p:sp>
      <p:sp>
        <p:nvSpPr>
          <p:cNvPr id="3573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319B8C53-CE76-2547-95CA-EEC8C1A4FB26}" type="slidenum">
              <a:rPr lang="en-US"/>
              <a:pPr/>
              <a:t>16</a:t>
            </a:fld>
            <a:endParaRPr lang="en-US"/>
          </a:p>
        </p:txBody>
      </p:sp>
      <p:sp>
        <p:nvSpPr>
          <p:cNvPr id="359426" name="Rectangle 2"/>
          <p:cNvSpPr>
            <a:spLocks noGrp="1" noRot="1" noChangeAspect="1" noChangeArrowheads="1" noTextEdit="1"/>
          </p:cNvSpPr>
          <p:nvPr>
            <p:ph type="sldImg"/>
          </p:nvPr>
        </p:nvSpPr>
        <p:spPr>
          <a:ln/>
        </p:spPr>
      </p:sp>
      <p:sp>
        <p:nvSpPr>
          <p:cNvPr id="359427" name="Rectangle 3"/>
          <p:cNvSpPr>
            <a:spLocks noGrp="1" noChangeArrowheads="1"/>
          </p:cNvSpPr>
          <p:nvPr>
            <p:ph type="body" idx="1"/>
          </p:nvPr>
        </p:nvSpPr>
        <p:spPr/>
        <p:txBody>
          <a:bodyPr/>
          <a:lstStyle/>
          <a:p>
            <a:r>
              <a:rPr lang="en-US" sz="1400"/>
              <a:t>How many Barr bodies would you expect?</a:t>
            </a:r>
          </a:p>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A658CCAF-BDF7-3443-AB92-38FEF0609DD3}" type="slidenum">
              <a:rPr lang="en-US"/>
              <a:pPr/>
              <a:t>17</a:t>
            </a:fld>
            <a:endParaRPr lang="en-US"/>
          </a:p>
        </p:txBody>
      </p:sp>
      <p:sp>
        <p:nvSpPr>
          <p:cNvPr id="360450" name="Rectangle 2"/>
          <p:cNvSpPr>
            <a:spLocks noGrp="1" noRot="1" noChangeAspect="1" noChangeArrowheads="1" noTextEdit="1"/>
          </p:cNvSpPr>
          <p:nvPr>
            <p:ph type="sldImg"/>
          </p:nvPr>
        </p:nvSpPr>
        <p:spPr>
          <a:ln/>
        </p:spPr>
      </p:sp>
      <p:sp>
        <p:nvSpPr>
          <p:cNvPr id="360451" name="Rectangle 3"/>
          <p:cNvSpPr>
            <a:spLocks noGrp="1" noChangeArrowheads="1"/>
          </p:cNvSpPr>
          <p:nvPr>
            <p:ph type="body" idx="1"/>
          </p:nvPr>
        </p:nvSpPr>
        <p:spPr/>
        <p:txBody>
          <a:bodyPr/>
          <a:lstStyle/>
          <a:p>
            <a:r>
              <a:rPr lang="en-US" sz="1400"/>
              <a:t>How many Barr bodies would you expect?</a:t>
            </a:r>
          </a:p>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97D080FB-6A82-5647-BCCE-C2737ABF16C5}" type="slidenum">
              <a:rPr lang="en-US"/>
              <a:pPr/>
              <a:t>2</a:t>
            </a:fld>
            <a:endParaRPr lang="en-US"/>
          </a:p>
        </p:txBody>
      </p:sp>
      <p:sp>
        <p:nvSpPr>
          <p:cNvPr id="320514"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20515" name="Rectangle 3"/>
          <p:cNvSpPr>
            <a:spLocks noGrp="1" noChangeArrowheads="1"/>
          </p:cNvSpPr>
          <p:nvPr>
            <p:ph type="body" idx="1"/>
          </p:nvPr>
        </p:nvSpPr>
        <p:spPr bwMode="auto">
          <a:xfrm>
            <a:off x="914400" y="4343400"/>
            <a:ext cx="5029200" cy="4114800"/>
          </a:xfrm>
          <a:prstGeom prst="rect">
            <a:avLst/>
          </a:prstGeom>
          <a:solidFill>
            <a:srgbClr val="FFFFFF"/>
          </a:solidFill>
          <a:ln>
            <a:miter lim="800000"/>
            <a:headEnd/>
            <a:tailEnd/>
          </a:ln>
        </p:spPr>
        <p:txBody>
          <a:bodyPr>
            <a:prstTxWarp prst="textNoShape">
              <a:avLst/>
            </a:prstTxWarp>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91305551-D66A-EA47-8A66-333D4C6C4D14}" type="slidenum">
              <a:rPr lang="en-US"/>
              <a:pPr/>
              <a:t>4</a:t>
            </a:fld>
            <a:endParaRPr lang="en-US"/>
          </a:p>
        </p:txBody>
      </p:sp>
      <p:sp>
        <p:nvSpPr>
          <p:cNvPr id="346114" name="Rectangle 2"/>
          <p:cNvSpPr>
            <a:spLocks noGrp="1" noRot="1" noChangeAspect="1" noChangeArrowheads="1" noTextEdit="1"/>
          </p:cNvSpPr>
          <p:nvPr>
            <p:ph type="sldImg"/>
          </p:nvPr>
        </p:nvSpPr>
        <p:spPr>
          <a:ln/>
        </p:spPr>
      </p:sp>
      <p:sp>
        <p:nvSpPr>
          <p:cNvPr id="346115" name="Rectangle 3"/>
          <p:cNvSpPr>
            <a:spLocks noGrp="1" noChangeArrowheads="1"/>
          </p:cNvSpPr>
          <p:nvPr>
            <p:ph type="body" idx="1"/>
          </p:nvPr>
        </p:nvSpPr>
        <p:spPr/>
        <p:txBody>
          <a:bodyPr/>
          <a:lstStyle/>
          <a:p>
            <a:r>
              <a:rPr lang="en-US"/>
              <a:t>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0A6EAFDF-8CE6-D84D-B8F0-1FF394E1C8A7}" type="slidenum">
              <a:rPr lang="en-US"/>
              <a:pPr/>
              <a:t>5</a:t>
            </a:fld>
            <a:endParaRPr lang="en-US"/>
          </a:p>
        </p:txBody>
      </p:sp>
      <p:sp>
        <p:nvSpPr>
          <p:cNvPr id="347138" name="Rectangle 2"/>
          <p:cNvSpPr>
            <a:spLocks noGrp="1" noRot="1" noChangeAspect="1" noChangeArrowheads="1" noTextEdit="1"/>
          </p:cNvSpPr>
          <p:nvPr>
            <p:ph type="sldImg"/>
          </p:nvPr>
        </p:nvSpPr>
        <p:spPr>
          <a:ln/>
        </p:spPr>
      </p:sp>
      <p:sp>
        <p:nvSpPr>
          <p:cNvPr id="3471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07F77A13-6E1C-CB41-A0C6-12097F143F4C}" type="slidenum">
              <a:rPr lang="en-US"/>
              <a:pPr/>
              <a:t>6</a:t>
            </a:fld>
            <a:endParaRPr lang="en-US"/>
          </a:p>
        </p:txBody>
      </p:sp>
      <p:sp>
        <p:nvSpPr>
          <p:cNvPr id="348162" name="Rectangle 2"/>
          <p:cNvSpPr>
            <a:spLocks noGrp="1" noRot="1" noChangeAspect="1" noChangeArrowheads="1" noTextEdit="1"/>
          </p:cNvSpPr>
          <p:nvPr>
            <p:ph type="sldImg"/>
          </p:nvPr>
        </p:nvSpPr>
        <p:spPr>
          <a:ln/>
        </p:spPr>
      </p:sp>
      <p:sp>
        <p:nvSpPr>
          <p:cNvPr id="3481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51D913D0-566C-544D-AD31-9DA3C98A385E}" type="slidenum">
              <a:rPr lang="en-US"/>
              <a:pPr/>
              <a:t>7</a:t>
            </a:fld>
            <a:endParaRPr lang="en-US"/>
          </a:p>
        </p:txBody>
      </p:sp>
      <p:sp>
        <p:nvSpPr>
          <p:cNvPr id="349186" name="Rectangle 2"/>
          <p:cNvSpPr>
            <a:spLocks noGrp="1" noRot="1" noChangeAspect="1" noChangeArrowheads="1" noTextEdit="1"/>
          </p:cNvSpPr>
          <p:nvPr>
            <p:ph type="sldImg"/>
          </p:nvPr>
        </p:nvSpPr>
        <p:spPr>
          <a:ln/>
        </p:spPr>
      </p:sp>
      <p:sp>
        <p:nvSpPr>
          <p:cNvPr id="349187" name="Rectangle 3"/>
          <p:cNvSpPr>
            <a:spLocks noGrp="1" noChangeArrowheads="1"/>
          </p:cNvSpPr>
          <p:nvPr>
            <p:ph type="body" idx="1"/>
          </p:nvPr>
        </p:nvSpPr>
        <p:spPr/>
        <p:txBody>
          <a:bodyPr/>
          <a:lstStyle/>
          <a:p>
            <a:r>
              <a:rPr lang="en-US"/>
              <a:t>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716476E1-0F04-D44E-8F0D-BD5D3F2F2664}" type="slidenum">
              <a:rPr lang="en-US"/>
              <a:pPr/>
              <a:t>8</a:t>
            </a:fld>
            <a:endParaRPr lang="en-US"/>
          </a:p>
        </p:txBody>
      </p:sp>
      <p:sp>
        <p:nvSpPr>
          <p:cNvPr id="350210" name="Rectangle 2"/>
          <p:cNvSpPr>
            <a:spLocks noGrp="1" noRot="1" noChangeAspect="1" noChangeArrowheads="1" noTextEdit="1"/>
          </p:cNvSpPr>
          <p:nvPr>
            <p:ph type="sldImg"/>
          </p:nvPr>
        </p:nvSpPr>
        <p:spPr>
          <a:ln/>
        </p:spPr>
      </p:sp>
      <p:sp>
        <p:nvSpPr>
          <p:cNvPr id="350211" name="Rectangle 3"/>
          <p:cNvSpPr>
            <a:spLocks noGrp="1" noChangeArrowheads="1"/>
          </p:cNvSpPr>
          <p:nvPr>
            <p:ph type="body" idx="1"/>
          </p:nvPr>
        </p:nvSpPr>
        <p:spPr>
          <a:xfrm>
            <a:off x="762000" y="4343400"/>
            <a:ext cx="5410200" cy="4114800"/>
          </a:xfrm>
        </p:spPr>
        <p:txBody>
          <a:bodyPr/>
          <a:lstStyle/>
          <a:p>
            <a:r>
              <a:rPr lang="en-US" sz="1100"/>
              <a:t>Trisomy 13 occurs in about 1 out of every 5,000 live births. It is a syndrome with multiple abnormalities, many of which are not compatible with life. More than 80% of children with trisomy 13 die in the first month. Trisomy 13 is associated with multiple abnormalities, including defects of the brain that lead to seizures, apnea, deafness, and eye abnormalities. The eyes are small with defects in the iris (coloboma ). Most infants have a cleft lip and cleft palate, and low-set ears. Congenital heart disease is present in approximately 80% of affected infants. Hernias and genital abnormalities are common.</a:t>
            </a:r>
          </a:p>
          <a:p>
            <a:r>
              <a:rPr lang="en-US" sz="1100"/>
              <a:t>Trisomy 18 is a relatively common syndrome affecting approximately 1 out of 3,000 live births, and affecting girls more than three times as often as boys. The presence of an extra number 18 chromosome leads to multiple abnormalities. Many of these abnormalities make it hard for infants to live longer than a few months.</a:t>
            </a:r>
          </a:p>
          <a:p>
            <a:r>
              <a:rPr lang="en-US" sz="1100"/>
              <a:t>The cri du chat syndrome is caused by the deletion of information on chromosome 5. It is likely that multiple genes on chromosome 5 are deleted. One deleted gene, called TERT (telomerase reverse transcriptase) is involved in control of cell growth, and may play a role in how some of the features of cri cu chat develop. The cause of this rare chromosomal deletion is not known, but it is expected that the majority of cases are due to spontaneous loss of a piece of chromosome 5 during development of an egg or sperm. A minority of cases result from one parent carrying a rearrangement of chromosome 5 called a translocation. Between 1 in 20,000 and 1 in 50,000 babies are affected. This disease may account for up to 1% of individuals with severe mental retardation. Infants with cri du chat syndrome commonly have a distinctive cat-like cry. They also have an extensive grouping of abnormalities, with severe mental retardation being the most important.</a:t>
            </a:r>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92765D29-E128-3942-B053-B305556EA64F}" type="slidenum">
              <a:rPr lang="en-US"/>
              <a:pPr/>
              <a:t>9</a:t>
            </a:fld>
            <a:endParaRPr lang="en-US"/>
          </a:p>
        </p:txBody>
      </p:sp>
      <p:sp>
        <p:nvSpPr>
          <p:cNvPr id="352258" name="Rectangle 2"/>
          <p:cNvSpPr>
            <a:spLocks noGrp="1" noRot="1" noChangeAspect="1" noChangeArrowheads="1" noTextEdit="1"/>
          </p:cNvSpPr>
          <p:nvPr>
            <p:ph type="sldImg"/>
          </p:nvPr>
        </p:nvSpPr>
        <p:spPr>
          <a:ln/>
        </p:spPr>
      </p:sp>
      <p:sp>
        <p:nvSpPr>
          <p:cNvPr id="3522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8A067B62-0B25-9A48-8307-8800F4E05675}" type="slidenum">
              <a:rPr lang="en-US"/>
              <a:pPr/>
              <a:t>10</a:t>
            </a:fld>
            <a:endParaRPr lang="en-US"/>
          </a:p>
        </p:txBody>
      </p:sp>
      <p:sp>
        <p:nvSpPr>
          <p:cNvPr id="362498" name="Rectangle 2"/>
          <p:cNvSpPr>
            <a:spLocks noGrp="1" noRot="1" noChangeAspect="1" noChangeArrowheads="1" noTextEdit="1"/>
          </p:cNvSpPr>
          <p:nvPr>
            <p:ph type="sldImg"/>
          </p:nvPr>
        </p:nvSpPr>
        <p:spPr>
          <a:ln/>
        </p:spPr>
      </p:sp>
      <p:sp>
        <p:nvSpPr>
          <p:cNvPr id="362499"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5F33E5E-8C0B-4343-8C04-98991F9FCCAC}" type="datetimeFigureOut">
              <a:rPr lang="en-US" smtClean="0"/>
              <a:t>5/26/17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2452BE-211A-D048-8093-3411DA04D932}" type="slidenum">
              <a:rPr lang="en-US" smtClean="0"/>
              <a:t>‹#›</a:t>
            </a:fld>
            <a:endParaRPr lang="en-US"/>
          </a:p>
        </p:txBody>
      </p:sp>
    </p:spTree>
    <p:extLst>
      <p:ext uri="{BB962C8B-B14F-4D97-AF65-F5344CB8AC3E}">
        <p14:creationId xmlns:p14="http://schemas.microsoft.com/office/powerpoint/2010/main" val="20047900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5F33E5E-8C0B-4343-8C04-98991F9FCCAC}" type="datetimeFigureOut">
              <a:rPr lang="en-US" smtClean="0"/>
              <a:t>5/26/17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2452BE-211A-D048-8093-3411DA04D932}" type="slidenum">
              <a:rPr lang="en-US" smtClean="0"/>
              <a:t>‹#›</a:t>
            </a:fld>
            <a:endParaRPr lang="en-US"/>
          </a:p>
        </p:txBody>
      </p:sp>
    </p:spTree>
    <p:extLst>
      <p:ext uri="{BB962C8B-B14F-4D97-AF65-F5344CB8AC3E}">
        <p14:creationId xmlns:p14="http://schemas.microsoft.com/office/powerpoint/2010/main" val="7355255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5F33E5E-8C0B-4343-8C04-98991F9FCCAC}" type="datetimeFigureOut">
              <a:rPr lang="en-US" smtClean="0"/>
              <a:t>5/26/17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2452BE-211A-D048-8093-3411DA04D932}" type="slidenum">
              <a:rPr lang="en-US" smtClean="0"/>
              <a:t>‹#›</a:t>
            </a:fld>
            <a:endParaRPr lang="en-US"/>
          </a:p>
        </p:txBody>
      </p:sp>
    </p:spTree>
    <p:extLst>
      <p:ext uri="{BB962C8B-B14F-4D97-AF65-F5344CB8AC3E}">
        <p14:creationId xmlns:p14="http://schemas.microsoft.com/office/powerpoint/2010/main" val="8058998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5F33E5E-8C0B-4343-8C04-98991F9FCCAC}" type="datetimeFigureOut">
              <a:rPr lang="en-US" smtClean="0"/>
              <a:t>5/26/17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2452BE-211A-D048-8093-3411DA04D932}" type="slidenum">
              <a:rPr lang="en-US" smtClean="0"/>
              <a:t>‹#›</a:t>
            </a:fld>
            <a:endParaRPr lang="en-US"/>
          </a:p>
        </p:txBody>
      </p:sp>
    </p:spTree>
    <p:extLst>
      <p:ext uri="{BB962C8B-B14F-4D97-AF65-F5344CB8AC3E}">
        <p14:creationId xmlns:p14="http://schemas.microsoft.com/office/powerpoint/2010/main" val="18500758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5F33E5E-8C0B-4343-8C04-98991F9FCCAC}" type="datetimeFigureOut">
              <a:rPr lang="en-US" smtClean="0"/>
              <a:t>5/26/17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2452BE-211A-D048-8093-3411DA04D932}" type="slidenum">
              <a:rPr lang="en-US" smtClean="0"/>
              <a:t>‹#›</a:t>
            </a:fld>
            <a:endParaRPr lang="en-US"/>
          </a:p>
        </p:txBody>
      </p:sp>
    </p:spTree>
    <p:extLst>
      <p:ext uri="{BB962C8B-B14F-4D97-AF65-F5344CB8AC3E}">
        <p14:creationId xmlns:p14="http://schemas.microsoft.com/office/powerpoint/2010/main" val="42314339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5F33E5E-8C0B-4343-8C04-98991F9FCCAC}" type="datetimeFigureOut">
              <a:rPr lang="en-US" smtClean="0"/>
              <a:t>5/26/17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2452BE-211A-D048-8093-3411DA04D932}" type="slidenum">
              <a:rPr lang="en-US" smtClean="0"/>
              <a:t>‹#›</a:t>
            </a:fld>
            <a:endParaRPr lang="en-US"/>
          </a:p>
        </p:txBody>
      </p:sp>
    </p:spTree>
    <p:extLst>
      <p:ext uri="{BB962C8B-B14F-4D97-AF65-F5344CB8AC3E}">
        <p14:creationId xmlns:p14="http://schemas.microsoft.com/office/powerpoint/2010/main" val="6773617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5F33E5E-8C0B-4343-8C04-98991F9FCCAC}" type="datetimeFigureOut">
              <a:rPr lang="en-US" smtClean="0"/>
              <a:t>5/26/17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A2452BE-211A-D048-8093-3411DA04D932}" type="slidenum">
              <a:rPr lang="en-US" smtClean="0"/>
              <a:t>‹#›</a:t>
            </a:fld>
            <a:endParaRPr lang="en-US"/>
          </a:p>
        </p:txBody>
      </p:sp>
    </p:spTree>
    <p:extLst>
      <p:ext uri="{BB962C8B-B14F-4D97-AF65-F5344CB8AC3E}">
        <p14:creationId xmlns:p14="http://schemas.microsoft.com/office/powerpoint/2010/main" val="20625843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5F33E5E-8C0B-4343-8C04-98991F9FCCAC}" type="datetimeFigureOut">
              <a:rPr lang="en-US" smtClean="0"/>
              <a:t>5/26/17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A2452BE-211A-D048-8093-3411DA04D932}" type="slidenum">
              <a:rPr lang="en-US" smtClean="0"/>
              <a:t>‹#›</a:t>
            </a:fld>
            <a:endParaRPr lang="en-US"/>
          </a:p>
        </p:txBody>
      </p:sp>
    </p:spTree>
    <p:extLst>
      <p:ext uri="{BB962C8B-B14F-4D97-AF65-F5344CB8AC3E}">
        <p14:creationId xmlns:p14="http://schemas.microsoft.com/office/powerpoint/2010/main" val="27765737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5F33E5E-8C0B-4343-8C04-98991F9FCCAC}" type="datetimeFigureOut">
              <a:rPr lang="en-US" smtClean="0"/>
              <a:t>5/26/17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A2452BE-211A-D048-8093-3411DA04D932}" type="slidenum">
              <a:rPr lang="en-US" smtClean="0"/>
              <a:t>‹#›</a:t>
            </a:fld>
            <a:endParaRPr lang="en-US"/>
          </a:p>
        </p:txBody>
      </p:sp>
    </p:spTree>
    <p:extLst>
      <p:ext uri="{BB962C8B-B14F-4D97-AF65-F5344CB8AC3E}">
        <p14:creationId xmlns:p14="http://schemas.microsoft.com/office/powerpoint/2010/main" val="32272666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5F33E5E-8C0B-4343-8C04-98991F9FCCAC}" type="datetimeFigureOut">
              <a:rPr lang="en-US" smtClean="0"/>
              <a:t>5/26/17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2452BE-211A-D048-8093-3411DA04D932}" type="slidenum">
              <a:rPr lang="en-US" smtClean="0"/>
              <a:t>‹#›</a:t>
            </a:fld>
            <a:endParaRPr lang="en-US"/>
          </a:p>
        </p:txBody>
      </p:sp>
    </p:spTree>
    <p:extLst>
      <p:ext uri="{BB962C8B-B14F-4D97-AF65-F5344CB8AC3E}">
        <p14:creationId xmlns:p14="http://schemas.microsoft.com/office/powerpoint/2010/main" val="13302300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5F33E5E-8C0B-4343-8C04-98991F9FCCAC}" type="datetimeFigureOut">
              <a:rPr lang="en-US" smtClean="0"/>
              <a:t>5/26/17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2452BE-211A-D048-8093-3411DA04D932}" type="slidenum">
              <a:rPr lang="en-US" smtClean="0"/>
              <a:t>‹#›</a:t>
            </a:fld>
            <a:endParaRPr lang="en-US"/>
          </a:p>
        </p:txBody>
      </p:sp>
    </p:spTree>
    <p:extLst>
      <p:ext uri="{BB962C8B-B14F-4D97-AF65-F5344CB8AC3E}">
        <p14:creationId xmlns:p14="http://schemas.microsoft.com/office/powerpoint/2010/main" val="175270394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F33E5E-8C0B-4343-8C04-98991F9FCCAC}" type="datetimeFigureOut">
              <a:rPr lang="en-US" smtClean="0"/>
              <a:t>5/26/17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2452BE-211A-D048-8093-3411DA04D932}" type="slidenum">
              <a:rPr lang="en-US" smtClean="0"/>
              <a:t>‹#›</a:t>
            </a:fld>
            <a:endParaRPr lang="en-US"/>
          </a:p>
        </p:txBody>
      </p:sp>
    </p:spTree>
    <p:extLst>
      <p:ext uri="{BB962C8B-B14F-4D97-AF65-F5344CB8AC3E}">
        <p14:creationId xmlns:p14="http://schemas.microsoft.com/office/powerpoint/2010/main" val="23040231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gif"/><Relationship Id="rId5" Type="http://schemas.openxmlformats.org/officeDocument/2006/relationships/image" Target="../media/image3.png"/><Relationship Id="rId6"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4" Type="http://schemas.openxmlformats.org/officeDocument/2006/relationships/image" Target="../media/image12.jpe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5.jpeg"/></Relationships>
</file>

<file path=ppt/slides/_rels/slide14.xml.rels><?xml version="1.0" encoding="UTF-8" standalone="yes"?>
<Relationships xmlns="http://schemas.openxmlformats.org/package/2006/relationships"><Relationship Id="rId3" Type="http://schemas.openxmlformats.org/officeDocument/2006/relationships/audio" Target="../media/audio1.bin"/><Relationship Id="rId4" Type="http://schemas.openxmlformats.org/officeDocument/2006/relationships/image" Target="../media/image16.png"/><Relationship Id="rId5" Type="http://schemas.openxmlformats.org/officeDocument/2006/relationships/image" Target="../media/image17.pn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5.xml.rels><?xml version="1.0" encoding="UTF-8" standalone="yes"?>
<Relationships xmlns="http://schemas.openxmlformats.org/package/2006/relationships"><Relationship Id="rId3" Type="http://schemas.openxmlformats.org/officeDocument/2006/relationships/audio" Target="../media/audio1.bin"/><Relationship Id="rId4" Type="http://schemas.openxmlformats.org/officeDocument/2006/relationships/image" Target="../media/image18.jpe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20.png"/><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22.png"/><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 Id="rId3"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3" Type="http://schemas.openxmlformats.org/officeDocument/2006/relationships/audio" Target="../media/audio1.bin"/><Relationship Id="rId4"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9"/>
          <p:cNvSpPr>
            <a:spLocks noGrp="1" noChangeArrowheads="1"/>
          </p:cNvSpPr>
          <p:nvPr>
            <p:ph type="dt" sz="quarter" idx="4294967295"/>
          </p:nvPr>
        </p:nvSpPr>
        <p:spPr>
          <a:xfrm>
            <a:off x="6934200" y="6264275"/>
            <a:ext cx="1524000" cy="457200"/>
          </a:xfrm>
          <a:prstGeom prst="rect">
            <a:avLst/>
          </a:prstGeom>
          <a:ln/>
        </p:spPr>
        <p:txBody>
          <a:bodyPr/>
          <a:lstStyle/>
          <a:p>
            <a:r>
              <a:rPr lang="en-US"/>
              <a:t>2006-2007</a:t>
            </a:r>
            <a:endParaRPr lang="en-US" b="0"/>
          </a:p>
        </p:txBody>
      </p:sp>
      <p:sp>
        <p:nvSpPr>
          <p:cNvPr id="386050" name="Rectangle 2"/>
          <p:cNvSpPr>
            <a:spLocks noChangeArrowheads="1"/>
          </p:cNvSpPr>
          <p:nvPr/>
        </p:nvSpPr>
        <p:spPr bwMode="auto">
          <a:xfrm>
            <a:off x="892467" y="2308949"/>
            <a:ext cx="6478005" cy="1754327"/>
          </a:xfrm>
          <a:prstGeom prst="rect">
            <a:avLst/>
          </a:prstGeom>
          <a:noFill/>
          <a:ln w="9525">
            <a:noFill/>
            <a:miter lim="800000"/>
            <a:headEnd/>
            <a:tailEnd/>
          </a:ln>
          <a:effectLst/>
        </p:spPr>
        <p:txBody>
          <a:bodyPr wrap="none" anchor="ctr">
            <a:prstTxWarp prst="textNoShape">
              <a:avLst/>
            </a:prstTxWarp>
            <a:spAutoFit/>
          </a:bodyPr>
          <a:lstStyle/>
          <a:p>
            <a:r>
              <a:rPr lang="en-US" sz="3600" b="1" dirty="0">
                <a:solidFill>
                  <a:schemeClr val="tx2"/>
                </a:solidFill>
              </a:rPr>
              <a:t>Errors of Meiosis</a:t>
            </a:r>
          </a:p>
          <a:p>
            <a:r>
              <a:rPr lang="en-US" sz="3600" b="1" dirty="0">
                <a:solidFill>
                  <a:srgbClr val="0F116A"/>
                </a:solidFill>
              </a:rPr>
              <a:t>Chromosomal </a:t>
            </a:r>
            <a:r>
              <a:rPr lang="en-US" sz="3600" b="1" dirty="0" smtClean="0">
                <a:solidFill>
                  <a:srgbClr val="0F116A"/>
                </a:solidFill>
              </a:rPr>
              <a:t>Abnormalities</a:t>
            </a:r>
          </a:p>
          <a:p>
            <a:r>
              <a:rPr lang="en-US" sz="3600" b="1" dirty="0" smtClean="0">
                <a:solidFill>
                  <a:srgbClr val="0F116A"/>
                </a:solidFill>
              </a:rPr>
              <a:t>(Ch. 15)</a:t>
            </a:r>
            <a:endParaRPr lang="en-US" sz="3600" b="1" dirty="0">
              <a:solidFill>
                <a:schemeClr val="tx2"/>
              </a:solidFill>
            </a:endParaRPr>
          </a:p>
        </p:txBody>
      </p:sp>
      <p:pic>
        <p:nvPicPr>
          <p:cNvPr id="386052" name="Picture 4"/>
          <p:cNvPicPr>
            <a:picLocks noChangeAspect="1" noChangeArrowheads="1"/>
          </p:cNvPicPr>
          <p:nvPr/>
        </p:nvPicPr>
        <p:blipFill>
          <a:blip r:embed="rId3"/>
          <a:srcRect/>
          <a:stretch>
            <a:fillRect/>
          </a:stretch>
        </p:blipFill>
        <p:spPr bwMode="auto">
          <a:xfrm>
            <a:off x="5638800" y="4572000"/>
            <a:ext cx="3124200" cy="2074863"/>
          </a:xfrm>
          <a:prstGeom prst="rect">
            <a:avLst/>
          </a:prstGeom>
          <a:noFill/>
          <a:ln w="9525">
            <a:noFill/>
            <a:miter lim="800000"/>
            <a:headEnd/>
            <a:tailEnd/>
          </a:ln>
          <a:effectLst/>
        </p:spPr>
      </p:pic>
      <p:pic>
        <p:nvPicPr>
          <p:cNvPr id="386053" name="Picture 5" descr="meiomove"/>
          <p:cNvPicPr>
            <a:picLocks noChangeAspect="1" noChangeArrowheads="1"/>
          </p:cNvPicPr>
          <p:nvPr/>
        </p:nvPicPr>
        <p:blipFill>
          <a:blip r:embed="rId4"/>
          <a:srcRect/>
          <a:stretch>
            <a:fillRect/>
          </a:stretch>
        </p:blipFill>
        <p:spPr bwMode="auto">
          <a:xfrm>
            <a:off x="106363" y="4800600"/>
            <a:ext cx="1954212" cy="1954213"/>
          </a:xfrm>
          <a:prstGeom prst="rect">
            <a:avLst/>
          </a:prstGeom>
          <a:noFill/>
        </p:spPr>
      </p:pic>
      <p:pic>
        <p:nvPicPr>
          <p:cNvPr id="386054" name="Picture 6"/>
          <p:cNvPicPr>
            <a:picLocks noChangeAspect="1" noChangeArrowheads="1"/>
          </p:cNvPicPr>
          <p:nvPr/>
        </p:nvPicPr>
        <p:blipFill>
          <a:blip r:embed="rId5"/>
          <a:srcRect/>
          <a:stretch>
            <a:fillRect/>
          </a:stretch>
        </p:blipFill>
        <p:spPr bwMode="auto">
          <a:xfrm>
            <a:off x="685800" y="533400"/>
            <a:ext cx="2362200" cy="1233488"/>
          </a:xfrm>
          <a:prstGeom prst="rect">
            <a:avLst/>
          </a:prstGeom>
          <a:noFill/>
          <a:ln w="9525">
            <a:noFill/>
            <a:miter lim="800000"/>
            <a:headEnd/>
            <a:tailEnd/>
          </a:ln>
          <a:effectLst/>
        </p:spPr>
      </p:pic>
      <p:pic>
        <p:nvPicPr>
          <p:cNvPr id="386058" name="Picture 10"/>
          <p:cNvPicPr>
            <a:picLocks noChangeAspect="1" noChangeArrowheads="1"/>
          </p:cNvPicPr>
          <p:nvPr/>
        </p:nvPicPr>
        <p:blipFill>
          <a:blip r:embed="rId6"/>
          <a:srcRect/>
          <a:stretch>
            <a:fillRect/>
          </a:stretch>
        </p:blipFill>
        <p:spPr bwMode="auto">
          <a:xfrm>
            <a:off x="6818313" y="412750"/>
            <a:ext cx="2192337" cy="2293938"/>
          </a:xfrm>
          <a:prstGeom prst="rect">
            <a:avLst/>
          </a:prstGeom>
          <a:noFill/>
          <a:ln w="9525">
            <a:solidFill>
              <a:srgbClr val="000000"/>
            </a:solidFill>
            <a:miter lim="800000"/>
            <a:headEnd/>
            <a:tailEnd/>
          </a:ln>
          <a:effectLst>
            <a:outerShdw blurRad="63500" dist="35921" dir="2700000" algn="ctr" rotWithShape="0">
              <a:srgbClr val="000000">
                <a:alpha val="75000"/>
              </a:srgbClr>
            </a:outerShdw>
          </a:effectLst>
        </p:spPr>
      </p:pic>
    </p:spTree>
    <p:extLst>
      <p:ext uri="{BB962C8B-B14F-4D97-AF65-F5344CB8AC3E}">
        <p14:creationId xmlns:p14="http://schemas.microsoft.com/office/powerpoint/2010/main" val="3012783813"/>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22" name="Rectangle 2"/>
          <p:cNvSpPr>
            <a:spLocks noGrp="1" noChangeArrowheads="1"/>
          </p:cNvSpPr>
          <p:nvPr>
            <p:ph type="title"/>
          </p:nvPr>
        </p:nvSpPr>
        <p:spPr/>
        <p:txBody>
          <a:bodyPr/>
          <a:lstStyle/>
          <a:p>
            <a:r>
              <a:rPr lang="en-US"/>
              <a:t>Genetic testing</a:t>
            </a:r>
          </a:p>
        </p:txBody>
      </p:sp>
      <p:pic>
        <p:nvPicPr>
          <p:cNvPr id="337925" name="Picture 5" descr="f13-38_amniocentesis_c"/>
          <p:cNvPicPr>
            <a:picLocks noChangeAspect="1" noChangeArrowheads="1"/>
          </p:cNvPicPr>
          <p:nvPr/>
        </p:nvPicPr>
        <p:blipFill>
          <a:blip r:embed="rId3"/>
          <a:srcRect t="2400" b="9000"/>
          <a:stretch>
            <a:fillRect/>
          </a:stretch>
        </p:blipFill>
        <p:spPr bwMode="auto">
          <a:xfrm>
            <a:off x="3581400" y="3160713"/>
            <a:ext cx="5562600" cy="3697287"/>
          </a:xfrm>
          <a:prstGeom prst="rect">
            <a:avLst/>
          </a:prstGeom>
          <a:noFill/>
          <a:ln w="9525">
            <a:noFill/>
            <a:miter lim="800000"/>
            <a:headEnd/>
            <a:tailEnd/>
          </a:ln>
        </p:spPr>
      </p:pic>
      <p:sp>
        <p:nvSpPr>
          <p:cNvPr id="337924" name="Rectangle 4" descr="Rectangle: Click to edit Master text styles&#10;Second level&#10;Third level&#10;Fourth level&#10;Fifth level"/>
          <p:cNvSpPr>
            <a:spLocks noGrp="1" noChangeArrowheads="1"/>
          </p:cNvSpPr>
          <p:nvPr>
            <p:ph type="body" idx="1"/>
          </p:nvPr>
        </p:nvSpPr>
        <p:spPr>
          <a:xfrm>
            <a:off x="279400" y="1016000"/>
            <a:ext cx="7785100" cy="2527300"/>
          </a:xfrm>
        </p:spPr>
        <p:txBody>
          <a:bodyPr/>
          <a:lstStyle/>
          <a:p>
            <a:r>
              <a:rPr lang="en-US" dirty="0"/>
              <a:t>Amniocentesis</a:t>
            </a:r>
            <a:r>
              <a:rPr lang="en-US" dirty="0" smtClean="0"/>
              <a:t> (2nd trimester)</a:t>
            </a:r>
          </a:p>
          <a:p>
            <a:pPr lvl="1">
              <a:lnSpc>
                <a:spcPct val="90000"/>
              </a:lnSpc>
            </a:pPr>
            <a:r>
              <a:rPr lang="en-US" dirty="0"/>
              <a:t>sample of embryo cells</a:t>
            </a:r>
          </a:p>
          <a:p>
            <a:pPr lvl="1">
              <a:lnSpc>
                <a:spcPct val="90000"/>
              </a:lnSpc>
            </a:pPr>
            <a:r>
              <a:rPr lang="en-US" dirty="0"/>
              <a:t>stain &amp; photograph chromosomes</a:t>
            </a:r>
          </a:p>
          <a:p>
            <a:r>
              <a:rPr lang="en-US" dirty="0"/>
              <a:t>Analysis of </a:t>
            </a:r>
            <a:r>
              <a:rPr lang="en-US" dirty="0" err="1"/>
              <a:t>karyotype</a:t>
            </a:r>
            <a:endParaRPr lang="en-US" dirty="0"/>
          </a:p>
        </p:txBody>
      </p:sp>
      <p:pic>
        <p:nvPicPr>
          <p:cNvPr id="337926" name="Picture 6"/>
          <p:cNvPicPr>
            <a:picLocks noChangeAspect="1" noChangeArrowheads="1"/>
          </p:cNvPicPr>
          <p:nvPr/>
        </p:nvPicPr>
        <p:blipFill>
          <a:blip r:embed="rId4"/>
          <a:srcRect/>
          <a:stretch>
            <a:fillRect/>
          </a:stretch>
        </p:blipFill>
        <p:spPr bwMode="auto">
          <a:xfrm>
            <a:off x="71438" y="4127500"/>
            <a:ext cx="3492500" cy="2619375"/>
          </a:xfrm>
          <a:prstGeom prst="rect">
            <a:avLst/>
          </a:prstGeom>
          <a:noFill/>
          <a:ln w="9525">
            <a:solidFill>
              <a:srgbClr val="000000"/>
            </a:solidFill>
            <a:miter lim="800000"/>
            <a:headEnd/>
            <a:tailEnd/>
          </a:ln>
          <a:effectLst>
            <a:outerShdw blurRad="63500" dist="38099" dir="2700000" algn="ctr" rotWithShape="0">
              <a:srgbClr val="000000">
                <a:alpha val="74998"/>
              </a:srgbClr>
            </a:outerShdw>
          </a:effectLst>
        </p:spPr>
      </p:pic>
    </p:spTree>
    <p:extLst>
      <p:ext uri="{BB962C8B-B14F-4D97-AF65-F5344CB8AC3E}">
        <p14:creationId xmlns:p14="http://schemas.microsoft.com/office/powerpoint/2010/main" val="946202401"/>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Pre-Sorted:</a:t>
            </a:r>
            <a:endParaRPr lang="en-US" dirty="0"/>
          </a:p>
        </p:txBody>
      </p:sp>
      <p:pic>
        <p:nvPicPr>
          <p:cNvPr id="4" name="Picture 3" descr="karyotype2.jpg"/>
          <p:cNvPicPr>
            <a:picLocks noChangeAspect="1"/>
          </p:cNvPicPr>
          <p:nvPr/>
        </p:nvPicPr>
        <p:blipFill>
          <a:blip r:embed="rId2"/>
          <a:srcRect l="7732" t="21528" r="4381" b="22620"/>
          <a:stretch>
            <a:fillRect/>
          </a:stretch>
        </p:blipFill>
        <p:spPr>
          <a:xfrm>
            <a:off x="1715617" y="1139946"/>
            <a:ext cx="5929783" cy="5338544"/>
          </a:xfrm>
          <a:prstGeom prst="rect">
            <a:avLst/>
          </a:prstGeom>
          <a:ln>
            <a:solidFill>
              <a:srgbClr val="000000"/>
            </a:solidFill>
          </a:ln>
        </p:spPr>
      </p:pic>
    </p:spTree>
    <p:extLst>
      <p:ext uri="{BB962C8B-B14F-4D97-AF65-F5344CB8AC3E}">
        <p14:creationId xmlns:p14="http://schemas.microsoft.com/office/powerpoint/2010/main" val="3126324470"/>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Post-Sorted:</a:t>
            </a:r>
            <a:endParaRPr lang="en-US" dirty="0"/>
          </a:p>
        </p:txBody>
      </p:sp>
      <p:pic>
        <p:nvPicPr>
          <p:cNvPr id="8" name="Picture 7" descr="karyotype1.jpg"/>
          <p:cNvPicPr>
            <a:picLocks noChangeAspect="1"/>
          </p:cNvPicPr>
          <p:nvPr/>
        </p:nvPicPr>
        <p:blipFill>
          <a:blip r:embed="rId2"/>
          <a:srcRect t="12721" b="14266"/>
          <a:stretch>
            <a:fillRect/>
          </a:stretch>
        </p:blipFill>
        <p:spPr>
          <a:xfrm>
            <a:off x="2251708" y="1222629"/>
            <a:ext cx="5207000" cy="4958136"/>
          </a:xfrm>
          <a:prstGeom prst="rect">
            <a:avLst/>
          </a:prstGeom>
          <a:ln>
            <a:solidFill>
              <a:srgbClr val="000000"/>
            </a:solidFill>
          </a:ln>
        </p:spPr>
      </p:pic>
      <p:sp>
        <p:nvSpPr>
          <p:cNvPr id="9" name="TextBox 8"/>
          <p:cNvSpPr txBox="1"/>
          <p:nvPr/>
        </p:nvSpPr>
        <p:spPr>
          <a:xfrm>
            <a:off x="977900" y="5956300"/>
            <a:ext cx="7797800" cy="754053"/>
          </a:xfrm>
          <a:prstGeom prst="rect">
            <a:avLst/>
          </a:prstGeom>
          <a:noFill/>
        </p:spPr>
        <p:txBody>
          <a:bodyPr wrap="square" rtlCol="0">
            <a:spAutoFit/>
          </a:bodyPr>
          <a:lstStyle/>
          <a:p>
            <a:r>
              <a:rPr lang="en-US" sz="4300" b="1" dirty="0" smtClean="0"/>
              <a:t>It’s A Boy!</a:t>
            </a:r>
            <a:endParaRPr lang="en-US" sz="4300" b="1" dirty="0"/>
          </a:p>
        </p:txBody>
      </p:sp>
    </p:spTree>
    <p:extLst>
      <p:ext uri="{BB962C8B-B14F-4D97-AF65-F5344CB8AC3E}">
        <p14:creationId xmlns:p14="http://schemas.microsoft.com/office/powerpoint/2010/main" val="1270460625"/>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8708" name="Picture 4" descr="f13-37_how_nondisjuncti_c"/>
          <p:cNvPicPr>
            <a:picLocks noChangeAspect="1" noChangeArrowheads="1"/>
          </p:cNvPicPr>
          <p:nvPr/>
        </p:nvPicPr>
        <p:blipFill>
          <a:blip r:embed="rId3"/>
          <a:srcRect l="10126" t="2251" r="13499"/>
          <a:stretch>
            <a:fillRect/>
          </a:stretch>
        </p:blipFill>
        <p:spPr bwMode="auto">
          <a:xfrm>
            <a:off x="5562600" y="3459163"/>
            <a:ext cx="3543300" cy="3398837"/>
          </a:xfrm>
          <a:prstGeom prst="rect">
            <a:avLst/>
          </a:prstGeom>
          <a:noFill/>
          <a:ln w="9525">
            <a:noFill/>
            <a:miter lim="800000"/>
            <a:headEnd/>
            <a:tailEnd/>
          </a:ln>
        </p:spPr>
      </p:pic>
      <p:sp>
        <p:nvSpPr>
          <p:cNvPr id="328706" name="Rectangle 2"/>
          <p:cNvSpPr>
            <a:spLocks noGrp="1" noChangeArrowheads="1"/>
          </p:cNvSpPr>
          <p:nvPr>
            <p:ph type="title"/>
          </p:nvPr>
        </p:nvSpPr>
        <p:spPr>
          <a:xfrm>
            <a:off x="215900" y="177800"/>
            <a:ext cx="8077200" cy="762000"/>
          </a:xfrm>
        </p:spPr>
        <p:txBody>
          <a:bodyPr/>
          <a:lstStyle/>
          <a:p>
            <a:r>
              <a:rPr lang="en-US" dirty="0"/>
              <a:t>Sex chromosomes abnormalities</a:t>
            </a:r>
          </a:p>
        </p:txBody>
      </p:sp>
      <p:sp>
        <p:nvSpPr>
          <p:cNvPr id="328707" name="Rectangle 3" descr="Rectangle: Click to edit Master text styles&#10;Second level&#10;Third level&#10;Fourth level&#10;Fifth level"/>
          <p:cNvSpPr>
            <a:spLocks noGrp="1" noChangeArrowheads="1"/>
          </p:cNvSpPr>
          <p:nvPr>
            <p:ph type="body" idx="1"/>
          </p:nvPr>
        </p:nvSpPr>
        <p:spPr/>
        <p:txBody>
          <a:bodyPr/>
          <a:lstStyle/>
          <a:p>
            <a:r>
              <a:rPr lang="en-US" dirty="0"/>
              <a:t>Human development more tolerant of wrong numbers in sex chromosome</a:t>
            </a:r>
          </a:p>
          <a:p>
            <a:r>
              <a:rPr lang="en-US" dirty="0"/>
              <a:t>But produces a variety of distinct syndromes in humans</a:t>
            </a:r>
          </a:p>
          <a:p>
            <a:pPr lvl="1"/>
            <a:r>
              <a:rPr lang="en-US" sz="2400" dirty="0">
                <a:solidFill>
                  <a:srgbClr val="CC0000"/>
                </a:solidFill>
              </a:rPr>
              <a:t>XXY</a:t>
            </a:r>
            <a:r>
              <a:rPr lang="en-US" sz="2400" dirty="0"/>
              <a:t> = </a:t>
            </a:r>
            <a:r>
              <a:rPr lang="en-US" sz="2400" dirty="0" err="1"/>
              <a:t>Klinefelter’s</a:t>
            </a:r>
            <a:r>
              <a:rPr lang="en-US" sz="2400" dirty="0"/>
              <a:t> syndrome male </a:t>
            </a:r>
          </a:p>
          <a:p>
            <a:pPr lvl="1"/>
            <a:r>
              <a:rPr lang="en-US" sz="2400" dirty="0">
                <a:solidFill>
                  <a:srgbClr val="CC0000"/>
                </a:solidFill>
              </a:rPr>
              <a:t>XXX</a:t>
            </a:r>
            <a:r>
              <a:rPr lang="en-US" sz="2400" dirty="0"/>
              <a:t> = </a:t>
            </a:r>
            <a:r>
              <a:rPr lang="en-US" sz="2400" dirty="0" err="1"/>
              <a:t>Trisomy</a:t>
            </a:r>
            <a:r>
              <a:rPr lang="en-US" sz="2400" dirty="0"/>
              <a:t> X female</a:t>
            </a:r>
          </a:p>
          <a:p>
            <a:pPr lvl="1"/>
            <a:r>
              <a:rPr lang="en-US" sz="2400" dirty="0">
                <a:solidFill>
                  <a:srgbClr val="CC0000"/>
                </a:solidFill>
              </a:rPr>
              <a:t>XYY</a:t>
            </a:r>
            <a:r>
              <a:rPr lang="en-US" sz="2400" dirty="0"/>
              <a:t> = Jacob’s syndrome male</a:t>
            </a:r>
          </a:p>
          <a:p>
            <a:pPr lvl="1"/>
            <a:r>
              <a:rPr lang="en-US" sz="2400" dirty="0">
                <a:solidFill>
                  <a:srgbClr val="CC0000"/>
                </a:solidFill>
              </a:rPr>
              <a:t>XO</a:t>
            </a:r>
            <a:r>
              <a:rPr lang="en-US" sz="2400" dirty="0"/>
              <a:t>   = Turner syndrome female</a:t>
            </a:r>
            <a:endParaRPr lang="en-US" dirty="0"/>
          </a:p>
        </p:txBody>
      </p:sp>
    </p:spTree>
    <p:extLst>
      <p:ext uri="{BB962C8B-B14F-4D97-AF65-F5344CB8AC3E}">
        <p14:creationId xmlns:p14="http://schemas.microsoft.com/office/powerpoint/2010/main" val="1707390533"/>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1" name="Rectangle 3" descr="Rectangle: Click to edit Master text styles&#10;Second level&#10;Third level&#10;Fourth level&#10;Fifth level"/>
          <p:cNvSpPr>
            <a:spLocks noGrp="1" noChangeArrowheads="1"/>
          </p:cNvSpPr>
          <p:nvPr>
            <p:ph type="body" idx="1"/>
          </p:nvPr>
        </p:nvSpPr>
        <p:spPr>
          <a:xfrm>
            <a:off x="187325" y="1308100"/>
            <a:ext cx="5743575" cy="4733925"/>
          </a:xfrm>
          <a:solidFill>
            <a:schemeClr val="bg1"/>
          </a:solidFill>
        </p:spPr>
        <p:txBody>
          <a:bodyPr/>
          <a:lstStyle/>
          <a:p>
            <a:pPr>
              <a:buClr>
                <a:srgbClr val="000059"/>
              </a:buClr>
            </a:pPr>
            <a:r>
              <a:rPr lang="en-US" u="sng">
                <a:solidFill>
                  <a:srgbClr val="CC0000"/>
                </a:solidFill>
              </a:rPr>
              <a:t>XXY</a:t>
            </a:r>
            <a:r>
              <a:rPr lang="en-US" u="sng"/>
              <a:t> male</a:t>
            </a:r>
            <a:endParaRPr lang="en-US"/>
          </a:p>
          <a:p>
            <a:pPr lvl="1">
              <a:buClrTx/>
            </a:pPr>
            <a:r>
              <a:rPr lang="en-US"/>
              <a:t>one in every 2000 live births</a:t>
            </a:r>
          </a:p>
          <a:p>
            <a:pPr lvl="1"/>
            <a:r>
              <a:rPr lang="en-US"/>
              <a:t>have male sex organs, but are sterile</a:t>
            </a:r>
          </a:p>
          <a:p>
            <a:pPr lvl="1"/>
            <a:r>
              <a:rPr lang="en-US"/>
              <a:t>feminine characteristics</a:t>
            </a:r>
          </a:p>
          <a:p>
            <a:pPr lvl="2"/>
            <a:r>
              <a:rPr lang="en-US"/>
              <a:t>some breast development</a:t>
            </a:r>
          </a:p>
          <a:p>
            <a:pPr lvl="2"/>
            <a:r>
              <a:rPr lang="en-US"/>
              <a:t>lack of facial hair</a:t>
            </a:r>
          </a:p>
          <a:p>
            <a:pPr lvl="1"/>
            <a:r>
              <a:rPr lang="en-US"/>
              <a:t>tall</a:t>
            </a:r>
          </a:p>
          <a:p>
            <a:pPr lvl="1"/>
            <a:r>
              <a:rPr lang="en-US"/>
              <a:t>normal intelligence</a:t>
            </a:r>
          </a:p>
        </p:txBody>
      </p:sp>
      <p:sp>
        <p:nvSpPr>
          <p:cNvPr id="329730" name="Rectangle 2"/>
          <p:cNvSpPr>
            <a:spLocks noGrp="1" noChangeArrowheads="1"/>
          </p:cNvSpPr>
          <p:nvPr>
            <p:ph type="title"/>
          </p:nvPr>
        </p:nvSpPr>
        <p:spPr>
          <a:xfrm>
            <a:off x="177800" y="215900"/>
            <a:ext cx="8077200" cy="762000"/>
          </a:xfrm>
        </p:spPr>
        <p:txBody>
          <a:bodyPr/>
          <a:lstStyle/>
          <a:p>
            <a:r>
              <a:rPr lang="en-US" dirty="0" err="1"/>
              <a:t>Klinefelter’s</a:t>
            </a:r>
            <a:r>
              <a:rPr lang="en-US" dirty="0"/>
              <a:t> syndrome</a:t>
            </a:r>
          </a:p>
        </p:txBody>
      </p:sp>
      <p:pic>
        <p:nvPicPr>
          <p:cNvPr id="329732" name="Picture 4"/>
          <p:cNvPicPr>
            <a:picLocks noChangeAspect="1" noChangeArrowheads="1"/>
          </p:cNvPicPr>
          <p:nvPr/>
        </p:nvPicPr>
        <p:blipFill>
          <a:blip r:embed="rId4"/>
          <a:srcRect/>
          <a:stretch>
            <a:fillRect/>
          </a:stretch>
        </p:blipFill>
        <p:spPr bwMode="auto">
          <a:xfrm>
            <a:off x="5916613" y="450850"/>
            <a:ext cx="3057525" cy="4633913"/>
          </a:xfrm>
          <a:prstGeom prst="rect">
            <a:avLst/>
          </a:prstGeom>
          <a:noFill/>
          <a:ln w="9525">
            <a:solidFill>
              <a:srgbClr val="000000"/>
            </a:solidFill>
            <a:miter lim="800000"/>
            <a:headEnd/>
            <a:tailEnd/>
          </a:ln>
          <a:effectLst/>
        </p:spPr>
      </p:pic>
      <p:pic>
        <p:nvPicPr>
          <p:cNvPr id="329734" name="Picture 6"/>
          <p:cNvPicPr>
            <a:picLocks noChangeAspect="1" noChangeArrowheads="1"/>
          </p:cNvPicPr>
          <p:nvPr/>
        </p:nvPicPr>
        <p:blipFill>
          <a:blip r:embed="rId5"/>
          <a:srcRect/>
          <a:stretch>
            <a:fillRect/>
          </a:stretch>
        </p:blipFill>
        <p:spPr bwMode="auto">
          <a:xfrm>
            <a:off x="4476750" y="4311650"/>
            <a:ext cx="2582863" cy="2419350"/>
          </a:xfrm>
          <a:prstGeom prst="rect">
            <a:avLst/>
          </a:prstGeom>
          <a:noFill/>
          <a:ln w="9525">
            <a:solidFill>
              <a:srgbClr val="000000"/>
            </a:solidFill>
            <a:miter lim="800000"/>
            <a:headEnd/>
            <a:tailEnd/>
          </a:ln>
          <a:effectLst>
            <a:outerShdw blurRad="63500" dist="35921" dir="2700000" algn="ctr" rotWithShape="0">
              <a:srgbClr val="000000">
                <a:alpha val="75000"/>
              </a:srgbClr>
            </a:outerShdw>
          </a:effectLst>
        </p:spPr>
      </p:pic>
      <p:sp>
        <p:nvSpPr>
          <p:cNvPr id="329736" name="Rectangle 8"/>
          <p:cNvSpPr>
            <a:spLocks noChangeArrowheads="1"/>
          </p:cNvSpPr>
          <p:nvPr/>
        </p:nvSpPr>
        <p:spPr bwMode="auto">
          <a:xfrm>
            <a:off x="6604000" y="6508750"/>
            <a:ext cx="119063" cy="158750"/>
          </a:xfrm>
          <a:prstGeom prst="rect">
            <a:avLst/>
          </a:prstGeom>
          <a:solidFill>
            <a:schemeClr val="bg1"/>
          </a:solidFill>
          <a:ln w="9525">
            <a:noFill/>
            <a:miter lim="800000"/>
            <a:headEnd/>
            <a:tailEnd/>
          </a:ln>
          <a:effectLst/>
        </p:spPr>
        <p:txBody>
          <a:bodyPr wrap="none" anchor="ctr">
            <a:prstTxWarp prst="textNoShape">
              <a:avLst/>
            </a:prstTxWarp>
          </a:bodyPr>
          <a:lstStyle/>
          <a:p>
            <a:endParaRPr lang="en-US"/>
          </a:p>
        </p:txBody>
      </p:sp>
      <p:sp>
        <p:nvSpPr>
          <p:cNvPr id="329735" name="Oval 7"/>
          <p:cNvSpPr>
            <a:spLocks noChangeArrowheads="1"/>
          </p:cNvSpPr>
          <p:nvPr/>
        </p:nvSpPr>
        <p:spPr bwMode="auto">
          <a:xfrm>
            <a:off x="6359525" y="5937250"/>
            <a:ext cx="720725" cy="747713"/>
          </a:xfrm>
          <a:prstGeom prst="ellipse">
            <a:avLst/>
          </a:prstGeom>
          <a:noFill/>
          <a:ln w="38100">
            <a:solidFill>
              <a:srgbClr val="CC0000"/>
            </a:solidFill>
            <a:round/>
            <a:headEnd/>
            <a:tailEnd/>
          </a:ln>
          <a:effectLst/>
        </p:spPr>
        <p:txBody>
          <a:bodyPr wrap="none" anchor="ctr">
            <a:prstTxWarp prst="textNoShape">
              <a:avLst/>
            </a:prstTxWarp>
          </a:bodyPr>
          <a:lstStyle/>
          <a:p>
            <a:endParaRPr lang="en-US" sz="3600"/>
          </a:p>
        </p:txBody>
      </p:sp>
    </p:spTree>
    <p:extLst>
      <p:ext uri="{BB962C8B-B14F-4D97-AF65-F5344CB8AC3E}">
        <p14:creationId xmlns:p14="http://schemas.microsoft.com/office/powerpoint/2010/main" val="338996755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29735"/>
                                        </p:tgtEl>
                                        <p:attrNameLst>
                                          <p:attrName>style.visibility</p:attrName>
                                        </p:attrNameLst>
                                      </p:cBhvr>
                                      <p:to>
                                        <p:strVal val="visible"/>
                                      </p:to>
                                    </p:set>
                                    <p:animEffect transition="in" filter="wipe(left)">
                                      <p:cBhvr>
                                        <p:cTn id="7" dur="500"/>
                                        <p:tgtEl>
                                          <p:spTgt spid="329735"/>
                                        </p:tgtEl>
                                      </p:cBhvr>
                                    </p:animEffect>
                                  </p:childTnLst>
                                  <p:subTnLst>
                                    <p:audio>
                                      <p:cMediaNode>
                                        <p:cTn display="0" masterRel="sameClick">
                                          <p:stCondLst>
                                            <p:cond evt="begin" delay="0">
                                              <p:tn val="5"/>
                                            </p:cond>
                                          </p:stCondLst>
                                          <p:endCondLst>
                                            <p:cond evt="onStopAudio" delay="0">
                                              <p:tgtEl>
                                                <p:sldTgt/>
                                              </p:tgtEl>
                                            </p:cond>
                                          </p:endCondLst>
                                        </p:cTn>
                                        <p:tgtEl>
                                          <p:sndTgt r:embed="rId3" name="Pencil Check"/>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9735" grpId="0" animBg="1"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802" name="Rectangle 2"/>
          <p:cNvSpPr>
            <a:spLocks noGrp="1" noChangeArrowheads="1"/>
          </p:cNvSpPr>
          <p:nvPr>
            <p:ph type="title"/>
          </p:nvPr>
        </p:nvSpPr>
        <p:spPr>
          <a:xfrm>
            <a:off x="228600" y="279400"/>
            <a:ext cx="8077200" cy="762000"/>
          </a:xfrm>
        </p:spPr>
        <p:txBody>
          <a:bodyPr/>
          <a:lstStyle/>
          <a:p>
            <a:r>
              <a:rPr lang="en-US" dirty="0"/>
              <a:t>Jacob’s syndrome male</a:t>
            </a:r>
          </a:p>
        </p:txBody>
      </p:sp>
      <p:sp>
        <p:nvSpPr>
          <p:cNvPr id="332803" name="Rectangle 3" descr="Rectangle: Click to edit Master text styles&#10;Second level&#10;Third level&#10;Fourth level&#10;Fifth level"/>
          <p:cNvSpPr>
            <a:spLocks noGrp="1" noChangeArrowheads="1"/>
          </p:cNvSpPr>
          <p:nvPr>
            <p:ph type="body" idx="1"/>
          </p:nvPr>
        </p:nvSpPr>
        <p:spPr>
          <a:xfrm>
            <a:off x="1" y="1181100"/>
            <a:ext cx="9144000" cy="5676900"/>
          </a:xfrm>
          <a:noFill/>
        </p:spPr>
        <p:txBody>
          <a:bodyPr/>
          <a:lstStyle/>
          <a:p>
            <a:pPr>
              <a:buClr>
                <a:srgbClr val="000054"/>
              </a:buClr>
            </a:pPr>
            <a:r>
              <a:rPr lang="en-US" u="sng" dirty="0">
                <a:solidFill>
                  <a:srgbClr val="CC0000"/>
                </a:solidFill>
              </a:rPr>
              <a:t>XYY</a:t>
            </a:r>
            <a:r>
              <a:rPr lang="en-US" u="sng" dirty="0"/>
              <a:t> Males</a:t>
            </a:r>
            <a:r>
              <a:rPr lang="en-US" dirty="0"/>
              <a:t> </a:t>
            </a:r>
          </a:p>
          <a:p>
            <a:pPr lvl="1">
              <a:buClrTx/>
            </a:pPr>
            <a:r>
              <a:rPr lang="en-US" dirty="0"/>
              <a:t>1 in 1000 live male </a:t>
            </a:r>
            <a:br>
              <a:rPr lang="en-US" dirty="0"/>
            </a:br>
            <a:r>
              <a:rPr lang="en-US" dirty="0"/>
              <a:t>births</a:t>
            </a:r>
          </a:p>
          <a:p>
            <a:pPr lvl="1">
              <a:buClrTx/>
            </a:pPr>
            <a:r>
              <a:rPr lang="en-US" dirty="0"/>
              <a:t>extra Y chromosome</a:t>
            </a:r>
          </a:p>
          <a:p>
            <a:pPr lvl="1">
              <a:buClrTx/>
            </a:pPr>
            <a:r>
              <a:rPr lang="en-US" dirty="0"/>
              <a:t>slightly taller than </a:t>
            </a:r>
            <a:br>
              <a:rPr lang="en-US" dirty="0"/>
            </a:br>
            <a:r>
              <a:rPr lang="en-US" dirty="0"/>
              <a:t>average</a:t>
            </a:r>
          </a:p>
          <a:p>
            <a:pPr lvl="1">
              <a:buClrTx/>
            </a:pPr>
            <a:r>
              <a:rPr lang="en-US" dirty="0"/>
              <a:t>more active</a:t>
            </a:r>
          </a:p>
          <a:p>
            <a:pPr lvl="1">
              <a:buClrTx/>
            </a:pPr>
            <a:r>
              <a:rPr lang="en-US" dirty="0"/>
              <a:t>normal intelligence, slight learning disabilities</a:t>
            </a:r>
          </a:p>
          <a:p>
            <a:pPr lvl="1">
              <a:buClrTx/>
            </a:pPr>
            <a:r>
              <a:rPr lang="en-US" dirty="0"/>
              <a:t>delayed emotional maturity</a:t>
            </a:r>
          </a:p>
          <a:p>
            <a:pPr lvl="1">
              <a:buClrTx/>
            </a:pPr>
            <a:r>
              <a:rPr lang="en-US" dirty="0"/>
              <a:t>normal sexual development</a:t>
            </a:r>
          </a:p>
        </p:txBody>
      </p:sp>
      <p:pic>
        <p:nvPicPr>
          <p:cNvPr id="332804" name="Picture 4"/>
          <p:cNvPicPr>
            <a:picLocks noChangeAspect="1" noChangeArrowheads="1"/>
          </p:cNvPicPr>
          <p:nvPr/>
        </p:nvPicPr>
        <p:blipFill>
          <a:blip r:embed="rId4"/>
          <a:srcRect l="1801" r="3600"/>
          <a:stretch>
            <a:fillRect/>
          </a:stretch>
        </p:blipFill>
        <p:spPr bwMode="auto">
          <a:xfrm>
            <a:off x="4789488" y="1298575"/>
            <a:ext cx="4249737" cy="3367088"/>
          </a:xfrm>
          <a:prstGeom prst="rect">
            <a:avLst/>
          </a:prstGeom>
          <a:noFill/>
          <a:ln w="9525">
            <a:solidFill>
              <a:srgbClr val="000000"/>
            </a:solidFill>
            <a:miter lim="800000"/>
            <a:headEnd/>
            <a:tailEnd/>
          </a:ln>
          <a:effectLst>
            <a:outerShdw blurRad="63500" dist="38099" dir="2700000" algn="ctr" rotWithShape="0">
              <a:srgbClr val="000000">
                <a:alpha val="74998"/>
              </a:srgbClr>
            </a:outerShdw>
          </a:effectLst>
        </p:spPr>
      </p:pic>
      <p:sp>
        <p:nvSpPr>
          <p:cNvPr id="332805" name="Oval 5"/>
          <p:cNvSpPr>
            <a:spLocks noChangeArrowheads="1"/>
          </p:cNvSpPr>
          <p:nvPr/>
        </p:nvSpPr>
        <p:spPr bwMode="auto">
          <a:xfrm>
            <a:off x="7486650" y="3976688"/>
            <a:ext cx="1395413" cy="652462"/>
          </a:xfrm>
          <a:prstGeom prst="ellipse">
            <a:avLst/>
          </a:prstGeom>
          <a:noFill/>
          <a:ln w="38100">
            <a:solidFill>
              <a:srgbClr val="CC0000"/>
            </a:solidFill>
            <a:round/>
            <a:headEnd/>
            <a:tailEnd/>
          </a:ln>
          <a:effectLst/>
        </p:spPr>
        <p:txBody>
          <a:bodyPr wrap="none" anchor="ctr">
            <a:prstTxWarp prst="textNoShape">
              <a:avLst/>
            </a:prstTxWarp>
          </a:bodyPr>
          <a:lstStyle/>
          <a:p>
            <a:endParaRPr lang="en-US" sz="3600"/>
          </a:p>
        </p:txBody>
      </p:sp>
    </p:spTree>
    <p:extLst>
      <p:ext uri="{BB962C8B-B14F-4D97-AF65-F5344CB8AC3E}">
        <p14:creationId xmlns:p14="http://schemas.microsoft.com/office/powerpoint/2010/main" val="249231579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32805"/>
                                        </p:tgtEl>
                                        <p:attrNameLst>
                                          <p:attrName>style.visibility</p:attrName>
                                        </p:attrNameLst>
                                      </p:cBhvr>
                                      <p:to>
                                        <p:strVal val="visible"/>
                                      </p:to>
                                    </p:set>
                                    <p:animEffect transition="in" filter="wipe(left)">
                                      <p:cBhvr>
                                        <p:cTn id="7" dur="500"/>
                                        <p:tgtEl>
                                          <p:spTgt spid="332805"/>
                                        </p:tgtEl>
                                      </p:cBhvr>
                                    </p:animEffect>
                                  </p:childTnLst>
                                  <p:subTnLst>
                                    <p:audio>
                                      <p:cMediaNode>
                                        <p:cTn display="0" masterRel="sameClick">
                                          <p:stCondLst>
                                            <p:cond evt="begin" delay="0">
                                              <p:tn val="5"/>
                                            </p:cond>
                                          </p:stCondLst>
                                          <p:endCondLst>
                                            <p:cond evt="onStopAudio" delay="0">
                                              <p:tgtEl>
                                                <p:sldTgt/>
                                              </p:tgtEl>
                                            </p:cond>
                                          </p:endCondLst>
                                        </p:cTn>
                                        <p:tgtEl>
                                          <p:sndTgt r:embed="rId3" name="Pencil Check"/>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2805" grpId="0" animBg="1"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4850" name="Rectangle 2"/>
          <p:cNvSpPr>
            <a:spLocks noGrp="1" noChangeArrowheads="1"/>
          </p:cNvSpPr>
          <p:nvPr>
            <p:ph type="title"/>
          </p:nvPr>
        </p:nvSpPr>
        <p:spPr>
          <a:xfrm>
            <a:off x="203200" y="228600"/>
            <a:ext cx="7924800" cy="762000"/>
          </a:xfrm>
        </p:spPr>
        <p:txBody>
          <a:bodyPr/>
          <a:lstStyle/>
          <a:p>
            <a:r>
              <a:rPr lang="en-US" dirty="0" err="1"/>
              <a:t>Trisomy</a:t>
            </a:r>
            <a:r>
              <a:rPr lang="en-US" dirty="0"/>
              <a:t> X</a:t>
            </a:r>
          </a:p>
        </p:txBody>
      </p:sp>
      <p:sp>
        <p:nvSpPr>
          <p:cNvPr id="334851" name="Rectangle 3" descr="Rectangle: Click to edit Master text styles&#10;Second level&#10;Third level&#10;Fourth level&#10;Fifth level"/>
          <p:cNvSpPr>
            <a:spLocks noGrp="1" noChangeArrowheads="1"/>
          </p:cNvSpPr>
          <p:nvPr>
            <p:ph type="body" idx="1"/>
          </p:nvPr>
        </p:nvSpPr>
        <p:spPr>
          <a:xfrm>
            <a:off x="588963" y="1028700"/>
            <a:ext cx="7615237" cy="3133725"/>
          </a:xfrm>
        </p:spPr>
        <p:txBody>
          <a:bodyPr/>
          <a:lstStyle/>
          <a:p>
            <a:pPr>
              <a:buClr>
                <a:srgbClr val="00005E"/>
              </a:buClr>
            </a:pPr>
            <a:r>
              <a:rPr lang="en-US" u="sng" dirty="0">
                <a:solidFill>
                  <a:srgbClr val="CC0000"/>
                </a:solidFill>
              </a:rPr>
              <a:t>XXX</a:t>
            </a:r>
            <a:endParaRPr lang="en-US" dirty="0"/>
          </a:p>
          <a:p>
            <a:pPr lvl="1">
              <a:buClrTx/>
            </a:pPr>
            <a:r>
              <a:rPr lang="en-US" dirty="0"/>
              <a:t>1 in every 2000 live births</a:t>
            </a:r>
          </a:p>
          <a:p>
            <a:pPr lvl="1">
              <a:buClrTx/>
            </a:pPr>
            <a:r>
              <a:rPr lang="en-US" dirty="0"/>
              <a:t>produces healthy females</a:t>
            </a:r>
          </a:p>
          <a:p>
            <a:pPr lvl="2"/>
            <a:r>
              <a:rPr lang="en-US" dirty="0"/>
              <a:t>Why?</a:t>
            </a:r>
          </a:p>
          <a:p>
            <a:pPr lvl="2"/>
            <a:r>
              <a:rPr lang="en-US" dirty="0">
                <a:solidFill>
                  <a:srgbClr val="CC0000"/>
                </a:solidFill>
              </a:rPr>
              <a:t>Barr bodies</a:t>
            </a:r>
            <a:endParaRPr lang="en-US" dirty="0"/>
          </a:p>
          <a:p>
            <a:pPr lvl="3"/>
            <a:r>
              <a:rPr lang="en-US" dirty="0"/>
              <a:t>all but one X chromosome is inactivated</a:t>
            </a:r>
          </a:p>
        </p:txBody>
      </p:sp>
      <p:pic>
        <p:nvPicPr>
          <p:cNvPr id="334852" name="Picture 4"/>
          <p:cNvPicPr>
            <a:picLocks noChangeAspect="1" noChangeArrowheads="1"/>
          </p:cNvPicPr>
          <p:nvPr/>
        </p:nvPicPr>
        <p:blipFill>
          <a:blip r:embed="rId3"/>
          <a:srcRect/>
          <a:stretch>
            <a:fillRect/>
          </a:stretch>
        </p:blipFill>
        <p:spPr bwMode="auto">
          <a:xfrm>
            <a:off x="1590675" y="4703763"/>
            <a:ext cx="2832100" cy="1900237"/>
          </a:xfrm>
          <a:prstGeom prst="rect">
            <a:avLst/>
          </a:prstGeom>
          <a:noFill/>
          <a:ln w="9525">
            <a:noFill/>
            <a:miter lim="800000"/>
            <a:headEnd/>
            <a:tailEnd/>
          </a:ln>
          <a:effectLst/>
        </p:spPr>
      </p:pic>
      <p:pic>
        <p:nvPicPr>
          <p:cNvPr id="334853" name="Picture 5"/>
          <p:cNvPicPr>
            <a:picLocks noChangeAspect="1" noChangeArrowheads="1"/>
          </p:cNvPicPr>
          <p:nvPr/>
        </p:nvPicPr>
        <p:blipFill>
          <a:blip r:embed="rId4"/>
          <a:srcRect/>
          <a:stretch>
            <a:fillRect/>
          </a:stretch>
        </p:blipFill>
        <p:spPr bwMode="auto">
          <a:xfrm>
            <a:off x="4973638" y="4525963"/>
            <a:ext cx="3657600" cy="2128837"/>
          </a:xfrm>
          <a:prstGeom prst="rect">
            <a:avLst/>
          </a:prstGeom>
          <a:noFill/>
          <a:ln w="9525">
            <a:noFill/>
            <a:miter lim="800000"/>
            <a:headEnd/>
            <a:tailEnd/>
          </a:ln>
          <a:effectLst/>
        </p:spPr>
      </p:pic>
    </p:spTree>
    <p:extLst>
      <p:ext uri="{BB962C8B-B14F-4D97-AF65-F5344CB8AC3E}">
        <p14:creationId xmlns:p14="http://schemas.microsoft.com/office/powerpoint/2010/main" val="1244815712"/>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874" name="Rectangle 2"/>
          <p:cNvSpPr>
            <a:spLocks noGrp="1" noChangeArrowheads="1"/>
          </p:cNvSpPr>
          <p:nvPr>
            <p:ph type="title"/>
          </p:nvPr>
        </p:nvSpPr>
        <p:spPr>
          <a:xfrm>
            <a:off x="279400" y="368300"/>
            <a:ext cx="7924800" cy="762000"/>
          </a:xfrm>
        </p:spPr>
        <p:txBody>
          <a:bodyPr/>
          <a:lstStyle/>
          <a:p>
            <a:r>
              <a:rPr lang="en-US" dirty="0"/>
              <a:t>Turner syndrome</a:t>
            </a:r>
          </a:p>
        </p:txBody>
      </p:sp>
      <p:sp>
        <p:nvSpPr>
          <p:cNvPr id="335875" name="Rectangle 3" descr="Rectangle: Click to edit Master text styles&#10;Second level&#10;Third level&#10;Fourth level&#10;Fifth level"/>
          <p:cNvSpPr>
            <a:spLocks noGrp="1" noChangeArrowheads="1"/>
          </p:cNvSpPr>
          <p:nvPr>
            <p:ph type="body" idx="1"/>
          </p:nvPr>
        </p:nvSpPr>
        <p:spPr>
          <a:xfrm>
            <a:off x="163513" y="1371600"/>
            <a:ext cx="5183187" cy="4110038"/>
          </a:xfrm>
          <a:solidFill>
            <a:schemeClr val="bg1"/>
          </a:solidFill>
        </p:spPr>
        <p:txBody>
          <a:bodyPr/>
          <a:lstStyle/>
          <a:p>
            <a:pPr>
              <a:buClrTx/>
            </a:pPr>
            <a:r>
              <a:rPr lang="en-US" u="sng"/>
              <a:t>Monosomy X or </a:t>
            </a:r>
            <a:r>
              <a:rPr lang="en-US" u="sng">
                <a:solidFill>
                  <a:srgbClr val="CC0000"/>
                </a:solidFill>
              </a:rPr>
              <a:t>X0</a:t>
            </a:r>
            <a:endParaRPr lang="en-US"/>
          </a:p>
          <a:p>
            <a:pPr lvl="1">
              <a:buClrTx/>
            </a:pPr>
            <a:r>
              <a:rPr lang="en-US"/>
              <a:t>1 in every 5000 births</a:t>
            </a:r>
          </a:p>
          <a:p>
            <a:pPr lvl="1">
              <a:buClrTx/>
            </a:pPr>
            <a:r>
              <a:rPr lang="en-US"/>
              <a:t>varied degree of effects </a:t>
            </a:r>
          </a:p>
          <a:p>
            <a:pPr lvl="1">
              <a:buClrTx/>
            </a:pPr>
            <a:r>
              <a:rPr lang="en-US"/>
              <a:t>webbed neck</a:t>
            </a:r>
          </a:p>
          <a:p>
            <a:pPr lvl="1">
              <a:buClrTx/>
            </a:pPr>
            <a:r>
              <a:rPr lang="en-US"/>
              <a:t>short stature</a:t>
            </a:r>
          </a:p>
          <a:p>
            <a:pPr lvl="1">
              <a:buClrTx/>
            </a:pPr>
            <a:r>
              <a:rPr lang="en-US"/>
              <a:t>sterile </a:t>
            </a:r>
          </a:p>
        </p:txBody>
      </p:sp>
      <p:pic>
        <p:nvPicPr>
          <p:cNvPr id="335877" name="Picture 5"/>
          <p:cNvPicPr>
            <a:picLocks noChangeAspect="1" noChangeArrowheads="1"/>
          </p:cNvPicPr>
          <p:nvPr/>
        </p:nvPicPr>
        <p:blipFill>
          <a:blip r:embed="rId3"/>
          <a:srcRect l="3429" r="3429"/>
          <a:stretch>
            <a:fillRect/>
          </a:stretch>
        </p:blipFill>
        <p:spPr bwMode="auto">
          <a:xfrm>
            <a:off x="5021262" y="217488"/>
            <a:ext cx="3919538" cy="4208462"/>
          </a:xfrm>
          <a:prstGeom prst="rect">
            <a:avLst/>
          </a:prstGeom>
          <a:noFill/>
          <a:ln w="9525">
            <a:noFill/>
            <a:miter lim="800000"/>
            <a:headEnd/>
            <a:tailEnd/>
          </a:ln>
          <a:effectLst>
            <a:outerShdw blurRad="50800" dist="38100" dir="2700000" algn="br">
              <a:srgbClr val="000000">
                <a:alpha val="43000"/>
              </a:srgbClr>
            </a:outerShdw>
          </a:effectLst>
        </p:spPr>
      </p:pic>
      <p:pic>
        <p:nvPicPr>
          <p:cNvPr id="335876" name="Picture 4"/>
          <p:cNvPicPr>
            <a:picLocks noChangeAspect="1" noChangeArrowheads="1"/>
          </p:cNvPicPr>
          <p:nvPr/>
        </p:nvPicPr>
        <p:blipFill>
          <a:blip r:embed="rId4"/>
          <a:srcRect t="4126"/>
          <a:stretch>
            <a:fillRect/>
          </a:stretch>
        </p:blipFill>
        <p:spPr bwMode="auto">
          <a:xfrm>
            <a:off x="4327525" y="3721100"/>
            <a:ext cx="2286000" cy="2965450"/>
          </a:xfrm>
          <a:prstGeom prst="rect">
            <a:avLst/>
          </a:prstGeom>
          <a:noFill/>
          <a:ln w="9525">
            <a:noFill/>
            <a:miter lim="800000"/>
            <a:headEnd/>
            <a:tailEnd/>
          </a:ln>
          <a:effectLst>
            <a:outerShdw blurRad="63500" dist="38099" dir="2700000" algn="ctr" rotWithShape="0">
              <a:srgbClr val="000000">
                <a:alpha val="74998"/>
              </a:srgbClr>
            </a:outerShdw>
          </a:effectLst>
        </p:spPr>
      </p:pic>
    </p:spTree>
    <p:extLst>
      <p:ext uri="{BB962C8B-B14F-4D97-AF65-F5344CB8AC3E}">
        <p14:creationId xmlns:p14="http://schemas.microsoft.com/office/powerpoint/2010/main" val="2132016647"/>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74800" y="0"/>
            <a:ext cx="7010400" cy="1143000"/>
          </a:xfrm>
        </p:spPr>
        <p:txBody>
          <a:bodyPr/>
          <a:lstStyle/>
          <a:p>
            <a:pPr algn="ctr"/>
            <a:r>
              <a:rPr lang="en-US" dirty="0" smtClean="0"/>
              <a:t>Meanwhile in Plants...</a:t>
            </a:r>
            <a:endParaRPr lang="en-US" dirty="0"/>
          </a:p>
        </p:txBody>
      </p:sp>
      <p:sp>
        <p:nvSpPr>
          <p:cNvPr id="3" name="Content Placeholder 2"/>
          <p:cNvSpPr>
            <a:spLocks noGrp="1"/>
          </p:cNvSpPr>
          <p:nvPr>
            <p:ph idx="1"/>
          </p:nvPr>
        </p:nvSpPr>
        <p:spPr>
          <a:xfrm>
            <a:off x="355600" y="925875"/>
            <a:ext cx="8229600" cy="4525963"/>
          </a:xfrm>
        </p:spPr>
        <p:txBody>
          <a:bodyPr>
            <a:normAutofit/>
          </a:bodyPr>
          <a:lstStyle/>
          <a:p>
            <a:pPr>
              <a:buNone/>
            </a:pPr>
            <a:r>
              <a:rPr lang="en-US" sz="2800" dirty="0" smtClean="0"/>
              <a:t>Plants are very tolerant of </a:t>
            </a:r>
            <a:r>
              <a:rPr lang="en-US" sz="2800" dirty="0" err="1" smtClean="0"/>
              <a:t>polyploid</a:t>
            </a:r>
            <a:r>
              <a:rPr lang="en-US" sz="2800" dirty="0" smtClean="0"/>
              <a:t> mutations.  Offspring with extra sets of chromosomes experience gigantism.</a:t>
            </a:r>
          </a:p>
          <a:p>
            <a:pPr>
              <a:buNone/>
            </a:pPr>
            <a:r>
              <a:rPr lang="en-US" sz="2800" dirty="0" smtClean="0"/>
              <a:t>Most crops are </a:t>
            </a:r>
            <a:r>
              <a:rPr lang="en-US" sz="2800" dirty="0" err="1" smtClean="0"/>
              <a:t>polyploid</a:t>
            </a:r>
            <a:r>
              <a:rPr lang="en-US" sz="2800" dirty="0" smtClean="0"/>
              <a:t>.</a:t>
            </a:r>
            <a:endParaRPr lang="en-US" sz="2800" dirty="0"/>
          </a:p>
        </p:txBody>
      </p:sp>
      <p:pic>
        <p:nvPicPr>
          <p:cNvPr id="400386" name="Picture 2"/>
          <p:cNvPicPr>
            <a:picLocks noChangeAspect="1" noChangeArrowheads="1"/>
          </p:cNvPicPr>
          <p:nvPr/>
        </p:nvPicPr>
        <p:blipFill>
          <a:blip r:embed="rId2"/>
          <a:srcRect/>
          <a:stretch>
            <a:fillRect/>
          </a:stretch>
        </p:blipFill>
        <p:spPr bwMode="auto">
          <a:xfrm>
            <a:off x="4494899" y="2362200"/>
            <a:ext cx="4649102" cy="4495800"/>
          </a:xfrm>
          <a:prstGeom prst="rect">
            <a:avLst/>
          </a:prstGeom>
          <a:noFill/>
          <a:ln w="9525">
            <a:noFill/>
            <a:miter lim="800000"/>
            <a:headEnd/>
            <a:tailEnd/>
          </a:ln>
          <a:effectLst/>
        </p:spPr>
      </p:pic>
    </p:spTree>
    <p:extLst>
      <p:ext uri="{BB962C8B-B14F-4D97-AF65-F5344CB8AC3E}">
        <p14:creationId xmlns:p14="http://schemas.microsoft.com/office/powerpoint/2010/main" val="3127975693"/>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490" name="Rectangle 2"/>
          <p:cNvSpPr>
            <a:spLocks noGrp="1" noChangeArrowheads="1"/>
          </p:cNvSpPr>
          <p:nvPr>
            <p:ph type="title"/>
          </p:nvPr>
        </p:nvSpPr>
        <p:spPr/>
        <p:txBody>
          <a:bodyPr/>
          <a:lstStyle/>
          <a:p>
            <a:r>
              <a:rPr lang="en-US"/>
              <a:t>Chromosomal abnormalities</a:t>
            </a:r>
          </a:p>
        </p:txBody>
      </p:sp>
      <p:sp>
        <p:nvSpPr>
          <p:cNvPr id="319491" name="Rectangle 3" descr="Rectangle: Click to edit Master text styles&#10;Second level&#10;Third level&#10;Fourth level&#10;Fifth level"/>
          <p:cNvSpPr>
            <a:spLocks noGrp="1" noChangeArrowheads="1"/>
          </p:cNvSpPr>
          <p:nvPr>
            <p:ph type="body" idx="1"/>
          </p:nvPr>
        </p:nvSpPr>
        <p:spPr/>
        <p:txBody>
          <a:bodyPr/>
          <a:lstStyle/>
          <a:p>
            <a:r>
              <a:rPr lang="en-US" dirty="0"/>
              <a:t>Incorrect number of chromosomes</a:t>
            </a:r>
          </a:p>
          <a:p>
            <a:pPr lvl="1"/>
            <a:r>
              <a:rPr lang="en-US" u="sng" dirty="0" err="1">
                <a:solidFill>
                  <a:srgbClr val="CC0000"/>
                </a:solidFill>
              </a:rPr>
              <a:t>nondisjunction</a:t>
            </a:r>
            <a:r>
              <a:rPr lang="en-US" dirty="0"/>
              <a:t> </a:t>
            </a:r>
          </a:p>
          <a:p>
            <a:pPr lvl="2"/>
            <a:r>
              <a:rPr lang="en-US" dirty="0"/>
              <a:t>chromosomes don’t separate properly during meiosis </a:t>
            </a:r>
          </a:p>
          <a:p>
            <a:pPr lvl="1"/>
            <a:r>
              <a:rPr lang="en-US" u="sng" dirty="0">
                <a:solidFill>
                  <a:srgbClr val="CC0000"/>
                </a:solidFill>
              </a:rPr>
              <a:t>breakage of chromosomes</a:t>
            </a:r>
            <a:endParaRPr lang="en-US" dirty="0"/>
          </a:p>
          <a:p>
            <a:pPr lvl="2"/>
            <a:r>
              <a:rPr lang="en-US" u="sng" dirty="0">
                <a:solidFill>
                  <a:srgbClr val="CC0000"/>
                </a:solidFill>
              </a:rPr>
              <a:t>deletion</a:t>
            </a:r>
          </a:p>
          <a:p>
            <a:pPr lvl="2"/>
            <a:r>
              <a:rPr lang="en-US" u="sng" dirty="0">
                <a:solidFill>
                  <a:srgbClr val="CC0000"/>
                </a:solidFill>
              </a:rPr>
              <a:t>duplication</a:t>
            </a:r>
          </a:p>
          <a:p>
            <a:pPr lvl="2"/>
            <a:r>
              <a:rPr lang="en-US" u="sng" dirty="0">
                <a:solidFill>
                  <a:srgbClr val="CC0000"/>
                </a:solidFill>
              </a:rPr>
              <a:t>inversion</a:t>
            </a:r>
          </a:p>
          <a:p>
            <a:pPr lvl="2"/>
            <a:r>
              <a:rPr lang="en-US" u="sng" dirty="0">
                <a:solidFill>
                  <a:srgbClr val="CC0000"/>
                </a:solidFill>
              </a:rPr>
              <a:t>translocation</a:t>
            </a:r>
            <a:endParaRPr lang="en-US" dirty="0"/>
          </a:p>
        </p:txBody>
      </p:sp>
      <p:grpSp>
        <p:nvGrpSpPr>
          <p:cNvPr id="2" name="Group 4"/>
          <p:cNvGrpSpPr>
            <a:grpSpLocks/>
          </p:cNvGrpSpPr>
          <p:nvPr/>
        </p:nvGrpSpPr>
        <p:grpSpPr bwMode="auto">
          <a:xfrm>
            <a:off x="6096000" y="3886200"/>
            <a:ext cx="2667000" cy="2667000"/>
            <a:chOff x="480" y="2640"/>
            <a:chExt cx="1680" cy="1680"/>
          </a:xfrm>
        </p:grpSpPr>
        <p:sp>
          <p:nvSpPr>
            <p:cNvPr id="319493" name="Oval 5"/>
            <p:cNvSpPr>
              <a:spLocks noChangeArrowheads="1"/>
            </p:cNvSpPr>
            <p:nvPr/>
          </p:nvSpPr>
          <p:spPr bwMode="auto">
            <a:xfrm>
              <a:off x="480" y="2640"/>
              <a:ext cx="1680" cy="1680"/>
            </a:xfrm>
            <a:prstGeom prst="ellipse">
              <a:avLst/>
            </a:prstGeom>
            <a:solidFill>
              <a:schemeClr val="bg2"/>
            </a:solidFill>
            <a:ln w="9525">
              <a:solidFill>
                <a:schemeClr val="bg2"/>
              </a:solidFill>
              <a:round/>
              <a:headEnd/>
              <a:tailEnd/>
            </a:ln>
            <a:effectLst/>
          </p:spPr>
          <p:txBody>
            <a:bodyPr wrap="none" anchor="ctr">
              <a:prstTxWarp prst="textNoShape">
                <a:avLst/>
              </a:prstTxWarp>
            </a:bodyPr>
            <a:lstStyle/>
            <a:p>
              <a:endParaRPr lang="en-US"/>
            </a:p>
          </p:txBody>
        </p:sp>
        <p:grpSp>
          <p:nvGrpSpPr>
            <p:cNvPr id="3" name="Group 6"/>
            <p:cNvGrpSpPr>
              <a:grpSpLocks/>
            </p:cNvGrpSpPr>
            <p:nvPr/>
          </p:nvGrpSpPr>
          <p:grpSpPr bwMode="auto">
            <a:xfrm>
              <a:off x="1012" y="2784"/>
              <a:ext cx="284" cy="576"/>
              <a:chOff x="480" y="3024"/>
              <a:chExt cx="284" cy="576"/>
            </a:xfrm>
          </p:grpSpPr>
          <p:sp>
            <p:nvSpPr>
              <p:cNvPr id="319495" name="Freeform 7"/>
              <p:cNvSpPr>
                <a:spLocks/>
              </p:cNvSpPr>
              <p:nvPr/>
            </p:nvSpPr>
            <p:spPr bwMode="auto">
              <a:xfrm>
                <a:off x="480" y="3024"/>
                <a:ext cx="140" cy="576"/>
              </a:xfrm>
              <a:custGeom>
                <a:avLst/>
                <a:gdLst/>
                <a:ahLst/>
                <a:cxnLst>
                  <a:cxn ang="0">
                    <a:pos x="0" y="0"/>
                  </a:cxn>
                  <a:cxn ang="0">
                    <a:pos x="144" y="288"/>
                  </a:cxn>
                  <a:cxn ang="0">
                    <a:pos x="48" y="624"/>
                  </a:cxn>
                </a:cxnLst>
                <a:rect l="0" t="0" r="r" b="b"/>
                <a:pathLst>
                  <a:path w="152" h="624">
                    <a:moveTo>
                      <a:pt x="0" y="0"/>
                    </a:moveTo>
                    <a:cubicBezTo>
                      <a:pt x="68" y="92"/>
                      <a:pt x="136" y="184"/>
                      <a:pt x="144" y="288"/>
                    </a:cubicBezTo>
                    <a:cubicBezTo>
                      <a:pt x="152" y="392"/>
                      <a:pt x="64" y="568"/>
                      <a:pt x="48" y="624"/>
                    </a:cubicBezTo>
                  </a:path>
                </a:pathLst>
              </a:custGeom>
              <a:noFill/>
              <a:ln w="76200" cap="flat" cmpd="sng">
                <a:solidFill>
                  <a:srgbClr val="0F116A"/>
                </a:solidFill>
                <a:prstDash val="solid"/>
                <a:round/>
                <a:headEnd/>
                <a:tailEnd/>
              </a:ln>
              <a:effectLst/>
            </p:spPr>
            <p:txBody>
              <a:bodyPr wrap="none" anchor="ctr">
                <a:prstTxWarp prst="textNoShape">
                  <a:avLst/>
                </a:prstTxWarp>
              </a:bodyPr>
              <a:lstStyle/>
              <a:p>
                <a:endParaRPr lang="en-US"/>
              </a:p>
            </p:txBody>
          </p:sp>
          <p:sp>
            <p:nvSpPr>
              <p:cNvPr id="319496" name="Freeform 8"/>
              <p:cNvSpPr>
                <a:spLocks/>
              </p:cNvSpPr>
              <p:nvPr/>
            </p:nvSpPr>
            <p:spPr bwMode="auto">
              <a:xfrm flipH="1">
                <a:off x="624" y="3024"/>
                <a:ext cx="140" cy="576"/>
              </a:xfrm>
              <a:custGeom>
                <a:avLst/>
                <a:gdLst/>
                <a:ahLst/>
                <a:cxnLst>
                  <a:cxn ang="0">
                    <a:pos x="0" y="0"/>
                  </a:cxn>
                  <a:cxn ang="0">
                    <a:pos x="144" y="288"/>
                  </a:cxn>
                  <a:cxn ang="0">
                    <a:pos x="48" y="624"/>
                  </a:cxn>
                </a:cxnLst>
                <a:rect l="0" t="0" r="r" b="b"/>
                <a:pathLst>
                  <a:path w="152" h="624">
                    <a:moveTo>
                      <a:pt x="0" y="0"/>
                    </a:moveTo>
                    <a:cubicBezTo>
                      <a:pt x="68" y="92"/>
                      <a:pt x="136" y="184"/>
                      <a:pt x="144" y="288"/>
                    </a:cubicBezTo>
                    <a:cubicBezTo>
                      <a:pt x="152" y="392"/>
                      <a:pt x="64" y="568"/>
                      <a:pt x="48" y="624"/>
                    </a:cubicBezTo>
                  </a:path>
                </a:pathLst>
              </a:custGeom>
              <a:noFill/>
              <a:ln w="76200" cap="flat" cmpd="sng">
                <a:solidFill>
                  <a:srgbClr val="0F116A"/>
                </a:solidFill>
                <a:prstDash val="solid"/>
                <a:round/>
                <a:headEnd/>
                <a:tailEnd/>
              </a:ln>
              <a:effectLst/>
            </p:spPr>
            <p:txBody>
              <a:bodyPr wrap="none" anchor="ctr">
                <a:prstTxWarp prst="textNoShape">
                  <a:avLst/>
                </a:prstTxWarp>
              </a:bodyPr>
              <a:lstStyle/>
              <a:p>
                <a:endParaRPr lang="en-US"/>
              </a:p>
            </p:txBody>
          </p:sp>
        </p:grpSp>
        <p:grpSp>
          <p:nvGrpSpPr>
            <p:cNvPr id="4" name="Group 9"/>
            <p:cNvGrpSpPr>
              <a:grpSpLocks/>
            </p:cNvGrpSpPr>
            <p:nvPr/>
          </p:nvGrpSpPr>
          <p:grpSpPr bwMode="auto">
            <a:xfrm>
              <a:off x="1300" y="2784"/>
              <a:ext cx="284" cy="576"/>
              <a:chOff x="480" y="3024"/>
              <a:chExt cx="284" cy="576"/>
            </a:xfrm>
          </p:grpSpPr>
          <p:sp>
            <p:nvSpPr>
              <p:cNvPr id="319498" name="Freeform 10"/>
              <p:cNvSpPr>
                <a:spLocks/>
              </p:cNvSpPr>
              <p:nvPr/>
            </p:nvSpPr>
            <p:spPr bwMode="auto">
              <a:xfrm>
                <a:off x="480" y="3024"/>
                <a:ext cx="140" cy="576"/>
              </a:xfrm>
              <a:custGeom>
                <a:avLst/>
                <a:gdLst/>
                <a:ahLst/>
                <a:cxnLst>
                  <a:cxn ang="0">
                    <a:pos x="0" y="0"/>
                  </a:cxn>
                  <a:cxn ang="0">
                    <a:pos x="144" y="288"/>
                  </a:cxn>
                  <a:cxn ang="0">
                    <a:pos x="48" y="624"/>
                  </a:cxn>
                </a:cxnLst>
                <a:rect l="0" t="0" r="r" b="b"/>
                <a:pathLst>
                  <a:path w="152" h="624">
                    <a:moveTo>
                      <a:pt x="0" y="0"/>
                    </a:moveTo>
                    <a:cubicBezTo>
                      <a:pt x="68" y="92"/>
                      <a:pt x="136" y="184"/>
                      <a:pt x="144" y="288"/>
                    </a:cubicBezTo>
                    <a:cubicBezTo>
                      <a:pt x="152" y="392"/>
                      <a:pt x="64" y="568"/>
                      <a:pt x="48" y="624"/>
                    </a:cubicBezTo>
                  </a:path>
                </a:pathLst>
              </a:custGeom>
              <a:noFill/>
              <a:ln w="76200" cap="flat" cmpd="sng">
                <a:solidFill>
                  <a:srgbClr val="CC0000"/>
                </a:solidFill>
                <a:prstDash val="solid"/>
                <a:round/>
                <a:headEnd/>
                <a:tailEnd/>
              </a:ln>
              <a:effectLst/>
            </p:spPr>
            <p:txBody>
              <a:bodyPr wrap="none" anchor="ctr">
                <a:prstTxWarp prst="textNoShape">
                  <a:avLst/>
                </a:prstTxWarp>
              </a:bodyPr>
              <a:lstStyle/>
              <a:p>
                <a:endParaRPr lang="en-US"/>
              </a:p>
            </p:txBody>
          </p:sp>
          <p:sp>
            <p:nvSpPr>
              <p:cNvPr id="319499" name="Freeform 11"/>
              <p:cNvSpPr>
                <a:spLocks/>
              </p:cNvSpPr>
              <p:nvPr/>
            </p:nvSpPr>
            <p:spPr bwMode="auto">
              <a:xfrm flipH="1">
                <a:off x="624" y="3024"/>
                <a:ext cx="140" cy="576"/>
              </a:xfrm>
              <a:custGeom>
                <a:avLst/>
                <a:gdLst/>
                <a:ahLst/>
                <a:cxnLst>
                  <a:cxn ang="0">
                    <a:pos x="0" y="0"/>
                  </a:cxn>
                  <a:cxn ang="0">
                    <a:pos x="144" y="288"/>
                  </a:cxn>
                  <a:cxn ang="0">
                    <a:pos x="48" y="624"/>
                  </a:cxn>
                </a:cxnLst>
                <a:rect l="0" t="0" r="r" b="b"/>
                <a:pathLst>
                  <a:path w="152" h="624">
                    <a:moveTo>
                      <a:pt x="0" y="0"/>
                    </a:moveTo>
                    <a:cubicBezTo>
                      <a:pt x="68" y="92"/>
                      <a:pt x="136" y="184"/>
                      <a:pt x="144" y="288"/>
                    </a:cubicBezTo>
                    <a:cubicBezTo>
                      <a:pt x="152" y="392"/>
                      <a:pt x="64" y="568"/>
                      <a:pt x="48" y="624"/>
                    </a:cubicBezTo>
                  </a:path>
                </a:pathLst>
              </a:custGeom>
              <a:noFill/>
              <a:ln w="76200" cap="flat" cmpd="sng">
                <a:solidFill>
                  <a:srgbClr val="CC0000"/>
                </a:solidFill>
                <a:prstDash val="solid"/>
                <a:round/>
                <a:headEnd/>
                <a:tailEnd/>
              </a:ln>
              <a:effectLst/>
            </p:spPr>
            <p:txBody>
              <a:bodyPr wrap="none" anchor="ctr">
                <a:prstTxWarp prst="textNoShape">
                  <a:avLst/>
                </a:prstTxWarp>
              </a:bodyPr>
              <a:lstStyle/>
              <a:p>
                <a:endParaRPr lang="en-US"/>
              </a:p>
            </p:txBody>
          </p:sp>
        </p:grpSp>
        <p:grpSp>
          <p:nvGrpSpPr>
            <p:cNvPr id="5" name="Group 12"/>
            <p:cNvGrpSpPr>
              <a:grpSpLocks/>
            </p:cNvGrpSpPr>
            <p:nvPr/>
          </p:nvGrpSpPr>
          <p:grpSpPr bwMode="auto">
            <a:xfrm>
              <a:off x="1056" y="3504"/>
              <a:ext cx="240" cy="288"/>
              <a:chOff x="480" y="3024"/>
              <a:chExt cx="284" cy="576"/>
            </a:xfrm>
          </p:grpSpPr>
          <p:sp>
            <p:nvSpPr>
              <p:cNvPr id="319501" name="Freeform 13"/>
              <p:cNvSpPr>
                <a:spLocks/>
              </p:cNvSpPr>
              <p:nvPr/>
            </p:nvSpPr>
            <p:spPr bwMode="auto">
              <a:xfrm>
                <a:off x="480" y="3024"/>
                <a:ext cx="140" cy="576"/>
              </a:xfrm>
              <a:custGeom>
                <a:avLst/>
                <a:gdLst/>
                <a:ahLst/>
                <a:cxnLst>
                  <a:cxn ang="0">
                    <a:pos x="0" y="0"/>
                  </a:cxn>
                  <a:cxn ang="0">
                    <a:pos x="144" y="288"/>
                  </a:cxn>
                  <a:cxn ang="0">
                    <a:pos x="48" y="624"/>
                  </a:cxn>
                </a:cxnLst>
                <a:rect l="0" t="0" r="r" b="b"/>
                <a:pathLst>
                  <a:path w="152" h="624">
                    <a:moveTo>
                      <a:pt x="0" y="0"/>
                    </a:moveTo>
                    <a:cubicBezTo>
                      <a:pt x="68" y="92"/>
                      <a:pt x="136" y="184"/>
                      <a:pt x="144" y="288"/>
                    </a:cubicBezTo>
                    <a:cubicBezTo>
                      <a:pt x="152" y="392"/>
                      <a:pt x="64" y="568"/>
                      <a:pt x="48" y="624"/>
                    </a:cubicBezTo>
                  </a:path>
                </a:pathLst>
              </a:custGeom>
              <a:noFill/>
              <a:ln w="76200" cap="flat" cmpd="sng">
                <a:solidFill>
                  <a:srgbClr val="CC0000"/>
                </a:solidFill>
                <a:prstDash val="solid"/>
                <a:round/>
                <a:headEnd/>
                <a:tailEnd/>
              </a:ln>
              <a:effectLst/>
            </p:spPr>
            <p:txBody>
              <a:bodyPr wrap="none" anchor="ctr">
                <a:prstTxWarp prst="textNoShape">
                  <a:avLst/>
                </a:prstTxWarp>
              </a:bodyPr>
              <a:lstStyle/>
              <a:p>
                <a:endParaRPr lang="en-US"/>
              </a:p>
            </p:txBody>
          </p:sp>
          <p:sp>
            <p:nvSpPr>
              <p:cNvPr id="319502" name="Freeform 14"/>
              <p:cNvSpPr>
                <a:spLocks/>
              </p:cNvSpPr>
              <p:nvPr/>
            </p:nvSpPr>
            <p:spPr bwMode="auto">
              <a:xfrm flipH="1">
                <a:off x="624" y="3024"/>
                <a:ext cx="140" cy="576"/>
              </a:xfrm>
              <a:custGeom>
                <a:avLst/>
                <a:gdLst/>
                <a:ahLst/>
                <a:cxnLst>
                  <a:cxn ang="0">
                    <a:pos x="0" y="0"/>
                  </a:cxn>
                  <a:cxn ang="0">
                    <a:pos x="144" y="288"/>
                  </a:cxn>
                  <a:cxn ang="0">
                    <a:pos x="48" y="624"/>
                  </a:cxn>
                </a:cxnLst>
                <a:rect l="0" t="0" r="r" b="b"/>
                <a:pathLst>
                  <a:path w="152" h="624">
                    <a:moveTo>
                      <a:pt x="0" y="0"/>
                    </a:moveTo>
                    <a:cubicBezTo>
                      <a:pt x="68" y="92"/>
                      <a:pt x="136" y="184"/>
                      <a:pt x="144" y="288"/>
                    </a:cubicBezTo>
                    <a:cubicBezTo>
                      <a:pt x="152" y="392"/>
                      <a:pt x="64" y="568"/>
                      <a:pt x="48" y="624"/>
                    </a:cubicBezTo>
                  </a:path>
                </a:pathLst>
              </a:custGeom>
              <a:noFill/>
              <a:ln w="76200" cap="flat" cmpd="sng">
                <a:solidFill>
                  <a:srgbClr val="CC0000"/>
                </a:solidFill>
                <a:prstDash val="solid"/>
                <a:round/>
                <a:headEnd/>
                <a:tailEnd/>
              </a:ln>
              <a:effectLst/>
            </p:spPr>
            <p:txBody>
              <a:bodyPr wrap="none" anchor="ctr">
                <a:prstTxWarp prst="textNoShape">
                  <a:avLst/>
                </a:prstTxWarp>
              </a:bodyPr>
              <a:lstStyle/>
              <a:p>
                <a:endParaRPr lang="en-US"/>
              </a:p>
            </p:txBody>
          </p:sp>
        </p:grpSp>
        <p:grpSp>
          <p:nvGrpSpPr>
            <p:cNvPr id="6" name="Group 15"/>
            <p:cNvGrpSpPr>
              <a:grpSpLocks/>
            </p:cNvGrpSpPr>
            <p:nvPr/>
          </p:nvGrpSpPr>
          <p:grpSpPr bwMode="auto">
            <a:xfrm>
              <a:off x="1296" y="3504"/>
              <a:ext cx="240" cy="288"/>
              <a:chOff x="480" y="3024"/>
              <a:chExt cx="284" cy="576"/>
            </a:xfrm>
          </p:grpSpPr>
          <p:sp>
            <p:nvSpPr>
              <p:cNvPr id="319504" name="Freeform 16"/>
              <p:cNvSpPr>
                <a:spLocks/>
              </p:cNvSpPr>
              <p:nvPr/>
            </p:nvSpPr>
            <p:spPr bwMode="auto">
              <a:xfrm>
                <a:off x="480" y="3024"/>
                <a:ext cx="140" cy="576"/>
              </a:xfrm>
              <a:custGeom>
                <a:avLst/>
                <a:gdLst/>
                <a:ahLst/>
                <a:cxnLst>
                  <a:cxn ang="0">
                    <a:pos x="0" y="0"/>
                  </a:cxn>
                  <a:cxn ang="0">
                    <a:pos x="144" y="288"/>
                  </a:cxn>
                  <a:cxn ang="0">
                    <a:pos x="48" y="624"/>
                  </a:cxn>
                </a:cxnLst>
                <a:rect l="0" t="0" r="r" b="b"/>
                <a:pathLst>
                  <a:path w="152" h="624">
                    <a:moveTo>
                      <a:pt x="0" y="0"/>
                    </a:moveTo>
                    <a:cubicBezTo>
                      <a:pt x="68" y="92"/>
                      <a:pt x="136" y="184"/>
                      <a:pt x="144" y="288"/>
                    </a:cubicBezTo>
                    <a:cubicBezTo>
                      <a:pt x="152" y="392"/>
                      <a:pt x="64" y="568"/>
                      <a:pt x="48" y="624"/>
                    </a:cubicBezTo>
                  </a:path>
                </a:pathLst>
              </a:custGeom>
              <a:noFill/>
              <a:ln w="76200" cap="flat" cmpd="sng">
                <a:solidFill>
                  <a:srgbClr val="0F116A"/>
                </a:solidFill>
                <a:prstDash val="solid"/>
                <a:round/>
                <a:headEnd/>
                <a:tailEnd/>
              </a:ln>
              <a:effectLst/>
            </p:spPr>
            <p:txBody>
              <a:bodyPr wrap="none" anchor="ctr">
                <a:prstTxWarp prst="textNoShape">
                  <a:avLst/>
                </a:prstTxWarp>
              </a:bodyPr>
              <a:lstStyle/>
              <a:p>
                <a:endParaRPr lang="en-US"/>
              </a:p>
            </p:txBody>
          </p:sp>
          <p:sp>
            <p:nvSpPr>
              <p:cNvPr id="319505" name="Freeform 17"/>
              <p:cNvSpPr>
                <a:spLocks/>
              </p:cNvSpPr>
              <p:nvPr/>
            </p:nvSpPr>
            <p:spPr bwMode="auto">
              <a:xfrm flipH="1">
                <a:off x="624" y="3024"/>
                <a:ext cx="140" cy="576"/>
              </a:xfrm>
              <a:custGeom>
                <a:avLst/>
                <a:gdLst/>
                <a:ahLst/>
                <a:cxnLst>
                  <a:cxn ang="0">
                    <a:pos x="0" y="0"/>
                  </a:cxn>
                  <a:cxn ang="0">
                    <a:pos x="144" y="288"/>
                  </a:cxn>
                  <a:cxn ang="0">
                    <a:pos x="48" y="624"/>
                  </a:cxn>
                </a:cxnLst>
                <a:rect l="0" t="0" r="r" b="b"/>
                <a:pathLst>
                  <a:path w="152" h="624">
                    <a:moveTo>
                      <a:pt x="0" y="0"/>
                    </a:moveTo>
                    <a:cubicBezTo>
                      <a:pt x="68" y="92"/>
                      <a:pt x="136" y="184"/>
                      <a:pt x="144" y="288"/>
                    </a:cubicBezTo>
                    <a:cubicBezTo>
                      <a:pt x="152" y="392"/>
                      <a:pt x="64" y="568"/>
                      <a:pt x="48" y="624"/>
                    </a:cubicBezTo>
                  </a:path>
                </a:pathLst>
              </a:custGeom>
              <a:noFill/>
              <a:ln w="76200" cap="flat" cmpd="sng">
                <a:solidFill>
                  <a:srgbClr val="0F116A"/>
                </a:solidFill>
                <a:prstDash val="solid"/>
                <a:round/>
                <a:headEnd/>
                <a:tailEnd/>
              </a:ln>
              <a:effectLst/>
            </p:spPr>
            <p:txBody>
              <a:bodyPr wrap="none" anchor="ctr">
                <a:prstTxWarp prst="textNoShape">
                  <a:avLst/>
                </a:prstTxWarp>
              </a:bodyPr>
              <a:lstStyle/>
              <a:p>
                <a:endParaRPr lang="en-US"/>
              </a:p>
            </p:txBody>
          </p:sp>
        </p:grpSp>
        <p:grpSp>
          <p:nvGrpSpPr>
            <p:cNvPr id="7" name="Group 18"/>
            <p:cNvGrpSpPr>
              <a:grpSpLocks/>
            </p:cNvGrpSpPr>
            <p:nvPr/>
          </p:nvGrpSpPr>
          <p:grpSpPr bwMode="auto">
            <a:xfrm flipV="1">
              <a:off x="1104" y="3936"/>
              <a:ext cx="192" cy="240"/>
              <a:chOff x="5376" y="2304"/>
              <a:chExt cx="240" cy="288"/>
            </a:xfrm>
          </p:grpSpPr>
          <p:sp>
            <p:nvSpPr>
              <p:cNvPr id="319507" name="Freeform 19"/>
              <p:cNvSpPr>
                <a:spLocks/>
              </p:cNvSpPr>
              <p:nvPr/>
            </p:nvSpPr>
            <p:spPr bwMode="auto">
              <a:xfrm>
                <a:off x="5376" y="2304"/>
                <a:ext cx="104" cy="288"/>
              </a:xfrm>
              <a:custGeom>
                <a:avLst/>
                <a:gdLst/>
                <a:ahLst/>
                <a:cxnLst>
                  <a:cxn ang="0">
                    <a:pos x="0" y="0"/>
                  </a:cxn>
                  <a:cxn ang="0">
                    <a:pos x="96" y="192"/>
                  </a:cxn>
                  <a:cxn ang="0">
                    <a:pos x="48" y="288"/>
                  </a:cxn>
                </a:cxnLst>
                <a:rect l="0" t="0" r="r" b="b"/>
                <a:pathLst>
                  <a:path w="104" h="288">
                    <a:moveTo>
                      <a:pt x="0" y="0"/>
                    </a:moveTo>
                    <a:cubicBezTo>
                      <a:pt x="44" y="72"/>
                      <a:pt x="88" y="144"/>
                      <a:pt x="96" y="192"/>
                    </a:cubicBezTo>
                    <a:cubicBezTo>
                      <a:pt x="104" y="240"/>
                      <a:pt x="76" y="264"/>
                      <a:pt x="48" y="288"/>
                    </a:cubicBezTo>
                  </a:path>
                </a:pathLst>
              </a:custGeom>
              <a:noFill/>
              <a:ln w="76200" cap="flat" cmpd="sng">
                <a:solidFill>
                  <a:srgbClr val="0F116A"/>
                </a:solidFill>
                <a:prstDash val="solid"/>
                <a:round/>
                <a:headEnd/>
                <a:tailEnd/>
              </a:ln>
              <a:effectLst/>
            </p:spPr>
            <p:txBody>
              <a:bodyPr wrap="none" anchor="ctr">
                <a:prstTxWarp prst="textNoShape">
                  <a:avLst/>
                </a:prstTxWarp>
              </a:bodyPr>
              <a:lstStyle/>
              <a:p>
                <a:endParaRPr lang="en-US"/>
              </a:p>
            </p:txBody>
          </p:sp>
          <p:sp>
            <p:nvSpPr>
              <p:cNvPr id="319508" name="Freeform 20"/>
              <p:cNvSpPr>
                <a:spLocks/>
              </p:cNvSpPr>
              <p:nvPr/>
            </p:nvSpPr>
            <p:spPr bwMode="auto">
              <a:xfrm flipH="1">
                <a:off x="5512" y="2304"/>
                <a:ext cx="104" cy="288"/>
              </a:xfrm>
              <a:custGeom>
                <a:avLst/>
                <a:gdLst/>
                <a:ahLst/>
                <a:cxnLst>
                  <a:cxn ang="0">
                    <a:pos x="0" y="0"/>
                  </a:cxn>
                  <a:cxn ang="0">
                    <a:pos x="96" y="192"/>
                  </a:cxn>
                  <a:cxn ang="0">
                    <a:pos x="48" y="288"/>
                  </a:cxn>
                </a:cxnLst>
                <a:rect l="0" t="0" r="r" b="b"/>
                <a:pathLst>
                  <a:path w="104" h="288">
                    <a:moveTo>
                      <a:pt x="0" y="0"/>
                    </a:moveTo>
                    <a:cubicBezTo>
                      <a:pt x="44" y="72"/>
                      <a:pt x="88" y="144"/>
                      <a:pt x="96" y="192"/>
                    </a:cubicBezTo>
                    <a:cubicBezTo>
                      <a:pt x="104" y="240"/>
                      <a:pt x="76" y="264"/>
                      <a:pt x="48" y="288"/>
                    </a:cubicBezTo>
                  </a:path>
                </a:pathLst>
              </a:custGeom>
              <a:noFill/>
              <a:ln w="76200" cap="flat" cmpd="sng">
                <a:solidFill>
                  <a:srgbClr val="0F116A"/>
                </a:solidFill>
                <a:prstDash val="solid"/>
                <a:round/>
                <a:headEnd/>
                <a:tailEnd/>
              </a:ln>
              <a:effectLst/>
            </p:spPr>
            <p:txBody>
              <a:bodyPr wrap="none" anchor="ctr">
                <a:prstTxWarp prst="textNoShape">
                  <a:avLst/>
                </a:prstTxWarp>
              </a:bodyPr>
              <a:lstStyle/>
              <a:p>
                <a:endParaRPr lang="en-US"/>
              </a:p>
            </p:txBody>
          </p:sp>
        </p:grpSp>
        <p:grpSp>
          <p:nvGrpSpPr>
            <p:cNvPr id="8" name="Group 21"/>
            <p:cNvGrpSpPr>
              <a:grpSpLocks/>
            </p:cNvGrpSpPr>
            <p:nvPr/>
          </p:nvGrpSpPr>
          <p:grpSpPr bwMode="auto">
            <a:xfrm flipV="1">
              <a:off x="1296" y="3936"/>
              <a:ext cx="192" cy="240"/>
              <a:chOff x="5376" y="2304"/>
              <a:chExt cx="240" cy="288"/>
            </a:xfrm>
          </p:grpSpPr>
          <p:sp>
            <p:nvSpPr>
              <p:cNvPr id="319510" name="Freeform 22"/>
              <p:cNvSpPr>
                <a:spLocks/>
              </p:cNvSpPr>
              <p:nvPr/>
            </p:nvSpPr>
            <p:spPr bwMode="auto">
              <a:xfrm>
                <a:off x="5376" y="2304"/>
                <a:ext cx="104" cy="288"/>
              </a:xfrm>
              <a:custGeom>
                <a:avLst/>
                <a:gdLst/>
                <a:ahLst/>
                <a:cxnLst>
                  <a:cxn ang="0">
                    <a:pos x="0" y="0"/>
                  </a:cxn>
                  <a:cxn ang="0">
                    <a:pos x="96" y="192"/>
                  </a:cxn>
                  <a:cxn ang="0">
                    <a:pos x="48" y="288"/>
                  </a:cxn>
                </a:cxnLst>
                <a:rect l="0" t="0" r="r" b="b"/>
                <a:pathLst>
                  <a:path w="104" h="288">
                    <a:moveTo>
                      <a:pt x="0" y="0"/>
                    </a:moveTo>
                    <a:cubicBezTo>
                      <a:pt x="44" y="72"/>
                      <a:pt x="88" y="144"/>
                      <a:pt x="96" y="192"/>
                    </a:cubicBezTo>
                    <a:cubicBezTo>
                      <a:pt x="104" y="240"/>
                      <a:pt x="76" y="264"/>
                      <a:pt x="48" y="288"/>
                    </a:cubicBezTo>
                  </a:path>
                </a:pathLst>
              </a:custGeom>
              <a:noFill/>
              <a:ln w="76200" cap="flat" cmpd="sng">
                <a:solidFill>
                  <a:srgbClr val="CC0000"/>
                </a:solidFill>
                <a:prstDash val="solid"/>
                <a:round/>
                <a:headEnd/>
                <a:tailEnd/>
              </a:ln>
              <a:effectLst/>
            </p:spPr>
            <p:txBody>
              <a:bodyPr wrap="none" anchor="ctr">
                <a:prstTxWarp prst="textNoShape">
                  <a:avLst/>
                </a:prstTxWarp>
              </a:bodyPr>
              <a:lstStyle/>
              <a:p>
                <a:endParaRPr lang="en-US"/>
              </a:p>
            </p:txBody>
          </p:sp>
          <p:sp>
            <p:nvSpPr>
              <p:cNvPr id="319511" name="Freeform 23"/>
              <p:cNvSpPr>
                <a:spLocks/>
              </p:cNvSpPr>
              <p:nvPr/>
            </p:nvSpPr>
            <p:spPr bwMode="auto">
              <a:xfrm flipH="1">
                <a:off x="5512" y="2304"/>
                <a:ext cx="104" cy="288"/>
              </a:xfrm>
              <a:custGeom>
                <a:avLst/>
                <a:gdLst/>
                <a:ahLst/>
                <a:cxnLst>
                  <a:cxn ang="0">
                    <a:pos x="0" y="0"/>
                  </a:cxn>
                  <a:cxn ang="0">
                    <a:pos x="96" y="192"/>
                  </a:cxn>
                  <a:cxn ang="0">
                    <a:pos x="48" y="288"/>
                  </a:cxn>
                </a:cxnLst>
                <a:rect l="0" t="0" r="r" b="b"/>
                <a:pathLst>
                  <a:path w="104" h="288">
                    <a:moveTo>
                      <a:pt x="0" y="0"/>
                    </a:moveTo>
                    <a:cubicBezTo>
                      <a:pt x="44" y="72"/>
                      <a:pt x="88" y="144"/>
                      <a:pt x="96" y="192"/>
                    </a:cubicBezTo>
                    <a:cubicBezTo>
                      <a:pt x="104" y="240"/>
                      <a:pt x="76" y="264"/>
                      <a:pt x="48" y="288"/>
                    </a:cubicBezTo>
                  </a:path>
                </a:pathLst>
              </a:custGeom>
              <a:noFill/>
              <a:ln w="76200" cap="flat" cmpd="sng">
                <a:solidFill>
                  <a:srgbClr val="CC0000"/>
                </a:solidFill>
                <a:prstDash val="solid"/>
                <a:round/>
                <a:headEnd/>
                <a:tailEnd/>
              </a:ln>
              <a:effectLst/>
            </p:spPr>
            <p:txBody>
              <a:bodyPr wrap="none" anchor="ctr">
                <a:prstTxWarp prst="textNoShape">
                  <a:avLst/>
                </a:prstTxWarp>
              </a:bodyPr>
              <a:lstStyle/>
              <a:p>
                <a:endParaRPr lang="en-US"/>
              </a:p>
            </p:txBody>
          </p:sp>
        </p:grpSp>
      </p:grpSp>
    </p:spTree>
    <p:extLst>
      <p:ext uri="{BB962C8B-B14F-4D97-AF65-F5344CB8AC3E}">
        <p14:creationId xmlns:p14="http://schemas.microsoft.com/office/powerpoint/2010/main" val="4109908354"/>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3220" name="Picture 4"/>
          <p:cNvPicPr>
            <a:picLocks noChangeAspect="1" noChangeArrowheads="1"/>
          </p:cNvPicPr>
          <p:nvPr/>
        </p:nvPicPr>
        <p:blipFill>
          <a:blip r:embed="rId2"/>
          <a:srcRect l="29311" b="80286"/>
          <a:stretch>
            <a:fillRect/>
          </a:stretch>
        </p:blipFill>
        <p:spPr bwMode="auto">
          <a:xfrm>
            <a:off x="3708400" y="1350963"/>
            <a:ext cx="5340350" cy="742950"/>
          </a:xfrm>
          <a:prstGeom prst="rect">
            <a:avLst/>
          </a:prstGeom>
          <a:noFill/>
          <a:ln w="9525">
            <a:noFill/>
            <a:miter lim="800000"/>
            <a:headEnd/>
            <a:tailEnd/>
          </a:ln>
          <a:effectLst/>
        </p:spPr>
      </p:pic>
      <p:pic>
        <p:nvPicPr>
          <p:cNvPr id="393221" name="Picture 5"/>
          <p:cNvPicPr>
            <a:picLocks noChangeAspect="1" noChangeArrowheads="1"/>
          </p:cNvPicPr>
          <p:nvPr/>
        </p:nvPicPr>
        <p:blipFill>
          <a:blip r:embed="rId2"/>
          <a:srcRect l="29311" t="17842" b="63719"/>
          <a:stretch>
            <a:fillRect/>
          </a:stretch>
        </p:blipFill>
        <p:spPr bwMode="auto">
          <a:xfrm>
            <a:off x="3708400" y="2459038"/>
            <a:ext cx="5340350" cy="692150"/>
          </a:xfrm>
          <a:prstGeom prst="rect">
            <a:avLst/>
          </a:prstGeom>
          <a:noFill/>
          <a:ln w="9525">
            <a:noFill/>
            <a:miter lim="800000"/>
            <a:headEnd/>
            <a:tailEnd/>
          </a:ln>
          <a:effectLst/>
        </p:spPr>
      </p:pic>
      <p:pic>
        <p:nvPicPr>
          <p:cNvPr id="393222" name="Picture 6"/>
          <p:cNvPicPr>
            <a:picLocks noChangeAspect="1" noChangeArrowheads="1"/>
          </p:cNvPicPr>
          <p:nvPr/>
        </p:nvPicPr>
        <p:blipFill>
          <a:blip r:embed="rId2"/>
          <a:srcRect l="29311" t="61171" b="16566"/>
          <a:stretch>
            <a:fillRect/>
          </a:stretch>
        </p:blipFill>
        <p:spPr bwMode="auto">
          <a:xfrm>
            <a:off x="3708400" y="4768850"/>
            <a:ext cx="5340350" cy="841375"/>
          </a:xfrm>
          <a:prstGeom prst="rect">
            <a:avLst/>
          </a:prstGeom>
          <a:noFill/>
          <a:ln w="9525">
            <a:noFill/>
            <a:miter lim="800000"/>
            <a:headEnd/>
            <a:tailEnd/>
          </a:ln>
          <a:effectLst/>
        </p:spPr>
      </p:pic>
      <p:pic>
        <p:nvPicPr>
          <p:cNvPr id="393223" name="Picture 7"/>
          <p:cNvPicPr>
            <a:picLocks noChangeAspect="1" noChangeArrowheads="1"/>
          </p:cNvPicPr>
          <p:nvPr/>
        </p:nvPicPr>
        <p:blipFill>
          <a:blip r:embed="rId2"/>
          <a:srcRect l="29311" t="36957" b="44603"/>
          <a:stretch>
            <a:fillRect/>
          </a:stretch>
        </p:blipFill>
        <p:spPr bwMode="auto">
          <a:xfrm>
            <a:off x="3708400" y="3800475"/>
            <a:ext cx="5340350" cy="693738"/>
          </a:xfrm>
          <a:prstGeom prst="rect">
            <a:avLst/>
          </a:prstGeom>
          <a:noFill/>
          <a:ln w="9525">
            <a:noFill/>
            <a:miter lim="800000"/>
            <a:headEnd/>
            <a:tailEnd/>
          </a:ln>
          <a:effectLst/>
        </p:spPr>
      </p:pic>
      <p:sp>
        <p:nvSpPr>
          <p:cNvPr id="393218" name="Rectangle 2"/>
          <p:cNvSpPr>
            <a:spLocks noGrp="1" noChangeArrowheads="1"/>
          </p:cNvSpPr>
          <p:nvPr>
            <p:ph type="title"/>
          </p:nvPr>
        </p:nvSpPr>
        <p:spPr>
          <a:xfrm>
            <a:off x="177800" y="0"/>
            <a:ext cx="8128000" cy="1143000"/>
          </a:xfrm>
        </p:spPr>
        <p:txBody>
          <a:bodyPr/>
          <a:lstStyle/>
          <a:p>
            <a:r>
              <a:rPr lang="en-US" dirty="0"/>
              <a:t>Changes in chromosome structure</a:t>
            </a:r>
          </a:p>
        </p:txBody>
      </p:sp>
      <p:sp>
        <p:nvSpPr>
          <p:cNvPr id="393219" name="Rectangle 3" descr="Rectangle: Click to edit Master text styles&#10;Second level&#10;Third level&#10;Fourth level&#10;Fifth level"/>
          <p:cNvSpPr>
            <a:spLocks noGrp="1" noChangeArrowheads="1"/>
          </p:cNvSpPr>
          <p:nvPr>
            <p:ph type="body" idx="1"/>
          </p:nvPr>
        </p:nvSpPr>
        <p:spPr>
          <a:xfrm>
            <a:off x="838200" y="1371600"/>
            <a:ext cx="7407275" cy="5173663"/>
          </a:xfrm>
        </p:spPr>
        <p:txBody>
          <a:bodyPr>
            <a:normAutofit lnSpcReduction="10000"/>
          </a:bodyPr>
          <a:lstStyle/>
          <a:p>
            <a:pPr>
              <a:lnSpc>
                <a:spcPct val="110000"/>
              </a:lnSpc>
            </a:pPr>
            <a:r>
              <a:rPr lang="en-US" u="sng">
                <a:solidFill>
                  <a:srgbClr val="CC0000"/>
                </a:solidFill>
              </a:rPr>
              <a:t>deletion</a:t>
            </a:r>
            <a:endParaRPr lang="en-US"/>
          </a:p>
          <a:p>
            <a:pPr lvl="1">
              <a:lnSpc>
                <a:spcPct val="110000"/>
              </a:lnSpc>
            </a:pPr>
            <a:r>
              <a:rPr lang="en-US"/>
              <a:t>loss of a chromosomal segment</a:t>
            </a:r>
          </a:p>
          <a:p>
            <a:pPr>
              <a:lnSpc>
                <a:spcPct val="110000"/>
              </a:lnSpc>
            </a:pPr>
            <a:r>
              <a:rPr lang="en-US" u="sng">
                <a:solidFill>
                  <a:srgbClr val="CC0000"/>
                </a:solidFill>
              </a:rPr>
              <a:t>duplication</a:t>
            </a:r>
            <a:endParaRPr lang="en-US"/>
          </a:p>
          <a:p>
            <a:pPr lvl="1">
              <a:lnSpc>
                <a:spcPct val="110000"/>
              </a:lnSpc>
            </a:pPr>
            <a:r>
              <a:rPr lang="en-US"/>
              <a:t>repeat a segment</a:t>
            </a:r>
          </a:p>
          <a:p>
            <a:pPr>
              <a:lnSpc>
                <a:spcPct val="110000"/>
              </a:lnSpc>
            </a:pPr>
            <a:r>
              <a:rPr lang="en-US" u="sng">
                <a:solidFill>
                  <a:srgbClr val="CC0000"/>
                </a:solidFill>
              </a:rPr>
              <a:t>inversion</a:t>
            </a:r>
            <a:endParaRPr lang="en-US"/>
          </a:p>
          <a:p>
            <a:pPr lvl="1">
              <a:lnSpc>
                <a:spcPct val="110000"/>
              </a:lnSpc>
            </a:pPr>
            <a:r>
              <a:rPr lang="en-US"/>
              <a:t>reverses a segment</a:t>
            </a:r>
          </a:p>
          <a:p>
            <a:pPr>
              <a:lnSpc>
                <a:spcPct val="110000"/>
              </a:lnSpc>
            </a:pPr>
            <a:r>
              <a:rPr lang="en-US" u="sng">
                <a:solidFill>
                  <a:srgbClr val="CC0000"/>
                </a:solidFill>
              </a:rPr>
              <a:t>translocation</a:t>
            </a:r>
            <a:endParaRPr lang="en-US"/>
          </a:p>
          <a:p>
            <a:pPr lvl="1">
              <a:lnSpc>
                <a:spcPct val="110000"/>
              </a:lnSpc>
            </a:pPr>
            <a:r>
              <a:rPr lang="en-US"/>
              <a:t>move segment from one chromosome to another</a:t>
            </a:r>
          </a:p>
        </p:txBody>
      </p:sp>
      <p:grpSp>
        <p:nvGrpSpPr>
          <p:cNvPr id="2" name="Group 15"/>
          <p:cNvGrpSpPr>
            <a:grpSpLocks/>
          </p:cNvGrpSpPr>
          <p:nvPr/>
        </p:nvGrpSpPr>
        <p:grpSpPr bwMode="auto">
          <a:xfrm>
            <a:off x="61913" y="1476375"/>
            <a:ext cx="957262" cy="1957388"/>
            <a:chOff x="39" y="930"/>
            <a:chExt cx="603" cy="1233"/>
          </a:xfrm>
        </p:grpSpPr>
        <p:sp>
          <p:nvSpPr>
            <p:cNvPr id="393225" name="Freeform 9"/>
            <p:cNvSpPr>
              <a:spLocks/>
            </p:cNvSpPr>
            <p:nvPr/>
          </p:nvSpPr>
          <p:spPr bwMode="auto">
            <a:xfrm>
              <a:off x="484" y="930"/>
              <a:ext cx="158" cy="1233"/>
            </a:xfrm>
            <a:custGeom>
              <a:avLst/>
              <a:gdLst/>
              <a:ahLst/>
              <a:cxnLst>
                <a:cxn ang="0">
                  <a:pos x="150" y="0"/>
                </a:cxn>
                <a:cxn ang="0">
                  <a:pos x="0" y="0"/>
                </a:cxn>
                <a:cxn ang="0">
                  <a:pos x="0" y="1233"/>
                </a:cxn>
                <a:cxn ang="0">
                  <a:pos x="158" y="1233"/>
                </a:cxn>
              </a:cxnLst>
              <a:rect l="0" t="0" r="r" b="b"/>
              <a:pathLst>
                <a:path w="158" h="1233">
                  <a:moveTo>
                    <a:pt x="150" y="0"/>
                  </a:moveTo>
                  <a:lnTo>
                    <a:pt x="0" y="0"/>
                  </a:lnTo>
                  <a:lnTo>
                    <a:pt x="0" y="1233"/>
                  </a:lnTo>
                  <a:lnTo>
                    <a:pt x="158" y="1233"/>
                  </a:lnTo>
                </a:path>
              </a:pathLst>
            </a:custGeom>
            <a:noFill/>
            <a:ln w="28575" cap="flat" cmpd="sng">
              <a:solidFill>
                <a:srgbClr val="000000"/>
              </a:solidFill>
              <a:prstDash val="solid"/>
              <a:round/>
              <a:headEnd/>
              <a:tailEnd/>
            </a:ln>
            <a:effectLst/>
          </p:spPr>
          <p:txBody>
            <a:bodyPr wrap="none" anchor="ctr">
              <a:prstTxWarp prst="textNoShape">
                <a:avLst/>
              </a:prstTxWarp>
            </a:bodyPr>
            <a:lstStyle/>
            <a:p>
              <a:endParaRPr lang="en-US"/>
            </a:p>
          </p:txBody>
        </p:sp>
        <p:sp>
          <p:nvSpPr>
            <p:cNvPr id="393227" name="AutoShape 11"/>
            <p:cNvSpPr>
              <a:spLocks noChangeArrowheads="1"/>
            </p:cNvSpPr>
            <p:nvPr/>
          </p:nvSpPr>
          <p:spPr bwMode="auto">
            <a:xfrm rot="-5400000">
              <a:off x="-338" y="1334"/>
              <a:ext cx="1148" cy="394"/>
            </a:xfrm>
            <a:prstGeom prst="roundRect">
              <a:avLst>
                <a:gd name="adj" fmla="val 16667"/>
              </a:avLst>
            </a:prstGeom>
            <a:solidFill>
              <a:srgbClr val="FFCC18"/>
            </a:solidFill>
            <a:ln w="9525">
              <a:noFill/>
              <a:round/>
              <a:headEnd/>
              <a:tailEnd/>
            </a:ln>
            <a:effectLst/>
          </p:spPr>
          <p:txBody>
            <a:bodyPr wrap="none" lIns="45720" tIns="0" rIns="45720" bIns="0" anchor="ctr">
              <a:prstTxWarp prst="textNoShape">
                <a:avLst/>
              </a:prstTxWarp>
              <a:spAutoFit/>
            </a:bodyPr>
            <a:lstStyle/>
            <a:p>
              <a:pPr>
                <a:lnSpc>
                  <a:spcPct val="80000"/>
                </a:lnSpc>
              </a:pPr>
              <a:r>
                <a:rPr lang="en-US" b="1">
                  <a:solidFill>
                    <a:srgbClr val="000000"/>
                  </a:solidFill>
                </a:rPr>
                <a:t>error of</a:t>
              </a:r>
              <a:r>
                <a:rPr lang="en-US" sz="2600" b="1">
                  <a:solidFill>
                    <a:srgbClr val="000000"/>
                  </a:solidFill>
                </a:rPr>
                <a:t/>
              </a:r>
              <a:br>
                <a:rPr lang="en-US" sz="2600" b="1">
                  <a:solidFill>
                    <a:srgbClr val="000000"/>
                  </a:solidFill>
                </a:rPr>
              </a:br>
              <a:r>
                <a:rPr lang="en-US" sz="2600" b="1">
                  <a:solidFill>
                    <a:srgbClr val="000000"/>
                  </a:solidFill>
                </a:rPr>
                <a:t>replication</a:t>
              </a:r>
            </a:p>
          </p:txBody>
        </p:sp>
      </p:grpSp>
      <p:grpSp>
        <p:nvGrpSpPr>
          <p:cNvPr id="3" name="Group 16"/>
          <p:cNvGrpSpPr>
            <a:grpSpLocks/>
          </p:cNvGrpSpPr>
          <p:nvPr/>
        </p:nvGrpSpPr>
        <p:grpSpPr bwMode="auto">
          <a:xfrm>
            <a:off x="61913" y="3568700"/>
            <a:ext cx="942975" cy="2317750"/>
            <a:chOff x="39" y="2248"/>
            <a:chExt cx="594" cy="1460"/>
          </a:xfrm>
        </p:grpSpPr>
        <p:sp>
          <p:nvSpPr>
            <p:cNvPr id="393226" name="Freeform 10"/>
            <p:cNvSpPr>
              <a:spLocks/>
            </p:cNvSpPr>
            <p:nvPr/>
          </p:nvSpPr>
          <p:spPr bwMode="auto">
            <a:xfrm>
              <a:off x="475" y="2369"/>
              <a:ext cx="158" cy="1233"/>
            </a:xfrm>
            <a:custGeom>
              <a:avLst/>
              <a:gdLst/>
              <a:ahLst/>
              <a:cxnLst>
                <a:cxn ang="0">
                  <a:pos x="150" y="0"/>
                </a:cxn>
                <a:cxn ang="0">
                  <a:pos x="0" y="0"/>
                </a:cxn>
                <a:cxn ang="0">
                  <a:pos x="0" y="1233"/>
                </a:cxn>
                <a:cxn ang="0">
                  <a:pos x="158" y="1233"/>
                </a:cxn>
              </a:cxnLst>
              <a:rect l="0" t="0" r="r" b="b"/>
              <a:pathLst>
                <a:path w="158" h="1233">
                  <a:moveTo>
                    <a:pt x="150" y="0"/>
                  </a:moveTo>
                  <a:lnTo>
                    <a:pt x="0" y="0"/>
                  </a:lnTo>
                  <a:lnTo>
                    <a:pt x="0" y="1233"/>
                  </a:lnTo>
                  <a:lnTo>
                    <a:pt x="158" y="1233"/>
                  </a:lnTo>
                </a:path>
              </a:pathLst>
            </a:custGeom>
            <a:noFill/>
            <a:ln w="28575" cap="flat" cmpd="sng">
              <a:solidFill>
                <a:srgbClr val="000000"/>
              </a:solidFill>
              <a:prstDash val="solid"/>
              <a:round/>
              <a:headEnd/>
              <a:tailEnd/>
            </a:ln>
            <a:effectLst/>
          </p:spPr>
          <p:txBody>
            <a:bodyPr wrap="none" anchor="ctr">
              <a:prstTxWarp prst="textNoShape">
                <a:avLst/>
              </a:prstTxWarp>
            </a:bodyPr>
            <a:lstStyle/>
            <a:p>
              <a:endParaRPr lang="en-US"/>
            </a:p>
          </p:txBody>
        </p:sp>
        <p:sp>
          <p:nvSpPr>
            <p:cNvPr id="393228" name="AutoShape 12"/>
            <p:cNvSpPr>
              <a:spLocks noChangeArrowheads="1"/>
            </p:cNvSpPr>
            <p:nvPr/>
          </p:nvSpPr>
          <p:spPr bwMode="auto">
            <a:xfrm rot="-5400000">
              <a:off x="-494" y="2781"/>
              <a:ext cx="1460" cy="394"/>
            </a:xfrm>
            <a:prstGeom prst="roundRect">
              <a:avLst>
                <a:gd name="adj" fmla="val 16667"/>
              </a:avLst>
            </a:prstGeom>
            <a:solidFill>
              <a:srgbClr val="FFCC18"/>
            </a:solidFill>
            <a:ln w="9525">
              <a:noFill/>
              <a:round/>
              <a:headEnd/>
              <a:tailEnd/>
            </a:ln>
            <a:effectLst/>
          </p:spPr>
          <p:txBody>
            <a:bodyPr wrap="none" lIns="45720" tIns="0" rIns="45720" bIns="0" anchor="ctr">
              <a:prstTxWarp prst="textNoShape">
                <a:avLst/>
              </a:prstTxWarp>
              <a:spAutoFit/>
            </a:bodyPr>
            <a:lstStyle/>
            <a:p>
              <a:pPr>
                <a:lnSpc>
                  <a:spcPct val="80000"/>
                </a:lnSpc>
              </a:pPr>
              <a:r>
                <a:rPr lang="en-US" b="1">
                  <a:solidFill>
                    <a:srgbClr val="000000"/>
                  </a:solidFill>
                </a:rPr>
                <a:t>error of</a:t>
              </a:r>
              <a:r>
                <a:rPr lang="en-US" sz="2600" b="1">
                  <a:solidFill>
                    <a:srgbClr val="000000"/>
                  </a:solidFill>
                </a:rPr>
                <a:t/>
              </a:r>
              <a:br>
                <a:rPr lang="en-US" sz="2600" b="1">
                  <a:solidFill>
                    <a:srgbClr val="000000"/>
                  </a:solidFill>
                </a:rPr>
              </a:br>
              <a:r>
                <a:rPr lang="en-US" sz="2600" b="1">
                  <a:solidFill>
                    <a:srgbClr val="000000"/>
                  </a:solidFill>
                </a:rPr>
                <a:t>crossing over</a:t>
              </a:r>
            </a:p>
          </p:txBody>
        </p:sp>
      </p:grpSp>
      <p:pic>
        <p:nvPicPr>
          <p:cNvPr id="393230" name="Picture 14" descr="schemata"/>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5491163" y="2746375"/>
            <a:ext cx="2019300" cy="1355725"/>
          </a:xfrm>
          <a:prstGeom prst="rect">
            <a:avLst/>
          </a:prstGeom>
          <a:noFill/>
        </p:spPr>
      </p:pic>
    </p:spTree>
    <p:extLst>
      <p:ext uri="{BB962C8B-B14F-4D97-AF65-F5344CB8AC3E}">
        <p14:creationId xmlns:p14="http://schemas.microsoft.com/office/powerpoint/2010/main" val="3531009018"/>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8" name="Rectangle 2"/>
          <p:cNvSpPr>
            <a:spLocks noGrp="1" noChangeArrowheads="1"/>
          </p:cNvSpPr>
          <p:nvPr>
            <p:ph type="title"/>
          </p:nvPr>
        </p:nvSpPr>
        <p:spPr/>
        <p:txBody>
          <a:bodyPr/>
          <a:lstStyle/>
          <a:p>
            <a:r>
              <a:rPr lang="en-US"/>
              <a:t>Nondisjunction </a:t>
            </a:r>
          </a:p>
        </p:txBody>
      </p:sp>
      <p:sp>
        <p:nvSpPr>
          <p:cNvPr id="321539" name="Rectangle 3" descr="Rectangle: Click to edit Master text styles&#10;Second level&#10;Third level&#10;Fourth level&#10;Fifth level"/>
          <p:cNvSpPr>
            <a:spLocks noGrp="1" noChangeArrowheads="1"/>
          </p:cNvSpPr>
          <p:nvPr>
            <p:ph type="body" idx="1"/>
          </p:nvPr>
        </p:nvSpPr>
        <p:spPr>
          <a:xfrm>
            <a:off x="368300" y="1003300"/>
            <a:ext cx="8305800" cy="2514600"/>
          </a:xfrm>
        </p:spPr>
        <p:txBody>
          <a:bodyPr/>
          <a:lstStyle/>
          <a:p>
            <a:pPr>
              <a:lnSpc>
                <a:spcPct val="90000"/>
              </a:lnSpc>
              <a:buClrTx/>
            </a:pPr>
            <a:r>
              <a:rPr lang="en-US" sz="2600" dirty="0"/>
              <a:t>Problems with meiotic spindle cause errors in daughter cells</a:t>
            </a:r>
          </a:p>
          <a:p>
            <a:pPr lvl="1">
              <a:lnSpc>
                <a:spcPct val="90000"/>
              </a:lnSpc>
            </a:pPr>
            <a:r>
              <a:rPr lang="en-US" sz="2400" u="sng" dirty="0">
                <a:solidFill>
                  <a:schemeClr val="tx2"/>
                </a:solidFill>
              </a:rPr>
              <a:t>homologous chromosomes</a:t>
            </a:r>
            <a:r>
              <a:rPr lang="en-US" sz="2400" dirty="0"/>
              <a:t> do not separate properly during Meiosis 1</a:t>
            </a:r>
          </a:p>
          <a:p>
            <a:pPr lvl="1">
              <a:lnSpc>
                <a:spcPct val="90000"/>
              </a:lnSpc>
            </a:pPr>
            <a:r>
              <a:rPr lang="en-US" sz="2400" u="sng" dirty="0">
                <a:solidFill>
                  <a:schemeClr val="tx2"/>
                </a:solidFill>
              </a:rPr>
              <a:t>sister </a:t>
            </a:r>
            <a:r>
              <a:rPr lang="en-US" sz="2400" u="sng" dirty="0" err="1">
                <a:solidFill>
                  <a:schemeClr val="tx2"/>
                </a:solidFill>
              </a:rPr>
              <a:t>chromatids</a:t>
            </a:r>
            <a:r>
              <a:rPr lang="en-US" sz="2400" dirty="0"/>
              <a:t> fail to separate during Meiosis 2</a:t>
            </a:r>
          </a:p>
          <a:p>
            <a:pPr lvl="1">
              <a:lnSpc>
                <a:spcPct val="90000"/>
              </a:lnSpc>
            </a:pPr>
            <a:r>
              <a:rPr lang="en-US" sz="2400" dirty="0"/>
              <a:t>too many or too few chromosomes</a:t>
            </a:r>
          </a:p>
        </p:txBody>
      </p:sp>
      <p:grpSp>
        <p:nvGrpSpPr>
          <p:cNvPr id="2" name="Group 131"/>
          <p:cNvGrpSpPr>
            <a:grpSpLocks/>
          </p:cNvGrpSpPr>
          <p:nvPr/>
        </p:nvGrpSpPr>
        <p:grpSpPr bwMode="auto">
          <a:xfrm>
            <a:off x="762000" y="4191000"/>
            <a:ext cx="2667000" cy="2667000"/>
            <a:chOff x="480" y="2640"/>
            <a:chExt cx="1680" cy="1680"/>
          </a:xfrm>
        </p:grpSpPr>
        <p:sp>
          <p:nvSpPr>
            <p:cNvPr id="321568" name="Oval 32"/>
            <p:cNvSpPr>
              <a:spLocks noChangeArrowheads="1"/>
            </p:cNvSpPr>
            <p:nvPr/>
          </p:nvSpPr>
          <p:spPr bwMode="auto">
            <a:xfrm>
              <a:off x="480" y="2640"/>
              <a:ext cx="1680" cy="1680"/>
            </a:xfrm>
            <a:prstGeom prst="ellipse">
              <a:avLst/>
            </a:prstGeom>
            <a:solidFill>
              <a:schemeClr val="bg2"/>
            </a:solidFill>
            <a:ln w="9525">
              <a:solidFill>
                <a:schemeClr val="bg2"/>
              </a:solidFill>
              <a:round/>
              <a:headEnd/>
              <a:tailEnd/>
            </a:ln>
            <a:effectLst/>
          </p:spPr>
          <p:txBody>
            <a:bodyPr wrap="none" anchor="ctr">
              <a:prstTxWarp prst="textNoShape">
                <a:avLst/>
              </a:prstTxWarp>
            </a:bodyPr>
            <a:lstStyle/>
            <a:p>
              <a:endParaRPr lang="en-US"/>
            </a:p>
          </p:txBody>
        </p:sp>
        <p:grpSp>
          <p:nvGrpSpPr>
            <p:cNvPr id="3" name="Group 33"/>
            <p:cNvGrpSpPr>
              <a:grpSpLocks/>
            </p:cNvGrpSpPr>
            <p:nvPr/>
          </p:nvGrpSpPr>
          <p:grpSpPr bwMode="auto">
            <a:xfrm>
              <a:off x="1012" y="2784"/>
              <a:ext cx="284" cy="576"/>
              <a:chOff x="480" y="3024"/>
              <a:chExt cx="284" cy="576"/>
            </a:xfrm>
          </p:grpSpPr>
          <p:sp>
            <p:nvSpPr>
              <p:cNvPr id="321570" name="Freeform 34"/>
              <p:cNvSpPr>
                <a:spLocks/>
              </p:cNvSpPr>
              <p:nvPr/>
            </p:nvSpPr>
            <p:spPr bwMode="auto">
              <a:xfrm>
                <a:off x="480" y="3024"/>
                <a:ext cx="140" cy="576"/>
              </a:xfrm>
              <a:custGeom>
                <a:avLst/>
                <a:gdLst/>
                <a:ahLst/>
                <a:cxnLst>
                  <a:cxn ang="0">
                    <a:pos x="0" y="0"/>
                  </a:cxn>
                  <a:cxn ang="0">
                    <a:pos x="144" y="288"/>
                  </a:cxn>
                  <a:cxn ang="0">
                    <a:pos x="48" y="624"/>
                  </a:cxn>
                </a:cxnLst>
                <a:rect l="0" t="0" r="r" b="b"/>
                <a:pathLst>
                  <a:path w="152" h="624">
                    <a:moveTo>
                      <a:pt x="0" y="0"/>
                    </a:moveTo>
                    <a:cubicBezTo>
                      <a:pt x="68" y="92"/>
                      <a:pt x="136" y="184"/>
                      <a:pt x="144" y="288"/>
                    </a:cubicBezTo>
                    <a:cubicBezTo>
                      <a:pt x="152" y="392"/>
                      <a:pt x="64" y="568"/>
                      <a:pt x="48" y="624"/>
                    </a:cubicBezTo>
                  </a:path>
                </a:pathLst>
              </a:custGeom>
              <a:noFill/>
              <a:ln w="76200" cap="flat" cmpd="sng">
                <a:solidFill>
                  <a:srgbClr val="0F116A"/>
                </a:solidFill>
                <a:prstDash val="solid"/>
                <a:round/>
                <a:headEnd/>
                <a:tailEnd/>
              </a:ln>
              <a:effectLst/>
            </p:spPr>
            <p:txBody>
              <a:bodyPr wrap="none" anchor="ctr">
                <a:prstTxWarp prst="textNoShape">
                  <a:avLst/>
                </a:prstTxWarp>
              </a:bodyPr>
              <a:lstStyle/>
              <a:p>
                <a:endParaRPr lang="en-US"/>
              </a:p>
            </p:txBody>
          </p:sp>
          <p:sp>
            <p:nvSpPr>
              <p:cNvPr id="321571" name="Freeform 35"/>
              <p:cNvSpPr>
                <a:spLocks/>
              </p:cNvSpPr>
              <p:nvPr/>
            </p:nvSpPr>
            <p:spPr bwMode="auto">
              <a:xfrm flipH="1">
                <a:off x="624" y="3024"/>
                <a:ext cx="140" cy="576"/>
              </a:xfrm>
              <a:custGeom>
                <a:avLst/>
                <a:gdLst/>
                <a:ahLst/>
                <a:cxnLst>
                  <a:cxn ang="0">
                    <a:pos x="0" y="0"/>
                  </a:cxn>
                  <a:cxn ang="0">
                    <a:pos x="144" y="288"/>
                  </a:cxn>
                  <a:cxn ang="0">
                    <a:pos x="48" y="624"/>
                  </a:cxn>
                </a:cxnLst>
                <a:rect l="0" t="0" r="r" b="b"/>
                <a:pathLst>
                  <a:path w="152" h="624">
                    <a:moveTo>
                      <a:pt x="0" y="0"/>
                    </a:moveTo>
                    <a:cubicBezTo>
                      <a:pt x="68" y="92"/>
                      <a:pt x="136" y="184"/>
                      <a:pt x="144" y="288"/>
                    </a:cubicBezTo>
                    <a:cubicBezTo>
                      <a:pt x="152" y="392"/>
                      <a:pt x="64" y="568"/>
                      <a:pt x="48" y="624"/>
                    </a:cubicBezTo>
                  </a:path>
                </a:pathLst>
              </a:custGeom>
              <a:noFill/>
              <a:ln w="76200" cap="flat" cmpd="sng">
                <a:solidFill>
                  <a:srgbClr val="0F116A"/>
                </a:solidFill>
                <a:prstDash val="solid"/>
                <a:round/>
                <a:headEnd/>
                <a:tailEnd/>
              </a:ln>
              <a:effectLst/>
            </p:spPr>
            <p:txBody>
              <a:bodyPr wrap="none" anchor="ctr">
                <a:prstTxWarp prst="textNoShape">
                  <a:avLst/>
                </a:prstTxWarp>
              </a:bodyPr>
              <a:lstStyle/>
              <a:p>
                <a:endParaRPr lang="en-US"/>
              </a:p>
            </p:txBody>
          </p:sp>
        </p:grpSp>
        <p:grpSp>
          <p:nvGrpSpPr>
            <p:cNvPr id="4" name="Group 36"/>
            <p:cNvGrpSpPr>
              <a:grpSpLocks/>
            </p:cNvGrpSpPr>
            <p:nvPr/>
          </p:nvGrpSpPr>
          <p:grpSpPr bwMode="auto">
            <a:xfrm>
              <a:off x="1300" y="2784"/>
              <a:ext cx="284" cy="576"/>
              <a:chOff x="480" y="3024"/>
              <a:chExt cx="284" cy="576"/>
            </a:xfrm>
          </p:grpSpPr>
          <p:sp>
            <p:nvSpPr>
              <p:cNvPr id="321573" name="Freeform 37"/>
              <p:cNvSpPr>
                <a:spLocks/>
              </p:cNvSpPr>
              <p:nvPr/>
            </p:nvSpPr>
            <p:spPr bwMode="auto">
              <a:xfrm>
                <a:off x="480" y="3024"/>
                <a:ext cx="140" cy="576"/>
              </a:xfrm>
              <a:custGeom>
                <a:avLst/>
                <a:gdLst/>
                <a:ahLst/>
                <a:cxnLst>
                  <a:cxn ang="0">
                    <a:pos x="0" y="0"/>
                  </a:cxn>
                  <a:cxn ang="0">
                    <a:pos x="144" y="288"/>
                  </a:cxn>
                  <a:cxn ang="0">
                    <a:pos x="48" y="624"/>
                  </a:cxn>
                </a:cxnLst>
                <a:rect l="0" t="0" r="r" b="b"/>
                <a:pathLst>
                  <a:path w="152" h="624">
                    <a:moveTo>
                      <a:pt x="0" y="0"/>
                    </a:moveTo>
                    <a:cubicBezTo>
                      <a:pt x="68" y="92"/>
                      <a:pt x="136" y="184"/>
                      <a:pt x="144" y="288"/>
                    </a:cubicBezTo>
                    <a:cubicBezTo>
                      <a:pt x="152" y="392"/>
                      <a:pt x="64" y="568"/>
                      <a:pt x="48" y="624"/>
                    </a:cubicBezTo>
                  </a:path>
                </a:pathLst>
              </a:custGeom>
              <a:noFill/>
              <a:ln w="76200" cap="flat" cmpd="sng">
                <a:solidFill>
                  <a:srgbClr val="CC0000"/>
                </a:solidFill>
                <a:prstDash val="solid"/>
                <a:round/>
                <a:headEnd/>
                <a:tailEnd/>
              </a:ln>
              <a:effectLst/>
            </p:spPr>
            <p:txBody>
              <a:bodyPr wrap="none" anchor="ctr">
                <a:prstTxWarp prst="textNoShape">
                  <a:avLst/>
                </a:prstTxWarp>
              </a:bodyPr>
              <a:lstStyle/>
              <a:p>
                <a:endParaRPr lang="en-US"/>
              </a:p>
            </p:txBody>
          </p:sp>
          <p:sp>
            <p:nvSpPr>
              <p:cNvPr id="321574" name="Freeform 38"/>
              <p:cNvSpPr>
                <a:spLocks/>
              </p:cNvSpPr>
              <p:nvPr/>
            </p:nvSpPr>
            <p:spPr bwMode="auto">
              <a:xfrm flipH="1">
                <a:off x="624" y="3024"/>
                <a:ext cx="140" cy="576"/>
              </a:xfrm>
              <a:custGeom>
                <a:avLst/>
                <a:gdLst/>
                <a:ahLst/>
                <a:cxnLst>
                  <a:cxn ang="0">
                    <a:pos x="0" y="0"/>
                  </a:cxn>
                  <a:cxn ang="0">
                    <a:pos x="144" y="288"/>
                  </a:cxn>
                  <a:cxn ang="0">
                    <a:pos x="48" y="624"/>
                  </a:cxn>
                </a:cxnLst>
                <a:rect l="0" t="0" r="r" b="b"/>
                <a:pathLst>
                  <a:path w="152" h="624">
                    <a:moveTo>
                      <a:pt x="0" y="0"/>
                    </a:moveTo>
                    <a:cubicBezTo>
                      <a:pt x="68" y="92"/>
                      <a:pt x="136" y="184"/>
                      <a:pt x="144" y="288"/>
                    </a:cubicBezTo>
                    <a:cubicBezTo>
                      <a:pt x="152" y="392"/>
                      <a:pt x="64" y="568"/>
                      <a:pt x="48" y="624"/>
                    </a:cubicBezTo>
                  </a:path>
                </a:pathLst>
              </a:custGeom>
              <a:noFill/>
              <a:ln w="76200" cap="flat" cmpd="sng">
                <a:solidFill>
                  <a:srgbClr val="CC0000"/>
                </a:solidFill>
                <a:prstDash val="solid"/>
                <a:round/>
                <a:headEnd/>
                <a:tailEnd/>
              </a:ln>
              <a:effectLst/>
            </p:spPr>
            <p:txBody>
              <a:bodyPr wrap="none" anchor="ctr">
                <a:prstTxWarp prst="textNoShape">
                  <a:avLst/>
                </a:prstTxWarp>
              </a:bodyPr>
              <a:lstStyle/>
              <a:p>
                <a:endParaRPr lang="en-US"/>
              </a:p>
            </p:txBody>
          </p:sp>
        </p:grpSp>
        <p:grpSp>
          <p:nvGrpSpPr>
            <p:cNvPr id="5" name="Group 39"/>
            <p:cNvGrpSpPr>
              <a:grpSpLocks/>
            </p:cNvGrpSpPr>
            <p:nvPr/>
          </p:nvGrpSpPr>
          <p:grpSpPr bwMode="auto">
            <a:xfrm>
              <a:off x="1056" y="3504"/>
              <a:ext cx="240" cy="288"/>
              <a:chOff x="480" y="3024"/>
              <a:chExt cx="284" cy="576"/>
            </a:xfrm>
          </p:grpSpPr>
          <p:sp>
            <p:nvSpPr>
              <p:cNvPr id="321576" name="Freeform 40"/>
              <p:cNvSpPr>
                <a:spLocks/>
              </p:cNvSpPr>
              <p:nvPr/>
            </p:nvSpPr>
            <p:spPr bwMode="auto">
              <a:xfrm>
                <a:off x="480" y="3024"/>
                <a:ext cx="140" cy="576"/>
              </a:xfrm>
              <a:custGeom>
                <a:avLst/>
                <a:gdLst/>
                <a:ahLst/>
                <a:cxnLst>
                  <a:cxn ang="0">
                    <a:pos x="0" y="0"/>
                  </a:cxn>
                  <a:cxn ang="0">
                    <a:pos x="144" y="288"/>
                  </a:cxn>
                  <a:cxn ang="0">
                    <a:pos x="48" y="624"/>
                  </a:cxn>
                </a:cxnLst>
                <a:rect l="0" t="0" r="r" b="b"/>
                <a:pathLst>
                  <a:path w="152" h="624">
                    <a:moveTo>
                      <a:pt x="0" y="0"/>
                    </a:moveTo>
                    <a:cubicBezTo>
                      <a:pt x="68" y="92"/>
                      <a:pt x="136" y="184"/>
                      <a:pt x="144" y="288"/>
                    </a:cubicBezTo>
                    <a:cubicBezTo>
                      <a:pt x="152" y="392"/>
                      <a:pt x="64" y="568"/>
                      <a:pt x="48" y="624"/>
                    </a:cubicBezTo>
                  </a:path>
                </a:pathLst>
              </a:custGeom>
              <a:noFill/>
              <a:ln w="76200" cap="flat" cmpd="sng">
                <a:solidFill>
                  <a:srgbClr val="CC0000"/>
                </a:solidFill>
                <a:prstDash val="solid"/>
                <a:round/>
                <a:headEnd/>
                <a:tailEnd/>
              </a:ln>
              <a:effectLst/>
            </p:spPr>
            <p:txBody>
              <a:bodyPr wrap="none" anchor="ctr">
                <a:prstTxWarp prst="textNoShape">
                  <a:avLst/>
                </a:prstTxWarp>
              </a:bodyPr>
              <a:lstStyle/>
              <a:p>
                <a:endParaRPr lang="en-US"/>
              </a:p>
            </p:txBody>
          </p:sp>
          <p:sp>
            <p:nvSpPr>
              <p:cNvPr id="321577" name="Freeform 41"/>
              <p:cNvSpPr>
                <a:spLocks/>
              </p:cNvSpPr>
              <p:nvPr/>
            </p:nvSpPr>
            <p:spPr bwMode="auto">
              <a:xfrm flipH="1">
                <a:off x="624" y="3024"/>
                <a:ext cx="140" cy="576"/>
              </a:xfrm>
              <a:custGeom>
                <a:avLst/>
                <a:gdLst/>
                <a:ahLst/>
                <a:cxnLst>
                  <a:cxn ang="0">
                    <a:pos x="0" y="0"/>
                  </a:cxn>
                  <a:cxn ang="0">
                    <a:pos x="144" y="288"/>
                  </a:cxn>
                  <a:cxn ang="0">
                    <a:pos x="48" y="624"/>
                  </a:cxn>
                </a:cxnLst>
                <a:rect l="0" t="0" r="r" b="b"/>
                <a:pathLst>
                  <a:path w="152" h="624">
                    <a:moveTo>
                      <a:pt x="0" y="0"/>
                    </a:moveTo>
                    <a:cubicBezTo>
                      <a:pt x="68" y="92"/>
                      <a:pt x="136" y="184"/>
                      <a:pt x="144" y="288"/>
                    </a:cubicBezTo>
                    <a:cubicBezTo>
                      <a:pt x="152" y="392"/>
                      <a:pt x="64" y="568"/>
                      <a:pt x="48" y="624"/>
                    </a:cubicBezTo>
                  </a:path>
                </a:pathLst>
              </a:custGeom>
              <a:noFill/>
              <a:ln w="76200" cap="flat" cmpd="sng">
                <a:solidFill>
                  <a:srgbClr val="CC0000"/>
                </a:solidFill>
                <a:prstDash val="solid"/>
                <a:round/>
                <a:headEnd/>
                <a:tailEnd/>
              </a:ln>
              <a:effectLst/>
            </p:spPr>
            <p:txBody>
              <a:bodyPr wrap="none" anchor="ctr">
                <a:prstTxWarp prst="textNoShape">
                  <a:avLst/>
                </a:prstTxWarp>
              </a:bodyPr>
              <a:lstStyle/>
              <a:p>
                <a:endParaRPr lang="en-US"/>
              </a:p>
            </p:txBody>
          </p:sp>
        </p:grpSp>
        <p:grpSp>
          <p:nvGrpSpPr>
            <p:cNvPr id="6" name="Group 42"/>
            <p:cNvGrpSpPr>
              <a:grpSpLocks/>
            </p:cNvGrpSpPr>
            <p:nvPr/>
          </p:nvGrpSpPr>
          <p:grpSpPr bwMode="auto">
            <a:xfrm>
              <a:off x="1296" y="3504"/>
              <a:ext cx="240" cy="288"/>
              <a:chOff x="480" y="3024"/>
              <a:chExt cx="284" cy="576"/>
            </a:xfrm>
          </p:grpSpPr>
          <p:sp>
            <p:nvSpPr>
              <p:cNvPr id="321579" name="Freeform 43"/>
              <p:cNvSpPr>
                <a:spLocks/>
              </p:cNvSpPr>
              <p:nvPr/>
            </p:nvSpPr>
            <p:spPr bwMode="auto">
              <a:xfrm>
                <a:off x="480" y="3024"/>
                <a:ext cx="140" cy="576"/>
              </a:xfrm>
              <a:custGeom>
                <a:avLst/>
                <a:gdLst/>
                <a:ahLst/>
                <a:cxnLst>
                  <a:cxn ang="0">
                    <a:pos x="0" y="0"/>
                  </a:cxn>
                  <a:cxn ang="0">
                    <a:pos x="144" y="288"/>
                  </a:cxn>
                  <a:cxn ang="0">
                    <a:pos x="48" y="624"/>
                  </a:cxn>
                </a:cxnLst>
                <a:rect l="0" t="0" r="r" b="b"/>
                <a:pathLst>
                  <a:path w="152" h="624">
                    <a:moveTo>
                      <a:pt x="0" y="0"/>
                    </a:moveTo>
                    <a:cubicBezTo>
                      <a:pt x="68" y="92"/>
                      <a:pt x="136" y="184"/>
                      <a:pt x="144" y="288"/>
                    </a:cubicBezTo>
                    <a:cubicBezTo>
                      <a:pt x="152" y="392"/>
                      <a:pt x="64" y="568"/>
                      <a:pt x="48" y="624"/>
                    </a:cubicBezTo>
                  </a:path>
                </a:pathLst>
              </a:custGeom>
              <a:noFill/>
              <a:ln w="76200" cap="flat" cmpd="sng">
                <a:solidFill>
                  <a:srgbClr val="0F116A"/>
                </a:solidFill>
                <a:prstDash val="solid"/>
                <a:round/>
                <a:headEnd/>
                <a:tailEnd/>
              </a:ln>
              <a:effectLst/>
            </p:spPr>
            <p:txBody>
              <a:bodyPr wrap="none" anchor="ctr">
                <a:prstTxWarp prst="textNoShape">
                  <a:avLst/>
                </a:prstTxWarp>
              </a:bodyPr>
              <a:lstStyle/>
              <a:p>
                <a:endParaRPr lang="en-US"/>
              </a:p>
            </p:txBody>
          </p:sp>
          <p:sp>
            <p:nvSpPr>
              <p:cNvPr id="321580" name="Freeform 44"/>
              <p:cNvSpPr>
                <a:spLocks/>
              </p:cNvSpPr>
              <p:nvPr/>
            </p:nvSpPr>
            <p:spPr bwMode="auto">
              <a:xfrm flipH="1">
                <a:off x="624" y="3024"/>
                <a:ext cx="140" cy="576"/>
              </a:xfrm>
              <a:custGeom>
                <a:avLst/>
                <a:gdLst/>
                <a:ahLst/>
                <a:cxnLst>
                  <a:cxn ang="0">
                    <a:pos x="0" y="0"/>
                  </a:cxn>
                  <a:cxn ang="0">
                    <a:pos x="144" y="288"/>
                  </a:cxn>
                  <a:cxn ang="0">
                    <a:pos x="48" y="624"/>
                  </a:cxn>
                </a:cxnLst>
                <a:rect l="0" t="0" r="r" b="b"/>
                <a:pathLst>
                  <a:path w="152" h="624">
                    <a:moveTo>
                      <a:pt x="0" y="0"/>
                    </a:moveTo>
                    <a:cubicBezTo>
                      <a:pt x="68" y="92"/>
                      <a:pt x="136" y="184"/>
                      <a:pt x="144" y="288"/>
                    </a:cubicBezTo>
                    <a:cubicBezTo>
                      <a:pt x="152" y="392"/>
                      <a:pt x="64" y="568"/>
                      <a:pt x="48" y="624"/>
                    </a:cubicBezTo>
                  </a:path>
                </a:pathLst>
              </a:custGeom>
              <a:noFill/>
              <a:ln w="76200" cap="flat" cmpd="sng">
                <a:solidFill>
                  <a:srgbClr val="0F116A"/>
                </a:solidFill>
                <a:prstDash val="solid"/>
                <a:round/>
                <a:headEnd/>
                <a:tailEnd/>
              </a:ln>
              <a:effectLst/>
            </p:spPr>
            <p:txBody>
              <a:bodyPr wrap="none" anchor="ctr">
                <a:prstTxWarp prst="textNoShape">
                  <a:avLst/>
                </a:prstTxWarp>
              </a:bodyPr>
              <a:lstStyle/>
              <a:p>
                <a:endParaRPr lang="en-US"/>
              </a:p>
            </p:txBody>
          </p:sp>
        </p:grpSp>
        <p:grpSp>
          <p:nvGrpSpPr>
            <p:cNvPr id="7" name="Group 45"/>
            <p:cNvGrpSpPr>
              <a:grpSpLocks/>
            </p:cNvGrpSpPr>
            <p:nvPr/>
          </p:nvGrpSpPr>
          <p:grpSpPr bwMode="auto">
            <a:xfrm flipV="1">
              <a:off x="1104" y="3936"/>
              <a:ext cx="192" cy="240"/>
              <a:chOff x="5376" y="2304"/>
              <a:chExt cx="240" cy="288"/>
            </a:xfrm>
          </p:grpSpPr>
          <p:sp>
            <p:nvSpPr>
              <p:cNvPr id="321582" name="Freeform 46"/>
              <p:cNvSpPr>
                <a:spLocks/>
              </p:cNvSpPr>
              <p:nvPr/>
            </p:nvSpPr>
            <p:spPr bwMode="auto">
              <a:xfrm>
                <a:off x="5376" y="2304"/>
                <a:ext cx="104" cy="288"/>
              </a:xfrm>
              <a:custGeom>
                <a:avLst/>
                <a:gdLst/>
                <a:ahLst/>
                <a:cxnLst>
                  <a:cxn ang="0">
                    <a:pos x="0" y="0"/>
                  </a:cxn>
                  <a:cxn ang="0">
                    <a:pos x="96" y="192"/>
                  </a:cxn>
                  <a:cxn ang="0">
                    <a:pos x="48" y="288"/>
                  </a:cxn>
                </a:cxnLst>
                <a:rect l="0" t="0" r="r" b="b"/>
                <a:pathLst>
                  <a:path w="104" h="288">
                    <a:moveTo>
                      <a:pt x="0" y="0"/>
                    </a:moveTo>
                    <a:cubicBezTo>
                      <a:pt x="44" y="72"/>
                      <a:pt x="88" y="144"/>
                      <a:pt x="96" y="192"/>
                    </a:cubicBezTo>
                    <a:cubicBezTo>
                      <a:pt x="104" y="240"/>
                      <a:pt x="76" y="264"/>
                      <a:pt x="48" y="288"/>
                    </a:cubicBezTo>
                  </a:path>
                </a:pathLst>
              </a:custGeom>
              <a:noFill/>
              <a:ln w="76200" cap="flat" cmpd="sng">
                <a:solidFill>
                  <a:srgbClr val="0F116A"/>
                </a:solidFill>
                <a:prstDash val="solid"/>
                <a:round/>
                <a:headEnd/>
                <a:tailEnd/>
              </a:ln>
              <a:effectLst/>
            </p:spPr>
            <p:txBody>
              <a:bodyPr wrap="none" anchor="ctr">
                <a:prstTxWarp prst="textNoShape">
                  <a:avLst/>
                </a:prstTxWarp>
              </a:bodyPr>
              <a:lstStyle/>
              <a:p>
                <a:endParaRPr lang="en-US"/>
              </a:p>
            </p:txBody>
          </p:sp>
          <p:sp>
            <p:nvSpPr>
              <p:cNvPr id="321583" name="Freeform 47"/>
              <p:cNvSpPr>
                <a:spLocks/>
              </p:cNvSpPr>
              <p:nvPr/>
            </p:nvSpPr>
            <p:spPr bwMode="auto">
              <a:xfrm flipH="1">
                <a:off x="5512" y="2304"/>
                <a:ext cx="104" cy="288"/>
              </a:xfrm>
              <a:custGeom>
                <a:avLst/>
                <a:gdLst/>
                <a:ahLst/>
                <a:cxnLst>
                  <a:cxn ang="0">
                    <a:pos x="0" y="0"/>
                  </a:cxn>
                  <a:cxn ang="0">
                    <a:pos x="96" y="192"/>
                  </a:cxn>
                  <a:cxn ang="0">
                    <a:pos x="48" y="288"/>
                  </a:cxn>
                </a:cxnLst>
                <a:rect l="0" t="0" r="r" b="b"/>
                <a:pathLst>
                  <a:path w="104" h="288">
                    <a:moveTo>
                      <a:pt x="0" y="0"/>
                    </a:moveTo>
                    <a:cubicBezTo>
                      <a:pt x="44" y="72"/>
                      <a:pt x="88" y="144"/>
                      <a:pt x="96" y="192"/>
                    </a:cubicBezTo>
                    <a:cubicBezTo>
                      <a:pt x="104" y="240"/>
                      <a:pt x="76" y="264"/>
                      <a:pt x="48" y="288"/>
                    </a:cubicBezTo>
                  </a:path>
                </a:pathLst>
              </a:custGeom>
              <a:noFill/>
              <a:ln w="76200" cap="flat" cmpd="sng">
                <a:solidFill>
                  <a:srgbClr val="0F116A"/>
                </a:solidFill>
                <a:prstDash val="solid"/>
                <a:round/>
                <a:headEnd/>
                <a:tailEnd/>
              </a:ln>
              <a:effectLst/>
            </p:spPr>
            <p:txBody>
              <a:bodyPr wrap="none" anchor="ctr">
                <a:prstTxWarp prst="textNoShape">
                  <a:avLst/>
                </a:prstTxWarp>
              </a:bodyPr>
              <a:lstStyle/>
              <a:p>
                <a:endParaRPr lang="en-US"/>
              </a:p>
            </p:txBody>
          </p:sp>
        </p:grpSp>
        <p:grpSp>
          <p:nvGrpSpPr>
            <p:cNvPr id="8" name="Group 48"/>
            <p:cNvGrpSpPr>
              <a:grpSpLocks/>
            </p:cNvGrpSpPr>
            <p:nvPr/>
          </p:nvGrpSpPr>
          <p:grpSpPr bwMode="auto">
            <a:xfrm flipV="1">
              <a:off x="1296" y="3936"/>
              <a:ext cx="192" cy="240"/>
              <a:chOff x="5376" y="2304"/>
              <a:chExt cx="240" cy="288"/>
            </a:xfrm>
          </p:grpSpPr>
          <p:sp>
            <p:nvSpPr>
              <p:cNvPr id="321585" name="Freeform 49"/>
              <p:cNvSpPr>
                <a:spLocks/>
              </p:cNvSpPr>
              <p:nvPr/>
            </p:nvSpPr>
            <p:spPr bwMode="auto">
              <a:xfrm>
                <a:off x="5376" y="2304"/>
                <a:ext cx="104" cy="288"/>
              </a:xfrm>
              <a:custGeom>
                <a:avLst/>
                <a:gdLst/>
                <a:ahLst/>
                <a:cxnLst>
                  <a:cxn ang="0">
                    <a:pos x="0" y="0"/>
                  </a:cxn>
                  <a:cxn ang="0">
                    <a:pos x="96" y="192"/>
                  </a:cxn>
                  <a:cxn ang="0">
                    <a:pos x="48" y="288"/>
                  </a:cxn>
                </a:cxnLst>
                <a:rect l="0" t="0" r="r" b="b"/>
                <a:pathLst>
                  <a:path w="104" h="288">
                    <a:moveTo>
                      <a:pt x="0" y="0"/>
                    </a:moveTo>
                    <a:cubicBezTo>
                      <a:pt x="44" y="72"/>
                      <a:pt x="88" y="144"/>
                      <a:pt x="96" y="192"/>
                    </a:cubicBezTo>
                    <a:cubicBezTo>
                      <a:pt x="104" y="240"/>
                      <a:pt x="76" y="264"/>
                      <a:pt x="48" y="288"/>
                    </a:cubicBezTo>
                  </a:path>
                </a:pathLst>
              </a:custGeom>
              <a:noFill/>
              <a:ln w="76200" cap="flat" cmpd="sng">
                <a:solidFill>
                  <a:srgbClr val="CC0000"/>
                </a:solidFill>
                <a:prstDash val="solid"/>
                <a:round/>
                <a:headEnd/>
                <a:tailEnd/>
              </a:ln>
              <a:effectLst/>
            </p:spPr>
            <p:txBody>
              <a:bodyPr wrap="none" anchor="ctr">
                <a:prstTxWarp prst="textNoShape">
                  <a:avLst/>
                </a:prstTxWarp>
              </a:bodyPr>
              <a:lstStyle/>
              <a:p>
                <a:endParaRPr lang="en-US"/>
              </a:p>
            </p:txBody>
          </p:sp>
          <p:sp>
            <p:nvSpPr>
              <p:cNvPr id="321586" name="Freeform 50"/>
              <p:cNvSpPr>
                <a:spLocks/>
              </p:cNvSpPr>
              <p:nvPr/>
            </p:nvSpPr>
            <p:spPr bwMode="auto">
              <a:xfrm flipH="1">
                <a:off x="5512" y="2304"/>
                <a:ext cx="104" cy="288"/>
              </a:xfrm>
              <a:custGeom>
                <a:avLst/>
                <a:gdLst/>
                <a:ahLst/>
                <a:cxnLst>
                  <a:cxn ang="0">
                    <a:pos x="0" y="0"/>
                  </a:cxn>
                  <a:cxn ang="0">
                    <a:pos x="96" y="192"/>
                  </a:cxn>
                  <a:cxn ang="0">
                    <a:pos x="48" y="288"/>
                  </a:cxn>
                </a:cxnLst>
                <a:rect l="0" t="0" r="r" b="b"/>
                <a:pathLst>
                  <a:path w="104" h="288">
                    <a:moveTo>
                      <a:pt x="0" y="0"/>
                    </a:moveTo>
                    <a:cubicBezTo>
                      <a:pt x="44" y="72"/>
                      <a:pt x="88" y="144"/>
                      <a:pt x="96" y="192"/>
                    </a:cubicBezTo>
                    <a:cubicBezTo>
                      <a:pt x="104" y="240"/>
                      <a:pt x="76" y="264"/>
                      <a:pt x="48" y="288"/>
                    </a:cubicBezTo>
                  </a:path>
                </a:pathLst>
              </a:custGeom>
              <a:noFill/>
              <a:ln w="76200" cap="flat" cmpd="sng">
                <a:solidFill>
                  <a:srgbClr val="CC0000"/>
                </a:solidFill>
                <a:prstDash val="solid"/>
                <a:round/>
                <a:headEnd/>
                <a:tailEnd/>
              </a:ln>
              <a:effectLst/>
            </p:spPr>
            <p:txBody>
              <a:bodyPr wrap="none" anchor="ctr">
                <a:prstTxWarp prst="textNoShape">
                  <a:avLst/>
                </a:prstTxWarp>
              </a:bodyPr>
              <a:lstStyle/>
              <a:p>
                <a:endParaRPr lang="en-US"/>
              </a:p>
            </p:txBody>
          </p:sp>
        </p:grpSp>
      </p:grpSp>
      <p:grpSp>
        <p:nvGrpSpPr>
          <p:cNvPr id="9" name="Group 125"/>
          <p:cNvGrpSpPr>
            <a:grpSpLocks/>
          </p:cNvGrpSpPr>
          <p:nvPr/>
        </p:nvGrpSpPr>
        <p:grpSpPr bwMode="auto">
          <a:xfrm>
            <a:off x="4495800" y="3886200"/>
            <a:ext cx="1447800" cy="2971800"/>
            <a:chOff x="2832" y="2448"/>
            <a:chExt cx="912" cy="1872"/>
          </a:xfrm>
        </p:grpSpPr>
        <p:grpSp>
          <p:nvGrpSpPr>
            <p:cNvPr id="10" name="Group 96"/>
            <p:cNvGrpSpPr>
              <a:grpSpLocks/>
            </p:cNvGrpSpPr>
            <p:nvPr/>
          </p:nvGrpSpPr>
          <p:grpSpPr bwMode="auto">
            <a:xfrm>
              <a:off x="2832" y="2448"/>
              <a:ext cx="912" cy="912"/>
              <a:chOff x="2832" y="2448"/>
              <a:chExt cx="912" cy="912"/>
            </a:xfrm>
          </p:grpSpPr>
          <p:sp>
            <p:nvSpPr>
              <p:cNvPr id="321587" name="Oval 51"/>
              <p:cNvSpPr>
                <a:spLocks noChangeArrowheads="1"/>
              </p:cNvSpPr>
              <p:nvPr/>
            </p:nvSpPr>
            <p:spPr bwMode="auto">
              <a:xfrm>
                <a:off x="2832" y="2448"/>
                <a:ext cx="912" cy="912"/>
              </a:xfrm>
              <a:prstGeom prst="ellipse">
                <a:avLst/>
              </a:prstGeom>
              <a:solidFill>
                <a:schemeClr val="bg2"/>
              </a:solidFill>
              <a:ln w="9525">
                <a:solidFill>
                  <a:schemeClr val="bg2"/>
                </a:solidFill>
                <a:round/>
                <a:headEnd/>
                <a:tailEnd/>
              </a:ln>
              <a:effectLst/>
            </p:spPr>
            <p:txBody>
              <a:bodyPr wrap="none" anchor="ctr">
                <a:prstTxWarp prst="textNoShape">
                  <a:avLst/>
                </a:prstTxWarp>
              </a:bodyPr>
              <a:lstStyle/>
              <a:p>
                <a:endParaRPr lang="en-US"/>
              </a:p>
            </p:txBody>
          </p:sp>
          <p:grpSp>
            <p:nvGrpSpPr>
              <p:cNvPr id="11" name="Group 52"/>
              <p:cNvGrpSpPr>
                <a:grpSpLocks/>
              </p:cNvGrpSpPr>
              <p:nvPr/>
            </p:nvGrpSpPr>
            <p:grpSpPr bwMode="auto">
              <a:xfrm>
                <a:off x="3024" y="2592"/>
                <a:ext cx="284" cy="576"/>
                <a:chOff x="480" y="3024"/>
                <a:chExt cx="284" cy="576"/>
              </a:xfrm>
            </p:grpSpPr>
            <p:sp>
              <p:nvSpPr>
                <p:cNvPr id="321589" name="Freeform 53"/>
                <p:cNvSpPr>
                  <a:spLocks/>
                </p:cNvSpPr>
                <p:nvPr/>
              </p:nvSpPr>
              <p:spPr bwMode="auto">
                <a:xfrm>
                  <a:off x="480" y="3024"/>
                  <a:ext cx="140" cy="576"/>
                </a:xfrm>
                <a:custGeom>
                  <a:avLst/>
                  <a:gdLst/>
                  <a:ahLst/>
                  <a:cxnLst>
                    <a:cxn ang="0">
                      <a:pos x="0" y="0"/>
                    </a:cxn>
                    <a:cxn ang="0">
                      <a:pos x="144" y="288"/>
                    </a:cxn>
                    <a:cxn ang="0">
                      <a:pos x="48" y="624"/>
                    </a:cxn>
                  </a:cxnLst>
                  <a:rect l="0" t="0" r="r" b="b"/>
                  <a:pathLst>
                    <a:path w="152" h="624">
                      <a:moveTo>
                        <a:pt x="0" y="0"/>
                      </a:moveTo>
                      <a:cubicBezTo>
                        <a:pt x="68" y="92"/>
                        <a:pt x="136" y="184"/>
                        <a:pt x="144" y="288"/>
                      </a:cubicBezTo>
                      <a:cubicBezTo>
                        <a:pt x="152" y="392"/>
                        <a:pt x="64" y="568"/>
                        <a:pt x="48" y="624"/>
                      </a:cubicBezTo>
                    </a:path>
                  </a:pathLst>
                </a:custGeom>
                <a:noFill/>
                <a:ln w="76200" cap="flat" cmpd="sng">
                  <a:solidFill>
                    <a:srgbClr val="0F116A"/>
                  </a:solidFill>
                  <a:prstDash val="solid"/>
                  <a:round/>
                  <a:headEnd/>
                  <a:tailEnd/>
                </a:ln>
                <a:effectLst/>
              </p:spPr>
              <p:txBody>
                <a:bodyPr wrap="none" anchor="ctr">
                  <a:prstTxWarp prst="textNoShape">
                    <a:avLst/>
                  </a:prstTxWarp>
                </a:bodyPr>
                <a:lstStyle/>
                <a:p>
                  <a:endParaRPr lang="en-US"/>
                </a:p>
              </p:txBody>
            </p:sp>
            <p:sp>
              <p:nvSpPr>
                <p:cNvPr id="321590" name="Freeform 54"/>
                <p:cNvSpPr>
                  <a:spLocks/>
                </p:cNvSpPr>
                <p:nvPr/>
              </p:nvSpPr>
              <p:spPr bwMode="auto">
                <a:xfrm flipH="1">
                  <a:off x="624" y="3024"/>
                  <a:ext cx="140" cy="576"/>
                </a:xfrm>
                <a:custGeom>
                  <a:avLst/>
                  <a:gdLst/>
                  <a:ahLst/>
                  <a:cxnLst>
                    <a:cxn ang="0">
                      <a:pos x="0" y="0"/>
                    </a:cxn>
                    <a:cxn ang="0">
                      <a:pos x="144" y="288"/>
                    </a:cxn>
                    <a:cxn ang="0">
                      <a:pos x="48" y="624"/>
                    </a:cxn>
                  </a:cxnLst>
                  <a:rect l="0" t="0" r="r" b="b"/>
                  <a:pathLst>
                    <a:path w="152" h="624">
                      <a:moveTo>
                        <a:pt x="0" y="0"/>
                      </a:moveTo>
                      <a:cubicBezTo>
                        <a:pt x="68" y="92"/>
                        <a:pt x="136" y="184"/>
                        <a:pt x="144" y="288"/>
                      </a:cubicBezTo>
                      <a:cubicBezTo>
                        <a:pt x="152" y="392"/>
                        <a:pt x="64" y="568"/>
                        <a:pt x="48" y="624"/>
                      </a:cubicBezTo>
                    </a:path>
                  </a:pathLst>
                </a:custGeom>
                <a:noFill/>
                <a:ln w="76200" cap="flat" cmpd="sng">
                  <a:solidFill>
                    <a:srgbClr val="0F116A"/>
                  </a:solidFill>
                  <a:prstDash val="solid"/>
                  <a:round/>
                  <a:headEnd/>
                  <a:tailEnd/>
                </a:ln>
                <a:effectLst/>
              </p:spPr>
              <p:txBody>
                <a:bodyPr wrap="none" anchor="ctr">
                  <a:prstTxWarp prst="textNoShape">
                    <a:avLst/>
                  </a:prstTxWarp>
                </a:bodyPr>
                <a:lstStyle/>
                <a:p>
                  <a:endParaRPr lang="en-US"/>
                </a:p>
              </p:txBody>
            </p:sp>
          </p:grpSp>
          <p:grpSp>
            <p:nvGrpSpPr>
              <p:cNvPr id="12" name="Group 58"/>
              <p:cNvGrpSpPr>
                <a:grpSpLocks/>
              </p:cNvGrpSpPr>
              <p:nvPr/>
            </p:nvGrpSpPr>
            <p:grpSpPr bwMode="auto">
              <a:xfrm>
                <a:off x="3360" y="2640"/>
                <a:ext cx="240" cy="288"/>
                <a:chOff x="480" y="3024"/>
                <a:chExt cx="284" cy="576"/>
              </a:xfrm>
            </p:grpSpPr>
            <p:sp>
              <p:nvSpPr>
                <p:cNvPr id="321595" name="Freeform 59"/>
                <p:cNvSpPr>
                  <a:spLocks/>
                </p:cNvSpPr>
                <p:nvPr/>
              </p:nvSpPr>
              <p:spPr bwMode="auto">
                <a:xfrm>
                  <a:off x="480" y="3024"/>
                  <a:ext cx="140" cy="576"/>
                </a:xfrm>
                <a:custGeom>
                  <a:avLst/>
                  <a:gdLst/>
                  <a:ahLst/>
                  <a:cxnLst>
                    <a:cxn ang="0">
                      <a:pos x="0" y="0"/>
                    </a:cxn>
                    <a:cxn ang="0">
                      <a:pos x="144" y="288"/>
                    </a:cxn>
                    <a:cxn ang="0">
                      <a:pos x="48" y="624"/>
                    </a:cxn>
                  </a:cxnLst>
                  <a:rect l="0" t="0" r="r" b="b"/>
                  <a:pathLst>
                    <a:path w="152" h="624">
                      <a:moveTo>
                        <a:pt x="0" y="0"/>
                      </a:moveTo>
                      <a:cubicBezTo>
                        <a:pt x="68" y="92"/>
                        <a:pt x="136" y="184"/>
                        <a:pt x="144" y="288"/>
                      </a:cubicBezTo>
                      <a:cubicBezTo>
                        <a:pt x="152" y="392"/>
                        <a:pt x="64" y="568"/>
                        <a:pt x="48" y="624"/>
                      </a:cubicBezTo>
                    </a:path>
                  </a:pathLst>
                </a:custGeom>
                <a:noFill/>
                <a:ln w="76200" cap="flat" cmpd="sng">
                  <a:solidFill>
                    <a:srgbClr val="CC0000"/>
                  </a:solidFill>
                  <a:prstDash val="solid"/>
                  <a:round/>
                  <a:headEnd/>
                  <a:tailEnd/>
                </a:ln>
                <a:effectLst/>
              </p:spPr>
              <p:txBody>
                <a:bodyPr wrap="none" anchor="ctr">
                  <a:prstTxWarp prst="textNoShape">
                    <a:avLst/>
                  </a:prstTxWarp>
                </a:bodyPr>
                <a:lstStyle/>
                <a:p>
                  <a:endParaRPr lang="en-US"/>
                </a:p>
              </p:txBody>
            </p:sp>
            <p:sp>
              <p:nvSpPr>
                <p:cNvPr id="321596" name="Freeform 60"/>
                <p:cNvSpPr>
                  <a:spLocks/>
                </p:cNvSpPr>
                <p:nvPr/>
              </p:nvSpPr>
              <p:spPr bwMode="auto">
                <a:xfrm flipH="1">
                  <a:off x="624" y="3024"/>
                  <a:ext cx="140" cy="576"/>
                </a:xfrm>
                <a:custGeom>
                  <a:avLst/>
                  <a:gdLst/>
                  <a:ahLst/>
                  <a:cxnLst>
                    <a:cxn ang="0">
                      <a:pos x="0" y="0"/>
                    </a:cxn>
                    <a:cxn ang="0">
                      <a:pos x="144" y="288"/>
                    </a:cxn>
                    <a:cxn ang="0">
                      <a:pos x="48" y="624"/>
                    </a:cxn>
                  </a:cxnLst>
                  <a:rect l="0" t="0" r="r" b="b"/>
                  <a:pathLst>
                    <a:path w="152" h="624">
                      <a:moveTo>
                        <a:pt x="0" y="0"/>
                      </a:moveTo>
                      <a:cubicBezTo>
                        <a:pt x="68" y="92"/>
                        <a:pt x="136" y="184"/>
                        <a:pt x="144" y="288"/>
                      </a:cubicBezTo>
                      <a:cubicBezTo>
                        <a:pt x="152" y="392"/>
                        <a:pt x="64" y="568"/>
                        <a:pt x="48" y="624"/>
                      </a:cubicBezTo>
                    </a:path>
                  </a:pathLst>
                </a:custGeom>
                <a:noFill/>
                <a:ln w="76200" cap="flat" cmpd="sng">
                  <a:solidFill>
                    <a:srgbClr val="CC0000"/>
                  </a:solidFill>
                  <a:prstDash val="solid"/>
                  <a:round/>
                  <a:headEnd/>
                  <a:tailEnd/>
                </a:ln>
                <a:effectLst/>
              </p:spPr>
              <p:txBody>
                <a:bodyPr wrap="none" anchor="ctr">
                  <a:prstTxWarp prst="textNoShape">
                    <a:avLst/>
                  </a:prstTxWarp>
                </a:bodyPr>
                <a:lstStyle/>
                <a:p>
                  <a:endParaRPr lang="en-US"/>
                </a:p>
              </p:txBody>
            </p:sp>
          </p:grpSp>
          <p:grpSp>
            <p:nvGrpSpPr>
              <p:cNvPr id="13" name="Group 64"/>
              <p:cNvGrpSpPr>
                <a:grpSpLocks/>
              </p:cNvGrpSpPr>
              <p:nvPr/>
            </p:nvGrpSpPr>
            <p:grpSpPr bwMode="auto">
              <a:xfrm flipV="1">
                <a:off x="3312" y="3024"/>
                <a:ext cx="192" cy="240"/>
                <a:chOff x="5376" y="2304"/>
                <a:chExt cx="240" cy="288"/>
              </a:xfrm>
            </p:grpSpPr>
            <p:sp>
              <p:nvSpPr>
                <p:cNvPr id="321601" name="Freeform 65"/>
                <p:cNvSpPr>
                  <a:spLocks/>
                </p:cNvSpPr>
                <p:nvPr/>
              </p:nvSpPr>
              <p:spPr bwMode="auto">
                <a:xfrm>
                  <a:off x="5376" y="2304"/>
                  <a:ext cx="104" cy="288"/>
                </a:xfrm>
                <a:custGeom>
                  <a:avLst/>
                  <a:gdLst/>
                  <a:ahLst/>
                  <a:cxnLst>
                    <a:cxn ang="0">
                      <a:pos x="0" y="0"/>
                    </a:cxn>
                    <a:cxn ang="0">
                      <a:pos x="96" y="192"/>
                    </a:cxn>
                    <a:cxn ang="0">
                      <a:pos x="48" y="288"/>
                    </a:cxn>
                  </a:cxnLst>
                  <a:rect l="0" t="0" r="r" b="b"/>
                  <a:pathLst>
                    <a:path w="104" h="288">
                      <a:moveTo>
                        <a:pt x="0" y="0"/>
                      </a:moveTo>
                      <a:cubicBezTo>
                        <a:pt x="44" y="72"/>
                        <a:pt x="88" y="144"/>
                        <a:pt x="96" y="192"/>
                      </a:cubicBezTo>
                      <a:cubicBezTo>
                        <a:pt x="104" y="240"/>
                        <a:pt x="76" y="264"/>
                        <a:pt x="48" y="288"/>
                      </a:cubicBezTo>
                    </a:path>
                  </a:pathLst>
                </a:custGeom>
                <a:noFill/>
                <a:ln w="76200" cap="flat" cmpd="sng">
                  <a:solidFill>
                    <a:srgbClr val="0F116A"/>
                  </a:solidFill>
                  <a:prstDash val="solid"/>
                  <a:round/>
                  <a:headEnd/>
                  <a:tailEnd/>
                </a:ln>
                <a:effectLst/>
              </p:spPr>
              <p:txBody>
                <a:bodyPr wrap="none" anchor="ctr">
                  <a:prstTxWarp prst="textNoShape">
                    <a:avLst/>
                  </a:prstTxWarp>
                </a:bodyPr>
                <a:lstStyle/>
                <a:p>
                  <a:endParaRPr lang="en-US"/>
                </a:p>
              </p:txBody>
            </p:sp>
            <p:sp>
              <p:nvSpPr>
                <p:cNvPr id="321602" name="Freeform 66"/>
                <p:cNvSpPr>
                  <a:spLocks/>
                </p:cNvSpPr>
                <p:nvPr/>
              </p:nvSpPr>
              <p:spPr bwMode="auto">
                <a:xfrm flipH="1">
                  <a:off x="5512" y="2304"/>
                  <a:ext cx="104" cy="288"/>
                </a:xfrm>
                <a:custGeom>
                  <a:avLst/>
                  <a:gdLst/>
                  <a:ahLst/>
                  <a:cxnLst>
                    <a:cxn ang="0">
                      <a:pos x="0" y="0"/>
                    </a:cxn>
                    <a:cxn ang="0">
                      <a:pos x="96" y="192"/>
                    </a:cxn>
                    <a:cxn ang="0">
                      <a:pos x="48" y="288"/>
                    </a:cxn>
                  </a:cxnLst>
                  <a:rect l="0" t="0" r="r" b="b"/>
                  <a:pathLst>
                    <a:path w="104" h="288">
                      <a:moveTo>
                        <a:pt x="0" y="0"/>
                      </a:moveTo>
                      <a:cubicBezTo>
                        <a:pt x="44" y="72"/>
                        <a:pt x="88" y="144"/>
                        <a:pt x="96" y="192"/>
                      </a:cubicBezTo>
                      <a:cubicBezTo>
                        <a:pt x="104" y="240"/>
                        <a:pt x="76" y="264"/>
                        <a:pt x="48" y="288"/>
                      </a:cubicBezTo>
                    </a:path>
                  </a:pathLst>
                </a:custGeom>
                <a:noFill/>
                <a:ln w="76200" cap="flat" cmpd="sng">
                  <a:solidFill>
                    <a:srgbClr val="0F116A"/>
                  </a:solidFill>
                  <a:prstDash val="solid"/>
                  <a:round/>
                  <a:headEnd/>
                  <a:tailEnd/>
                </a:ln>
                <a:effectLst/>
              </p:spPr>
              <p:txBody>
                <a:bodyPr wrap="none" anchor="ctr">
                  <a:prstTxWarp prst="textNoShape">
                    <a:avLst/>
                  </a:prstTxWarp>
                </a:bodyPr>
                <a:lstStyle/>
                <a:p>
                  <a:endParaRPr lang="en-US"/>
                </a:p>
              </p:txBody>
            </p:sp>
          </p:grpSp>
        </p:grpSp>
        <p:grpSp>
          <p:nvGrpSpPr>
            <p:cNvPr id="14" name="Group 97"/>
            <p:cNvGrpSpPr>
              <a:grpSpLocks/>
            </p:cNvGrpSpPr>
            <p:nvPr/>
          </p:nvGrpSpPr>
          <p:grpSpPr bwMode="auto">
            <a:xfrm>
              <a:off x="2832" y="3408"/>
              <a:ext cx="912" cy="912"/>
              <a:chOff x="2832" y="3408"/>
              <a:chExt cx="912" cy="912"/>
            </a:xfrm>
          </p:grpSpPr>
          <p:sp>
            <p:nvSpPr>
              <p:cNvPr id="321606" name="Oval 70"/>
              <p:cNvSpPr>
                <a:spLocks noChangeArrowheads="1"/>
              </p:cNvSpPr>
              <p:nvPr/>
            </p:nvSpPr>
            <p:spPr bwMode="auto">
              <a:xfrm>
                <a:off x="2832" y="3408"/>
                <a:ext cx="912" cy="912"/>
              </a:xfrm>
              <a:prstGeom prst="ellipse">
                <a:avLst/>
              </a:prstGeom>
              <a:solidFill>
                <a:schemeClr val="bg2"/>
              </a:solidFill>
              <a:ln w="9525">
                <a:solidFill>
                  <a:schemeClr val="bg2"/>
                </a:solidFill>
                <a:round/>
                <a:headEnd/>
                <a:tailEnd/>
              </a:ln>
              <a:effectLst/>
            </p:spPr>
            <p:txBody>
              <a:bodyPr wrap="none" anchor="ctr">
                <a:prstTxWarp prst="textNoShape">
                  <a:avLst/>
                </a:prstTxWarp>
              </a:bodyPr>
              <a:lstStyle/>
              <a:p>
                <a:endParaRPr lang="en-US"/>
              </a:p>
            </p:txBody>
          </p:sp>
          <p:grpSp>
            <p:nvGrpSpPr>
              <p:cNvPr id="15" name="Group 55"/>
              <p:cNvGrpSpPr>
                <a:grpSpLocks/>
              </p:cNvGrpSpPr>
              <p:nvPr/>
            </p:nvGrpSpPr>
            <p:grpSpPr bwMode="auto">
              <a:xfrm>
                <a:off x="2976" y="3600"/>
                <a:ext cx="284" cy="576"/>
                <a:chOff x="480" y="3024"/>
                <a:chExt cx="284" cy="576"/>
              </a:xfrm>
            </p:grpSpPr>
            <p:sp>
              <p:nvSpPr>
                <p:cNvPr id="321592" name="Freeform 56"/>
                <p:cNvSpPr>
                  <a:spLocks/>
                </p:cNvSpPr>
                <p:nvPr/>
              </p:nvSpPr>
              <p:spPr bwMode="auto">
                <a:xfrm>
                  <a:off x="480" y="3024"/>
                  <a:ext cx="140" cy="576"/>
                </a:xfrm>
                <a:custGeom>
                  <a:avLst/>
                  <a:gdLst/>
                  <a:ahLst/>
                  <a:cxnLst>
                    <a:cxn ang="0">
                      <a:pos x="0" y="0"/>
                    </a:cxn>
                    <a:cxn ang="0">
                      <a:pos x="144" y="288"/>
                    </a:cxn>
                    <a:cxn ang="0">
                      <a:pos x="48" y="624"/>
                    </a:cxn>
                  </a:cxnLst>
                  <a:rect l="0" t="0" r="r" b="b"/>
                  <a:pathLst>
                    <a:path w="152" h="624">
                      <a:moveTo>
                        <a:pt x="0" y="0"/>
                      </a:moveTo>
                      <a:cubicBezTo>
                        <a:pt x="68" y="92"/>
                        <a:pt x="136" y="184"/>
                        <a:pt x="144" y="288"/>
                      </a:cubicBezTo>
                      <a:cubicBezTo>
                        <a:pt x="152" y="392"/>
                        <a:pt x="64" y="568"/>
                        <a:pt x="48" y="624"/>
                      </a:cubicBezTo>
                    </a:path>
                  </a:pathLst>
                </a:custGeom>
                <a:noFill/>
                <a:ln w="76200" cap="flat" cmpd="sng">
                  <a:solidFill>
                    <a:srgbClr val="CC0000"/>
                  </a:solidFill>
                  <a:prstDash val="solid"/>
                  <a:round/>
                  <a:headEnd/>
                  <a:tailEnd/>
                </a:ln>
                <a:effectLst/>
              </p:spPr>
              <p:txBody>
                <a:bodyPr wrap="none" anchor="ctr">
                  <a:prstTxWarp prst="textNoShape">
                    <a:avLst/>
                  </a:prstTxWarp>
                </a:bodyPr>
                <a:lstStyle/>
                <a:p>
                  <a:endParaRPr lang="en-US"/>
                </a:p>
              </p:txBody>
            </p:sp>
            <p:sp>
              <p:nvSpPr>
                <p:cNvPr id="321593" name="Freeform 57"/>
                <p:cNvSpPr>
                  <a:spLocks/>
                </p:cNvSpPr>
                <p:nvPr/>
              </p:nvSpPr>
              <p:spPr bwMode="auto">
                <a:xfrm flipH="1">
                  <a:off x="624" y="3024"/>
                  <a:ext cx="140" cy="576"/>
                </a:xfrm>
                <a:custGeom>
                  <a:avLst/>
                  <a:gdLst/>
                  <a:ahLst/>
                  <a:cxnLst>
                    <a:cxn ang="0">
                      <a:pos x="0" y="0"/>
                    </a:cxn>
                    <a:cxn ang="0">
                      <a:pos x="144" y="288"/>
                    </a:cxn>
                    <a:cxn ang="0">
                      <a:pos x="48" y="624"/>
                    </a:cxn>
                  </a:cxnLst>
                  <a:rect l="0" t="0" r="r" b="b"/>
                  <a:pathLst>
                    <a:path w="152" h="624">
                      <a:moveTo>
                        <a:pt x="0" y="0"/>
                      </a:moveTo>
                      <a:cubicBezTo>
                        <a:pt x="68" y="92"/>
                        <a:pt x="136" y="184"/>
                        <a:pt x="144" y="288"/>
                      </a:cubicBezTo>
                      <a:cubicBezTo>
                        <a:pt x="152" y="392"/>
                        <a:pt x="64" y="568"/>
                        <a:pt x="48" y="624"/>
                      </a:cubicBezTo>
                    </a:path>
                  </a:pathLst>
                </a:custGeom>
                <a:noFill/>
                <a:ln w="76200" cap="flat" cmpd="sng">
                  <a:solidFill>
                    <a:srgbClr val="CC0000"/>
                  </a:solidFill>
                  <a:prstDash val="solid"/>
                  <a:round/>
                  <a:headEnd/>
                  <a:tailEnd/>
                </a:ln>
                <a:effectLst/>
              </p:spPr>
              <p:txBody>
                <a:bodyPr wrap="none" anchor="ctr">
                  <a:prstTxWarp prst="textNoShape">
                    <a:avLst/>
                  </a:prstTxWarp>
                </a:bodyPr>
                <a:lstStyle/>
                <a:p>
                  <a:endParaRPr lang="en-US"/>
                </a:p>
              </p:txBody>
            </p:sp>
          </p:grpSp>
          <p:grpSp>
            <p:nvGrpSpPr>
              <p:cNvPr id="16" name="Group 61"/>
              <p:cNvGrpSpPr>
                <a:grpSpLocks/>
              </p:cNvGrpSpPr>
              <p:nvPr/>
            </p:nvGrpSpPr>
            <p:grpSpPr bwMode="auto">
              <a:xfrm>
                <a:off x="3264" y="3936"/>
                <a:ext cx="240" cy="288"/>
                <a:chOff x="480" y="3024"/>
                <a:chExt cx="284" cy="576"/>
              </a:xfrm>
            </p:grpSpPr>
            <p:sp>
              <p:nvSpPr>
                <p:cNvPr id="321598" name="Freeform 62"/>
                <p:cNvSpPr>
                  <a:spLocks/>
                </p:cNvSpPr>
                <p:nvPr/>
              </p:nvSpPr>
              <p:spPr bwMode="auto">
                <a:xfrm>
                  <a:off x="480" y="3024"/>
                  <a:ext cx="140" cy="576"/>
                </a:xfrm>
                <a:custGeom>
                  <a:avLst/>
                  <a:gdLst/>
                  <a:ahLst/>
                  <a:cxnLst>
                    <a:cxn ang="0">
                      <a:pos x="0" y="0"/>
                    </a:cxn>
                    <a:cxn ang="0">
                      <a:pos x="144" y="288"/>
                    </a:cxn>
                    <a:cxn ang="0">
                      <a:pos x="48" y="624"/>
                    </a:cxn>
                  </a:cxnLst>
                  <a:rect l="0" t="0" r="r" b="b"/>
                  <a:pathLst>
                    <a:path w="152" h="624">
                      <a:moveTo>
                        <a:pt x="0" y="0"/>
                      </a:moveTo>
                      <a:cubicBezTo>
                        <a:pt x="68" y="92"/>
                        <a:pt x="136" y="184"/>
                        <a:pt x="144" y="288"/>
                      </a:cubicBezTo>
                      <a:cubicBezTo>
                        <a:pt x="152" y="392"/>
                        <a:pt x="64" y="568"/>
                        <a:pt x="48" y="624"/>
                      </a:cubicBezTo>
                    </a:path>
                  </a:pathLst>
                </a:custGeom>
                <a:noFill/>
                <a:ln w="76200" cap="flat" cmpd="sng">
                  <a:solidFill>
                    <a:srgbClr val="0F116A"/>
                  </a:solidFill>
                  <a:prstDash val="solid"/>
                  <a:round/>
                  <a:headEnd/>
                  <a:tailEnd/>
                </a:ln>
                <a:effectLst/>
              </p:spPr>
              <p:txBody>
                <a:bodyPr wrap="none" anchor="ctr">
                  <a:prstTxWarp prst="textNoShape">
                    <a:avLst/>
                  </a:prstTxWarp>
                </a:bodyPr>
                <a:lstStyle/>
                <a:p>
                  <a:endParaRPr lang="en-US"/>
                </a:p>
              </p:txBody>
            </p:sp>
            <p:sp>
              <p:nvSpPr>
                <p:cNvPr id="321599" name="Freeform 63"/>
                <p:cNvSpPr>
                  <a:spLocks/>
                </p:cNvSpPr>
                <p:nvPr/>
              </p:nvSpPr>
              <p:spPr bwMode="auto">
                <a:xfrm flipH="1">
                  <a:off x="624" y="3024"/>
                  <a:ext cx="140" cy="576"/>
                </a:xfrm>
                <a:custGeom>
                  <a:avLst/>
                  <a:gdLst/>
                  <a:ahLst/>
                  <a:cxnLst>
                    <a:cxn ang="0">
                      <a:pos x="0" y="0"/>
                    </a:cxn>
                    <a:cxn ang="0">
                      <a:pos x="144" y="288"/>
                    </a:cxn>
                    <a:cxn ang="0">
                      <a:pos x="48" y="624"/>
                    </a:cxn>
                  </a:cxnLst>
                  <a:rect l="0" t="0" r="r" b="b"/>
                  <a:pathLst>
                    <a:path w="152" h="624">
                      <a:moveTo>
                        <a:pt x="0" y="0"/>
                      </a:moveTo>
                      <a:cubicBezTo>
                        <a:pt x="68" y="92"/>
                        <a:pt x="136" y="184"/>
                        <a:pt x="144" y="288"/>
                      </a:cubicBezTo>
                      <a:cubicBezTo>
                        <a:pt x="152" y="392"/>
                        <a:pt x="64" y="568"/>
                        <a:pt x="48" y="624"/>
                      </a:cubicBezTo>
                    </a:path>
                  </a:pathLst>
                </a:custGeom>
                <a:noFill/>
                <a:ln w="76200" cap="flat" cmpd="sng">
                  <a:solidFill>
                    <a:srgbClr val="0F116A"/>
                  </a:solidFill>
                  <a:prstDash val="solid"/>
                  <a:round/>
                  <a:headEnd/>
                  <a:tailEnd/>
                </a:ln>
                <a:effectLst/>
              </p:spPr>
              <p:txBody>
                <a:bodyPr wrap="none" anchor="ctr">
                  <a:prstTxWarp prst="textNoShape">
                    <a:avLst/>
                  </a:prstTxWarp>
                </a:bodyPr>
                <a:lstStyle/>
                <a:p>
                  <a:endParaRPr lang="en-US"/>
                </a:p>
              </p:txBody>
            </p:sp>
          </p:grpSp>
          <p:grpSp>
            <p:nvGrpSpPr>
              <p:cNvPr id="17" name="Group 67"/>
              <p:cNvGrpSpPr>
                <a:grpSpLocks/>
              </p:cNvGrpSpPr>
              <p:nvPr/>
            </p:nvGrpSpPr>
            <p:grpSpPr bwMode="auto">
              <a:xfrm flipV="1">
                <a:off x="3360" y="3600"/>
                <a:ext cx="192" cy="240"/>
                <a:chOff x="5376" y="2304"/>
                <a:chExt cx="240" cy="288"/>
              </a:xfrm>
            </p:grpSpPr>
            <p:sp>
              <p:nvSpPr>
                <p:cNvPr id="321604" name="Freeform 68"/>
                <p:cNvSpPr>
                  <a:spLocks/>
                </p:cNvSpPr>
                <p:nvPr/>
              </p:nvSpPr>
              <p:spPr bwMode="auto">
                <a:xfrm>
                  <a:off x="5376" y="2304"/>
                  <a:ext cx="104" cy="288"/>
                </a:xfrm>
                <a:custGeom>
                  <a:avLst/>
                  <a:gdLst/>
                  <a:ahLst/>
                  <a:cxnLst>
                    <a:cxn ang="0">
                      <a:pos x="0" y="0"/>
                    </a:cxn>
                    <a:cxn ang="0">
                      <a:pos x="96" y="192"/>
                    </a:cxn>
                    <a:cxn ang="0">
                      <a:pos x="48" y="288"/>
                    </a:cxn>
                  </a:cxnLst>
                  <a:rect l="0" t="0" r="r" b="b"/>
                  <a:pathLst>
                    <a:path w="104" h="288">
                      <a:moveTo>
                        <a:pt x="0" y="0"/>
                      </a:moveTo>
                      <a:cubicBezTo>
                        <a:pt x="44" y="72"/>
                        <a:pt x="88" y="144"/>
                        <a:pt x="96" y="192"/>
                      </a:cubicBezTo>
                      <a:cubicBezTo>
                        <a:pt x="104" y="240"/>
                        <a:pt x="76" y="264"/>
                        <a:pt x="48" y="288"/>
                      </a:cubicBezTo>
                    </a:path>
                  </a:pathLst>
                </a:custGeom>
                <a:noFill/>
                <a:ln w="76200" cap="flat" cmpd="sng">
                  <a:solidFill>
                    <a:srgbClr val="CC0000"/>
                  </a:solidFill>
                  <a:prstDash val="solid"/>
                  <a:round/>
                  <a:headEnd/>
                  <a:tailEnd/>
                </a:ln>
                <a:effectLst/>
              </p:spPr>
              <p:txBody>
                <a:bodyPr wrap="none" anchor="ctr">
                  <a:prstTxWarp prst="textNoShape">
                    <a:avLst/>
                  </a:prstTxWarp>
                </a:bodyPr>
                <a:lstStyle/>
                <a:p>
                  <a:endParaRPr lang="en-US"/>
                </a:p>
              </p:txBody>
            </p:sp>
            <p:sp>
              <p:nvSpPr>
                <p:cNvPr id="321605" name="Freeform 69"/>
                <p:cNvSpPr>
                  <a:spLocks/>
                </p:cNvSpPr>
                <p:nvPr/>
              </p:nvSpPr>
              <p:spPr bwMode="auto">
                <a:xfrm flipH="1">
                  <a:off x="5512" y="2304"/>
                  <a:ext cx="104" cy="288"/>
                </a:xfrm>
                <a:custGeom>
                  <a:avLst/>
                  <a:gdLst/>
                  <a:ahLst/>
                  <a:cxnLst>
                    <a:cxn ang="0">
                      <a:pos x="0" y="0"/>
                    </a:cxn>
                    <a:cxn ang="0">
                      <a:pos x="96" y="192"/>
                    </a:cxn>
                    <a:cxn ang="0">
                      <a:pos x="48" y="288"/>
                    </a:cxn>
                  </a:cxnLst>
                  <a:rect l="0" t="0" r="r" b="b"/>
                  <a:pathLst>
                    <a:path w="104" h="288">
                      <a:moveTo>
                        <a:pt x="0" y="0"/>
                      </a:moveTo>
                      <a:cubicBezTo>
                        <a:pt x="44" y="72"/>
                        <a:pt x="88" y="144"/>
                        <a:pt x="96" y="192"/>
                      </a:cubicBezTo>
                      <a:cubicBezTo>
                        <a:pt x="104" y="240"/>
                        <a:pt x="76" y="264"/>
                        <a:pt x="48" y="288"/>
                      </a:cubicBezTo>
                    </a:path>
                  </a:pathLst>
                </a:custGeom>
                <a:noFill/>
                <a:ln w="76200" cap="flat" cmpd="sng">
                  <a:solidFill>
                    <a:srgbClr val="CC0000"/>
                  </a:solidFill>
                  <a:prstDash val="solid"/>
                  <a:round/>
                  <a:headEnd/>
                  <a:tailEnd/>
                </a:ln>
                <a:effectLst/>
              </p:spPr>
              <p:txBody>
                <a:bodyPr wrap="none" anchor="ctr">
                  <a:prstTxWarp prst="textNoShape">
                    <a:avLst/>
                  </a:prstTxWarp>
                </a:bodyPr>
                <a:lstStyle/>
                <a:p>
                  <a:endParaRPr lang="en-US"/>
                </a:p>
              </p:txBody>
            </p:sp>
          </p:grpSp>
        </p:grpSp>
      </p:grpSp>
      <p:sp>
        <p:nvSpPr>
          <p:cNvPr id="321607" name="Line 71"/>
          <p:cNvSpPr>
            <a:spLocks noChangeShapeType="1"/>
          </p:cNvSpPr>
          <p:nvPr/>
        </p:nvSpPr>
        <p:spPr bwMode="auto">
          <a:xfrm>
            <a:off x="2057400" y="4038600"/>
            <a:ext cx="0" cy="3048000"/>
          </a:xfrm>
          <a:prstGeom prst="line">
            <a:avLst/>
          </a:prstGeom>
          <a:noFill/>
          <a:ln w="57150">
            <a:solidFill>
              <a:srgbClr val="008414"/>
            </a:solidFill>
            <a:prstDash val="sysDot"/>
            <a:round/>
            <a:headEnd/>
            <a:tailEnd/>
          </a:ln>
          <a:effectLst/>
        </p:spPr>
        <p:txBody>
          <a:bodyPr wrap="none" anchor="ctr">
            <a:prstTxWarp prst="textNoShape">
              <a:avLst/>
            </a:prstTxWarp>
          </a:bodyPr>
          <a:lstStyle/>
          <a:p>
            <a:endParaRPr lang="en-US"/>
          </a:p>
        </p:txBody>
      </p:sp>
      <p:grpSp>
        <p:nvGrpSpPr>
          <p:cNvPr id="18" name="Group 148"/>
          <p:cNvGrpSpPr>
            <a:grpSpLocks/>
          </p:cNvGrpSpPr>
          <p:nvPr/>
        </p:nvGrpSpPr>
        <p:grpSpPr bwMode="auto">
          <a:xfrm>
            <a:off x="4495800" y="3886200"/>
            <a:ext cx="1447800" cy="2971800"/>
            <a:chOff x="2832" y="2448"/>
            <a:chExt cx="912" cy="1872"/>
          </a:xfrm>
        </p:grpSpPr>
        <p:grpSp>
          <p:nvGrpSpPr>
            <p:cNvPr id="19" name="Group 147"/>
            <p:cNvGrpSpPr>
              <a:grpSpLocks/>
            </p:cNvGrpSpPr>
            <p:nvPr/>
          </p:nvGrpSpPr>
          <p:grpSpPr bwMode="auto">
            <a:xfrm>
              <a:off x="2832" y="2448"/>
              <a:ext cx="912" cy="912"/>
              <a:chOff x="2832" y="2448"/>
              <a:chExt cx="912" cy="912"/>
            </a:xfrm>
          </p:grpSpPr>
          <p:sp>
            <p:nvSpPr>
              <p:cNvPr id="321611" name="Oval 75"/>
              <p:cNvSpPr>
                <a:spLocks noChangeArrowheads="1"/>
              </p:cNvSpPr>
              <p:nvPr/>
            </p:nvSpPr>
            <p:spPr bwMode="auto">
              <a:xfrm>
                <a:off x="2832" y="2448"/>
                <a:ext cx="912" cy="912"/>
              </a:xfrm>
              <a:prstGeom prst="ellipse">
                <a:avLst/>
              </a:prstGeom>
              <a:solidFill>
                <a:srgbClr val="EBA045"/>
              </a:solidFill>
              <a:ln w="9525">
                <a:solidFill>
                  <a:srgbClr val="EBA045"/>
                </a:solidFill>
                <a:round/>
                <a:headEnd/>
                <a:tailEnd/>
              </a:ln>
              <a:effectLst/>
            </p:spPr>
            <p:txBody>
              <a:bodyPr wrap="none" anchor="ctr">
                <a:prstTxWarp prst="textNoShape">
                  <a:avLst/>
                </a:prstTxWarp>
              </a:bodyPr>
              <a:lstStyle/>
              <a:p>
                <a:endParaRPr lang="en-US"/>
              </a:p>
            </p:txBody>
          </p:sp>
          <p:grpSp>
            <p:nvGrpSpPr>
              <p:cNvPr id="20" name="Group 76"/>
              <p:cNvGrpSpPr>
                <a:grpSpLocks/>
              </p:cNvGrpSpPr>
              <p:nvPr/>
            </p:nvGrpSpPr>
            <p:grpSpPr bwMode="auto">
              <a:xfrm>
                <a:off x="3024" y="2592"/>
                <a:ext cx="284" cy="576"/>
                <a:chOff x="480" y="3024"/>
                <a:chExt cx="284" cy="576"/>
              </a:xfrm>
            </p:grpSpPr>
            <p:sp>
              <p:nvSpPr>
                <p:cNvPr id="321613" name="Freeform 77"/>
                <p:cNvSpPr>
                  <a:spLocks/>
                </p:cNvSpPr>
                <p:nvPr/>
              </p:nvSpPr>
              <p:spPr bwMode="auto">
                <a:xfrm>
                  <a:off x="480" y="3024"/>
                  <a:ext cx="140" cy="576"/>
                </a:xfrm>
                <a:custGeom>
                  <a:avLst/>
                  <a:gdLst/>
                  <a:ahLst/>
                  <a:cxnLst>
                    <a:cxn ang="0">
                      <a:pos x="0" y="0"/>
                    </a:cxn>
                    <a:cxn ang="0">
                      <a:pos x="144" y="288"/>
                    </a:cxn>
                    <a:cxn ang="0">
                      <a:pos x="48" y="624"/>
                    </a:cxn>
                  </a:cxnLst>
                  <a:rect l="0" t="0" r="r" b="b"/>
                  <a:pathLst>
                    <a:path w="152" h="624">
                      <a:moveTo>
                        <a:pt x="0" y="0"/>
                      </a:moveTo>
                      <a:cubicBezTo>
                        <a:pt x="68" y="92"/>
                        <a:pt x="136" y="184"/>
                        <a:pt x="144" y="288"/>
                      </a:cubicBezTo>
                      <a:cubicBezTo>
                        <a:pt x="152" y="392"/>
                        <a:pt x="64" y="568"/>
                        <a:pt x="48" y="624"/>
                      </a:cubicBezTo>
                    </a:path>
                  </a:pathLst>
                </a:custGeom>
                <a:solidFill>
                  <a:srgbClr val="EBA045"/>
                </a:solidFill>
                <a:ln w="76200" cap="flat" cmpd="sng">
                  <a:solidFill>
                    <a:srgbClr val="0F116A"/>
                  </a:solidFill>
                  <a:prstDash val="solid"/>
                  <a:round/>
                  <a:headEnd/>
                  <a:tailEnd/>
                </a:ln>
                <a:effectLst/>
              </p:spPr>
              <p:txBody>
                <a:bodyPr wrap="none" anchor="ctr">
                  <a:prstTxWarp prst="textNoShape">
                    <a:avLst/>
                  </a:prstTxWarp>
                </a:bodyPr>
                <a:lstStyle/>
                <a:p>
                  <a:endParaRPr lang="en-US"/>
                </a:p>
              </p:txBody>
            </p:sp>
            <p:sp>
              <p:nvSpPr>
                <p:cNvPr id="321614" name="Freeform 78"/>
                <p:cNvSpPr>
                  <a:spLocks/>
                </p:cNvSpPr>
                <p:nvPr/>
              </p:nvSpPr>
              <p:spPr bwMode="auto">
                <a:xfrm flipH="1">
                  <a:off x="624" y="3024"/>
                  <a:ext cx="140" cy="576"/>
                </a:xfrm>
                <a:custGeom>
                  <a:avLst/>
                  <a:gdLst/>
                  <a:ahLst/>
                  <a:cxnLst>
                    <a:cxn ang="0">
                      <a:pos x="0" y="0"/>
                    </a:cxn>
                    <a:cxn ang="0">
                      <a:pos x="144" y="288"/>
                    </a:cxn>
                    <a:cxn ang="0">
                      <a:pos x="48" y="624"/>
                    </a:cxn>
                  </a:cxnLst>
                  <a:rect l="0" t="0" r="r" b="b"/>
                  <a:pathLst>
                    <a:path w="152" h="624">
                      <a:moveTo>
                        <a:pt x="0" y="0"/>
                      </a:moveTo>
                      <a:cubicBezTo>
                        <a:pt x="68" y="92"/>
                        <a:pt x="136" y="184"/>
                        <a:pt x="144" y="288"/>
                      </a:cubicBezTo>
                      <a:cubicBezTo>
                        <a:pt x="152" y="392"/>
                        <a:pt x="64" y="568"/>
                        <a:pt x="48" y="624"/>
                      </a:cubicBezTo>
                    </a:path>
                  </a:pathLst>
                </a:custGeom>
                <a:solidFill>
                  <a:srgbClr val="EBA045"/>
                </a:solidFill>
                <a:ln w="76200" cap="flat" cmpd="sng">
                  <a:solidFill>
                    <a:srgbClr val="0F116A"/>
                  </a:solidFill>
                  <a:prstDash val="solid"/>
                  <a:round/>
                  <a:headEnd/>
                  <a:tailEnd/>
                </a:ln>
                <a:effectLst/>
              </p:spPr>
              <p:txBody>
                <a:bodyPr wrap="none" anchor="ctr">
                  <a:prstTxWarp prst="textNoShape">
                    <a:avLst/>
                  </a:prstTxWarp>
                </a:bodyPr>
                <a:lstStyle/>
                <a:p>
                  <a:endParaRPr lang="en-US"/>
                </a:p>
              </p:txBody>
            </p:sp>
          </p:grpSp>
          <p:grpSp>
            <p:nvGrpSpPr>
              <p:cNvPr id="21" name="Group 79"/>
              <p:cNvGrpSpPr>
                <a:grpSpLocks/>
              </p:cNvGrpSpPr>
              <p:nvPr/>
            </p:nvGrpSpPr>
            <p:grpSpPr bwMode="auto">
              <a:xfrm>
                <a:off x="3312" y="2736"/>
                <a:ext cx="240" cy="288"/>
                <a:chOff x="480" y="3024"/>
                <a:chExt cx="284" cy="576"/>
              </a:xfrm>
            </p:grpSpPr>
            <p:sp>
              <p:nvSpPr>
                <p:cNvPr id="321616" name="Freeform 80"/>
                <p:cNvSpPr>
                  <a:spLocks/>
                </p:cNvSpPr>
                <p:nvPr/>
              </p:nvSpPr>
              <p:spPr bwMode="auto">
                <a:xfrm>
                  <a:off x="480" y="3024"/>
                  <a:ext cx="140" cy="576"/>
                </a:xfrm>
                <a:custGeom>
                  <a:avLst/>
                  <a:gdLst/>
                  <a:ahLst/>
                  <a:cxnLst>
                    <a:cxn ang="0">
                      <a:pos x="0" y="0"/>
                    </a:cxn>
                    <a:cxn ang="0">
                      <a:pos x="144" y="288"/>
                    </a:cxn>
                    <a:cxn ang="0">
                      <a:pos x="48" y="624"/>
                    </a:cxn>
                  </a:cxnLst>
                  <a:rect l="0" t="0" r="r" b="b"/>
                  <a:pathLst>
                    <a:path w="152" h="624">
                      <a:moveTo>
                        <a:pt x="0" y="0"/>
                      </a:moveTo>
                      <a:cubicBezTo>
                        <a:pt x="68" y="92"/>
                        <a:pt x="136" y="184"/>
                        <a:pt x="144" y="288"/>
                      </a:cubicBezTo>
                      <a:cubicBezTo>
                        <a:pt x="152" y="392"/>
                        <a:pt x="64" y="568"/>
                        <a:pt x="48" y="624"/>
                      </a:cubicBezTo>
                    </a:path>
                  </a:pathLst>
                </a:custGeom>
                <a:solidFill>
                  <a:srgbClr val="EBA045"/>
                </a:solidFill>
                <a:ln w="76200" cap="flat" cmpd="sng">
                  <a:solidFill>
                    <a:srgbClr val="CC0000"/>
                  </a:solidFill>
                  <a:prstDash val="solid"/>
                  <a:round/>
                  <a:headEnd/>
                  <a:tailEnd/>
                </a:ln>
                <a:effectLst/>
              </p:spPr>
              <p:txBody>
                <a:bodyPr wrap="none" anchor="ctr">
                  <a:prstTxWarp prst="textNoShape">
                    <a:avLst/>
                  </a:prstTxWarp>
                </a:bodyPr>
                <a:lstStyle/>
                <a:p>
                  <a:endParaRPr lang="en-US"/>
                </a:p>
              </p:txBody>
            </p:sp>
            <p:sp>
              <p:nvSpPr>
                <p:cNvPr id="321617" name="Freeform 81"/>
                <p:cNvSpPr>
                  <a:spLocks/>
                </p:cNvSpPr>
                <p:nvPr/>
              </p:nvSpPr>
              <p:spPr bwMode="auto">
                <a:xfrm flipH="1">
                  <a:off x="624" y="3024"/>
                  <a:ext cx="140" cy="576"/>
                </a:xfrm>
                <a:custGeom>
                  <a:avLst/>
                  <a:gdLst/>
                  <a:ahLst/>
                  <a:cxnLst>
                    <a:cxn ang="0">
                      <a:pos x="0" y="0"/>
                    </a:cxn>
                    <a:cxn ang="0">
                      <a:pos x="144" y="288"/>
                    </a:cxn>
                    <a:cxn ang="0">
                      <a:pos x="48" y="624"/>
                    </a:cxn>
                  </a:cxnLst>
                  <a:rect l="0" t="0" r="r" b="b"/>
                  <a:pathLst>
                    <a:path w="152" h="624">
                      <a:moveTo>
                        <a:pt x="0" y="0"/>
                      </a:moveTo>
                      <a:cubicBezTo>
                        <a:pt x="68" y="92"/>
                        <a:pt x="136" y="184"/>
                        <a:pt x="144" y="288"/>
                      </a:cubicBezTo>
                      <a:cubicBezTo>
                        <a:pt x="152" y="392"/>
                        <a:pt x="64" y="568"/>
                        <a:pt x="48" y="624"/>
                      </a:cubicBezTo>
                    </a:path>
                  </a:pathLst>
                </a:custGeom>
                <a:solidFill>
                  <a:srgbClr val="EBA045"/>
                </a:solidFill>
                <a:ln w="76200" cap="flat" cmpd="sng">
                  <a:solidFill>
                    <a:srgbClr val="CC0000"/>
                  </a:solidFill>
                  <a:prstDash val="solid"/>
                  <a:round/>
                  <a:headEnd/>
                  <a:tailEnd/>
                </a:ln>
                <a:effectLst/>
              </p:spPr>
              <p:txBody>
                <a:bodyPr wrap="none" anchor="ctr">
                  <a:prstTxWarp prst="textNoShape">
                    <a:avLst/>
                  </a:prstTxWarp>
                </a:bodyPr>
                <a:lstStyle/>
                <a:p>
                  <a:endParaRPr lang="en-US"/>
                </a:p>
              </p:txBody>
            </p:sp>
          </p:grpSp>
        </p:grpSp>
        <p:grpSp>
          <p:nvGrpSpPr>
            <p:cNvPr id="22" name="Group 146"/>
            <p:cNvGrpSpPr>
              <a:grpSpLocks/>
            </p:cNvGrpSpPr>
            <p:nvPr/>
          </p:nvGrpSpPr>
          <p:grpSpPr bwMode="auto">
            <a:xfrm>
              <a:off x="2832" y="3408"/>
              <a:ext cx="912" cy="912"/>
              <a:chOff x="2832" y="3408"/>
              <a:chExt cx="912" cy="912"/>
            </a:xfrm>
          </p:grpSpPr>
          <p:sp>
            <p:nvSpPr>
              <p:cNvPr id="321619" name="Oval 83"/>
              <p:cNvSpPr>
                <a:spLocks noChangeArrowheads="1"/>
              </p:cNvSpPr>
              <p:nvPr/>
            </p:nvSpPr>
            <p:spPr bwMode="auto">
              <a:xfrm>
                <a:off x="2832" y="3408"/>
                <a:ext cx="912" cy="912"/>
              </a:xfrm>
              <a:prstGeom prst="ellipse">
                <a:avLst/>
              </a:prstGeom>
              <a:solidFill>
                <a:srgbClr val="EBA045"/>
              </a:solidFill>
              <a:ln w="9525">
                <a:solidFill>
                  <a:srgbClr val="EBA045"/>
                </a:solidFill>
                <a:round/>
                <a:headEnd/>
                <a:tailEnd/>
              </a:ln>
              <a:effectLst/>
            </p:spPr>
            <p:txBody>
              <a:bodyPr wrap="none" anchor="ctr">
                <a:prstTxWarp prst="textNoShape">
                  <a:avLst/>
                </a:prstTxWarp>
              </a:bodyPr>
              <a:lstStyle/>
              <a:p>
                <a:endParaRPr lang="en-US"/>
              </a:p>
            </p:txBody>
          </p:sp>
          <p:grpSp>
            <p:nvGrpSpPr>
              <p:cNvPr id="23" name="Group 84"/>
              <p:cNvGrpSpPr>
                <a:grpSpLocks/>
              </p:cNvGrpSpPr>
              <p:nvPr/>
            </p:nvGrpSpPr>
            <p:grpSpPr bwMode="auto">
              <a:xfrm>
                <a:off x="2976" y="3600"/>
                <a:ext cx="284" cy="576"/>
                <a:chOff x="480" y="3024"/>
                <a:chExt cx="284" cy="576"/>
              </a:xfrm>
            </p:grpSpPr>
            <p:sp>
              <p:nvSpPr>
                <p:cNvPr id="321621" name="Freeform 85"/>
                <p:cNvSpPr>
                  <a:spLocks/>
                </p:cNvSpPr>
                <p:nvPr/>
              </p:nvSpPr>
              <p:spPr bwMode="auto">
                <a:xfrm>
                  <a:off x="480" y="3024"/>
                  <a:ext cx="140" cy="576"/>
                </a:xfrm>
                <a:custGeom>
                  <a:avLst/>
                  <a:gdLst/>
                  <a:ahLst/>
                  <a:cxnLst>
                    <a:cxn ang="0">
                      <a:pos x="0" y="0"/>
                    </a:cxn>
                    <a:cxn ang="0">
                      <a:pos x="144" y="288"/>
                    </a:cxn>
                    <a:cxn ang="0">
                      <a:pos x="48" y="624"/>
                    </a:cxn>
                  </a:cxnLst>
                  <a:rect l="0" t="0" r="r" b="b"/>
                  <a:pathLst>
                    <a:path w="152" h="624">
                      <a:moveTo>
                        <a:pt x="0" y="0"/>
                      </a:moveTo>
                      <a:cubicBezTo>
                        <a:pt x="68" y="92"/>
                        <a:pt x="136" y="184"/>
                        <a:pt x="144" y="288"/>
                      </a:cubicBezTo>
                      <a:cubicBezTo>
                        <a:pt x="152" y="392"/>
                        <a:pt x="64" y="568"/>
                        <a:pt x="48" y="624"/>
                      </a:cubicBezTo>
                    </a:path>
                  </a:pathLst>
                </a:custGeom>
                <a:solidFill>
                  <a:srgbClr val="EBA045"/>
                </a:solidFill>
                <a:ln w="76200" cap="flat" cmpd="sng">
                  <a:solidFill>
                    <a:srgbClr val="CC0000"/>
                  </a:solidFill>
                  <a:prstDash val="solid"/>
                  <a:round/>
                  <a:headEnd/>
                  <a:tailEnd/>
                </a:ln>
                <a:effectLst/>
              </p:spPr>
              <p:txBody>
                <a:bodyPr wrap="none" anchor="ctr">
                  <a:prstTxWarp prst="textNoShape">
                    <a:avLst/>
                  </a:prstTxWarp>
                </a:bodyPr>
                <a:lstStyle/>
                <a:p>
                  <a:endParaRPr lang="en-US"/>
                </a:p>
              </p:txBody>
            </p:sp>
            <p:sp>
              <p:nvSpPr>
                <p:cNvPr id="321622" name="Freeform 86"/>
                <p:cNvSpPr>
                  <a:spLocks/>
                </p:cNvSpPr>
                <p:nvPr/>
              </p:nvSpPr>
              <p:spPr bwMode="auto">
                <a:xfrm flipH="1">
                  <a:off x="624" y="3024"/>
                  <a:ext cx="140" cy="576"/>
                </a:xfrm>
                <a:custGeom>
                  <a:avLst/>
                  <a:gdLst/>
                  <a:ahLst/>
                  <a:cxnLst>
                    <a:cxn ang="0">
                      <a:pos x="0" y="0"/>
                    </a:cxn>
                    <a:cxn ang="0">
                      <a:pos x="144" y="288"/>
                    </a:cxn>
                    <a:cxn ang="0">
                      <a:pos x="48" y="624"/>
                    </a:cxn>
                  </a:cxnLst>
                  <a:rect l="0" t="0" r="r" b="b"/>
                  <a:pathLst>
                    <a:path w="152" h="624">
                      <a:moveTo>
                        <a:pt x="0" y="0"/>
                      </a:moveTo>
                      <a:cubicBezTo>
                        <a:pt x="68" y="92"/>
                        <a:pt x="136" y="184"/>
                        <a:pt x="144" y="288"/>
                      </a:cubicBezTo>
                      <a:cubicBezTo>
                        <a:pt x="152" y="392"/>
                        <a:pt x="64" y="568"/>
                        <a:pt x="48" y="624"/>
                      </a:cubicBezTo>
                    </a:path>
                  </a:pathLst>
                </a:custGeom>
                <a:solidFill>
                  <a:srgbClr val="EBA045"/>
                </a:solidFill>
                <a:ln w="76200" cap="flat" cmpd="sng">
                  <a:solidFill>
                    <a:srgbClr val="CC0000"/>
                  </a:solidFill>
                  <a:prstDash val="solid"/>
                  <a:round/>
                  <a:headEnd/>
                  <a:tailEnd/>
                </a:ln>
                <a:effectLst/>
              </p:spPr>
              <p:txBody>
                <a:bodyPr wrap="none" anchor="ctr">
                  <a:prstTxWarp prst="textNoShape">
                    <a:avLst/>
                  </a:prstTxWarp>
                </a:bodyPr>
                <a:lstStyle/>
                <a:p>
                  <a:endParaRPr lang="en-US"/>
                </a:p>
              </p:txBody>
            </p:sp>
          </p:grpSp>
          <p:grpSp>
            <p:nvGrpSpPr>
              <p:cNvPr id="24" name="Group 87"/>
              <p:cNvGrpSpPr>
                <a:grpSpLocks/>
              </p:cNvGrpSpPr>
              <p:nvPr/>
            </p:nvGrpSpPr>
            <p:grpSpPr bwMode="auto">
              <a:xfrm>
                <a:off x="3216" y="3936"/>
                <a:ext cx="240" cy="288"/>
                <a:chOff x="480" y="3024"/>
                <a:chExt cx="284" cy="576"/>
              </a:xfrm>
            </p:grpSpPr>
            <p:sp>
              <p:nvSpPr>
                <p:cNvPr id="321624" name="Freeform 88"/>
                <p:cNvSpPr>
                  <a:spLocks/>
                </p:cNvSpPr>
                <p:nvPr/>
              </p:nvSpPr>
              <p:spPr bwMode="auto">
                <a:xfrm>
                  <a:off x="480" y="3024"/>
                  <a:ext cx="140" cy="576"/>
                </a:xfrm>
                <a:custGeom>
                  <a:avLst/>
                  <a:gdLst/>
                  <a:ahLst/>
                  <a:cxnLst>
                    <a:cxn ang="0">
                      <a:pos x="0" y="0"/>
                    </a:cxn>
                    <a:cxn ang="0">
                      <a:pos x="144" y="288"/>
                    </a:cxn>
                    <a:cxn ang="0">
                      <a:pos x="48" y="624"/>
                    </a:cxn>
                  </a:cxnLst>
                  <a:rect l="0" t="0" r="r" b="b"/>
                  <a:pathLst>
                    <a:path w="152" h="624">
                      <a:moveTo>
                        <a:pt x="0" y="0"/>
                      </a:moveTo>
                      <a:cubicBezTo>
                        <a:pt x="68" y="92"/>
                        <a:pt x="136" y="184"/>
                        <a:pt x="144" y="288"/>
                      </a:cubicBezTo>
                      <a:cubicBezTo>
                        <a:pt x="152" y="392"/>
                        <a:pt x="64" y="568"/>
                        <a:pt x="48" y="624"/>
                      </a:cubicBezTo>
                    </a:path>
                  </a:pathLst>
                </a:custGeom>
                <a:solidFill>
                  <a:srgbClr val="EBA045"/>
                </a:solidFill>
                <a:ln w="76200" cap="flat" cmpd="sng">
                  <a:solidFill>
                    <a:srgbClr val="0F116A"/>
                  </a:solidFill>
                  <a:prstDash val="solid"/>
                  <a:round/>
                  <a:headEnd/>
                  <a:tailEnd/>
                </a:ln>
                <a:effectLst/>
              </p:spPr>
              <p:txBody>
                <a:bodyPr wrap="none" anchor="ctr">
                  <a:prstTxWarp prst="textNoShape">
                    <a:avLst/>
                  </a:prstTxWarp>
                </a:bodyPr>
                <a:lstStyle/>
                <a:p>
                  <a:endParaRPr lang="en-US"/>
                </a:p>
              </p:txBody>
            </p:sp>
            <p:sp>
              <p:nvSpPr>
                <p:cNvPr id="321625" name="Freeform 89"/>
                <p:cNvSpPr>
                  <a:spLocks/>
                </p:cNvSpPr>
                <p:nvPr/>
              </p:nvSpPr>
              <p:spPr bwMode="auto">
                <a:xfrm flipH="1">
                  <a:off x="624" y="3024"/>
                  <a:ext cx="140" cy="576"/>
                </a:xfrm>
                <a:custGeom>
                  <a:avLst/>
                  <a:gdLst/>
                  <a:ahLst/>
                  <a:cxnLst>
                    <a:cxn ang="0">
                      <a:pos x="0" y="0"/>
                    </a:cxn>
                    <a:cxn ang="0">
                      <a:pos x="144" y="288"/>
                    </a:cxn>
                    <a:cxn ang="0">
                      <a:pos x="48" y="624"/>
                    </a:cxn>
                  </a:cxnLst>
                  <a:rect l="0" t="0" r="r" b="b"/>
                  <a:pathLst>
                    <a:path w="152" h="624">
                      <a:moveTo>
                        <a:pt x="0" y="0"/>
                      </a:moveTo>
                      <a:cubicBezTo>
                        <a:pt x="68" y="92"/>
                        <a:pt x="136" y="184"/>
                        <a:pt x="144" y="288"/>
                      </a:cubicBezTo>
                      <a:cubicBezTo>
                        <a:pt x="152" y="392"/>
                        <a:pt x="64" y="568"/>
                        <a:pt x="48" y="624"/>
                      </a:cubicBezTo>
                    </a:path>
                  </a:pathLst>
                </a:custGeom>
                <a:solidFill>
                  <a:srgbClr val="EBA045"/>
                </a:solidFill>
                <a:ln w="76200" cap="flat" cmpd="sng">
                  <a:solidFill>
                    <a:srgbClr val="0F116A"/>
                  </a:solidFill>
                  <a:prstDash val="solid"/>
                  <a:round/>
                  <a:headEnd/>
                  <a:tailEnd/>
                </a:ln>
                <a:effectLst/>
              </p:spPr>
              <p:txBody>
                <a:bodyPr wrap="none" anchor="ctr">
                  <a:prstTxWarp prst="textNoShape">
                    <a:avLst/>
                  </a:prstTxWarp>
                </a:bodyPr>
                <a:lstStyle/>
                <a:p>
                  <a:endParaRPr lang="en-US"/>
                </a:p>
              </p:txBody>
            </p:sp>
          </p:grpSp>
          <p:grpSp>
            <p:nvGrpSpPr>
              <p:cNvPr id="25" name="Group 90"/>
              <p:cNvGrpSpPr>
                <a:grpSpLocks/>
              </p:cNvGrpSpPr>
              <p:nvPr/>
            </p:nvGrpSpPr>
            <p:grpSpPr bwMode="auto">
              <a:xfrm flipV="1">
                <a:off x="3312" y="3504"/>
                <a:ext cx="192" cy="240"/>
                <a:chOff x="5376" y="2304"/>
                <a:chExt cx="240" cy="288"/>
              </a:xfrm>
            </p:grpSpPr>
            <p:sp>
              <p:nvSpPr>
                <p:cNvPr id="321627" name="Freeform 91"/>
                <p:cNvSpPr>
                  <a:spLocks/>
                </p:cNvSpPr>
                <p:nvPr/>
              </p:nvSpPr>
              <p:spPr bwMode="auto">
                <a:xfrm>
                  <a:off x="5376" y="2304"/>
                  <a:ext cx="104" cy="288"/>
                </a:xfrm>
                <a:custGeom>
                  <a:avLst/>
                  <a:gdLst/>
                  <a:ahLst/>
                  <a:cxnLst>
                    <a:cxn ang="0">
                      <a:pos x="0" y="0"/>
                    </a:cxn>
                    <a:cxn ang="0">
                      <a:pos x="96" y="192"/>
                    </a:cxn>
                    <a:cxn ang="0">
                      <a:pos x="48" y="288"/>
                    </a:cxn>
                  </a:cxnLst>
                  <a:rect l="0" t="0" r="r" b="b"/>
                  <a:pathLst>
                    <a:path w="104" h="288">
                      <a:moveTo>
                        <a:pt x="0" y="0"/>
                      </a:moveTo>
                      <a:cubicBezTo>
                        <a:pt x="44" y="72"/>
                        <a:pt x="88" y="144"/>
                        <a:pt x="96" y="192"/>
                      </a:cubicBezTo>
                      <a:cubicBezTo>
                        <a:pt x="104" y="240"/>
                        <a:pt x="76" y="264"/>
                        <a:pt x="48" y="288"/>
                      </a:cubicBezTo>
                    </a:path>
                  </a:pathLst>
                </a:custGeom>
                <a:solidFill>
                  <a:srgbClr val="EBA045"/>
                </a:solidFill>
                <a:ln w="76200" cap="flat" cmpd="sng">
                  <a:solidFill>
                    <a:srgbClr val="0F116A"/>
                  </a:solidFill>
                  <a:prstDash val="solid"/>
                  <a:round/>
                  <a:headEnd/>
                  <a:tailEnd/>
                </a:ln>
                <a:effectLst/>
              </p:spPr>
              <p:txBody>
                <a:bodyPr wrap="none" anchor="ctr">
                  <a:prstTxWarp prst="textNoShape">
                    <a:avLst/>
                  </a:prstTxWarp>
                </a:bodyPr>
                <a:lstStyle/>
                <a:p>
                  <a:endParaRPr lang="en-US"/>
                </a:p>
              </p:txBody>
            </p:sp>
            <p:sp>
              <p:nvSpPr>
                <p:cNvPr id="321628" name="Freeform 92"/>
                <p:cNvSpPr>
                  <a:spLocks/>
                </p:cNvSpPr>
                <p:nvPr/>
              </p:nvSpPr>
              <p:spPr bwMode="auto">
                <a:xfrm flipH="1">
                  <a:off x="5512" y="2304"/>
                  <a:ext cx="104" cy="288"/>
                </a:xfrm>
                <a:custGeom>
                  <a:avLst/>
                  <a:gdLst/>
                  <a:ahLst/>
                  <a:cxnLst>
                    <a:cxn ang="0">
                      <a:pos x="0" y="0"/>
                    </a:cxn>
                    <a:cxn ang="0">
                      <a:pos x="96" y="192"/>
                    </a:cxn>
                    <a:cxn ang="0">
                      <a:pos x="48" y="288"/>
                    </a:cxn>
                  </a:cxnLst>
                  <a:rect l="0" t="0" r="r" b="b"/>
                  <a:pathLst>
                    <a:path w="104" h="288">
                      <a:moveTo>
                        <a:pt x="0" y="0"/>
                      </a:moveTo>
                      <a:cubicBezTo>
                        <a:pt x="44" y="72"/>
                        <a:pt x="88" y="144"/>
                        <a:pt x="96" y="192"/>
                      </a:cubicBezTo>
                      <a:cubicBezTo>
                        <a:pt x="104" y="240"/>
                        <a:pt x="76" y="264"/>
                        <a:pt x="48" y="288"/>
                      </a:cubicBezTo>
                    </a:path>
                  </a:pathLst>
                </a:custGeom>
                <a:solidFill>
                  <a:srgbClr val="EBA045"/>
                </a:solidFill>
                <a:ln w="76200" cap="flat" cmpd="sng">
                  <a:solidFill>
                    <a:srgbClr val="0F116A"/>
                  </a:solidFill>
                  <a:prstDash val="solid"/>
                  <a:round/>
                  <a:headEnd/>
                  <a:tailEnd/>
                </a:ln>
                <a:effectLst/>
              </p:spPr>
              <p:txBody>
                <a:bodyPr wrap="none" anchor="ctr">
                  <a:prstTxWarp prst="textNoShape">
                    <a:avLst/>
                  </a:prstTxWarp>
                </a:bodyPr>
                <a:lstStyle/>
                <a:p>
                  <a:endParaRPr lang="en-US"/>
                </a:p>
              </p:txBody>
            </p:sp>
          </p:grpSp>
          <p:grpSp>
            <p:nvGrpSpPr>
              <p:cNvPr id="26" name="Group 93"/>
              <p:cNvGrpSpPr>
                <a:grpSpLocks/>
              </p:cNvGrpSpPr>
              <p:nvPr/>
            </p:nvGrpSpPr>
            <p:grpSpPr bwMode="auto">
              <a:xfrm flipV="1">
                <a:off x="3456" y="3792"/>
                <a:ext cx="192" cy="240"/>
                <a:chOff x="5376" y="2304"/>
                <a:chExt cx="240" cy="288"/>
              </a:xfrm>
            </p:grpSpPr>
            <p:sp>
              <p:nvSpPr>
                <p:cNvPr id="321630" name="Freeform 94"/>
                <p:cNvSpPr>
                  <a:spLocks/>
                </p:cNvSpPr>
                <p:nvPr/>
              </p:nvSpPr>
              <p:spPr bwMode="auto">
                <a:xfrm>
                  <a:off x="5376" y="2304"/>
                  <a:ext cx="104" cy="288"/>
                </a:xfrm>
                <a:custGeom>
                  <a:avLst/>
                  <a:gdLst/>
                  <a:ahLst/>
                  <a:cxnLst>
                    <a:cxn ang="0">
                      <a:pos x="0" y="0"/>
                    </a:cxn>
                    <a:cxn ang="0">
                      <a:pos x="96" y="192"/>
                    </a:cxn>
                    <a:cxn ang="0">
                      <a:pos x="48" y="288"/>
                    </a:cxn>
                  </a:cxnLst>
                  <a:rect l="0" t="0" r="r" b="b"/>
                  <a:pathLst>
                    <a:path w="104" h="288">
                      <a:moveTo>
                        <a:pt x="0" y="0"/>
                      </a:moveTo>
                      <a:cubicBezTo>
                        <a:pt x="44" y="72"/>
                        <a:pt x="88" y="144"/>
                        <a:pt x="96" y="192"/>
                      </a:cubicBezTo>
                      <a:cubicBezTo>
                        <a:pt x="104" y="240"/>
                        <a:pt x="76" y="264"/>
                        <a:pt x="48" y="288"/>
                      </a:cubicBezTo>
                    </a:path>
                  </a:pathLst>
                </a:custGeom>
                <a:solidFill>
                  <a:srgbClr val="EBA045"/>
                </a:solidFill>
                <a:ln w="76200" cap="flat" cmpd="sng">
                  <a:solidFill>
                    <a:srgbClr val="CC0000"/>
                  </a:solidFill>
                  <a:prstDash val="solid"/>
                  <a:round/>
                  <a:headEnd/>
                  <a:tailEnd/>
                </a:ln>
                <a:effectLst/>
              </p:spPr>
              <p:txBody>
                <a:bodyPr wrap="none" anchor="ctr">
                  <a:prstTxWarp prst="textNoShape">
                    <a:avLst/>
                  </a:prstTxWarp>
                </a:bodyPr>
                <a:lstStyle/>
                <a:p>
                  <a:endParaRPr lang="en-US"/>
                </a:p>
              </p:txBody>
            </p:sp>
            <p:sp>
              <p:nvSpPr>
                <p:cNvPr id="321631" name="Freeform 95"/>
                <p:cNvSpPr>
                  <a:spLocks/>
                </p:cNvSpPr>
                <p:nvPr/>
              </p:nvSpPr>
              <p:spPr bwMode="auto">
                <a:xfrm flipH="1">
                  <a:off x="5512" y="2304"/>
                  <a:ext cx="104" cy="288"/>
                </a:xfrm>
                <a:custGeom>
                  <a:avLst/>
                  <a:gdLst/>
                  <a:ahLst/>
                  <a:cxnLst>
                    <a:cxn ang="0">
                      <a:pos x="0" y="0"/>
                    </a:cxn>
                    <a:cxn ang="0">
                      <a:pos x="96" y="192"/>
                    </a:cxn>
                    <a:cxn ang="0">
                      <a:pos x="48" y="288"/>
                    </a:cxn>
                  </a:cxnLst>
                  <a:rect l="0" t="0" r="r" b="b"/>
                  <a:pathLst>
                    <a:path w="104" h="288">
                      <a:moveTo>
                        <a:pt x="0" y="0"/>
                      </a:moveTo>
                      <a:cubicBezTo>
                        <a:pt x="44" y="72"/>
                        <a:pt x="88" y="144"/>
                        <a:pt x="96" y="192"/>
                      </a:cubicBezTo>
                      <a:cubicBezTo>
                        <a:pt x="104" y="240"/>
                        <a:pt x="76" y="264"/>
                        <a:pt x="48" y="288"/>
                      </a:cubicBezTo>
                    </a:path>
                  </a:pathLst>
                </a:custGeom>
                <a:solidFill>
                  <a:srgbClr val="EBA045"/>
                </a:solidFill>
                <a:ln w="76200" cap="flat" cmpd="sng">
                  <a:solidFill>
                    <a:srgbClr val="CC0000"/>
                  </a:solidFill>
                  <a:prstDash val="solid"/>
                  <a:round/>
                  <a:headEnd/>
                  <a:tailEnd/>
                </a:ln>
                <a:effectLst/>
              </p:spPr>
              <p:txBody>
                <a:bodyPr wrap="none" anchor="ctr">
                  <a:prstTxWarp prst="textNoShape">
                    <a:avLst/>
                  </a:prstTxWarp>
                </a:bodyPr>
                <a:lstStyle/>
                <a:p>
                  <a:endParaRPr lang="en-US"/>
                </a:p>
              </p:txBody>
            </p:sp>
          </p:grpSp>
        </p:grpSp>
      </p:grpSp>
      <p:grpSp>
        <p:nvGrpSpPr>
          <p:cNvPr id="27" name="Group 126"/>
          <p:cNvGrpSpPr>
            <a:grpSpLocks/>
          </p:cNvGrpSpPr>
          <p:nvPr/>
        </p:nvGrpSpPr>
        <p:grpSpPr bwMode="auto">
          <a:xfrm>
            <a:off x="6858000" y="3886200"/>
            <a:ext cx="1447800" cy="2971800"/>
            <a:chOff x="4320" y="2448"/>
            <a:chExt cx="912" cy="1872"/>
          </a:xfrm>
        </p:grpSpPr>
        <p:grpSp>
          <p:nvGrpSpPr>
            <p:cNvPr id="28" name="Group 121"/>
            <p:cNvGrpSpPr>
              <a:grpSpLocks/>
            </p:cNvGrpSpPr>
            <p:nvPr/>
          </p:nvGrpSpPr>
          <p:grpSpPr bwMode="auto">
            <a:xfrm>
              <a:off x="4320" y="2448"/>
              <a:ext cx="912" cy="912"/>
              <a:chOff x="4320" y="2448"/>
              <a:chExt cx="912" cy="912"/>
            </a:xfrm>
          </p:grpSpPr>
          <p:sp>
            <p:nvSpPr>
              <p:cNvPr id="321635" name="Oval 99"/>
              <p:cNvSpPr>
                <a:spLocks noChangeArrowheads="1"/>
              </p:cNvSpPr>
              <p:nvPr/>
            </p:nvSpPr>
            <p:spPr bwMode="auto">
              <a:xfrm>
                <a:off x="4320" y="2448"/>
                <a:ext cx="912" cy="912"/>
              </a:xfrm>
              <a:prstGeom prst="ellipse">
                <a:avLst/>
              </a:prstGeom>
              <a:solidFill>
                <a:schemeClr val="bg2"/>
              </a:solidFill>
              <a:ln w="9525">
                <a:solidFill>
                  <a:schemeClr val="bg2"/>
                </a:solidFill>
                <a:round/>
                <a:headEnd/>
                <a:tailEnd/>
              </a:ln>
              <a:effectLst/>
            </p:spPr>
            <p:txBody>
              <a:bodyPr wrap="none" anchor="ctr">
                <a:prstTxWarp prst="textNoShape">
                  <a:avLst/>
                </a:prstTxWarp>
              </a:bodyPr>
              <a:lstStyle/>
              <a:p>
                <a:endParaRPr lang="en-US"/>
              </a:p>
            </p:txBody>
          </p:sp>
          <p:sp>
            <p:nvSpPr>
              <p:cNvPr id="321637" name="Freeform 101"/>
              <p:cNvSpPr>
                <a:spLocks/>
              </p:cNvSpPr>
              <p:nvPr/>
            </p:nvSpPr>
            <p:spPr bwMode="auto">
              <a:xfrm>
                <a:off x="4608" y="2640"/>
                <a:ext cx="140" cy="576"/>
              </a:xfrm>
              <a:custGeom>
                <a:avLst/>
                <a:gdLst/>
                <a:ahLst/>
                <a:cxnLst>
                  <a:cxn ang="0">
                    <a:pos x="0" y="0"/>
                  </a:cxn>
                  <a:cxn ang="0">
                    <a:pos x="144" y="288"/>
                  </a:cxn>
                  <a:cxn ang="0">
                    <a:pos x="48" y="624"/>
                  </a:cxn>
                </a:cxnLst>
                <a:rect l="0" t="0" r="r" b="b"/>
                <a:pathLst>
                  <a:path w="152" h="624">
                    <a:moveTo>
                      <a:pt x="0" y="0"/>
                    </a:moveTo>
                    <a:cubicBezTo>
                      <a:pt x="68" y="92"/>
                      <a:pt x="136" y="184"/>
                      <a:pt x="144" y="288"/>
                    </a:cubicBezTo>
                    <a:cubicBezTo>
                      <a:pt x="152" y="392"/>
                      <a:pt x="64" y="568"/>
                      <a:pt x="48" y="624"/>
                    </a:cubicBezTo>
                  </a:path>
                </a:pathLst>
              </a:custGeom>
              <a:noFill/>
              <a:ln w="76200" cap="flat" cmpd="sng">
                <a:solidFill>
                  <a:srgbClr val="0F116A"/>
                </a:solidFill>
                <a:prstDash val="solid"/>
                <a:round/>
                <a:headEnd/>
                <a:tailEnd/>
              </a:ln>
              <a:effectLst/>
            </p:spPr>
            <p:txBody>
              <a:bodyPr wrap="none" anchor="ctr">
                <a:prstTxWarp prst="textNoShape">
                  <a:avLst/>
                </a:prstTxWarp>
              </a:bodyPr>
              <a:lstStyle/>
              <a:p>
                <a:endParaRPr lang="en-US"/>
              </a:p>
            </p:txBody>
          </p:sp>
          <p:sp>
            <p:nvSpPr>
              <p:cNvPr id="321641" name="Freeform 105"/>
              <p:cNvSpPr>
                <a:spLocks/>
              </p:cNvSpPr>
              <p:nvPr/>
            </p:nvSpPr>
            <p:spPr bwMode="auto">
              <a:xfrm flipH="1">
                <a:off x="4970" y="2640"/>
                <a:ext cx="118" cy="288"/>
              </a:xfrm>
              <a:custGeom>
                <a:avLst/>
                <a:gdLst/>
                <a:ahLst/>
                <a:cxnLst>
                  <a:cxn ang="0">
                    <a:pos x="0" y="0"/>
                  </a:cxn>
                  <a:cxn ang="0">
                    <a:pos x="144" y="288"/>
                  </a:cxn>
                  <a:cxn ang="0">
                    <a:pos x="48" y="624"/>
                  </a:cxn>
                </a:cxnLst>
                <a:rect l="0" t="0" r="r" b="b"/>
                <a:pathLst>
                  <a:path w="152" h="624">
                    <a:moveTo>
                      <a:pt x="0" y="0"/>
                    </a:moveTo>
                    <a:cubicBezTo>
                      <a:pt x="68" y="92"/>
                      <a:pt x="136" y="184"/>
                      <a:pt x="144" y="288"/>
                    </a:cubicBezTo>
                    <a:cubicBezTo>
                      <a:pt x="152" y="392"/>
                      <a:pt x="64" y="568"/>
                      <a:pt x="48" y="624"/>
                    </a:cubicBezTo>
                  </a:path>
                </a:pathLst>
              </a:custGeom>
              <a:noFill/>
              <a:ln w="76200" cap="flat" cmpd="sng">
                <a:solidFill>
                  <a:srgbClr val="CC0000"/>
                </a:solidFill>
                <a:prstDash val="solid"/>
                <a:round/>
                <a:headEnd/>
                <a:tailEnd/>
              </a:ln>
              <a:effectLst/>
            </p:spPr>
            <p:txBody>
              <a:bodyPr wrap="none" anchor="ctr">
                <a:prstTxWarp prst="textNoShape">
                  <a:avLst/>
                </a:prstTxWarp>
              </a:bodyPr>
              <a:lstStyle/>
              <a:p>
                <a:endParaRPr lang="en-US"/>
              </a:p>
            </p:txBody>
          </p:sp>
          <p:sp>
            <p:nvSpPr>
              <p:cNvPr id="321644" name="Freeform 108"/>
              <p:cNvSpPr>
                <a:spLocks/>
              </p:cNvSpPr>
              <p:nvPr/>
            </p:nvSpPr>
            <p:spPr bwMode="auto">
              <a:xfrm flipH="1" flipV="1">
                <a:off x="4848" y="2976"/>
                <a:ext cx="83" cy="240"/>
              </a:xfrm>
              <a:custGeom>
                <a:avLst/>
                <a:gdLst/>
                <a:ahLst/>
                <a:cxnLst>
                  <a:cxn ang="0">
                    <a:pos x="0" y="0"/>
                  </a:cxn>
                  <a:cxn ang="0">
                    <a:pos x="96" y="192"/>
                  </a:cxn>
                  <a:cxn ang="0">
                    <a:pos x="48" y="288"/>
                  </a:cxn>
                </a:cxnLst>
                <a:rect l="0" t="0" r="r" b="b"/>
                <a:pathLst>
                  <a:path w="104" h="288">
                    <a:moveTo>
                      <a:pt x="0" y="0"/>
                    </a:moveTo>
                    <a:cubicBezTo>
                      <a:pt x="44" y="72"/>
                      <a:pt x="88" y="144"/>
                      <a:pt x="96" y="192"/>
                    </a:cubicBezTo>
                    <a:cubicBezTo>
                      <a:pt x="104" y="240"/>
                      <a:pt x="76" y="264"/>
                      <a:pt x="48" y="288"/>
                    </a:cubicBezTo>
                  </a:path>
                </a:pathLst>
              </a:custGeom>
              <a:noFill/>
              <a:ln w="76200" cap="flat" cmpd="sng">
                <a:solidFill>
                  <a:srgbClr val="0F116A"/>
                </a:solidFill>
                <a:prstDash val="solid"/>
                <a:round/>
                <a:headEnd/>
                <a:tailEnd/>
              </a:ln>
              <a:effectLst/>
            </p:spPr>
            <p:txBody>
              <a:bodyPr wrap="none" anchor="ctr">
                <a:prstTxWarp prst="textNoShape">
                  <a:avLst/>
                </a:prstTxWarp>
              </a:bodyPr>
              <a:lstStyle/>
              <a:p>
                <a:endParaRPr lang="en-US"/>
              </a:p>
            </p:txBody>
          </p:sp>
        </p:grpSp>
        <p:grpSp>
          <p:nvGrpSpPr>
            <p:cNvPr id="29" name="Group 122"/>
            <p:cNvGrpSpPr>
              <a:grpSpLocks/>
            </p:cNvGrpSpPr>
            <p:nvPr/>
          </p:nvGrpSpPr>
          <p:grpSpPr bwMode="auto">
            <a:xfrm>
              <a:off x="4320" y="3408"/>
              <a:ext cx="912" cy="912"/>
              <a:chOff x="4320" y="3408"/>
              <a:chExt cx="912" cy="912"/>
            </a:xfrm>
          </p:grpSpPr>
          <p:sp>
            <p:nvSpPr>
              <p:cNvPr id="321646" name="Oval 110"/>
              <p:cNvSpPr>
                <a:spLocks noChangeArrowheads="1"/>
              </p:cNvSpPr>
              <p:nvPr/>
            </p:nvSpPr>
            <p:spPr bwMode="auto">
              <a:xfrm>
                <a:off x="4320" y="3408"/>
                <a:ext cx="912" cy="912"/>
              </a:xfrm>
              <a:prstGeom prst="ellipse">
                <a:avLst/>
              </a:prstGeom>
              <a:solidFill>
                <a:schemeClr val="bg2"/>
              </a:solidFill>
              <a:ln w="9525">
                <a:solidFill>
                  <a:schemeClr val="bg2"/>
                </a:solidFill>
                <a:round/>
                <a:headEnd/>
                <a:tailEnd/>
              </a:ln>
              <a:effectLst/>
            </p:spPr>
            <p:txBody>
              <a:bodyPr wrap="none" anchor="ctr">
                <a:prstTxWarp prst="textNoShape">
                  <a:avLst/>
                </a:prstTxWarp>
              </a:bodyPr>
              <a:lstStyle/>
              <a:p>
                <a:endParaRPr lang="en-US"/>
              </a:p>
            </p:txBody>
          </p:sp>
          <p:sp>
            <p:nvSpPr>
              <p:cNvPr id="321648" name="Freeform 112"/>
              <p:cNvSpPr>
                <a:spLocks/>
              </p:cNvSpPr>
              <p:nvPr/>
            </p:nvSpPr>
            <p:spPr bwMode="auto">
              <a:xfrm>
                <a:off x="4560" y="3600"/>
                <a:ext cx="140" cy="576"/>
              </a:xfrm>
              <a:custGeom>
                <a:avLst/>
                <a:gdLst/>
                <a:ahLst/>
                <a:cxnLst>
                  <a:cxn ang="0">
                    <a:pos x="0" y="0"/>
                  </a:cxn>
                  <a:cxn ang="0">
                    <a:pos x="144" y="288"/>
                  </a:cxn>
                  <a:cxn ang="0">
                    <a:pos x="48" y="624"/>
                  </a:cxn>
                </a:cxnLst>
                <a:rect l="0" t="0" r="r" b="b"/>
                <a:pathLst>
                  <a:path w="152" h="624">
                    <a:moveTo>
                      <a:pt x="0" y="0"/>
                    </a:moveTo>
                    <a:cubicBezTo>
                      <a:pt x="68" y="92"/>
                      <a:pt x="136" y="184"/>
                      <a:pt x="144" y="288"/>
                    </a:cubicBezTo>
                    <a:cubicBezTo>
                      <a:pt x="152" y="392"/>
                      <a:pt x="64" y="568"/>
                      <a:pt x="48" y="624"/>
                    </a:cubicBezTo>
                  </a:path>
                </a:pathLst>
              </a:custGeom>
              <a:noFill/>
              <a:ln w="76200" cap="flat" cmpd="sng">
                <a:solidFill>
                  <a:srgbClr val="CC0000"/>
                </a:solidFill>
                <a:prstDash val="solid"/>
                <a:round/>
                <a:headEnd/>
                <a:tailEnd/>
              </a:ln>
              <a:effectLst/>
            </p:spPr>
            <p:txBody>
              <a:bodyPr wrap="none" anchor="ctr">
                <a:prstTxWarp prst="textNoShape">
                  <a:avLst/>
                </a:prstTxWarp>
              </a:bodyPr>
              <a:lstStyle/>
              <a:p>
                <a:endParaRPr lang="en-US"/>
              </a:p>
            </p:txBody>
          </p:sp>
          <p:sp>
            <p:nvSpPr>
              <p:cNvPr id="321652" name="Freeform 116"/>
              <p:cNvSpPr>
                <a:spLocks/>
              </p:cNvSpPr>
              <p:nvPr/>
            </p:nvSpPr>
            <p:spPr bwMode="auto">
              <a:xfrm flipH="1">
                <a:off x="4874" y="3936"/>
                <a:ext cx="118" cy="288"/>
              </a:xfrm>
              <a:custGeom>
                <a:avLst/>
                <a:gdLst/>
                <a:ahLst/>
                <a:cxnLst>
                  <a:cxn ang="0">
                    <a:pos x="0" y="0"/>
                  </a:cxn>
                  <a:cxn ang="0">
                    <a:pos x="144" y="288"/>
                  </a:cxn>
                  <a:cxn ang="0">
                    <a:pos x="48" y="624"/>
                  </a:cxn>
                </a:cxnLst>
                <a:rect l="0" t="0" r="r" b="b"/>
                <a:pathLst>
                  <a:path w="152" h="624">
                    <a:moveTo>
                      <a:pt x="0" y="0"/>
                    </a:moveTo>
                    <a:cubicBezTo>
                      <a:pt x="68" y="92"/>
                      <a:pt x="136" y="184"/>
                      <a:pt x="144" y="288"/>
                    </a:cubicBezTo>
                    <a:cubicBezTo>
                      <a:pt x="152" y="392"/>
                      <a:pt x="64" y="568"/>
                      <a:pt x="48" y="624"/>
                    </a:cubicBezTo>
                  </a:path>
                </a:pathLst>
              </a:custGeom>
              <a:noFill/>
              <a:ln w="76200" cap="flat" cmpd="sng">
                <a:solidFill>
                  <a:srgbClr val="0F116A"/>
                </a:solidFill>
                <a:prstDash val="solid"/>
                <a:round/>
                <a:headEnd/>
                <a:tailEnd/>
              </a:ln>
              <a:effectLst/>
            </p:spPr>
            <p:txBody>
              <a:bodyPr wrap="none" anchor="ctr">
                <a:prstTxWarp prst="textNoShape">
                  <a:avLst/>
                </a:prstTxWarp>
              </a:bodyPr>
              <a:lstStyle/>
              <a:p>
                <a:endParaRPr lang="en-US"/>
              </a:p>
            </p:txBody>
          </p:sp>
          <p:sp>
            <p:nvSpPr>
              <p:cNvPr id="321654" name="Freeform 118"/>
              <p:cNvSpPr>
                <a:spLocks/>
              </p:cNvSpPr>
              <p:nvPr/>
            </p:nvSpPr>
            <p:spPr bwMode="auto">
              <a:xfrm flipV="1">
                <a:off x="4848" y="3600"/>
                <a:ext cx="83" cy="240"/>
              </a:xfrm>
              <a:custGeom>
                <a:avLst/>
                <a:gdLst/>
                <a:ahLst/>
                <a:cxnLst>
                  <a:cxn ang="0">
                    <a:pos x="0" y="0"/>
                  </a:cxn>
                  <a:cxn ang="0">
                    <a:pos x="96" y="192"/>
                  </a:cxn>
                  <a:cxn ang="0">
                    <a:pos x="48" y="288"/>
                  </a:cxn>
                </a:cxnLst>
                <a:rect l="0" t="0" r="r" b="b"/>
                <a:pathLst>
                  <a:path w="104" h="288">
                    <a:moveTo>
                      <a:pt x="0" y="0"/>
                    </a:moveTo>
                    <a:cubicBezTo>
                      <a:pt x="44" y="72"/>
                      <a:pt x="88" y="144"/>
                      <a:pt x="96" y="192"/>
                    </a:cubicBezTo>
                    <a:cubicBezTo>
                      <a:pt x="104" y="240"/>
                      <a:pt x="76" y="264"/>
                      <a:pt x="48" y="288"/>
                    </a:cubicBezTo>
                  </a:path>
                </a:pathLst>
              </a:custGeom>
              <a:noFill/>
              <a:ln w="76200" cap="flat" cmpd="sng">
                <a:solidFill>
                  <a:srgbClr val="CC0000"/>
                </a:solidFill>
                <a:prstDash val="solid"/>
                <a:round/>
                <a:headEnd/>
                <a:tailEnd/>
              </a:ln>
              <a:effectLst/>
            </p:spPr>
            <p:txBody>
              <a:bodyPr wrap="none" anchor="ctr">
                <a:prstTxWarp prst="textNoShape">
                  <a:avLst/>
                </a:prstTxWarp>
              </a:bodyPr>
              <a:lstStyle/>
              <a:p>
                <a:endParaRPr lang="en-US"/>
              </a:p>
            </p:txBody>
          </p:sp>
        </p:grpSp>
      </p:grpSp>
      <p:sp>
        <p:nvSpPr>
          <p:cNvPr id="321659" name="AutoShape 123"/>
          <p:cNvSpPr>
            <a:spLocks noChangeArrowheads="1"/>
          </p:cNvSpPr>
          <p:nvPr/>
        </p:nvSpPr>
        <p:spPr bwMode="auto">
          <a:xfrm>
            <a:off x="3581400" y="5334000"/>
            <a:ext cx="762000" cy="3810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CC18"/>
          </a:solidFill>
          <a:ln w="9525">
            <a:solidFill>
              <a:schemeClr val="tx1"/>
            </a:solidFill>
            <a:miter lim="800000"/>
            <a:headEnd/>
            <a:tailEnd/>
          </a:ln>
          <a:effectLst/>
        </p:spPr>
        <p:txBody>
          <a:bodyPr wrap="none" anchor="ctr">
            <a:prstTxWarp prst="textNoShape">
              <a:avLst/>
            </a:prstTxWarp>
          </a:bodyPr>
          <a:lstStyle/>
          <a:p>
            <a:endParaRPr lang="en-US"/>
          </a:p>
        </p:txBody>
      </p:sp>
      <p:sp>
        <p:nvSpPr>
          <p:cNvPr id="321660" name="AutoShape 124"/>
          <p:cNvSpPr>
            <a:spLocks noChangeArrowheads="1"/>
          </p:cNvSpPr>
          <p:nvPr/>
        </p:nvSpPr>
        <p:spPr bwMode="auto">
          <a:xfrm>
            <a:off x="6096000" y="5334000"/>
            <a:ext cx="762000" cy="3810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CC18"/>
          </a:solidFill>
          <a:ln w="9525">
            <a:solidFill>
              <a:schemeClr val="tx1"/>
            </a:solidFill>
            <a:miter lim="800000"/>
            <a:headEnd/>
            <a:tailEnd/>
          </a:ln>
          <a:effectLst/>
        </p:spPr>
        <p:txBody>
          <a:bodyPr wrap="none" anchor="ctr">
            <a:prstTxWarp prst="textNoShape">
              <a:avLst/>
            </a:prstTxWarp>
          </a:bodyPr>
          <a:lstStyle/>
          <a:p>
            <a:endParaRPr lang="en-US"/>
          </a:p>
        </p:txBody>
      </p:sp>
      <p:grpSp>
        <p:nvGrpSpPr>
          <p:cNvPr id="30" name="Group 130"/>
          <p:cNvGrpSpPr>
            <a:grpSpLocks/>
          </p:cNvGrpSpPr>
          <p:nvPr/>
        </p:nvGrpSpPr>
        <p:grpSpPr bwMode="auto">
          <a:xfrm>
            <a:off x="1676400" y="3962400"/>
            <a:ext cx="381000" cy="2971800"/>
            <a:chOff x="1056" y="2544"/>
            <a:chExt cx="240" cy="1872"/>
          </a:xfrm>
        </p:grpSpPr>
        <p:sp>
          <p:nvSpPr>
            <p:cNvPr id="321663" name="Line 127"/>
            <p:cNvSpPr>
              <a:spLocks noChangeShapeType="1"/>
            </p:cNvSpPr>
            <p:nvPr/>
          </p:nvSpPr>
          <p:spPr bwMode="auto">
            <a:xfrm>
              <a:off x="1296" y="2544"/>
              <a:ext cx="0" cy="1296"/>
            </a:xfrm>
            <a:prstGeom prst="line">
              <a:avLst/>
            </a:prstGeom>
            <a:noFill/>
            <a:ln w="57150">
              <a:solidFill>
                <a:srgbClr val="008414"/>
              </a:solidFill>
              <a:prstDash val="sysDot"/>
              <a:round/>
              <a:headEnd/>
              <a:tailEnd/>
            </a:ln>
            <a:effectLst/>
          </p:spPr>
          <p:txBody>
            <a:bodyPr wrap="none" anchor="ctr">
              <a:prstTxWarp prst="textNoShape">
                <a:avLst/>
              </a:prstTxWarp>
            </a:bodyPr>
            <a:lstStyle/>
            <a:p>
              <a:endParaRPr lang="en-US"/>
            </a:p>
          </p:txBody>
        </p:sp>
        <p:sp>
          <p:nvSpPr>
            <p:cNvPr id="321664" name="Line 128"/>
            <p:cNvSpPr>
              <a:spLocks noChangeShapeType="1"/>
            </p:cNvSpPr>
            <p:nvPr/>
          </p:nvSpPr>
          <p:spPr bwMode="auto">
            <a:xfrm>
              <a:off x="1056" y="3888"/>
              <a:ext cx="0" cy="528"/>
            </a:xfrm>
            <a:prstGeom prst="line">
              <a:avLst/>
            </a:prstGeom>
            <a:noFill/>
            <a:ln w="57150">
              <a:solidFill>
                <a:srgbClr val="008414"/>
              </a:solidFill>
              <a:prstDash val="sysDot"/>
              <a:round/>
              <a:headEnd/>
              <a:tailEnd/>
            </a:ln>
            <a:effectLst/>
          </p:spPr>
          <p:txBody>
            <a:bodyPr wrap="none" anchor="ctr">
              <a:prstTxWarp prst="textNoShape">
                <a:avLst/>
              </a:prstTxWarp>
            </a:bodyPr>
            <a:lstStyle/>
            <a:p>
              <a:endParaRPr lang="en-US"/>
            </a:p>
          </p:txBody>
        </p:sp>
        <p:sp>
          <p:nvSpPr>
            <p:cNvPr id="321665" name="Line 129"/>
            <p:cNvSpPr>
              <a:spLocks noChangeShapeType="1"/>
            </p:cNvSpPr>
            <p:nvPr/>
          </p:nvSpPr>
          <p:spPr bwMode="auto">
            <a:xfrm rot="5400000">
              <a:off x="1176" y="3768"/>
              <a:ext cx="0" cy="240"/>
            </a:xfrm>
            <a:prstGeom prst="line">
              <a:avLst/>
            </a:prstGeom>
            <a:noFill/>
            <a:ln w="57150">
              <a:solidFill>
                <a:srgbClr val="008414"/>
              </a:solidFill>
              <a:prstDash val="sysDot"/>
              <a:round/>
              <a:headEnd/>
              <a:tailEnd/>
            </a:ln>
            <a:effectLst/>
          </p:spPr>
          <p:txBody>
            <a:bodyPr wrap="none" anchor="ctr">
              <a:prstTxWarp prst="textNoShape">
                <a:avLst/>
              </a:prstTxWarp>
            </a:bodyPr>
            <a:lstStyle/>
            <a:p>
              <a:endParaRPr lang="en-US"/>
            </a:p>
          </p:txBody>
        </p:sp>
      </p:grpSp>
      <p:grpSp>
        <p:nvGrpSpPr>
          <p:cNvPr id="31" name="Group 145"/>
          <p:cNvGrpSpPr>
            <a:grpSpLocks/>
          </p:cNvGrpSpPr>
          <p:nvPr/>
        </p:nvGrpSpPr>
        <p:grpSpPr bwMode="auto">
          <a:xfrm>
            <a:off x="6858000" y="3886200"/>
            <a:ext cx="1447800" cy="2971800"/>
            <a:chOff x="4704" y="288"/>
            <a:chExt cx="912" cy="1872"/>
          </a:xfrm>
        </p:grpSpPr>
        <p:grpSp>
          <p:nvGrpSpPr>
            <p:cNvPr id="321666" name="Group 144"/>
            <p:cNvGrpSpPr>
              <a:grpSpLocks/>
            </p:cNvGrpSpPr>
            <p:nvPr/>
          </p:nvGrpSpPr>
          <p:grpSpPr bwMode="auto">
            <a:xfrm>
              <a:off x="4704" y="288"/>
              <a:ext cx="912" cy="1872"/>
              <a:chOff x="4704" y="288"/>
              <a:chExt cx="912" cy="1872"/>
            </a:xfrm>
          </p:grpSpPr>
          <p:sp>
            <p:nvSpPr>
              <p:cNvPr id="321671" name="Oval 135"/>
              <p:cNvSpPr>
                <a:spLocks noChangeArrowheads="1"/>
              </p:cNvSpPr>
              <p:nvPr/>
            </p:nvSpPr>
            <p:spPr bwMode="auto">
              <a:xfrm>
                <a:off x="4704" y="288"/>
                <a:ext cx="912" cy="912"/>
              </a:xfrm>
              <a:prstGeom prst="ellipse">
                <a:avLst/>
              </a:prstGeom>
              <a:solidFill>
                <a:srgbClr val="EBA045"/>
              </a:solidFill>
              <a:ln w="9525">
                <a:solidFill>
                  <a:srgbClr val="EBA045"/>
                </a:solidFill>
                <a:round/>
                <a:headEnd/>
                <a:tailEnd/>
              </a:ln>
              <a:effectLst/>
            </p:spPr>
            <p:txBody>
              <a:bodyPr wrap="none" anchor="ctr">
                <a:prstTxWarp prst="textNoShape">
                  <a:avLst/>
                </a:prstTxWarp>
              </a:bodyPr>
              <a:lstStyle/>
              <a:p>
                <a:endParaRPr lang="en-US"/>
              </a:p>
            </p:txBody>
          </p:sp>
          <p:sp>
            <p:nvSpPr>
              <p:cNvPr id="321676" name="Oval 140"/>
              <p:cNvSpPr>
                <a:spLocks noChangeArrowheads="1"/>
              </p:cNvSpPr>
              <p:nvPr/>
            </p:nvSpPr>
            <p:spPr bwMode="auto">
              <a:xfrm>
                <a:off x="4704" y="1248"/>
                <a:ext cx="912" cy="912"/>
              </a:xfrm>
              <a:prstGeom prst="ellipse">
                <a:avLst/>
              </a:prstGeom>
              <a:solidFill>
                <a:srgbClr val="EBA045"/>
              </a:solidFill>
              <a:ln w="9525">
                <a:solidFill>
                  <a:srgbClr val="EBA045"/>
                </a:solidFill>
                <a:round/>
                <a:headEnd/>
                <a:tailEnd/>
              </a:ln>
              <a:effectLst/>
            </p:spPr>
            <p:txBody>
              <a:bodyPr wrap="none" anchor="ctr">
                <a:prstTxWarp prst="textNoShape">
                  <a:avLst/>
                </a:prstTxWarp>
              </a:bodyPr>
              <a:lstStyle/>
              <a:p>
                <a:endParaRPr lang="en-US"/>
              </a:p>
            </p:txBody>
          </p:sp>
        </p:grpSp>
        <p:sp>
          <p:nvSpPr>
            <p:cNvPr id="321672" name="Freeform 136"/>
            <p:cNvSpPr>
              <a:spLocks/>
            </p:cNvSpPr>
            <p:nvPr/>
          </p:nvSpPr>
          <p:spPr bwMode="auto">
            <a:xfrm>
              <a:off x="4992" y="480"/>
              <a:ext cx="140" cy="576"/>
            </a:xfrm>
            <a:custGeom>
              <a:avLst/>
              <a:gdLst/>
              <a:ahLst/>
              <a:cxnLst>
                <a:cxn ang="0">
                  <a:pos x="0" y="0"/>
                </a:cxn>
                <a:cxn ang="0">
                  <a:pos x="144" y="288"/>
                </a:cxn>
                <a:cxn ang="0">
                  <a:pos x="48" y="624"/>
                </a:cxn>
              </a:cxnLst>
              <a:rect l="0" t="0" r="r" b="b"/>
              <a:pathLst>
                <a:path w="152" h="624">
                  <a:moveTo>
                    <a:pt x="0" y="0"/>
                  </a:moveTo>
                  <a:cubicBezTo>
                    <a:pt x="68" y="92"/>
                    <a:pt x="136" y="184"/>
                    <a:pt x="144" y="288"/>
                  </a:cubicBezTo>
                  <a:cubicBezTo>
                    <a:pt x="152" y="392"/>
                    <a:pt x="64" y="568"/>
                    <a:pt x="48" y="624"/>
                  </a:cubicBezTo>
                </a:path>
              </a:pathLst>
            </a:custGeom>
            <a:noFill/>
            <a:ln w="76200" cap="flat" cmpd="sng">
              <a:solidFill>
                <a:srgbClr val="0F116A"/>
              </a:solidFill>
              <a:prstDash val="solid"/>
              <a:round/>
              <a:headEnd/>
              <a:tailEnd/>
            </a:ln>
            <a:effectLst/>
          </p:spPr>
          <p:txBody>
            <a:bodyPr wrap="none" anchor="ctr">
              <a:prstTxWarp prst="textNoShape">
                <a:avLst/>
              </a:prstTxWarp>
            </a:bodyPr>
            <a:lstStyle/>
            <a:p>
              <a:endParaRPr lang="en-US"/>
            </a:p>
          </p:txBody>
        </p:sp>
        <p:sp>
          <p:nvSpPr>
            <p:cNvPr id="321673" name="Freeform 137"/>
            <p:cNvSpPr>
              <a:spLocks/>
            </p:cNvSpPr>
            <p:nvPr/>
          </p:nvSpPr>
          <p:spPr bwMode="auto">
            <a:xfrm flipH="1">
              <a:off x="5354" y="480"/>
              <a:ext cx="118" cy="288"/>
            </a:xfrm>
            <a:custGeom>
              <a:avLst/>
              <a:gdLst/>
              <a:ahLst/>
              <a:cxnLst>
                <a:cxn ang="0">
                  <a:pos x="0" y="0"/>
                </a:cxn>
                <a:cxn ang="0">
                  <a:pos x="144" y="288"/>
                </a:cxn>
                <a:cxn ang="0">
                  <a:pos x="48" y="624"/>
                </a:cxn>
              </a:cxnLst>
              <a:rect l="0" t="0" r="r" b="b"/>
              <a:pathLst>
                <a:path w="152" h="624">
                  <a:moveTo>
                    <a:pt x="0" y="0"/>
                  </a:moveTo>
                  <a:cubicBezTo>
                    <a:pt x="68" y="92"/>
                    <a:pt x="136" y="184"/>
                    <a:pt x="144" y="288"/>
                  </a:cubicBezTo>
                  <a:cubicBezTo>
                    <a:pt x="152" y="392"/>
                    <a:pt x="64" y="568"/>
                    <a:pt x="48" y="624"/>
                  </a:cubicBezTo>
                </a:path>
              </a:pathLst>
            </a:custGeom>
            <a:noFill/>
            <a:ln w="76200" cap="flat" cmpd="sng">
              <a:solidFill>
                <a:srgbClr val="CC0000"/>
              </a:solidFill>
              <a:prstDash val="solid"/>
              <a:round/>
              <a:headEnd/>
              <a:tailEnd/>
            </a:ln>
            <a:effectLst/>
          </p:spPr>
          <p:txBody>
            <a:bodyPr wrap="none" anchor="ctr">
              <a:prstTxWarp prst="textNoShape">
                <a:avLst/>
              </a:prstTxWarp>
            </a:bodyPr>
            <a:lstStyle/>
            <a:p>
              <a:endParaRPr lang="en-US"/>
            </a:p>
          </p:txBody>
        </p:sp>
        <p:sp>
          <p:nvSpPr>
            <p:cNvPr id="321677" name="Freeform 141"/>
            <p:cNvSpPr>
              <a:spLocks/>
            </p:cNvSpPr>
            <p:nvPr/>
          </p:nvSpPr>
          <p:spPr bwMode="auto">
            <a:xfrm>
              <a:off x="4944" y="1440"/>
              <a:ext cx="140" cy="576"/>
            </a:xfrm>
            <a:custGeom>
              <a:avLst/>
              <a:gdLst/>
              <a:ahLst/>
              <a:cxnLst>
                <a:cxn ang="0">
                  <a:pos x="0" y="0"/>
                </a:cxn>
                <a:cxn ang="0">
                  <a:pos x="144" y="288"/>
                </a:cxn>
                <a:cxn ang="0">
                  <a:pos x="48" y="624"/>
                </a:cxn>
              </a:cxnLst>
              <a:rect l="0" t="0" r="r" b="b"/>
              <a:pathLst>
                <a:path w="152" h="624">
                  <a:moveTo>
                    <a:pt x="0" y="0"/>
                  </a:moveTo>
                  <a:cubicBezTo>
                    <a:pt x="68" y="92"/>
                    <a:pt x="136" y="184"/>
                    <a:pt x="144" y="288"/>
                  </a:cubicBezTo>
                  <a:cubicBezTo>
                    <a:pt x="152" y="392"/>
                    <a:pt x="64" y="568"/>
                    <a:pt x="48" y="624"/>
                  </a:cubicBezTo>
                </a:path>
              </a:pathLst>
            </a:custGeom>
            <a:noFill/>
            <a:ln w="76200" cap="flat" cmpd="sng">
              <a:solidFill>
                <a:srgbClr val="CC0000"/>
              </a:solidFill>
              <a:prstDash val="solid"/>
              <a:round/>
              <a:headEnd/>
              <a:tailEnd/>
            </a:ln>
            <a:effectLst/>
          </p:spPr>
          <p:txBody>
            <a:bodyPr wrap="none" anchor="ctr">
              <a:prstTxWarp prst="textNoShape">
                <a:avLst/>
              </a:prstTxWarp>
            </a:bodyPr>
            <a:lstStyle/>
            <a:p>
              <a:endParaRPr lang="en-US"/>
            </a:p>
          </p:txBody>
        </p:sp>
        <p:sp>
          <p:nvSpPr>
            <p:cNvPr id="321678" name="Freeform 142"/>
            <p:cNvSpPr>
              <a:spLocks/>
            </p:cNvSpPr>
            <p:nvPr/>
          </p:nvSpPr>
          <p:spPr bwMode="auto">
            <a:xfrm flipH="1">
              <a:off x="5184" y="1776"/>
              <a:ext cx="118" cy="288"/>
            </a:xfrm>
            <a:custGeom>
              <a:avLst/>
              <a:gdLst/>
              <a:ahLst/>
              <a:cxnLst>
                <a:cxn ang="0">
                  <a:pos x="0" y="0"/>
                </a:cxn>
                <a:cxn ang="0">
                  <a:pos x="144" y="288"/>
                </a:cxn>
                <a:cxn ang="0">
                  <a:pos x="48" y="624"/>
                </a:cxn>
              </a:cxnLst>
              <a:rect l="0" t="0" r="r" b="b"/>
              <a:pathLst>
                <a:path w="152" h="624">
                  <a:moveTo>
                    <a:pt x="0" y="0"/>
                  </a:moveTo>
                  <a:cubicBezTo>
                    <a:pt x="68" y="92"/>
                    <a:pt x="136" y="184"/>
                    <a:pt x="144" y="288"/>
                  </a:cubicBezTo>
                  <a:cubicBezTo>
                    <a:pt x="152" y="392"/>
                    <a:pt x="64" y="568"/>
                    <a:pt x="48" y="624"/>
                  </a:cubicBezTo>
                </a:path>
              </a:pathLst>
            </a:custGeom>
            <a:noFill/>
            <a:ln w="76200" cap="flat" cmpd="sng">
              <a:solidFill>
                <a:srgbClr val="0F116A"/>
              </a:solidFill>
              <a:prstDash val="solid"/>
              <a:round/>
              <a:headEnd/>
              <a:tailEnd/>
            </a:ln>
            <a:effectLst/>
          </p:spPr>
          <p:txBody>
            <a:bodyPr wrap="none" anchor="ctr">
              <a:prstTxWarp prst="textNoShape">
                <a:avLst/>
              </a:prstTxWarp>
            </a:bodyPr>
            <a:lstStyle/>
            <a:p>
              <a:endParaRPr lang="en-US"/>
            </a:p>
          </p:txBody>
        </p:sp>
        <p:sp>
          <p:nvSpPr>
            <p:cNvPr id="321679" name="Freeform 143"/>
            <p:cNvSpPr>
              <a:spLocks/>
            </p:cNvSpPr>
            <p:nvPr/>
          </p:nvSpPr>
          <p:spPr bwMode="auto">
            <a:xfrm flipV="1">
              <a:off x="5376" y="1584"/>
              <a:ext cx="83" cy="240"/>
            </a:xfrm>
            <a:custGeom>
              <a:avLst/>
              <a:gdLst/>
              <a:ahLst/>
              <a:cxnLst>
                <a:cxn ang="0">
                  <a:pos x="0" y="0"/>
                </a:cxn>
                <a:cxn ang="0">
                  <a:pos x="96" y="192"/>
                </a:cxn>
                <a:cxn ang="0">
                  <a:pos x="48" y="288"/>
                </a:cxn>
              </a:cxnLst>
              <a:rect l="0" t="0" r="r" b="b"/>
              <a:pathLst>
                <a:path w="104" h="288">
                  <a:moveTo>
                    <a:pt x="0" y="0"/>
                  </a:moveTo>
                  <a:cubicBezTo>
                    <a:pt x="44" y="72"/>
                    <a:pt x="88" y="144"/>
                    <a:pt x="96" y="192"/>
                  </a:cubicBezTo>
                  <a:cubicBezTo>
                    <a:pt x="104" y="240"/>
                    <a:pt x="76" y="264"/>
                    <a:pt x="48" y="288"/>
                  </a:cubicBezTo>
                </a:path>
              </a:pathLst>
            </a:custGeom>
            <a:noFill/>
            <a:ln w="76200" cap="flat" cmpd="sng">
              <a:solidFill>
                <a:srgbClr val="CC0000"/>
              </a:solidFill>
              <a:prstDash val="solid"/>
              <a:round/>
              <a:headEnd/>
              <a:tailEnd/>
            </a:ln>
            <a:effectLst/>
          </p:spPr>
          <p:txBody>
            <a:bodyPr wrap="none" anchor="ctr">
              <a:prstTxWarp prst="textNoShape">
                <a:avLst/>
              </a:prstTxWarp>
            </a:bodyPr>
            <a:lstStyle/>
            <a:p>
              <a:endParaRPr lang="en-US"/>
            </a:p>
          </p:txBody>
        </p:sp>
        <p:sp>
          <p:nvSpPr>
            <p:cNvPr id="321674" name="Freeform 138"/>
            <p:cNvSpPr>
              <a:spLocks/>
            </p:cNvSpPr>
            <p:nvPr/>
          </p:nvSpPr>
          <p:spPr bwMode="auto">
            <a:xfrm flipH="1" flipV="1">
              <a:off x="5136" y="1296"/>
              <a:ext cx="83" cy="240"/>
            </a:xfrm>
            <a:custGeom>
              <a:avLst/>
              <a:gdLst/>
              <a:ahLst/>
              <a:cxnLst>
                <a:cxn ang="0">
                  <a:pos x="0" y="0"/>
                </a:cxn>
                <a:cxn ang="0">
                  <a:pos x="96" y="192"/>
                </a:cxn>
                <a:cxn ang="0">
                  <a:pos x="48" y="288"/>
                </a:cxn>
              </a:cxnLst>
              <a:rect l="0" t="0" r="r" b="b"/>
              <a:pathLst>
                <a:path w="104" h="288">
                  <a:moveTo>
                    <a:pt x="0" y="0"/>
                  </a:moveTo>
                  <a:cubicBezTo>
                    <a:pt x="44" y="72"/>
                    <a:pt x="88" y="144"/>
                    <a:pt x="96" y="192"/>
                  </a:cubicBezTo>
                  <a:cubicBezTo>
                    <a:pt x="104" y="240"/>
                    <a:pt x="76" y="264"/>
                    <a:pt x="48" y="288"/>
                  </a:cubicBezTo>
                </a:path>
              </a:pathLst>
            </a:custGeom>
            <a:noFill/>
            <a:ln w="76200" cap="flat" cmpd="sng">
              <a:solidFill>
                <a:srgbClr val="0F116A"/>
              </a:solidFill>
              <a:prstDash val="solid"/>
              <a:round/>
              <a:headEnd/>
              <a:tailEnd/>
            </a:ln>
            <a:effectLst/>
          </p:spPr>
          <p:txBody>
            <a:bodyPr wrap="none" anchor="ctr">
              <a:prstTxWarp prst="textNoShape">
                <a:avLst/>
              </a:prstTxWarp>
            </a:bodyPr>
            <a:lstStyle/>
            <a:p>
              <a:endParaRPr lang="en-US"/>
            </a:p>
          </p:txBody>
        </p:sp>
      </p:grpSp>
      <p:sp>
        <p:nvSpPr>
          <p:cNvPr id="321685" name="AutoShape 149"/>
          <p:cNvSpPr>
            <a:spLocks noChangeArrowheads="1"/>
          </p:cNvSpPr>
          <p:nvPr/>
        </p:nvSpPr>
        <p:spPr bwMode="auto">
          <a:xfrm>
            <a:off x="3581400" y="5334000"/>
            <a:ext cx="762000" cy="3810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CC18"/>
          </a:solidFill>
          <a:ln w="9525">
            <a:solidFill>
              <a:schemeClr val="tx1"/>
            </a:solidFill>
            <a:miter lim="800000"/>
            <a:headEnd/>
            <a:tailEnd/>
          </a:ln>
          <a:effectLst/>
        </p:spPr>
        <p:txBody>
          <a:bodyPr wrap="none" anchor="ctr">
            <a:prstTxWarp prst="textNoShape">
              <a:avLst/>
            </a:prstTxWarp>
          </a:bodyPr>
          <a:lstStyle/>
          <a:p>
            <a:endParaRPr lang="en-US"/>
          </a:p>
        </p:txBody>
      </p:sp>
      <p:sp>
        <p:nvSpPr>
          <p:cNvPr id="321686" name="AutoShape 150"/>
          <p:cNvSpPr>
            <a:spLocks noChangeArrowheads="1"/>
          </p:cNvSpPr>
          <p:nvPr/>
        </p:nvSpPr>
        <p:spPr bwMode="auto">
          <a:xfrm>
            <a:off x="6096000" y="5334000"/>
            <a:ext cx="762000" cy="3810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CC18"/>
          </a:solidFill>
          <a:ln w="9525">
            <a:solidFill>
              <a:schemeClr val="tx1"/>
            </a:solidFill>
            <a:miter lim="800000"/>
            <a:headEnd/>
            <a:tailEnd/>
          </a:ln>
          <a:effectLst/>
        </p:spPr>
        <p:txBody>
          <a:bodyPr wrap="none" anchor="ctr">
            <a:prstTxWarp prst="textNoShape">
              <a:avLst/>
            </a:prstTxWarp>
          </a:bodyPr>
          <a:lstStyle/>
          <a:p>
            <a:endParaRPr lang="en-US"/>
          </a:p>
        </p:txBody>
      </p:sp>
      <p:sp>
        <p:nvSpPr>
          <p:cNvPr id="321687" name="Rectangle 151"/>
          <p:cNvSpPr>
            <a:spLocks noChangeArrowheads="1"/>
          </p:cNvSpPr>
          <p:nvPr/>
        </p:nvSpPr>
        <p:spPr bwMode="auto">
          <a:xfrm>
            <a:off x="585788" y="4291013"/>
            <a:ext cx="509587" cy="427037"/>
          </a:xfrm>
          <a:prstGeom prst="rect">
            <a:avLst/>
          </a:prstGeom>
          <a:noFill/>
          <a:ln w="9525">
            <a:noFill/>
            <a:miter lim="800000"/>
            <a:headEnd/>
            <a:tailEnd/>
          </a:ln>
          <a:effectLst/>
        </p:spPr>
        <p:txBody>
          <a:bodyPr wrap="none" anchor="ctr">
            <a:prstTxWarp prst="textNoShape">
              <a:avLst/>
            </a:prstTxWarp>
            <a:spAutoFit/>
          </a:bodyPr>
          <a:lstStyle/>
          <a:p>
            <a:r>
              <a:rPr lang="en-US" sz="2200" b="1">
                <a:solidFill>
                  <a:srgbClr val="0F116A"/>
                </a:solidFill>
              </a:rPr>
              <a:t>2n</a:t>
            </a:r>
          </a:p>
        </p:txBody>
      </p:sp>
      <p:grpSp>
        <p:nvGrpSpPr>
          <p:cNvPr id="321667" name="Group 157"/>
          <p:cNvGrpSpPr>
            <a:grpSpLocks/>
          </p:cNvGrpSpPr>
          <p:nvPr/>
        </p:nvGrpSpPr>
        <p:grpSpPr bwMode="auto">
          <a:xfrm>
            <a:off x="8535988" y="4267200"/>
            <a:ext cx="355600" cy="2179638"/>
            <a:chOff x="5377" y="2688"/>
            <a:chExt cx="224" cy="1373"/>
          </a:xfrm>
        </p:grpSpPr>
        <p:sp>
          <p:nvSpPr>
            <p:cNvPr id="321688" name="Rectangle 152"/>
            <p:cNvSpPr>
              <a:spLocks noChangeArrowheads="1"/>
            </p:cNvSpPr>
            <p:nvPr/>
          </p:nvSpPr>
          <p:spPr bwMode="auto">
            <a:xfrm>
              <a:off x="5377" y="2688"/>
              <a:ext cx="224" cy="269"/>
            </a:xfrm>
            <a:prstGeom prst="rect">
              <a:avLst/>
            </a:prstGeom>
            <a:noFill/>
            <a:ln w="9525">
              <a:noFill/>
              <a:miter lim="800000"/>
              <a:headEnd/>
              <a:tailEnd/>
            </a:ln>
            <a:effectLst/>
          </p:spPr>
          <p:txBody>
            <a:bodyPr wrap="none" anchor="ctr">
              <a:prstTxWarp prst="textNoShape">
                <a:avLst/>
              </a:prstTxWarp>
              <a:spAutoFit/>
            </a:bodyPr>
            <a:lstStyle/>
            <a:p>
              <a:r>
                <a:rPr lang="en-US" sz="2200" b="1">
                  <a:solidFill>
                    <a:srgbClr val="0F116A"/>
                  </a:solidFill>
                </a:rPr>
                <a:t>n</a:t>
              </a:r>
            </a:p>
          </p:txBody>
        </p:sp>
        <p:sp>
          <p:nvSpPr>
            <p:cNvPr id="321689" name="Rectangle 153"/>
            <p:cNvSpPr>
              <a:spLocks noChangeArrowheads="1"/>
            </p:cNvSpPr>
            <p:nvPr/>
          </p:nvSpPr>
          <p:spPr bwMode="auto">
            <a:xfrm>
              <a:off x="5377" y="3792"/>
              <a:ext cx="224" cy="269"/>
            </a:xfrm>
            <a:prstGeom prst="rect">
              <a:avLst/>
            </a:prstGeom>
            <a:noFill/>
            <a:ln w="9525">
              <a:noFill/>
              <a:miter lim="800000"/>
              <a:headEnd/>
              <a:tailEnd/>
            </a:ln>
            <a:effectLst/>
          </p:spPr>
          <p:txBody>
            <a:bodyPr wrap="none" anchor="ctr">
              <a:prstTxWarp prst="textNoShape">
                <a:avLst/>
              </a:prstTxWarp>
              <a:spAutoFit/>
            </a:bodyPr>
            <a:lstStyle/>
            <a:p>
              <a:r>
                <a:rPr lang="en-US" sz="2200" b="1">
                  <a:solidFill>
                    <a:srgbClr val="0F116A"/>
                  </a:solidFill>
                </a:rPr>
                <a:t>n</a:t>
              </a:r>
            </a:p>
          </p:txBody>
        </p:sp>
      </p:grpSp>
      <p:sp>
        <p:nvSpPr>
          <p:cNvPr id="321690" name="AutoShape 154"/>
          <p:cNvSpPr>
            <a:spLocks noChangeArrowheads="1"/>
          </p:cNvSpPr>
          <p:nvPr/>
        </p:nvSpPr>
        <p:spPr bwMode="auto">
          <a:xfrm>
            <a:off x="8443913" y="4294188"/>
            <a:ext cx="542925" cy="373062"/>
          </a:xfrm>
          <a:prstGeom prst="roundRect">
            <a:avLst>
              <a:gd name="adj" fmla="val 16667"/>
            </a:avLst>
          </a:prstGeom>
          <a:solidFill>
            <a:srgbClr val="FFCC18"/>
          </a:solidFill>
          <a:ln w="9525">
            <a:noFill/>
            <a:round/>
            <a:headEnd/>
            <a:tailEnd/>
          </a:ln>
          <a:effectLst/>
        </p:spPr>
        <p:txBody>
          <a:bodyPr wrap="none" lIns="45720" tIns="0" rIns="45720" bIns="0" anchor="ctr">
            <a:prstTxWarp prst="textNoShape">
              <a:avLst/>
            </a:prstTxWarp>
            <a:spAutoFit/>
          </a:bodyPr>
          <a:lstStyle/>
          <a:p>
            <a:r>
              <a:rPr lang="en-US" sz="2200" b="1">
                <a:solidFill>
                  <a:srgbClr val="000000"/>
                </a:solidFill>
              </a:rPr>
              <a:t>n-1</a:t>
            </a:r>
          </a:p>
        </p:txBody>
      </p:sp>
      <p:sp>
        <p:nvSpPr>
          <p:cNvPr id="321691" name="AutoShape 155"/>
          <p:cNvSpPr>
            <a:spLocks noChangeArrowheads="1"/>
          </p:cNvSpPr>
          <p:nvPr/>
        </p:nvSpPr>
        <p:spPr bwMode="auto">
          <a:xfrm>
            <a:off x="8407400" y="6046788"/>
            <a:ext cx="612775" cy="373062"/>
          </a:xfrm>
          <a:prstGeom prst="roundRect">
            <a:avLst>
              <a:gd name="adj" fmla="val 16667"/>
            </a:avLst>
          </a:prstGeom>
          <a:solidFill>
            <a:srgbClr val="FFCC18"/>
          </a:solidFill>
          <a:ln w="9525">
            <a:noFill/>
            <a:round/>
            <a:headEnd/>
            <a:tailEnd/>
          </a:ln>
          <a:effectLst/>
        </p:spPr>
        <p:txBody>
          <a:bodyPr wrap="none" lIns="45720" tIns="0" rIns="45720" bIns="0" anchor="ctr">
            <a:prstTxWarp prst="textNoShape">
              <a:avLst/>
            </a:prstTxWarp>
            <a:spAutoFit/>
          </a:bodyPr>
          <a:lstStyle/>
          <a:p>
            <a:r>
              <a:rPr lang="en-US" sz="2200" b="1">
                <a:solidFill>
                  <a:srgbClr val="000000"/>
                </a:solidFill>
              </a:rPr>
              <a:t>n+1</a:t>
            </a:r>
          </a:p>
        </p:txBody>
      </p:sp>
    </p:spTree>
    <p:extLst>
      <p:ext uri="{BB962C8B-B14F-4D97-AF65-F5344CB8AC3E}">
        <p14:creationId xmlns:p14="http://schemas.microsoft.com/office/powerpoint/2010/main" val="3719736420"/>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646" name="Rectangle 86"/>
          <p:cNvSpPr>
            <a:spLocks noGrp="1" noChangeArrowheads="1"/>
          </p:cNvSpPr>
          <p:nvPr>
            <p:ph type="title"/>
          </p:nvPr>
        </p:nvSpPr>
        <p:spPr>
          <a:xfrm>
            <a:off x="177800" y="0"/>
            <a:ext cx="8115300" cy="1143000"/>
          </a:xfrm>
        </p:spPr>
        <p:txBody>
          <a:bodyPr/>
          <a:lstStyle/>
          <a:p>
            <a:r>
              <a:rPr lang="en-US" dirty="0"/>
              <a:t>Alteration of chromosome number</a:t>
            </a:r>
          </a:p>
        </p:txBody>
      </p:sp>
      <p:pic>
        <p:nvPicPr>
          <p:cNvPr id="322648" name="Picture 88"/>
          <p:cNvPicPr>
            <a:picLocks noChangeAspect="1" noChangeArrowheads="1"/>
          </p:cNvPicPr>
          <p:nvPr/>
        </p:nvPicPr>
        <p:blipFill>
          <a:blip r:embed="rId4"/>
          <a:srcRect/>
          <a:stretch>
            <a:fillRect/>
          </a:stretch>
        </p:blipFill>
        <p:spPr bwMode="auto">
          <a:xfrm>
            <a:off x="685800" y="1295400"/>
            <a:ext cx="8077200" cy="5445125"/>
          </a:xfrm>
          <a:prstGeom prst="rect">
            <a:avLst/>
          </a:prstGeom>
          <a:noFill/>
          <a:ln w="9525">
            <a:noFill/>
            <a:miter lim="800000"/>
            <a:headEnd/>
            <a:tailEnd/>
          </a:ln>
          <a:effectLst/>
        </p:spPr>
      </p:pic>
      <p:sp>
        <p:nvSpPr>
          <p:cNvPr id="322649" name="AutoShape 89"/>
          <p:cNvSpPr>
            <a:spLocks noChangeArrowheads="1"/>
          </p:cNvSpPr>
          <p:nvPr/>
        </p:nvSpPr>
        <p:spPr bwMode="auto">
          <a:xfrm>
            <a:off x="814388" y="4654550"/>
            <a:ext cx="1763712" cy="1163638"/>
          </a:xfrm>
          <a:prstGeom prst="roundRect">
            <a:avLst>
              <a:gd name="adj" fmla="val 16667"/>
            </a:avLst>
          </a:prstGeom>
          <a:noFill/>
          <a:ln w="38100">
            <a:solidFill>
              <a:srgbClr val="CC0000"/>
            </a:solidFill>
            <a:round/>
            <a:headEnd/>
            <a:tailEnd/>
          </a:ln>
          <a:effectLst/>
        </p:spPr>
        <p:txBody>
          <a:bodyPr wrap="none" anchor="ctr">
            <a:prstTxWarp prst="textNoShape">
              <a:avLst/>
            </a:prstTxWarp>
          </a:bodyPr>
          <a:lstStyle/>
          <a:p>
            <a:endParaRPr lang="en-US"/>
          </a:p>
        </p:txBody>
      </p:sp>
      <p:sp>
        <p:nvSpPr>
          <p:cNvPr id="322651" name="AutoShape 91"/>
          <p:cNvSpPr>
            <a:spLocks noChangeArrowheads="1"/>
          </p:cNvSpPr>
          <p:nvPr/>
        </p:nvSpPr>
        <p:spPr bwMode="auto">
          <a:xfrm>
            <a:off x="2609850" y="4654550"/>
            <a:ext cx="1763713" cy="1163638"/>
          </a:xfrm>
          <a:prstGeom prst="roundRect">
            <a:avLst>
              <a:gd name="adj" fmla="val 16667"/>
            </a:avLst>
          </a:prstGeom>
          <a:noFill/>
          <a:ln w="38100">
            <a:solidFill>
              <a:srgbClr val="CC0000"/>
            </a:solidFill>
            <a:round/>
            <a:headEnd/>
            <a:tailEnd/>
          </a:ln>
          <a:effectLst/>
        </p:spPr>
        <p:txBody>
          <a:bodyPr wrap="none" anchor="ctr">
            <a:prstTxWarp prst="textNoShape">
              <a:avLst/>
            </a:prstTxWarp>
          </a:bodyPr>
          <a:lstStyle/>
          <a:p>
            <a:endParaRPr lang="en-US"/>
          </a:p>
        </p:txBody>
      </p:sp>
      <p:sp>
        <p:nvSpPr>
          <p:cNvPr id="322652" name="AutoShape 92"/>
          <p:cNvSpPr>
            <a:spLocks noChangeArrowheads="1"/>
          </p:cNvSpPr>
          <p:nvPr/>
        </p:nvSpPr>
        <p:spPr bwMode="auto">
          <a:xfrm>
            <a:off x="5118100" y="4654550"/>
            <a:ext cx="1763713" cy="1163638"/>
          </a:xfrm>
          <a:prstGeom prst="roundRect">
            <a:avLst>
              <a:gd name="adj" fmla="val 16667"/>
            </a:avLst>
          </a:prstGeom>
          <a:noFill/>
          <a:ln w="38100">
            <a:solidFill>
              <a:srgbClr val="CC0000"/>
            </a:solidFill>
            <a:round/>
            <a:headEnd/>
            <a:tailEnd/>
          </a:ln>
          <a:effectLst/>
        </p:spPr>
        <p:txBody>
          <a:bodyPr wrap="none" anchor="ctr">
            <a:prstTxWarp prst="textNoShape">
              <a:avLst/>
            </a:prstTxWarp>
          </a:bodyPr>
          <a:lstStyle/>
          <a:p>
            <a:endParaRPr lang="en-US"/>
          </a:p>
        </p:txBody>
      </p:sp>
      <p:sp>
        <p:nvSpPr>
          <p:cNvPr id="322653" name="AutoShape 93"/>
          <p:cNvSpPr>
            <a:spLocks noChangeArrowheads="1"/>
          </p:cNvSpPr>
          <p:nvPr/>
        </p:nvSpPr>
        <p:spPr bwMode="auto">
          <a:xfrm>
            <a:off x="6923088" y="4654550"/>
            <a:ext cx="1763712" cy="1163638"/>
          </a:xfrm>
          <a:prstGeom prst="roundRect">
            <a:avLst>
              <a:gd name="adj" fmla="val 16667"/>
            </a:avLst>
          </a:prstGeom>
          <a:noFill/>
          <a:ln w="38100">
            <a:solidFill>
              <a:srgbClr val="008414"/>
            </a:solidFill>
            <a:round/>
            <a:headEnd/>
            <a:tailEnd/>
          </a:ln>
          <a:effectLst/>
        </p:spPr>
        <p:txBody>
          <a:bodyPr wrap="none" anchor="ctr">
            <a:prstTxWarp prst="textNoShape">
              <a:avLst/>
            </a:prstTxWarp>
          </a:bodyPr>
          <a:lstStyle/>
          <a:p>
            <a:endParaRPr lang="en-US"/>
          </a:p>
        </p:txBody>
      </p:sp>
      <p:sp>
        <p:nvSpPr>
          <p:cNvPr id="322654" name="AutoShape 94"/>
          <p:cNvSpPr>
            <a:spLocks noChangeArrowheads="1"/>
          </p:cNvSpPr>
          <p:nvPr/>
        </p:nvSpPr>
        <p:spPr bwMode="auto">
          <a:xfrm>
            <a:off x="1030288" y="5887642"/>
            <a:ext cx="3268087" cy="340519"/>
          </a:xfrm>
          <a:prstGeom prst="roundRect">
            <a:avLst>
              <a:gd name="adj" fmla="val 16667"/>
            </a:avLst>
          </a:prstGeom>
          <a:solidFill>
            <a:srgbClr val="FFCC18"/>
          </a:solidFill>
          <a:ln w="9525">
            <a:solidFill>
              <a:srgbClr val="CC0000"/>
            </a:solidFill>
            <a:round/>
            <a:headEnd/>
            <a:tailEnd/>
          </a:ln>
          <a:effectLst/>
        </p:spPr>
        <p:txBody>
          <a:bodyPr wrap="none" tIns="0" bIns="0" anchor="ctr">
            <a:prstTxWarp prst="textNoShape">
              <a:avLst/>
            </a:prstTxWarp>
            <a:spAutoFit/>
          </a:bodyPr>
          <a:lstStyle/>
          <a:p>
            <a:pPr algn="l"/>
            <a:r>
              <a:rPr lang="en-US" sz="2000" b="1" dirty="0">
                <a:solidFill>
                  <a:srgbClr val="CC0000"/>
                </a:solidFill>
              </a:rPr>
              <a:t>all with incorrect number</a:t>
            </a:r>
          </a:p>
        </p:txBody>
      </p:sp>
      <p:sp>
        <p:nvSpPr>
          <p:cNvPr id="322656" name="AutoShape 96"/>
          <p:cNvSpPr>
            <a:spLocks noChangeArrowheads="1"/>
          </p:cNvSpPr>
          <p:nvPr/>
        </p:nvSpPr>
        <p:spPr bwMode="auto">
          <a:xfrm>
            <a:off x="5365750" y="5870616"/>
            <a:ext cx="3653001" cy="374571"/>
          </a:xfrm>
          <a:prstGeom prst="roundRect">
            <a:avLst>
              <a:gd name="adj" fmla="val 16667"/>
            </a:avLst>
          </a:prstGeom>
          <a:solidFill>
            <a:srgbClr val="FFCC18"/>
          </a:solidFill>
          <a:ln w="9525">
            <a:solidFill>
              <a:srgbClr val="CC0000"/>
            </a:solidFill>
            <a:round/>
            <a:headEnd/>
            <a:tailEnd/>
          </a:ln>
          <a:effectLst/>
        </p:spPr>
        <p:txBody>
          <a:bodyPr wrap="none" tIns="0" bIns="0" anchor="ctr">
            <a:prstTxWarp prst="textNoShape">
              <a:avLst/>
            </a:prstTxWarp>
            <a:spAutoFit/>
          </a:bodyPr>
          <a:lstStyle/>
          <a:p>
            <a:pPr algn="l"/>
            <a:r>
              <a:rPr lang="en-US" sz="2200" b="1" dirty="0">
                <a:solidFill>
                  <a:srgbClr val="CC0000"/>
                </a:solidFill>
              </a:rPr>
              <a:t>1/2 with incorrect number</a:t>
            </a:r>
          </a:p>
        </p:txBody>
      </p:sp>
      <p:sp>
        <p:nvSpPr>
          <p:cNvPr id="322657" name="AutoShape 97"/>
          <p:cNvSpPr>
            <a:spLocks noChangeArrowheads="1"/>
          </p:cNvSpPr>
          <p:nvPr/>
        </p:nvSpPr>
        <p:spPr bwMode="auto">
          <a:xfrm>
            <a:off x="1003300" y="2756377"/>
            <a:ext cx="3022599" cy="408623"/>
          </a:xfrm>
          <a:prstGeom prst="roundRect">
            <a:avLst>
              <a:gd name="adj" fmla="val 16667"/>
            </a:avLst>
          </a:prstGeom>
          <a:solidFill>
            <a:srgbClr val="CC0000"/>
          </a:solidFill>
          <a:ln w="9525">
            <a:solidFill>
              <a:srgbClr val="CC0000"/>
            </a:solidFill>
            <a:round/>
            <a:headEnd/>
            <a:tailEnd/>
          </a:ln>
          <a:effectLst/>
        </p:spPr>
        <p:txBody>
          <a:bodyPr wrap="square" tIns="0" bIns="0" anchor="ctr">
            <a:prstTxWarp prst="textNoShape">
              <a:avLst/>
            </a:prstTxWarp>
            <a:spAutoFit/>
          </a:bodyPr>
          <a:lstStyle/>
          <a:p>
            <a:r>
              <a:rPr lang="en-US" b="1" dirty="0">
                <a:solidFill>
                  <a:schemeClr val="bg1"/>
                </a:solidFill>
              </a:rPr>
              <a:t>error in Meiosis 1</a:t>
            </a:r>
          </a:p>
        </p:txBody>
      </p:sp>
      <p:sp>
        <p:nvSpPr>
          <p:cNvPr id="322658" name="AutoShape 98"/>
          <p:cNvSpPr>
            <a:spLocks noChangeArrowheads="1"/>
          </p:cNvSpPr>
          <p:nvPr/>
        </p:nvSpPr>
        <p:spPr bwMode="auto">
          <a:xfrm>
            <a:off x="5435600" y="4250214"/>
            <a:ext cx="2908300" cy="408623"/>
          </a:xfrm>
          <a:prstGeom prst="roundRect">
            <a:avLst>
              <a:gd name="adj" fmla="val 16667"/>
            </a:avLst>
          </a:prstGeom>
          <a:solidFill>
            <a:srgbClr val="CC0000"/>
          </a:solidFill>
          <a:ln w="9525">
            <a:solidFill>
              <a:srgbClr val="CC0000"/>
            </a:solidFill>
            <a:round/>
            <a:headEnd/>
            <a:tailEnd/>
          </a:ln>
          <a:effectLst/>
        </p:spPr>
        <p:txBody>
          <a:bodyPr wrap="square" tIns="0" bIns="0" anchor="ctr">
            <a:prstTxWarp prst="textNoShape">
              <a:avLst/>
            </a:prstTxWarp>
            <a:spAutoFit/>
          </a:bodyPr>
          <a:lstStyle/>
          <a:p>
            <a:r>
              <a:rPr lang="en-US" b="1" dirty="0">
                <a:solidFill>
                  <a:schemeClr val="bg1"/>
                </a:solidFill>
              </a:rPr>
              <a:t>error in Meiosis 2</a:t>
            </a:r>
          </a:p>
        </p:txBody>
      </p:sp>
    </p:spTree>
    <p:extLst>
      <p:ext uri="{BB962C8B-B14F-4D97-AF65-F5344CB8AC3E}">
        <p14:creationId xmlns:p14="http://schemas.microsoft.com/office/powerpoint/2010/main" val="100622052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22649"/>
                                        </p:tgtEl>
                                        <p:attrNameLst>
                                          <p:attrName>style.visibility</p:attrName>
                                        </p:attrNameLst>
                                      </p:cBhvr>
                                      <p:to>
                                        <p:strVal val="visible"/>
                                      </p:to>
                                    </p:set>
                                    <p:animEffect transition="in" filter="wipe(left)">
                                      <p:cBhvr>
                                        <p:cTn id="7" dur="500"/>
                                        <p:tgtEl>
                                          <p:spTgt spid="322649"/>
                                        </p:tgtEl>
                                      </p:cBhvr>
                                    </p:animEffect>
                                  </p:childTnLst>
                                  <p:subTnLst>
                                    <p:audio>
                                      <p:cMediaNode>
                                        <p:cTn display="0" masterRel="sameClick">
                                          <p:stCondLst>
                                            <p:cond evt="begin" delay="0">
                                              <p:tn val="5"/>
                                            </p:cond>
                                          </p:stCondLst>
                                          <p:endCondLst>
                                            <p:cond evt="onStopAudio" delay="0">
                                              <p:tgtEl>
                                                <p:sldTgt/>
                                              </p:tgtEl>
                                            </p:cond>
                                          </p:endCondLst>
                                        </p:cTn>
                                        <p:tgtEl>
                                          <p:sndTgt r:embed="rId3" name="Pencil Check"/>
                                        </p:tgtEl>
                                      </p:cMediaNode>
                                    </p:audio>
                                  </p:sub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22651"/>
                                        </p:tgtEl>
                                        <p:attrNameLst>
                                          <p:attrName>style.visibility</p:attrName>
                                        </p:attrNameLst>
                                      </p:cBhvr>
                                      <p:to>
                                        <p:strVal val="visible"/>
                                      </p:to>
                                    </p:set>
                                    <p:animEffect transition="in" filter="wipe(left)">
                                      <p:cBhvr>
                                        <p:cTn id="12" dur="500"/>
                                        <p:tgtEl>
                                          <p:spTgt spid="322651"/>
                                        </p:tgtEl>
                                      </p:cBhvr>
                                    </p:animEffect>
                                  </p:childTnLst>
                                  <p:subTnLst>
                                    <p:audio>
                                      <p:cMediaNode>
                                        <p:cTn display="0" masterRel="sameClick">
                                          <p:stCondLst>
                                            <p:cond evt="begin" delay="0">
                                              <p:tn val="10"/>
                                            </p:cond>
                                          </p:stCondLst>
                                          <p:endCondLst>
                                            <p:cond evt="onStopAudio" delay="0">
                                              <p:tgtEl>
                                                <p:sldTgt/>
                                              </p:tgtEl>
                                            </p:cond>
                                          </p:endCondLst>
                                        </p:cTn>
                                        <p:tgtEl>
                                          <p:sndTgt r:embed="rId3" name="Pencil Check"/>
                                        </p:tgtEl>
                                      </p:cMediaNode>
                                    </p:audio>
                                  </p:sub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22654"/>
                                        </p:tgtEl>
                                        <p:attrNameLst>
                                          <p:attrName>style.visibility</p:attrName>
                                        </p:attrNameLst>
                                      </p:cBhvr>
                                      <p:to>
                                        <p:strVal val="visible"/>
                                      </p:to>
                                    </p:set>
                                    <p:animEffect transition="in" filter="wipe(left)">
                                      <p:cBhvr>
                                        <p:cTn id="17" dur="500"/>
                                        <p:tgtEl>
                                          <p:spTgt spid="32265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22657"/>
                                        </p:tgtEl>
                                        <p:attrNameLst>
                                          <p:attrName>style.visibility</p:attrName>
                                        </p:attrNameLst>
                                      </p:cBhvr>
                                      <p:to>
                                        <p:strVal val="visible"/>
                                      </p:to>
                                    </p:set>
                                    <p:animEffect transition="in" filter="wipe(left)">
                                      <p:cBhvr>
                                        <p:cTn id="22" dur="500"/>
                                        <p:tgtEl>
                                          <p:spTgt spid="32265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22652"/>
                                        </p:tgtEl>
                                        <p:attrNameLst>
                                          <p:attrName>style.visibility</p:attrName>
                                        </p:attrNameLst>
                                      </p:cBhvr>
                                      <p:to>
                                        <p:strVal val="visible"/>
                                      </p:to>
                                    </p:set>
                                    <p:animEffect transition="in" filter="wipe(left)">
                                      <p:cBhvr>
                                        <p:cTn id="27" dur="500"/>
                                        <p:tgtEl>
                                          <p:spTgt spid="322652"/>
                                        </p:tgtEl>
                                      </p:cBhvr>
                                    </p:animEffect>
                                  </p:childTnLst>
                                  <p:subTnLst>
                                    <p:audio>
                                      <p:cMediaNode>
                                        <p:cTn display="0" masterRel="sameClick">
                                          <p:stCondLst>
                                            <p:cond evt="begin" delay="0">
                                              <p:tn val="25"/>
                                            </p:cond>
                                          </p:stCondLst>
                                          <p:endCondLst>
                                            <p:cond evt="onStopAudio" delay="0">
                                              <p:tgtEl>
                                                <p:sldTgt/>
                                              </p:tgtEl>
                                            </p:cond>
                                          </p:endCondLst>
                                        </p:cTn>
                                        <p:tgtEl>
                                          <p:sndTgt r:embed="rId3" name="Pencil Check"/>
                                        </p:tgtEl>
                                      </p:cMediaNode>
                                    </p:audio>
                                  </p:sub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22653"/>
                                        </p:tgtEl>
                                        <p:attrNameLst>
                                          <p:attrName>style.visibility</p:attrName>
                                        </p:attrNameLst>
                                      </p:cBhvr>
                                      <p:to>
                                        <p:strVal val="visible"/>
                                      </p:to>
                                    </p:set>
                                    <p:animEffect transition="in" filter="wipe(left)">
                                      <p:cBhvr>
                                        <p:cTn id="32" dur="500"/>
                                        <p:tgtEl>
                                          <p:spTgt spid="322653"/>
                                        </p:tgtEl>
                                      </p:cBhvr>
                                    </p:animEffect>
                                  </p:childTnLst>
                                  <p:subTnLst>
                                    <p:audio>
                                      <p:cMediaNode>
                                        <p:cTn display="0" masterRel="sameClick">
                                          <p:stCondLst>
                                            <p:cond evt="begin" delay="0">
                                              <p:tn val="30"/>
                                            </p:cond>
                                          </p:stCondLst>
                                          <p:endCondLst>
                                            <p:cond evt="onStopAudio" delay="0">
                                              <p:tgtEl>
                                                <p:sldTgt/>
                                              </p:tgtEl>
                                            </p:cond>
                                          </p:endCondLst>
                                        </p:cTn>
                                        <p:tgtEl>
                                          <p:sndTgt r:embed="rId3" name="Pencil Check"/>
                                        </p:tgtEl>
                                      </p:cMediaNode>
                                    </p:audio>
                                  </p:sub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322656"/>
                                        </p:tgtEl>
                                        <p:attrNameLst>
                                          <p:attrName>style.visibility</p:attrName>
                                        </p:attrNameLst>
                                      </p:cBhvr>
                                      <p:to>
                                        <p:strVal val="visible"/>
                                      </p:to>
                                    </p:set>
                                    <p:animEffect transition="in" filter="wipe(left)">
                                      <p:cBhvr>
                                        <p:cTn id="37" dur="500"/>
                                        <p:tgtEl>
                                          <p:spTgt spid="322656"/>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322658"/>
                                        </p:tgtEl>
                                        <p:attrNameLst>
                                          <p:attrName>style.visibility</p:attrName>
                                        </p:attrNameLst>
                                      </p:cBhvr>
                                      <p:to>
                                        <p:strVal val="visible"/>
                                      </p:to>
                                    </p:set>
                                    <p:animEffect transition="in" filter="wipe(left)">
                                      <p:cBhvr>
                                        <p:cTn id="42" dur="500"/>
                                        <p:tgtEl>
                                          <p:spTgt spid="3226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2649" grpId="0" animBg="1"/>
      <p:bldP spid="322651" grpId="0" animBg="1"/>
      <p:bldP spid="322652" grpId="0" animBg="1"/>
      <p:bldP spid="322653" grpId="0" animBg="1"/>
      <p:bldP spid="322654" grpId="0" animBg="1" autoUpdateAnimBg="0"/>
      <p:bldP spid="322656" grpId="0" animBg="1" autoUpdateAnimBg="0"/>
      <p:bldP spid="322657" grpId="0" animBg="1" autoUpdateAnimBg="0"/>
      <p:bldP spid="322658" grpId="0" animBg="1"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716" name="AutoShape 108"/>
          <p:cNvSpPr>
            <a:spLocks noChangeArrowheads="1"/>
          </p:cNvSpPr>
          <p:nvPr/>
        </p:nvSpPr>
        <p:spPr bwMode="auto">
          <a:xfrm>
            <a:off x="2803525" y="6069013"/>
            <a:ext cx="1168400" cy="709612"/>
          </a:xfrm>
          <a:prstGeom prst="roundRect">
            <a:avLst>
              <a:gd name="adj" fmla="val 16667"/>
            </a:avLst>
          </a:prstGeom>
          <a:solidFill>
            <a:srgbClr val="FFCC18"/>
          </a:solidFill>
          <a:ln w="9525">
            <a:noFill/>
            <a:round/>
            <a:headEnd/>
            <a:tailEnd/>
          </a:ln>
          <a:effectLst/>
        </p:spPr>
        <p:txBody>
          <a:bodyPr wrap="none" lIns="45720" tIns="0" rIns="45720" bIns="0" anchor="ctr">
            <a:prstTxWarp prst="textNoShape">
              <a:avLst/>
            </a:prstTxWarp>
            <a:spAutoFit/>
          </a:bodyPr>
          <a:lstStyle/>
          <a:p>
            <a:r>
              <a:rPr lang="en-US" sz="2200" b="1">
                <a:solidFill>
                  <a:srgbClr val="CC0000"/>
                </a:solidFill>
              </a:rPr>
              <a:t>trisomy</a:t>
            </a:r>
            <a:endParaRPr lang="en-US" sz="2200" b="1">
              <a:solidFill>
                <a:srgbClr val="0F116A"/>
              </a:solidFill>
            </a:endParaRPr>
          </a:p>
          <a:p>
            <a:r>
              <a:rPr lang="en-US" b="1">
                <a:solidFill>
                  <a:srgbClr val="000000"/>
                </a:solidFill>
              </a:rPr>
              <a:t>2n+1</a:t>
            </a:r>
            <a:endParaRPr lang="en-US" sz="2200" b="1">
              <a:solidFill>
                <a:srgbClr val="000000"/>
              </a:solidFill>
            </a:endParaRPr>
          </a:p>
        </p:txBody>
      </p:sp>
      <p:sp>
        <p:nvSpPr>
          <p:cNvPr id="324610" name="Rectangle 2"/>
          <p:cNvSpPr>
            <a:spLocks noGrp="1" noChangeArrowheads="1"/>
          </p:cNvSpPr>
          <p:nvPr>
            <p:ph type="title"/>
          </p:nvPr>
        </p:nvSpPr>
        <p:spPr/>
        <p:txBody>
          <a:bodyPr/>
          <a:lstStyle/>
          <a:p>
            <a:r>
              <a:rPr lang="en-US"/>
              <a:t>Nondisjunction </a:t>
            </a:r>
          </a:p>
        </p:txBody>
      </p:sp>
      <p:sp>
        <p:nvSpPr>
          <p:cNvPr id="324611" name="Rectangle 3" descr="Rectangle: Click to edit Master text styles&#10;Second level&#10;Third level&#10;Fourth level&#10;Fifth level"/>
          <p:cNvSpPr>
            <a:spLocks noGrp="1" noChangeArrowheads="1"/>
          </p:cNvSpPr>
          <p:nvPr>
            <p:ph type="body" idx="1"/>
          </p:nvPr>
        </p:nvSpPr>
        <p:spPr>
          <a:xfrm>
            <a:off x="635000" y="1079500"/>
            <a:ext cx="8229600" cy="2590800"/>
          </a:xfrm>
        </p:spPr>
        <p:txBody>
          <a:bodyPr/>
          <a:lstStyle/>
          <a:p>
            <a:pPr>
              <a:buClrTx/>
            </a:pPr>
            <a:r>
              <a:rPr lang="en-US" dirty="0" smtClean="0"/>
              <a:t>Offspring </a:t>
            </a:r>
            <a:r>
              <a:rPr lang="en-US" dirty="0"/>
              <a:t>has wrong chromosome number</a:t>
            </a:r>
          </a:p>
          <a:p>
            <a:pPr lvl="1"/>
            <a:r>
              <a:rPr lang="en-US" u="sng" dirty="0" err="1">
                <a:solidFill>
                  <a:srgbClr val="CC0000"/>
                </a:solidFill>
              </a:rPr>
              <a:t>trisomy</a:t>
            </a:r>
            <a:r>
              <a:rPr lang="en-US" dirty="0"/>
              <a:t> </a:t>
            </a:r>
          </a:p>
          <a:p>
            <a:pPr marL="1085850" lvl="2"/>
            <a:r>
              <a:rPr lang="en-US" dirty="0"/>
              <a:t>cells have 3 copies of a chromosome </a:t>
            </a:r>
          </a:p>
          <a:p>
            <a:pPr lvl="1"/>
            <a:r>
              <a:rPr lang="en-US" u="sng" dirty="0" err="1">
                <a:solidFill>
                  <a:srgbClr val="CC0000"/>
                </a:solidFill>
              </a:rPr>
              <a:t>monosomy</a:t>
            </a:r>
            <a:r>
              <a:rPr lang="en-US" dirty="0"/>
              <a:t> </a:t>
            </a:r>
          </a:p>
          <a:p>
            <a:pPr marL="1085850" lvl="2"/>
            <a:r>
              <a:rPr lang="en-US" dirty="0"/>
              <a:t>cells have only 1 copy of a chromosome </a:t>
            </a:r>
          </a:p>
        </p:txBody>
      </p:sp>
      <p:grpSp>
        <p:nvGrpSpPr>
          <p:cNvPr id="2" name="Group 143"/>
          <p:cNvGrpSpPr>
            <a:grpSpLocks/>
          </p:cNvGrpSpPr>
          <p:nvPr/>
        </p:nvGrpSpPr>
        <p:grpSpPr bwMode="auto">
          <a:xfrm>
            <a:off x="517525" y="3860800"/>
            <a:ext cx="1447800" cy="1447800"/>
            <a:chOff x="3504" y="2427"/>
            <a:chExt cx="912" cy="912"/>
          </a:xfrm>
        </p:grpSpPr>
        <p:sp>
          <p:nvSpPr>
            <p:cNvPr id="324615" name="Oval 7"/>
            <p:cNvSpPr>
              <a:spLocks noChangeArrowheads="1"/>
            </p:cNvSpPr>
            <p:nvPr/>
          </p:nvSpPr>
          <p:spPr bwMode="auto">
            <a:xfrm>
              <a:off x="3504" y="2427"/>
              <a:ext cx="912" cy="912"/>
            </a:xfrm>
            <a:prstGeom prst="ellipse">
              <a:avLst/>
            </a:prstGeom>
            <a:solidFill>
              <a:srgbClr val="FF45B9"/>
            </a:solidFill>
            <a:ln w="9525">
              <a:solidFill>
                <a:srgbClr val="CC0000"/>
              </a:solidFill>
              <a:round/>
              <a:headEnd/>
              <a:tailEnd/>
            </a:ln>
            <a:effectLst/>
          </p:spPr>
          <p:txBody>
            <a:bodyPr wrap="none" anchor="ctr">
              <a:prstTxWarp prst="textNoShape">
                <a:avLst/>
              </a:prstTxWarp>
            </a:bodyPr>
            <a:lstStyle/>
            <a:p>
              <a:endParaRPr lang="en-US"/>
            </a:p>
          </p:txBody>
        </p:sp>
        <p:sp>
          <p:nvSpPr>
            <p:cNvPr id="324618" name="Freeform 10"/>
            <p:cNvSpPr>
              <a:spLocks/>
            </p:cNvSpPr>
            <p:nvPr/>
          </p:nvSpPr>
          <p:spPr bwMode="auto">
            <a:xfrm>
              <a:off x="3696" y="2624"/>
              <a:ext cx="140" cy="576"/>
            </a:xfrm>
            <a:custGeom>
              <a:avLst/>
              <a:gdLst/>
              <a:ahLst/>
              <a:cxnLst>
                <a:cxn ang="0">
                  <a:pos x="0" y="0"/>
                </a:cxn>
                <a:cxn ang="0">
                  <a:pos x="144" y="288"/>
                </a:cxn>
                <a:cxn ang="0">
                  <a:pos x="48" y="624"/>
                </a:cxn>
              </a:cxnLst>
              <a:rect l="0" t="0" r="r" b="b"/>
              <a:pathLst>
                <a:path w="152" h="624">
                  <a:moveTo>
                    <a:pt x="0" y="0"/>
                  </a:moveTo>
                  <a:cubicBezTo>
                    <a:pt x="68" y="92"/>
                    <a:pt x="136" y="184"/>
                    <a:pt x="144" y="288"/>
                  </a:cubicBezTo>
                  <a:cubicBezTo>
                    <a:pt x="152" y="392"/>
                    <a:pt x="64" y="568"/>
                    <a:pt x="48" y="624"/>
                  </a:cubicBezTo>
                </a:path>
              </a:pathLst>
            </a:custGeom>
            <a:solidFill>
              <a:srgbClr val="FF45B9"/>
            </a:solidFill>
            <a:ln w="76200" cap="flat" cmpd="sng">
              <a:solidFill>
                <a:srgbClr val="CC0000"/>
              </a:solidFill>
              <a:prstDash val="solid"/>
              <a:round/>
              <a:headEnd/>
              <a:tailEnd/>
            </a:ln>
            <a:effectLst/>
          </p:spPr>
          <p:txBody>
            <a:bodyPr wrap="none" anchor="ctr">
              <a:prstTxWarp prst="textNoShape">
                <a:avLst/>
              </a:prstTxWarp>
            </a:bodyPr>
            <a:lstStyle/>
            <a:p>
              <a:endParaRPr lang="en-US"/>
            </a:p>
          </p:txBody>
        </p:sp>
        <p:sp>
          <p:nvSpPr>
            <p:cNvPr id="324619" name="Freeform 11"/>
            <p:cNvSpPr>
              <a:spLocks/>
            </p:cNvSpPr>
            <p:nvPr/>
          </p:nvSpPr>
          <p:spPr bwMode="auto">
            <a:xfrm flipH="1">
              <a:off x="4013" y="2912"/>
              <a:ext cx="118" cy="288"/>
            </a:xfrm>
            <a:custGeom>
              <a:avLst/>
              <a:gdLst/>
              <a:ahLst/>
              <a:cxnLst>
                <a:cxn ang="0">
                  <a:pos x="0" y="0"/>
                </a:cxn>
                <a:cxn ang="0">
                  <a:pos x="144" y="288"/>
                </a:cxn>
                <a:cxn ang="0">
                  <a:pos x="48" y="624"/>
                </a:cxn>
              </a:cxnLst>
              <a:rect l="0" t="0" r="r" b="b"/>
              <a:pathLst>
                <a:path w="152" h="624">
                  <a:moveTo>
                    <a:pt x="0" y="0"/>
                  </a:moveTo>
                  <a:cubicBezTo>
                    <a:pt x="68" y="92"/>
                    <a:pt x="136" y="184"/>
                    <a:pt x="144" y="288"/>
                  </a:cubicBezTo>
                  <a:cubicBezTo>
                    <a:pt x="152" y="392"/>
                    <a:pt x="64" y="568"/>
                    <a:pt x="48" y="624"/>
                  </a:cubicBezTo>
                </a:path>
              </a:pathLst>
            </a:custGeom>
            <a:solidFill>
              <a:srgbClr val="FF45B9"/>
            </a:solidFill>
            <a:ln w="76200" cap="flat" cmpd="sng">
              <a:solidFill>
                <a:srgbClr val="CC0000"/>
              </a:solidFill>
              <a:prstDash val="solid"/>
              <a:round/>
              <a:headEnd/>
              <a:tailEnd/>
            </a:ln>
            <a:effectLst/>
          </p:spPr>
          <p:txBody>
            <a:bodyPr wrap="none" anchor="ctr">
              <a:prstTxWarp prst="textNoShape">
                <a:avLst/>
              </a:prstTxWarp>
            </a:bodyPr>
            <a:lstStyle/>
            <a:p>
              <a:endParaRPr lang="en-US"/>
            </a:p>
          </p:txBody>
        </p:sp>
        <p:sp>
          <p:nvSpPr>
            <p:cNvPr id="324620" name="Freeform 12"/>
            <p:cNvSpPr>
              <a:spLocks/>
            </p:cNvSpPr>
            <p:nvPr/>
          </p:nvSpPr>
          <p:spPr bwMode="auto">
            <a:xfrm flipV="1">
              <a:off x="4176" y="2763"/>
              <a:ext cx="83" cy="240"/>
            </a:xfrm>
            <a:custGeom>
              <a:avLst/>
              <a:gdLst/>
              <a:ahLst/>
              <a:cxnLst>
                <a:cxn ang="0">
                  <a:pos x="0" y="0"/>
                </a:cxn>
                <a:cxn ang="0">
                  <a:pos x="96" y="192"/>
                </a:cxn>
                <a:cxn ang="0">
                  <a:pos x="48" y="288"/>
                </a:cxn>
              </a:cxnLst>
              <a:rect l="0" t="0" r="r" b="b"/>
              <a:pathLst>
                <a:path w="104" h="288">
                  <a:moveTo>
                    <a:pt x="0" y="0"/>
                  </a:moveTo>
                  <a:cubicBezTo>
                    <a:pt x="44" y="72"/>
                    <a:pt x="88" y="144"/>
                    <a:pt x="96" y="192"/>
                  </a:cubicBezTo>
                  <a:cubicBezTo>
                    <a:pt x="104" y="240"/>
                    <a:pt x="76" y="264"/>
                    <a:pt x="48" y="288"/>
                  </a:cubicBezTo>
                </a:path>
              </a:pathLst>
            </a:custGeom>
            <a:solidFill>
              <a:srgbClr val="FF45B9"/>
            </a:solidFill>
            <a:ln w="76200" cap="flat" cmpd="sng">
              <a:solidFill>
                <a:srgbClr val="CC0000"/>
              </a:solidFill>
              <a:prstDash val="solid"/>
              <a:round/>
              <a:headEnd/>
              <a:tailEnd/>
            </a:ln>
            <a:effectLst/>
          </p:spPr>
          <p:txBody>
            <a:bodyPr wrap="none" anchor="ctr">
              <a:prstTxWarp prst="textNoShape">
                <a:avLst/>
              </a:prstTxWarp>
            </a:bodyPr>
            <a:lstStyle/>
            <a:p>
              <a:endParaRPr lang="en-US"/>
            </a:p>
          </p:txBody>
        </p:sp>
        <p:sp>
          <p:nvSpPr>
            <p:cNvPr id="324621" name="Freeform 13"/>
            <p:cNvSpPr>
              <a:spLocks/>
            </p:cNvSpPr>
            <p:nvPr/>
          </p:nvSpPr>
          <p:spPr bwMode="auto">
            <a:xfrm flipH="1" flipV="1">
              <a:off x="3884" y="2667"/>
              <a:ext cx="83" cy="240"/>
            </a:xfrm>
            <a:custGeom>
              <a:avLst/>
              <a:gdLst/>
              <a:ahLst/>
              <a:cxnLst>
                <a:cxn ang="0">
                  <a:pos x="0" y="0"/>
                </a:cxn>
                <a:cxn ang="0">
                  <a:pos x="96" y="192"/>
                </a:cxn>
                <a:cxn ang="0">
                  <a:pos x="48" y="288"/>
                </a:cxn>
              </a:cxnLst>
              <a:rect l="0" t="0" r="r" b="b"/>
              <a:pathLst>
                <a:path w="104" h="288">
                  <a:moveTo>
                    <a:pt x="0" y="0"/>
                  </a:moveTo>
                  <a:cubicBezTo>
                    <a:pt x="44" y="72"/>
                    <a:pt x="88" y="144"/>
                    <a:pt x="96" y="192"/>
                  </a:cubicBezTo>
                  <a:cubicBezTo>
                    <a:pt x="104" y="240"/>
                    <a:pt x="76" y="264"/>
                    <a:pt x="48" y="288"/>
                  </a:cubicBezTo>
                </a:path>
              </a:pathLst>
            </a:custGeom>
            <a:solidFill>
              <a:srgbClr val="FF45B9"/>
            </a:solidFill>
            <a:ln w="76200" cap="flat" cmpd="sng">
              <a:solidFill>
                <a:srgbClr val="CC0000"/>
              </a:solidFill>
              <a:prstDash val="solid"/>
              <a:round/>
              <a:headEnd/>
              <a:tailEnd/>
            </a:ln>
            <a:effectLst/>
          </p:spPr>
          <p:txBody>
            <a:bodyPr wrap="none" anchor="ctr">
              <a:prstTxWarp prst="textNoShape">
                <a:avLst/>
              </a:prstTxWarp>
            </a:bodyPr>
            <a:lstStyle/>
            <a:p>
              <a:endParaRPr lang="en-US"/>
            </a:p>
          </p:txBody>
        </p:sp>
      </p:grpSp>
      <p:grpSp>
        <p:nvGrpSpPr>
          <p:cNvPr id="3" name="Group 136"/>
          <p:cNvGrpSpPr>
            <a:grpSpLocks/>
          </p:cNvGrpSpPr>
          <p:nvPr/>
        </p:nvGrpSpPr>
        <p:grpSpPr bwMode="auto">
          <a:xfrm>
            <a:off x="2085975" y="3860800"/>
            <a:ext cx="1854200" cy="2032000"/>
            <a:chOff x="4512" y="2352"/>
            <a:chExt cx="1168" cy="1280"/>
          </a:xfrm>
        </p:grpSpPr>
        <p:sp>
          <p:nvSpPr>
            <p:cNvPr id="324742" name="Freeform 134"/>
            <p:cNvSpPr>
              <a:spLocks/>
            </p:cNvSpPr>
            <p:nvPr/>
          </p:nvSpPr>
          <p:spPr bwMode="auto">
            <a:xfrm rot="10800000" flipV="1">
              <a:off x="4944" y="2736"/>
              <a:ext cx="736" cy="896"/>
            </a:xfrm>
            <a:custGeom>
              <a:avLst/>
              <a:gdLst/>
              <a:ahLst/>
              <a:cxnLst>
                <a:cxn ang="0">
                  <a:pos x="720" y="16"/>
                </a:cxn>
                <a:cxn ang="0">
                  <a:pos x="720" y="64"/>
                </a:cxn>
                <a:cxn ang="0">
                  <a:pos x="672" y="400"/>
                </a:cxn>
                <a:cxn ang="0">
                  <a:pos x="336" y="448"/>
                </a:cxn>
                <a:cxn ang="0">
                  <a:pos x="240" y="832"/>
                </a:cxn>
                <a:cxn ang="0">
                  <a:pos x="0" y="832"/>
                </a:cxn>
              </a:cxnLst>
              <a:rect l="0" t="0" r="r" b="b"/>
              <a:pathLst>
                <a:path w="736" h="896">
                  <a:moveTo>
                    <a:pt x="720" y="16"/>
                  </a:moveTo>
                  <a:cubicBezTo>
                    <a:pt x="724" y="8"/>
                    <a:pt x="728" y="0"/>
                    <a:pt x="720" y="64"/>
                  </a:cubicBezTo>
                  <a:cubicBezTo>
                    <a:pt x="712" y="128"/>
                    <a:pt x="736" y="336"/>
                    <a:pt x="672" y="400"/>
                  </a:cubicBezTo>
                  <a:cubicBezTo>
                    <a:pt x="608" y="464"/>
                    <a:pt x="408" y="376"/>
                    <a:pt x="336" y="448"/>
                  </a:cubicBezTo>
                  <a:cubicBezTo>
                    <a:pt x="264" y="520"/>
                    <a:pt x="296" y="768"/>
                    <a:pt x="240" y="832"/>
                  </a:cubicBezTo>
                  <a:cubicBezTo>
                    <a:pt x="184" y="896"/>
                    <a:pt x="92" y="864"/>
                    <a:pt x="0" y="832"/>
                  </a:cubicBezTo>
                </a:path>
              </a:pathLst>
            </a:custGeom>
            <a:noFill/>
            <a:ln w="76200" cap="flat" cmpd="sng">
              <a:solidFill>
                <a:schemeClr val="tx1"/>
              </a:solidFill>
              <a:prstDash val="solid"/>
              <a:round/>
              <a:headEnd/>
              <a:tailEnd/>
            </a:ln>
            <a:effectLst/>
          </p:spPr>
          <p:txBody>
            <a:bodyPr wrap="none" anchor="ctr">
              <a:prstTxWarp prst="textNoShape">
                <a:avLst/>
              </a:prstTxWarp>
            </a:bodyPr>
            <a:lstStyle/>
            <a:p>
              <a:endParaRPr lang="en-US"/>
            </a:p>
          </p:txBody>
        </p:sp>
        <p:grpSp>
          <p:nvGrpSpPr>
            <p:cNvPr id="4" name="Group 106"/>
            <p:cNvGrpSpPr>
              <a:grpSpLocks/>
            </p:cNvGrpSpPr>
            <p:nvPr/>
          </p:nvGrpSpPr>
          <p:grpSpPr bwMode="auto">
            <a:xfrm>
              <a:off x="4512" y="2352"/>
              <a:ext cx="912" cy="912"/>
              <a:chOff x="4512" y="2448"/>
              <a:chExt cx="912" cy="912"/>
            </a:xfrm>
          </p:grpSpPr>
          <p:sp>
            <p:nvSpPr>
              <p:cNvPr id="324678" name="Oval 70"/>
              <p:cNvSpPr>
                <a:spLocks noChangeArrowheads="1"/>
              </p:cNvSpPr>
              <p:nvPr/>
            </p:nvSpPr>
            <p:spPr bwMode="auto">
              <a:xfrm>
                <a:off x="4512" y="2448"/>
                <a:ext cx="912" cy="912"/>
              </a:xfrm>
              <a:prstGeom prst="ellipse">
                <a:avLst/>
              </a:prstGeom>
              <a:solidFill>
                <a:srgbClr val="6F89F7"/>
              </a:solidFill>
              <a:ln w="9525">
                <a:solidFill>
                  <a:srgbClr val="0F116A"/>
                </a:solidFill>
                <a:round/>
                <a:headEnd/>
                <a:tailEnd/>
              </a:ln>
              <a:effectLst/>
            </p:spPr>
            <p:txBody>
              <a:bodyPr wrap="none" anchor="ctr">
                <a:prstTxWarp prst="textNoShape">
                  <a:avLst/>
                </a:prstTxWarp>
              </a:bodyPr>
              <a:lstStyle/>
              <a:p>
                <a:endParaRPr lang="en-US"/>
              </a:p>
            </p:txBody>
          </p:sp>
          <p:sp>
            <p:nvSpPr>
              <p:cNvPr id="324679" name="Freeform 71"/>
              <p:cNvSpPr>
                <a:spLocks/>
              </p:cNvSpPr>
              <p:nvPr/>
            </p:nvSpPr>
            <p:spPr bwMode="auto">
              <a:xfrm>
                <a:off x="4752" y="2640"/>
                <a:ext cx="140" cy="576"/>
              </a:xfrm>
              <a:custGeom>
                <a:avLst/>
                <a:gdLst/>
                <a:ahLst/>
                <a:cxnLst>
                  <a:cxn ang="0">
                    <a:pos x="0" y="0"/>
                  </a:cxn>
                  <a:cxn ang="0">
                    <a:pos x="144" y="288"/>
                  </a:cxn>
                  <a:cxn ang="0">
                    <a:pos x="48" y="624"/>
                  </a:cxn>
                </a:cxnLst>
                <a:rect l="0" t="0" r="r" b="b"/>
                <a:pathLst>
                  <a:path w="152" h="624">
                    <a:moveTo>
                      <a:pt x="0" y="0"/>
                    </a:moveTo>
                    <a:cubicBezTo>
                      <a:pt x="68" y="92"/>
                      <a:pt x="136" y="184"/>
                      <a:pt x="144" y="288"/>
                    </a:cubicBezTo>
                    <a:cubicBezTo>
                      <a:pt x="152" y="392"/>
                      <a:pt x="64" y="568"/>
                      <a:pt x="48" y="624"/>
                    </a:cubicBezTo>
                  </a:path>
                </a:pathLst>
              </a:custGeom>
              <a:solidFill>
                <a:srgbClr val="6F89F7"/>
              </a:solidFill>
              <a:ln w="76200" cap="flat" cmpd="sng">
                <a:solidFill>
                  <a:srgbClr val="0F116A"/>
                </a:solidFill>
                <a:prstDash val="solid"/>
                <a:round/>
                <a:headEnd/>
                <a:tailEnd/>
              </a:ln>
              <a:effectLst/>
            </p:spPr>
            <p:txBody>
              <a:bodyPr wrap="none" anchor="ctr">
                <a:prstTxWarp prst="textNoShape">
                  <a:avLst/>
                </a:prstTxWarp>
              </a:bodyPr>
              <a:lstStyle/>
              <a:p>
                <a:endParaRPr lang="en-US"/>
              </a:p>
            </p:txBody>
          </p:sp>
          <p:sp>
            <p:nvSpPr>
              <p:cNvPr id="324680" name="Freeform 72"/>
              <p:cNvSpPr>
                <a:spLocks/>
              </p:cNvSpPr>
              <p:nvPr/>
            </p:nvSpPr>
            <p:spPr bwMode="auto">
              <a:xfrm flipH="1">
                <a:off x="5066" y="2976"/>
                <a:ext cx="118" cy="288"/>
              </a:xfrm>
              <a:custGeom>
                <a:avLst/>
                <a:gdLst/>
                <a:ahLst/>
                <a:cxnLst>
                  <a:cxn ang="0">
                    <a:pos x="0" y="0"/>
                  </a:cxn>
                  <a:cxn ang="0">
                    <a:pos x="144" y="288"/>
                  </a:cxn>
                  <a:cxn ang="0">
                    <a:pos x="48" y="624"/>
                  </a:cxn>
                </a:cxnLst>
                <a:rect l="0" t="0" r="r" b="b"/>
                <a:pathLst>
                  <a:path w="152" h="624">
                    <a:moveTo>
                      <a:pt x="0" y="0"/>
                    </a:moveTo>
                    <a:cubicBezTo>
                      <a:pt x="68" y="92"/>
                      <a:pt x="136" y="184"/>
                      <a:pt x="144" y="288"/>
                    </a:cubicBezTo>
                    <a:cubicBezTo>
                      <a:pt x="152" y="392"/>
                      <a:pt x="64" y="568"/>
                      <a:pt x="48" y="624"/>
                    </a:cubicBezTo>
                  </a:path>
                </a:pathLst>
              </a:custGeom>
              <a:solidFill>
                <a:srgbClr val="6F89F7"/>
              </a:solidFill>
              <a:ln w="76200" cap="flat" cmpd="sng">
                <a:solidFill>
                  <a:srgbClr val="0F116A"/>
                </a:solidFill>
                <a:prstDash val="solid"/>
                <a:round/>
                <a:headEnd/>
                <a:tailEnd/>
              </a:ln>
              <a:effectLst/>
            </p:spPr>
            <p:txBody>
              <a:bodyPr wrap="none" anchor="ctr">
                <a:prstTxWarp prst="textNoShape">
                  <a:avLst/>
                </a:prstTxWarp>
              </a:bodyPr>
              <a:lstStyle/>
              <a:p>
                <a:endParaRPr lang="en-US"/>
              </a:p>
            </p:txBody>
          </p:sp>
          <p:sp>
            <p:nvSpPr>
              <p:cNvPr id="324681" name="Freeform 73"/>
              <p:cNvSpPr>
                <a:spLocks/>
              </p:cNvSpPr>
              <p:nvPr/>
            </p:nvSpPr>
            <p:spPr bwMode="auto">
              <a:xfrm flipV="1">
                <a:off x="5040" y="2640"/>
                <a:ext cx="83" cy="240"/>
              </a:xfrm>
              <a:custGeom>
                <a:avLst/>
                <a:gdLst/>
                <a:ahLst/>
                <a:cxnLst>
                  <a:cxn ang="0">
                    <a:pos x="0" y="0"/>
                  </a:cxn>
                  <a:cxn ang="0">
                    <a:pos x="96" y="192"/>
                  </a:cxn>
                  <a:cxn ang="0">
                    <a:pos x="48" y="288"/>
                  </a:cxn>
                </a:cxnLst>
                <a:rect l="0" t="0" r="r" b="b"/>
                <a:pathLst>
                  <a:path w="104" h="288">
                    <a:moveTo>
                      <a:pt x="0" y="0"/>
                    </a:moveTo>
                    <a:cubicBezTo>
                      <a:pt x="44" y="72"/>
                      <a:pt x="88" y="144"/>
                      <a:pt x="96" y="192"/>
                    </a:cubicBezTo>
                    <a:cubicBezTo>
                      <a:pt x="104" y="240"/>
                      <a:pt x="76" y="264"/>
                      <a:pt x="48" y="288"/>
                    </a:cubicBezTo>
                  </a:path>
                </a:pathLst>
              </a:custGeom>
              <a:solidFill>
                <a:srgbClr val="6F89F7"/>
              </a:solidFill>
              <a:ln w="76200" cap="flat" cmpd="sng">
                <a:solidFill>
                  <a:srgbClr val="0F116A"/>
                </a:solidFill>
                <a:prstDash val="solid"/>
                <a:round/>
                <a:headEnd/>
                <a:tailEnd/>
              </a:ln>
              <a:effectLst/>
            </p:spPr>
            <p:txBody>
              <a:bodyPr wrap="none" anchor="ctr">
                <a:prstTxWarp prst="textNoShape">
                  <a:avLst/>
                </a:prstTxWarp>
              </a:bodyPr>
              <a:lstStyle/>
              <a:p>
                <a:endParaRPr lang="en-US"/>
              </a:p>
            </p:txBody>
          </p:sp>
        </p:grpSp>
      </p:grpSp>
      <p:grpSp>
        <p:nvGrpSpPr>
          <p:cNvPr id="5" name="Group 138"/>
          <p:cNvGrpSpPr>
            <a:grpSpLocks/>
          </p:cNvGrpSpPr>
          <p:nvPr/>
        </p:nvGrpSpPr>
        <p:grpSpPr bwMode="auto">
          <a:xfrm>
            <a:off x="1300163" y="5378450"/>
            <a:ext cx="1447800" cy="1447800"/>
            <a:chOff x="4032" y="3408"/>
            <a:chExt cx="912" cy="912"/>
          </a:xfrm>
        </p:grpSpPr>
        <p:sp>
          <p:nvSpPr>
            <p:cNvPr id="324702" name="Oval 94"/>
            <p:cNvSpPr>
              <a:spLocks noChangeArrowheads="1"/>
            </p:cNvSpPr>
            <p:nvPr/>
          </p:nvSpPr>
          <p:spPr bwMode="auto">
            <a:xfrm>
              <a:off x="4032" y="3408"/>
              <a:ext cx="912" cy="912"/>
            </a:xfrm>
            <a:prstGeom prst="ellipse">
              <a:avLst/>
            </a:prstGeom>
            <a:solidFill>
              <a:srgbClr val="C364FF"/>
            </a:solidFill>
            <a:ln w="9525">
              <a:solidFill>
                <a:schemeClr val="tx2"/>
              </a:solidFill>
              <a:round/>
              <a:headEnd/>
              <a:tailEnd/>
            </a:ln>
            <a:effectLst/>
          </p:spPr>
          <p:txBody>
            <a:bodyPr wrap="none" anchor="ctr">
              <a:prstTxWarp prst="textNoShape">
                <a:avLst/>
              </a:prstTxWarp>
            </a:bodyPr>
            <a:lstStyle/>
            <a:p>
              <a:endParaRPr lang="en-US"/>
            </a:p>
          </p:txBody>
        </p:sp>
        <p:sp>
          <p:nvSpPr>
            <p:cNvPr id="324703" name="Freeform 95"/>
            <p:cNvSpPr>
              <a:spLocks/>
            </p:cNvSpPr>
            <p:nvPr/>
          </p:nvSpPr>
          <p:spPr bwMode="auto">
            <a:xfrm>
              <a:off x="4320" y="3504"/>
              <a:ext cx="140" cy="576"/>
            </a:xfrm>
            <a:custGeom>
              <a:avLst/>
              <a:gdLst/>
              <a:ahLst/>
              <a:cxnLst>
                <a:cxn ang="0">
                  <a:pos x="0" y="0"/>
                </a:cxn>
                <a:cxn ang="0">
                  <a:pos x="144" y="288"/>
                </a:cxn>
                <a:cxn ang="0">
                  <a:pos x="48" y="624"/>
                </a:cxn>
              </a:cxnLst>
              <a:rect l="0" t="0" r="r" b="b"/>
              <a:pathLst>
                <a:path w="152" h="624">
                  <a:moveTo>
                    <a:pt x="0" y="0"/>
                  </a:moveTo>
                  <a:cubicBezTo>
                    <a:pt x="68" y="92"/>
                    <a:pt x="136" y="184"/>
                    <a:pt x="144" y="288"/>
                  </a:cubicBezTo>
                  <a:cubicBezTo>
                    <a:pt x="152" y="392"/>
                    <a:pt x="64" y="568"/>
                    <a:pt x="48" y="624"/>
                  </a:cubicBezTo>
                </a:path>
              </a:pathLst>
            </a:custGeom>
            <a:solidFill>
              <a:srgbClr val="C364FF"/>
            </a:solidFill>
            <a:ln w="76200" cap="flat" cmpd="sng">
              <a:solidFill>
                <a:srgbClr val="CC0000"/>
              </a:solidFill>
              <a:prstDash val="solid"/>
              <a:round/>
              <a:headEnd/>
              <a:tailEnd/>
            </a:ln>
            <a:effectLst/>
          </p:spPr>
          <p:txBody>
            <a:bodyPr wrap="none" anchor="ctr">
              <a:prstTxWarp prst="textNoShape">
                <a:avLst/>
              </a:prstTxWarp>
            </a:bodyPr>
            <a:lstStyle/>
            <a:p>
              <a:endParaRPr lang="en-US"/>
            </a:p>
          </p:txBody>
        </p:sp>
        <p:sp>
          <p:nvSpPr>
            <p:cNvPr id="324704" name="Freeform 96"/>
            <p:cNvSpPr>
              <a:spLocks/>
            </p:cNvSpPr>
            <p:nvPr/>
          </p:nvSpPr>
          <p:spPr bwMode="auto">
            <a:xfrm>
              <a:off x="4176" y="3600"/>
              <a:ext cx="140" cy="576"/>
            </a:xfrm>
            <a:custGeom>
              <a:avLst/>
              <a:gdLst/>
              <a:ahLst/>
              <a:cxnLst>
                <a:cxn ang="0">
                  <a:pos x="0" y="0"/>
                </a:cxn>
                <a:cxn ang="0">
                  <a:pos x="144" y="288"/>
                </a:cxn>
                <a:cxn ang="0">
                  <a:pos x="48" y="624"/>
                </a:cxn>
              </a:cxnLst>
              <a:rect l="0" t="0" r="r" b="b"/>
              <a:pathLst>
                <a:path w="152" h="624">
                  <a:moveTo>
                    <a:pt x="0" y="0"/>
                  </a:moveTo>
                  <a:cubicBezTo>
                    <a:pt x="68" y="92"/>
                    <a:pt x="136" y="184"/>
                    <a:pt x="144" y="288"/>
                  </a:cubicBezTo>
                  <a:cubicBezTo>
                    <a:pt x="152" y="392"/>
                    <a:pt x="64" y="568"/>
                    <a:pt x="48" y="624"/>
                  </a:cubicBezTo>
                </a:path>
              </a:pathLst>
            </a:custGeom>
            <a:solidFill>
              <a:srgbClr val="C364FF"/>
            </a:solidFill>
            <a:ln w="76200" cap="flat" cmpd="sng">
              <a:solidFill>
                <a:srgbClr val="0F116A"/>
              </a:solidFill>
              <a:prstDash val="solid"/>
              <a:round/>
              <a:headEnd/>
              <a:tailEnd/>
            </a:ln>
            <a:effectLst/>
          </p:spPr>
          <p:txBody>
            <a:bodyPr wrap="none" anchor="ctr">
              <a:prstTxWarp prst="textNoShape">
                <a:avLst/>
              </a:prstTxWarp>
            </a:bodyPr>
            <a:lstStyle/>
            <a:p>
              <a:endParaRPr lang="en-US"/>
            </a:p>
          </p:txBody>
        </p:sp>
        <p:sp>
          <p:nvSpPr>
            <p:cNvPr id="324705" name="Freeform 97"/>
            <p:cNvSpPr>
              <a:spLocks/>
            </p:cNvSpPr>
            <p:nvPr/>
          </p:nvSpPr>
          <p:spPr bwMode="auto">
            <a:xfrm flipH="1">
              <a:off x="4704" y="3600"/>
              <a:ext cx="118" cy="288"/>
            </a:xfrm>
            <a:custGeom>
              <a:avLst/>
              <a:gdLst/>
              <a:ahLst/>
              <a:cxnLst>
                <a:cxn ang="0">
                  <a:pos x="0" y="0"/>
                </a:cxn>
                <a:cxn ang="0">
                  <a:pos x="144" y="288"/>
                </a:cxn>
                <a:cxn ang="0">
                  <a:pos x="48" y="624"/>
                </a:cxn>
              </a:cxnLst>
              <a:rect l="0" t="0" r="r" b="b"/>
              <a:pathLst>
                <a:path w="152" h="624">
                  <a:moveTo>
                    <a:pt x="0" y="0"/>
                  </a:moveTo>
                  <a:cubicBezTo>
                    <a:pt x="68" y="92"/>
                    <a:pt x="136" y="184"/>
                    <a:pt x="144" y="288"/>
                  </a:cubicBezTo>
                  <a:cubicBezTo>
                    <a:pt x="152" y="392"/>
                    <a:pt x="64" y="568"/>
                    <a:pt x="48" y="624"/>
                  </a:cubicBezTo>
                </a:path>
              </a:pathLst>
            </a:custGeom>
            <a:solidFill>
              <a:srgbClr val="C364FF"/>
            </a:solidFill>
            <a:ln w="76200" cap="flat" cmpd="sng">
              <a:solidFill>
                <a:srgbClr val="CC0000"/>
              </a:solidFill>
              <a:prstDash val="solid"/>
              <a:round/>
              <a:headEnd/>
              <a:tailEnd/>
            </a:ln>
            <a:effectLst/>
          </p:spPr>
          <p:txBody>
            <a:bodyPr wrap="none" anchor="ctr">
              <a:prstTxWarp prst="textNoShape">
                <a:avLst/>
              </a:prstTxWarp>
            </a:bodyPr>
            <a:lstStyle/>
            <a:p>
              <a:endParaRPr lang="en-US"/>
            </a:p>
          </p:txBody>
        </p:sp>
        <p:sp>
          <p:nvSpPr>
            <p:cNvPr id="324706" name="Freeform 98"/>
            <p:cNvSpPr>
              <a:spLocks/>
            </p:cNvSpPr>
            <p:nvPr/>
          </p:nvSpPr>
          <p:spPr bwMode="auto">
            <a:xfrm flipH="1" flipV="1">
              <a:off x="4656" y="3984"/>
              <a:ext cx="83" cy="240"/>
            </a:xfrm>
            <a:custGeom>
              <a:avLst/>
              <a:gdLst/>
              <a:ahLst/>
              <a:cxnLst>
                <a:cxn ang="0">
                  <a:pos x="0" y="0"/>
                </a:cxn>
                <a:cxn ang="0">
                  <a:pos x="96" y="192"/>
                </a:cxn>
                <a:cxn ang="0">
                  <a:pos x="48" y="288"/>
                </a:cxn>
              </a:cxnLst>
              <a:rect l="0" t="0" r="r" b="b"/>
              <a:pathLst>
                <a:path w="104" h="288">
                  <a:moveTo>
                    <a:pt x="0" y="0"/>
                  </a:moveTo>
                  <a:cubicBezTo>
                    <a:pt x="44" y="72"/>
                    <a:pt x="88" y="144"/>
                    <a:pt x="96" y="192"/>
                  </a:cubicBezTo>
                  <a:cubicBezTo>
                    <a:pt x="104" y="240"/>
                    <a:pt x="76" y="264"/>
                    <a:pt x="48" y="288"/>
                  </a:cubicBezTo>
                </a:path>
              </a:pathLst>
            </a:custGeom>
            <a:solidFill>
              <a:srgbClr val="C364FF"/>
            </a:solidFill>
            <a:ln w="76200" cap="flat" cmpd="sng">
              <a:solidFill>
                <a:srgbClr val="0F116A"/>
              </a:solidFill>
              <a:prstDash val="solid"/>
              <a:round/>
              <a:headEnd/>
              <a:tailEnd/>
            </a:ln>
            <a:effectLst/>
          </p:spPr>
          <p:txBody>
            <a:bodyPr wrap="none" anchor="ctr">
              <a:prstTxWarp prst="textNoShape">
                <a:avLst/>
              </a:prstTxWarp>
            </a:bodyPr>
            <a:lstStyle/>
            <a:p>
              <a:endParaRPr lang="en-US"/>
            </a:p>
          </p:txBody>
        </p:sp>
        <p:sp>
          <p:nvSpPr>
            <p:cNvPr id="324707" name="Freeform 99"/>
            <p:cNvSpPr>
              <a:spLocks/>
            </p:cNvSpPr>
            <p:nvPr/>
          </p:nvSpPr>
          <p:spPr bwMode="auto">
            <a:xfrm flipH="1">
              <a:off x="4560" y="3552"/>
              <a:ext cx="118" cy="288"/>
            </a:xfrm>
            <a:custGeom>
              <a:avLst/>
              <a:gdLst/>
              <a:ahLst/>
              <a:cxnLst>
                <a:cxn ang="0">
                  <a:pos x="0" y="0"/>
                </a:cxn>
                <a:cxn ang="0">
                  <a:pos x="144" y="288"/>
                </a:cxn>
                <a:cxn ang="0">
                  <a:pos x="48" y="624"/>
                </a:cxn>
              </a:cxnLst>
              <a:rect l="0" t="0" r="r" b="b"/>
              <a:pathLst>
                <a:path w="152" h="624">
                  <a:moveTo>
                    <a:pt x="0" y="0"/>
                  </a:moveTo>
                  <a:cubicBezTo>
                    <a:pt x="68" y="92"/>
                    <a:pt x="136" y="184"/>
                    <a:pt x="144" y="288"/>
                  </a:cubicBezTo>
                  <a:cubicBezTo>
                    <a:pt x="152" y="392"/>
                    <a:pt x="64" y="568"/>
                    <a:pt x="48" y="624"/>
                  </a:cubicBezTo>
                </a:path>
              </a:pathLst>
            </a:custGeom>
            <a:solidFill>
              <a:srgbClr val="C364FF"/>
            </a:solidFill>
            <a:ln w="76200" cap="flat" cmpd="sng">
              <a:solidFill>
                <a:srgbClr val="0F116A"/>
              </a:solidFill>
              <a:prstDash val="solid"/>
              <a:round/>
              <a:headEnd/>
              <a:tailEnd/>
            </a:ln>
            <a:effectLst/>
          </p:spPr>
          <p:txBody>
            <a:bodyPr wrap="none" anchor="ctr">
              <a:prstTxWarp prst="textNoShape">
                <a:avLst/>
              </a:prstTxWarp>
            </a:bodyPr>
            <a:lstStyle/>
            <a:p>
              <a:endParaRPr lang="en-US"/>
            </a:p>
          </p:txBody>
        </p:sp>
        <p:sp>
          <p:nvSpPr>
            <p:cNvPr id="324708" name="Freeform 100"/>
            <p:cNvSpPr>
              <a:spLocks/>
            </p:cNvSpPr>
            <p:nvPr/>
          </p:nvSpPr>
          <p:spPr bwMode="auto">
            <a:xfrm flipH="1" flipV="1">
              <a:off x="4560" y="3984"/>
              <a:ext cx="83" cy="240"/>
            </a:xfrm>
            <a:custGeom>
              <a:avLst/>
              <a:gdLst/>
              <a:ahLst/>
              <a:cxnLst>
                <a:cxn ang="0">
                  <a:pos x="0" y="0"/>
                </a:cxn>
                <a:cxn ang="0">
                  <a:pos x="96" y="192"/>
                </a:cxn>
                <a:cxn ang="0">
                  <a:pos x="48" y="288"/>
                </a:cxn>
              </a:cxnLst>
              <a:rect l="0" t="0" r="r" b="b"/>
              <a:pathLst>
                <a:path w="104" h="288">
                  <a:moveTo>
                    <a:pt x="0" y="0"/>
                  </a:moveTo>
                  <a:cubicBezTo>
                    <a:pt x="44" y="72"/>
                    <a:pt x="88" y="144"/>
                    <a:pt x="96" y="192"/>
                  </a:cubicBezTo>
                  <a:cubicBezTo>
                    <a:pt x="104" y="240"/>
                    <a:pt x="76" y="264"/>
                    <a:pt x="48" y="288"/>
                  </a:cubicBezTo>
                </a:path>
              </a:pathLst>
            </a:custGeom>
            <a:solidFill>
              <a:srgbClr val="C364FF"/>
            </a:solidFill>
            <a:ln w="76200" cap="flat" cmpd="sng">
              <a:solidFill>
                <a:srgbClr val="CC0000"/>
              </a:solidFill>
              <a:prstDash val="solid"/>
              <a:round/>
              <a:headEnd/>
              <a:tailEnd/>
            </a:ln>
            <a:effectLst/>
          </p:spPr>
          <p:txBody>
            <a:bodyPr wrap="none" anchor="ctr">
              <a:prstTxWarp prst="textNoShape">
                <a:avLst/>
              </a:prstTxWarp>
            </a:bodyPr>
            <a:lstStyle/>
            <a:p>
              <a:endParaRPr lang="en-US"/>
            </a:p>
          </p:txBody>
        </p:sp>
        <p:sp>
          <p:nvSpPr>
            <p:cNvPr id="324709" name="Freeform 101"/>
            <p:cNvSpPr>
              <a:spLocks/>
            </p:cNvSpPr>
            <p:nvPr/>
          </p:nvSpPr>
          <p:spPr bwMode="auto">
            <a:xfrm flipH="1" flipV="1">
              <a:off x="4464" y="4032"/>
              <a:ext cx="83" cy="240"/>
            </a:xfrm>
            <a:custGeom>
              <a:avLst/>
              <a:gdLst/>
              <a:ahLst/>
              <a:cxnLst>
                <a:cxn ang="0">
                  <a:pos x="0" y="0"/>
                </a:cxn>
                <a:cxn ang="0">
                  <a:pos x="96" y="192"/>
                </a:cxn>
                <a:cxn ang="0">
                  <a:pos x="48" y="288"/>
                </a:cxn>
              </a:cxnLst>
              <a:rect l="0" t="0" r="r" b="b"/>
              <a:pathLst>
                <a:path w="104" h="288">
                  <a:moveTo>
                    <a:pt x="0" y="0"/>
                  </a:moveTo>
                  <a:cubicBezTo>
                    <a:pt x="44" y="72"/>
                    <a:pt x="88" y="144"/>
                    <a:pt x="96" y="192"/>
                  </a:cubicBezTo>
                  <a:cubicBezTo>
                    <a:pt x="104" y="240"/>
                    <a:pt x="76" y="264"/>
                    <a:pt x="48" y="288"/>
                  </a:cubicBezTo>
                </a:path>
              </a:pathLst>
            </a:custGeom>
            <a:solidFill>
              <a:srgbClr val="C364FF"/>
            </a:solidFill>
            <a:ln w="76200" cap="flat" cmpd="sng">
              <a:solidFill>
                <a:srgbClr val="CC0000"/>
              </a:solidFill>
              <a:prstDash val="solid"/>
              <a:round/>
              <a:headEnd/>
              <a:tailEnd/>
            </a:ln>
            <a:effectLst/>
          </p:spPr>
          <p:txBody>
            <a:bodyPr wrap="none" anchor="ctr">
              <a:prstTxWarp prst="textNoShape">
                <a:avLst/>
              </a:prstTxWarp>
            </a:bodyPr>
            <a:lstStyle/>
            <a:p>
              <a:endParaRPr lang="en-US"/>
            </a:p>
          </p:txBody>
        </p:sp>
      </p:grpSp>
      <p:sp>
        <p:nvSpPr>
          <p:cNvPr id="324719" name="AutoShape 111"/>
          <p:cNvSpPr>
            <a:spLocks noChangeArrowheads="1"/>
          </p:cNvSpPr>
          <p:nvPr/>
        </p:nvSpPr>
        <p:spPr bwMode="auto">
          <a:xfrm rot="5400000">
            <a:off x="1795463" y="4894263"/>
            <a:ext cx="457200" cy="3810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CC18"/>
          </a:solidFill>
          <a:ln w="9525">
            <a:solidFill>
              <a:schemeClr val="tx1"/>
            </a:solidFill>
            <a:miter lim="800000"/>
            <a:headEnd/>
            <a:tailEnd/>
          </a:ln>
          <a:effectLst/>
        </p:spPr>
        <p:txBody>
          <a:bodyPr wrap="none" anchor="ctr">
            <a:prstTxWarp prst="textNoShape">
              <a:avLst/>
            </a:prstTxWarp>
          </a:bodyPr>
          <a:lstStyle/>
          <a:p>
            <a:endParaRPr lang="en-US"/>
          </a:p>
        </p:txBody>
      </p:sp>
      <p:sp>
        <p:nvSpPr>
          <p:cNvPr id="324749" name="Rectangle 141"/>
          <p:cNvSpPr>
            <a:spLocks noChangeArrowheads="1"/>
          </p:cNvSpPr>
          <p:nvPr/>
        </p:nvSpPr>
        <p:spPr bwMode="auto">
          <a:xfrm>
            <a:off x="912813" y="3794125"/>
            <a:ext cx="673100" cy="427038"/>
          </a:xfrm>
          <a:prstGeom prst="rect">
            <a:avLst/>
          </a:prstGeom>
          <a:noFill/>
          <a:ln w="9525">
            <a:noFill/>
            <a:miter lim="800000"/>
            <a:headEnd/>
            <a:tailEnd/>
          </a:ln>
          <a:effectLst/>
        </p:spPr>
        <p:txBody>
          <a:bodyPr wrap="none" anchor="ctr">
            <a:prstTxWarp prst="textNoShape">
              <a:avLst/>
            </a:prstTxWarp>
            <a:spAutoFit/>
          </a:bodyPr>
          <a:lstStyle/>
          <a:p>
            <a:r>
              <a:rPr lang="en-US" sz="2200" b="1">
                <a:solidFill>
                  <a:srgbClr val="000000"/>
                </a:solidFill>
              </a:rPr>
              <a:t>n+1</a:t>
            </a:r>
          </a:p>
        </p:txBody>
      </p:sp>
      <p:sp>
        <p:nvSpPr>
          <p:cNvPr id="324750" name="Rectangle 142"/>
          <p:cNvSpPr>
            <a:spLocks noChangeArrowheads="1"/>
          </p:cNvSpPr>
          <p:nvPr/>
        </p:nvSpPr>
        <p:spPr bwMode="auto">
          <a:xfrm>
            <a:off x="2652713" y="3794125"/>
            <a:ext cx="355600" cy="427038"/>
          </a:xfrm>
          <a:prstGeom prst="rect">
            <a:avLst/>
          </a:prstGeom>
          <a:noFill/>
          <a:ln w="9525">
            <a:noFill/>
            <a:miter lim="800000"/>
            <a:headEnd/>
            <a:tailEnd/>
          </a:ln>
          <a:effectLst/>
        </p:spPr>
        <p:txBody>
          <a:bodyPr wrap="none" anchor="ctr">
            <a:prstTxWarp prst="textNoShape">
              <a:avLst/>
            </a:prstTxWarp>
            <a:spAutoFit/>
          </a:bodyPr>
          <a:lstStyle/>
          <a:p>
            <a:r>
              <a:rPr lang="en-US" sz="2200" b="1">
                <a:solidFill>
                  <a:srgbClr val="000000"/>
                </a:solidFill>
              </a:rPr>
              <a:t>n</a:t>
            </a:r>
          </a:p>
        </p:txBody>
      </p:sp>
      <p:sp>
        <p:nvSpPr>
          <p:cNvPr id="324752" name="AutoShape 144"/>
          <p:cNvSpPr>
            <a:spLocks noChangeArrowheads="1"/>
          </p:cNvSpPr>
          <p:nvPr/>
        </p:nvSpPr>
        <p:spPr bwMode="auto">
          <a:xfrm>
            <a:off x="7092950" y="6061075"/>
            <a:ext cx="1649413" cy="709613"/>
          </a:xfrm>
          <a:prstGeom prst="roundRect">
            <a:avLst>
              <a:gd name="adj" fmla="val 16667"/>
            </a:avLst>
          </a:prstGeom>
          <a:solidFill>
            <a:srgbClr val="FFCC18"/>
          </a:solidFill>
          <a:ln w="9525">
            <a:noFill/>
            <a:round/>
            <a:headEnd/>
            <a:tailEnd/>
          </a:ln>
          <a:effectLst/>
        </p:spPr>
        <p:txBody>
          <a:bodyPr wrap="none" lIns="45720" tIns="0" rIns="45720" bIns="0" anchor="ctr">
            <a:prstTxWarp prst="textNoShape">
              <a:avLst/>
            </a:prstTxWarp>
            <a:spAutoFit/>
          </a:bodyPr>
          <a:lstStyle/>
          <a:p>
            <a:r>
              <a:rPr lang="en-US" sz="2200" b="1">
                <a:solidFill>
                  <a:srgbClr val="CC0000"/>
                </a:solidFill>
              </a:rPr>
              <a:t>monosomy</a:t>
            </a:r>
            <a:endParaRPr lang="en-US" sz="2200" b="1">
              <a:solidFill>
                <a:srgbClr val="0F116A"/>
              </a:solidFill>
            </a:endParaRPr>
          </a:p>
          <a:p>
            <a:r>
              <a:rPr lang="en-US" b="1">
                <a:solidFill>
                  <a:srgbClr val="000000"/>
                </a:solidFill>
              </a:rPr>
              <a:t>2n-1</a:t>
            </a:r>
            <a:endParaRPr lang="en-US" sz="2200" b="1">
              <a:solidFill>
                <a:srgbClr val="0F116A"/>
              </a:solidFill>
            </a:endParaRPr>
          </a:p>
        </p:txBody>
      </p:sp>
      <p:grpSp>
        <p:nvGrpSpPr>
          <p:cNvPr id="6" name="Group 145"/>
          <p:cNvGrpSpPr>
            <a:grpSpLocks/>
          </p:cNvGrpSpPr>
          <p:nvPr/>
        </p:nvGrpSpPr>
        <p:grpSpPr bwMode="auto">
          <a:xfrm>
            <a:off x="6475413" y="3852863"/>
            <a:ext cx="2159000" cy="1879600"/>
            <a:chOff x="1344" y="2448"/>
            <a:chExt cx="1360" cy="1184"/>
          </a:xfrm>
        </p:grpSpPr>
        <p:sp>
          <p:nvSpPr>
            <p:cNvPr id="324754" name="Freeform 146"/>
            <p:cNvSpPr>
              <a:spLocks/>
            </p:cNvSpPr>
            <p:nvPr/>
          </p:nvSpPr>
          <p:spPr bwMode="auto">
            <a:xfrm rot="10800000" flipV="1">
              <a:off x="1968" y="2736"/>
              <a:ext cx="736" cy="896"/>
            </a:xfrm>
            <a:custGeom>
              <a:avLst/>
              <a:gdLst/>
              <a:ahLst/>
              <a:cxnLst>
                <a:cxn ang="0">
                  <a:pos x="720" y="16"/>
                </a:cxn>
                <a:cxn ang="0">
                  <a:pos x="720" y="64"/>
                </a:cxn>
                <a:cxn ang="0">
                  <a:pos x="672" y="400"/>
                </a:cxn>
                <a:cxn ang="0">
                  <a:pos x="336" y="448"/>
                </a:cxn>
                <a:cxn ang="0">
                  <a:pos x="240" y="832"/>
                </a:cxn>
                <a:cxn ang="0">
                  <a:pos x="0" y="832"/>
                </a:cxn>
              </a:cxnLst>
              <a:rect l="0" t="0" r="r" b="b"/>
              <a:pathLst>
                <a:path w="736" h="896">
                  <a:moveTo>
                    <a:pt x="720" y="16"/>
                  </a:moveTo>
                  <a:cubicBezTo>
                    <a:pt x="724" y="8"/>
                    <a:pt x="728" y="0"/>
                    <a:pt x="720" y="64"/>
                  </a:cubicBezTo>
                  <a:cubicBezTo>
                    <a:pt x="712" y="128"/>
                    <a:pt x="736" y="336"/>
                    <a:pt x="672" y="400"/>
                  </a:cubicBezTo>
                  <a:cubicBezTo>
                    <a:pt x="608" y="464"/>
                    <a:pt x="408" y="376"/>
                    <a:pt x="336" y="448"/>
                  </a:cubicBezTo>
                  <a:cubicBezTo>
                    <a:pt x="264" y="520"/>
                    <a:pt x="296" y="768"/>
                    <a:pt x="240" y="832"/>
                  </a:cubicBezTo>
                  <a:cubicBezTo>
                    <a:pt x="184" y="896"/>
                    <a:pt x="92" y="864"/>
                    <a:pt x="0" y="832"/>
                  </a:cubicBezTo>
                </a:path>
              </a:pathLst>
            </a:custGeom>
            <a:noFill/>
            <a:ln w="76200" cap="flat" cmpd="sng">
              <a:solidFill>
                <a:schemeClr val="tx1"/>
              </a:solidFill>
              <a:prstDash val="solid"/>
              <a:round/>
              <a:headEnd/>
              <a:tailEnd/>
            </a:ln>
            <a:effectLst/>
          </p:spPr>
          <p:txBody>
            <a:bodyPr wrap="none" anchor="ctr">
              <a:prstTxWarp prst="textNoShape">
                <a:avLst/>
              </a:prstTxWarp>
            </a:bodyPr>
            <a:lstStyle/>
            <a:p>
              <a:endParaRPr lang="en-US"/>
            </a:p>
          </p:txBody>
        </p:sp>
        <p:grpSp>
          <p:nvGrpSpPr>
            <p:cNvPr id="7" name="Group 147"/>
            <p:cNvGrpSpPr>
              <a:grpSpLocks/>
            </p:cNvGrpSpPr>
            <p:nvPr/>
          </p:nvGrpSpPr>
          <p:grpSpPr bwMode="auto">
            <a:xfrm>
              <a:off x="1344" y="2448"/>
              <a:ext cx="912" cy="912"/>
              <a:chOff x="1344" y="2544"/>
              <a:chExt cx="912" cy="912"/>
            </a:xfrm>
          </p:grpSpPr>
          <p:sp>
            <p:nvSpPr>
              <p:cNvPr id="324756" name="Oval 148"/>
              <p:cNvSpPr>
                <a:spLocks noChangeArrowheads="1"/>
              </p:cNvSpPr>
              <p:nvPr/>
            </p:nvSpPr>
            <p:spPr bwMode="auto">
              <a:xfrm>
                <a:off x="1344" y="2544"/>
                <a:ext cx="912" cy="912"/>
              </a:xfrm>
              <a:prstGeom prst="ellipse">
                <a:avLst/>
              </a:prstGeom>
              <a:solidFill>
                <a:srgbClr val="6F89F7"/>
              </a:solidFill>
              <a:ln w="9525">
                <a:solidFill>
                  <a:srgbClr val="0F116A"/>
                </a:solidFill>
                <a:round/>
                <a:headEnd/>
                <a:tailEnd/>
              </a:ln>
              <a:effectLst/>
            </p:spPr>
            <p:txBody>
              <a:bodyPr wrap="none" anchor="ctr">
                <a:prstTxWarp prst="textNoShape">
                  <a:avLst/>
                </a:prstTxWarp>
              </a:bodyPr>
              <a:lstStyle/>
              <a:p>
                <a:endParaRPr lang="en-US"/>
              </a:p>
            </p:txBody>
          </p:sp>
          <p:sp>
            <p:nvSpPr>
              <p:cNvPr id="324757" name="Freeform 149"/>
              <p:cNvSpPr>
                <a:spLocks/>
              </p:cNvSpPr>
              <p:nvPr/>
            </p:nvSpPr>
            <p:spPr bwMode="auto">
              <a:xfrm>
                <a:off x="1584" y="2736"/>
                <a:ext cx="140" cy="576"/>
              </a:xfrm>
              <a:custGeom>
                <a:avLst/>
                <a:gdLst/>
                <a:ahLst/>
                <a:cxnLst>
                  <a:cxn ang="0">
                    <a:pos x="0" y="0"/>
                  </a:cxn>
                  <a:cxn ang="0">
                    <a:pos x="144" y="288"/>
                  </a:cxn>
                  <a:cxn ang="0">
                    <a:pos x="48" y="624"/>
                  </a:cxn>
                </a:cxnLst>
                <a:rect l="0" t="0" r="r" b="b"/>
                <a:pathLst>
                  <a:path w="152" h="624">
                    <a:moveTo>
                      <a:pt x="0" y="0"/>
                    </a:moveTo>
                    <a:cubicBezTo>
                      <a:pt x="68" y="92"/>
                      <a:pt x="136" y="184"/>
                      <a:pt x="144" y="288"/>
                    </a:cubicBezTo>
                    <a:cubicBezTo>
                      <a:pt x="152" y="392"/>
                      <a:pt x="64" y="568"/>
                      <a:pt x="48" y="624"/>
                    </a:cubicBezTo>
                  </a:path>
                </a:pathLst>
              </a:custGeom>
              <a:solidFill>
                <a:srgbClr val="6F89F7"/>
              </a:solidFill>
              <a:ln w="76200" cap="flat" cmpd="sng">
                <a:solidFill>
                  <a:srgbClr val="0F116A"/>
                </a:solidFill>
                <a:prstDash val="solid"/>
                <a:round/>
                <a:headEnd/>
                <a:tailEnd/>
              </a:ln>
              <a:effectLst/>
            </p:spPr>
            <p:txBody>
              <a:bodyPr wrap="none" anchor="ctr">
                <a:prstTxWarp prst="textNoShape">
                  <a:avLst/>
                </a:prstTxWarp>
              </a:bodyPr>
              <a:lstStyle/>
              <a:p>
                <a:endParaRPr lang="en-US"/>
              </a:p>
            </p:txBody>
          </p:sp>
          <p:sp>
            <p:nvSpPr>
              <p:cNvPr id="324758" name="Freeform 150"/>
              <p:cNvSpPr>
                <a:spLocks/>
              </p:cNvSpPr>
              <p:nvPr/>
            </p:nvSpPr>
            <p:spPr bwMode="auto">
              <a:xfrm flipH="1">
                <a:off x="1994" y="2736"/>
                <a:ext cx="118" cy="288"/>
              </a:xfrm>
              <a:custGeom>
                <a:avLst/>
                <a:gdLst/>
                <a:ahLst/>
                <a:cxnLst>
                  <a:cxn ang="0">
                    <a:pos x="0" y="0"/>
                  </a:cxn>
                  <a:cxn ang="0">
                    <a:pos x="144" y="288"/>
                  </a:cxn>
                  <a:cxn ang="0">
                    <a:pos x="48" y="624"/>
                  </a:cxn>
                </a:cxnLst>
                <a:rect l="0" t="0" r="r" b="b"/>
                <a:pathLst>
                  <a:path w="152" h="624">
                    <a:moveTo>
                      <a:pt x="0" y="0"/>
                    </a:moveTo>
                    <a:cubicBezTo>
                      <a:pt x="68" y="92"/>
                      <a:pt x="136" y="184"/>
                      <a:pt x="144" y="288"/>
                    </a:cubicBezTo>
                    <a:cubicBezTo>
                      <a:pt x="152" y="392"/>
                      <a:pt x="64" y="568"/>
                      <a:pt x="48" y="624"/>
                    </a:cubicBezTo>
                  </a:path>
                </a:pathLst>
              </a:custGeom>
              <a:solidFill>
                <a:srgbClr val="6F89F7"/>
              </a:solidFill>
              <a:ln w="76200" cap="flat" cmpd="sng">
                <a:solidFill>
                  <a:srgbClr val="0F116A"/>
                </a:solidFill>
                <a:prstDash val="solid"/>
                <a:round/>
                <a:headEnd/>
                <a:tailEnd/>
              </a:ln>
              <a:effectLst/>
            </p:spPr>
            <p:txBody>
              <a:bodyPr wrap="none" anchor="ctr">
                <a:prstTxWarp prst="textNoShape">
                  <a:avLst/>
                </a:prstTxWarp>
              </a:bodyPr>
              <a:lstStyle/>
              <a:p>
                <a:endParaRPr lang="en-US"/>
              </a:p>
            </p:txBody>
          </p:sp>
          <p:sp>
            <p:nvSpPr>
              <p:cNvPr id="324759" name="Freeform 151"/>
              <p:cNvSpPr>
                <a:spLocks/>
              </p:cNvSpPr>
              <p:nvPr/>
            </p:nvSpPr>
            <p:spPr bwMode="auto">
              <a:xfrm flipH="1" flipV="1">
                <a:off x="1872" y="3072"/>
                <a:ext cx="83" cy="240"/>
              </a:xfrm>
              <a:custGeom>
                <a:avLst/>
                <a:gdLst/>
                <a:ahLst/>
                <a:cxnLst>
                  <a:cxn ang="0">
                    <a:pos x="0" y="0"/>
                  </a:cxn>
                  <a:cxn ang="0">
                    <a:pos x="96" y="192"/>
                  </a:cxn>
                  <a:cxn ang="0">
                    <a:pos x="48" y="288"/>
                  </a:cxn>
                </a:cxnLst>
                <a:rect l="0" t="0" r="r" b="b"/>
                <a:pathLst>
                  <a:path w="104" h="288">
                    <a:moveTo>
                      <a:pt x="0" y="0"/>
                    </a:moveTo>
                    <a:cubicBezTo>
                      <a:pt x="44" y="72"/>
                      <a:pt x="88" y="144"/>
                      <a:pt x="96" y="192"/>
                    </a:cubicBezTo>
                    <a:cubicBezTo>
                      <a:pt x="104" y="240"/>
                      <a:pt x="76" y="264"/>
                      <a:pt x="48" y="288"/>
                    </a:cubicBezTo>
                  </a:path>
                </a:pathLst>
              </a:custGeom>
              <a:solidFill>
                <a:srgbClr val="6F89F7"/>
              </a:solidFill>
              <a:ln w="76200" cap="flat" cmpd="sng">
                <a:solidFill>
                  <a:srgbClr val="0F116A"/>
                </a:solidFill>
                <a:prstDash val="solid"/>
                <a:round/>
                <a:headEnd/>
                <a:tailEnd/>
              </a:ln>
              <a:effectLst/>
            </p:spPr>
            <p:txBody>
              <a:bodyPr wrap="none" anchor="ctr">
                <a:prstTxWarp prst="textNoShape">
                  <a:avLst/>
                </a:prstTxWarp>
              </a:bodyPr>
              <a:lstStyle/>
              <a:p>
                <a:endParaRPr lang="en-US"/>
              </a:p>
            </p:txBody>
          </p:sp>
        </p:grpSp>
      </p:grpSp>
      <p:grpSp>
        <p:nvGrpSpPr>
          <p:cNvPr id="8" name="Group 152"/>
          <p:cNvGrpSpPr>
            <a:grpSpLocks/>
          </p:cNvGrpSpPr>
          <p:nvPr/>
        </p:nvGrpSpPr>
        <p:grpSpPr bwMode="auto">
          <a:xfrm>
            <a:off x="4883150" y="3852863"/>
            <a:ext cx="1447800" cy="1447800"/>
            <a:chOff x="336" y="2544"/>
            <a:chExt cx="912" cy="912"/>
          </a:xfrm>
        </p:grpSpPr>
        <p:sp>
          <p:nvSpPr>
            <p:cNvPr id="324761" name="Oval 153"/>
            <p:cNvSpPr>
              <a:spLocks noChangeArrowheads="1"/>
            </p:cNvSpPr>
            <p:nvPr/>
          </p:nvSpPr>
          <p:spPr bwMode="auto">
            <a:xfrm>
              <a:off x="336" y="2544"/>
              <a:ext cx="912" cy="912"/>
            </a:xfrm>
            <a:prstGeom prst="ellipse">
              <a:avLst/>
            </a:prstGeom>
            <a:solidFill>
              <a:srgbClr val="FF45B9"/>
            </a:solidFill>
            <a:ln w="9525">
              <a:solidFill>
                <a:srgbClr val="CC0000"/>
              </a:solidFill>
              <a:round/>
              <a:headEnd/>
              <a:tailEnd/>
            </a:ln>
            <a:effectLst/>
          </p:spPr>
          <p:txBody>
            <a:bodyPr wrap="none" anchor="ctr">
              <a:prstTxWarp prst="textNoShape">
                <a:avLst/>
              </a:prstTxWarp>
            </a:bodyPr>
            <a:lstStyle/>
            <a:p>
              <a:endParaRPr lang="en-US"/>
            </a:p>
          </p:txBody>
        </p:sp>
        <p:sp>
          <p:nvSpPr>
            <p:cNvPr id="324762" name="Freeform 154"/>
            <p:cNvSpPr>
              <a:spLocks/>
            </p:cNvSpPr>
            <p:nvPr/>
          </p:nvSpPr>
          <p:spPr bwMode="auto">
            <a:xfrm flipH="1">
              <a:off x="864" y="2784"/>
              <a:ext cx="118" cy="288"/>
            </a:xfrm>
            <a:custGeom>
              <a:avLst/>
              <a:gdLst/>
              <a:ahLst/>
              <a:cxnLst>
                <a:cxn ang="0">
                  <a:pos x="0" y="0"/>
                </a:cxn>
                <a:cxn ang="0">
                  <a:pos x="144" y="288"/>
                </a:cxn>
                <a:cxn ang="0">
                  <a:pos x="48" y="624"/>
                </a:cxn>
              </a:cxnLst>
              <a:rect l="0" t="0" r="r" b="b"/>
              <a:pathLst>
                <a:path w="152" h="624">
                  <a:moveTo>
                    <a:pt x="0" y="0"/>
                  </a:moveTo>
                  <a:cubicBezTo>
                    <a:pt x="68" y="92"/>
                    <a:pt x="136" y="184"/>
                    <a:pt x="144" y="288"/>
                  </a:cubicBezTo>
                  <a:cubicBezTo>
                    <a:pt x="152" y="392"/>
                    <a:pt x="64" y="568"/>
                    <a:pt x="48" y="624"/>
                  </a:cubicBezTo>
                </a:path>
              </a:pathLst>
            </a:custGeom>
            <a:solidFill>
              <a:srgbClr val="FF45B9"/>
            </a:solidFill>
            <a:ln w="76200" cap="flat" cmpd="sng">
              <a:solidFill>
                <a:srgbClr val="CC0000"/>
              </a:solidFill>
              <a:prstDash val="solid"/>
              <a:round/>
              <a:headEnd/>
              <a:tailEnd/>
            </a:ln>
            <a:effectLst/>
          </p:spPr>
          <p:txBody>
            <a:bodyPr wrap="none" anchor="ctr">
              <a:prstTxWarp prst="textNoShape">
                <a:avLst/>
              </a:prstTxWarp>
            </a:bodyPr>
            <a:lstStyle/>
            <a:p>
              <a:endParaRPr lang="en-US"/>
            </a:p>
          </p:txBody>
        </p:sp>
        <p:sp>
          <p:nvSpPr>
            <p:cNvPr id="324763" name="Freeform 155"/>
            <p:cNvSpPr>
              <a:spLocks/>
            </p:cNvSpPr>
            <p:nvPr/>
          </p:nvSpPr>
          <p:spPr bwMode="auto">
            <a:xfrm>
              <a:off x="624" y="2736"/>
              <a:ext cx="140" cy="576"/>
            </a:xfrm>
            <a:custGeom>
              <a:avLst/>
              <a:gdLst/>
              <a:ahLst/>
              <a:cxnLst>
                <a:cxn ang="0">
                  <a:pos x="0" y="0"/>
                </a:cxn>
                <a:cxn ang="0">
                  <a:pos x="144" y="288"/>
                </a:cxn>
                <a:cxn ang="0">
                  <a:pos x="48" y="624"/>
                </a:cxn>
              </a:cxnLst>
              <a:rect l="0" t="0" r="r" b="b"/>
              <a:pathLst>
                <a:path w="152" h="624">
                  <a:moveTo>
                    <a:pt x="0" y="0"/>
                  </a:moveTo>
                  <a:cubicBezTo>
                    <a:pt x="68" y="92"/>
                    <a:pt x="136" y="184"/>
                    <a:pt x="144" y="288"/>
                  </a:cubicBezTo>
                  <a:cubicBezTo>
                    <a:pt x="152" y="392"/>
                    <a:pt x="64" y="568"/>
                    <a:pt x="48" y="624"/>
                  </a:cubicBezTo>
                </a:path>
              </a:pathLst>
            </a:custGeom>
            <a:solidFill>
              <a:srgbClr val="FF45B9"/>
            </a:solidFill>
            <a:ln w="76200" cap="flat" cmpd="sng">
              <a:solidFill>
                <a:srgbClr val="CC0000"/>
              </a:solidFill>
              <a:prstDash val="solid"/>
              <a:round/>
              <a:headEnd/>
              <a:tailEnd/>
            </a:ln>
            <a:effectLst/>
          </p:spPr>
          <p:txBody>
            <a:bodyPr wrap="none" anchor="ctr">
              <a:prstTxWarp prst="textNoShape">
                <a:avLst/>
              </a:prstTxWarp>
            </a:bodyPr>
            <a:lstStyle/>
            <a:p>
              <a:endParaRPr lang="en-US"/>
            </a:p>
          </p:txBody>
        </p:sp>
      </p:grpSp>
      <p:sp>
        <p:nvSpPr>
          <p:cNvPr id="324764" name="AutoShape 156"/>
          <p:cNvSpPr>
            <a:spLocks noChangeArrowheads="1"/>
          </p:cNvSpPr>
          <p:nvPr/>
        </p:nvSpPr>
        <p:spPr bwMode="auto">
          <a:xfrm rot="5400000">
            <a:off x="6172200" y="4886325"/>
            <a:ext cx="457200" cy="3810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CC18"/>
          </a:solidFill>
          <a:ln w="9525">
            <a:solidFill>
              <a:schemeClr val="tx1"/>
            </a:solidFill>
            <a:miter lim="800000"/>
            <a:headEnd/>
            <a:tailEnd/>
          </a:ln>
          <a:effectLst/>
        </p:spPr>
        <p:txBody>
          <a:bodyPr wrap="none" anchor="ctr">
            <a:prstTxWarp prst="textNoShape">
              <a:avLst/>
            </a:prstTxWarp>
          </a:bodyPr>
          <a:lstStyle/>
          <a:p>
            <a:endParaRPr lang="en-US"/>
          </a:p>
        </p:txBody>
      </p:sp>
      <p:grpSp>
        <p:nvGrpSpPr>
          <p:cNvPr id="9" name="Group 157"/>
          <p:cNvGrpSpPr>
            <a:grpSpLocks/>
          </p:cNvGrpSpPr>
          <p:nvPr/>
        </p:nvGrpSpPr>
        <p:grpSpPr bwMode="auto">
          <a:xfrm>
            <a:off x="5676900" y="5370513"/>
            <a:ext cx="1447800" cy="1447800"/>
            <a:chOff x="816" y="3408"/>
            <a:chExt cx="912" cy="912"/>
          </a:xfrm>
        </p:grpSpPr>
        <p:sp>
          <p:nvSpPr>
            <p:cNvPr id="324766" name="Oval 158"/>
            <p:cNvSpPr>
              <a:spLocks noChangeArrowheads="1"/>
            </p:cNvSpPr>
            <p:nvPr/>
          </p:nvSpPr>
          <p:spPr bwMode="auto">
            <a:xfrm>
              <a:off x="816" y="3408"/>
              <a:ext cx="912" cy="912"/>
            </a:xfrm>
            <a:prstGeom prst="ellipse">
              <a:avLst/>
            </a:prstGeom>
            <a:solidFill>
              <a:srgbClr val="C364FF"/>
            </a:solidFill>
            <a:ln w="9525">
              <a:solidFill>
                <a:schemeClr val="tx2"/>
              </a:solidFill>
              <a:round/>
              <a:headEnd/>
              <a:tailEnd/>
            </a:ln>
            <a:effectLst/>
          </p:spPr>
          <p:txBody>
            <a:bodyPr wrap="none" anchor="ctr">
              <a:prstTxWarp prst="textNoShape">
                <a:avLst/>
              </a:prstTxWarp>
            </a:bodyPr>
            <a:lstStyle/>
            <a:p>
              <a:endParaRPr lang="en-US"/>
            </a:p>
          </p:txBody>
        </p:sp>
        <p:grpSp>
          <p:nvGrpSpPr>
            <p:cNvPr id="10" name="Group 159"/>
            <p:cNvGrpSpPr>
              <a:grpSpLocks/>
            </p:cNvGrpSpPr>
            <p:nvPr/>
          </p:nvGrpSpPr>
          <p:grpSpPr bwMode="auto">
            <a:xfrm>
              <a:off x="960" y="3504"/>
              <a:ext cx="646" cy="768"/>
              <a:chOff x="960" y="3504"/>
              <a:chExt cx="646" cy="768"/>
            </a:xfrm>
          </p:grpSpPr>
          <p:sp>
            <p:nvSpPr>
              <p:cNvPr id="324768" name="Freeform 160"/>
              <p:cNvSpPr>
                <a:spLocks/>
              </p:cNvSpPr>
              <p:nvPr/>
            </p:nvSpPr>
            <p:spPr bwMode="auto">
              <a:xfrm>
                <a:off x="1104" y="3504"/>
                <a:ext cx="140" cy="576"/>
              </a:xfrm>
              <a:custGeom>
                <a:avLst/>
                <a:gdLst/>
                <a:ahLst/>
                <a:cxnLst>
                  <a:cxn ang="0">
                    <a:pos x="0" y="0"/>
                  </a:cxn>
                  <a:cxn ang="0">
                    <a:pos x="144" y="288"/>
                  </a:cxn>
                  <a:cxn ang="0">
                    <a:pos x="48" y="624"/>
                  </a:cxn>
                </a:cxnLst>
                <a:rect l="0" t="0" r="r" b="b"/>
                <a:pathLst>
                  <a:path w="152" h="624">
                    <a:moveTo>
                      <a:pt x="0" y="0"/>
                    </a:moveTo>
                    <a:cubicBezTo>
                      <a:pt x="68" y="92"/>
                      <a:pt x="136" y="184"/>
                      <a:pt x="144" y="288"/>
                    </a:cubicBezTo>
                    <a:cubicBezTo>
                      <a:pt x="152" y="392"/>
                      <a:pt x="64" y="568"/>
                      <a:pt x="48" y="624"/>
                    </a:cubicBezTo>
                  </a:path>
                </a:pathLst>
              </a:custGeom>
              <a:solidFill>
                <a:srgbClr val="C364FF"/>
              </a:solidFill>
              <a:ln w="76200" cap="flat" cmpd="sng">
                <a:solidFill>
                  <a:srgbClr val="CC0000"/>
                </a:solidFill>
                <a:prstDash val="solid"/>
                <a:round/>
                <a:headEnd/>
                <a:tailEnd/>
              </a:ln>
              <a:effectLst/>
            </p:spPr>
            <p:txBody>
              <a:bodyPr wrap="none" anchor="ctr">
                <a:prstTxWarp prst="textNoShape">
                  <a:avLst/>
                </a:prstTxWarp>
              </a:bodyPr>
              <a:lstStyle/>
              <a:p>
                <a:endParaRPr lang="en-US"/>
              </a:p>
            </p:txBody>
          </p:sp>
          <p:sp>
            <p:nvSpPr>
              <p:cNvPr id="324769" name="Freeform 161"/>
              <p:cNvSpPr>
                <a:spLocks/>
              </p:cNvSpPr>
              <p:nvPr/>
            </p:nvSpPr>
            <p:spPr bwMode="auto">
              <a:xfrm>
                <a:off x="960" y="3600"/>
                <a:ext cx="140" cy="576"/>
              </a:xfrm>
              <a:custGeom>
                <a:avLst/>
                <a:gdLst/>
                <a:ahLst/>
                <a:cxnLst>
                  <a:cxn ang="0">
                    <a:pos x="0" y="0"/>
                  </a:cxn>
                  <a:cxn ang="0">
                    <a:pos x="144" y="288"/>
                  </a:cxn>
                  <a:cxn ang="0">
                    <a:pos x="48" y="624"/>
                  </a:cxn>
                </a:cxnLst>
                <a:rect l="0" t="0" r="r" b="b"/>
                <a:pathLst>
                  <a:path w="152" h="624">
                    <a:moveTo>
                      <a:pt x="0" y="0"/>
                    </a:moveTo>
                    <a:cubicBezTo>
                      <a:pt x="68" y="92"/>
                      <a:pt x="136" y="184"/>
                      <a:pt x="144" y="288"/>
                    </a:cubicBezTo>
                    <a:cubicBezTo>
                      <a:pt x="152" y="392"/>
                      <a:pt x="64" y="568"/>
                      <a:pt x="48" y="624"/>
                    </a:cubicBezTo>
                  </a:path>
                </a:pathLst>
              </a:custGeom>
              <a:solidFill>
                <a:srgbClr val="C364FF"/>
              </a:solidFill>
              <a:ln w="76200" cap="flat" cmpd="sng">
                <a:solidFill>
                  <a:srgbClr val="0F116A"/>
                </a:solidFill>
                <a:prstDash val="solid"/>
                <a:round/>
                <a:headEnd/>
                <a:tailEnd/>
              </a:ln>
              <a:effectLst/>
            </p:spPr>
            <p:txBody>
              <a:bodyPr wrap="none" anchor="ctr">
                <a:prstTxWarp prst="textNoShape">
                  <a:avLst/>
                </a:prstTxWarp>
              </a:bodyPr>
              <a:lstStyle/>
              <a:p>
                <a:endParaRPr lang="en-US"/>
              </a:p>
            </p:txBody>
          </p:sp>
          <p:sp>
            <p:nvSpPr>
              <p:cNvPr id="324770" name="Freeform 162"/>
              <p:cNvSpPr>
                <a:spLocks/>
              </p:cNvSpPr>
              <p:nvPr/>
            </p:nvSpPr>
            <p:spPr bwMode="auto">
              <a:xfrm flipH="1">
                <a:off x="1488" y="3600"/>
                <a:ext cx="118" cy="288"/>
              </a:xfrm>
              <a:custGeom>
                <a:avLst/>
                <a:gdLst/>
                <a:ahLst/>
                <a:cxnLst>
                  <a:cxn ang="0">
                    <a:pos x="0" y="0"/>
                  </a:cxn>
                  <a:cxn ang="0">
                    <a:pos x="144" y="288"/>
                  </a:cxn>
                  <a:cxn ang="0">
                    <a:pos x="48" y="624"/>
                  </a:cxn>
                </a:cxnLst>
                <a:rect l="0" t="0" r="r" b="b"/>
                <a:pathLst>
                  <a:path w="152" h="624">
                    <a:moveTo>
                      <a:pt x="0" y="0"/>
                    </a:moveTo>
                    <a:cubicBezTo>
                      <a:pt x="68" y="92"/>
                      <a:pt x="136" y="184"/>
                      <a:pt x="144" y="288"/>
                    </a:cubicBezTo>
                    <a:cubicBezTo>
                      <a:pt x="152" y="392"/>
                      <a:pt x="64" y="568"/>
                      <a:pt x="48" y="624"/>
                    </a:cubicBezTo>
                  </a:path>
                </a:pathLst>
              </a:custGeom>
              <a:solidFill>
                <a:srgbClr val="C364FF"/>
              </a:solidFill>
              <a:ln w="76200" cap="flat" cmpd="sng">
                <a:solidFill>
                  <a:srgbClr val="CC0000"/>
                </a:solidFill>
                <a:prstDash val="solid"/>
                <a:round/>
                <a:headEnd/>
                <a:tailEnd/>
              </a:ln>
              <a:effectLst/>
            </p:spPr>
            <p:txBody>
              <a:bodyPr wrap="none" anchor="ctr">
                <a:prstTxWarp prst="textNoShape">
                  <a:avLst/>
                </a:prstTxWarp>
              </a:bodyPr>
              <a:lstStyle/>
              <a:p>
                <a:endParaRPr lang="en-US"/>
              </a:p>
            </p:txBody>
          </p:sp>
          <p:sp>
            <p:nvSpPr>
              <p:cNvPr id="324771" name="Freeform 163"/>
              <p:cNvSpPr>
                <a:spLocks/>
              </p:cNvSpPr>
              <p:nvPr/>
            </p:nvSpPr>
            <p:spPr bwMode="auto">
              <a:xfrm flipH="1" flipV="1">
                <a:off x="1344" y="4032"/>
                <a:ext cx="83" cy="240"/>
              </a:xfrm>
              <a:custGeom>
                <a:avLst/>
                <a:gdLst/>
                <a:ahLst/>
                <a:cxnLst>
                  <a:cxn ang="0">
                    <a:pos x="0" y="0"/>
                  </a:cxn>
                  <a:cxn ang="0">
                    <a:pos x="96" y="192"/>
                  </a:cxn>
                  <a:cxn ang="0">
                    <a:pos x="48" y="288"/>
                  </a:cxn>
                </a:cxnLst>
                <a:rect l="0" t="0" r="r" b="b"/>
                <a:pathLst>
                  <a:path w="104" h="288">
                    <a:moveTo>
                      <a:pt x="0" y="0"/>
                    </a:moveTo>
                    <a:cubicBezTo>
                      <a:pt x="44" y="72"/>
                      <a:pt x="88" y="144"/>
                      <a:pt x="96" y="192"/>
                    </a:cubicBezTo>
                    <a:cubicBezTo>
                      <a:pt x="104" y="240"/>
                      <a:pt x="76" y="264"/>
                      <a:pt x="48" y="288"/>
                    </a:cubicBezTo>
                  </a:path>
                </a:pathLst>
              </a:custGeom>
              <a:solidFill>
                <a:srgbClr val="C364FF"/>
              </a:solidFill>
              <a:ln w="76200" cap="flat" cmpd="sng">
                <a:solidFill>
                  <a:srgbClr val="0F116A"/>
                </a:solidFill>
                <a:prstDash val="solid"/>
                <a:round/>
                <a:headEnd/>
                <a:tailEnd/>
              </a:ln>
              <a:effectLst/>
            </p:spPr>
            <p:txBody>
              <a:bodyPr wrap="none" anchor="ctr">
                <a:prstTxWarp prst="textNoShape">
                  <a:avLst/>
                </a:prstTxWarp>
              </a:bodyPr>
              <a:lstStyle/>
              <a:p>
                <a:endParaRPr lang="en-US"/>
              </a:p>
            </p:txBody>
          </p:sp>
          <p:sp>
            <p:nvSpPr>
              <p:cNvPr id="324772" name="Freeform 164"/>
              <p:cNvSpPr>
                <a:spLocks/>
              </p:cNvSpPr>
              <p:nvPr/>
            </p:nvSpPr>
            <p:spPr bwMode="auto">
              <a:xfrm flipH="1">
                <a:off x="1344" y="3552"/>
                <a:ext cx="118" cy="288"/>
              </a:xfrm>
              <a:custGeom>
                <a:avLst/>
                <a:gdLst/>
                <a:ahLst/>
                <a:cxnLst>
                  <a:cxn ang="0">
                    <a:pos x="0" y="0"/>
                  </a:cxn>
                  <a:cxn ang="0">
                    <a:pos x="144" y="288"/>
                  </a:cxn>
                  <a:cxn ang="0">
                    <a:pos x="48" y="624"/>
                  </a:cxn>
                </a:cxnLst>
                <a:rect l="0" t="0" r="r" b="b"/>
                <a:pathLst>
                  <a:path w="152" h="624">
                    <a:moveTo>
                      <a:pt x="0" y="0"/>
                    </a:moveTo>
                    <a:cubicBezTo>
                      <a:pt x="68" y="92"/>
                      <a:pt x="136" y="184"/>
                      <a:pt x="144" y="288"/>
                    </a:cubicBezTo>
                    <a:cubicBezTo>
                      <a:pt x="152" y="392"/>
                      <a:pt x="64" y="568"/>
                      <a:pt x="48" y="624"/>
                    </a:cubicBezTo>
                  </a:path>
                </a:pathLst>
              </a:custGeom>
              <a:solidFill>
                <a:srgbClr val="C364FF"/>
              </a:solidFill>
              <a:ln w="76200" cap="flat" cmpd="sng">
                <a:solidFill>
                  <a:srgbClr val="0F116A"/>
                </a:solidFill>
                <a:prstDash val="solid"/>
                <a:round/>
                <a:headEnd/>
                <a:tailEnd/>
              </a:ln>
              <a:effectLst/>
            </p:spPr>
            <p:txBody>
              <a:bodyPr wrap="none" anchor="ctr">
                <a:prstTxWarp prst="textNoShape">
                  <a:avLst/>
                </a:prstTxWarp>
              </a:bodyPr>
              <a:lstStyle/>
              <a:p>
                <a:endParaRPr lang="en-US"/>
              </a:p>
            </p:txBody>
          </p:sp>
        </p:grpSp>
      </p:grpSp>
      <p:sp>
        <p:nvSpPr>
          <p:cNvPr id="324773" name="Rectangle 165"/>
          <p:cNvSpPr>
            <a:spLocks noChangeArrowheads="1"/>
          </p:cNvSpPr>
          <p:nvPr/>
        </p:nvSpPr>
        <p:spPr bwMode="auto">
          <a:xfrm>
            <a:off x="5305425" y="3786188"/>
            <a:ext cx="603250" cy="427037"/>
          </a:xfrm>
          <a:prstGeom prst="rect">
            <a:avLst/>
          </a:prstGeom>
          <a:noFill/>
          <a:ln w="9525">
            <a:noFill/>
            <a:miter lim="800000"/>
            <a:headEnd/>
            <a:tailEnd/>
          </a:ln>
          <a:effectLst/>
        </p:spPr>
        <p:txBody>
          <a:bodyPr wrap="none" anchor="ctr">
            <a:prstTxWarp prst="textNoShape">
              <a:avLst/>
            </a:prstTxWarp>
            <a:spAutoFit/>
          </a:bodyPr>
          <a:lstStyle/>
          <a:p>
            <a:r>
              <a:rPr lang="en-US" sz="2200" b="1">
                <a:solidFill>
                  <a:srgbClr val="000000"/>
                </a:solidFill>
              </a:rPr>
              <a:t>n-1</a:t>
            </a:r>
          </a:p>
        </p:txBody>
      </p:sp>
      <p:sp>
        <p:nvSpPr>
          <p:cNvPr id="324774" name="Rectangle 166"/>
          <p:cNvSpPr>
            <a:spLocks noChangeArrowheads="1"/>
          </p:cNvSpPr>
          <p:nvPr/>
        </p:nvSpPr>
        <p:spPr bwMode="auto">
          <a:xfrm>
            <a:off x="7051675" y="3786188"/>
            <a:ext cx="355600" cy="427037"/>
          </a:xfrm>
          <a:prstGeom prst="rect">
            <a:avLst/>
          </a:prstGeom>
          <a:noFill/>
          <a:ln w="9525">
            <a:noFill/>
            <a:miter lim="800000"/>
            <a:headEnd/>
            <a:tailEnd/>
          </a:ln>
          <a:effectLst/>
        </p:spPr>
        <p:txBody>
          <a:bodyPr wrap="none" anchor="ctr">
            <a:prstTxWarp prst="textNoShape">
              <a:avLst/>
            </a:prstTxWarp>
            <a:spAutoFit/>
          </a:bodyPr>
          <a:lstStyle/>
          <a:p>
            <a:r>
              <a:rPr lang="en-US" sz="2200" b="1">
                <a:solidFill>
                  <a:srgbClr val="000000"/>
                </a:solidFill>
              </a:rPr>
              <a:t>n</a:t>
            </a:r>
          </a:p>
        </p:txBody>
      </p:sp>
    </p:spTree>
    <p:extLst>
      <p:ext uri="{BB962C8B-B14F-4D97-AF65-F5344CB8AC3E}">
        <p14:creationId xmlns:p14="http://schemas.microsoft.com/office/powerpoint/2010/main" val="2556554102"/>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4" name="Rectangle 2"/>
          <p:cNvSpPr>
            <a:spLocks noGrp="1" noChangeArrowheads="1"/>
          </p:cNvSpPr>
          <p:nvPr>
            <p:ph type="title"/>
          </p:nvPr>
        </p:nvSpPr>
        <p:spPr>
          <a:xfrm>
            <a:off x="177800" y="0"/>
            <a:ext cx="8089900" cy="1143000"/>
          </a:xfrm>
        </p:spPr>
        <p:txBody>
          <a:bodyPr/>
          <a:lstStyle/>
          <a:p>
            <a:r>
              <a:rPr lang="en-US" dirty="0"/>
              <a:t>Human chromosome disorders </a:t>
            </a:r>
          </a:p>
        </p:txBody>
      </p:sp>
      <p:sp>
        <p:nvSpPr>
          <p:cNvPr id="325635" name="Rectangle 3" descr="Rectangle: Click to edit Master text styles&#10;Second level&#10;Third level&#10;Fourth level&#10;Fifth level"/>
          <p:cNvSpPr>
            <a:spLocks noGrp="1" noChangeArrowheads="1"/>
          </p:cNvSpPr>
          <p:nvPr>
            <p:ph type="body" idx="1"/>
          </p:nvPr>
        </p:nvSpPr>
        <p:spPr>
          <a:xfrm>
            <a:off x="279400" y="952500"/>
            <a:ext cx="8458200" cy="4648200"/>
          </a:xfrm>
        </p:spPr>
        <p:txBody>
          <a:bodyPr>
            <a:normAutofit fontScale="92500" lnSpcReduction="20000"/>
          </a:bodyPr>
          <a:lstStyle/>
          <a:p>
            <a:pPr>
              <a:buClrTx/>
            </a:pPr>
            <a:r>
              <a:rPr lang="en-US" sz="2800" dirty="0"/>
              <a:t>High frequency in humans</a:t>
            </a:r>
          </a:p>
          <a:p>
            <a:pPr lvl="1">
              <a:buClrTx/>
            </a:pPr>
            <a:r>
              <a:rPr lang="en-US" dirty="0"/>
              <a:t>most embryos are spontaneously aborted</a:t>
            </a:r>
          </a:p>
          <a:p>
            <a:pPr lvl="1"/>
            <a:r>
              <a:rPr lang="en-US" dirty="0"/>
              <a:t>alterations are too disastrous</a:t>
            </a:r>
          </a:p>
          <a:p>
            <a:pPr lvl="1"/>
            <a:r>
              <a:rPr lang="en-US" dirty="0"/>
              <a:t>developmental problems result from biochemical imbalance</a:t>
            </a:r>
          </a:p>
          <a:p>
            <a:pPr lvl="2"/>
            <a:r>
              <a:rPr lang="en-US" sz="2800" dirty="0"/>
              <a:t>imbalance in regulatory molecules?</a:t>
            </a:r>
          </a:p>
          <a:p>
            <a:pPr lvl="3"/>
            <a:r>
              <a:rPr lang="en-US" sz="2800" dirty="0"/>
              <a:t>hormones?</a:t>
            </a:r>
          </a:p>
          <a:p>
            <a:pPr lvl="3"/>
            <a:r>
              <a:rPr lang="en-US" sz="2800" dirty="0"/>
              <a:t>transcription factors?</a:t>
            </a:r>
          </a:p>
          <a:p>
            <a:pPr>
              <a:buClrTx/>
            </a:pPr>
            <a:r>
              <a:rPr lang="en-US" sz="2800" dirty="0"/>
              <a:t>Certain conditions are tolerated</a:t>
            </a:r>
          </a:p>
          <a:p>
            <a:pPr lvl="1">
              <a:buClrTx/>
            </a:pPr>
            <a:r>
              <a:rPr lang="en-US" dirty="0"/>
              <a:t>upset the balance less = </a:t>
            </a:r>
            <a:r>
              <a:rPr lang="en-US" dirty="0">
                <a:solidFill>
                  <a:srgbClr val="CC0000"/>
                </a:solidFill>
              </a:rPr>
              <a:t>survivable</a:t>
            </a:r>
            <a:endParaRPr lang="en-US" dirty="0"/>
          </a:p>
          <a:p>
            <a:pPr lvl="1"/>
            <a:r>
              <a:rPr lang="en-US" dirty="0"/>
              <a:t>but characteristic set of symptoms = </a:t>
            </a:r>
            <a:r>
              <a:rPr lang="en-US" u="sng" dirty="0">
                <a:solidFill>
                  <a:srgbClr val="CC0000"/>
                </a:solidFill>
              </a:rPr>
              <a:t>syndrome</a:t>
            </a:r>
            <a:endParaRPr lang="en-US" dirty="0"/>
          </a:p>
        </p:txBody>
      </p:sp>
    </p:spTree>
    <p:extLst>
      <p:ext uri="{BB962C8B-B14F-4D97-AF65-F5344CB8AC3E}">
        <p14:creationId xmlns:p14="http://schemas.microsoft.com/office/powerpoint/2010/main" val="1445613711"/>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658" name="Rectangle 2"/>
          <p:cNvSpPr>
            <a:spLocks noGrp="1" noChangeArrowheads="1"/>
          </p:cNvSpPr>
          <p:nvPr>
            <p:ph type="title"/>
          </p:nvPr>
        </p:nvSpPr>
        <p:spPr/>
        <p:txBody>
          <a:bodyPr/>
          <a:lstStyle/>
          <a:p>
            <a:r>
              <a:rPr lang="en-US"/>
              <a:t>Down syndrome</a:t>
            </a:r>
          </a:p>
        </p:txBody>
      </p:sp>
      <p:pic>
        <p:nvPicPr>
          <p:cNvPr id="326660" name="Picture 4" descr="chromosomes2"/>
          <p:cNvPicPr>
            <a:picLocks noChangeAspect="1" noChangeArrowheads="1"/>
          </p:cNvPicPr>
          <p:nvPr/>
        </p:nvPicPr>
        <p:blipFill>
          <a:blip r:embed="rId3"/>
          <a:srcRect l="9000" t="1440" r="10800" b="2161"/>
          <a:stretch>
            <a:fillRect/>
          </a:stretch>
        </p:blipFill>
        <p:spPr bwMode="auto">
          <a:xfrm>
            <a:off x="6400800" y="314325"/>
            <a:ext cx="2697163" cy="4054475"/>
          </a:xfrm>
          <a:prstGeom prst="rect">
            <a:avLst/>
          </a:prstGeom>
          <a:noFill/>
          <a:ln w="9525">
            <a:noFill/>
            <a:miter lim="800000"/>
            <a:headEnd/>
            <a:tailEnd/>
          </a:ln>
        </p:spPr>
      </p:pic>
      <p:sp>
        <p:nvSpPr>
          <p:cNvPr id="326662" name="Rectangle 6"/>
          <p:cNvSpPr>
            <a:spLocks noChangeArrowheads="1"/>
          </p:cNvSpPr>
          <p:nvPr/>
        </p:nvSpPr>
        <p:spPr bwMode="auto">
          <a:xfrm>
            <a:off x="6307138" y="3505200"/>
            <a:ext cx="838200" cy="457200"/>
          </a:xfrm>
          <a:prstGeom prst="rect">
            <a:avLst/>
          </a:prstGeom>
          <a:solidFill>
            <a:schemeClr val="bg1"/>
          </a:solidFill>
          <a:ln w="9525">
            <a:noFill/>
            <a:miter lim="800000"/>
            <a:headEnd/>
            <a:tailEnd/>
          </a:ln>
          <a:effectLst/>
        </p:spPr>
        <p:txBody>
          <a:bodyPr wrap="none" anchor="ctr">
            <a:prstTxWarp prst="textNoShape">
              <a:avLst/>
            </a:prstTxWarp>
          </a:bodyPr>
          <a:lstStyle/>
          <a:p>
            <a:endParaRPr lang="en-US"/>
          </a:p>
        </p:txBody>
      </p:sp>
      <p:sp>
        <p:nvSpPr>
          <p:cNvPr id="326659" name="Rectangle 3" descr="Rectangle: Click to edit Master text styles&#10;Second level&#10;Third level&#10;Fourth level&#10;Fifth level"/>
          <p:cNvSpPr>
            <a:spLocks noGrp="1" noChangeArrowheads="1"/>
          </p:cNvSpPr>
          <p:nvPr>
            <p:ph type="body" idx="1"/>
          </p:nvPr>
        </p:nvSpPr>
        <p:spPr>
          <a:xfrm>
            <a:off x="685800" y="1371600"/>
            <a:ext cx="6324600" cy="5181600"/>
          </a:xfrm>
        </p:spPr>
        <p:txBody>
          <a:bodyPr/>
          <a:lstStyle/>
          <a:p>
            <a:r>
              <a:rPr lang="en-US"/>
              <a:t>Trisomy 21</a:t>
            </a:r>
          </a:p>
          <a:p>
            <a:pPr lvl="1">
              <a:buClrTx/>
            </a:pPr>
            <a:r>
              <a:rPr lang="en-US"/>
              <a:t>3 copies of chromosome 21</a:t>
            </a:r>
          </a:p>
          <a:p>
            <a:pPr lvl="1"/>
            <a:r>
              <a:rPr lang="en-US"/>
              <a:t>1 in 700 children born in U.S.</a:t>
            </a:r>
          </a:p>
          <a:p>
            <a:pPr>
              <a:buClrTx/>
            </a:pPr>
            <a:r>
              <a:rPr lang="en-US"/>
              <a:t>Chromosome 21 is the </a:t>
            </a:r>
            <a:br>
              <a:rPr lang="en-US"/>
            </a:br>
            <a:r>
              <a:rPr lang="en-US"/>
              <a:t>smallest human chromosome</a:t>
            </a:r>
          </a:p>
          <a:p>
            <a:pPr lvl="1">
              <a:buClrTx/>
            </a:pPr>
            <a:r>
              <a:rPr lang="en-US"/>
              <a:t>but still severe effects</a:t>
            </a:r>
          </a:p>
          <a:p>
            <a:pPr>
              <a:buClrTx/>
            </a:pPr>
            <a:r>
              <a:rPr lang="en-US"/>
              <a:t>Frequency of Down </a:t>
            </a:r>
            <a:br>
              <a:rPr lang="en-US"/>
            </a:br>
            <a:r>
              <a:rPr lang="en-US"/>
              <a:t>syndrome correlates </a:t>
            </a:r>
            <a:br>
              <a:rPr lang="en-US"/>
            </a:br>
            <a:r>
              <a:rPr lang="en-US"/>
              <a:t>with the age of the mother</a:t>
            </a:r>
          </a:p>
        </p:txBody>
      </p:sp>
      <p:pic>
        <p:nvPicPr>
          <p:cNvPr id="326663" name="Picture 7"/>
          <p:cNvPicPr>
            <a:picLocks noChangeAspect="1" noChangeArrowheads="1"/>
          </p:cNvPicPr>
          <p:nvPr/>
        </p:nvPicPr>
        <p:blipFill>
          <a:blip r:embed="rId4"/>
          <a:srcRect/>
          <a:stretch>
            <a:fillRect/>
          </a:stretch>
        </p:blipFill>
        <p:spPr bwMode="auto">
          <a:xfrm>
            <a:off x="6049963" y="4281488"/>
            <a:ext cx="2705100" cy="2513012"/>
          </a:xfrm>
          <a:prstGeom prst="rect">
            <a:avLst/>
          </a:prstGeom>
          <a:noFill/>
          <a:ln w="9525">
            <a:solidFill>
              <a:srgbClr val="000000"/>
            </a:solidFill>
            <a:miter lim="800000"/>
            <a:headEnd/>
            <a:tailEnd/>
          </a:ln>
          <a:effectLst>
            <a:outerShdw blurRad="63500" dist="35921" dir="2700000" algn="ctr" rotWithShape="0">
              <a:srgbClr val="000000">
                <a:alpha val="75000"/>
              </a:srgbClr>
            </a:outerShdw>
          </a:effectLst>
        </p:spPr>
      </p:pic>
    </p:spTree>
    <p:extLst>
      <p:ext uri="{BB962C8B-B14F-4D97-AF65-F5344CB8AC3E}">
        <p14:creationId xmlns:p14="http://schemas.microsoft.com/office/powerpoint/2010/main" val="343010277"/>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090" name="Rectangle 2"/>
          <p:cNvSpPr>
            <a:spLocks noGrp="1" noChangeArrowheads="1"/>
          </p:cNvSpPr>
          <p:nvPr>
            <p:ph type="title"/>
          </p:nvPr>
        </p:nvSpPr>
        <p:spPr/>
        <p:txBody>
          <a:bodyPr/>
          <a:lstStyle/>
          <a:p>
            <a:r>
              <a:rPr lang="en-US" dirty="0"/>
              <a:t>Down syndrome &amp; age of mother</a:t>
            </a:r>
          </a:p>
        </p:txBody>
      </p:sp>
      <p:graphicFrame>
        <p:nvGraphicFramePr>
          <p:cNvPr id="345191" name="Group 103"/>
          <p:cNvGraphicFramePr>
            <a:graphicFrameLocks noGrp="1"/>
          </p:cNvGraphicFramePr>
          <p:nvPr/>
        </p:nvGraphicFramePr>
        <p:xfrm>
          <a:off x="706438" y="1295400"/>
          <a:ext cx="4343400" cy="5449824"/>
        </p:xfrm>
        <a:graphic>
          <a:graphicData uri="http://schemas.openxmlformats.org/drawingml/2006/table">
            <a:tbl>
              <a:tblPr/>
              <a:tblGrid>
                <a:gridCol w="2171700"/>
                <a:gridCol w="2171700"/>
              </a:tblGrid>
              <a:tr h="312738">
                <a:tc>
                  <a:txBody>
                    <a:bodyPr/>
                    <a:lstStyle/>
                    <a:p>
                      <a:pPr marL="0" marR="0" lvl="0" indent="0" algn="ctr" defTabSz="914400" rtl="0" eaLnBrk="1" fontAlgn="base" latinLnBrk="0" hangingPunct="1">
                        <a:lnSpc>
                          <a:spcPct val="100000"/>
                        </a:lnSpc>
                        <a:spcBef>
                          <a:spcPct val="20000"/>
                        </a:spcBef>
                        <a:spcAft>
                          <a:spcPct val="0"/>
                        </a:spcAft>
                        <a:buClr>
                          <a:srgbClr val="0F116A"/>
                        </a:buClr>
                        <a:buSzPct val="120000"/>
                        <a:buFont typeface="Wingdings" charset="2"/>
                        <a:buNone/>
                        <a:tabLst/>
                      </a:pPr>
                      <a:endParaRPr kumimoji="0" lang="en-US" sz="1800" b="1" i="0" u="none" strike="noStrike" cap="none" normalizeH="0" baseline="0" dirty="0">
                        <a:ln>
                          <a:noFill/>
                        </a:ln>
                        <a:solidFill>
                          <a:srgbClr val="0F116A"/>
                        </a:solidFill>
                        <a:effectLst/>
                        <a:latin typeface="Arial" charset="0"/>
                      </a:endParaRPr>
                    </a:p>
                    <a:p>
                      <a:pPr marL="0" marR="0" lvl="0" indent="0" algn="ctr" defTabSz="914400" rtl="0" eaLnBrk="1" fontAlgn="base" latinLnBrk="0" hangingPunct="1">
                        <a:lnSpc>
                          <a:spcPct val="100000"/>
                        </a:lnSpc>
                        <a:spcBef>
                          <a:spcPct val="20000"/>
                        </a:spcBef>
                        <a:spcAft>
                          <a:spcPct val="0"/>
                        </a:spcAft>
                        <a:buClr>
                          <a:srgbClr val="0F116A"/>
                        </a:buClr>
                        <a:buSzPct val="120000"/>
                        <a:buFont typeface="Wingdings" charset="2"/>
                        <a:buNone/>
                        <a:tabLst/>
                      </a:pPr>
                      <a:r>
                        <a:rPr kumimoji="0" lang="en-US" sz="1800" b="1" i="0" u="none" strike="noStrike" cap="none" normalizeH="0" baseline="0" dirty="0">
                          <a:ln>
                            <a:noFill/>
                          </a:ln>
                          <a:solidFill>
                            <a:srgbClr val="0F116A"/>
                          </a:solidFill>
                          <a:effectLst/>
                          <a:latin typeface="Arial" charset="0"/>
                        </a:rPr>
                        <a:t>Mother’s age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rgbClr val="0F116A"/>
                        </a:buClr>
                        <a:buSzPct val="120000"/>
                        <a:buFont typeface="Wingdings" charset="2"/>
                        <a:buNone/>
                        <a:tabLst/>
                      </a:pPr>
                      <a:r>
                        <a:rPr kumimoji="0" lang="en-US" sz="1800" b="1" i="0" u="none" strike="noStrike" cap="none" normalizeH="0" baseline="0">
                          <a:ln>
                            <a:noFill/>
                          </a:ln>
                          <a:solidFill>
                            <a:srgbClr val="0F116A"/>
                          </a:solidFill>
                          <a:effectLst/>
                          <a:latin typeface="Arial" charset="0"/>
                        </a:rPr>
                        <a:t>Incidence of Down Syndrome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20000"/>
                        <a:lumOff val="80000"/>
                      </a:schemeClr>
                    </a:solidFill>
                  </a:tcPr>
                </a:tc>
              </a:tr>
              <a:tr h="312738">
                <a:tc>
                  <a:txBody>
                    <a:bodyPr/>
                    <a:lstStyle/>
                    <a:p>
                      <a:pPr marL="0" marR="0" lvl="0" indent="0" algn="ctr" defTabSz="914400" rtl="0" eaLnBrk="1" fontAlgn="base" latinLnBrk="0" hangingPunct="1">
                        <a:lnSpc>
                          <a:spcPct val="100000"/>
                        </a:lnSpc>
                        <a:spcBef>
                          <a:spcPct val="20000"/>
                        </a:spcBef>
                        <a:spcAft>
                          <a:spcPct val="0"/>
                        </a:spcAft>
                        <a:buClr>
                          <a:srgbClr val="0F116A"/>
                        </a:buClr>
                        <a:buSzPct val="120000"/>
                        <a:buFont typeface="Wingdings" charset="2"/>
                        <a:buNone/>
                        <a:tabLst/>
                      </a:pPr>
                      <a:r>
                        <a:rPr kumimoji="0" lang="en-US" sz="1800" b="1" i="0" u="none" strike="noStrike" cap="none" normalizeH="0" baseline="0">
                          <a:ln>
                            <a:noFill/>
                          </a:ln>
                          <a:solidFill>
                            <a:srgbClr val="0F116A"/>
                          </a:solidFill>
                          <a:effectLst/>
                          <a:latin typeface="Arial" charset="0"/>
                        </a:rPr>
                        <a:t>Under 30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p>
                      <a:pPr marL="0" marR="0" lvl="0" indent="347663" algn="l" defTabSz="914400" rtl="0" eaLnBrk="1" fontAlgn="base" latinLnBrk="0" hangingPunct="1">
                        <a:lnSpc>
                          <a:spcPct val="100000"/>
                        </a:lnSpc>
                        <a:spcBef>
                          <a:spcPct val="20000"/>
                        </a:spcBef>
                        <a:spcAft>
                          <a:spcPct val="0"/>
                        </a:spcAft>
                        <a:buClr>
                          <a:srgbClr val="0F116A"/>
                        </a:buClr>
                        <a:buSzPct val="120000"/>
                        <a:buFont typeface="Wingdings" charset="2"/>
                        <a:buNone/>
                        <a:tabLst/>
                      </a:pPr>
                      <a:r>
                        <a:rPr kumimoji="0" lang="en-US" sz="1800" b="1" i="0" u="none" strike="noStrike" cap="none" normalizeH="0" baseline="0">
                          <a:ln>
                            <a:noFill/>
                          </a:ln>
                          <a:solidFill>
                            <a:srgbClr val="0F116A"/>
                          </a:solidFill>
                          <a:effectLst/>
                          <a:latin typeface="Arial" charset="0"/>
                        </a:rPr>
                        <a:t>&lt;1 in 1000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20000"/>
                        <a:lumOff val="80000"/>
                      </a:schemeClr>
                    </a:solidFill>
                  </a:tcPr>
                </a:tc>
              </a:tr>
              <a:tr h="312738">
                <a:tc>
                  <a:txBody>
                    <a:bodyPr/>
                    <a:lstStyle/>
                    <a:p>
                      <a:pPr marL="0" marR="0" lvl="0" indent="0" algn="ctr" defTabSz="914400" rtl="0" eaLnBrk="1" fontAlgn="base" latinLnBrk="0" hangingPunct="1">
                        <a:lnSpc>
                          <a:spcPct val="100000"/>
                        </a:lnSpc>
                        <a:spcBef>
                          <a:spcPct val="20000"/>
                        </a:spcBef>
                        <a:spcAft>
                          <a:spcPct val="0"/>
                        </a:spcAft>
                        <a:buClr>
                          <a:srgbClr val="0F116A"/>
                        </a:buClr>
                        <a:buSzPct val="120000"/>
                        <a:buFont typeface="Wingdings" charset="2"/>
                        <a:buNone/>
                        <a:tabLst/>
                      </a:pPr>
                      <a:r>
                        <a:rPr kumimoji="0" lang="en-US" sz="1800" b="1" i="0" u="none" strike="noStrike" cap="none" normalizeH="0" baseline="0">
                          <a:ln>
                            <a:noFill/>
                          </a:ln>
                          <a:solidFill>
                            <a:srgbClr val="0F116A"/>
                          </a:solidFill>
                          <a:effectLst/>
                          <a:latin typeface="Arial" charset="0"/>
                        </a:rPr>
                        <a:t>30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p>
                      <a:pPr marL="0" marR="0" lvl="0" indent="454025" algn="l" defTabSz="914400" rtl="0" eaLnBrk="1" fontAlgn="base" latinLnBrk="0" hangingPunct="1">
                        <a:lnSpc>
                          <a:spcPct val="100000"/>
                        </a:lnSpc>
                        <a:spcBef>
                          <a:spcPct val="20000"/>
                        </a:spcBef>
                        <a:spcAft>
                          <a:spcPct val="0"/>
                        </a:spcAft>
                        <a:buClr>
                          <a:srgbClr val="0F116A"/>
                        </a:buClr>
                        <a:buSzPct val="120000"/>
                        <a:buFont typeface="Wingdings" charset="2"/>
                        <a:buNone/>
                        <a:tabLst/>
                      </a:pPr>
                      <a:r>
                        <a:rPr kumimoji="0" lang="en-US" sz="1800" b="1" i="0" u="none" strike="noStrike" cap="none" normalizeH="0" baseline="0" dirty="0">
                          <a:ln>
                            <a:noFill/>
                          </a:ln>
                          <a:solidFill>
                            <a:srgbClr val="0F116A"/>
                          </a:solidFill>
                          <a:effectLst/>
                          <a:latin typeface="Arial" charset="0"/>
                        </a:rPr>
                        <a:t>1 in 900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20000"/>
                        <a:lumOff val="80000"/>
                      </a:schemeClr>
                    </a:solidFill>
                  </a:tcPr>
                </a:tc>
              </a:tr>
              <a:tr h="312738">
                <a:tc>
                  <a:txBody>
                    <a:bodyPr/>
                    <a:lstStyle/>
                    <a:p>
                      <a:pPr marL="0" marR="0" lvl="0" indent="0" algn="ctr" defTabSz="914400" rtl="0" eaLnBrk="1" fontAlgn="base" latinLnBrk="0" hangingPunct="1">
                        <a:lnSpc>
                          <a:spcPct val="100000"/>
                        </a:lnSpc>
                        <a:spcBef>
                          <a:spcPct val="20000"/>
                        </a:spcBef>
                        <a:spcAft>
                          <a:spcPct val="0"/>
                        </a:spcAft>
                        <a:buClr>
                          <a:srgbClr val="0F116A"/>
                        </a:buClr>
                        <a:buSzPct val="120000"/>
                        <a:buFont typeface="Wingdings" charset="2"/>
                        <a:buNone/>
                        <a:tabLst/>
                      </a:pPr>
                      <a:r>
                        <a:rPr kumimoji="0" lang="en-US" sz="1800" b="1" i="0" u="none" strike="noStrike" cap="none" normalizeH="0" baseline="0">
                          <a:ln>
                            <a:noFill/>
                          </a:ln>
                          <a:solidFill>
                            <a:srgbClr val="0F116A"/>
                          </a:solidFill>
                          <a:effectLst/>
                          <a:latin typeface="Arial" charset="0"/>
                        </a:rPr>
                        <a:t>35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p>
                      <a:pPr marL="0" marR="0" lvl="0" indent="454025" algn="l" defTabSz="914400" rtl="0" eaLnBrk="1" fontAlgn="base" latinLnBrk="0" hangingPunct="1">
                        <a:lnSpc>
                          <a:spcPct val="100000"/>
                        </a:lnSpc>
                        <a:spcBef>
                          <a:spcPct val="20000"/>
                        </a:spcBef>
                        <a:spcAft>
                          <a:spcPct val="0"/>
                        </a:spcAft>
                        <a:buClr>
                          <a:srgbClr val="0F116A"/>
                        </a:buClr>
                        <a:buSzPct val="120000"/>
                        <a:buFont typeface="Wingdings" charset="2"/>
                        <a:buNone/>
                        <a:tabLst/>
                      </a:pPr>
                      <a:r>
                        <a:rPr kumimoji="0" lang="en-US" sz="1800" b="1" i="0" u="none" strike="noStrike" cap="none" normalizeH="0" baseline="0" dirty="0">
                          <a:ln>
                            <a:noFill/>
                          </a:ln>
                          <a:solidFill>
                            <a:srgbClr val="0F116A"/>
                          </a:solidFill>
                          <a:effectLst/>
                          <a:latin typeface="Arial" charset="0"/>
                        </a:rPr>
                        <a:t>1 in 400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20000"/>
                        <a:lumOff val="80000"/>
                      </a:schemeClr>
                    </a:solidFill>
                  </a:tcPr>
                </a:tc>
              </a:tr>
              <a:tr h="312738">
                <a:tc>
                  <a:txBody>
                    <a:bodyPr/>
                    <a:lstStyle/>
                    <a:p>
                      <a:pPr marL="0" marR="0" lvl="0" indent="0" algn="ctr" defTabSz="914400" rtl="0" eaLnBrk="1" fontAlgn="base" latinLnBrk="0" hangingPunct="1">
                        <a:lnSpc>
                          <a:spcPct val="100000"/>
                        </a:lnSpc>
                        <a:spcBef>
                          <a:spcPct val="20000"/>
                        </a:spcBef>
                        <a:spcAft>
                          <a:spcPct val="0"/>
                        </a:spcAft>
                        <a:buClr>
                          <a:srgbClr val="0F116A"/>
                        </a:buClr>
                        <a:buSzPct val="120000"/>
                        <a:buFont typeface="Wingdings" charset="2"/>
                        <a:buNone/>
                        <a:tabLst/>
                      </a:pPr>
                      <a:r>
                        <a:rPr kumimoji="0" lang="en-US" sz="1800" b="1" i="0" u="none" strike="noStrike" cap="none" normalizeH="0" baseline="0">
                          <a:ln>
                            <a:noFill/>
                          </a:ln>
                          <a:solidFill>
                            <a:srgbClr val="0F116A"/>
                          </a:solidFill>
                          <a:effectLst/>
                          <a:latin typeface="Arial" charset="0"/>
                        </a:rPr>
                        <a:t>36</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p>
                      <a:pPr marL="0" marR="0" lvl="0" indent="454025" algn="l" defTabSz="914400" rtl="0" eaLnBrk="1" fontAlgn="base" latinLnBrk="0" hangingPunct="1">
                        <a:lnSpc>
                          <a:spcPct val="100000"/>
                        </a:lnSpc>
                        <a:spcBef>
                          <a:spcPct val="20000"/>
                        </a:spcBef>
                        <a:spcAft>
                          <a:spcPct val="0"/>
                        </a:spcAft>
                        <a:buClr>
                          <a:srgbClr val="0F116A"/>
                        </a:buClr>
                        <a:buSzPct val="120000"/>
                        <a:buFont typeface="Wingdings" charset="2"/>
                        <a:buNone/>
                        <a:tabLst/>
                      </a:pPr>
                      <a:r>
                        <a:rPr kumimoji="0" lang="en-US" sz="1800" b="1" i="0" u="none" strike="noStrike" cap="none" normalizeH="0" baseline="0" dirty="0">
                          <a:ln>
                            <a:noFill/>
                          </a:ln>
                          <a:solidFill>
                            <a:srgbClr val="0F116A"/>
                          </a:solidFill>
                          <a:effectLst/>
                          <a:latin typeface="Arial" charset="0"/>
                        </a:rPr>
                        <a:t>1 in 300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20000"/>
                        <a:lumOff val="80000"/>
                      </a:schemeClr>
                    </a:solidFill>
                  </a:tcPr>
                </a:tc>
              </a:tr>
              <a:tr h="312738">
                <a:tc>
                  <a:txBody>
                    <a:bodyPr/>
                    <a:lstStyle/>
                    <a:p>
                      <a:pPr marL="0" marR="0" lvl="0" indent="0" algn="ctr" defTabSz="914400" rtl="0" eaLnBrk="1" fontAlgn="base" latinLnBrk="0" hangingPunct="1">
                        <a:lnSpc>
                          <a:spcPct val="100000"/>
                        </a:lnSpc>
                        <a:spcBef>
                          <a:spcPct val="20000"/>
                        </a:spcBef>
                        <a:spcAft>
                          <a:spcPct val="0"/>
                        </a:spcAft>
                        <a:buClr>
                          <a:srgbClr val="0F116A"/>
                        </a:buClr>
                        <a:buSzPct val="120000"/>
                        <a:buFont typeface="Wingdings" charset="2"/>
                        <a:buNone/>
                        <a:tabLst/>
                      </a:pPr>
                      <a:r>
                        <a:rPr kumimoji="0" lang="en-US" sz="1800" b="1" i="0" u="none" strike="noStrike" cap="none" normalizeH="0" baseline="0">
                          <a:ln>
                            <a:noFill/>
                          </a:ln>
                          <a:solidFill>
                            <a:srgbClr val="0F116A"/>
                          </a:solidFill>
                          <a:effectLst/>
                          <a:latin typeface="Arial" charset="0"/>
                        </a:rPr>
                        <a:t>37</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p>
                      <a:pPr marL="0" marR="0" lvl="0" indent="454025" algn="l" defTabSz="914400" rtl="0" eaLnBrk="1" fontAlgn="base" latinLnBrk="0" hangingPunct="1">
                        <a:lnSpc>
                          <a:spcPct val="100000"/>
                        </a:lnSpc>
                        <a:spcBef>
                          <a:spcPct val="20000"/>
                        </a:spcBef>
                        <a:spcAft>
                          <a:spcPct val="0"/>
                        </a:spcAft>
                        <a:buClr>
                          <a:srgbClr val="0F116A"/>
                        </a:buClr>
                        <a:buSzPct val="120000"/>
                        <a:buFont typeface="Wingdings" charset="2"/>
                        <a:buNone/>
                        <a:tabLst/>
                      </a:pPr>
                      <a:r>
                        <a:rPr kumimoji="0" lang="en-US" sz="1800" b="1" i="0" u="none" strike="noStrike" cap="none" normalizeH="0" baseline="0">
                          <a:ln>
                            <a:noFill/>
                          </a:ln>
                          <a:solidFill>
                            <a:srgbClr val="0F116A"/>
                          </a:solidFill>
                          <a:effectLst/>
                          <a:latin typeface="Arial" charset="0"/>
                        </a:rPr>
                        <a:t>1 in 230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20000"/>
                        <a:lumOff val="80000"/>
                      </a:schemeClr>
                    </a:solidFill>
                  </a:tcPr>
                </a:tc>
              </a:tr>
              <a:tr h="311150">
                <a:tc>
                  <a:txBody>
                    <a:bodyPr/>
                    <a:lstStyle/>
                    <a:p>
                      <a:pPr marL="0" marR="0" lvl="0" indent="0" algn="ctr" defTabSz="914400" rtl="0" eaLnBrk="1" fontAlgn="base" latinLnBrk="0" hangingPunct="1">
                        <a:lnSpc>
                          <a:spcPct val="100000"/>
                        </a:lnSpc>
                        <a:spcBef>
                          <a:spcPct val="20000"/>
                        </a:spcBef>
                        <a:spcAft>
                          <a:spcPct val="0"/>
                        </a:spcAft>
                        <a:buClr>
                          <a:srgbClr val="0F116A"/>
                        </a:buClr>
                        <a:buSzPct val="120000"/>
                        <a:buFont typeface="Wingdings" charset="2"/>
                        <a:buNone/>
                        <a:tabLst/>
                      </a:pPr>
                      <a:r>
                        <a:rPr kumimoji="0" lang="en-US" sz="1800" b="1" i="0" u="none" strike="noStrike" cap="none" normalizeH="0" baseline="0">
                          <a:ln>
                            <a:noFill/>
                          </a:ln>
                          <a:solidFill>
                            <a:srgbClr val="0F116A"/>
                          </a:solidFill>
                          <a:effectLst/>
                          <a:latin typeface="Arial" charset="0"/>
                        </a:rPr>
                        <a:t>38</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p>
                      <a:pPr marL="0" marR="0" lvl="0" indent="454025" algn="l" defTabSz="914400" rtl="0" eaLnBrk="1" fontAlgn="base" latinLnBrk="0" hangingPunct="1">
                        <a:lnSpc>
                          <a:spcPct val="100000"/>
                        </a:lnSpc>
                        <a:spcBef>
                          <a:spcPct val="20000"/>
                        </a:spcBef>
                        <a:spcAft>
                          <a:spcPct val="0"/>
                        </a:spcAft>
                        <a:buClr>
                          <a:srgbClr val="0F116A"/>
                        </a:buClr>
                        <a:buSzPct val="120000"/>
                        <a:buFont typeface="Wingdings" charset="2"/>
                        <a:buNone/>
                        <a:tabLst/>
                      </a:pPr>
                      <a:r>
                        <a:rPr kumimoji="0" lang="en-US" sz="1800" b="1" i="0" u="none" strike="noStrike" cap="none" normalizeH="0" baseline="0" dirty="0">
                          <a:ln>
                            <a:noFill/>
                          </a:ln>
                          <a:solidFill>
                            <a:srgbClr val="0F116A"/>
                          </a:solidFill>
                          <a:effectLst/>
                          <a:latin typeface="Arial" charset="0"/>
                        </a:rPr>
                        <a:t>1 in 180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20000"/>
                        <a:lumOff val="80000"/>
                      </a:schemeClr>
                    </a:solidFill>
                  </a:tcPr>
                </a:tc>
              </a:tr>
              <a:tr h="312738">
                <a:tc>
                  <a:txBody>
                    <a:bodyPr/>
                    <a:lstStyle/>
                    <a:p>
                      <a:pPr marL="0" marR="0" lvl="0" indent="0" algn="ctr" defTabSz="914400" rtl="0" eaLnBrk="1" fontAlgn="base" latinLnBrk="0" hangingPunct="1">
                        <a:lnSpc>
                          <a:spcPct val="100000"/>
                        </a:lnSpc>
                        <a:spcBef>
                          <a:spcPct val="20000"/>
                        </a:spcBef>
                        <a:spcAft>
                          <a:spcPct val="0"/>
                        </a:spcAft>
                        <a:buClr>
                          <a:srgbClr val="0F116A"/>
                        </a:buClr>
                        <a:buSzPct val="120000"/>
                        <a:buFont typeface="Wingdings" charset="2"/>
                        <a:buNone/>
                        <a:tabLst/>
                      </a:pPr>
                      <a:r>
                        <a:rPr kumimoji="0" lang="en-US" sz="1800" b="1" i="0" u="none" strike="noStrike" cap="none" normalizeH="0" baseline="0">
                          <a:ln>
                            <a:noFill/>
                          </a:ln>
                          <a:solidFill>
                            <a:srgbClr val="0F116A"/>
                          </a:solidFill>
                          <a:effectLst/>
                          <a:latin typeface="Arial" charset="0"/>
                        </a:rPr>
                        <a:t>39</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p>
                      <a:pPr marL="0" marR="0" lvl="0" indent="454025" algn="l" defTabSz="914400" rtl="0" eaLnBrk="1" fontAlgn="base" latinLnBrk="0" hangingPunct="1">
                        <a:lnSpc>
                          <a:spcPct val="100000"/>
                        </a:lnSpc>
                        <a:spcBef>
                          <a:spcPct val="20000"/>
                        </a:spcBef>
                        <a:spcAft>
                          <a:spcPct val="0"/>
                        </a:spcAft>
                        <a:buClr>
                          <a:srgbClr val="0F116A"/>
                        </a:buClr>
                        <a:buSzPct val="120000"/>
                        <a:buFont typeface="Wingdings" charset="2"/>
                        <a:buNone/>
                        <a:tabLst/>
                      </a:pPr>
                      <a:r>
                        <a:rPr kumimoji="0" lang="en-US" sz="1800" b="1" i="0" u="none" strike="noStrike" cap="none" normalizeH="0" baseline="0">
                          <a:ln>
                            <a:noFill/>
                          </a:ln>
                          <a:solidFill>
                            <a:srgbClr val="0F116A"/>
                          </a:solidFill>
                          <a:effectLst/>
                          <a:latin typeface="Arial" charset="0"/>
                        </a:rPr>
                        <a:t>1 in 135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20000"/>
                        <a:lumOff val="80000"/>
                      </a:schemeClr>
                    </a:solidFill>
                  </a:tcPr>
                </a:tc>
              </a:tr>
              <a:tr h="312738">
                <a:tc>
                  <a:txBody>
                    <a:bodyPr/>
                    <a:lstStyle/>
                    <a:p>
                      <a:pPr marL="0" marR="0" lvl="0" indent="0" algn="ctr" defTabSz="914400" rtl="0" eaLnBrk="1" fontAlgn="base" latinLnBrk="0" hangingPunct="1">
                        <a:lnSpc>
                          <a:spcPct val="100000"/>
                        </a:lnSpc>
                        <a:spcBef>
                          <a:spcPct val="20000"/>
                        </a:spcBef>
                        <a:spcAft>
                          <a:spcPct val="0"/>
                        </a:spcAft>
                        <a:buClr>
                          <a:srgbClr val="0F116A"/>
                        </a:buClr>
                        <a:buSzPct val="120000"/>
                        <a:buFont typeface="Wingdings" charset="2"/>
                        <a:buNone/>
                        <a:tabLst/>
                      </a:pPr>
                      <a:r>
                        <a:rPr kumimoji="0" lang="en-US" sz="1800" b="1" i="0" u="none" strike="noStrike" cap="none" normalizeH="0" baseline="0">
                          <a:ln>
                            <a:noFill/>
                          </a:ln>
                          <a:solidFill>
                            <a:srgbClr val="0F116A"/>
                          </a:solidFill>
                          <a:effectLst/>
                          <a:latin typeface="Arial" charset="0"/>
                        </a:rPr>
                        <a:t>40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p>
                      <a:pPr marL="0" marR="0" lvl="0" indent="454025" algn="l" defTabSz="914400" rtl="0" eaLnBrk="1" fontAlgn="base" latinLnBrk="0" hangingPunct="1">
                        <a:lnSpc>
                          <a:spcPct val="100000"/>
                        </a:lnSpc>
                        <a:spcBef>
                          <a:spcPct val="20000"/>
                        </a:spcBef>
                        <a:spcAft>
                          <a:spcPct val="0"/>
                        </a:spcAft>
                        <a:buClr>
                          <a:srgbClr val="0F116A"/>
                        </a:buClr>
                        <a:buSzPct val="120000"/>
                        <a:buFont typeface="Wingdings" charset="2"/>
                        <a:buNone/>
                        <a:tabLst/>
                      </a:pPr>
                      <a:r>
                        <a:rPr kumimoji="0" lang="en-US" sz="1800" b="1" i="0" u="none" strike="noStrike" cap="none" normalizeH="0" baseline="0">
                          <a:ln>
                            <a:noFill/>
                          </a:ln>
                          <a:solidFill>
                            <a:srgbClr val="0F116A"/>
                          </a:solidFill>
                          <a:effectLst/>
                          <a:latin typeface="Arial" charset="0"/>
                        </a:rPr>
                        <a:t>1 in 105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20000"/>
                        <a:lumOff val="80000"/>
                      </a:schemeClr>
                    </a:solidFill>
                  </a:tcPr>
                </a:tc>
              </a:tr>
              <a:tr h="312738">
                <a:tc>
                  <a:txBody>
                    <a:bodyPr/>
                    <a:lstStyle/>
                    <a:p>
                      <a:pPr marL="0" marR="0" lvl="0" indent="0" algn="ctr" defTabSz="914400" rtl="0" eaLnBrk="1" fontAlgn="base" latinLnBrk="0" hangingPunct="1">
                        <a:lnSpc>
                          <a:spcPct val="100000"/>
                        </a:lnSpc>
                        <a:spcBef>
                          <a:spcPct val="20000"/>
                        </a:spcBef>
                        <a:spcAft>
                          <a:spcPct val="0"/>
                        </a:spcAft>
                        <a:buClr>
                          <a:srgbClr val="0F116A"/>
                        </a:buClr>
                        <a:buSzPct val="120000"/>
                        <a:buFont typeface="Wingdings" charset="2"/>
                        <a:buNone/>
                        <a:tabLst/>
                      </a:pPr>
                      <a:r>
                        <a:rPr kumimoji="0" lang="en-US" sz="1800" b="1" i="0" u="none" strike="noStrike" cap="none" normalizeH="0" baseline="0">
                          <a:ln>
                            <a:noFill/>
                          </a:ln>
                          <a:solidFill>
                            <a:srgbClr val="0F116A"/>
                          </a:solidFill>
                          <a:effectLst/>
                          <a:latin typeface="Arial" charset="0"/>
                        </a:rPr>
                        <a:t>42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p>
                      <a:pPr marL="0" marR="0" lvl="0" indent="454025" algn="l" defTabSz="914400" rtl="0" eaLnBrk="1" fontAlgn="base" latinLnBrk="0" hangingPunct="1">
                        <a:lnSpc>
                          <a:spcPct val="100000"/>
                        </a:lnSpc>
                        <a:spcBef>
                          <a:spcPct val="20000"/>
                        </a:spcBef>
                        <a:spcAft>
                          <a:spcPct val="0"/>
                        </a:spcAft>
                        <a:buClr>
                          <a:srgbClr val="0F116A"/>
                        </a:buClr>
                        <a:buSzPct val="120000"/>
                        <a:buFont typeface="Wingdings" charset="2"/>
                        <a:buNone/>
                        <a:tabLst/>
                      </a:pPr>
                      <a:r>
                        <a:rPr kumimoji="0" lang="en-US" sz="1800" b="1" i="0" u="none" strike="noStrike" cap="none" normalizeH="0" baseline="0">
                          <a:ln>
                            <a:noFill/>
                          </a:ln>
                          <a:solidFill>
                            <a:srgbClr val="0F116A"/>
                          </a:solidFill>
                          <a:effectLst/>
                          <a:latin typeface="Arial" charset="0"/>
                        </a:rPr>
                        <a:t>1 in 60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20000"/>
                        <a:lumOff val="80000"/>
                      </a:schemeClr>
                    </a:solidFill>
                  </a:tcPr>
                </a:tc>
              </a:tr>
              <a:tr h="312738">
                <a:tc>
                  <a:txBody>
                    <a:bodyPr/>
                    <a:lstStyle/>
                    <a:p>
                      <a:pPr marL="0" marR="0" lvl="0" indent="0" algn="ctr" defTabSz="914400" rtl="0" eaLnBrk="1" fontAlgn="base" latinLnBrk="0" hangingPunct="1">
                        <a:lnSpc>
                          <a:spcPct val="100000"/>
                        </a:lnSpc>
                        <a:spcBef>
                          <a:spcPct val="20000"/>
                        </a:spcBef>
                        <a:spcAft>
                          <a:spcPct val="0"/>
                        </a:spcAft>
                        <a:buClr>
                          <a:srgbClr val="0F116A"/>
                        </a:buClr>
                        <a:buSzPct val="120000"/>
                        <a:buFont typeface="Wingdings" charset="2"/>
                        <a:buNone/>
                        <a:tabLst/>
                      </a:pPr>
                      <a:r>
                        <a:rPr kumimoji="0" lang="en-US" sz="1800" b="1" i="0" u="none" strike="noStrike" cap="none" normalizeH="0" baseline="0">
                          <a:ln>
                            <a:noFill/>
                          </a:ln>
                          <a:solidFill>
                            <a:srgbClr val="0F116A"/>
                          </a:solidFill>
                          <a:effectLst/>
                          <a:latin typeface="Arial" charset="0"/>
                        </a:rPr>
                        <a:t>44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p>
                      <a:pPr marL="0" marR="0" lvl="0" indent="454025" algn="l" defTabSz="914400" rtl="0" eaLnBrk="1" fontAlgn="base" latinLnBrk="0" hangingPunct="1">
                        <a:lnSpc>
                          <a:spcPct val="100000"/>
                        </a:lnSpc>
                        <a:spcBef>
                          <a:spcPct val="20000"/>
                        </a:spcBef>
                        <a:spcAft>
                          <a:spcPct val="0"/>
                        </a:spcAft>
                        <a:buClr>
                          <a:srgbClr val="0F116A"/>
                        </a:buClr>
                        <a:buSzPct val="120000"/>
                        <a:buFont typeface="Wingdings" charset="2"/>
                        <a:buNone/>
                        <a:tabLst/>
                      </a:pPr>
                      <a:r>
                        <a:rPr kumimoji="0" lang="en-US" sz="1800" b="1" i="0" u="none" strike="noStrike" cap="none" normalizeH="0" baseline="0">
                          <a:ln>
                            <a:noFill/>
                          </a:ln>
                          <a:solidFill>
                            <a:srgbClr val="0F116A"/>
                          </a:solidFill>
                          <a:effectLst/>
                          <a:latin typeface="Arial" charset="0"/>
                        </a:rPr>
                        <a:t>1 in 35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20000"/>
                        <a:lumOff val="80000"/>
                      </a:schemeClr>
                    </a:solidFill>
                  </a:tcPr>
                </a:tc>
              </a:tr>
              <a:tr h="312738">
                <a:tc>
                  <a:txBody>
                    <a:bodyPr/>
                    <a:lstStyle/>
                    <a:p>
                      <a:pPr marL="0" marR="0" lvl="0" indent="0" algn="ctr" defTabSz="914400" rtl="0" eaLnBrk="1" fontAlgn="base" latinLnBrk="0" hangingPunct="1">
                        <a:lnSpc>
                          <a:spcPct val="100000"/>
                        </a:lnSpc>
                        <a:spcBef>
                          <a:spcPct val="20000"/>
                        </a:spcBef>
                        <a:spcAft>
                          <a:spcPct val="0"/>
                        </a:spcAft>
                        <a:buClr>
                          <a:srgbClr val="0F116A"/>
                        </a:buClr>
                        <a:buSzPct val="120000"/>
                        <a:buFont typeface="Wingdings" charset="2"/>
                        <a:buNone/>
                        <a:tabLst/>
                      </a:pPr>
                      <a:r>
                        <a:rPr kumimoji="0" lang="en-US" sz="1800" b="1" i="0" u="none" strike="noStrike" cap="none" normalizeH="0" baseline="0">
                          <a:ln>
                            <a:noFill/>
                          </a:ln>
                          <a:solidFill>
                            <a:srgbClr val="0F116A"/>
                          </a:solidFill>
                          <a:effectLst/>
                          <a:latin typeface="Arial" charset="0"/>
                        </a:rPr>
                        <a:t>46</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p>
                      <a:pPr marL="0" marR="0" lvl="0" indent="454025" algn="l" defTabSz="914400" rtl="0" eaLnBrk="1" fontAlgn="base" latinLnBrk="0" hangingPunct="1">
                        <a:lnSpc>
                          <a:spcPct val="100000"/>
                        </a:lnSpc>
                        <a:spcBef>
                          <a:spcPct val="20000"/>
                        </a:spcBef>
                        <a:spcAft>
                          <a:spcPct val="0"/>
                        </a:spcAft>
                        <a:buClr>
                          <a:srgbClr val="0F116A"/>
                        </a:buClr>
                        <a:buSzPct val="120000"/>
                        <a:buFont typeface="Wingdings" charset="2"/>
                        <a:buNone/>
                        <a:tabLst/>
                      </a:pPr>
                      <a:r>
                        <a:rPr kumimoji="0" lang="en-US" sz="1800" b="1" i="0" u="none" strike="noStrike" cap="none" normalizeH="0" baseline="0" dirty="0">
                          <a:ln>
                            <a:noFill/>
                          </a:ln>
                          <a:solidFill>
                            <a:srgbClr val="0F116A"/>
                          </a:solidFill>
                          <a:effectLst/>
                          <a:latin typeface="Arial" charset="0"/>
                        </a:rPr>
                        <a:t>1 in 20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20000"/>
                        <a:lumOff val="80000"/>
                      </a:schemeClr>
                    </a:solidFill>
                  </a:tcPr>
                </a:tc>
              </a:tr>
              <a:tr h="365125">
                <a:tc>
                  <a:txBody>
                    <a:bodyPr/>
                    <a:lstStyle/>
                    <a:p>
                      <a:pPr marL="0" marR="0" lvl="0" indent="0" algn="ctr" defTabSz="914400" rtl="0" eaLnBrk="1" fontAlgn="base" latinLnBrk="0" hangingPunct="1">
                        <a:lnSpc>
                          <a:spcPct val="100000"/>
                        </a:lnSpc>
                        <a:spcBef>
                          <a:spcPct val="20000"/>
                        </a:spcBef>
                        <a:spcAft>
                          <a:spcPct val="0"/>
                        </a:spcAft>
                        <a:buClr>
                          <a:srgbClr val="0F116A"/>
                        </a:buClr>
                        <a:buSzPct val="120000"/>
                        <a:buFont typeface="Wingdings" charset="2"/>
                        <a:buNone/>
                        <a:tabLst/>
                      </a:pPr>
                      <a:r>
                        <a:rPr kumimoji="0" lang="en-US" sz="1800" b="1" i="0" u="none" strike="noStrike" cap="none" normalizeH="0" baseline="0">
                          <a:ln>
                            <a:noFill/>
                          </a:ln>
                          <a:solidFill>
                            <a:srgbClr val="0F116A"/>
                          </a:solidFill>
                          <a:effectLst/>
                          <a:latin typeface="Arial" charset="0"/>
                        </a:rPr>
                        <a:t>48</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p>
                      <a:pPr marL="0" marR="0" lvl="0" indent="454025" algn="l" defTabSz="914400" rtl="0" eaLnBrk="1" fontAlgn="base" latinLnBrk="0" hangingPunct="1">
                        <a:lnSpc>
                          <a:spcPct val="100000"/>
                        </a:lnSpc>
                        <a:spcBef>
                          <a:spcPct val="20000"/>
                        </a:spcBef>
                        <a:spcAft>
                          <a:spcPct val="0"/>
                        </a:spcAft>
                        <a:buClr>
                          <a:srgbClr val="0F116A"/>
                        </a:buClr>
                        <a:buSzPct val="120000"/>
                        <a:buFont typeface="Wingdings" charset="2"/>
                        <a:buNone/>
                        <a:tabLst/>
                      </a:pPr>
                      <a:r>
                        <a:rPr kumimoji="0" lang="en-US" sz="1800" b="1" i="0" u="none" strike="noStrike" cap="none" normalizeH="0" baseline="0">
                          <a:ln>
                            <a:noFill/>
                          </a:ln>
                          <a:solidFill>
                            <a:srgbClr val="0F116A"/>
                          </a:solidFill>
                          <a:effectLst/>
                          <a:latin typeface="Arial" charset="0"/>
                        </a:rPr>
                        <a:t>1 in 16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20000"/>
                        <a:lumOff val="80000"/>
                      </a:schemeClr>
                    </a:solidFill>
                  </a:tcPr>
                </a:tc>
              </a:tr>
              <a:tr h="231775">
                <a:tc>
                  <a:txBody>
                    <a:bodyPr/>
                    <a:lstStyle/>
                    <a:p>
                      <a:pPr marL="0" marR="0" lvl="0" indent="0" algn="ctr" defTabSz="914400" rtl="0" eaLnBrk="1" fontAlgn="base" latinLnBrk="0" hangingPunct="1">
                        <a:lnSpc>
                          <a:spcPct val="100000"/>
                        </a:lnSpc>
                        <a:spcBef>
                          <a:spcPct val="20000"/>
                        </a:spcBef>
                        <a:spcAft>
                          <a:spcPct val="0"/>
                        </a:spcAft>
                        <a:buClr>
                          <a:srgbClr val="0F116A"/>
                        </a:buClr>
                        <a:buSzPct val="120000"/>
                        <a:buFont typeface="Wingdings" charset="2"/>
                        <a:buNone/>
                        <a:tabLst/>
                      </a:pPr>
                      <a:r>
                        <a:rPr kumimoji="0" lang="en-US" sz="1800" b="1" i="0" u="none" strike="noStrike" cap="none" normalizeH="0" baseline="0">
                          <a:ln>
                            <a:noFill/>
                          </a:ln>
                          <a:solidFill>
                            <a:srgbClr val="0F116A"/>
                          </a:solidFill>
                          <a:effectLst/>
                          <a:latin typeface="Arial" charset="0"/>
                        </a:rPr>
                        <a:t>49</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p>
                      <a:pPr marL="0" marR="0" lvl="0" indent="454025" algn="l" defTabSz="914400" rtl="0" eaLnBrk="1" fontAlgn="base" latinLnBrk="0" hangingPunct="1">
                        <a:lnSpc>
                          <a:spcPct val="100000"/>
                        </a:lnSpc>
                        <a:spcBef>
                          <a:spcPct val="20000"/>
                        </a:spcBef>
                        <a:spcAft>
                          <a:spcPct val="0"/>
                        </a:spcAft>
                        <a:buClr>
                          <a:srgbClr val="0F116A"/>
                        </a:buClr>
                        <a:buSzPct val="120000"/>
                        <a:buFont typeface="Wingdings" charset="2"/>
                        <a:buNone/>
                        <a:tabLst/>
                      </a:pPr>
                      <a:r>
                        <a:rPr kumimoji="0" lang="en-US" sz="1800" b="1" i="0" u="none" strike="noStrike" cap="none" normalizeH="0" baseline="0" dirty="0">
                          <a:ln>
                            <a:noFill/>
                          </a:ln>
                          <a:solidFill>
                            <a:srgbClr val="0F116A"/>
                          </a:solidFill>
                          <a:effectLst/>
                          <a:latin typeface="Arial" charset="0"/>
                        </a:rPr>
                        <a:t>1 in 12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4">
                        <a:lumMod val="20000"/>
                        <a:lumOff val="80000"/>
                      </a:schemeClr>
                    </a:solidFill>
                  </a:tcPr>
                </a:tc>
              </a:tr>
            </a:tbl>
          </a:graphicData>
        </a:graphic>
      </p:graphicFrame>
      <p:pic>
        <p:nvPicPr>
          <p:cNvPr id="345192" name="Picture 104" descr="f13-36_correlation_betw_c"/>
          <p:cNvPicPr>
            <a:picLocks noChangeAspect="1" noChangeArrowheads="1"/>
          </p:cNvPicPr>
          <p:nvPr/>
        </p:nvPicPr>
        <p:blipFill>
          <a:blip r:embed="rId3"/>
          <a:srcRect t="2251"/>
          <a:stretch>
            <a:fillRect/>
          </a:stretch>
        </p:blipFill>
        <p:spPr bwMode="auto">
          <a:xfrm>
            <a:off x="5208588" y="1243013"/>
            <a:ext cx="3783012" cy="2773362"/>
          </a:xfrm>
          <a:prstGeom prst="rect">
            <a:avLst/>
          </a:prstGeom>
          <a:noFill/>
        </p:spPr>
      </p:pic>
      <p:sp>
        <p:nvSpPr>
          <p:cNvPr id="345193" name="Rectangle 105"/>
          <p:cNvSpPr>
            <a:spLocks noChangeArrowheads="1"/>
          </p:cNvSpPr>
          <p:nvPr/>
        </p:nvSpPr>
        <p:spPr bwMode="auto">
          <a:xfrm>
            <a:off x="5127625" y="4251325"/>
            <a:ext cx="3929063" cy="2070100"/>
          </a:xfrm>
          <a:prstGeom prst="rect">
            <a:avLst/>
          </a:prstGeom>
          <a:solidFill>
            <a:srgbClr val="FFCC18"/>
          </a:solidFill>
          <a:ln w="9525">
            <a:noFill/>
            <a:miter lim="800000"/>
            <a:headEnd/>
            <a:tailEnd/>
          </a:ln>
          <a:effectLst/>
        </p:spPr>
        <p:txBody>
          <a:bodyPr rIns="0">
            <a:prstTxWarp prst="textNoShape">
              <a:avLst/>
            </a:prstTxWarp>
            <a:spAutoFit/>
          </a:bodyPr>
          <a:lstStyle/>
          <a:p>
            <a:pPr algn="l">
              <a:buFont typeface="Wingdings" charset="2"/>
              <a:buNone/>
            </a:pPr>
            <a:r>
              <a:rPr lang="en-US" sz="1800" b="1">
                <a:solidFill>
                  <a:srgbClr val="0F116A"/>
                </a:solidFill>
              </a:rPr>
              <a:t>Rate of miscarriage due to amniocentesis:</a:t>
            </a:r>
          </a:p>
          <a:p>
            <a:pPr marL="341313" lvl="1" indent="-227013" algn="l">
              <a:lnSpc>
                <a:spcPct val="110000"/>
              </a:lnSpc>
              <a:buClr>
                <a:schemeClr val="hlink"/>
              </a:buClr>
              <a:buFont typeface="Wingdings" charset="2"/>
              <a:buChar char="§"/>
            </a:pPr>
            <a:r>
              <a:rPr lang="en-US" sz="1800" b="1" u="sng">
                <a:solidFill>
                  <a:schemeClr val="tx2"/>
                </a:solidFill>
              </a:rPr>
              <a:t>1970s data</a:t>
            </a:r>
            <a:r>
              <a:rPr lang="en-US" sz="1800" b="1">
                <a:solidFill>
                  <a:srgbClr val="0F116A"/>
                </a:solidFill>
              </a:rPr>
              <a:t/>
            </a:r>
            <a:br>
              <a:rPr lang="en-US" sz="1800" b="1">
                <a:solidFill>
                  <a:srgbClr val="0F116A"/>
                </a:solidFill>
              </a:rPr>
            </a:br>
            <a:r>
              <a:rPr lang="en-US" sz="1800" b="1">
                <a:solidFill>
                  <a:srgbClr val="0F116A"/>
                </a:solidFill>
              </a:rPr>
              <a:t>0.5%, or 1 in 200 pregnancies</a:t>
            </a:r>
          </a:p>
          <a:p>
            <a:pPr marL="341313" lvl="1" indent="-227013" algn="l">
              <a:spcBef>
                <a:spcPct val="50000"/>
              </a:spcBef>
              <a:spcAft>
                <a:spcPct val="50000"/>
              </a:spcAft>
              <a:buClr>
                <a:schemeClr val="hlink"/>
              </a:buClr>
              <a:buFont typeface="Wingdings" charset="2"/>
              <a:buChar char="§"/>
            </a:pPr>
            <a:r>
              <a:rPr lang="en-US" sz="1800" b="1" u="sng">
                <a:solidFill>
                  <a:schemeClr val="tx2"/>
                </a:solidFill>
              </a:rPr>
              <a:t>2006 data</a:t>
            </a:r>
            <a:r>
              <a:rPr lang="en-US" sz="1800" b="1">
                <a:solidFill>
                  <a:srgbClr val="0F116A"/>
                </a:solidFill>
              </a:rPr>
              <a:t/>
            </a:r>
            <a:br>
              <a:rPr lang="en-US" sz="1800" b="1">
                <a:solidFill>
                  <a:srgbClr val="0F116A"/>
                </a:solidFill>
              </a:rPr>
            </a:br>
            <a:r>
              <a:rPr lang="en-US" sz="1800" b="1">
                <a:solidFill>
                  <a:srgbClr val="0F116A"/>
                </a:solidFill>
              </a:rPr>
              <a:t>&lt;0.1%, or 1 in 1600 pregnancies</a:t>
            </a:r>
          </a:p>
        </p:txBody>
      </p:sp>
    </p:spTree>
    <p:extLst>
      <p:ext uri="{BB962C8B-B14F-4D97-AF65-F5344CB8AC3E}">
        <p14:creationId xmlns:p14="http://schemas.microsoft.com/office/powerpoint/2010/main" val="2742038597"/>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0</TotalTime>
  <Words>886</Words>
  <Application>Microsoft Macintosh PowerPoint</Application>
  <PresentationFormat>On-screen Show (4:3)</PresentationFormat>
  <Paragraphs>175</Paragraphs>
  <Slides>18</Slides>
  <Notes>14</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PowerPoint Presentation</vt:lpstr>
      <vt:lpstr>Chromosomal abnormalities</vt:lpstr>
      <vt:lpstr>Changes in chromosome structure</vt:lpstr>
      <vt:lpstr>Nondisjunction </vt:lpstr>
      <vt:lpstr>Alteration of chromosome number</vt:lpstr>
      <vt:lpstr>Nondisjunction </vt:lpstr>
      <vt:lpstr>Human chromosome disorders </vt:lpstr>
      <vt:lpstr>Down syndrome</vt:lpstr>
      <vt:lpstr>Down syndrome &amp; age of mother</vt:lpstr>
      <vt:lpstr>Genetic testing</vt:lpstr>
      <vt:lpstr>Pre-Sorted:</vt:lpstr>
      <vt:lpstr>Post-Sorted:</vt:lpstr>
      <vt:lpstr>Sex chromosomes abnormalities</vt:lpstr>
      <vt:lpstr>Klinefelter’s syndrome</vt:lpstr>
      <vt:lpstr>Jacob’s syndrome male</vt:lpstr>
      <vt:lpstr>Trisomy X</vt:lpstr>
      <vt:lpstr>Turner syndrome</vt:lpstr>
      <vt:lpstr>Meanwhile in Plants...</vt:lpstr>
    </vt:vector>
  </TitlesOfParts>
  <Company>Plano High School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Plano High School</dc:creator>
  <cp:lastModifiedBy>Plano High School</cp:lastModifiedBy>
  <cp:revision>1</cp:revision>
  <dcterms:created xsi:type="dcterms:W3CDTF">2017-05-26T16:51:17Z</dcterms:created>
  <dcterms:modified xsi:type="dcterms:W3CDTF">2017-05-26T16:51:41Z</dcterms:modified>
</cp:coreProperties>
</file>