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2.bin" ContentType="audio/unknown"/>
  <Override PartName="/ppt/media/audio3.bin" ContentType="audio/unknown"/>
  <Override PartName="/ppt/media/audio4.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3CA9B-A612-904E-92EA-0E63EEE6009E}" type="datetimeFigureOut">
              <a:rPr lang="en-US" smtClean="0"/>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8D764-55CE-A049-BC0A-20090D445361}" type="slidenum">
              <a:rPr lang="en-US" smtClean="0"/>
              <a:t>‹#›</a:t>
            </a:fld>
            <a:endParaRPr lang="en-US"/>
          </a:p>
        </p:txBody>
      </p:sp>
    </p:spTree>
    <p:extLst>
      <p:ext uri="{BB962C8B-B14F-4D97-AF65-F5344CB8AC3E}">
        <p14:creationId xmlns:p14="http://schemas.microsoft.com/office/powerpoint/2010/main" val="4014837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7284A9A-8740-0D4E-BA57-0A841B49CE93}" type="slidenum">
              <a:rPr lang="en-US"/>
              <a:pPr/>
              <a:t>1</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BBB4323-952F-2A43-860C-A7984475776E}" type="slidenum">
              <a:rPr lang="en-US"/>
              <a:pPr/>
              <a:t>11</a:t>
            </a:fld>
            <a:endParaRPr lang="en-US"/>
          </a:p>
        </p:txBody>
      </p:sp>
      <p:sp>
        <p:nvSpPr>
          <p:cNvPr id="40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345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D303275-8681-4B47-84A7-F0B709B90A01}" type="slidenum">
              <a:rPr lang="en-US"/>
              <a:pPr/>
              <a:t>13</a:t>
            </a:fld>
            <a:endParaRPr lang="en-US"/>
          </a:p>
        </p:txBody>
      </p:sp>
      <p:sp>
        <p:nvSpPr>
          <p:cNvPr id="405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550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D566E95-7B95-6C45-9793-074A3F38B506}" type="slidenum">
              <a:rPr lang="en-US"/>
              <a:pPr/>
              <a:t>14</a:t>
            </a:fld>
            <a:endParaRPr lang="en-US"/>
          </a:p>
        </p:txBody>
      </p:sp>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0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13ADE4E-A2CB-CF4F-95D1-791D1695F5EB}" type="slidenum">
              <a:rPr lang="en-US"/>
              <a:pPr/>
              <a:t>15</a:t>
            </a:fld>
            <a:endParaRPr lang="en-US"/>
          </a:p>
        </p:txBody>
      </p:sp>
      <p:sp>
        <p:nvSpPr>
          <p:cNvPr id="411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165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2D6DEEC-006B-DA48-85AC-557993DDCCD4}" type="slidenum">
              <a:rPr lang="en-US"/>
              <a:pPr/>
              <a:t>16</a:t>
            </a:fld>
            <a:endParaRPr lang="en-US"/>
          </a:p>
        </p:txBody>
      </p:sp>
      <p:sp>
        <p:nvSpPr>
          <p:cNvPr id="413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36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4253A45-8D2E-8349-915C-42D39B61C7B2}" type="slidenum">
              <a:rPr lang="en-US"/>
              <a:pPr/>
              <a:t>17</a:t>
            </a:fld>
            <a:endParaRPr lang="en-US"/>
          </a:p>
        </p:txBody>
      </p:sp>
      <p:sp>
        <p:nvSpPr>
          <p:cNvPr id="407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75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6A8480-58A6-3843-860C-D5117235E256}" type="slidenum">
              <a:rPr lang="en-US"/>
              <a:pPr/>
              <a:t>18</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C4B6B80-5446-034A-A8D5-8B599C6AEF3C}" type="slidenum">
              <a:rPr lang="en-US"/>
              <a:pPr/>
              <a:t>19</a:t>
            </a:fld>
            <a:endParaRPr lang="en-US"/>
          </a:p>
        </p:txBody>
      </p:sp>
      <p:sp>
        <p:nvSpPr>
          <p:cNvPr id="428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803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D7EAD8E-4E57-A445-8D84-E149D48B956A}" type="slidenum">
              <a:rPr lang="en-US"/>
              <a:pPr/>
              <a:t>20</a:t>
            </a:fld>
            <a:endParaRPr lang="en-US"/>
          </a:p>
        </p:txBody>
      </p:sp>
      <p:sp>
        <p:nvSpPr>
          <p:cNvPr id="4300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084" name="Rectangle 4"/>
          <p:cNvSpPr>
            <a:spLocks noGrp="1" noChangeArrowheads="1"/>
          </p:cNvSpPr>
          <p:nvPr>
            <p:ph type="body" idx="1"/>
          </p:nvPr>
        </p:nvSpPr>
        <p:spPr/>
        <p:txBody>
          <a:bodyPr/>
          <a:lstStyle/>
          <a:p>
            <a:r>
              <a:rPr lang="en-US">
                <a:solidFill>
                  <a:srgbClr val="000000"/>
                </a:solidFill>
              </a:rPr>
              <a:t>Sexual reproduction is advantageous to species that benefit from genetic variability. However, since evolution occurs because of changes in an individual's DNA, crossing over and chromosome segregation is likely to result in progeny that are less well-adapted than their parents. On the other hand, asexual reproduction ensures the production of progeny as fit as the parent since they are identical to the parent. Remember the adage, “if it's not broken, don't fix it.” There are several hypotheses regarding the evolution of sexual reproduction. One is associated with repairing double-stranded DNA breaks induced by radiation or chemicals. The contagion hypothesis suggests that sex arose from infection by mobile genetic elements. The Red Queen hypothesis theorizes that sex is needed to store certain recessive alleles in case they are needed in the future. Along similar lines, eukaryotic cells build up large numbers of harmful mutations. Sex, as explained by Miller's rachet hypothesis, may simply be a way to reduce these mutations. The “whole truth” is likely a combination of these factors. Regardless of how and why, the great diversity of vertebrates and higher plants and their ability to adapt to the highly varied habitats is indeed a result of their sexual reproduction.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3891641-D4EE-2340-BFBF-749BC4CBD7DB}" type="slidenum">
              <a:rPr lang="en-US"/>
              <a:pPr/>
              <a:t>21</a:t>
            </a:fld>
            <a:endParaRPr lang="en-US"/>
          </a:p>
        </p:txBody>
      </p:sp>
      <p:sp>
        <p:nvSpPr>
          <p:cNvPr id="4198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91D6227-4677-6344-8220-1C69B7717EF2}" type="slidenum">
              <a:rPr lang="en-US"/>
              <a:pPr/>
              <a:t>2</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60DAADD-C560-C24C-9C83-A5657662C398}" type="slidenum">
              <a:rPr lang="en-US"/>
              <a:pPr/>
              <a:t>22</a:t>
            </a:fld>
            <a:endParaRPr lang="en-US"/>
          </a:p>
        </p:txBody>
      </p:sp>
      <p:sp>
        <p:nvSpPr>
          <p:cNvPr id="4218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18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5F6E67E-1FCF-8F41-8A8A-4949B889676E}" type="slidenum">
              <a:rPr lang="en-US"/>
              <a:pPr/>
              <a:t>23</a:t>
            </a:fld>
            <a:endParaRPr lang="en-US"/>
          </a:p>
        </p:txBody>
      </p:sp>
      <p:sp>
        <p:nvSpPr>
          <p:cNvPr id="507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7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BBF345F-AD39-1F45-9CC9-14A368868A32}" type="slidenum">
              <a:rPr lang="en-US"/>
              <a:pPr/>
              <a:t>24</a:t>
            </a:fld>
            <a:endParaRPr lang="en-US"/>
          </a:p>
        </p:txBody>
      </p:sp>
      <p:sp>
        <p:nvSpPr>
          <p:cNvPr id="4956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561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6338596-CEF0-C141-972D-434FBFDBE784}" type="slidenum">
              <a:rPr lang="en-US"/>
              <a:pPr/>
              <a:t>25</a:t>
            </a:fld>
            <a:endParaRPr lang="en-US"/>
          </a:p>
        </p:txBody>
      </p:sp>
      <p:sp>
        <p:nvSpPr>
          <p:cNvPr id="423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39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EF34209-6820-4346-810D-E737F634448B}" type="slidenum">
              <a:rPr lang="en-US"/>
              <a:pPr/>
              <a:t>26</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4B03DB-78A5-F04C-B318-25622989AF65}" type="slidenum">
              <a:rPr lang="en-US"/>
              <a:pPr/>
              <a:t>27</a:t>
            </a:fld>
            <a:endParaRPr lang="en-US"/>
          </a:p>
        </p:txBody>
      </p:sp>
      <p:sp>
        <p:nvSpPr>
          <p:cNvPr id="425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598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D37EE48-2717-4C45-9CAF-C8BD390D6568}" type="slidenum">
              <a:rPr lang="en-US"/>
              <a:pPr/>
              <a:t>28</a:t>
            </a:fld>
            <a:endParaRPr lang="en-US"/>
          </a:p>
        </p:txBody>
      </p:sp>
      <p:sp>
        <p:nvSpPr>
          <p:cNvPr id="378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7A2107E-CCA4-7B4D-B0FA-6DCFD7638C69}" type="slidenum">
              <a:rPr lang="en-US"/>
              <a:pPr/>
              <a:t>30</a:t>
            </a:fld>
            <a:endParaRPr lang="en-US"/>
          </a:p>
        </p:txBody>
      </p:sp>
      <p:sp>
        <p:nvSpPr>
          <p:cNvPr id="516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6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E032F0D-AAA6-CE48-81AB-6E097A6B7A0B}" type="slidenum">
              <a:rPr lang="en-US"/>
              <a:pPr/>
              <a:t>32</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B39B2D5-BA3C-C848-9E85-61E523F1D074}" type="slidenum">
              <a:rPr lang="en-GB"/>
              <a:pPr/>
              <a:t>33</a:t>
            </a:fld>
            <a:endParaRPr lang="en-GB"/>
          </a:p>
        </p:txBody>
      </p:sp>
      <p:sp>
        <p:nvSpPr>
          <p:cNvPr id="87043"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lgn="r">
              <a:buSzPct val="45000"/>
              <a:buFont typeface="StarSymbol" charset="0"/>
              <a:buNone/>
              <a:tabLst>
                <a:tab pos="723900" algn="l"/>
                <a:tab pos="1447800" algn="l"/>
                <a:tab pos="2171700" algn="l"/>
                <a:tab pos="2895600" algn="l"/>
              </a:tabLst>
            </a:pPr>
            <a:fld id="{1E98040A-399E-744B-9E43-93A6871DA54B}" type="slidenum">
              <a:rPr lang="en-GB" sz="1200">
                <a:solidFill>
                  <a:srgbClr val="000000"/>
                </a:solidFill>
              </a:rPr>
              <a:pPr algn="r">
                <a:buSzPct val="45000"/>
                <a:buFont typeface="StarSymbol" charset="0"/>
                <a:buNone/>
                <a:tabLst>
                  <a:tab pos="723900" algn="l"/>
                  <a:tab pos="1447800" algn="l"/>
                  <a:tab pos="2171700" algn="l"/>
                  <a:tab pos="2895600" algn="l"/>
                </a:tabLst>
              </a:pPr>
              <a:t>33</a:t>
            </a:fld>
            <a:endParaRPr lang="en-GB" sz="1200">
              <a:solidFill>
                <a:srgbClr val="000000"/>
              </a:solidFill>
            </a:endParaRPr>
          </a:p>
        </p:txBody>
      </p:sp>
      <p:sp>
        <p:nvSpPr>
          <p:cNvPr id="87044" name="Text Box 2"/>
          <p:cNvSpPr txBox="1">
            <a:spLocks noChangeArrowheads="1"/>
          </p:cNvSpPr>
          <p:nvPr/>
        </p:nvSpPr>
        <p:spPr bwMode="auto">
          <a:xfrm>
            <a:off x="0" y="8686800"/>
            <a:ext cx="2971800" cy="457200"/>
          </a:xfrm>
          <a:prstGeom prst="rect">
            <a:avLst/>
          </a:prstGeom>
          <a:noFill/>
          <a:ln w="9525">
            <a:noFill/>
            <a:round/>
            <a:headEnd/>
            <a:tailEnd/>
          </a:ln>
        </p:spPr>
        <p:txBody>
          <a:bodyPr lIns="90000" tIns="46800" rIns="90000" bIns="46800" anchor="b">
            <a:prstTxWarp prst="textNoShape">
              <a:avLst/>
            </a:prstTxWarp>
          </a:bodyPr>
          <a:lstStyle/>
          <a:p>
            <a:pP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87045" name="Text Box 3"/>
          <p:cNvSpPr txBox="1">
            <a:spLocks noChangeArrowheads="1"/>
          </p:cNvSpPr>
          <p:nvPr/>
        </p:nvSpPr>
        <p:spPr bwMode="auto">
          <a:xfrm>
            <a:off x="0" y="0"/>
            <a:ext cx="2971800" cy="457200"/>
          </a:xfrm>
          <a:prstGeom prst="rect">
            <a:avLst/>
          </a:prstGeom>
          <a:noFill/>
          <a:ln w="9525">
            <a:noFill/>
            <a:round/>
            <a:headEnd/>
            <a:tailEnd/>
          </a:ln>
        </p:spPr>
        <p:txBody>
          <a:bodyPr lIns="90000" tIns="46800" rIns="90000" bIns="46800">
            <a:prstTxWarp prst="textNoShape">
              <a:avLst/>
            </a:prstTxWarp>
          </a:bodyPr>
          <a:lstStyle/>
          <a:p>
            <a:pP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87046" name="Text Box 4"/>
          <p:cNvSpPr txBox="1">
            <a:spLocks noChangeArrowheads="1"/>
          </p:cNvSpPr>
          <p:nvPr/>
        </p:nvSpPr>
        <p:spPr bwMode="auto">
          <a:xfrm>
            <a:off x="3886200" y="0"/>
            <a:ext cx="2971800" cy="457200"/>
          </a:xfrm>
          <a:prstGeom prst="rect">
            <a:avLst/>
          </a:prstGeom>
          <a:noFill/>
          <a:ln w="9525">
            <a:noFill/>
            <a:round/>
            <a:headEnd/>
            <a:tailEnd/>
          </a:ln>
        </p:spPr>
        <p:txBody>
          <a:bodyPr lIns="90000" tIns="46800" rIns="90000" bIns="46800">
            <a:prstTxWarp prst="textNoShape">
              <a:avLst/>
            </a:prstTxWarp>
          </a:bodyPr>
          <a:lstStyle/>
          <a:p>
            <a:pPr algn="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87047" name="Text Box 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87048" name="Text Box 6"/>
          <p:cNvSpPr>
            <a:spLocks noGrp="1" noChangeArrowheads="1"/>
          </p:cNvSpPr>
          <p:nvPr>
            <p:ph type="body"/>
          </p:nvPr>
        </p:nvSpPr>
        <p:spPr>
          <a:xfrm>
            <a:off x="685800" y="4343400"/>
            <a:ext cx="5486400" cy="4114800"/>
          </a:xfrm>
          <a:noFill/>
          <a:ln w="9525"/>
        </p:spPr>
        <p:txBody>
          <a:bodyPr lIns="90000" tIns="46800" rIns="90000" bIns="4680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Times New Roman" charset="0"/>
                <a:ea typeface="Arial Unicode MS" charset="0"/>
                <a:cs typeface="Arial Unicode MS" charset="0"/>
              </a:rPr>
              <a:t>Answer</a:t>
            </a:r>
            <a:r>
              <a:rPr lang="en-GB">
                <a:latin typeface="Times New Roman" charset="0"/>
                <a:ea typeface="Arial Unicode MS" charset="0"/>
                <a:cs typeface="Arial Unicode MS" charset="0"/>
              </a:rPr>
              <a:t>:  d</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Times New Roman" charset="0"/>
                <a:ea typeface="Arial Unicode MS" charset="0"/>
                <a:cs typeface="Arial Unicode MS" charset="0"/>
              </a:rPr>
              <a:t>Source</a:t>
            </a:r>
            <a:r>
              <a:rPr lang="en-GB">
                <a:latin typeface="Times New Roman" charset="0"/>
                <a:ea typeface="Arial Unicode MS" charset="0"/>
                <a:cs typeface="Arial Unicode MS" charset="0"/>
              </a:rPr>
              <a:t>: Barstow - </a:t>
            </a:r>
            <a:r>
              <a:rPr lang="en-GB" i="1">
                <a:latin typeface="Times New Roman" charset="0"/>
                <a:ea typeface="Arial Unicode MS" charset="0"/>
                <a:cs typeface="Arial Unicode MS" charset="0"/>
              </a:rPr>
              <a:t>Test Bank for Biology</a:t>
            </a:r>
            <a:r>
              <a:rPr lang="en-GB">
                <a:latin typeface="Times New Roman" charset="0"/>
                <a:ea typeface="Arial Unicode MS" charset="0"/>
                <a:cs typeface="Arial Unicode MS" charset="0"/>
              </a:rPr>
              <a:t>, Seventh Edition, Question #18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275B91-962A-774D-9AC0-E7D1D00CFE5D}" type="slidenum">
              <a:rPr lang="en-US"/>
              <a:pPr/>
              <a:t>3</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73B62B8-1789-234A-B4EF-469F31B2B8D8}" type="slidenum">
              <a:rPr lang="en-GB"/>
              <a:pPr/>
              <a:t>34</a:t>
            </a:fld>
            <a:endParaRPr lang="en-GB"/>
          </a:p>
        </p:txBody>
      </p:sp>
      <p:sp>
        <p:nvSpPr>
          <p:cNvPr id="89091"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lgn="r">
              <a:buSzPct val="45000"/>
              <a:buFont typeface="StarSymbol" charset="0"/>
              <a:buNone/>
              <a:tabLst>
                <a:tab pos="723900" algn="l"/>
                <a:tab pos="1447800" algn="l"/>
                <a:tab pos="2171700" algn="l"/>
                <a:tab pos="2895600" algn="l"/>
              </a:tabLst>
            </a:pPr>
            <a:fld id="{5E8EE747-2ADD-FE4F-BAB9-DE80B502711E}" type="slidenum">
              <a:rPr lang="en-GB" sz="1200">
                <a:solidFill>
                  <a:srgbClr val="000000"/>
                </a:solidFill>
              </a:rPr>
              <a:pPr algn="r">
                <a:buSzPct val="45000"/>
                <a:buFont typeface="StarSymbol" charset="0"/>
                <a:buNone/>
                <a:tabLst>
                  <a:tab pos="723900" algn="l"/>
                  <a:tab pos="1447800" algn="l"/>
                  <a:tab pos="2171700" algn="l"/>
                  <a:tab pos="2895600" algn="l"/>
                </a:tabLst>
              </a:pPr>
              <a:t>34</a:t>
            </a:fld>
            <a:endParaRPr lang="en-GB" sz="1200">
              <a:solidFill>
                <a:srgbClr val="000000"/>
              </a:solidFill>
            </a:endParaRPr>
          </a:p>
        </p:txBody>
      </p:sp>
      <p:sp>
        <p:nvSpPr>
          <p:cNvPr id="89092" name="Text Box 2"/>
          <p:cNvSpPr txBox="1">
            <a:spLocks noChangeArrowheads="1"/>
          </p:cNvSpPr>
          <p:nvPr/>
        </p:nvSpPr>
        <p:spPr bwMode="auto">
          <a:xfrm>
            <a:off x="0" y="8686800"/>
            <a:ext cx="2971800" cy="457200"/>
          </a:xfrm>
          <a:prstGeom prst="rect">
            <a:avLst/>
          </a:prstGeom>
          <a:noFill/>
          <a:ln w="9525">
            <a:noFill/>
            <a:round/>
            <a:headEnd/>
            <a:tailEnd/>
          </a:ln>
        </p:spPr>
        <p:txBody>
          <a:bodyPr lIns="90000" tIns="46800" rIns="90000" bIns="46800" anchor="b">
            <a:prstTxWarp prst="textNoShape">
              <a:avLst/>
            </a:prstTxWarp>
          </a:bodyPr>
          <a:lstStyle/>
          <a:p>
            <a:pP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89093" name="Text Box 3"/>
          <p:cNvSpPr txBox="1">
            <a:spLocks noChangeArrowheads="1"/>
          </p:cNvSpPr>
          <p:nvPr/>
        </p:nvSpPr>
        <p:spPr bwMode="auto">
          <a:xfrm>
            <a:off x="0" y="0"/>
            <a:ext cx="2971800" cy="457200"/>
          </a:xfrm>
          <a:prstGeom prst="rect">
            <a:avLst/>
          </a:prstGeom>
          <a:noFill/>
          <a:ln w="9525">
            <a:noFill/>
            <a:round/>
            <a:headEnd/>
            <a:tailEnd/>
          </a:ln>
        </p:spPr>
        <p:txBody>
          <a:bodyPr lIns="90000" tIns="46800" rIns="90000" bIns="46800">
            <a:prstTxWarp prst="textNoShape">
              <a:avLst/>
            </a:prstTxWarp>
          </a:bodyPr>
          <a:lstStyle/>
          <a:p>
            <a:pP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89094" name="Text Box 4"/>
          <p:cNvSpPr txBox="1">
            <a:spLocks noChangeArrowheads="1"/>
          </p:cNvSpPr>
          <p:nvPr/>
        </p:nvSpPr>
        <p:spPr bwMode="auto">
          <a:xfrm>
            <a:off x="3886200" y="0"/>
            <a:ext cx="2971800" cy="457200"/>
          </a:xfrm>
          <a:prstGeom prst="rect">
            <a:avLst/>
          </a:prstGeom>
          <a:noFill/>
          <a:ln w="9525">
            <a:noFill/>
            <a:round/>
            <a:headEnd/>
            <a:tailEnd/>
          </a:ln>
        </p:spPr>
        <p:txBody>
          <a:bodyPr lIns="90000" tIns="46800" rIns="90000" bIns="46800">
            <a:prstTxWarp prst="textNoShape">
              <a:avLst/>
            </a:prstTxWarp>
          </a:bodyPr>
          <a:lstStyle/>
          <a:p>
            <a:pPr algn="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89095" name="Text Box 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89096" name="Text Box 6"/>
          <p:cNvSpPr>
            <a:spLocks noGrp="1" noChangeArrowheads="1"/>
          </p:cNvSpPr>
          <p:nvPr>
            <p:ph type="body"/>
          </p:nvPr>
        </p:nvSpPr>
        <p:spPr>
          <a:xfrm>
            <a:off x="685800" y="4343400"/>
            <a:ext cx="5486400" cy="4114800"/>
          </a:xfrm>
          <a:noFill/>
          <a:ln w="9525"/>
        </p:spPr>
        <p:txBody>
          <a:bodyPr lIns="90000" tIns="46800" rIns="90000" bIns="46800"/>
          <a:lstStyle/>
          <a:p>
            <a:pPr marL="228600" indent="-228600">
              <a:spcBef>
                <a:spcPts val="450"/>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b="1">
                <a:latin typeface="Times New Roman" charset="0"/>
                <a:ea typeface="Arial Unicode MS" charset="0"/>
                <a:cs typeface="Arial Unicode MS" charset="0"/>
              </a:rPr>
              <a:t>Answer</a:t>
            </a:r>
            <a:r>
              <a:rPr lang="en-GB">
                <a:latin typeface="Times New Roman" charset="0"/>
                <a:ea typeface="Arial Unicode MS" charset="0"/>
                <a:cs typeface="Arial Unicode MS" charset="0"/>
              </a:rPr>
              <a:t>:  b</a:t>
            </a:r>
          </a:p>
          <a:p>
            <a:pPr marL="228600" indent="-228600">
              <a:spcBef>
                <a:spcPts val="450"/>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b="1">
                <a:latin typeface="Times New Roman" charset="0"/>
                <a:ea typeface="Arial Unicode MS" charset="0"/>
                <a:cs typeface="Arial Unicode MS" charset="0"/>
              </a:rPr>
              <a:t>Source</a:t>
            </a:r>
            <a:r>
              <a:rPr lang="en-GB">
                <a:latin typeface="Times New Roman" charset="0"/>
                <a:ea typeface="Arial Unicode MS" charset="0"/>
                <a:cs typeface="Arial Unicode MS" charset="0"/>
              </a:rPr>
              <a:t>: Barstow - </a:t>
            </a:r>
            <a:r>
              <a:rPr lang="en-GB" i="1">
                <a:latin typeface="Times New Roman" charset="0"/>
                <a:ea typeface="Arial Unicode MS" charset="0"/>
                <a:cs typeface="Arial Unicode MS" charset="0"/>
              </a:rPr>
              <a:t>Test Bank for Biology</a:t>
            </a:r>
            <a:r>
              <a:rPr lang="en-GB">
                <a:latin typeface="Times New Roman" charset="0"/>
                <a:ea typeface="Arial Unicode MS" charset="0"/>
                <a:cs typeface="Arial Unicode MS" charset="0"/>
              </a:rPr>
              <a:t>, Seventh Edition, Question #46</a:t>
            </a:r>
          </a:p>
          <a:p>
            <a:pPr marL="228600" indent="-228600">
              <a:spcBef>
                <a:spcPts val="450"/>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b="1">
                <a:latin typeface="Times New Roman" charset="0"/>
                <a:ea typeface="Arial Unicode MS" charset="0"/>
                <a:cs typeface="Arial Unicode MS" charset="0"/>
              </a:rPr>
              <a:t>Discussion Notes for the Instructor</a:t>
            </a:r>
            <a:r>
              <a:rPr lang="en-GB">
                <a:latin typeface="Times New Roman" charset="0"/>
                <a:ea typeface="Arial Unicode MS" charset="0"/>
                <a:cs typeface="Arial Unicode MS" charset="0"/>
              </a:rPr>
              <a:t> </a:t>
            </a:r>
          </a:p>
          <a:p>
            <a:pPr marL="228600" indent="-228600">
              <a:spcBef>
                <a:spcPts val="450"/>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atin typeface="Times New Roman" charset="0"/>
                <a:ea typeface="Arial Unicode MS" charset="0"/>
                <a:cs typeface="Arial Unicode MS" charset="0"/>
              </a:rPr>
              <a:t>Before showing this figure you might want to remind students that this represents a cell/s undergoing meiosis.  There are several questions which can be asked to guide the discussion of this question, including:</a:t>
            </a:r>
          </a:p>
          <a:p>
            <a:pPr marL="685800" lvl="1" indent="-228600">
              <a:spcBef>
                <a:spcPts val="450"/>
              </a:spcBef>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atin typeface="Times New Roman" charset="0"/>
                <a:ea typeface="Arial Unicode MS" charset="0"/>
                <a:cs typeface="Arial Unicode MS" charset="0"/>
              </a:rPr>
              <a:t>During which stage of the meiotic cell cycle does a cell contain the greatest amount of DNA?</a:t>
            </a:r>
          </a:p>
          <a:p>
            <a:pPr marL="685800" lvl="1" indent="-228600">
              <a:spcBef>
                <a:spcPts val="450"/>
              </a:spcBef>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atin typeface="Times New Roman" charset="0"/>
                <a:ea typeface="Arial Unicode MS" charset="0"/>
                <a:cs typeface="Arial Unicode MS" charset="0"/>
              </a:rPr>
              <a:t>During which stage of the meiotic cell cycle does the cell contain the least amount of DNA?</a:t>
            </a:r>
          </a:p>
          <a:p>
            <a:pPr marL="228600" indent="-228600">
              <a:spcBef>
                <a:spcPts val="450"/>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atin typeface="Times New Roman" charset="0"/>
                <a:ea typeface="Arial Unicode MS" charset="0"/>
                <a:cs typeface="Arial Unicode MS" charset="0"/>
              </a:rPr>
              <a:t>Using these questions as an outline, discussion of the choices might look like this:</a:t>
            </a:r>
          </a:p>
          <a:p>
            <a:pPr marL="685800" lvl="1" indent="-228600">
              <a:spcBef>
                <a:spcPts val="450"/>
              </a:spcBef>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atin typeface="Times New Roman" charset="0"/>
                <a:ea typeface="Arial Unicode MS" charset="0"/>
                <a:cs typeface="Arial Unicode MS" charset="0"/>
              </a:rPr>
              <a:t>Choice A, during G2 the cell contains the greatest amount of DNA, so this can not be correct.</a:t>
            </a:r>
          </a:p>
          <a:p>
            <a:pPr marL="685800" lvl="1" indent="-228600">
              <a:spcBef>
                <a:spcPts val="450"/>
              </a:spcBef>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atin typeface="Times New Roman" charset="0"/>
                <a:ea typeface="Arial Unicode MS" charset="0"/>
                <a:cs typeface="Arial Unicode MS" charset="0"/>
              </a:rPr>
              <a:t>Choice B, correct</a:t>
            </a:r>
          </a:p>
          <a:p>
            <a:pPr marL="685800" lvl="1" indent="-228600">
              <a:spcBef>
                <a:spcPts val="450"/>
              </a:spcBef>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atin typeface="Times New Roman" charset="0"/>
                <a:ea typeface="Arial Unicode MS" charset="0"/>
                <a:cs typeface="Arial Unicode MS" charset="0"/>
              </a:rPr>
              <a:t>Choice C, similar to choice A</a:t>
            </a:r>
          </a:p>
          <a:p>
            <a:pPr marL="685800" lvl="1" indent="-228600">
              <a:spcBef>
                <a:spcPts val="450"/>
              </a:spcBef>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atin typeface="Times New Roman" charset="0"/>
                <a:ea typeface="Arial Unicode MS" charset="0"/>
                <a:cs typeface="Arial Unicode MS" charset="0"/>
              </a:rPr>
              <a:t>Choice D, similar to choice A</a:t>
            </a:r>
          </a:p>
          <a:p>
            <a:pPr marL="685800" lvl="1" indent="-228600">
              <a:spcBef>
                <a:spcPts val="450"/>
              </a:spcBef>
              <a:buFont typeface="Times New Roman" charset="0"/>
              <a:buChar char="•"/>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atin typeface="Times New Roman" charset="0"/>
                <a:ea typeface="Arial Unicode MS" charset="0"/>
                <a:cs typeface="Arial Unicode MS" charset="0"/>
              </a:rPr>
              <a:t>Choice E, similar to choice 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4F23FDC-B0E9-0540-B6D1-8D6DC326F8FB}" type="slidenum">
              <a:rPr lang="en-GB"/>
              <a:pPr/>
              <a:t>35</a:t>
            </a:fld>
            <a:endParaRPr lang="en-GB"/>
          </a:p>
        </p:txBody>
      </p:sp>
      <p:sp>
        <p:nvSpPr>
          <p:cNvPr id="91139"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lgn="r">
              <a:buSzPct val="45000"/>
              <a:buFont typeface="StarSymbol" charset="0"/>
              <a:buNone/>
              <a:tabLst>
                <a:tab pos="723900" algn="l"/>
                <a:tab pos="1447800" algn="l"/>
                <a:tab pos="2171700" algn="l"/>
                <a:tab pos="2895600" algn="l"/>
              </a:tabLst>
            </a:pPr>
            <a:fld id="{8EF4DA62-9A60-1D44-BD62-4D30FB38132A}" type="slidenum">
              <a:rPr lang="en-GB" sz="1200">
                <a:solidFill>
                  <a:srgbClr val="000000"/>
                </a:solidFill>
              </a:rPr>
              <a:pPr algn="r">
                <a:buSzPct val="45000"/>
                <a:buFont typeface="StarSymbol" charset="0"/>
                <a:buNone/>
                <a:tabLst>
                  <a:tab pos="723900" algn="l"/>
                  <a:tab pos="1447800" algn="l"/>
                  <a:tab pos="2171700" algn="l"/>
                  <a:tab pos="2895600" algn="l"/>
                </a:tabLst>
              </a:pPr>
              <a:t>35</a:t>
            </a:fld>
            <a:endParaRPr lang="en-GB" sz="1200">
              <a:solidFill>
                <a:srgbClr val="000000"/>
              </a:solidFill>
            </a:endParaRPr>
          </a:p>
        </p:txBody>
      </p:sp>
      <p:sp>
        <p:nvSpPr>
          <p:cNvPr id="91140" name="Text Box 2"/>
          <p:cNvSpPr txBox="1">
            <a:spLocks noChangeArrowheads="1"/>
          </p:cNvSpPr>
          <p:nvPr/>
        </p:nvSpPr>
        <p:spPr bwMode="auto">
          <a:xfrm>
            <a:off x="0" y="8686800"/>
            <a:ext cx="2971800" cy="457200"/>
          </a:xfrm>
          <a:prstGeom prst="rect">
            <a:avLst/>
          </a:prstGeom>
          <a:noFill/>
          <a:ln w="9525">
            <a:noFill/>
            <a:round/>
            <a:headEnd/>
            <a:tailEnd/>
          </a:ln>
        </p:spPr>
        <p:txBody>
          <a:bodyPr lIns="90000" tIns="46800" rIns="90000" bIns="46800" anchor="b">
            <a:prstTxWarp prst="textNoShape">
              <a:avLst/>
            </a:prstTxWarp>
          </a:bodyPr>
          <a:lstStyle/>
          <a:p>
            <a:pP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91141" name="Text Box 3"/>
          <p:cNvSpPr txBox="1">
            <a:spLocks noChangeArrowheads="1"/>
          </p:cNvSpPr>
          <p:nvPr/>
        </p:nvSpPr>
        <p:spPr bwMode="auto">
          <a:xfrm>
            <a:off x="0" y="0"/>
            <a:ext cx="2971800" cy="457200"/>
          </a:xfrm>
          <a:prstGeom prst="rect">
            <a:avLst/>
          </a:prstGeom>
          <a:noFill/>
          <a:ln w="9525">
            <a:noFill/>
            <a:round/>
            <a:headEnd/>
            <a:tailEnd/>
          </a:ln>
        </p:spPr>
        <p:txBody>
          <a:bodyPr lIns="90000" tIns="46800" rIns="90000" bIns="46800">
            <a:prstTxWarp prst="textNoShape">
              <a:avLst/>
            </a:prstTxWarp>
          </a:bodyPr>
          <a:lstStyle/>
          <a:p>
            <a:pP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91142" name="Text Box 4"/>
          <p:cNvSpPr txBox="1">
            <a:spLocks noChangeArrowheads="1"/>
          </p:cNvSpPr>
          <p:nvPr/>
        </p:nvSpPr>
        <p:spPr bwMode="auto">
          <a:xfrm>
            <a:off x="3886200" y="0"/>
            <a:ext cx="2971800" cy="457200"/>
          </a:xfrm>
          <a:prstGeom prst="rect">
            <a:avLst/>
          </a:prstGeom>
          <a:noFill/>
          <a:ln w="9525">
            <a:noFill/>
            <a:round/>
            <a:headEnd/>
            <a:tailEnd/>
          </a:ln>
        </p:spPr>
        <p:txBody>
          <a:bodyPr lIns="90000" tIns="46800" rIns="90000" bIns="46800">
            <a:prstTxWarp prst="textNoShape">
              <a:avLst/>
            </a:prstTxWarp>
          </a:bodyPr>
          <a:lstStyle/>
          <a:p>
            <a:pPr algn="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91143" name="Text Box 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91144" name="Text Box 6"/>
          <p:cNvSpPr>
            <a:spLocks noGrp="1" noChangeArrowheads="1"/>
          </p:cNvSpPr>
          <p:nvPr>
            <p:ph type="body"/>
          </p:nvPr>
        </p:nvSpPr>
        <p:spPr>
          <a:xfrm>
            <a:off x="685800" y="4343400"/>
            <a:ext cx="5486400" cy="4114800"/>
          </a:xfrm>
          <a:noFill/>
          <a:ln w="9525"/>
        </p:spPr>
        <p:txBody>
          <a:bodyPr lIns="90000" tIns="46800" rIns="90000" bIns="46800"/>
          <a:lstStyle/>
          <a:p>
            <a:pPr marL="228600" indent="-228600">
              <a:spcBef>
                <a:spcPts val="450"/>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b="1">
                <a:latin typeface="Times New Roman" charset="0"/>
                <a:ea typeface="Arial Unicode MS" charset="0"/>
                <a:cs typeface="Arial Unicode MS" charset="0"/>
              </a:rPr>
              <a:t>Answer</a:t>
            </a:r>
            <a:r>
              <a:rPr lang="en-GB">
                <a:latin typeface="Times New Roman" charset="0"/>
                <a:ea typeface="Arial Unicode MS" charset="0"/>
                <a:cs typeface="Arial Unicode MS" charset="0"/>
              </a:rPr>
              <a:t>:  e</a:t>
            </a:r>
          </a:p>
          <a:p>
            <a:pPr marL="228600" indent="-228600">
              <a:spcBef>
                <a:spcPts val="450"/>
              </a:spcBef>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b="1">
                <a:latin typeface="Times New Roman" charset="0"/>
                <a:ea typeface="Arial Unicode MS" charset="0"/>
                <a:cs typeface="Arial Unicode MS" charset="0"/>
              </a:rPr>
              <a:t>Source</a:t>
            </a:r>
            <a:r>
              <a:rPr lang="en-GB">
                <a:latin typeface="Times New Roman" charset="0"/>
                <a:ea typeface="Arial Unicode MS" charset="0"/>
                <a:cs typeface="Arial Unicode MS" charset="0"/>
              </a:rPr>
              <a:t>: Barstow - </a:t>
            </a:r>
            <a:r>
              <a:rPr lang="en-GB" i="1">
                <a:latin typeface="Times New Roman" charset="0"/>
                <a:ea typeface="Arial Unicode MS" charset="0"/>
                <a:cs typeface="Arial Unicode MS" charset="0"/>
              </a:rPr>
              <a:t>Test Bank for Biology</a:t>
            </a:r>
            <a:r>
              <a:rPr lang="en-GB">
                <a:latin typeface="Times New Roman" charset="0"/>
                <a:ea typeface="Arial Unicode MS" charset="0"/>
                <a:cs typeface="Arial Unicode MS" charset="0"/>
              </a:rPr>
              <a:t>, Seventh Edition, Question #47</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95E0C80-B0B5-5546-96F0-AA1C047ACEEC}" type="slidenum">
              <a:rPr lang="en-GB"/>
              <a:pPr/>
              <a:t>36</a:t>
            </a:fld>
            <a:endParaRPr lang="en-GB"/>
          </a:p>
        </p:txBody>
      </p:sp>
      <p:sp>
        <p:nvSpPr>
          <p:cNvPr id="99331"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lgn="r">
              <a:buSzPct val="45000"/>
              <a:buFont typeface="StarSymbol" charset="0"/>
              <a:buNone/>
              <a:tabLst>
                <a:tab pos="723900" algn="l"/>
                <a:tab pos="1447800" algn="l"/>
                <a:tab pos="2171700" algn="l"/>
                <a:tab pos="2895600" algn="l"/>
              </a:tabLst>
            </a:pPr>
            <a:fld id="{210E9F2D-020F-6E4F-AC07-9EFDA1D35481}" type="slidenum">
              <a:rPr lang="en-GB" sz="1200">
                <a:solidFill>
                  <a:srgbClr val="000000"/>
                </a:solidFill>
              </a:rPr>
              <a:pPr algn="r">
                <a:buSzPct val="45000"/>
                <a:buFont typeface="StarSymbol" charset="0"/>
                <a:buNone/>
                <a:tabLst>
                  <a:tab pos="723900" algn="l"/>
                  <a:tab pos="1447800" algn="l"/>
                  <a:tab pos="2171700" algn="l"/>
                  <a:tab pos="2895600" algn="l"/>
                </a:tabLst>
              </a:pPr>
              <a:t>36</a:t>
            </a:fld>
            <a:endParaRPr lang="en-GB" sz="1200">
              <a:solidFill>
                <a:srgbClr val="000000"/>
              </a:solidFill>
            </a:endParaRPr>
          </a:p>
        </p:txBody>
      </p:sp>
      <p:sp>
        <p:nvSpPr>
          <p:cNvPr id="99332" name="Text Box 2"/>
          <p:cNvSpPr txBox="1">
            <a:spLocks noChangeArrowheads="1"/>
          </p:cNvSpPr>
          <p:nvPr/>
        </p:nvSpPr>
        <p:spPr bwMode="auto">
          <a:xfrm>
            <a:off x="0" y="8686800"/>
            <a:ext cx="2971800" cy="457200"/>
          </a:xfrm>
          <a:prstGeom prst="rect">
            <a:avLst/>
          </a:prstGeom>
          <a:noFill/>
          <a:ln w="9525">
            <a:noFill/>
            <a:round/>
            <a:headEnd/>
            <a:tailEnd/>
          </a:ln>
        </p:spPr>
        <p:txBody>
          <a:bodyPr lIns="90000" tIns="46800" rIns="90000" bIns="46800" anchor="b">
            <a:prstTxWarp prst="textNoShape">
              <a:avLst/>
            </a:prstTxWarp>
          </a:bodyPr>
          <a:lstStyle/>
          <a:p>
            <a:pP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99333" name="Text Box 3"/>
          <p:cNvSpPr txBox="1">
            <a:spLocks noChangeArrowheads="1"/>
          </p:cNvSpPr>
          <p:nvPr/>
        </p:nvSpPr>
        <p:spPr bwMode="auto">
          <a:xfrm>
            <a:off x="0" y="0"/>
            <a:ext cx="2971800" cy="457200"/>
          </a:xfrm>
          <a:prstGeom prst="rect">
            <a:avLst/>
          </a:prstGeom>
          <a:noFill/>
          <a:ln w="9525">
            <a:noFill/>
            <a:round/>
            <a:headEnd/>
            <a:tailEnd/>
          </a:ln>
        </p:spPr>
        <p:txBody>
          <a:bodyPr lIns="90000" tIns="46800" rIns="90000" bIns="46800">
            <a:prstTxWarp prst="textNoShape">
              <a:avLst/>
            </a:prstTxWarp>
          </a:bodyPr>
          <a:lstStyle/>
          <a:p>
            <a:pP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99334" name="Text Box 4"/>
          <p:cNvSpPr txBox="1">
            <a:spLocks noChangeArrowheads="1"/>
          </p:cNvSpPr>
          <p:nvPr/>
        </p:nvSpPr>
        <p:spPr bwMode="auto">
          <a:xfrm>
            <a:off x="3886200" y="0"/>
            <a:ext cx="2971800" cy="457200"/>
          </a:xfrm>
          <a:prstGeom prst="rect">
            <a:avLst/>
          </a:prstGeom>
          <a:noFill/>
          <a:ln w="9525">
            <a:noFill/>
            <a:round/>
            <a:headEnd/>
            <a:tailEnd/>
          </a:ln>
        </p:spPr>
        <p:txBody>
          <a:bodyPr lIns="90000" tIns="46800" rIns="90000" bIns="46800">
            <a:prstTxWarp prst="textNoShape">
              <a:avLst/>
            </a:prstTxWarp>
          </a:bodyPr>
          <a:lstStyle/>
          <a:p>
            <a:pPr algn="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99335" name="Text Box 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99336" name="Text Box 6"/>
          <p:cNvSpPr>
            <a:spLocks noGrp="1" noChangeArrowheads="1"/>
          </p:cNvSpPr>
          <p:nvPr>
            <p:ph type="body"/>
          </p:nvPr>
        </p:nvSpPr>
        <p:spPr>
          <a:xfrm>
            <a:off x="685800" y="4343400"/>
            <a:ext cx="5486400" cy="4114800"/>
          </a:xfrm>
          <a:noFill/>
          <a:ln w="9525"/>
        </p:spPr>
        <p:txBody>
          <a:bodyPr lIns="90000" tIns="46800" rIns="90000" bIns="46800"/>
          <a:lstStyle/>
          <a:p>
            <a:pPr>
              <a:spcBef>
                <a:spcPts val="450"/>
              </a:spcBef>
              <a:buClr>
                <a:srgbClr val="00003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Times New Roman" charset="0"/>
                <a:ea typeface="Arial Unicode MS" charset="0"/>
                <a:cs typeface="Arial Unicode MS" charset="0"/>
              </a:rPr>
              <a:t>Answer</a:t>
            </a:r>
            <a:r>
              <a:rPr lang="en-GB">
                <a:latin typeface="Times New Roman" charset="0"/>
                <a:ea typeface="Arial Unicode MS" charset="0"/>
                <a:cs typeface="Arial Unicode MS" charset="0"/>
              </a:rPr>
              <a:t>:  d</a:t>
            </a:r>
          </a:p>
          <a:p>
            <a:pPr>
              <a:spcBef>
                <a:spcPts val="450"/>
              </a:spcBef>
              <a:buClr>
                <a:srgbClr val="00003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Times New Roman" charset="0"/>
                <a:ea typeface="Arial Unicode MS" charset="0"/>
                <a:cs typeface="Arial Unicode MS" charset="0"/>
              </a:rPr>
              <a:t>Source</a:t>
            </a:r>
            <a:r>
              <a:rPr lang="en-GB">
                <a:latin typeface="Times New Roman" charset="0"/>
                <a:ea typeface="Arial Unicode MS" charset="0"/>
                <a:cs typeface="Arial Unicode MS" charset="0"/>
              </a:rPr>
              <a:t>: Taylor - </a:t>
            </a:r>
            <a:r>
              <a:rPr lang="en-GB" i="1">
                <a:latin typeface="Times New Roman" charset="0"/>
                <a:ea typeface="Arial Unicode MS" charset="0"/>
                <a:cs typeface="Arial Unicode MS" charset="0"/>
              </a:rPr>
              <a:t>Student Study Guide for Biology</a:t>
            </a:r>
            <a:r>
              <a:rPr lang="en-GB">
                <a:latin typeface="Times New Roman" charset="0"/>
                <a:ea typeface="Arial Unicode MS" charset="0"/>
                <a:cs typeface="Arial Unicode MS" charset="0"/>
              </a:rPr>
              <a:t>, Seventh Edition, Test Your Knowledge Question #17</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376527B-A2E7-2346-AB31-3578EB6DBC2A}" type="slidenum">
              <a:rPr lang="en-GB"/>
              <a:pPr/>
              <a:t>37</a:t>
            </a:fld>
            <a:endParaRPr lang="en-GB"/>
          </a:p>
        </p:txBody>
      </p:sp>
      <p:sp>
        <p:nvSpPr>
          <p:cNvPr id="101379"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lgn="r">
              <a:buSzPct val="45000"/>
              <a:buFont typeface="StarSymbol" charset="0"/>
              <a:buNone/>
              <a:tabLst>
                <a:tab pos="723900" algn="l"/>
                <a:tab pos="1447800" algn="l"/>
                <a:tab pos="2171700" algn="l"/>
                <a:tab pos="2895600" algn="l"/>
              </a:tabLst>
            </a:pPr>
            <a:fld id="{AA4729D9-8866-124D-8C29-88DCB97BA88D}" type="slidenum">
              <a:rPr lang="en-GB" sz="1200">
                <a:solidFill>
                  <a:srgbClr val="000000"/>
                </a:solidFill>
              </a:rPr>
              <a:pPr algn="r">
                <a:buSzPct val="45000"/>
                <a:buFont typeface="StarSymbol" charset="0"/>
                <a:buNone/>
                <a:tabLst>
                  <a:tab pos="723900" algn="l"/>
                  <a:tab pos="1447800" algn="l"/>
                  <a:tab pos="2171700" algn="l"/>
                  <a:tab pos="2895600" algn="l"/>
                </a:tabLst>
              </a:pPr>
              <a:t>37</a:t>
            </a:fld>
            <a:endParaRPr lang="en-GB" sz="1200">
              <a:solidFill>
                <a:srgbClr val="000000"/>
              </a:solidFill>
            </a:endParaRPr>
          </a:p>
        </p:txBody>
      </p:sp>
      <p:sp>
        <p:nvSpPr>
          <p:cNvPr id="101380" name="Text Box 2"/>
          <p:cNvSpPr txBox="1">
            <a:spLocks noChangeArrowheads="1"/>
          </p:cNvSpPr>
          <p:nvPr/>
        </p:nvSpPr>
        <p:spPr bwMode="auto">
          <a:xfrm>
            <a:off x="0" y="8686800"/>
            <a:ext cx="2971800" cy="457200"/>
          </a:xfrm>
          <a:prstGeom prst="rect">
            <a:avLst/>
          </a:prstGeom>
          <a:noFill/>
          <a:ln w="9525">
            <a:noFill/>
            <a:round/>
            <a:headEnd/>
            <a:tailEnd/>
          </a:ln>
        </p:spPr>
        <p:txBody>
          <a:bodyPr lIns="90000" tIns="46800" rIns="90000" bIns="46800" anchor="b">
            <a:prstTxWarp prst="textNoShape">
              <a:avLst/>
            </a:prstTxWarp>
          </a:bodyPr>
          <a:lstStyle/>
          <a:p>
            <a:pP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101381" name="Text Box 3"/>
          <p:cNvSpPr txBox="1">
            <a:spLocks noChangeArrowheads="1"/>
          </p:cNvSpPr>
          <p:nvPr/>
        </p:nvSpPr>
        <p:spPr bwMode="auto">
          <a:xfrm>
            <a:off x="0" y="0"/>
            <a:ext cx="2971800" cy="457200"/>
          </a:xfrm>
          <a:prstGeom prst="rect">
            <a:avLst/>
          </a:prstGeom>
          <a:noFill/>
          <a:ln w="9525">
            <a:noFill/>
            <a:round/>
            <a:headEnd/>
            <a:tailEnd/>
          </a:ln>
        </p:spPr>
        <p:txBody>
          <a:bodyPr lIns="90000" tIns="46800" rIns="90000" bIns="46800">
            <a:prstTxWarp prst="textNoShape">
              <a:avLst/>
            </a:prstTxWarp>
          </a:bodyPr>
          <a:lstStyle/>
          <a:p>
            <a:pP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101382" name="Text Box 4"/>
          <p:cNvSpPr txBox="1">
            <a:spLocks noChangeArrowheads="1"/>
          </p:cNvSpPr>
          <p:nvPr/>
        </p:nvSpPr>
        <p:spPr bwMode="auto">
          <a:xfrm>
            <a:off x="3886200" y="0"/>
            <a:ext cx="2971800" cy="457200"/>
          </a:xfrm>
          <a:prstGeom prst="rect">
            <a:avLst/>
          </a:prstGeom>
          <a:noFill/>
          <a:ln w="9525">
            <a:noFill/>
            <a:round/>
            <a:headEnd/>
            <a:tailEnd/>
          </a:ln>
        </p:spPr>
        <p:txBody>
          <a:bodyPr lIns="90000" tIns="46800" rIns="90000" bIns="46800">
            <a:prstTxWarp prst="textNoShape">
              <a:avLst/>
            </a:prstTxWarp>
          </a:bodyPr>
          <a:lstStyle/>
          <a:p>
            <a:pPr algn="r">
              <a:buSzPct val="45000"/>
              <a:buFont typeface="StarSymbol" charset="0"/>
              <a:buNone/>
              <a:tabLst>
                <a:tab pos="723900" algn="l"/>
                <a:tab pos="1447800" algn="l"/>
                <a:tab pos="2171700" algn="l"/>
                <a:tab pos="2895600" algn="l"/>
              </a:tabLst>
            </a:pPr>
            <a:endParaRPr lang="en-GB" sz="1200">
              <a:solidFill>
                <a:srgbClr val="000000"/>
              </a:solidFill>
            </a:endParaRPr>
          </a:p>
        </p:txBody>
      </p:sp>
      <p:sp>
        <p:nvSpPr>
          <p:cNvPr id="101383" name="Text Box 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01384" name="Text Box 6"/>
          <p:cNvSpPr>
            <a:spLocks noGrp="1" noChangeArrowheads="1"/>
          </p:cNvSpPr>
          <p:nvPr>
            <p:ph type="body"/>
          </p:nvPr>
        </p:nvSpPr>
        <p:spPr>
          <a:xfrm>
            <a:off x="685800" y="4343400"/>
            <a:ext cx="5486400" cy="4114800"/>
          </a:xfrm>
          <a:noFill/>
          <a:ln w="9525"/>
        </p:spPr>
        <p:txBody>
          <a:bodyPr lIns="90000" tIns="46800" rIns="90000" bIns="4680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Times New Roman" charset="0"/>
                <a:ea typeface="Arial Unicode MS" charset="0"/>
                <a:cs typeface="Arial Unicode MS" charset="0"/>
              </a:rPr>
              <a:t>Answer</a:t>
            </a:r>
            <a:r>
              <a:rPr lang="en-GB">
                <a:latin typeface="Times New Roman" charset="0"/>
                <a:ea typeface="Arial Unicode MS" charset="0"/>
                <a:cs typeface="Arial Unicode MS" charset="0"/>
              </a:rPr>
              <a:t>:  b</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Times New Roman" charset="0"/>
                <a:ea typeface="Arial Unicode MS" charset="0"/>
                <a:cs typeface="Arial Unicode MS" charset="0"/>
              </a:rPr>
              <a:t>Source</a:t>
            </a:r>
            <a:r>
              <a:rPr lang="en-GB">
                <a:latin typeface="Times New Roman" charset="0"/>
                <a:ea typeface="Arial Unicode MS" charset="0"/>
                <a:cs typeface="Arial Unicode MS" charset="0"/>
              </a:rPr>
              <a:t>: Taylor - </a:t>
            </a:r>
            <a:r>
              <a:rPr lang="en-GB" i="1">
                <a:latin typeface="Times New Roman" charset="0"/>
                <a:ea typeface="Arial Unicode MS" charset="0"/>
                <a:cs typeface="Arial Unicode MS" charset="0"/>
              </a:rPr>
              <a:t>Student Study Guide for Biology</a:t>
            </a:r>
            <a:r>
              <a:rPr lang="en-GB">
                <a:latin typeface="Times New Roman" charset="0"/>
                <a:ea typeface="Arial Unicode MS" charset="0"/>
                <a:cs typeface="Arial Unicode MS" charset="0"/>
              </a:rPr>
              <a:t>, Seventh Edition, Test Your Knowledge Question #20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92811CE-6B70-754A-9874-945C65FF48DF}" type="slidenum">
              <a:rPr lang="en-US"/>
              <a:pPr/>
              <a:t>4</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BAB566E-8982-0246-85D6-C2E649221FD7}" type="slidenum">
              <a:rPr lang="en-US"/>
              <a:pPr/>
              <a:t>5</a:t>
            </a:fld>
            <a:endParaRPr lang="en-US"/>
          </a:p>
        </p:txBody>
      </p:sp>
      <p:sp>
        <p:nvSpPr>
          <p:cNvPr id="391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94E0E9C-1003-F842-9FCA-5ABE28CC1C89}" type="slidenum">
              <a:rPr lang="en-US"/>
              <a:pPr/>
              <a:t>6</a:t>
            </a:fld>
            <a:endParaRPr lang="en-US"/>
          </a:p>
        </p:txBody>
      </p:sp>
      <p:sp>
        <p:nvSpPr>
          <p:cNvPr id="393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13E3B8E-B07C-F445-A3A2-D55BF7DD6350}" type="slidenum">
              <a:rPr lang="en-US"/>
              <a:pPr/>
              <a:t>7</a:t>
            </a:fld>
            <a:endParaRPr lang="en-US"/>
          </a:p>
        </p:txBody>
      </p:sp>
      <p:sp>
        <p:nvSpPr>
          <p:cNvPr id="397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CC5BC97-54D2-6D45-97EE-D89EDE2D9068}" type="slidenum">
              <a:rPr lang="en-US"/>
              <a:pPr/>
              <a:t>8</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5984BA2-D2B6-3145-A6FD-F791DC537E4D}" type="slidenum">
              <a:rPr lang="en-US"/>
              <a:pPr/>
              <a:t>9</a:t>
            </a:fld>
            <a:endParaRPr lang="en-US"/>
          </a:p>
        </p:txBody>
      </p:sp>
      <p:sp>
        <p:nvSpPr>
          <p:cNvPr id="382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E81300-9E2E-B14B-9B62-0E058E5D2EFF}"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C39B0-C506-E24A-BE2C-C27D04C36624}" type="slidenum">
              <a:rPr lang="en-US" smtClean="0"/>
              <a:t>‹#›</a:t>
            </a:fld>
            <a:endParaRPr lang="en-US"/>
          </a:p>
        </p:txBody>
      </p:sp>
    </p:spTree>
    <p:extLst>
      <p:ext uri="{BB962C8B-B14F-4D97-AF65-F5344CB8AC3E}">
        <p14:creationId xmlns:p14="http://schemas.microsoft.com/office/powerpoint/2010/main" val="321141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81300-9E2E-B14B-9B62-0E058E5D2EFF}"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C39B0-C506-E24A-BE2C-C27D04C36624}" type="slidenum">
              <a:rPr lang="en-US" smtClean="0"/>
              <a:t>‹#›</a:t>
            </a:fld>
            <a:endParaRPr lang="en-US"/>
          </a:p>
        </p:txBody>
      </p:sp>
    </p:spTree>
    <p:extLst>
      <p:ext uri="{BB962C8B-B14F-4D97-AF65-F5344CB8AC3E}">
        <p14:creationId xmlns:p14="http://schemas.microsoft.com/office/powerpoint/2010/main" val="335383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81300-9E2E-B14B-9B62-0E058E5D2EFF}"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C39B0-C506-E24A-BE2C-C27D04C36624}" type="slidenum">
              <a:rPr lang="en-US" smtClean="0"/>
              <a:t>‹#›</a:t>
            </a:fld>
            <a:endParaRPr lang="en-US"/>
          </a:p>
        </p:txBody>
      </p:sp>
    </p:spTree>
    <p:extLst>
      <p:ext uri="{BB962C8B-B14F-4D97-AF65-F5344CB8AC3E}">
        <p14:creationId xmlns:p14="http://schemas.microsoft.com/office/powerpoint/2010/main" val="292629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81300-9E2E-B14B-9B62-0E058E5D2EFF}"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C39B0-C506-E24A-BE2C-C27D04C36624}" type="slidenum">
              <a:rPr lang="en-US" smtClean="0"/>
              <a:t>‹#›</a:t>
            </a:fld>
            <a:endParaRPr lang="en-US"/>
          </a:p>
        </p:txBody>
      </p:sp>
    </p:spTree>
    <p:extLst>
      <p:ext uri="{BB962C8B-B14F-4D97-AF65-F5344CB8AC3E}">
        <p14:creationId xmlns:p14="http://schemas.microsoft.com/office/powerpoint/2010/main" val="353225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81300-9E2E-B14B-9B62-0E058E5D2EFF}"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C39B0-C506-E24A-BE2C-C27D04C36624}" type="slidenum">
              <a:rPr lang="en-US" smtClean="0"/>
              <a:t>‹#›</a:t>
            </a:fld>
            <a:endParaRPr lang="en-US"/>
          </a:p>
        </p:txBody>
      </p:sp>
    </p:spTree>
    <p:extLst>
      <p:ext uri="{BB962C8B-B14F-4D97-AF65-F5344CB8AC3E}">
        <p14:creationId xmlns:p14="http://schemas.microsoft.com/office/powerpoint/2010/main" val="78723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E81300-9E2E-B14B-9B62-0E058E5D2EFF}"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C39B0-C506-E24A-BE2C-C27D04C36624}" type="slidenum">
              <a:rPr lang="en-US" smtClean="0"/>
              <a:t>‹#›</a:t>
            </a:fld>
            <a:endParaRPr lang="en-US"/>
          </a:p>
        </p:txBody>
      </p:sp>
    </p:spTree>
    <p:extLst>
      <p:ext uri="{BB962C8B-B14F-4D97-AF65-F5344CB8AC3E}">
        <p14:creationId xmlns:p14="http://schemas.microsoft.com/office/powerpoint/2010/main" val="133468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E81300-9E2E-B14B-9B62-0E058E5D2EFF}" type="datetimeFigureOut">
              <a:rPr lang="en-US" smtClean="0"/>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C39B0-C506-E24A-BE2C-C27D04C36624}" type="slidenum">
              <a:rPr lang="en-US" smtClean="0"/>
              <a:t>‹#›</a:t>
            </a:fld>
            <a:endParaRPr lang="en-US"/>
          </a:p>
        </p:txBody>
      </p:sp>
    </p:spTree>
    <p:extLst>
      <p:ext uri="{BB962C8B-B14F-4D97-AF65-F5344CB8AC3E}">
        <p14:creationId xmlns:p14="http://schemas.microsoft.com/office/powerpoint/2010/main" val="273250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E81300-9E2E-B14B-9B62-0E058E5D2EFF}" type="datetimeFigureOut">
              <a:rPr lang="en-US" smtClean="0"/>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5C39B0-C506-E24A-BE2C-C27D04C36624}" type="slidenum">
              <a:rPr lang="en-US" smtClean="0"/>
              <a:t>‹#›</a:t>
            </a:fld>
            <a:endParaRPr lang="en-US"/>
          </a:p>
        </p:txBody>
      </p:sp>
    </p:spTree>
    <p:extLst>
      <p:ext uri="{BB962C8B-B14F-4D97-AF65-F5344CB8AC3E}">
        <p14:creationId xmlns:p14="http://schemas.microsoft.com/office/powerpoint/2010/main" val="366025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81300-9E2E-B14B-9B62-0E058E5D2EFF}" type="datetimeFigureOut">
              <a:rPr lang="en-US" smtClean="0"/>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5C39B0-C506-E24A-BE2C-C27D04C36624}" type="slidenum">
              <a:rPr lang="en-US" smtClean="0"/>
              <a:t>‹#›</a:t>
            </a:fld>
            <a:endParaRPr lang="en-US"/>
          </a:p>
        </p:txBody>
      </p:sp>
    </p:spTree>
    <p:extLst>
      <p:ext uri="{BB962C8B-B14F-4D97-AF65-F5344CB8AC3E}">
        <p14:creationId xmlns:p14="http://schemas.microsoft.com/office/powerpoint/2010/main" val="427132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81300-9E2E-B14B-9B62-0E058E5D2EFF}"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C39B0-C506-E24A-BE2C-C27D04C36624}" type="slidenum">
              <a:rPr lang="en-US" smtClean="0"/>
              <a:t>‹#›</a:t>
            </a:fld>
            <a:endParaRPr lang="en-US"/>
          </a:p>
        </p:txBody>
      </p:sp>
    </p:spTree>
    <p:extLst>
      <p:ext uri="{BB962C8B-B14F-4D97-AF65-F5344CB8AC3E}">
        <p14:creationId xmlns:p14="http://schemas.microsoft.com/office/powerpoint/2010/main" val="376317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81300-9E2E-B14B-9B62-0E058E5D2EFF}"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C39B0-C506-E24A-BE2C-C27D04C36624}" type="slidenum">
              <a:rPr lang="en-US" smtClean="0"/>
              <a:t>‹#›</a:t>
            </a:fld>
            <a:endParaRPr lang="en-US"/>
          </a:p>
        </p:txBody>
      </p:sp>
    </p:spTree>
    <p:extLst>
      <p:ext uri="{BB962C8B-B14F-4D97-AF65-F5344CB8AC3E}">
        <p14:creationId xmlns:p14="http://schemas.microsoft.com/office/powerpoint/2010/main" val="22188573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81300-9E2E-B14B-9B62-0E058E5D2EFF}" type="datetimeFigureOut">
              <a:rPr lang="en-US" smtClean="0"/>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C39B0-C506-E24A-BE2C-C27D04C36624}" type="slidenum">
              <a:rPr lang="en-US" smtClean="0"/>
              <a:t>‹#›</a:t>
            </a:fld>
            <a:endParaRPr lang="en-US"/>
          </a:p>
        </p:txBody>
      </p:sp>
    </p:spTree>
    <p:extLst>
      <p:ext uri="{BB962C8B-B14F-4D97-AF65-F5344CB8AC3E}">
        <p14:creationId xmlns:p14="http://schemas.microsoft.com/office/powerpoint/2010/main" val="334696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emf"/><Relationship Id="rId5" Type="http://schemas.openxmlformats.org/officeDocument/2006/relationships/image" Target="../media/image2.emf"/><Relationship Id="rId6" Type="http://schemas.openxmlformats.org/officeDocument/2006/relationships/image" Target="../media/image3.emf"/><Relationship Id="rId7" Type="http://schemas.openxmlformats.org/officeDocument/2006/relationships/image" Target="../media/image4.emf"/><Relationship Id="rId8" Type="http://schemas.openxmlformats.org/officeDocument/2006/relationships/image" Target="../media/image5.emf"/><Relationship Id="rId9"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0.jpeg"/><Relationship Id="rId5"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jpeg"/><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emf"/><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4.bin"/><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3"/>
          <p:cNvSpPr>
            <a:spLocks noChangeArrowheads="1"/>
          </p:cNvSpPr>
          <p:nvPr/>
        </p:nvSpPr>
        <p:spPr bwMode="auto">
          <a:xfrm>
            <a:off x="4176910" y="228600"/>
            <a:ext cx="4123920" cy="1754327"/>
          </a:xfrm>
          <a:prstGeom prst="rect">
            <a:avLst/>
          </a:prstGeom>
          <a:noFill/>
          <a:ln w="9525">
            <a:noFill/>
            <a:miter lim="800000"/>
            <a:headEnd/>
            <a:tailEnd/>
          </a:ln>
          <a:effectLst/>
        </p:spPr>
        <p:txBody>
          <a:bodyPr wrap="none" anchor="ctr">
            <a:prstTxWarp prst="textNoShape">
              <a:avLst/>
            </a:prstTxWarp>
            <a:spAutoFit/>
          </a:bodyPr>
          <a:lstStyle/>
          <a:p>
            <a:r>
              <a:rPr lang="en-US" sz="3600" b="1" dirty="0">
                <a:solidFill>
                  <a:schemeClr val="tx2"/>
                </a:solidFill>
              </a:rPr>
              <a:t>Meiosis &amp;</a:t>
            </a:r>
          </a:p>
          <a:p>
            <a:r>
              <a:rPr lang="en-US" sz="3600" b="1" dirty="0">
                <a:solidFill>
                  <a:schemeClr val="tx2"/>
                </a:solidFill>
              </a:rPr>
              <a:t>Sexual </a:t>
            </a:r>
            <a:r>
              <a:rPr lang="en-US" sz="3600" b="1" dirty="0" smtClean="0">
                <a:solidFill>
                  <a:schemeClr val="tx2"/>
                </a:solidFill>
              </a:rPr>
              <a:t>Reproduction</a:t>
            </a:r>
          </a:p>
          <a:p>
            <a:endParaRPr lang="en-US" sz="3600" b="1" dirty="0">
              <a:solidFill>
                <a:schemeClr val="tx2"/>
              </a:solidFill>
            </a:endParaRPr>
          </a:p>
        </p:txBody>
      </p:sp>
    </p:spTree>
    <p:extLst>
      <p:ext uri="{BB962C8B-B14F-4D97-AF65-F5344CB8AC3E}">
        <p14:creationId xmlns:p14="http://schemas.microsoft.com/office/powerpoint/2010/main" val="39875066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a:grpSpLocks/>
          </p:cNvGrpSpPr>
          <p:nvPr/>
        </p:nvGrpSpPr>
        <p:grpSpPr bwMode="auto">
          <a:xfrm>
            <a:off x="1457325" y="1716088"/>
            <a:ext cx="6153150" cy="6153150"/>
            <a:chOff x="918" y="1081"/>
            <a:chExt cx="3876" cy="3876"/>
          </a:xfrm>
        </p:grpSpPr>
        <p:sp>
          <p:nvSpPr>
            <p:cNvPr id="510022" name="AutoShape 70"/>
            <p:cNvSpPr>
              <a:spLocks noChangeArrowheads="1"/>
            </p:cNvSpPr>
            <p:nvPr/>
          </p:nvSpPr>
          <p:spPr bwMode="auto">
            <a:xfrm rot="102854">
              <a:off x="918" y="1081"/>
              <a:ext cx="3876" cy="3876"/>
            </a:xfrm>
            <a:custGeom>
              <a:avLst/>
              <a:gdLst>
                <a:gd name="G0" fmla="+- 9414 0 0"/>
                <a:gd name="G1" fmla="+- -11183963 0 0"/>
                <a:gd name="G2" fmla="+- 0 0 -11183963"/>
                <a:gd name="T0" fmla="*/ 0 256 1"/>
                <a:gd name="T1" fmla="*/ 180 256 1"/>
                <a:gd name="G3" fmla="+- -11183963 T0 T1"/>
                <a:gd name="T2" fmla="*/ 0 256 1"/>
                <a:gd name="T3" fmla="*/ 90 256 1"/>
                <a:gd name="G4" fmla="+- -11183963 T2 T3"/>
                <a:gd name="G5" fmla="*/ G4 2 1"/>
                <a:gd name="T4" fmla="*/ 90 256 1"/>
                <a:gd name="T5" fmla="*/ 0 256 1"/>
                <a:gd name="G6" fmla="+- -11183963 T4 T5"/>
                <a:gd name="G7" fmla="*/ G6 2 1"/>
                <a:gd name="G8" fmla="abs -1118396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14"/>
                <a:gd name="G18" fmla="*/ 9414 1 2"/>
                <a:gd name="G19" fmla="+- G18 5400 0"/>
                <a:gd name="G20" fmla="cos G19 -11183963"/>
                <a:gd name="G21" fmla="sin G19 -11183963"/>
                <a:gd name="G22" fmla="+- G20 10800 0"/>
                <a:gd name="G23" fmla="+- G21 10800 0"/>
                <a:gd name="G24" fmla="+- 10800 0 G20"/>
                <a:gd name="G25" fmla="+- 9414 10800 0"/>
                <a:gd name="G26" fmla="?: G9 G17 G25"/>
                <a:gd name="G27" fmla="?: G9 0 21600"/>
                <a:gd name="G28" fmla="cos 10800 -11183963"/>
                <a:gd name="G29" fmla="sin 10800 -11183963"/>
                <a:gd name="G30" fmla="sin 9414 -11183963"/>
                <a:gd name="G31" fmla="+- G28 10800 0"/>
                <a:gd name="G32" fmla="+- G29 10800 0"/>
                <a:gd name="G33" fmla="+- G30 10800 0"/>
                <a:gd name="G34" fmla="?: G4 0 G31"/>
                <a:gd name="G35" fmla="?: -11183963 G34 0"/>
                <a:gd name="G36" fmla="?: G6 G35 G31"/>
                <a:gd name="G37" fmla="+- 21600 0 G36"/>
                <a:gd name="G38" fmla="?: G4 0 G33"/>
                <a:gd name="G39" fmla="?: -11183963 G38 G32"/>
                <a:gd name="G40" fmla="?: G6 G39 0"/>
                <a:gd name="G41" fmla="?: G4 G32 21600"/>
                <a:gd name="G42" fmla="?: G6 G41 G33"/>
                <a:gd name="T12" fmla="*/ 10800 w 21600"/>
                <a:gd name="T13" fmla="*/ 0 h 21600"/>
                <a:gd name="T14" fmla="*/ 827 w 21600"/>
                <a:gd name="T15" fmla="*/ 9158 h 21600"/>
                <a:gd name="T16" fmla="*/ 10800 w 21600"/>
                <a:gd name="T17" fmla="*/ 1386 h 21600"/>
                <a:gd name="T18" fmla="*/ 20773 w 21600"/>
                <a:gd name="T19" fmla="*/ 915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510" y="9271"/>
                  </a:moveTo>
                  <a:cubicBezTo>
                    <a:pt x="2259" y="4723"/>
                    <a:pt x="6190" y="1385"/>
                    <a:pt x="10800" y="1385"/>
                  </a:cubicBezTo>
                  <a:cubicBezTo>
                    <a:pt x="15409" y="1385"/>
                    <a:pt x="19340" y="4723"/>
                    <a:pt x="20089" y="9271"/>
                  </a:cubicBezTo>
                  <a:lnTo>
                    <a:pt x="21456" y="9046"/>
                  </a:lnTo>
                  <a:cubicBezTo>
                    <a:pt x="20597" y="3828"/>
                    <a:pt x="16087" y="0"/>
                    <a:pt x="10799" y="0"/>
                  </a:cubicBezTo>
                  <a:cubicBezTo>
                    <a:pt x="5512" y="0"/>
                    <a:pt x="1002" y="3828"/>
                    <a:pt x="143" y="9046"/>
                  </a:cubicBezTo>
                  <a:close/>
                </a:path>
              </a:pathLst>
            </a:custGeom>
            <a:solidFill>
              <a:srgbClr val="7F7F7F"/>
            </a:solidFill>
            <a:ln w="9525">
              <a:noFill/>
              <a:miter lim="800000"/>
              <a:headEnd/>
              <a:tailEnd/>
            </a:ln>
            <a:effectLst/>
          </p:spPr>
          <p:txBody>
            <a:bodyPr wrap="none" anchor="ctr">
              <a:prstTxWarp prst="textNoShape">
                <a:avLst/>
              </a:prstTxWarp>
            </a:bodyPr>
            <a:lstStyle/>
            <a:p>
              <a:endParaRPr lang="en-US"/>
            </a:p>
          </p:txBody>
        </p:sp>
        <p:sp>
          <p:nvSpPr>
            <p:cNvPr id="510023" name="Freeform 71"/>
            <p:cNvSpPr>
              <a:spLocks/>
            </p:cNvSpPr>
            <p:nvPr/>
          </p:nvSpPr>
          <p:spPr bwMode="auto">
            <a:xfrm>
              <a:off x="4617" y="2601"/>
              <a:ext cx="57" cy="436"/>
            </a:xfrm>
            <a:custGeom>
              <a:avLst/>
              <a:gdLst/>
              <a:ahLst/>
              <a:cxnLst>
                <a:cxn ang="0">
                  <a:pos x="0" y="0"/>
                </a:cxn>
                <a:cxn ang="0">
                  <a:pos x="57" y="436"/>
                </a:cxn>
              </a:cxnLst>
              <a:rect l="0" t="0" r="r" b="b"/>
              <a:pathLst>
                <a:path w="57" h="436">
                  <a:moveTo>
                    <a:pt x="0" y="0"/>
                  </a:moveTo>
                  <a:cubicBezTo>
                    <a:pt x="24" y="181"/>
                    <a:pt x="48" y="363"/>
                    <a:pt x="57" y="436"/>
                  </a:cubicBezTo>
                </a:path>
              </a:pathLst>
            </a:custGeom>
            <a:solidFill>
              <a:srgbClr val="7F7F7F"/>
            </a:solidFill>
            <a:ln w="381000" cap="flat" cmpd="sng">
              <a:solidFill>
                <a:srgbClr val="7F7F7F"/>
              </a:solidFill>
              <a:prstDash val="solid"/>
              <a:round/>
              <a:headEnd type="none" w="med" len="med"/>
              <a:tailEnd type="stealth" w="med" len="med"/>
            </a:ln>
            <a:effectLst/>
          </p:spPr>
          <p:txBody>
            <a:bodyPr wrap="none" anchor="ctr">
              <a:prstTxWarp prst="textNoShape">
                <a:avLst/>
              </a:prstTxWarp>
            </a:bodyPr>
            <a:lstStyle/>
            <a:p>
              <a:endParaRPr lang="en-US"/>
            </a:p>
          </p:txBody>
        </p:sp>
      </p:grpSp>
      <p:sp>
        <p:nvSpPr>
          <p:cNvPr id="509954" name="Rectangle 2"/>
          <p:cNvSpPr>
            <a:spLocks noGrp="1" noChangeArrowheads="1"/>
          </p:cNvSpPr>
          <p:nvPr>
            <p:ph type="title"/>
          </p:nvPr>
        </p:nvSpPr>
        <p:spPr/>
        <p:txBody>
          <a:bodyPr/>
          <a:lstStyle/>
          <a:p>
            <a:r>
              <a:rPr lang="en-US"/>
              <a:t>Sexual reproduction lifecycle</a:t>
            </a:r>
          </a:p>
        </p:txBody>
      </p:sp>
      <p:grpSp>
        <p:nvGrpSpPr>
          <p:cNvPr id="3" name="Group 16"/>
          <p:cNvGrpSpPr>
            <a:grpSpLocks/>
          </p:cNvGrpSpPr>
          <p:nvPr/>
        </p:nvGrpSpPr>
        <p:grpSpPr bwMode="auto">
          <a:xfrm>
            <a:off x="80963" y="4275138"/>
            <a:ext cx="1485900" cy="1485900"/>
            <a:chOff x="553" y="1260"/>
            <a:chExt cx="936" cy="936"/>
          </a:xfrm>
        </p:grpSpPr>
        <p:sp>
          <p:nvSpPr>
            <p:cNvPr id="509957" name="Oval 5"/>
            <p:cNvSpPr>
              <a:spLocks noChangeArrowheads="1"/>
            </p:cNvSpPr>
            <p:nvPr/>
          </p:nvSpPr>
          <p:spPr bwMode="auto">
            <a:xfrm>
              <a:off x="553" y="1260"/>
              <a:ext cx="936" cy="936"/>
            </a:xfrm>
            <a:prstGeom prst="ellipse">
              <a:avLst/>
            </a:prstGeom>
            <a:solidFill>
              <a:srgbClr val="FF45B9"/>
            </a:solidFill>
            <a:ln w="9525">
              <a:solidFill>
                <a:srgbClr val="CC0000"/>
              </a:solidFill>
              <a:round/>
              <a:headEnd/>
              <a:tailEnd/>
            </a:ln>
            <a:effectLst/>
          </p:spPr>
          <p:txBody>
            <a:bodyPr wrap="none" anchor="ctr">
              <a:prstTxWarp prst="textNoShape">
                <a:avLst/>
              </a:prstTxWarp>
            </a:bodyPr>
            <a:lstStyle/>
            <a:p>
              <a:endParaRPr lang="en-US"/>
            </a:p>
          </p:txBody>
        </p:sp>
        <p:sp>
          <p:nvSpPr>
            <p:cNvPr id="509965" name="Freeform 13"/>
            <p:cNvSpPr>
              <a:spLocks/>
            </p:cNvSpPr>
            <p:nvPr/>
          </p:nvSpPr>
          <p:spPr bwMode="auto">
            <a:xfrm flipV="1">
              <a:off x="732" y="1627"/>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509966" name="Freeform 14"/>
            <p:cNvSpPr>
              <a:spLocks/>
            </p:cNvSpPr>
            <p:nvPr/>
          </p:nvSpPr>
          <p:spPr bwMode="auto">
            <a:xfrm flipH="1">
              <a:off x="976" y="1531"/>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509967" name="Freeform 15"/>
            <p:cNvSpPr>
              <a:spLocks/>
            </p:cNvSpPr>
            <p:nvPr/>
          </p:nvSpPr>
          <p:spPr bwMode="auto">
            <a:xfrm>
              <a:off x="1164" y="1387"/>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4" name="Group 30"/>
          <p:cNvGrpSpPr>
            <a:grpSpLocks/>
          </p:cNvGrpSpPr>
          <p:nvPr/>
        </p:nvGrpSpPr>
        <p:grpSpPr bwMode="auto">
          <a:xfrm>
            <a:off x="1111250" y="4275138"/>
            <a:ext cx="2171700" cy="2413000"/>
            <a:chOff x="1558" y="2800"/>
            <a:chExt cx="1368" cy="1520"/>
          </a:xfrm>
        </p:grpSpPr>
        <p:grpSp>
          <p:nvGrpSpPr>
            <p:cNvPr id="5" name="Group 18"/>
            <p:cNvGrpSpPr>
              <a:grpSpLocks/>
            </p:cNvGrpSpPr>
            <p:nvPr/>
          </p:nvGrpSpPr>
          <p:grpSpPr bwMode="auto">
            <a:xfrm>
              <a:off x="1558" y="2800"/>
              <a:ext cx="1368" cy="1520"/>
              <a:chOff x="1872" y="2640"/>
              <a:chExt cx="1368" cy="1520"/>
            </a:xfrm>
          </p:grpSpPr>
          <p:sp>
            <p:nvSpPr>
              <p:cNvPr id="509971" name="Freeform 19"/>
              <p:cNvSpPr>
                <a:spLocks/>
              </p:cNvSpPr>
              <p:nvPr/>
            </p:nvSpPr>
            <p:spPr bwMode="auto">
              <a:xfrm>
                <a:off x="1872" y="3264"/>
                <a:ext cx="736" cy="896"/>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509972" name="Oval 20"/>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a:effectLst/>
            </p:spPr>
            <p:txBody>
              <a:bodyPr wrap="none" anchor="ctr">
                <a:prstTxWarp prst="textNoShape">
                  <a:avLst/>
                </a:prstTxWarp>
              </a:bodyPr>
              <a:lstStyle/>
              <a:p>
                <a:endParaRPr lang="en-US"/>
              </a:p>
            </p:txBody>
          </p:sp>
        </p:grpSp>
        <p:sp>
          <p:nvSpPr>
            <p:cNvPr id="509979" name="Freeform 27"/>
            <p:cNvSpPr>
              <a:spLocks/>
            </p:cNvSpPr>
            <p:nvPr/>
          </p:nvSpPr>
          <p:spPr bwMode="auto">
            <a:xfrm flipH="1">
              <a:off x="2611" y="2962"/>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509980" name="Freeform 28"/>
            <p:cNvSpPr>
              <a:spLocks/>
            </p:cNvSpPr>
            <p:nvPr/>
          </p:nvSpPr>
          <p:spPr bwMode="auto">
            <a:xfrm flipH="1" flipV="1">
              <a:off x="2197" y="3126"/>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509981" name="Freeform 29"/>
            <p:cNvSpPr>
              <a:spLocks/>
            </p:cNvSpPr>
            <p:nvPr/>
          </p:nvSpPr>
          <p:spPr bwMode="auto">
            <a:xfrm flipH="1">
              <a:off x="2409" y="3168"/>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6" name="Group 69"/>
          <p:cNvGrpSpPr>
            <a:grpSpLocks/>
          </p:cNvGrpSpPr>
          <p:nvPr/>
        </p:nvGrpSpPr>
        <p:grpSpPr bwMode="auto">
          <a:xfrm>
            <a:off x="6856413" y="4275138"/>
            <a:ext cx="2171700" cy="2413000"/>
            <a:chOff x="4319" y="2693"/>
            <a:chExt cx="1368" cy="1520"/>
          </a:xfrm>
        </p:grpSpPr>
        <p:grpSp>
          <p:nvGrpSpPr>
            <p:cNvPr id="7" name="Group 55"/>
            <p:cNvGrpSpPr>
              <a:grpSpLocks/>
            </p:cNvGrpSpPr>
            <p:nvPr/>
          </p:nvGrpSpPr>
          <p:grpSpPr bwMode="auto">
            <a:xfrm>
              <a:off x="4319" y="2693"/>
              <a:ext cx="1368" cy="1520"/>
              <a:chOff x="1872" y="2640"/>
              <a:chExt cx="1368" cy="1520"/>
            </a:xfrm>
          </p:grpSpPr>
          <p:sp>
            <p:nvSpPr>
              <p:cNvPr id="510008" name="Freeform 56"/>
              <p:cNvSpPr>
                <a:spLocks/>
              </p:cNvSpPr>
              <p:nvPr/>
            </p:nvSpPr>
            <p:spPr bwMode="auto">
              <a:xfrm>
                <a:off x="1872" y="3264"/>
                <a:ext cx="736" cy="896"/>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510009" name="Oval 57"/>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a:effectLst/>
            </p:spPr>
            <p:txBody>
              <a:bodyPr wrap="none" anchor="ctr">
                <a:prstTxWarp prst="textNoShape">
                  <a:avLst/>
                </a:prstTxWarp>
              </a:bodyPr>
              <a:lstStyle/>
              <a:p>
                <a:endParaRPr lang="en-US"/>
              </a:p>
            </p:txBody>
          </p:sp>
        </p:grpSp>
        <p:sp>
          <p:nvSpPr>
            <p:cNvPr id="510010" name="Freeform 58"/>
            <p:cNvSpPr>
              <a:spLocks/>
            </p:cNvSpPr>
            <p:nvPr/>
          </p:nvSpPr>
          <p:spPr bwMode="auto">
            <a:xfrm flipH="1">
              <a:off x="5372" y="2855"/>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510011" name="Freeform 59"/>
            <p:cNvSpPr>
              <a:spLocks/>
            </p:cNvSpPr>
            <p:nvPr/>
          </p:nvSpPr>
          <p:spPr bwMode="auto">
            <a:xfrm flipH="1" flipV="1">
              <a:off x="4958" y="3019"/>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510012" name="Freeform 60"/>
            <p:cNvSpPr>
              <a:spLocks/>
            </p:cNvSpPr>
            <p:nvPr/>
          </p:nvSpPr>
          <p:spPr bwMode="auto">
            <a:xfrm flipH="1">
              <a:off x="5170" y="3061"/>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8" name="Group 78"/>
          <p:cNvGrpSpPr>
            <a:grpSpLocks/>
          </p:cNvGrpSpPr>
          <p:nvPr/>
        </p:nvGrpSpPr>
        <p:grpSpPr bwMode="auto">
          <a:xfrm>
            <a:off x="5076825" y="4275138"/>
            <a:ext cx="2171700" cy="2413000"/>
            <a:chOff x="3198" y="2693"/>
            <a:chExt cx="1368" cy="1520"/>
          </a:xfrm>
        </p:grpSpPr>
        <p:grpSp>
          <p:nvGrpSpPr>
            <p:cNvPr id="9" name="Group 62"/>
            <p:cNvGrpSpPr>
              <a:grpSpLocks/>
            </p:cNvGrpSpPr>
            <p:nvPr/>
          </p:nvGrpSpPr>
          <p:grpSpPr bwMode="auto">
            <a:xfrm>
              <a:off x="3198" y="2693"/>
              <a:ext cx="1368" cy="1520"/>
              <a:chOff x="1872" y="2640"/>
              <a:chExt cx="1368" cy="1520"/>
            </a:xfrm>
          </p:grpSpPr>
          <p:sp>
            <p:nvSpPr>
              <p:cNvPr id="510015" name="Freeform 63"/>
              <p:cNvSpPr>
                <a:spLocks/>
              </p:cNvSpPr>
              <p:nvPr/>
            </p:nvSpPr>
            <p:spPr bwMode="auto">
              <a:xfrm>
                <a:off x="1872" y="3264"/>
                <a:ext cx="736" cy="896"/>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510016" name="Oval 64"/>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a:effectLst/>
            </p:spPr>
            <p:txBody>
              <a:bodyPr wrap="none" anchor="ctr">
                <a:prstTxWarp prst="textNoShape">
                  <a:avLst/>
                </a:prstTxWarp>
              </a:bodyPr>
              <a:lstStyle/>
              <a:p>
                <a:endParaRPr lang="en-US"/>
              </a:p>
            </p:txBody>
          </p:sp>
        </p:grpSp>
        <p:sp>
          <p:nvSpPr>
            <p:cNvPr id="510017" name="Freeform 65"/>
            <p:cNvSpPr>
              <a:spLocks/>
            </p:cNvSpPr>
            <p:nvPr/>
          </p:nvSpPr>
          <p:spPr bwMode="auto">
            <a:xfrm flipH="1">
              <a:off x="3863" y="2850"/>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510018" name="Freeform 66"/>
            <p:cNvSpPr>
              <a:spLocks/>
            </p:cNvSpPr>
            <p:nvPr/>
          </p:nvSpPr>
          <p:spPr bwMode="auto">
            <a:xfrm flipH="1" flipV="1">
              <a:off x="4269" y="2880"/>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510019" name="Freeform 67"/>
            <p:cNvSpPr>
              <a:spLocks/>
            </p:cNvSpPr>
            <p:nvPr/>
          </p:nvSpPr>
          <p:spPr bwMode="auto">
            <a:xfrm flipH="1">
              <a:off x="4101" y="3205"/>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10" name="Group 48"/>
          <p:cNvGrpSpPr>
            <a:grpSpLocks/>
          </p:cNvGrpSpPr>
          <p:nvPr/>
        </p:nvGrpSpPr>
        <p:grpSpPr bwMode="auto">
          <a:xfrm>
            <a:off x="3789363" y="1257300"/>
            <a:ext cx="1485900" cy="1485900"/>
            <a:chOff x="2411" y="2540"/>
            <a:chExt cx="936" cy="936"/>
          </a:xfrm>
        </p:grpSpPr>
        <p:sp>
          <p:nvSpPr>
            <p:cNvPr id="509985" name="Oval 33"/>
            <p:cNvSpPr>
              <a:spLocks noChangeArrowheads="1"/>
            </p:cNvSpPr>
            <p:nvPr/>
          </p:nvSpPr>
          <p:spPr bwMode="auto">
            <a:xfrm>
              <a:off x="2411" y="2540"/>
              <a:ext cx="936" cy="936"/>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509990" name="Freeform 38"/>
            <p:cNvSpPr>
              <a:spLocks/>
            </p:cNvSpPr>
            <p:nvPr/>
          </p:nvSpPr>
          <p:spPr bwMode="auto">
            <a:xfrm flipV="1">
              <a:off x="2529" y="2925"/>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509991" name="Freeform 39"/>
            <p:cNvSpPr>
              <a:spLocks/>
            </p:cNvSpPr>
            <p:nvPr/>
          </p:nvSpPr>
          <p:spPr bwMode="auto">
            <a:xfrm flipH="1">
              <a:off x="2994" y="2719"/>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509992" name="Freeform 40"/>
            <p:cNvSpPr>
              <a:spLocks/>
            </p:cNvSpPr>
            <p:nvPr/>
          </p:nvSpPr>
          <p:spPr bwMode="auto">
            <a:xfrm>
              <a:off x="2836" y="3106"/>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509997" name="Freeform 45"/>
            <p:cNvSpPr>
              <a:spLocks/>
            </p:cNvSpPr>
            <p:nvPr/>
          </p:nvSpPr>
          <p:spPr bwMode="auto">
            <a:xfrm flipH="1">
              <a:off x="2675" y="2638"/>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509998" name="Freeform 46"/>
            <p:cNvSpPr>
              <a:spLocks/>
            </p:cNvSpPr>
            <p:nvPr/>
          </p:nvSpPr>
          <p:spPr bwMode="auto">
            <a:xfrm flipH="1" flipV="1">
              <a:off x="2854" y="2755"/>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509999" name="Freeform 47"/>
            <p:cNvSpPr>
              <a:spLocks/>
            </p:cNvSpPr>
            <p:nvPr/>
          </p:nvSpPr>
          <p:spPr bwMode="auto">
            <a:xfrm flipH="1">
              <a:off x="3081" y="2806"/>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sp>
        <p:nvSpPr>
          <p:cNvPr id="510025" name="AutoShape 73"/>
          <p:cNvSpPr>
            <a:spLocks noChangeArrowheads="1"/>
          </p:cNvSpPr>
          <p:nvPr/>
        </p:nvSpPr>
        <p:spPr bwMode="auto">
          <a:xfrm>
            <a:off x="166688" y="2743200"/>
            <a:ext cx="1677987" cy="1320800"/>
          </a:xfrm>
          <a:prstGeom prst="roundRect">
            <a:avLst>
              <a:gd name="adj" fmla="val 16667"/>
            </a:avLst>
          </a:prstGeom>
          <a:solidFill>
            <a:srgbClr val="FFCC18"/>
          </a:solidFill>
          <a:ln w="9525">
            <a:noFill/>
            <a:round/>
            <a:headEnd/>
            <a:tailEnd/>
          </a:ln>
          <a:effectLst/>
        </p:spPr>
        <p:txBody>
          <a:bodyPr wrap="none" tIns="0" rIns="0" bIns="0" anchor="ctr">
            <a:prstTxWarp prst="textNoShape">
              <a:avLst/>
            </a:prstTxWarp>
            <a:spAutoFit/>
          </a:bodyPr>
          <a:lstStyle/>
          <a:p>
            <a:pPr marL="288925" indent="-288925" algn="l">
              <a:buFont typeface="Wingdings" charset="2"/>
              <a:buChar char="§"/>
            </a:pPr>
            <a:r>
              <a:rPr lang="en-US" sz="2600" b="1">
                <a:solidFill>
                  <a:srgbClr val="0F116A"/>
                </a:solidFill>
              </a:rPr>
              <a:t>1 copy</a:t>
            </a:r>
          </a:p>
          <a:p>
            <a:pPr marL="288925" indent="-288925" algn="l">
              <a:buFont typeface="Wingdings" charset="2"/>
              <a:buChar char="§"/>
            </a:pPr>
            <a:r>
              <a:rPr lang="en-US" sz="2600" b="1">
                <a:solidFill>
                  <a:srgbClr val="0F116A"/>
                </a:solidFill>
              </a:rPr>
              <a:t>haploid</a:t>
            </a:r>
          </a:p>
          <a:p>
            <a:pPr marL="288925" indent="-288925" algn="l">
              <a:buFont typeface="Wingdings" charset="2"/>
              <a:buChar char="§"/>
            </a:pPr>
            <a:r>
              <a:rPr lang="en-US" sz="2600" b="1">
                <a:solidFill>
                  <a:srgbClr val="0F116A"/>
                </a:solidFill>
              </a:rPr>
              <a:t>1n</a:t>
            </a:r>
          </a:p>
        </p:txBody>
      </p:sp>
      <p:sp>
        <p:nvSpPr>
          <p:cNvPr id="510026" name="AutoShape 74"/>
          <p:cNvSpPr>
            <a:spLocks noChangeArrowheads="1"/>
          </p:cNvSpPr>
          <p:nvPr/>
        </p:nvSpPr>
        <p:spPr bwMode="auto">
          <a:xfrm>
            <a:off x="5360988" y="1298575"/>
            <a:ext cx="1825625" cy="1320800"/>
          </a:xfrm>
          <a:prstGeom prst="roundRect">
            <a:avLst>
              <a:gd name="adj" fmla="val 16667"/>
            </a:avLst>
          </a:prstGeom>
          <a:solidFill>
            <a:srgbClr val="FFCC18"/>
          </a:solidFill>
          <a:ln w="9525">
            <a:noFill/>
            <a:round/>
            <a:headEnd/>
            <a:tailEnd/>
          </a:ln>
          <a:effectLst/>
        </p:spPr>
        <p:txBody>
          <a:bodyPr wrap="none" tIns="0" rIns="0" bIns="0" anchor="ctr">
            <a:prstTxWarp prst="textNoShape">
              <a:avLst/>
            </a:prstTxWarp>
            <a:spAutoFit/>
          </a:bodyPr>
          <a:lstStyle/>
          <a:p>
            <a:pPr marL="288925" indent="-288925" algn="l">
              <a:buFont typeface="Wingdings" charset="2"/>
              <a:buChar char="§"/>
            </a:pPr>
            <a:r>
              <a:rPr lang="en-US" sz="2600" b="1">
                <a:solidFill>
                  <a:srgbClr val="0F116A"/>
                </a:solidFill>
              </a:rPr>
              <a:t>2 copies</a:t>
            </a:r>
          </a:p>
          <a:p>
            <a:pPr marL="288925" indent="-288925" algn="l">
              <a:buFont typeface="Wingdings" charset="2"/>
              <a:buChar char="§"/>
            </a:pPr>
            <a:r>
              <a:rPr lang="en-US" sz="2600" b="1">
                <a:solidFill>
                  <a:srgbClr val="0F116A"/>
                </a:solidFill>
              </a:rPr>
              <a:t>diploid</a:t>
            </a:r>
          </a:p>
          <a:p>
            <a:pPr marL="288925" indent="-288925" algn="l">
              <a:buFont typeface="Wingdings" charset="2"/>
              <a:buChar char="§"/>
            </a:pPr>
            <a:r>
              <a:rPr lang="en-US" sz="2600" b="1">
                <a:solidFill>
                  <a:srgbClr val="0F116A"/>
                </a:solidFill>
              </a:rPr>
              <a:t>2n</a:t>
            </a:r>
          </a:p>
        </p:txBody>
      </p:sp>
      <p:sp>
        <p:nvSpPr>
          <p:cNvPr id="510027" name="AutoShape 75"/>
          <p:cNvSpPr>
            <a:spLocks noChangeArrowheads="1"/>
          </p:cNvSpPr>
          <p:nvPr/>
        </p:nvSpPr>
        <p:spPr bwMode="auto">
          <a:xfrm>
            <a:off x="7277100" y="2743200"/>
            <a:ext cx="1677988" cy="1320800"/>
          </a:xfrm>
          <a:prstGeom prst="roundRect">
            <a:avLst>
              <a:gd name="adj" fmla="val 16667"/>
            </a:avLst>
          </a:prstGeom>
          <a:solidFill>
            <a:srgbClr val="FFCC18"/>
          </a:solidFill>
          <a:ln w="9525">
            <a:noFill/>
            <a:round/>
            <a:headEnd/>
            <a:tailEnd/>
          </a:ln>
          <a:effectLst/>
        </p:spPr>
        <p:txBody>
          <a:bodyPr wrap="none" tIns="0" rIns="0" bIns="0" anchor="ctr">
            <a:prstTxWarp prst="textNoShape">
              <a:avLst/>
            </a:prstTxWarp>
            <a:spAutoFit/>
          </a:bodyPr>
          <a:lstStyle/>
          <a:p>
            <a:pPr marL="288925" indent="-288925" algn="l">
              <a:buFont typeface="Wingdings" charset="2"/>
              <a:buChar char="§"/>
            </a:pPr>
            <a:r>
              <a:rPr lang="en-US" sz="2600" b="1">
                <a:solidFill>
                  <a:srgbClr val="0F116A"/>
                </a:solidFill>
              </a:rPr>
              <a:t>1 copy</a:t>
            </a:r>
          </a:p>
          <a:p>
            <a:pPr marL="288925" indent="-288925" algn="l">
              <a:buFont typeface="Wingdings" charset="2"/>
              <a:buChar char="§"/>
            </a:pPr>
            <a:r>
              <a:rPr lang="en-US" sz="2600" b="1">
                <a:solidFill>
                  <a:srgbClr val="0F116A"/>
                </a:solidFill>
              </a:rPr>
              <a:t>haploid</a:t>
            </a:r>
          </a:p>
          <a:p>
            <a:pPr marL="288925" indent="-288925" algn="l">
              <a:buFont typeface="Wingdings" charset="2"/>
              <a:buChar char="§"/>
            </a:pPr>
            <a:r>
              <a:rPr lang="en-US" sz="2600" b="1">
                <a:solidFill>
                  <a:srgbClr val="0F116A"/>
                </a:solidFill>
              </a:rPr>
              <a:t>1n</a:t>
            </a:r>
          </a:p>
        </p:txBody>
      </p:sp>
      <p:sp>
        <p:nvSpPr>
          <p:cNvPr id="510028" name="AutoShape 76"/>
          <p:cNvSpPr>
            <a:spLocks noChangeArrowheads="1"/>
          </p:cNvSpPr>
          <p:nvPr/>
        </p:nvSpPr>
        <p:spPr bwMode="auto">
          <a:xfrm>
            <a:off x="5862638" y="2998788"/>
            <a:ext cx="1119187" cy="411162"/>
          </a:xfrm>
          <a:prstGeom prst="roundRect">
            <a:avLst>
              <a:gd name="adj" fmla="val 16667"/>
            </a:avLst>
          </a:prstGeom>
          <a:solidFill>
            <a:srgbClr val="CC0000"/>
          </a:solidFill>
          <a:ln w="9525">
            <a:noFill/>
            <a:round/>
            <a:headEnd/>
            <a:tailEnd/>
          </a:ln>
          <a:effectLst/>
        </p:spPr>
        <p:txBody>
          <a:bodyPr wrap="none" lIns="18288" tIns="18288" rIns="18288" bIns="18288" anchor="ctr">
            <a:prstTxWarp prst="textNoShape">
              <a:avLst/>
            </a:prstTxWarp>
            <a:spAutoFit/>
          </a:bodyPr>
          <a:lstStyle/>
          <a:p>
            <a:r>
              <a:rPr lang="en-US" sz="2200" b="1">
                <a:solidFill>
                  <a:schemeClr val="bg1"/>
                </a:solidFill>
              </a:rPr>
              <a:t>meiosis</a:t>
            </a:r>
          </a:p>
        </p:txBody>
      </p:sp>
      <p:sp>
        <p:nvSpPr>
          <p:cNvPr id="510029" name="AutoShape 77"/>
          <p:cNvSpPr>
            <a:spLocks noChangeArrowheads="1"/>
          </p:cNvSpPr>
          <p:nvPr/>
        </p:nvSpPr>
        <p:spPr bwMode="auto">
          <a:xfrm>
            <a:off x="2108200" y="2998788"/>
            <a:ext cx="1570038" cy="411162"/>
          </a:xfrm>
          <a:prstGeom prst="roundRect">
            <a:avLst>
              <a:gd name="adj" fmla="val 16667"/>
            </a:avLst>
          </a:prstGeom>
          <a:solidFill>
            <a:srgbClr val="CC0000"/>
          </a:solidFill>
          <a:ln w="9525">
            <a:noFill/>
            <a:round/>
            <a:headEnd/>
            <a:tailEnd/>
          </a:ln>
          <a:effectLst/>
        </p:spPr>
        <p:txBody>
          <a:bodyPr wrap="none" lIns="18288" tIns="18288" rIns="18288" bIns="18288" anchor="ctr">
            <a:prstTxWarp prst="textNoShape">
              <a:avLst/>
            </a:prstTxWarp>
            <a:spAutoFit/>
          </a:bodyPr>
          <a:lstStyle/>
          <a:p>
            <a:pPr algn="l"/>
            <a:r>
              <a:rPr lang="en-US" sz="2200" b="1">
                <a:solidFill>
                  <a:schemeClr val="bg1"/>
                </a:solidFill>
              </a:rPr>
              <a:t>fertilization</a:t>
            </a:r>
          </a:p>
        </p:txBody>
      </p:sp>
      <p:pic>
        <p:nvPicPr>
          <p:cNvPr id="510033" name="Picture 81" descr="penguinL"/>
          <p:cNvPicPr>
            <a:picLocks noChangeAspect="1" noChangeArrowheads="1"/>
          </p:cNvPicPr>
          <p:nvPr/>
        </p:nvPicPr>
        <p:blipFill>
          <a:blip r:embed="rId3"/>
          <a:srcRect/>
          <a:stretch>
            <a:fillRect/>
          </a:stretch>
        </p:blipFill>
        <p:spPr bwMode="auto">
          <a:xfrm flipH="1">
            <a:off x="2921000" y="5543550"/>
            <a:ext cx="1274763" cy="1295400"/>
          </a:xfrm>
          <a:prstGeom prst="rect">
            <a:avLst/>
          </a:prstGeom>
          <a:noFill/>
        </p:spPr>
      </p:pic>
      <p:sp>
        <p:nvSpPr>
          <p:cNvPr id="510034" name="AutoShape 82"/>
          <p:cNvSpPr>
            <a:spLocks noChangeArrowheads="1"/>
          </p:cNvSpPr>
          <p:nvPr/>
        </p:nvSpPr>
        <p:spPr bwMode="auto">
          <a:xfrm flipH="1">
            <a:off x="3476625" y="3324225"/>
            <a:ext cx="2246313" cy="1741488"/>
          </a:xfrm>
          <a:prstGeom prst="wedgeEllipseCallout">
            <a:avLst>
              <a:gd name="adj1" fmla="val 29431"/>
              <a:gd name="adj2" fmla="val 8655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In the next</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generation…</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We’re mixing</a:t>
            </a:r>
          </a:p>
          <a:p>
            <a:r>
              <a:rPr lang="en-US" sz="1800" b="1">
                <a:solidFill>
                  <a:srgbClr val="0F116A"/>
                </a:solidFill>
                <a:latin typeface="Comic Sans MS" charset="0"/>
                <a:ea typeface="ＭＳ Ｐゴシック" charset="-128"/>
                <a:cs typeface="ＭＳ Ｐゴシック" charset="-128"/>
              </a:rPr>
              <a:t>things up here</a:t>
            </a:r>
            <a:r>
              <a:rPr lang="en-US" sz="1800" b="1" i="1">
                <a:solidFill>
                  <a:srgbClr val="0F116A"/>
                </a:solidFill>
                <a:latin typeface="Comic Sans MS" charset="0"/>
                <a:ea typeface="ＭＳ Ｐゴシック" charset="-128"/>
                <a:cs typeface="ＭＳ Ｐゴシック" charset="-128"/>
              </a:rPr>
              <a:t>!</a:t>
            </a:r>
          </a:p>
          <a:p>
            <a:r>
              <a:rPr lang="en-US" sz="1800" b="1" i="1">
                <a:solidFill>
                  <a:srgbClr val="CC0000"/>
                </a:solidFill>
                <a:latin typeface="Comic Sans MS" charset="0"/>
                <a:ea typeface="ＭＳ Ｐゴシック" charset="-128"/>
                <a:cs typeface="ＭＳ Ｐゴシック" charset="-128"/>
              </a:rPr>
              <a:t>A good thing?</a:t>
            </a:r>
            <a:endParaRPr lang="en-US" sz="1800" b="1" i="1">
              <a:solidFill>
                <a:srgbClr val="0F116A"/>
              </a:solidFill>
              <a:latin typeface="Comic Sans MS" charset="0"/>
              <a:ea typeface="ＭＳ Ｐゴシック" charset="-128"/>
              <a:cs typeface="ＭＳ Ｐゴシック" charset="-128"/>
            </a:endParaRPr>
          </a:p>
        </p:txBody>
      </p:sp>
      <p:sp>
        <p:nvSpPr>
          <p:cNvPr id="510036" name="AutoShape 84"/>
          <p:cNvSpPr>
            <a:spLocks noChangeArrowheads="1"/>
          </p:cNvSpPr>
          <p:nvPr/>
        </p:nvSpPr>
        <p:spPr bwMode="auto">
          <a:xfrm>
            <a:off x="760413" y="6102350"/>
            <a:ext cx="1212850" cy="411163"/>
          </a:xfrm>
          <a:prstGeom prst="roundRect">
            <a:avLst>
              <a:gd name="adj" fmla="val 16667"/>
            </a:avLst>
          </a:prstGeom>
          <a:solidFill>
            <a:srgbClr val="CC0000"/>
          </a:solidFill>
          <a:ln w="9525">
            <a:noFill/>
            <a:round/>
            <a:headEnd/>
            <a:tailEnd/>
          </a:ln>
          <a:effectLst/>
        </p:spPr>
        <p:txBody>
          <a:bodyPr wrap="none" lIns="18288" tIns="18288" rIns="18288" bIns="18288" anchor="ctr">
            <a:prstTxWarp prst="textNoShape">
              <a:avLst/>
            </a:prstTxWarp>
            <a:spAutoFit/>
          </a:bodyPr>
          <a:lstStyle/>
          <a:p>
            <a:pPr algn="l"/>
            <a:r>
              <a:rPr lang="en-US" sz="2200" b="1">
                <a:solidFill>
                  <a:schemeClr val="bg1"/>
                </a:solidFill>
              </a:rPr>
              <a:t>gametes</a:t>
            </a:r>
          </a:p>
        </p:txBody>
      </p:sp>
      <p:sp>
        <p:nvSpPr>
          <p:cNvPr id="510037" name="AutoShape 85"/>
          <p:cNvSpPr>
            <a:spLocks noChangeArrowheads="1"/>
          </p:cNvSpPr>
          <p:nvPr/>
        </p:nvSpPr>
        <p:spPr bwMode="auto">
          <a:xfrm>
            <a:off x="6873875" y="6102350"/>
            <a:ext cx="1212850" cy="411163"/>
          </a:xfrm>
          <a:prstGeom prst="roundRect">
            <a:avLst>
              <a:gd name="adj" fmla="val 16667"/>
            </a:avLst>
          </a:prstGeom>
          <a:solidFill>
            <a:srgbClr val="CC0000"/>
          </a:solidFill>
          <a:ln w="9525">
            <a:noFill/>
            <a:round/>
            <a:headEnd/>
            <a:tailEnd/>
          </a:ln>
          <a:effectLst/>
        </p:spPr>
        <p:txBody>
          <a:bodyPr wrap="none" lIns="18288" tIns="18288" rIns="18288" bIns="18288" anchor="ctr">
            <a:prstTxWarp prst="textNoShape">
              <a:avLst/>
            </a:prstTxWarp>
            <a:spAutoFit/>
          </a:bodyPr>
          <a:lstStyle/>
          <a:p>
            <a:pPr algn="l"/>
            <a:r>
              <a:rPr lang="en-US" sz="2200" b="1">
                <a:solidFill>
                  <a:schemeClr val="bg1"/>
                </a:solidFill>
              </a:rPr>
              <a:t>gametes</a:t>
            </a:r>
          </a:p>
        </p:txBody>
      </p:sp>
    </p:spTree>
    <p:extLst>
      <p:ext uri="{BB962C8B-B14F-4D97-AF65-F5344CB8AC3E}">
        <p14:creationId xmlns:p14="http://schemas.microsoft.com/office/powerpoint/2010/main" val="3959159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0033"/>
                                        </p:tgtEl>
                                        <p:attrNameLst>
                                          <p:attrName>style.visibility</p:attrName>
                                        </p:attrNameLst>
                                      </p:cBhvr>
                                      <p:to>
                                        <p:strVal val="visible"/>
                                      </p:to>
                                    </p:set>
                                    <p:animEffect transition="in" filter="wipe(down)">
                                      <p:cBhvr>
                                        <p:cTn id="7" dur="500"/>
                                        <p:tgtEl>
                                          <p:spTgt spid="5100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10034"/>
                                        </p:tgtEl>
                                        <p:attrNameLst>
                                          <p:attrName>style.visibility</p:attrName>
                                        </p:attrNameLst>
                                      </p:cBhvr>
                                      <p:to>
                                        <p:strVal val="visible"/>
                                      </p:to>
                                    </p:set>
                                    <p:animEffect transition="in" filter="wipe(down)">
                                      <p:cBhvr>
                                        <p:cTn id="11" dur="500"/>
                                        <p:tgtEl>
                                          <p:spTgt spid="510034"/>
                                        </p:tgtEl>
                                      </p:cBhvr>
                                    </p:animEffect>
                                  </p:childTnLst>
                                  <p:subTnLst>
                                    <p:audio>
                                      <p:cMediaNode>
                                        <p:cTn display="0" masterRel="sameClick">
                                          <p:stCondLst>
                                            <p:cond evt="begin" delay="0">
                                              <p:tn val="9"/>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03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41" name="Picture 9" descr="f12-04_the_sexual_life__c"/>
          <p:cNvPicPr>
            <a:picLocks noChangeAspect="1" noChangeArrowheads="1"/>
          </p:cNvPicPr>
          <p:nvPr/>
        </p:nvPicPr>
        <p:blipFill>
          <a:blip r:embed="rId3"/>
          <a:srcRect l="5624" t="2251" r="7875"/>
          <a:stretch>
            <a:fillRect/>
          </a:stretch>
        </p:blipFill>
        <p:spPr bwMode="auto">
          <a:xfrm>
            <a:off x="4762500" y="425342"/>
            <a:ext cx="4203700" cy="3562458"/>
          </a:xfrm>
          <a:prstGeom prst="rect">
            <a:avLst/>
          </a:prstGeom>
          <a:noFill/>
          <a:ln w="9525">
            <a:noFill/>
            <a:miter lim="800000"/>
            <a:headEnd/>
            <a:tailEnd/>
          </a:ln>
          <a:effectLst>
            <a:outerShdw blurRad="50800" dist="38100" dir="2700000" algn="br">
              <a:srgbClr val="000000">
                <a:alpha val="43000"/>
              </a:srgbClr>
            </a:outerShdw>
          </a:effectLst>
        </p:spPr>
      </p:pic>
      <p:sp>
        <p:nvSpPr>
          <p:cNvPr id="402434" name="Rectangle 2"/>
          <p:cNvSpPr>
            <a:spLocks noGrp="1" noChangeArrowheads="1"/>
          </p:cNvSpPr>
          <p:nvPr>
            <p:ph type="title"/>
          </p:nvPr>
        </p:nvSpPr>
        <p:spPr/>
        <p:txBody>
          <a:bodyPr/>
          <a:lstStyle/>
          <a:p>
            <a:r>
              <a:rPr lang="en-US"/>
              <a:t>Meiosis</a:t>
            </a:r>
          </a:p>
        </p:txBody>
      </p:sp>
      <p:sp>
        <p:nvSpPr>
          <p:cNvPr id="402435" name="Rectangle 3" descr="Rectangle: Click to edit Master text styles&#10;Second level&#10;Third level&#10;Fourth level&#10;Fifth level"/>
          <p:cNvSpPr>
            <a:spLocks noGrp="1" noChangeArrowheads="1"/>
          </p:cNvSpPr>
          <p:nvPr>
            <p:ph type="body" idx="1"/>
          </p:nvPr>
        </p:nvSpPr>
        <p:spPr>
          <a:xfrm>
            <a:off x="190500" y="1066800"/>
            <a:ext cx="4572000" cy="3870325"/>
          </a:xfrm>
        </p:spPr>
        <p:txBody>
          <a:bodyPr>
            <a:normAutofit lnSpcReduction="10000"/>
          </a:bodyPr>
          <a:lstStyle/>
          <a:p>
            <a:r>
              <a:rPr lang="en-US" sz="2800" u="sng" dirty="0">
                <a:solidFill>
                  <a:srgbClr val="CC0000"/>
                </a:solidFill>
              </a:rPr>
              <a:t>Reduction Division</a:t>
            </a:r>
            <a:endParaRPr lang="en-US" sz="2800" dirty="0"/>
          </a:p>
          <a:p>
            <a:pPr lvl="1"/>
            <a:r>
              <a:rPr lang="en-US" dirty="0"/>
              <a:t>special cell division for sexual reproduction </a:t>
            </a:r>
          </a:p>
          <a:p>
            <a:pPr lvl="1"/>
            <a:r>
              <a:rPr lang="en-US" dirty="0"/>
              <a:t>reduce 2n </a:t>
            </a:r>
            <a:r>
              <a:rPr lang="en-US" dirty="0" err="1">
                <a:sym typeface="Symbol" charset="2"/>
              </a:rPr>
              <a:t></a:t>
            </a:r>
            <a:r>
              <a:rPr lang="en-US" dirty="0">
                <a:sym typeface="Symbol" charset="2"/>
              </a:rPr>
              <a:t> </a:t>
            </a:r>
            <a:r>
              <a:rPr lang="en-US" dirty="0"/>
              <a:t>1n</a:t>
            </a:r>
          </a:p>
          <a:p>
            <a:pPr lvl="1"/>
            <a:r>
              <a:rPr lang="en-US" dirty="0"/>
              <a:t>diploid </a:t>
            </a:r>
            <a:r>
              <a:rPr lang="en-US" dirty="0" err="1">
                <a:sym typeface="Symbol" charset="2"/>
              </a:rPr>
              <a:t></a:t>
            </a:r>
            <a:r>
              <a:rPr lang="en-US" dirty="0">
                <a:sym typeface="Symbol" charset="2"/>
              </a:rPr>
              <a:t> haploid </a:t>
            </a:r>
          </a:p>
          <a:p>
            <a:pPr lvl="2"/>
            <a:r>
              <a:rPr lang="en-US" dirty="0">
                <a:sym typeface="Symbol" charset="2"/>
              </a:rPr>
              <a:t>“two” </a:t>
            </a:r>
            <a:r>
              <a:rPr lang="en-US" dirty="0" err="1">
                <a:sym typeface="Symbol" charset="2"/>
              </a:rPr>
              <a:t></a:t>
            </a:r>
            <a:r>
              <a:rPr lang="en-US" dirty="0">
                <a:sym typeface="Symbol" charset="2"/>
              </a:rPr>
              <a:t> “half”</a:t>
            </a:r>
            <a:endParaRPr lang="en-US" dirty="0"/>
          </a:p>
          <a:p>
            <a:pPr lvl="1"/>
            <a:r>
              <a:rPr lang="en-US" u="sng" dirty="0">
                <a:solidFill>
                  <a:srgbClr val="CC0000"/>
                </a:solidFill>
              </a:rPr>
              <a:t>makes gametes</a:t>
            </a:r>
            <a:r>
              <a:rPr lang="en-US" dirty="0"/>
              <a:t> </a:t>
            </a:r>
          </a:p>
          <a:p>
            <a:pPr lvl="2"/>
            <a:r>
              <a:rPr lang="en-US" dirty="0"/>
              <a:t>sperm, eggs</a:t>
            </a:r>
          </a:p>
        </p:txBody>
      </p:sp>
      <p:sp>
        <p:nvSpPr>
          <p:cNvPr id="402436" name="AutoShape 4"/>
          <p:cNvSpPr>
            <a:spLocks noChangeArrowheads="1"/>
          </p:cNvSpPr>
          <p:nvPr/>
        </p:nvSpPr>
        <p:spPr bwMode="auto">
          <a:xfrm>
            <a:off x="461963" y="5480050"/>
            <a:ext cx="8288337" cy="1320800"/>
          </a:xfrm>
          <a:prstGeom prst="roundRect">
            <a:avLst>
              <a:gd name="adj" fmla="val 16667"/>
            </a:avLst>
          </a:prstGeom>
          <a:solidFill>
            <a:srgbClr val="FFCC18"/>
          </a:solidFill>
          <a:ln w="9525">
            <a:noFill/>
            <a:round/>
            <a:headEnd/>
            <a:tailEnd/>
          </a:ln>
          <a:effectLst/>
        </p:spPr>
        <p:txBody>
          <a:bodyPr tIns="0" bIns="0" anchor="ctr">
            <a:prstTxWarp prst="textNoShape">
              <a:avLst/>
            </a:prstTxWarp>
            <a:spAutoFit/>
          </a:bodyPr>
          <a:lstStyle/>
          <a:p>
            <a:pPr algn="l"/>
            <a:r>
              <a:rPr lang="en-US" sz="2600" b="1" u="sng">
                <a:solidFill>
                  <a:srgbClr val="CC0000"/>
                </a:solidFill>
              </a:rPr>
              <a:t>Warning</a:t>
            </a:r>
            <a:r>
              <a:rPr lang="en-US" sz="2600" b="1">
                <a:solidFill>
                  <a:srgbClr val="CC0000"/>
                </a:solidFill>
              </a:rPr>
              <a:t>:</a:t>
            </a:r>
            <a:r>
              <a:rPr lang="en-US" sz="2600" b="1">
                <a:solidFill>
                  <a:schemeClr val="tx2"/>
                </a:solidFill>
              </a:rPr>
              <a:t> meiosis evolved from mitosis, so stages &amp; “machinery” are similar but the processes are radically different. Do not confuse the two!</a:t>
            </a:r>
          </a:p>
        </p:txBody>
      </p:sp>
    </p:spTree>
    <p:extLst>
      <p:ext uri="{BB962C8B-B14F-4D97-AF65-F5344CB8AC3E}">
        <p14:creationId xmlns:p14="http://schemas.microsoft.com/office/powerpoint/2010/main" val="33143667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2" name="Rectangle 4"/>
          <p:cNvSpPr>
            <a:spLocks noGrp="1" noChangeArrowheads="1"/>
          </p:cNvSpPr>
          <p:nvPr>
            <p:ph type="title"/>
          </p:nvPr>
        </p:nvSpPr>
        <p:spPr>
          <a:xfrm>
            <a:off x="203200" y="0"/>
            <a:ext cx="5145122" cy="762000"/>
          </a:xfrm>
          <a:noFill/>
          <a:ln/>
        </p:spPr>
        <p:txBody>
          <a:bodyPr/>
          <a:lstStyle/>
          <a:p>
            <a:r>
              <a:rPr lang="en-US" dirty="0"/>
              <a:t>Overview of meiosis</a:t>
            </a:r>
          </a:p>
        </p:txBody>
      </p:sp>
      <p:sp>
        <p:nvSpPr>
          <p:cNvPr id="498693" name="AutoShape 5"/>
          <p:cNvSpPr>
            <a:spLocks noChangeArrowheads="1"/>
          </p:cNvSpPr>
          <p:nvPr/>
        </p:nvSpPr>
        <p:spPr bwMode="auto">
          <a:xfrm>
            <a:off x="5719763" y="88900"/>
            <a:ext cx="3384550" cy="508000"/>
          </a:xfrm>
          <a:prstGeom prst="roundRect">
            <a:avLst>
              <a:gd name="adj" fmla="val 16667"/>
            </a:avLst>
          </a:prstGeom>
          <a:solidFill>
            <a:srgbClr val="CC0000"/>
          </a:solidFill>
          <a:ln w="9525">
            <a:noFill/>
            <a:round/>
            <a:headEnd/>
            <a:tailEnd/>
          </a:ln>
          <a:effectLst/>
        </p:spPr>
        <p:txBody>
          <a:bodyPr wrap="none" tIns="0" bIns="0" anchor="ctr">
            <a:prstTxWarp prst="textNoShape">
              <a:avLst/>
            </a:prstTxWarp>
            <a:spAutoFit/>
          </a:bodyPr>
          <a:lstStyle/>
          <a:p>
            <a:pPr algn="r"/>
            <a:r>
              <a:rPr lang="en-US" sz="3000" b="1" u="sng">
                <a:solidFill>
                  <a:schemeClr val="bg1"/>
                </a:solidFill>
                <a:latin typeface="Times New Roman" charset="0"/>
              </a:rPr>
              <a:t>I.P.M.A.T.P.M.A.T</a:t>
            </a:r>
            <a:endParaRPr lang="en-US" sz="2200" b="1" u="sng">
              <a:solidFill>
                <a:schemeClr val="bg1"/>
              </a:solidFill>
            </a:endParaRPr>
          </a:p>
        </p:txBody>
      </p:sp>
      <p:pic>
        <p:nvPicPr>
          <p:cNvPr id="498695" name="Picture 7" descr="13-07-MeiosisArtLeft-NL"/>
          <p:cNvPicPr>
            <a:picLocks noChangeAspect="1" noChangeArrowheads="1"/>
          </p:cNvPicPr>
          <p:nvPr/>
        </p:nvPicPr>
        <p:blipFill>
          <a:blip r:embed="rId2">
            <a:clrChange>
              <a:clrFrom>
                <a:srgbClr val="FFFFFF"/>
              </a:clrFrom>
              <a:clrTo>
                <a:srgbClr val="FFFFFF">
                  <a:alpha val="0"/>
                </a:srgbClr>
              </a:clrTo>
            </a:clrChange>
          </a:blip>
          <a:srcRect b="8963"/>
          <a:stretch>
            <a:fillRect/>
          </a:stretch>
        </p:blipFill>
        <p:spPr bwMode="auto">
          <a:xfrm>
            <a:off x="531813" y="965200"/>
            <a:ext cx="8372475" cy="2301875"/>
          </a:xfrm>
          <a:prstGeom prst="rect">
            <a:avLst/>
          </a:prstGeom>
          <a:noFill/>
          <a:ln w="9525">
            <a:noFill/>
            <a:miter lim="800000"/>
            <a:headEnd/>
            <a:tailEnd/>
          </a:ln>
        </p:spPr>
      </p:pic>
      <p:pic>
        <p:nvPicPr>
          <p:cNvPr id="498696" name="Picture 8" descr="13-07-MeiosisArtRight-NL"/>
          <p:cNvPicPr>
            <a:picLocks noChangeAspect="1" noChangeArrowheads="1"/>
          </p:cNvPicPr>
          <p:nvPr/>
        </p:nvPicPr>
        <p:blipFill>
          <a:blip r:embed="rId3">
            <a:clrChange>
              <a:clrFrom>
                <a:srgbClr val="FFFFFF"/>
              </a:clrFrom>
              <a:clrTo>
                <a:srgbClr val="FFFFFF">
                  <a:alpha val="0"/>
                </a:srgbClr>
              </a:clrTo>
            </a:clrChange>
          </a:blip>
          <a:srcRect b="7742"/>
          <a:stretch>
            <a:fillRect/>
          </a:stretch>
        </p:blipFill>
        <p:spPr bwMode="auto">
          <a:xfrm>
            <a:off x="798513" y="3375025"/>
            <a:ext cx="7950200" cy="3489325"/>
          </a:xfrm>
          <a:prstGeom prst="rect">
            <a:avLst/>
          </a:prstGeom>
          <a:noFill/>
          <a:ln w="9525">
            <a:noFill/>
            <a:miter lim="800000"/>
            <a:headEnd/>
            <a:tailEnd/>
          </a:ln>
        </p:spPr>
      </p:pic>
      <p:sp>
        <p:nvSpPr>
          <p:cNvPr id="498697" name="AutoShape 9"/>
          <p:cNvSpPr>
            <a:spLocks noChangeArrowheads="1"/>
          </p:cNvSpPr>
          <p:nvPr/>
        </p:nvSpPr>
        <p:spPr bwMode="auto">
          <a:xfrm>
            <a:off x="715963" y="2893259"/>
            <a:ext cx="1287816" cy="374571"/>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dirty="0" smtClean="0">
                <a:solidFill>
                  <a:srgbClr val="CC0000"/>
                </a:solidFill>
              </a:rPr>
              <a:t>Interphase </a:t>
            </a:r>
            <a:endParaRPr lang="en-US" sz="2200" b="1" u="sng" dirty="0">
              <a:solidFill>
                <a:srgbClr val="CC0000"/>
              </a:solidFill>
            </a:endParaRPr>
          </a:p>
        </p:txBody>
      </p:sp>
      <p:sp>
        <p:nvSpPr>
          <p:cNvPr id="498698" name="AutoShape 10"/>
          <p:cNvSpPr>
            <a:spLocks noChangeArrowheads="1"/>
          </p:cNvSpPr>
          <p:nvPr/>
        </p:nvSpPr>
        <p:spPr bwMode="auto">
          <a:xfrm>
            <a:off x="2954338" y="2894013"/>
            <a:ext cx="1528762" cy="373062"/>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prophase 1</a:t>
            </a:r>
          </a:p>
        </p:txBody>
      </p:sp>
      <p:sp>
        <p:nvSpPr>
          <p:cNvPr id="498699" name="AutoShape 11"/>
          <p:cNvSpPr>
            <a:spLocks noChangeArrowheads="1"/>
          </p:cNvSpPr>
          <p:nvPr/>
        </p:nvSpPr>
        <p:spPr bwMode="auto">
          <a:xfrm>
            <a:off x="4984750" y="2894013"/>
            <a:ext cx="1730375" cy="373062"/>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metaphase 1</a:t>
            </a:r>
          </a:p>
        </p:txBody>
      </p:sp>
      <p:sp>
        <p:nvSpPr>
          <p:cNvPr id="498700" name="AutoShape 12"/>
          <p:cNvSpPr>
            <a:spLocks noChangeArrowheads="1"/>
          </p:cNvSpPr>
          <p:nvPr/>
        </p:nvSpPr>
        <p:spPr bwMode="auto">
          <a:xfrm>
            <a:off x="7216775" y="2894013"/>
            <a:ext cx="1560513" cy="373062"/>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anaphase 1</a:t>
            </a:r>
          </a:p>
        </p:txBody>
      </p:sp>
      <p:sp>
        <p:nvSpPr>
          <p:cNvPr id="498701" name="AutoShape 13"/>
          <p:cNvSpPr>
            <a:spLocks noChangeArrowheads="1"/>
          </p:cNvSpPr>
          <p:nvPr/>
        </p:nvSpPr>
        <p:spPr bwMode="auto">
          <a:xfrm>
            <a:off x="769938" y="6326188"/>
            <a:ext cx="1574800" cy="373062"/>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telophase 1</a:t>
            </a:r>
          </a:p>
        </p:txBody>
      </p:sp>
      <p:sp>
        <p:nvSpPr>
          <p:cNvPr id="498702" name="AutoShape 14"/>
          <p:cNvSpPr>
            <a:spLocks noChangeArrowheads="1"/>
          </p:cNvSpPr>
          <p:nvPr/>
        </p:nvSpPr>
        <p:spPr bwMode="auto">
          <a:xfrm>
            <a:off x="2320925" y="5084763"/>
            <a:ext cx="1528763" cy="373062"/>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prophase 2</a:t>
            </a:r>
          </a:p>
        </p:txBody>
      </p:sp>
      <p:sp>
        <p:nvSpPr>
          <p:cNvPr id="498703" name="AutoShape 15"/>
          <p:cNvSpPr>
            <a:spLocks noChangeArrowheads="1"/>
          </p:cNvSpPr>
          <p:nvPr/>
        </p:nvSpPr>
        <p:spPr bwMode="auto">
          <a:xfrm>
            <a:off x="3911600" y="5083175"/>
            <a:ext cx="1730375" cy="373063"/>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metaphase 2</a:t>
            </a:r>
          </a:p>
        </p:txBody>
      </p:sp>
      <p:sp>
        <p:nvSpPr>
          <p:cNvPr id="498704" name="AutoShape 16"/>
          <p:cNvSpPr>
            <a:spLocks noChangeArrowheads="1"/>
          </p:cNvSpPr>
          <p:nvPr/>
        </p:nvSpPr>
        <p:spPr bwMode="auto">
          <a:xfrm>
            <a:off x="5705475" y="5083175"/>
            <a:ext cx="1560513" cy="373063"/>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anaphase 2</a:t>
            </a:r>
          </a:p>
        </p:txBody>
      </p:sp>
      <p:sp>
        <p:nvSpPr>
          <p:cNvPr id="498705" name="AutoShape 17"/>
          <p:cNvSpPr>
            <a:spLocks noChangeArrowheads="1"/>
          </p:cNvSpPr>
          <p:nvPr/>
        </p:nvSpPr>
        <p:spPr bwMode="auto">
          <a:xfrm>
            <a:off x="7329488" y="5083175"/>
            <a:ext cx="1574800" cy="373063"/>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telophase 2</a:t>
            </a:r>
          </a:p>
        </p:txBody>
      </p:sp>
      <p:sp>
        <p:nvSpPr>
          <p:cNvPr id="498706" name="AutoShape 18"/>
          <p:cNvSpPr>
            <a:spLocks noChangeArrowheads="1"/>
          </p:cNvSpPr>
          <p:nvPr/>
        </p:nvSpPr>
        <p:spPr bwMode="auto">
          <a:xfrm>
            <a:off x="3251200" y="847725"/>
            <a:ext cx="927100" cy="373063"/>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r>
              <a:rPr lang="en-US" sz="2200" b="1">
                <a:solidFill>
                  <a:schemeClr val="bg1"/>
                </a:solidFill>
              </a:rPr>
              <a:t>2n = 4</a:t>
            </a:r>
          </a:p>
        </p:txBody>
      </p:sp>
      <p:sp>
        <p:nvSpPr>
          <p:cNvPr id="498708" name="AutoShape 20"/>
          <p:cNvSpPr>
            <a:spLocks noChangeArrowheads="1"/>
          </p:cNvSpPr>
          <p:nvPr/>
        </p:nvSpPr>
        <p:spPr bwMode="auto">
          <a:xfrm>
            <a:off x="1077913" y="3730625"/>
            <a:ext cx="771525" cy="373063"/>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r>
              <a:rPr lang="en-US" sz="2200" b="1">
                <a:solidFill>
                  <a:schemeClr val="bg1"/>
                </a:solidFill>
              </a:rPr>
              <a:t>n = 2</a:t>
            </a:r>
          </a:p>
        </p:txBody>
      </p:sp>
      <p:sp>
        <p:nvSpPr>
          <p:cNvPr id="498709" name="AutoShape 21"/>
          <p:cNvSpPr>
            <a:spLocks noChangeArrowheads="1"/>
          </p:cNvSpPr>
          <p:nvPr/>
        </p:nvSpPr>
        <p:spPr bwMode="auto">
          <a:xfrm>
            <a:off x="8347075" y="4597400"/>
            <a:ext cx="771525" cy="373063"/>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r>
              <a:rPr lang="en-US" sz="2200" b="1">
                <a:solidFill>
                  <a:schemeClr val="bg1"/>
                </a:solidFill>
              </a:rPr>
              <a:t>n = 2</a:t>
            </a:r>
          </a:p>
        </p:txBody>
      </p:sp>
      <p:sp>
        <p:nvSpPr>
          <p:cNvPr id="498710" name="AutoShape 22"/>
          <p:cNvSpPr>
            <a:spLocks noChangeArrowheads="1"/>
          </p:cNvSpPr>
          <p:nvPr/>
        </p:nvSpPr>
        <p:spPr bwMode="auto">
          <a:xfrm>
            <a:off x="8347075" y="5480050"/>
            <a:ext cx="771525" cy="373063"/>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r>
              <a:rPr lang="en-US" sz="2200" b="1">
                <a:solidFill>
                  <a:schemeClr val="bg1"/>
                </a:solidFill>
              </a:rPr>
              <a:t>n = 2</a:t>
            </a:r>
          </a:p>
        </p:txBody>
      </p:sp>
    </p:spTree>
    <p:extLst>
      <p:ext uri="{BB962C8B-B14F-4D97-AF65-F5344CB8AC3E}">
        <p14:creationId xmlns:p14="http://schemas.microsoft.com/office/powerpoint/2010/main" val="29632288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p:cNvPicPr>
            <a:picLocks noChangeAspect="1" noChangeArrowheads="1"/>
          </p:cNvPicPr>
          <p:nvPr/>
        </p:nvPicPr>
        <p:blipFill>
          <a:blip r:embed="rId3"/>
          <a:srcRect b="3600"/>
          <a:stretch>
            <a:fillRect/>
          </a:stretch>
        </p:blipFill>
        <p:spPr bwMode="auto">
          <a:xfrm>
            <a:off x="5029200" y="457200"/>
            <a:ext cx="3779838" cy="6192838"/>
          </a:xfrm>
          <a:prstGeom prst="rect">
            <a:avLst/>
          </a:prstGeom>
          <a:noFill/>
        </p:spPr>
      </p:pic>
      <p:sp>
        <p:nvSpPr>
          <p:cNvPr id="404483" name="AutoShape 3"/>
          <p:cNvSpPr>
            <a:spLocks noChangeArrowheads="1"/>
          </p:cNvSpPr>
          <p:nvPr/>
        </p:nvSpPr>
        <p:spPr bwMode="auto">
          <a:xfrm>
            <a:off x="1787525" y="5348288"/>
            <a:ext cx="3270250" cy="1320800"/>
          </a:xfrm>
          <a:prstGeom prst="roundRect">
            <a:avLst>
              <a:gd name="adj" fmla="val 16667"/>
            </a:avLst>
          </a:prstGeom>
          <a:solidFill>
            <a:srgbClr val="FFCC18"/>
          </a:solidFill>
          <a:ln w="9525">
            <a:noFill/>
            <a:round/>
            <a:headEnd/>
            <a:tailEnd/>
          </a:ln>
          <a:effectLst/>
        </p:spPr>
        <p:txBody>
          <a:bodyPr lIns="0" tIns="0" rIns="0" bIns="0" anchor="ctr">
            <a:prstTxWarp prst="textNoShape">
              <a:avLst/>
            </a:prstTxWarp>
            <a:spAutoFit/>
          </a:bodyPr>
          <a:lstStyle/>
          <a:p>
            <a:pPr algn="l" eaLnBrk="1" hangingPunct="1">
              <a:spcBef>
                <a:spcPct val="20000"/>
              </a:spcBef>
              <a:buClr>
                <a:srgbClr val="0F116A"/>
              </a:buClr>
              <a:buSzPct val="120000"/>
              <a:buFont typeface="Wingdings" charset="2"/>
              <a:buNone/>
            </a:pPr>
            <a:r>
              <a:rPr lang="en-US" sz="2600" b="1">
                <a:solidFill>
                  <a:srgbClr val="CC0000"/>
                </a:solidFill>
              </a:rPr>
              <a:t>2nd division</a:t>
            </a:r>
            <a:r>
              <a:rPr lang="en-US" sz="2600" b="1">
                <a:solidFill>
                  <a:srgbClr val="0F116A"/>
                </a:solidFill>
              </a:rPr>
              <a:t> of meiosis separates</a:t>
            </a:r>
            <a:r>
              <a:rPr lang="en-US" sz="2600" b="1" u="sng">
                <a:solidFill>
                  <a:srgbClr val="0F116A"/>
                </a:solidFill>
              </a:rPr>
              <a:t> </a:t>
            </a:r>
            <a:r>
              <a:rPr lang="en-US" sz="2600" b="1" u="sng">
                <a:solidFill>
                  <a:srgbClr val="CC0000"/>
                </a:solidFill>
              </a:rPr>
              <a:t>sister chromatids</a:t>
            </a:r>
            <a:endParaRPr lang="en-US" sz="2600" b="1">
              <a:solidFill>
                <a:srgbClr val="0F116A"/>
              </a:solidFill>
            </a:endParaRPr>
          </a:p>
        </p:txBody>
      </p:sp>
      <p:sp>
        <p:nvSpPr>
          <p:cNvPr id="404484" name="AutoShape 4"/>
          <p:cNvSpPr>
            <a:spLocks noChangeArrowheads="1"/>
          </p:cNvSpPr>
          <p:nvPr/>
        </p:nvSpPr>
        <p:spPr bwMode="auto">
          <a:xfrm>
            <a:off x="1787525" y="3790950"/>
            <a:ext cx="3270250" cy="1320800"/>
          </a:xfrm>
          <a:prstGeom prst="roundRect">
            <a:avLst>
              <a:gd name="adj" fmla="val 16667"/>
            </a:avLst>
          </a:prstGeom>
          <a:solidFill>
            <a:srgbClr val="FFCC18"/>
          </a:solidFill>
          <a:ln w="9525">
            <a:noFill/>
            <a:round/>
            <a:headEnd/>
            <a:tailEnd/>
          </a:ln>
          <a:effectLst/>
        </p:spPr>
        <p:txBody>
          <a:bodyPr lIns="0" tIns="0" rIns="0" bIns="0" anchor="ctr">
            <a:prstTxWarp prst="textNoShape">
              <a:avLst/>
            </a:prstTxWarp>
            <a:spAutoFit/>
          </a:bodyPr>
          <a:lstStyle/>
          <a:p>
            <a:pPr algn="l" eaLnBrk="1" hangingPunct="1">
              <a:spcBef>
                <a:spcPct val="20000"/>
              </a:spcBef>
              <a:buClr>
                <a:srgbClr val="0F116A"/>
              </a:buClr>
              <a:buSzPct val="120000"/>
              <a:buFont typeface="Wingdings" charset="2"/>
              <a:buNone/>
            </a:pPr>
            <a:r>
              <a:rPr lang="en-US" sz="2600" b="1">
                <a:solidFill>
                  <a:srgbClr val="CC0000"/>
                </a:solidFill>
              </a:rPr>
              <a:t>1st division</a:t>
            </a:r>
            <a:r>
              <a:rPr lang="en-US" sz="2600" b="1">
                <a:solidFill>
                  <a:srgbClr val="0F116A"/>
                </a:solidFill>
              </a:rPr>
              <a:t> of </a:t>
            </a:r>
            <a:br>
              <a:rPr lang="en-US" sz="2600" b="1">
                <a:solidFill>
                  <a:srgbClr val="0F116A"/>
                </a:solidFill>
              </a:rPr>
            </a:br>
            <a:r>
              <a:rPr lang="en-US" sz="2600" b="1">
                <a:solidFill>
                  <a:srgbClr val="0F116A"/>
                </a:solidFill>
              </a:rPr>
              <a:t>meiosis separates</a:t>
            </a:r>
            <a:r>
              <a:rPr lang="en-US" sz="2600" b="1" u="sng">
                <a:solidFill>
                  <a:srgbClr val="0F116A"/>
                </a:solidFill>
              </a:rPr>
              <a:t> </a:t>
            </a:r>
            <a:r>
              <a:rPr lang="en-US" sz="2600" b="1" u="sng">
                <a:solidFill>
                  <a:srgbClr val="CC0000"/>
                </a:solidFill>
              </a:rPr>
              <a:t>homologous pairs</a:t>
            </a:r>
            <a:endParaRPr lang="en-US" sz="2600" b="1">
              <a:solidFill>
                <a:srgbClr val="0F116A"/>
              </a:solidFill>
            </a:endParaRPr>
          </a:p>
        </p:txBody>
      </p:sp>
      <p:sp>
        <p:nvSpPr>
          <p:cNvPr id="404485" name="Rectangle 5"/>
          <p:cNvSpPr>
            <a:spLocks noGrp="1" noChangeArrowheads="1"/>
          </p:cNvSpPr>
          <p:nvPr>
            <p:ph type="title"/>
          </p:nvPr>
        </p:nvSpPr>
        <p:spPr>
          <a:xfrm>
            <a:off x="177800" y="0"/>
            <a:ext cx="4254500" cy="1143000"/>
          </a:xfrm>
          <a:noFill/>
          <a:ln/>
        </p:spPr>
        <p:txBody>
          <a:bodyPr>
            <a:normAutofit fontScale="90000"/>
          </a:bodyPr>
          <a:lstStyle/>
          <a:p>
            <a:r>
              <a:rPr lang="en-US" dirty="0"/>
              <a:t>Double division</a:t>
            </a:r>
            <a:br>
              <a:rPr lang="en-US" dirty="0"/>
            </a:br>
            <a:r>
              <a:rPr lang="en-US" dirty="0"/>
              <a:t>of meiosis</a:t>
            </a:r>
          </a:p>
        </p:txBody>
      </p:sp>
      <p:sp>
        <p:nvSpPr>
          <p:cNvPr id="404486" name="AutoShape 6"/>
          <p:cNvSpPr>
            <a:spLocks noChangeArrowheads="1"/>
          </p:cNvSpPr>
          <p:nvPr/>
        </p:nvSpPr>
        <p:spPr bwMode="auto">
          <a:xfrm>
            <a:off x="1863725" y="2554288"/>
            <a:ext cx="3194050" cy="441325"/>
          </a:xfrm>
          <a:prstGeom prst="roundRect">
            <a:avLst>
              <a:gd name="adj" fmla="val 16667"/>
            </a:avLst>
          </a:prstGeom>
          <a:solidFill>
            <a:srgbClr val="FFCC18"/>
          </a:solidFill>
          <a:ln w="9525">
            <a:noFill/>
            <a:round/>
            <a:headEnd/>
            <a:tailEnd/>
          </a:ln>
          <a:effectLst/>
        </p:spPr>
        <p:txBody>
          <a:bodyPr lIns="0" tIns="0" rIns="0" bIns="0" anchor="ctr">
            <a:prstTxWarp prst="textNoShape">
              <a:avLst/>
            </a:prstTxWarp>
            <a:spAutoFit/>
          </a:bodyPr>
          <a:lstStyle/>
          <a:p>
            <a:pPr algn="l" eaLnBrk="1" hangingPunct="1">
              <a:spcBef>
                <a:spcPct val="20000"/>
              </a:spcBef>
              <a:buClr>
                <a:srgbClr val="0F116A"/>
              </a:buClr>
              <a:buSzPct val="120000"/>
              <a:buFont typeface="Wingdings" charset="2"/>
              <a:buNone/>
            </a:pPr>
            <a:r>
              <a:rPr lang="en-US" sz="2600" b="1">
                <a:solidFill>
                  <a:srgbClr val="0F116A"/>
                </a:solidFill>
              </a:rPr>
              <a:t>DNA replication</a:t>
            </a:r>
          </a:p>
        </p:txBody>
      </p:sp>
      <p:sp>
        <p:nvSpPr>
          <p:cNvPr id="404492" name="Rectangle 12"/>
          <p:cNvSpPr>
            <a:spLocks noChangeArrowheads="1"/>
          </p:cNvSpPr>
          <p:nvPr/>
        </p:nvSpPr>
        <p:spPr bwMode="auto">
          <a:xfrm>
            <a:off x="5143500" y="3778250"/>
            <a:ext cx="722313" cy="150813"/>
          </a:xfrm>
          <a:prstGeom prst="rect">
            <a:avLst/>
          </a:prstGeom>
          <a:solidFill>
            <a:srgbClr val="523998"/>
          </a:solidFill>
          <a:ln w="9525">
            <a:noFill/>
            <a:miter lim="800000"/>
            <a:headEnd/>
            <a:tailEnd/>
          </a:ln>
          <a:effectLst/>
        </p:spPr>
        <p:txBody>
          <a:bodyPr wrap="none" anchor="ctr">
            <a:prstTxWarp prst="textNoShape">
              <a:avLst/>
            </a:prstTxWarp>
          </a:bodyPr>
          <a:lstStyle/>
          <a:p>
            <a:endParaRPr lang="en-US"/>
          </a:p>
        </p:txBody>
      </p:sp>
      <p:sp>
        <p:nvSpPr>
          <p:cNvPr id="404490" name="Rectangle 10"/>
          <p:cNvSpPr>
            <a:spLocks noChangeArrowheads="1"/>
          </p:cNvSpPr>
          <p:nvPr/>
        </p:nvSpPr>
        <p:spPr bwMode="auto">
          <a:xfrm>
            <a:off x="5056188" y="3709988"/>
            <a:ext cx="984250" cy="304800"/>
          </a:xfrm>
          <a:prstGeom prst="rect">
            <a:avLst/>
          </a:prstGeom>
          <a:noFill/>
          <a:ln w="9525">
            <a:noFill/>
            <a:miter lim="800000"/>
            <a:headEnd/>
            <a:tailEnd/>
          </a:ln>
          <a:effectLst/>
        </p:spPr>
        <p:txBody>
          <a:bodyPr wrap="none" anchor="ctr">
            <a:prstTxWarp prst="textNoShape">
              <a:avLst/>
            </a:prstTxWarp>
            <a:spAutoFit/>
          </a:bodyPr>
          <a:lstStyle/>
          <a:p>
            <a:r>
              <a:rPr lang="en-US" sz="1400" b="1">
                <a:solidFill>
                  <a:schemeClr val="bg1"/>
                </a:solidFill>
              </a:rPr>
              <a:t>Meiosis 1</a:t>
            </a:r>
          </a:p>
        </p:txBody>
      </p:sp>
      <p:sp>
        <p:nvSpPr>
          <p:cNvPr id="404493" name="Rectangle 13"/>
          <p:cNvSpPr>
            <a:spLocks noChangeArrowheads="1"/>
          </p:cNvSpPr>
          <p:nvPr/>
        </p:nvSpPr>
        <p:spPr bwMode="auto">
          <a:xfrm>
            <a:off x="5159375" y="5294313"/>
            <a:ext cx="746125" cy="150812"/>
          </a:xfrm>
          <a:prstGeom prst="rect">
            <a:avLst/>
          </a:prstGeom>
          <a:solidFill>
            <a:srgbClr val="0950A1"/>
          </a:solidFill>
          <a:ln w="9525">
            <a:noFill/>
            <a:miter lim="800000"/>
            <a:headEnd/>
            <a:tailEnd/>
          </a:ln>
          <a:effectLst/>
        </p:spPr>
        <p:txBody>
          <a:bodyPr wrap="none" anchor="ctr">
            <a:prstTxWarp prst="textNoShape">
              <a:avLst/>
            </a:prstTxWarp>
          </a:bodyPr>
          <a:lstStyle/>
          <a:p>
            <a:endParaRPr lang="en-US"/>
          </a:p>
        </p:txBody>
      </p:sp>
      <p:sp>
        <p:nvSpPr>
          <p:cNvPr id="404491" name="Rectangle 11"/>
          <p:cNvSpPr>
            <a:spLocks noChangeArrowheads="1"/>
          </p:cNvSpPr>
          <p:nvPr/>
        </p:nvSpPr>
        <p:spPr bwMode="auto">
          <a:xfrm>
            <a:off x="5048250" y="5210175"/>
            <a:ext cx="984250" cy="304800"/>
          </a:xfrm>
          <a:prstGeom prst="rect">
            <a:avLst/>
          </a:prstGeom>
          <a:noFill/>
          <a:ln w="9525">
            <a:noFill/>
            <a:miter lim="800000"/>
            <a:headEnd/>
            <a:tailEnd/>
          </a:ln>
          <a:effectLst/>
        </p:spPr>
        <p:txBody>
          <a:bodyPr wrap="none" anchor="ctr">
            <a:prstTxWarp prst="textNoShape">
              <a:avLst/>
            </a:prstTxWarp>
            <a:spAutoFit/>
          </a:bodyPr>
          <a:lstStyle/>
          <a:p>
            <a:r>
              <a:rPr lang="en-US" sz="1400" b="1">
                <a:solidFill>
                  <a:schemeClr val="bg1"/>
                </a:solidFill>
              </a:rPr>
              <a:t>Meiosis 2</a:t>
            </a:r>
          </a:p>
        </p:txBody>
      </p:sp>
      <p:pic>
        <p:nvPicPr>
          <p:cNvPr id="404496" name="Picture 16" descr="13-07-MeiosisArtLeft-NL"/>
          <p:cNvPicPr>
            <a:picLocks noChangeAspect="1" noChangeArrowheads="1"/>
          </p:cNvPicPr>
          <p:nvPr/>
        </p:nvPicPr>
        <p:blipFill>
          <a:blip r:embed="rId4">
            <a:clrChange>
              <a:clrFrom>
                <a:srgbClr val="FFFFFF"/>
              </a:clrFrom>
              <a:clrTo>
                <a:srgbClr val="FFFFFF">
                  <a:alpha val="0"/>
                </a:srgbClr>
              </a:clrTo>
            </a:clrChange>
          </a:blip>
          <a:srcRect l="76692" b="8963"/>
          <a:stretch>
            <a:fillRect/>
          </a:stretch>
        </p:blipFill>
        <p:spPr bwMode="auto">
          <a:xfrm>
            <a:off x="7658100" y="3454400"/>
            <a:ext cx="1485900" cy="1752600"/>
          </a:xfrm>
          <a:prstGeom prst="rect">
            <a:avLst/>
          </a:prstGeom>
          <a:noFill/>
          <a:ln w="9525">
            <a:noFill/>
            <a:miter lim="800000"/>
            <a:headEnd/>
            <a:tailEnd/>
          </a:ln>
        </p:spPr>
      </p:pic>
      <p:pic>
        <p:nvPicPr>
          <p:cNvPr id="404497" name="Picture 17" descr="13-07-MeiosisArtLeft-NL"/>
          <p:cNvPicPr>
            <a:picLocks noChangeAspect="1" noChangeArrowheads="1"/>
          </p:cNvPicPr>
          <p:nvPr/>
        </p:nvPicPr>
        <p:blipFill>
          <a:blip r:embed="rId4">
            <a:clrChange>
              <a:clrFrom>
                <a:srgbClr val="FFFFFF"/>
              </a:clrFrom>
              <a:clrTo>
                <a:srgbClr val="FFFFFF">
                  <a:alpha val="0"/>
                </a:srgbClr>
              </a:clrTo>
            </a:clrChange>
          </a:blip>
          <a:srcRect l="51428" t="8963" r="27068" b="17926"/>
          <a:stretch>
            <a:fillRect/>
          </a:stretch>
        </p:blipFill>
        <p:spPr bwMode="auto">
          <a:xfrm>
            <a:off x="7732713" y="1579563"/>
            <a:ext cx="1331912" cy="1370012"/>
          </a:xfrm>
          <a:prstGeom prst="rect">
            <a:avLst/>
          </a:prstGeom>
          <a:noFill/>
          <a:ln w="9525">
            <a:noFill/>
            <a:miter lim="800000"/>
            <a:headEnd/>
            <a:tailEnd/>
          </a:ln>
        </p:spPr>
      </p:pic>
      <p:pic>
        <p:nvPicPr>
          <p:cNvPr id="404498" name="Picture 18" descr="13-07-MeiosisArtRight-NL"/>
          <p:cNvPicPr>
            <a:picLocks noChangeAspect="1" noChangeArrowheads="1"/>
          </p:cNvPicPr>
          <p:nvPr/>
        </p:nvPicPr>
        <p:blipFill>
          <a:blip r:embed="rId5">
            <a:clrChange>
              <a:clrFrom>
                <a:srgbClr val="FFFFFF"/>
              </a:clrFrom>
              <a:clrTo>
                <a:srgbClr val="FFFFFF">
                  <a:alpha val="0"/>
                </a:srgbClr>
              </a:clrTo>
            </a:clrChange>
          </a:blip>
          <a:srcRect l="60767" t="3871" r="22098" b="58064"/>
          <a:stretch>
            <a:fillRect/>
          </a:stretch>
        </p:blipFill>
        <p:spPr bwMode="auto">
          <a:xfrm>
            <a:off x="7673975" y="5418138"/>
            <a:ext cx="1365250" cy="1439862"/>
          </a:xfrm>
          <a:prstGeom prst="rect">
            <a:avLst/>
          </a:prstGeom>
          <a:noFill/>
          <a:ln w="9525">
            <a:noFill/>
            <a:miter lim="800000"/>
            <a:headEnd/>
            <a:tailEnd/>
          </a:ln>
        </p:spPr>
      </p:pic>
    </p:spTree>
    <p:extLst>
      <p:ext uri="{BB962C8B-B14F-4D97-AF65-F5344CB8AC3E}">
        <p14:creationId xmlns:p14="http://schemas.microsoft.com/office/powerpoint/2010/main" val="13252264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AutoShape 2"/>
          <p:cNvSpPr>
            <a:spLocks noChangeArrowheads="1"/>
          </p:cNvSpPr>
          <p:nvPr/>
        </p:nvSpPr>
        <p:spPr bwMode="auto">
          <a:xfrm>
            <a:off x="8129588" y="5959475"/>
            <a:ext cx="938212" cy="812800"/>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1600" b="1">
                <a:solidFill>
                  <a:srgbClr val="0F116A"/>
                </a:solidFill>
              </a:rPr>
              <a:t>2n = </a:t>
            </a:r>
            <a:r>
              <a:rPr lang="en-US" sz="1600" b="1">
                <a:solidFill>
                  <a:srgbClr val="CC0000"/>
                </a:solidFill>
              </a:rPr>
              <a:t>6</a:t>
            </a:r>
            <a:r>
              <a:rPr lang="en-US" sz="1600" b="1">
                <a:solidFill>
                  <a:srgbClr val="0F116A"/>
                </a:solidFill>
              </a:rPr>
              <a:t> </a:t>
            </a:r>
          </a:p>
          <a:p>
            <a:r>
              <a:rPr lang="en-US" sz="1600" b="1">
                <a:solidFill>
                  <a:srgbClr val="0F116A"/>
                </a:solidFill>
              </a:rPr>
              <a:t>double</a:t>
            </a:r>
          </a:p>
          <a:p>
            <a:r>
              <a:rPr lang="en-US" sz="1600" b="1">
                <a:solidFill>
                  <a:srgbClr val="0F116A"/>
                </a:solidFill>
              </a:rPr>
              <a:t>stranded</a:t>
            </a:r>
          </a:p>
        </p:txBody>
      </p:sp>
      <p:sp>
        <p:nvSpPr>
          <p:cNvPr id="408579" name="AutoShape 3"/>
          <p:cNvSpPr>
            <a:spLocks noChangeArrowheads="1"/>
          </p:cNvSpPr>
          <p:nvPr/>
        </p:nvSpPr>
        <p:spPr bwMode="auto">
          <a:xfrm>
            <a:off x="8129588" y="2368550"/>
            <a:ext cx="938212" cy="812800"/>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1600" b="1">
                <a:solidFill>
                  <a:srgbClr val="0F116A"/>
                </a:solidFill>
              </a:rPr>
              <a:t>2n = </a:t>
            </a:r>
            <a:r>
              <a:rPr lang="en-US" sz="1600" b="1">
                <a:solidFill>
                  <a:srgbClr val="CC0000"/>
                </a:solidFill>
              </a:rPr>
              <a:t>6</a:t>
            </a:r>
            <a:r>
              <a:rPr lang="en-US" sz="1600" b="1">
                <a:solidFill>
                  <a:srgbClr val="0F116A"/>
                </a:solidFill>
              </a:rPr>
              <a:t> </a:t>
            </a:r>
          </a:p>
          <a:p>
            <a:r>
              <a:rPr lang="en-US" sz="1600" b="1">
                <a:solidFill>
                  <a:srgbClr val="0F116A"/>
                </a:solidFill>
              </a:rPr>
              <a:t>single</a:t>
            </a:r>
          </a:p>
          <a:p>
            <a:r>
              <a:rPr lang="en-US" sz="1600" b="1">
                <a:solidFill>
                  <a:srgbClr val="0F116A"/>
                </a:solidFill>
              </a:rPr>
              <a:t>stranded</a:t>
            </a:r>
          </a:p>
        </p:txBody>
      </p:sp>
      <p:sp>
        <p:nvSpPr>
          <p:cNvPr id="408580" name="Rectangle 4"/>
          <p:cNvSpPr>
            <a:spLocks noGrp="1" noChangeArrowheads="1"/>
          </p:cNvSpPr>
          <p:nvPr>
            <p:ph type="title"/>
          </p:nvPr>
        </p:nvSpPr>
        <p:spPr>
          <a:xfrm>
            <a:off x="200514" y="258762"/>
            <a:ext cx="6962286" cy="884238"/>
          </a:xfrm>
        </p:spPr>
        <p:txBody>
          <a:bodyPr/>
          <a:lstStyle/>
          <a:p>
            <a:r>
              <a:rPr lang="en-US" dirty="0"/>
              <a:t>Preparing for meiosis</a:t>
            </a:r>
          </a:p>
        </p:txBody>
      </p:sp>
      <p:sp>
        <p:nvSpPr>
          <p:cNvPr id="408581" name="Rectangle 5" descr="Rectangle: Click to edit Master text styles&#10;Second level&#10;Third level&#10;Fourth level&#10;Fifth level"/>
          <p:cNvSpPr>
            <a:spLocks noGrp="1" noChangeArrowheads="1"/>
          </p:cNvSpPr>
          <p:nvPr>
            <p:ph type="body" idx="1"/>
          </p:nvPr>
        </p:nvSpPr>
        <p:spPr>
          <a:xfrm>
            <a:off x="342900" y="1143000"/>
            <a:ext cx="6019800" cy="4953000"/>
          </a:xfrm>
        </p:spPr>
        <p:txBody>
          <a:bodyPr/>
          <a:lstStyle/>
          <a:p>
            <a:r>
              <a:rPr lang="en-US" dirty="0"/>
              <a:t>1st step of meiosis</a:t>
            </a:r>
          </a:p>
          <a:p>
            <a:pPr lvl="1"/>
            <a:r>
              <a:rPr lang="en-US" dirty="0"/>
              <a:t>Duplication of DNA</a:t>
            </a:r>
          </a:p>
          <a:p>
            <a:pPr lvl="1"/>
            <a:r>
              <a:rPr lang="en-US" dirty="0"/>
              <a:t>Why bother?</a:t>
            </a:r>
          </a:p>
          <a:p>
            <a:pPr marL="1085850" lvl="2"/>
            <a:r>
              <a:rPr lang="en-US" dirty="0"/>
              <a:t>meiosis evolved after mitosis </a:t>
            </a:r>
          </a:p>
          <a:p>
            <a:pPr marL="1085850" lvl="2"/>
            <a:r>
              <a:rPr lang="en-US" dirty="0"/>
              <a:t>convenient to use </a:t>
            </a:r>
            <a:br>
              <a:rPr lang="en-US" dirty="0"/>
            </a:br>
            <a:r>
              <a:rPr lang="en-US" dirty="0"/>
              <a:t>“machinery” of mitosis</a:t>
            </a:r>
          </a:p>
          <a:p>
            <a:pPr marL="1085850" lvl="2"/>
            <a:r>
              <a:rPr lang="en-US" dirty="0"/>
              <a:t>DNA replicated in </a:t>
            </a:r>
            <a:br>
              <a:rPr lang="en-US" dirty="0"/>
            </a:br>
            <a:r>
              <a:rPr lang="en-US" dirty="0"/>
              <a:t>S phase of </a:t>
            </a:r>
            <a:r>
              <a:rPr lang="en-US" dirty="0" err="1">
                <a:solidFill>
                  <a:srgbClr val="CC0000"/>
                </a:solidFill>
              </a:rPr>
              <a:t>interphase</a:t>
            </a:r>
            <a:r>
              <a:rPr lang="en-US" dirty="0"/>
              <a:t> </a:t>
            </a:r>
            <a:br>
              <a:rPr lang="en-US" dirty="0"/>
            </a:br>
            <a:r>
              <a:rPr lang="en-US" dirty="0"/>
              <a:t>of </a:t>
            </a:r>
            <a:r>
              <a:rPr lang="en-US" u="sng" dirty="0">
                <a:solidFill>
                  <a:srgbClr val="CC0000"/>
                </a:solidFill>
              </a:rPr>
              <a:t>MEIOSIS</a:t>
            </a:r>
            <a:r>
              <a:rPr lang="en-US" dirty="0"/>
              <a:t/>
            </a:r>
            <a:br>
              <a:rPr lang="en-US" dirty="0"/>
            </a:br>
            <a:r>
              <a:rPr lang="en-US" dirty="0"/>
              <a:t>(just like in mitosis)</a:t>
            </a:r>
          </a:p>
        </p:txBody>
      </p:sp>
      <p:sp>
        <p:nvSpPr>
          <p:cNvPr id="408582" name="Oval 6"/>
          <p:cNvSpPr>
            <a:spLocks noChangeArrowheads="1"/>
          </p:cNvSpPr>
          <p:nvPr/>
        </p:nvSpPr>
        <p:spPr bwMode="auto">
          <a:xfrm>
            <a:off x="5638800" y="533400"/>
            <a:ext cx="2667000" cy="266700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408583" name="Oval 7"/>
          <p:cNvSpPr>
            <a:spLocks noChangeArrowheads="1"/>
          </p:cNvSpPr>
          <p:nvPr/>
        </p:nvSpPr>
        <p:spPr bwMode="auto">
          <a:xfrm>
            <a:off x="5638800" y="4038600"/>
            <a:ext cx="2667000" cy="266700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408585" name="Rectangle 9"/>
          <p:cNvSpPr>
            <a:spLocks noChangeArrowheads="1"/>
          </p:cNvSpPr>
          <p:nvPr/>
        </p:nvSpPr>
        <p:spPr bwMode="auto">
          <a:xfrm>
            <a:off x="4267200" y="6248400"/>
            <a:ext cx="1908175" cy="427038"/>
          </a:xfrm>
          <a:prstGeom prst="rect">
            <a:avLst/>
          </a:prstGeom>
          <a:noFill/>
          <a:ln w="9525">
            <a:noFill/>
            <a:miter lim="800000"/>
            <a:headEnd/>
            <a:tailEnd/>
          </a:ln>
          <a:effectLst/>
        </p:spPr>
        <p:txBody>
          <a:bodyPr wrap="none" anchor="ctr">
            <a:prstTxWarp prst="textNoShape">
              <a:avLst/>
            </a:prstTxWarp>
            <a:spAutoFit/>
          </a:bodyPr>
          <a:lstStyle/>
          <a:p>
            <a:pPr algn="l"/>
            <a:r>
              <a:rPr lang="en-US" sz="2200" b="1">
                <a:solidFill>
                  <a:schemeClr val="tx2"/>
                </a:solidFill>
              </a:rPr>
              <a:t>M1 prophase</a:t>
            </a:r>
            <a:endParaRPr lang="en-US" sz="2600" b="1">
              <a:solidFill>
                <a:schemeClr val="tx2"/>
              </a:solidFill>
            </a:endParaRPr>
          </a:p>
        </p:txBody>
      </p:sp>
      <p:grpSp>
        <p:nvGrpSpPr>
          <p:cNvPr id="2" name="Group 35"/>
          <p:cNvGrpSpPr>
            <a:grpSpLocks/>
          </p:cNvGrpSpPr>
          <p:nvPr/>
        </p:nvGrpSpPr>
        <p:grpSpPr bwMode="auto">
          <a:xfrm>
            <a:off x="6096000" y="4267200"/>
            <a:ext cx="1828800" cy="2209800"/>
            <a:chOff x="3840" y="2688"/>
            <a:chExt cx="1152" cy="1392"/>
          </a:xfrm>
        </p:grpSpPr>
        <p:grpSp>
          <p:nvGrpSpPr>
            <p:cNvPr id="3" name="Group 10"/>
            <p:cNvGrpSpPr>
              <a:grpSpLocks/>
            </p:cNvGrpSpPr>
            <p:nvPr/>
          </p:nvGrpSpPr>
          <p:grpSpPr bwMode="auto">
            <a:xfrm>
              <a:off x="3984" y="2736"/>
              <a:ext cx="284" cy="576"/>
              <a:chOff x="480" y="3024"/>
              <a:chExt cx="284" cy="576"/>
            </a:xfrm>
          </p:grpSpPr>
          <p:sp>
            <p:nvSpPr>
              <p:cNvPr id="408587" name="Freeform 11"/>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08588" name="Freeform 12"/>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4512" y="3456"/>
              <a:ext cx="284" cy="576"/>
              <a:chOff x="480" y="3024"/>
              <a:chExt cx="284" cy="576"/>
            </a:xfrm>
          </p:grpSpPr>
          <p:sp>
            <p:nvSpPr>
              <p:cNvPr id="408590" name="Freeform 14"/>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08591" name="Freeform 15"/>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5" name="Group 16"/>
            <p:cNvGrpSpPr>
              <a:grpSpLocks/>
            </p:cNvGrpSpPr>
            <p:nvPr/>
          </p:nvGrpSpPr>
          <p:grpSpPr bwMode="auto">
            <a:xfrm>
              <a:off x="3840" y="3456"/>
              <a:ext cx="240" cy="288"/>
              <a:chOff x="480" y="3024"/>
              <a:chExt cx="284" cy="576"/>
            </a:xfrm>
          </p:grpSpPr>
          <p:sp>
            <p:nvSpPr>
              <p:cNvPr id="408593" name="Freeform 17"/>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08594" name="Freeform 18"/>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6" name="Group 19"/>
            <p:cNvGrpSpPr>
              <a:grpSpLocks/>
            </p:cNvGrpSpPr>
            <p:nvPr/>
          </p:nvGrpSpPr>
          <p:grpSpPr bwMode="auto">
            <a:xfrm>
              <a:off x="4752" y="3024"/>
              <a:ext cx="240" cy="288"/>
              <a:chOff x="480" y="3024"/>
              <a:chExt cx="284" cy="576"/>
            </a:xfrm>
          </p:grpSpPr>
          <p:sp>
            <p:nvSpPr>
              <p:cNvPr id="408596" name="Freeform 20"/>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08597" name="Freeform 21"/>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7" name="Group 22"/>
            <p:cNvGrpSpPr>
              <a:grpSpLocks/>
            </p:cNvGrpSpPr>
            <p:nvPr/>
          </p:nvGrpSpPr>
          <p:grpSpPr bwMode="auto">
            <a:xfrm flipV="1">
              <a:off x="4512" y="2688"/>
              <a:ext cx="192" cy="240"/>
              <a:chOff x="5376" y="2304"/>
              <a:chExt cx="240" cy="288"/>
            </a:xfrm>
          </p:grpSpPr>
          <p:sp>
            <p:nvSpPr>
              <p:cNvPr id="408599" name="Freeform 23"/>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08600" name="Freeform 24"/>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8" name="Group 25"/>
            <p:cNvGrpSpPr>
              <a:grpSpLocks/>
            </p:cNvGrpSpPr>
            <p:nvPr/>
          </p:nvGrpSpPr>
          <p:grpSpPr bwMode="auto">
            <a:xfrm flipV="1">
              <a:off x="4176" y="3840"/>
              <a:ext cx="192" cy="240"/>
              <a:chOff x="5376" y="2304"/>
              <a:chExt cx="240" cy="288"/>
            </a:xfrm>
          </p:grpSpPr>
          <p:sp>
            <p:nvSpPr>
              <p:cNvPr id="408602" name="Freeform 26"/>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08603" name="Freeform 27"/>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sp>
        <p:nvSpPr>
          <p:cNvPr id="408604" name="Freeform 28"/>
          <p:cNvSpPr>
            <a:spLocks/>
          </p:cNvSpPr>
          <p:nvPr/>
        </p:nvSpPr>
        <p:spPr bwMode="auto">
          <a:xfrm flipH="1">
            <a:off x="6553200" y="838200"/>
            <a:ext cx="222250" cy="914400"/>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08605" name="Freeform 29"/>
          <p:cNvSpPr>
            <a:spLocks/>
          </p:cNvSpPr>
          <p:nvPr/>
        </p:nvSpPr>
        <p:spPr bwMode="auto">
          <a:xfrm flipH="1">
            <a:off x="7391400" y="1981200"/>
            <a:ext cx="222250" cy="914400"/>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08606" name="Freeform 30"/>
          <p:cNvSpPr>
            <a:spLocks/>
          </p:cNvSpPr>
          <p:nvPr/>
        </p:nvSpPr>
        <p:spPr bwMode="auto">
          <a:xfrm>
            <a:off x="6096000" y="1981200"/>
            <a:ext cx="187325" cy="457200"/>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08607" name="Freeform 31"/>
          <p:cNvSpPr>
            <a:spLocks/>
          </p:cNvSpPr>
          <p:nvPr/>
        </p:nvSpPr>
        <p:spPr bwMode="auto">
          <a:xfrm flipH="1">
            <a:off x="7737475" y="1295400"/>
            <a:ext cx="187325" cy="457200"/>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08608" name="Freeform 32"/>
          <p:cNvSpPr>
            <a:spLocks/>
          </p:cNvSpPr>
          <p:nvPr/>
        </p:nvSpPr>
        <p:spPr bwMode="auto">
          <a:xfrm flipV="1">
            <a:off x="7162800" y="762000"/>
            <a:ext cx="131763" cy="38100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08609" name="Freeform 33"/>
          <p:cNvSpPr>
            <a:spLocks/>
          </p:cNvSpPr>
          <p:nvPr/>
        </p:nvSpPr>
        <p:spPr bwMode="auto">
          <a:xfrm flipV="1">
            <a:off x="6629400" y="2590800"/>
            <a:ext cx="131763" cy="38100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08612" name="AutoShape 36"/>
          <p:cNvSpPr>
            <a:spLocks noChangeArrowheads="1"/>
          </p:cNvSpPr>
          <p:nvPr/>
        </p:nvSpPr>
        <p:spPr bwMode="auto">
          <a:xfrm rot="5400000">
            <a:off x="6622257" y="3290094"/>
            <a:ext cx="665162"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6593004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ChangeArrowheads="1"/>
          </p:cNvSpPr>
          <p:nvPr/>
        </p:nvSpPr>
        <p:spPr bwMode="auto">
          <a:xfrm>
            <a:off x="8077200" y="609600"/>
            <a:ext cx="1042988" cy="825500"/>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1600" b="1">
                <a:solidFill>
                  <a:srgbClr val="0F116A"/>
                </a:solidFill>
              </a:rPr>
              <a:t>2n = </a:t>
            </a:r>
            <a:r>
              <a:rPr lang="en-US" sz="1600" b="1">
                <a:solidFill>
                  <a:srgbClr val="CC0000"/>
                </a:solidFill>
              </a:rPr>
              <a:t>4</a:t>
            </a:r>
            <a:r>
              <a:rPr lang="en-US" sz="1600" b="1">
                <a:solidFill>
                  <a:srgbClr val="0F116A"/>
                </a:solidFill>
              </a:rPr>
              <a:t> </a:t>
            </a:r>
          </a:p>
          <a:p>
            <a:r>
              <a:rPr lang="en-US" sz="1600" b="1">
                <a:solidFill>
                  <a:srgbClr val="0F116A"/>
                </a:solidFill>
              </a:rPr>
              <a:t>single</a:t>
            </a:r>
          </a:p>
          <a:p>
            <a:r>
              <a:rPr lang="en-US" sz="1600" b="1">
                <a:solidFill>
                  <a:srgbClr val="0F116A"/>
                </a:solidFill>
              </a:rPr>
              <a:t>stranded</a:t>
            </a:r>
            <a:endParaRPr lang="en-US" sz="3000" b="1">
              <a:solidFill>
                <a:srgbClr val="0F116A"/>
              </a:solidFill>
            </a:endParaRPr>
          </a:p>
        </p:txBody>
      </p:sp>
      <p:sp>
        <p:nvSpPr>
          <p:cNvPr id="410628" name="Rectangle 4"/>
          <p:cNvSpPr>
            <a:spLocks noGrp="1" noChangeArrowheads="1"/>
          </p:cNvSpPr>
          <p:nvPr>
            <p:ph type="title"/>
          </p:nvPr>
        </p:nvSpPr>
        <p:spPr/>
        <p:txBody>
          <a:bodyPr/>
          <a:lstStyle/>
          <a:p>
            <a:r>
              <a:rPr lang="en-US"/>
              <a:t>Meiosis 1</a:t>
            </a:r>
          </a:p>
        </p:txBody>
      </p:sp>
      <p:grpSp>
        <p:nvGrpSpPr>
          <p:cNvPr id="2" name="Group 6"/>
          <p:cNvGrpSpPr>
            <a:grpSpLocks/>
          </p:cNvGrpSpPr>
          <p:nvPr/>
        </p:nvGrpSpPr>
        <p:grpSpPr bwMode="auto">
          <a:xfrm>
            <a:off x="6438900" y="381000"/>
            <a:ext cx="1447800" cy="1600200"/>
            <a:chOff x="4032" y="240"/>
            <a:chExt cx="912" cy="1008"/>
          </a:xfrm>
        </p:grpSpPr>
        <p:sp>
          <p:nvSpPr>
            <p:cNvPr id="410631" name="AutoShape 7"/>
            <p:cNvSpPr>
              <a:spLocks noChangeArrowheads="1"/>
            </p:cNvSpPr>
            <p:nvPr/>
          </p:nvSpPr>
          <p:spPr bwMode="auto">
            <a:xfrm rot="5400000">
              <a:off x="4356" y="996"/>
              <a:ext cx="264" cy="240"/>
            </a:xfrm>
            <a:prstGeom prst="rightArrow">
              <a:avLst>
                <a:gd name="adj1" fmla="val 50000"/>
                <a:gd name="adj2" fmla="val 27500"/>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grpSp>
          <p:nvGrpSpPr>
            <p:cNvPr id="3" name="Group 8"/>
            <p:cNvGrpSpPr>
              <a:grpSpLocks/>
            </p:cNvGrpSpPr>
            <p:nvPr/>
          </p:nvGrpSpPr>
          <p:grpSpPr bwMode="auto">
            <a:xfrm>
              <a:off x="4032" y="240"/>
              <a:ext cx="912" cy="912"/>
              <a:chOff x="3792" y="672"/>
              <a:chExt cx="912" cy="912"/>
            </a:xfrm>
          </p:grpSpPr>
          <p:sp>
            <p:nvSpPr>
              <p:cNvPr id="410633" name="Oval 9"/>
              <p:cNvSpPr>
                <a:spLocks noChangeArrowheads="1"/>
              </p:cNvSpPr>
              <p:nvPr/>
            </p:nvSpPr>
            <p:spPr bwMode="auto">
              <a:xfrm>
                <a:off x="3792" y="672"/>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410634" name="Freeform 10"/>
              <p:cNvSpPr>
                <a:spLocks/>
              </p:cNvSpPr>
              <p:nvPr/>
            </p:nvSpPr>
            <p:spPr bwMode="auto">
              <a:xfrm flipH="1">
                <a:off x="3984" y="816"/>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0635" name="Freeform 11"/>
              <p:cNvSpPr>
                <a:spLocks/>
              </p:cNvSpPr>
              <p:nvPr/>
            </p:nvSpPr>
            <p:spPr bwMode="auto">
              <a:xfrm flipH="1">
                <a:off x="4224" y="768"/>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0636" name="Freeform 12"/>
              <p:cNvSpPr>
                <a:spLocks/>
              </p:cNvSpPr>
              <p:nvPr/>
            </p:nvSpPr>
            <p:spPr bwMode="auto">
              <a:xfrm>
                <a:off x="4128" y="1248"/>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0637" name="Freeform 13"/>
              <p:cNvSpPr>
                <a:spLocks/>
              </p:cNvSpPr>
              <p:nvPr/>
            </p:nvSpPr>
            <p:spPr bwMode="auto">
              <a:xfrm flipH="1">
                <a:off x="4368" y="960"/>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grpSp>
        <p:nvGrpSpPr>
          <p:cNvPr id="4" name="Group 86"/>
          <p:cNvGrpSpPr>
            <a:grpSpLocks/>
          </p:cNvGrpSpPr>
          <p:nvPr/>
        </p:nvGrpSpPr>
        <p:grpSpPr bwMode="auto">
          <a:xfrm>
            <a:off x="4838700" y="2038350"/>
            <a:ext cx="4281488" cy="1638300"/>
            <a:chOff x="3048" y="1284"/>
            <a:chExt cx="2697" cy="1032"/>
          </a:xfrm>
        </p:grpSpPr>
        <p:sp>
          <p:nvSpPr>
            <p:cNvPr id="410626" name="Rectangle 2"/>
            <p:cNvSpPr>
              <a:spLocks noChangeArrowheads="1"/>
            </p:cNvSpPr>
            <p:nvPr/>
          </p:nvSpPr>
          <p:spPr bwMode="auto">
            <a:xfrm>
              <a:off x="5088" y="1468"/>
              <a:ext cx="657" cy="520"/>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1600" b="1">
                  <a:solidFill>
                    <a:srgbClr val="0F116A"/>
                  </a:solidFill>
                </a:rPr>
                <a:t>2n = </a:t>
              </a:r>
              <a:r>
                <a:rPr lang="en-US" sz="1600" b="1">
                  <a:solidFill>
                    <a:srgbClr val="CC0000"/>
                  </a:solidFill>
                </a:rPr>
                <a:t>4</a:t>
              </a:r>
              <a:endParaRPr lang="en-US" sz="1600" b="1">
                <a:solidFill>
                  <a:srgbClr val="0F116A"/>
                </a:solidFill>
              </a:endParaRPr>
            </a:p>
            <a:p>
              <a:r>
                <a:rPr lang="en-US" sz="1600" b="1">
                  <a:solidFill>
                    <a:srgbClr val="0F116A"/>
                  </a:solidFill>
                </a:rPr>
                <a:t>double</a:t>
              </a:r>
            </a:p>
            <a:p>
              <a:r>
                <a:rPr lang="en-US" sz="1600" b="1">
                  <a:solidFill>
                    <a:srgbClr val="0F116A"/>
                  </a:solidFill>
                </a:rPr>
                <a:t>stranded</a:t>
              </a:r>
            </a:p>
          </p:txBody>
        </p:sp>
        <p:sp>
          <p:nvSpPr>
            <p:cNvPr id="410629" name="Rectangle 5"/>
            <p:cNvSpPr>
              <a:spLocks noChangeArrowheads="1"/>
            </p:cNvSpPr>
            <p:nvPr/>
          </p:nvSpPr>
          <p:spPr bwMode="auto">
            <a:xfrm>
              <a:off x="3048" y="1641"/>
              <a:ext cx="1055"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chemeClr val="tx2"/>
                  </a:solidFill>
                </a:rPr>
                <a:t>prophase 1</a:t>
              </a:r>
              <a:endParaRPr lang="en-US" sz="2600" b="1">
                <a:solidFill>
                  <a:schemeClr val="tx2"/>
                </a:solidFill>
              </a:endParaRPr>
            </a:p>
          </p:txBody>
        </p:sp>
        <p:grpSp>
          <p:nvGrpSpPr>
            <p:cNvPr id="5" name="Group 85"/>
            <p:cNvGrpSpPr>
              <a:grpSpLocks/>
            </p:cNvGrpSpPr>
            <p:nvPr/>
          </p:nvGrpSpPr>
          <p:grpSpPr bwMode="auto">
            <a:xfrm>
              <a:off x="4056" y="1284"/>
              <a:ext cx="912" cy="1032"/>
              <a:chOff x="4056" y="1284"/>
              <a:chExt cx="912" cy="1032"/>
            </a:xfrm>
          </p:grpSpPr>
          <p:sp>
            <p:nvSpPr>
              <p:cNvPr id="410639" name="AutoShape 15"/>
              <p:cNvSpPr>
                <a:spLocks noChangeArrowheads="1"/>
              </p:cNvSpPr>
              <p:nvPr/>
            </p:nvSpPr>
            <p:spPr bwMode="auto">
              <a:xfrm rot="5400000">
                <a:off x="4380" y="2064"/>
                <a:ext cx="264" cy="240"/>
              </a:xfrm>
              <a:prstGeom prst="rightArrow">
                <a:avLst>
                  <a:gd name="adj1" fmla="val 50000"/>
                  <a:gd name="adj2" fmla="val 27500"/>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grpSp>
            <p:nvGrpSpPr>
              <p:cNvPr id="6" name="Group 84"/>
              <p:cNvGrpSpPr>
                <a:grpSpLocks/>
              </p:cNvGrpSpPr>
              <p:nvPr/>
            </p:nvGrpSpPr>
            <p:grpSpPr bwMode="auto">
              <a:xfrm>
                <a:off x="4056" y="1284"/>
                <a:ext cx="912" cy="912"/>
                <a:chOff x="4056" y="1284"/>
                <a:chExt cx="912" cy="912"/>
              </a:xfrm>
            </p:grpSpPr>
            <p:sp>
              <p:nvSpPr>
                <p:cNvPr id="410641" name="Oval 17"/>
                <p:cNvSpPr>
                  <a:spLocks noChangeArrowheads="1"/>
                </p:cNvSpPr>
                <p:nvPr/>
              </p:nvSpPr>
              <p:spPr bwMode="auto">
                <a:xfrm>
                  <a:off x="4056" y="1284"/>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nvGrpSpPr>
                <p:cNvPr id="7" name="Group 18"/>
                <p:cNvGrpSpPr>
                  <a:grpSpLocks/>
                </p:cNvGrpSpPr>
                <p:nvPr/>
              </p:nvGrpSpPr>
              <p:grpSpPr bwMode="auto">
                <a:xfrm flipV="1">
                  <a:off x="4585" y="1753"/>
                  <a:ext cx="192" cy="240"/>
                  <a:chOff x="5376" y="2304"/>
                  <a:chExt cx="240" cy="288"/>
                </a:xfrm>
              </p:grpSpPr>
              <p:sp>
                <p:nvSpPr>
                  <p:cNvPr id="410643" name="Freeform 19"/>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0644" name="Freeform 20"/>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8" name="Group 21"/>
                <p:cNvGrpSpPr>
                  <a:grpSpLocks/>
                </p:cNvGrpSpPr>
                <p:nvPr/>
              </p:nvGrpSpPr>
              <p:grpSpPr bwMode="auto">
                <a:xfrm>
                  <a:off x="4220" y="1381"/>
                  <a:ext cx="236" cy="480"/>
                  <a:chOff x="480" y="3024"/>
                  <a:chExt cx="284" cy="576"/>
                </a:xfrm>
              </p:grpSpPr>
              <p:sp>
                <p:nvSpPr>
                  <p:cNvPr id="410646" name="Freeform 22"/>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0647" name="Freeform 23"/>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9" name="Group 24"/>
                <p:cNvGrpSpPr>
                  <a:grpSpLocks/>
                </p:cNvGrpSpPr>
                <p:nvPr/>
              </p:nvGrpSpPr>
              <p:grpSpPr bwMode="auto">
                <a:xfrm flipV="1">
                  <a:off x="4695" y="1728"/>
                  <a:ext cx="192" cy="240"/>
                  <a:chOff x="5376" y="2304"/>
                  <a:chExt cx="240" cy="288"/>
                </a:xfrm>
              </p:grpSpPr>
              <p:sp>
                <p:nvSpPr>
                  <p:cNvPr id="410649" name="Freeform 25"/>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0650" name="Freeform 26"/>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10" name="Group 27"/>
                <p:cNvGrpSpPr>
                  <a:grpSpLocks/>
                </p:cNvGrpSpPr>
                <p:nvPr/>
              </p:nvGrpSpPr>
              <p:grpSpPr bwMode="auto">
                <a:xfrm>
                  <a:off x="4370" y="1352"/>
                  <a:ext cx="236" cy="480"/>
                  <a:chOff x="480" y="3024"/>
                  <a:chExt cx="284" cy="576"/>
                </a:xfrm>
              </p:grpSpPr>
              <p:sp>
                <p:nvSpPr>
                  <p:cNvPr id="410652" name="Freeform 28"/>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0653" name="Freeform 29"/>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grpSp>
      <p:sp>
        <p:nvSpPr>
          <p:cNvPr id="410689" name="Rectangle 65" descr="Rectangle: Click to edit Master text styles&#10;Second level&#10;Third level&#10;Fourth level&#10;Fifth level"/>
          <p:cNvSpPr>
            <a:spLocks noGrp="1" noChangeArrowheads="1"/>
          </p:cNvSpPr>
          <p:nvPr>
            <p:ph type="body" idx="1"/>
          </p:nvPr>
        </p:nvSpPr>
        <p:spPr>
          <a:xfrm>
            <a:off x="382588" y="1092200"/>
            <a:ext cx="5776912" cy="1304925"/>
          </a:xfrm>
          <a:noFill/>
          <a:ln/>
        </p:spPr>
        <p:txBody>
          <a:bodyPr rIns="0"/>
          <a:lstStyle/>
          <a:p>
            <a:r>
              <a:rPr lang="en-US">
                <a:solidFill>
                  <a:srgbClr val="CC0000"/>
                </a:solidFill>
              </a:rPr>
              <a:t>1st division</a:t>
            </a:r>
            <a:r>
              <a:rPr lang="en-US"/>
              <a:t> of meiosis separates</a:t>
            </a:r>
            <a:r>
              <a:rPr lang="en-US">
                <a:solidFill>
                  <a:schemeClr val="tx2"/>
                </a:solidFill>
              </a:rPr>
              <a:t> </a:t>
            </a:r>
            <a:r>
              <a:rPr lang="en-US" u="sng">
                <a:solidFill>
                  <a:srgbClr val="CC0000"/>
                </a:solidFill>
              </a:rPr>
              <a:t>homologous pairs</a:t>
            </a:r>
            <a:endParaRPr lang="en-US"/>
          </a:p>
        </p:txBody>
      </p:sp>
      <p:grpSp>
        <p:nvGrpSpPr>
          <p:cNvPr id="11" name="Group 67"/>
          <p:cNvGrpSpPr>
            <a:grpSpLocks/>
          </p:cNvGrpSpPr>
          <p:nvPr/>
        </p:nvGrpSpPr>
        <p:grpSpPr bwMode="auto">
          <a:xfrm>
            <a:off x="2236788" y="2840038"/>
            <a:ext cx="1011237" cy="2057400"/>
            <a:chOff x="480" y="3024"/>
            <a:chExt cx="284" cy="576"/>
          </a:xfrm>
        </p:grpSpPr>
        <p:sp>
          <p:nvSpPr>
            <p:cNvPr id="410692" name="Freeform 68"/>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1270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0693" name="Freeform 69"/>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1270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12" name="Group 70"/>
          <p:cNvGrpSpPr>
            <a:grpSpLocks/>
          </p:cNvGrpSpPr>
          <p:nvPr/>
        </p:nvGrpSpPr>
        <p:grpSpPr bwMode="auto">
          <a:xfrm>
            <a:off x="1800225" y="2840038"/>
            <a:ext cx="1011238" cy="2057400"/>
            <a:chOff x="480" y="3024"/>
            <a:chExt cx="284" cy="576"/>
          </a:xfrm>
        </p:grpSpPr>
        <p:sp>
          <p:nvSpPr>
            <p:cNvPr id="410695" name="Freeform 71"/>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1270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0696" name="Freeform 72"/>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127000" cap="flat" cmpd="sng">
              <a:solidFill>
                <a:srgbClr val="CC0000"/>
              </a:solidFill>
              <a:prstDash val="solid"/>
              <a:round/>
              <a:headEnd/>
              <a:tailEnd/>
            </a:ln>
            <a:effectLst/>
          </p:spPr>
          <p:txBody>
            <a:bodyPr wrap="none" anchor="ctr">
              <a:prstTxWarp prst="textNoShape">
                <a:avLst/>
              </a:prstTxWarp>
            </a:bodyPr>
            <a:lstStyle/>
            <a:p>
              <a:endParaRPr lang="en-US"/>
            </a:p>
          </p:txBody>
        </p:sp>
      </p:grpSp>
      <p:sp>
        <p:nvSpPr>
          <p:cNvPr id="410697" name="AutoShape 73"/>
          <p:cNvSpPr>
            <a:spLocks noChangeArrowheads="1"/>
          </p:cNvSpPr>
          <p:nvPr/>
        </p:nvSpPr>
        <p:spPr bwMode="auto">
          <a:xfrm>
            <a:off x="2022475" y="5086350"/>
            <a:ext cx="962025" cy="441325"/>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2600" b="1">
                <a:solidFill>
                  <a:srgbClr val="0F116A"/>
                </a:solidFill>
              </a:rPr>
              <a:t>tetrad</a:t>
            </a:r>
            <a:endParaRPr lang="en-US" sz="3000" b="1">
              <a:solidFill>
                <a:srgbClr val="0F116A"/>
              </a:solidFill>
            </a:endParaRPr>
          </a:p>
        </p:txBody>
      </p:sp>
      <p:sp>
        <p:nvSpPr>
          <p:cNvPr id="410698" name="AutoShape 74"/>
          <p:cNvSpPr>
            <a:spLocks noChangeArrowheads="1"/>
          </p:cNvSpPr>
          <p:nvPr/>
        </p:nvSpPr>
        <p:spPr bwMode="auto">
          <a:xfrm>
            <a:off x="346075" y="3638550"/>
            <a:ext cx="1457325" cy="441325"/>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2600" b="1">
                <a:solidFill>
                  <a:srgbClr val="0F116A"/>
                </a:solidFill>
              </a:rPr>
              <a:t>synapsis</a:t>
            </a:r>
            <a:endParaRPr lang="en-US" sz="3000" b="1">
              <a:solidFill>
                <a:srgbClr val="0F116A"/>
              </a:solidFill>
            </a:endParaRPr>
          </a:p>
        </p:txBody>
      </p:sp>
      <p:grpSp>
        <p:nvGrpSpPr>
          <p:cNvPr id="13" name="Group 83"/>
          <p:cNvGrpSpPr>
            <a:grpSpLocks/>
          </p:cNvGrpSpPr>
          <p:nvPr/>
        </p:nvGrpSpPr>
        <p:grpSpPr bwMode="auto">
          <a:xfrm>
            <a:off x="3748088" y="5410200"/>
            <a:ext cx="4862512" cy="1447800"/>
            <a:chOff x="2361" y="3408"/>
            <a:chExt cx="3063" cy="912"/>
          </a:xfrm>
        </p:grpSpPr>
        <p:grpSp>
          <p:nvGrpSpPr>
            <p:cNvPr id="14" name="Group 46"/>
            <p:cNvGrpSpPr>
              <a:grpSpLocks/>
            </p:cNvGrpSpPr>
            <p:nvPr/>
          </p:nvGrpSpPr>
          <p:grpSpPr bwMode="auto">
            <a:xfrm>
              <a:off x="3600" y="3408"/>
              <a:ext cx="1824" cy="912"/>
              <a:chOff x="3600" y="3408"/>
              <a:chExt cx="1824" cy="912"/>
            </a:xfrm>
          </p:grpSpPr>
          <p:grpSp>
            <p:nvGrpSpPr>
              <p:cNvPr id="15" name="Group 47"/>
              <p:cNvGrpSpPr>
                <a:grpSpLocks/>
              </p:cNvGrpSpPr>
              <p:nvPr/>
            </p:nvGrpSpPr>
            <p:grpSpPr bwMode="auto">
              <a:xfrm>
                <a:off x="4512" y="3408"/>
                <a:ext cx="912" cy="912"/>
                <a:chOff x="4560" y="3408"/>
                <a:chExt cx="912" cy="912"/>
              </a:xfrm>
            </p:grpSpPr>
            <p:sp>
              <p:nvSpPr>
                <p:cNvPr id="410672" name="Rectangle 48"/>
                <p:cNvSpPr>
                  <a:spLocks noChangeArrowheads="1"/>
                </p:cNvSpPr>
                <p:nvPr/>
              </p:nvSpPr>
              <p:spPr bwMode="auto">
                <a:xfrm>
                  <a:off x="4704" y="3984"/>
                  <a:ext cx="672" cy="24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10673" name="Oval 49"/>
                <p:cNvSpPr>
                  <a:spLocks noChangeArrowheads="1"/>
                </p:cNvSpPr>
                <p:nvPr/>
              </p:nvSpPr>
              <p:spPr bwMode="auto">
                <a:xfrm>
                  <a:off x="4560" y="3408"/>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nvGrpSpPr>
                <p:cNvPr id="16" name="Group 50"/>
                <p:cNvGrpSpPr>
                  <a:grpSpLocks/>
                </p:cNvGrpSpPr>
                <p:nvPr/>
              </p:nvGrpSpPr>
              <p:grpSpPr bwMode="auto">
                <a:xfrm flipV="1">
                  <a:off x="4752" y="3600"/>
                  <a:ext cx="192" cy="240"/>
                  <a:chOff x="5376" y="2304"/>
                  <a:chExt cx="240" cy="288"/>
                </a:xfrm>
              </p:grpSpPr>
              <p:sp>
                <p:nvSpPr>
                  <p:cNvPr id="410675" name="Freeform 51"/>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0676" name="Freeform 52"/>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17" name="Group 53"/>
                <p:cNvGrpSpPr>
                  <a:grpSpLocks/>
                </p:cNvGrpSpPr>
                <p:nvPr/>
              </p:nvGrpSpPr>
              <p:grpSpPr bwMode="auto">
                <a:xfrm>
                  <a:off x="5040" y="3696"/>
                  <a:ext cx="236" cy="480"/>
                  <a:chOff x="480" y="3024"/>
                  <a:chExt cx="284" cy="576"/>
                </a:xfrm>
              </p:grpSpPr>
              <p:sp>
                <p:nvSpPr>
                  <p:cNvPr id="410678" name="Freeform 54"/>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0679" name="Freeform 55"/>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grpSp>
            <p:nvGrpSpPr>
              <p:cNvPr id="18" name="Group 56"/>
              <p:cNvGrpSpPr>
                <a:grpSpLocks/>
              </p:cNvGrpSpPr>
              <p:nvPr/>
            </p:nvGrpSpPr>
            <p:grpSpPr bwMode="auto">
              <a:xfrm>
                <a:off x="3600" y="3408"/>
                <a:ext cx="912" cy="912"/>
                <a:chOff x="3504" y="3408"/>
                <a:chExt cx="912" cy="912"/>
              </a:xfrm>
            </p:grpSpPr>
            <p:sp>
              <p:nvSpPr>
                <p:cNvPr id="410681" name="Oval 57"/>
                <p:cNvSpPr>
                  <a:spLocks noChangeArrowheads="1"/>
                </p:cNvSpPr>
                <p:nvPr/>
              </p:nvSpPr>
              <p:spPr bwMode="auto">
                <a:xfrm>
                  <a:off x="3504" y="3408"/>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nvGrpSpPr>
                <p:cNvPr id="19" name="Group 58"/>
                <p:cNvGrpSpPr>
                  <a:grpSpLocks/>
                </p:cNvGrpSpPr>
                <p:nvPr/>
              </p:nvGrpSpPr>
              <p:grpSpPr bwMode="auto">
                <a:xfrm flipV="1">
                  <a:off x="4032" y="3600"/>
                  <a:ext cx="192" cy="240"/>
                  <a:chOff x="5376" y="2304"/>
                  <a:chExt cx="240" cy="288"/>
                </a:xfrm>
              </p:grpSpPr>
              <p:sp>
                <p:nvSpPr>
                  <p:cNvPr id="410683" name="Freeform 59"/>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0684" name="Freeform 60"/>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0" name="Group 61"/>
                <p:cNvGrpSpPr>
                  <a:grpSpLocks/>
                </p:cNvGrpSpPr>
                <p:nvPr/>
              </p:nvGrpSpPr>
              <p:grpSpPr bwMode="auto">
                <a:xfrm>
                  <a:off x="3748" y="3744"/>
                  <a:ext cx="236" cy="480"/>
                  <a:chOff x="480" y="3024"/>
                  <a:chExt cx="284" cy="576"/>
                </a:xfrm>
              </p:grpSpPr>
              <p:sp>
                <p:nvSpPr>
                  <p:cNvPr id="410686" name="Freeform 62"/>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0687" name="Freeform 63"/>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sp>
          <p:nvSpPr>
            <p:cNvPr id="410690" name="Rectangle 66"/>
            <p:cNvSpPr>
              <a:spLocks noChangeArrowheads="1"/>
            </p:cNvSpPr>
            <p:nvPr/>
          </p:nvSpPr>
          <p:spPr bwMode="auto">
            <a:xfrm>
              <a:off x="2592" y="3744"/>
              <a:ext cx="657" cy="520"/>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1600" b="1">
                  <a:solidFill>
                    <a:srgbClr val="CC0000"/>
                  </a:solidFill>
                </a:rPr>
                <a:t>1n</a:t>
              </a:r>
              <a:r>
                <a:rPr lang="en-US" sz="1600" b="1">
                  <a:solidFill>
                    <a:srgbClr val="0F116A"/>
                  </a:solidFill>
                </a:rPr>
                <a:t> = </a:t>
              </a:r>
              <a:r>
                <a:rPr lang="en-US" sz="1600" b="1">
                  <a:solidFill>
                    <a:srgbClr val="CC0000"/>
                  </a:solidFill>
                </a:rPr>
                <a:t>2</a:t>
              </a:r>
              <a:endParaRPr lang="en-US" sz="1600" b="1">
                <a:solidFill>
                  <a:srgbClr val="0F116A"/>
                </a:solidFill>
              </a:endParaRPr>
            </a:p>
            <a:p>
              <a:r>
                <a:rPr lang="en-US" sz="1600" b="1">
                  <a:solidFill>
                    <a:srgbClr val="0F116A"/>
                  </a:solidFill>
                </a:rPr>
                <a:t>double</a:t>
              </a:r>
            </a:p>
            <a:p>
              <a:r>
                <a:rPr lang="en-US" sz="1600" b="1">
                  <a:solidFill>
                    <a:srgbClr val="0F116A"/>
                  </a:solidFill>
                </a:rPr>
                <a:t>stranded</a:t>
              </a:r>
            </a:p>
          </p:txBody>
        </p:sp>
        <p:sp>
          <p:nvSpPr>
            <p:cNvPr id="410699" name="Rectangle 75"/>
            <p:cNvSpPr>
              <a:spLocks noChangeArrowheads="1"/>
            </p:cNvSpPr>
            <p:nvPr/>
          </p:nvSpPr>
          <p:spPr bwMode="auto">
            <a:xfrm>
              <a:off x="2361" y="3523"/>
              <a:ext cx="1084"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chemeClr val="tx2"/>
                  </a:solidFill>
                </a:rPr>
                <a:t>telophase 1</a:t>
              </a:r>
              <a:endParaRPr lang="en-US" sz="2600" b="1">
                <a:solidFill>
                  <a:schemeClr val="tx2"/>
                </a:solidFill>
              </a:endParaRPr>
            </a:p>
          </p:txBody>
        </p:sp>
      </p:grpSp>
      <p:grpSp>
        <p:nvGrpSpPr>
          <p:cNvPr id="21" name="Group 89"/>
          <p:cNvGrpSpPr>
            <a:grpSpLocks/>
          </p:cNvGrpSpPr>
          <p:nvPr/>
        </p:nvGrpSpPr>
        <p:grpSpPr bwMode="auto">
          <a:xfrm>
            <a:off x="4610100" y="3733800"/>
            <a:ext cx="4510088" cy="1752600"/>
            <a:chOff x="2904" y="2352"/>
            <a:chExt cx="2841" cy="1104"/>
          </a:xfrm>
        </p:grpSpPr>
        <p:grpSp>
          <p:nvGrpSpPr>
            <p:cNvPr id="22" name="Group 88"/>
            <p:cNvGrpSpPr>
              <a:grpSpLocks/>
            </p:cNvGrpSpPr>
            <p:nvPr/>
          </p:nvGrpSpPr>
          <p:grpSpPr bwMode="auto">
            <a:xfrm>
              <a:off x="4056" y="2352"/>
              <a:ext cx="912" cy="1104"/>
              <a:chOff x="4056" y="2352"/>
              <a:chExt cx="912" cy="1104"/>
            </a:xfrm>
          </p:grpSpPr>
          <p:sp>
            <p:nvSpPr>
              <p:cNvPr id="410655" name="AutoShape 31"/>
              <p:cNvSpPr>
                <a:spLocks noChangeArrowheads="1"/>
              </p:cNvSpPr>
              <p:nvPr/>
            </p:nvSpPr>
            <p:spPr bwMode="auto">
              <a:xfrm rot="5400000">
                <a:off x="4380" y="3204"/>
                <a:ext cx="264" cy="240"/>
              </a:xfrm>
              <a:prstGeom prst="rightArrow">
                <a:avLst>
                  <a:gd name="adj1" fmla="val 50000"/>
                  <a:gd name="adj2" fmla="val 27500"/>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grpSp>
            <p:nvGrpSpPr>
              <p:cNvPr id="23" name="Group 87"/>
              <p:cNvGrpSpPr>
                <a:grpSpLocks/>
              </p:cNvGrpSpPr>
              <p:nvPr/>
            </p:nvGrpSpPr>
            <p:grpSpPr bwMode="auto">
              <a:xfrm>
                <a:off x="4056" y="2352"/>
                <a:ext cx="912" cy="912"/>
                <a:chOff x="4056" y="2352"/>
                <a:chExt cx="912" cy="912"/>
              </a:xfrm>
            </p:grpSpPr>
            <p:sp>
              <p:nvSpPr>
                <p:cNvPr id="410657" name="Oval 33"/>
                <p:cNvSpPr>
                  <a:spLocks noChangeArrowheads="1"/>
                </p:cNvSpPr>
                <p:nvPr/>
              </p:nvSpPr>
              <p:spPr bwMode="auto">
                <a:xfrm>
                  <a:off x="4056" y="2352"/>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nvGrpSpPr>
                <p:cNvPr id="24" name="Group 34"/>
                <p:cNvGrpSpPr>
                  <a:grpSpLocks/>
                </p:cNvGrpSpPr>
                <p:nvPr/>
              </p:nvGrpSpPr>
              <p:grpSpPr bwMode="auto">
                <a:xfrm flipV="1">
                  <a:off x="4465" y="2414"/>
                  <a:ext cx="192" cy="240"/>
                  <a:chOff x="5376" y="2304"/>
                  <a:chExt cx="240" cy="288"/>
                </a:xfrm>
              </p:grpSpPr>
              <p:sp>
                <p:nvSpPr>
                  <p:cNvPr id="410659" name="Freeform 35"/>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0660" name="Freeform 36"/>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25" name="Group 37"/>
                <p:cNvGrpSpPr>
                  <a:grpSpLocks/>
                </p:cNvGrpSpPr>
                <p:nvPr/>
              </p:nvGrpSpPr>
              <p:grpSpPr bwMode="auto">
                <a:xfrm>
                  <a:off x="4500" y="2688"/>
                  <a:ext cx="236" cy="480"/>
                  <a:chOff x="480" y="3024"/>
                  <a:chExt cx="284" cy="576"/>
                </a:xfrm>
              </p:grpSpPr>
              <p:sp>
                <p:nvSpPr>
                  <p:cNvPr id="410662" name="Freeform 38"/>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0663" name="Freeform 39"/>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6" name="Group 40"/>
                <p:cNvGrpSpPr>
                  <a:grpSpLocks/>
                </p:cNvGrpSpPr>
                <p:nvPr/>
              </p:nvGrpSpPr>
              <p:grpSpPr bwMode="auto">
                <a:xfrm flipV="1">
                  <a:off x="4311" y="2400"/>
                  <a:ext cx="192" cy="240"/>
                  <a:chOff x="5376" y="2304"/>
                  <a:chExt cx="240" cy="288"/>
                </a:xfrm>
              </p:grpSpPr>
              <p:sp>
                <p:nvSpPr>
                  <p:cNvPr id="410665" name="Freeform 41"/>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0666" name="Freeform 42"/>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7" name="Group 43"/>
                <p:cNvGrpSpPr>
                  <a:grpSpLocks/>
                </p:cNvGrpSpPr>
                <p:nvPr/>
              </p:nvGrpSpPr>
              <p:grpSpPr bwMode="auto">
                <a:xfrm>
                  <a:off x="4315" y="2688"/>
                  <a:ext cx="236" cy="480"/>
                  <a:chOff x="480" y="3024"/>
                  <a:chExt cx="284" cy="576"/>
                </a:xfrm>
              </p:grpSpPr>
              <p:sp>
                <p:nvSpPr>
                  <p:cNvPr id="410668" name="Freeform 44"/>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0669" name="Freeform 45"/>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sp>
          <p:nvSpPr>
            <p:cNvPr id="410688" name="Rectangle 64"/>
            <p:cNvSpPr>
              <a:spLocks noChangeArrowheads="1"/>
            </p:cNvSpPr>
            <p:nvPr/>
          </p:nvSpPr>
          <p:spPr bwMode="auto">
            <a:xfrm>
              <a:off x="5088" y="2552"/>
              <a:ext cx="657" cy="520"/>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1600" b="1">
                  <a:solidFill>
                    <a:srgbClr val="0F116A"/>
                  </a:solidFill>
                </a:rPr>
                <a:t>2n = </a:t>
              </a:r>
              <a:r>
                <a:rPr lang="en-US" sz="1600" b="1">
                  <a:solidFill>
                    <a:srgbClr val="CC0000"/>
                  </a:solidFill>
                </a:rPr>
                <a:t>4</a:t>
              </a:r>
              <a:endParaRPr lang="en-US" sz="1600" b="1">
                <a:solidFill>
                  <a:srgbClr val="0F116A"/>
                </a:solidFill>
              </a:endParaRPr>
            </a:p>
            <a:p>
              <a:r>
                <a:rPr lang="en-US" sz="1600" b="1">
                  <a:solidFill>
                    <a:srgbClr val="0F116A"/>
                  </a:solidFill>
                </a:rPr>
                <a:t>double</a:t>
              </a:r>
            </a:p>
            <a:p>
              <a:r>
                <a:rPr lang="en-US" sz="1600" b="1">
                  <a:solidFill>
                    <a:srgbClr val="0F116A"/>
                  </a:solidFill>
                </a:rPr>
                <a:t>stranded</a:t>
              </a:r>
            </a:p>
          </p:txBody>
        </p:sp>
        <p:sp>
          <p:nvSpPr>
            <p:cNvPr id="410700" name="Rectangle 76"/>
            <p:cNvSpPr>
              <a:spLocks noChangeArrowheads="1"/>
            </p:cNvSpPr>
            <p:nvPr/>
          </p:nvSpPr>
          <p:spPr bwMode="auto">
            <a:xfrm>
              <a:off x="2904" y="2697"/>
              <a:ext cx="1182"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chemeClr val="tx2"/>
                  </a:solidFill>
                </a:rPr>
                <a:t>metaphase 1</a:t>
              </a:r>
              <a:endParaRPr lang="en-US" sz="2600" b="1">
                <a:solidFill>
                  <a:schemeClr val="tx2"/>
                </a:solidFill>
              </a:endParaRPr>
            </a:p>
          </p:txBody>
        </p:sp>
      </p:grpSp>
      <p:sp>
        <p:nvSpPr>
          <p:cNvPr id="410717" name="AutoShape 93"/>
          <p:cNvSpPr>
            <a:spLocks noChangeArrowheads="1"/>
          </p:cNvSpPr>
          <p:nvPr/>
        </p:nvSpPr>
        <p:spPr bwMode="auto">
          <a:xfrm>
            <a:off x="8047038" y="5187950"/>
            <a:ext cx="1073150" cy="306388"/>
          </a:xfrm>
          <a:prstGeom prst="roundRect">
            <a:avLst>
              <a:gd name="adj" fmla="val 16667"/>
            </a:avLst>
          </a:prstGeom>
          <a:solidFill>
            <a:srgbClr val="CC0000"/>
          </a:solidFill>
          <a:ln w="9525">
            <a:noFill/>
            <a:round/>
            <a:headEnd/>
            <a:tailEnd/>
          </a:ln>
          <a:effectLst/>
        </p:spPr>
        <p:txBody>
          <a:bodyPr wrap="none" lIns="0" tIns="0" rIns="0" bIns="0" anchor="ctr">
            <a:prstTxWarp prst="textNoShape">
              <a:avLst/>
            </a:prstTxWarp>
            <a:spAutoFit/>
          </a:bodyPr>
          <a:lstStyle/>
          <a:p>
            <a:r>
              <a:rPr lang="en-US" sz="1800" b="1">
                <a:solidFill>
                  <a:schemeClr val="bg1"/>
                </a:solidFill>
              </a:rPr>
              <a:t>reduction</a:t>
            </a:r>
            <a:endParaRPr lang="en-US" sz="2000" b="1">
              <a:solidFill>
                <a:schemeClr val="bg1"/>
              </a:solidFill>
            </a:endParaRPr>
          </a:p>
        </p:txBody>
      </p:sp>
    </p:spTree>
    <p:extLst>
      <p:ext uri="{BB962C8B-B14F-4D97-AF65-F5344CB8AC3E}">
        <p14:creationId xmlns:p14="http://schemas.microsoft.com/office/powerpoint/2010/main" val="855098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1963738" y="5935663"/>
            <a:ext cx="6011862" cy="922337"/>
            <a:chOff x="1237" y="3739"/>
            <a:chExt cx="3787" cy="581"/>
          </a:xfrm>
        </p:grpSpPr>
        <p:sp>
          <p:nvSpPr>
            <p:cNvPr id="412764" name="Freeform 92"/>
            <p:cNvSpPr>
              <a:spLocks/>
            </p:cNvSpPr>
            <p:nvPr/>
          </p:nvSpPr>
          <p:spPr bwMode="auto">
            <a:xfrm>
              <a:off x="4547" y="3739"/>
              <a:ext cx="477" cy="581"/>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412763" name="Freeform 91"/>
            <p:cNvSpPr>
              <a:spLocks/>
            </p:cNvSpPr>
            <p:nvPr/>
          </p:nvSpPr>
          <p:spPr bwMode="auto">
            <a:xfrm>
              <a:off x="3517" y="3739"/>
              <a:ext cx="477" cy="581"/>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412761" name="Freeform 89"/>
            <p:cNvSpPr>
              <a:spLocks/>
            </p:cNvSpPr>
            <p:nvPr/>
          </p:nvSpPr>
          <p:spPr bwMode="auto">
            <a:xfrm>
              <a:off x="2411" y="3739"/>
              <a:ext cx="477" cy="581"/>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412758" name="Freeform 86"/>
            <p:cNvSpPr>
              <a:spLocks/>
            </p:cNvSpPr>
            <p:nvPr/>
          </p:nvSpPr>
          <p:spPr bwMode="auto">
            <a:xfrm>
              <a:off x="1237" y="3739"/>
              <a:ext cx="477" cy="581"/>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grpSp>
      <p:sp>
        <p:nvSpPr>
          <p:cNvPr id="412766" name="AutoShape 94"/>
          <p:cNvSpPr>
            <a:spLocks noChangeArrowheads="1"/>
          </p:cNvSpPr>
          <p:nvPr/>
        </p:nvSpPr>
        <p:spPr bwMode="auto">
          <a:xfrm>
            <a:off x="5027613" y="6486525"/>
            <a:ext cx="1489075" cy="371475"/>
          </a:xfrm>
          <a:prstGeom prst="roundRect">
            <a:avLst>
              <a:gd name="adj" fmla="val 16667"/>
            </a:avLst>
          </a:prstGeom>
          <a:solidFill>
            <a:schemeClr val="bg1">
              <a:alpha val="50000"/>
            </a:schemeClr>
          </a:solidFill>
          <a:ln w="9525">
            <a:noFill/>
            <a:round/>
            <a:headEnd/>
            <a:tailEnd/>
          </a:ln>
          <a:effectLst/>
        </p:spPr>
        <p:txBody>
          <a:bodyPr wrap="none" anchor="ctr">
            <a:prstTxWarp prst="textNoShape">
              <a:avLst/>
            </a:prstTxWarp>
          </a:bodyPr>
          <a:lstStyle/>
          <a:p>
            <a:endParaRPr lang="en-US"/>
          </a:p>
        </p:txBody>
      </p:sp>
      <p:pic>
        <p:nvPicPr>
          <p:cNvPr id="412751" name="Picture 79" descr="penguinL"/>
          <p:cNvPicPr>
            <a:picLocks noChangeAspect="1" noChangeArrowheads="1"/>
          </p:cNvPicPr>
          <p:nvPr/>
        </p:nvPicPr>
        <p:blipFill>
          <a:blip r:embed="rId4"/>
          <a:srcRect/>
          <a:stretch>
            <a:fillRect/>
          </a:stretch>
        </p:blipFill>
        <p:spPr bwMode="auto">
          <a:xfrm flipH="1">
            <a:off x="150813" y="5487988"/>
            <a:ext cx="1274762" cy="1295400"/>
          </a:xfrm>
          <a:prstGeom prst="rect">
            <a:avLst/>
          </a:prstGeom>
          <a:noFill/>
        </p:spPr>
      </p:pic>
      <p:sp>
        <p:nvSpPr>
          <p:cNvPr id="412674" name="Rectangle 2"/>
          <p:cNvSpPr>
            <a:spLocks noGrp="1" noChangeArrowheads="1"/>
          </p:cNvSpPr>
          <p:nvPr>
            <p:ph type="title"/>
          </p:nvPr>
        </p:nvSpPr>
        <p:spPr/>
        <p:txBody>
          <a:bodyPr/>
          <a:lstStyle/>
          <a:p>
            <a:r>
              <a:rPr lang="en-US"/>
              <a:t>Meiosis 2</a:t>
            </a:r>
          </a:p>
        </p:txBody>
      </p:sp>
      <p:grpSp>
        <p:nvGrpSpPr>
          <p:cNvPr id="3" name="Group 16"/>
          <p:cNvGrpSpPr>
            <a:grpSpLocks/>
          </p:cNvGrpSpPr>
          <p:nvPr/>
        </p:nvGrpSpPr>
        <p:grpSpPr bwMode="auto">
          <a:xfrm>
            <a:off x="5842000" y="5181600"/>
            <a:ext cx="3225800" cy="1524000"/>
            <a:chOff x="3680" y="3264"/>
            <a:chExt cx="2032" cy="960"/>
          </a:xfrm>
        </p:grpSpPr>
        <p:grpSp>
          <p:nvGrpSpPr>
            <p:cNvPr id="4" name="Group 17"/>
            <p:cNvGrpSpPr>
              <a:grpSpLocks/>
            </p:cNvGrpSpPr>
            <p:nvPr/>
          </p:nvGrpSpPr>
          <p:grpSpPr bwMode="auto">
            <a:xfrm>
              <a:off x="3680" y="3264"/>
              <a:ext cx="960" cy="960"/>
              <a:chOff x="3408" y="3216"/>
              <a:chExt cx="960" cy="960"/>
            </a:xfrm>
          </p:grpSpPr>
          <p:sp>
            <p:nvSpPr>
              <p:cNvPr id="412690" name="Oval 18"/>
              <p:cNvSpPr>
                <a:spLocks noChangeArrowheads="1"/>
              </p:cNvSpPr>
              <p:nvPr/>
            </p:nvSpPr>
            <p:spPr bwMode="auto">
              <a:xfrm>
                <a:off x="3408" y="3216"/>
                <a:ext cx="960" cy="96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412691" name="Freeform 19"/>
              <p:cNvSpPr>
                <a:spLocks/>
              </p:cNvSpPr>
              <p:nvPr/>
            </p:nvSpPr>
            <p:spPr bwMode="auto">
              <a:xfrm flipV="1">
                <a:off x="3936" y="3600"/>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2692" name="Freeform 20"/>
              <p:cNvSpPr>
                <a:spLocks/>
              </p:cNvSpPr>
              <p:nvPr/>
            </p:nvSpPr>
            <p:spPr bwMode="auto">
              <a:xfrm>
                <a:off x="3696" y="3456"/>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4752" y="3264"/>
              <a:ext cx="960" cy="960"/>
              <a:chOff x="4416" y="3216"/>
              <a:chExt cx="960" cy="960"/>
            </a:xfrm>
          </p:grpSpPr>
          <p:sp>
            <p:nvSpPr>
              <p:cNvPr id="412694" name="Oval 22"/>
              <p:cNvSpPr>
                <a:spLocks noChangeArrowheads="1"/>
              </p:cNvSpPr>
              <p:nvPr/>
            </p:nvSpPr>
            <p:spPr bwMode="auto">
              <a:xfrm>
                <a:off x="4416" y="3216"/>
                <a:ext cx="960" cy="96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412695" name="Freeform 23"/>
              <p:cNvSpPr>
                <a:spLocks/>
              </p:cNvSpPr>
              <p:nvPr/>
            </p:nvSpPr>
            <p:spPr bwMode="auto">
              <a:xfrm flipH="1">
                <a:off x="4944" y="3456"/>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2696" name="Freeform 24"/>
              <p:cNvSpPr>
                <a:spLocks/>
              </p:cNvSpPr>
              <p:nvPr/>
            </p:nvSpPr>
            <p:spPr bwMode="auto">
              <a:xfrm flipH="1" flipV="1">
                <a:off x="4704" y="3552"/>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nvGrpSpPr>
          <p:cNvPr id="6" name="Group 46"/>
          <p:cNvGrpSpPr>
            <a:grpSpLocks/>
          </p:cNvGrpSpPr>
          <p:nvPr/>
        </p:nvGrpSpPr>
        <p:grpSpPr bwMode="auto">
          <a:xfrm>
            <a:off x="4305300" y="2057400"/>
            <a:ext cx="2895600" cy="1714500"/>
            <a:chOff x="2712" y="1296"/>
            <a:chExt cx="1824" cy="1080"/>
          </a:xfrm>
        </p:grpSpPr>
        <p:sp>
          <p:nvSpPr>
            <p:cNvPr id="412719" name="AutoShape 47"/>
            <p:cNvSpPr>
              <a:spLocks noChangeArrowheads="1"/>
            </p:cNvSpPr>
            <p:nvPr/>
          </p:nvSpPr>
          <p:spPr bwMode="auto">
            <a:xfrm rot="13526742" flipH="1">
              <a:off x="4092" y="2052"/>
              <a:ext cx="408" cy="240"/>
            </a:xfrm>
            <a:prstGeom prst="rightArrow">
              <a:avLst>
                <a:gd name="adj1" fmla="val 50000"/>
                <a:gd name="adj2" fmla="val 42500"/>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412720" name="AutoShape 48"/>
            <p:cNvSpPr>
              <a:spLocks noChangeArrowheads="1"/>
            </p:cNvSpPr>
            <p:nvPr/>
          </p:nvSpPr>
          <p:spPr bwMode="auto">
            <a:xfrm rot="8073258">
              <a:off x="2748" y="2052"/>
              <a:ext cx="408" cy="240"/>
            </a:xfrm>
            <a:prstGeom prst="rightArrow">
              <a:avLst>
                <a:gd name="adj1" fmla="val 50000"/>
                <a:gd name="adj2" fmla="val 42500"/>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grpSp>
          <p:nvGrpSpPr>
            <p:cNvPr id="7" name="Group 49"/>
            <p:cNvGrpSpPr>
              <a:grpSpLocks/>
            </p:cNvGrpSpPr>
            <p:nvPr/>
          </p:nvGrpSpPr>
          <p:grpSpPr bwMode="auto">
            <a:xfrm>
              <a:off x="2712" y="1296"/>
              <a:ext cx="1824" cy="912"/>
              <a:chOff x="3600" y="3408"/>
              <a:chExt cx="1824" cy="912"/>
            </a:xfrm>
          </p:grpSpPr>
          <p:grpSp>
            <p:nvGrpSpPr>
              <p:cNvPr id="8" name="Group 50"/>
              <p:cNvGrpSpPr>
                <a:grpSpLocks/>
              </p:cNvGrpSpPr>
              <p:nvPr/>
            </p:nvGrpSpPr>
            <p:grpSpPr bwMode="auto">
              <a:xfrm>
                <a:off x="4512" y="3408"/>
                <a:ext cx="912" cy="912"/>
                <a:chOff x="4560" y="3408"/>
                <a:chExt cx="912" cy="912"/>
              </a:xfrm>
            </p:grpSpPr>
            <p:sp>
              <p:nvSpPr>
                <p:cNvPr id="412723" name="Rectangle 51"/>
                <p:cNvSpPr>
                  <a:spLocks noChangeArrowheads="1"/>
                </p:cNvSpPr>
                <p:nvPr/>
              </p:nvSpPr>
              <p:spPr bwMode="auto">
                <a:xfrm>
                  <a:off x="4704" y="3984"/>
                  <a:ext cx="672" cy="24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12724" name="Oval 52"/>
                <p:cNvSpPr>
                  <a:spLocks noChangeArrowheads="1"/>
                </p:cNvSpPr>
                <p:nvPr/>
              </p:nvSpPr>
              <p:spPr bwMode="auto">
                <a:xfrm>
                  <a:off x="4560" y="3408"/>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nvGrpSpPr>
                <p:cNvPr id="9" name="Group 53"/>
                <p:cNvGrpSpPr>
                  <a:grpSpLocks/>
                </p:cNvGrpSpPr>
                <p:nvPr/>
              </p:nvGrpSpPr>
              <p:grpSpPr bwMode="auto">
                <a:xfrm flipV="1">
                  <a:off x="4752" y="3600"/>
                  <a:ext cx="192" cy="240"/>
                  <a:chOff x="5376" y="2304"/>
                  <a:chExt cx="240" cy="288"/>
                </a:xfrm>
              </p:grpSpPr>
              <p:sp>
                <p:nvSpPr>
                  <p:cNvPr id="412726" name="Freeform 54"/>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2727" name="Freeform 55"/>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10" name="Group 56"/>
                <p:cNvGrpSpPr>
                  <a:grpSpLocks/>
                </p:cNvGrpSpPr>
                <p:nvPr/>
              </p:nvGrpSpPr>
              <p:grpSpPr bwMode="auto">
                <a:xfrm>
                  <a:off x="5040" y="3696"/>
                  <a:ext cx="236" cy="480"/>
                  <a:chOff x="480" y="3024"/>
                  <a:chExt cx="284" cy="576"/>
                </a:xfrm>
              </p:grpSpPr>
              <p:sp>
                <p:nvSpPr>
                  <p:cNvPr id="412729" name="Freeform 57"/>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2730" name="Freeform 58"/>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grpSp>
            <p:nvGrpSpPr>
              <p:cNvPr id="11" name="Group 59"/>
              <p:cNvGrpSpPr>
                <a:grpSpLocks/>
              </p:cNvGrpSpPr>
              <p:nvPr/>
            </p:nvGrpSpPr>
            <p:grpSpPr bwMode="auto">
              <a:xfrm>
                <a:off x="3600" y="3408"/>
                <a:ext cx="912" cy="912"/>
                <a:chOff x="3504" y="3408"/>
                <a:chExt cx="912" cy="912"/>
              </a:xfrm>
            </p:grpSpPr>
            <p:sp>
              <p:nvSpPr>
                <p:cNvPr id="412732" name="Oval 60"/>
                <p:cNvSpPr>
                  <a:spLocks noChangeArrowheads="1"/>
                </p:cNvSpPr>
                <p:nvPr/>
              </p:nvSpPr>
              <p:spPr bwMode="auto">
                <a:xfrm>
                  <a:off x="3504" y="3408"/>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nvGrpSpPr>
                <p:cNvPr id="12" name="Group 61"/>
                <p:cNvGrpSpPr>
                  <a:grpSpLocks/>
                </p:cNvGrpSpPr>
                <p:nvPr/>
              </p:nvGrpSpPr>
              <p:grpSpPr bwMode="auto">
                <a:xfrm flipV="1">
                  <a:off x="4032" y="3600"/>
                  <a:ext cx="192" cy="240"/>
                  <a:chOff x="5376" y="2304"/>
                  <a:chExt cx="240" cy="288"/>
                </a:xfrm>
              </p:grpSpPr>
              <p:sp>
                <p:nvSpPr>
                  <p:cNvPr id="412734" name="Freeform 62"/>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2735" name="Freeform 63"/>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13" name="Group 64"/>
                <p:cNvGrpSpPr>
                  <a:grpSpLocks/>
                </p:cNvGrpSpPr>
                <p:nvPr/>
              </p:nvGrpSpPr>
              <p:grpSpPr bwMode="auto">
                <a:xfrm>
                  <a:off x="3748" y="3744"/>
                  <a:ext cx="236" cy="480"/>
                  <a:chOff x="480" y="3024"/>
                  <a:chExt cx="284" cy="576"/>
                </a:xfrm>
              </p:grpSpPr>
              <p:sp>
                <p:nvSpPr>
                  <p:cNvPr id="412737" name="Freeform 65"/>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2738" name="Freeform 66"/>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grpSp>
      <p:grpSp>
        <p:nvGrpSpPr>
          <p:cNvPr id="14" name="Group 77"/>
          <p:cNvGrpSpPr>
            <a:grpSpLocks/>
          </p:cNvGrpSpPr>
          <p:nvPr/>
        </p:nvGrpSpPr>
        <p:grpSpPr bwMode="auto">
          <a:xfrm>
            <a:off x="2133600" y="3695700"/>
            <a:ext cx="6045200" cy="1790700"/>
            <a:chOff x="1344" y="2328"/>
            <a:chExt cx="3808" cy="1128"/>
          </a:xfrm>
        </p:grpSpPr>
        <p:grpSp>
          <p:nvGrpSpPr>
            <p:cNvPr id="15" name="Group 76"/>
            <p:cNvGrpSpPr>
              <a:grpSpLocks/>
            </p:cNvGrpSpPr>
            <p:nvPr/>
          </p:nvGrpSpPr>
          <p:grpSpPr bwMode="auto">
            <a:xfrm>
              <a:off x="1344" y="2328"/>
              <a:ext cx="3808" cy="1128"/>
              <a:chOff x="1344" y="2328"/>
              <a:chExt cx="3808" cy="1128"/>
            </a:xfrm>
          </p:grpSpPr>
          <p:sp>
            <p:nvSpPr>
              <p:cNvPr id="412676" name="Rectangle 4"/>
              <p:cNvSpPr>
                <a:spLocks noChangeArrowheads="1"/>
              </p:cNvSpPr>
              <p:nvPr/>
            </p:nvSpPr>
            <p:spPr bwMode="auto">
              <a:xfrm>
                <a:off x="1344" y="2496"/>
                <a:ext cx="657" cy="520"/>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1600" b="1">
                    <a:solidFill>
                      <a:srgbClr val="CC0000"/>
                    </a:solidFill>
                  </a:rPr>
                  <a:t>1n</a:t>
                </a:r>
                <a:r>
                  <a:rPr lang="en-US" sz="1600" b="1">
                    <a:solidFill>
                      <a:srgbClr val="0F116A"/>
                    </a:solidFill>
                  </a:rPr>
                  <a:t> = </a:t>
                </a:r>
                <a:r>
                  <a:rPr lang="en-US" sz="1600" b="1">
                    <a:solidFill>
                      <a:srgbClr val="CC0000"/>
                    </a:solidFill>
                  </a:rPr>
                  <a:t>2</a:t>
                </a:r>
                <a:endParaRPr lang="en-US" sz="1600" b="1">
                  <a:solidFill>
                    <a:srgbClr val="0F116A"/>
                  </a:solidFill>
                </a:endParaRPr>
              </a:p>
              <a:p>
                <a:r>
                  <a:rPr lang="en-US" sz="1600" b="1">
                    <a:solidFill>
                      <a:srgbClr val="0F116A"/>
                    </a:solidFill>
                  </a:rPr>
                  <a:t>double</a:t>
                </a:r>
              </a:p>
              <a:p>
                <a:r>
                  <a:rPr lang="en-US" sz="1600" b="1">
                    <a:solidFill>
                      <a:srgbClr val="0F116A"/>
                    </a:solidFill>
                  </a:rPr>
                  <a:t>stranded</a:t>
                </a:r>
              </a:p>
            </p:txBody>
          </p:sp>
          <p:grpSp>
            <p:nvGrpSpPr>
              <p:cNvPr id="16" name="Group 25"/>
              <p:cNvGrpSpPr>
                <a:grpSpLocks/>
              </p:cNvGrpSpPr>
              <p:nvPr/>
            </p:nvGrpSpPr>
            <p:grpSpPr bwMode="auto">
              <a:xfrm>
                <a:off x="2096" y="2328"/>
                <a:ext cx="3056" cy="1128"/>
                <a:chOff x="2096" y="2280"/>
                <a:chExt cx="3056" cy="1128"/>
              </a:xfrm>
            </p:grpSpPr>
            <p:grpSp>
              <p:nvGrpSpPr>
                <p:cNvPr id="17" name="Group 26"/>
                <p:cNvGrpSpPr>
                  <a:grpSpLocks/>
                </p:cNvGrpSpPr>
                <p:nvPr/>
              </p:nvGrpSpPr>
              <p:grpSpPr bwMode="auto">
                <a:xfrm>
                  <a:off x="4240" y="2280"/>
                  <a:ext cx="912" cy="1128"/>
                  <a:chOff x="4416" y="1632"/>
                  <a:chExt cx="912" cy="1128"/>
                </a:xfrm>
              </p:grpSpPr>
              <p:grpSp>
                <p:nvGrpSpPr>
                  <p:cNvPr id="18" name="Group 27"/>
                  <p:cNvGrpSpPr>
                    <a:grpSpLocks/>
                  </p:cNvGrpSpPr>
                  <p:nvPr/>
                </p:nvGrpSpPr>
                <p:grpSpPr bwMode="auto">
                  <a:xfrm>
                    <a:off x="4416" y="1632"/>
                    <a:ext cx="912" cy="1128"/>
                    <a:chOff x="4416" y="1632"/>
                    <a:chExt cx="912" cy="1128"/>
                  </a:xfrm>
                </p:grpSpPr>
                <p:sp>
                  <p:nvSpPr>
                    <p:cNvPr id="412700" name="AutoShape 28"/>
                    <p:cNvSpPr>
                      <a:spLocks noChangeArrowheads="1"/>
                    </p:cNvSpPr>
                    <p:nvPr/>
                  </p:nvSpPr>
                  <p:spPr bwMode="auto">
                    <a:xfrm rot="5400000">
                      <a:off x="4668" y="2436"/>
                      <a:ext cx="408" cy="240"/>
                    </a:xfrm>
                    <a:prstGeom prst="rightArrow">
                      <a:avLst>
                        <a:gd name="adj1" fmla="val 50000"/>
                        <a:gd name="adj2" fmla="val 42500"/>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412701" name="Oval 29"/>
                    <p:cNvSpPr>
                      <a:spLocks noChangeArrowheads="1"/>
                    </p:cNvSpPr>
                    <p:nvPr/>
                  </p:nvSpPr>
                  <p:spPr bwMode="auto">
                    <a:xfrm>
                      <a:off x="4416" y="1632"/>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grpSp>
                <p:nvGrpSpPr>
                  <p:cNvPr id="19" name="Group 30"/>
                  <p:cNvGrpSpPr>
                    <a:grpSpLocks/>
                  </p:cNvGrpSpPr>
                  <p:nvPr/>
                </p:nvGrpSpPr>
                <p:grpSpPr bwMode="auto">
                  <a:xfrm flipV="1">
                    <a:off x="4774" y="2208"/>
                    <a:ext cx="192" cy="240"/>
                    <a:chOff x="5376" y="2304"/>
                    <a:chExt cx="240" cy="288"/>
                  </a:xfrm>
                </p:grpSpPr>
                <p:sp>
                  <p:nvSpPr>
                    <p:cNvPr id="412703" name="Freeform 31"/>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2704" name="Freeform 32"/>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20" name="Group 33"/>
                  <p:cNvGrpSpPr>
                    <a:grpSpLocks/>
                  </p:cNvGrpSpPr>
                  <p:nvPr/>
                </p:nvGrpSpPr>
                <p:grpSpPr bwMode="auto">
                  <a:xfrm>
                    <a:off x="4752" y="1680"/>
                    <a:ext cx="236" cy="480"/>
                    <a:chOff x="480" y="3024"/>
                    <a:chExt cx="284" cy="576"/>
                  </a:xfrm>
                </p:grpSpPr>
                <p:sp>
                  <p:nvSpPr>
                    <p:cNvPr id="412706" name="Freeform 34"/>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2707" name="Freeform 35"/>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grpSp>
              <p:nvGrpSpPr>
                <p:cNvPr id="21" name="Group 36"/>
                <p:cNvGrpSpPr>
                  <a:grpSpLocks/>
                </p:cNvGrpSpPr>
                <p:nvPr/>
              </p:nvGrpSpPr>
              <p:grpSpPr bwMode="auto">
                <a:xfrm>
                  <a:off x="2096" y="2280"/>
                  <a:ext cx="912" cy="1128"/>
                  <a:chOff x="3360" y="1632"/>
                  <a:chExt cx="912" cy="1128"/>
                </a:xfrm>
              </p:grpSpPr>
              <p:grpSp>
                <p:nvGrpSpPr>
                  <p:cNvPr id="22" name="Group 37"/>
                  <p:cNvGrpSpPr>
                    <a:grpSpLocks/>
                  </p:cNvGrpSpPr>
                  <p:nvPr/>
                </p:nvGrpSpPr>
                <p:grpSpPr bwMode="auto">
                  <a:xfrm>
                    <a:off x="3360" y="1632"/>
                    <a:ext cx="912" cy="1128"/>
                    <a:chOff x="3360" y="1632"/>
                    <a:chExt cx="912" cy="1128"/>
                  </a:xfrm>
                </p:grpSpPr>
                <p:sp>
                  <p:nvSpPr>
                    <p:cNvPr id="412710" name="AutoShape 38"/>
                    <p:cNvSpPr>
                      <a:spLocks noChangeArrowheads="1"/>
                    </p:cNvSpPr>
                    <p:nvPr/>
                  </p:nvSpPr>
                  <p:spPr bwMode="auto">
                    <a:xfrm rot="5400000">
                      <a:off x="3612" y="2436"/>
                      <a:ext cx="408" cy="240"/>
                    </a:xfrm>
                    <a:prstGeom prst="rightArrow">
                      <a:avLst>
                        <a:gd name="adj1" fmla="val 50000"/>
                        <a:gd name="adj2" fmla="val 42500"/>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412711" name="Oval 39"/>
                    <p:cNvSpPr>
                      <a:spLocks noChangeArrowheads="1"/>
                    </p:cNvSpPr>
                    <p:nvPr/>
                  </p:nvSpPr>
                  <p:spPr bwMode="auto">
                    <a:xfrm>
                      <a:off x="3360" y="1632"/>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grpSp>
                <p:nvGrpSpPr>
                  <p:cNvPr id="23" name="Group 40"/>
                  <p:cNvGrpSpPr>
                    <a:grpSpLocks/>
                  </p:cNvGrpSpPr>
                  <p:nvPr/>
                </p:nvGrpSpPr>
                <p:grpSpPr bwMode="auto">
                  <a:xfrm flipV="1">
                    <a:off x="3720" y="1680"/>
                    <a:ext cx="192" cy="240"/>
                    <a:chOff x="5376" y="2304"/>
                    <a:chExt cx="240" cy="288"/>
                  </a:xfrm>
                </p:grpSpPr>
                <p:sp>
                  <p:nvSpPr>
                    <p:cNvPr id="412713" name="Freeform 41"/>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2714" name="Freeform 42"/>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4" name="Group 43"/>
                  <p:cNvGrpSpPr>
                    <a:grpSpLocks/>
                  </p:cNvGrpSpPr>
                  <p:nvPr/>
                </p:nvGrpSpPr>
                <p:grpSpPr bwMode="auto">
                  <a:xfrm>
                    <a:off x="3698" y="1968"/>
                    <a:ext cx="236" cy="480"/>
                    <a:chOff x="480" y="3024"/>
                    <a:chExt cx="284" cy="576"/>
                  </a:xfrm>
                </p:grpSpPr>
                <p:sp>
                  <p:nvSpPr>
                    <p:cNvPr id="412716" name="Freeform 44"/>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2717" name="Freeform 45"/>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grpSp>
        <p:sp>
          <p:nvSpPr>
            <p:cNvPr id="412739" name="Rectangle 67"/>
            <p:cNvSpPr>
              <a:spLocks noChangeArrowheads="1"/>
            </p:cNvSpPr>
            <p:nvPr/>
          </p:nvSpPr>
          <p:spPr bwMode="auto">
            <a:xfrm>
              <a:off x="3072" y="2640"/>
              <a:ext cx="1182" cy="269"/>
            </a:xfrm>
            <a:prstGeom prst="rect">
              <a:avLst/>
            </a:prstGeom>
            <a:noFill/>
            <a:ln w="9525">
              <a:noFill/>
              <a:miter lim="800000"/>
              <a:headEnd/>
              <a:tailEnd/>
            </a:ln>
            <a:effectLst/>
          </p:spPr>
          <p:txBody>
            <a:bodyPr wrap="none" anchor="ctr">
              <a:prstTxWarp prst="textNoShape">
                <a:avLst/>
              </a:prstTxWarp>
              <a:spAutoFit/>
            </a:bodyPr>
            <a:lstStyle/>
            <a:p>
              <a:pPr algn="l"/>
              <a:r>
                <a:rPr lang="en-US" sz="2200" b="1">
                  <a:solidFill>
                    <a:schemeClr val="tx2"/>
                  </a:solidFill>
                </a:rPr>
                <a:t>metaphase 2</a:t>
              </a:r>
              <a:endParaRPr lang="en-US" sz="2600" b="1">
                <a:solidFill>
                  <a:schemeClr val="tx2"/>
                </a:solidFill>
              </a:endParaRPr>
            </a:p>
          </p:txBody>
        </p:sp>
      </p:grpSp>
      <p:grpSp>
        <p:nvGrpSpPr>
          <p:cNvPr id="25" name="Group 78"/>
          <p:cNvGrpSpPr>
            <a:grpSpLocks/>
          </p:cNvGrpSpPr>
          <p:nvPr/>
        </p:nvGrpSpPr>
        <p:grpSpPr bwMode="auto">
          <a:xfrm>
            <a:off x="1219200" y="5181600"/>
            <a:ext cx="5456238" cy="1676400"/>
            <a:chOff x="768" y="3264"/>
            <a:chExt cx="3437" cy="1056"/>
          </a:xfrm>
        </p:grpSpPr>
        <p:sp>
          <p:nvSpPr>
            <p:cNvPr id="412677" name="Rectangle 5"/>
            <p:cNvSpPr>
              <a:spLocks noChangeArrowheads="1"/>
            </p:cNvSpPr>
            <p:nvPr/>
          </p:nvSpPr>
          <p:spPr bwMode="auto">
            <a:xfrm>
              <a:off x="768" y="3504"/>
              <a:ext cx="657" cy="520"/>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1600" b="1">
                  <a:solidFill>
                    <a:srgbClr val="CC0000"/>
                  </a:solidFill>
                </a:rPr>
                <a:t>1n</a:t>
              </a:r>
              <a:r>
                <a:rPr lang="en-US" sz="1600" b="1">
                  <a:solidFill>
                    <a:srgbClr val="0F116A"/>
                  </a:solidFill>
                </a:rPr>
                <a:t> = </a:t>
              </a:r>
              <a:r>
                <a:rPr lang="en-US" sz="1600" b="1">
                  <a:solidFill>
                    <a:srgbClr val="CC0000"/>
                  </a:solidFill>
                </a:rPr>
                <a:t>2</a:t>
              </a:r>
              <a:endParaRPr lang="en-US" sz="1600" b="1">
                <a:solidFill>
                  <a:srgbClr val="0F116A"/>
                </a:solidFill>
              </a:endParaRPr>
            </a:p>
            <a:p>
              <a:r>
                <a:rPr lang="en-US" sz="1600" b="1">
                  <a:solidFill>
                    <a:srgbClr val="0F116A"/>
                  </a:solidFill>
                </a:rPr>
                <a:t>single</a:t>
              </a:r>
            </a:p>
            <a:p>
              <a:r>
                <a:rPr lang="en-US" sz="1600" b="1">
                  <a:solidFill>
                    <a:srgbClr val="0F116A"/>
                  </a:solidFill>
                </a:rPr>
                <a:t>stranded</a:t>
              </a:r>
            </a:p>
          </p:txBody>
        </p:sp>
        <p:grpSp>
          <p:nvGrpSpPr>
            <p:cNvPr id="26" name="Group 7"/>
            <p:cNvGrpSpPr>
              <a:grpSpLocks/>
            </p:cNvGrpSpPr>
            <p:nvPr/>
          </p:nvGrpSpPr>
          <p:grpSpPr bwMode="auto">
            <a:xfrm>
              <a:off x="1536" y="3264"/>
              <a:ext cx="2032" cy="960"/>
              <a:chOff x="1536" y="3264"/>
              <a:chExt cx="2032" cy="960"/>
            </a:xfrm>
          </p:grpSpPr>
          <p:grpSp>
            <p:nvGrpSpPr>
              <p:cNvPr id="27" name="Group 8"/>
              <p:cNvGrpSpPr>
                <a:grpSpLocks/>
              </p:cNvGrpSpPr>
              <p:nvPr/>
            </p:nvGrpSpPr>
            <p:grpSpPr bwMode="auto">
              <a:xfrm>
                <a:off x="1536" y="3264"/>
                <a:ext cx="960" cy="960"/>
                <a:chOff x="1200" y="3216"/>
                <a:chExt cx="960" cy="960"/>
              </a:xfrm>
            </p:grpSpPr>
            <p:sp>
              <p:nvSpPr>
                <p:cNvPr id="412681" name="Oval 9"/>
                <p:cNvSpPr>
                  <a:spLocks noChangeArrowheads="1"/>
                </p:cNvSpPr>
                <p:nvPr/>
              </p:nvSpPr>
              <p:spPr bwMode="auto">
                <a:xfrm>
                  <a:off x="1200" y="3216"/>
                  <a:ext cx="960" cy="96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412682" name="Freeform 10"/>
                <p:cNvSpPr>
                  <a:spLocks/>
                </p:cNvSpPr>
                <p:nvPr/>
              </p:nvSpPr>
              <p:spPr bwMode="auto">
                <a:xfrm flipV="1">
                  <a:off x="1453" y="3648"/>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12683" name="Freeform 11"/>
                <p:cNvSpPr>
                  <a:spLocks/>
                </p:cNvSpPr>
                <p:nvPr/>
              </p:nvSpPr>
              <p:spPr bwMode="auto">
                <a:xfrm>
                  <a:off x="1732" y="3456"/>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28" name="Group 12"/>
              <p:cNvGrpSpPr>
                <a:grpSpLocks/>
              </p:cNvGrpSpPr>
              <p:nvPr/>
            </p:nvGrpSpPr>
            <p:grpSpPr bwMode="auto">
              <a:xfrm>
                <a:off x="2608" y="3264"/>
                <a:ext cx="960" cy="960"/>
                <a:chOff x="2208" y="3216"/>
                <a:chExt cx="960" cy="960"/>
              </a:xfrm>
            </p:grpSpPr>
            <p:sp>
              <p:nvSpPr>
                <p:cNvPr id="412685" name="Oval 13"/>
                <p:cNvSpPr>
                  <a:spLocks noChangeArrowheads="1"/>
                </p:cNvSpPr>
                <p:nvPr/>
              </p:nvSpPr>
              <p:spPr bwMode="auto">
                <a:xfrm>
                  <a:off x="2208" y="3216"/>
                  <a:ext cx="960" cy="96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412686" name="Freeform 14"/>
                <p:cNvSpPr>
                  <a:spLocks/>
                </p:cNvSpPr>
                <p:nvPr/>
              </p:nvSpPr>
              <p:spPr bwMode="auto">
                <a:xfrm flipH="1">
                  <a:off x="2692" y="3408"/>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12687" name="Freeform 15"/>
                <p:cNvSpPr>
                  <a:spLocks/>
                </p:cNvSpPr>
                <p:nvPr/>
              </p:nvSpPr>
              <p:spPr bwMode="auto">
                <a:xfrm flipH="1" flipV="1">
                  <a:off x="2413" y="3600"/>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sp>
          <p:nvSpPr>
            <p:cNvPr id="412740" name="Rectangle 68"/>
            <p:cNvSpPr>
              <a:spLocks noChangeArrowheads="1"/>
            </p:cNvSpPr>
            <p:nvPr/>
          </p:nvSpPr>
          <p:spPr bwMode="auto">
            <a:xfrm>
              <a:off x="3121" y="4051"/>
              <a:ext cx="1084" cy="269"/>
            </a:xfrm>
            <a:prstGeom prst="rect">
              <a:avLst/>
            </a:prstGeom>
            <a:noFill/>
            <a:ln w="9525">
              <a:noFill/>
              <a:miter lim="800000"/>
              <a:headEnd/>
              <a:tailEnd/>
            </a:ln>
            <a:effectLst/>
          </p:spPr>
          <p:txBody>
            <a:bodyPr wrap="none" anchor="ctr">
              <a:prstTxWarp prst="textNoShape">
                <a:avLst/>
              </a:prstTxWarp>
              <a:spAutoFit/>
            </a:bodyPr>
            <a:lstStyle/>
            <a:p>
              <a:pPr algn="l"/>
              <a:r>
                <a:rPr lang="en-US" sz="2200" b="1">
                  <a:solidFill>
                    <a:schemeClr val="tx2"/>
                  </a:solidFill>
                </a:rPr>
                <a:t>telophase 2</a:t>
              </a:r>
              <a:endParaRPr lang="en-US" sz="2600" b="1">
                <a:solidFill>
                  <a:schemeClr val="tx2"/>
                </a:solidFill>
              </a:endParaRPr>
            </a:p>
          </p:txBody>
        </p:sp>
      </p:grpSp>
      <p:sp>
        <p:nvSpPr>
          <p:cNvPr id="412742" name="Rectangle 70"/>
          <p:cNvSpPr>
            <a:spLocks noChangeArrowheads="1"/>
          </p:cNvSpPr>
          <p:nvPr/>
        </p:nvSpPr>
        <p:spPr bwMode="auto">
          <a:xfrm>
            <a:off x="4976813" y="3352800"/>
            <a:ext cx="1674812" cy="427038"/>
          </a:xfrm>
          <a:prstGeom prst="rect">
            <a:avLst/>
          </a:prstGeom>
          <a:noFill/>
          <a:ln w="9525">
            <a:noFill/>
            <a:miter lim="800000"/>
            <a:headEnd/>
            <a:tailEnd/>
          </a:ln>
          <a:effectLst/>
        </p:spPr>
        <p:txBody>
          <a:bodyPr wrap="none" anchor="ctr">
            <a:prstTxWarp prst="textNoShape">
              <a:avLst/>
            </a:prstTxWarp>
            <a:spAutoFit/>
          </a:bodyPr>
          <a:lstStyle/>
          <a:p>
            <a:pPr algn="l"/>
            <a:r>
              <a:rPr lang="en-US" sz="2200" b="1">
                <a:solidFill>
                  <a:schemeClr val="tx2"/>
                </a:solidFill>
              </a:rPr>
              <a:t>prophase 2</a:t>
            </a:r>
            <a:endParaRPr lang="en-US" sz="2600" b="1">
              <a:solidFill>
                <a:schemeClr val="tx2"/>
              </a:solidFill>
            </a:endParaRPr>
          </a:p>
        </p:txBody>
      </p:sp>
      <p:sp>
        <p:nvSpPr>
          <p:cNvPr id="412743" name="AutoShape 71"/>
          <p:cNvSpPr>
            <a:spLocks noChangeArrowheads="1"/>
          </p:cNvSpPr>
          <p:nvPr/>
        </p:nvSpPr>
        <p:spPr bwMode="auto">
          <a:xfrm>
            <a:off x="7519988" y="1835150"/>
            <a:ext cx="938212" cy="812800"/>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1600" b="1">
                <a:solidFill>
                  <a:srgbClr val="CC0000"/>
                </a:solidFill>
              </a:rPr>
              <a:t>1n</a:t>
            </a:r>
            <a:r>
              <a:rPr lang="en-US" sz="1600" b="1">
                <a:solidFill>
                  <a:srgbClr val="0F116A"/>
                </a:solidFill>
              </a:rPr>
              <a:t> = </a:t>
            </a:r>
            <a:r>
              <a:rPr lang="en-US" sz="1600" b="1">
                <a:solidFill>
                  <a:srgbClr val="CC0000"/>
                </a:solidFill>
              </a:rPr>
              <a:t>2</a:t>
            </a:r>
            <a:endParaRPr lang="en-US" sz="1600" b="1">
              <a:solidFill>
                <a:srgbClr val="0F116A"/>
              </a:solidFill>
            </a:endParaRPr>
          </a:p>
          <a:p>
            <a:r>
              <a:rPr lang="en-US" sz="1600" b="1">
                <a:solidFill>
                  <a:srgbClr val="0F116A"/>
                </a:solidFill>
              </a:rPr>
              <a:t>double</a:t>
            </a:r>
          </a:p>
          <a:p>
            <a:r>
              <a:rPr lang="en-US" sz="1600" b="1">
                <a:solidFill>
                  <a:srgbClr val="0F116A"/>
                </a:solidFill>
              </a:rPr>
              <a:t>stranded</a:t>
            </a:r>
          </a:p>
        </p:txBody>
      </p:sp>
      <p:sp>
        <p:nvSpPr>
          <p:cNvPr id="412675" name="Rectangle 3" descr="Rectangle: Click to edit Master text styles&#10;Second level&#10;Third level&#10;Fourth level&#10;Fifth level"/>
          <p:cNvSpPr>
            <a:spLocks noGrp="1" noChangeArrowheads="1"/>
          </p:cNvSpPr>
          <p:nvPr>
            <p:ph type="body" idx="1"/>
          </p:nvPr>
        </p:nvSpPr>
        <p:spPr>
          <a:xfrm>
            <a:off x="393700" y="1155700"/>
            <a:ext cx="6319838" cy="1752600"/>
          </a:xfrm>
        </p:spPr>
        <p:txBody>
          <a:bodyPr/>
          <a:lstStyle/>
          <a:p>
            <a:r>
              <a:rPr lang="en-US" dirty="0">
                <a:solidFill>
                  <a:srgbClr val="CC0000"/>
                </a:solidFill>
              </a:rPr>
              <a:t>2nd division</a:t>
            </a:r>
            <a:r>
              <a:rPr lang="en-US" dirty="0"/>
              <a:t> of meiosis separates</a:t>
            </a:r>
            <a:r>
              <a:rPr lang="en-US" dirty="0">
                <a:solidFill>
                  <a:schemeClr val="tx2"/>
                </a:solidFill>
              </a:rPr>
              <a:t> </a:t>
            </a:r>
            <a:r>
              <a:rPr lang="en-US" u="sng" dirty="0">
                <a:solidFill>
                  <a:srgbClr val="CC0000"/>
                </a:solidFill>
              </a:rPr>
              <a:t>sister</a:t>
            </a:r>
            <a:br>
              <a:rPr lang="en-US" u="sng" dirty="0">
                <a:solidFill>
                  <a:srgbClr val="CC0000"/>
                </a:solidFill>
              </a:rPr>
            </a:br>
            <a:r>
              <a:rPr lang="en-US" u="sng" dirty="0" err="1">
                <a:solidFill>
                  <a:srgbClr val="CC0000"/>
                </a:solidFill>
              </a:rPr>
              <a:t>chromatids</a:t>
            </a:r>
            <a:endParaRPr lang="en-US" dirty="0"/>
          </a:p>
        </p:txBody>
      </p:sp>
      <p:sp>
        <p:nvSpPr>
          <p:cNvPr id="412752" name="AutoShape 80"/>
          <p:cNvSpPr>
            <a:spLocks noChangeArrowheads="1"/>
          </p:cNvSpPr>
          <p:nvPr/>
        </p:nvSpPr>
        <p:spPr bwMode="auto">
          <a:xfrm flipH="1">
            <a:off x="114300" y="3635375"/>
            <a:ext cx="1933575" cy="1184275"/>
          </a:xfrm>
          <a:prstGeom prst="wedgeEllipseCallout">
            <a:avLst>
              <a:gd name="adj1" fmla="val -250"/>
              <a:gd name="adj2" fmla="val 11782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What does</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this division</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look like?</a:t>
            </a:r>
            <a:endParaRPr lang="en-US" sz="1600" b="1">
              <a:solidFill>
                <a:srgbClr val="0F116A"/>
              </a:solidFill>
              <a:latin typeface="Comic Sans MS" charset="0"/>
              <a:ea typeface="ＭＳ Ｐゴシック" charset="-128"/>
              <a:cs typeface="ＭＳ Ｐゴシック" charset="-128"/>
            </a:endParaRPr>
          </a:p>
        </p:txBody>
      </p:sp>
      <p:grpSp>
        <p:nvGrpSpPr>
          <p:cNvPr id="29" name="Group 81"/>
          <p:cNvGrpSpPr>
            <a:grpSpLocks/>
          </p:cNvGrpSpPr>
          <p:nvPr/>
        </p:nvGrpSpPr>
        <p:grpSpPr bwMode="auto">
          <a:xfrm>
            <a:off x="5338763" y="5541963"/>
            <a:ext cx="757237" cy="793750"/>
            <a:chOff x="4464" y="1792"/>
            <a:chExt cx="1104" cy="1158"/>
          </a:xfrm>
        </p:grpSpPr>
        <p:sp>
          <p:nvSpPr>
            <p:cNvPr id="412754" name="Oval 82"/>
            <p:cNvSpPr>
              <a:spLocks noChangeArrowheads="1"/>
            </p:cNvSpPr>
            <p:nvPr/>
          </p:nvSpPr>
          <p:spPr bwMode="auto">
            <a:xfrm>
              <a:off x="4464" y="1824"/>
              <a:ext cx="1104" cy="1104"/>
            </a:xfrm>
            <a:prstGeom prst="ellipse">
              <a:avLst/>
            </a:prstGeom>
            <a:solidFill>
              <a:srgbClr val="FFEA18">
                <a:alpha val="60001"/>
              </a:srgbClr>
            </a:solidFill>
            <a:ln w="9525">
              <a:noFill/>
              <a:round/>
              <a:headEnd/>
              <a:tailEnd/>
            </a:ln>
            <a:effectLst/>
          </p:spPr>
          <p:txBody>
            <a:bodyPr wrap="none" anchor="ctr">
              <a:prstTxWarp prst="textNoShape">
                <a:avLst/>
              </a:prstTxWarp>
            </a:bodyPr>
            <a:lstStyle/>
            <a:p>
              <a:endParaRPr lang="en-US"/>
            </a:p>
          </p:txBody>
        </p:sp>
        <p:sp>
          <p:nvSpPr>
            <p:cNvPr id="412755" name="Rectangle 83"/>
            <p:cNvSpPr>
              <a:spLocks noChangeArrowheads="1"/>
            </p:cNvSpPr>
            <p:nvPr/>
          </p:nvSpPr>
          <p:spPr bwMode="auto">
            <a:xfrm>
              <a:off x="4716" y="1792"/>
              <a:ext cx="597" cy="1158"/>
            </a:xfrm>
            <a:prstGeom prst="rect">
              <a:avLst/>
            </a:prstGeom>
            <a:noFill/>
            <a:ln w="9525">
              <a:noFill/>
              <a:miter lim="800000"/>
              <a:headEnd/>
              <a:tailEnd/>
            </a:ln>
            <a:effectLst/>
          </p:spPr>
          <p:txBody>
            <a:bodyPr anchor="ctr">
              <a:prstTxWarp prst="textNoShape">
                <a:avLst/>
              </a:prstTxWarp>
              <a:spAutoFit/>
            </a:bodyPr>
            <a:lstStyle/>
            <a:p>
              <a:r>
                <a:rPr lang="en-US" sz="4600" b="1">
                  <a:solidFill>
                    <a:schemeClr val="tx2"/>
                  </a:solidFill>
                </a:rPr>
                <a:t>4</a:t>
              </a:r>
            </a:p>
          </p:txBody>
        </p:sp>
      </p:grpSp>
    </p:spTree>
    <p:extLst>
      <p:ext uri="{BB962C8B-B14F-4D97-AF65-F5344CB8AC3E}">
        <p14:creationId xmlns:p14="http://schemas.microsoft.com/office/powerpoint/2010/main" val="1430799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2751"/>
                                        </p:tgtEl>
                                        <p:attrNameLst>
                                          <p:attrName>style.visibility</p:attrName>
                                        </p:attrNameLst>
                                      </p:cBhvr>
                                      <p:to>
                                        <p:strVal val="visible"/>
                                      </p:to>
                                    </p:set>
                                    <p:animEffect transition="in" filter="wipe(down)">
                                      <p:cBhvr>
                                        <p:cTn id="7" dur="500"/>
                                        <p:tgtEl>
                                          <p:spTgt spid="41275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2752"/>
                                        </p:tgtEl>
                                        <p:attrNameLst>
                                          <p:attrName>style.visibility</p:attrName>
                                        </p:attrNameLst>
                                      </p:cBhvr>
                                      <p:to>
                                        <p:strVal val="visible"/>
                                      </p:to>
                                    </p:set>
                                    <p:animEffect transition="in" filter="wipe(down)">
                                      <p:cBhvr>
                                        <p:cTn id="11" dur="500"/>
                                        <p:tgtEl>
                                          <p:spTgt spid="41275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5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Steps of meiosis</a:t>
            </a:r>
          </a:p>
        </p:txBody>
      </p:sp>
      <p:sp>
        <p:nvSpPr>
          <p:cNvPr id="406531" name="Rectangle 3" descr="Rectangle: Click to edit Master text styles&#10;Second level&#10;Third level&#10;Fourth level&#10;Fifth level"/>
          <p:cNvSpPr>
            <a:spLocks noGrp="1" noChangeArrowheads="1"/>
          </p:cNvSpPr>
          <p:nvPr>
            <p:ph type="body" idx="1"/>
          </p:nvPr>
        </p:nvSpPr>
        <p:spPr>
          <a:xfrm>
            <a:off x="457200" y="1066800"/>
            <a:ext cx="3549650" cy="5340350"/>
          </a:xfrm>
        </p:spPr>
        <p:txBody>
          <a:bodyPr/>
          <a:lstStyle/>
          <a:p>
            <a:pPr>
              <a:lnSpc>
                <a:spcPct val="90000"/>
              </a:lnSpc>
            </a:pPr>
            <a:r>
              <a:rPr lang="en-US" dirty="0"/>
              <a:t>Meiosis 1</a:t>
            </a:r>
          </a:p>
          <a:p>
            <a:pPr lvl="1">
              <a:lnSpc>
                <a:spcPct val="90000"/>
              </a:lnSpc>
            </a:pPr>
            <a:r>
              <a:rPr lang="en-US" dirty="0" err="1"/>
              <a:t>interphase</a:t>
            </a:r>
            <a:endParaRPr lang="en-US" dirty="0"/>
          </a:p>
          <a:p>
            <a:pPr lvl="1">
              <a:lnSpc>
                <a:spcPct val="90000"/>
              </a:lnSpc>
            </a:pPr>
            <a:r>
              <a:rPr lang="en-US" dirty="0"/>
              <a:t>prophase 1</a:t>
            </a:r>
          </a:p>
          <a:p>
            <a:pPr lvl="1">
              <a:lnSpc>
                <a:spcPct val="90000"/>
              </a:lnSpc>
            </a:pPr>
            <a:r>
              <a:rPr lang="en-US" dirty="0"/>
              <a:t>metaphase 1</a:t>
            </a:r>
          </a:p>
          <a:p>
            <a:pPr lvl="1">
              <a:lnSpc>
                <a:spcPct val="90000"/>
              </a:lnSpc>
            </a:pPr>
            <a:r>
              <a:rPr lang="en-US" dirty="0"/>
              <a:t>anaphase 1</a:t>
            </a:r>
          </a:p>
          <a:p>
            <a:pPr lvl="1">
              <a:lnSpc>
                <a:spcPct val="90000"/>
              </a:lnSpc>
            </a:pPr>
            <a:r>
              <a:rPr lang="en-US" dirty="0" err="1"/>
              <a:t>telophase</a:t>
            </a:r>
            <a:r>
              <a:rPr lang="en-US" dirty="0"/>
              <a:t> 1</a:t>
            </a:r>
          </a:p>
          <a:p>
            <a:pPr>
              <a:lnSpc>
                <a:spcPct val="90000"/>
              </a:lnSpc>
            </a:pPr>
            <a:r>
              <a:rPr lang="en-US" dirty="0"/>
              <a:t>Meiosis 2</a:t>
            </a:r>
          </a:p>
          <a:p>
            <a:pPr lvl="1">
              <a:lnSpc>
                <a:spcPct val="90000"/>
              </a:lnSpc>
            </a:pPr>
            <a:r>
              <a:rPr lang="en-US" dirty="0"/>
              <a:t>prophase 2</a:t>
            </a:r>
          </a:p>
          <a:p>
            <a:pPr lvl="1">
              <a:lnSpc>
                <a:spcPct val="90000"/>
              </a:lnSpc>
            </a:pPr>
            <a:r>
              <a:rPr lang="en-US" dirty="0"/>
              <a:t>metaphase 2</a:t>
            </a:r>
          </a:p>
          <a:p>
            <a:pPr lvl="1">
              <a:lnSpc>
                <a:spcPct val="90000"/>
              </a:lnSpc>
            </a:pPr>
            <a:r>
              <a:rPr lang="en-US" dirty="0"/>
              <a:t>anaphase 2</a:t>
            </a:r>
          </a:p>
          <a:p>
            <a:pPr lvl="1">
              <a:lnSpc>
                <a:spcPct val="90000"/>
              </a:lnSpc>
            </a:pPr>
            <a:r>
              <a:rPr lang="en-US" dirty="0" err="1"/>
              <a:t>telophase</a:t>
            </a:r>
            <a:r>
              <a:rPr lang="en-US" dirty="0"/>
              <a:t> 2</a:t>
            </a:r>
            <a:endParaRPr lang="en-US" sz="2400" dirty="0"/>
          </a:p>
        </p:txBody>
      </p:sp>
      <p:sp>
        <p:nvSpPr>
          <p:cNvPr id="406532" name="AutoShape 4"/>
          <p:cNvSpPr>
            <a:spLocks noChangeArrowheads="1"/>
          </p:cNvSpPr>
          <p:nvPr/>
        </p:nvSpPr>
        <p:spPr bwMode="auto">
          <a:xfrm>
            <a:off x="4357688" y="4251325"/>
            <a:ext cx="3551237" cy="2457450"/>
          </a:xfrm>
          <a:prstGeom prst="roundRect">
            <a:avLst>
              <a:gd name="adj" fmla="val 16667"/>
            </a:avLst>
          </a:prstGeom>
          <a:solidFill>
            <a:srgbClr val="FFCC18"/>
          </a:solidFill>
          <a:ln w="9525">
            <a:noFill/>
            <a:round/>
            <a:headEnd/>
            <a:tailEnd/>
          </a:ln>
          <a:effectLst/>
        </p:spPr>
        <p:txBody>
          <a:bodyPr lIns="45720" tIns="0" rIns="0" bIns="0" anchor="ctr">
            <a:prstTxWarp prst="textNoShape">
              <a:avLst/>
            </a:prstTxWarp>
            <a:spAutoFit/>
          </a:bodyPr>
          <a:lstStyle/>
          <a:p>
            <a:pPr algn="l" eaLnBrk="1" hangingPunct="1">
              <a:spcBef>
                <a:spcPct val="20000"/>
              </a:spcBef>
              <a:buClr>
                <a:srgbClr val="0F116A"/>
              </a:buClr>
              <a:buSzPct val="120000"/>
              <a:buFont typeface="Wingdings" charset="2"/>
              <a:buNone/>
            </a:pPr>
            <a:r>
              <a:rPr lang="en-US" sz="2600" b="1">
                <a:solidFill>
                  <a:srgbClr val="CC0000"/>
                </a:solidFill>
              </a:rPr>
              <a:t>2nd division</a:t>
            </a:r>
            <a:r>
              <a:rPr lang="en-US" sz="2600" b="1">
                <a:solidFill>
                  <a:srgbClr val="0F116A"/>
                </a:solidFill>
              </a:rPr>
              <a:t> of meiosis separates</a:t>
            </a:r>
            <a:r>
              <a:rPr lang="en-US" sz="2600" b="1" u="sng">
                <a:solidFill>
                  <a:srgbClr val="0F116A"/>
                </a:solidFill>
              </a:rPr>
              <a:t> </a:t>
            </a:r>
            <a:r>
              <a:rPr lang="en-US" sz="2600" b="1" u="sng">
                <a:solidFill>
                  <a:srgbClr val="CC0000"/>
                </a:solidFill>
              </a:rPr>
              <a:t>sister chromatids</a:t>
            </a:r>
            <a:endParaRPr lang="en-US" sz="2600" b="1">
              <a:solidFill>
                <a:srgbClr val="0F116A"/>
              </a:solidFill>
            </a:endParaRPr>
          </a:p>
          <a:p>
            <a:pPr algn="l" eaLnBrk="1" hangingPunct="1">
              <a:spcBef>
                <a:spcPct val="20000"/>
              </a:spcBef>
              <a:buClr>
                <a:srgbClr val="0F116A"/>
              </a:buClr>
              <a:buSzPct val="120000"/>
              <a:buFont typeface="Wingdings" charset="2"/>
              <a:buNone/>
            </a:pPr>
            <a:r>
              <a:rPr lang="en-US" sz="2600" b="1">
                <a:solidFill>
                  <a:srgbClr val="0F116A"/>
                </a:solidFill>
              </a:rPr>
              <a:t>(1n </a:t>
            </a:r>
            <a:r>
              <a:rPr lang="en-US" sz="3000" b="1">
                <a:solidFill>
                  <a:srgbClr val="0F116A"/>
                </a:solidFill>
                <a:sym typeface="Symbol" charset="2"/>
              </a:rPr>
              <a:t></a:t>
            </a:r>
            <a:r>
              <a:rPr lang="en-US" sz="2600" b="1">
                <a:solidFill>
                  <a:srgbClr val="0F116A"/>
                </a:solidFill>
              </a:rPr>
              <a:t> 1n)</a:t>
            </a:r>
          </a:p>
          <a:p>
            <a:pPr algn="l" eaLnBrk="1" hangingPunct="1">
              <a:spcBef>
                <a:spcPct val="20000"/>
              </a:spcBef>
              <a:buClr>
                <a:srgbClr val="0F116A"/>
              </a:buClr>
              <a:buSzPct val="120000"/>
              <a:buFont typeface="Wingdings" charset="2"/>
              <a:buNone/>
            </a:pPr>
            <a:r>
              <a:rPr lang="en-US" sz="2600" b="1">
                <a:solidFill>
                  <a:srgbClr val="0F116A"/>
                </a:solidFill>
              </a:rPr>
              <a:t>* just like mitosis *</a:t>
            </a:r>
          </a:p>
        </p:txBody>
      </p:sp>
      <p:sp>
        <p:nvSpPr>
          <p:cNvPr id="406533" name="AutoShape 5"/>
          <p:cNvSpPr>
            <a:spLocks noChangeArrowheads="1"/>
          </p:cNvSpPr>
          <p:nvPr/>
        </p:nvSpPr>
        <p:spPr bwMode="auto">
          <a:xfrm>
            <a:off x="4357688" y="1430338"/>
            <a:ext cx="3535362" cy="2457450"/>
          </a:xfrm>
          <a:prstGeom prst="roundRect">
            <a:avLst>
              <a:gd name="adj" fmla="val 16667"/>
            </a:avLst>
          </a:prstGeom>
          <a:solidFill>
            <a:srgbClr val="FFCC18"/>
          </a:solidFill>
          <a:ln w="9525">
            <a:noFill/>
            <a:round/>
            <a:headEnd/>
            <a:tailEnd/>
          </a:ln>
          <a:effectLst/>
        </p:spPr>
        <p:txBody>
          <a:bodyPr lIns="45720" tIns="0" rIns="0" bIns="0" anchor="ctr">
            <a:prstTxWarp prst="textNoShape">
              <a:avLst/>
            </a:prstTxWarp>
            <a:spAutoFit/>
          </a:bodyPr>
          <a:lstStyle/>
          <a:p>
            <a:pPr algn="l" eaLnBrk="1" hangingPunct="1">
              <a:spcBef>
                <a:spcPct val="20000"/>
              </a:spcBef>
              <a:buClr>
                <a:srgbClr val="0F116A"/>
              </a:buClr>
              <a:buSzPct val="120000"/>
              <a:buFont typeface="Wingdings" charset="2"/>
              <a:buNone/>
            </a:pPr>
            <a:r>
              <a:rPr lang="en-US" sz="2600" b="1">
                <a:solidFill>
                  <a:srgbClr val="CC0000"/>
                </a:solidFill>
              </a:rPr>
              <a:t>1st division</a:t>
            </a:r>
            <a:r>
              <a:rPr lang="en-US" sz="2600" b="1">
                <a:solidFill>
                  <a:srgbClr val="0F116A"/>
                </a:solidFill>
              </a:rPr>
              <a:t> of </a:t>
            </a:r>
            <a:br>
              <a:rPr lang="en-US" sz="2600" b="1">
                <a:solidFill>
                  <a:srgbClr val="0F116A"/>
                </a:solidFill>
              </a:rPr>
            </a:br>
            <a:r>
              <a:rPr lang="en-US" sz="2600" b="1">
                <a:solidFill>
                  <a:srgbClr val="0F116A"/>
                </a:solidFill>
              </a:rPr>
              <a:t>meiosis separates</a:t>
            </a:r>
            <a:r>
              <a:rPr lang="en-US" sz="2600" b="1" u="sng">
                <a:solidFill>
                  <a:srgbClr val="0F116A"/>
                </a:solidFill>
              </a:rPr>
              <a:t> </a:t>
            </a:r>
            <a:r>
              <a:rPr lang="en-US" sz="2600" b="1" u="sng">
                <a:solidFill>
                  <a:srgbClr val="CC0000"/>
                </a:solidFill>
              </a:rPr>
              <a:t>homologous pairs</a:t>
            </a:r>
            <a:endParaRPr lang="en-US" sz="2600" b="1">
              <a:solidFill>
                <a:srgbClr val="0F116A"/>
              </a:solidFill>
            </a:endParaRPr>
          </a:p>
          <a:p>
            <a:pPr algn="l" eaLnBrk="1" hangingPunct="1">
              <a:spcBef>
                <a:spcPct val="20000"/>
              </a:spcBef>
              <a:buClr>
                <a:srgbClr val="0F116A"/>
              </a:buClr>
              <a:buSzPct val="120000"/>
              <a:buFont typeface="Wingdings" charset="2"/>
              <a:buNone/>
            </a:pPr>
            <a:r>
              <a:rPr lang="en-US" sz="2600" b="1">
                <a:solidFill>
                  <a:srgbClr val="0F116A"/>
                </a:solidFill>
              </a:rPr>
              <a:t>(2n </a:t>
            </a:r>
            <a:r>
              <a:rPr lang="en-US" sz="3000" b="1">
                <a:solidFill>
                  <a:srgbClr val="0F116A"/>
                </a:solidFill>
                <a:sym typeface="Symbol" charset="2"/>
              </a:rPr>
              <a:t></a:t>
            </a:r>
            <a:r>
              <a:rPr lang="en-US" sz="2600" b="1">
                <a:solidFill>
                  <a:srgbClr val="0F116A"/>
                </a:solidFill>
              </a:rPr>
              <a:t> 1n)</a:t>
            </a:r>
          </a:p>
          <a:p>
            <a:pPr algn="l" eaLnBrk="1" hangingPunct="1">
              <a:spcBef>
                <a:spcPct val="20000"/>
              </a:spcBef>
              <a:buClr>
                <a:srgbClr val="0F116A"/>
              </a:buClr>
              <a:buSzPct val="120000"/>
              <a:buFont typeface="Wingdings" charset="2"/>
              <a:buNone/>
            </a:pPr>
            <a:r>
              <a:rPr lang="en-US" sz="2600" b="1">
                <a:solidFill>
                  <a:srgbClr val="0F116A"/>
                </a:solidFill>
              </a:rPr>
              <a:t>“reduction division”</a:t>
            </a:r>
          </a:p>
        </p:txBody>
      </p:sp>
    </p:spTree>
    <p:extLst>
      <p:ext uri="{BB962C8B-B14F-4D97-AF65-F5344CB8AC3E}">
        <p14:creationId xmlns:p14="http://schemas.microsoft.com/office/powerpoint/2010/main" val="38998942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t>Meiosis 1 &amp; 2</a:t>
            </a:r>
          </a:p>
        </p:txBody>
      </p:sp>
      <p:pic>
        <p:nvPicPr>
          <p:cNvPr id="469003" name="Picture 11" descr="f12-112t_the_stages_of_"/>
          <p:cNvPicPr>
            <a:picLocks noChangeAspect="1" noChangeArrowheads="1"/>
          </p:cNvPicPr>
          <p:nvPr/>
        </p:nvPicPr>
        <p:blipFill>
          <a:blip r:embed="rId3"/>
          <a:srcRect l="22501" t="2251" r="22501"/>
          <a:stretch>
            <a:fillRect/>
          </a:stretch>
        </p:blipFill>
        <p:spPr bwMode="auto">
          <a:xfrm>
            <a:off x="3878263" y="1296988"/>
            <a:ext cx="2076450" cy="2768600"/>
          </a:xfrm>
          <a:prstGeom prst="rect">
            <a:avLst/>
          </a:prstGeom>
          <a:noFill/>
          <a:ln w="9525">
            <a:noFill/>
            <a:miter lim="800000"/>
            <a:headEnd/>
            <a:tailEnd/>
          </a:ln>
        </p:spPr>
      </p:pic>
      <p:pic>
        <p:nvPicPr>
          <p:cNvPr id="469004" name="Picture 12" descr="f12-111t_the_stages_of_"/>
          <p:cNvPicPr>
            <a:picLocks noChangeAspect="1" noChangeArrowheads="1"/>
          </p:cNvPicPr>
          <p:nvPr/>
        </p:nvPicPr>
        <p:blipFill>
          <a:blip r:embed="rId4"/>
          <a:srcRect l="25874" t="2251" r="25874"/>
          <a:stretch>
            <a:fillRect/>
          </a:stretch>
        </p:blipFill>
        <p:spPr bwMode="auto">
          <a:xfrm>
            <a:off x="1117600" y="1290638"/>
            <a:ext cx="1820863" cy="2768600"/>
          </a:xfrm>
          <a:prstGeom prst="rect">
            <a:avLst/>
          </a:prstGeom>
          <a:noFill/>
          <a:ln w="9525">
            <a:noFill/>
            <a:miter lim="800000"/>
            <a:headEnd/>
            <a:tailEnd/>
          </a:ln>
        </p:spPr>
      </p:pic>
      <p:pic>
        <p:nvPicPr>
          <p:cNvPr id="469006" name="Picture 14" descr="f12-113t_the_stages_of_"/>
          <p:cNvPicPr>
            <a:picLocks noChangeAspect="1" noChangeArrowheads="1"/>
          </p:cNvPicPr>
          <p:nvPr/>
        </p:nvPicPr>
        <p:blipFill>
          <a:blip r:embed="rId5"/>
          <a:srcRect l="25874" t="2251" r="25874"/>
          <a:stretch>
            <a:fillRect/>
          </a:stretch>
        </p:blipFill>
        <p:spPr bwMode="auto">
          <a:xfrm>
            <a:off x="6896100" y="1296988"/>
            <a:ext cx="1822450" cy="2768600"/>
          </a:xfrm>
          <a:prstGeom prst="rect">
            <a:avLst/>
          </a:prstGeom>
          <a:noFill/>
          <a:ln w="9525">
            <a:noFill/>
            <a:miter lim="800000"/>
            <a:headEnd/>
            <a:tailEnd/>
          </a:ln>
        </p:spPr>
      </p:pic>
      <p:pic>
        <p:nvPicPr>
          <p:cNvPr id="469007" name="Picture 15" descr="f12-117t_the_stages_of_"/>
          <p:cNvPicPr>
            <a:picLocks noChangeAspect="1" noChangeArrowheads="1"/>
          </p:cNvPicPr>
          <p:nvPr/>
        </p:nvPicPr>
        <p:blipFill>
          <a:blip r:embed="rId6"/>
          <a:srcRect l="22501" t="2251" r="24750"/>
          <a:stretch>
            <a:fillRect/>
          </a:stretch>
        </p:blipFill>
        <p:spPr bwMode="auto">
          <a:xfrm>
            <a:off x="3863975" y="4111625"/>
            <a:ext cx="1976438" cy="2746375"/>
          </a:xfrm>
          <a:prstGeom prst="rect">
            <a:avLst/>
          </a:prstGeom>
          <a:noFill/>
          <a:ln w="9525">
            <a:noFill/>
            <a:miter lim="800000"/>
            <a:headEnd/>
            <a:tailEnd/>
          </a:ln>
        </p:spPr>
      </p:pic>
      <p:pic>
        <p:nvPicPr>
          <p:cNvPr id="469008" name="Picture 16" descr="f12-118t_the_stages_of_"/>
          <p:cNvPicPr>
            <a:picLocks noChangeAspect="1" noChangeArrowheads="1"/>
          </p:cNvPicPr>
          <p:nvPr/>
        </p:nvPicPr>
        <p:blipFill>
          <a:blip r:embed="rId7"/>
          <a:srcRect l="25874" t="2251" r="25874"/>
          <a:stretch>
            <a:fillRect/>
          </a:stretch>
        </p:blipFill>
        <p:spPr bwMode="auto">
          <a:xfrm>
            <a:off x="6884988" y="4086225"/>
            <a:ext cx="1825625" cy="2771775"/>
          </a:xfrm>
          <a:prstGeom prst="rect">
            <a:avLst/>
          </a:prstGeom>
          <a:noFill/>
        </p:spPr>
      </p:pic>
      <p:pic>
        <p:nvPicPr>
          <p:cNvPr id="469009" name="Picture 17" descr="f12-116t_the_stages_of_"/>
          <p:cNvPicPr>
            <a:picLocks noChangeAspect="1" noChangeArrowheads="1"/>
          </p:cNvPicPr>
          <p:nvPr/>
        </p:nvPicPr>
        <p:blipFill>
          <a:blip r:embed="rId8"/>
          <a:srcRect l="25874" t="2251" r="25874"/>
          <a:stretch>
            <a:fillRect/>
          </a:stretch>
        </p:blipFill>
        <p:spPr bwMode="auto">
          <a:xfrm>
            <a:off x="1066800" y="4100513"/>
            <a:ext cx="1816100" cy="2757487"/>
          </a:xfrm>
          <a:prstGeom prst="rect">
            <a:avLst/>
          </a:prstGeom>
          <a:noFill/>
        </p:spPr>
      </p:pic>
    </p:spTree>
    <p:extLst>
      <p:ext uri="{BB962C8B-B14F-4D97-AF65-F5344CB8AC3E}">
        <p14:creationId xmlns:p14="http://schemas.microsoft.com/office/powerpoint/2010/main" val="40102381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a:t>Trading pieces of DNA</a:t>
            </a:r>
          </a:p>
        </p:txBody>
      </p:sp>
      <p:pic>
        <p:nvPicPr>
          <p:cNvPr id="427011" name="Picture 3"/>
          <p:cNvPicPr>
            <a:picLocks noChangeAspect="1" noChangeArrowheads="1"/>
          </p:cNvPicPr>
          <p:nvPr/>
        </p:nvPicPr>
        <p:blipFill>
          <a:blip r:embed="rId3"/>
          <a:srcRect r="27449" b="4099"/>
          <a:stretch>
            <a:fillRect/>
          </a:stretch>
        </p:blipFill>
        <p:spPr bwMode="auto">
          <a:xfrm>
            <a:off x="5913438" y="355600"/>
            <a:ext cx="3143250" cy="6418263"/>
          </a:xfrm>
          <a:prstGeom prst="rect">
            <a:avLst/>
          </a:prstGeom>
          <a:noFill/>
          <a:ln w="9525">
            <a:noFill/>
            <a:miter lim="800000"/>
            <a:headEnd/>
            <a:tailEnd/>
          </a:ln>
        </p:spPr>
      </p:pic>
      <p:sp>
        <p:nvSpPr>
          <p:cNvPr id="427013" name="Rectangle 5" descr="Rectangle: Click to edit Master text styles&#10;Second level&#10;Third level&#10;Fourth level&#10;Fifth level"/>
          <p:cNvSpPr>
            <a:spLocks noGrp="1" noChangeArrowheads="1"/>
          </p:cNvSpPr>
          <p:nvPr>
            <p:ph type="body" idx="1"/>
          </p:nvPr>
        </p:nvSpPr>
        <p:spPr>
          <a:xfrm>
            <a:off x="231775" y="939800"/>
            <a:ext cx="5802313" cy="3316288"/>
          </a:xfrm>
        </p:spPr>
        <p:txBody>
          <a:bodyPr/>
          <a:lstStyle/>
          <a:p>
            <a:pPr marL="285750" indent="-285750"/>
            <a:r>
              <a:rPr lang="en-US" u="sng" dirty="0">
                <a:solidFill>
                  <a:srgbClr val="CC0000"/>
                </a:solidFill>
              </a:rPr>
              <a:t>Crossing over</a:t>
            </a:r>
            <a:r>
              <a:rPr lang="en-US" dirty="0"/>
              <a:t> </a:t>
            </a:r>
          </a:p>
          <a:p>
            <a:pPr marL="685800" lvl="1"/>
            <a:r>
              <a:rPr lang="en-US" sz="2600" dirty="0"/>
              <a:t>during </a:t>
            </a:r>
            <a:r>
              <a:rPr lang="en-US" sz="2600" u="sng" dirty="0">
                <a:solidFill>
                  <a:srgbClr val="CC0000"/>
                </a:solidFill>
              </a:rPr>
              <a:t>Prophase 1</a:t>
            </a:r>
            <a:r>
              <a:rPr lang="en-US" sz="2600" dirty="0"/>
              <a:t>, sister </a:t>
            </a:r>
            <a:r>
              <a:rPr lang="en-US" sz="2600" dirty="0" err="1"/>
              <a:t>chromatids</a:t>
            </a:r>
            <a:r>
              <a:rPr lang="en-US" sz="2600" dirty="0"/>
              <a:t> intertwine </a:t>
            </a:r>
            <a:endParaRPr lang="en-US" dirty="0"/>
          </a:p>
          <a:p>
            <a:pPr marL="1028700" lvl="2"/>
            <a:r>
              <a:rPr lang="en-US" dirty="0"/>
              <a:t>homologous pairs swap</a:t>
            </a:r>
            <a:br>
              <a:rPr lang="en-US" dirty="0"/>
            </a:br>
            <a:r>
              <a:rPr lang="en-US" dirty="0"/>
              <a:t>pieces of chromosome</a:t>
            </a:r>
          </a:p>
          <a:p>
            <a:pPr marL="1371600" lvl="3"/>
            <a:r>
              <a:rPr lang="en-US" dirty="0"/>
              <a:t>DNA breaks &amp; re-attaches</a:t>
            </a:r>
          </a:p>
        </p:txBody>
      </p:sp>
      <p:pic>
        <p:nvPicPr>
          <p:cNvPr id="427014" name="Picture 6" descr="crossingover"/>
          <p:cNvPicPr>
            <a:picLocks noChangeAspect="1" noChangeArrowheads="1"/>
          </p:cNvPicPr>
          <p:nvPr/>
        </p:nvPicPr>
        <p:blipFill>
          <a:blip r:embed="rId4"/>
          <a:srcRect/>
          <a:stretch>
            <a:fillRect/>
          </a:stretch>
        </p:blipFill>
        <p:spPr bwMode="auto">
          <a:xfrm>
            <a:off x="3349625" y="4840288"/>
            <a:ext cx="2146300" cy="1931987"/>
          </a:xfrm>
          <a:prstGeom prst="rect">
            <a:avLst/>
          </a:prstGeom>
          <a:noFill/>
        </p:spPr>
      </p:pic>
      <p:pic>
        <p:nvPicPr>
          <p:cNvPr id="427015" name="Picture 7" descr="crossingover-tetrad"/>
          <p:cNvPicPr>
            <a:picLocks noChangeAspect="1" noChangeArrowheads="1"/>
          </p:cNvPicPr>
          <p:nvPr/>
        </p:nvPicPr>
        <p:blipFill>
          <a:blip r:embed="rId5"/>
          <a:srcRect r="27292"/>
          <a:stretch>
            <a:fillRect/>
          </a:stretch>
        </p:blipFill>
        <p:spPr bwMode="auto">
          <a:xfrm>
            <a:off x="1216025" y="4916488"/>
            <a:ext cx="1554163" cy="1925637"/>
          </a:xfrm>
          <a:prstGeom prst="rect">
            <a:avLst/>
          </a:prstGeom>
          <a:noFill/>
          <a:ln w="9525">
            <a:noFill/>
            <a:miter lim="800000"/>
            <a:headEnd/>
            <a:tailEnd/>
          </a:ln>
        </p:spPr>
      </p:pic>
      <p:sp>
        <p:nvSpPr>
          <p:cNvPr id="427012" name="AutoShape 4"/>
          <p:cNvSpPr>
            <a:spLocks noChangeArrowheads="1"/>
          </p:cNvSpPr>
          <p:nvPr/>
        </p:nvSpPr>
        <p:spPr bwMode="auto">
          <a:xfrm>
            <a:off x="312738" y="6065838"/>
            <a:ext cx="903287" cy="373062"/>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r>
              <a:rPr lang="en-US" sz="2200" b="1">
                <a:solidFill>
                  <a:srgbClr val="0F116A"/>
                </a:solidFill>
              </a:rPr>
              <a:t>tetrad</a:t>
            </a:r>
          </a:p>
        </p:txBody>
      </p:sp>
      <p:sp>
        <p:nvSpPr>
          <p:cNvPr id="427017" name="AutoShape 9"/>
          <p:cNvSpPr>
            <a:spLocks noChangeArrowheads="1"/>
          </p:cNvSpPr>
          <p:nvPr/>
        </p:nvSpPr>
        <p:spPr bwMode="auto">
          <a:xfrm>
            <a:off x="98425" y="4475163"/>
            <a:ext cx="1322388" cy="373062"/>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r>
              <a:rPr lang="en-US" sz="2200" b="1">
                <a:solidFill>
                  <a:srgbClr val="0F116A"/>
                </a:solidFill>
              </a:rPr>
              <a:t>synapsis</a:t>
            </a:r>
          </a:p>
        </p:txBody>
      </p:sp>
      <p:sp>
        <p:nvSpPr>
          <p:cNvPr id="427018" name="AutoShape 10"/>
          <p:cNvSpPr>
            <a:spLocks noChangeArrowheads="1"/>
          </p:cNvSpPr>
          <p:nvPr/>
        </p:nvSpPr>
        <p:spPr bwMode="auto">
          <a:xfrm>
            <a:off x="2490788" y="5513388"/>
            <a:ext cx="9906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427022" name="Rectangle 14"/>
          <p:cNvSpPr>
            <a:spLocks noChangeArrowheads="1"/>
          </p:cNvSpPr>
          <p:nvPr/>
        </p:nvSpPr>
        <p:spPr bwMode="auto">
          <a:xfrm>
            <a:off x="7740650" y="1562100"/>
            <a:ext cx="14033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prophase 1</a:t>
            </a:r>
            <a:endParaRPr lang="en-US" sz="2000" b="1">
              <a:solidFill>
                <a:schemeClr val="tx2"/>
              </a:solidFill>
            </a:endParaRPr>
          </a:p>
        </p:txBody>
      </p:sp>
      <p:grpSp>
        <p:nvGrpSpPr>
          <p:cNvPr id="2" name="Group 17"/>
          <p:cNvGrpSpPr>
            <a:grpSpLocks/>
          </p:cNvGrpSpPr>
          <p:nvPr/>
        </p:nvGrpSpPr>
        <p:grpSpPr bwMode="auto">
          <a:xfrm>
            <a:off x="5480050" y="1995488"/>
            <a:ext cx="1447800" cy="1447800"/>
            <a:chOff x="4056" y="1284"/>
            <a:chExt cx="912" cy="912"/>
          </a:xfrm>
        </p:grpSpPr>
        <p:sp>
          <p:nvSpPr>
            <p:cNvPr id="427026" name="Oval 18"/>
            <p:cNvSpPr>
              <a:spLocks noChangeArrowheads="1"/>
            </p:cNvSpPr>
            <p:nvPr/>
          </p:nvSpPr>
          <p:spPr bwMode="auto">
            <a:xfrm>
              <a:off x="4056" y="1284"/>
              <a:ext cx="912" cy="912"/>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grpSp>
          <p:nvGrpSpPr>
            <p:cNvPr id="3" name="Group 19"/>
            <p:cNvGrpSpPr>
              <a:grpSpLocks/>
            </p:cNvGrpSpPr>
            <p:nvPr/>
          </p:nvGrpSpPr>
          <p:grpSpPr bwMode="auto">
            <a:xfrm flipV="1">
              <a:off x="4585" y="1753"/>
              <a:ext cx="192" cy="240"/>
              <a:chOff x="5376" y="2304"/>
              <a:chExt cx="240" cy="288"/>
            </a:xfrm>
          </p:grpSpPr>
          <p:sp>
            <p:nvSpPr>
              <p:cNvPr id="427028" name="Freeform 20"/>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27029" name="Freeform 21"/>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4" name="Group 22"/>
            <p:cNvGrpSpPr>
              <a:grpSpLocks/>
            </p:cNvGrpSpPr>
            <p:nvPr/>
          </p:nvGrpSpPr>
          <p:grpSpPr bwMode="auto">
            <a:xfrm>
              <a:off x="4220" y="1381"/>
              <a:ext cx="236" cy="480"/>
              <a:chOff x="480" y="3024"/>
              <a:chExt cx="284" cy="576"/>
            </a:xfrm>
          </p:grpSpPr>
          <p:sp>
            <p:nvSpPr>
              <p:cNvPr id="427031" name="Freeform 23"/>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27032" name="Freeform 24"/>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5" name="Group 25"/>
            <p:cNvGrpSpPr>
              <a:grpSpLocks/>
            </p:cNvGrpSpPr>
            <p:nvPr/>
          </p:nvGrpSpPr>
          <p:grpSpPr bwMode="auto">
            <a:xfrm flipV="1">
              <a:off x="4695" y="1728"/>
              <a:ext cx="192" cy="240"/>
              <a:chOff x="5376" y="2304"/>
              <a:chExt cx="240" cy="288"/>
            </a:xfrm>
          </p:grpSpPr>
          <p:sp>
            <p:nvSpPr>
              <p:cNvPr id="427034" name="Freeform 26"/>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27035" name="Freeform 27"/>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6" name="Group 28"/>
            <p:cNvGrpSpPr>
              <a:grpSpLocks/>
            </p:cNvGrpSpPr>
            <p:nvPr/>
          </p:nvGrpSpPr>
          <p:grpSpPr bwMode="auto">
            <a:xfrm>
              <a:off x="4370" y="1352"/>
              <a:ext cx="236" cy="480"/>
              <a:chOff x="480" y="3024"/>
              <a:chExt cx="284" cy="576"/>
            </a:xfrm>
          </p:grpSpPr>
          <p:sp>
            <p:nvSpPr>
              <p:cNvPr id="427037" name="Freeform 29"/>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27038" name="Freeform 30"/>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spTree>
    <p:extLst>
      <p:ext uri="{BB962C8B-B14F-4D97-AF65-F5344CB8AC3E}">
        <p14:creationId xmlns:p14="http://schemas.microsoft.com/office/powerpoint/2010/main" val="32147870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1725" name="Picture 13" descr="penguinL"/>
          <p:cNvPicPr>
            <a:picLocks noChangeAspect="1" noChangeArrowheads="1"/>
          </p:cNvPicPr>
          <p:nvPr/>
        </p:nvPicPr>
        <p:blipFill>
          <a:blip r:embed="rId4"/>
          <a:srcRect/>
          <a:stretch>
            <a:fillRect/>
          </a:stretch>
        </p:blipFill>
        <p:spPr bwMode="auto">
          <a:xfrm>
            <a:off x="8305800" y="381000"/>
            <a:ext cx="750888" cy="762000"/>
          </a:xfrm>
          <a:prstGeom prst="rect">
            <a:avLst/>
          </a:prstGeom>
          <a:noFill/>
        </p:spPr>
      </p:pic>
      <p:pic>
        <p:nvPicPr>
          <p:cNvPr id="371724" name="Picture 12" descr="penguinL"/>
          <p:cNvPicPr>
            <a:picLocks noChangeAspect="1" noChangeArrowheads="1"/>
          </p:cNvPicPr>
          <p:nvPr/>
        </p:nvPicPr>
        <p:blipFill>
          <a:blip r:embed="rId5"/>
          <a:srcRect/>
          <a:stretch>
            <a:fillRect/>
          </a:stretch>
        </p:blipFill>
        <p:spPr bwMode="auto">
          <a:xfrm>
            <a:off x="7620000" y="838200"/>
            <a:ext cx="750888" cy="762000"/>
          </a:xfrm>
          <a:prstGeom prst="rect">
            <a:avLst/>
          </a:prstGeom>
          <a:noFill/>
        </p:spPr>
      </p:pic>
      <p:pic>
        <p:nvPicPr>
          <p:cNvPr id="371722" name="Picture 10" descr="penguinL"/>
          <p:cNvPicPr>
            <a:picLocks noChangeAspect="1" noChangeArrowheads="1"/>
          </p:cNvPicPr>
          <p:nvPr/>
        </p:nvPicPr>
        <p:blipFill>
          <a:blip r:embed="rId4"/>
          <a:srcRect/>
          <a:stretch>
            <a:fillRect/>
          </a:stretch>
        </p:blipFill>
        <p:spPr bwMode="auto">
          <a:xfrm flipH="1">
            <a:off x="7391400" y="1981200"/>
            <a:ext cx="823913" cy="838200"/>
          </a:xfrm>
          <a:prstGeom prst="rect">
            <a:avLst/>
          </a:prstGeom>
          <a:noFill/>
        </p:spPr>
      </p:pic>
      <p:sp>
        <p:nvSpPr>
          <p:cNvPr id="371714" name="Rectangle 2"/>
          <p:cNvSpPr>
            <a:spLocks noGrp="1" noChangeArrowheads="1"/>
          </p:cNvSpPr>
          <p:nvPr>
            <p:ph type="title"/>
          </p:nvPr>
        </p:nvSpPr>
        <p:spPr>
          <a:xfrm>
            <a:off x="177800" y="0"/>
            <a:ext cx="8305800" cy="762000"/>
          </a:xfrm>
        </p:spPr>
        <p:txBody>
          <a:bodyPr/>
          <a:lstStyle/>
          <a:p>
            <a:r>
              <a:rPr lang="en-US" dirty="0"/>
              <a:t>Cell division / Asexual reproduction</a:t>
            </a:r>
          </a:p>
        </p:txBody>
      </p:sp>
      <p:sp>
        <p:nvSpPr>
          <p:cNvPr id="371715" name="Rectangle 3" descr="Rectangle: Click to edit Master text styles&#10;Second level&#10;Third level&#10;Fourth level&#10;Fifth level"/>
          <p:cNvSpPr>
            <a:spLocks noGrp="1" noChangeArrowheads="1"/>
          </p:cNvSpPr>
          <p:nvPr>
            <p:ph type="body" idx="1"/>
          </p:nvPr>
        </p:nvSpPr>
        <p:spPr>
          <a:xfrm>
            <a:off x="444500" y="863600"/>
            <a:ext cx="7924800" cy="4114800"/>
          </a:xfrm>
        </p:spPr>
        <p:txBody>
          <a:bodyPr/>
          <a:lstStyle/>
          <a:p>
            <a:r>
              <a:rPr lang="en-US" dirty="0"/>
              <a:t>Mitosis</a:t>
            </a:r>
          </a:p>
          <a:p>
            <a:pPr lvl="1"/>
            <a:r>
              <a:rPr lang="en-US" dirty="0"/>
              <a:t>produce cells with same information</a:t>
            </a:r>
          </a:p>
          <a:p>
            <a:pPr lvl="2"/>
            <a:r>
              <a:rPr lang="en-US" dirty="0"/>
              <a:t>identical daughter cells</a:t>
            </a:r>
          </a:p>
          <a:p>
            <a:pPr lvl="1"/>
            <a:r>
              <a:rPr lang="en-US" u="sng" dirty="0">
                <a:solidFill>
                  <a:srgbClr val="CC0000"/>
                </a:solidFill>
              </a:rPr>
              <a:t>exact copies</a:t>
            </a:r>
            <a:endParaRPr lang="en-US" dirty="0"/>
          </a:p>
          <a:p>
            <a:pPr lvl="2"/>
            <a:r>
              <a:rPr lang="en-US" dirty="0"/>
              <a:t>clones</a:t>
            </a:r>
          </a:p>
          <a:p>
            <a:pPr lvl="1"/>
            <a:r>
              <a:rPr lang="en-US" dirty="0"/>
              <a:t>same amount of DNA </a:t>
            </a:r>
          </a:p>
          <a:p>
            <a:pPr lvl="2"/>
            <a:r>
              <a:rPr lang="en-US" u="sng" dirty="0">
                <a:solidFill>
                  <a:srgbClr val="CC0000"/>
                </a:solidFill>
              </a:rPr>
              <a:t>same number of chromosomes</a:t>
            </a:r>
          </a:p>
          <a:p>
            <a:pPr lvl="2"/>
            <a:r>
              <a:rPr lang="en-US" u="sng" dirty="0">
                <a:solidFill>
                  <a:srgbClr val="CC0000"/>
                </a:solidFill>
              </a:rPr>
              <a:t>same genetic information</a:t>
            </a:r>
            <a:endParaRPr lang="en-US" dirty="0"/>
          </a:p>
        </p:txBody>
      </p:sp>
      <p:pic>
        <p:nvPicPr>
          <p:cNvPr id="371717" name="Picture 5" descr="penguinL"/>
          <p:cNvPicPr>
            <a:picLocks noChangeAspect="1" noChangeArrowheads="1"/>
          </p:cNvPicPr>
          <p:nvPr/>
        </p:nvPicPr>
        <p:blipFill>
          <a:blip r:embed="rId6"/>
          <a:srcRect/>
          <a:stretch>
            <a:fillRect/>
          </a:stretch>
        </p:blipFill>
        <p:spPr bwMode="auto">
          <a:xfrm flipH="1">
            <a:off x="6934200" y="2971800"/>
            <a:ext cx="1049338" cy="1066800"/>
          </a:xfrm>
          <a:prstGeom prst="rect">
            <a:avLst/>
          </a:prstGeom>
          <a:noFill/>
        </p:spPr>
      </p:pic>
      <p:pic>
        <p:nvPicPr>
          <p:cNvPr id="371719" name="Picture 7" descr="penguinL"/>
          <p:cNvPicPr>
            <a:picLocks noChangeAspect="1" noChangeArrowheads="1"/>
          </p:cNvPicPr>
          <p:nvPr/>
        </p:nvPicPr>
        <p:blipFill>
          <a:blip r:embed="rId7"/>
          <a:srcRect/>
          <a:stretch>
            <a:fillRect/>
          </a:stretch>
        </p:blipFill>
        <p:spPr bwMode="auto">
          <a:xfrm>
            <a:off x="6934200" y="4419600"/>
            <a:ext cx="1274763" cy="1295400"/>
          </a:xfrm>
          <a:prstGeom prst="rect">
            <a:avLst/>
          </a:prstGeom>
          <a:noFill/>
        </p:spPr>
      </p:pic>
      <p:pic>
        <p:nvPicPr>
          <p:cNvPr id="371720" name="Picture 8" descr="penguinL"/>
          <p:cNvPicPr>
            <a:picLocks noChangeAspect="1" noChangeArrowheads="1"/>
          </p:cNvPicPr>
          <p:nvPr/>
        </p:nvPicPr>
        <p:blipFill>
          <a:blip r:embed="rId8"/>
          <a:srcRect/>
          <a:stretch>
            <a:fillRect/>
          </a:stretch>
        </p:blipFill>
        <p:spPr bwMode="auto">
          <a:xfrm flipH="1">
            <a:off x="7869238" y="3505200"/>
            <a:ext cx="1125537" cy="1143000"/>
          </a:xfrm>
          <a:prstGeom prst="rect">
            <a:avLst/>
          </a:prstGeom>
          <a:noFill/>
        </p:spPr>
      </p:pic>
      <p:pic>
        <p:nvPicPr>
          <p:cNvPr id="371721" name="Picture 9" descr="penguinL"/>
          <p:cNvPicPr>
            <a:picLocks noChangeAspect="1" noChangeArrowheads="1"/>
          </p:cNvPicPr>
          <p:nvPr/>
        </p:nvPicPr>
        <p:blipFill>
          <a:blip r:embed="rId4"/>
          <a:srcRect/>
          <a:stretch>
            <a:fillRect/>
          </a:stretch>
        </p:blipFill>
        <p:spPr bwMode="auto">
          <a:xfrm>
            <a:off x="8070850" y="2438400"/>
            <a:ext cx="900113" cy="914400"/>
          </a:xfrm>
          <a:prstGeom prst="rect">
            <a:avLst/>
          </a:prstGeom>
          <a:noFill/>
        </p:spPr>
      </p:pic>
      <p:pic>
        <p:nvPicPr>
          <p:cNvPr id="371723" name="Picture 11" descr="penguinL"/>
          <p:cNvPicPr>
            <a:picLocks noChangeAspect="1" noChangeArrowheads="1"/>
          </p:cNvPicPr>
          <p:nvPr/>
        </p:nvPicPr>
        <p:blipFill>
          <a:blip r:embed="rId9"/>
          <a:srcRect/>
          <a:stretch>
            <a:fillRect/>
          </a:stretch>
        </p:blipFill>
        <p:spPr bwMode="auto">
          <a:xfrm flipH="1">
            <a:off x="8077200" y="1447800"/>
            <a:ext cx="823913" cy="838200"/>
          </a:xfrm>
          <a:prstGeom prst="rect">
            <a:avLst/>
          </a:prstGeom>
          <a:noFill/>
        </p:spPr>
      </p:pic>
      <p:pic>
        <p:nvPicPr>
          <p:cNvPr id="371718" name="Picture 6" descr="penguinL"/>
          <p:cNvPicPr>
            <a:picLocks noChangeAspect="1" noChangeArrowheads="1"/>
          </p:cNvPicPr>
          <p:nvPr/>
        </p:nvPicPr>
        <p:blipFill>
          <a:blip r:embed="rId4"/>
          <a:srcRect/>
          <a:stretch>
            <a:fillRect/>
          </a:stretch>
        </p:blipFill>
        <p:spPr bwMode="auto">
          <a:xfrm>
            <a:off x="7869238" y="5410200"/>
            <a:ext cx="1274762" cy="1295400"/>
          </a:xfrm>
          <a:prstGeom prst="rect">
            <a:avLst/>
          </a:prstGeom>
          <a:noFill/>
        </p:spPr>
      </p:pic>
      <p:sp>
        <p:nvSpPr>
          <p:cNvPr id="371726" name="AutoShape 14"/>
          <p:cNvSpPr>
            <a:spLocks noChangeArrowheads="1"/>
          </p:cNvSpPr>
          <p:nvPr/>
        </p:nvSpPr>
        <p:spPr bwMode="auto">
          <a:xfrm>
            <a:off x="5638800" y="5715000"/>
            <a:ext cx="1387475" cy="1062038"/>
          </a:xfrm>
          <a:prstGeom prst="wedgeEllipseCallout">
            <a:avLst>
              <a:gd name="adj1" fmla="val 131806"/>
              <a:gd name="adj2" fmla="val -40282"/>
            </a:avLst>
          </a:prstGeom>
          <a:solidFill>
            <a:srgbClr val="FFEA18"/>
          </a:solidFill>
          <a:ln w="38100">
            <a:solidFill>
              <a:srgbClr val="CC0000"/>
            </a:solidFill>
            <a:miter lim="800000"/>
            <a:headEnd/>
            <a:tailEnd/>
          </a:ln>
          <a:effectLst/>
        </p:spPr>
        <p:txBody>
          <a:bodyPr wrap="none" lIns="9144" tIns="9144" rIns="9144" bIns="9144" anchor="ctr">
            <a:prstTxWarp prst="textNoShape">
              <a:avLst/>
            </a:prstTxWarp>
          </a:bodyPr>
          <a:lstStyle/>
          <a:p>
            <a:r>
              <a:rPr lang="en-US" sz="1600" b="1">
                <a:solidFill>
                  <a:srgbClr val="0F116A"/>
                </a:solidFill>
                <a:latin typeface="Comic Sans MS" charset="0"/>
                <a:ea typeface="ＭＳ Ｐゴシック" charset="-128"/>
                <a:cs typeface="ＭＳ Ｐゴシック" charset="-128"/>
              </a:rPr>
              <a:t>Aaaargh!</a:t>
            </a:r>
            <a:br>
              <a:rPr lang="en-US" sz="16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I’m seeing</a:t>
            </a:r>
            <a:br>
              <a:rPr lang="en-US" sz="16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double!</a:t>
            </a:r>
          </a:p>
        </p:txBody>
      </p:sp>
    </p:spTree>
    <p:extLst>
      <p:ext uri="{BB962C8B-B14F-4D97-AF65-F5344CB8AC3E}">
        <p14:creationId xmlns:p14="http://schemas.microsoft.com/office/powerpoint/2010/main" val="3669306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71718"/>
                                        </p:tgtEl>
                                        <p:attrNameLst>
                                          <p:attrName>style.visibility</p:attrName>
                                        </p:attrNameLst>
                                      </p:cBhvr>
                                      <p:to>
                                        <p:strVal val="visible"/>
                                      </p:to>
                                    </p:set>
                                    <p:animEffect transition="in" filter="wipe(right)">
                                      <p:cBhvr>
                                        <p:cTn id="7" dur="500"/>
                                        <p:tgtEl>
                                          <p:spTgt spid="371718"/>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71719"/>
                                        </p:tgtEl>
                                        <p:attrNameLst>
                                          <p:attrName>style.visibility</p:attrName>
                                        </p:attrNameLst>
                                      </p:cBhvr>
                                      <p:to>
                                        <p:strVal val="visible"/>
                                      </p:to>
                                    </p:set>
                                    <p:animEffect transition="in" filter="wipe(right)">
                                      <p:cBhvr>
                                        <p:cTn id="11" dur="500"/>
                                        <p:tgtEl>
                                          <p:spTgt spid="37171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71720"/>
                                        </p:tgtEl>
                                        <p:attrNameLst>
                                          <p:attrName>style.visibility</p:attrName>
                                        </p:attrNameLst>
                                      </p:cBhvr>
                                      <p:to>
                                        <p:strVal val="visible"/>
                                      </p:to>
                                    </p:set>
                                    <p:animEffect transition="in" filter="wipe(right)">
                                      <p:cBhvr>
                                        <p:cTn id="15" dur="500"/>
                                        <p:tgtEl>
                                          <p:spTgt spid="37172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71717"/>
                                        </p:tgtEl>
                                        <p:attrNameLst>
                                          <p:attrName>style.visibility</p:attrName>
                                        </p:attrNameLst>
                                      </p:cBhvr>
                                      <p:to>
                                        <p:strVal val="visible"/>
                                      </p:to>
                                    </p:set>
                                    <p:animEffect transition="in" filter="wipe(right)">
                                      <p:cBhvr>
                                        <p:cTn id="19" dur="500"/>
                                        <p:tgtEl>
                                          <p:spTgt spid="37171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71721"/>
                                        </p:tgtEl>
                                        <p:attrNameLst>
                                          <p:attrName>style.visibility</p:attrName>
                                        </p:attrNameLst>
                                      </p:cBhvr>
                                      <p:to>
                                        <p:strVal val="visible"/>
                                      </p:to>
                                    </p:set>
                                    <p:animEffect transition="in" filter="wipe(right)">
                                      <p:cBhvr>
                                        <p:cTn id="23" dur="500"/>
                                        <p:tgtEl>
                                          <p:spTgt spid="371721"/>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71722"/>
                                        </p:tgtEl>
                                        <p:attrNameLst>
                                          <p:attrName>style.visibility</p:attrName>
                                        </p:attrNameLst>
                                      </p:cBhvr>
                                      <p:to>
                                        <p:strVal val="visible"/>
                                      </p:to>
                                    </p:set>
                                    <p:animEffect transition="in" filter="wipe(right)">
                                      <p:cBhvr>
                                        <p:cTn id="27" dur="500"/>
                                        <p:tgtEl>
                                          <p:spTgt spid="371722"/>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1723"/>
                                        </p:tgtEl>
                                        <p:attrNameLst>
                                          <p:attrName>style.visibility</p:attrName>
                                        </p:attrNameLst>
                                      </p:cBhvr>
                                      <p:to>
                                        <p:strVal val="visible"/>
                                      </p:to>
                                    </p:set>
                                    <p:animEffect transition="in" filter="wipe(right)">
                                      <p:cBhvr>
                                        <p:cTn id="31" dur="500"/>
                                        <p:tgtEl>
                                          <p:spTgt spid="371723"/>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71724"/>
                                        </p:tgtEl>
                                        <p:attrNameLst>
                                          <p:attrName>style.visibility</p:attrName>
                                        </p:attrNameLst>
                                      </p:cBhvr>
                                      <p:to>
                                        <p:strVal val="visible"/>
                                      </p:to>
                                    </p:set>
                                    <p:animEffect transition="in" filter="wipe(right)">
                                      <p:cBhvr>
                                        <p:cTn id="35" dur="500"/>
                                        <p:tgtEl>
                                          <p:spTgt spid="371724"/>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371725"/>
                                        </p:tgtEl>
                                        <p:attrNameLst>
                                          <p:attrName>style.visibility</p:attrName>
                                        </p:attrNameLst>
                                      </p:cBhvr>
                                      <p:to>
                                        <p:strVal val="visible"/>
                                      </p:to>
                                    </p:set>
                                    <p:animEffect transition="in" filter="wipe(right)">
                                      <p:cBhvr>
                                        <p:cTn id="39" dur="500"/>
                                        <p:tgtEl>
                                          <p:spTgt spid="371725"/>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71726"/>
                                        </p:tgtEl>
                                        <p:attrNameLst>
                                          <p:attrName>style.visibility</p:attrName>
                                        </p:attrNameLst>
                                      </p:cBhvr>
                                      <p:to>
                                        <p:strVal val="visible"/>
                                      </p:to>
                                    </p:set>
                                    <p:animEffect transition="in" filter="wipe(right)">
                                      <p:cBhvr>
                                        <p:cTn id="43" dur="500"/>
                                        <p:tgtEl>
                                          <p:spTgt spid="371726"/>
                                        </p:tgtEl>
                                      </p:cBhvr>
                                    </p:animEffect>
                                  </p:childTnLst>
                                  <p:subTnLst>
                                    <p:audio>
                                      <p:cMediaNode>
                                        <p:cTn display="0" masterRel="sameClick">
                                          <p:stCondLst>
                                            <p:cond evt="begin" delay="0">
                                              <p:tn val="41"/>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2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9" name="Rectangle 3"/>
          <p:cNvSpPr>
            <a:spLocks noGrp="1" noChangeArrowheads="1"/>
          </p:cNvSpPr>
          <p:nvPr>
            <p:ph type="title"/>
          </p:nvPr>
        </p:nvSpPr>
        <p:spPr/>
        <p:txBody>
          <a:bodyPr/>
          <a:lstStyle/>
          <a:p>
            <a:r>
              <a:rPr lang="en-US"/>
              <a:t>Crossing over</a:t>
            </a:r>
          </a:p>
        </p:txBody>
      </p:sp>
      <p:sp>
        <p:nvSpPr>
          <p:cNvPr id="429060" name="Rectangle 4" descr="Rectangle: Click to edit Master text styles&#10;Second level&#10;Third level&#10;Fourth level&#10;Fifth level"/>
          <p:cNvSpPr>
            <a:spLocks noGrp="1" noChangeArrowheads="1"/>
          </p:cNvSpPr>
          <p:nvPr>
            <p:ph type="body" idx="1"/>
          </p:nvPr>
        </p:nvSpPr>
        <p:spPr>
          <a:xfrm>
            <a:off x="850900" y="1079500"/>
            <a:ext cx="5962650" cy="2743200"/>
          </a:xfrm>
        </p:spPr>
        <p:txBody>
          <a:bodyPr/>
          <a:lstStyle/>
          <a:p>
            <a:r>
              <a:rPr lang="en-US" dirty="0"/>
              <a:t>3 steps</a:t>
            </a:r>
          </a:p>
          <a:p>
            <a:pPr lvl="1"/>
            <a:r>
              <a:rPr lang="en-US" dirty="0"/>
              <a:t>cross over</a:t>
            </a:r>
          </a:p>
          <a:p>
            <a:pPr lvl="1"/>
            <a:r>
              <a:rPr lang="en-US" dirty="0"/>
              <a:t>breakage of DNA</a:t>
            </a:r>
          </a:p>
          <a:p>
            <a:pPr lvl="1"/>
            <a:r>
              <a:rPr lang="en-US" dirty="0"/>
              <a:t>re-fusing of DNA</a:t>
            </a:r>
          </a:p>
          <a:p>
            <a:r>
              <a:rPr lang="en-US" u="sng" dirty="0">
                <a:solidFill>
                  <a:srgbClr val="CC0000"/>
                </a:solidFill>
              </a:rPr>
              <a:t>New combinations of traits</a:t>
            </a:r>
            <a:endParaRPr lang="en-US" dirty="0"/>
          </a:p>
        </p:txBody>
      </p:sp>
      <p:pic>
        <p:nvPicPr>
          <p:cNvPr id="429070" name="Picture 14" descr="f12-08_the_results_of_c_c"/>
          <p:cNvPicPr>
            <a:picLocks noChangeAspect="1" noChangeArrowheads="1"/>
          </p:cNvPicPr>
          <p:nvPr/>
        </p:nvPicPr>
        <p:blipFill>
          <a:blip r:embed="rId4"/>
          <a:srcRect t="17999" b="22501"/>
          <a:stretch>
            <a:fillRect/>
          </a:stretch>
        </p:blipFill>
        <p:spPr bwMode="auto">
          <a:xfrm>
            <a:off x="1600200" y="4103688"/>
            <a:ext cx="6172200" cy="2754312"/>
          </a:xfrm>
          <a:prstGeom prst="rect">
            <a:avLst/>
          </a:prstGeom>
          <a:noFill/>
          <a:ln w="9525">
            <a:noFill/>
            <a:miter lim="800000"/>
            <a:headEnd/>
            <a:tailEnd/>
          </a:ln>
        </p:spPr>
      </p:pic>
      <p:pic>
        <p:nvPicPr>
          <p:cNvPr id="429072" name="Picture 16" descr="penguinL"/>
          <p:cNvPicPr>
            <a:picLocks noChangeAspect="1" noChangeArrowheads="1"/>
          </p:cNvPicPr>
          <p:nvPr/>
        </p:nvPicPr>
        <p:blipFill>
          <a:blip r:embed="rId5"/>
          <a:srcRect/>
          <a:stretch>
            <a:fillRect/>
          </a:stretch>
        </p:blipFill>
        <p:spPr bwMode="auto">
          <a:xfrm>
            <a:off x="7461250" y="2519363"/>
            <a:ext cx="1274763" cy="1295400"/>
          </a:xfrm>
          <a:prstGeom prst="rect">
            <a:avLst/>
          </a:prstGeom>
          <a:noFill/>
        </p:spPr>
      </p:pic>
      <p:sp>
        <p:nvSpPr>
          <p:cNvPr id="429073" name="AutoShape 17"/>
          <p:cNvSpPr>
            <a:spLocks noChangeArrowheads="1"/>
          </p:cNvSpPr>
          <p:nvPr/>
        </p:nvSpPr>
        <p:spPr bwMode="auto">
          <a:xfrm>
            <a:off x="5151438" y="490538"/>
            <a:ext cx="3203575" cy="1503362"/>
          </a:xfrm>
          <a:prstGeom prst="wedgeEllipseCallout">
            <a:avLst>
              <a:gd name="adj1" fmla="val 30477"/>
              <a:gd name="adj2" fmla="val 9667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What are the</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advantages of</a:t>
            </a:r>
            <a:br>
              <a:rPr lang="en-US" sz="1800" b="1">
                <a:solidFill>
                  <a:srgbClr val="0F116A"/>
                </a:solidFill>
                <a:latin typeface="Comic Sans MS" charset="0"/>
                <a:ea typeface="ＭＳ Ｐゴシック" charset="-128"/>
                <a:cs typeface="ＭＳ Ｐゴシック" charset="-128"/>
              </a:rPr>
            </a:br>
            <a:r>
              <a:rPr lang="en-US" sz="1800" b="1" u="sng">
                <a:solidFill>
                  <a:srgbClr val="CC0000"/>
                </a:solidFill>
                <a:latin typeface="Comic Sans MS" charset="0"/>
                <a:ea typeface="ＭＳ Ｐゴシック" charset="-128"/>
                <a:cs typeface="ＭＳ Ｐゴシック" charset="-128"/>
              </a:rPr>
              <a:t>crossing over</a:t>
            </a:r>
            <a:r>
              <a:rPr lang="en-US" sz="1800" b="1">
                <a:solidFill>
                  <a:srgbClr val="0F116A"/>
                </a:solidFill>
                <a:latin typeface="Comic Sans MS" charset="0"/>
                <a:ea typeface="ＭＳ Ｐゴシック" charset="-128"/>
                <a:cs typeface="ＭＳ Ｐゴシック" charset="-128"/>
              </a:rPr>
              <a:t> in</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sexual reproduction?</a:t>
            </a:r>
          </a:p>
        </p:txBody>
      </p:sp>
    </p:spTree>
    <p:extLst>
      <p:ext uri="{BB962C8B-B14F-4D97-AF65-F5344CB8AC3E}">
        <p14:creationId xmlns:p14="http://schemas.microsoft.com/office/powerpoint/2010/main" val="2377163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9072"/>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29073"/>
                                        </p:tgtEl>
                                        <p:attrNameLst>
                                          <p:attrName>style.visibility</p:attrName>
                                        </p:attrNameLst>
                                      </p:cBhvr>
                                      <p:to>
                                        <p:strVal val="visible"/>
                                      </p:to>
                                    </p:set>
                                    <p:animEffect transition="in" filter="wipe(down)">
                                      <p:cBhvr>
                                        <p:cTn id="10" dur="500"/>
                                        <p:tgtEl>
                                          <p:spTgt spid="429073"/>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7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2"/>
          <p:cNvPicPr>
            <a:picLocks noChangeAspect="1" noChangeArrowheads="1"/>
          </p:cNvPicPr>
          <p:nvPr/>
        </p:nvPicPr>
        <p:blipFill>
          <a:blip r:embed="rId3"/>
          <a:srcRect b="3986"/>
          <a:stretch>
            <a:fillRect/>
          </a:stretch>
        </p:blipFill>
        <p:spPr bwMode="auto">
          <a:xfrm>
            <a:off x="0" y="911225"/>
            <a:ext cx="9144000" cy="5946775"/>
          </a:xfrm>
          <a:prstGeom prst="rect">
            <a:avLst/>
          </a:prstGeom>
          <a:noFill/>
        </p:spPr>
      </p:pic>
      <p:sp>
        <p:nvSpPr>
          <p:cNvPr id="418819" name="Rectangle 3"/>
          <p:cNvSpPr>
            <a:spLocks noGrp="1" noChangeArrowheads="1"/>
          </p:cNvSpPr>
          <p:nvPr>
            <p:ph type="title"/>
          </p:nvPr>
        </p:nvSpPr>
        <p:spPr>
          <a:xfrm>
            <a:off x="228600" y="0"/>
            <a:ext cx="7772400" cy="762000"/>
          </a:xfrm>
          <a:noFill/>
          <a:ln/>
        </p:spPr>
        <p:txBody>
          <a:bodyPr/>
          <a:lstStyle/>
          <a:p>
            <a:r>
              <a:rPr lang="en-US" dirty="0"/>
              <a:t>Mitosis vs. Meiosis</a:t>
            </a:r>
          </a:p>
        </p:txBody>
      </p:sp>
    </p:spTree>
    <p:extLst>
      <p:ext uri="{BB962C8B-B14F-4D97-AF65-F5344CB8AC3E}">
        <p14:creationId xmlns:p14="http://schemas.microsoft.com/office/powerpoint/2010/main" val="3093889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US"/>
              <a:t>Mitosis vs. Meiosis</a:t>
            </a:r>
          </a:p>
        </p:txBody>
      </p:sp>
      <p:sp>
        <p:nvSpPr>
          <p:cNvPr id="420867" name="Rectangle 3" descr="Rectangle: Click to edit Master text styles&#10;Second level&#10;Third level&#10;Fourth level&#10;Fifth level"/>
          <p:cNvSpPr>
            <a:spLocks noGrp="1" noChangeArrowheads="1"/>
          </p:cNvSpPr>
          <p:nvPr>
            <p:ph type="body" sz="half" idx="1"/>
          </p:nvPr>
        </p:nvSpPr>
        <p:spPr>
          <a:xfrm>
            <a:off x="685800" y="1371600"/>
            <a:ext cx="4038600" cy="4419600"/>
          </a:xfrm>
        </p:spPr>
        <p:txBody>
          <a:bodyPr/>
          <a:lstStyle/>
          <a:p>
            <a:r>
              <a:rPr lang="en-US" sz="2600" dirty="0"/>
              <a:t>Mitosis</a:t>
            </a:r>
          </a:p>
          <a:p>
            <a:pPr lvl="1"/>
            <a:r>
              <a:rPr lang="en-US" u="sng" dirty="0">
                <a:solidFill>
                  <a:srgbClr val="CC0000"/>
                </a:solidFill>
              </a:rPr>
              <a:t>1 division</a:t>
            </a:r>
            <a:endParaRPr lang="en-US" dirty="0"/>
          </a:p>
          <a:p>
            <a:pPr lvl="1"/>
            <a:r>
              <a:rPr lang="en-US" dirty="0"/>
              <a:t>daughter cells genetically </a:t>
            </a:r>
            <a:r>
              <a:rPr lang="en-US" u="sng" dirty="0">
                <a:solidFill>
                  <a:srgbClr val="CC0000"/>
                </a:solidFill>
              </a:rPr>
              <a:t>identical</a:t>
            </a:r>
            <a:r>
              <a:rPr lang="en-US" dirty="0"/>
              <a:t> to parent cell</a:t>
            </a:r>
          </a:p>
          <a:p>
            <a:pPr lvl="1"/>
            <a:r>
              <a:rPr lang="en-US" dirty="0"/>
              <a:t>produces </a:t>
            </a:r>
            <a:r>
              <a:rPr lang="en-US" u="sng" dirty="0">
                <a:solidFill>
                  <a:srgbClr val="CC0000"/>
                </a:solidFill>
              </a:rPr>
              <a:t>2 cells</a:t>
            </a:r>
            <a:endParaRPr lang="en-US" dirty="0"/>
          </a:p>
          <a:p>
            <a:pPr lvl="1"/>
            <a:r>
              <a:rPr lang="en-US" u="sng" dirty="0">
                <a:solidFill>
                  <a:srgbClr val="CC0000"/>
                </a:solidFill>
              </a:rPr>
              <a:t>2n </a:t>
            </a:r>
            <a:r>
              <a:rPr lang="en-US" u="sng" dirty="0" err="1">
                <a:solidFill>
                  <a:srgbClr val="CC0000"/>
                </a:solidFill>
                <a:sym typeface="Symbol" charset="2"/>
              </a:rPr>
              <a:t></a:t>
            </a:r>
            <a:r>
              <a:rPr lang="en-US" u="sng" dirty="0">
                <a:solidFill>
                  <a:srgbClr val="CC0000"/>
                </a:solidFill>
                <a:sym typeface="Symbol" charset="2"/>
              </a:rPr>
              <a:t> </a:t>
            </a:r>
            <a:r>
              <a:rPr lang="en-US" u="sng" dirty="0">
                <a:solidFill>
                  <a:srgbClr val="CC0000"/>
                </a:solidFill>
              </a:rPr>
              <a:t>2n</a:t>
            </a:r>
            <a:endParaRPr lang="en-US" dirty="0"/>
          </a:p>
          <a:p>
            <a:pPr lvl="1"/>
            <a:r>
              <a:rPr lang="en-US" dirty="0"/>
              <a:t>produces </a:t>
            </a:r>
            <a:r>
              <a:rPr lang="en-US" u="sng" dirty="0">
                <a:solidFill>
                  <a:srgbClr val="CC0000"/>
                </a:solidFill>
              </a:rPr>
              <a:t>cells for  growth &amp; repair</a:t>
            </a:r>
            <a:endParaRPr lang="en-US" dirty="0"/>
          </a:p>
          <a:p>
            <a:pPr lvl="1"/>
            <a:r>
              <a:rPr lang="en-US" dirty="0"/>
              <a:t>no crossing over </a:t>
            </a:r>
          </a:p>
        </p:txBody>
      </p:sp>
      <p:sp>
        <p:nvSpPr>
          <p:cNvPr id="420868" name="Rectangle 4" descr="Rectangle: Click to edit Master text styles&#10;Second level&#10;Third level&#10;Fourth level&#10;Fifth level"/>
          <p:cNvSpPr>
            <a:spLocks noGrp="1" noChangeArrowheads="1"/>
          </p:cNvSpPr>
          <p:nvPr>
            <p:ph type="body" sz="half" idx="2"/>
          </p:nvPr>
        </p:nvSpPr>
        <p:spPr>
          <a:xfrm>
            <a:off x="4800600" y="1371600"/>
            <a:ext cx="4343400" cy="4419600"/>
          </a:xfrm>
        </p:spPr>
        <p:txBody>
          <a:bodyPr/>
          <a:lstStyle/>
          <a:p>
            <a:r>
              <a:rPr lang="en-US" sz="2600" dirty="0"/>
              <a:t>Meiosis</a:t>
            </a:r>
          </a:p>
          <a:p>
            <a:pPr lvl="1"/>
            <a:r>
              <a:rPr lang="en-US" u="sng" dirty="0">
                <a:solidFill>
                  <a:srgbClr val="CC0000"/>
                </a:solidFill>
              </a:rPr>
              <a:t>2 divisions</a:t>
            </a:r>
            <a:endParaRPr lang="en-US" dirty="0"/>
          </a:p>
          <a:p>
            <a:pPr lvl="1"/>
            <a:r>
              <a:rPr lang="en-US" dirty="0"/>
              <a:t>daughter cells genetically </a:t>
            </a:r>
            <a:r>
              <a:rPr lang="en-US" u="sng" dirty="0">
                <a:solidFill>
                  <a:srgbClr val="CC0000"/>
                </a:solidFill>
              </a:rPr>
              <a:t>different</a:t>
            </a:r>
            <a:r>
              <a:rPr lang="en-US" dirty="0"/>
              <a:t> from parent</a:t>
            </a:r>
          </a:p>
          <a:p>
            <a:pPr lvl="1"/>
            <a:r>
              <a:rPr lang="en-US" dirty="0"/>
              <a:t>produces </a:t>
            </a:r>
            <a:r>
              <a:rPr lang="en-US" u="sng" dirty="0">
                <a:solidFill>
                  <a:srgbClr val="CC0000"/>
                </a:solidFill>
              </a:rPr>
              <a:t>4 cells</a:t>
            </a:r>
            <a:endParaRPr lang="en-US" dirty="0"/>
          </a:p>
          <a:p>
            <a:pPr lvl="1"/>
            <a:r>
              <a:rPr lang="en-US" u="sng" dirty="0">
                <a:solidFill>
                  <a:srgbClr val="CC0000"/>
                </a:solidFill>
              </a:rPr>
              <a:t>2n </a:t>
            </a:r>
            <a:r>
              <a:rPr lang="en-US" u="sng" dirty="0" err="1">
                <a:solidFill>
                  <a:srgbClr val="CC0000"/>
                </a:solidFill>
                <a:sym typeface="Symbol" charset="2"/>
              </a:rPr>
              <a:t></a:t>
            </a:r>
            <a:r>
              <a:rPr lang="en-US" u="sng" dirty="0">
                <a:solidFill>
                  <a:srgbClr val="CC0000"/>
                </a:solidFill>
                <a:sym typeface="Symbol" charset="2"/>
              </a:rPr>
              <a:t> </a:t>
            </a:r>
            <a:r>
              <a:rPr lang="en-US" u="sng" dirty="0">
                <a:solidFill>
                  <a:srgbClr val="CC0000"/>
                </a:solidFill>
              </a:rPr>
              <a:t>1n</a:t>
            </a:r>
            <a:endParaRPr lang="en-US" dirty="0"/>
          </a:p>
          <a:p>
            <a:pPr lvl="1"/>
            <a:r>
              <a:rPr lang="en-US" dirty="0"/>
              <a:t>produces </a:t>
            </a:r>
            <a:r>
              <a:rPr lang="en-US" u="sng" dirty="0">
                <a:solidFill>
                  <a:srgbClr val="CC0000"/>
                </a:solidFill>
              </a:rPr>
              <a:t>gametes</a:t>
            </a:r>
            <a:r>
              <a:rPr lang="en-US" dirty="0"/>
              <a:t/>
            </a:r>
            <a:br>
              <a:rPr lang="en-US" dirty="0"/>
            </a:br>
            <a:endParaRPr lang="en-US" dirty="0"/>
          </a:p>
          <a:p>
            <a:pPr lvl="1"/>
            <a:r>
              <a:rPr lang="en-US" u="sng" dirty="0">
                <a:solidFill>
                  <a:srgbClr val="CC0000"/>
                </a:solidFill>
              </a:rPr>
              <a:t>crossing over</a:t>
            </a:r>
            <a:endParaRPr lang="en-US" dirty="0"/>
          </a:p>
        </p:txBody>
      </p:sp>
    </p:spTree>
    <p:extLst>
      <p:ext uri="{BB962C8B-B14F-4D97-AF65-F5344CB8AC3E}">
        <p14:creationId xmlns:p14="http://schemas.microsoft.com/office/powerpoint/2010/main" val="2060231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7">
                                            <p:txEl>
                                              <p:pRg st="1" end="1"/>
                                            </p:txEl>
                                          </p:spTgt>
                                        </p:tgtEl>
                                        <p:attrNameLst>
                                          <p:attrName>style.visibility</p:attrName>
                                        </p:attrNameLst>
                                      </p:cBhvr>
                                      <p:to>
                                        <p:strVal val="visible"/>
                                      </p:to>
                                    </p:set>
                                    <p:anim calcmode="lin" valueType="num">
                                      <p:cBhvr additive="base">
                                        <p:cTn id="7"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20868">
                                            <p:txEl>
                                              <p:pRg st="1" end="1"/>
                                            </p:txEl>
                                          </p:spTgt>
                                        </p:tgtEl>
                                        <p:attrNameLst>
                                          <p:attrName>style.visibility</p:attrName>
                                        </p:attrNameLst>
                                      </p:cBhvr>
                                      <p:to>
                                        <p:strVal val="visible"/>
                                      </p:to>
                                    </p:set>
                                    <p:anim calcmode="lin" valueType="num">
                                      <p:cBhvr additive="base">
                                        <p:cTn id="13" dur="500" fill="hold"/>
                                        <p:tgtEl>
                                          <p:spTgt spid="42086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208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0867">
                                            <p:txEl>
                                              <p:pRg st="2" end="2"/>
                                            </p:txEl>
                                          </p:spTgt>
                                        </p:tgtEl>
                                        <p:attrNameLst>
                                          <p:attrName>style.visibility</p:attrName>
                                        </p:attrNameLst>
                                      </p:cBhvr>
                                      <p:to>
                                        <p:strVal val="visible"/>
                                      </p:to>
                                    </p:set>
                                    <p:anim calcmode="lin" valueType="num">
                                      <p:cBhvr additive="base">
                                        <p:cTn id="19" dur="500" fill="hold"/>
                                        <p:tgtEl>
                                          <p:spTgt spid="420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0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20868">
                                            <p:txEl>
                                              <p:pRg st="2" end="2"/>
                                            </p:txEl>
                                          </p:spTgt>
                                        </p:tgtEl>
                                        <p:attrNameLst>
                                          <p:attrName>style.visibility</p:attrName>
                                        </p:attrNameLst>
                                      </p:cBhvr>
                                      <p:to>
                                        <p:strVal val="visible"/>
                                      </p:to>
                                    </p:set>
                                    <p:anim calcmode="lin" valueType="num">
                                      <p:cBhvr additive="base">
                                        <p:cTn id="25" dur="500" fill="hold"/>
                                        <p:tgtEl>
                                          <p:spTgt spid="42086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208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0867">
                                            <p:txEl>
                                              <p:pRg st="3" end="3"/>
                                            </p:txEl>
                                          </p:spTgt>
                                        </p:tgtEl>
                                        <p:attrNameLst>
                                          <p:attrName>style.visibility</p:attrName>
                                        </p:attrNameLst>
                                      </p:cBhvr>
                                      <p:to>
                                        <p:strVal val="visible"/>
                                      </p:to>
                                    </p:set>
                                    <p:anim calcmode="lin" valueType="num">
                                      <p:cBhvr additive="base">
                                        <p:cTn id="31" dur="500" fill="hold"/>
                                        <p:tgtEl>
                                          <p:spTgt spid="4208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0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20868">
                                            <p:txEl>
                                              <p:pRg st="3" end="3"/>
                                            </p:txEl>
                                          </p:spTgt>
                                        </p:tgtEl>
                                        <p:attrNameLst>
                                          <p:attrName>style.visibility</p:attrName>
                                        </p:attrNameLst>
                                      </p:cBhvr>
                                      <p:to>
                                        <p:strVal val="visible"/>
                                      </p:to>
                                    </p:set>
                                    <p:anim calcmode="lin" valueType="num">
                                      <p:cBhvr additive="base">
                                        <p:cTn id="37" dur="500" fill="hold"/>
                                        <p:tgtEl>
                                          <p:spTgt spid="420868">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2086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0867">
                                            <p:txEl>
                                              <p:pRg st="4" end="4"/>
                                            </p:txEl>
                                          </p:spTgt>
                                        </p:tgtEl>
                                        <p:attrNameLst>
                                          <p:attrName>style.visibility</p:attrName>
                                        </p:attrNameLst>
                                      </p:cBhvr>
                                      <p:to>
                                        <p:strVal val="visible"/>
                                      </p:to>
                                    </p:set>
                                    <p:anim calcmode="lin" valueType="num">
                                      <p:cBhvr additive="base">
                                        <p:cTn id="43" dur="500" fill="hold"/>
                                        <p:tgtEl>
                                          <p:spTgt spid="420867">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0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20868">
                                            <p:txEl>
                                              <p:pRg st="4" end="4"/>
                                            </p:txEl>
                                          </p:spTgt>
                                        </p:tgtEl>
                                        <p:attrNameLst>
                                          <p:attrName>style.visibility</p:attrName>
                                        </p:attrNameLst>
                                      </p:cBhvr>
                                      <p:to>
                                        <p:strVal val="visible"/>
                                      </p:to>
                                    </p:set>
                                    <p:anim calcmode="lin" valueType="num">
                                      <p:cBhvr additive="base">
                                        <p:cTn id="49" dur="500" fill="hold"/>
                                        <p:tgtEl>
                                          <p:spTgt spid="420868">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2086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20867">
                                            <p:txEl>
                                              <p:pRg st="5" end="5"/>
                                            </p:txEl>
                                          </p:spTgt>
                                        </p:tgtEl>
                                        <p:attrNameLst>
                                          <p:attrName>style.visibility</p:attrName>
                                        </p:attrNameLst>
                                      </p:cBhvr>
                                      <p:to>
                                        <p:strVal val="visible"/>
                                      </p:to>
                                    </p:set>
                                    <p:anim calcmode="lin" valueType="num">
                                      <p:cBhvr additive="base">
                                        <p:cTn id="55" dur="500" fill="hold"/>
                                        <p:tgtEl>
                                          <p:spTgt spid="420867">
                                            <p:txEl>
                                              <p:pRg st="5" end="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20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20868">
                                            <p:txEl>
                                              <p:pRg st="5" end="5"/>
                                            </p:txEl>
                                          </p:spTgt>
                                        </p:tgtEl>
                                        <p:attrNameLst>
                                          <p:attrName>style.visibility</p:attrName>
                                        </p:attrNameLst>
                                      </p:cBhvr>
                                      <p:to>
                                        <p:strVal val="visible"/>
                                      </p:to>
                                    </p:set>
                                    <p:anim calcmode="lin" valueType="num">
                                      <p:cBhvr additive="base">
                                        <p:cTn id="61" dur="500" fill="hold"/>
                                        <p:tgtEl>
                                          <p:spTgt spid="420868">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2086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20867">
                                            <p:txEl>
                                              <p:pRg st="6" end="6"/>
                                            </p:txEl>
                                          </p:spTgt>
                                        </p:tgtEl>
                                        <p:attrNameLst>
                                          <p:attrName>style.visibility</p:attrName>
                                        </p:attrNameLst>
                                      </p:cBhvr>
                                      <p:to>
                                        <p:strVal val="visible"/>
                                      </p:to>
                                    </p:set>
                                    <p:anim calcmode="lin" valueType="num">
                                      <p:cBhvr additive="base">
                                        <p:cTn id="67" dur="500" fill="hold"/>
                                        <p:tgtEl>
                                          <p:spTgt spid="420867">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208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20868">
                                            <p:txEl>
                                              <p:pRg st="6" end="6"/>
                                            </p:txEl>
                                          </p:spTgt>
                                        </p:tgtEl>
                                        <p:attrNameLst>
                                          <p:attrName>style.visibility</p:attrName>
                                        </p:attrNameLst>
                                      </p:cBhvr>
                                      <p:to>
                                        <p:strVal val="visible"/>
                                      </p:to>
                                    </p:set>
                                    <p:anim calcmode="lin" valueType="num">
                                      <p:cBhvr additive="base">
                                        <p:cTn id="73" dur="500" fill="hold"/>
                                        <p:tgtEl>
                                          <p:spTgt spid="420868">
                                            <p:txEl>
                                              <p:pRg st="6" end="6"/>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2086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P spid="42086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942" name="AutoShape 62"/>
          <p:cNvSpPr>
            <a:spLocks noChangeArrowheads="1"/>
          </p:cNvSpPr>
          <p:nvPr/>
        </p:nvSpPr>
        <p:spPr bwMode="auto">
          <a:xfrm>
            <a:off x="7186613" y="5773738"/>
            <a:ext cx="1374775" cy="406400"/>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pPr>
              <a:lnSpc>
                <a:spcPct val="80000"/>
              </a:lnSpc>
            </a:pPr>
            <a:r>
              <a:rPr lang="en-US" sz="3000" b="1" u="sng">
                <a:solidFill>
                  <a:srgbClr val="CC0000"/>
                </a:solidFill>
              </a:rPr>
              <a:t>mitosis</a:t>
            </a:r>
          </a:p>
        </p:txBody>
      </p:sp>
      <p:sp>
        <p:nvSpPr>
          <p:cNvPr id="506882" name="AutoShape 2"/>
          <p:cNvSpPr>
            <a:spLocks noChangeArrowheads="1"/>
          </p:cNvSpPr>
          <p:nvPr/>
        </p:nvSpPr>
        <p:spPr bwMode="auto">
          <a:xfrm>
            <a:off x="7340600" y="5216525"/>
            <a:ext cx="1011238" cy="373063"/>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r>
              <a:rPr lang="en-US" sz="2200" b="1">
                <a:solidFill>
                  <a:schemeClr val="bg1"/>
                </a:solidFill>
              </a:rPr>
              <a:t>zygote</a:t>
            </a:r>
            <a:endParaRPr lang="en-US" sz="3000" b="1">
              <a:solidFill>
                <a:schemeClr val="bg1"/>
              </a:solidFill>
            </a:endParaRPr>
          </a:p>
        </p:txBody>
      </p:sp>
      <p:sp>
        <p:nvSpPr>
          <p:cNvPr id="506883" name="AutoShape 3"/>
          <p:cNvSpPr>
            <a:spLocks noChangeArrowheads="1"/>
          </p:cNvSpPr>
          <p:nvPr/>
        </p:nvSpPr>
        <p:spPr bwMode="auto">
          <a:xfrm>
            <a:off x="1114425" y="5105400"/>
            <a:ext cx="1219200" cy="304800"/>
          </a:xfrm>
          <a:prstGeom prst="rightArrow">
            <a:avLst>
              <a:gd name="adj1" fmla="val 50000"/>
              <a:gd name="adj2" fmla="val 100000"/>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506884" name="AutoShape 4"/>
          <p:cNvSpPr>
            <a:spLocks noChangeArrowheads="1"/>
          </p:cNvSpPr>
          <p:nvPr/>
        </p:nvSpPr>
        <p:spPr bwMode="auto">
          <a:xfrm>
            <a:off x="5484813" y="3835400"/>
            <a:ext cx="685800" cy="304800"/>
          </a:xfrm>
          <a:prstGeom prst="rightArrow">
            <a:avLst>
              <a:gd name="adj1" fmla="val 50000"/>
              <a:gd name="adj2" fmla="val 56250"/>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506885" name="Rectangle 5"/>
          <p:cNvSpPr>
            <a:spLocks noGrp="1" noChangeArrowheads="1"/>
          </p:cNvSpPr>
          <p:nvPr>
            <p:ph type="title"/>
          </p:nvPr>
        </p:nvSpPr>
        <p:spPr>
          <a:xfrm>
            <a:off x="0" y="177800"/>
            <a:ext cx="7772400" cy="762000"/>
          </a:xfrm>
          <a:noFill/>
          <a:ln/>
        </p:spPr>
        <p:txBody>
          <a:bodyPr/>
          <a:lstStyle/>
          <a:p>
            <a:r>
              <a:rPr lang="en-US" dirty="0"/>
              <a:t>Putting it all together…</a:t>
            </a:r>
          </a:p>
        </p:txBody>
      </p:sp>
      <p:grpSp>
        <p:nvGrpSpPr>
          <p:cNvPr id="2" name="Group 6"/>
          <p:cNvGrpSpPr>
            <a:grpSpLocks/>
          </p:cNvGrpSpPr>
          <p:nvPr/>
        </p:nvGrpSpPr>
        <p:grpSpPr bwMode="auto">
          <a:xfrm>
            <a:off x="2406650" y="2559050"/>
            <a:ext cx="1485900" cy="1485900"/>
            <a:chOff x="720" y="2880"/>
            <a:chExt cx="936" cy="936"/>
          </a:xfrm>
        </p:grpSpPr>
        <p:sp>
          <p:nvSpPr>
            <p:cNvPr id="506887" name="Oval 7"/>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a:effectLst/>
          </p:spPr>
          <p:txBody>
            <a:bodyPr wrap="none" anchor="ctr">
              <a:prstTxWarp prst="textNoShape">
                <a:avLst/>
              </a:prstTxWarp>
            </a:bodyPr>
            <a:lstStyle/>
            <a:p>
              <a:endParaRPr lang="en-US"/>
            </a:p>
          </p:txBody>
        </p:sp>
        <p:sp>
          <p:nvSpPr>
            <p:cNvPr id="506888" name="Rectangle 8"/>
            <p:cNvSpPr>
              <a:spLocks noChangeArrowheads="1"/>
            </p:cNvSpPr>
            <p:nvPr/>
          </p:nvSpPr>
          <p:spPr bwMode="auto">
            <a:xfrm>
              <a:off x="972" y="3136"/>
              <a:ext cx="454" cy="423"/>
            </a:xfrm>
            <a:prstGeom prst="rect">
              <a:avLst/>
            </a:prstGeom>
            <a:solidFill>
              <a:srgbClr val="FF45B9"/>
            </a:solidFill>
            <a:ln w="9525">
              <a:noFill/>
              <a:miter lim="800000"/>
              <a:headEnd/>
              <a:tailEnd/>
            </a:ln>
            <a:effectLst/>
          </p:spPr>
          <p:txBody>
            <a:bodyPr wrap="none" anchor="ctr">
              <a:prstTxWarp prst="textNoShape">
                <a:avLst/>
              </a:prstTxWarp>
              <a:spAutoFit/>
            </a:bodyPr>
            <a:lstStyle/>
            <a:p>
              <a:r>
                <a:rPr lang="en-US" sz="3800" b="1">
                  <a:solidFill>
                    <a:srgbClr val="0F116A"/>
                  </a:solidFill>
                </a:rPr>
                <a:t>23</a:t>
              </a:r>
              <a:endParaRPr lang="en-US" sz="3000" b="1">
                <a:solidFill>
                  <a:srgbClr val="0F116A"/>
                </a:solidFill>
              </a:endParaRPr>
            </a:p>
          </p:txBody>
        </p:sp>
      </p:grpSp>
      <p:grpSp>
        <p:nvGrpSpPr>
          <p:cNvPr id="3" name="Group 9"/>
          <p:cNvGrpSpPr>
            <a:grpSpLocks/>
          </p:cNvGrpSpPr>
          <p:nvPr/>
        </p:nvGrpSpPr>
        <p:grpSpPr bwMode="auto">
          <a:xfrm>
            <a:off x="1758950" y="4445000"/>
            <a:ext cx="2171700" cy="2413000"/>
            <a:chOff x="1896" y="2832"/>
            <a:chExt cx="1368" cy="1520"/>
          </a:xfrm>
        </p:grpSpPr>
        <p:grpSp>
          <p:nvGrpSpPr>
            <p:cNvPr id="4" name="Group 10"/>
            <p:cNvGrpSpPr>
              <a:grpSpLocks/>
            </p:cNvGrpSpPr>
            <p:nvPr/>
          </p:nvGrpSpPr>
          <p:grpSpPr bwMode="auto">
            <a:xfrm>
              <a:off x="1896" y="2832"/>
              <a:ext cx="1368" cy="1520"/>
              <a:chOff x="1872" y="2640"/>
              <a:chExt cx="1368" cy="1520"/>
            </a:xfrm>
          </p:grpSpPr>
          <p:sp>
            <p:nvSpPr>
              <p:cNvPr id="506891" name="Freeform 11"/>
              <p:cNvSpPr>
                <a:spLocks/>
              </p:cNvSpPr>
              <p:nvPr/>
            </p:nvSpPr>
            <p:spPr bwMode="auto">
              <a:xfrm>
                <a:off x="1872" y="3264"/>
                <a:ext cx="736" cy="896"/>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506892" name="Oval 12"/>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a:effectLst/>
            </p:spPr>
            <p:txBody>
              <a:bodyPr wrap="none" anchor="ctr">
                <a:prstTxWarp prst="textNoShape">
                  <a:avLst/>
                </a:prstTxWarp>
              </a:bodyPr>
              <a:lstStyle/>
              <a:p>
                <a:endParaRPr lang="en-US"/>
              </a:p>
            </p:txBody>
          </p:sp>
        </p:grpSp>
        <p:sp>
          <p:nvSpPr>
            <p:cNvPr id="506893" name="Rectangle 13"/>
            <p:cNvSpPr>
              <a:spLocks noChangeArrowheads="1"/>
            </p:cNvSpPr>
            <p:nvPr/>
          </p:nvSpPr>
          <p:spPr bwMode="auto">
            <a:xfrm>
              <a:off x="2570" y="3113"/>
              <a:ext cx="454" cy="423"/>
            </a:xfrm>
            <a:prstGeom prst="rect">
              <a:avLst/>
            </a:prstGeom>
            <a:noFill/>
            <a:ln w="9525">
              <a:noFill/>
              <a:miter lim="800000"/>
              <a:headEnd/>
              <a:tailEnd/>
            </a:ln>
            <a:effectLst/>
          </p:spPr>
          <p:txBody>
            <a:bodyPr wrap="none" anchor="ctr">
              <a:prstTxWarp prst="textNoShape">
                <a:avLst/>
              </a:prstTxWarp>
              <a:spAutoFit/>
            </a:bodyPr>
            <a:lstStyle/>
            <a:p>
              <a:r>
                <a:rPr lang="en-US" sz="3800" b="1">
                  <a:solidFill>
                    <a:srgbClr val="0F116A"/>
                  </a:solidFill>
                </a:rPr>
                <a:t>23</a:t>
              </a:r>
              <a:endParaRPr lang="en-US" sz="3000" b="1">
                <a:solidFill>
                  <a:srgbClr val="0F116A"/>
                </a:solidFill>
              </a:endParaRPr>
            </a:p>
          </p:txBody>
        </p:sp>
      </p:grpSp>
      <p:sp>
        <p:nvSpPr>
          <p:cNvPr id="506894" name="AutoShape 14"/>
          <p:cNvSpPr>
            <a:spLocks noChangeArrowheads="1"/>
          </p:cNvSpPr>
          <p:nvPr/>
        </p:nvSpPr>
        <p:spPr bwMode="auto">
          <a:xfrm>
            <a:off x="1114425" y="3149600"/>
            <a:ext cx="1219200" cy="304800"/>
          </a:xfrm>
          <a:prstGeom prst="rightArrow">
            <a:avLst>
              <a:gd name="adj1" fmla="val 50000"/>
              <a:gd name="adj2" fmla="val 100000"/>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grpSp>
        <p:nvGrpSpPr>
          <p:cNvPr id="5" name="Group 15"/>
          <p:cNvGrpSpPr>
            <a:grpSpLocks/>
          </p:cNvGrpSpPr>
          <p:nvPr/>
        </p:nvGrpSpPr>
        <p:grpSpPr bwMode="auto">
          <a:xfrm>
            <a:off x="228600" y="4445000"/>
            <a:ext cx="1485900" cy="1485900"/>
            <a:chOff x="720" y="1392"/>
            <a:chExt cx="936" cy="936"/>
          </a:xfrm>
        </p:grpSpPr>
        <p:sp>
          <p:nvSpPr>
            <p:cNvPr id="506896" name="Oval 16"/>
            <p:cNvSpPr>
              <a:spLocks noChangeArrowheads="1"/>
            </p:cNvSpPr>
            <p:nvPr/>
          </p:nvSpPr>
          <p:spPr bwMode="auto">
            <a:xfrm>
              <a:off x="720" y="1392"/>
              <a:ext cx="936" cy="936"/>
            </a:xfrm>
            <a:prstGeom prst="ellipse">
              <a:avLst/>
            </a:prstGeom>
            <a:solidFill>
              <a:schemeClr val="hlink"/>
            </a:solidFill>
            <a:ln w="9525">
              <a:solidFill>
                <a:srgbClr val="0F116A"/>
              </a:solidFill>
              <a:round/>
              <a:headEnd/>
              <a:tailEnd/>
            </a:ln>
            <a:effectLst/>
          </p:spPr>
          <p:txBody>
            <a:bodyPr wrap="none" anchor="ctr">
              <a:prstTxWarp prst="textNoShape">
                <a:avLst/>
              </a:prstTxWarp>
            </a:bodyPr>
            <a:lstStyle/>
            <a:p>
              <a:endParaRPr lang="en-US"/>
            </a:p>
          </p:txBody>
        </p:sp>
        <p:sp>
          <p:nvSpPr>
            <p:cNvPr id="506897" name="Rectangle 17"/>
            <p:cNvSpPr>
              <a:spLocks noChangeArrowheads="1"/>
            </p:cNvSpPr>
            <p:nvPr/>
          </p:nvSpPr>
          <p:spPr bwMode="auto">
            <a:xfrm>
              <a:off x="958" y="1642"/>
              <a:ext cx="454" cy="423"/>
            </a:xfrm>
            <a:prstGeom prst="rect">
              <a:avLst/>
            </a:prstGeom>
            <a:no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sp>
        <p:nvSpPr>
          <p:cNvPr id="506898" name="Rectangle 18"/>
          <p:cNvSpPr>
            <a:spLocks noChangeArrowheads="1"/>
          </p:cNvSpPr>
          <p:nvPr/>
        </p:nvSpPr>
        <p:spPr bwMode="auto">
          <a:xfrm>
            <a:off x="2825750" y="3944938"/>
            <a:ext cx="681038"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egg</a:t>
            </a:r>
            <a:endParaRPr lang="en-US" sz="3000" b="1">
              <a:solidFill>
                <a:srgbClr val="0F116A"/>
              </a:solidFill>
            </a:endParaRPr>
          </a:p>
        </p:txBody>
      </p:sp>
      <p:sp>
        <p:nvSpPr>
          <p:cNvPr id="506899" name="Rectangle 19"/>
          <p:cNvSpPr>
            <a:spLocks noChangeArrowheads="1"/>
          </p:cNvSpPr>
          <p:nvPr/>
        </p:nvSpPr>
        <p:spPr bwMode="auto">
          <a:xfrm>
            <a:off x="2655888" y="6096000"/>
            <a:ext cx="1022350" cy="427038"/>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sperm</a:t>
            </a:r>
            <a:endParaRPr lang="en-US" sz="3000" b="1">
              <a:solidFill>
                <a:srgbClr val="0F116A"/>
              </a:solidFill>
            </a:endParaRPr>
          </a:p>
        </p:txBody>
      </p:sp>
      <p:grpSp>
        <p:nvGrpSpPr>
          <p:cNvPr id="6" name="Group 20"/>
          <p:cNvGrpSpPr>
            <a:grpSpLocks/>
          </p:cNvGrpSpPr>
          <p:nvPr/>
        </p:nvGrpSpPr>
        <p:grpSpPr bwMode="auto">
          <a:xfrm>
            <a:off x="266700" y="2540000"/>
            <a:ext cx="1485900" cy="1485900"/>
            <a:chOff x="720" y="2880"/>
            <a:chExt cx="936" cy="936"/>
          </a:xfrm>
        </p:grpSpPr>
        <p:sp>
          <p:nvSpPr>
            <p:cNvPr id="506901" name="Oval 21"/>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a:effectLst/>
          </p:spPr>
          <p:txBody>
            <a:bodyPr wrap="none" anchor="ctr">
              <a:prstTxWarp prst="textNoShape">
                <a:avLst/>
              </a:prstTxWarp>
            </a:bodyPr>
            <a:lstStyle/>
            <a:p>
              <a:endParaRPr lang="en-US"/>
            </a:p>
          </p:txBody>
        </p:sp>
        <p:sp>
          <p:nvSpPr>
            <p:cNvPr id="506902" name="Rectangle 22"/>
            <p:cNvSpPr>
              <a:spLocks noChangeArrowheads="1"/>
            </p:cNvSpPr>
            <p:nvPr/>
          </p:nvSpPr>
          <p:spPr bwMode="auto">
            <a:xfrm>
              <a:off x="971" y="3136"/>
              <a:ext cx="454" cy="423"/>
            </a:xfrm>
            <a:prstGeom prst="rect">
              <a:avLst/>
            </a:prstGeom>
            <a:solidFill>
              <a:srgbClr val="FF45B9"/>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sp>
        <p:nvSpPr>
          <p:cNvPr id="506903" name="AutoShape 23"/>
          <p:cNvSpPr>
            <a:spLocks noChangeArrowheads="1"/>
          </p:cNvSpPr>
          <p:nvPr/>
        </p:nvSpPr>
        <p:spPr bwMode="auto">
          <a:xfrm>
            <a:off x="1257300" y="3856038"/>
            <a:ext cx="1470025" cy="508000"/>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3000" b="1" u="sng">
                <a:solidFill>
                  <a:srgbClr val="CC0000"/>
                </a:solidFill>
              </a:rPr>
              <a:t>meiosis</a:t>
            </a:r>
            <a:endParaRPr lang="en-US" sz="3000" b="1">
              <a:solidFill>
                <a:srgbClr val="0F116A"/>
              </a:solidFill>
            </a:endParaRPr>
          </a:p>
        </p:txBody>
      </p:sp>
      <p:grpSp>
        <p:nvGrpSpPr>
          <p:cNvPr id="7" name="Group 24"/>
          <p:cNvGrpSpPr>
            <a:grpSpLocks/>
          </p:cNvGrpSpPr>
          <p:nvPr/>
        </p:nvGrpSpPr>
        <p:grpSpPr bwMode="auto">
          <a:xfrm>
            <a:off x="6851650" y="2876550"/>
            <a:ext cx="2178050" cy="2178050"/>
            <a:chOff x="4835" y="2064"/>
            <a:chExt cx="936" cy="936"/>
          </a:xfrm>
        </p:grpSpPr>
        <p:sp>
          <p:nvSpPr>
            <p:cNvPr id="506905" name="Oval 25"/>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506906" name="Rectangle 26"/>
            <p:cNvSpPr>
              <a:spLocks noChangeArrowheads="1"/>
            </p:cNvSpPr>
            <p:nvPr/>
          </p:nvSpPr>
          <p:spPr bwMode="auto">
            <a:xfrm>
              <a:off x="5160" y="2387"/>
              <a:ext cx="310" cy="288"/>
            </a:xfrm>
            <a:prstGeom prst="rect">
              <a:avLst/>
            </a:prstGeom>
            <a:solidFill>
              <a:srgbClr val="C364FF"/>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sp>
        <p:nvSpPr>
          <p:cNvPr id="506907" name="AutoShape 27"/>
          <p:cNvSpPr>
            <a:spLocks noChangeArrowheads="1"/>
          </p:cNvSpPr>
          <p:nvPr/>
        </p:nvSpPr>
        <p:spPr bwMode="auto">
          <a:xfrm>
            <a:off x="3665538" y="3911600"/>
            <a:ext cx="604837" cy="304800"/>
          </a:xfrm>
          <a:prstGeom prst="rightArrow">
            <a:avLst>
              <a:gd name="adj1" fmla="val 50000"/>
              <a:gd name="adj2" fmla="val 49609"/>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grpSp>
        <p:nvGrpSpPr>
          <p:cNvPr id="8" name="Group 28"/>
          <p:cNvGrpSpPr>
            <a:grpSpLocks/>
          </p:cNvGrpSpPr>
          <p:nvPr/>
        </p:nvGrpSpPr>
        <p:grpSpPr bwMode="auto">
          <a:xfrm>
            <a:off x="4346575" y="2768600"/>
            <a:ext cx="1485900" cy="1485900"/>
            <a:chOff x="720" y="2880"/>
            <a:chExt cx="936" cy="936"/>
          </a:xfrm>
        </p:grpSpPr>
        <p:sp>
          <p:nvSpPr>
            <p:cNvPr id="506909" name="Oval 29"/>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a:effectLst/>
          </p:spPr>
          <p:txBody>
            <a:bodyPr wrap="none" anchor="ctr">
              <a:prstTxWarp prst="textNoShape">
                <a:avLst/>
              </a:prstTxWarp>
            </a:bodyPr>
            <a:lstStyle/>
            <a:p>
              <a:endParaRPr lang="en-US"/>
            </a:p>
          </p:txBody>
        </p:sp>
        <p:sp>
          <p:nvSpPr>
            <p:cNvPr id="506910" name="Rectangle 30"/>
            <p:cNvSpPr>
              <a:spLocks noChangeArrowheads="1"/>
            </p:cNvSpPr>
            <p:nvPr/>
          </p:nvSpPr>
          <p:spPr bwMode="auto">
            <a:xfrm>
              <a:off x="972" y="3136"/>
              <a:ext cx="454" cy="423"/>
            </a:xfrm>
            <a:prstGeom prst="rect">
              <a:avLst/>
            </a:prstGeom>
            <a:solidFill>
              <a:srgbClr val="FF45B9"/>
            </a:solidFill>
            <a:ln w="9525">
              <a:noFill/>
              <a:miter lim="800000"/>
              <a:headEnd/>
              <a:tailEnd/>
            </a:ln>
            <a:effectLst/>
          </p:spPr>
          <p:txBody>
            <a:bodyPr wrap="none" anchor="ctr">
              <a:prstTxWarp prst="textNoShape">
                <a:avLst/>
              </a:prstTxWarp>
              <a:spAutoFit/>
            </a:bodyPr>
            <a:lstStyle/>
            <a:p>
              <a:r>
                <a:rPr lang="en-US" sz="3800" b="1">
                  <a:solidFill>
                    <a:srgbClr val="0F116A"/>
                  </a:solidFill>
                </a:rPr>
                <a:t>23</a:t>
              </a:r>
              <a:endParaRPr lang="en-US" sz="3000" b="1">
                <a:solidFill>
                  <a:srgbClr val="0F116A"/>
                </a:solidFill>
              </a:endParaRPr>
            </a:p>
          </p:txBody>
        </p:sp>
      </p:grpSp>
      <p:grpSp>
        <p:nvGrpSpPr>
          <p:cNvPr id="9" name="Group 31"/>
          <p:cNvGrpSpPr>
            <a:grpSpLocks/>
          </p:cNvGrpSpPr>
          <p:nvPr/>
        </p:nvGrpSpPr>
        <p:grpSpPr bwMode="auto">
          <a:xfrm>
            <a:off x="3646488" y="3784600"/>
            <a:ext cx="2171700" cy="2413000"/>
            <a:chOff x="1896" y="2832"/>
            <a:chExt cx="1368" cy="1520"/>
          </a:xfrm>
        </p:grpSpPr>
        <p:grpSp>
          <p:nvGrpSpPr>
            <p:cNvPr id="10" name="Group 32"/>
            <p:cNvGrpSpPr>
              <a:grpSpLocks/>
            </p:cNvGrpSpPr>
            <p:nvPr/>
          </p:nvGrpSpPr>
          <p:grpSpPr bwMode="auto">
            <a:xfrm>
              <a:off x="1896" y="2832"/>
              <a:ext cx="1368" cy="1520"/>
              <a:chOff x="1872" y="2640"/>
              <a:chExt cx="1368" cy="1520"/>
            </a:xfrm>
          </p:grpSpPr>
          <p:sp>
            <p:nvSpPr>
              <p:cNvPr id="506913" name="Freeform 33"/>
              <p:cNvSpPr>
                <a:spLocks/>
              </p:cNvSpPr>
              <p:nvPr/>
            </p:nvSpPr>
            <p:spPr bwMode="auto">
              <a:xfrm>
                <a:off x="1872" y="3264"/>
                <a:ext cx="736" cy="896"/>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506914" name="Oval 34"/>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a:effectLst/>
            </p:spPr>
            <p:txBody>
              <a:bodyPr wrap="none" anchor="ctr">
                <a:prstTxWarp prst="textNoShape">
                  <a:avLst/>
                </a:prstTxWarp>
              </a:bodyPr>
              <a:lstStyle/>
              <a:p>
                <a:endParaRPr lang="en-US"/>
              </a:p>
            </p:txBody>
          </p:sp>
        </p:grpSp>
        <p:sp>
          <p:nvSpPr>
            <p:cNvPr id="506915" name="Rectangle 35"/>
            <p:cNvSpPr>
              <a:spLocks noChangeArrowheads="1"/>
            </p:cNvSpPr>
            <p:nvPr/>
          </p:nvSpPr>
          <p:spPr bwMode="auto">
            <a:xfrm>
              <a:off x="2570" y="3113"/>
              <a:ext cx="454" cy="423"/>
            </a:xfrm>
            <a:prstGeom prst="rect">
              <a:avLst/>
            </a:prstGeom>
            <a:noFill/>
            <a:ln w="9525">
              <a:noFill/>
              <a:miter lim="800000"/>
              <a:headEnd/>
              <a:tailEnd/>
            </a:ln>
            <a:effectLst/>
          </p:spPr>
          <p:txBody>
            <a:bodyPr wrap="none" anchor="ctr">
              <a:prstTxWarp prst="textNoShape">
                <a:avLst/>
              </a:prstTxWarp>
              <a:spAutoFit/>
            </a:bodyPr>
            <a:lstStyle/>
            <a:p>
              <a:r>
                <a:rPr lang="en-US" sz="3800" b="1">
                  <a:solidFill>
                    <a:srgbClr val="0F116A"/>
                  </a:solidFill>
                </a:rPr>
                <a:t>23</a:t>
              </a:r>
              <a:endParaRPr lang="en-US" sz="3000" b="1">
                <a:solidFill>
                  <a:srgbClr val="0F116A"/>
                </a:solidFill>
              </a:endParaRPr>
            </a:p>
          </p:txBody>
        </p:sp>
      </p:grpSp>
      <p:sp>
        <p:nvSpPr>
          <p:cNvPr id="506916" name="AutoShape 36"/>
          <p:cNvSpPr>
            <a:spLocks noChangeArrowheads="1"/>
          </p:cNvSpPr>
          <p:nvPr/>
        </p:nvSpPr>
        <p:spPr bwMode="auto">
          <a:xfrm>
            <a:off x="4117975" y="5610225"/>
            <a:ext cx="2082800" cy="508000"/>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3000" b="1" u="sng">
                <a:solidFill>
                  <a:srgbClr val="CC0000"/>
                </a:solidFill>
              </a:rPr>
              <a:t>fertilization</a:t>
            </a:r>
            <a:endParaRPr lang="en-US" sz="3000" b="1">
              <a:solidFill>
                <a:srgbClr val="0F116A"/>
              </a:solidFill>
            </a:endParaRPr>
          </a:p>
        </p:txBody>
      </p:sp>
      <p:sp>
        <p:nvSpPr>
          <p:cNvPr id="506918" name="AutoShape 38"/>
          <p:cNvSpPr>
            <a:spLocks noChangeArrowheads="1"/>
          </p:cNvSpPr>
          <p:nvPr/>
        </p:nvSpPr>
        <p:spPr bwMode="auto">
          <a:xfrm>
            <a:off x="6678613" y="6261100"/>
            <a:ext cx="2390775" cy="406400"/>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pPr>
              <a:lnSpc>
                <a:spcPct val="80000"/>
              </a:lnSpc>
            </a:pPr>
            <a:r>
              <a:rPr lang="en-US" sz="3000" b="1" u="sng">
                <a:solidFill>
                  <a:srgbClr val="CC0000"/>
                </a:solidFill>
              </a:rPr>
              <a:t>development</a:t>
            </a:r>
          </a:p>
        </p:txBody>
      </p:sp>
      <p:sp>
        <p:nvSpPr>
          <p:cNvPr id="506919" name="AutoShape 39" descr="Rectangle: Click to edit Master text styles&#10;Second level&#10;Third level&#10;Fourth level&#10;Fifth level"/>
          <p:cNvSpPr>
            <a:spLocks noGrp="1" noChangeArrowheads="1"/>
          </p:cNvSpPr>
          <p:nvPr>
            <p:ph type="body" idx="1"/>
          </p:nvPr>
        </p:nvSpPr>
        <p:spPr>
          <a:xfrm>
            <a:off x="274638" y="1320800"/>
            <a:ext cx="8729662" cy="508000"/>
          </a:xfrm>
          <a:prstGeom prst="roundRect">
            <a:avLst>
              <a:gd name="adj" fmla="val 16667"/>
            </a:avLst>
          </a:prstGeom>
          <a:solidFill>
            <a:srgbClr val="FFEA18"/>
          </a:solidFill>
          <a:ln/>
        </p:spPr>
        <p:txBody>
          <a:bodyPr lIns="45720" rIns="45720">
            <a:normAutofit lnSpcReduction="10000"/>
          </a:bodyPr>
          <a:lstStyle/>
          <a:p>
            <a:pPr algn="ctr">
              <a:lnSpc>
                <a:spcPct val="90000"/>
              </a:lnSpc>
              <a:buFont typeface="Wingdings" charset="2"/>
              <a:buNone/>
            </a:pPr>
            <a:r>
              <a:rPr lang="en-US" sz="2800"/>
              <a:t>meiosis </a:t>
            </a:r>
            <a:r>
              <a:rPr lang="en-US" sz="2800">
                <a:sym typeface="Symbol" charset="2"/>
              </a:rPr>
              <a:t> </a:t>
            </a:r>
            <a:r>
              <a:rPr lang="en-US" sz="2800"/>
              <a:t>fertilization </a:t>
            </a:r>
            <a:r>
              <a:rPr lang="en-US" sz="2800">
                <a:sym typeface="Symbol" charset="2"/>
              </a:rPr>
              <a:t> mitosis + development</a:t>
            </a:r>
          </a:p>
        </p:txBody>
      </p:sp>
      <p:grpSp>
        <p:nvGrpSpPr>
          <p:cNvPr id="11" name="Group 40"/>
          <p:cNvGrpSpPr>
            <a:grpSpLocks/>
          </p:cNvGrpSpPr>
          <p:nvPr/>
        </p:nvGrpSpPr>
        <p:grpSpPr bwMode="auto">
          <a:xfrm>
            <a:off x="7780338" y="3006725"/>
            <a:ext cx="1158875" cy="1158875"/>
            <a:chOff x="4835" y="2064"/>
            <a:chExt cx="936" cy="936"/>
          </a:xfrm>
        </p:grpSpPr>
        <p:sp>
          <p:nvSpPr>
            <p:cNvPr id="506921" name="Oval 41"/>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506922" name="Rectangle 42"/>
            <p:cNvSpPr>
              <a:spLocks noChangeArrowheads="1"/>
            </p:cNvSpPr>
            <p:nvPr/>
          </p:nvSpPr>
          <p:spPr bwMode="auto">
            <a:xfrm>
              <a:off x="5023" y="2260"/>
              <a:ext cx="583" cy="543"/>
            </a:xfrm>
            <a:prstGeom prst="rect">
              <a:avLst/>
            </a:prstGeom>
            <a:solidFill>
              <a:srgbClr val="C364FF"/>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grpSp>
        <p:nvGrpSpPr>
          <p:cNvPr id="12" name="Group 43"/>
          <p:cNvGrpSpPr>
            <a:grpSpLocks/>
          </p:cNvGrpSpPr>
          <p:nvPr/>
        </p:nvGrpSpPr>
        <p:grpSpPr bwMode="auto">
          <a:xfrm>
            <a:off x="7073900" y="3851275"/>
            <a:ext cx="1158875" cy="1158875"/>
            <a:chOff x="4835" y="2064"/>
            <a:chExt cx="936" cy="936"/>
          </a:xfrm>
        </p:grpSpPr>
        <p:sp>
          <p:nvSpPr>
            <p:cNvPr id="506924" name="Oval 44"/>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506925" name="Rectangle 45"/>
            <p:cNvSpPr>
              <a:spLocks noChangeArrowheads="1"/>
            </p:cNvSpPr>
            <p:nvPr/>
          </p:nvSpPr>
          <p:spPr bwMode="auto">
            <a:xfrm>
              <a:off x="5023" y="2260"/>
              <a:ext cx="583" cy="543"/>
            </a:xfrm>
            <a:prstGeom prst="rect">
              <a:avLst/>
            </a:prstGeom>
            <a:solidFill>
              <a:srgbClr val="C364FF"/>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grpSp>
        <p:nvGrpSpPr>
          <p:cNvPr id="13" name="Group 46"/>
          <p:cNvGrpSpPr>
            <a:grpSpLocks/>
          </p:cNvGrpSpPr>
          <p:nvPr/>
        </p:nvGrpSpPr>
        <p:grpSpPr bwMode="auto">
          <a:xfrm>
            <a:off x="6792913" y="3013075"/>
            <a:ext cx="1158875" cy="1158875"/>
            <a:chOff x="4835" y="2064"/>
            <a:chExt cx="936" cy="936"/>
          </a:xfrm>
        </p:grpSpPr>
        <p:sp>
          <p:nvSpPr>
            <p:cNvPr id="506927" name="Oval 47"/>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506928" name="Rectangle 48"/>
            <p:cNvSpPr>
              <a:spLocks noChangeArrowheads="1"/>
            </p:cNvSpPr>
            <p:nvPr/>
          </p:nvSpPr>
          <p:spPr bwMode="auto">
            <a:xfrm>
              <a:off x="5023" y="2260"/>
              <a:ext cx="583" cy="543"/>
            </a:xfrm>
            <a:prstGeom prst="rect">
              <a:avLst/>
            </a:prstGeom>
            <a:solidFill>
              <a:srgbClr val="C364FF"/>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grpSp>
        <p:nvGrpSpPr>
          <p:cNvPr id="14" name="Group 49"/>
          <p:cNvGrpSpPr>
            <a:grpSpLocks/>
          </p:cNvGrpSpPr>
          <p:nvPr/>
        </p:nvGrpSpPr>
        <p:grpSpPr bwMode="auto">
          <a:xfrm>
            <a:off x="7880350" y="3817938"/>
            <a:ext cx="1158875" cy="1158875"/>
            <a:chOff x="4835" y="2064"/>
            <a:chExt cx="936" cy="936"/>
          </a:xfrm>
        </p:grpSpPr>
        <p:sp>
          <p:nvSpPr>
            <p:cNvPr id="506930" name="Oval 50"/>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506931" name="Rectangle 51"/>
            <p:cNvSpPr>
              <a:spLocks noChangeArrowheads="1"/>
            </p:cNvSpPr>
            <p:nvPr/>
          </p:nvSpPr>
          <p:spPr bwMode="auto">
            <a:xfrm>
              <a:off x="5023" y="2260"/>
              <a:ext cx="583" cy="543"/>
            </a:xfrm>
            <a:prstGeom prst="rect">
              <a:avLst/>
            </a:prstGeom>
            <a:solidFill>
              <a:srgbClr val="C364FF"/>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grpSp>
        <p:nvGrpSpPr>
          <p:cNvPr id="15" name="Group 52"/>
          <p:cNvGrpSpPr>
            <a:grpSpLocks/>
          </p:cNvGrpSpPr>
          <p:nvPr/>
        </p:nvGrpSpPr>
        <p:grpSpPr bwMode="auto">
          <a:xfrm>
            <a:off x="7256463" y="2633663"/>
            <a:ext cx="1158875" cy="1158875"/>
            <a:chOff x="4835" y="2064"/>
            <a:chExt cx="936" cy="936"/>
          </a:xfrm>
        </p:grpSpPr>
        <p:sp>
          <p:nvSpPr>
            <p:cNvPr id="506933" name="Oval 53"/>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506934" name="Rectangle 54"/>
            <p:cNvSpPr>
              <a:spLocks noChangeArrowheads="1"/>
            </p:cNvSpPr>
            <p:nvPr/>
          </p:nvSpPr>
          <p:spPr bwMode="auto">
            <a:xfrm>
              <a:off x="5023" y="2260"/>
              <a:ext cx="583" cy="543"/>
            </a:xfrm>
            <a:prstGeom prst="rect">
              <a:avLst/>
            </a:prstGeom>
            <a:solidFill>
              <a:srgbClr val="C364FF"/>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grpSp>
        <p:nvGrpSpPr>
          <p:cNvPr id="16" name="Group 55"/>
          <p:cNvGrpSpPr>
            <a:grpSpLocks/>
          </p:cNvGrpSpPr>
          <p:nvPr/>
        </p:nvGrpSpPr>
        <p:grpSpPr bwMode="auto">
          <a:xfrm>
            <a:off x="7346950" y="4048125"/>
            <a:ext cx="1158875" cy="1158875"/>
            <a:chOff x="4835" y="2064"/>
            <a:chExt cx="936" cy="936"/>
          </a:xfrm>
        </p:grpSpPr>
        <p:sp>
          <p:nvSpPr>
            <p:cNvPr id="506936" name="Oval 56"/>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506937" name="Rectangle 57"/>
            <p:cNvSpPr>
              <a:spLocks noChangeArrowheads="1"/>
            </p:cNvSpPr>
            <p:nvPr/>
          </p:nvSpPr>
          <p:spPr bwMode="auto">
            <a:xfrm>
              <a:off x="5023" y="2260"/>
              <a:ext cx="583" cy="543"/>
            </a:xfrm>
            <a:prstGeom prst="rect">
              <a:avLst/>
            </a:prstGeom>
            <a:solidFill>
              <a:srgbClr val="C364FF"/>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grpSp>
        <p:nvGrpSpPr>
          <p:cNvPr id="17" name="Group 58"/>
          <p:cNvGrpSpPr>
            <a:grpSpLocks/>
          </p:cNvGrpSpPr>
          <p:nvPr/>
        </p:nvGrpSpPr>
        <p:grpSpPr bwMode="auto">
          <a:xfrm>
            <a:off x="6646863" y="3394075"/>
            <a:ext cx="1158875" cy="1158875"/>
            <a:chOff x="4835" y="2064"/>
            <a:chExt cx="936" cy="936"/>
          </a:xfrm>
        </p:grpSpPr>
        <p:sp>
          <p:nvSpPr>
            <p:cNvPr id="506939" name="Oval 59"/>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506940" name="Rectangle 60"/>
            <p:cNvSpPr>
              <a:spLocks noChangeArrowheads="1"/>
            </p:cNvSpPr>
            <p:nvPr/>
          </p:nvSpPr>
          <p:spPr bwMode="auto">
            <a:xfrm>
              <a:off x="5023" y="2260"/>
              <a:ext cx="583" cy="543"/>
            </a:xfrm>
            <a:prstGeom prst="rect">
              <a:avLst/>
            </a:prstGeom>
            <a:solidFill>
              <a:srgbClr val="C364FF"/>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grpSp>
        <p:nvGrpSpPr>
          <p:cNvPr id="18" name="Group 64"/>
          <p:cNvGrpSpPr>
            <a:grpSpLocks/>
          </p:cNvGrpSpPr>
          <p:nvPr/>
        </p:nvGrpSpPr>
        <p:grpSpPr bwMode="auto">
          <a:xfrm>
            <a:off x="7985125" y="3257550"/>
            <a:ext cx="1158875" cy="1158875"/>
            <a:chOff x="4835" y="2064"/>
            <a:chExt cx="936" cy="936"/>
          </a:xfrm>
        </p:grpSpPr>
        <p:sp>
          <p:nvSpPr>
            <p:cNvPr id="506945" name="Oval 65"/>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506946" name="Rectangle 66"/>
            <p:cNvSpPr>
              <a:spLocks noChangeArrowheads="1"/>
            </p:cNvSpPr>
            <p:nvPr/>
          </p:nvSpPr>
          <p:spPr bwMode="auto">
            <a:xfrm>
              <a:off x="5023" y="2260"/>
              <a:ext cx="583" cy="543"/>
            </a:xfrm>
            <a:prstGeom prst="rect">
              <a:avLst/>
            </a:prstGeom>
            <a:solidFill>
              <a:srgbClr val="C364FF"/>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pic>
        <p:nvPicPr>
          <p:cNvPr id="506941" name="Picture 61" descr="f51-20_structure_of_the_cb"/>
          <p:cNvPicPr>
            <a:picLocks noChangeAspect="1" noChangeArrowheads="1"/>
          </p:cNvPicPr>
          <p:nvPr/>
        </p:nvPicPr>
        <p:blipFill>
          <a:blip r:embed="rId3">
            <a:clrChange>
              <a:clrFrom>
                <a:srgbClr val="FFFFFF"/>
              </a:clrFrom>
              <a:clrTo>
                <a:srgbClr val="FFFFFF">
                  <a:alpha val="0"/>
                </a:srgbClr>
              </a:clrTo>
            </a:clrChange>
          </a:blip>
          <a:srcRect r="7043"/>
          <a:stretch>
            <a:fillRect/>
          </a:stretch>
        </p:blipFill>
        <p:spPr bwMode="auto">
          <a:xfrm>
            <a:off x="6126163" y="2027238"/>
            <a:ext cx="3017837" cy="3352800"/>
          </a:xfrm>
          <a:prstGeom prst="rect">
            <a:avLst/>
          </a:prstGeom>
          <a:noFill/>
          <a:ln w="9525">
            <a:noFill/>
            <a:miter lim="800000"/>
            <a:headEnd/>
            <a:tailEnd/>
          </a:ln>
        </p:spPr>
      </p:pic>
      <p:sp>
        <p:nvSpPr>
          <p:cNvPr id="506947" name="AutoShape 67"/>
          <p:cNvSpPr>
            <a:spLocks noChangeArrowheads="1"/>
          </p:cNvSpPr>
          <p:nvPr/>
        </p:nvSpPr>
        <p:spPr bwMode="auto">
          <a:xfrm>
            <a:off x="2538413" y="2109788"/>
            <a:ext cx="1260475" cy="373062"/>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r>
              <a:rPr lang="en-US" sz="2200" b="1">
                <a:solidFill>
                  <a:schemeClr val="bg1"/>
                </a:solidFill>
              </a:rPr>
              <a:t>gametes</a:t>
            </a:r>
            <a:endParaRPr lang="en-US" sz="3000" b="1">
              <a:solidFill>
                <a:schemeClr val="bg1"/>
              </a:solidFill>
            </a:endParaRPr>
          </a:p>
        </p:txBody>
      </p:sp>
    </p:spTree>
    <p:extLst>
      <p:ext uri="{BB962C8B-B14F-4D97-AF65-F5344CB8AC3E}">
        <p14:creationId xmlns:p14="http://schemas.microsoft.com/office/powerpoint/2010/main" val="9298240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descr="Rectangle: Click to edit Master text styles&#10;Second level&#10;Third level&#10;Fourth level&#10;Fifth level"/>
          <p:cNvSpPr>
            <a:spLocks noGrp="1" noChangeArrowheads="1"/>
          </p:cNvSpPr>
          <p:nvPr>
            <p:ph type="body" idx="1"/>
          </p:nvPr>
        </p:nvSpPr>
        <p:spPr>
          <a:xfrm>
            <a:off x="187325" y="889000"/>
            <a:ext cx="8791575" cy="4508500"/>
          </a:xfrm>
          <a:solidFill>
            <a:schemeClr val="bg1"/>
          </a:solidFill>
        </p:spPr>
        <p:txBody>
          <a:bodyPr/>
          <a:lstStyle/>
          <a:p>
            <a:pPr>
              <a:lnSpc>
                <a:spcPct val="90000"/>
              </a:lnSpc>
            </a:pPr>
            <a:r>
              <a:rPr lang="en-US" sz="2600" u="sng" dirty="0">
                <a:solidFill>
                  <a:srgbClr val="CC0000"/>
                </a:solidFill>
              </a:rPr>
              <a:t>Sexual reproduction introduces genetic variation</a:t>
            </a:r>
            <a:endParaRPr lang="en-US" sz="2600" u="sng" dirty="0">
              <a:solidFill>
                <a:schemeClr val="tx2"/>
              </a:solidFill>
            </a:endParaRPr>
          </a:p>
          <a:p>
            <a:pPr lvl="1">
              <a:lnSpc>
                <a:spcPct val="90000"/>
              </a:lnSpc>
            </a:pPr>
            <a:r>
              <a:rPr lang="en-US" sz="2400" u="sng" dirty="0">
                <a:solidFill>
                  <a:srgbClr val="CC0000"/>
                </a:solidFill>
              </a:rPr>
              <a:t>genetic recombination</a:t>
            </a:r>
            <a:endParaRPr lang="en-US" sz="2400" dirty="0"/>
          </a:p>
          <a:p>
            <a:pPr marL="1085850" lvl="2">
              <a:lnSpc>
                <a:spcPct val="90000"/>
              </a:lnSpc>
            </a:pPr>
            <a:r>
              <a:rPr lang="en-US" sz="2400" u="sng" dirty="0">
                <a:solidFill>
                  <a:srgbClr val="CC0000"/>
                </a:solidFill>
              </a:rPr>
              <a:t>independent assortment</a:t>
            </a:r>
            <a:r>
              <a:rPr lang="en-US" sz="2400" dirty="0"/>
              <a:t> of chromosomes</a:t>
            </a:r>
          </a:p>
          <a:p>
            <a:pPr marL="1428750" lvl="3">
              <a:lnSpc>
                <a:spcPct val="90000"/>
              </a:lnSpc>
            </a:pPr>
            <a:r>
              <a:rPr lang="en-US" sz="2400" dirty="0"/>
              <a:t>random alignment of homologous chromosomes in Metaphase 1</a:t>
            </a:r>
          </a:p>
          <a:p>
            <a:pPr lvl="1">
              <a:lnSpc>
                <a:spcPct val="90000"/>
              </a:lnSpc>
            </a:pPr>
            <a:r>
              <a:rPr lang="en-US" sz="2400" u="sng" dirty="0">
                <a:solidFill>
                  <a:srgbClr val="CC0000"/>
                </a:solidFill>
              </a:rPr>
              <a:t>crossing over</a:t>
            </a:r>
          </a:p>
          <a:p>
            <a:pPr marL="1085850" lvl="2">
              <a:lnSpc>
                <a:spcPct val="90000"/>
              </a:lnSpc>
            </a:pPr>
            <a:r>
              <a:rPr lang="en-US" sz="2400" dirty="0"/>
              <a:t>mixing of alleles across homologous chromosomes</a:t>
            </a:r>
          </a:p>
          <a:p>
            <a:pPr lvl="1">
              <a:lnSpc>
                <a:spcPct val="90000"/>
              </a:lnSpc>
            </a:pPr>
            <a:r>
              <a:rPr lang="en-US" sz="2400" u="sng" dirty="0">
                <a:solidFill>
                  <a:srgbClr val="CC0000"/>
                </a:solidFill>
              </a:rPr>
              <a:t>random fertilization</a:t>
            </a:r>
            <a:endParaRPr lang="en-US" sz="2400" dirty="0"/>
          </a:p>
          <a:p>
            <a:pPr marL="1085850" lvl="2">
              <a:lnSpc>
                <a:spcPct val="90000"/>
              </a:lnSpc>
            </a:pPr>
            <a:r>
              <a:rPr lang="en-US" sz="2400" dirty="0"/>
              <a:t>which sperm fertilizes which egg?</a:t>
            </a:r>
          </a:p>
          <a:p>
            <a:pPr>
              <a:lnSpc>
                <a:spcPct val="90000"/>
              </a:lnSpc>
            </a:pPr>
            <a:r>
              <a:rPr lang="en-US" sz="2400" dirty="0"/>
              <a:t>Driving evolution</a:t>
            </a:r>
          </a:p>
          <a:p>
            <a:pPr lvl="1">
              <a:lnSpc>
                <a:spcPct val="90000"/>
              </a:lnSpc>
            </a:pPr>
            <a:r>
              <a:rPr lang="en-US" sz="2400" dirty="0"/>
              <a:t>providing variation for natural selection</a:t>
            </a:r>
          </a:p>
        </p:txBody>
      </p:sp>
      <p:pic>
        <p:nvPicPr>
          <p:cNvPr id="494720" name="Picture 128" descr="crossingover"/>
          <p:cNvPicPr>
            <a:picLocks noChangeAspect="1" noChangeArrowheads="1"/>
          </p:cNvPicPr>
          <p:nvPr/>
        </p:nvPicPr>
        <p:blipFill>
          <a:blip r:embed="rId3"/>
          <a:srcRect/>
          <a:stretch>
            <a:fillRect/>
          </a:stretch>
        </p:blipFill>
        <p:spPr bwMode="auto">
          <a:xfrm>
            <a:off x="7912100" y="2833688"/>
            <a:ext cx="1201738" cy="1081087"/>
          </a:xfrm>
          <a:prstGeom prst="rect">
            <a:avLst/>
          </a:prstGeom>
          <a:noFill/>
        </p:spPr>
      </p:pic>
      <p:sp>
        <p:nvSpPr>
          <p:cNvPr id="494594" name="Rectangle 2"/>
          <p:cNvSpPr>
            <a:spLocks noGrp="1" noChangeArrowheads="1"/>
          </p:cNvSpPr>
          <p:nvPr>
            <p:ph type="title"/>
          </p:nvPr>
        </p:nvSpPr>
        <p:spPr>
          <a:xfrm>
            <a:off x="177800" y="0"/>
            <a:ext cx="8496300" cy="1143000"/>
          </a:xfrm>
        </p:spPr>
        <p:txBody>
          <a:bodyPr/>
          <a:lstStyle/>
          <a:p>
            <a:r>
              <a:rPr lang="en-US" dirty="0"/>
              <a:t>The value of sexual reproduction</a:t>
            </a:r>
          </a:p>
        </p:txBody>
      </p:sp>
      <p:pic>
        <p:nvPicPr>
          <p:cNvPr id="494637" name="Picture 45"/>
          <p:cNvPicPr>
            <a:picLocks noChangeAspect="1" noChangeArrowheads="1"/>
          </p:cNvPicPr>
          <p:nvPr/>
        </p:nvPicPr>
        <p:blipFill>
          <a:blip r:embed="rId4"/>
          <a:srcRect/>
          <a:stretch>
            <a:fillRect/>
          </a:stretch>
        </p:blipFill>
        <p:spPr bwMode="auto">
          <a:xfrm rot="-5400000">
            <a:off x="7100094" y="4882356"/>
            <a:ext cx="2514600" cy="1106488"/>
          </a:xfrm>
          <a:prstGeom prst="rect">
            <a:avLst/>
          </a:prstGeom>
          <a:noFill/>
          <a:ln w="9525">
            <a:solidFill>
              <a:srgbClr val="050500"/>
            </a:solidFill>
            <a:miter lim="800000"/>
            <a:headEnd/>
            <a:tailEnd/>
          </a:ln>
          <a:effectLst>
            <a:outerShdw blurRad="63500" dist="35921" dir="2700000" algn="ctr" rotWithShape="0">
              <a:srgbClr val="050500">
                <a:alpha val="75000"/>
              </a:srgbClr>
            </a:outerShdw>
          </a:effectLst>
        </p:spPr>
      </p:pic>
      <p:grpSp>
        <p:nvGrpSpPr>
          <p:cNvPr id="2" name="Group 127"/>
          <p:cNvGrpSpPr>
            <a:grpSpLocks/>
          </p:cNvGrpSpPr>
          <p:nvPr/>
        </p:nvGrpSpPr>
        <p:grpSpPr bwMode="auto">
          <a:xfrm>
            <a:off x="111125" y="5462588"/>
            <a:ext cx="7089775" cy="1328737"/>
            <a:chOff x="0" y="3441"/>
            <a:chExt cx="4466" cy="837"/>
          </a:xfrm>
        </p:grpSpPr>
        <p:grpSp>
          <p:nvGrpSpPr>
            <p:cNvPr id="3" name="Group 66"/>
            <p:cNvGrpSpPr>
              <a:grpSpLocks/>
            </p:cNvGrpSpPr>
            <p:nvPr/>
          </p:nvGrpSpPr>
          <p:grpSpPr bwMode="auto">
            <a:xfrm>
              <a:off x="1759" y="3477"/>
              <a:ext cx="801" cy="801"/>
              <a:chOff x="2256" y="3216"/>
              <a:chExt cx="1056" cy="1056"/>
            </a:xfrm>
          </p:grpSpPr>
          <p:sp>
            <p:nvSpPr>
              <p:cNvPr id="494659" name="Oval 67"/>
              <p:cNvSpPr>
                <a:spLocks noChangeArrowheads="1"/>
              </p:cNvSpPr>
              <p:nvPr/>
            </p:nvSpPr>
            <p:spPr bwMode="auto">
              <a:xfrm>
                <a:off x="2256" y="3216"/>
                <a:ext cx="1056" cy="1056"/>
              </a:xfrm>
              <a:prstGeom prst="ellipse">
                <a:avLst/>
              </a:prstGeom>
              <a:solidFill>
                <a:schemeClr val="bg2"/>
              </a:solidFill>
              <a:ln w="57150">
                <a:solidFill>
                  <a:schemeClr val="bg2"/>
                </a:solidFill>
                <a:round/>
                <a:headEnd/>
                <a:tailEnd/>
              </a:ln>
              <a:effectLst/>
            </p:spPr>
            <p:txBody>
              <a:bodyPr wrap="none" anchor="ctr">
                <a:prstTxWarp prst="textNoShape">
                  <a:avLst/>
                </a:prstTxWarp>
              </a:bodyPr>
              <a:lstStyle/>
              <a:p>
                <a:endParaRPr lang="en-US"/>
              </a:p>
            </p:txBody>
          </p:sp>
          <p:grpSp>
            <p:nvGrpSpPr>
              <p:cNvPr id="4" name="Group 68"/>
              <p:cNvGrpSpPr>
                <a:grpSpLocks/>
              </p:cNvGrpSpPr>
              <p:nvPr/>
            </p:nvGrpSpPr>
            <p:grpSpPr bwMode="auto">
              <a:xfrm>
                <a:off x="2592" y="3312"/>
                <a:ext cx="178" cy="362"/>
                <a:chOff x="480" y="3024"/>
                <a:chExt cx="284" cy="576"/>
              </a:xfrm>
            </p:grpSpPr>
            <p:sp>
              <p:nvSpPr>
                <p:cNvPr id="494661" name="Freeform 69"/>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662" name="Freeform 70"/>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5" name="Group 71"/>
              <p:cNvGrpSpPr>
                <a:grpSpLocks/>
              </p:cNvGrpSpPr>
              <p:nvPr/>
            </p:nvGrpSpPr>
            <p:grpSpPr bwMode="auto">
              <a:xfrm>
                <a:off x="2784" y="3312"/>
                <a:ext cx="179" cy="362"/>
                <a:chOff x="480" y="3024"/>
                <a:chExt cx="284" cy="576"/>
              </a:xfrm>
            </p:grpSpPr>
            <p:sp>
              <p:nvSpPr>
                <p:cNvPr id="494664" name="Freeform 72"/>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665" name="Freeform 73"/>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6" name="Group 74"/>
              <p:cNvGrpSpPr>
                <a:grpSpLocks/>
              </p:cNvGrpSpPr>
              <p:nvPr/>
            </p:nvGrpSpPr>
            <p:grpSpPr bwMode="auto">
              <a:xfrm>
                <a:off x="2798" y="3744"/>
                <a:ext cx="151" cy="181"/>
                <a:chOff x="480" y="3024"/>
                <a:chExt cx="284" cy="576"/>
              </a:xfrm>
            </p:grpSpPr>
            <p:sp>
              <p:nvSpPr>
                <p:cNvPr id="494667" name="Freeform 75"/>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668" name="Freeform 76"/>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7" name="Group 77"/>
              <p:cNvGrpSpPr>
                <a:grpSpLocks/>
              </p:cNvGrpSpPr>
              <p:nvPr/>
            </p:nvGrpSpPr>
            <p:grpSpPr bwMode="auto">
              <a:xfrm>
                <a:off x="2605" y="3744"/>
                <a:ext cx="151" cy="181"/>
                <a:chOff x="480" y="3024"/>
                <a:chExt cx="284" cy="576"/>
              </a:xfrm>
            </p:grpSpPr>
            <p:sp>
              <p:nvSpPr>
                <p:cNvPr id="494670" name="Freeform 78"/>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671" name="Freeform 79"/>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8" name="Group 80"/>
              <p:cNvGrpSpPr>
                <a:grpSpLocks/>
              </p:cNvGrpSpPr>
              <p:nvPr/>
            </p:nvGrpSpPr>
            <p:grpSpPr bwMode="auto">
              <a:xfrm flipV="1">
                <a:off x="2620" y="4032"/>
                <a:ext cx="121" cy="150"/>
                <a:chOff x="5376" y="2304"/>
                <a:chExt cx="240" cy="288"/>
              </a:xfrm>
            </p:grpSpPr>
            <p:sp>
              <p:nvSpPr>
                <p:cNvPr id="494673" name="Freeform 81"/>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674" name="Freeform 82"/>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9" name="Group 83"/>
              <p:cNvGrpSpPr>
                <a:grpSpLocks/>
              </p:cNvGrpSpPr>
              <p:nvPr/>
            </p:nvGrpSpPr>
            <p:grpSpPr bwMode="auto">
              <a:xfrm flipV="1">
                <a:off x="2813" y="4032"/>
                <a:ext cx="121" cy="150"/>
                <a:chOff x="5376" y="2304"/>
                <a:chExt cx="240" cy="288"/>
              </a:xfrm>
            </p:grpSpPr>
            <p:sp>
              <p:nvSpPr>
                <p:cNvPr id="494676" name="Freeform 84"/>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677" name="Freeform 85"/>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grpSp>
          <p:nvGrpSpPr>
            <p:cNvPr id="10" name="Group 86"/>
            <p:cNvGrpSpPr>
              <a:grpSpLocks/>
            </p:cNvGrpSpPr>
            <p:nvPr/>
          </p:nvGrpSpPr>
          <p:grpSpPr bwMode="auto">
            <a:xfrm>
              <a:off x="2712" y="3477"/>
              <a:ext cx="801" cy="801"/>
              <a:chOff x="3456" y="3216"/>
              <a:chExt cx="1056" cy="1056"/>
            </a:xfrm>
          </p:grpSpPr>
          <p:sp>
            <p:nvSpPr>
              <p:cNvPr id="494679" name="Oval 87"/>
              <p:cNvSpPr>
                <a:spLocks noChangeArrowheads="1"/>
              </p:cNvSpPr>
              <p:nvPr/>
            </p:nvSpPr>
            <p:spPr bwMode="auto">
              <a:xfrm>
                <a:off x="3456" y="3216"/>
                <a:ext cx="1056" cy="1056"/>
              </a:xfrm>
              <a:prstGeom prst="ellipse">
                <a:avLst/>
              </a:prstGeom>
              <a:solidFill>
                <a:schemeClr val="bg2"/>
              </a:solidFill>
              <a:ln w="57150">
                <a:solidFill>
                  <a:schemeClr val="bg2"/>
                </a:solidFill>
                <a:round/>
                <a:headEnd/>
                <a:tailEnd/>
              </a:ln>
              <a:effectLst/>
            </p:spPr>
            <p:txBody>
              <a:bodyPr wrap="none" anchor="ctr">
                <a:prstTxWarp prst="textNoShape">
                  <a:avLst/>
                </a:prstTxWarp>
              </a:bodyPr>
              <a:lstStyle/>
              <a:p>
                <a:endParaRPr lang="en-US"/>
              </a:p>
            </p:txBody>
          </p:sp>
          <p:grpSp>
            <p:nvGrpSpPr>
              <p:cNvPr id="11" name="Group 88"/>
              <p:cNvGrpSpPr>
                <a:grpSpLocks/>
              </p:cNvGrpSpPr>
              <p:nvPr/>
            </p:nvGrpSpPr>
            <p:grpSpPr bwMode="auto">
              <a:xfrm>
                <a:off x="3792" y="3312"/>
                <a:ext cx="178" cy="362"/>
                <a:chOff x="480" y="3024"/>
                <a:chExt cx="284" cy="576"/>
              </a:xfrm>
            </p:grpSpPr>
            <p:sp>
              <p:nvSpPr>
                <p:cNvPr id="494681" name="Freeform 89"/>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682" name="Freeform 90"/>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12" name="Group 91"/>
              <p:cNvGrpSpPr>
                <a:grpSpLocks/>
              </p:cNvGrpSpPr>
              <p:nvPr/>
            </p:nvGrpSpPr>
            <p:grpSpPr bwMode="auto">
              <a:xfrm>
                <a:off x="3984" y="3312"/>
                <a:ext cx="179" cy="362"/>
                <a:chOff x="480" y="3024"/>
                <a:chExt cx="284" cy="576"/>
              </a:xfrm>
            </p:grpSpPr>
            <p:sp>
              <p:nvSpPr>
                <p:cNvPr id="494684" name="Freeform 92"/>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685" name="Freeform 93"/>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13" name="Group 94"/>
              <p:cNvGrpSpPr>
                <a:grpSpLocks/>
              </p:cNvGrpSpPr>
              <p:nvPr/>
            </p:nvGrpSpPr>
            <p:grpSpPr bwMode="auto">
              <a:xfrm>
                <a:off x="3998" y="3744"/>
                <a:ext cx="151" cy="181"/>
                <a:chOff x="480" y="3024"/>
                <a:chExt cx="284" cy="576"/>
              </a:xfrm>
            </p:grpSpPr>
            <p:sp>
              <p:nvSpPr>
                <p:cNvPr id="494687" name="Freeform 95"/>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688" name="Freeform 96"/>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14" name="Group 97"/>
              <p:cNvGrpSpPr>
                <a:grpSpLocks/>
              </p:cNvGrpSpPr>
              <p:nvPr/>
            </p:nvGrpSpPr>
            <p:grpSpPr bwMode="auto">
              <a:xfrm>
                <a:off x="3805" y="3744"/>
                <a:ext cx="151" cy="181"/>
                <a:chOff x="480" y="3024"/>
                <a:chExt cx="284" cy="576"/>
              </a:xfrm>
            </p:grpSpPr>
            <p:sp>
              <p:nvSpPr>
                <p:cNvPr id="494690" name="Freeform 98"/>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691" name="Freeform 99"/>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15" name="Group 100"/>
              <p:cNvGrpSpPr>
                <a:grpSpLocks/>
              </p:cNvGrpSpPr>
              <p:nvPr/>
            </p:nvGrpSpPr>
            <p:grpSpPr bwMode="auto">
              <a:xfrm flipV="1">
                <a:off x="3820" y="4032"/>
                <a:ext cx="121" cy="150"/>
                <a:chOff x="5376" y="2304"/>
                <a:chExt cx="240" cy="288"/>
              </a:xfrm>
            </p:grpSpPr>
            <p:sp>
              <p:nvSpPr>
                <p:cNvPr id="494693" name="Freeform 101"/>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694" name="Freeform 102"/>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16" name="Group 103"/>
              <p:cNvGrpSpPr>
                <a:grpSpLocks/>
              </p:cNvGrpSpPr>
              <p:nvPr/>
            </p:nvGrpSpPr>
            <p:grpSpPr bwMode="auto">
              <a:xfrm flipV="1">
                <a:off x="4013" y="4032"/>
                <a:ext cx="121" cy="150"/>
                <a:chOff x="5376" y="2304"/>
                <a:chExt cx="240" cy="288"/>
              </a:xfrm>
            </p:grpSpPr>
            <p:sp>
              <p:nvSpPr>
                <p:cNvPr id="494696" name="Freeform 104"/>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697" name="Freeform 105"/>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grpSp>
          <p:nvGrpSpPr>
            <p:cNvPr id="17" name="Group 106"/>
            <p:cNvGrpSpPr>
              <a:grpSpLocks/>
            </p:cNvGrpSpPr>
            <p:nvPr/>
          </p:nvGrpSpPr>
          <p:grpSpPr bwMode="auto">
            <a:xfrm>
              <a:off x="3665" y="3477"/>
              <a:ext cx="801" cy="801"/>
              <a:chOff x="4560" y="3216"/>
              <a:chExt cx="1056" cy="1056"/>
            </a:xfrm>
          </p:grpSpPr>
          <p:sp>
            <p:nvSpPr>
              <p:cNvPr id="494699" name="Oval 107"/>
              <p:cNvSpPr>
                <a:spLocks noChangeArrowheads="1"/>
              </p:cNvSpPr>
              <p:nvPr/>
            </p:nvSpPr>
            <p:spPr bwMode="auto">
              <a:xfrm>
                <a:off x="4560" y="3216"/>
                <a:ext cx="1056" cy="1056"/>
              </a:xfrm>
              <a:prstGeom prst="ellipse">
                <a:avLst/>
              </a:prstGeom>
              <a:solidFill>
                <a:schemeClr val="bg2"/>
              </a:solidFill>
              <a:ln w="57150">
                <a:solidFill>
                  <a:schemeClr val="bg2"/>
                </a:solidFill>
                <a:round/>
                <a:headEnd/>
                <a:tailEnd/>
              </a:ln>
              <a:effectLst/>
            </p:spPr>
            <p:txBody>
              <a:bodyPr wrap="none" anchor="ctr">
                <a:prstTxWarp prst="textNoShape">
                  <a:avLst/>
                </a:prstTxWarp>
              </a:bodyPr>
              <a:lstStyle/>
              <a:p>
                <a:endParaRPr lang="en-US"/>
              </a:p>
            </p:txBody>
          </p:sp>
          <p:grpSp>
            <p:nvGrpSpPr>
              <p:cNvPr id="18" name="Group 108"/>
              <p:cNvGrpSpPr>
                <a:grpSpLocks/>
              </p:cNvGrpSpPr>
              <p:nvPr/>
            </p:nvGrpSpPr>
            <p:grpSpPr bwMode="auto">
              <a:xfrm>
                <a:off x="4896" y="3312"/>
                <a:ext cx="178" cy="362"/>
                <a:chOff x="480" y="3024"/>
                <a:chExt cx="284" cy="576"/>
              </a:xfrm>
            </p:grpSpPr>
            <p:sp>
              <p:nvSpPr>
                <p:cNvPr id="494701" name="Freeform 109"/>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702" name="Freeform 110"/>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19" name="Group 111"/>
              <p:cNvGrpSpPr>
                <a:grpSpLocks/>
              </p:cNvGrpSpPr>
              <p:nvPr/>
            </p:nvGrpSpPr>
            <p:grpSpPr bwMode="auto">
              <a:xfrm>
                <a:off x="5088" y="3312"/>
                <a:ext cx="179" cy="362"/>
                <a:chOff x="480" y="3024"/>
                <a:chExt cx="284" cy="576"/>
              </a:xfrm>
            </p:grpSpPr>
            <p:sp>
              <p:nvSpPr>
                <p:cNvPr id="494704" name="Freeform 112"/>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705" name="Freeform 113"/>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20" name="Group 114"/>
              <p:cNvGrpSpPr>
                <a:grpSpLocks/>
              </p:cNvGrpSpPr>
              <p:nvPr/>
            </p:nvGrpSpPr>
            <p:grpSpPr bwMode="auto">
              <a:xfrm>
                <a:off x="5102" y="3744"/>
                <a:ext cx="151" cy="181"/>
                <a:chOff x="480" y="3024"/>
                <a:chExt cx="284" cy="576"/>
              </a:xfrm>
            </p:grpSpPr>
            <p:sp>
              <p:nvSpPr>
                <p:cNvPr id="494707" name="Freeform 115"/>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708" name="Freeform 116"/>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1" name="Group 117"/>
              <p:cNvGrpSpPr>
                <a:grpSpLocks/>
              </p:cNvGrpSpPr>
              <p:nvPr/>
            </p:nvGrpSpPr>
            <p:grpSpPr bwMode="auto">
              <a:xfrm>
                <a:off x="4909" y="3744"/>
                <a:ext cx="151" cy="181"/>
                <a:chOff x="480" y="3024"/>
                <a:chExt cx="284" cy="576"/>
              </a:xfrm>
            </p:grpSpPr>
            <p:sp>
              <p:nvSpPr>
                <p:cNvPr id="494710" name="Freeform 118"/>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711" name="Freeform 119"/>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22" name="Group 120"/>
              <p:cNvGrpSpPr>
                <a:grpSpLocks/>
              </p:cNvGrpSpPr>
              <p:nvPr/>
            </p:nvGrpSpPr>
            <p:grpSpPr bwMode="auto">
              <a:xfrm flipV="1">
                <a:off x="4924" y="4032"/>
                <a:ext cx="121" cy="150"/>
                <a:chOff x="5376" y="2304"/>
                <a:chExt cx="240" cy="288"/>
              </a:xfrm>
            </p:grpSpPr>
            <p:sp>
              <p:nvSpPr>
                <p:cNvPr id="494713" name="Freeform 121"/>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714" name="Freeform 122"/>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3" name="Group 123"/>
              <p:cNvGrpSpPr>
                <a:grpSpLocks/>
              </p:cNvGrpSpPr>
              <p:nvPr/>
            </p:nvGrpSpPr>
            <p:grpSpPr bwMode="auto">
              <a:xfrm flipV="1">
                <a:off x="5117" y="4032"/>
                <a:ext cx="121" cy="150"/>
                <a:chOff x="5376" y="2304"/>
                <a:chExt cx="240" cy="288"/>
              </a:xfrm>
            </p:grpSpPr>
            <p:sp>
              <p:nvSpPr>
                <p:cNvPr id="494716" name="Freeform 124"/>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717" name="Freeform 125"/>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sp>
          <p:nvSpPr>
            <p:cNvPr id="494718" name="Rectangle 126"/>
            <p:cNvSpPr>
              <a:spLocks noChangeArrowheads="1"/>
            </p:cNvSpPr>
            <p:nvPr/>
          </p:nvSpPr>
          <p:spPr bwMode="auto">
            <a:xfrm>
              <a:off x="0" y="3441"/>
              <a:ext cx="948" cy="231"/>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1800" b="1">
                  <a:solidFill>
                    <a:srgbClr val="0F116A"/>
                  </a:solidFill>
                </a:rPr>
                <a:t>metaphase1</a:t>
              </a:r>
            </a:p>
          </p:txBody>
        </p:sp>
        <p:grpSp>
          <p:nvGrpSpPr>
            <p:cNvPr id="24" name="Group 46"/>
            <p:cNvGrpSpPr>
              <a:grpSpLocks/>
            </p:cNvGrpSpPr>
            <p:nvPr/>
          </p:nvGrpSpPr>
          <p:grpSpPr bwMode="auto">
            <a:xfrm>
              <a:off x="806" y="3477"/>
              <a:ext cx="801" cy="801"/>
              <a:chOff x="1056" y="3216"/>
              <a:chExt cx="1056" cy="1056"/>
            </a:xfrm>
          </p:grpSpPr>
          <p:sp>
            <p:nvSpPr>
              <p:cNvPr id="494639" name="Oval 47"/>
              <p:cNvSpPr>
                <a:spLocks noChangeArrowheads="1"/>
              </p:cNvSpPr>
              <p:nvPr/>
            </p:nvSpPr>
            <p:spPr bwMode="auto">
              <a:xfrm>
                <a:off x="1056" y="3216"/>
                <a:ext cx="1056" cy="1056"/>
              </a:xfrm>
              <a:prstGeom prst="ellipse">
                <a:avLst/>
              </a:prstGeom>
              <a:solidFill>
                <a:schemeClr val="bg2"/>
              </a:solidFill>
              <a:ln w="57150">
                <a:solidFill>
                  <a:schemeClr val="bg2"/>
                </a:solidFill>
                <a:round/>
                <a:headEnd/>
                <a:tailEnd/>
              </a:ln>
              <a:effectLst/>
            </p:spPr>
            <p:txBody>
              <a:bodyPr wrap="none" anchor="ctr">
                <a:prstTxWarp prst="textNoShape">
                  <a:avLst/>
                </a:prstTxWarp>
              </a:bodyPr>
              <a:lstStyle/>
              <a:p>
                <a:endParaRPr lang="en-US"/>
              </a:p>
            </p:txBody>
          </p:sp>
          <p:grpSp>
            <p:nvGrpSpPr>
              <p:cNvPr id="25" name="Group 48"/>
              <p:cNvGrpSpPr>
                <a:grpSpLocks/>
              </p:cNvGrpSpPr>
              <p:nvPr/>
            </p:nvGrpSpPr>
            <p:grpSpPr bwMode="auto">
              <a:xfrm>
                <a:off x="1392" y="3312"/>
                <a:ext cx="178" cy="362"/>
                <a:chOff x="480" y="3024"/>
                <a:chExt cx="284" cy="576"/>
              </a:xfrm>
            </p:grpSpPr>
            <p:sp>
              <p:nvSpPr>
                <p:cNvPr id="494641" name="Freeform 49"/>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642" name="Freeform 50"/>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6" name="Group 51"/>
              <p:cNvGrpSpPr>
                <a:grpSpLocks/>
              </p:cNvGrpSpPr>
              <p:nvPr/>
            </p:nvGrpSpPr>
            <p:grpSpPr bwMode="auto">
              <a:xfrm>
                <a:off x="1584" y="3312"/>
                <a:ext cx="179" cy="362"/>
                <a:chOff x="480" y="3024"/>
                <a:chExt cx="284" cy="576"/>
              </a:xfrm>
            </p:grpSpPr>
            <p:sp>
              <p:nvSpPr>
                <p:cNvPr id="494644" name="Freeform 52"/>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645" name="Freeform 53"/>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27" name="Group 54"/>
              <p:cNvGrpSpPr>
                <a:grpSpLocks/>
              </p:cNvGrpSpPr>
              <p:nvPr/>
            </p:nvGrpSpPr>
            <p:grpSpPr bwMode="auto">
              <a:xfrm>
                <a:off x="1598" y="3744"/>
                <a:ext cx="151" cy="181"/>
                <a:chOff x="480" y="3024"/>
                <a:chExt cx="284" cy="576"/>
              </a:xfrm>
            </p:grpSpPr>
            <p:sp>
              <p:nvSpPr>
                <p:cNvPr id="494647" name="Freeform 55"/>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648" name="Freeform 56"/>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28" name="Group 57"/>
              <p:cNvGrpSpPr>
                <a:grpSpLocks/>
              </p:cNvGrpSpPr>
              <p:nvPr/>
            </p:nvGrpSpPr>
            <p:grpSpPr bwMode="auto">
              <a:xfrm>
                <a:off x="1405" y="3744"/>
                <a:ext cx="151" cy="181"/>
                <a:chOff x="480" y="3024"/>
                <a:chExt cx="284" cy="576"/>
              </a:xfrm>
            </p:grpSpPr>
            <p:sp>
              <p:nvSpPr>
                <p:cNvPr id="494650" name="Freeform 58"/>
                <p:cNvSpPr>
                  <a:spLocks/>
                </p:cNvSpPr>
                <p:nvPr/>
              </p:nvSpPr>
              <p:spPr bwMode="auto">
                <a:xfrm>
                  <a:off x="480"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651" name="Freeform 59"/>
                <p:cNvSpPr>
                  <a:spLocks/>
                </p:cNvSpPr>
                <p:nvPr/>
              </p:nvSpPr>
              <p:spPr bwMode="auto">
                <a:xfrm flipH="1">
                  <a:off x="624" y="3024"/>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29" name="Group 60"/>
              <p:cNvGrpSpPr>
                <a:grpSpLocks/>
              </p:cNvGrpSpPr>
              <p:nvPr/>
            </p:nvGrpSpPr>
            <p:grpSpPr bwMode="auto">
              <a:xfrm flipV="1">
                <a:off x="1420" y="4032"/>
                <a:ext cx="121" cy="150"/>
                <a:chOff x="5376" y="2304"/>
                <a:chExt cx="240" cy="288"/>
              </a:xfrm>
            </p:grpSpPr>
            <p:sp>
              <p:nvSpPr>
                <p:cNvPr id="494653" name="Freeform 61"/>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94654" name="Freeform 62"/>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0F116A"/>
                  </a:solidFill>
                  <a:prstDash val="solid"/>
                  <a:round/>
                  <a:headEnd/>
                  <a:tailEnd/>
                </a:ln>
                <a:effectLst/>
              </p:spPr>
              <p:txBody>
                <a:bodyPr wrap="none" anchor="ctr">
                  <a:prstTxWarp prst="textNoShape">
                    <a:avLst/>
                  </a:prstTxWarp>
                </a:bodyPr>
                <a:lstStyle/>
                <a:p>
                  <a:endParaRPr lang="en-US"/>
                </a:p>
              </p:txBody>
            </p:sp>
          </p:grpSp>
          <p:grpSp>
            <p:nvGrpSpPr>
              <p:cNvPr id="30" name="Group 63"/>
              <p:cNvGrpSpPr>
                <a:grpSpLocks/>
              </p:cNvGrpSpPr>
              <p:nvPr/>
            </p:nvGrpSpPr>
            <p:grpSpPr bwMode="auto">
              <a:xfrm flipV="1">
                <a:off x="1613" y="4032"/>
                <a:ext cx="121" cy="150"/>
                <a:chOff x="5376" y="2304"/>
                <a:chExt cx="240" cy="288"/>
              </a:xfrm>
            </p:grpSpPr>
            <p:sp>
              <p:nvSpPr>
                <p:cNvPr id="494656" name="Freeform 64"/>
                <p:cNvSpPr>
                  <a:spLocks/>
                </p:cNvSpPr>
                <p:nvPr/>
              </p:nvSpPr>
              <p:spPr bwMode="auto">
                <a:xfrm>
                  <a:off x="5376"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94657" name="Freeform 65"/>
                <p:cNvSpPr>
                  <a:spLocks/>
                </p:cNvSpPr>
                <p:nvPr/>
              </p:nvSpPr>
              <p:spPr bwMode="auto">
                <a:xfrm flipH="1">
                  <a:off x="5512" y="2304"/>
                  <a:ext cx="104" cy="288"/>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5715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spTree>
    <p:extLst>
      <p:ext uri="{BB962C8B-B14F-4D97-AF65-F5344CB8AC3E}">
        <p14:creationId xmlns:p14="http://schemas.microsoft.com/office/powerpoint/2010/main" val="8430290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6" name="Rectangle 4"/>
          <p:cNvSpPr>
            <a:spLocks noGrp="1" noChangeArrowheads="1"/>
          </p:cNvSpPr>
          <p:nvPr>
            <p:ph type="title"/>
          </p:nvPr>
        </p:nvSpPr>
        <p:spPr>
          <a:xfrm>
            <a:off x="0" y="0"/>
            <a:ext cx="9144000" cy="762000"/>
          </a:xfrm>
        </p:spPr>
        <p:txBody>
          <a:bodyPr/>
          <a:lstStyle/>
          <a:p>
            <a:r>
              <a:rPr lang="en-US" dirty="0"/>
              <a:t>Variation from </a:t>
            </a:r>
            <a:r>
              <a:rPr lang="en-US" u="sng" dirty="0" smtClean="0"/>
              <a:t>genetic recombination</a:t>
            </a:r>
            <a:endParaRPr lang="en-US" dirty="0"/>
          </a:p>
        </p:txBody>
      </p:sp>
      <p:sp>
        <p:nvSpPr>
          <p:cNvPr id="422917" name="Rectangle 5" descr="Rectangle: Click to edit Master text styles&#10;Second level&#10;Third level&#10;Fourth level&#10;Fifth level"/>
          <p:cNvSpPr>
            <a:spLocks noGrp="1" noChangeArrowheads="1"/>
          </p:cNvSpPr>
          <p:nvPr>
            <p:ph type="body" idx="1"/>
          </p:nvPr>
        </p:nvSpPr>
        <p:spPr>
          <a:xfrm>
            <a:off x="395288" y="1041400"/>
            <a:ext cx="8456612" cy="2959100"/>
          </a:xfrm>
        </p:spPr>
        <p:txBody>
          <a:bodyPr/>
          <a:lstStyle/>
          <a:p>
            <a:pPr>
              <a:lnSpc>
                <a:spcPct val="90000"/>
              </a:lnSpc>
            </a:pPr>
            <a:r>
              <a:rPr lang="en-US" dirty="0"/>
              <a:t>Independent assortment of chromosomes</a:t>
            </a:r>
          </a:p>
          <a:p>
            <a:pPr lvl="1">
              <a:lnSpc>
                <a:spcPct val="90000"/>
              </a:lnSpc>
            </a:pPr>
            <a:r>
              <a:rPr lang="en-US" dirty="0"/>
              <a:t>meiosis introduces genetic variation</a:t>
            </a:r>
            <a:endParaRPr lang="en-US" u="sng" dirty="0">
              <a:solidFill>
                <a:schemeClr val="tx2"/>
              </a:solidFill>
            </a:endParaRPr>
          </a:p>
          <a:p>
            <a:pPr lvl="1">
              <a:lnSpc>
                <a:spcPct val="90000"/>
              </a:lnSpc>
            </a:pPr>
            <a:r>
              <a:rPr lang="en-US" dirty="0"/>
              <a:t>gametes of offspring do not have same combination of genes as gametes from parents</a:t>
            </a:r>
          </a:p>
          <a:p>
            <a:pPr marL="1085850" lvl="2">
              <a:lnSpc>
                <a:spcPct val="90000"/>
              </a:lnSpc>
            </a:pPr>
            <a:r>
              <a:rPr lang="en-US" dirty="0"/>
              <a:t>random assortment in humans produces </a:t>
            </a:r>
            <a:br>
              <a:rPr lang="en-US" dirty="0"/>
            </a:br>
            <a:r>
              <a:rPr lang="en-US" dirty="0"/>
              <a:t>2</a:t>
            </a:r>
            <a:r>
              <a:rPr lang="en-US" baseline="30000" dirty="0"/>
              <a:t>23</a:t>
            </a:r>
            <a:r>
              <a:rPr lang="en-US" dirty="0"/>
              <a:t> (8,388,608) different combinations in gametes</a:t>
            </a:r>
          </a:p>
        </p:txBody>
      </p:sp>
      <p:grpSp>
        <p:nvGrpSpPr>
          <p:cNvPr id="2" name="Group 51"/>
          <p:cNvGrpSpPr>
            <a:grpSpLocks/>
          </p:cNvGrpSpPr>
          <p:nvPr/>
        </p:nvGrpSpPr>
        <p:grpSpPr bwMode="auto">
          <a:xfrm>
            <a:off x="1508125" y="4700588"/>
            <a:ext cx="1674813" cy="2052637"/>
            <a:chOff x="950" y="2961"/>
            <a:chExt cx="1055" cy="1293"/>
          </a:xfrm>
        </p:grpSpPr>
        <p:sp>
          <p:nvSpPr>
            <p:cNvPr id="422921" name="Rectangle 9"/>
            <p:cNvSpPr>
              <a:spLocks noChangeArrowheads="1"/>
            </p:cNvSpPr>
            <p:nvPr/>
          </p:nvSpPr>
          <p:spPr bwMode="auto">
            <a:xfrm>
              <a:off x="1117" y="3985"/>
              <a:ext cx="888" cy="269"/>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2200" b="1">
                  <a:solidFill>
                    <a:srgbClr val="0F116A"/>
                  </a:solidFill>
                </a:rPr>
                <a:t>from Dad</a:t>
              </a:r>
              <a:endParaRPr lang="en-US" sz="3000" b="1">
                <a:solidFill>
                  <a:srgbClr val="0F116A"/>
                </a:solidFill>
              </a:endParaRPr>
            </a:p>
          </p:txBody>
        </p:sp>
        <p:grpSp>
          <p:nvGrpSpPr>
            <p:cNvPr id="3" name="Group 50"/>
            <p:cNvGrpSpPr>
              <a:grpSpLocks/>
            </p:cNvGrpSpPr>
            <p:nvPr/>
          </p:nvGrpSpPr>
          <p:grpSpPr bwMode="auto">
            <a:xfrm>
              <a:off x="950" y="2961"/>
              <a:ext cx="1035" cy="1239"/>
              <a:chOff x="950" y="2961"/>
              <a:chExt cx="1035" cy="1239"/>
            </a:xfrm>
          </p:grpSpPr>
          <p:sp>
            <p:nvSpPr>
              <p:cNvPr id="422961" name="Freeform 49"/>
              <p:cNvSpPr>
                <a:spLocks/>
              </p:cNvSpPr>
              <p:nvPr/>
            </p:nvSpPr>
            <p:spPr bwMode="auto">
              <a:xfrm rot="1403629">
                <a:off x="950" y="3590"/>
                <a:ext cx="341" cy="610"/>
              </a:xfrm>
              <a:custGeom>
                <a:avLst/>
                <a:gdLst/>
                <a:ahLst/>
                <a:cxnLst>
                  <a:cxn ang="0">
                    <a:pos x="360" y="0"/>
                  </a:cxn>
                  <a:cxn ang="0">
                    <a:pos x="185" y="130"/>
                  </a:cxn>
                  <a:cxn ang="0">
                    <a:pos x="390" y="335"/>
                  </a:cxn>
                  <a:cxn ang="0">
                    <a:pos x="0" y="610"/>
                  </a:cxn>
                </a:cxnLst>
                <a:rect l="0" t="0" r="r" b="b"/>
                <a:pathLst>
                  <a:path w="421" h="610">
                    <a:moveTo>
                      <a:pt x="360" y="0"/>
                    </a:moveTo>
                    <a:cubicBezTo>
                      <a:pt x="270" y="37"/>
                      <a:pt x="180" y="74"/>
                      <a:pt x="185" y="130"/>
                    </a:cubicBezTo>
                    <a:cubicBezTo>
                      <a:pt x="190" y="186"/>
                      <a:pt x="421" y="255"/>
                      <a:pt x="390" y="335"/>
                    </a:cubicBezTo>
                    <a:cubicBezTo>
                      <a:pt x="359" y="415"/>
                      <a:pt x="65" y="564"/>
                      <a:pt x="0" y="610"/>
                    </a:cubicBezTo>
                  </a:path>
                </a:pathLst>
              </a:custGeom>
              <a:noFill/>
              <a:ln w="5715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4" name="Group 24"/>
              <p:cNvGrpSpPr>
                <a:grpSpLocks/>
              </p:cNvGrpSpPr>
              <p:nvPr/>
            </p:nvGrpSpPr>
            <p:grpSpPr bwMode="auto">
              <a:xfrm>
                <a:off x="1136" y="2961"/>
                <a:ext cx="849" cy="849"/>
                <a:chOff x="1482" y="2688"/>
                <a:chExt cx="1104" cy="1104"/>
              </a:xfrm>
            </p:grpSpPr>
            <p:sp>
              <p:nvSpPr>
                <p:cNvPr id="422920" name="Oval 8"/>
                <p:cNvSpPr>
                  <a:spLocks noChangeArrowheads="1"/>
                </p:cNvSpPr>
                <p:nvPr/>
              </p:nvSpPr>
              <p:spPr bwMode="auto">
                <a:xfrm>
                  <a:off x="1482" y="2688"/>
                  <a:ext cx="1104" cy="1104"/>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422923" name="Freeform 11"/>
                <p:cNvSpPr>
                  <a:spLocks/>
                </p:cNvSpPr>
                <p:nvPr/>
              </p:nvSpPr>
              <p:spPr bwMode="auto">
                <a:xfrm flipH="1">
                  <a:off x="1728" y="2976"/>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22926" name="Freeform 14"/>
                <p:cNvSpPr>
                  <a:spLocks/>
                </p:cNvSpPr>
                <p:nvPr/>
              </p:nvSpPr>
              <p:spPr bwMode="auto">
                <a:xfrm flipH="1">
                  <a:off x="2112" y="3312"/>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22927" name="Freeform 15"/>
                <p:cNvSpPr>
                  <a:spLocks/>
                </p:cNvSpPr>
                <p:nvPr/>
              </p:nvSpPr>
              <p:spPr bwMode="auto">
                <a:xfrm flipV="1">
                  <a:off x="2112" y="2832"/>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grpSp>
      <p:grpSp>
        <p:nvGrpSpPr>
          <p:cNvPr id="5" name="Group 57"/>
          <p:cNvGrpSpPr>
            <a:grpSpLocks/>
          </p:cNvGrpSpPr>
          <p:nvPr/>
        </p:nvGrpSpPr>
        <p:grpSpPr bwMode="auto">
          <a:xfrm>
            <a:off x="53975" y="4700588"/>
            <a:ext cx="1535113" cy="2052637"/>
            <a:chOff x="34" y="2961"/>
            <a:chExt cx="967" cy="1293"/>
          </a:xfrm>
        </p:grpSpPr>
        <p:sp>
          <p:nvSpPr>
            <p:cNvPr id="422919" name="Rectangle 7"/>
            <p:cNvSpPr>
              <a:spLocks noChangeArrowheads="1"/>
            </p:cNvSpPr>
            <p:nvPr/>
          </p:nvSpPr>
          <p:spPr bwMode="auto">
            <a:xfrm>
              <a:off x="34" y="3985"/>
              <a:ext cx="967" cy="269"/>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2200" b="1">
                  <a:solidFill>
                    <a:srgbClr val="0F116A"/>
                  </a:solidFill>
                </a:rPr>
                <a:t>from Mom</a:t>
              </a:r>
              <a:endParaRPr lang="en-US" sz="3000" b="1">
                <a:solidFill>
                  <a:srgbClr val="0F116A"/>
                </a:solidFill>
              </a:endParaRPr>
            </a:p>
          </p:txBody>
        </p:sp>
        <p:grpSp>
          <p:nvGrpSpPr>
            <p:cNvPr id="6" name="Group 23"/>
            <p:cNvGrpSpPr>
              <a:grpSpLocks/>
            </p:cNvGrpSpPr>
            <p:nvPr/>
          </p:nvGrpSpPr>
          <p:grpSpPr bwMode="auto">
            <a:xfrm>
              <a:off x="93" y="2961"/>
              <a:ext cx="849" cy="849"/>
              <a:chOff x="289" y="2688"/>
              <a:chExt cx="1104" cy="1104"/>
            </a:xfrm>
          </p:grpSpPr>
          <p:sp>
            <p:nvSpPr>
              <p:cNvPr id="422918" name="Oval 6"/>
              <p:cNvSpPr>
                <a:spLocks noChangeArrowheads="1"/>
              </p:cNvSpPr>
              <p:nvPr/>
            </p:nvSpPr>
            <p:spPr bwMode="auto">
              <a:xfrm>
                <a:off x="289" y="2688"/>
                <a:ext cx="1104" cy="1104"/>
              </a:xfrm>
              <a:prstGeom prst="ellipse">
                <a:avLst/>
              </a:prstGeom>
              <a:solidFill>
                <a:srgbClr val="FF45B9"/>
              </a:solidFill>
              <a:ln w="9525">
                <a:solidFill>
                  <a:srgbClr val="CC0000"/>
                </a:solidFill>
                <a:round/>
                <a:headEnd/>
                <a:tailEnd/>
              </a:ln>
              <a:effectLst/>
            </p:spPr>
            <p:txBody>
              <a:bodyPr wrap="none" anchor="ctr">
                <a:prstTxWarp prst="textNoShape">
                  <a:avLst/>
                </a:prstTxWarp>
              </a:bodyPr>
              <a:lstStyle/>
              <a:p>
                <a:endParaRPr lang="en-US"/>
              </a:p>
            </p:txBody>
          </p:sp>
          <p:sp>
            <p:nvSpPr>
              <p:cNvPr id="422924" name="Freeform 12"/>
              <p:cNvSpPr>
                <a:spLocks/>
              </p:cNvSpPr>
              <p:nvPr/>
            </p:nvSpPr>
            <p:spPr bwMode="auto">
              <a:xfrm flipH="1">
                <a:off x="864" y="3120"/>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FF45B9"/>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22925" name="Freeform 13"/>
              <p:cNvSpPr>
                <a:spLocks/>
              </p:cNvSpPr>
              <p:nvPr/>
            </p:nvSpPr>
            <p:spPr bwMode="auto">
              <a:xfrm>
                <a:off x="720" y="2832"/>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FF45B9"/>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22928" name="Freeform 16"/>
              <p:cNvSpPr>
                <a:spLocks/>
              </p:cNvSpPr>
              <p:nvPr/>
            </p:nvSpPr>
            <p:spPr bwMode="auto">
              <a:xfrm flipV="1">
                <a:off x="528" y="3264"/>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FF45B9"/>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grpSp>
        <p:nvGrpSpPr>
          <p:cNvPr id="7" name="Group 59"/>
          <p:cNvGrpSpPr>
            <a:grpSpLocks/>
          </p:cNvGrpSpPr>
          <p:nvPr/>
        </p:nvGrpSpPr>
        <p:grpSpPr bwMode="auto">
          <a:xfrm>
            <a:off x="3846513" y="4513263"/>
            <a:ext cx="1752600" cy="2255837"/>
            <a:chOff x="2423" y="2843"/>
            <a:chExt cx="1104" cy="1421"/>
          </a:xfrm>
        </p:grpSpPr>
        <p:grpSp>
          <p:nvGrpSpPr>
            <p:cNvPr id="8" name="Group 58"/>
            <p:cNvGrpSpPr>
              <a:grpSpLocks/>
            </p:cNvGrpSpPr>
            <p:nvPr/>
          </p:nvGrpSpPr>
          <p:grpSpPr bwMode="auto">
            <a:xfrm>
              <a:off x="2423" y="2843"/>
              <a:ext cx="1104" cy="1104"/>
              <a:chOff x="2423" y="2843"/>
              <a:chExt cx="1104" cy="1104"/>
            </a:xfrm>
          </p:grpSpPr>
          <p:sp>
            <p:nvSpPr>
              <p:cNvPr id="422937" name="Oval 25"/>
              <p:cNvSpPr>
                <a:spLocks noChangeArrowheads="1"/>
              </p:cNvSpPr>
              <p:nvPr/>
            </p:nvSpPr>
            <p:spPr bwMode="auto">
              <a:xfrm>
                <a:off x="2423" y="2843"/>
                <a:ext cx="1104" cy="1104"/>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422938" name="Freeform 26"/>
              <p:cNvSpPr>
                <a:spLocks/>
              </p:cNvSpPr>
              <p:nvPr/>
            </p:nvSpPr>
            <p:spPr bwMode="auto">
              <a:xfrm flipH="1">
                <a:off x="2616" y="3111"/>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22939" name="Freeform 27"/>
              <p:cNvSpPr>
                <a:spLocks/>
              </p:cNvSpPr>
              <p:nvPr/>
            </p:nvSpPr>
            <p:spPr bwMode="auto">
              <a:xfrm flipV="1">
                <a:off x="3048" y="3015"/>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C364FF"/>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22940" name="Freeform 28"/>
              <p:cNvSpPr>
                <a:spLocks/>
              </p:cNvSpPr>
              <p:nvPr/>
            </p:nvSpPr>
            <p:spPr bwMode="auto">
              <a:xfrm flipH="1">
                <a:off x="2952" y="3399"/>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22941" name="Freeform 29"/>
              <p:cNvSpPr>
                <a:spLocks/>
              </p:cNvSpPr>
              <p:nvPr/>
            </p:nvSpPr>
            <p:spPr bwMode="auto">
              <a:xfrm flipV="1">
                <a:off x="2870" y="3052"/>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solidFill>
                <a:srgbClr val="C364FF"/>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22942" name="Freeform 30"/>
              <p:cNvSpPr>
                <a:spLocks/>
              </p:cNvSpPr>
              <p:nvPr/>
            </p:nvSpPr>
            <p:spPr bwMode="auto">
              <a:xfrm flipH="1">
                <a:off x="3198" y="3176"/>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22943" name="Freeform 31"/>
              <p:cNvSpPr>
                <a:spLocks/>
              </p:cNvSpPr>
              <p:nvPr/>
            </p:nvSpPr>
            <p:spPr bwMode="auto">
              <a:xfrm>
                <a:off x="2774" y="3484"/>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solidFill>
                <a:srgbClr val="C364FF"/>
              </a:solid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sp>
          <p:nvSpPr>
            <p:cNvPr id="422945" name="Rectangle 33"/>
            <p:cNvSpPr>
              <a:spLocks noChangeArrowheads="1"/>
            </p:cNvSpPr>
            <p:nvPr/>
          </p:nvSpPr>
          <p:spPr bwMode="auto">
            <a:xfrm>
              <a:off x="2535" y="3995"/>
              <a:ext cx="879" cy="269"/>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2200" b="1">
                  <a:solidFill>
                    <a:srgbClr val="0F116A"/>
                  </a:solidFill>
                </a:rPr>
                <a:t>offspring</a:t>
              </a:r>
              <a:endParaRPr lang="en-US" sz="3000" b="1">
                <a:solidFill>
                  <a:srgbClr val="0F116A"/>
                </a:solidFill>
              </a:endParaRPr>
            </a:p>
          </p:txBody>
        </p:sp>
      </p:grpSp>
      <p:grpSp>
        <p:nvGrpSpPr>
          <p:cNvPr id="9" name="Group 63"/>
          <p:cNvGrpSpPr>
            <a:grpSpLocks/>
          </p:cNvGrpSpPr>
          <p:nvPr/>
        </p:nvGrpSpPr>
        <p:grpSpPr bwMode="auto">
          <a:xfrm>
            <a:off x="6248400" y="4699000"/>
            <a:ext cx="2795588" cy="2112963"/>
            <a:chOff x="3936" y="2960"/>
            <a:chExt cx="1761" cy="1331"/>
          </a:xfrm>
        </p:grpSpPr>
        <p:sp>
          <p:nvSpPr>
            <p:cNvPr id="422922" name="Rectangle 10"/>
            <p:cNvSpPr>
              <a:spLocks noChangeArrowheads="1"/>
            </p:cNvSpPr>
            <p:nvPr/>
          </p:nvSpPr>
          <p:spPr bwMode="auto">
            <a:xfrm>
              <a:off x="4024" y="3857"/>
              <a:ext cx="1583" cy="434"/>
            </a:xfrm>
            <a:prstGeom prst="rect">
              <a:avLst/>
            </a:prstGeom>
            <a:solidFill>
              <a:srgbClr val="FFCC18"/>
            </a:solidFill>
            <a:ln w="9525">
              <a:noFill/>
              <a:miter lim="800000"/>
              <a:headEnd/>
              <a:tailEnd/>
            </a:ln>
            <a:effectLst/>
          </p:spPr>
          <p:txBody>
            <a:bodyPr wrap="none" lIns="45720" tIns="0" rIns="45720" bIns="18288" anchor="ctr">
              <a:prstTxWarp prst="textNoShape">
                <a:avLst/>
              </a:prstTxWarp>
              <a:spAutoFit/>
            </a:bodyPr>
            <a:lstStyle/>
            <a:p>
              <a:r>
                <a:rPr lang="en-US" sz="2200" b="1">
                  <a:solidFill>
                    <a:srgbClr val="0F116A"/>
                  </a:solidFill>
                </a:rPr>
                <a:t>new gametes</a:t>
              </a:r>
            </a:p>
            <a:p>
              <a:r>
                <a:rPr lang="en-US" sz="2200" b="1">
                  <a:solidFill>
                    <a:srgbClr val="0F116A"/>
                  </a:solidFill>
                </a:rPr>
                <a:t>made by offspring</a:t>
              </a:r>
              <a:endParaRPr lang="en-US" sz="3000" b="1">
                <a:solidFill>
                  <a:srgbClr val="0F116A"/>
                </a:solidFill>
              </a:endParaRPr>
            </a:p>
          </p:txBody>
        </p:sp>
        <p:grpSp>
          <p:nvGrpSpPr>
            <p:cNvPr id="10" name="Group 62"/>
            <p:cNvGrpSpPr>
              <a:grpSpLocks/>
            </p:cNvGrpSpPr>
            <p:nvPr/>
          </p:nvGrpSpPr>
          <p:grpSpPr bwMode="auto">
            <a:xfrm>
              <a:off x="3936" y="2960"/>
              <a:ext cx="1761" cy="849"/>
              <a:chOff x="3936" y="2960"/>
              <a:chExt cx="1761" cy="849"/>
            </a:xfrm>
          </p:grpSpPr>
          <p:grpSp>
            <p:nvGrpSpPr>
              <p:cNvPr id="11" name="Group 60"/>
              <p:cNvGrpSpPr>
                <a:grpSpLocks/>
              </p:cNvGrpSpPr>
              <p:nvPr/>
            </p:nvGrpSpPr>
            <p:grpSpPr bwMode="auto">
              <a:xfrm>
                <a:off x="4848" y="2960"/>
                <a:ext cx="849" cy="849"/>
                <a:chOff x="4848" y="2960"/>
                <a:chExt cx="849" cy="849"/>
              </a:xfrm>
            </p:grpSpPr>
            <p:sp>
              <p:nvSpPr>
                <p:cNvPr id="422947" name="Oval 35"/>
                <p:cNvSpPr>
                  <a:spLocks noChangeArrowheads="1"/>
                </p:cNvSpPr>
                <p:nvPr/>
              </p:nvSpPr>
              <p:spPr bwMode="auto">
                <a:xfrm>
                  <a:off x="4848" y="2960"/>
                  <a:ext cx="849" cy="849"/>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422948" name="Freeform 36"/>
                <p:cNvSpPr>
                  <a:spLocks/>
                </p:cNvSpPr>
                <p:nvPr/>
              </p:nvSpPr>
              <p:spPr bwMode="auto">
                <a:xfrm flipH="1">
                  <a:off x="5122" y="3241"/>
                  <a:ext cx="108" cy="443"/>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22950" name="Freeform 38"/>
                <p:cNvSpPr>
                  <a:spLocks/>
                </p:cNvSpPr>
                <p:nvPr/>
              </p:nvSpPr>
              <p:spPr bwMode="auto">
                <a:xfrm flipV="1">
                  <a:off x="5332" y="3071"/>
                  <a:ext cx="64" cy="184"/>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422954" name="Freeform 42"/>
                <p:cNvSpPr>
                  <a:spLocks/>
                </p:cNvSpPr>
                <p:nvPr/>
              </p:nvSpPr>
              <p:spPr bwMode="auto">
                <a:xfrm>
                  <a:off x="5392" y="3406"/>
                  <a:ext cx="91" cy="221"/>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12" name="Group 61"/>
              <p:cNvGrpSpPr>
                <a:grpSpLocks/>
              </p:cNvGrpSpPr>
              <p:nvPr/>
            </p:nvGrpSpPr>
            <p:grpSpPr bwMode="auto">
              <a:xfrm>
                <a:off x="3936" y="2960"/>
                <a:ext cx="849" cy="849"/>
                <a:chOff x="3936" y="2960"/>
                <a:chExt cx="849" cy="849"/>
              </a:xfrm>
            </p:grpSpPr>
            <p:sp>
              <p:nvSpPr>
                <p:cNvPr id="422952" name="Oval 40"/>
                <p:cNvSpPr>
                  <a:spLocks noChangeArrowheads="1"/>
                </p:cNvSpPr>
                <p:nvPr/>
              </p:nvSpPr>
              <p:spPr bwMode="auto">
                <a:xfrm>
                  <a:off x="3936" y="2960"/>
                  <a:ext cx="849" cy="849"/>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422953" name="Freeform 41"/>
                <p:cNvSpPr>
                  <a:spLocks/>
                </p:cNvSpPr>
                <p:nvPr/>
              </p:nvSpPr>
              <p:spPr bwMode="auto">
                <a:xfrm flipH="1">
                  <a:off x="4423" y="3107"/>
                  <a:ext cx="108" cy="443"/>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22955" name="Freeform 43"/>
                <p:cNvSpPr>
                  <a:spLocks/>
                </p:cNvSpPr>
                <p:nvPr/>
              </p:nvSpPr>
              <p:spPr bwMode="auto">
                <a:xfrm flipV="1">
                  <a:off x="4285" y="3503"/>
                  <a:ext cx="64" cy="185"/>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422949" name="Freeform 37"/>
                <p:cNvSpPr>
                  <a:spLocks/>
                </p:cNvSpPr>
                <p:nvPr/>
              </p:nvSpPr>
              <p:spPr bwMode="auto">
                <a:xfrm flipH="1">
                  <a:off x="4122" y="3175"/>
                  <a:ext cx="91" cy="221"/>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grpSp>
        </p:grpSp>
      </p:grpSp>
      <p:sp>
        <p:nvSpPr>
          <p:cNvPr id="422966" name="AutoShape 54"/>
          <p:cNvSpPr>
            <a:spLocks noChangeArrowheads="1"/>
          </p:cNvSpPr>
          <p:nvPr/>
        </p:nvSpPr>
        <p:spPr bwMode="auto">
          <a:xfrm>
            <a:off x="3260725" y="5056188"/>
            <a:ext cx="442913"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422967" name="AutoShape 55"/>
          <p:cNvSpPr>
            <a:spLocks noChangeArrowheads="1"/>
          </p:cNvSpPr>
          <p:nvPr/>
        </p:nvSpPr>
        <p:spPr bwMode="auto">
          <a:xfrm>
            <a:off x="5665788" y="5056188"/>
            <a:ext cx="442912"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5791452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82" name="Picture 10" descr="f12-05b_unique_features_c"/>
          <p:cNvPicPr>
            <a:picLocks noChangeAspect="1" noChangeArrowheads="1"/>
          </p:cNvPicPr>
          <p:nvPr/>
        </p:nvPicPr>
        <p:blipFill>
          <a:blip r:embed="rId3"/>
          <a:srcRect l="22501" t="2251" r="21375" b="7500"/>
          <a:stretch>
            <a:fillRect/>
          </a:stretch>
        </p:blipFill>
        <p:spPr bwMode="auto">
          <a:xfrm>
            <a:off x="5464175" y="2438400"/>
            <a:ext cx="3598863" cy="4343400"/>
          </a:xfrm>
          <a:prstGeom prst="rect">
            <a:avLst/>
          </a:prstGeom>
          <a:noFill/>
          <a:ln w="9525">
            <a:noFill/>
            <a:miter lim="800000"/>
            <a:headEnd/>
            <a:tailEnd/>
          </a:ln>
        </p:spPr>
      </p:pic>
      <p:sp>
        <p:nvSpPr>
          <p:cNvPr id="463874" name="Rectangle 2"/>
          <p:cNvSpPr>
            <a:spLocks noGrp="1" noChangeArrowheads="1"/>
          </p:cNvSpPr>
          <p:nvPr>
            <p:ph type="title"/>
          </p:nvPr>
        </p:nvSpPr>
        <p:spPr/>
        <p:txBody>
          <a:bodyPr/>
          <a:lstStyle/>
          <a:p>
            <a:r>
              <a:rPr lang="en-US"/>
              <a:t>Variation from </a:t>
            </a:r>
            <a:r>
              <a:rPr lang="en-US" u="sng"/>
              <a:t>crossing over</a:t>
            </a:r>
            <a:endParaRPr lang="en-US"/>
          </a:p>
        </p:txBody>
      </p:sp>
      <p:sp>
        <p:nvSpPr>
          <p:cNvPr id="463877" name="Rectangle 5" descr="Rectangle: Click to edit Master text styles&#10;Second level&#10;Third level&#10;Fourth level&#10;Fifth level"/>
          <p:cNvSpPr>
            <a:spLocks noGrp="1" noChangeArrowheads="1"/>
          </p:cNvSpPr>
          <p:nvPr>
            <p:ph type="body" idx="1"/>
          </p:nvPr>
        </p:nvSpPr>
        <p:spPr>
          <a:xfrm>
            <a:off x="314325" y="1016000"/>
            <a:ext cx="8588375" cy="2003425"/>
          </a:xfrm>
        </p:spPr>
        <p:txBody>
          <a:bodyPr>
            <a:normAutofit lnSpcReduction="10000"/>
          </a:bodyPr>
          <a:lstStyle/>
          <a:p>
            <a:r>
              <a:rPr lang="en-US" dirty="0"/>
              <a:t>Crossing over creates completely new combinations of traits on each chromosome</a:t>
            </a:r>
          </a:p>
          <a:p>
            <a:pPr lvl="1"/>
            <a:r>
              <a:rPr lang="en-US" dirty="0"/>
              <a:t>creates an </a:t>
            </a:r>
            <a:r>
              <a:rPr lang="en-US" u="sng" dirty="0"/>
              <a:t>infinite</a:t>
            </a:r>
            <a:r>
              <a:rPr lang="en-US" dirty="0"/>
              <a:t> </a:t>
            </a:r>
            <a:br>
              <a:rPr lang="en-US" dirty="0"/>
            </a:br>
            <a:r>
              <a:rPr lang="en-US" dirty="0"/>
              <a:t>variety in gametes</a:t>
            </a:r>
          </a:p>
        </p:txBody>
      </p:sp>
      <p:pic>
        <p:nvPicPr>
          <p:cNvPr id="463883" name="Picture 11" descr="5-15 Meiosis"/>
          <p:cNvPicPr>
            <a:picLocks noChangeAspect="1" noChangeArrowheads="1"/>
          </p:cNvPicPr>
          <p:nvPr/>
        </p:nvPicPr>
        <p:blipFill>
          <a:blip r:embed="rId4"/>
          <a:srcRect/>
          <a:stretch>
            <a:fillRect/>
          </a:stretch>
        </p:blipFill>
        <p:spPr bwMode="auto">
          <a:xfrm>
            <a:off x="304800" y="3413125"/>
            <a:ext cx="4462463" cy="3338513"/>
          </a:xfrm>
          <a:prstGeom prst="rect">
            <a:avLst/>
          </a:prstGeom>
          <a:noFill/>
        </p:spPr>
      </p:pic>
    </p:spTree>
    <p:extLst>
      <p:ext uri="{BB962C8B-B14F-4D97-AF65-F5344CB8AC3E}">
        <p14:creationId xmlns:p14="http://schemas.microsoft.com/office/powerpoint/2010/main" val="27571504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t>Variation from random fertilization</a:t>
            </a:r>
          </a:p>
        </p:txBody>
      </p:sp>
      <p:sp>
        <p:nvSpPr>
          <p:cNvPr id="424963" name="Rectangle 3" descr="Rectangle: Click to edit Master text styles&#10;Second level&#10;Third level&#10;Fourth level&#10;Fifth level"/>
          <p:cNvSpPr>
            <a:spLocks noGrp="1" noChangeArrowheads="1"/>
          </p:cNvSpPr>
          <p:nvPr>
            <p:ph type="body" idx="1"/>
          </p:nvPr>
        </p:nvSpPr>
        <p:spPr>
          <a:xfrm>
            <a:off x="495300" y="1219200"/>
            <a:ext cx="8305800" cy="2157413"/>
          </a:xfrm>
          <a:noFill/>
        </p:spPr>
        <p:txBody>
          <a:bodyPr rIns="0"/>
          <a:lstStyle/>
          <a:p>
            <a:r>
              <a:rPr lang="en-US" dirty="0"/>
              <a:t>Sperm + Egg = ?</a:t>
            </a:r>
          </a:p>
          <a:p>
            <a:pPr lvl="1"/>
            <a:r>
              <a:rPr lang="en-US" dirty="0"/>
              <a:t>any 2 parents will produce a zygote with over 70 trillion (2</a:t>
            </a:r>
            <a:r>
              <a:rPr lang="en-US" baseline="30000" dirty="0"/>
              <a:t>23</a:t>
            </a:r>
            <a:r>
              <a:rPr lang="en-US" dirty="0"/>
              <a:t> </a:t>
            </a:r>
            <a:r>
              <a:rPr lang="en-US" dirty="0" err="1"/>
              <a:t>x</a:t>
            </a:r>
            <a:r>
              <a:rPr lang="en-US" dirty="0"/>
              <a:t> 2</a:t>
            </a:r>
            <a:r>
              <a:rPr lang="en-US" baseline="30000" dirty="0"/>
              <a:t>23</a:t>
            </a:r>
            <a:r>
              <a:rPr lang="en-US" dirty="0"/>
              <a:t>) possible diploid </a:t>
            </a:r>
            <a:r>
              <a:rPr lang="en-US" dirty="0" smtClean="0"/>
              <a:t>combinations (not even counting crossing over!!!!!!!!!)</a:t>
            </a:r>
            <a:endParaRPr lang="en-US" dirty="0"/>
          </a:p>
        </p:txBody>
      </p:sp>
      <p:pic>
        <p:nvPicPr>
          <p:cNvPr id="424964" name="Picture 4"/>
          <p:cNvPicPr>
            <a:picLocks noChangeAspect="1" noChangeArrowheads="1"/>
          </p:cNvPicPr>
          <p:nvPr/>
        </p:nvPicPr>
        <p:blipFill>
          <a:blip r:embed="rId3"/>
          <a:srcRect/>
          <a:stretch>
            <a:fillRect/>
          </a:stretch>
        </p:blipFill>
        <p:spPr bwMode="auto">
          <a:xfrm>
            <a:off x="6088063" y="3252788"/>
            <a:ext cx="2851150" cy="3352800"/>
          </a:xfrm>
          <a:prstGeom prst="rect">
            <a:avLst/>
          </a:prstGeom>
          <a:noFill/>
        </p:spPr>
      </p:pic>
      <p:pic>
        <p:nvPicPr>
          <p:cNvPr id="424965" name="Picture 5"/>
          <p:cNvPicPr>
            <a:picLocks noChangeAspect="1" noChangeArrowheads="1"/>
          </p:cNvPicPr>
          <p:nvPr/>
        </p:nvPicPr>
        <p:blipFill>
          <a:blip r:embed="rId4"/>
          <a:srcRect b="3850"/>
          <a:stretch>
            <a:fillRect/>
          </a:stretch>
        </p:blipFill>
        <p:spPr bwMode="auto">
          <a:xfrm>
            <a:off x="622300" y="3308350"/>
            <a:ext cx="5181600" cy="3492500"/>
          </a:xfrm>
          <a:prstGeom prst="rect">
            <a:avLst/>
          </a:prstGeom>
          <a:noFill/>
        </p:spPr>
      </p:pic>
    </p:spTree>
    <p:extLst>
      <p:ext uri="{BB962C8B-B14F-4D97-AF65-F5344CB8AC3E}">
        <p14:creationId xmlns:p14="http://schemas.microsoft.com/office/powerpoint/2010/main" val="12361418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0" y="0"/>
            <a:ext cx="8458200" cy="762000"/>
          </a:xfrm>
        </p:spPr>
        <p:txBody>
          <a:bodyPr/>
          <a:lstStyle/>
          <a:p>
            <a:r>
              <a:rPr lang="en-US" sz="3400" dirty="0"/>
              <a:t>Sexual reproduction creates variability</a:t>
            </a:r>
            <a:endParaRPr lang="en-US" sz="3200" dirty="0"/>
          </a:p>
        </p:txBody>
      </p:sp>
      <p:sp>
        <p:nvSpPr>
          <p:cNvPr id="377859" name="Rectangle 3" descr="Rectangle: Click to edit Master text styles&#10;Second level&#10;Third level&#10;Fourth level&#10;Fifth level"/>
          <p:cNvSpPr>
            <a:spLocks noGrp="1" noChangeArrowheads="1"/>
          </p:cNvSpPr>
          <p:nvPr>
            <p:ph type="body" idx="1"/>
          </p:nvPr>
        </p:nvSpPr>
        <p:spPr>
          <a:xfrm>
            <a:off x="736600" y="850900"/>
            <a:ext cx="7772400" cy="1219200"/>
          </a:xfrm>
        </p:spPr>
        <p:txBody>
          <a:bodyPr/>
          <a:lstStyle/>
          <a:p>
            <a:pPr marL="0" indent="0">
              <a:buFontTx/>
              <a:buNone/>
            </a:pPr>
            <a:r>
              <a:rPr lang="en-US" sz="2600" dirty="0"/>
              <a:t>Sexual reproduction allows us to maintain both genetic similarity &amp; differences.</a:t>
            </a:r>
            <a:endParaRPr lang="en-US" dirty="0"/>
          </a:p>
        </p:txBody>
      </p:sp>
      <p:grpSp>
        <p:nvGrpSpPr>
          <p:cNvPr id="2" name="Group 28"/>
          <p:cNvGrpSpPr>
            <a:grpSpLocks/>
          </p:cNvGrpSpPr>
          <p:nvPr/>
        </p:nvGrpSpPr>
        <p:grpSpPr bwMode="auto">
          <a:xfrm>
            <a:off x="236538" y="2438400"/>
            <a:ext cx="2819400" cy="4419600"/>
            <a:chOff x="144" y="1536"/>
            <a:chExt cx="1776" cy="2784"/>
          </a:xfrm>
        </p:grpSpPr>
        <p:pic>
          <p:nvPicPr>
            <p:cNvPr id="377881" name="Picture 25"/>
            <p:cNvPicPr>
              <a:picLocks noChangeAspect="1" noChangeArrowheads="1"/>
            </p:cNvPicPr>
            <p:nvPr/>
          </p:nvPicPr>
          <p:blipFill>
            <a:blip r:embed="rId3"/>
            <a:srcRect/>
            <a:stretch>
              <a:fillRect/>
            </a:stretch>
          </p:blipFill>
          <p:spPr bwMode="auto">
            <a:xfrm>
              <a:off x="144" y="1536"/>
              <a:ext cx="1776" cy="1335"/>
            </a:xfrm>
            <a:prstGeom prst="rect">
              <a:avLst/>
            </a:prstGeom>
            <a:noFill/>
            <a:ln w="9525">
              <a:noFill/>
              <a:miter lim="800000"/>
              <a:headEnd/>
              <a:tailEnd/>
            </a:ln>
            <a:effectLst/>
          </p:spPr>
        </p:pic>
        <p:pic>
          <p:nvPicPr>
            <p:cNvPr id="377882" name="Picture 26"/>
            <p:cNvPicPr>
              <a:picLocks noChangeAspect="1" noChangeArrowheads="1"/>
            </p:cNvPicPr>
            <p:nvPr/>
          </p:nvPicPr>
          <p:blipFill>
            <a:blip r:embed="rId4"/>
            <a:srcRect t="5400"/>
            <a:stretch>
              <a:fillRect/>
            </a:stretch>
          </p:blipFill>
          <p:spPr bwMode="auto">
            <a:xfrm>
              <a:off x="144" y="2832"/>
              <a:ext cx="864" cy="1211"/>
            </a:xfrm>
            <a:prstGeom prst="rect">
              <a:avLst/>
            </a:prstGeom>
            <a:noFill/>
            <a:ln w="9525">
              <a:solidFill>
                <a:srgbClr val="050500"/>
              </a:solidFill>
              <a:miter lim="800000"/>
              <a:headEnd/>
              <a:tailEnd/>
            </a:ln>
            <a:effectLst/>
          </p:spPr>
        </p:pic>
        <p:sp>
          <p:nvSpPr>
            <p:cNvPr id="377860" name="Rectangle 4"/>
            <p:cNvSpPr>
              <a:spLocks noChangeArrowheads="1"/>
            </p:cNvSpPr>
            <p:nvPr/>
          </p:nvSpPr>
          <p:spPr bwMode="auto">
            <a:xfrm>
              <a:off x="144" y="4051"/>
              <a:ext cx="1553" cy="269"/>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200" b="1">
                  <a:solidFill>
                    <a:srgbClr val="0F116A"/>
                  </a:solidFill>
                </a:rPr>
                <a:t>Baldwin brothers</a:t>
              </a:r>
            </a:p>
          </p:txBody>
        </p:sp>
        <p:pic>
          <p:nvPicPr>
            <p:cNvPr id="377883" name="Picture 27"/>
            <p:cNvPicPr>
              <a:picLocks noChangeAspect="1" noChangeArrowheads="1"/>
            </p:cNvPicPr>
            <p:nvPr/>
          </p:nvPicPr>
          <p:blipFill>
            <a:blip r:embed="rId5"/>
            <a:srcRect/>
            <a:stretch>
              <a:fillRect/>
            </a:stretch>
          </p:blipFill>
          <p:spPr bwMode="auto">
            <a:xfrm>
              <a:off x="1013" y="2832"/>
              <a:ext cx="904" cy="1212"/>
            </a:xfrm>
            <a:prstGeom prst="rect">
              <a:avLst/>
            </a:prstGeom>
            <a:noFill/>
            <a:ln w="9525">
              <a:solidFill>
                <a:srgbClr val="050500"/>
              </a:solidFill>
              <a:miter lim="800000"/>
              <a:headEnd/>
              <a:tailEnd/>
            </a:ln>
            <a:effectLst/>
          </p:spPr>
        </p:pic>
      </p:grpSp>
      <p:grpSp>
        <p:nvGrpSpPr>
          <p:cNvPr id="3" name="Group 33"/>
          <p:cNvGrpSpPr>
            <a:grpSpLocks/>
          </p:cNvGrpSpPr>
          <p:nvPr/>
        </p:nvGrpSpPr>
        <p:grpSpPr bwMode="auto">
          <a:xfrm>
            <a:off x="3503613" y="1658938"/>
            <a:ext cx="5194300" cy="2125662"/>
            <a:chOff x="2159" y="1317"/>
            <a:chExt cx="3272" cy="1339"/>
          </a:xfrm>
        </p:grpSpPr>
        <p:sp>
          <p:nvSpPr>
            <p:cNvPr id="377869" name="Rectangle 13"/>
            <p:cNvSpPr>
              <a:spLocks noChangeArrowheads="1"/>
            </p:cNvSpPr>
            <p:nvPr/>
          </p:nvSpPr>
          <p:spPr bwMode="auto">
            <a:xfrm>
              <a:off x="2159" y="1775"/>
              <a:ext cx="849" cy="48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200" b="1">
                  <a:solidFill>
                    <a:srgbClr val="0F116A"/>
                  </a:solidFill>
                </a:rPr>
                <a:t>Jonas</a:t>
              </a:r>
              <a:br>
                <a:rPr lang="en-US" sz="2200" b="1">
                  <a:solidFill>
                    <a:srgbClr val="0F116A"/>
                  </a:solidFill>
                </a:rPr>
              </a:br>
              <a:r>
                <a:rPr lang="en-US" sz="2200" b="1">
                  <a:solidFill>
                    <a:srgbClr val="0F116A"/>
                  </a:solidFill>
                </a:rPr>
                <a:t>Brothers</a:t>
              </a:r>
            </a:p>
          </p:txBody>
        </p:sp>
        <p:pic>
          <p:nvPicPr>
            <p:cNvPr id="377888" name="Picture 32" descr="jonas_brothers03_ad"/>
            <p:cNvPicPr>
              <a:picLocks noChangeAspect="1" noChangeArrowheads="1"/>
            </p:cNvPicPr>
            <p:nvPr/>
          </p:nvPicPr>
          <p:blipFill>
            <a:blip r:embed="rId6"/>
            <a:srcRect b="25600"/>
            <a:stretch>
              <a:fillRect/>
            </a:stretch>
          </p:blipFill>
          <p:spPr bwMode="auto">
            <a:xfrm>
              <a:off x="3031" y="1317"/>
              <a:ext cx="2400" cy="1339"/>
            </a:xfrm>
            <a:prstGeom prst="rect">
              <a:avLst/>
            </a:prstGeom>
            <a:noFill/>
            <a:ln w="9525">
              <a:solidFill>
                <a:srgbClr val="050500"/>
              </a:solidFill>
              <a:miter lim="800000"/>
              <a:headEnd/>
              <a:tailEnd/>
            </a:ln>
          </p:spPr>
        </p:pic>
      </p:grpSp>
      <p:pic>
        <p:nvPicPr>
          <p:cNvPr id="377862" name="Picture 6"/>
          <p:cNvPicPr>
            <a:picLocks noChangeAspect="1" noChangeArrowheads="1"/>
          </p:cNvPicPr>
          <p:nvPr/>
        </p:nvPicPr>
        <p:blipFill>
          <a:blip r:embed="rId7"/>
          <a:srcRect/>
          <a:stretch>
            <a:fillRect/>
          </a:stretch>
        </p:blipFill>
        <p:spPr bwMode="auto">
          <a:xfrm>
            <a:off x="5638800" y="4267200"/>
            <a:ext cx="1590675" cy="2279650"/>
          </a:xfrm>
          <a:prstGeom prst="rect">
            <a:avLst/>
          </a:prstGeom>
          <a:noFill/>
          <a:ln w="9525">
            <a:noFill/>
            <a:miter lim="800000"/>
            <a:headEnd/>
            <a:tailEnd/>
          </a:ln>
          <a:effectLst/>
        </p:spPr>
      </p:pic>
      <p:sp>
        <p:nvSpPr>
          <p:cNvPr id="377868" name="Rectangle 12"/>
          <p:cNvSpPr>
            <a:spLocks noChangeArrowheads="1"/>
          </p:cNvSpPr>
          <p:nvPr/>
        </p:nvSpPr>
        <p:spPr bwMode="auto">
          <a:xfrm>
            <a:off x="3276600" y="6430963"/>
            <a:ext cx="5715000" cy="427038"/>
          </a:xfrm>
          <a:prstGeom prst="rect">
            <a:avLst/>
          </a:prstGeom>
          <a:solidFill>
            <a:schemeClr val="bg1"/>
          </a:solidFill>
          <a:ln w="9525">
            <a:noFill/>
            <a:miter lim="800000"/>
            <a:headEnd/>
            <a:tailEnd/>
          </a:ln>
          <a:effectLst/>
        </p:spPr>
        <p:txBody>
          <a:bodyPr anchor="ctr">
            <a:prstTxWarp prst="textNoShape">
              <a:avLst/>
            </a:prstTxWarp>
            <a:spAutoFit/>
          </a:bodyPr>
          <a:lstStyle/>
          <a:p>
            <a:r>
              <a:rPr lang="en-US" sz="2200" b="1">
                <a:solidFill>
                  <a:srgbClr val="0F116A"/>
                </a:solidFill>
              </a:rPr>
              <a:t>Martin &amp; Charlie Sheen, Emilio Estevez</a:t>
            </a:r>
          </a:p>
        </p:txBody>
      </p:sp>
      <p:pic>
        <p:nvPicPr>
          <p:cNvPr id="225282" name="Picture 2"/>
          <p:cNvPicPr>
            <a:picLocks noChangeAspect="1" noChangeArrowheads="1"/>
          </p:cNvPicPr>
          <p:nvPr/>
        </p:nvPicPr>
        <p:blipFill>
          <a:blip r:embed="rId8"/>
          <a:srcRect/>
          <a:stretch>
            <a:fillRect/>
          </a:stretch>
        </p:blipFill>
        <p:spPr bwMode="auto">
          <a:xfrm>
            <a:off x="4686300" y="4039018"/>
            <a:ext cx="3130550" cy="2361782"/>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9516480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en-US"/>
              <a:t>Sperm production</a:t>
            </a:r>
          </a:p>
        </p:txBody>
      </p:sp>
      <p:pic>
        <p:nvPicPr>
          <p:cNvPr id="519173" name="Picture 5"/>
          <p:cNvPicPr>
            <a:picLocks noChangeAspect="1" noChangeArrowheads="1"/>
          </p:cNvPicPr>
          <p:nvPr/>
        </p:nvPicPr>
        <p:blipFill>
          <a:blip r:embed="rId2"/>
          <a:srcRect t="9000" b="6000"/>
          <a:stretch>
            <a:fillRect/>
          </a:stretch>
        </p:blipFill>
        <p:spPr bwMode="auto">
          <a:xfrm>
            <a:off x="401638" y="1493838"/>
            <a:ext cx="8410575" cy="5364162"/>
          </a:xfrm>
          <a:prstGeom prst="rect">
            <a:avLst/>
          </a:prstGeom>
          <a:noFill/>
          <a:ln w="9525">
            <a:noFill/>
            <a:miter lim="800000"/>
            <a:headEnd/>
            <a:tailEnd/>
          </a:ln>
        </p:spPr>
      </p:pic>
      <p:sp>
        <p:nvSpPr>
          <p:cNvPr id="519174" name="Rectangle 6"/>
          <p:cNvSpPr>
            <a:spLocks noChangeArrowheads="1"/>
          </p:cNvSpPr>
          <p:nvPr/>
        </p:nvSpPr>
        <p:spPr bwMode="auto">
          <a:xfrm>
            <a:off x="115888" y="1384300"/>
            <a:ext cx="881062" cy="1682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300" b="1">
                <a:solidFill>
                  <a:srgbClr val="000000"/>
                </a:solidFill>
              </a:rPr>
              <a:t>Epididymis</a:t>
            </a:r>
            <a:endParaRPr lang="en-US" sz="2400"/>
          </a:p>
        </p:txBody>
      </p:sp>
      <p:sp>
        <p:nvSpPr>
          <p:cNvPr id="519175" name="Rectangle 7"/>
          <p:cNvSpPr>
            <a:spLocks noChangeArrowheads="1"/>
          </p:cNvSpPr>
          <p:nvPr/>
        </p:nvSpPr>
        <p:spPr bwMode="auto">
          <a:xfrm>
            <a:off x="2066925" y="1423988"/>
            <a:ext cx="477838" cy="1682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300" b="1">
                <a:solidFill>
                  <a:srgbClr val="000000"/>
                </a:solidFill>
              </a:rPr>
              <a:t>Testis</a:t>
            </a:r>
            <a:endParaRPr lang="en-US" sz="2400"/>
          </a:p>
        </p:txBody>
      </p:sp>
      <p:sp>
        <p:nvSpPr>
          <p:cNvPr id="519176" name="Rectangle 8"/>
          <p:cNvSpPr>
            <a:spLocks noChangeArrowheads="1"/>
          </p:cNvSpPr>
          <p:nvPr/>
        </p:nvSpPr>
        <p:spPr bwMode="auto">
          <a:xfrm>
            <a:off x="2554288" y="1819275"/>
            <a:ext cx="1027112" cy="5048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300" b="1">
                <a:solidFill>
                  <a:srgbClr val="000000"/>
                </a:solidFill>
              </a:rPr>
              <a:t>Coiled</a:t>
            </a:r>
          </a:p>
          <a:p>
            <a:pPr algn="l">
              <a:lnSpc>
                <a:spcPct val="85000"/>
              </a:lnSpc>
            </a:pPr>
            <a:r>
              <a:rPr lang="en-US" sz="1300" b="1">
                <a:solidFill>
                  <a:srgbClr val="000000"/>
                </a:solidFill>
              </a:rPr>
              <a:t>seminiferous</a:t>
            </a:r>
          </a:p>
          <a:p>
            <a:pPr algn="l">
              <a:lnSpc>
                <a:spcPct val="85000"/>
              </a:lnSpc>
            </a:pPr>
            <a:r>
              <a:rPr lang="en-US" sz="1300" b="1">
                <a:solidFill>
                  <a:srgbClr val="000000"/>
                </a:solidFill>
              </a:rPr>
              <a:t>tubules</a:t>
            </a:r>
            <a:endParaRPr lang="en-US" sz="2400"/>
          </a:p>
        </p:txBody>
      </p:sp>
      <p:sp>
        <p:nvSpPr>
          <p:cNvPr id="519177" name="Rectangle 9"/>
          <p:cNvSpPr>
            <a:spLocks noChangeArrowheads="1"/>
          </p:cNvSpPr>
          <p:nvPr/>
        </p:nvSpPr>
        <p:spPr bwMode="auto">
          <a:xfrm>
            <a:off x="484188" y="3903663"/>
            <a:ext cx="1027112" cy="1682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300" b="1">
                <a:solidFill>
                  <a:srgbClr val="000000"/>
                </a:solidFill>
              </a:rPr>
              <a:t>Vas deferens</a:t>
            </a:r>
            <a:endParaRPr lang="en-US" sz="2400"/>
          </a:p>
        </p:txBody>
      </p:sp>
      <p:sp>
        <p:nvSpPr>
          <p:cNvPr id="519178" name="Rectangle 10"/>
          <p:cNvSpPr>
            <a:spLocks noChangeArrowheads="1"/>
          </p:cNvSpPr>
          <p:nvPr/>
        </p:nvSpPr>
        <p:spPr bwMode="auto">
          <a:xfrm>
            <a:off x="2093913" y="5842000"/>
            <a:ext cx="1568450" cy="3365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300" b="1">
                <a:solidFill>
                  <a:srgbClr val="000000"/>
                </a:solidFill>
              </a:rPr>
              <a:t>Cross-section of</a:t>
            </a:r>
          </a:p>
          <a:p>
            <a:pPr>
              <a:lnSpc>
                <a:spcPct val="85000"/>
              </a:lnSpc>
            </a:pPr>
            <a:r>
              <a:rPr lang="en-US" sz="1300" b="1">
                <a:solidFill>
                  <a:srgbClr val="000000"/>
                </a:solidFill>
              </a:rPr>
              <a:t>seminiferous tubule</a:t>
            </a:r>
            <a:endParaRPr lang="en-US" sz="2400"/>
          </a:p>
        </p:txBody>
      </p:sp>
      <p:sp>
        <p:nvSpPr>
          <p:cNvPr id="519179" name="Rectangle 11"/>
          <p:cNvSpPr>
            <a:spLocks noChangeArrowheads="1"/>
          </p:cNvSpPr>
          <p:nvPr/>
        </p:nvSpPr>
        <p:spPr bwMode="auto">
          <a:xfrm>
            <a:off x="5567363" y="4806950"/>
            <a:ext cx="1019175" cy="1682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300" b="1">
                <a:solidFill>
                  <a:srgbClr val="000000"/>
                </a:solidFill>
              </a:rPr>
              <a:t>spermatozoa</a:t>
            </a:r>
            <a:endParaRPr lang="en-US" sz="2400"/>
          </a:p>
        </p:txBody>
      </p:sp>
      <p:sp>
        <p:nvSpPr>
          <p:cNvPr id="519180" name="Rectangle 12"/>
          <p:cNvSpPr>
            <a:spLocks noChangeArrowheads="1"/>
          </p:cNvSpPr>
          <p:nvPr/>
        </p:nvSpPr>
        <p:spPr bwMode="auto">
          <a:xfrm>
            <a:off x="5732463" y="3930650"/>
            <a:ext cx="881062" cy="3365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300" b="1">
                <a:solidFill>
                  <a:srgbClr val="000000"/>
                </a:solidFill>
              </a:rPr>
              <a:t>spermatids</a:t>
            </a:r>
          </a:p>
          <a:p>
            <a:pPr>
              <a:lnSpc>
                <a:spcPct val="85000"/>
              </a:lnSpc>
            </a:pPr>
            <a:r>
              <a:rPr lang="en-US" sz="1300" b="1">
                <a:solidFill>
                  <a:srgbClr val="000000"/>
                </a:solidFill>
              </a:rPr>
              <a:t>(haploid)</a:t>
            </a:r>
            <a:endParaRPr lang="en-US" sz="2400"/>
          </a:p>
        </p:txBody>
      </p:sp>
      <p:sp>
        <p:nvSpPr>
          <p:cNvPr id="519181" name="Rectangle 13"/>
          <p:cNvSpPr>
            <a:spLocks noChangeArrowheads="1"/>
          </p:cNvSpPr>
          <p:nvPr/>
        </p:nvSpPr>
        <p:spPr bwMode="auto">
          <a:xfrm>
            <a:off x="5576888" y="3251200"/>
            <a:ext cx="1165225" cy="5048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300" b="1">
                <a:solidFill>
                  <a:srgbClr val="000000"/>
                </a:solidFill>
              </a:rPr>
              <a:t>secondary</a:t>
            </a:r>
          </a:p>
          <a:p>
            <a:pPr>
              <a:lnSpc>
                <a:spcPct val="85000"/>
              </a:lnSpc>
            </a:pPr>
            <a:r>
              <a:rPr lang="en-US" sz="1300" b="1">
                <a:solidFill>
                  <a:srgbClr val="000000"/>
                </a:solidFill>
              </a:rPr>
              <a:t>spermatocytes</a:t>
            </a:r>
          </a:p>
          <a:p>
            <a:pPr>
              <a:lnSpc>
                <a:spcPct val="85000"/>
              </a:lnSpc>
            </a:pPr>
            <a:r>
              <a:rPr lang="en-US" sz="1300" b="1">
                <a:solidFill>
                  <a:srgbClr val="000000"/>
                </a:solidFill>
              </a:rPr>
              <a:t>(haploid)</a:t>
            </a:r>
            <a:endParaRPr lang="en-US" sz="2400"/>
          </a:p>
        </p:txBody>
      </p:sp>
      <p:sp>
        <p:nvSpPr>
          <p:cNvPr id="519182" name="Rectangle 14"/>
          <p:cNvSpPr>
            <a:spLocks noChangeArrowheads="1"/>
          </p:cNvSpPr>
          <p:nvPr/>
        </p:nvSpPr>
        <p:spPr bwMode="auto">
          <a:xfrm>
            <a:off x="5994400" y="2579688"/>
            <a:ext cx="1073150" cy="5048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300" b="1">
                <a:solidFill>
                  <a:srgbClr val="000000"/>
                </a:solidFill>
              </a:rPr>
              <a:t>primary</a:t>
            </a:r>
          </a:p>
          <a:p>
            <a:pPr>
              <a:lnSpc>
                <a:spcPct val="85000"/>
              </a:lnSpc>
            </a:pPr>
            <a:r>
              <a:rPr lang="en-US" sz="1300" b="1">
                <a:solidFill>
                  <a:srgbClr val="000000"/>
                </a:solidFill>
              </a:rPr>
              <a:t>spermatocyte</a:t>
            </a:r>
          </a:p>
          <a:p>
            <a:pPr>
              <a:lnSpc>
                <a:spcPct val="85000"/>
              </a:lnSpc>
            </a:pPr>
            <a:r>
              <a:rPr lang="en-US" sz="1300" b="1">
                <a:solidFill>
                  <a:srgbClr val="000000"/>
                </a:solidFill>
              </a:rPr>
              <a:t>(diploid)</a:t>
            </a:r>
            <a:endParaRPr lang="en-US" sz="2400"/>
          </a:p>
        </p:txBody>
      </p:sp>
      <p:sp>
        <p:nvSpPr>
          <p:cNvPr id="519183" name="Rectangle 15"/>
          <p:cNvSpPr>
            <a:spLocks noChangeArrowheads="1"/>
          </p:cNvSpPr>
          <p:nvPr/>
        </p:nvSpPr>
        <p:spPr bwMode="auto">
          <a:xfrm>
            <a:off x="6199188" y="1555750"/>
            <a:ext cx="771525" cy="3365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300" b="1">
                <a:solidFill>
                  <a:srgbClr val="000000"/>
                </a:solidFill>
              </a:rPr>
              <a:t>germ cell </a:t>
            </a:r>
          </a:p>
          <a:p>
            <a:pPr>
              <a:lnSpc>
                <a:spcPct val="85000"/>
              </a:lnSpc>
            </a:pPr>
            <a:r>
              <a:rPr lang="en-US" sz="1300" b="1">
                <a:solidFill>
                  <a:srgbClr val="000000"/>
                </a:solidFill>
              </a:rPr>
              <a:t>(diploid)</a:t>
            </a:r>
            <a:endParaRPr lang="en-US" sz="2400"/>
          </a:p>
        </p:txBody>
      </p:sp>
      <p:sp>
        <p:nvSpPr>
          <p:cNvPr id="519185" name="AutoShape 17"/>
          <p:cNvSpPr>
            <a:spLocks noChangeArrowheads="1"/>
          </p:cNvSpPr>
          <p:nvPr/>
        </p:nvSpPr>
        <p:spPr bwMode="auto">
          <a:xfrm>
            <a:off x="8018463" y="3802063"/>
            <a:ext cx="936625" cy="196850"/>
          </a:xfrm>
          <a:prstGeom prst="roundRect">
            <a:avLst>
              <a:gd name="adj" fmla="val 16667"/>
            </a:avLst>
          </a:prstGeom>
          <a:solidFill>
            <a:srgbClr val="FFCC18"/>
          </a:solidFill>
          <a:ln w="9525">
            <a:noFill/>
            <a:round/>
            <a:headEnd/>
            <a:tailEnd/>
          </a:ln>
        </p:spPr>
        <p:txBody>
          <a:bodyPr wrap="none" lIns="45720" tIns="9144" rIns="45720" bIns="0">
            <a:prstTxWarp prst="textNoShape">
              <a:avLst/>
            </a:prstTxWarp>
            <a:spAutoFit/>
          </a:bodyPr>
          <a:lstStyle/>
          <a:p>
            <a:pPr algn="l">
              <a:lnSpc>
                <a:spcPct val="85000"/>
              </a:lnSpc>
            </a:pPr>
            <a:r>
              <a:rPr lang="en-US" sz="1300" b="1">
                <a:solidFill>
                  <a:srgbClr val="000000"/>
                </a:solidFill>
              </a:rPr>
              <a:t>MEIOSIS II</a:t>
            </a:r>
            <a:endParaRPr lang="en-US" sz="2400"/>
          </a:p>
        </p:txBody>
      </p:sp>
      <p:sp>
        <p:nvSpPr>
          <p:cNvPr id="519186" name="AutoShape 18"/>
          <p:cNvSpPr>
            <a:spLocks noChangeArrowheads="1"/>
          </p:cNvSpPr>
          <p:nvPr/>
        </p:nvSpPr>
        <p:spPr bwMode="auto">
          <a:xfrm>
            <a:off x="7754938" y="2970213"/>
            <a:ext cx="890587" cy="196850"/>
          </a:xfrm>
          <a:prstGeom prst="roundRect">
            <a:avLst>
              <a:gd name="adj" fmla="val 16667"/>
            </a:avLst>
          </a:prstGeom>
          <a:solidFill>
            <a:srgbClr val="FFCC18"/>
          </a:solidFill>
          <a:ln w="9525">
            <a:noFill/>
            <a:round/>
            <a:headEnd/>
            <a:tailEnd/>
          </a:ln>
        </p:spPr>
        <p:txBody>
          <a:bodyPr wrap="none" lIns="45720" tIns="9144" rIns="45720" bIns="0">
            <a:prstTxWarp prst="textNoShape">
              <a:avLst/>
            </a:prstTxWarp>
            <a:spAutoFit/>
          </a:bodyPr>
          <a:lstStyle/>
          <a:p>
            <a:pPr algn="l">
              <a:lnSpc>
                <a:spcPct val="85000"/>
              </a:lnSpc>
            </a:pPr>
            <a:r>
              <a:rPr lang="en-US" sz="1300" b="1">
                <a:solidFill>
                  <a:srgbClr val="000000"/>
                </a:solidFill>
              </a:rPr>
              <a:t>MEIOSIS I</a:t>
            </a:r>
            <a:endParaRPr lang="en-US" sz="2400"/>
          </a:p>
        </p:txBody>
      </p:sp>
      <p:sp>
        <p:nvSpPr>
          <p:cNvPr id="519187" name="Line 19"/>
          <p:cNvSpPr>
            <a:spLocks noChangeShapeType="1"/>
          </p:cNvSpPr>
          <p:nvPr/>
        </p:nvSpPr>
        <p:spPr bwMode="auto">
          <a:xfrm flipH="1" flipV="1">
            <a:off x="781050" y="1587500"/>
            <a:ext cx="395288" cy="809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188" name="Line 20"/>
          <p:cNvSpPr>
            <a:spLocks noChangeShapeType="1"/>
          </p:cNvSpPr>
          <p:nvPr/>
        </p:nvSpPr>
        <p:spPr bwMode="auto">
          <a:xfrm flipH="1">
            <a:off x="2047875" y="2051050"/>
            <a:ext cx="434975" cy="18573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189" name="Line 21"/>
          <p:cNvSpPr>
            <a:spLocks noChangeShapeType="1"/>
          </p:cNvSpPr>
          <p:nvPr/>
        </p:nvSpPr>
        <p:spPr bwMode="auto">
          <a:xfrm flipH="1">
            <a:off x="1757363" y="1589088"/>
            <a:ext cx="303212" cy="26511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190" name="Line 22"/>
          <p:cNvSpPr>
            <a:spLocks noChangeShapeType="1"/>
          </p:cNvSpPr>
          <p:nvPr/>
        </p:nvSpPr>
        <p:spPr bwMode="auto">
          <a:xfrm flipH="1" flipV="1">
            <a:off x="768350" y="3489325"/>
            <a:ext cx="104775" cy="3698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192" name="Line 24"/>
          <p:cNvSpPr>
            <a:spLocks noChangeShapeType="1"/>
          </p:cNvSpPr>
          <p:nvPr/>
        </p:nvSpPr>
        <p:spPr bwMode="auto">
          <a:xfrm>
            <a:off x="6956425" y="1814513"/>
            <a:ext cx="209550" cy="254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193" name="Line 25"/>
          <p:cNvSpPr>
            <a:spLocks noChangeShapeType="1"/>
          </p:cNvSpPr>
          <p:nvPr/>
        </p:nvSpPr>
        <p:spPr bwMode="auto">
          <a:xfrm flipH="1">
            <a:off x="5980113" y="1814513"/>
            <a:ext cx="223837" cy="1174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194" name="Line 26"/>
          <p:cNvSpPr>
            <a:spLocks noChangeShapeType="1"/>
          </p:cNvSpPr>
          <p:nvPr/>
        </p:nvSpPr>
        <p:spPr bwMode="auto">
          <a:xfrm flipH="1">
            <a:off x="5953125" y="2632075"/>
            <a:ext cx="236538"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195" name="Line 27"/>
          <p:cNvSpPr>
            <a:spLocks noChangeShapeType="1"/>
          </p:cNvSpPr>
          <p:nvPr/>
        </p:nvSpPr>
        <p:spPr bwMode="auto">
          <a:xfrm>
            <a:off x="6850063" y="2644775"/>
            <a:ext cx="315912"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196" name="Line 28"/>
          <p:cNvSpPr>
            <a:spLocks noChangeShapeType="1"/>
          </p:cNvSpPr>
          <p:nvPr/>
        </p:nvSpPr>
        <p:spPr bwMode="auto">
          <a:xfrm flipH="1" flipV="1">
            <a:off x="5675313" y="3213100"/>
            <a:ext cx="66675" cy="777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197" name="Line 29"/>
          <p:cNvSpPr>
            <a:spLocks noChangeShapeType="1"/>
          </p:cNvSpPr>
          <p:nvPr/>
        </p:nvSpPr>
        <p:spPr bwMode="auto">
          <a:xfrm>
            <a:off x="6599238" y="3317875"/>
            <a:ext cx="211137" cy="1317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198" name="Line 30"/>
          <p:cNvSpPr>
            <a:spLocks noChangeShapeType="1"/>
          </p:cNvSpPr>
          <p:nvPr/>
        </p:nvSpPr>
        <p:spPr bwMode="auto">
          <a:xfrm flipH="1" flipV="1">
            <a:off x="5438775" y="3516313"/>
            <a:ext cx="330200" cy="4349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199" name="Line 31"/>
          <p:cNvSpPr>
            <a:spLocks noChangeShapeType="1"/>
          </p:cNvSpPr>
          <p:nvPr/>
        </p:nvSpPr>
        <p:spPr bwMode="auto">
          <a:xfrm>
            <a:off x="6559550" y="4175125"/>
            <a:ext cx="79375" cy="523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200" name="Line 32"/>
          <p:cNvSpPr>
            <a:spLocks noChangeShapeType="1"/>
          </p:cNvSpPr>
          <p:nvPr/>
        </p:nvSpPr>
        <p:spPr bwMode="auto">
          <a:xfrm flipH="1" flipV="1">
            <a:off x="5267325" y="4808538"/>
            <a:ext cx="239713" cy="7143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201" name="Line 33"/>
          <p:cNvSpPr>
            <a:spLocks noChangeShapeType="1"/>
          </p:cNvSpPr>
          <p:nvPr/>
        </p:nvSpPr>
        <p:spPr bwMode="auto">
          <a:xfrm>
            <a:off x="6507163" y="4949825"/>
            <a:ext cx="131762" cy="2413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19202" name="Freeform 34"/>
          <p:cNvSpPr>
            <a:spLocks/>
          </p:cNvSpPr>
          <p:nvPr/>
        </p:nvSpPr>
        <p:spPr bwMode="auto">
          <a:xfrm>
            <a:off x="7654925" y="2868613"/>
            <a:ext cx="66675" cy="357187"/>
          </a:xfrm>
          <a:custGeom>
            <a:avLst/>
            <a:gdLst/>
            <a:ahLst/>
            <a:cxnLst>
              <a:cxn ang="0">
                <a:pos x="0" y="225"/>
              </a:cxn>
              <a:cxn ang="0">
                <a:pos x="17" y="217"/>
              </a:cxn>
              <a:cxn ang="0">
                <a:pos x="25" y="200"/>
              </a:cxn>
              <a:cxn ang="0">
                <a:pos x="25" y="133"/>
              </a:cxn>
              <a:cxn ang="0">
                <a:pos x="25" y="125"/>
              </a:cxn>
              <a:cxn ang="0">
                <a:pos x="33" y="117"/>
              </a:cxn>
              <a:cxn ang="0">
                <a:pos x="42" y="117"/>
              </a:cxn>
              <a:cxn ang="0">
                <a:pos x="42" y="108"/>
              </a:cxn>
              <a:cxn ang="0">
                <a:pos x="33" y="108"/>
              </a:cxn>
              <a:cxn ang="0">
                <a:pos x="25" y="100"/>
              </a:cxn>
              <a:cxn ang="0">
                <a:pos x="25" y="92"/>
              </a:cxn>
              <a:cxn ang="0">
                <a:pos x="25" y="34"/>
              </a:cxn>
              <a:cxn ang="0">
                <a:pos x="17" y="9"/>
              </a:cxn>
              <a:cxn ang="0">
                <a:pos x="0" y="0"/>
              </a:cxn>
            </a:cxnLst>
            <a:rect l="0" t="0" r="r" b="b"/>
            <a:pathLst>
              <a:path w="42" h="225">
                <a:moveTo>
                  <a:pt x="0" y="225"/>
                </a:moveTo>
                <a:lnTo>
                  <a:pt x="17" y="217"/>
                </a:lnTo>
                <a:lnTo>
                  <a:pt x="25" y="200"/>
                </a:lnTo>
                <a:lnTo>
                  <a:pt x="25" y="133"/>
                </a:lnTo>
                <a:lnTo>
                  <a:pt x="25" y="125"/>
                </a:lnTo>
                <a:lnTo>
                  <a:pt x="33" y="117"/>
                </a:lnTo>
                <a:lnTo>
                  <a:pt x="42" y="117"/>
                </a:lnTo>
                <a:lnTo>
                  <a:pt x="42" y="108"/>
                </a:lnTo>
                <a:lnTo>
                  <a:pt x="33" y="108"/>
                </a:lnTo>
                <a:lnTo>
                  <a:pt x="25" y="100"/>
                </a:lnTo>
                <a:lnTo>
                  <a:pt x="25" y="92"/>
                </a:lnTo>
                <a:lnTo>
                  <a:pt x="25" y="34"/>
                </a:lnTo>
                <a:lnTo>
                  <a:pt x="17" y="9"/>
                </a:lnTo>
                <a:lnTo>
                  <a:pt x="0" y="0"/>
                </a:lnTo>
              </a:path>
            </a:pathLst>
          </a:custGeom>
          <a:noFill/>
          <a:ln w="28575" cmpd="sng">
            <a:solidFill>
              <a:srgbClr val="000000"/>
            </a:solidFill>
            <a:prstDash val="solid"/>
            <a:round/>
            <a:headEnd/>
            <a:tailEnd/>
          </a:ln>
        </p:spPr>
        <p:txBody>
          <a:bodyPr>
            <a:prstTxWarp prst="textNoShape">
              <a:avLst/>
            </a:prstTxWarp>
          </a:bodyPr>
          <a:lstStyle/>
          <a:p>
            <a:endParaRPr lang="en-US"/>
          </a:p>
        </p:txBody>
      </p:sp>
      <p:sp>
        <p:nvSpPr>
          <p:cNvPr id="519203" name="Freeform 35"/>
          <p:cNvSpPr>
            <a:spLocks/>
          </p:cNvSpPr>
          <p:nvPr/>
        </p:nvSpPr>
        <p:spPr bwMode="auto">
          <a:xfrm>
            <a:off x="7893050" y="3633788"/>
            <a:ext cx="77788" cy="436562"/>
          </a:xfrm>
          <a:custGeom>
            <a:avLst/>
            <a:gdLst/>
            <a:ahLst/>
            <a:cxnLst>
              <a:cxn ang="0">
                <a:pos x="0" y="275"/>
              </a:cxn>
              <a:cxn ang="0">
                <a:pos x="24" y="275"/>
              </a:cxn>
              <a:cxn ang="0">
                <a:pos x="24" y="250"/>
              </a:cxn>
              <a:cxn ang="0">
                <a:pos x="24" y="167"/>
              </a:cxn>
              <a:cxn ang="0">
                <a:pos x="33" y="150"/>
              </a:cxn>
              <a:cxn ang="0">
                <a:pos x="41" y="150"/>
              </a:cxn>
              <a:cxn ang="0">
                <a:pos x="49" y="142"/>
              </a:cxn>
              <a:cxn ang="0">
                <a:pos x="41" y="133"/>
              </a:cxn>
              <a:cxn ang="0">
                <a:pos x="33" y="125"/>
              </a:cxn>
              <a:cxn ang="0">
                <a:pos x="24" y="117"/>
              </a:cxn>
              <a:cxn ang="0">
                <a:pos x="24" y="34"/>
              </a:cxn>
              <a:cxn ang="0">
                <a:pos x="24" y="9"/>
              </a:cxn>
              <a:cxn ang="0">
                <a:pos x="0" y="0"/>
              </a:cxn>
            </a:cxnLst>
            <a:rect l="0" t="0" r="r" b="b"/>
            <a:pathLst>
              <a:path w="49" h="275">
                <a:moveTo>
                  <a:pt x="0" y="275"/>
                </a:moveTo>
                <a:lnTo>
                  <a:pt x="24" y="275"/>
                </a:lnTo>
                <a:lnTo>
                  <a:pt x="24" y="250"/>
                </a:lnTo>
                <a:lnTo>
                  <a:pt x="24" y="167"/>
                </a:lnTo>
                <a:lnTo>
                  <a:pt x="33" y="150"/>
                </a:lnTo>
                <a:lnTo>
                  <a:pt x="41" y="150"/>
                </a:lnTo>
                <a:lnTo>
                  <a:pt x="49" y="142"/>
                </a:lnTo>
                <a:lnTo>
                  <a:pt x="41" y="133"/>
                </a:lnTo>
                <a:lnTo>
                  <a:pt x="33" y="125"/>
                </a:lnTo>
                <a:lnTo>
                  <a:pt x="24" y="117"/>
                </a:lnTo>
                <a:lnTo>
                  <a:pt x="24" y="34"/>
                </a:lnTo>
                <a:lnTo>
                  <a:pt x="24" y="9"/>
                </a:lnTo>
                <a:lnTo>
                  <a:pt x="0" y="0"/>
                </a:lnTo>
              </a:path>
            </a:pathLst>
          </a:custGeom>
          <a:noFill/>
          <a:ln w="28575" cmpd="sng">
            <a:solidFill>
              <a:srgbClr val="000000"/>
            </a:solidFill>
            <a:prstDash val="solid"/>
            <a:round/>
            <a:headEnd/>
            <a:tailEnd/>
          </a:ln>
        </p:spPr>
        <p:txBody>
          <a:bodyPr>
            <a:prstTxWarp prst="textNoShape">
              <a:avLst/>
            </a:prstTxWarp>
          </a:bodyPr>
          <a:lstStyle/>
          <a:p>
            <a:endParaRPr lang="en-US"/>
          </a:p>
        </p:txBody>
      </p:sp>
      <p:sp>
        <p:nvSpPr>
          <p:cNvPr id="519206" name="AutoShape 38" descr="Rectangle: Click to edit Master text styles&#10;Second level&#10;Third level&#10;Fourth level&#10;Fifth level"/>
          <p:cNvSpPr>
            <a:spLocks noGrp="1" noChangeArrowheads="1"/>
          </p:cNvSpPr>
          <p:nvPr>
            <p:ph type="body" idx="1"/>
          </p:nvPr>
        </p:nvSpPr>
        <p:spPr>
          <a:xfrm>
            <a:off x="92075" y="5062538"/>
            <a:ext cx="5256213" cy="1712912"/>
          </a:xfrm>
          <a:prstGeom prst="roundRect">
            <a:avLst>
              <a:gd name="adj" fmla="val 16667"/>
            </a:avLst>
          </a:prstGeom>
          <a:solidFill>
            <a:srgbClr val="FFCC18"/>
          </a:solidFill>
          <a:ln/>
        </p:spPr>
        <p:txBody>
          <a:bodyPr lIns="0" rIns="0">
            <a:normAutofit lnSpcReduction="10000"/>
          </a:bodyPr>
          <a:lstStyle/>
          <a:p>
            <a:pPr marL="285750" indent="-285750">
              <a:lnSpc>
                <a:spcPct val="90000"/>
              </a:lnSpc>
            </a:pPr>
            <a:r>
              <a:rPr lang="en-US" sz="2600"/>
              <a:t>Spermatogenesis</a:t>
            </a:r>
          </a:p>
          <a:p>
            <a:pPr marL="682625" lvl="1" indent="-282575">
              <a:lnSpc>
                <a:spcPct val="90000"/>
              </a:lnSpc>
            </a:pPr>
            <a:r>
              <a:rPr lang="en-US" sz="2400"/>
              <a:t>continuous &amp; prolific process</a:t>
            </a:r>
          </a:p>
          <a:p>
            <a:pPr marL="682625" lvl="1" indent="-282575">
              <a:lnSpc>
                <a:spcPct val="90000"/>
              </a:lnSpc>
            </a:pPr>
            <a:r>
              <a:rPr lang="en-US" sz="2400"/>
              <a:t>each ejaculation = </a:t>
            </a:r>
            <a:br>
              <a:rPr lang="en-US" sz="2400"/>
            </a:br>
            <a:r>
              <a:rPr lang="en-US" sz="2400"/>
              <a:t>100-600 million sperm</a:t>
            </a:r>
          </a:p>
        </p:txBody>
      </p:sp>
    </p:spTree>
    <p:extLst>
      <p:ext uri="{BB962C8B-B14F-4D97-AF65-F5344CB8AC3E}">
        <p14:creationId xmlns:p14="http://schemas.microsoft.com/office/powerpoint/2010/main" val="11303185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96" name="Picture 36"/>
          <p:cNvPicPr>
            <a:picLocks noChangeAspect="1" noChangeArrowheads="1"/>
          </p:cNvPicPr>
          <p:nvPr/>
        </p:nvPicPr>
        <p:blipFill>
          <a:blip r:embed="rId4"/>
          <a:srcRect r="900" b="1329"/>
          <a:stretch>
            <a:fillRect/>
          </a:stretch>
        </p:blipFill>
        <p:spPr bwMode="auto">
          <a:xfrm>
            <a:off x="6546850" y="363538"/>
            <a:ext cx="2508250" cy="1690687"/>
          </a:xfrm>
          <a:prstGeom prst="rect">
            <a:avLst/>
          </a:prstGeom>
          <a:noFill/>
          <a:effectLst>
            <a:outerShdw blurRad="63500" dist="38099" dir="2700000" algn="ctr" rotWithShape="0">
              <a:srgbClr val="050500">
                <a:alpha val="74998"/>
              </a:srgbClr>
            </a:outerShdw>
          </a:effectLst>
        </p:spPr>
      </p:pic>
      <p:sp>
        <p:nvSpPr>
          <p:cNvPr id="373762" name="Rectangle 2"/>
          <p:cNvSpPr>
            <a:spLocks noGrp="1" noChangeArrowheads="1"/>
          </p:cNvSpPr>
          <p:nvPr>
            <p:ph type="title"/>
          </p:nvPr>
        </p:nvSpPr>
        <p:spPr>
          <a:xfrm>
            <a:off x="290775" y="163112"/>
            <a:ext cx="6624375" cy="1054100"/>
          </a:xfrm>
        </p:spPr>
        <p:txBody>
          <a:bodyPr/>
          <a:lstStyle/>
          <a:p>
            <a:r>
              <a:rPr lang="en-US" dirty="0"/>
              <a:t>Asexual reproduction</a:t>
            </a:r>
          </a:p>
        </p:txBody>
      </p:sp>
      <p:sp>
        <p:nvSpPr>
          <p:cNvPr id="373763" name="Rectangle 3" descr="Rectangle: Click to edit Master text styles&#10;Second level&#10;Third level&#10;Fourth level&#10;Fifth level"/>
          <p:cNvSpPr>
            <a:spLocks noGrp="1" noChangeArrowheads="1"/>
          </p:cNvSpPr>
          <p:nvPr>
            <p:ph type="body" idx="1"/>
          </p:nvPr>
        </p:nvSpPr>
        <p:spPr>
          <a:xfrm>
            <a:off x="533400" y="1054100"/>
            <a:ext cx="5410200" cy="3919538"/>
          </a:xfrm>
        </p:spPr>
        <p:txBody>
          <a:bodyPr/>
          <a:lstStyle/>
          <a:p>
            <a:pPr>
              <a:lnSpc>
                <a:spcPct val="90000"/>
              </a:lnSpc>
            </a:pPr>
            <a:r>
              <a:rPr lang="en-US" dirty="0"/>
              <a:t>Single-celled eukaryotes</a:t>
            </a:r>
          </a:p>
          <a:p>
            <a:pPr lvl="1">
              <a:lnSpc>
                <a:spcPct val="90000"/>
              </a:lnSpc>
            </a:pPr>
            <a:r>
              <a:rPr lang="en-US" dirty="0"/>
              <a:t>yeast (fungi)</a:t>
            </a:r>
          </a:p>
          <a:p>
            <a:pPr lvl="1">
              <a:lnSpc>
                <a:spcPct val="90000"/>
              </a:lnSpc>
            </a:pPr>
            <a:r>
              <a:rPr lang="en-US" dirty="0" err="1"/>
              <a:t>Protists</a:t>
            </a:r>
            <a:endParaRPr lang="en-US" i="1" dirty="0"/>
          </a:p>
          <a:p>
            <a:pPr lvl="2">
              <a:lnSpc>
                <a:spcPct val="90000"/>
              </a:lnSpc>
            </a:pPr>
            <a:r>
              <a:rPr lang="en-US" i="1" dirty="0"/>
              <a:t>Paramecium</a:t>
            </a:r>
            <a:endParaRPr lang="en-US" dirty="0"/>
          </a:p>
          <a:p>
            <a:pPr lvl="2">
              <a:lnSpc>
                <a:spcPct val="90000"/>
              </a:lnSpc>
            </a:pPr>
            <a:r>
              <a:rPr lang="en-US" i="1" dirty="0"/>
              <a:t>Amoeba</a:t>
            </a:r>
            <a:endParaRPr lang="en-US" dirty="0"/>
          </a:p>
          <a:p>
            <a:pPr>
              <a:lnSpc>
                <a:spcPct val="90000"/>
              </a:lnSpc>
            </a:pPr>
            <a:r>
              <a:rPr lang="en-US" dirty="0"/>
              <a:t>Simple </a:t>
            </a:r>
            <a:r>
              <a:rPr lang="en-US" u="sng" dirty="0"/>
              <a:t>multicellular</a:t>
            </a:r>
            <a:r>
              <a:rPr lang="en-US" dirty="0"/>
              <a:t> eukaryotes</a:t>
            </a:r>
          </a:p>
          <a:p>
            <a:pPr lvl="1">
              <a:lnSpc>
                <a:spcPct val="90000"/>
              </a:lnSpc>
            </a:pPr>
            <a:r>
              <a:rPr lang="en-US" i="1" dirty="0"/>
              <a:t>Hydra</a:t>
            </a:r>
            <a:endParaRPr lang="en-US" dirty="0"/>
          </a:p>
        </p:txBody>
      </p:sp>
      <p:pic>
        <p:nvPicPr>
          <p:cNvPr id="373764" name="Picture 4"/>
          <p:cNvPicPr>
            <a:picLocks noChangeAspect="1" noChangeArrowheads="1"/>
          </p:cNvPicPr>
          <p:nvPr/>
        </p:nvPicPr>
        <p:blipFill>
          <a:blip r:embed="rId5"/>
          <a:srcRect t="7201" b="7201"/>
          <a:stretch>
            <a:fillRect/>
          </a:stretch>
        </p:blipFill>
        <p:spPr bwMode="auto">
          <a:xfrm>
            <a:off x="5003800" y="1944688"/>
            <a:ext cx="2116138" cy="2763837"/>
          </a:xfrm>
          <a:prstGeom prst="rect">
            <a:avLst/>
          </a:prstGeom>
          <a:noFill/>
          <a:ln w="9525">
            <a:noFill/>
            <a:miter lim="800000"/>
            <a:headEnd/>
            <a:tailEnd/>
          </a:ln>
          <a:effectLst>
            <a:outerShdw blurRad="63500" dist="38099" dir="2700000" algn="ctr" rotWithShape="0">
              <a:srgbClr val="000000">
                <a:alpha val="74998"/>
              </a:srgbClr>
            </a:outerShdw>
          </a:effectLst>
        </p:spPr>
      </p:pic>
      <p:grpSp>
        <p:nvGrpSpPr>
          <p:cNvPr id="2" name="Group 31"/>
          <p:cNvGrpSpPr>
            <a:grpSpLocks/>
          </p:cNvGrpSpPr>
          <p:nvPr/>
        </p:nvGrpSpPr>
        <p:grpSpPr bwMode="auto">
          <a:xfrm>
            <a:off x="5391150" y="4151313"/>
            <a:ext cx="3619500" cy="2667000"/>
            <a:chOff x="3384" y="2640"/>
            <a:chExt cx="2280" cy="1680"/>
          </a:xfrm>
        </p:grpSpPr>
        <p:grpSp>
          <p:nvGrpSpPr>
            <p:cNvPr id="3" name="Group 5"/>
            <p:cNvGrpSpPr>
              <a:grpSpLocks/>
            </p:cNvGrpSpPr>
            <p:nvPr/>
          </p:nvGrpSpPr>
          <p:grpSpPr bwMode="auto">
            <a:xfrm>
              <a:off x="3384" y="3072"/>
              <a:ext cx="936" cy="936"/>
              <a:chOff x="2160" y="816"/>
              <a:chExt cx="1680" cy="1680"/>
            </a:xfrm>
          </p:grpSpPr>
          <p:sp>
            <p:nvSpPr>
              <p:cNvPr id="373766" name="Oval 6"/>
              <p:cNvSpPr>
                <a:spLocks noChangeArrowheads="1"/>
              </p:cNvSpPr>
              <p:nvPr/>
            </p:nvSpPr>
            <p:spPr bwMode="auto">
              <a:xfrm>
                <a:off x="2160" y="816"/>
                <a:ext cx="1680" cy="16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373767" name="Freeform 7"/>
              <p:cNvSpPr>
                <a:spLocks/>
              </p:cNvSpPr>
              <p:nvPr/>
            </p:nvSpPr>
            <p:spPr bwMode="auto">
              <a:xfrm flipH="1">
                <a:off x="2736" y="1008"/>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73768" name="Freeform 8"/>
              <p:cNvSpPr>
                <a:spLocks/>
              </p:cNvSpPr>
              <p:nvPr/>
            </p:nvSpPr>
            <p:spPr bwMode="auto">
              <a:xfrm flipH="1">
                <a:off x="3264" y="1728"/>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73769" name="Freeform 9"/>
              <p:cNvSpPr>
                <a:spLocks/>
              </p:cNvSpPr>
              <p:nvPr/>
            </p:nvSpPr>
            <p:spPr bwMode="auto">
              <a:xfrm flipH="1">
                <a:off x="3482" y="1296"/>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73770" name="Freeform 10"/>
              <p:cNvSpPr>
                <a:spLocks/>
              </p:cNvSpPr>
              <p:nvPr/>
            </p:nvSpPr>
            <p:spPr bwMode="auto">
              <a:xfrm flipV="1">
                <a:off x="3120" y="960"/>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73771" name="Freeform 11"/>
              <p:cNvSpPr>
                <a:spLocks/>
              </p:cNvSpPr>
              <p:nvPr/>
            </p:nvSpPr>
            <p:spPr bwMode="auto">
              <a:xfrm flipV="1">
                <a:off x="2784" y="2112"/>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73772" name="Freeform 12"/>
              <p:cNvSpPr>
                <a:spLocks/>
              </p:cNvSpPr>
              <p:nvPr/>
            </p:nvSpPr>
            <p:spPr bwMode="auto">
              <a:xfrm>
                <a:off x="2448" y="1680"/>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4920" y="2640"/>
              <a:ext cx="744" cy="744"/>
              <a:chOff x="2160" y="816"/>
              <a:chExt cx="1680" cy="1680"/>
            </a:xfrm>
          </p:grpSpPr>
          <p:sp>
            <p:nvSpPr>
              <p:cNvPr id="373774" name="Oval 14"/>
              <p:cNvSpPr>
                <a:spLocks noChangeArrowheads="1"/>
              </p:cNvSpPr>
              <p:nvPr/>
            </p:nvSpPr>
            <p:spPr bwMode="auto">
              <a:xfrm>
                <a:off x="2160" y="816"/>
                <a:ext cx="1680" cy="16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373775" name="Freeform 15"/>
              <p:cNvSpPr>
                <a:spLocks/>
              </p:cNvSpPr>
              <p:nvPr/>
            </p:nvSpPr>
            <p:spPr bwMode="auto">
              <a:xfrm flipH="1">
                <a:off x="2736" y="1008"/>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73776" name="Freeform 16"/>
              <p:cNvSpPr>
                <a:spLocks/>
              </p:cNvSpPr>
              <p:nvPr/>
            </p:nvSpPr>
            <p:spPr bwMode="auto">
              <a:xfrm flipH="1">
                <a:off x="3264" y="1728"/>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73777" name="Freeform 17"/>
              <p:cNvSpPr>
                <a:spLocks/>
              </p:cNvSpPr>
              <p:nvPr/>
            </p:nvSpPr>
            <p:spPr bwMode="auto">
              <a:xfrm flipH="1">
                <a:off x="3482" y="1296"/>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73778" name="Freeform 18"/>
              <p:cNvSpPr>
                <a:spLocks/>
              </p:cNvSpPr>
              <p:nvPr/>
            </p:nvSpPr>
            <p:spPr bwMode="auto">
              <a:xfrm flipV="1">
                <a:off x="3120" y="960"/>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73779" name="Freeform 19"/>
              <p:cNvSpPr>
                <a:spLocks/>
              </p:cNvSpPr>
              <p:nvPr/>
            </p:nvSpPr>
            <p:spPr bwMode="auto">
              <a:xfrm flipV="1">
                <a:off x="2784" y="2112"/>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73780" name="Freeform 20"/>
              <p:cNvSpPr>
                <a:spLocks/>
              </p:cNvSpPr>
              <p:nvPr/>
            </p:nvSpPr>
            <p:spPr bwMode="auto">
              <a:xfrm>
                <a:off x="2448" y="1680"/>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4920" y="3576"/>
              <a:ext cx="744" cy="744"/>
              <a:chOff x="2160" y="816"/>
              <a:chExt cx="1680" cy="1680"/>
            </a:xfrm>
          </p:grpSpPr>
          <p:sp>
            <p:nvSpPr>
              <p:cNvPr id="373782" name="Oval 22"/>
              <p:cNvSpPr>
                <a:spLocks noChangeArrowheads="1"/>
              </p:cNvSpPr>
              <p:nvPr/>
            </p:nvSpPr>
            <p:spPr bwMode="auto">
              <a:xfrm>
                <a:off x="2160" y="816"/>
                <a:ext cx="1680" cy="1680"/>
              </a:xfrm>
              <a:prstGeom prst="ellipse">
                <a:avLst/>
              </a:prstGeom>
              <a:solidFill>
                <a:schemeClr val="bg2"/>
              </a:solidFill>
              <a:ln w="9525">
                <a:solidFill>
                  <a:schemeClr val="bg2"/>
                </a:solidFill>
                <a:round/>
                <a:headEnd/>
                <a:tailEnd/>
              </a:ln>
              <a:effectLst/>
            </p:spPr>
            <p:txBody>
              <a:bodyPr wrap="none" anchor="ctr">
                <a:prstTxWarp prst="textNoShape">
                  <a:avLst/>
                </a:prstTxWarp>
              </a:bodyPr>
              <a:lstStyle/>
              <a:p>
                <a:endParaRPr lang="en-US"/>
              </a:p>
            </p:txBody>
          </p:sp>
          <p:sp>
            <p:nvSpPr>
              <p:cNvPr id="373783" name="Freeform 23"/>
              <p:cNvSpPr>
                <a:spLocks/>
              </p:cNvSpPr>
              <p:nvPr/>
            </p:nvSpPr>
            <p:spPr bwMode="auto">
              <a:xfrm flipH="1">
                <a:off x="2736" y="1008"/>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73784" name="Freeform 24"/>
              <p:cNvSpPr>
                <a:spLocks/>
              </p:cNvSpPr>
              <p:nvPr/>
            </p:nvSpPr>
            <p:spPr bwMode="auto">
              <a:xfrm flipH="1">
                <a:off x="3264" y="1728"/>
                <a:ext cx="140" cy="576"/>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73785" name="Freeform 25"/>
              <p:cNvSpPr>
                <a:spLocks/>
              </p:cNvSpPr>
              <p:nvPr/>
            </p:nvSpPr>
            <p:spPr bwMode="auto">
              <a:xfrm flipH="1">
                <a:off x="3482" y="1296"/>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73786" name="Freeform 26"/>
              <p:cNvSpPr>
                <a:spLocks/>
              </p:cNvSpPr>
              <p:nvPr/>
            </p:nvSpPr>
            <p:spPr bwMode="auto">
              <a:xfrm flipV="1">
                <a:off x="3120" y="960"/>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0F116A"/>
                </a:solidFill>
                <a:prstDash val="solid"/>
                <a:round/>
                <a:headEnd/>
                <a:tailEnd/>
              </a:ln>
              <a:effectLst/>
            </p:spPr>
            <p:txBody>
              <a:bodyPr wrap="none" anchor="ctr">
                <a:prstTxWarp prst="textNoShape">
                  <a:avLst/>
                </a:prstTxWarp>
              </a:bodyPr>
              <a:lstStyle/>
              <a:p>
                <a:endParaRPr lang="en-US"/>
              </a:p>
            </p:txBody>
          </p:sp>
          <p:sp>
            <p:nvSpPr>
              <p:cNvPr id="373787" name="Freeform 27"/>
              <p:cNvSpPr>
                <a:spLocks/>
              </p:cNvSpPr>
              <p:nvPr/>
            </p:nvSpPr>
            <p:spPr bwMode="auto">
              <a:xfrm flipV="1">
                <a:off x="2784" y="2112"/>
                <a:ext cx="83" cy="240"/>
              </a:xfrm>
              <a:custGeom>
                <a:avLst/>
                <a:gdLst/>
                <a:ahLst/>
                <a:cxnLst>
                  <a:cxn ang="0">
                    <a:pos x="0" y="0"/>
                  </a:cxn>
                  <a:cxn ang="0">
                    <a:pos x="96" y="192"/>
                  </a:cxn>
                  <a:cxn ang="0">
                    <a:pos x="48" y="288"/>
                  </a:cxn>
                </a:cxnLst>
                <a:rect l="0" t="0" r="r" b="b"/>
                <a:pathLst>
                  <a:path w="104" h="288">
                    <a:moveTo>
                      <a:pt x="0" y="0"/>
                    </a:moveTo>
                    <a:cubicBezTo>
                      <a:pt x="44" y="72"/>
                      <a:pt x="88" y="144"/>
                      <a:pt x="96" y="192"/>
                    </a:cubicBezTo>
                    <a:cubicBezTo>
                      <a:pt x="104" y="240"/>
                      <a:pt x="76" y="264"/>
                      <a:pt x="48" y="28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73788" name="Freeform 28"/>
              <p:cNvSpPr>
                <a:spLocks/>
              </p:cNvSpPr>
              <p:nvPr/>
            </p:nvSpPr>
            <p:spPr bwMode="auto">
              <a:xfrm>
                <a:off x="2448" y="1680"/>
                <a:ext cx="118" cy="288"/>
              </a:xfrm>
              <a:custGeom>
                <a:avLst/>
                <a:gdLst/>
                <a:ahLst/>
                <a:cxnLst>
                  <a:cxn ang="0">
                    <a:pos x="0" y="0"/>
                  </a:cxn>
                  <a:cxn ang="0">
                    <a:pos x="144" y="288"/>
                  </a:cxn>
                  <a:cxn ang="0">
                    <a:pos x="48" y="624"/>
                  </a:cxn>
                </a:cxnLst>
                <a:rect l="0" t="0" r="r" b="b"/>
                <a:pathLst>
                  <a:path w="152" h="624">
                    <a:moveTo>
                      <a:pt x="0" y="0"/>
                    </a:moveTo>
                    <a:cubicBezTo>
                      <a:pt x="68" y="92"/>
                      <a:pt x="136" y="184"/>
                      <a:pt x="144" y="288"/>
                    </a:cubicBezTo>
                    <a:cubicBezTo>
                      <a:pt x="152" y="392"/>
                      <a:pt x="64" y="568"/>
                      <a:pt x="48" y="624"/>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sp>
          <p:nvSpPr>
            <p:cNvPr id="373789" name="Line 29"/>
            <p:cNvSpPr>
              <a:spLocks noChangeShapeType="1"/>
            </p:cNvSpPr>
            <p:nvPr/>
          </p:nvSpPr>
          <p:spPr bwMode="auto">
            <a:xfrm flipV="1">
              <a:off x="4344" y="3168"/>
              <a:ext cx="528" cy="336"/>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373790" name="Line 30"/>
            <p:cNvSpPr>
              <a:spLocks noChangeShapeType="1"/>
            </p:cNvSpPr>
            <p:nvPr/>
          </p:nvSpPr>
          <p:spPr bwMode="auto">
            <a:xfrm>
              <a:off x="4344" y="3504"/>
              <a:ext cx="528" cy="336"/>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grpSp>
      <p:pic>
        <p:nvPicPr>
          <p:cNvPr id="373797" name="Picture 37" descr="penguinL"/>
          <p:cNvPicPr>
            <a:picLocks noChangeAspect="1" noChangeArrowheads="1"/>
          </p:cNvPicPr>
          <p:nvPr/>
        </p:nvPicPr>
        <p:blipFill>
          <a:blip r:embed="rId6"/>
          <a:srcRect/>
          <a:stretch>
            <a:fillRect/>
          </a:stretch>
        </p:blipFill>
        <p:spPr bwMode="auto">
          <a:xfrm flipH="1">
            <a:off x="31750" y="5559425"/>
            <a:ext cx="1274763" cy="1295400"/>
          </a:xfrm>
          <a:prstGeom prst="rect">
            <a:avLst/>
          </a:prstGeom>
          <a:noFill/>
        </p:spPr>
      </p:pic>
      <p:sp>
        <p:nvSpPr>
          <p:cNvPr id="373798" name="AutoShape 38"/>
          <p:cNvSpPr>
            <a:spLocks noChangeArrowheads="1"/>
          </p:cNvSpPr>
          <p:nvPr/>
        </p:nvSpPr>
        <p:spPr bwMode="auto">
          <a:xfrm flipH="1">
            <a:off x="1808163" y="5181600"/>
            <a:ext cx="2751137" cy="1581150"/>
          </a:xfrm>
          <a:prstGeom prst="wedgeEllipseCallout">
            <a:avLst>
              <a:gd name="adj1" fmla="val 77926"/>
              <a:gd name="adj2" fmla="val -5523"/>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600" b="1">
                <a:solidFill>
                  <a:srgbClr val="0F116A"/>
                </a:solidFill>
                <a:latin typeface="Comic Sans MS" charset="0"/>
                <a:ea typeface="ＭＳ Ｐゴシック" charset="-128"/>
                <a:cs typeface="ＭＳ Ｐゴシック" charset="-128"/>
              </a:rPr>
              <a:t>What are the</a:t>
            </a:r>
            <a:br>
              <a:rPr lang="en-US" sz="16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disadvantages of</a:t>
            </a:r>
            <a:br>
              <a:rPr lang="en-US" sz="16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asexual reproduction?</a:t>
            </a:r>
          </a:p>
          <a:p>
            <a:r>
              <a:rPr lang="en-US" sz="500" b="1">
                <a:solidFill>
                  <a:srgbClr val="0F116A"/>
                </a:solidFill>
                <a:latin typeface="Comic Sans MS" charset="0"/>
                <a:ea typeface="ＭＳ Ｐゴシック" charset="-128"/>
                <a:cs typeface="ＭＳ Ｐゴシック" charset="-128"/>
              </a:rPr>
              <a:t/>
            </a:r>
            <a:br>
              <a:rPr lang="en-US" sz="5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What are the </a:t>
            </a:r>
            <a:br>
              <a:rPr lang="en-US" sz="16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advantages?</a:t>
            </a:r>
          </a:p>
        </p:txBody>
      </p:sp>
      <p:pic>
        <p:nvPicPr>
          <p:cNvPr id="373799" name="Picture 39"/>
          <p:cNvPicPr>
            <a:picLocks noChangeAspect="1" noChangeArrowheads="1"/>
          </p:cNvPicPr>
          <p:nvPr/>
        </p:nvPicPr>
        <p:blipFill>
          <a:blip r:embed="rId7"/>
          <a:srcRect r="2242"/>
          <a:stretch>
            <a:fillRect/>
          </a:stretch>
        </p:blipFill>
        <p:spPr bwMode="auto">
          <a:xfrm>
            <a:off x="7224713" y="2184400"/>
            <a:ext cx="1830387" cy="1720850"/>
          </a:xfrm>
          <a:prstGeom prst="rect">
            <a:avLst/>
          </a:prstGeom>
          <a:noFill/>
          <a:ln w="9525">
            <a:solidFill>
              <a:srgbClr val="050500"/>
            </a:solidFill>
            <a:miter lim="800000"/>
            <a:headEnd/>
            <a:tailEnd/>
          </a:ln>
          <a:effectLst/>
        </p:spPr>
      </p:pic>
      <p:sp>
        <p:nvSpPr>
          <p:cNvPr id="373800" name="Rectangle 40"/>
          <p:cNvSpPr>
            <a:spLocks noChangeArrowheads="1"/>
          </p:cNvSpPr>
          <p:nvPr/>
        </p:nvSpPr>
        <p:spPr bwMode="auto">
          <a:xfrm>
            <a:off x="6072188" y="4324350"/>
            <a:ext cx="10858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bg1"/>
                </a:solidFill>
              </a:rPr>
              <a:t>budding</a:t>
            </a:r>
          </a:p>
        </p:txBody>
      </p:sp>
      <p:sp>
        <p:nvSpPr>
          <p:cNvPr id="373801" name="Rectangle 41"/>
          <p:cNvSpPr>
            <a:spLocks noChangeArrowheads="1"/>
          </p:cNvSpPr>
          <p:nvPr/>
        </p:nvSpPr>
        <p:spPr bwMode="auto">
          <a:xfrm>
            <a:off x="8061325" y="3590925"/>
            <a:ext cx="10858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bg1"/>
                </a:solidFill>
              </a:rPr>
              <a:t>budding</a:t>
            </a:r>
          </a:p>
        </p:txBody>
      </p:sp>
    </p:spTree>
    <p:extLst>
      <p:ext uri="{BB962C8B-B14F-4D97-AF65-F5344CB8AC3E}">
        <p14:creationId xmlns:p14="http://schemas.microsoft.com/office/powerpoint/2010/main" val="2800476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73797"/>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73798"/>
                                        </p:tgtEl>
                                        <p:attrNameLst>
                                          <p:attrName>style.visibility</p:attrName>
                                        </p:attrNameLst>
                                      </p:cBhvr>
                                      <p:to>
                                        <p:strVal val="visible"/>
                                      </p:to>
                                    </p:set>
                                    <p:animEffect transition="in" filter="wipe(down)">
                                      <p:cBhvr>
                                        <p:cTn id="10" dur="500"/>
                                        <p:tgtEl>
                                          <p:spTgt spid="373798"/>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9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84" name="Rectangle 12"/>
          <p:cNvSpPr>
            <a:spLocks noChangeArrowheads="1"/>
          </p:cNvSpPr>
          <p:nvPr/>
        </p:nvSpPr>
        <p:spPr bwMode="auto">
          <a:xfrm>
            <a:off x="277813" y="6326188"/>
            <a:ext cx="1238250" cy="515937"/>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515075" name="Picture 3" descr="46-13a-Oogenesis-L"/>
          <p:cNvPicPr>
            <a:picLocks noChangeAspect="1" noChangeArrowheads="1"/>
          </p:cNvPicPr>
          <p:nvPr/>
        </p:nvPicPr>
        <p:blipFill>
          <a:blip r:embed="rId4"/>
          <a:srcRect r="1694" b="9599"/>
          <a:stretch>
            <a:fillRect/>
          </a:stretch>
        </p:blipFill>
        <p:spPr bwMode="auto">
          <a:xfrm>
            <a:off x="4440238" y="712788"/>
            <a:ext cx="4662487" cy="6056312"/>
          </a:xfrm>
          <a:prstGeom prst="rect">
            <a:avLst/>
          </a:prstGeom>
          <a:noFill/>
          <a:ln w="9525">
            <a:noFill/>
            <a:miter lim="800000"/>
            <a:headEnd/>
            <a:tailEnd/>
          </a:ln>
        </p:spPr>
      </p:pic>
      <p:sp>
        <p:nvSpPr>
          <p:cNvPr id="515074" name="Rectangle 2"/>
          <p:cNvSpPr>
            <a:spLocks noGrp="1" noChangeArrowheads="1"/>
          </p:cNvSpPr>
          <p:nvPr>
            <p:ph type="title"/>
          </p:nvPr>
        </p:nvSpPr>
        <p:spPr/>
        <p:txBody>
          <a:bodyPr/>
          <a:lstStyle/>
          <a:p>
            <a:r>
              <a:rPr lang="en-US"/>
              <a:t>Egg production</a:t>
            </a:r>
          </a:p>
        </p:txBody>
      </p:sp>
      <p:grpSp>
        <p:nvGrpSpPr>
          <p:cNvPr id="2" name="Group 16"/>
          <p:cNvGrpSpPr>
            <a:grpSpLocks/>
          </p:cNvGrpSpPr>
          <p:nvPr/>
        </p:nvGrpSpPr>
        <p:grpSpPr bwMode="auto">
          <a:xfrm>
            <a:off x="944563" y="4519613"/>
            <a:ext cx="3546475" cy="635000"/>
            <a:chOff x="595" y="2847"/>
            <a:chExt cx="2234" cy="400"/>
          </a:xfrm>
        </p:grpSpPr>
        <p:sp>
          <p:nvSpPr>
            <p:cNvPr id="515077" name="Line 5"/>
            <p:cNvSpPr>
              <a:spLocks noChangeShapeType="1"/>
            </p:cNvSpPr>
            <p:nvPr/>
          </p:nvSpPr>
          <p:spPr bwMode="auto">
            <a:xfrm>
              <a:off x="1896" y="2983"/>
              <a:ext cx="933" cy="0"/>
            </a:xfrm>
            <a:prstGeom prst="line">
              <a:avLst/>
            </a:prstGeom>
            <a:noFill/>
            <a:ln w="57150">
              <a:solidFill>
                <a:srgbClr val="CC0000"/>
              </a:solidFill>
              <a:round/>
              <a:headEnd/>
              <a:tailEnd type="triangle" w="med" len="med"/>
            </a:ln>
            <a:effectLst/>
          </p:spPr>
          <p:txBody>
            <a:bodyPr wrap="none" anchor="ctr">
              <a:prstTxWarp prst="textNoShape">
                <a:avLst/>
              </a:prstTxWarp>
            </a:bodyPr>
            <a:lstStyle/>
            <a:p>
              <a:endParaRPr lang="en-US"/>
            </a:p>
          </p:txBody>
        </p:sp>
        <p:sp>
          <p:nvSpPr>
            <p:cNvPr id="515076" name="AutoShape 4"/>
            <p:cNvSpPr>
              <a:spLocks noChangeArrowheads="1"/>
            </p:cNvSpPr>
            <p:nvPr/>
          </p:nvSpPr>
          <p:spPr bwMode="auto">
            <a:xfrm>
              <a:off x="595" y="2847"/>
              <a:ext cx="1890" cy="400"/>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lnSpc>
                  <a:spcPct val="80000"/>
                </a:lnSpc>
                <a:tabLst>
                  <a:tab pos="230188" algn="l"/>
                </a:tabLst>
              </a:pPr>
              <a:r>
                <a:rPr lang="en-US" sz="2000" b="1">
                  <a:solidFill>
                    <a:srgbClr val="0F116A"/>
                  </a:solidFill>
                </a:rPr>
                <a:t>Meiosis 1 completed</a:t>
              </a:r>
            </a:p>
            <a:p>
              <a:pPr algn="l">
                <a:lnSpc>
                  <a:spcPct val="80000"/>
                </a:lnSpc>
                <a:tabLst>
                  <a:tab pos="230188" algn="l"/>
                </a:tabLst>
              </a:pPr>
              <a:r>
                <a:rPr lang="en-US" sz="2000" b="1">
                  <a:solidFill>
                    <a:srgbClr val="0F116A"/>
                  </a:solidFill>
                </a:rPr>
                <a:t>during egg maturation</a:t>
              </a:r>
            </a:p>
          </p:txBody>
        </p:sp>
      </p:grpSp>
      <p:grpSp>
        <p:nvGrpSpPr>
          <p:cNvPr id="3" name="Group 17"/>
          <p:cNvGrpSpPr>
            <a:grpSpLocks/>
          </p:cNvGrpSpPr>
          <p:nvPr/>
        </p:nvGrpSpPr>
        <p:grpSpPr bwMode="auto">
          <a:xfrm>
            <a:off x="739775" y="6119813"/>
            <a:ext cx="3751263" cy="635000"/>
            <a:chOff x="466" y="3855"/>
            <a:chExt cx="2363" cy="400"/>
          </a:xfrm>
        </p:grpSpPr>
        <p:sp>
          <p:nvSpPr>
            <p:cNvPr id="515079" name="Line 7"/>
            <p:cNvSpPr>
              <a:spLocks noChangeShapeType="1"/>
            </p:cNvSpPr>
            <p:nvPr/>
          </p:nvSpPr>
          <p:spPr bwMode="auto">
            <a:xfrm>
              <a:off x="1896" y="4001"/>
              <a:ext cx="933" cy="0"/>
            </a:xfrm>
            <a:prstGeom prst="line">
              <a:avLst/>
            </a:prstGeom>
            <a:noFill/>
            <a:ln w="57150">
              <a:solidFill>
                <a:srgbClr val="CC0000"/>
              </a:solidFill>
              <a:round/>
              <a:headEnd/>
              <a:tailEnd type="triangle" w="med" len="med"/>
            </a:ln>
            <a:effectLst/>
          </p:spPr>
          <p:txBody>
            <a:bodyPr wrap="none" anchor="ctr">
              <a:prstTxWarp prst="textNoShape">
                <a:avLst/>
              </a:prstTxWarp>
            </a:bodyPr>
            <a:lstStyle/>
            <a:p>
              <a:endParaRPr lang="en-US"/>
            </a:p>
          </p:txBody>
        </p:sp>
        <p:sp>
          <p:nvSpPr>
            <p:cNvPr id="515078" name="AutoShape 6"/>
            <p:cNvSpPr>
              <a:spLocks noChangeArrowheads="1"/>
            </p:cNvSpPr>
            <p:nvPr/>
          </p:nvSpPr>
          <p:spPr bwMode="auto">
            <a:xfrm>
              <a:off x="466" y="3855"/>
              <a:ext cx="2019" cy="400"/>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lnSpc>
                  <a:spcPct val="80000"/>
                </a:lnSpc>
                <a:tabLst>
                  <a:tab pos="230188" algn="l"/>
                </a:tabLst>
              </a:pPr>
              <a:r>
                <a:rPr lang="en-US" sz="2000" b="1">
                  <a:solidFill>
                    <a:srgbClr val="0F116A"/>
                  </a:solidFill>
                </a:rPr>
                <a:t>Meiosis 2 completed</a:t>
              </a:r>
            </a:p>
            <a:p>
              <a:pPr algn="l">
                <a:lnSpc>
                  <a:spcPct val="80000"/>
                </a:lnSpc>
                <a:tabLst>
                  <a:tab pos="230188" algn="l"/>
                </a:tabLst>
              </a:pPr>
              <a:r>
                <a:rPr lang="en-US" sz="2000" b="1">
                  <a:solidFill>
                    <a:srgbClr val="0F116A"/>
                  </a:solidFill>
                </a:rPr>
                <a:t>triggered by fertilization</a:t>
              </a:r>
            </a:p>
          </p:txBody>
        </p:sp>
      </p:grpSp>
      <p:sp>
        <p:nvSpPr>
          <p:cNvPr id="515080" name="Rectangle 8"/>
          <p:cNvSpPr>
            <a:spLocks noChangeArrowheads="1"/>
          </p:cNvSpPr>
          <p:nvPr/>
        </p:nvSpPr>
        <p:spPr bwMode="auto">
          <a:xfrm>
            <a:off x="4462463" y="5029200"/>
            <a:ext cx="1328737" cy="311150"/>
          </a:xfrm>
          <a:prstGeom prst="rect">
            <a:avLst/>
          </a:prstGeom>
          <a:noFill/>
          <a:ln w="9525">
            <a:noFill/>
            <a:miter lim="800000"/>
            <a:headEnd/>
            <a:tailEnd/>
          </a:ln>
          <a:effectLst/>
        </p:spPr>
        <p:txBody>
          <a:bodyPr>
            <a:prstTxWarp prst="textNoShape">
              <a:avLst/>
            </a:prstTxWarp>
            <a:spAutoFit/>
          </a:bodyPr>
          <a:lstStyle/>
          <a:p>
            <a:pPr algn="r">
              <a:lnSpc>
                <a:spcPct val="80000"/>
              </a:lnSpc>
              <a:tabLst>
                <a:tab pos="230188" algn="l"/>
              </a:tabLst>
            </a:pPr>
            <a:r>
              <a:rPr lang="en-US" sz="1800" b="1">
                <a:solidFill>
                  <a:srgbClr val="0F116A"/>
                </a:solidFill>
              </a:rPr>
              <a:t>ovulation</a:t>
            </a:r>
          </a:p>
        </p:txBody>
      </p:sp>
      <p:sp>
        <p:nvSpPr>
          <p:cNvPr id="515081" name="Line 9"/>
          <p:cNvSpPr>
            <a:spLocks noChangeShapeType="1"/>
          </p:cNvSpPr>
          <p:nvPr/>
        </p:nvSpPr>
        <p:spPr bwMode="auto">
          <a:xfrm>
            <a:off x="4800600" y="5334000"/>
            <a:ext cx="1176338" cy="0"/>
          </a:xfrm>
          <a:prstGeom prst="line">
            <a:avLst/>
          </a:prstGeom>
          <a:noFill/>
          <a:ln w="57150">
            <a:solidFill>
              <a:srgbClr val="CC0000"/>
            </a:solidFill>
            <a:round/>
            <a:headEnd/>
            <a:tailEnd type="triangle" w="med" len="med"/>
          </a:ln>
          <a:effectLst/>
        </p:spPr>
        <p:txBody>
          <a:bodyPr wrap="none" anchor="ctr">
            <a:prstTxWarp prst="textNoShape">
              <a:avLst/>
            </a:prstTxWarp>
          </a:bodyPr>
          <a:lstStyle/>
          <a:p>
            <a:endParaRPr lang="en-US"/>
          </a:p>
        </p:txBody>
      </p:sp>
      <p:sp>
        <p:nvSpPr>
          <p:cNvPr id="515082" name="Rectangle 10" descr="Rectangle: Click to edit Master text styles&#10;Second level&#10;Third level&#10;Fourth level&#10;Fifth level"/>
          <p:cNvSpPr>
            <a:spLocks noGrp="1" noChangeArrowheads="1"/>
          </p:cNvSpPr>
          <p:nvPr>
            <p:ph type="body" idx="1"/>
          </p:nvPr>
        </p:nvSpPr>
        <p:spPr>
          <a:xfrm>
            <a:off x="385763" y="1054100"/>
            <a:ext cx="4400550" cy="3203575"/>
          </a:xfrm>
          <a:noFill/>
          <a:ln/>
        </p:spPr>
        <p:txBody>
          <a:bodyPr/>
          <a:lstStyle/>
          <a:p>
            <a:pPr marL="287338" indent="-287338">
              <a:lnSpc>
                <a:spcPct val="90000"/>
              </a:lnSpc>
            </a:pPr>
            <a:r>
              <a:rPr lang="en-US" dirty="0" err="1"/>
              <a:t>Oogenesis</a:t>
            </a:r>
            <a:endParaRPr lang="en-US" dirty="0"/>
          </a:p>
          <a:p>
            <a:pPr marL="688975" lvl="1" indent="-287338">
              <a:lnSpc>
                <a:spcPct val="90000"/>
              </a:lnSpc>
            </a:pPr>
            <a:r>
              <a:rPr lang="en-US" sz="2400" dirty="0"/>
              <a:t>eggs in ovaries halted before Anaphase 1 </a:t>
            </a:r>
          </a:p>
          <a:p>
            <a:pPr marL="688975" lvl="1" indent="-287338">
              <a:lnSpc>
                <a:spcPct val="90000"/>
              </a:lnSpc>
            </a:pPr>
            <a:r>
              <a:rPr lang="en-US" sz="2400" dirty="0"/>
              <a:t>Meiosis 1 completed during maturation</a:t>
            </a:r>
          </a:p>
          <a:p>
            <a:pPr marL="688975" lvl="1" indent="-287338">
              <a:lnSpc>
                <a:spcPct val="90000"/>
              </a:lnSpc>
            </a:pPr>
            <a:r>
              <a:rPr lang="en-US" sz="2400" dirty="0"/>
              <a:t>Meiosis 2 completed after fertilization</a:t>
            </a:r>
          </a:p>
          <a:p>
            <a:pPr marL="688975" lvl="1" indent="-287338">
              <a:lnSpc>
                <a:spcPct val="90000"/>
              </a:lnSpc>
            </a:pPr>
            <a:r>
              <a:rPr lang="en-US" sz="2400" u="sng" dirty="0">
                <a:solidFill>
                  <a:srgbClr val="CC0000"/>
                </a:solidFill>
              </a:rPr>
              <a:t>1 egg + 2 polar bodies</a:t>
            </a:r>
            <a:endParaRPr lang="en-US" sz="2400" dirty="0"/>
          </a:p>
        </p:txBody>
      </p:sp>
      <p:sp>
        <p:nvSpPr>
          <p:cNvPr id="515083" name="Rectangle 11"/>
          <p:cNvSpPr>
            <a:spLocks noChangeArrowheads="1"/>
          </p:cNvSpPr>
          <p:nvPr/>
        </p:nvSpPr>
        <p:spPr bwMode="auto">
          <a:xfrm>
            <a:off x="120650" y="5322888"/>
            <a:ext cx="3362325" cy="701675"/>
          </a:xfrm>
          <a:prstGeom prst="rect">
            <a:avLst/>
          </a:prstGeom>
          <a:solidFill>
            <a:srgbClr val="CC0000"/>
          </a:solidFill>
          <a:ln w="9525">
            <a:noFill/>
            <a:miter lim="800000"/>
            <a:headEnd/>
            <a:tailEnd/>
          </a:ln>
          <a:effectLst/>
        </p:spPr>
        <p:txBody>
          <a:bodyPr lIns="45720" rIns="45720" anchor="ctr">
            <a:prstTxWarp prst="textNoShape">
              <a:avLst/>
            </a:prstTxWarp>
            <a:spAutoFit/>
          </a:bodyPr>
          <a:lstStyle/>
          <a:p>
            <a:pPr algn="l"/>
            <a:r>
              <a:rPr lang="en-US" sz="2000" b="1">
                <a:solidFill>
                  <a:schemeClr val="bg1"/>
                </a:solidFill>
              </a:rPr>
              <a:t>What is the advantage of this development system?</a:t>
            </a:r>
          </a:p>
        </p:txBody>
      </p:sp>
      <p:sp>
        <p:nvSpPr>
          <p:cNvPr id="515085" name="AutoShape 13"/>
          <p:cNvSpPr>
            <a:spLocks noChangeArrowheads="1"/>
          </p:cNvSpPr>
          <p:nvPr/>
        </p:nvSpPr>
        <p:spPr bwMode="auto">
          <a:xfrm>
            <a:off x="4648200" y="3636963"/>
            <a:ext cx="2206625" cy="319087"/>
          </a:xfrm>
          <a:prstGeom prst="roundRect">
            <a:avLst>
              <a:gd name="adj" fmla="val 16667"/>
            </a:avLst>
          </a:prstGeom>
          <a:solidFill>
            <a:srgbClr val="FFCC18"/>
          </a:solidFill>
          <a:ln w="9525">
            <a:noFill/>
            <a:round/>
            <a:headEnd/>
            <a:tailEnd/>
          </a:ln>
          <a:effectLst/>
        </p:spPr>
        <p:txBody>
          <a:bodyPr lIns="0" rIns="0" bIns="0">
            <a:prstTxWarp prst="textNoShape">
              <a:avLst/>
            </a:prstTxWarp>
            <a:spAutoFit/>
          </a:bodyPr>
          <a:lstStyle/>
          <a:p>
            <a:pPr algn="l">
              <a:lnSpc>
                <a:spcPct val="80000"/>
              </a:lnSpc>
              <a:tabLst>
                <a:tab pos="230188" algn="l"/>
              </a:tabLst>
            </a:pPr>
            <a:r>
              <a:rPr lang="en-US" sz="2000" b="1">
                <a:solidFill>
                  <a:srgbClr val="0F116A"/>
                </a:solidFill>
              </a:rPr>
              <a:t>unequal divisions</a:t>
            </a:r>
          </a:p>
        </p:txBody>
      </p:sp>
      <p:sp>
        <p:nvSpPr>
          <p:cNvPr id="515086" name="AutoShape 14"/>
          <p:cNvSpPr>
            <a:spLocks noChangeArrowheads="1"/>
          </p:cNvSpPr>
          <p:nvPr/>
        </p:nvSpPr>
        <p:spPr bwMode="auto">
          <a:xfrm>
            <a:off x="5894388" y="4291013"/>
            <a:ext cx="2557462" cy="858837"/>
          </a:xfrm>
          <a:prstGeom prst="roundRect">
            <a:avLst>
              <a:gd name="adj" fmla="val 16667"/>
            </a:avLst>
          </a:prstGeom>
          <a:noFill/>
          <a:ln w="57150">
            <a:solidFill>
              <a:srgbClr val="CC0000"/>
            </a:solidFill>
            <a:round/>
            <a:headEnd/>
            <a:tailEnd/>
          </a:ln>
          <a:effectLst/>
        </p:spPr>
        <p:txBody>
          <a:bodyPr wrap="none" anchor="ctr">
            <a:prstTxWarp prst="textNoShape">
              <a:avLst/>
            </a:prstTxWarp>
          </a:bodyPr>
          <a:lstStyle/>
          <a:p>
            <a:endParaRPr lang="en-US" sz="3600"/>
          </a:p>
        </p:txBody>
      </p:sp>
      <p:sp>
        <p:nvSpPr>
          <p:cNvPr id="515087" name="AutoShape 15"/>
          <p:cNvSpPr>
            <a:spLocks noChangeArrowheads="1"/>
          </p:cNvSpPr>
          <p:nvPr/>
        </p:nvSpPr>
        <p:spPr bwMode="auto">
          <a:xfrm>
            <a:off x="5370513" y="5586413"/>
            <a:ext cx="3081337" cy="1223962"/>
          </a:xfrm>
          <a:prstGeom prst="roundRect">
            <a:avLst>
              <a:gd name="adj" fmla="val 16667"/>
            </a:avLst>
          </a:prstGeom>
          <a:noFill/>
          <a:ln w="57150">
            <a:solidFill>
              <a:srgbClr val="CC0000"/>
            </a:solidFill>
            <a:round/>
            <a:headEnd/>
            <a:tailEnd/>
          </a:ln>
          <a:effectLst/>
        </p:spPr>
        <p:txBody>
          <a:bodyPr wrap="none" anchor="ctr">
            <a:prstTxWarp prst="textNoShape">
              <a:avLst/>
            </a:prstTxWarp>
          </a:bodyPr>
          <a:lstStyle/>
          <a:p>
            <a:endParaRPr lang="en-US" sz="3600"/>
          </a:p>
        </p:txBody>
      </p:sp>
    </p:spTree>
    <p:extLst>
      <p:ext uri="{BB962C8B-B14F-4D97-AF65-F5344CB8AC3E}">
        <p14:creationId xmlns:p14="http://schemas.microsoft.com/office/powerpoint/2010/main" val="1305050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5086"/>
                                        </p:tgtEl>
                                        <p:attrNameLst>
                                          <p:attrName>style.visibility</p:attrName>
                                        </p:attrNameLst>
                                      </p:cBhvr>
                                      <p:to>
                                        <p:strVal val="visible"/>
                                      </p:to>
                                    </p:set>
                                    <p:animEffect transition="in" filter="wipe(left)">
                                      <p:cBhvr>
                                        <p:cTn id="7" dur="500"/>
                                        <p:tgtEl>
                                          <p:spTgt spid="515086"/>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5087"/>
                                        </p:tgtEl>
                                        <p:attrNameLst>
                                          <p:attrName>style.visibility</p:attrName>
                                        </p:attrNameLst>
                                      </p:cBhvr>
                                      <p:to>
                                        <p:strVal val="visible"/>
                                      </p:to>
                                    </p:set>
                                    <p:animEffect transition="in" filter="wipe(left)">
                                      <p:cBhvr>
                                        <p:cTn id="12" dur="500"/>
                                        <p:tgtEl>
                                          <p:spTgt spid="515087"/>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86" grpId="0" animBg="1" autoUpdateAnimBg="0"/>
      <p:bldP spid="51508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a:t>Oogenesis</a:t>
            </a:r>
          </a:p>
        </p:txBody>
      </p:sp>
      <p:grpSp>
        <p:nvGrpSpPr>
          <p:cNvPr id="2" name="Group 37"/>
          <p:cNvGrpSpPr>
            <a:grpSpLocks/>
          </p:cNvGrpSpPr>
          <p:nvPr/>
        </p:nvGrpSpPr>
        <p:grpSpPr bwMode="auto">
          <a:xfrm>
            <a:off x="169863" y="1606550"/>
            <a:ext cx="8736012" cy="5132388"/>
            <a:chOff x="377" y="1030"/>
            <a:chExt cx="4937" cy="2900"/>
          </a:xfrm>
        </p:grpSpPr>
        <p:pic>
          <p:nvPicPr>
            <p:cNvPr id="523269" name="Picture 5"/>
            <p:cNvPicPr>
              <a:picLocks noChangeAspect="1" noChangeArrowheads="1"/>
            </p:cNvPicPr>
            <p:nvPr/>
          </p:nvPicPr>
          <p:blipFill>
            <a:blip r:embed="rId3"/>
            <a:srcRect l="5624" t="14999" r="7875" b="12000"/>
            <a:stretch>
              <a:fillRect/>
            </a:stretch>
          </p:blipFill>
          <p:spPr bwMode="auto">
            <a:xfrm>
              <a:off x="586" y="1030"/>
              <a:ext cx="4582" cy="2900"/>
            </a:xfrm>
            <a:prstGeom prst="rect">
              <a:avLst/>
            </a:prstGeom>
            <a:noFill/>
            <a:ln w="9525">
              <a:noFill/>
              <a:miter lim="800000"/>
              <a:headEnd/>
              <a:tailEnd/>
            </a:ln>
          </p:spPr>
        </p:pic>
        <p:sp>
          <p:nvSpPr>
            <p:cNvPr id="523298" name="Rectangle 34"/>
            <p:cNvSpPr>
              <a:spLocks noChangeArrowheads="1"/>
            </p:cNvSpPr>
            <p:nvPr/>
          </p:nvSpPr>
          <p:spPr bwMode="auto">
            <a:xfrm>
              <a:off x="940" y="2800"/>
              <a:ext cx="515" cy="63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23270" name="AutoShape 6"/>
            <p:cNvSpPr>
              <a:spLocks noChangeArrowheads="1"/>
            </p:cNvSpPr>
            <p:nvPr/>
          </p:nvSpPr>
          <p:spPr bwMode="auto">
            <a:xfrm>
              <a:off x="552" y="2387"/>
              <a:ext cx="678" cy="172"/>
            </a:xfrm>
            <a:prstGeom prst="roundRect">
              <a:avLst>
                <a:gd name="adj" fmla="val 16667"/>
              </a:avLst>
            </a:prstGeom>
            <a:solidFill>
              <a:srgbClr val="FFCC18"/>
            </a:solidFill>
            <a:ln w="9525">
              <a:noFill/>
              <a:round/>
              <a:headEnd/>
              <a:tailEnd/>
            </a:ln>
          </p:spPr>
          <p:txBody>
            <a:bodyPr wrap="none" lIns="45720" rIns="45720" bIns="0">
              <a:prstTxWarp prst="textNoShape">
                <a:avLst/>
              </a:prstTxWarp>
              <a:spAutoFit/>
            </a:bodyPr>
            <a:lstStyle/>
            <a:p>
              <a:pPr algn="l">
                <a:lnSpc>
                  <a:spcPct val="85000"/>
                </a:lnSpc>
              </a:pPr>
              <a:r>
                <a:rPr lang="en-US" sz="1800" b="1">
                  <a:solidFill>
                    <a:srgbClr val="000000"/>
                  </a:solidFill>
                </a:rPr>
                <a:t>MEIOSIS I</a:t>
              </a:r>
              <a:endParaRPr lang="en-US" sz="2400"/>
            </a:p>
          </p:txBody>
        </p:sp>
        <p:sp>
          <p:nvSpPr>
            <p:cNvPr id="523271" name="AutoShape 7"/>
            <p:cNvSpPr>
              <a:spLocks noChangeArrowheads="1"/>
            </p:cNvSpPr>
            <p:nvPr/>
          </p:nvSpPr>
          <p:spPr bwMode="auto">
            <a:xfrm>
              <a:off x="512" y="2937"/>
              <a:ext cx="714" cy="172"/>
            </a:xfrm>
            <a:prstGeom prst="roundRect">
              <a:avLst>
                <a:gd name="adj" fmla="val 16667"/>
              </a:avLst>
            </a:prstGeom>
            <a:solidFill>
              <a:srgbClr val="FFCC18"/>
            </a:solidFill>
            <a:ln w="9525">
              <a:noFill/>
              <a:round/>
              <a:headEnd/>
              <a:tailEnd/>
            </a:ln>
          </p:spPr>
          <p:txBody>
            <a:bodyPr wrap="none" lIns="45720" rIns="45720" bIns="0">
              <a:prstTxWarp prst="textNoShape">
                <a:avLst/>
              </a:prstTxWarp>
              <a:spAutoFit/>
            </a:bodyPr>
            <a:lstStyle/>
            <a:p>
              <a:pPr algn="l">
                <a:lnSpc>
                  <a:spcPct val="85000"/>
                </a:lnSpc>
              </a:pPr>
              <a:r>
                <a:rPr lang="en-US" sz="1800" b="1">
                  <a:solidFill>
                    <a:srgbClr val="000000"/>
                  </a:solidFill>
                </a:rPr>
                <a:t>MEIOSIS II</a:t>
              </a:r>
              <a:endParaRPr lang="en-US" sz="2400"/>
            </a:p>
          </p:txBody>
        </p:sp>
        <p:sp>
          <p:nvSpPr>
            <p:cNvPr id="523272" name="Rectangle 8"/>
            <p:cNvSpPr>
              <a:spLocks noChangeArrowheads="1"/>
            </p:cNvSpPr>
            <p:nvPr/>
          </p:nvSpPr>
          <p:spPr bwMode="auto">
            <a:xfrm>
              <a:off x="377" y="2653"/>
              <a:ext cx="836" cy="11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first polar body</a:t>
              </a:r>
              <a:endParaRPr lang="en-US" sz="2000"/>
            </a:p>
          </p:txBody>
        </p:sp>
        <p:sp>
          <p:nvSpPr>
            <p:cNvPr id="523273" name="Rectangle 9"/>
            <p:cNvSpPr>
              <a:spLocks noChangeArrowheads="1"/>
            </p:cNvSpPr>
            <p:nvPr/>
          </p:nvSpPr>
          <p:spPr bwMode="auto">
            <a:xfrm>
              <a:off x="1291" y="3443"/>
              <a:ext cx="798" cy="235"/>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600" b="1">
                  <a:solidFill>
                    <a:srgbClr val="000000"/>
                  </a:solidFill>
                </a:rPr>
                <a:t>second</a:t>
              </a:r>
            </a:p>
            <a:p>
              <a:pPr algn="l">
                <a:lnSpc>
                  <a:spcPct val="85000"/>
                </a:lnSpc>
              </a:pPr>
              <a:r>
                <a:rPr lang="en-US" sz="1600" b="1">
                  <a:solidFill>
                    <a:srgbClr val="000000"/>
                  </a:solidFill>
                </a:rPr>
                <a:t>polar body</a:t>
              </a:r>
              <a:endParaRPr lang="en-US" sz="2000"/>
            </a:p>
          </p:txBody>
        </p:sp>
        <p:sp>
          <p:nvSpPr>
            <p:cNvPr id="523274" name="Rectangle 10"/>
            <p:cNvSpPr>
              <a:spLocks noChangeArrowheads="1"/>
            </p:cNvSpPr>
            <p:nvPr/>
          </p:nvSpPr>
          <p:spPr bwMode="auto">
            <a:xfrm>
              <a:off x="2418" y="3266"/>
              <a:ext cx="484" cy="23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ovum</a:t>
              </a:r>
            </a:p>
            <a:p>
              <a:pPr algn="l">
                <a:lnSpc>
                  <a:spcPct val="85000"/>
                </a:lnSpc>
              </a:pPr>
              <a:r>
                <a:rPr lang="en-US" sz="1600" b="1">
                  <a:solidFill>
                    <a:srgbClr val="000000"/>
                  </a:solidFill>
                </a:rPr>
                <a:t>(haploid)</a:t>
              </a:r>
              <a:endParaRPr lang="en-US" sz="2000"/>
            </a:p>
          </p:txBody>
        </p:sp>
        <p:sp>
          <p:nvSpPr>
            <p:cNvPr id="523275" name="Rectangle 11"/>
            <p:cNvSpPr>
              <a:spLocks noChangeArrowheads="1"/>
            </p:cNvSpPr>
            <p:nvPr/>
          </p:nvSpPr>
          <p:spPr bwMode="auto">
            <a:xfrm>
              <a:off x="2133" y="2570"/>
              <a:ext cx="574" cy="353"/>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600" b="1">
                  <a:solidFill>
                    <a:srgbClr val="000000"/>
                  </a:solidFill>
                </a:rPr>
                <a:t>secondary</a:t>
              </a:r>
            </a:p>
            <a:p>
              <a:pPr>
                <a:lnSpc>
                  <a:spcPct val="85000"/>
                </a:lnSpc>
              </a:pPr>
              <a:r>
                <a:rPr lang="en-US" sz="1600" b="1">
                  <a:solidFill>
                    <a:srgbClr val="000000"/>
                  </a:solidFill>
                </a:rPr>
                <a:t>oocyte</a:t>
              </a:r>
            </a:p>
            <a:p>
              <a:pPr>
                <a:lnSpc>
                  <a:spcPct val="85000"/>
                </a:lnSpc>
              </a:pPr>
              <a:r>
                <a:rPr lang="en-US" sz="1600" b="1">
                  <a:solidFill>
                    <a:srgbClr val="000000"/>
                  </a:solidFill>
                </a:rPr>
                <a:t>(haploid)</a:t>
              </a:r>
              <a:endParaRPr lang="en-US" sz="2000"/>
            </a:p>
          </p:txBody>
        </p:sp>
        <p:sp>
          <p:nvSpPr>
            <p:cNvPr id="523276" name="Rectangle 12"/>
            <p:cNvSpPr>
              <a:spLocks noChangeArrowheads="1"/>
            </p:cNvSpPr>
            <p:nvPr/>
          </p:nvSpPr>
          <p:spPr bwMode="auto">
            <a:xfrm>
              <a:off x="2060" y="2064"/>
              <a:ext cx="453" cy="353"/>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600" b="1">
                  <a:solidFill>
                    <a:srgbClr val="000000"/>
                  </a:solidFill>
                </a:rPr>
                <a:t>primary</a:t>
              </a:r>
            </a:p>
            <a:p>
              <a:pPr>
                <a:lnSpc>
                  <a:spcPct val="85000"/>
                </a:lnSpc>
              </a:pPr>
              <a:r>
                <a:rPr lang="en-US" sz="1600" b="1">
                  <a:solidFill>
                    <a:srgbClr val="000000"/>
                  </a:solidFill>
                </a:rPr>
                <a:t>oocyte</a:t>
              </a:r>
            </a:p>
            <a:p>
              <a:pPr>
                <a:lnSpc>
                  <a:spcPct val="85000"/>
                </a:lnSpc>
              </a:pPr>
              <a:r>
                <a:rPr lang="en-US" sz="1600" b="1">
                  <a:solidFill>
                    <a:srgbClr val="000000"/>
                  </a:solidFill>
                </a:rPr>
                <a:t>(diploid)</a:t>
              </a:r>
              <a:endParaRPr lang="en-US" sz="2000"/>
            </a:p>
          </p:txBody>
        </p:sp>
        <p:sp>
          <p:nvSpPr>
            <p:cNvPr id="523277" name="Rectangle 13"/>
            <p:cNvSpPr>
              <a:spLocks noChangeArrowheads="1"/>
            </p:cNvSpPr>
            <p:nvPr/>
          </p:nvSpPr>
          <p:spPr bwMode="auto">
            <a:xfrm>
              <a:off x="1791" y="1274"/>
              <a:ext cx="702" cy="23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600" b="1">
                  <a:solidFill>
                    <a:srgbClr val="000000"/>
                  </a:solidFill>
                </a:rPr>
                <a:t>germinal cell</a:t>
              </a:r>
            </a:p>
            <a:p>
              <a:pPr>
                <a:lnSpc>
                  <a:spcPct val="85000"/>
                </a:lnSpc>
              </a:pPr>
              <a:r>
                <a:rPr lang="en-US" sz="1600" b="1">
                  <a:solidFill>
                    <a:srgbClr val="000000"/>
                  </a:solidFill>
                </a:rPr>
                <a:t>(diploid)</a:t>
              </a:r>
              <a:endParaRPr lang="en-US" sz="2000"/>
            </a:p>
          </p:txBody>
        </p:sp>
        <p:sp>
          <p:nvSpPr>
            <p:cNvPr id="523278" name="Rectangle 14"/>
            <p:cNvSpPr>
              <a:spLocks noChangeArrowheads="1"/>
            </p:cNvSpPr>
            <p:nvPr/>
          </p:nvSpPr>
          <p:spPr bwMode="auto">
            <a:xfrm>
              <a:off x="3818" y="1155"/>
              <a:ext cx="881" cy="11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primary follicles</a:t>
              </a:r>
              <a:endParaRPr lang="en-US" sz="2000"/>
            </a:p>
          </p:txBody>
        </p:sp>
        <p:sp>
          <p:nvSpPr>
            <p:cNvPr id="523279" name="Rectangle 15"/>
            <p:cNvSpPr>
              <a:spLocks noChangeArrowheads="1"/>
            </p:cNvSpPr>
            <p:nvPr/>
          </p:nvSpPr>
          <p:spPr bwMode="auto">
            <a:xfrm>
              <a:off x="3620" y="2431"/>
              <a:ext cx="1040" cy="23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mature follicle with</a:t>
              </a:r>
            </a:p>
            <a:p>
              <a:pPr algn="l">
                <a:lnSpc>
                  <a:spcPct val="85000"/>
                </a:lnSpc>
              </a:pPr>
              <a:r>
                <a:rPr lang="en-US" sz="1600" b="1">
                  <a:solidFill>
                    <a:srgbClr val="000000"/>
                  </a:solidFill>
                </a:rPr>
                <a:t>secondary oocyte</a:t>
              </a:r>
              <a:endParaRPr lang="en-US" sz="2000"/>
            </a:p>
          </p:txBody>
        </p:sp>
        <p:sp>
          <p:nvSpPr>
            <p:cNvPr id="523280" name="Rectangle 16"/>
            <p:cNvSpPr>
              <a:spLocks noChangeArrowheads="1"/>
            </p:cNvSpPr>
            <p:nvPr/>
          </p:nvSpPr>
          <p:spPr bwMode="auto">
            <a:xfrm>
              <a:off x="3650" y="2807"/>
              <a:ext cx="867" cy="23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ruptured follicle</a:t>
              </a:r>
              <a:br>
                <a:rPr lang="en-US" sz="1600" b="1">
                  <a:solidFill>
                    <a:srgbClr val="000000"/>
                  </a:solidFill>
                </a:rPr>
              </a:br>
              <a:r>
                <a:rPr lang="en-US" sz="1600" b="1">
                  <a:solidFill>
                    <a:srgbClr val="000000"/>
                  </a:solidFill>
                </a:rPr>
                <a:t>(ovulation)</a:t>
              </a:r>
              <a:endParaRPr lang="en-US" sz="2000"/>
            </a:p>
          </p:txBody>
        </p:sp>
        <p:sp>
          <p:nvSpPr>
            <p:cNvPr id="523281" name="Rectangle 17"/>
            <p:cNvSpPr>
              <a:spLocks noChangeArrowheads="1"/>
            </p:cNvSpPr>
            <p:nvPr/>
          </p:nvSpPr>
          <p:spPr bwMode="auto">
            <a:xfrm>
              <a:off x="3741" y="3493"/>
              <a:ext cx="792" cy="11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corpus luteum</a:t>
              </a:r>
              <a:endParaRPr lang="en-US" sz="2000"/>
            </a:p>
          </p:txBody>
        </p:sp>
        <p:sp>
          <p:nvSpPr>
            <p:cNvPr id="523282" name="Rectangle 18"/>
            <p:cNvSpPr>
              <a:spLocks noChangeArrowheads="1"/>
            </p:cNvSpPr>
            <p:nvPr/>
          </p:nvSpPr>
          <p:spPr bwMode="auto">
            <a:xfrm>
              <a:off x="4003" y="2058"/>
              <a:ext cx="607" cy="23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developing</a:t>
              </a:r>
            </a:p>
            <a:p>
              <a:pPr algn="l">
                <a:lnSpc>
                  <a:spcPct val="85000"/>
                </a:lnSpc>
              </a:pPr>
              <a:r>
                <a:rPr lang="en-US" sz="1600" b="1">
                  <a:solidFill>
                    <a:srgbClr val="000000"/>
                  </a:solidFill>
                </a:rPr>
                <a:t>follicle</a:t>
              </a:r>
            </a:p>
          </p:txBody>
        </p:sp>
        <p:sp>
          <p:nvSpPr>
            <p:cNvPr id="523283" name="Rectangle 19"/>
            <p:cNvSpPr>
              <a:spLocks noChangeArrowheads="1"/>
            </p:cNvSpPr>
            <p:nvPr/>
          </p:nvSpPr>
          <p:spPr bwMode="auto">
            <a:xfrm>
              <a:off x="2399" y="1618"/>
              <a:ext cx="613" cy="11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fertilization</a:t>
              </a:r>
              <a:endParaRPr lang="en-US" sz="2000"/>
            </a:p>
          </p:txBody>
        </p:sp>
        <p:sp>
          <p:nvSpPr>
            <p:cNvPr id="523284" name="Rectangle 20"/>
            <p:cNvSpPr>
              <a:spLocks noChangeArrowheads="1"/>
            </p:cNvSpPr>
            <p:nvPr/>
          </p:nvSpPr>
          <p:spPr bwMode="auto">
            <a:xfrm>
              <a:off x="4568" y="1388"/>
              <a:ext cx="746" cy="11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fallopian tube</a:t>
              </a:r>
              <a:endParaRPr lang="en-US" sz="2000"/>
            </a:p>
          </p:txBody>
        </p:sp>
        <p:sp>
          <p:nvSpPr>
            <p:cNvPr id="523285" name="Freeform 21"/>
            <p:cNvSpPr>
              <a:spLocks/>
            </p:cNvSpPr>
            <p:nvPr/>
          </p:nvSpPr>
          <p:spPr bwMode="auto">
            <a:xfrm>
              <a:off x="1362" y="2331"/>
              <a:ext cx="51" cy="298"/>
            </a:xfrm>
            <a:custGeom>
              <a:avLst/>
              <a:gdLst/>
              <a:ahLst/>
              <a:cxnLst>
                <a:cxn ang="0">
                  <a:pos x="51" y="0"/>
                </a:cxn>
                <a:cxn ang="0">
                  <a:pos x="26" y="9"/>
                </a:cxn>
                <a:cxn ang="0">
                  <a:pos x="17" y="34"/>
                </a:cxn>
                <a:cxn ang="0">
                  <a:pos x="17" y="128"/>
                </a:cxn>
                <a:cxn ang="0">
                  <a:pos x="17" y="136"/>
                </a:cxn>
                <a:cxn ang="0">
                  <a:pos x="9" y="145"/>
                </a:cxn>
                <a:cxn ang="0">
                  <a:pos x="0" y="145"/>
                </a:cxn>
                <a:cxn ang="0">
                  <a:pos x="0" y="153"/>
                </a:cxn>
                <a:cxn ang="0">
                  <a:pos x="9" y="162"/>
                </a:cxn>
                <a:cxn ang="0">
                  <a:pos x="17" y="162"/>
                </a:cxn>
                <a:cxn ang="0">
                  <a:pos x="17" y="179"/>
                </a:cxn>
                <a:cxn ang="0">
                  <a:pos x="17" y="272"/>
                </a:cxn>
                <a:cxn ang="0">
                  <a:pos x="26" y="289"/>
                </a:cxn>
                <a:cxn ang="0">
                  <a:pos x="51" y="298"/>
                </a:cxn>
              </a:cxnLst>
              <a:rect l="0" t="0" r="r" b="b"/>
              <a:pathLst>
                <a:path w="51" h="298">
                  <a:moveTo>
                    <a:pt x="51" y="0"/>
                  </a:moveTo>
                  <a:lnTo>
                    <a:pt x="26" y="9"/>
                  </a:lnTo>
                  <a:lnTo>
                    <a:pt x="17" y="34"/>
                  </a:lnTo>
                  <a:lnTo>
                    <a:pt x="17" y="128"/>
                  </a:lnTo>
                  <a:lnTo>
                    <a:pt x="17" y="136"/>
                  </a:lnTo>
                  <a:lnTo>
                    <a:pt x="9" y="145"/>
                  </a:lnTo>
                  <a:lnTo>
                    <a:pt x="0" y="145"/>
                  </a:lnTo>
                  <a:lnTo>
                    <a:pt x="0" y="153"/>
                  </a:lnTo>
                  <a:lnTo>
                    <a:pt x="9" y="162"/>
                  </a:lnTo>
                  <a:lnTo>
                    <a:pt x="17" y="162"/>
                  </a:lnTo>
                  <a:lnTo>
                    <a:pt x="17" y="179"/>
                  </a:lnTo>
                  <a:lnTo>
                    <a:pt x="17" y="272"/>
                  </a:lnTo>
                  <a:lnTo>
                    <a:pt x="26" y="289"/>
                  </a:lnTo>
                  <a:lnTo>
                    <a:pt x="51" y="298"/>
                  </a:lnTo>
                </a:path>
              </a:pathLst>
            </a:custGeom>
            <a:noFill/>
            <a:ln w="28575" cmpd="sng">
              <a:solidFill>
                <a:srgbClr val="000000"/>
              </a:solidFill>
              <a:prstDash val="solid"/>
              <a:round/>
              <a:headEnd/>
              <a:tailEnd/>
            </a:ln>
          </p:spPr>
          <p:txBody>
            <a:bodyPr>
              <a:prstTxWarp prst="textNoShape">
                <a:avLst/>
              </a:prstTxWarp>
            </a:bodyPr>
            <a:lstStyle/>
            <a:p>
              <a:endParaRPr lang="en-US"/>
            </a:p>
          </p:txBody>
        </p:sp>
        <p:sp>
          <p:nvSpPr>
            <p:cNvPr id="523287" name="Line 23"/>
            <p:cNvSpPr>
              <a:spLocks noChangeShapeType="1"/>
            </p:cNvSpPr>
            <p:nvPr/>
          </p:nvSpPr>
          <p:spPr bwMode="auto">
            <a:xfrm flipH="1">
              <a:off x="2203" y="3333"/>
              <a:ext cx="195"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3288" name="Line 24"/>
            <p:cNvSpPr>
              <a:spLocks noChangeShapeType="1"/>
            </p:cNvSpPr>
            <p:nvPr/>
          </p:nvSpPr>
          <p:spPr bwMode="auto">
            <a:xfrm flipH="1" flipV="1">
              <a:off x="2067" y="2706"/>
              <a:ext cx="106" cy="76"/>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3289" name="Line 25"/>
            <p:cNvSpPr>
              <a:spLocks noChangeShapeType="1"/>
            </p:cNvSpPr>
            <p:nvPr/>
          </p:nvSpPr>
          <p:spPr bwMode="auto">
            <a:xfrm flipH="1" flipV="1">
              <a:off x="2678" y="2778"/>
              <a:ext cx="153" cy="46"/>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3290" name="Line 26"/>
            <p:cNvSpPr>
              <a:spLocks noChangeShapeType="1"/>
            </p:cNvSpPr>
            <p:nvPr/>
          </p:nvSpPr>
          <p:spPr bwMode="auto">
            <a:xfrm flipV="1">
              <a:off x="1872" y="2128"/>
              <a:ext cx="136" cy="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3291" name="Freeform 27"/>
            <p:cNvSpPr>
              <a:spLocks/>
            </p:cNvSpPr>
            <p:nvPr/>
          </p:nvSpPr>
          <p:spPr bwMode="auto">
            <a:xfrm>
              <a:off x="3740" y="1306"/>
              <a:ext cx="476" cy="807"/>
            </a:xfrm>
            <a:custGeom>
              <a:avLst/>
              <a:gdLst/>
              <a:ahLst/>
              <a:cxnLst>
                <a:cxn ang="0">
                  <a:pos x="0" y="697"/>
                </a:cxn>
                <a:cxn ang="0">
                  <a:pos x="476" y="0"/>
                </a:cxn>
                <a:cxn ang="0">
                  <a:pos x="17" y="807"/>
                </a:cxn>
              </a:cxnLst>
              <a:rect l="0" t="0" r="r" b="b"/>
              <a:pathLst>
                <a:path w="476" h="807">
                  <a:moveTo>
                    <a:pt x="0" y="697"/>
                  </a:moveTo>
                  <a:lnTo>
                    <a:pt x="476" y="0"/>
                  </a:lnTo>
                  <a:lnTo>
                    <a:pt x="17" y="807"/>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523292" name="Line 28"/>
            <p:cNvSpPr>
              <a:spLocks noChangeShapeType="1"/>
            </p:cNvSpPr>
            <p:nvPr/>
          </p:nvSpPr>
          <p:spPr bwMode="auto">
            <a:xfrm flipV="1">
              <a:off x="2560" y="2051"/>
              <a:ext cx="1070" cy="8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3293" name="Line 29"/>
            <p:cNvSpPr>
              <a:spLocks noChangeShapeType="1"/>
            </p:cNvSpPr>
            <p:nvPr/>
          </p:nvSpPr>
          <p:spPr bwMode="auto">
            <a:xfrm flipV="1">
              <a:off x="3435" y="2501"/>
              <a:ext cx="170" cy="4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3294" name="Line 30"/>
            <p:cNvSpPr>
              <a:spLocks noChangeShapeType="1"/>
            </p:cNvSpPr>
            <p:nvPr/>
          </p:nvSpPr>
          <p:spPr bwMode="auto">
            <a:xfrm flipV="1">
              <a:off x="3375" y="2867"/>
              <a:ext cx="250" cy="6"/>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3295" name="Line 31"/>
            <p:cNvSpPr>
              <a:spLocks noChangeShapeType="1"/>
            </p:cNvSpPr>
            <p:nvPr/>
          </p:nvSpPr>
          <p:spPr bwMode="auto">
            <a:xfrm flipH="1" flipV="1">
              <a:off x="3612" y="3353"/>
              <a:ext cx="184" cy="14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3296" name="Line 32"/>
            <p:cNvSpPr>
              <a:spLocks noChangeShapeType="1"/>
            </p:cNvSpPr>
            <p:nvPr/>
          </p:nvSpPr>
          <p:spPr bwMode="auto">
            <a:xfrm flipV="1">
              <a:off x="3545" y="2232"/>
              <a:ext cx="399" cy="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3297" name="Line 33"/>
            <p:cNvSpPr>
              <a:spLocks noChangeShapeType="1"/>
            </p:cNvSpPr>
            <p:nvPr/>
          </p:nvSpPr>
          <p:spPr bwMode="auto">
            <a:xfrm flipV="1">
              <a:off x="4403" y="1467"/>
              <a:ext cx="136" cy="17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3299" name="Freeform 35"/>
            <p:cNvSpPr>
              <a:spLocks/>
            </p:cNvSpPr>
            <p:nvPr/>
          </p:nvSpPr>
          <p:spPr bwMode="auto">
            <a:xfrm>
              <a:off x="1467" y="2836"/>
              <a:ext cx="61" cy="488"/>
            </a:xfrm>
            <a:custGeom>
              <a:avLst/>
              <a:gdLst/>
              <a:ahLst/>
              <a:cxnLst>
                <a:cxn ang="0">
                  <a:pos x="51" y="0"/>
                </a:cxn>
                <a:cxn ang="0">
                  <a:pos x="26" y="9"/>
                </a:cxn>
                <a:cxn ang="0">
                  <a:pos x="17" y="34"/>
                </a:cxn>
                <a:cxn ang="0">
                  <a:pos x="17" y="128"/>
                </a:cxn>
                <a:cxn ang="0">
                  <a:pos x="17" y="136"/>
                </a:cxn>
                <a:cxn ang="0">
                  <a:pos x="9" y="145"/>
                </a:cxn>
                <a:cxn ang="0">
                  <a:pos x="0" y="145"/>
                </a:cxn>
                <a:cxn ang="0">
                  <a:pos x="0" y="153"/>
                </a:cxn>
                <a:cxn ang="0">
                  <a:pos x="9" y="162"/>
                </a:cxn>
                <a:cxn ang="0">
                  <a:pos x="17" y="162"/>
                </a:cxn>
                <a:cxn ang="0">
                  <a:pos x="17" y="179"/>
                </a:cxn>
                <a:cxn ang="0">
                  <a:pos x="17" y="272"/>
                </a:cxn>
                <a:cxn ang="0">
                  <a:pos x="26" y="289"/>
                </a:cxn>
                <a:cxn ang="0">
                  <a:pos x="51" y="298"/>
                </a:cxn>
              </a:cxnLst>
              <a:rect l="0" t="0" r="r" b="b"/>
              <a:pathLst>
                <a:path w="51" h="298">
                  <a:moveTo>
                    <a:pt x="51" y="0"/>
                  </a:moveTo>
                  <a:lnTo>
                    <a:pt x="26" y="9"/>
                  </a:lnTo>
                  <a:lnTo>
                    <a:pt x="17" y="34"/>
                  </a:lnTo>
                  <a:lnTo>
                    <a:pt x="17" y="128"/>
                  </a:lnTo>
                  <a:lnTo>
                    <a:pt x="17" y="136"/>
                  </a:lnTo>
                  <a:lnTo>
                    <a:pt x="9" y="145"/>
                  </a:lnTo>
                  <a:lnTo>
                    <a:pt x="0" y="145"/>
                  </a:lnTo>
                  <a:lnTo>
                    <a:pt x="0" y="153"/>
                  </a:lnTo>
                  <a:lnTo>
                    <a:pt x="9" y="162"/>
                  </a:lnTo>
                  <a:lnTo>
                    <a:pt x="17" y="162"/>
                  </a:lnTo>
                  <a:lnTo>
                    <a:pt x="17" y="179"/>
                  </a:lnTo>
                  <a:lnTo>
                    <a:pt x="17" y="272"/>
                  </a:lnTo>
                  <a:lnTo>
                    <a:pt x="26" y="289"/>
                  </a:lnTo>
                  <a:lnTo>
                    <a:pt x="51" y="298"/>
                  </a:lnTo>
                </a:path>
              </a:pathLst>
            </a:custGeom>
            <a:noFill/>
            <a:ln w="28575" cmpd="sng">
              <a:solidFill>
                <a:srgbClr val="000000"/>
              </a:solidFill>
              <a:prstDash val="solid"/>
              <a:round/>
              <a:headEnd/>
              <a:tailEnd/>
            </a:ln>
          </p:spPr>
          <p:txBody>
            <a:bodyPr>
              <a:prstTxWarp prst="textNoShape">
                <a:avLst/>
              </a:prstTxWarp>
            </a:bodyPr>
            <a:lstStyle/>
            <a:p>
              <a:endParaRPr lang="en-US"/>
            </a:p>
          </p:txBody>
        </p:sp>
        <p:sp>
          <p:nvSpPr>
            <p:cNvPr id="523300" name="Rectangle 36"/>
            <p:cNvSpPr>
              <a:spLocks noChangeArrowheads="1"/>
            </p:cNvSpPr>
            <p:nvPr/>
          </p:nvSpPr>
          <p:spPr bwMode="auto">
            <a:xfrm>
              <a:off x="430" y="3138"/>
              <a:ext cx="893" cy="117"/>
            </a:xfrm>
            <a:prstGeom prst="rect">
              <a:avLst/>
            </a:prstGeom>
            <a:noFill/>
            <a:ln w="9525">
              <a:noFill/>
              <a:miter lim="800000"/>
              <a:headEnd/>
              <a:tailEnd/>
            </a:ln>
          </p:spPr>
          <p:txBody>
            <a:bodyPr wrap="none" lIns="0" tIns="0" rIns="0" bIns="0">
              <a:prstTxWarp prst="textNoShape">
                <a:avLst/>
              </a:prstTxWarp>
              <a:spAutoFit/>
            </a:bodyPr>
            <a:lstStyle/>
            <a:p>
              <a:pPr algn="r">
                <a:lnSpc>
                  <a:spcPct val="85000"/>
                </a:lnSpc>
              </a:pPr>
              <a:r>
                <a:rPr lang="en-US" sz="1600" b="1">
                  <a:solidFill>
                    <a:srgbClr val="000000"/>
                  </a:solidFill>
                </a:rPr>
                <a:t>after fertilization</a:t>
              </a:r>
              <a:endParaRPr lang="en-US" sz="2000"/>
            </a:p>
          </p:txBody>
        </p:sp>
      </p:grpSp>
      <p:pic>
        <p:nvPicPr>
          <p:cNvPr id="523302" name="Picture 38" descr="penguinL"/>
          <p:cNvPicPr>
            <a:picLocks noChangeAspect="1" noChangeArrowheads="1"/>
          </p:cNvPicPr>
          <p:nvPr/>
        </p:nvPicPr>
        <p:blipFill>
          <a:blip r:embed="rId4"/>
          <a:srcRect/>
          <a:stretch>
            <a:fillRect/>
          </a:stretch>
        </p:blipFill>
        <p:spPr bwMode="auto">
          <a:xfrm>
            <a:off x="7764463" y="96838"/>
            <a:ext cx="1274762" cy="1295400"/>
          </a:xfrm>
          <a:prstGeom prst="rect">
            <a:avLst/>
          </a:prstGeom>
          <a:noFill/>
        </p:spPr>
      </p:pic>
      <p:sp>
        <p:nvSpPr>
          <p:cNvPr id="523303" name="AutoShape 39"/>
          <p:cNvSpPr>
            <a:spLocks noChangeArrowheads="1"/>
          </p:cNvSpPr>
          <p:nvPr/>
        </p:nvSpPr>
        <p:spPr bwMode="auto">
          <a:xfrm>
            <a:off x="4135438" y="295275"/>
            <a:ext cx="2433637" cy="1112838"/>
          </a:xfrm>
          <a:prstGeom prst="wedgeEllipseCallout">
            <a:avLst>
              <a:gd name="adj1" fmla="val 112361"/>
              <a:gd name="adj2" fmla="val -36019"/>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Putting all</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your egg</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in one basket</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extLst>
      <p:ext uri="{BB962C8B-B14F-4D97-AF65-F5344CB8AC3E}">
        <p14:creationId xmlns:p14="http://schemas.microsoft.com/office/powerpoint/2010/main" val="3624971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23302"/>
                                        </p:tgtEl>
                                        <p:attrNameLst>
                                          <p:attrName>style.visibility</p:attrName>
                                        </p:attrNameLst>
                                      </p:cBhvr>
                                      <p:to>
                                        <p:strVal val="visible"/>
                                      </p:to>
                                    </p:set>
                                    <p:animEffect transition="in" filter="wipe(right)">
                                      <p:cBhvr>
                                        <p:cTn id="7" dur="500"/>
                                        <p:tgtEl>
                                          <p:spTgt spid="52330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3303"/>
                                        </p:tgtEl>
                                        <p:attrNameLst>
                                          <p:attrName>style.visibility</p:attrName>
                                        </p:attrNameLst>
                                      </p:cBhvr>
                                      <p:to>
                                        <p:strVal val="visible"/>
                                      </p:to>
                                    </p:set>
                                    <p:animEffect transition="in" filter="wipe(right)">
                                      <p:cBhvr>
                                        <p:cTn id="11" dur="500"/>
                                        <p:tgtEl>
                                          <p:spTgt spid="523303"/>
                                        </p:tgtEl>
                                      </p:cBhvr>
                                    </p:animEffect>
                                  </p:childTnLst>
                                  <p:subTnLst>
                                    <p:audio>
                                      <p:cMediaNode>
                                        <p:cTn display="0" masterRel="sameClick">
                                          <p:stCondLst>
                                            <p:cond evt="begin" delay="0">
                                              <p:tn val="9"/>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303"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a:t>Differences across kingdoms</a:t>
            </a:r>
          </a:p>
        </p:txBody>
      </p:sp>
      <p:sp>
        <p:nvSpPr>
          <p:cNvPr id="467971" name="Rectangle 3" descr="Rectangle: Click to edit Master text styles&#10;Second level&#10;Third level&#10;Fourth level&#10;Fifth level"/>
          <p:cNvSpPr>
            <a:spLocks noGrp="1" noChangeArrowheads="1"/>
          </p:cNvSpPr>
          <p:nvPr>
            <p:ph type="body" idx="1"/>
          </p:nvPr>
        </p:nvSpPr>
        <p:spPr>
          <a:xfrm>
            <a:off x="889000" y="1079500"/>
            <a:ext cx="7772400" cy="2286000"/>
          </a:xfrm>
        </p:spPr>
        <p:txBody>
          <a:bodyPr/>
          <a:lstStyle/>
          <a:p>
            <a:r>
              <a:rPr lang="en-US" sz="2600" dirty="0"/>
              <a:t>Not all organisms use haploid &amp; diploid stages in same way</a:t>
            </a:r>
          </a:p>
          <a:p>
            <a:pPr lvl="1"/>
            <a:r>
              <a:rPr lang="en-US" sz="2400" dirty="0"/>
              <a:t>which one is dominant (2n or </a:t>
            </a:r>
            <a:r>
              <a:rPr lang="en-US" sz="2400" dirty="0" err="1"/>
              <a:t>n</a:t>
            </a:r>
            <a:r>
              <a:rPr lang="en-US" sz="2400" dirty="0"/>
              <a:t>) differs</a:t>
            </a:r>
          </a:p>
          <a:p>
            <a:pPr lvl="1"/>
            <a:r>
              <a:rPr lang="en-US" sz="2400" dirty="0"/>
              <a:t>but still alternate between haploid &amp; diploid</a:t>
            </a:r>
          </a:p>
          <a:p>
            <a:pPr lvl="2"/>
            <a:r>
              <a:rPr lang="en-US" sz="2000" u="sng" dirty="0"/>
              <a:t>must</a:t>
            </a:r>
            <a:r>
              <a:rPr lang="en-US" sz="2000" dirty="0"/>
              <a:t> for sexual reproduction</a:t>
            </a:r>
          </a:p>
        </p:txBody>
      </p:sp>
      <p:pic>
        <p:nvPicPr>
          <p:cNvPr id="467972" name="Picture 4" descr="f12-03c_three_types_of__c"/>
          <p:cNvPicPr>
            <a:picLocks noChangeAspect="1" noChangeArrowheads="1"/>
          </p:cNvPicPr>
          <p:nvPr/>
        </p:nvPicPr>
        <p:blipFill>
          <a:blip r:embed="rId3"/>
          <a:srcRect l="11250" t="2251" r="11250"/>
          <a:stretch>
            <a:fillRect/>
          </a:stretch>
        </p:blipFill>
        <p:spPr bwMode="auto">
          <a:xfrm>
            <a:off x="5838825" y="3559175"/>
            <a:ext cx="3140075" cy="3057525"/>
          </a:xfrm>
          <a:prstGeom prst="rect">
            <a:avLst/>
          </a:prstGeom>
          <a:noFill/>
          <a:ln w="9525">
            <a:noFill/>
            <a:miter lim="800000"/>
            <a:headEnd/>
            <a:tailEnd/>
          </a:ln>
          <a:effectLst>
            <a:outerShdw blurRad="50800" dist="38100" dir="2700000" algn="br">
              <a:srgbClr val="000000">
                <a:alpha val="43000"/>
              </a:srgbClr>
            </a:outerShdw>
          </a:effectLst>
        </p:spPr>
      </p:pic>
      <p:pic>
        <p:nvPicPr>
          <p:cNvPr id="467973" name="Picture 5" descr="f12-03b_three_types_of__c"/>
          <p:cNvPicPr>
            <a:picLocks noChangeAspect="1" noChangeArrowheads="1"/>
          </p:cNvPicPr>
          <p:nvPr/>
        </p:nvPicPr>
        <p:blipFill>
          <a:blip r:embed="rId4"/>
          <a:srcRect l="16875" t="2251" r="16875"/>
          <a:stretch>
            <a:fillRect/>
          </a:stretch>
        </p:blipFill>
        <p:spPr bwMode="auto">
          <a:xfrm>
            <a:off x="2997200" y="3560763"/>
            <a:ext cx="2751138" cy="3043237"/>
          </a:xfrm>
          <a:prstGeom prst="rect">
            <a:avLst/>
          </a:prstGeom>
          <a:noFill/>
          <a:ln w="9525">
            <a:noFill/>
            <a:miter lim="800000"/>
            <a:headEnd/>
            <a:tailEnd/>
          </a:ln>
          <a:effectLst>
            <a:outerShdw blurRad="50800" dist="38100" dir="2700000" algn="br">
              <a:srgbClr val="000000">
                <a:alpha val="43000"/>
              </a:srgbClr>
            </a:outerShdw>
          </a:effectLst>
        </p:spPr>
      </p:pic>
      <p:pic>
        <p:nvPicPr>
          <p:cNvPr id="467974" name="Picture 6" descr="f12-03a_three_types_of__c"/>
          <p:cNvPicPr>
            <a:picLocks noChangeAspect="1" noChangeArrowheads="1"/>
          </p:cNvPicPr>
          <p:nvPr/>
        </p:nvPicPr>
        <p:blipFill>
          <a:blip r:embed="rId5"/>
          <a:srcRect l="16875" t="2251" r="16875"/>
          <a:stretch>
            <a:fillRect/>
          </a:stretch>
        </p:blipFill>
        <p:spPr bwMode="auto">
          <a:xfrm>
            <a:off x="152400" y="3559175"/>
            <a:ext cx="2751138" cy="3043238"/>
          </a:xfrm>
          <a:prstGeom prst="rect">
            <a:avLst/>
          </a:prstGeom>
          <a:noFill/>
          <a:ln w="9525">
            <a:noFill/>
            <a:miter lim="800000"/>
            <a:headEnd/>
            <a:tailEnd/>
          </a:ln>
          <a:effectLst>
            <a:outerShdw blurRad="50800" dist="38100" dir="2700000" algn="br">
              <a:srgbClr val="000000">
                <a:alpha val="43000"/>
              </a:srgbClr>
            </a:outerShdw>
          </a:effectLst>
        </p:spPr>
      </p:pic>
    </p:spTree>
    <p:extLst>
      <p:ext uri="{BB962C8B-B14F-4D97-AF65-F5344CB8AC3E}">
        <p14:creationId xmlns:p14="http://schemas.microsoft.com/office/powerpoint/2010/main" val="1997491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409575" y="2157413"/>
            <a:ext cx="409575" cy="488950"/>
          </a:xfrm>
          <a:prstGeom prst="rect">
            <a:avLst/>
          </a:prstGeom>
          <a:noFill/>
          <a:ln w="9525">
            <a:noFill/>
            <a:round/>
            <a:headEnd/>
            <a:tailEnd/>
          </a:ln>
        </p:spPr>
        <p:txBody>
          <a:bodyPr wrap="none" anchor="ctr">
            <a:prstTxWarp prst="textNoShape">
              <a:avLst/>
            </a:prstTxWarp>
          </a:bodyPr>
          <a:lstStyle/>
          <a:p>
            <a:endParaRPr lang="en-US"/>
          </a:p>
        </p:txBody>
      </p:sp>
      <p:sp>
        <p:nvSpPr>
          <p:cNvPr id="6" name="Rectangle 5"/>
          <p:cNvSpPr/>
          <p:nvPr/>
        </p:nvSpPr>
        <p:spPr>
          <a:xfrm>
            <a:off x="266700" y="234587"/>
            <a:ext cx="8420100" cy="5828774"/>
          </a:xfrm>
          <a:prstGeom prst="rect">
            <a:avLst/>
          </a:prstGeom>
        </p:spPr>
        <p:txBody>
          <a:bodyPr wrap="square">
            <a:spAutoFit/>
          </a:bodyPr>
          <a:lstStyle/>
          <a:p>
            <a:pPr marL="609600" indent="-609600" algn="l" eaLnBrk="1" hangingPunct="1">
              <a:spcBef>
                <a:spcPts val="1463"/>
              </a:spcBef>
              <a:spcAft>
                <a:spcPts val="650"/>
              </a:spcAft>
              <a:buFont typeface="Times New Roman" charset="0"/>
              <a:buNone/>
            </a:pPr>
            <a:r>
              <a:rPr lang="en-GB" sz="2800" dirty="0" smtClean="0">
                <a:ea typeface="ＭＳ Ｐゴシック" charset="-128"/>
                <a:cs typeface="ＭＳ Ｐゴシック" charset="-128"/>
              </a:rPr>
              <a:t>1.  How do cells at the completion of meiosis compare with cells that have replicated their DNA and are just about to begin meiosis? </a:t>
            </a:r>
          </a:p>
          <a:p>
            <a:pPr marL="609600" lvl="1" indent="-609600" algn="l" eaLnBrk="1" hangingPunct="1">
              <a:lnSpc>
                <a:spcPct val="85000"/>
              </a:lnSpc>
              <a:spcBef>
                <a:spcPts val="1350"/>
              </a:spcBef>
              <a:spcAft>
                <a:spcPts val="600"/>
              </a:spcAft>
              <a:buFont typeface="+mj-lt"/>
              <a:buAutoNum type="alphaUcPeriod"/>
            </a:pPr>
            <a:r>
              <a:rPr lang="en-GB" dirty="0" smtClean="0"/>
              <a:t>They have twice the amount of cytoplasm and half the amount of DNA. </a:t>
            </a:r>
          </a:p>
          <a:p>
            <a:pPr marL="609600" lvl="1" indent="-609600" algn="l" eaLnBrk="1" hangingPunct="1">
              <a:lnSpc>
                <a:spcPct val="85000"/>
              </a:lnSpc>
              <a:spcBef>
                <a:spcPts val="1350"/>
              </a:spcBef>
              <a:spcAft>
                <a:spcPts val="600"/>
              </a:spcAft>
              <a:buFont typeface="Times New Roman" charset="0"/>
              <a:buAutoNum type="alphaUcPeriod"/>
            </a:pPr>
            <a:r>
              <a:rPr lang="en-GB" dirty="0" smtClean="0"/>
              <a:t>They have half the number of chromosomes and half the amount of DNA. </a:t>
            </a:r>
          </a:p>
          <a:p>
            <a:pPr marL="609600" lvl="1" indent="-609600" algn="l" eaLnBrk="1" hangingPunct="1">
              <a:lnSpc>
                <a:spcPct val="85000"/>
              </a:lnSpc>
              <a:spcBef>
                <a:spcPts val="1350"/>
              </a:spcBef>
              <a:spcAft>
                <a:spcPts val="600"/>
              </a:spcAft>
              <a:buFont typeface="Times New Roman" charset="0"/>
              <a:buAutoNum type="alphaUcPeriod"/>
            </a:pPr>
            <a:r>
              <a:rPr lang="en-GB" dirty="0" smtClean="0"/>
              <a:t>They have the same number of chromosomes and half the amount of DNA. </a:t>
            </a:r>
          </a:p>
          <a:p>
            <a:pPr marL="609600" lvl="1" indent="-609600" algn="l" eaLnBrk="1" hangingPunct="1">
              <a:lnSpc>
                <a:spcPct val="85000"/>
              </a:lnSpc>
              <a:spcBef>
                <a:spcPts val="1350"/>
              </a:spcBef>
              <a:spcAft>
                <a:spcPts val="600"/>
              </a:spcAft>
              <a:buFont typeface="Times New Roman" charset="0"/>
              <a:buAutoNum type="alphaUcPeriod"/>
            </a:pPr>
            <a:r>
              <a:rPr lang="en-GB" dirty="0" smtClean="0"/>
              <a:t>They have half the number of chromosomes and one-fourth the amount of DNA. </a:t>
            </a:r>
          </a:p>
          <a:p>
            <a:pPr marL="609600" lvl="1" indent="-609600" algn="l" eaLnBrk="1" hangingPunct="1">
              <a:lnSpc>
                <a:spcPct val="85000"/>
              </a:lnSpc>
              <a:spcBef>
                <a:spcPts val="1350"/>
              </a:spcBef>
              <a:spcAft>
                <a:spcPts val="600"/>
              </a:spcAft>
              <a:buFont typeface="Times New Roman" charset="0"/>
              <a:buAutoNum type="alphaUcPeriod"/>
            </a:pPr>
            <a:r>
              <a:rPr lang="en-GB" dirty="0" smtClean="0"/>
              <a:t>They have half the amount of cytoplasm and twice the amount of DNA. </a:t>
            </a:r>
            <a:endParaRPr lang="en-GB" dirty="0"/>
          </a:p>
        </p:txBody>
      </p:sp>
    </p:spTree>
    <p:extLst>
      <p:ext uri="{BB962C8B-B14F-4D97-AF65-F5344CB8AC3E}">
        <p14:creationId xmlns:p14="http://schemas.microsoft.com/office/powerpoint/2010/main" val="35122750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1892300" y="2526506"/>
            <a:ext cx="6992938" cy="3227388"/>
          </a:xfrm>
          <a:prstGeom prst="rect">
            <a:avLst/>
          </a:prstGeom>
          <a:noFill/>
          <a:ln w="9525">
            <a:noFill/>
            <a:round/>
            <a:headEnd/>
            <a:tailEnd/>
          </a:ln>
          <a:effectLst>
            <a:outerShdw blurRad="50800" dist="38100" dir="2700000" algn="br">
              <a:srgbClr val="000000">
                <a:alpha val="43000"/>
              </a:srgbClr>
            </a:outerShdw>
          </a:effectLst>
        </p:spPr>
      </p:pic>
      <p:sp>
        <p:nvSpPr>
          <p:cNvPr id="6" name="Rectangle 5"/>
          <p:cNvSpPr/>
          <p:nvPr/>
        </p:nvSpPr>
        <p:spPr>
          <a:xfrm>
            <a:off x="279400" y="596900"/>
            <a:ext cx="6578600" cy="2308324"/>
          </a:xfrm>
          <a:prstGeom prst="rect">
            <a:avLst/>
          </a:prstGeom>
        </p:spPr>
        <p:txBody>
          <a:bodyPr wrap="square">
            <a:spAutoFit/>
          </a:bodyPr>
          <a:lstStyle/>
          <a:p>
            <a:pPr marL="609600" indent="-609600" algn="l" eaLnBrk="1" hangingPunct="1">
              <a:buFont typeface="Times New Roman" charset="0"/>
              <a:buNone/>
            </a:pPr>
            <a:r>
              <a:rPr lang="en-GB" dirty="0" smtClean="0">
                <a:ea typeface="ＭＳ Ｐゴシック" charset="-128"/>
                <a:cs typeface="ＭＳ Ｐゴシック" charset="-128"/>
              </a:rPr>
              <a:t>2.  Which number represents G</a:t>
            </a:r>
            <a:r>
              <a:rPr lang="en-GB" baseline="-25000" dirty="0" smtClean="0">
                <a:ea typeface="ＭＳ Ｐゴシック" charset="-128"/>
                <a:cs typeface="ＭＳ Ｐゴシック" charset="-128"/>
              </a:rPr>
              <a:t>2</a:t>
            </a:r>
            <a:r>
              <a:rPr lang="en-GB" dirty="0" smtClean="0">
                <a:ea typeface="ＭＳ Ｐゴシック" charset="-128"/>
                <a:cs typeface="ＭＳ Ｐゴシック" charset="-128"/>
              </a:rPr>
              <a:t>? </a:t>
            </a:r>
            <a:r>
              <a:rPr lang="en-GB" dirty="0" smtClean="0">
                <a:solidFill>
                  <a:srgbClr val="990066"/>
                </a:solidFill>
                <a:ea typeface="ＭＳ Ｐゴシック" charset="-128"/>
                <a:cs typeface="ＭＳ Ｐゴシック" charset="-128"/>
              </a:rPr>
              <a:t>*</a:t>
            </a:r>
          </a:p>
          <a:p>
            <a:pPr marL="1066800" lvl="2" indent="-609600" algn="l" eaLnBrk="1" hangingPunct="1">
              <a:buFont typeface="+mj-lt"/>
              <a:buAutoNum type="alphaUcPeriod"/>
            </a:pPr>
            <a:r>
              <a:rPr lang="en-GB" dirty="0" smtClean="0"/>
              <a:t>I</a:t>
            </a:r>
          </a:p>
          <a:p>
            <a:pPr marL="1066800" lvl="2" indent="-609600" algn="l" eaLnBrk="1" hangingPunct="1">
              <a:buFont typeface="+mj-lt"/>
              <a:buAutoNum type="alphaUcPeriod"/>
            </a:pPr>
            <a:r>
              <a:rPr lang="en-GB" dirty="0" smtClean="0"/>
              <a:t>II</a:t>
            </a:r>
          </a:p>
          <a:p>
            <a:pPr marL="1066800" lvl="2" indent="-609600" algn="l" eaLnBrk="1" hangingPunct="1">
              <a:buFont typeface="+mj-lt"/>
              <a:buAutoNum type="alphaUcPeriod"/>
            </a:pPr>
            <a:r>
              <a:rPr lang="en-GB" dirty="0" smtClean="0"/>
              <a:t>III</a:t>
            </a:r>
          </a:p>
          <a:p>
            <a:pPr marL="1066800" lvl="2" indent="-609600" algn="l" eaLnBrk="1" hangingPunct="1">
              <a:buFont typeface="+mj-lt"/>
              <a:buAutoNum type="alphaUcPeriod"/>
            </a:pPr>
            <a:r>
              <a:rPr lang="en-GB" dirty="0" smtClean="0"/>
              <a:t>IV</a:t>
            </a:r>
          </a:p>
          <a:p>
            <a:pPr marL="1066800" lvl="2" indent="-609600" algn="l" eaLnBrk="1" hangingPunct="1">
              <a:buFont typeface="+mj-lt"/>
              <a:buAutoNum type="alphaUcPeriod"/>
            </a:pPr>
            <a:r>
              <a:rPr lang="en-GB" dirty="0" smtClean="0"/>
              <a:t>V </a:t>
            </a:r>
            <a:endParaRPr lang="en-GB" dirty="0"/>
          </a:p>
        </p:txBody>
      </p:sp>
    </p:spTree>
    <p:extLst>
      <p:ext uri="{BB962C8B-B14F-4D97-AF65-F5344CB8AC3E}">
        <p14:creationId xmlns:p14="http://schemas.microsoft.com/office/powerpoint/2010/main" val="606292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1981200" y="1727200"/>
            <a:ext cx="6992938" cy="3227388"/>
          </a:xfrm>
          <a:prstGeom prst="rect">
            <a:avLst/>
          </a:prstGeom>
          <a:noFill/>
          <a:ln w="9525">
            <a:noFill/>
            <a:round/>
            <a:headEnd/>
            <a:tailEnd/>
          </a:ln>
          <a:effectLst>
            <a:outerShdw blurRad="50800" dist="38100" dir="2700000" algn="br">
              <a:srgbClr val="000000">
                <a:alpha val="43000"/>
              </a:srgbClr>
            </a:outerShdw>
          </a:effectLst>
        </p:spPr>
      </p:pic>
      <p:sp>
        <p:nvSpPr>
          <p:cNvPr id="6" name="Rectangle 5"/>
          <p:cNvSpPr/>
          <p:nvPr/>
        </p:nvSpPr>
        <p:spPr>
          <a:xfrm>
            <a:off x="215900" y="546606"/>
            <a:ext cx="8153400" cy="2677656"/>
          </a:xfrm>
          <a:prstGeom prst="rect">
            <a:avLst/>
          </a:prstGeom>
        </p:spPr>
        <p:txBody>
          <a:bodyPr wrap="square">
            <a:spAutoFit/>
          </a:bodyPr>
          <a:lstStyle/>
          <a:p>
            <a:pPr marL="609600" indent="-609600" algn="l" eaLnBrk="1" hangingPunct="1">
              <a:buFont typeface="Times New Roman" charset="0"/>
              <a:buNone/>
            </a:pPr>
            <a:r>
              <a:rPr lang="en-GB" dirty="0" smtClean="0">
                <a:ea typeface="ＭＳ Ｐゴシック" charset="-128"/>
                <a:cs typeface="ＭＳ Ｐゴシック" charset="-128"/>
              </a:rPr>
              <a:t>3..  Which number represents the DNA content of a sperm cell?</a:t>
            </a:r>
          </a:p>
          <a:p>
            <a:pPr marL="1066800" lvl="2" indent="-609600" algn="l" eaLnBrk="1" hangingPunct="1">
              <a:buFont typeface="+mj-lt"/>
              <a:buAutoNum type="alphaUcPeriod"/>
            </a:pPr>
            <a:r>
              <a:rPr lang="en-GB" dirty="0" smtClean="0"/>
              <a:t>I</a:t>
            </a:r>
          </a:p>
          <a:p>
            <a:pPr marL="1066800" lvl="2" indent="-609600" algn="l" eaLnBrk="1" hangingPunct="1">
              <a:buFont typeface="Times New Roman" charset="0"/>
              <a:buAutoNum type="alphaUcPeriod"/>
            </a:pPr>
            <a:r>
              <a:rPr lang="en-GB" dirty="0" smtClean="0"/>
              <a:t>II</a:t>
            </a:r>
          </a:p>
          <a:p>
            <a:pPr marL="1066800" lvl="2" indent="-609600" algn="l" eaLnBrk="1" hangingPunct="1">
              <a:buFont typeface="Times New Roman" charset="0"/>
              <a:buAutoNum type="alphaUcPeriod"/>
            </a:pPr>
            <a:r>
              <a:rPr lang="en-GB" dirty="0" smtClean="0"/>
              <a:t>III</a:t>
            </a:r>
          </a:p>
          <a:p>
            <a:pPr marL="1066800" lvl="2" indent="-609600" algn="l" eaLnBrk="1" hangingPunct="1">
              <a:buFont typeface="Times New Roman" charset="0"/>
              <a:buAutoNum type="alphaUcPeriod"/>
            </a:pPr>
            <a:r>
              <a:rPr lang="en-GB" dirty="0" smtClean="0"/>
              <a:t>IV</a:t>
            </a:r>
          </a:p>
          <a:p>
            <a:pPr marL="1066800" lvl="2" indent="-609600" algn="l" eaLnBrk="1" hangingPunct="1">
              <a:buFont typeface="Times New Roman" charset="0"/>
              <a:buAutoNum type="alphaUcPeriod"/>
            </a:pPr>
            <a:r>
              <a:rPr lang="en-GB" dirty="0" smtClean="0"/>
              <a:t>V </a:t>
            </a:r>
            <a:endParaRPr lang="en-GB" dirty="0"/>
          </a:p>
        </p:txBody>
      </p:sp>
    </p:spTree>
    <p:extLst>
      <p:ext uri="{BB962C8B-B14F-4D97-AF65-F5344CB8AC3E}">
        <p14:creationId xmlns:p14="http://schemas.microsoft.com/office/powerpoint/2010/main" val="295457348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22809"/>
            <a:ext cx="7988300" cy="3046988"/>
          </a:xfrm>
          <a:prstGeom prst="rect">
            <a:avLst/>
          </a:prstGeom>
        </p:spPr>
        <p:txBody>
          <a:bodyPr wrap="square">
            <a:spAutoFit/>
          </a:bodyPr>
          <a:lstStyle/>
          <a:p>
            <a:pPr marL="609600" indent="-609600" algn="l" eaLnBrk="1" hangingPunct="1">
              <a:buFont typeface="Times New Roman" charset="0"/>
              <a:buNone/>
            </a:pPr>
            <a:r>
              <a:rPr lang="en-GB" dirty="0" smtClean="0">
                <a:ea typeface="ＭＳ Ｐゴシック" charset="-128"/>
                <a:cs typeface="ＭＳ Ｐゴシック" charset="-128"/>
              </a:rPr>
              <a:t>4.   Which of the following would not be considered a haploid cell?</a:t>
            </a:r>
          </a:p>
          <a:p>
            <a:pPr marL="1066800" lvl="2" indent="-609600" algn="l" eaLnBrk="1" hangingPunct="1">
              <a:buFont typeface="+mj-lt"/>
              <a:buAutoNum type="alphaUcPeriod"/>
            </a:pPr>
            <a:r>
              <a:rPr lang="en-GB" dirty="0" smtClean="0"/>
              <a:t>daughter cell after meiosis II</a:t>
            </a:r>
          </a:p>
          <a:p>
            <a:pPr marL="1066800" lvl="2" indent="-609600" algn="l" eaLnBrk="1" hangingPunct="1">
              <a:buFont typeface="+mj-lt"/>
              <a:buAutoNum type="alphaUcPeriod"/>
            </a:pPr>
            <a:r>
              <a:rPr lang="en-GB" dirty="0" smtClean="0"/>
              <a:t>gamete</a:t>
            </a:r>
          </a:p>
          <a:p>
            <a:pPr marL="1066800" lvl="2" indent="-609600" algn="l" eaLnBrk="1" hangingPunct="1">
              <a:buFont typeface="+mj-lt"/>
              <a:buAutoNum type="alphaUcPeriod"/>
            </a:pPr>
            <a:r>
              <a:rPr lang="en-GB" dirty="0" smtClean="0"/>
              <a:t>daughter cell after mitosis in gametophyte generation of a plant</a:t>
            </a:r>
          </a:p>
          <a:p>
            <a:pPr marL="1066800" lvl="2" indent="-609600" algn="l" eaLnBrk="1" hangingPunct="1">
              <a:buFont typeface="+mj-lt"/>
              <a:buAutoNum type="alphaUcPeriod"/>
            </a:pPr>
            <a:r>
              <a:rPr lang="en-GB" dirty="0" smtClean="0"/>
              <a:t>cell in prophase I</a:t>
            </a:r>
          </a:p>
          <a:p>
            <a:pPr marL="1066800" lvl="2" indent="-609600" algn="l" eaLnBrk="1" hangingPunct="1">
              <a:buFont typeface="+mj-lt"/>
              <a:buAutoNum type="alphaUcPeriod"/>
            </a:pPr>
            <a:r>
              <a:rPr lang="en-GB" dirty="0" smtClean="0"/>
              <a:t>cell in prophase II </a:t>
            </a:r>
            <a:endParaRPr lang="en-GB" dirty="0"/>
          </a:p>
        </p:txBody>
      </p:sp>
    </p:spTree>
    <p:extLst>
      <p:ext uri="{BB962C8B-B14F-4D97-AF65-F5344CB8AC3E}">
        <p14:creationId xmlns:p14="http://schemas.microsoft.com/office/powerpoint/2010/main" val="9394924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19120"/>
            <a:ext cx="8572500" cy="4219103"/>
          </a:xfrm>
          <a:prstGeom prst="rect">
            <a:avLst/>
          </a:prstGeom>
        </p:spPr>
        <p:txBody>
          <a:bodyPr wrap="square">
            <a:spAutoFit/>
          </a:bodyPr>
          <a:lstStyle/>
          <a:p>
            <a:pPr marL="457200" indent="-457200" algn="l" eaLnBrk="1" hangingPunct="1">
              <a:spcBef>
                <a:spcPts val="1463"/>
              </a:spcBef>
              <a:spcAft>
                <a:spcPts val="650"/>
              </a:spcAft>
              <a:buFont typeface="Times New Roman" charset="0"/>
              <a:buNone/>
            </a:pPr>
            <a:r>
              <a:rPr lang="en-GB" sz="2800" dirty="0" smtClean="0">
                <a:ea typeface="ＭＳ Ｐゴシック" charset="-128"/>
                <a:cs typeface="ＭＳ Ｐゴシック" charset="-128"/>
              </a:rPr>
              <a:t>5.  A cell in G</a:t>
            </a:r>
            <a:r>
              <a:rPr lang="en-GB" sz="2800" baseline="-25000" dirty="0" smtClean="0">
                <a:ea typeface="ＭＳ Ｐゴシック" charset="-128"/>
                <a:cs typeface="ＭＳ Ｐゴシック" charset="-128"/>
              </a:rPr>
              <a:t>2</a:t>
            </a:r>
            <a:r>
              <a:rPr lang="en-GB" sz="2800" dirty="0" smtClean="0">
                <a:ea typeface="ＭＳ Ｐゴシック" charset="-128"/>
                <a:cs typeface="ＭＳ Ｐゴシック" charset="-128"/>
              </a:rPr>
              <a:t> before meiosis compared with one of the four cells produced by that meiotic division has</a:t>
            </a:r>
          </a:p>
          <a:p>
            <a:pPr lvl="2" indent="-457200" algn="l" eaLnBrk="1" hangingPunct="1">
              <a:spcBef>
                <a:spcPts val="1350"/>
              </a:spcBef>
              <a:spcAft>
                <a:spcPts val="600"/>
              </a:spcAft>
              <a:buFont typeface="+mj-lt"/>
              <a:buAutoNum type="alphaUcPeriod"/>
            </a:pPr>
            <a:r>
              <a:rPr lang="en-GB" sz="2000" dirty="0" smtClean="0"/>
              <a:t>twice as much DNA and twice as many chromosomes.</a:t>
            </a:r>
          </a:p>
          <a:p>
            <a:pPr lvl="2" indent="-457200" algn="l" eaLnBrk="1" hangingPunct="1">
              <a:spcBef>
                <a:spcPts val="1350"/>
              </a:spcBef>
              <a:spcAft>
                <a:spcPts val="600"/>
              </a:spcAft>
              <a:buFont typeface="+mj-lt"/>
              <a:buAutoNum type="alphaUcPeriod"/>
            </a:pPr>
            <a:r>
              <a:rPr lang="en-GB" sz="2000" dirty="0" smtClean="0"/>
              <a:t>four times as much DNA and twice as many chromosomes.</a:t>
            </a:r>
          </a:p>
          <a:p>
            <a:pPr lvl="2" indent="-457200" algn="l" eaLnBrk="1" hangingPunct="1">
              <a:spcBef>
                <a:spcPts val="1350"/>
              </a:spcBef>
              <a:spcAft>
                <a:spcPts val="600"/>
              </a:spcAft>
              <a:buFont typeface="+mj-lt"/>
              <a:buAutoNum type="alphaUcPeriod"/>
            </a:pPr>
            <a:r>
              <a:rPr lang="en-GB" sz="2000" dirty="0" smtClean="0"/>
              <a:t>four times as much DNA and four times as many chromosomes.</a:t>
            </a:r>
          </a:p>
          <a:p>
            <a:pPr lvl="2" indent="-457200" algn="l" eaLnBrk="1" hangingPunct="1">
              <a:spcBef>
                <a:spcPts val="1350"/>
              </a:spcBef>
              <a:spcAft>
                <a:spcPts val="600"/>
              </a:spcAft>
              <a:buFont typeface="+mj-lt"/>
              <a:buAutoNum type="alphaUcPeriod"/>
            </a:pPr>
            <a:r>
              <a:rPr lang="en-GB" sz="2000" dirty="0" smtClean="0"/>
              <a:t>half as much DNA but the same number of chromosomes.</a:t>
            </a:r>
          </a:p>
          <a:p>
            <a:pPr lvl="2" indent="-457200" algn="l" eaLnBrk="1" hangingPunct="1">
              <a:spcBef>
                <a:spcPts val="1350"/>
              </a:spcBef>
              <a:spcAft>
                <a:spcPts val="600"/>
              </a:spcAft>
              <a:buFont typeface="+mj-lt"/>
              <a:buAutoNum type="alphaUcPeriod"/>
            </a:pPr>
            <a:r>
              <a:rPr lang="en-GB" sz="2000" dirty="0" smtClean="0"/>
              <a:t>half as much DNA and half as many chromosomes.</a:t>
            </a:r>
            <a:endParaRPr lang="en-GB" sz="2000" dirty="0"/>
          </a:p>
        </p:txBody>
      </p:sp>
    </p:spTree>
    <p:extLst>
      <p:ext uri="{BB962C8B-B14F-4D97-AF65-F5344CB8AC3E}">
        <p14:creationId xmlns:p14="http://schemas.microsoft.com/office/powerpoint/2010/main" val="1974000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52" name="Rectangle 28"/>
          <p:cNvSpPr>
            <a:spLocks noGrp="1" noChangeArrowheads="1"/>
          </p:cNvSpPr>
          <p:nvPr>
            <p:ph type="title"/>
          </p:nvPr>
        </p:nvSpPr>
        <p:spPr>
          <a:noFill/>
          <a:ln/>
        </p:spPr>
        <p:txBody>
          <a:bodyPr/>
          <a:lstStyle/>
          <a:p>
            <a:r>
              <a:rPr lang="en-US"/>
              <a:t>How about the rest of us?</a:t>
            </a:r>
          </a:p>
        </p:txBody>
      </p:sp>
      <p:sp>
        <p:nvSpPr>
          <p:cNvPr id="487453" name="Rectangle 29" descr="Rectangle: Click to edit Master text styles&#10;Second level&#10;Third level&#10;Fourth level&#10;Fifth level"/>
          <p:cNvSpPr>
            <a:spLocks noGrp="1" noChangeArrowheads="1"/>
          </p:cNvSpPr>
          <p:nvPr>
            <p:ph type="body" idx="1"/>
          </p:nvPr>
        </p:nvSpPr>
        <p:spPr>
          <a:xfrm>
            <a:off x="571500" y="1041400"/>
            <a:ext cx="8077200" cy="2287588"/>
          </a:xfrm>
          <a:noFill/>
          <a:ln/>
        </p:spPr>
        <p:txBody>
          <a:bodyPr/>
          <a:lstStyle/>
          <a:p>
            <a:r>
              <a:rPr lang="en-US" dirty="0"/>
              <a:t>What if a complex multicellular organism (like us) wants to reproduce?</a:t>
            </a:r>
          </a:p>
          <a:p>
            <a:pPr lvl="1"/>
            <a:r>
              <a:rPr lang="en-US" dirty="0"/>
              <a:t>joining of egg + sperm</a:t>
            </a:r>
          </a:p>
          <a:p>
            <a:r>
              <a:rPr lang="en-US" dirty="0"/>
              <a:t>Do we make egg &amp; sperm by mitosis?</a:t>
            </a:r>
          </a:p>
        </p:txBody>
      </p:sp>
      <p:sp>
        <p:nvSpPr>
          <p:cNvPr id="487454" name="Oval 30"/>
          <p:cNvSpPr>
            <a:spLocks noChangeArrowheads="1"/>
          </p:cNvSpPr>
          <p:nvPr/>
        </p:nvSpPr>
        <p:spPr bwMode="auto">
          <a:xfrm>
            <a:off x="1143000" y="4279900"/>
            <a:ext cx="1485900" cy="1485900"/>
          </a:xfrm>
          <a:prstGeom prst="ellipse">
            <a:avLst/>
          </a:prstGeom>
          <a:solidFill>
            <a:srgbClr val="FF45B9"/>
          </a:solidFill>
          <a:ln w="9525">
            <a:solidFill>
              <a:srgbClr val="CC0000"/>
            </a:solidFill>
            <a:round/>
            <a:headEnd/>
            <a:tailEnd/>
          </a:ln>
          <a:effectLst/>
        </p:spPr>
        <p:txBody>
          <a:bodyPr wrap="none" anchor="ctr">
            <a:prstTxWarp prst="textNoShape">
              <a:avLst/>
            </a:prstTxWarp>
          </a:bodyPr>
          <a:lstStyle/>
          <a:p>
            <a:endParaRPr lang="en-US"/>
          </a:p>
        </p:txBody>
      </p:sp>
      <p:sp>
        <p:nvSpPr>
          <p:cNvPr id="487455" name="Rectangle 31"/>
          <p:cNvSpPr>
            <a:spLocks noChangeArrowheads="1"/>
          </p:cNvSpPr>
          <p:nvPr/>
        </p:nvSpPr>
        <p:spPr bwMode="auto">
          <a:xfrm>
            <a:off x="1544638" y="4686300"/>
            <a:ext cx="720725" cy="671513"/>
          </a:xfrm>
          <a:prstGeom prst="rect">
            <a:avLst/>
          </a:prstGeom>
          <a:no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nvGrpSpPr>
          <p:cNvPr id="2" name="Group 32"/>
          <p:cNvGrpSpPr>
            <a:grpSpLocks/>
          </p:cNvGrpSpPr>
          <p:nvPr/>
        </p:nvGrpSpPr>
        <p:grpSpPr bwMode="auto">
          <a:xfrm>
            <a:off x="2819400" y="4279900"/>
            <a:ext cx="2171700" cy="2413000"/>
            <a:chOff x="1872" y="2640"/>
            <a:chExt cx="1368" cy="1520"/>
          </a:xfrm>
        </p:grpSpPr>
        <p:sp>
          <p:nvSpPr>
            <p:cNvPr id="487457" name="Freeform 33"/>
            <p:cNvSpPr>
              <a:spLocks/>
            </p:cNvSpPr>
            <p:nvPr/>
          </p:nvSpPr>
          <p:spPr bwMode="auto">
            <a:xfrm>
              <a:off x="1872" y="3264"/>
              <a:ext cx="736" cy="896"/>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487458" name="Oval 34"/>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a:effectLst/>
          </p:spPr>
          <p:txBody>
            <a:bodyPr wrap="none" anchor="ctr">
              <a:prstTxWarp prst="textNoShape">
                <a:avLst/>
              </a:prstTxWarp>
            </a:bodyPr>
            <a:lstStyle/>
            <a:p>
              <a:endParaRPr lang="en-US"/>
            </a:p>
          </p:txBody>
        </p:sp>
      </p:grpSp>
      <p:sp>
        <p:nvSpPr>
          <p:cNvPr id="487459" name="Rectangle 35"/>
          <p:cNvSpPr>
            <a:spLocks noChangeArrowheads="1"/>
          </p:cNvSpPr>
          <p:nvPr/>
        </p:nvSpPr>
        <p:spPr bwMode="auto">
          <a:xfrm>
            <a:off x="3886200" y="4676775"/>
            <a:ext cx="720725" cy="671513"/>
          </a:xfrm>
          <a:prstGeom prst="rect">
            <a:avLst/>
          </a:prstGeom>
          <a:no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sp>
        <p:nvSpPr>
          <p:cNvPr id="487460" name="Rectangle 36"/>
          <p:cNvSpPr>
            <a:spLocks noChangeArrowheads="1"/>
          </p:cNvSpPr>
          <p:nvPr/>
        </p:nvSpPr>
        <p:spPr bwMode="auto">
          <a:xfrm>
            <a:off x="2819400" y="4657725"/>
            <a:ext cx="495300" cy="731838"/>
          </a:xfrm>
          <a:prstGeom prst="rect">
            <a:avLst/>
          </a:prstGeom>
          <a:noFill/>
          <a:ln w="9525">
            <a:noFill/>
            <a:miter lim="800000"/>
            <a:headEnd/>
            <a:tailEnd/>
          </a:ln>
          <a:effectLst/>
        </p:spPr>
        <p:txBody>
          <a:bodyPr wrap="none" anchor="ctr">
            <a:prstTxWarp prst="textNoShape">
              <a:avLst/>
            </a:prstTxWarp>
            <a:spAutoFit/>
          </a:bodyPr>
          <a:lstStyle/>
          <a:p>
            <a:r>
              <a:rPr lang="en-US" sz="4200" b="1">
                <a:solidFill>
                  <a:srgbClr val="0F116A"/>
                </a:solidFill>
              </a:rPr>
              <a:t>+</a:t>
            </a:r>
            <a:endParaRPr lang="en-US" sz="3000" b="1">
              <a:solidFill>
                <a:srgbClr val="0F116A"/>
              </a:solidFill>
            </a:endParaRPr>
          </a:p>
        </p:txBody>
      </p:sp>
      <p:sp>
        <p:nvSpPr>
          <p:cNvPr id="487461" name="Oval 37"/>
          <p:cNvSpPr>
            <a:spLocks noChangeArrowheads="1"/>
          </p:cNvSpPr>
          <p:nvPr/>
        </p:nvSpPr>
        <p:spPr bwMode="auto">
          <a:xfrm>
            <a:off x="6705600" y="4254500"/>
            <a:ext cx="1485900" cy="1485900"/>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487462" name="AutoShape 38"/>
          <p:cNvSpPr>
            <a:spLocks noChangeArrowheads="1"/>
          </p:cNvSpPr>
          <p:nvPr/>
        </p:nvSpPr>
        <p:spPr bwMode="auto">
          <a:xfrm>
            <a:off x="5257800" y="4870450"/>
            <a:ext cx="1219200" cy="304800"/>
          </a:xfrm>
          <a:prstGeom prst="rightArrow">
            <a:avLst>
              <a:gd name="adj1" fmla="val 50000"/>
              <a:gd name="adj2" fmla="val 100000"/>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87463" name="Rectangle 39"/>
          <p:cNvSpPr>
            <a:spLocks noChangeArrowheads="1"/>
          </p:cNvSpPr>
          <p:nvPr/>
        </p:nvSpPr>
        <p:spPr bwMode="auto">
          <a:xfrm>
            <a:off x="7085013" y="4676775"/>
            <a:ext cx="720725" cy="671513"/>
          </a:xfrm>
          <a:prstGeom prst="rect">
            <a:avLst/>
          </a:prstGeom>
          <a:noFill/>
          <a:ln w="9525">
            <a:noFill/>
            <a:miter lim="800000"/>
            <a:headEnd/>
            <a:tailEnd/>
          </a:ln>
          <a:effectLst/>
        </p:spPr>
        <p:txBody>
          <a:bodyPr wrap="none" anchor="ctr">
            <a:prstTxWarp prst="textNoShape">
              <a:avLst/>
            </a:prstTxWarp>
            <a:spAutoFit/>
          </a:bodyPr>
          <a:lstStyle/>
          <a:p>
            <a:r>
              <a:rPr lang="en-US" sz="3800" b="1">
                <a:solidFill>
                  <a:srgbClr val="0F116A"/>
                </a:solidFill>
              </a:rPr>
              <a:t>92</a:t>
            </a:r>
            <a:endParaRPr lang="en-US" sz="3000" b="1">
              <a:solidFill>
                <a:srgbClr val="0F116A"/>
              </a:solidFill>
            </a:endParaRPr>
          </a:p>
        </p:txBody>
      </p:sp>
      <p:grpSp>
        <p:nvGrpSpPr>
          <p:cNvPr id="3" name="Group 40"/>
          <p:cNvGrpSpPr>
            <a:grpSpLocks/>
          </p:cNvGrpSpPr>
          <p:nvPr/>
        </p:nvGrpSpPr>
        <p:grpSpPr bwMode="auto">
          <a:xfrm>
            <a:off x="6781800" y="4178300"/>
            <a:ext cx="1360488" cy="1600200"/>
            <a:chOff x="4272" y="2256"/>
            <a:chExt cx="857" cy="1008"/>
          </a:xfrm>
        </p:grpSpPr>
        <p:sp>
          <p:nvSpPr>
            <p:cNvPr id="487465" name="Line 41"/>
            <p:cNvSpPr>
              <a:spLocks noChangeShapeType="1"/>
            </p:cNvSpPr>
            <p:nvPr/>
          </p:nvSpPr>
          <p:spPr bwMode="auto">
            <a:xfrm>
              <a:off x="4272" y="2256"/>
              <a:ext cx="857" cy="1008"/>
            </a:xfrm>
            <a:prstGeom prst="line">
              <a:avLst/>
            </a:prstGeom>
            <a:noFill/>
            <a:ln w="101600">
              <a:solidFill>
                <a:srgbClr val="CC0000"/>
              </a:solidFill>
              <a:round/>
              <a:headEnd/>
              <a:tailEnd/>
            </a:ln>
            <a:effectLst/>
          </p:spPr>
          <p:txBody>
            <a:bodyPr wrap="none" anchor="ctr">
              <a:prstTxWarp prst="textNoShape">
                <a:avLst/>
              </a:prstTxWarp>
            </a:bodyPr>
            <a:lstStyle/>
            <a:p>
              <a:endParaRPr lang="en-US"/>
            </a:p>
          </p:txBody>
        </p:sp>
        <p:sp>
          <p:nvSpPr>
            <p:cNvPr id="487466" name="Line 42"/>
            <p:cNvSpPr>
              <a:spLocks noChangeShapeType="1"/>
            </p:cNvSpPr>
            <p:nvPr/>
          </p:nvSpPr>
          <p:spPr bwMode="auto">
            <a:xfrm flipH="1">
              <a:off x="4272" y="2280"/>
              <a:ext cx="816" cy="960"/>
            </a:xfrm>
            <a:prstGeom prst="line">
              <a:avLst/>
            </a:prstGeom>
            <a:noFill/>
            <a:ln w="101600">
              <a:solidFill>
                <a:srgbClr val="CC0000"/>
              </a:solidFill>
              <a:round/>
              <a:headEnd/>
              <a:tailEnd/>
            </a:ln>
            <a:effectLst/>
          </p:spPr>
          <p:txBody>
            <a:bodyPr wrap="none" anchor="ctr">
              <a:prstTxWarp prst="textNoShape">
                <a:avLst/>
              </a:prstTxWarp>
            </a:bodyPr>
            <a:lstStyle/>
            <a:p>
              <a:endParaRPr lang="en-US"/>
            </a:p>
          </p:txBody>
        </p:sp>
      </p:grpSp>
      <p:sp>
        <p:nvSpPr>
          <p:cNvPr id="487467" name="Rectangle 43"/>
          <p:cNvSpPr>
            <a:spLocks noChangeArrowheads="1"/>
          </p:cNvSpPr>
          <p:nvPr/>
        </p:nvSpPr>
        <p:spPr bwMode="auto">
          <a:xfrm>
            <a:off x="1528763" y="5854700"/>
            <a:ext cx="681037" cy="427038"/>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egg</a:t>
            </a:r>
            <a:endParaRPr lang="en-US" sz="3000" b="1">
              <a:solidFill>
                <a:srgbClr val="0F116A"/>
              </a:solidFill>
            </a:endParaRPr>
          </a:p>
        </p:txBody>
      </p:sp>
      <p:sp>
        <p:nvSpPr>
          <p:cNvPr id="487468" name="Rectangle 44"/>
          <p:cNvSpPr>
            <a:spLocks noChangeArrowheads="1"/>
          </p:cNvSpPr>
          <p:nvPr/>
        </p:nvSpPr>
        <p:spPr bwMode="auto">
          <a:xfrm>
            <a:off x="3716338" y="5854700"/>
            <a:ext cx="1022350" cy="427038"/>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sperm</a:t>
            </a:r>
            <a:endParaRPr lang="en-US" sz="3000" b="1">
              <a:solidFill>
                <a:srgbClr val="0F116A"/>
              </a:solidFill>
            </a:endParaRPr>
          </a:p>
        </p:txBody>
      </p:sp>
      <p:sp>
        <p:nvSpPr>
          <p:cNvPr id="487469" name="Rectangle 45"/>
          <p:cNvSpPr>
            <a:spLocks noChangeArrowheads="1"/>
          </p:cNvSpPr>
          <p:nvPr/>
        </p:nvSpPr>
        <p:spPr bwMode="auto">
          <a:xfrm>
            <a:off x="6910388" y="5854700"/>
            <a:ext cx="1068387" cy="427038"/>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zygote</a:t>
            </a:r>
            <a:endParaRPr lang="en-US" sz="3000" b="1">
              <a:solidFill>
                <a:srgbClr val="0F116A"/>
              </a:solidFill>
            </a:endParaRPr>
          </a:p>
        </p:txBody>
      </p:sp>
      <p:grpSp>
        <p:nvGrpSpPr>
          <p:cNvPr id="4" name="Group 46"/>
          <p:cNvGrpSpPr>
            <a:grpSpLocks/>
          </p:cNvGrpSpPr>
          <p:nvPr/>
        </p:nvGrpSpPr>
        <p:grpSpPr bwMode="auto">
          <a:xfrm>
            <a:off x="3581400" y="4178300"/>
            <a:ext cx="1360488" cy="1600200"/>
            <a:chOff x="4272" y="2256"/>
            <a:chExt cx="857" cy="1008"/>
          </a:xfrm>
        </p:grpSpPr>
        <p:sp>
          <p:nvSpPr>
            <p:cNvPr id="487471" name="Line 47"/>
            <p:cNvSpPr>
              <a:spLocks noChangeShapeType="1"/>
            </p:cNvSpPr>
            <p:nvPr/>
          </p:nvSpPr>
          <p:spPr bwMode="auto">
            <a:xfrm>
              <a:off x="4272" y="2256"/>
              <a:ext cx="857" cy="1008"/>
            </a:xfrm>
            <a:prstGeom prst="line">
              <a:avLst/>
            </a:prstGeom>
            <a:noFill/>
            <a:ln w="101600">
              <a:solidFill>
                <a:srgbClr val="CC0000"/>
              </a:solidFill>
              <a:round/>
              <a:headEnd/>
              <a:tailEnd/>
            </a:ln>
            <a:effectLst/>
          </p:spPr>
          <p:txBody>
            <a:bodyPr wrap="none" anchor="ctr">
              <a:prstTxWarp prst="textNoShape">
                <a:avLst/>
              </a:prstTxWarp>
            </a:bodyPr>
            <a:lstStyle/>
            <a:p>
              <a:endParaRPr lang="en-US"/>
            </a:p>
          </p:txBody>
        </p:sp>
        <p:sp>
          <p:nvSpPr>
            <p:cNvPr id="487472" name="Line 48"/>
            <p:cNvSpPr>
              <a:spLocks noChangeShapeType="1"/>
            </p:cNvSpPr>
            <p:nvPr/>
          </p:nvSpPr>
          <p:spPr bwMode="auto">
            <a:xfrm flipH="1">
              <a:off x="4272" y="2280"/>
              <a:ext cx="816" cy="960"/>
            </a:xfrm>
            <a:prstGeom prst="line">
              <a:avLst/>
            </a:prstGeom>
            <a:noFill/>
            <a:ln w="101600">
              <a:solidFill>
                <a:srgbClr val="CC0000"/>
              </a:solidFill>
              <a:round/>
              <a:headEnd/>
              <a:tailEnd/>
            </a:ln>
            <a:effectLst/>
          </p:spPr>
          <p:txBody>
            <a:bodyPr wrap="none" anchor="ctr">
              <a:prstTxWarp prst="textNoShape">
                <a:avLst/>
              </a:prstTxWarp>
            </a:bodyPr>
            <a:lstStyle/>
            <a:p>
              <a:endParaRPr lang="en-US"/>
            </a:p>
          </p:txBody>
        </p:sp>
      </p:grpSp>
      <p:grpSp>
        <p:nvGrpSpPr>
          <p:cNvPr id="5" name="Group 49"/>
          <p:cNvGrpSpPr>
            <a:grpSpLocks/>
          </p:cNvGrpSpPr>
          <p:nvPr/>
        </p:nvGrpSpPr>
        <p:grpSpPr bwMode="auto">
          <a:xfrm>
            <a:off x="1219200" y="4178300"/>
            <a:ext cx="1360488" cy="1600200"/>
            <a:chOff x="4272" y="2256"/>
            <a:chExt cx="857" cy="1008"/>
          </a:xfrm>
        </p:grpSpPr>
        <p:sp>
          <p:nvSpPr>
            <p:cNvPr id="487474" name="Line 50"/>
            <p:cNvSpPr>
              <a:spLocks noChangeShapeType="1"/>
            </p:cNvSpPr>
            <p:nvPr/>
          </p:nvSpPr>
          <p:spPr bwMode="auto">
            <a:xfrm>
              <a:off x="4272" y="2256"/>
              <a:ext cx="857" cy="1008"/>
            </a:xfrm>
            <a:prstGeom prst="line">
              <a:avLst/>
            </a:prstGeom>
            <a:noFill/>
            <a:ln w="101600">
              <a:solidFill>
                <a:srgbClr val="CC0000"/>
              </a:solidFill>
              <a:round/>
              <a:headEnd/>
              <a:tailEnd/>
            </a:ln>
            <a:effectLst/>
          </p:spPr>
          <p:txBody>
            <a:bodyPr wrap="none" anchor="ctr">
              <a:prstTxWarp prst="textNoShape">
                <a:avLst/>
              </a:prstTxWarp>
            </a:bodyPr>
            <a:lstStyle/>
            <a:p>
              <a:endParaRPr lang="en-US"/>
            </a:p>
          </p:txBody>
        </p:sp>
        <p:sp>
          <p:nvSpPr>
            <p:cNvPr id="487475" name="Line 51"/>
            <p:cNvSpPr>
              <a:spLocks noChangeShapeType="1"/>
            </p:cNvSpPr>
            <p:nvPr/>
          </p:nvSpPr>
          <p:spPr bwMode="auto">
            <a:xfrm flipH="1">
              <a:off x="4272" y="2280"/>
              <a:ext cx="816" cy="960"/>
            </a:xfrm>
            <a:prstGeom prst="line">
              <a:avLst/>
            </a:prstGeom>
            <a:noFill/>
            <a:ln w="101600">
              <a:solidFill>
                <a:srgbClr val="CC0000"/>
              </a:solidFill>
              <a:round/>
              <a:headEnd/>
              <a:tailEnd/>
            </a:ln>
            <a:effectLst/>
          </p:spPr>
          <p:txBody>
            <a:bodyPr wrap="none" anchor="ctr">
              <a:prstTxWarp prst="textNoShape">
                <a:avLst/>
              </a:prstTxWarp>
            </a:bodyPr>
            <a:lstStyle/>
            <a:p>
              <a:endParaRPr lang="en-US"/>
            </a:p>
          </p:txBody>
        </p:sp>
      </p:grpSp>
      <p:sp>
        <p:nvSpPr>
          <p:cNvPr id="487476" name="AutoShape 52"/>
          <p:cNvSpPr>
            <a:spLocks noChangeArrowheads="1"/>
          </p:cNvSpPr>
          <p:nvPr/>
        </p:nvSpPr>
        <p:spPr bwMode="auto">
          <a:xfrm>
            <a:off x="103188" y="3530600"/>
            <a:ext cx="4206875" cy="508000"/>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pPr algn="l"/>
            <a:r>
              <a:rPr lang="en-US" sz="3000" b="1">
                <a:solidFill>
                  <a:srgbClr val="0F116A"/>
                </a:solidFill>
              </a:rPr>
              <a:t>What if we did, then….</a:t>
            </a:r>
          </a:p>
        </p:txBody>
      </p:sp>
      <p:sp>
        <p:nvSpPr>
          <p:cNvPr id="487477" name="AutoShape 53"/>
          <p:cNvSpPr>
            <a:spLocks noChangeArrowheads="1"/>
          </p:cNvSpPr>
          <p:nvPr/>
        </p:nvSpPr>
        <p:spPr bwMode="auto">
          <a:xfrm>
            <a:off x="6176963" y="6291263"/>
            <a:ext cx="2662237" cy="508000"/>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pPr algn="l"/>
            <a:r>
              <a:rPr lang="en-US" sz="3000" b="1" i="1">
                <a:solidFill>
                  <a:schemeClr val="bg1"/>
                </a:solidFill>
              </a:rPr>
              <a:t>Doesn’t work!</a:t>
            </a:r>
            <a:endParaRPr lang="en-US" sz="3000" b="1">
              <a:solidFill>
                <a:schemeClr val="bg1"/>
              </a:solidFill>
            </a:endParaRPr>
          </a:p>
        </p:txBody>
      </p:sp>
      <p:sp>
        <p:nvSpPr>
          <p:cNvPr id="487484" name="AutoShape 60"/>
          <p:cNvSpPr>
            <a:spLocks noChangeArrowheads="1"/>
          </p:cNvSpPr>
          <p:nvPr/>
        </p:nvSpPr>
        <p:spPr bwMode="auto">
          <a:xfrm>
            <a:off x="8243888" y="2908300"/>
            <a:ext cx="771525" cy="508000"/>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pPr algn="r"/>
            <a:r>
              <a:rPr lang="en-US" sz="3000" b="1" i="1">
                <a:solidFill>
                  <a:schemeClr val="bg1"/>
                </a:solidFill>
              </a:rPr>
              <a:t>No!</a:t>
            </a:r>
            <a:endParaRPr lang="en-US" sz="3000" b="1">
              <a:solidFill>
                <a:schemeClr val="bg1"/>
              </a:solidFill>
            </a:endParaRPr>
          </a:p>
        </p:txBody>
      </p:sp>
    </p:spTree>
    <p:extLst>
      <p:ext uri="{BB962C8B-B14F-4D97-AF65-F5344CB8AC3E}">
        <p14:creationId xmlns:p14="http://schemas.microsoft.com/office/powerpoint/2010/main" val="2199979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7484"/>
                                        </p:tgtEl>
                                        <p:attrNameLst>
                                          <p:attrName>style.visibility</p:attrName>
                                        </p:attrNameLst>
                                      </p:cBhvr>
                                      <p:to>
                                        <p:strVal val="visible"/>
                                      </p:to>
                                    </p:set>
                                    <p:animEffect transition="in" filter="wipe(left)">
                                      <p:cBhvr>
                                        <p:cTn id="7" dur="500"/>
                                        <p:tgtEl>
                                          <p:spTgt spid="4874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87476"/>
                                        </p:tgtEl>
                                        <p:attrNameLst>
                                          <p:attrName>style.visibility</p:attrName>
                                        </p:attrNameLst>
                                      </p:cBhvr>
                                      <p:to>
                                        <p:strVal val="visible"/>
                                      </p:to>
                                    </p:set>
                                    <p:anim calcmode="lin" valueType="num">
                                      <p:cBhvr additive="base">
                                        <p:cTn id="12" dur="500" fill="hold"/>
                                        <p:tgtEl>
                                          <p:spTgt spid="487476"/>
                                        </p:tgtEl>
                                        <p:attrNameLst>
                                          <p:attrName>ppt_x</p:attrName>
                                        </p:attrNameLst>
                                      </p:cBhvr>
                                      <p:tavLst>
                                        <p:tav tm="0">
                                          <p:val>
                                            <p:strVal val="0-#ppt_w/2"/>
                                          </p:val>
                                        </p:tav>
                                        <p:tav tm="100000">
                                          <p:val>
                                            <p:strVal val="#ppt_x"/>
                                          </p:val>
                                        </p:tav>
                                      </p:tavLst>
                                    </p:anim>
                                    <p:anim calcmode="lin" valueType="num">
                                      <p:cBhvr additive="base">
                                        <p:cTn id="13" dur="500" fill="hold"/>
                                        <p:tgtEl>
                                          <p:spTgt spid="487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487454"/>
                                        </p:tgtEl>
                                        <p:attrNameLst>
                                          <p:attrName>style.visibility</p:attrName>
                                        </p:attrNameLst>
                                      </p:cBhvr>
                                      <p:to>
                                        <p:strVal val="visible"/>
                                      </p:to>
                                    </p:set>
                                    <p:animEffect transition="in" filter="circle(out)">
                                      <p:cBhvr>
                                        <p:cTn id="18" dur="1000"/>
                                        <p:tgtEl>
                                          <p:spTgt spid="487454"/>
                                        </p:tgtEl>
                                      </p:cBhvr>
                                    </p:animEffect>
                                  </p:childTnLst>
                                  <p:subTnLst>
                                    <p:audio>
                                      <p:cMediaNode>
                                        <p:cTn display="0" masterRel="sameClick">
                                          <p:stCondLst>
                                            <p:cond evt="begin" delay="0">
                                              <p:tn val="16"/>
                                            </p:cond>
                                          </p:stCondLst>
                                          <p:endCondLst>
                                            <p:cond evt="onStopAudio" delay="0">
                                              <p:tgtEl>
                                                <p:sldTgt/>
                                              </p:tgtEl>
                                            </p:cond>
                                          </p:endCondLst>
                                        </p:cTn>
                                        <p:tgtEl>
                                          <p:sndTgt r:embed="rId4" name="Pencil Check"/>
                                        </p:tgtEl>
                                      </p:cMediaNode>
                                    </p:audio>
                                  </p:sub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87467">
                                            <p:txEl>
                                              <p:pRg st="0" end="0"/>
                                            </p:txEl>
                                          </p:spTgt>
                                        </p:tgtEl>
                                        <p:attrNameLst>
                                          <p:attrName>style.visibility</p:attrName>
                                        </p:attrNameLst>
                                      </p:cBhvr>
                                      <p:to>
                                        <p:strVal val="visible"/>
                                      </p:to>
                                    </p:set>
                                    <p:animEffect transition="in" filter="wipe(left)">
                                      <p:cBhvr>
                                        <p:cTn id="22" dur="500"/>
                                        <p:tgtEl>
                                          <p:spTgt spid="487467">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7455">
                                            <p:txEl>
                                              <p:pRg st="0" end="0"/>
                                            </p:txEl>
                                          </p:spTgt>
                                        </p:tgtEl>
                                        <p:attrNameLst>
                                          <p:attrName>style.visibility</p:attrName>
                                        </p:attrNameLst>
                                      </p:cBhvr>
                                      <p:to>
                                        <p:strVal val="visible"/>
                                      </p:to>
                                    </p:set>
                                    <p:animEffect transition="in" filter="wipe(left)">
                                      <p:cBhvr>
                                        <p:cTn id="27" dur="500"/>
                                        <p:tgtEl>
                                          <p:spTgt spid="487455">
                                            <p:txEl>
                                              <p:pRg st="0" end="0"/>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87460">
                                            <p:txEl>
                                              <p:pRg st="0" end="0"/>
                                            </p:txEl>
                                          </p:spTgt>
                                        </p:tgtEl>
                                        <p:attrNameLst>
                                          <p:attrName>style.visibility</p:attrName>
                                        </p:attrNameLst>
                                      </p:cBhvr>
                                      <p:to>
                                        <p:strVal val="visible"/>
                                      </p:to>
                                    </p:set>
                                    <p:animEffect transition="in" filter="wipe(left)">
                                      <p:cBhvr>
                                        <p:cTn id="31" dur="500"/>
                                        <p:tgtEl>
                                          <p:spTgt spid="48746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900" decel="100000" fill="hold"/>
                                        <p:tgtEl>
                                          <p:spTgt spid="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Pencil Check"/>
                                        </p:tgtEl>
                                      </p:cMediaNode>
                                    </p:audio>
                                  </p:sub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87468">
                                            <p:txEl>
                                              <p:pRg st="0" end="0"/>
                                            </p:txEl>
                                          </p:spTgt>
                                        </p:tgtEl>
                                        <p:attrNameLst>
                                          <p:attrName>style.visibility</p:attrName>
                                        </p:attrNameLst>
                                      </p:cBhvr>
                                      <p:to>
                                        <p:strVal val="visible"/>
                                      </p:to>
                                    </p:set>
                                    <p:animEffect transition="in" filter="wipe(left)">
                                      <p:cBhvr>
                                        <p:cTn id="43" dur="500"/>
                                        <p:tgtEl>
                                          <p:spTgt spid="487468">
                                            <p:txEl>
                                              <p:pRg st="0" end="0"/>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4" name="Pencil Check"/>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87459">
                                            <p:txEl>
                                              <p:pRg st="0" end="0"/>
                                            </p:txEl>
                                          </p:spTgt>
                                        </p:tgtEl>
                                        <p:attrNameLst>
                                          <p:attrName>style.visibility</p:attrName>
                                        </p:attrNameLst>
                                      </p:cBhvr>
                                      <p:to>
                                        <p:strVal val="visible"/>
                                      </p:to>
                                    </p:set>
                                    <p:animEffect transition="in" filter="wipe(left)">
                                      <p:cBhvr>
                                        <p:cTn id="48" dur="500"/>
                                        <p:tgtEl>
                                          <p:spTgt spid="48745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87462"/>
                                        </p:tgtEl>
                                        <p:attrNameLst>
                                          <p:attrName>style.visibility</p:attrName>
                                        </p:attrNameLst>
                                      </p:cBhvr>
                                      <p:to>
                                        <p:strVal val="visible"/>
                                      </p:to>
                                    </p:set>
                                    <p:animEffect transition="in" filter="wipe(left)">
                                      <p:cBhvr>
                                        <p:cTn id="53" dur="500"/>
                                        <p:tgtEl>
                                          <p:spTgt spid="487462"/>
                                        </p:tgtEl>
                                      </p:cBhvr>
                                    </p:animEffect>
                                  </p:childTnLst>
                                  <p:subTnLst>
                                    <p:audio>
                                      <p:cMediaNode>
                                        <p:cTn display="0" masterRel="sameClick">
                                          <p:stCondLst>
                                            <p:cond evt="begin" delay="0">
                                              <p:tn val="51"/>
                                            </p:cond>
                                          </p:stCondLst>
                                          <p:endCondLst>
                                            <p:cond evt="onStopAudio" delay="0">
                                              <p:tgtEl>
                                                <p:sldTgt/>
                                              </p:tgtEl>
                                            </p:cond>
                                          </p:endCondLst>
                                        </p:cTn>
                                        <p:tgtEl>
                                          <p:sndTgt r:embed="rId5" name="Arrow"/>
                                        </p:tgtEl>
                                      </p:cMediaNode>
                                    </p:audio>
                                  </p:subTnLst>
                                </p:cTn>
                              </p:par>
                            </p:childTnLst>
                          </p:cTn>
                        </p:par>
                        <p:par>
                          <p:cTn id="54" fill="hold">
                            <p:stCondLst>
                              <p:cond delay="500"/>
                            </p:stCondLst>
                            <p:childTnLst>
                              <p:par>
                                <p:cTn id="55" presetID="34" presetClass="entr" presetSubtype="0" fill="hold" grpId="0" nodeType="afterEffect">
                                  <p:stCondLst>
                                    <p:cond delay="0"/>
                                  </p:stCondLst>
                                  <p:childTnLst>
                                    <p:set>
                                      <p:cBhvr>
                                        <p:cTn id="56" dur="1" fill="hold">
                                          <p:stCondLst>
                                            <p:cond delay="0"/>
                                          </p:stCondLst>
                                        </p:cTn>
                                        <p:tgtEl>
                                          <p:spTgt spid="487461"/>
                                        </p:tgtEl>
                                        <p:attrNameLst>
                                          <p:attrName>style.visibility</p:attrName>
                                        </p:attrNameLst>
                                      </p:cBhvr>
                                      <p:to>
                                        <p:strVal val="visible"/>
                                      </p:to>
                                    </p:set>
                                    <p:anim from="(-#ppt_w/2)" to="(#ppt_x)" calcmode="lin" valueType="num">
                                      <p:cBhvr>
                                        <p:cTn id="57" dur="600" fill="hold">
                                          <p:stCondLst>
                                            <p:cond delay="0"/>
                                          </p:stCondLst>
                                        </p:cTn>
                                        <p:tgtEl>
                                          <p:spTgt spid="487461"/>
                                        </p:tgtEl>
                                        <p:attrNameLst>
                                          <p:attrName>ppt_x</p:attrName>
                                        </p:attrNameLst>
                                      </p:cBhvr>
                                    </p:anim>
                                    <p:anim from="0" to="-1.0" calcmode="lin" valueType="num">
                                      <p:cBhvr>
                                        <p:cTn id="58" dur="200" decel="50000" autoRev="1" fill="hold">
                                          <p:stCondLst>
                                            <p:cond delay="600"/>
                                          </p:stCondLst>
                                        </p:cTn>
                                        <p:tgtEl>
                                          <p:spTgt spid="487461"/>
                                        </p:tgtEl>
                                        <p:attrNameLst>
                                          <p:attrName>xshear</p:attrName>
                                        </p:attrNameLst>
                                      </p:cBhvr>
                                    </p:anim>
                                    <p:animScale>
                                      <p:cBhvr>
                                        <p:cTn id="59" dur="200" decel="100000" autoRev="1" fill="hold">
                                          <p:stCondLst>
                                            <p:cond delay="600"/>
                                          </p:stCondLst>
                                        </p:cTn>
                                        <p:tgtEl>
                                          <p:spTgt spid="487461"/>
                                        </p:tgtEl>
                                      </p:cBhvr>
                                      <p:from x="100000" y="100000"/>
                                      <p:to x="80000" y="100000"/>
                                    </p:animScale>
                                    <p:anim by="(#ppt_h/3+#ppt_w*0.1)" calcmode="lin" valueType="num">
                                      <p:cBhvr additive="sum">
                                        <p:cTn id="60" dur="200" decel="100000" autoRev="1" fill="hold">
                                          <p:stCondLst>
                                            <p:cond delay="600"/>
                                          </p:stCondLst>
                                        </p:cTn>
                                        <p:tgtEl>
                                          <p:spTgt spid="487461"/>
                                        </p:tgtEl>
                                        <p:attrNameLst>
                                          <p:attrName>ppt_x</p:attrName>
                                        </p:attrNameLst>
                                      </p:cBhvr>
                                    </p:anim>
                                  </p:childTnLst>
                                  <p:subTnLst>
                                    <p:audio>
                                      <p:cMediaNode>
                                        <p:cTn display="0" masterRel="sameClick">
                                          <p:stCondLst>
                                            <p:cond evt="begin" delay="0">
                                              <p:tn val="55"/>
                                            </p:cond>
                                          </p:stCondLst>
                                          <p:endCondLst>
                                            <p:cond evt="onStopAudio" delay="0">
                                              <p:tgtEl>
                                                <p:sldTgt/>
                                              </p:tgtEl>
                                            </p:cond>
                                          </p:endCondLst>
                                        </p:cTn>
                                        <p:tgtEl>
                                          <p:sndTgt r:embed="rId4" name="Pencil Check"/>
                                        </p:tgtEl>
                                      </p:cMediaNode>
                                    </p:audio>
                                  </p:sub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487469">
                                            <p:txEl>
                                              <p:pRg st="0" end="0"/>
                                            </p:txEl>
                                          </p:spTgt>
                                        </p:tgtEl>
                                        <p:attrNameLst>
                                          <p:attrName>style.visibility</p:attrName>
                                        </p:attrNameLst>
                                      </p:cBhvr>
                                      <p:to>
                                        <p:strVal val="visible"/>
                                      </p:to>
                                    </p:set>
                                    <p:animEffect transition="in" filter="wipe(left)">
                                      <p:cBhvr>
                                        <p:cTn id="64" dur="500"/>
                                        <p:tgtEl>
                                          <p:spTgt spid="487469">
                                            <p:txEl>
                                              <p:pRg st="0" end="0"/>
                                            </p:txEl>
                                          </p:spTgt>
                                        </p:tgtEl>
                                      </p:cBhvr>
                                    </p:animEffect>
                                  </p:childTnLst>
                                  <p:subTnLst>
                                    <p:audio>
                                      <p:cMediaNode>
                                        <p:cTn display="0" masterRel="sameClick">
                                          <p:stCondLst>
                                            <p:cond evt="begin" delay="0">
                                              <p:tn val="62"/>
                                            </p:cond>
                                          </p:stCondLst>
                                          <p:endCondLst>
                                            <p:cond evt="onStopAudio" delay="0">
                                              <p:tgtEl>
                                                <p:sldTgt/>
                                              </p:tgtEl>
                                            </p:cond>
                                          </p:endCondLst>
                                        </p:cTn>
                                        <p:tgtEl>
                                          <p:sndTgt r:embed="rId4" name="Pencil Check"/>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87463">
                                            <p:txEl>
                                              <p:pRg st="0" end="0"/>
                                            </p:txEl>
                                          </p:spTgt>
                                        </p:tgtEl>
                                        <p:attrNameLst>
                                          <p:attrName>style.visibility</p:attrName>
                                        </p:attrNameLst>
                                      </p:cBhvr>
                                      <p:to>
                                        <p:strVal val="visible"/>
                                      </p:to>
                                    </p:set>
                                    <p:animEffect transition="in" filter="wipe(left)">
                                      <p:cBhvr>
                                        <p:cTn id="69" dur="500"/>
                                        <p:tgtEl>
                                          <p:spTgt spid="487463">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left)">
                                      <p:cBhvr>
                                        <p:cTn id="74" dur="500"/>
                                        <p:tgtEl>
                                          <p:spTgt spid="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left)">
                                      <p:cBhvr>
                                        <p:cTn id="79" dur="5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left)">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487477"/>
                                        </p:tgtEl>
                                        <p:attrNameLst>
                                          <p:attrName>style.visibility</p:attrName>
                                        </p:attrNameLst>
                                      </p:cBhvr>
                                      <p:to>
                                        <p:strVal val="visible"/>
                                      </p:to>
                                    </p:set>
                                    <p:anim calcmode="lin" valueType="num">
                                      <p:cBhvr additive="base">
                                        <p:cTn id="89" dur="500" fill="hold"/>
                                        <p:tgtEl>
                                          <p:spTgt spid="487477"/>
                                        </p:tgtEl>
                                        <p:attrNameLst>
                                          <p:attrName>ppt_x</p:attrName>
                                        </p:attrNameLst>
                                      </p:cBhvr>
                                      <p:tavLst>
                                        <p:tav tm="0">
                                          <p:val>
                                            <p:strVal val="0-#ppt_w/2"/>
                                          </p:val>
                                        </p:tav>
                                        <p:tav tm="100000">
                                          <p:val>
                                            <p:strVal val="#ppt_x"/>
                                          </p:val>
                                        </p:tav>
                                      </p:tavLst>
                                    </p:anim>
                                    <p:anim calcmode="lin" valueType="num">
                                      <p:cBhvr additive="base">
                                        <p:cTn id="90" dur="500" fill="hold"/>
                                        <p:tgtEl>
                                          <p:spTgt spid="4874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54" grpId="0" animBg="1"/>
      <p:bldP spid="487455" grpId="0" build="p" autoUpdateAnimBg="0"/>
      <p:bldP spid="487459" grpId="0" build="p" autoUpdateAnimBg="0"/>
      <p:bldP spid="487460" grpId="0" build="p" autoUpdateAnimBg="0"/>
      <p:bldP spid="487461" grpId="0" animBg="1"/>
      <p:bldP spid="487462" grpId="0" animBg="1"/>
      <p:bldP spid="487463" grpId="0" build="p" autoUpdateAnimBg="0"/>
      <p:bldP spid="487467" grpId="0" build="p" autoUpdateAnimBg="0"/>
      <p:bldP spid="487468" grpId="0" build="p" autoUpdateAnimBg="0"/>
      <p:bldP spid="487469" grpId="0" build="p" autoUpdateAnimBg="0"/>
      <p:bldP spid="487476" grpId="0" animBg="1" autoUpdateAnimBg="0"/>
      <p:bldP spid="487477" grpId="0" animBg="1" autoUpdateAnimBg="0"/>
      <p:bldP spid="48748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8225" y="1477963"/>
            <a:ext cx="4524375" cy="3905250"/>
            <a:chOff x="403" y="1025"/>
            <a:chExt cx="2352" cy="2030"/>
          </a:xfrm>
        </p:grpSpPr>
        <p:pic>
          <p:nvPicPr>
            <p:cNvPr id="390150" name="Picture 6"/>
            <p:cNvPicPr>
              <a:picLocks noChangeAspect="1" noChangeArrowheads="1"/>
            </p:cNvPicPr>
            <p:nvPr/>
          </p:nvPicPr>
          <p:blipFill>
            <a:blip r:embed="rId4"/>
            <a:srcRect r="14415" b="1477"/>
            <a:stretch>
              <a:fillRect/>
            </a:stretch>
          </p:blipFill>
          <p:spPr bwMode="auto">
            <a:xfrm>
              <a:off x="403" y="1025"/>
              <a:ext cx="2352" cy="2030"/>
            </a:xfrm>
            <a:prstGeom prst="rect">
              <a:avLst/>
            </a:prstGeom>
            <a:noFill/>
            <a:ln w="76200">
              <a:solidFill>
                <a:srgbClr val="050500"/>
              </a:solidFill>
              <a:miter lim="800000"/>
              <a:headEnd/>
              <a:tailEnd/>
            </a:ln>
          </p:spPr>
        </p:pic>
        <p:sp>
          <p:nvSpPr>
            <p:cNvPr id="390151" name="Rectangle 7"/>
            <p:cNvSpPr>
              <a:spLocks noChangeArrowheads="1"/>
            </p:cNvSpPr>
            <p:nvPr/>
          </p:nvSpPr>
          <p:spPr bwMode="auto">
            <a:xfrm>
              <a:off x="532" y="1179"/>
              <a:ext cx="440" cy="206"/>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pic>
        <p:nvPicPr>
          <p:cNvPr id="390146" name="Picture 2"/>
          <p:cNvPicPr>
            <a:picLocks noChangeAspect="1" noChangeArrowheads="1"/>
          </p:cNvPicPr>
          <p:nvPr/>
        </p:nvPicPr>
        <p:blipFill>
          <a:blip r:embed="rId5"/>
          <a:srcRect/>
          <a:stretch>
            <a:fillRect/>
          </a:stretch>
        </p:blipFill>
        <p:spPr bwMode="auto">
          <a:xfrm>
            <a:off x="292100" y="254000"/>
            <a:ext cx="8574087" cy="6429375"/>
          </a:xfrm>
          <a:prstGeom prst="rect">
            <a:avLst/>
          </a:prstGeom>
          <a:noFill/>
        </p:spPr>
      </p:pic>
      <p:sp>
        <p:nvSpPr>
          <p:cNvPr id="390147" name="Rectangle 3"/>
          <p:cNvSpPr>
            <a:spLocks noGrp="1" noChangeArrowheads="1"/>
          </p:cNvSpPr>
          <p:nvPr>
            <p:ph type="title"/>
          </p:nvPr>
        </p:nvSpPr>
        <p:spPr>
          <a:xfrm>
            <a:off x="609600" y="685800"/>
            <a:ext cx="8153400" cy="762000"/>
          </a:xfrm>
          <a:noFill/>
          <a:ln/>
        </p:spPr>
        <p:txBody>
          <a:bodyPr/>
          <a:lstStyle/>
          <a:p>
            <a:pPr algn="r"/>
            <a:r>
              <a:rPr lang="en-US" sz="2800"/>
              <a:t>Human female </a:t>
            </a:r>
            <a:r>
              <a:rPr lang="en-US" sz="2800" u="sng">
                <a:solidFill>
                  <a:srgbClr val="CC0000"/>
                </a:solidFill>
              </a:rPr>
              <a:t>karyotype</a:t>
            </a:r>
            <a:endParaRPr lang="en-US"/>
          </a:p>
        </p:txBody>
      </p:sp>
      <p:sp>
        <p:nvSpPr>
          <p:cNvPr id="390148" name="Oval 4"/>
          <p:cNvSpPr>
            <a:spLocks noChangeArrowheads="1"/>
          </p:cNvSpPr>
          <p:nvPr/>
        </p:nvSpPr>
        <p:spPr bwMode="auto">
          <a:xfrm>
            <a:off x="6080125" y="5405438"/>
            <a:ext cx="1619250" cy="1325562"/>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90149" name="AutoShape 5"/>
          <p:cNvSpPr>
            <a:spLocks noChangeArrowheads="1"/>
          </p:cNvSpPr>
          <p:nvPr/>
        </p:nvSpPr>
        <p:spPr bwMode="auto">
          <a:xfrm>
            <a:off x="2859088" y="2035175"/>
            <a:ext cx="3422650" cy="1108075"/>
          </a:xfrm>
          <a:prstGeom prst="roundRect">
            <a:avLst>
              <a:gd name="adj" fmla="val 16667"/>
            </a:avLst>
          </a:prstGeom>
          <a:solidFill>
            <a:srgbClr val="FFCC18">
              <a:alpha val="50000"/>
            </a:srgbClr>
          </a:solidFill>
          <a:ln w="9525">
            <a:noFill/>
            <a:round/>
            <a:headEnd/>
            <a:tailEnd/>
          </a:ln>
          <a:effectLst/>
        </p:spPr>
        <p:txBody>
          <a:bodyPr wrap="none" anchor="ctr">
            <a:prstTxWarp prst="textNoShape">
              <a:avLst/>
            </a:prstTxWarp>
            <a:spAutoFit/>
          </a:bodyPr>
          <a:lstStyle/>
          <a:p>
            <a:pPr algn="l"/>
            <a:r>
              <a:rPr lang="en-US" sz="3000" b="1">
                <a:solidFill>
                  <a:srgbClr val="0F116A"/>
                </a:solidFill>
              </a:rPr>
              <a:t>46 chromosomes</a:t>
            </a:r>
          </a:p>
          <a:p>
            <a:pPr algn="l"/>
            <a:r>
              <a:rPr lang="en-US" sz="3000" b="1">
                <a:solidFill>
                  <a:srgbClr val="0F116A"/>
                </a:solidFill>
              </a:rPr>
              <a:t>23 pairs</a:t>
            </a:r>
          </a:p>
        </p:txBody>
      </p:sp>
    </p:spTree>
    <p:extLst>
      <p:ext uri="{BB962C8B-B14F-4D97-AF65-F5344CB8AC3E}">
        <p14:creationId xmlns:p14="http://schemas.microsoft.com/office/powerpoint/2010/main" val="3244087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0146"/>
                                        </p:tgtEl>
                                        <p:attrNameLst>
                                          <p:attrName>style.visibility</p:attrName>
                                        </p:attrNameLst>
                                      </p:cBhvr>
                                      <p:to>
                                        <p:strVal val="visible"/>
                                      </p:to>
                                    </p:set>
                                    <p:animEffect transition="in" filter="wipe(left)">
                                      <p:cBhvr>
                                        <p:cTn id="7" dur="500"/>
                                        <p:tgtEl>
                                          <p:spTgt spid="390146"/>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0149"/>
                                        </p:tgtEl>
                                        <p:attrNameLst>
                                          <p:attrName>style.visibility</p:attrName>
                                        </p:attrNameLst>
                                      </p:cBhvr>
                                      <p:to>
                                        <p:strVal val="visible"/>
                                      </p:to>
                                    </p:set>
                                    <p:animEffect transition="in" filter="wipe(left)">
                                      <p:cBhvr>
                                        <p:cTn id="12" dur="500"/>
                                        <p:tgtEl>
                                          <p:spTgt spid="3901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0148"/>
                                        </p:tgtEl>
                                        <p:attrNameLst>
                                          <p:attrName>style.visibility</p:attrName>
                                        </p:attrNameLst>
                                      </p:cBhvr>
                                      <p:to>
                                        <p:strVal val="visible"/>
                                      </p:to>
                                    </p:set>
                                    <p:animEffect transition="in" filter="wipe(left)">
                                      <p:cBhvr>
                                        <p:cTn id="17" dur="500"/>
                                        <p:tgtEl>
                                          <p:spTgt spid="390148"/>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90147">
                                            <p:txEl>
                                              <p:pRg st="0" end="0"/>
                                            </p:txEl>
                                          </p:spTgt>
                                        </p:tgtEl>
                                        <p:attrNameLst>
                                          <p:attrName>style.visibility</p:attrName>
                                        </p:attrNameLst>
                                      </p:cBhvr>
                                      <p:to>
                                        <p:strVal val="visible"/>
                                      </p:to>
                                    </p:set>
                                    <p:anim calcmode="lin" valueType="num">
                                      <p:cBhvr additive="base">
                                        <p:cTn id="22" dur="500" fill="hold"/>
                                        <p:tgtEl>
                                          <p:spTgt spid="390147">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90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P spid="390148" grpId="0" animBg="1"/>
      <p:bldP spid="39014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617788" y="1676400"/>
            <a:ext cx="3906837" cy="3506788"/>
            <a:chOff x="1761" y="1186"/>
            <a:chExt cx="2461" cy="2209"/>
          </a:xfrm>
        </p:grpSpPr>
        <p:pic>
          <p:nvPicPr>
            <p:cNvPr id="392199" name="Picture 7"/>
            <p:cNvPicPr>
              <a:picLocks noChangeAspect="1" noChangeArrowheads="1"/>
            </p:cNvPicPr>
            <p:nvPr/>
          </p:nvPicPr>
          <p:blipFill>
            <a:blip r:embed="rId4"/>
            <a:srcRect l="13499" t="6000" r="17999" b="12000"/>
            <a:stretch>
              <a:fillRect/>
            </a:stretch>
          </p:blipFill>
          <p:spPr bwMode="auto">
            <a:xfrm>
              <a:off x="1761" y="1186"/>
              <a:ext cx="2461" cy="2209"/>
            </a:xfrm>
            <a:prstGeom prst="rect">
              <a:avLst/>
            </a:prstGeom>
            <a:noFill/>
            <a:ln w="76200">
              <a:solidFill>
                <a:srgbClr val="050500"/>
              </a:solidFill>
              <a:miter lim="800000"/>
              <a:headEnd/>
              <a:tailEnd/>
            </a:ln>
          </p:spPr>
        </p:pic>
        <p:sp>
          <p:nvSpPr>
            <p:cNvPr id="392200" name="Rectangle 8"/>
            <p:cNvSpPr>
              <a:spLocks noChangeArrowheads="1"/>
            </p:cNvSpPr>
            <p:nvPr/>
          </p:nvSpPr>
          <p:spPr bwMode="auto">
            <a:xfrm>
              <a:off x="1763" y="1250"/>
              <a:ext cx="287" cy="23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pic>
        <p:nvPicPr>
          <p:cNvPr id="392194" name="Picture 2"/>
          <p:cNvPicPr>
            <a:picLocks noChangeAspect="1" noChangeArrowheads="1"/>
          </p:cNvPicPr>
          <p:nvPr/>
        </p:nvPicPr>
        <p:blipFill>
          <a:blip r:embed="rId5"/>
          <a:srcRect/>
          <a:stretch>
            <a:fillRect/>
          </a:stretch>
        </p:blipFill>
        <p:spPr bwMode="auto">
          <a:xfrm>
            <a:off x="285750" y="390525"/>
            <a:ext cx="8553450" cy="6413500"/>
          </a:xfrm>
          <a:prstGeom prst="rect">
            <a:avLst/>
          </a:prstGeom>
          <a:noFill/>
        </p:spPr>
      </p:pic>
      <p:sp>
        <p:nvSpPr>
          <p:cNvPr id="392195" name="Rectangle 3"/>
          <p:cNvSpPr>
            <a:spLocks noGrp="1" noChangeArrowheads="1"/>
          </p:cNvSpPr>
          <p:nvPr>
            <p:ph type="title"/>
          </p:nvPr>
        </p:nvSpPr>
        <p:spPr>
          <a:xfrm>
            <a:off x="609600" y="685800"/>
            <a:ext cx="8153400" cy="762000"/>
          </a:xfrm>
          <a:noFill/>
          <a:ln/>
        </p:spPr>
        <p:txBody>
          <a:bodyPr/>
          <a:lstStyle/>
          <a:p>
            <a:pPr algn="r"/>
            <a:r>
              <a:rPr lang="en-US" sz="2800"/>
              <a:t>Human male </a:t>
            </a:r>
            <a:r>
              <a:rPr lang="en-US" sz="2800" u="sng">
                <a:solidFill>
                  <a:srgbClr val="CC0000"/>
                </a:solidFill>
              </a:rPr>
              <a:t>karyotype</a:t>
            </a:r>
            <a:endParaRPr lang="en-US"/>
          </a:p>
        </p:txBody>
      </p:sp>
      <p:sp>
        <p:nvSpPr>
          <p:cNvPr id="392196" name="Oval 4"/>
          <p:cNvSpPr>
            <a:spLocks noChangeArrowheads="1"/>
          </p:cNvSpPr>
          <p:nvPr/>
        </p:nvSpPr>
        <p:spPr bwMode="auto">
          <a:xfrm>
            <a:off x="5905500" y="5405438"/>
            <a:ext cx="3048000" cy="1357312"/>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92198" name="AutoShape 6"/>
          <p:cNvSpPr>
            <a:spLocks noChangeArrowheads="1"/>
          </p:cNvSpPr>
          <p:nvPr/>
        </p:nvSpPr>
        <p:spPr bwMode="auto">
          <a:xfrm>
            <a:off x="2859088" y="2035175"/>
            <a:ext cx="3422650" cy="1108075"/>
          </a:xfrm>
          <a:prstGeom prst="roundRect">
            <a:avLst>
              <a:gd name="adj" fmla="val 16667"/>
            </a:avLst>
          </a:prstGeom>
          <a:solidFill>
            <a:srgbClr val="FFCC18">
              <a:alpha val="50000"/>
            </a:srgbClr>
          </a:solidFill>
          <a:ln w="9525">
            <a:noFill/>
            <a:round/>
            <a:headEnd/>
            <a:tailEnd/>
          </a:ln>
          <a:effectLst/>
        </p:spPr>
        <p:txBody>
          <a:bodyPr wrap="none" anchor="ctr">
            <a:prstTxWarp prst="textNoShape">
              <a:avLst/>
            </a:prstTxWarp>
            <a:spAutoFit/>
          </a:bodyPr>
          <a:lstStyle/>
          <a:p>
            <a:pPr algn="l"/>
            <a:r>
              <a:rPr lang="en-US" sz="3000" b="1">
                <a:solidFill>
                  <a:srgbClr val="0F116A"/>
                </a:solidFill>
              </a:rPr>
              <a:t>46 chromosomes</a:t>
            </a:r>
          </a:p>
          <a:p>
            <a:pPr algn="l"/>
            <a:r>
              <a:rPr lang="en-US" sz="3000" b="1">
                <a:solidFill>
                  <a:srgbClr val="0F116A"/>
                </a:solidFill>
              </a:rPr>
              <a:t>23 pairs</a:t>
            </a:r>
          </a:p>
        </p:txBody>
      </p:sp>
    </p:spTree>
    <p:extLst>
      <p:ext uri="{BB962C8B-B14F-4D97-AF65-F5344CB8AC3E}">
        <p14:creationId xmlns:p14="http://schemas.microsoft.com/office/powerpoint/2010/main" val="2468879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2194"/>
                                        </p:tgtEl>
                                        <p:attrNameLst>
                                          <p:attrName>style.visibility</p:attrName>
                                        </p:attrNameLst>
                                      </p:cBhvr>
                                      <p:to>
                                        <p:strVal val="visible"/>
                                      </p:to>
                                    </p:set>
                                    <p:animEffect transition="in" filter="wipe(left)">
                                      <p:cBhvr>
                                        <p:cTn id="7" dur="500"/>
                                        <p:tgtEl>
                                          <p:spTgt spid="392194"/>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2198"/>
                                        </p:tgtEl>
                                        <p:attrNameLst>
                                          <p:attrName>style.visibility</p:attrName>
                                        </p:attrNameLst>
                                      </p:cBhvr>
                                      <p:to>
                                        <p:strVal val="visible"/>
                                      </p:to>
                                    </p:set>
                                    <p:animEffect transition="in" filter="wipe(left)">
                                      <p:cBhvr>
                                        <p:cTn id="12" dur="500"/>
                                        <p:tgtEl>
                                          <p:spTgt spid="3921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2196"/>
                                        </p:tgtEl>
                                        <p:attrNameLst>
                                          <p:attrName>style.visibility</p:attrName>
                                        </p:attrNameLst>
                                      </p:cBhvr>
                                      <p:to>
                                        <p:strVal val="visible"/>
                                      </p:to>
                                    </p:set>
                                    <p:animEffect transition="in" filter="wipe(left)">
                                      <p:cBhvr>
                                        <p:cTn id="17" dur="500"/>
                                        <p:tgtEl>
                                          <p:spTgt spid="392196"/>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92195">
                                            <p:txEl>
                                              <p:pRg st="0" end="0"/>
                                            </p:txEl>
                                          </p:spTgt>
                                        </p:tgtEl>
                                        <p:attrNameLst>
                                          <p:attrName>style.visibility</p:attrName>
                                        </p:attrNameLst>
                                      </p:cBhvr>
                                      <p:to>
                                        <p:strVal val="visible"/>
                                      </p:to>
                                    </p:set>
                                    <p:anim calcmode="lin" valueType="num">
                                      <p:cBhvr additive="base">
                                        <p:cTn id="22" dur="500" fill="hold"/>
                                        <p:tgtEl>
                                          <p:spTgt spid="392195">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921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P spid="392196" grpId="0" animBg="1"/>
      <p:bldP spid="39219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378" name="Oval 90"/>
          <p:cNvSpPr>
            <a:spLocks noChangeArrowheads="1"/>
          </p:cNvSpPr>
          <p:nvPr/>
        </p:nvSpPr>
        <p:spPr bwMode="auto">
          <a:xfrm>
            <a:off x="152400" y="3048000"/>
            <a:ext cx="3429000" cy="38100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396290" name="Rectangle 2"/>
          <p:cNvSpPr>
            <a:spLocks noGrp="1" noChangeArrowheads="1"/>
          </p:cNvSpPr>
          <p:nvPr>
            <p:ph type="title"/>
          </p:nvPr>
        </p:nvSpPr>
        <p:spPr/>
        <p:txBody>
          <a:bodyPr/>
          <a:lstStyle/>
          <a:p>
            <a:r>
              <a:rPr lang="en-US"/>
              <a:t>Homologous chromosomes</a:t>
            </a:r>
          </a:p>
        </p:txBody>
      </p:sp>
      <p:sp>
        <p:nvSpPr>
          <p:cNvPr id="396291" name="Rectangle 3" descr="Rectangle: Click to edit Master text styles&#10;Second level&#10;Third level&#10;Fourth level&#10;Fifth level"/>
          <p:cNvSpPr>
            <a:spLocks noGrp="1" noChangeArrowheads="1"/>
          </p:cNvSpPr>
          <p:nvPr>
            <p:ph type="body" idx="1"/>
          </p:nvPr>
        </p:nvSpPr>
        <p:spPr>
          <a:xfrm>
            <a:off x="400050" y="1041400"/>
            <a:ext cx="8528050" cy="1633538"/>
          </a:xfrm>
          <a:noFill/>
        </p:spPr>
        <p:txBody>
          <a:bodyPr rIns="0">
            <a:normAutofit lnSpcReduction="10000"/>
          </a:bodyPr>
          <a:lstStyle/>
          <a:p>
            <a:pPr>
              <a:lnSpc>
                <a:spcPct val="90000"/>
              </a:lnSpc>
            </a:pPr>
            <a:r>
              <a:rPr lang="en-US" sz="2800" dirty="0"/>
              <a:t>Paired chromosomes</a:t>
            </a:r>
          </a:p>
          <a:p>
            <a:pPr lvl="1">
              <a:lnSpc>
                <a:spcPct val="90000"/>
              </a:lnSpc>
            </a:pPr>
            <a:r>
              <a:rPr lang="en-US" dirty="0"/>
              <a:t>both chromosomes of a pair carry “matching” genes </a:t>
            </a:r>
          </a:p>
          <a:p>
            <a:pPr marL="1085850" lvl="2">
              <a:lnSpc>
                <a:spcPct val="90000"/>
              </a:lnSpc>
            </a:pPr>
            <a:r>
              <a:rPr lang="en-US" dirty="0"/>
              <a:t>control same inherited characters</a:t>
            </a:r>
          </a:p>
          <a:p>
            <a:pPr marL="1085850" lvl="2">
              <a:lnSpc>
                <a:spcPct val="90000"/>
              </a:lnSpc>
            </a:pPr>
            <a:r>
              <a:rPr lang="en-US" dirty="0">
                <a:solidFill>
                  <a:srgbClr val="CC0000"/>
                </a:solidFill>
              </a:rPr>
              <a:t>homo</a:t>
            </a:r>
            <a:r>
              <a:rPr lang="en-US" dirty="0">
                <a:solidFill>
                  <a:srgbClr val="006604"/>
                </a:solidFill>
              </a:rPr>
              <a:t>logous</a:t>
            </a:r>
            <a:r>
              <a:rPr lang="en-US" dirty="0"/>
              <a:t> = </a:t>
            </a:r>
            <a:r>
              <a:rPr lang="en-US" dirty="0">
                <a:solidFill>
                  <a:srgbClr val="CC0000"/>
                </a:solidFill>
              </a:rPr>
              <a:t>same</a:t>
            </a:r>
            <a:r>
              <a:rPr lang="en-US" dirty="0"/>
              <a:t> </a:t>
            </a:r>
            <a:r>
              <a:rPr lang="en-US" dirty="0">
                <a:solidFill>
                  <a:srgbClr val="006604"/>
                </a:solidFill>
              </a:rPr>
              <a:t>information</a:t>
            </a:r>
            <a:endParaRPr lang="en-US" dirty="0"/>
          </a:p>
        </p:txBody>
      </p:sp>
      <p:grpSp>
        <p:nvGrpSpPr>
          <p:cNvPr id="2" name="Group 155"/>
          <p:cNvGrpSpPr>
            <a:grpSpLocks/>
          </p:cNvGrpSpPr>
          <p:nvPr/>
        </p:nvGrpSpPr>
        <p:grpSpPr bwMode="auto">
          <a:xfrm>
            <a:off x="4876800" y="3962400"/>
            <a:ext cx="457200" cy="2133600"/>
            <a:chOff x="3072" y="2496"/>
            <a:chExt cx="288" cy="1344"/>
          </a:xfrm>
        </p:grpSpPr>
        <p:grpSp>
          <p:nvGrpSpPr>
            <p:cNvPr id="3" name="Group 110"/>
            <p:cNvGrpSpPr>
              <a:grpSpLocks/>
            </p:cNvGrpSpPr>
            <p:nvPr/>
          </p:nvGrpSpPr>
          <p:grpSpPr bwMode="auto">
            <a:xfrm flipH="1">
              <a:off x="3072" y="2496"/>
              <a:ext cx="288" cy="1344"/>
              <a:chOff x="3360" y="2160"/>
              <a:chExt cx="288" cy="1344"/>
            </a:xfrm>
          </p:grpSpPr>
          <p:sp>
            <p:nvSpPr>
              <p:cNvPr id="396385" name="Freeform 97"/>
              <p:cNvSpPr>
                <a:spLocks/>
              </p:cNvSpPr>
              <p:nvPr/>
            </p:nvSpPr>
            <p:spPr bwMode="auto">
              <a:xfrm flipH="1">
                <a:off x="3360" y="2160"/>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96386" name="Line 98"/>
              <p:cNvSpPr>
                <a:spLocks noChangeShapeType="1"/>
              </p:cNvSpPr>
              <p:nvPr/>
            </p:nvSpPr>
            <p:spPr bwMode="auto">
              <a:xfrm>
                <a:off x="3479" y="2256"/>
                <a:ext cx="86" cy="96"/>
              </a:xfrm>
              <a:prstGeom prst="line">
                <a:avLst/>
              </a:prstGeom>
              <a:noFill/>
              <a:ln w="76200">
                <a:solidFill>
                  <a:srgbClr val="FFEA18"/>
                </a:solidFill>
                <a:round/>
                <a:headEnd/>
                <a:tailEnd/>
              </a:ln>
              <a:effectLst/>
            </p:spPr>
            <p:txBody>
              <a:bodyPr wrap="none" anchor="ctr">
                <a:prstTxWarp prst="textNoShape">
                  <a:avLst/>
                </a:prstTxWarp>
              </a:bodyPr>
              <a:lstStyle/>
              <a:p>
                <a:endParaRPr lang="en-US"/>
              </a:p>
            </p:txBody>
          </p:sp>
        </p:grpSp>
        <p:sp>
          <p:nvSpPr>
            <p:cNvPr id="396387" name="Line 99"/>
            <p:cNvSpPr>
              <a:spLocks noChangeShapeType="1"/>
            </p:cNvSpPr>
            <p:nvPr/>
          </p:nvSpPr>
          <p:spPr bwMode="auto">
            <a:xfrm rot="4500000" flipH="1">
              <a:off x="3092" y="3643"/>
              <a:ext cx="86" cy="96"/>
            </a:xfrm>
            <a:prstGeom prst="line">
              <a:avLst/>
            </a:prstGeom>
            <a:noFill/>
            <a:ln w="76200">
              <a:solidFill>
                <a:srgbClr val="85DAB9"/>
              </a:solidFill>
              <a:round/>
              <a:headEnd/>
              <a:tailEnd/>
            </a:ln>
            <a:effectLst/>
          </p:spPr>
          <p:txBody>
            <a:bodyPr wrap="none" anchor="ctr">
              <a:prstTxWarp prst="textNoShape">
                <a:avLst/>
              </a:prstTxWarp>
            </a:bodyPr>
            <a:lstStyle/>
            <a:p>
              <a:endParaRPr lang="en-US"/>
            </a:p>
          </p:txBody>
        </p:sp>
      </p:grpSp>
      <p:grpSp>
        <p:nvGrpSpPr>
          <p:cNvPr id="4" name="Group 156"/>
          <p:cNvGrpSpPr>
            <a:grpSpLocks/>
          </p:cNvGrpSpPr>
          <p:nvPr/>
        </p:nvGrpSpPr>
        <p:grpSpPr bwMode="auto">
          <a:xfrm>
            <a:off x="4114800" y="3962400"/>
            <a:ext cx="457200" cy="2133600"/>
            <a:chOff x="2592" y="2496"/>
            <a:chExt cx="288" cy="1344"/>
          </a:xfrm>
        </p:grpSpPr>
        <p:grpSp>
          <p:nvGrpSpPr>
            <p:cNvPr id="5" name="Group 119"/>
            <p:cNvGrpSpPr>
              <a:grpSpLocks/>
            </p:cNvGrpSpPr>
            <p:nvPr/>
          </p:nvGrpSpPr>
          <p:grpSpPr bwMode="auto">
            <a:xfrm>
              <a:off x="2592" y="2496"/>
              <a:ext cx="288" cy="1344"/>
              <a:chOff x="2688" y="2064"/>
              <a:chExt cx="288" cy="1344"/>
            </a:xfrm>
          </p:grpSpPr>
          <p:sp>
            <p:nvSpPr>
              <p:cNvPr id="396393" name="Freeform 105"/>
              <p:cNvSpPr>
                <a:spLocks/>
              </p:cNvSpPr>
              <p:nvPr/>
            </p:nvSpPr>
            <p:spPr bwMode="auto">
              <a:xfrm>
                <a:off x="2688" y="2064"/>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396394" name="Line 106"/>
              <p:cNvSpPr>
                <a:spLocks noChangeShapeType="1"/>
              </p:cNvSpPr>
              <p:nvPr/>
            </p:nvSpPr>
            <p:spPr bwMode="auto">
              <a:xfrm flipH="1">
                <a:off x="2771" y="2160"/>
                <a:ext cx="86" cy="96"/>
              </a:xfrm>
              <a:prstGeom prst="line">
                <a:avLst/>
              </a:prstGeom>
              <a:noFill/>
              <a:ln w="76200">
                <a:solidFill>
                  <a:srgbClr val="FFEA18"/>
                </a:solidFill>
                <a:round/>
                <a:headEnd/>
                <a:tailEnd/>
              </a:ln>
              <a:effectLst/>
            </p:spPr>
            <p:txBody>
              <a:bodyPr wrap="none" anchor="ctr">
                <a:prstTxWarp prst="textNoShape">
                  <a:avLst/>
                </a:prstTxWarp>
              </a:bodyPr>
              <a:lstStyle/>
              <a:p>
                <a:endParaRPr lang="en-US"/>
              </a:p>
            </p:txBody>
          </p:sp>
        </p:grpSp>
        <p:sp>
          <p:nvSpPr>
            <p:cNvPr id="396395" name="Line 107"/>
            <p:cNvSpPr>
              <a:spLocks noChangeShapeType="1"/>
            </p:cNvSpPr>
            <p:nvPr/>
          </p:nvSpPr>
          <p:spPr bwMode="auto">
            <a:xfrm rot="4500000" flipH="1">
              <a:off x="2607" y="3643"/>
              <a:ext cx="86" cy="96"/>
            </a:xfrm>
            <a:prstGeom prst="line">
              <a:avLst/>
            </a:prstGeom>
            <a:noFill/>
            <a:ln w="76200">
              <a:solidFill>
                <a:srgbClr val="85DAB9"/>
              </a:solidFill>
              <a:round/>
              <a:headEnd/>
              <a:tailEnd/>
            </a:ln>
            <a:effectLst/>
          </p:spPr>
          <p:txBody>
            <a:bodyPr wrap="none" anchor="ctr">
              <a:prstTxWarp prst="textNoShape">
                <a:avLst/>
              </a:prstTxWarp>
            </a:bodyPr>
            <a:lstStyle/>
            <a:p>
              <a:endParaRPr lang="en-US"/>
            </a:p>
          </p:txBody>
        </p:sp>
      </p:grpSp>
      <p:grpSp>
        <p:nvGrpSpPr>
          <p:cNvPr id="6" name="Group 157"/>
          <p:cNvGrpSpPr>
            <a:grpSpLocks/>
          </p:cNvGrpSpPr>
          <p:nvPr/>
        </p:nvGrpSpPr>
        <p:grpSpPr bwMode="auto">
          <a:xfrm>
            <a:off x="762000" y="3733800"/>
            <a:ext cx="2193925" cy="2895600"/>
            <a:chOff x="480" y="2352"/>
            <a:chExt cx="1382" cy="1824"/>
          </a:xfrm>
        </p:grpSpPr>
        <p:sp>
          <p:nvSpPr>
            <p:cNvPr id="396377" name="Freeform 89"/>
            <p:cNvSpPr>
              <a:spLocks/>
            </p:cNvSpPr>
            <p:nvPr/>
          </p:nvSpPr>
          <p:spPr bwMode="auto">
            <a:xfrm flipH="1">
              <a:off x="1248" y="2832"/>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96379" name="Freeform 91"/>
            <p:cNvSpPr>
              <a:spLocks/>
            </p:cNvSpPr>
            <p:nvPr/>
          </p:nvSpPr>
          <p:spPr bwMode="auto">
            <a:xfrm>
              <a:off x="912" y="3552"/>
              <a:ext cx="134" cy="62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96380" name="Freeform 92"/>
            <p:cNvSpPr>
              <a:spLocks/>
            </p:cNvSpPr>
            <p:nvPr/>
          </p:nvSpPr>
          <p:spPr bwMode="auto">
            <a:xfrm>
              <a:off x="1728" y="2496"/>
              <a:ext cx="134" cy="62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396396" name="Freeform 108"/>
            <p:cNvSpPr>
              <a:spLocks/>
            </p:cNvSpPr>
            <p:nvPr/>
          </p:nvSpPr>
          <p:spPr bwMode="auto">
            <a:xfrm>
              <a:off x="480" y="2352"/>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chemeClr val="tx1"/>
              </a:solidFill>
              <a:prstDash val="solid"/>
              <a:round/>
              <a:headEnd/>
              <a:tailEnd/>
            </a:ln>
            <a:effectLst/>
          </p:spPr>
          <p:txBody>
            <a:bodyPr wrap="none" anchor="ctr">
              <a:prstTxWarp prst="textNoShape">
                <a:avLst/>
              </a:prstTxWarp>
            </a:bodyPr>
            <a:lstStyle/>
            <a:p>
              <a:endParaRPr lang="en-US"/>
            </a:p>
          </p:txBody>
        </p:sp>
      </p:grpSp>
      <p:sp>
        <p:nvSpPr>
          <p:cNvPr id="396397" name="Rectangle 109"/>
          <p:cNvSpPr>
            <a:spLocks noChangeArrowheads="1"/>
          </p:cNvSpPr>
          <p:nvPr/>
        </p:nvSpPr>
        <p:spPr bwMode="auto">
          <a:xfrm>
            <a:off x="1314450" y="3008313"/>
            <a:ext cx="1100138" cy="1096962"/>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diploid</a:t>
            </a:r>
            <a:br>
              <a:rPr lang="en-US" sz="2200" b="1">
                <a:solidFill>
                  <a:srgbClr val="0F116A"/>
                </a:solidFill>
              </a:rPr>
            </a:br>
            <a:r>
              <a:rPr lang="en-US" sz="2200" b="1">
                <a:solidFill>
                  <a:srgbClr val="0F116A"/>
                </a:solidFill>
              </a:rPr>
              <a:t>2n</a:t>
            </a:r>
          </a:p>
          <a:p>
            <a:r>
              <a:rPr lang="en-US" sz="2200" b="1">
                <a:solidFill>
                  <a:srgbClr val="CC0000"/>
                </a:solidFill>
              </a:rPr>
              <a:t>2n = 4</a:t>
            </a:r>
            <a:endParaRPr lang="en-US" sz="2200" b="1">
              <a:solidFill>
                <a:srgbClr val="0F116A"/>
              </a:solidFill>
            </a:endParaRPr>
          </a:p>
        </p:txBody>
      </p:sp>
      <p:sp>
        <p:nvSpPr>
          <p:cNvPr id="396410" name="AutoShape 122"/>
          <p:cNvSpPr>
            <a:spLocks noChangeArrowheads="1"/>
          </p:cNvSpPr>
          <p:nvPr/>
        </p:nvSpPr>
        <p:spPr bwMode="auto">
          <a:xfrm>
            <a:off x="3594100" y="2911475"/>
            <a:ext cx="2049463" cy="1016000"/>
          </a:xfrm>
          <a:prstGeom prst="roundRect">
            <a:avLst>
              <a:gd name="adj" fmla="val 16667"/>
            </a:avLst>
          </a:prstGeom>
          <a:solidFill>
            <a:srgbClr val="FFCC18"/>
          </a:solidFill>
          <a:ln w="9525">
            <a:noFill/>
            <a:round/>
            <a:headEnd/>
            <a:tailEnd/>
          </a:ln>
          <a:effectLst/>
        </p:spPr>
        <p:txBody>
          <a:bodyPr wrap="none" lIns="0" tIns="0" rIns="0" bIns="0" anchor="b">
            <a:prstTxWarp prst="textNoShape">
              <a:avLst/>
            </a:prstTxWarp>
            <a:spAutoFit/>
          </a:bodyPr>
          <a:lstStyle/>
          <a:p>
            <a:r>
              <a:rPr lang="en-US" sz="2000" b="1">
                <a:solidFill>
                  <a:srgbClr val="0F116A"/>
                </a:solidFill>
              </a:rPr>
              <a:t>single stranded </a:t>
            </a:r>
            <a:br>
              <a:rPr lang="en-US" sz="2000" b="1">
                <a:solidFill>
                  <a:srgbClr val="0F116A"/>
                </a:solidFill>
              </a:rPr>
            </a:br>
            <a:r>
              <a:rPr lang="en-US" sz="2000" b="1">
                <a:solidFill>
                  <a:srgbClr val="0F116A"/>
                </a:solidFill>
              </a:rPr>
              <a:t>homologous</a:t>
            </a:r>
            <a:br>
              <a:rPr lang="en-US" sz="2000" b="1">
                <a:solidFill>
                  <a:srgbClr val="0F116A"/>
                </a:solidFill>
              </a:rPr>
            </a:br>
            <a:r>
              <a:rPr lang="en-US" sz="2000" b="1">
                <a:solidFill>
                  <a:srgbClr val="0F116A"/>
                </a:solidFill>
              </a:rPr>
              <a:t>chromosomes</a:t>
            </a:r>
          </a:p>
        </p:txBody>
      </p:sp>
      <p:grpSp>
        <p:nvGrpSpPr>
          <p:cNvPr id="7" name="Group 154"/>
          <p:cNvGrpSpPr>
            <a:grpSpLocks/>
          </p:cNvGrpSpPr>
          <p:nvPr/>
        </p:nvGrpSpPr>
        <p:grpSpPr bwMode="auto">
          <a:xfrm>
            <a:off x="6459538" y="3962400"/>
            <a:ext cx="1066800" cy="2133600"/>
            <a:chOff x="3984" y="2496"/>
            <a:chExt cx="672" cy="1344"/>
          </a:xfrm>
        </p:grpSpPr>
        <p:grpSp>
          <p:nvGrpSpPr>
            <p:cNvPr id="8" name="Group 152"/>
            <p:cNvGrpSpPr>
              <a:grpSpLocks/>
            </p:cNvGrpSpPr>
            <p:nvPr/>
          </p:nvGrpSpPr>
          <p:grpSpPr bwMode="auto">
            <a:xfrm>
              <a:off x="3984" y="2496"/>
              <a:ext cx="288" cy="1344"/>
              <a:chOff x="3984" y="2496"/>
              <a:chExt cx="288" cy="1344"/>
            </a:xfrm>
          </p:grpSpPr>
          <p:grpSp>
            <p:nvGrpSpPr>
              <p:cNvPr id="9" name="Group 129"/>
              <p:cNvGrpSpPr>
                <a:grpSpLocks/>
              </p:cNvGrpSpPr>
              <p:nvPr/>
            </p:nvGrpSpPr>
            <p:grpSpPr bwMode="auto">
              <a:xfrm>
                <a:off x="3984" y="2496"/>
                <a:ext cx="288" cy="1344"/>
                <a:chOff x="2688" y="2064"/>
                <a:chExt cx="288" cy="1344"/>
              </a:xfrm>
            </p:grpSpPr>
            <p:sp>
              <p:nvSpPr>
                <p:cNvPr id="396418" name="Freeform 130"/>
                <p:cNvSpPr>
                  <a:spLocks/>
                </p:cNvSpPr>
                <p:nvPr/>
              </p:nvSpPr>
              <p:spPr bwMode="auto">
                <a:xfrm>
                  <a:off x="2688" y="2064"/>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396419" name="Line 131"/>
                <p:cNvSpPr>
                  <a:spLocks noChangeShapeType="1"/>
                </p:cNvSpPr>
                <p:nvPr/>
              </p:nvSpPr>
              <p:spPr bwMode="auto">
                <a:xfrm flipH="1">
                  <a:off x="2771" y="2160"/>
                  <a:ext cx="86" cy="96"/>
                </a:xfrm>
                <a:prstGeom prst="line">
                  <a:avLst/>
                </a:prstGeom>
                <a:noFill/>
                <a:ln w="76200">
                  <a:solidFill>
                    <a:srgbClr val="FFEA18"/>
                  </a:solidFill>
                  <a:round/>
                  <a:headEnd/>
                  <a:tailEnd/>
                </a:ln>
                <a:effectLst/>
              </p:spPr>
              <p:txBody>
                <a:bodyPr wrap="none" anchor="ctr">
                  <a:prstTxWarp prst="textNoShape">
                    <a:avLst/>
                  </a:prstTxWarp>
                </a:bodyPr>
                <a:lstStyle/>
                <a:p>
                  <a:endParaRPr lang="en-US"/>
                </a:p>
              </p:txBody>
            </p:sp>
          </p:grpSp>
          <p:sp>
            <p:nvSpPr>
              <p:cNvPr id="396420" name="Line 132"/>
              <p:cNvSpPr>
                <a:spLocks noChangeShapeType="1"/>
              </p:cNvSpPr>
              <p:nvPr/>
            </p:nvSpPr>
            <p:spPr bwMode="auto">
              <a:xfrm rot="4500000" flipH="1">
                <a:off x="4004" y="3643"/>
                <a:ext cx="86" cy="96"/>
              </a:xfrm>
              <a:prstGeom prst="line">
                <a:avLst/>
              </a:prstGeom>
              <a:noFill/>
              <a:ln w="76200">
                <a:solidFill>
                  <a:srgbClr val="85DAB9"/>
                </a:solidFill>
                <a:round/>
                <a:headEnd/>
                <a:tailEnd/>
              </a:ln>
              <a:effectLst/>
            </p:spPr>
            <p:txBody>
              <a:bodyPr wrap="none" anchor="ctr">
                <a:prstTxWarp prst="textNoShape">
                  <a:avLst/>
                </a:prstTxWarp>
              </a:bodyPr>
              <a:lstStyle/>
              <a:p>
                <a:endParaRPr lang="en-US"/>
              </a:p>
            </p:txBody>
          </p:sp>
        </p:grpSp>
        <p:grpSp>
          <p:nvGrpSpPr>
            <p:cNvPr id="10" name="Group 153"/>
            <p:cNvGrpSpPr>
              <a:grpSpLocks/>
            </p:cNvGrpSpPr>
            <p:nvPr/>
          </p:nvGrpSpPr>
          <p:grpSpPr bwMode="auto">
            <a:xfrm>
              <a:off x="4368" y="2496"/>
              <a:ext cx="288" cy="1344"/>
              <a:chOff x="4368" y="2496"/>
              <a:chExt cx="288" cy="1344"/>
            </a:xfrm>
          </p:grpSpPr>
          <p:grpSp>
            <p:nvGrpSpPr>
              <p:cNvPr id="11" name="Group 134"/>
              <p:cNvGrpSpPr>
                <a:grpSpLocks/>
              </p:cNvGrpSpPr>
              <p:nvPr/>
            </p:nvGrpSpPr>
            <p:grpSpPr bwMode="auto">
              <a:xfrm flipH="1">
                <a:off x="4368" y="2496"/>
                <a:ext cx="288" cy="1344"/>
                <a:chOff x="2688" y="2064"/>
                <a:chExt cx="288" cy="1344"/>
              </a:xfrm>
            </p:grpSpPr>
            <p:sp>
              <p:nvSpPr>
                <p:cNvPr id="396423" name="Freeform 135"/>
                <p:cNvSpPr>
                  <a:spLocks/>
                </p:cNvSpPr>
                <p:nvPr/>
              </p:nvSpPr>
              <p:spPr bwMode="auto">
                <a:xfrm>
                  <a:off x="2688" y="2064"/>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396424" name="Line 136"/>
                <p:cNvSpPr>
                  <a:spLocks noChangeShapeType="1"/>
                </p:cNvSpPr>
                <p:nvPr/>
              </p:nvSpPr>
              <p:spPr bwMode="auto">
                <a:xfrm flipH="1">
                  <a:off x="2771" y="2160"/>
                  <a:ext cx="86" cy="96"/>
                </a:xfrm>
                <a:prstGeom prst="line">
                  <a:avLst/>
                </a:prstGeom>
                <a:noFill/>
                <a:ln w="76200">
                  <a:solidFill>
                    <a:srgbClr val="FFEA18"/>
                  </a:solidFill>
                  <a:round/>
                  <a:headEnd/>
                  <a:tailEnd/>
                </a:ln>
                <a:effectLst/>
              </p:spPr>
              <p:txBody>
                <a:bodyPr wrap="none" anchor="ctr">
                  <a:prstTxWarp prst="textNoShape">
                    <a:avLst/>
                  </a:prstTxWarp>
                </a:bodyPr>
                <a:lstStyle/>
                <a:p>
                  <a:endParaRPr lang="en-US"/>
                </a:p>
              </p:txBody>
            </p:sp>
          </p:grpSp>
          <p:sp>
            <p:nvSpPr>
              <p:cNvPr id="396425" name="Line 137"/>
              <p:cNvSpPr>
                <a:spLocks noChangeShapeType="1"/>
              </p:cNvSpPr>
              <p:nvPr/>
            </p:nvSpPr>
            <p:spPr bwMode="auto">
              <a:xfrm rot="-4500000">
                <a:off x="4545" y="3643"/>
                <a:ext cx="86" cy="96"/>
              </a:xfrm>
              <a:prstGeom prst="line">
                <a:avLst/>
              </a:prstGeom>
              <a:noFill/>
              <a:ln w="76200">
                <a:solidFill>
                  <a:srgbClr val="85DAB9"/>
                </a:solidFill>
                <a:round/>
                <a:headEnd/>
                <a:tailEnd/>
              </a:ln>
              <a:effectLst/>
            </p:spPr>
            <p:txBody>
              <a:bodyPr wrap="none" anchor="ctr">
                <a:prstTxWarp prst="textNoShape">
                  <a:avLst/>
                </a:prstTxWarp>
              </a:bodyPr>
              <a:lstStyle/>
              <a:p>
                <a:endParaRPr lang="en-US"/>
              </a:p>
            </p:txBody>
          </p:sp>
        </p:grpSp>
      </p:grpSp>
      <p:grpSp>
        <p:nvGrpSpPr>
          <p:cNvPr id="12" name="Group 151"/>
          <p:cNvGrpSpPr>
            <a:grpSpLocks/>
          </p:cNvGrpSpPr>
          <p:nvPr/>
        </p:nvGrpSpPr>
        <p:grpSpPr bwMode="auto">
          <a:xfrm>
            <a:off x="7831138" y="3962400"/>
            <a:ext cx="1066800" cy="2133600"/>
            <a:chOff x="4848" y="2496"/>
            <a:chExt cx="672" cy="1344"/>
          </a:xfrm>
        </p:grpSpPr>
        <p:grpSp>
          <p:nvGrpSpPr>
            <p:cNvPr id="13" name="Group 150"/>
            <p:cNvGrpSpPr>
              <a:grpSpLocks/>
            </p:cNvGrpSpPr>
            <p:nvPr/>
          </p:nvGrpSpPr>
          <p:grpSpPr bwMode="auto">
            <a:xfrm>
              <a:off x="5232" y="2496"/>
              <a:ext cx="288" cy="1344"/>
              <a:chOff x="5232" y="2496"/>
              <a:chExt cx="288" cy="1344"/>
            </a:xfrm>
          </p:grpSpPr>
          <p:grpSp>
            <p:nvGrpSpPr>
              <p:cNvPr id="14" name="Group 124"/>
              <p:cNvGrpSpPr>
                <a:grpSpLocks/>
              </p:cNvGrpSpPr>
              <p:nvPr/>
            </p:nvGrpSpPr>
            <p:grpSpPr bwMode="auto">
              <a:xfrm>
                <a:off x="5232" y="2496"/>
                <a:ext cx="288" cy="1344"/>
                <a:chOff x="3360" y="2160"/>
                <a:chExt cx="288" cy="1344"/>
              </a:xfrm>
            </p:grpSpPr>
            <p:sp>
              <p:nvSpPr>
                <p:cNvPr id="396413" name="Freeform 125"/>
                <p:cNvSpPr>
                  <a:spLocks/>
                </p:cNvSpPr>
                <p:nvPr/>
              </p:nvSpPr>
              <p:spPr bwMode="auto">
                <a:xfrm flipH="1">
                  <a:off x="3360" y="2160"/>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96414" name="Line 126"/>
                <p:cNvSpPr>
                  <a:spLocks noChangeShapeType="1"/>
                </p:cNvSpPr>
                <p:nvPr/>
              </p:nvSpPr>
              <p:spPr bwMode="auto">
                <a:xfrm>
                  <a:off x="3479" y="2256"/>
                  <a:ext cx="86" cy="96"/>
                </a:xfrm>
                <a:prstGeom prst="line">
                  <a:avLst/>
                </a:prstGeom>
                <a:noFill/>
                <a:ln w="76200">
                  <a:solidFill>
                    <a:srgbClr val="FFEA18"/>
                  </a:solidFill>
                  <a:round/>
                  <a:headEnd/>
                  <a:tailEnd/>
                </a:ln>
                <a:effectLst/>
              </p:spPr>
              <p:txBody>
                <a:bodyPr wrap="none" anchor="ctr">
                  <a:prstTxWarp prst="textNoShape">
                    <a:avLst/>
                  </a:prstTxWarp>
                </a:bodyPr>
                <a:lstStyle/>
                <a:p>
                  <a:endParaRPr lang="en-US"/>
                </a:p>
              </p:txBody>
            </p:sp>
          </p:grpSp>
          <p:sp>
            <p:nvSpPr>
              <p:cNvPr id="396415" name="Line 127"/>
              <p:cNvSpPr>
                <a:spLocks noChangeShapeType="1"/>
              </p:cNvSpPr>
              <p:nvPr/>
            </p:nvSpPr>
            <p:spPr bwMode="auto">
              <a:xfrm rot="-4500000">
                <a:off x="5409" y="3643"/>
                <a:ext cx="86" cy="96"/>
              </a:xfrm>
              <a:prstGeom prst="line">
                <a:avLst/>
              </a:prstGeom>
              <a:noFill/>
              <a:ln w="76200">
                <a:solidFill>
                  <a:srgbClr val="85DAB9"/>
                </a:solidFill>
                <a:round/>
                <a:headEnd/>
                <a:tailEnd/>
              </a:ln>
              <a:effectLst/>
            </p:spPr>
            <p:txBody>
              <a:bodyPr wrap="none" anchor="ctr">
                <a:prstTxWarp prst="textNoShape">
                  <a:avLst/>
                </a:prstTxWarp>
              </a:bodyPr>
              <a:lstStyle/>
              <a:p>
                <a:endParaRPr lang="en-US"/>
              </a:p>
            </p:txBody>
          </p:sp>
        </p:grpSp>
        <p:grpSp>
          <p:nvGrpSpPr>
            <p:cNvPr id="15" name="Group 149"/>
            <p:cNvGrpSpPr>
              <a:grpSpLocks/>
            </p:cNvGrpSpPr>
            <p:nvPr/>
          </p:nvGrpSpPr>
          <p:grpSpPr bwMode="auto">
            <a:xfrm>
              <a:off x="4848" y="2496"/>
              <a:ext cx="288" cy="1344"/>
              <a:chOff x="4848" y="2496"/>
              <a:chExt cx="288" cy="1344"/>
            </a:xfrm>
          </p:grpSpPr>
          <p:grpSp>
            <p:nvGrpSpPr>
              <p:cNvPr id="16" name="Group 140"/>
              <p:cNvGrpSpPr>
                <a:grpSpLocks/>
              </p:cNvGrpSpPr>
              <p:nvPr/>
            </p:nvGrpSpPr>
            <p:grpSpPr bwMode="auto">
              <a:xfrm flipH="1">
                <a:off x="4848" y="2496"/>
                <a:ext cx="288" cy="1344"/>
                <a:chOff x="3360" y="2160"/>
                <a:chExt cx="288" cy="1344"/>
              </a:xfrm>
            </p:grpSpPr>
            <p:sp>
              <p:nvSpPr>
                <p:cNvPr id="396429" name="Freeform 141"/>
                <p:cNvSpPr>
                  <a:spLocks/>
                </p:cNvSpPr>
                <p:nvPr/>
              </p:nvSpPr>
              <p:spPr bwMode="auto">
                <a:xfrm flipH="1">
                  <a:off x="3360" y="2160"/>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96430" name="Line 142"/>
                <p:cNvSpPr>
                  <a:spLocks noChangeShapeType="1"/>
                </p:cNvSpPr>
                <p:nvPr/>
              </p:nvSpPr>
              <p:spPr bwMode="auto">
                <a:xfrm>
                  <a:off x="3479" y="2256"/>
                  <a:ext cx="86" cy="96"/>
                </a:xfrm>
                <a:prstGeom prst="line">
                  <a:avLst/>
                </a:prstGeom>
                <a:noFill/>
                <a:ln w="76200">
                  <a:solidFill>
                    <a:srgbClr val="FFEA18"/>
                  </a:solidFill>
                  <a:round/>
                  <a:headEnd/>
                  <a:tailEnd/>
                </a:ln>
                <a:effectLst/>
              </p:spPr>
              <p:txBody>
                <a:bodyPr wrap="none" anchor="ctr">
                  <a:prstTxWarp prst="textNoShape">
                    <a:avLst/>
                  </a:prstTxWarp>
                </a:bodyPr>
                <a:lstStyle/>
                <a:p>
                  <a:endParaRPr lang="en-US"/>
                </a:p>
              </p:txBody>
            </p:sp>
          </p:grpSp>
          <p:sp>
            <p:nvSpPr>
              <p:cNvPr id="396431" name="Line 143"/>
              <p:cNvSpPr>
                <a:spLocks noChangeShapeType="1"/>
              </p:cNvSpPr>
              <p:nvPr/>
            </p:nvSpPr>
            <p:spPr bwMode="auto">
              <a:xfrm rot="4500000" flipH="1">
                <a:off x="4868" y="3643"/>
                <a:ext cx="86" cy="96"/>
              </a:xfrm>
              <a:prstGeom prst="line">
                <a:avLst/>
              </a:prstGeom>
              <a:noFill/>
              <a:ln w="76200">
                <a:solidFill>
                  <a:srgbClr val="85DAB9"/>
                </a:solidFill>
                <a:round/>
                <a:headEnd/>
                <a:tailEnd/>
              </a:ln>
              <a:effectLst/>
            </p:spPr>
            <p:txBody>
              <a:bodyPr wrap="none" anchor="ctr">
                <a:prstTxWarp prst="textNoShape">
                  <a:avLst/>
                </a:prstTxWarp>
              </a:bodyPr>
              <a:lstStyle/>
              <a:p>
                <a:endParaRPr lang="en-US"/>
              </a:p>
            </p:txBody>
          </p:sp>
        </p:grpSp>
      </p:grpSp>
      <p:sp>
        <p:nvSpPr>
          <p:cNvPr id="396433" name="AutoShape 145"/>
          <p:cNvSpPr>
            <a:spLocks noChangeArrowheads="1"/>
          </p:cNvSpPr>
          <p:nvPr/>
        </p:nvSpPr>
        <p:spPr bwMode="auto">
          <a:xfrm>
            <a:off x="5688013" y="6169025"/>
            <a:ext cx="3397250" cy="676275"/>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2000" b="1">
                <a:solidFill>
                  <a:srgbClr val="0F116A"/>
                </a:solidFill>
              </a:rPr>
              <a:t>double stranded</a:t>
            </a:r>
            <a:br>
              <a:rPr lang="en-US" sz="2000" b="1">
                <a:solidFill>
                  <a:srgbClr val="0F116A"/>
                </a:solidFill>
              </a:rPr>
            </a:br>
            <a:r>
              <a:rPr lang="en-US" sz="2000" b="1">
                <a:solidFill>
                  <a:srgbClr val="0F116A"/>
                </a:solidFill>
              </a:rPr>
              <a:t>homologous chromosomes</a:t>
            </a:r>
          </a:p>
        </p:txBody>
      </p:sp>
      <p:sp>
        <p:nvSpPr>
          <p:cNvPr id="396434" name="AutoShape 146"/>
          <p:cNvSpPr>
            <a:spLocks noChangeArrowheads="1"/>
          </p:cNvSpPr>
          <p:nvPr/>
        </p:nvSpPr>
        <p:spPr bwMode="auto">
          <a:xfrm>
            <a:off x="3276600" y="4572000"/>
            <a:ext cx="9906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396435" name="AutoShape 147"/>
          <p:cNvSpPr>
            <a:spLocks noChangeArrowheads="1"/>
          </p:cNvSpPr>
          <p:nvPr/>
        </p:nvSpPr>
        <p:spPr bwMode="auto">
          <a:xfrm>
            <a:off x="5562600" y="4572000"/>
            <a:ext cx="9906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2949548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6" name="AutoShape 4"/>
          <p:cNvSpPr>
            <a:spLocks noChangeArrowheads="1"/>
          </p:cNvSpPr>
          <p:nvPr/>
        </p:nvSpPr>
        <p:spPr bwMode="auto">
          <a:xfrm>
            <a:off x="6781800" y="3835400"/>
            <a:ext cx="685800" cy="304800"/>
          </a:xfrm>
          <a:prstGeom prst="rightArrow">
            <a:avLst>
              <a:gd name="adj1" fmla="val 50000"/>
              <a:gd name="adj2" fmla="val 56250"/>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sp>
        <p:nvSpPr>
          <p:cNvPr id="489477" name="Rectangle 5"/>
          <p:cNvSpPr>
            <a:spLocks noGrp="1" noChangeArrowheads="1"/>
          </p:cNvSpPr>
          <p:nvPr>
            <p:ph type="title"/>
          </p:nvPr>
        </p:nvSpPr>
        <p:spPr>
          <a:xfrm>
            <a:off x="596900" y="254000"/>
            <a:ext cx="7772400" cy="762000"/>
          </a:xfrm>
          <a:noFill/>
          <a:ln/>
        </p:spPr>
        <p:txBody>
          <a:bodyPr/>
          <a:lstStyle/>
          <a:p>
            <a:r>
              <a:rPr lang="en-US" dirty="0"/>
              <a:t>How do we make sperm &amp; eggs?</a:t>
            </a:r>
          </a:p>
        </p:txBody>
      </p:sp>
      <p:sp>
        <p:nvSpPr>
          <p:cNvPr id="489478" name="Rectangle 6" descr="Rectangle: Click to edit Master text styles&#10;Second level&#10;Third level&#10;Fourth level&#10;Fifth level"/>
          <p:cNvSpPr>
            <a:spLocks noGrp="1" noChangeArrowheads="1"/>
          </p:cNvSpPr>
          <p:nvPr>
            <p:ph type="body" idx="1"/>
          </p:nvPr>
        </p:nvSpPr>
        <p:spPr>
          <a:xfrm>
            <a:off x="590550" y="1003300"/>
            <a:ext cx="8553450" cy="1219200"/>
          </a:xfrm>
          <a:noFill/>
          <a:ln/>
        </p:spPr>
        <p:txBody>
          <a:bodyPr/>
          <a:lstStyle/>
          <a:p>
            <a:r>
              <a:rPr lang="en-US" sz="2800" dirty="0"/>
              <a:t>Must reduce 46 chromosomes </a:t>
            </a:r>
            <a:r>
              <a:rPr lang="en-US" sz="2800" dirty="0" err="1">
                <a:sym typeface="Symbol" charset="2"/>
              </a:rPr>
              <a:t></a:t>
            </a:r>
            <a:r>
              <a:rPr lang="en-US" sz="2800" dirty="0">
                <a:sym typeface="Symbol" charset="2"/>
              </a:rPr>
              <a:t> </a:t>
            </a:r>
            <a:r>
              <a:rPr lang="en-US" sz="2800" dirty="0"/>
              <a:t>23</a:t>
            </a:r>
          </a:p>
          <a:p>
            <a:pPr marL="741363" lvl="1" indent="-284163"/>
            <a:r>
              <a:rPr lang="en-US" dirty="0"/>
              <a:t>must reduce the number of chromosomes by </a:t>
            </a:r>
            <a:r>
              <a:rPr lang="en-US" u="sng" dirty="0">
                <a:solidFill>
                  <a:srgbClr val="CC0000"/>
                </a:solidFill>
              </a:rPr>
              <a:t>half</a:t>
            </a:r>
          </a:p>
        </p:txBody>
      </p:sp>
      <p:grpSp>
        <p:nvGrpSpPr>
          <p:cNvPr id="2" name="Group 7"/>
          <p:cNvGrpSpPr>
            <a:grpSpLocks/>
          </p:cNvGrpSpPr>
          <p:nvPr/>
        </p:nvGrpSpPr>
        <p:grpSpPr bwMode="auto">
          <a:xfrm>
            <a:off x="3121025" y="2387600"/>
            <a:ext cx="1485900" cy="1485900"/>
            <a:chOff x="720" y="2880"/>
            <a:chExt cx="936" cy="936"/>
          </a:xfrm>
        </p:grpSpPr>
        <p:sp>
          <p:nvSpPr>
            <p:cNvPr id="489480" name="Oval 8"/>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a:effectLst/>
          </p:spPr>
          <p:txBody>
            <a:bodyPr wrap="none" anchor="ctr">
              <a:prstTxWarp prst="textNoShape">
                <a:avLst/>
              </a:prstTxWarp>
            </a:bodyPr>
            <a:lstStyle/>
            <a:p>
              <a:endParaRPr lang="en-US"/>
            </a:p>
          </p:txBody>
        </p:sp>
        <p:sp>
          <p:nvSpPr>
            <p:cNvPr id="489481" name="Rectangle 9"/>
            <p:cNvSpPr>
              <a:spLocks noChangeArrowheads="1"/>
            </p:cNvSpPr>
            <p:nvPr/>
          </p:nvSpPr>
          <p:spPr bwMode="auto">
            <a:xfrm>
              <a:off x="972" y="3136"/>
              <a:ext cx="454" cy="423"/>
            </a:xfrm>
            <a:prstGeom prst="rect">
              <a:avLst/>
            </a:prstGeom>
            <a:solidFill>
              <a:srgbClr val="FF45B9"/>
            </a:solidFill>
            <a:ln w="9525">
              <a:noFill/>
              <a:miter lim="800000"/>
              <a:headEnd/>
              <a:tailEnd/>
            </a:ln>
            <a:effectLst/>
          </p:spPr>
          <p:txBody>
            <a:bodyPr wrap="none" anchor="ctr">
              <a:prstTxWarp prst="textNoShape">
                <a:avLst/>
              </a:prstTxWarp>
              <a:spAutoFit/>
            </a:bodyPr>
            <a:lstStyle/>
            <a:p>
              <a:r>
                <a:rPr lang="en-US" sz="3800" b="1">
                  <a:solidFill>
                    <a:srgbClr val="0F116A"/>
                  </a:solidFill>
                </a:rPr>
                <a:t>23</a:t>
              </a:r>
              <a:endParaRPr lang="en-US" sz="3000" b="1">
                <a:solidFill>
                  <a:srgbClr val="0F116A"/>
                </a:solidFill>
              </a:endParaRPr>
            </a:p>
          </p:txBody>
        </p:sp>
      </p:grpSp>
      <p:grpSp>
        <p:nvGrpSpPr>
          <p:cNvPr id="3" name="Group 10"/>
          <p:cNvGrpSpPr>
            <a:grpSpLocks/>
          </p:cNvGrpSpPr>
          <p:nvPr/>
        </p:nvGrpSpPr>
        <p:grpSpPr bwMode="auto">
          <a:xfrm>
            <a:off x="2473325" y="4445000"/>
            <a:ext cx="2171700" cy="2413000"/>
            <a:chOff x="1896" y="2832"/>
            <a:chExt cx="1368" cy="1520"/>
          </a:xfrm>
        </p:grpSpPr>
        <p:grpSp>
          <p:nvGrpSpPr>
            <p:cNvPr id="4" name="Group 11"/>
            <p:cNvGrpSpPr>
              <a:grpSpLocks/>
            </p:cNvGrpSpPr>
            <p:nvPr/>
          </p:nvGrpSpPr>
          <p:grpSpPr bwMode="auto">
            <a:xfrm>
              <a:off x="1896" y="2832"/>
              <a:ext cx="1368" cy="1520"/>
              <a:chOff x="1872" y="2640"/>
              <a:chExt cx="1368" cy="1520"/>
            </a:xfrm>
          </p:grpSpPr>
          <p:sp>
            <p:nvSpPr>
              <p:cNvPr id="489484" name="Freeform 12"/>
              <p:cNvSpPr>
                <a:spLocks/>
              </p:cNvSpPr>
              <p:nvPr/>
            </p:nvSpPr>
            <p:spPr bwMode="auto">
              <a:xfrm>
                <a:off x="1872" y="3264"/>
                <a:ext cx="736" cy="896"/>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489485" name="Oval 13"/>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a:effectLst/>
            </p:spPr>
            <p:txBody>
              <a:bodyPr wrap="none" anchor="ctr">
                <a:prstTxWarp prst="textNoShape">
                  <a:avLst/>
                </a:prstTxWarp>
              </a:bodyPr>
              <a:lstStyle/>
              <a:p>
                <a:endParaRPr lang="en-US"/>
              </a:p>
            </p:txBody>
          </p:sp>
        </p:grpSp>
        <p:sp>
          <p:nvSpPr>
            <p:cNvPr id="489486" name="Rectangle 14"/>
            <p:cNvSpPr>
              <a:spLocks noChangeArrowheads="1"/>
            </p:cNvSpPr>
            <p:nvPr/>
          </p:nvSpPr>
          <p:spPr bwMode="auto">
            <a:xfrm>
              <a:off x="2570" y="3113"/>
              <a:ext cx="454" cy="423"/>
            </a:xfrm>
            <a:prstGeom prst="rect">
              <a:avLst/>
            </a:prstGeom>
            <a:noFill/>
            <a:ln w="9525">
              <a:noFill/>
              <a:miter lim="800000"/>
              <a:headEnd/>
              <a:tailEnd/>
            </a:ln>
            <a:effectLst/>
          </p:spPr>
          <p:txBody>
            <a:bodyPr wrap="none" anchor="ctr">
              <a:prstTxWarp prst="textNoShape">
                <a:avLst/>
              </a:prstTxWarp>
              <a:spAutoFit/>
            </a:bodyPr>
            <a:lstStyle/>
            <a:p>
              <a:r>
                <a:rPr lang="en-US" sz="3800" b="1">
                  <a:solidFill>
                    <a:srgbClr val="0F116A"/>
                  </a:solidFill>
                </a:rPr>
                <a:t>23</a:t>
              </a:r>
              <a:endParaRPr lang="en-US" sz="3000" b="1">
                <a:solidFill>
                  <a:srgbClr val="0F116A"/>
                </a:solidFill>
              </a:endParaRPr>
            </a:p>
          </p:txBody>
        </p:sp>
      </p:grpSp>
      <p:sp>
        <p:nvSpPr>
          <p:cNvPr id="489487" name="AutoShape 15"/>
          <p:cNvSpPr>
            <a:spLocks noChangeArrowheads="1"/>
          </p:cNvSpPr>
          <p:nvPr/>
        </p:nvSpPr>
        <p:spPr bwMode="auto">
          <a:xfrm>
            <a:off x="1828800" y="3149600"/>
            <a:ext cx="1219200" cy="304800"/>
          </a:xfrm>
          <a:prstGeom prst="rightArrow">
            <a:avLst>
              <a:gd name="adj1" fmla="val 50000"/>
              <a:gd name="adj2" fmla="val 100000"/>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grpSp>
        <p:nvGrpSpPr>
          <p:cNvPr id="5" name="Group 16"/>
          <p:cNvGrpSpPr>
            <a:grpSpLocks/>
          </p:cNvGrpSpPr>
          <p:nvPr/>
        </p:nvGrpSpPr>
        <p:grpSpPr bwMode="auto">
          <a:xfrm>
            <a:off x="228600" y="4445000"/>
            <a:ext cx="1485900" cy="1485900"/>
            <a:chOff x="720" y="1392"/>
            <a:chExt cx="936" cy="936"/>
          </a:xfrm>
        </p:grpSpPr>
        <p:sp>
          <p:nvSpPr>
            <p:cNvPr id="489489" name="Oval 17"/>
            <p:cNvSpPr>
              <a:spLocks noChangeArrowheads="1"/>
            </p:cNvSpPr>
            <p:nvPr/>
          </p:nvSpPr>
          <p:spPr bwMode="auto">
            <a:xfrm>
              <a:off x="720" y="1392"/>
              <a:ext cx="936" cy="936"/>
            </a:xfrm>
            <a:prstGeom prst="ellipse">
              <a:avLst/>
            </a:prstGeom>
            <a:solidFill>
              <a:schemeClr val="hlink"/>
            </a:solidFill>
            <a:ln w="9525">
              <a:solidFill>
                <a:srgbClr val="0F116A"/>
              </a:solidFill>
              <a:round/>
              <a:headEnd/>
              <a:tailEnd/>
            </a:ln>
            <a:effectLst/>
          </p:spPr>
          <p:txBody>
            <a:bodyPr wrap="none" anchor="ctr">
              <a:prstTxWarp prst="textNoShape">
                <a:avLst/>
              </a:prstTxWarp>
            </a:bodyPr>
            <a:lstStyle/>
            <a:p>
              <a:endParaRPr lang="en-US"/>
            </a:p>
          </p:txBody>
        </p:sp>
        <p:sp>
          <p:nvSpPr>
            <p:cNvPr id="489490" name="Rectangle 18"/>
            <p:cNvSpPr>
              <a:spLocks noChangeArrowheads="1"/>
            </p:cNvSpPr>
            <p:nvPr/>
          </p:nvSpPr>
          <p:spPr bwMode="auto">
            <a:xfrm>
              <a:off x="958" y="1642"/>
              <a:ext cx="454" cy="423"/>
            </a:xfrm>
            <a:prstGeom prst="rect">
              <a:avLst/>
            </a:prstGeom>
            <a:no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sp>
        <p:nvSpPr>
          <p:cNvPr id="489491" name="Rectangle 19"/>
          <p:cNvSpPr>
            <a:spLocks noChangeArrowheads="1"/>
          </p:cNvSpPr>
          <p:nvPr/>
        </p:nvSpPr>
        <p:spPr bwMode="auto">
          <a:xfrm>
            <a:off x="3522663" y="3759200"/>
            <a:ext cx="681037" cy="427038"/>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egg</a:t>
            </a:r>
            <a:endParaRPr lang="en-US" sz="3000" b="1">
              <a:solidFill>
                <a:srgbClr val="0F116A"/>
              </a:solidFill>
            </a:endParaRPr>
          </a:p>
        </p:txBody>
      </p:sp>
      <p:sp>
        <p:nvSpPr>
          <p:cNvPr id="489492" name="Rectangle 20"/>
          <p:cNvSpPr>
            <a:spLocks noChangeArrowheads="1"/>
          </p:cNvSpPr>
          <p:nvPr/>
        </p:nvSpPr>
        <p:spPr bwMode="auto">
          <a:xfrm>
            <a:off x="3276600" y="6008688"/>
            <a:ext cx="1022350"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sperm</a:t>
            </a:r>
            <a:endParaRPr lang="en-US" sz="3000" b="1">
              <a:solidFill>
                <a:srgbClr val="0F116A"/>
              </a:solidFill>
            </a:endParaRPr>
          </a:p>
        </p:txBody>
      </p:sp>
      <p:grpSp>
        <p:nvGrpSpPr>
          <p:cNvPr id="6" name="Group 21"/>
          <p:cNvGrpSpPr>
            <a:grpSpLocks/>
          </p:cNvGrpSpPr>
          <p:nvPr/>
        </p:nvGrpSpPr>
        <p:grpSpPr bwMode="auto">
          <a:xfrm>
            <a:off x="266700" y="2540000"/>
            <a:ext cx="1485900" cy="1485900"/>
            <a:chOff x="720" y="2880"/>
            <a:chExt cx="936" cy="936"/>
          </a:xfrm>
        </p:grpSpPr>
        <p:sp>
          <p:nvSpPr>
            <p:cNvPr id="489494" name="Oval 22"/>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a:effectLst/>
          </p:spPr>
          <p:txBody>
            <a:bodyPr wrap="none" anchor="ctr">
              <a:prstTxWarp prst="textNoShape">
                <a:avLst/>
              </a:prstTxWarp>
            </a:bodyPr>
            <a:lstStyle/>
            <a:p>
              <a:endParaRPr lang="en-US"/>
            </a:p>
          </p:txBody>
        </p:sp>
        <p:sp>
          <p:nvSpPr>
            <p:cNvPr id="489495" name="Rectangle 23"/>
            <p:cNvSpPr>
              <a:spLocks noChangeArrowheads="1"/>
            </p:cNvSpPr>
            <p:nvPr/>
          </p:nvSpPr>
          <p:spPr bwMode="auto">
            <a:xfrm>
              <a:off x="971" y="3136"/>
              <a:ext cx="454" cy="423"/>
            </a:xfrm>
            <a:prstGeom prst="rect">
              <a:avLst/>
            </a:prstGeom>
            <a:solidFill>
              <a:srgbClr val="FF45B9"/>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sp>
        <p:nvSpPr>
          <p:cNvPr id="489496" name="AutoShape 24"/>
          <p:cNvSpPr>
            <a:spLocks noChangeArrowheads="1"/>
          </p:cNvSpPr>
          <p:nvPr/>
        </p:nvSpPr>
        <p:spPr bwMode="auto">
          <a:xfrm>
            <a:off x="1828800" y="5105400"/>
            <a:ext cx="1219200" cy="304800"/>
          </a:xfrm>
          <a:prstGeom prst="rightArrow">
            <a:avLst>
              <a:gd name="adj1" fmla="val 50000"/>
              <a:gd name="adj2" fmla="val 100000"/>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489497" name="AutoShape 25"/>
          <p:cNvSpPr>
            <a:spLocks noChangeArrowheads="1"/>
          </p:cNvSpPr>
          <p:nvPr/>
        </p:nvSpPr>
        <p:spPr bwMode="auto">
          <a:xfrm>
            <a:off x="1614488" y="3946525"/>
            <a:ext cx="1470025" cy="508000"/>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3000" b="1">
                <a:solidFill>
                  <a:srgbClr val="0F116A"/>
                </a:solidFill>
              </a:rPr>
              <a:t>meiosis</a:t>
            </a:r>
          </a:p>
        </p:txBody>
      </p:sp>
      <p:grpSp>
        <p:nvGrpSpPr>
          <p:cNvPr id="7" name="Group 41"/>
          <p:cNvGrpSpPr>
            <a:grpSpLocks/>
          </p:cNvGrpSpPr>
          <p:nvPr/>
        </p:nvGrpSpPr>
        <p:grpSpPr bwMode="auto">
          <a:xfrm>
            <a:off x="7535863" y="3225800"/>
            <a:ext cx="1485900" cy="1485900"/>
            <a:chOff x="4747" y="2032"/>
            <a:chExt cx="936" cy="936"/>
          </a:xfrm>
        </p:grpSpPr>
        <p:sp>
          <p:nvSpPr>
            <p:cNvPr id="489499" name="Oval 27"/>
            <p:cNvSpPr>
              <a:spLocks noChangeArrowheads="1"/>
            </p:cNvSpPr>
            <p:nvPr/>
          </p:nvSpPr>
          <p:spPr bwMode="auto">
            <a:xfrm>
              <a:off x="4747" y="2032"/>
              <a:ext cx="936" cy="936"/>
            </a:xfrm>
            <a:prstGeom prst="ellipse">
              <a:avLst/>
            </a:prstGeom>
            <a:solidFill>
              <a:srgbClr val="C364FF"/>
            </a:solidFill>
            <a:ln w="9525">
              <a:solidFill>
                <a:schemeClr val="tx2"/>
              </a:solidFill>
              <a:round/>
              <a:headEnd/>
              <a:tailEnd/>
            </a:ln>
            <a:effectLst/>
          </p:spPr>
          <p:txBody>
            <a:bodyPr wrap="none" anchor="ctr">
              <a:prstTxWarp prst="textNoShape">
                <a:avLst/>
              </a:prstTxWarp>
            </a:bodyPr>
            <a:lstStyle/>
            <a:p>
              <a:endParaRPr lang="en-US"/>
            </a:p>
          </p:txBody>
        </p:sp>
        <p:sp>
          <p:nvSpPr>
            <p:cNvPr id="489500" name="Rectangle 28"/>
            <p:cNvSpPr>
              <a:spLocks noChangeArrowheads="1"/>
            </p:cNvSpPr>
            <p:nvPr/>
          </p:nvSpPr>
          <p:spPr bwMode="auto">
            <a:xfrm>
              <a:off x="5005" y="2288"/>
              <a:ext cx="454" cy="423"/>
            </a:xfrm>
            <a:prstGeom prst="rect">
              <a:avLst/>
            </a:prstGeom>
            <a:solidFill>
              <a:srgbClr val="C364FF"/>
            </a:solidFill>
            <a:ln w="9525">
              <a:noFill/>
              <a:miter lim="800000"/>
              <a:headEnd/>
              <a:tailEnd/>
            </a:ln>
            <a:effectLst/>
          </p:spPr>
          <p:txBody>
            <a:bodyPr wrap="none" anchor="ctr">
              <a:prstTxWarp prst="textNoShape">
                <a:avLst/>
              </a:prstTxWarp>
              <a:spAutoFit/>
            </a:bodyPr>
            <a:lstStyle/>
            <a:p>
              <a:r>
                <a:rPr lang="en-US" sz="3800" b="1">
                  <a:solidFill>
                    <a:srgbClr val="0F116A"/>
                  </a:solidFill>
                </a:rPr>
                <a:t>46</a:t>
              </a:r>
              <a:endParaRPr lang="en-US" sz="3000" b="1">
                <a:solidFill>
                  <a:srgbClr val="0F116A"/>
                </a:solidFill>
              </a:endParaRPr>
            </a:p>
          </p:txBody>
        </p:sp>
      </p:grpSp>
      <p:sp>
        <p:nvSpPr>
          <p:cNvPr id="489501" name="AutoShape 29"/>
          <p:cNvSpPr>
            <a:spLocks noChangeArrowheads="1"/>
          </p:cNvSpPr>
          <p:nvPr/>
        </p:nvSpPr>
        <p:spPr bwMode="auto">
          <a:xfrm>
            <a:off x="6210300" y="5380038"/>
            <a:ext cx="2082800" cy="508000"/>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3000" b="1">
                <a:solidFill>
                  <a:srgbClr val="0F116A"/>
                </a:solidFill>
              </a:rPr>
              <a:t>fertilization</a:t>
            </a:r>
          </a:p>
        </p:txBody>
      </p:sp>
      <p:sp>
        <p:nvSpPr>
          <p:cNvPr id="489502" name="AutoShape 30"/>
          <p:cNvSpPr>
            <a:spLocks noChangeArrowheads="1"/>
          </p:cNvSpPr>
          <p:nvPr/>
        </p:nvSpPr>
        <p:spPr bwMode="auto">
          <a:xfrm>
            <a:off x="4343400" y="3911600"/>
            <a:ext cx="1066800" cy="304800"/>
          </a:xfrm>
          <a:prstGeom prst="rightArrow">
            <a:avLst>
              <a:gd name="adj1" fmla="val 50000"/>
              <a:gd name="adj2" fmla="val 87500"/>
            </a:avLst>
          </a:prstGeom>
          <a:solidFill>
            <a:schemeClr val="tx2"/>
          </a:solidFill>
          <a:ln w="9525">
            <a:solidFill>
              <a:schemeClr val="tx2"/>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5372100" y="2768600"/>
            <a:ext cx="1485900" cy="1485900"/>
            <a:chOff x="720" y="2880"/>
            <a:chExt cx="936" cy="936"/>
          </a:xfrm>
        </p:grpSpPr>
        <p:sp>
          <p:nvSpPr>
            <p:cNvPr id="489504" name="Oval 32"/>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a:effectLst/>
          </p:spPr>
          <p:txBody>
            <a:bodyPr wrap="none" anchor="ctr">
              <a:prstTxWarp prst="textNoShape">
                <a:avLst/>
              </a:prstTxWarp>
            </a:bodyPr>
            <a:lstStyle/>
            <a:p>
              <a:endParaRPr lang="en-US"/>
            </a:p>
          </p:txBody>
        </p:sp>
        <p:sp>
          <p:nvSpPr>
            <p:cNvPr id="489505" name="Rectangle 33"/>
            <p:cNvSpPr>
              <a:spLocks noChangeArrowheads="1"/>
            </p:cNvSpPr>
            <p:nvPr/>
          </p:nvSpPr>
          <p:spPr bwMode="auto">
            <a:xfrm>
              <a:off x="972" y="3136"/>
              <a:ext cx="454" cy="423"/>
            </a:xfrm>
            <a:prstGeom prst="rect">
              <a:avLst/>
            </a:prstGeom>
            <a:solidFill>
              <a:srgbClr val="FF45B9"/>
            </a:solidFill>
            <a:ln w="9525">
              <a:noFill/>
              <a:miter lim="800000"/>
              <a:headEnd/>
              <a:tailEnd/>
            </a:ln>
            <a:effectLst/>
          </p:spPr>
          <p:txBody>
            <a:bodyPr wrap="none" anchor="ctr">
              <a:prstTxWarp prst="textNoShape">
                <a:avLst/>
              </a:prstTxWarp>
              <a:spAutoFit/>
            </a:bodyPr>
            <a:lstStyle/>
            <a:p>
              <a:r>
                <a:rPr lang="en-US" sz="3800" b="1">
                  <a:solidFill>
                    <a:srgbClr val="0F116A"/>
                  </a:solidFill>
                </a:rPr>
                <a:t>23</a:t>
              </a:r>
              <a:endParaRPr lang="en-US" sz="3000" b="1">
                <a:solidFill>
                  <a:srgbClr val="0F116A"/>
                </a:solidFill>
              </a:endParaRPr>
            </a:p>
          </p:txBody>
        </p:sp>
      </p:grpSp>
      <p:grpSp>
        <p:nvGrpSpPr>
          <p:cNvPr id="9" name="Group 34"/>
          <p:cNvGrpSpPr>
            <a:grpSpLocks/>
          </p:cNvGrpSpPr>
          <p:nvPr/>
        </p:nvGrpSpPr>
        <p:grpSpPr bwMode="auto">
          <a:xfrm>
            <a:off x="4686300" y="3784600"/>
            <a:ext cx="2171700" cy="2413000"/>
            <a:chOff x="1896" y="2832"/>
            <a:chExt cx="1368" cy="1520"/>
          </a:xfrm>
        </p:grpSpPr>
        <p:grpSp>
          <p:nvGrpSpPr>
            <p:cNvPr id="10" name="Group 35"/>
            <p:cNvGrpSpPr>
              <a:grpSpLocks/>
            </p:cNvGrpSpPr>
            <p:nvPr/>
          </p:nvGrpSpPr>
          <p:grpSpPr bwMode="auto">
            <a:xfrm>
              <a:off x="1896" y="2832"/>
              <a:ext cx="1368" cy="1520"/>
              <a:chOff x="1872" y="2640"/>
              <a:chExt cx="1368" cy="1520"/>
            </a:xfrm>
          </p:grpSpPr>
          <p:sp>
            <p:nvSpPr>
              <p:cNvPr id="489508" name="Freeform 36"/>
              <p:cNvSpPr>
                <a:spLocks/>
              </p:cNvSpPr>
              <p:nvPr/>
            </p:nvSpPr>
            <p:spPr bwMode="auto">
              <a:xfrm>
                <a:off x="1872" y="3264"/>
                <a:ext cx="736" cy="896"/>
              </a:xfrm>
              <a:custGeom>
                <a:avLst/>
                <a:gdLst/>
                <a:ahLst/>
                <a:cxnLst>
                  <a:cxn ang="0">
                    <a:pos x="720" y="16"/>
                  </a:cxn>
                  <a:cxn ang="0">
                    <a:pos x="720" y="64"/>
                  </a:cxn>
                  <a:cxn ang="0">
                    <a:pos x="672" y="400"/>
                  </a:cxn>
                  <a:cxn ang="0">
                    <a:pos x="336" y="448"/>
                  </a:cxn>
                  <a:cxn ang="0">
                    <a:pos x="240" y="832"/>
                  </a:cxn>
                  <a:cxn ang="0">
                    <a:pos x="0" y="832"/>
                  </a:cxn>
                </a:cxnLst>
                <a:rect l="0" t="0" r="r" b="b"/>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489509" name="Oval 37"/>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a:effectLst/>
            </p:spPr>
            <p:txBody>
              <a:bodyPr wrap="none" anchor="ctr">
                <a:prstTxWarp prst="textNoShape">
                  <a:avLst/>
                </a:prstTxWarp>
              </a:bodyPr>
              <a:lstStyle/>
              <a:p>
                <a:endParaRPr lang="en-US"/>
              </a:p>
            </p:txBody>
          </p:sp>
        </p:grpSp>
        <p:sp>
          <p:nvSpPr>
            <p:cNvPr id="489510" name="Rectangle 38"/>
            <p:cNvSpPr>
              <a:spLocks noChangeArrowheads="1"/>
            </p:cNvSpPr>
            <p:nvPr/>
          </p:nvSpPr>
          <p:spPr bwMode="auto">
            <a:xfrm>
              <a:off x="2570" y="3113"/>
              <a:ext cx="454" cy="423"/>
            </a:xfrm>
            <a:prstGeom prst="rect">
              <a:avLst/>
            </a:prstGeom>
            <a:noFill/>
            <a:ln w="9525">
              <a:noFill/>
              <a:miter lim="800000"/>
              <a:headEnd/>
              <a:tailEnd/>
            </a:ln>
            <a:effectLst/>
          </p:spPr>
          <p:txBody>
            <a:bodyPr wrap="none" anchor="ctr">
              <a:prstTxWarp prst="textNoShape">
                <a:avLst/>
              </a:prstTxWarp>
              <a:spAutoFit/>
            </a:bodyPr>
            <a:lstStyle/>
            <a:p>
              <a:r>
                <a:rPr lang="en-US" sz="3800" b="1">
                  <a:solidFill>
                    <a:srgbClr val="0F116A"/>
                  </a:solidFill>
                </a:rPr>
                <a:t>23</a:t>
              </a:r>
              <a:endParaRPr lang="en-US" sz="3000" b="1">
                <a:solidFill>
                  <a:srgbClr val="0F116A"/>
                </a:solidFill>
              </a:endParaRPr>
            </a:p>
          </p:txBody>
        </p:sp>
      </p:grpSp>
      <p:sp>
        <p:nvSpPr>
          <p:cNvPr id="489511" name="AutoShape 39"/>
          <p:cNvSpPr>
            <a:spLocks noChangeArrowheads="1"/>
          </p:cNvSpPr>
          <p:nvPr/>
        </p:nvSpPr>
        <p:spPr bwMode="auto">
          <a:xfrm>
            <a:off x="3159125" y="6408738"/>
            <a:ext cx="1260475" cy="373062"/>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r>
              <a:rPr lang="en-US" sz="2200" b="1">
                <a:solidFill>
                  <a:srgbClr val="CC0000"/>
                </a:solidFill>
              </a:rPr>
              <a:t>gametes</a:t>
            </a:r>
          </a:p>
        </p:txBody>
      </p:sp>
      <p:sp>
        <p:nvSpPr>
          <p:cNvPr id="489512" name="AutoShape 40"/>
          <p:cNvSpPr>
            <a:spLocks noChangeArrowheads="1"/>
          </p:cNvSpPr>
          <p:nvPr/>
        </p:nvSpPr>
        <p:spPr bwMode="auto">
          <a:xfrm>
            <a:off x="7799388" y="2740025"/>
            <a:ext cx="1011237" cy="373063"/>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r>
              <a:rPr lang="en-US" sz="2200" b="1">
                <a:solidFill>
                  <a:srgbClr val="CC0000"/>
                </a:solidFill>
              </a:rPr>
              <a:t>zygote</a:t>
            </a:r>
          </a:p>
        </p:txBody>
      </p:sp>
    </p:spTree>
    <p:extLst>
      <p:ext uri="{BB962C8B-B14F-4D97-AF65-F5344CB8AC3E}">
        <p14:creationId xmlns:p14="http://schemas.microsoft.com/office/powerpoint/2010/main" val="39232337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sz="3900" dirty="0"/>
              <a:t>Meiosis: production of gametes</a:t>
            </a:r>
          </a:p>
        </p:txBody>
      </p:sp>
      <p:pic>
        <p:nvPicPr>
          <p:cNvPr id="381955" name="Picture 3"/>
          <p:cNvPicPr>
            <a:picLocks noChangeAspect="1" noChangeArrowheads="1"/>
          </p:cNvPicPr>
          <p:nvPr/>
        </p:nvPicPr>
        <p:blipFill>
          <a:blip r:embed="rId3"/>
          <a:srcRect r="3032"/>
          <a:stretch>
            <a:fillRect/>
          </a:stretch>
        </p:blipFill>
        <p:spPr bwMode="auto">
          <a:xfrm>
            <a:off x="4687888" y="1143000"/>
            <a:ext cx="4278312" cy="5397500"/>
          </a:xfrm>
          <a:prstGeom prst="rect">
            <a:avLst/>
          </a:prstGeom>
          <a:noFill/>
          <a:ln w="9525">
            <a:noFill/>
            <a:miter lim="800000"/>
            <a:headEnd/>
            <a:tailEnd/>
          </a:ln>
          <a:effectLst>
            <a:outerShdw blurRad="50800" dist="38100" dir="2700000" algn="br">
              <a:srgbClr val="000000">
                <a:alpha val="43000"/>
              </a:srgbClr>
            </a:outerShdw>
          </a:effectLst>
        </p:spPr>
      </p:pic>
      <p:sp>
        <p:nvSpPr>
          <p:cNvPr id="381956" name="Rectangle 4" descr="Rectangle: Click to edit Master text styles&#10;Second level&#10;Third level&#10;Fourth level&#10;Fifth level"/>
          <p:cNvSpPr>
            <a:spLocks noGrp="1" noChangeArrowheads="1"/>
          </p:cNvSpPr>
          <p:nvPr>
            <p:ph type="body" idx="1"/>
          </p:nvPr>
        </p:nvSpPr>
        <p:spPr>
          <a:xfrm>
            <a:off x="419100" y="1028700"/>
            <a:ext cx="4495800" cy="5486400"/>
          </a:xfrm>
        </p:spPr>
        <p:txBody>
          <a:bodyPr/>
          <a:lstStyle/>
          <a:p>
            <a:r>
              <a:rPr lang="en-US" sz="2800" dirty="0" smtClean="0"/>
              <a:t>Meiosis</a:t>
            </a:r>
          </a:p>
          <a:p>
            <a:pPr lvl="1"/>
            <a:r>
              <a:rPr lang="en-US" dirty="0"/>
              <a:t>chromosome number must be reduced</a:t>
            </a:r>
          </a:p>
          <a:p>
            <a:pPr marL="1085850" lvl="2"/>
            <a:r>
              <a:rPr lang="en-US" u="sng" dirty="0">
                <a:solidFill>
                  <a:srgbClr val="CC0000"/>
                </a:solidFill>
              </a:rPr>
              <a:t>diploid</a:t>
            </a:r>
            <a:r>
              <a:rPr lang="en-US" dirty="0"/>
              <a:t> </a:t>
            </a:r>
            <a:r>
              <a:rPr lang="en-US" dirty="0" err="1">
                <a:sym typeface="Symbol" charset="2"/>
              </a:rPr>
              <a:t></a:t>
            </a:r>
            <a:r>
              <a:rPr lang="en-US" dirty="0">
                <a:sym typeface="Symbol" charset="2"/>
              </a:rPr>
              <a:t> </a:t>
            </a:r>
            <a:r>
              <a:rPr lang="en-US" u="sng" dirty="0">
                <a:solidFill>
                  <a:srgbClr val="CC0000"/>
                </a:solidFill>
              </a:rPr>
              <a:t>haploid</a:t>
            </a:r>
            <a:endParaRPr lang="en-US" dirty="0"/>
          </a:p>
          <a:p>
            <a:pPr marL="1085850" lvl="2"/>
            <a:r>
              <a:rPr lang="en-US" u="sng" dirty="0">
                <a:solidFill>
                  <a:srgbClr val="CC0000"/>
                </a:solidFill>
              </a:rPr>
              <a:t>2n</a:t>
            </a:r>
            <a:r>
              <a:rPr lang="en-US" dirty="0"/>
              <a:t> </a:t>
            </a:r>
            <a:r>
              <a:rPr lang="en-US" dirty="0" err="1">
                <a:sym typeface="Symbol" charset="2"/>
              </a:rPr>
              <a:t></a:t>
            </a:r>
            <a:r>
              <a:rPr lang="en-US" dirty="0">
                <a:sym typeface="Symbol" charset="2"/>
              </a:rPr>
              <a:t> </a:t>
            </a:r>
            <a:r>
              <a:rPr lang="en-US" u="sng" dirty="0" err="1">
                <a:solidFill>
                  <a:srgbClr val="CC0000"/>
                </a:solidFill>
              </a:rPr>
              <a:t>n</a:t>
            </a:r>
            <a:endParaRPr lang="en-US" dirty="0"/>
          </a:p>
          <a:p>
            <a:pPr marL="1428750" lvl="3"/>
            <a:r>
              <a:rPr lang="en-US" dirty="0"/>
              <a:t>humans: 46 </a:t>
            </a:r>
            <a:r>
              <a:rPr lang="en-US" dirty="0" err="1">
                <a:sym typeface="Symbol" charset="2"/>
              </a:rPr>
              <a:t></a:t>
            </a:r>
            <a:r>
              <a:rPr lang="en-US" dirty="0">
                <a:sym typeface="Symbol" charset="2"/>
              </a:rPr>
              <a:t> 23</a:t>
            </a:r>
            <a:endParaRPr lang="en-US" dirty="0" smtClean="0"/>
          </a:p>
          <a:p>
            <a:pPr marL="1085850" lvl="2"/>
            <a:r>
              <a:rPr lang="en-US" dirty="0" smtClean="0"/>
              <a:t>makes </a:t>
            </a:r>
            <a:r>
              <a:rPr lang="en-US" u="sng" dirty="0">
                <a:solidFill>
                  <a:srgbClr val="CC0000"/>
                </a:solidFill>
              </a:rPr>
              <a:t>gametes</a:t>
            </a:r>
            <a:endParaRPr lang="en-US" dirty="0"/>
          </a:p>
          <a:p>
            <a:pPr lvl="1"/>
            <a:r>
              <a:rPr lang="en-US" u="sng" dirty="0">
                <a:solidFill>
                  <a:srgbClr val="CC0000"/>
                </a:solidFill>
              </a:rPr>
              <a:t>fertilization</a:t>
            </a:r>
            <a:r>
              <a:rPr lang="en-US" dirty="0"/>
              <a:t> restores chromosome number</a:t>
            </a:r>
          </a:p>
          <a:p>
            <a:pPr marL="1085850" lvl="2"/>
            <a:r>
              <a:rPr lang="en-US" dirty="0"/>
              <a:t>haploid </a:t>
            </a:r>
            <a:r>
              <a:rPr lang="en-US" dirty="0" err="1">
                <a:sym typeface="Symbol" charset="2"/>
              </a:rPr>
              <a:t></a:t>
            </a:r>
            <a:r>
              <a:rPr lang="en-US" dirty="0">
                <a:sym typeface="Symbol" charset="2"/>
              </a:rPr>
              <a:t> </a:t>
            </a:r>
            <a:r>
              <a:rPr lang="en-US" dirty="0"/>
              <a:t>diploid</a:t>
            </a:r>
          </a:p>
          <a:p>
            <a:pPr marL="1085850" lvl="2"/>
            <a:r>
              <a:rPr lang="en-US" dirty="0" err="1"/>
              <a:t>n</a:t>
            </a:r>
            <a:r>
              <a:rPr lang="en-US" dirty="0"/>
              <a:t> </a:t>
            </a:r>
            <a:r>
              <a:rPr lang="en-US" dirty="0" err="1">
                <a:sym typeface="Symbol" charset="2"/>
              </a:rPr>
              <a:t></a:t>
            </a:r>
            <a:r>
              <a:rPr lang="en-US" dirty="0">
                <a:sym typeface="Symbol" charset="2"/>
              </a:rPr>
              <a:t> </a:t>
            </a:r>
            <a:r>
              <a:rPr lang="en-US" dirty="0"/>
              <a:t>2n</a:t>
            </a:r>
          </a:p>
        </p:txBody>
      </p:sp>
      <p:sp>
        <p:nvSpPr>
          <p:cNvPr id="381957" name="AutoShape 5"/>
          <p:cNvSpPr>
            <a:spLocks noChangeArrowheads="1"/>
          </p:cNvSpPr>
          <p:nvPr/>
        </p:nvSpPr>
        <p:spPr bwMode="auto">
          <a:xfrm>
            <a:off x="7915275" y="2033588"/>
            <a:ext cx="1120775" cy="373062"/>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r>
              <a:rPr lang="en-US" sz="2200" b="1">
                <a:solidFill>
                  <a:schemeClr val="bg1"/>
                </a:solidFill>
              </a:rPr>
              <a:t>haploid</a:t>
            </a:r>
          </a:p>
        </p:txBody>
      </p:sp>
      <p:sp>
        <p:nvSpPr>
          <p:cNvPr id="381958" name="AutoShape 6"/>
          <p:cNvSpPr>
            <a:spLocks noChangeArrowheads="1"/>
          </p:cNvSpPr>
          <p:nvPr/>
        </p:nvSpPr>
        <p:spPr bwMode="auto">
          <a:xfrm>
            <a:off x="7956550" y="5988050"/>
            <a:ext cx="1042988" cy="373063"/>
          </a:xfrm>
          <a:prstGeom prst="roundRect">
            <a:avLst>
              <a:gd name="adj" fmla="val 16667"/>
            </a:avLst>
          </a:prstGeom>
          <a:solidFill>
            <a:srgbClr val="CC0000"/>
          </a:solidFill>
          <a:ln w="9525">
            <a:noFill/>
            <a:round/>
            <a:headEnd/>
            <a:tailEnd/>
          </a:ln>
          <a:effectLst/>
        </p:spPr>
        <p:txBody>
          <a:bodyPr wrap="none" lIns="45720" tIns="0" rIns="45720" bIns="0" anchor="ctr">
            <a:prstTxWarp prst="textNoShape">
              <a:avLst/>
            </a:prstTxWarp>
            <a:spAutoFit/>
          </a:bodyPr>
          <a:lstStyle/>
          <a:p>
            <a:r>
              <a:rPr lang="en-US" sz="2200" b="1">
                <a:solidFill>
                  <a:schemeClr val="bg1"/>
                </a:solidFill>
              </a:rPr>
              <a:t>diploid</a:t>
            </a:r>
          </a:p>
        </p:txBody>
      </p:sp>
    </p:spTree>
    <p:extLst>
      <p:ext uri="{BB962C8B-B14F-4D97-AF65-F5344CB8AC3E}">
        <p14:creationId xmlns:p14="http://schemas.microsoft.com/office/powerpoint/2010/main" val="20533797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1736</Words>
  <Application>Microsoft Macintosh PowerPoint</Application>
  <PresentationFormat>On-screen Show (4:3)</PresentationFormat>
  <Paragraphs>445</Paragraphs>
  <Slides>37</Slides>
  <Notes>33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Cell division / Asexual reproduction</vt:lpstr>
      <vt:lpstr>Asexual reproduction</vt:lpstr>
      <vt:lpstr>How about the rest of us?</vt:lpstr>
      <vt:lpstr>Human female karyotype</vt:lpstr>
      <vt:lpstr>Human male karyotype</vt:lpstr>
      <vt:lpstr>Homologous chromosomes</vt:lpstr>
      <vt:lpstr>How do we make sperm &amp; eggs?</vt:lpstr>
      <vt:lpstr>Meiosis: production of gametes</vt:lpstr>
      <vt:lpstr>Sexual reproduction lifecycle</vt:lpstr>
      <vt:lpstr>Meiosis</vt:lpstr>
      <vt:lpstr>Overview of meiosis</vt:lpstr>
      <vt:lpstr>Double division of meiosis</vt:lpstr>
      <vt:lpstr>Preparing for meiosis</vt:lpstr>
      <vt:lpstr>Meiosis 1</vt:lpstr>
      <vt:lpstr>Meiosis 2</vt:lpstr>
      <vt:lpstr>Steps of meiosis</vt:lpstr>
      <vt:lpstr>Meiosis 1 &amp; 2</vt:lpstr>
      <vt:lpstr>Trading pieces of DNA</vt:lpstr>
      <vt:lpstr>Crossing over</vt:lpstr>
      <vt:lpstr>Mitosis vs. Meiosis</vt:lpstr>
      <vt:lpstr>Mitosis vs. Meiosis</vt:lpstr>
      <vt:lpstr>Putting it all together…</vt:lpstr>
      <vt:lpstr>The value of sexual reproduction</vt:lpstr>
      <vt:lpstr>Variation from genetic recombination</vt:lpstr>
      <vt:lpstr>Variation from crossing over</vt:lpstr>
      <vt:lpstr>Variation from random fertilization</vt:lpstr>
      <vt:lpstr>Sexual reproduction creates variability</vt:lpstr>
      <vt:lpstr>Sperm production</vt:lpstr>
      <vt:lpstr>Egg production</vt:lpstr>
      <vt:lpstr>Oogenesis</vt:lpstr>
      <vt:lpstr>Differences across kingdoms</vt:lpstr>
      <vt:lpstr>PowerPoint Presentation</vt:lpstr>
      <vt:lpstr>PowerPoint Presentation</vt:lpstr>
      <vt:lpstr>PowerPoint Presentation</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Plano High School</dc:creator>
  <cp:lastModifiedBy>Plano High School</cp:lastModifiedBy>
  <cp:revision>1</cp:revision>
  <dcterms:created xsi:type="dcterms:W3CDTF">2017-05-26T16:51:55Z</dcterms:created>
  <dcterms:modified xsi:type="dcterms:W3CDTF">2017-05-26T16:52:09Z</dcterms:modified>
</cp:coreProperties>
</file>