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audio1.bin" ContentType="audio/unknown"/>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7" r:id="rId2"/>
    <p:sldId id="314" r:id="rId3"/>
    <p:sldId id="315" r:id="rId4"/>
    <p:sldId id="316" r:id="rId5"/>
    <p:sldId id="317" r:id="rId6"/>
    <p:sldId id="318" r:id="rId7"/>
    <p:sldId id="319" r:id="rId8"/>
    <p:sldId id="321" r:id="rId9"/>
    <p:sldId id="322" r:id="rId10"/>
    <p:sldId id="323" r:id="rId11"/>
    <p:sldId id="324" r:id="rId12"/>
    <p:sldId id="325" r:id="rId13"/>
    <p:sldId id="326" r:id="rId14"/>
    <p:sldId id="327" r:id="rId15"/>
    <p:sldId id="328" r:id="rId16"/>
    <p:sldId id="329" r:id="rId17"/>
    <p:sldId id="330" r:id="rId18"/>
    <p:sldId id="332" r:id="rId19"/>
    <p:sldId id="333" r:id="rId20"/>
    <p:sldId id="334" r:id="rId21"/>
    <p:sldId id="335" r:id="rId22"/>
    <p:sldId id="336" r:id="rId23"/>
    <p:sldId id="337" r:id="rId24"/>
    <p:sldId id="338" r:id="rId25"/>
    <p:sldId id="339" r:id="rId26"/>
    <p:sldId id="340" r:id="rId27"/>
    <p:sldId id="341" r:id="rId28"/>
    <p:sldId id="342" r:id="rId29"/>
    <p:sldId id="343" r:id="rId30"/>
    <p:sldId id="346" r:id="rId31"/>
    <p:sldId id="347" r:id="rId32"/>
    <p:sldId id="348" r:id="rId33"/>
    <p:sldId id="349" r:id="rId34"/>
    <p:sldId id="350" r:id="rId35"/>
    <p:sldId id="351" r:id="rId36"/>
    <p:sldId id="357" r:id="rId37"/>
    <p:sldId id="358" r:id="rId38"/>
    <p:sldId id="359" r:id="rId39"/>
    <p:sldId id="360" r:id="rId40"/>
    <p:sldId id="361"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667" autoAdjust="0"/>
  </p:normalViewPr>
  <p:slideViewPr>
    <p:cSldViewPr snapToGrid="0" snapToObjects="1">
      <p:cViewPr varScale="1">
        <p:scale>
          <a:sx n="73" d="100"/>
          <a:sy n="73" d="100"/>
        </p:scale>
        <p:origin x="-156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D93514-6A69-C248-B61E-FE752DDA6E1C}" type="datetimeFigureOut">
              <a:rPr lang="en-US" smtClean="0"/>
              <a:pPr/>
              <a:t>5/26/17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69119F-489F-D242-860A-380FA024C73A}" type="slidenum">
              <a:rPr lang="en-US" smtClean="0"/>
              <a:pPr/>
              <a:t>‹#›</a:t>
            </a:fld>
            <a:endParaRPr lang="en-US"/>
          </a:p>
        </p:txBody>
      </p:sp>
    </p:spTree>
    <p:extLst>
      <p:ext uri="{BB962C8B-B14F-4D97-AF65-F5344CB8AC3E}">
        <p14:creationId xmlns:p14="http://schemas.microsoft.com/office/powerpoint/2010/main" val="22149956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BEE1F40-FB95-D942-94A5-9221B0F61627}" type="slidenum">
              <a:rPr lang="en-US"/>
              <a:pPr/>
              <a:t>1</a:t>
            </a:fld>
            <a:endParaRPr lang="en-US"/>
          </a:p>
        </p:txBody>
      </p:sp>
      <p:sp>
        <p:nvSpPr>
          <p:cNvPr id="450562" name="Rectangle 2"/>
          <p:cNvSpPr>
            <a:spLocks noGrp="1" noRot="1" noChangeAspect="1" noChangeArrowheads="1" noTextEdit="1"/>
          </p:cNvSpPr>
          <p:nvPr>
            <p:ph type="sldImg"/>
          </p:nvPr>
        </p:nvSpPr>
        <p:spPr>
          <a:ln/>
        </p:spPr>
      </p:sp>
      <p:sp>
        <p:nvSpPr>
          <p:cNvPr id="450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674B45E-A80F-5648-8FF1-8FA6A05EBED7}" type="slidenum">
              <a:rPr lang="en-US"/>
              <a:pPr/>
              <a:t>13</a:t>
            </a:fld>
            <a:endParaRPr lang="en-US"/>
          </a:p>
        </p:txBody>
      </p:sp>
      <p:sp>
        <p:nvSpPr>
          <p:cNvPr id="3983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8339"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FD861CE-5E93-5D46-BA27-55BD7BADAA2F}" type="slidenum">
              <a:rPr lang="en-US"/>
              <a:pPr/>
              <a:t>14</a:t>
            </a:fld>
            <a:endParaRPr lang="en-US"/>
          </a:p>
        </p:txBody>
      </p:sp>
      <p:sp>
        <p:nvSpPr>
          <p:cNvPr id="4003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0387"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881ED5A-708A-D64F-A422-D621AA0A4A62}" type="slidenum">
              <a:rPr lang="en-US"/>
              <a:pPr/>
              <a:t>15</a:t>
            </a:fld>
            <a:endParaRPr lang="en-US"/>
          </a:p>
        </p:txBody>
      </p:sp>
      <p:sp>
        <p:nvSpPr>
          <p:cNvPr id="3819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1955"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A6BD2EE-CE5D-0341-B3A5-9D8E83B306F0}" type="slidenum">
              <a:rPr lang="en-US"/>
              <a:pPr/>
              <a:t>16</a:t>
            </a:fld>
            <a:endParaRPr lang="en-US"/>
          </a:p>
        </p:txBody>
      </p:sp>
      <p:sp>
        <p:nvSpPr>
          <p:cNvPr id="3840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4003"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7B352E4-AAE1-0F43-88ED-E061548D5642}" type="slidenum">
              <a:rPr lang="en-US"/>
              <a:pPr/>
              <a:t>17</a:t>
            </a:fld>
            <a:endParaRPr lang="en-US"/>
          </a:p>
        </p:txBody>
      </p:sp>
      <p:sp>
        <p:nvSpPr>
          <p:cNvPr id="3860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6051"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55B4D4F-7885-F64C-9BF5-B50E012F5944}" type="slidenum">
              <a:rPr lang="en-US"/>
              <a:pPr/>
              <a:t>18</a:t>
            </a:fld>
            <a:endParaRPr lang="en-US"/>
          </a:p>
        </p:txBody>
      </p:sp>
      <p:sp>
        <p:nvSpPr>
          <p:cNvPr id="454658" name="Rectangle 1026"/>
          <p:cNvSpPr>
            <a:spLocks noGrp="1" noRot="1" noChangeAspect="1" noChangeArrowheads="1" noTextEdit="1"/>
          </p:cNvSpPr>
          <p:nvPr>
            <p:ph type="sldImg"/>
          </p:nvPr>
        </p:nvSpPr>
        <p:spPr>
          <a:ln/>
        </p:spPr>
      </p:sp>
      <p:sp>
        <p:nvSpPr>
          <p:cNvPr id="454659"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0E4F2F4-93C1-374B-8784-C07841CC0E06}" type="slidenum">
              <a:rPr lang="en-US"/>
              <a:pPr/>
              <a:t>19</a:t>
            </a:fld>
            <a:endParaRPr lang="en-US"/>
          </a:p>
        </p:txBody>
      </p:sp>
      <p:sp>
        <p:nvSpPr>
          <p:cNvPr id="3880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8099"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r>
              <a:rPr lang="en-US"/>
              <a:t>Centromeres are segments of DNA which have long series of tandem repeats = 100,000s of bases long. The sequence of the repeated bases is quite variable.  It has proven difficult to sequence.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282357E-43BB-D047-A6A8-2224061BBBB1}" type="slidenum">
              <a:rPr lang="en-US"/>
              <a:pPr/>
              <a:t>20</a:t>
            </a:fld>
            <a:endParaRPr lang="en-US"/>
          </a:p>
        </p:txBody>
      </p:sp>
      <p:sp>
        <p:nvSpPr>
          <p:cNvPr id="4024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2435"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F360C06-0728-6A4E-BC2B-310222F491B4}" type="slidenum">
              <a:rPr lang="en-US"/>
              <a:pPr/>
              <a:t>21</a:t>
            </a:fld>
            <a:endParaRPr lang="en-US"/>
          </a:p>
        </p:txBody>
      </p:sp>
      <p:sp>
        <p:nvSpPr>
          <p:cNvPr id="4065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6531"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F85DE03-BD51-F34D-9314-65CA0BDC4DCC}" type="slidenum">
              <a:rPr lang="en-US"/>
              <a:pPr/>
              <a:t>22</a:t>
            </a:fld>
            <a:endParaRPr lang="en-US"/>
          </a:p>
        </p:txBody>
      </p:sp>
      <p:sp>
        <p:nvSpPr>
          <p:cNvPr id="4085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8579"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20E5066-C083-5A4E-9DA7-E276B0309BE8}" type="slidenum">
              <a:rPr lang="en-US"/>
              <a:pPr/>
              <a:t>3</a:t>
            </a:fld>
            <a:endParaRPr lang="en-US"/>
          </a:p>
        </p:txBody>
      </p:sp>
      <p:sp>
        <p:nvSpPr>
          <p:cNvPr id="3778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78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marL="177800" indent="-177800">
              <a:buFont typeface="Wingdings" charset="2"/>
              <a:buChar char="§"/>
            </a:pPr>
            <a:r>
              <a:rPr lang="en-US"/>
              <a:t>Unicellular organisms</a:t>
            </a:r>
          </a:p>
          <a:p>
            <a:pPr marL="457200" lvl="1" indent="-165100"/>
            <a:r>
              <a:rPr lang="en-US"/>
              <a:t>Cell division = reproduction</a:t>
            </a:r>
          </a:p>
          <a:p>
            <a:pPr marL="796925" lvl="2" indent="-161925"/>
            <a:r>
              <a:rPr lang="en-US"/>
              <a:t>Reproduces entire organism&amp; increase population</a:t>
            </a:r>
          </a:p>
          <a:p>
            <a:pPr marL="177800" indent="-177800">
              <a:buFont typeface="Wingdings" charset="2"/>
              <a:buChar char="§"/>
            </a:pPr>
            <a:r>
              <a:rPr lang="en-US"/>
              <a:t>Multicellular organisms</a:t>
            </a:r>
          </a:p>
          <a:p>
            <a:pPr marL="457200" lvl="1" indent="-165100"/>
            <a:r>
              <a:rPr lang="en-US"/>
              <a:t>Cell division provides for </a:t>
            </a:r>
            <a:r>
              <a:rPr lang="en-US">
                <a:solidFill>
                  <a:schemeClr val="tx2"/>
                </a:solidFill>
              </a:rPr>
              <a:t>growth &amp; development</a:t>
            </a:r>
            <a:r>
              <a:rPr lang="en-US"/>
              <a:t> in a multicellular organism that begins as a fertilized egg</a:t>
            </a:r>
          </a:p>
          <a:p>
            <a:pPr marL="457200" lvl="1" indent="-165100"/>
            <a:r>
              <a:rPr lang="en-US"/>
              <a:t>Also use cell division to </a:t>
            </a:r>
            <a:r>
              <a:rPr lang="en-US">
                <a:solidFill>
                  <a:schemeClr val="tx2"/>
                </a:solidFill>
              </a:rPr>
              <a:t>repair &amp; renew</a:t>
            </a:r>
            <a:r>
              <a:rPr lang="en-US"/>
              <a:t> cells that die from normal wear &amp; tear or accidents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DE37732-219D-D646-A350-086CCC15EA5D}" type="slidenum">
              <a:rPr lang="en-US"/>
              <a:pPr/>
              <a:t>23</a:t>
            </a:fld>
            <a:endParaRPr lang="en-US"/>
          </a:p>
        </p:txBody>
      </p:sp>
      <p:sp>
        <p:nvSpPr>
          <p:cNvPr id="4126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2675"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83C7DE6-1361-9C4F-98B6-D1F5BE134926}" type="slidenum">
              <a:rPr lang="en-US"/>
              <a:pPr/>
              <a:t>24</a:t>
            </a:fld>
            <a:endParaRPr lang="en-US"/>
          </a:p>
        </p:txBody>
      </p:sp>
      <p:sp>
        <p:nvSpPr>
          <p:cNvPr id="4147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4723"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69026F4-5DBC-D049-B600-F16BF7925287}" type="slidenum">
              <a:rPr lang="en-US"/>
              <a:pPr/>
              <a:t>25</a:t>
            </a:fld>
            <a:endParaRPr lang="en-US"/>
          </a:p>
        </p:txBody>
      </p:sp>
      <p:sp>
        <p:nvSpPr>
          <p:cNvPr id="41677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6771"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240A613-BB6D-464C-92C2-E4EA675475BA}" type="slidenum">
              <a:rPr lang="en-US"/>
              <a:pPr/>
              <a:t>26</a:t>
            </a:fld>
            <a:endParaRPr lang="en-US"/>
          </a:p>
        </p:txBody>
      </p:sp>
      <p:sp>
        <p:nvSpPr>
          <p:cNvPr id="4188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8819"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3BE28B0-70C3-EB4D-BF68-575F97E364E5}" type="slidenum">
              <a:rPr lang="en-US"/>
              <a:pPr/>
              <a:t>27</a:t>
            </a:fld>
            <a:endParaRPr lang="en-US"/>
          </a:p>
        </p:txBody>
      </p:sp>
      <p:sp>
        <p:nvSpPr>
          <p:cNvPr id="4208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20867"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r>
              <a:rPr lang="en-US"/>
              <a:t>Microtubules are </a:t>
            </a:r>
            <a:r>
              <a:rPr lang="en-US" u="sng"/>
              <a:t>NOT</a:t>
            </a:r>
            <a:r>
              <a:rPr lang="en-US"/>
              <a:t> reeled in to centrioles like line on a fishing rod.</a:t>
            </a:r>
          </a:p>
          <a:p>
            <a:r>
              <a:rPr lang="en-US"/>
              <a:t>The motor proteins walk along the microtubule like little hanging robots on a clothes line.</a:t>
            </a:r>
          </a:p>
          <a:p>
            <a:r>
              <a:rPr lang="en-US"/>
              <a:t>In dividing animal cells, non-kinetochore microtubules are responsible for elongating the whole cell during anaphase, readying fro cytokinesis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330314E-2EDC-8542-A987-62843E9A1C8B}" type="slidenum">
              <a:rPr lang="en-US"/>
              <a:pPr/>
              <a:t>28</a:t>
            </a:fld>
            <a:endParaRPr lang="en-US"/>
          </a:p>
        </p:txBody>
      </p:sp>
      <p:sp>
        <p:nvSpPr>
          <p:cNvPr id="4229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22915"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874B61B-FCEA-6845-AFFD-EE1636C40210}" type="slidenum">
              <a:rPr lang="en-US"/>
              <a:pPr/>
              <a:t>29</a:t>
            </a:fld>
            <a:endParaRPr lang="en-US"/>
          </a:p>
        </p:txBody>
      </p:sp>
      <p:sp>
        <p:nvSpPr>
          <p:cNvPr id="4249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249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Division of cytoplasm happens quickly.</a:t>
            </a:r>
            <a:endParaRPr lang="en-US">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1D0C633-230E-6646-BE4D-3392335D742F}" type="slidenum">
              <a:rPr lang="en-US"/>
              <a:pPr/>
              <a:t>30</a:t>
            </a:fld>
            <a:endParaRPr lang="en-US"/>
          </a:p>
        </p:txBody>
      </p:sp>
      <p:sp>
        <p:nvSpPr>
          <p:cNvPr id="4331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33155"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sz="800">
              <a:solidFill>
                <a:srgbClr val="000000"/>
              </a:solidFill>
              <a:latin typeface="Geneva"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D6B04B1-5CD6-B24B-A9B7-81985E6767E1}" type="slidenum">
              <a:rPr lang="en-US"/>
              <a:pPr/>
              <a:t>31</a:t>
            </a:fld>
            <a:endParaRPr lang="en-US"/>
          </a:p>
        </p:txBody>
      </p:sp>
      <p:sp>
        <p:nvSpPr>
          <p:cNvPr id="4352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35203"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B5F9118-F7DC-4148-8733-258A5F53EEA6}" type="slidenum">
              <a:rPr lang="en-US"/>
              <a:pPr/>
              <a:t>33</a:t>
            </a:fld>
            <a:endParaRPr lang="en-US"/>
          </a:p>
        </p:txBody>
      </p:sp>
      <p:sp>
        <p:nvSpPr>
          <p:cNvPr id="4392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39299"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D047F11-FD12-C945-9A38-E47E0CC811BD}" type="slidenum">
              <a:rPr lang="en-US"/>
              <a:pPr/>
              <a:t>5</a:t>
            </a:fld>
            <a:endParaRPr lang="en-US"/>
          </a:p>
        </p:txBody>
      </p:sp>
      <p:sp>
        <p:nvSpPr>
          <p:cNvPr id="472066"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2067" name="Rectangle 1027"/>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CFD1780-CC2C-0B4A-ABD9-F1A24092BBD2}" type="slidenum">
              <a:rPr lang="en-US"/>
              <a:pPr/>
              <a:t>34</a:t>
            </a:fld>
            <a:endParaRPr lang="en-US"/>
          </a:p>
        </p:txBody>
      </p:sp>
      <p:sp>
        <p:nvSpPr>
          <p:cNvPr id="4413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41347"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817C5E1-B621-2449-997C-75AB5E040205}" type="slidenum">
              <a:rPr lang="en-US"/>
              <a:pPr/>
              <a:t>35</a:t>
            </a:fld>
            <a:endParaRPr lang="en-US"/>
          </a:p>
        </p:txBody>
      </p:sp>
      <p:sp>
        <p:nvSpPr>
          <p:cNvPr id="4433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43395" name="Rectangle 3"/>
          <p:cNvSpPr>
            <a:spLocks noGrp="1" noChangeArrowheads="1"/>
          </p:cNvSpPr>
          <p:nvPr>
            <p:ph type="body" idx="1"/>
          </p:nvPr>
        </p:nvSpPr>
        <p:spPr bwMode="auto">
          <a:xfrm>
            <a:off x="914400" y="4343400"/>
            <a:ext cx="5029200" cy="4572000"/>
          </a:xfrm>
          <a:prstGeom prst="rect">
            <a:avLst/>
          </a:prstGeom>
          <a:solidFill>
            <a:srgbClr val="FFFFFF"/>
          </a:solidFill>
          <a:ln>
            <a:miter lim="800000"/>
            <a:headEnd/>
            <a:tailEnd/>
          </a:ln>
        </p:spPr>
        <p:txBody>
          <a:bodyPr>
            <a:prstTxWarp prst="textNoShape">
              <a:avLst/>
            </a:prstTxWarp>
          </a:bodyPr>
          <a:lstStyle/>
          <a:p>
            <a:r>
              <a:rPr lang="en-US" sz="1100" b="1"/>
              <a:t>Prokaryotes (bacteria)</a:t>
            </a:r>
          </a:p>
          <a:p>
            <a:pPr>
              <a:lnSpc>
                <a:spcPct val="85000"/>
              </a:lnSpc>
              <a:spcBef>
                <a:spcPct val="0"/>
              </a:spcBef>
            </a:pPr>
            <a:r>
              <a:rPr lang="en-US" sz="1100">
                <a:solidFill>
                  <a:srgbClr val="000000"/>
                </a:solidFill>
              </a:rPr>
              <a:t>No nucleus; single circular chromosome. After DNA is replicated, it is partitioned in the cell. After cell elongation, FtsZ protein assembles into a ring and facilitates septation and cell division.</a:t>
            </a:r>
          </a:p>
          <a:p>
            <a:pPr>
              <a:lnSpc>
                <a:spcPct val="85000"/>
              </a:lnSpc>
              <a:spcBef>
                <a:spcPct val="0"/>
              </a:spcBef>
            </a:pPr>
            <a:endParaRPr lang="en-US" sz="1100">
              <a:solidFill>
                <a:srgbClr val="000000"/>
              </a:solidFill>
            </a:endParaRPr>
          </a:p>
          <a:p>
            <a:pPr>
              <a:lnSpc>
                <a:spcPct val="85000"/>
              </a:lnSpc>
              <a:spcBef>
                <a:spcPct val="0"/>
              </a:spcBef>
            </a:pPr>
            <a:r>
              <a:rPr lang="en-US" sz="1100" b="1">
                <a:solidFill>
                  <a:srgbClr val="000000"/>
                </a:solidFill>
              </a:rPr>
              <a:t>Protists (dinoflagellates)</a:t>
            </a:r>
          </a:p>
          <a:p>
            <a:pPr>
              <a:lnSpc>
                <a:spcPct val="85000"/>
              </a:lnSpc>
              <a:spcBef>
                <a:spcPct val="0"/>
              </a:spcBef>
            </a:pPr>
            <a:r>
              <a:rPr lang="en-US" sz="1100">
                <a:solidFill>
                  <a:srgbClr val="000000"/>
                </a:solidFill>
              </a:rPr>
              <a:t>Nucleus present and nuclear envelope remains intact during cell division. Chromosomes linear. Fibers called microtubules, composed of the protein tubulin, pass through tunnels in the nuclear membrane and set up an axis for separation of replicated</a:t>
            </a:r>
          </a:p>
          <a:p>
            <a:pPr>
              <a:lnSpc>
                <a:spcPct val="85000"/>
              </a:lnSpc>
              <a:spcBef>
                <a:spcPct val="0"/>
              </a:spcBef>
            </a:pPr>
            <a:r>
              <a:rPr lang="en-US" sz="1100">
                <a:solidFill>
                  <a:srgbClr val="000000"/>
                </a:solidFill>
              </a:rPr>
              <a:t>chromosomes, and cell division.     </a:t>
            </a:r>
            <a:endParaRPr lang="en-US" sz="1100"/>
          </a:p>
          <a:p>
            <a:pPr>
              <a:lnSpc>
                <a:spcPct val="85000"/>
              </a:lnSpc>
              <a:spcBef>
                <a:spcPct val="0"/>
              </a:spcBef>
            </a:pPr>
            <a:endParaRPr lang="en-US" sz="1100"/>
          </a:p>
          <a:p>
            <a:pPr>
              <a:lnSpc>
                <a:spcPct val="85000"/>
              </a:lnSpc>
              <a:spcBef>
                <a:spcPct val="0"/>
              </a:spcBef>
            </a:pPr>
            <a:r>
              <a:rPr lang="en-US" sz="1100" b="1"/>
              <a:t>Protists (diatoms)</a:t>
            </a:r>
          </a:p>
          <a:p>
            <a:pPr>
              <a:lnSpc>
                <a:spcPct val="85000"/>
              </a:lnSpc>
              <a:spcBef>
                <a:spcPct val="0"/>
              </a:spcBef>
            </a:pPr>
            <a:r>
              <a:rPr lang="en-US" sz="1100">
                <a:solidFill>
                  <a:srgbClr val="000000"/>
                </a:solidFill>
              </a:rPr>
              <a:t>A spindle of microtubules forms between two pairs of centrioles at </a:t>
            </a:r>
          </a:p>
          <a:p>
            <a:pPr>
              <a:lnSpc>
                <a:spcPct val="85000"/>
              </a:lnSpc>
              <a:spcBef>
                <a:spcPct val="0"/>
              </a:spcBef>
            </a:pPr>
            <a:r>
              <a:rPr lang="en-US" sz="1100">
                <a:solidFill>
                  <a:srgbClr val="000000"/>
                </a:solidFill>
              </a:rPr>
              <a:t>opposite ends of the cell.  The spindle passes through one tunnel in the intact nuclear envelope. Kinetochore microtubules form between kinetochores on the chromosomes and the spindle </a:t>
            </a:r>
          </a:p>
          <a:p>
            <a:pPr>
              <a:lnSpc>
                <a:spcPct val="85000"/>
              </a:lnSpc>
              <a:spcBef>
                <a:spcPct val="0"/>
              </a:spcBef>
            </a:pPr>
            <a:r>
              <a:rPr lang="en-US" sz="1100">
                <a:solidFill>
                  <a:srgbClr val="000000"/>
                </a:solidFill>
              </a:rPr>
              <a:t>poles and pull the chromosomes to each pole.</a:t>
            </a:r>
            <a:endParaRPr lang="en-US" sz="1100"/>
          </a:p>
          <a:p>
            <a:pPr>
              <a:lnSpc>
                <a:spcPct val="85000"/>
              </a:lnSpc>
              <a:spcBef>
                <a:spcPct val="0"/>
              </a:spcBef>
            </a:pPr>
            <a:endParaRPr lang="en-US" sz="1100"/>
          </a:p>
          <a:p>
            <a:pPr>
              <a:lnSpc>
                <a:spcPct val="85000"/>
              </a:lnSpc>
              <a:spcBef>
                <a:spcPct val="0"/>
              </a:spcBef>
            </a:pPr>
            <a:r>
              <a:rPr lang="en-US" sz="1100" b="1"/>
              <a:t>Eukaryotes (yeast)</a:t>
            </a:r>
          </a:p>
          <a:p>
            <a:pPr>
              <a:lnSpc>
                <a:spcPct val="85000"/>
              </a:lnSpc>
              <a:spcBef>
                <a:spcPct val="0"/>
              </a:spcBef>
            </a:pPr>
            <a:r>
              <a:rPr lang="en-US" sz="1100">
                <a:solidFill>
                  <a:srgbClr val="000000"/>
                </a:solidFill>
              </a:rPr>
              <a:t>Nuclear envelope remains intact; spindle microtubules form inside the nucleus between spindle pole bodies. A single kinetochore microtubule attaches to each chromosome and pulls each to a pole. </a:t>
            </a:r>
            <a:endParaRPr lang="en-US" sz="1100"/>
          </a:p>
          <a:p>
            <a:pPr>
              <a:lnSpc>
                <a:spcPct val="85000"/>
              </a:lnSpc>
              <a:spcBef>
                <a:spcPct val="0"/>
              </a:spcBef>
            </a:pPr>
            <a:endParaRPr lang="en-US" sz="1100"/>
          </a:p>
          <a:p>
            <a:pPr>
              <a:lnSpc>
                <a:spcPct val="85000"/>
              </a:lnSpc>
              <a:spcBef>
                <a:spcPct val="0"/>
              </a:spcBef>
            </a:pPr>
            <a:r>
              <a:rPr lang="en-US" sz="1100" b="1"/>
              <a:t>Eukaryotes (animals)</a:t>
            </a:r>
          </a:p>
          <a:p>
            <a:pPr>
              <a:lnSpc>
                <a:spcPct val="85000"/>
              </a:lnSpc>
              <a:spcBef>
                <a:spcPct val="0"/>
              </a:spcBef>
            </a:pPr>
            <a:r>
              <a:rPr lang="en-US" sz="1100">
                <a:solidFill>
                  <a:srgbClr val="000000"/>
                </a:solidFill>
              </a:rPr>
              <a:t>Spindle microtubules begin to form between centrioles outside of nucleus. As these centrioles move to the poles, the nuclear envelope breaks down, and kinetochore microtubules attach kinetochores of chromosomes to  spindle poles. Polar microtubules extend toward the center of the cell and overlap.</a:t>
            </a:r>
            <a:endParaRPr lang="en-US" sz="11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BBF54CCD-B527-1C4D-934D-3EBA0A0E63F2}" type="slidenum">
              <a:rPr lang="en-US"/>
              <a:pPr/>
              <a:t>36</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685800" y="4343400"/>
            <a:ext cx="5486400" cy="4114800"/>
          </a:xfrm>
          <a:noFill/>
          <a:ln w="9525"/>
        </p:spPr>
        <p:txBody>
          <a:bodyPr/>
          <a:lstStyle/>
          <a:p>
            <a:r>
              <a:rPr lang="en-US" b="1">
                <a:latin typeface="Times New Roman" charset="0"/>
                <a:ea typeface="ＭＳ Ｐゴシック" charset="-128"/>
                <a:cs typeface="ＭＳ Ｐゴシック" charset="-128"/>
              </a:rPr>
              <a:t>Answer</a:t>
            </a:r>
            <a:r>
              <a:rPr lang="en-US">
                <a:latin typeface="Times New Roman" charset="0"/>
                <a:ea typeface="ＭＳ Ｐゴシック" charset="-128"/>
                <a:cs typeface="ＭＳ Ｐゴシック" charset="-128"/>
              </a:rPr>
              <a:t>:  d</a:t>
            </a:r>
            <a:endParaRPr lang="en-US" b="1">
              <a:latin typeface="Times New Roman" charset="0"/>
              <a:ea typeface="ＭＳ Ｐゴシック" charset="-128"/>
              <a:cs typeface="ＭＳ Ｐゴシック" charset="-128"/>
            </a:endParaRPr>
          </a:p>
          <a:p>
            <a:r>
              <a:rPr lang="en-US" b="1">
                <a:latin typeface="Times New Roman" charset="0"/>
                <a:ea typeface="ＭＳ Ｐゴシック" charset="-128"/>
                <a:cs typeface="ＭＳ Ｐゴシック" charset="-128"/>
              </a:rPr>
              <a:t>Source</a:t>
            </a:r>
            <a:r>
              <a:rPr lang="en-US">
                <a:latin typeface="Times New Roman" charset="0"/>
                <a:ea typeface="ＭＳ Ｐゴシック" charset="-128"/>
                <a:cs typeface="ＭＳ Ｐゴシック" charset="-128"/>
              </a:rPr>
              <a:t>: Barstow - </a:t>
            </a:r>
            <a:r>
              <a:rPr lang="en-US" i="1">
                <a:latin typeface="Times New Roman" charset="0"/>
                <a:ea typeface="ＭＳ Ｐゴシック" charset="-128"/>
                <a:cs typeface="ＭＳ Ｐゴシック" charset="-128"/>
              </a:rPr>
              <a:t>Test Bank for Biology</a:t>
            </a:r>
            <a:r>
              <a:rPr lang="en-US">
                <a:latin typeface="Times New Roman" charset="0"/>
                <a:ea typeface="ＭＳ Ｐゴシック" charset="-128"/>
                <a:cs typeface="ＭＳ Ｐゴシック" charset="-128"/>
              </a:rPr>
              <a:t>, Sixth Edition, Question #20</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24689722-17F1-474A-A4DB-B1BA9ADD56F4}" type="slidenum">
              <a:rPr lang="en-US"/>
              <a:pPr/>
              <a:t>37</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685800" y="4343400"/>
            <a:ext cx="5486400" cy="4114800"/>
          </a:xfrm>
          <a:noFill/>
          <a:ln w="9525"/>
        </p:spPr>
        <p:txBody>
          <a:bodyPr/>
          <a:lstStyle/>
          <a:p>
            <a:r>
              <a:rPr lang="en-US" b="1">
                <a:latin typeface="Times New Roman" charset="0"/>
                <a:ea typeface="ＭＳ Ｐゴシック" charset="-128"/>
                <a:cs typeface="ＭＳ Ｐゴシック" charset="-128"/>
              </a:rPr>
              <a:t>Answer</a:t>
            </a:r>
            <a:r>
              <a:rPr lang="en-US">
                <a:latin typeface="Times New Roman" charset="0"/>
                <a:ea typeface="ＭＳ Ｐゴシック" charset="-128"/>
                <a:cs typeface="ＭＳ Ｐゴシック" charset="-128"/>
              </a:rPr>
              <a:t>:  a</a:t>
            </a:r>
            <a:endParaRPr lang="en-US" b="1">
              <a:latin typeface="Times New Roman" charset="0"/>
              <a:ea typeface="ＭＳ Ｐゴシック" charset="-128"/>
              <a:cs typeface="ＭＳ Ｐゴシック" charset="-128"/>
            </a:endParaRPr>
          </a:p>
          <a:p>
            <a:r>
              <a:rPr lang="en-US" b="1">
                <a:latin typeface="Times New Roman" charset="0"/>
                <a:ea typeface="ＭＳ Ｐゴシック" charset="-128"/>
                <a:cs typeface="ＭＳ Ｐゴシック" charset="-128"/>
              </a:rPr>
              <a:t>Source</a:t>
            </a:r>
            <a:r>
              <a:rPr lang="en-US">
                <a:latin typeface="Times New Roman" charset="0"/>
                <a:ea typeface="ＭＳ Ｐゴシック" charset="-128"/>
                <a:cs typeface="ＭＳ Ｐゴシック" charset="-128"/>
              </a:rPr>
              <a:t>: Barstow - </a:t>
            </a:r>
            <a:r>
              <a:rPr lang="en-US" i="1">
                <a:latin typeface="Times New Roman" charset="0"/>
                <a:ea typeface="ＭＳ Ｐゴシック" charset="-128"/>
                <a:cs typeface="ＭＳ Ｐゴシック" charset="-128"/>
              </a:rPr>
              <a:t>Test Bank for Biology</a:t>
            </a:r>
            <a:r>
              <a:rPr lang="en-US">
                <a:latin typeface="Times New Roman" charset="0"/>
                <a:ea typeface="ＭＳ Ｐゴシック" charset="-128"/>
                <a:cs typeface="ＭＳ Ｐゴシック" charset="-128"/>
              </a:rPr>
              <a:t>, Sixth Edition, Question #24</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B975A18-F6CA-A549-A86B-23CF309895F0}" type="slidenum">
              <a:rPr lang="en-US"/>
              <a:pPr/>
              <a:t>38</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685800" y="4343400"/>
            <a:ext cx="5486400" cy="4114800"/>
          </a:xfrm>
          <a:noFill/>
          <a:ln w="9525"/>
        </p:spPr>
        <p:txBody>
          <a:bodyPr/>
          <a:lstStyle/>
          <a:p>
            <a:r>
              <a:rPr lang="en-US" b="1">
                <a:latin typeface="Times New Roman" charset="0"/>
                <a:ea typeface="ＭＳ Ｐゴシック" charset="-128"/>
                <a:cs typeface="ＭＳ Ｐゴシック" charset="-128"/>
              </a:rPr>
              <a:t>Answer</a:t>
            </a:r>
            <a:r>
              <a:rPr lang="en-US">
                <a:latin typeface="Times New Roman" charset="0"/>
                <a:ea typeface="ＭＳ Ｐゴシック" charset="-128"/>
                <a:cs typeface="ＭＳ Ｐゴシック" charset="-128"/>
              </a:rPr>
              <a:t>:  d</a:t>
            </a:r>
            <a:endParaRPr lang="en-US" b="1">
              <a:latin typeface="Times New Roman" charset="0"/>
              <a:ea typeface="ＭＳ Ｐゴシック" charset="-128"/>
              <a:cs typeface="ＭＳ Ｐゴシック" charset="-128"/>
            </a:endParaRPr>
          </a:p>
          <a:p>
            <a:r>
              <a:rPr lang="en-US" b="1">
                <a:latin typeface="Times New Roman" charset="0"/>
                <a:ea typeface="ＭＳ Ｐゴシック" charset="-128"/>
                <a:cs typeface="ＭＳ Ｐゴシック" charset="-128"/>
              </a:rPr>
              <a:t>Source</a:t>
            </a:r>
            <a:r>
              <a:rPr lang="en-US">
                <a:latin typeface="Times New Roman" charset="0"/>
                <a:ea typeface="ＭＳ Ｐゴシック" charset="-128"/>
                <a:cs typeface="ＭＳ Ｐゴシック" charset="-128"/>
              </a:rPr>
              <a:t>: Barstow - </a:t>
            </a:r>
            <a:r>
              <a:rPr lang="en-US" i="1">
                <a:latin typeface="Times New Roman" charset="0"/>
                <a:ea typeface="ＭＳ Ｐゴシック" charset="-128"/>
                <a:cs typeface="ＭＳ Ｐゴシック" charset="-128"/>
              </a:rPr>
              <a:t>Test Bank for Biology</a:t>
            </a:r>
            <a:r>
              <a:rPr lang="en-US">
                <a:latin typeface="Times New Roman" charset="0"/>
                <a:ea typeface="ＭＳ Ｐゴシック" charset="-128"/>
                <a:cs typeface="ＭＳ Ｐゴシック" charset="-128"/>
              </a:rPr>
              <a:t>, Sixth Edition, Question #33</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414A030-E118-D941-A02A-8EA38EC34437}" type="slidenum">
              <a:rPr lang="en-US"/>
              <a:pPr/>
              <a:t>39</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685800" y="4343400"/>
            <a:ext cx="5486400" cy="4114800"/>
          </a:xfrm>
          <a:noFill/>
          <a:ln w="9525"/>
        </p:spPr>
        <p:txBody>
          <a:bodyPr/>
          <a:lstStyle/>
          <a:p>
            <a:r>
              <a:rPr lang="en-US" b="1">
                <a:latin typeface="Times New Roman" charset="0"/>
                <a:ea typeface="ＭＳ Ｐゴシック" charset="-128"/>
                <a:cs typeface="ＭＳ Ｐゴシック" charset="-128"/>
              </a:rPr>
              <a:t>Answer</a:t>
            </a:r>
            <a:r>
              <a:rPr lang="en-US">
                <a:latin typeface="Times New Roman" charset="0"/>
                <a:ea typeface="ＭＳ Ｐゴシック" charset="-128"/>
                <a:cs typeface="ＭＳ Ｐゴシック" charset="-128"/>
              </a:rPr>
              <a:t>:  d</a:t>
            </a:r>
            <a:endParaRPr lang="en-US" b="1">
              <a:latin typeface="Times New Roman" charset="0"/>
              <a:ea typeface="ＭＳ Ｐゴシック" charset="-128"/>
              <a:cs typeface="ＭＳ Ｐゴシック" charset="-128"/>
            </a:endParaRPr>
          </a:p>
          <a:p>
            <a:r>
              <a:rPr lang="en-US" b="1">
                <a:latin typeface="Times New Roman" charset="0"/>
                <a:ea typeface="ＭＳ Ｐゴシック" charset="-128"/>
                <a:cs typeface="ＭＳ Ｐゴシック" charset="-128"/>
              </a:rPr>
              <a:t>Source</a:t>
            </a:r>
            <a:r>
              <a:rPr lang="en-US">
                <a:latin typeface="Times New Roman" charset="0"/>
                <a:ea typeface="ＭＳ Ｐゴシック" charset="-128"/>
                <a:cs typeface="ＭＳ Ｐゴシック" charset="-128"/>
              </a:rPr>
              <a:t>: Barstow - </a:t>
            </a:r>
            <a:r>
              <a:rPr lang="en-US" i="1">
                <a:latin typeface="Times New Roman" charset="0"/>
                <a:ea typeface="ＭＳ Ｐゴシック" charset="-128"/>
                <a:cs typeface="ＭＳ Ｐゴシック" charset="-128"/>
              </a:rPr>
              <a:t>Test Bank for Biology</a:t>
            </a:r>
            <a:r>
              <a:rPr lang="en-US">
                <a:latin typeface="Times New Roman" charset="0"/>
                <a:ea typeface="ＭＳ Ｐゴシック" charset="-128"/>
                <a:cs typeface="ＭＳ Ｐゴシック" charset="-128"/>
              </a:rPr>
              <a:t>, Sixth Edition, Question #50</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E680B614-2682-2B4C-9CA5-44BC7C38C497}" type="slidenum">
              <a:rPr lang="en-US"/>
              <a:pPr/>
              <a:t>40</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685800" y="4343400"/>
            <a:ext cx="5486400" cy="4114800"/>
          </a:xfrm>
          <a:noFill/>
          <a:ln w="9525"/>
        </p:spPr>
        <p:txBody>
          <a:bodyPr/>
          <a:lstStyle/>
          <a:p>
            <a:r>
              <a:rPr lang="en-US" b="1">
                <a:latin typeface="Times New Roman" charset="0"/>
                <a:ea typeface="ＭＳ Ｐゴシック" charset="-128"/>
                <a:cs typeface="ＭＳ Ｐゴシック" charset="-128"/>
              </a:rPr>
              <a:t>Answer</a:t>
            </a:r>
            <a:r>
              <a:rPr lang="en-US">
                <a:latin typeface="Times New Roman" charset="0"/>
                <a:ea typeface="ＭＳ Ｐゴシック" charset="-128"/>
                <a:cs typeface="ＭＳ Ｐゴシック" charset="-128"/>
              </a:rPr>
              <a:t>:  a</a:t>
            </a:r>
            <a:endParaRPr lang="en-US" b="1">
              <a:latin typeface="Times New Roman" charset="0"/>
              <a:ea typeface="ＭＳ Ｐゴシック" charset="-128"/>
              <a:cs typeface="ＭＳ Ｐゴシック" charset="-128"/>
            </a:endParaRPr>
          </a:p>
          <a:p>
            <a:r>
              <a:rPr lang="en-US" b="1">
                <a:latin typeface="Times New Roman" charset="0"/>
                <a:ea typeface="ＭＳ Ｐゴシック" charset="-128"/>
                <a:cs typeface="ＭＳ Ｐゴシック" charset="-128"/>
              </a:rPr>
              <a:t>Source</a:t>
            </a:r>
            <a:r>
              <a:rPr lang="en-US">
                <a:latin typeface="Times New Roman" charset="0"/>
                <a:ea typeface="ＭＳ Ｐゴシック" charset="-128"/>
                <a:cs typeface="ＭＳ Ｐゴシック" charset="-128"/>
              </a:rPr>
              <a:t>: Campbell/Reece - </a:t>
            </a:r>
            <a:r>
              <a:rPr lang="en-US" i="1">
                <a:latin typeface="Times New Roman" charset="0"/>
                <a:ea typeface="ＭＳ Ｐゴシック" charset="-128"/>
                <a:cs typeface="ＭＳ Ｐゴシック" charset="-128"/>
              </a:rPr>
              <a:t>Biology</a:t>
            </a:r>
            <a:r>
              <a:rPr lang="en-US">
                <a:latin typeface="Times New Roman" charset="0"/>
                <a:ea typeface="ＭＳ Ｐゴシック" charset="-128"/>
                <a:cs typeface="ＭＳ Ｐゴシック" charset="-128"/>
              </a:rPr>
              <a:t>, Sixth Edition, EOC Self-Quiz Question #4</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7A9A1F0-DA95-864D-9BDF-4B92D9E32E6D}" type="slidenum">
              <a:rPr lang="en-US"/>
              <a:pPr/>
              <a:t>6</a:t>
            </a:fld>
            <a:endParaRPr lang="en-US"/>
          </a:p>
        </p:txBody>
      </p:sp>
      <p:sp>
        <p:nvSpPr>
          <p:cNvPr id="476162"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6163" name="Rectangle 1027"/>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DD6EBAF-241D-FF41-9729-F9EAEF383715}" type="slidenum">
              <a:rPr lang="en-US"/>
              <a:pPr/>
              <a:t>7</a:t>
            </a:fld>
            <a:endParaRPr lang="en-US"/>
          </a:p>
        </p:txBody>
      </p:sp>
      <p:sp>
        <p:nvSpPr>
          <p:cNvPr id="478210"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8211" name="Rectangle 1027"/>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0DA0915-837A-6041-BEDE-8818042366CA}" type="slidenum">
              <a:rPr lang="en-US"/>
              <a:pPr/>
              <a:t>8</a:t>
            </a:fld>
            <a:endParaRPr lang="en-US"/>
          </a:p>
        </p:txBody>
      </p:sp>
      <p:sp>
        <p:nvSpPr>
          <p:cNvPr id="482306"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2307" name="Rectangle 1027"/>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CD3A9C9-E5AE-5A45-A876-66D6592E6AF2}" type="slidenum">
              <a:rPr lang="en-US"/>
              <a:pPr/>
              <a:t>9</a:t>
            </a:fld>
            <a:endParaRPr lang="en-US"/>
          </a:p>
        </p:txBody>
      </p:sp>
      <p:sp>
        <p:nvSpPr>
          <p:cNvPr id="3799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9907"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E1064DE-C3F3-BC47-90C9-BEDD5F5CE420}" type="slidenum">
              <a:rPr lang="en-US"/>
              <a:pPr/>
              <a:t>11</a:t>
            </a:fld>
            <a:endParaRPr lang="en-US"/>
          </a:p>
        </p:txBody>
      </p:sp>
      <p:sp>
        <p:nvSpPr>
          <p:cNvPr id="3962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6291"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0975C8F-8D42-3345-BB4D-BDE941364057}" type="slidenum">
              <a:rPr lang="en-US"/>
              <a:pPr/>
              <a:t>12</a:t>
            </a:fld>
            <a:endParaRPr lang="en-US"/>
          </a:p>
        </p:txBody>
      </p:sp>
      <p:sp>
        <p:nvSpPr>
          <p:cNvPr id="3901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0147"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BCCFB4-B262-B949-AE3C-158034B68859}" type="datetimeFigureOut">
              <a:rPr lang="en-US" smtClean="0"/>
              <a:pPr/>
              <a:t>5/26/17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77079C-D0E3-4449-8802-B5771499FA0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BCCFB4-B262-B949-AE3C-158034B68859}" type="datetimeFigureOut">
              <a:rPr lang="en-US" smtClean="0"/>
              <a:pPr/>
              <a:t>5/26/17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77079C-D0E3-4449-8802-B5771499FA0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BCCFB4-B262-B949-AE3C-158034B68859}" type="datetimeFigureOut">
              <a:rPr lang="en-US" smtClean="0"/>
              <a:pPr/>
              <a:t>5/26/17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77079C-D0E3-4449-8802-B5771499FA0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BCCFB4-B262-B949-AE3C-158034B68859}" type="datetimeFigureOut">
              <a:rPr lang="en-US" smtClean="0"/>
              <a:pPr/>
              <a:t>5/26/17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77079C-D0E3-4449-8802-B5771499FA0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BCCFB4-B262-B949-AE3C-158034B68859}" type="datetimeFigureOut">
              <a:rPr lang="en-US" smtClean="0"/>
              <a:pPr/>
              <a:t>5/26/17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77079C-D0E3-4449-8802-B5771499FA0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BCCFB4-B262-B949-AE3C-158034B68859}" type="datetimeFigureOut">
              <a:rPr lang="en-US" smtClean="0"/>
              <a:pPr/>
              <a:t>5/26/17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77079C-D0E3-4449-8802-B5771499FA0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BCCFB4-B262-B949-AE3C-158034B68859}" type="datetimeFigureOut">
              <a:rPr lang="en-US" smtClean="0"/>
              <a:pPr/>
              <a:t>5/26/17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77079C-D0E3-4449-8802-B5771499FA0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BCCFB4-B262-B949-AE3C-158034B68859}" type="datetimeFigureOut">
              <a:rPr lang="en-US" smtClean="0"/>
              <a:pPr/>
              <a:t>5/26/17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77079C-D0E3-4449-8802-B5771499FA0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BCCFB4-B262-B949-AE3C-158034B68859}" type="datetimeFigureOut">
              <a:rPr lang="en-US" smtClean="0"/>
              <a:pPr/>
              <a:t>5/26/17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77079C-D0E3-4449-8802-B5771499FA0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BCCFB4-B262-B949-AE3C-158034B68859}" type="datetimeFigureOut">
              <a:rPr lang="en-US" smtClean="0"/>
              <a:pPr/>
              <a:t>5/26/17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77079C-D0E3-4449-8802-B5771499FA0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BCCFB4-B262-B949-AE3C-158034B68859}" type="datetimeFigureOut">
              <a:rPr lang="en-US" smtClean="0"/>
              <a:pPr/>
              <a:t>5/26/17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77079C-D0E3-4449-8802-B5771499FA0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BCCFB4-B262-B949-AE3C-158034B68859}" type="datetimeFigureOut">
              <a:rPr lang="en-US" smtClean="0"/>
              <a:pPr/>
              <a:t>5/26/17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77079C-D0E3-4449-8802-B5771499FA0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jpeg"/><Relationship Id="rId5" Type="http://schemas.openxmlformats.org/officeDocument/2006/relationships/image" Target="../media/image27.jpeg"/><Relationship Id="rId6"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38.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jpe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5C..%5C..%5C..%5C..%5C..%5C..%5C..%5CProgram%20Files%5CTurningPoint%5C2003%5CQuestions.html"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5C..%5C..%5C..%5C..%5C..%5C..%5C..%5CProgram%20Files%5CTurningPoint%5C2003%5CQuestions.html"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5C..%5C..%5C..%5C..%5C..%5C..%5C..%5CProgram%20Files%5CTurningPoint%5C2003%5CQuestions.html"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5C..%5C..%5C..%5C..%5C..%5C..%5C..%5CProgram%20Files%5CTurningPoint%5C2003%5CQuestions.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e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9"/>
          <p:cNvSpPr>
            <a:spLocks noGrp="1" noChangeArrowheads="1"/>
          </p:cNvSpPr>
          <p:nvPr>
            <p:ph type="dt" sz="quarter" idx="4294967295"/>
          </p:nvPr>
        </p:nvSpPr>
        <p:spPr>
          <a:xfrm>
            <a:off x="6934200" y="6264275"/>
            <a:ext cx="1524000" cy="457200"/>
          </a:xfrm>
          <a:prstGeom prst="rect">
            <a:avLst/>
          </a:prstGeom>
          <a:ln/>
        </p:spPr>
        <p:txBody>
          <a:bodyPr/>
          <a:lstStyle/>
          <a:p>
            <a:r>
              <a:rPr lang="en-US"/>
              <a:t>2007-2008</a:t>
            </a:r>
            <a:endParaRPr lang="en-US" b="0"/>
          </a:p>
        </p:txBody>
      </p:sp>
      <p:sp>
        <p:nvSpPr>
          <p:cNvPr id="369666" name="Rectangle 2"/>
          <p:cNvSpPr>
            <a:spLocks noGrp="1" noChangeArrowheads="1"/>
          </p:cNvSpPr>
          <p:nvPr>
            <p:ph type="ctrTitle"/>
          </p:nvPr>
        </p:nvSpPr>
        <p:spPr>
          <a:xfrm>
            <a:off x="495300" y="2171700"/>
            <a:ext cx="7886700" cy="2438400"/>
          </a:xfrm>
        </p:spPr>
        <p:txBody>
          <a:bodyPr/>
          <a:lstStyle/>
          <a:p>
            <a:pPr>
              <a:lnSpc>
                <a:spcPct val="120000"/>
              </a:lnSpc>
            </a:pPr>
            <a:r>
              <a:rPr lang="en-US" sz="4000" dirty="0">
                <a:latin typeface="Footlight MT Light" charset="0"/>
              </a:rPr>
              <a:t>Biology is the only subject in which </a:t>
            </a:r>
            <a:r>
              <a:rPr lang="en-US" sz="4000" dirty="0">
                <a:solidFill>
                  <a:srgbClr val="CC0000"/>
                </a:solidFill>
                <a:latin typeface="Footlight MT Light" charset="0"/>
              </a:rPr>
              <a:t>multiplication</a:t>
            </a:r>
            <a:r>
              <a:rPr lang="en-US" sz="4000" dirty="0">
                <a:latin typeface="Footlight MT Light" charset="0"/>
              </a:rPr>
              <a:t> is the same thing as </a:t>
            </a:r>
            <a:r>
              <a:rPr lang="en-US" sz="4000" dirty="0">
                <a:solidFill>
                  <a:srgbClr val="CC0000"/>
                </a:solidFill>
                <a:latin typeface="Footlight MT Light" charset="0"/>
              </a:rPr>
              <a:t>division</a:t>
            </a:r>
            <a:r>
              <a:rPr lang="en-US" sz="4000" dirty="0">
                <a:latin typeface="Footlight MT Light" charset="0"/>
              </a:rPr>
              <a:t>…</a:t>
            </a:r>
            <a:endParaRPr lang="en-US" dirty="0"/>
          </a:p>
        </p:txBody>
      </p:sp>
      <p:pic>
        <p:nvPicPr>
          <p:cNvPr id="369667" name="Picture 3"/>
          <p:cNvPicPr>
            <a:picLocks noChangeAspect="1" noChangeArrowheads="1"/>
          </p:cNvPicPr>
          <p:nvPr/>
        </p:nvPicPr>
        <p:blipFill>
          <a:blip r:embed="rId3"/>
          <a:srcRect r="900" b="1329"/>
          <a:stretch>
            <a:fillRect/>
          </a:stretch>
        </p:blipFill>
        <p:spPr bwMode="auto">
          <a:xfrm>
            <a:off x="5362575" y="4268788"/>
            <a:ext cx="3622675" cy="2441575"/>
          </a:xfrm>
          <a:prstGeom prst="rect">
            <a:avLst/>
          </a:prstGeom>
          <a:noFill/>
          <a:effectLst>
            <a:outerShdw blurRad="63500" dist="38099" dir="2700000" algn="ctr" rotWithShape="0">
              <a:srgbClr val="000000">
                <a:alpha val="74998"/>
              </a:srgbClr>
            </a:outerShdw>
          </a:effectLst>
        </p:spPr>
      </p:pic>
      <p:pic>
        <p:nvPicPr>
          <p:cNvPr id="369669" name="Picture 5"/>
          <p:cNvPicPr>
            <a:picLocks noChangeAspect="1" noChangeArrowheads="1"/>
          </p:cNvPicPr>
          <p:nvPr/>
        </p:nvPicPr>
        <p:blipFill>
          <a:blip r:embed="rId4"/>
          <a:srcRect l="9000" t="40800" r="53999" b="30000"/>
          <a:stretch>
            <a:fillRect/>
          </a:stretch>
        </p:blipFill>
        <p:spPr bwMode="auto">
          <a:xfrm>
            <a:off x="177800" y="155575"/>
            <a:ext cx="3157538" cy="1868488"/>
          </a:xfrm>
          <a:prstGeom prst="rect">
            <a:avLst/>
          </a:prstGeom>
          <a:noFill/>
          <a:ln w="9525">
            <a:solidFill>
              <a:srgbClr val="0F116A"/>
            </a:solidFill>
            <a:miter lim="800000"/>
            <a:headEnd/>
            <a:tailEnd/>
          </a:ln>
          <a:effectLst>
            <a:outerShdw blurRad="63500" dist="38099" dir="2700000" algn="ctr" rotWithShape="0">
              <a:srgbClr val="000000">
                <a:alpha val="74998"/>
              </a:srgbClr>
            </a:outerShdw>
          </a:effec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a:xfrm>
            <a:off x="190500" y="0"/>
            <a:ext cx="5257800" cy="762000"/>
          </a:xfrm>
        </p:spPr>
        <p:txBody>
          <a:bodyPr/>
          <a:lstStyle/>
          <a:p>
            <a:r>
              <a:rPr lang="en-US" dirty="0"/>
              <a:t>Overview of mitosis</a:t>
            </a:r>
          </a:p>
        </p:txBody>
      </p:sp>
      <p:pic>
        <p:nvPicPr>
          <p:cNvPr id="513029" name="Picture 5" descr="12-05-MitosisArtLeft-NL"/>
          <p:cNvPicPr>
            <a:picLocks noChangeAspect="1" noChangeArrowheads="1"/>
          </p:cNvPicPr>
          <p:nvPr/>
        </p:nvPicPr>
        <p:blipFill>
          <a:blip r:embed="rId2">
            <a:clrChange>
              <a:clrFrom>
                <a:srgbClr val="FFFFFF"/>
              </a:clrFrom>
              <a:clrTo>
                <a:srgbClr val="FFFFFF">
                  <a:alpha val="0"/>
                </a:srgbClr>
              </a:clrTo>
            </a:clrChange>
          </a:blip>
          <a:srcRect l="900" t="40074" r="900" b="10686"/>
          <a:stretch>
            <a:fillRect/>
          </a:stretch>
        </p:blipFill>
        <p:spPr bwMode="auto">
          <a:xfrm>
            <a:off x="276225" y="520700"/>
            <a:ext cx="8867775" cy="2995613"/>
          </a:xfrm>
          <a:prstGeom prst="rect">
            <a:avLst/>
          </a:prstGeom>
          <a:noFill/>
          <a:ln w="9525">
            <a:noFill/>
            <a:miter lim="800000"/>
            <a:headEnd/>
            <a:tailEnd/>
          </a:ln>
        </p:spPr>
      </p:pic>
      <p:pic>
        <p:nvPicPr>
          <p:cNvPr id="513030" name="Picture 6" descr="12-05-MitosisArtRight-NL"/>
          <p:cNvPicPr>
            <a:picLocks noChangeAspect="1" noChangeArrowheads="1"/>
          </p:cNvPicPr>
          <p:nvPr/>
        </p:nvPicPr>
        <p:blipFill>
          <a:blip r:embed="rId3">
            <a:clrChange>
              <a:clrFrom>
                <a:srgbClr val="FFFFFF"/>
              </a:clrFrom>
              <a:clrTo>
                <a:srgbClr val="FFFFFF">
                  <a:alpha val="0"/>
                </a:srgbClr>
              </a:clrTo>
            </a:clrChange>
          </a:blip>
          <a:srcRect l="900" t="40149" r="900" b="5353"/>
          <a:stretch>
            <a:fillRect/>
          </a:stretch>
        </p:blipFill>
        <p:spPr bwMode="auto">
          <a:xfrm>
            <a:off x="0" y="3570288"/>
            <a:ext cx="8910638" cy="3325812"/>
          </a:xfrm>
          <a:prstGeom prst="rect">
            <a:avLst/>
          </a:prstGeom>
          <a:noFill/>
          <a:ln w="9525">
            <a:noFill/>
            <a:miter lim="800000"/>
            <a:headEnd/>
            <a:tailEnd/>
          </a:ln>
        </p:spPr>
      </p:pic>
      <p:sp>
        <p:nvSpPr>
          <p:cNvPr id="513031" name="AutoShape 7"/>
          <p:cNvSpPr>
            <a:spLocks noChangeArrowheads="1"/>
          </p:cNvSpPr>
          <p:nvPr/>
        </p:nvSpPr>
        <p:spPr bwMode="auto">
          <a:xfrm>
            <a:off x="811213" y="3292475"/>
            <a:ext cx="1450975" cy="373063"/>
          </a:xfrm>
          <a:prstGeom prst="roundRect">
            <a:avLst>
              <a:gd name="adj" fmla="val 16667"/>
            </a:avLst>
          </a:prstGeom>
          <a:solidFill>
            <a:srgbClr val="FFEA18"/>
          </a:solidFill>
          <a:ln w="9525">
            <a:noFill/>
            <a:round/>
            <a:headEnd/>
            <a:tailEnd/>
          </a:ln>
          <a:effectLst/>
        </p:spPr>
        <p:txBody>
          <a:bodyPr wrap="none" lIns="0" tIns="0" rIns="0" bIns="0" anchor="ctr">
            <a:prstTxWarp prst="textNoShape">
              <a:avLst/>
            </a:prstTxWarp>
            <a:spAutoFit/>
          </a:bodyPr>
          <a:lstStyle/>
          <a:p>
            <a:r>
              <a:rPr lang="en-US" sz="2200" b="1" u="sng">
                <a:solidFill>
                  <a:srgbClr val="CC0000"/>
                </a:solidFill>
              </a:rPr>
              <a:t>interphase</a:t>
            </a:r>
          </a:p>
        </p:txBody>
      </p:sp>
      <p:sp>
        <p:nvSpPr>
          <p:cNvPr id="513034" name="AutoShape 10"/>
          <p:cNvSpPr>
            <a:spLocks noChangeArrowheads="1"/>
          </p:cNvSpPr>
          <p:nvPr/>
        </p:nvSpPr>
        <p:spPr bwMode="auto">
          <a:xfrm>
            <a:off x="3973513" y="3292475"/>
            <a:ext cx="1295400" cy="373063"/>
          </a:xfrm>
          <a:prstGeom prst="roundRect">
            <a:avLst>
              <a:gd name="adj" fmla="val 16667"/>
            </a:avLst>
          </a:prstGeom>
          <a:solidFill>
            <a:srgbClr val="FFEA18"/>
          </a:solidFill>
          <a:ln w="9525">
            <a:noFill/>
            <a:round/>
            <a:headEnd/>
            <a:tailEnd/>
          </a:ln>
          <a:effectLst/>
        </p:spPr>
        <p:txBody>
          <a:bodyPr wrap="none" lIns="0" tIns="0" rIns="0" bIns="0" anchor="ctr">
            <a:prstTxWarp prst="textNoShape">
              <a:avLst/>
            </a:prstTxWarp>
            <a:spAutoFit/>
          </a:bodyPr>
          <a:lstStyle/>
          <a:p>
            <a:r>
              <a:rPr lang="en-US" sz="2200" b="1" u="sng">
                <a:solidFill>
                  <a:srgbClr val="CC0000"/>
                </a:solidFill>
              </a:rPr>
              <a:t>prophase</a:t>
            </a:r>
          </a:p>
        </p:txBody>
      </p:sp>
      <p:sp>
        <p:nvSpPr>
          <p:cNvPr id="513035" name="AutoShape 11"/>
          <p:cNvSpPr>
            <a:spLocks noChangeArrowheads="1"/>
          </p:cNvSpPr>
          <p:nvPr/>
        </p:nvSpPr>
        <p:spPr bwMode="auto">
          <a:xfrm>
            <a:off x="6486525" y="3292475"/>
            <a:ext cx="2227263" cy="373063"/>
          </a:xfrm>
          <a:prstGeom prst="roundRect">
            <a:avLst>
              <a:gd name="adj" fmla="val 16667"/>
            </a:avLst>
          </a:prstGeom>
          <a:solidFill>
            <a:srgbClr val="FFEA18"/>
          </a:solidFill>
          <a:ln w="9525">
            <a:noFill/>
            <a:round/>
            <a:headEnd/>
            <a:tailEnd/>
          </a:ln>
          <a:effectLst/>
        </p:spPr>
        <p:txBody>
          <a:bodyPr wrap="none" lIns="0" tIns="0" rIns="0" bIns="0" anchor="ctr">
            <a:prstTxWarp prst="textNoShape">
              <a:avLst/>
            </a:prstTxWarp>
            <a:spAutoFit/>
          </a:bodyPr>
          <a:lstStyle/>
          <a:p>
            <a:r>
              <a:rPr lang="en-US" sz="2200" b="1" u="sng">
                <a:solidFill>
                  <a:srgbClr val="CC0000"/>
                </a:solidFill>
              </a:rPr>
              <a:t>(pro-metaphase)</a:t>
            </a:r>
          </a:p>
        </p:txBody>
      </p:sp>
      <p:sp>
        <p:nvSpPr>
          <p:cNvPr id="513036" name="AutoShape 12"/>
          <p:cNvSpPr>
            <a:spLocks noChangeArrowheads="1"/>
          </p:cNvSpPr>
          <p:nvPr/>
        </p:nvSpPr>
        <p:spPr bwMode="auto">
          <a:xfrm>
            <a:off x="900113" y="6484938"/>
            <a:ext cx="1498600" cy="373062"/>
          </a:xfrm>
          <a:prstGeom prst="roundRect">
            <a:avLst>
              <a:gd name="adj" fmla="val 16667"/>
            </a:avLst>
          </a:prstGeom>
          <a:solidFill>
            <a:srgbClr val="FFEA18"/>
          </a:solidFill>
          <a:ln w="9525">
            <a:noFill/>
            <a:round/>
            <a:headEnd/>
            <a:tailEnd/>
          </a:ln>
          <a:effectLst/>
        </p:spPr>
        <p:txBody>
          <a:bodyPr wrap="none" lIns="0" tIns="0" rIns="0" bIns="0" anchor="ctr">
            <a:prstTxWarp prst="textNoShape">
              <a:avLst/>
            </a:prstTxWarp>
            <a:spAutoFit/>
          </a:bodyPr>
          <a:lstStyle/>
          <a:p>
            <a:r>
              <a:rPr lang="en-US" sz="2200" b="1" u="sng">
                <a:solidFill>
                  <a:srgbClr val="CC0000"/>
                </a:solidFill>
              </a:rPr>
              <a:t>metaphase</a:t>
            </a:r>
          </a:p>
        </p:txBody>
      </p:sp>
      <p:sp>
        <p:nvSpPr>
          <p:cNvPr id="513037" name="AutoShape 13"/>
          <p:cNvSpPr>
            <a:spLocks noChangeArrowheads="1"/>
          </p:cNvSpPr>
          <p:nvPr/>
        </p:nvSpPr>
        <p:spPr bwMode="auto">
          <a:xfrm>
            <a:off x="4206875" y="6484938"/>
            <a:ext cx="1327150" cy="373062"/>
          </a:xfrm>
          <a:prstGeom prst="roundRect">
            <a:avLst>
              <a:gd name="adj" fmla="val 16667"/>
            </a:avLst>
          </a:prstGeom>
          <a:solidFill>
            <a:srgbClr val="FFEA18"/>
          </a:solidFill>
          <a:ln w="9525">
            <a:noFill/>
            <a:round/>
            <a:headEnd/>
            <a:tailEnd/>
          </a:ln>
          <a:effectLst/>
        </p:spPr>
        <p:txBody>
          <a:bodyPr wrap="none" lIns="0" tIns="0" rIns="0" bIns="0" anchor="ctr">
            <a:prstTxWarp prst="textNoShape">
              <a:avLst/>
            </a:prstTxWarp>
            <a:spAutoFit/>
          </a:bodyPr>
          <a:lstStyle/>
          <a:p>
            <a:r>
              <a:rPr lang="en-US" sz="2200" b="1" u="sng">
                <a:solidFill>
                  <a:srgbClr val="CC0000"/>
                </a:solidFill>
              </a:rPr>
              <a:t>anaphase</a:t>
            </a:r>
          </a:p>
        </p:txBody>
      </p:sp>
      <p:sp>
        <p:nvSpPr>
          <p:cNvPr id="513038" name="AutoShape 14"/>
          <p:cNvSpPr>
            <a:spLocks noChangeArrowheads="1"/>
          </p:cNvSpPr>
          <p:nvPr/>
        </p:nvSpPr>
        <p:spPr bwMode="auto">
          <a:xfrm>
            <a:off x="7073900" y="6484938"/>
            <a:ext cx="1343025" cy="373062"/>
          </a:xfrm>
          <a:prstGeom prst="roundRect">
            <a:avLst>
              <a:gd name="adj" fmla="val 16667"/>
            </a:avLst>
          </a:prstGeom>
          <a:solidFill>
            <a:srgbClr val="FFEA18"/>
          </a:solidFill>
          <a:ln w="9525">
            <a:noFill/>
            <a:round/>
            <a:headEnd/>
            <a:tailEnd/>
          </a:ln>
          <a:effectLst/>
        </p:spPr>
        <p:txBody>
          <a:bodyPr wrap="none" lIns="0" tIns="0" rIns="0" bIns="0" anchor="ctr">
            <a:prstTxWarp prst="textNoShape">
              <a:avLst/>
            </a:prstTxWarp>
            <a:spAutoFit/>
          </a:bodyPr>
          <a:lstStyle/>
          <a:p>
            <a:r>
              <a:rPr lang="en-US" sz="2200" b="1" u="sng">
                <a:solidFill>
                  <a:srgbClr val="CC0000"/>
                </a:solidFill>
              </a:rPr>
              <a:t>telophase</a:t>
            </a:r>
          </a:p>
        </p:txBody>
      </p:sp>
      <p:sp>
        <p:nvSpPr>
          <p:cNvPr id="513040" name="AutoShape 16"/>
          <p:cNvSpPr>
            <a:spLocks noChangeArrowheads="1"/>
          </p:cNvSpPr>
          <p:nvPr/>
        </p:nvSpPr>
        <p:spPr bwMode="auto">
          <a:xfrm>
            <a:off x="7539038" y="5010150"/>
            <a:ext cx="1560512" cy="373063"/>
          </a:xfrm>
          <a:prstGeom prst="roundRect">
            <a:avLst>
              <a:gd name="adj" fmla="val 16667"/>
            </a:avLst>
          </a:prstGeom>
          <a:solidFill>
            <a:srgbClr val="FFEA18"/>
          </a:solidFill>
          <a:ln w="9525">
            <a:noFill/>
            <a:round/>
            <a:headEnd/>
            <a:tailEnd/>
          </a:ln>
          <a:effectLst/>
        </p:spPr>
        <p:txBody>
          <a:bodyPr wrap="none" lIns="0" tIns="0" rIns="0" bIns="0" anchor="ctr">
            <a:prstTxWarp prst="textNoShape">
              <a:avLst/>
            </a:prstTxWarp>
            <a:spAutoFit/>
          </a:bodyPr>
          <a:lstStyle/>
          <a:p>
            <a:r>
              <a:rPr lang="en-US" sz="2200" b="1" u="sng">
                <a:solidFill>
                  <a:srgbClr val="CC0000"/>
                </a:solidFill>
              </a:rPr>
              <a:t>cytokinesis</a:t>
            </a:r>
          </a:p>
        </p:txBody>
      </p:sp>
      <p:sp>
        <p:nvSpPr>
          <p:cNvPr id="513042" name="AutoShape 18"/>
          <p:cNvSpPr>
            <a:spLocks noChangeArrowheads="1"/>
          </p:cNvSpPr>
          <p:nvPr/>
        </p:nvSpPr>
        <p:spPr bwMode="auto">
          <a:xfrm>
            <a:off x="7132638" y="88900"/>
            <a:ext cx="1978025" cy="508000"/>
          </a:xfrm>
          <a:prstGeom prst="roundRect">
            <a:avLst>
              <a:gd name="adj" fmla="val 16667"/>
            </a:avLst>
          </a:prstGeom>
          <a:solidFill>
            <a:srgbClr val="CC0000"/>
          </a:solidFill>
          <a:ln w="9525">
            <a:noFill/>
            <a:round/>
            <a:headEnd/>
            <a:tailEnd/>
          </a:ln>
          <a:effectLst/>
        </p:spPr>
        <p:txBody>
          <a:bodyPr wrap="none" tIns="0" bIns="0" anchor="ctr">
            <a:prstTxWarp prst="textNoShape">
              <a:avLst/>
            </a:prstTxWarp>
            <a:spAutoFit/>
          </a:bodyPr>
          <a:lstStyle/>
          <a:p>
            <a:pPr algn="r"/>
            <a:r>
              <a:rPr lang="en-US" sz="3000" b="1" u="sng">
                <a:solidFill>
                  <a:schemeClr val="bg1"/>
                </a:solidFill>
                <a:latin typeface="Times New Roman" charset="0"/>
              </a:rPr>
              <a:t>I.P.M.A.T.</a:t>
            </a:r>
            <a:endParaRPr lang="en-US" sz="2200" b="1" u="sng">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5266" name="Picture 2"/>
          <p:cNvPicPr>
            <a:picLocks noChangeAspect="1" noChangeArrowheads="1"/>
          </p:cNvPicPr>
          <p:nvPr/>
        </p:nvPicPr>
        <p:blipFill>
          <a:blip r:embed="rId4"/>
          <a:srcRect b="3717"/>
          <a:stretch>
            <a:fillRect/>
          </a:stretch>
        </p:blipFill>
        <p:spPr bwMode="auto">
          <a:xfrm>
            <a:off x="4108450" y="3305175"/>
            <a:ext cx="4845050" cy="3387725"/>
          </a:xfrm>
          <a:prstGeom prst="rect">
            <a:avLst/>
          </a:prstGeom>
          <a:noFill/>
          <a:ln w="9525">
            <a:noFill/>
            <a:miter lim="800000"/>
            <a:headEnd/>
            <a:tailEnd/>
          </a:ln>
          <a:effectLst>
            <a:outerShdw blurRad="50800" dist="38100" dir="2700000" algn="br">
              <a:srgbClr val="000000">
                <a:alpha val="43000"/>
              </a:srgbClr>
            </a:outerShdw>
          </a:effectLst>
        </p:spPr>
      </p:pic>
      <p:sp>
        <p:nvSpPr>
          <p:cNvPr id="395268" name="Rectangle 4"/>
          <p:cNvSpPr>
            <a:spLocks noGrp="1" noChangeArrowheads="1"/>
          </p:cNvSpPr>
          <p:nvPr>
            <p:ph type="title"/>
          </p:nvPr>
        </p:nvSpPr>
        <p:spPr>
          <a:xfrm>
            <a:off x="254000" y="0"/>
            <a:ext cx="3810000" cy="977900"/>
          </a:xfrm>
          <a:noFill/>
          <a:ln/>
        </p:spPr>
        <p:txBody>
          <a:bodyPr/>
          <a:lstStyle/>
          <a:p>
            <a:r>
              <a:rPr lang="en-US" dirty="0" err="1"/>
              <a:t>Interphase</a:t>
            </a:r>
            <a:endParaRPr lang="en-US" dirty="0"/>
          </a:p>
        </p:txBody>
      </p:sp>
      <p:sp>
        <p:nvSpPr>
          <p:cNvPr id="395269" name="Rectangle 5" descr="Rectangle: Click to edit Master text styles&#10;Second level&#10;Third level&#10;Fourth level&#10;Fifth level"/>
          <p:cNvSpPr>
            <a:spLocks noGrp="1" noChangeArrowheads="1"/>
          </p:cNvSpPr>
          <p:nvPr>
            <p:ph type="body" idx="1"/>
          </p:nvPr>
        </p:nvSpPr>
        <p:spPr>
          <a:xfrm>
            <a:off x="506413" y="1092200"/>
            <a:ext cx="7772400" cy="4419600"/>
          </a:xfrm>
          <a:noFill/>
          <a:ln/>
        </p:spPr>
        <p:txBody>
          <a:bodyPr/>
          <a:lstStyle/>
          <a:p>
            <a:r>
              <a:rPr lang="en-US" sz="2800" dirty="0" smtClean="0"/>
              <a:t>Most of a cell’s </a:t>
            </a:r>
            <a:r>
              <a:rPr lang="en-US" sz="2800" dirty="0"/>
              <a:t>life </a:t>
            </a:r>
            <a:r>
              <a:rPr lang="en-US" sz="2800" dirty="0" smtClean="0"/>
              <a:t>cycle (~95%)</a:t>
            </a:r>
          </a:p>
          <a:p>
            <a:pPr lvl="1"/>
            <a:r>
              <a:rPr lang="en-US" sz="2600" dirty="0"/>
              <a:t>cell doing its “everyday job”</a:t>
            </a:r>
            <a:endParaRPr lang="en-US" sz="2600" dirty="0" smtClean="0"/>
          </a:p>
          <a:p>
            <a:pPr lvl="2"/>
            <a:r>
              <a:rPr lang="en-US" dirty="0" smtClean="0"/>
              <a:t>synthesize </a:t>
            </a:r>
            <a:r>
              <a:rPr lang="en-US" dirty="0"/>
              <a:t>proteins/</a:t>
            </a:r>
            <a:r>
              <a:rPr lang="en-US" dirty="0" smtClean="0"/>
              <a:t>enzymes, metabolism, etc.</a:t>
            </a:r>
          </a:p>
          <a:p>
            <a:pPr lvl="1"/>
            <a:r>
              <a:rPr lang="en-US" sz="2600" dirty="0"/>
              <a:t>prepares for duplication if triggered </a:t>
            </a:r>
            <a:endParaRPr lang="en-US" sz="2600" u="sng" dirty="0">
              <a:solidFill>
                <a:srgbClr val="007300"/>
              </a:solidFill>
            </a:endParaRPr>
          </a:p>
          <a:p>
            <a:endParaRPr lang="en-US" sz="1200" b="0" dirty="0">
              <a:solidFill>
                <a:srgbClr val="000000"/>
              </a:solidFill>
              <a:latin typeface="Geneva" charset="0"/>
            </a:endParaRPr>
          </a:p>
        </p:txBody>
      </p:sp>
      <p:sp>
        <p:nvSpPr>
          <p:cNvPr id="395270" name="AutoShape 6"/>
          <p:cNvSpPr>
            <a:spLocks noChangeArrowheads="1"/>
          </p:cNvSpPr>
          <p:nvPr/>
        </p:nvSpPr>
        <p:spPr bwMode="auto">
          <a:xfrm>
            <a:off x="1166813" y="3914775"/>
            <a:ext cx="2433637" cy="663575"/>
          </a:xfrm>
          <a:prstGeom prst="wedgeEllipseCallout">
            <a:avLst>
              <a:gd name="adj1" fmla="val 157435"/>
              <a:gd name="adj2" fmla="val -105505"/>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I’m working here</a:t>
            </a:r>
            <a:r>
              <a:rPr lang="en-US" sz="1800" b="1" i="1">
                <a:solidFill>
                  <a:srgbClr val="0F116A"/>
                </a:solidFill>
                <a:latin typeface="Comic Sans MS" charset="0"/>
                <a:ea typeface="Geneva" charset="0"/>
                <a:cs typeface="Geneva" charset="0"/>
              </a:rPr>
              <a:t>!</a:t>
            </a:r>
            <a:r>
              <a:rPr lang="en-US" sz="1800" b="1">
                <a:solidFill>
                  <a:srgbClr val="0F116A"/>
                </a:solidFill>
                <a:latin typeface="Comic Sans MS" charset="0"/>
                <a:ea typeface="Geneva" charset="0"/>
                <a:cs typeface="Geneva" charset="0"/>
              </a:rPr>
              <a:t> </a:t>
            </a:r>
          </a:p>
        </p:txBody>
      </p:sp>
      <p:sp>
        <p:nvSpPr>
          <p:cNvPr id="395271" name="AutoShape 7"/>
          <p:cNvSpPr>
            <a:spLocks noChangeArrowheads="1"/>
          </p:cNvSpPr>
          <p:nvPr/>
        </p:nvSpPr>
        <p:spPr bwMode="auto">
          <a:xfrm>
            <a:off x="733425" y="4841875"/>
            <a:ext cx="2433638" cy="990600"/>
          </a:xfrm>
          <a:prstGeom prst="wedgeEllipseCallout">
            <a:avLst>
              <a:gd name="adj1" fmla="val 136560"/>
              <a:gd name="adj2" fmla="val 31088"/>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Time to divide</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&amp; multiply</a:t>
            </a:r>
            <a:r>
              <a:rPr lang="en-US" sz="1800" b="1" i="1">
                <a:solidFill>
                  <a:srgbClr val="0F116A"/>
                </a:solidFill>
                <a:latin typeface="Comic Sans MS" charset="0"/>
                <a:ea typeface="Geneva" charset="0"/>
                <a:cs typeface="Geneva" charset="0"/>
              </a:rPr>
              <a:t>!</a:t>
            </a:r>
            <a:r>
              <a:rPr lang="en-US" sz="1800" b="1">
                <a:solidFill>
                  <a:srgbClr val="0F116A"/>
                </a:solidFill>
                <a:latin typeface="Comic Sans MS" charset="0"/>
                <a:ea typeface="Geneva" charset="0"/>
                <a:cs typeface="Geneva" charset="0"/>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95270"/>
                                        </p:tgtEl>
                                        <p:attrNameLst>
                                          <p:attrName>style.visibility</p:attrName>
                                        </p:attrNameLst>
                                      </p:cBhvr>
                                      <p:to>
                                        <p:strVal val="visible"/>
                                      </p:to>
                                    </p:set>
                                    <p:animEffect transition="in" filter="wipe(right)">
                                      <p:cBhvr>
                                        <p:cTn id="7" dur="500"/>
                                        <p:tgtEl>
                                          <p:spTgt spid="395270"/>
                                        </p:tgtEl>
                                      </p:cBhvr>
                                    </p:animEffect>
                                  </p:childTnLst>
                                  <p:subTnLst>
                                    <p:audio>
                                      <p:cMediaNode>
                                        <p:cTn display="0" masterRel="sameClick">
                                          <p:stCondLst>
                                            <p:cond evt="begin" delay="0">
                                              <p:tn val="5"/>
                                            </p:cond>
                                          </p:stCondLst>
                                          <p:endCondLst>
                                            <p:cond evt="onStopAudio" delay="0">
                                              <p:tgtEl>
                                                <p:sldTgt/>
                                              </p:tgtEl>
                                            </p:cond>
                                          </p:endCondLst>
                                        </p:cTn>
                                        <p:tgtEl>
                                          <p:sndTgt r:embed="rId3" name="Quack"/>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95271"/>
                                        </p:tgtEl>
                                        <p:attrNameLst>
                                          <p:attrName>style.visibility</p:attrName>
                                        </p:attrNameLst>
                                      </p:cBhvr>
                                      <p:to>
                                        <p:strVal val="visible"/>
                                      </p:to>
                                    </p:set>
                                    <p:animEffect transition="in" filter="wipe(right)">
                                      <p:cBhvr>
                                        <p:cTn id="12" dur="500"/>
                                        <p:tgtEl>
                                          <p:spTgt spid="395271"/>
                                        </p:tgtEl>
                                      </p:cBhvr>
                                    </p:animEffect>
                                  </p:childTnLst>
                                  <p:subTnLst>
                                    <p:audio>
                                      <p:cMediaNode>
                                        <p:cTn display="0" masterRel="sameClick">
                                          <p:stCondLst>
                                            <p:cond evt="begin" delay="0">
                                              <p:tn val="10"/>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70" grpId="0" animBg="1" autoUpdateAnimBg="0"/>
      <p:bldP spid="395271"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1026"/>
          <p:cNvSpPr>
            <a:spLocks noGrp="1" noChangeArrowheads="1"/>
          </p:cNvSpPr>
          <p:nvPr>
            <p:ph type="title"/>
          </p:nvPr>
        </p:nvSpPr>
        <p:spPr>
          <a:xfrm>
            <a:off x="0" y="0"/>
            <a:ext cx="3479800" cy="1143000"/>
          </a:xfrm>
        </p:spPr>
        <p:txBody>
          <a:bodyPr/>
          <a:lstStyle/>
          <a:p>
            <a:r>
              <a:rPr lang="en-US" dirty="0" smtClean="0"/>
              <a:t>  Cell </a:t>
            </a:r>
            <a:r>
              <a:rPr lang="en-US" dirty="0"/>
              <a:t>cycle</a:t>
            </a:r>
          </a:p>
        </p:txBody>
      </p:sp>
      <p:pic>
        <p:nvPicPr>
          <p:cNvPr id="389123" name="Picture 1027" descr="cell cycle"/>
          <p:cNvPicPr>
            <a:picLocks noChangeAspect="1" noChangeArrowheads="1"/>
          </p:cNvPicPr>
          <p:nvPr/>
        </p:nvPicPr>
        <p:blipFill>
          <a:blip r:embed="rId3"/>
          <a:srcRect r="1735"/>
          <a:stretch>
            <a:fillRect/>
          </a:stretch>
        </p:blipFill>
        <p:spPr bwMode="auto">
          <a:xfrm>
            <a:off x="4999038" y="228600"/>
            <a:ext cx="3937000" cy="2770188"/>
          </a:xfrm>
          <a:prstGeom prst="rect">
            <a:avLst/>
          </a:prstGeom>
          <a:noFill/>
          <a:ln w="9525">
            <a:noFill/>
            <a:miter lim="800000"/>
            <a:headEnd/>
            <a:tailEnd/>
          </a:ln>
          <a:effectLst>
            <a:outerShdw blurRad="50800" dist="38100" dir="2700000" algn="br">
              <a:srgbClr val="000000">
                <a:alpha val="43000"/>
              </a:srgbClr>
            </a:outerShdw>
          </a:effectLst>
        </p:spPr>
      </p:pic>
      <p:sp>
        <p:nvSpPr>
          <p:cNvPr id="389124" name="Rectangle 1028" descr="Rectangle: Click to edit Master text styles&#10;Second level&#10;Third level&#10;Fourth level&#10;Fifth level"/>
          <p:cNvSpPr>
            <a:spLocks noGrp="1" noChangeArrowheads="1"/>
          </p:cNvSpPr>
          <p:nvPr>
            <p:ph type="body" idx="1"/>
          </p:nvPr>
        </p:nvSpPr>
        <p:spPr>
          <a:xfrm>
            <a:off x="914400" y="1371600"/>
            <a:ext cx="5257800" cy="762000"/>
          </a:xfrm>
        </p:spPr>
        <p:txBody>
          <a:bodyPr/>
          <a:lstStyle/>
          <a:p>
            <a:r>
              <a:rPr lang="en-US"/>
              <a:t>Cell has a “life cycle”</a:t>
            </a:r>
          </a:p>
        </p:txBody>
      </p:sp>
      <p:sp>
        <p:nvSpPr>
          <p:cNvPr id="389126" name="Rectangle 1030"/>
          <p:cNvSpPr>
            <a:spLocks noChangeArrowheads="1"/>
          </p:cNvSpPr>
          <p:nvPr/>
        </p:nvSpPr>
        <p:spPr bwMode="auto">
          <a:xfrm>
            <a:off x="1900238" y="2128838"/>
            <a:ext cx="2771775" cy="771525"/>
          </a:xfrm>
          <a:prstGeom prst="rect">
            <a:avLst/>
          </a:prstGeom>
          <a:solidFill>
            <a:schemeClr val="bg2"/>
          </a:solidFill>
          <a:ln w="9525">
            <a:solidFill>
              <a:srgbClr val="0F116A"/>
            </a:solidFill>
            <a:miter lim="800000"/>
            <a:headEnd/>
            <a:tailEnd/>
          </a:ln>
          <a:effectLst/>
        </p:spPr>
        <p:txBody>
          <a:bodyPr wrap="none" anchor="ctr">
            <a:prstTxWarp prst="textNoShape">
              <a:avLst/>
            </a:prstTxWarp>
            <a:spAutoFit/>
          </a:bodyPr>
          <a:lstStyle/>
          <a:p>
            <a:r>
              <a:rPr lang="en-US" sz="2200" b="1">
                <a:solidFill>
                  <a:srgbClr val="0F116A"/>
                </a:solidFill>
              </a:rPr>
              <a:t>cell is formed from </a:t>
            </a:r>
            <a:br>
              <a:rPr lang="en-US" sz="2200" b="1">
                <a:solidFill>
                  <a:srgbClr val="0F116A"/>
                </a:solidFill>
              </a:rPr>
            </a:br>
            <a:r>
              <a:rPr lang="en-US" sz="2200" b="1">
                <a:solidFill>
                  <a:srgbClr val="0F116A"/>
                </a:solidFill>
              </a:rPr>
              <a:t>a mitotic division</a:t>
            </a:r>
          </a:p>
        </p:txBody>
      </p:sp>
      <p:sp>
        <p:nvSpPr>
          <p:cNvPr id="389127" name="Rectangle 1031"/>
          <p:cNvSpPr>
            <a:spLocks noChangeArrowheads="1"/>
          </p:cNvSpPr>
          <p:nvPr/>
        </p:nvSpPr>
        <p:spPr bwMode="auto">
          <a:xfrm>
            <a:off x="309563" y="3429000"/>
            <a:ext cx="3003550" cy="771525"/>
          </a:xfrm>
          <a:prstGeom prst="rect">
            <a:avLst/>
          </a:prstGeom>
          <a:solidFill>
            <a:srgbClr val="CCFF66"/>
          </a:solidFill>
          <a:ln w="9525">
            <a:solidFill>
              <a:srgbClr val="007300"/>
            </a:solidFill>
            <a:miter lim="800000"/>
            <a:headEnd/>
            <a:tailEnd/>
          </a:ln>
          <a:effectLst/>
        </p:spPr>
        <p:txBody>
          <a:bodyPr wrap="none">
            <a:prstTxWarp prst="textNoShape">
              <a:avLst/>
            </a:prstTxWarp>
            <a:spAutoFit/>
          </a:bodyPr>
          <a:lstStyle/>
          <a:p>
            <a:r>
              <a:rPr lang="en-US" sz="2200" b="1">
                <a:solidFill>
                  <a:srgbClr val="0F116A"/>
                </a:solidFill>
              </a:rPr>
              <a:t>cell grows &amp; matures</a:t>
            </a:r>
          </a:p>
          <a:p>
            <a:r>
              <a:rPr lang="en-US" sz="2200" b="1">
                <a:solidFill>
                  <a:srgbClr val="0F116A"/>
                </a:solidFill>
              </a:rPr>
              <a:t>to divide again</a:t>
            </a:r>
          </a:p>
        </p:txBody>
      </p:sp>
      <p:sp>
        <p:nvSpPr>
          <p:cNvPr id="389129" name="Rectangle 1033"/>
          <p:cNvSpPr>
            <a:spLocks noChangeArrowheads="1"/>
          </p:cNvSpPr>
          <p:nvPr/>
        </p:nvSpPr>
        <p:spPr bwMode="auto">
          <a:xfrm>
            <a:off x="4432300" y="3429000"/>
            <a:ext cx="3081338" cy="771525"/>
          </a:xfrm>
          <a:prstGeom prst="rect">
            <a:avLst/>
          </a:prstGeom>
          <a:solidFill>
            <a:srgbClr val="FF6666"/>
          </a:solidFill>
          <a:ln w="9525">
            <a:solidFill>
              <a:srgbClr val="CC0000"/>
            </a:solidFill>
            <a:miter lim="800000"/>
            <a:headEnd/>
            <a:tailEnd/>
          </a:ln>
          <a:effectLst/>
        </p:spPr>
        <p:txBody>
          <a:bodyPr wrap="none">
            <a:prstTxWarp prst="textNoShape">
              <a:avLst/>
            </a:prstTxWarp>
            <a:spAutoFit/>
          </a:bodyPr>
          <a:lstStyle/>
          <a:p>
            <a:r>
              <a:rPr lang="en-US" sz="2200" b="1">
                <a:solidFill>
                  <a:srgbClr val="0F116A"/>
                </a:solidFill>
              </a:rPr>
              <a:t>cell grows &amp; matures </a:t>
            </a:r>
            <a:br>
              <a:rPr lang="en-US" sz="2200" b="1">
                <a:solidFill>
                  <a:srgbClr val="0F116A"/>
                </a:solidFill>
              </a:rPr>
            </a:br>
            <a:r>
              <a:rPr lang="en-US" sz="2200" b="1">
                <a:solidFill>
                  <a:srgbClr val="0F116A"/>
                </a:solidFill>
              </a:rPr>
              <a:t> to never divide again</a:t>
            </a:r>
          </a:p>
        </p:txBody>
      </p:sp>
      <p:sp>
        <p:nvSpPr>
          <p:cNvPr id="389131" name="Rectangle 1035"/>
          <p:cNvSpPr>
            <a:spLocks noChangeArrowheads="1"/>
          </p:cNvSpPr>
          <p:nvPr/>
        </p:nvSpPr>
        <p:spPr bwMode="auto">
          <a:xfrm>
            <a:off x="946150" y="4667250"/>
            <a:ext cx="1725613" cy="436563"/>
          </a:xfrm>
          <a:prstGeom prst="rect">
            <a:avLst/>
          </a:prstGeom>
          <a:solidFill>
            <a:srgbClr val="CCFF66"/>
          </a:solidFill>
          <a:ln w="9525">
            <a:solidFill>
              <a:srgbClr val="007300"/>
            </a:solidFill>
            <a:miter lim="800000"/>
            <a:headEnd/>
            <a:tailEnd/>
          </a:ln>
          <a:effectLst/>
        </p:spPr>
        <p:txBody>
          <a:bodyPr wrap="none">
            <a:prstTxWarp prst="textNoShape">
              <a:avLst/>
            </a:prstTxWarp>
            <a:spAutoFit/>
          </a:bodyPr>
          <a:lstStyle/>
          <a:p>
            <a:r>
              <a:rPr lang="en-US" sz="2200" b="1">
                <a:solidFill>
                  <a:srgbClr val="0F116A"/>
                </a:solidFill>
              </a:rPr>
              <a:t>G</a:t>
            </a:r>
            <a:r>
              <a:rPr lang="en-US" sz="2200" b="1" baseline="-25000">
                <a:solidFill>
                  <a:srgbClr val="0F116A"/>
                </a:solidFill>
              </a:rPr>
              <a:t>1</a:t>
            </a:r>
            <a:r>
              <a:rPr lang="en-US" sz="2200" b="1">
                <a:solidFill>
                  <a:srgbClr val="0F116A"/>
                </a:solidFill>
              </a:rPr>
              <a:t>, S, G</a:t>
            </a:r>
            <a:r>
              <a:rPr lang="en-US" sz="2200" b="1" baseline="-25000">
                <a:solidFill>
                  <a:srgbClr val="0F116A"/>
                </a:solidFill>
              </a:rPr>
              <a:t>2</a:t>
            </a:r>
            <a:r>
              <a:rPr lang="en-US" sz="2200" b="1">
                <a:solidFill>
                  <a:srgbClr val="0F116A"/>
                </a:solidFill>
              </a:rPr>
              <a:t>, M</a:t>
            </a:r>
          </a:p>
        </p:txBody>
      </p:sp>
      <p:sp>
        <p:nvSpPr>
          <p:cNvPr id="389132" name="Rectangle 1036"/>
          <p:cNvSpPr>
            <a:spLocks noChangeArrowheads="1"/>
          </p:cNvSpPr>
          <p:nvPr/>
        </p:nvSpPr>
        <p:spPr bwMode="auto">
          <a:xfrm>
            <a:off x="5419725" y="4667250"/>
            <a:ext cx="1116013" cy="436563"/>
          </a:xfrm>
          <a:prstGeom prst="rect">
            <a:avLst/>
          </a:prstGeom>
          <a:solidFill>
            <a:srgbClr val="FF6666"/>
          </a:solidFill>
          <a:ln w="9525">
            <a:solidFill>
              <a:srgbClr val="CC0000"/>
            </a:solidFill>
            <a:miter lim="800000"/>
            <a:headEnd/>
            <a:tailEnd/>
          </a:ln>
          <a:effectLst/>
        </p:spPr>
        <p:txBody>
          <a:bodyPr wrap="none">
            <a:prstTxWarp prst="textNoShape">
              <a:avLst/>
            </a:prstTxWarp>
            <a:spAutoFit/>
          </a:bodyPr>
          <a:lstStyle/>
          <a:p>
            <a:r>
              <a:rPr lang="en-US" sz="2200" b="1">
                <a:solidFill>
                  <a:srgbClr val="0F116A"/>
                </a:solidFill>
              </a:rPr>
              <a:t>G</a:t>
            </a:r>
            <a:r>
              <a:rPr lang="en-US" sz="2200" b="1" baseline="-25000">
                <a:solidFill>
                  <a:srgbClr val="0F116A"/>
                </a:solidFill>
              </a:rPr>
              <a:t>1</a:t>
            </a:r>
            <a:r>
              <a:rPr lang="en-US" sz="2200" b="1">
                <a:solidFill>
                  <a:srgbClr val="0F116A"/>
                </a:solidFill>
                <a:sym typeface="Symbol" charset="2"/>
              </a:rPr>
              <a:t></a:t>
            </a:r>
            <a:r>
              <a:rPr lang="en-US" sz="2200" b="1">
                <a:solidFill>
                  <a:srgbClr val="0F116A"/>
                </a:solidFill>
              </a:rPr>
              <a:t>G</a:t>
            </a:r>
            <a:r>
              <a:rPr lang="en-US" sz="2200" b="1" baseline="-25000">
                <a:solidFill>
                  <a:srgbClr val="0F116A"/>
                </a:solidFill>
              </a:rPr>
              <a:t>0</a:t>
            </a:r>
            <a:endParaRPr lang="en-US" sz="2200" b="1">
              <a:solidFill>
                <a:srgbClr val="0F116A"/>
              </a:solidFill>
            </a:endParaRPr>
          </a:p>
        </p:txBody>
      </p:sp>
      <p:sp>
        <p:nvSpPr>
          <p:cNvPr id="389133" name="Rectangle 1037"/>
          <p:cNvSpPr>
            <a:spLocks noChangeArrowheads="1"/>
          </p:cNvSpPr>
          <p:nvPr/>
        </p:nvSpPr>
        <p:spPr bwMode="auto">
          <a:xfrm>
            <a:off x="719138" y="5608638"/>
            <a:ext cx="2181225" cy="1106487"/>
          </a:xfrm>
          <a:prstGeom prst="rect">
            <a:avLst/>
          </a:prstGeom>
          <a:solidFill>
            <a:srgbClr val="CCFF66"/>
          </a:solidFill>
          <a:ln w="9525">
            <a:solidFill>
              <a:srgbClr val="007300"/>
            </a:solidFill>
            <a:miter lim="800000"/>
            <a:headEnd/>
            <a:tailEnd/>
          </a:ln>
          <a:effectLst/>
        </p:spPr>
        <p:txBody>
          <a:bodyPr wrap="none">
            <a:prstTxWarp prst="textNoShape">
              <a:avLst/>
            </a:prstTxWarp>
            <a:spAutoFit/>
          </a:bodyPr>
          <a:lstStyle/>
          <a:p>
            <a:r>
              <a:rPr lang="en-US" sz="2200" b="1">
                <a:solidFill>
                  <a:srgbClr val="0F116A"/>
                </a:solidFill>
              </a:rPr>
              <a:t>epithelial cells,</a:t>
            </a:r>
            <a:br>
              <a:rPr lang="en-US" sz="2200" b="1">
                <a:solidFill>
                  <a:srgbClr val="0F116A"/>
                </a:solidFill>
              </a:rPr>
            </a:br>
            <a:r>
              <a:rPr lang="en-US" sz="2200" b="1">
                <a:solidFill>
                  <a:srgbClr val="0F116A"/>
                </a:solidFill>
              </a:rPr>
              <a:t>blood cells,</a:t>
            </a:r>
          </a:p>
          <a:p>
            <a:r>
              <a:rPr lang="en-US" sz="2200" b="1">
                <a:solidFill>
                  <a:srgbClr val="0F116A"/>
                </a:solidFill>
              </a:rPr>
              <a:t>stem cells</a:t>
            </a:r>
          </a:p>
        </p:txBody>
      </p:sp>
      <p:sp>
        <p:nvSpPr>
          <p:cNvPr id="389135" name="Rectangle 1039"/>
          <p:cNvSpPr>
            <a:spLocks noChangeArrowheads="1"/>
          </p:cNvSpPr>
          <p:nvPr/>
        </p:nvSpPr>
        <p:spPr bwMode="auto">
          <a:xfrm>
            <a:off x="3425825" y="4667250"/>
            <a:ext cx="1466850" cy="436563"/>
          </a:xfrm>
          <a:prstGeom prst="rect">
            <a:avLst/>
          </a:prstGeom>
          <a:solidFill>
            <a:srgbClr val="FFEA18"/>
          </a:solidFill>
          <a:ln w="9525">
            <a:solidFill>
              <a:srgbClr val="FF8000"/>
            </a:solidFill>
            <a:miter lim="800000"/>
            <a:headEnd/>
            <a:tailEnd/>
          </a:ln>
          <a:effectLst/>
        </p:spPr>
        <p:txBody>
          <a:bodyPr wrap="none">
            <a:prstTxWarp prst="textNoShape">
              <a:avLst/>
            </a:prstTxWarp>
            <a:spAutoFit/>
          </a:bodyPr>
          <a:lstStyle/>
          <a:p>
            <a:r>
              <a:rPr lang="en-US" sz="2200" b="1">
                <a:solidFill>
                  <a:srgbClr val="0F116A"/>
                </a:solidFill>
              </a:rPr>
              <a:t>liver cells</a:t>
            </a:r>
          </a:p>
        </p:txBody>
      </p:sp>
      <p:sp>
        <p:nvSpPr>
          <p:cNvPr id="389136" name="Line 1040"/>
          <p:cNvSpPr>
            <a:spLocks noChangeShapeType="1"/>
          </p:cNvSpPr>
          <p:nvPr/>
        </p:nvSpPr>
        <p:spPr bwMode="auto">
          <a:xfrm flipH="1">
            <a:off x="1981200" y="2971800"/>
            <a:ext cx="1143000" cy="381000"/>
          </a:xfrm>
          <a:prstGeom prst="line">
            <a:avLst/>
          </a:prstGeom>
          <a:noFill/>
          <a:ln w="57150">
            <a:solidFill>
              <a:schemeClr val="tx1"/>
            </a:solidFill>
            <a:round/>
            <a:headEnd/>
            <a:tailEnd type="triangle" w="med" len="med"/>
          </a:ln>
          <a:effectLst/>
        </p:spPr>
        <p:txBody>
          <a:bodyPr wrap="none" anchor="ctr">
            <a:prstTxWarp prst="textNoShape">
              <a:avLst/>
            </a:prstTxWarp>
          </a:bodyPr>
          <a:lstStyle/>
          <a:p>
            <a:endParaRPr lang="en-US"/>
          </a:p>
        </p:txBody>
      </p:sp>
      <p:sp>
        <p:nvSpPr>
          <p:cNvPr id="389137" name="Line 1041"/>
          <p:cNvSpPr>
            <a:spLocks noChangeShapeType="1"/>
          </p:cNvSpPr>
          <p:nvPr/>
        </p:nvSpPr>
        <p:spPr bwMode="auto">
          <a:xfrm>
            <a:off x="3733800" y="2971800"/>
            <a:ext cx="1143000" cy="381000"/>
          </a:xfrm>
          <a:prstGeom prst="line">
            <a:avLst/>
          </a:prstGeom>
          <a:noFill/>
          <a:ln w="57150">
            <a:solidFill>
              <a:schemeClr val="tx1"/>
            </a:solidFill>
            <a:round/>
            <a:headEnd/>
            <a:tailEnd type="triangle" w="med" len="med"/>
          </a:ln>
          <a:effectLst/>
        </p:spPr>
        <p:txBody>
          <a:bodyPr wrap="none" anchor="ctr">
            <a:prstTxWarp prst="textNoShape">
              <a:avLst/>
            </a:prstTxWarp>
          </a:bodyPr>
          <a:lstStyle/>
          <a:p>
            <a:endParaRPr lang="en-US"/>
          </a:p>
        </p:txBody>
      </p:sp>
      <p:sp>
        <p:nvSpPr>
          <p:cNvPr id="389139" name="AutoShape 1043"/>
          <p:cNvSpPr>
            <a:spLocks noChangeArrowheads="1"/>
          </p:cNvSpPr>
          <p:nvPr/>
        </p:nvSpPr>
        <p:spPr bwMode="auto">
          <a:xfrm rot="5400000">
            <a:off x="1655763" y="4133850"/>
            <a:ext cx="304800" cy="609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66"/>
          </a:solidFill>
          <a:ln w="9525">
            <a:solidFill>
              <a:schemeClr val="tx1"/>
            </a:solidFill>
            <a:miter lim="800000"/>
            <a:headEnd/>
            <a:tailEnd/>
          </a:ln>
          <a:effectLst/>
        </p:spPr>
        <p:txBody>
          <a:bodyPr wrap="none" anchor="ctr">
            <a:prstTxWarp prst="textNoShape">
              <a:avLst/>
            </a:prstTxWarp>
          </a:bodyPr>
          <a:lstStyle/>
          <a:p>
            <a:endParaRPr lang="en-US"/>
          </a:p>
        </p:txBody>
      </p:sp>
      <p:sp>
        <p:nvSpPr>
          <p:cNvPr id="389140" name="AutoShape 1044"/>
          <p:cNvSpPr>
            <a:spLocks noChangeArrowheads="1"/>
          </p:cNvSpPr>
          <p:nvPr/>
        </p:nvSpPr>
        <p:spPr bwMode="auto">
          <a:xfrm rot="5400000">
            <a:off x="1655763" y="5056188"/>
            <a:ext cx="304800" cy="609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66"/>
          </a:solidFill>
          <a:ln w="9525">
            <a:solidFill>
              <a:schemeClr val="tx1"/>
            </a:solidFill>
            <a:miter lim="800000"/>
            <a:headEnd/>
            <a:tailEnd/>
          </a:ln>
          <a:effectLst/>
        </p:spPr>
        <p:txBody>
          <a:bodyPr wrap="none" anchor="ctr">
            <a:prstTxWarp prst="textNoShape">
              <a:avLst/>
            </a:prstTxWarp>
          </a:bodyPr>
          <a:lstStyle/>
          <a:p>
            <a:endParaRPr lang="en-US"/>
          </a:p>
        </p:txBody>
      </p:sp>
      <p:sp>
        <p:nvSpPr>
          <p:cNvPr id="389141" name="AutoShape 1045"/>
          <p:cNvSpPr>
            <a:spLocks noChangeArrowheads="1"/>
          </p:cNvSpPr>
          <p:nvPr/>
        </p:nvSpPr>
        <p:spPr bwMode="auto">
          <a:xfrm rot="5400000">
            <a:off x="5821363" y="4133850"/>
            <a:ext cx="304800" cy="609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66"/>
          </a:solidFill>
          <a:ln w="9525">
            <a:solidFill>
              <a:schemeClr val="tx1"/>
            </a:solidFill>
            <a:miter lim="800000"/>
            <a:headEnd/>
            <a:tailEnd/>
          </a:ln>
          <a:effectLst/>
        </p:spPr>
        <p:txBody>
          <a:bodyPr wrap="none" anchor="ctr">
            <a:prstTxWarp prst="textNoShape">
              <a:avLst/>
            </a:prstTxWarp>
          </a:bodyPr>
          <a:lstStyle/>
          <a:p>
            <a:endParaRPr lang="en-US"/>
          </a:p>
        </p:txBody>
      </p:sp>
      <p:sp>
        <p:nvSpPr>
          <p:cNvPr id="389142" name="AutoShape 1046"/>
          <p:cNvSpPr>
            <a:spLocks noChangeArrowheads="1"/>
          </p:cNvSpPr>
          <p:nvPr/>
        </p:nvSpPr>
        <p:spPr bwMode="auto">
          <a:xfrm rot="5400000">
            <a:off x="5821363" y="5056188"/>
            <a:ext cx="304800" cy="609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66"/>
          </a:solidFill>
          <a:ln w="9525">
            <a:solidFill>
              <a:schemeClr val="tx1"/>
            </a:solidFill>
            <a:miter lim="800000"/>
            <a:headEnd/>
            <a:tailEnd/>
          </a:ln>
          <a:effectLst/>
        </p:spPr>
        <p:txBody>
          <a:bodyPr wrap="none" anchor="ctr">
            <a:prstTxWarp prst="textNoShape">
              <a:avLst/>
            </a:prstTxWarp>
          </a:bodyPr>
          <a:lstStyle/>
          <a:p>
            <a:endParaRPr lang="en-US"/>
          </a:p>
        </p:txBody>
      </p:sp>
      <p:sp>
        <p:nvSpPr>
          <p:cNvPr id="389143" name="AutoShape 1047"/>
          <p:cNvSpPr>
            <a:spLocks noChangeArrowheads="1"/>
          </p:cNvSpPr>
          <p:nvPr/>
        </p:nvSpPr>
        <p:spPr bwMode="auto">
          <a:xfrm rot="10800000">
            <a:off x="4965700" y="4656138"/>
            <a:ext cx="381000"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EA18"/>
          </a:solidFill>
          <a:ln w="9525">
            <a:solidFill>
              <a:schemeClr val="tx1"/>
            </a:solidFill>
            <a:miter lim="800000"/>
            <a:headEnd/>
            <a:tailEnd/>
          </a:ln>
          <a:effectLst/>
        </p:spPr>
        <p:txBody>
          <a:bodyPr rot="10800000" wrap="none" anchor="ctr">
            <a:prstTxWarp prst="textNoShape">
              <a:avLst/>
            </a:prstTxWarp>
          </a:bodyPr>
          <a:lstStyle/>
          <a:p>
            <a:endParaRPr lang="en-US"/>
          </a:p>
        </p:txBody>
      </p:sp>
      <p:sp>
        <p:nvSpPr>
          <p:cNvPr id="389144" name="AutoShape 1048"/>
          <p:cNvSpPr>
            <a:spLocks noChangeArrowheads="1"/>
          </p:cNvSpPr>
          <p:nvPr/>
        </p:nvSpPr>
        <p:spPr bwMode="auto">
          <a:xfrm rot="10800000">
            <a:off x="2743200" y="4656138"/>
            <a:ext cx="609600"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EA18"/>
          </a:solidFill>
          <a:ln w="9525">
            <a:solidFill>
              <a:schemeClr val="tx1"/>
            </a:solidFill>
            <a:miter lim="800000"/>
            <a:headEnd/>
            <a:tailEnd/>
          </a:ln>
          <a:effectLst/>
        </p:spPr>
        <p:txBody>
          <a:bodyPr rot="10800000" wrap="none" anchor="ctr">
            <a:prstTxWarp prst="textNoShape">
              <a:avLst/>
            </a:prstTxWarp>
          </a:bodyPr>
          <a:lstStyle/>
          <a:p>
            <a:endParaRPr lang="en-US"/>
          </a:p>
        </p:txBody>
      </p:sp>
      <p:pic>
        <p:nvPicPr>
          <p:cNvPr id="389146" name="Picture 1050"/>
          <p:cNvPicPr>
            <a:picLocks noChangeAspect="1" noChangeArrowheads="1"/>
          </p:cNvPicPr>
          <p:nvPr/>
        </p:nvPicPr>
        <p:blipFill>
          <a:blip r:embed="rId4"/>
          <a:srcRect b="4427"/>
          <a:stretch>
            <a:fillRect/>
          </a:stretch>
        </p:blipFill>
        <p:spPr bwMode="auto">
          <a:xfrm>
            <a:off x="6651625" y="4646613"/>
            <a:ext cx="1477963" cy="1268412"/>
          </a:xfrm>
          <a:prstGeom prst="rect">
            <a:avLst/>
          </a:prstGeom>
          <a:noFill/>
          <a:ln w="9525">
            <a:noFill/>
            <a:miter lim="800000"/>
            <a:headEnd/>
            <a:tailEnd/>
          </a:ln>
          <a:effectLst>
            <a:outerShdw blurRad="50800" dist="38100" dir="2700000" algn="br">
              <a:srgbClr val="000000">
                <a:alpha val="43000"/>
              </a:srgbClr>
            </a:outerShdw>
          </a:effectLst>
        </p:spPr>
      </p:pic>
      <p:grpSp>
        <p:nvGrpSpPr>
          <p:cNvPr id="2" name="Group 1052"/>
          <p:cNvGrpSpPr>
            <a:grpSpLocks/>
          </p:cNvGrpSpPr>
          <p:nvPr/>
        </p:nvGrpSpPr>
        <p:grpSpPr bwMode="auto">
          <a:xfrm>
            <a:off x="3073400" y="5092700"/>
            <a:ext cx="1465263" cy="1004888"/>
            <a:chOff x="4317" y="2295"/>
            <a:chExt cx="923" cy="633"/>
          </a:xfrm>
          <a:effectLst>
            <a:outerShdw blurRad="50800" dist="38100" dir="2700000" algn="br">
              <a:srgbClr val="000000">
                <a:alpha val="43000"/>
              </a:srgbClr>
            </a:outerShdw>
          </a:effectLst>
        </p:grpSpPr>
        <p:pic>
          <p:nvPicPr>
            <p:cNvPr id="389149" name="Picture 1053"/>
            <p:cNvPicPr>
              <a:picLocks noChangeAspect="1" noChangeArrowheads="1"/>
            </p:cNvPicPr>
            <p:nvPr/>
          </p:nvPicPr>
          <p:blipFill>
            <a:blip r:embed="rId5"/>
            <a:srcRect l="58501" t="64500" r="15750" b="13499"/>
            <a:stretch>
              <a:fillRect/>
            </a:stretch>
          </p:blipFill>
          <p:spPr bwMode="auto">
            <a:xfrm>
              <a:off x="4317" y="2336"/>
              <a:ext cx="923" cy="592"/>
            </a:xfrm>
            <a:prstGeom prst="rect">
              <a:avLst/>
            </a:prstGeom>
            <a:noFill/>
            <a:ln w="9525">
              <a:noFill/>
              <a:miter lim="800000"/>
              <a:headEnd/>
              <a:tailEnd/>
            </a:ln>
          </p:spPr>
        </p:pic>
        <p:sp>
          <p:nvSpPr>
            <p:cNvPr id="389150" name="Rectangle 1054"/>
            <p:cNvSpPr>
              <a:spLocks noChangeArrowheads="1"/>
            </p:cNvSpPr>
            <p:nvPr/>
          </p:nvSpPr>
          <p:spPr bwMode="auto">
            <a:xfrm>
              <a:off x="4455" y="2295"/>
              <a:ext cx="60" cy="75"/>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grpSp>
      <p:pic>
        <p:nvPicPr>
          <p:cNvPr id="389152" name="Picture 1056"/>
          <p:cNvPicPr>
            <a:picLocks noChangeAspect="1" noChangeArrowheads="1"/>
          </p:cNvPicPr>
          <p:nvPr/>
        </p:nvPicPr>
        <p:blipFill>
          <a:blip r:embed="rId6"/>
          <a:srcRect l="38251" t="21001" r="28125" b="12000"/>
          <a:stretch>
            <a:fillRect/>
          </a:stretch>
        </p:blipFill>
        <p:spPr bwMode="auto">
          <a:xfrm>
            <a:off x="8105775" y="5308600"/>
            <a:ext cx="1038225" cy="1549400"/>
          </a:xfrm>
          <a:prstGeom prst="rect">
            <a:avLst/>
          </a:prstGeom>
          <a:noFill/>
          <a:ln w="9525">
            <a:noFill/>
            <a:miter lim="800000"/>
            <a:headEnd/>
            <a:tailEnd/>
          </a:ln>
          <a:effectLst>
            <a:outerShdw blurRad="50800" dist="38100" dir="2700000" algn="br">
              <a:srgbClr val="000000">
                <a:alpha val="43000"/>
              </a:srgbClr>
            </a:outerShdw>
          </a:effectLst>
        </p:spPr>
      </p:pic>
      <p:sp>
        <p:nvSpPr>
          <p:cNvPr id="389134" name="Rectangle 1038"/>
          <p:cNvSpPr>
            <a:spLocks noChangeArrowheads="1"/>
          </p:cNvSpPr>
          <p:nvPr/>
        </p:nvSpPr>
        <p:spPr bwMode="auto">
          <a:xfrm>
            <a:off x="4697413" y="5608638"/>
            <a:ext cx="2554287" cy="771525"/>
          </a:xfrm>
          <a:prstGeom prst="rect">
            <a:avLst/>
          </a:prstGeom>
          <a:solidFill>
            <a:srgbClr val="FF6666"/>
          </a:solidFill>
          <a:ln w="9525">
            <a:solidFill>
              <a:srgbClr val="CC0000"/>
            </a:solidFill>
            <a:miter lim="800000"/>
            <a:headEnd/>
            <a:tailEnd/>
          </a:ln>
          <a:effectLst/>
        </p:spPr>
        <p:txBody>
          <a:bodyPr wrap="none">
            <a:prstTxWarp prst="textNoShape">
              <a:avLst/>
            </a:prstTxWarp>
            <a:spAutoFit/>
          </a:bodyPr>
          <a:lstStyle/>
          <a:p>
            <a:r>
              <a:rPr lang="en-US" sz="2200" b="1">
                <a:solidFill>
                  <a:srgbClr val="0F116A"/>
                </a:solidFill>
              </a:rPr>
              <a:t>brain / nerve cells</a:t>
            </a:r>
          </a:p>
          <a:p>
            <a:r>
              <a:rPr lang="en-US" sz="2200" b="1">
                <a:solidFill>
                  <a:srgbClr val="0F116A"/>
                </a:solidFill>
              </a:rPr>
              <a:t>muscle cells</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7317" name="Picture 5"/>
          <p:cNvPicPr>
            <a:picLocks noChangeAspect="1" noChangeArrowheads="1"/>
          </p:cNvPicPr>
          <p:nvPr/>
        </p:nvPicPr>
        <p:blipFill>
          <a:blip r:embed="rId3"/>
          <a:srcRect/>
          <a:stretch>
            <a:fillRect/>
          </a:stretch>
        </p:blipFill>
        <p:spPr bwMode="auto">
          <a:xfrm>
            <a:off x="4953000" y="2400300"/>
            <a:ext cx="3962400" cy="3941763"/>
          </a:xfrm>
          <a:prstGeom prst="rect">
            <a:avLst/>
          </a:prstGeom>
          <a:noFill/>
          <a:ln w="9525">
            <a:noFill/>
            <a:miter lim="800000"/>
            <a:headEnd/>
            <a:tailEnd/>
          </a:ln>
          <a:effectLst>
            <a:outerShdw blurRad="50800" dist="38100" dir="2700000" algn="br">
              <a:srgbClr val="000000">
                <a:alpha val="43000"/>
              </a:srgbClr>
            </a:outerShdw>
          </a:effectLst>
        </p:spPr>
      </p:pic>
      <p:sp>
        <p:nvSpPr>
          <p:cNvPr id="397315" name="Rectangle 3"/>
          <p:cNvSpPr>
            <a:spLocks noGrp="1" noChangeArrowheads="1"/>
          </p:cNvSpPr>
          <p:nvPr>
            <p:ph type="title"/>
          </p:nvPr>
        </p:nvSpPr>
        <p:spPr>
          <a:noFill/>
          <a:ln/>
        </p:spPr>
        <p:txBody>
          <a:bodyPr/>
          <a:lstStyle/>
          <a:p>
            <a:r>
              <a:rPr lang="en-US"/>
              <a:t>Interphase</a:t>
            </a:r>
          </a:p>
        </p:txBody>
      </p:sp>
      <p:sp>
        <p:nvSpPr>
          <p:cNvPr id="397316" name="Rectangle 4" descr="Rectangle: Click to edit Master text styles&#10;Second level&#10;Third level&#10;Fourth level&#10;Fifth level"/>
          <p:cNvSpPr>
            <a:spLocks noGrp="1" noChangeArrowheads="1"/>
          </p:cNvSpPr>
          <p:nvPr>
            <p:ph type="body" idx="1"/>
          </p:nvPr>
        </p:nvSpPr>
        <p:spPr>
          <a:xfrm>
            <a:off x="673100" y="914400"/>
            <a:ext cx="7772400" cy="5257800"/>
          </a:xfrm>
          <a:noFill/>
          <a:ln/>
        </p:spPr>
        <p:txBody>
          <a:bodyPr/>
          <a:lstStyle/>
          <a:p>
            <a:pPr>
              <a:lnSpc>
                <a:spcPct val="90000"/>
              </a:lnSpc>
            </a:pPr>
            <a:r>
              <a:rPr lang="en-US" sz="2800" dirty="0"/>
              <a:t>Divided into 3 phases:</a:t>
            </a:r>
          </a:p>
          <a:p>
            <a:pPr lvl="1">
              <a:lnSpc>
                <a:spcPct val="90000"/>
              </a:lnSpc>
            </a:pPr>
            <a:r>
              <a:rPr lang="en-US" dirty="0">
                <a:solidFill>
                  <a:srgbClr val="CC0000"/>
                </a:solidFill>
              </a:rPr>
              <a:t>G</a:t>
            </a:r>
            <a:r>
              <a:rPr lang="en-US" baseline="-25000" dirty="0">
                <a:solidFill>
                  <a:srgbClr val="CC0000"/>
                </a:solidFill>
              </a:rPr>
              <a:t>1</a:t>
            </a:r>
            <a:r>
              <a:rPr lang="en-US" dirty="0">
                <a:solidFill>
                  <a:schemeClr val="tx2"/>
                </a:solidFill>
              </a:rPr>
              <a:t> </a:t>
            </a:r>
            <a:r>
              <a:rPr lang="en-US" dirty="0"/>
              <a:t>= 1</a:t>
            </a:r>
            <a:r>
              <a:rPr lang="en-US" baseline="30000" dirty="0"/>
              <a:t>st</a:t>
            </a:r>
            <a:r>
              <a:rPr lang="en-US" dirty="0"/>
              <a:t> </a:t>
            </a:r>
            <a:r>
              <a:rPr lang="en-US" u="sng" dirty="0">
                <a:solidFill>
                  <a:srgbClr val="CC0000"/>
                </a:solidFill>
              </a:rPr>
              <a:t>G</a:t>
            </a:r>
            <a:r>
              <a:rPr lang="en-US" dirty="0"/>
              <a:t>ap (</a:t>
            </a:r>
            <a:r>
              <a:rPr lang="en-US" u="sng" dirty="0">
                <a:solidFill>
                  <a:srgbClr val="CC0000"/>
                </a:solidFill>
              </a:rPr>
              <a:t>G</a:t>
            </a:r>
            <a:r>
              <a:rPr lang="en-US" dirty="0"/>
              <a:t>rowth</a:t>
            </a:r>
            <a:r>
              <a:rPr lang="en-US" dirty="0" smtClean="0"/>
              <a:t>)</a:t>
            </a:r>
          </a:p>
          <a:p>
            <a:pPr lvl="2">
              <a:lnSpc>
                <a:spcPct val="90000"/>
              </a:lnSpc>
            </a:pPr>
            <a:r>
              <a:rPr lang="en-US" sz="2800" dirty="0" smtClean="0"/>
              <a:t>Non-dividing life</a:t>
            </a:r>
          </a:p>
          <a:p>
            <a:pPr lvl="1">
              <a:lnSpc>
                <a:spcPct val="90000"/>
              </a:lnSpc>
            </a:pPr>
            <a:r>
              <a:rPr lang="en-US" dirty="0" smtClean="0">
                <a:solidFill>
                  <a:srgbClr val="CC0000"/>
                </a:solidFill>
              </a:rPr>
              <a:t>S</a:t>
            </a:r>
            <a:r>
              <a:rPr lang="en-US" dirty="0" smtClean="0">
                <a:solidFill>
                  <a:schemeClr val="tx2"/>
                </a:solidFill>
              </a:rPr>
              <a:t> </a:t>
            </a:r>
            <a:r>
              <a:rPr lang="en-US" dirty="0"/>
              <a:t>= DNA </a:t>
            </a:r>
            <a:r>
              <a:rPr lang="en-US" u="sng" dirty="0">
                <a:solidFill>
                  <a:srgbClr val="CC0000"/>
                </a:solidFill>
              </a:rPr>
              <a:t>S</a:t>
            </a:r>
            <a:r>
              <a:rPr lang="en-US" dirty="0"/>
              <a:t>ynthesis</a:t>
            </a:r>
          </a:p>
          <a:p>
            <a:pPr lvl="2">
              <a:lnSpc>
                <a:spcPct val="90000"/>
              </a:lnSpc>
            </a:pPr>
            <a:r>
              <a:rPr lang="en-US" sz="2800" dirty="0"/>
              <a:t>copies chromosomes</a:t>
            </a:r>
          </a:p>
          <a:p>
            <a:pPr lvl="1">
              <a:lnSpc>
                <a:spcPct val="90000"/>
              </a:lnSpc>
            </a:pPr>
            <a:r>
              <a:rPr lang="en-US" dirty="0">
                <a:solidFill>
                  <a:srgbClr val="CC0000"/>
                </a:solidFill>
              </a:rPr>
              <a:t>G</a:t>
            </a:r>
            <a:r>
              <a:rPr lang="en-US" baseline="-25000" dirty="0">
                <a:solidFill>
                  <a:srgbClr val="CC0000"/>
                </a:solidFill>
              </a:rPr>
              <a:t>2</a:t>
            </a:r>
            <a:r>
              <a:rPr lang="en-US" dirty="0"/>
              <a:t> = 2</a:t>
            </a:r>
            <a:r>
              <a:rPr lang="en-US" baseline="30000" dirty="0"/>
              <a:t>nd</a:t>
            </a:r>
            <a:r>
              <a:rPr lang="en-US" dirty="0"/>
              <a:t> </a:t>
            </a:r>
            <a:r>
              <a:rPr lang="en-US" u="sng" dirty="0">
                <a:solidFill>
                  <a:srgbClr val="CC0000"/>
                </a:solidFill>
              </a:rPr>
              <a:t>G</a:t>
            </a:r>
            <a:r>
              <a:rPr lang="en-US" dirty="0"/>
              <a:t>ap (</a:t>
            </a:r>
            <a:r>
              <a:rPr lang="en-US" u="sng" dirty="0">
                <a:solidFill>
                  <a:srgbClr val="CC0000"/>
                </a:solidFill>
              </a:rPr>
              <a:t>G</a:t>
            </a:r>
            <a:r>
              <a:rPr lang="en-US" dirty="0"/>
              <a:t>rowth)</a:t>
            </a:r>
          </a:p>
          <a:p>
            <a:pPr lvl="2">
              <a:lnSpc>
                <a:spcPct val="90000"/>
              </a:lnSpc>
            </a:pPr>
            <a:r>
              <a:rPr lang="en-US" sz="2800" dirty="0"/>
              <a:t>prepares for division </a:t>
            </a:r>
          </a:p>
          <a:p>
            <a:pPr lvl="2">
              <a:lnSpc>
                <a:spcPct val="90000"/>
              </a:lnSpc>
            </a:pPr>
            <a:r>
              <a:rPr lang="en-US" sz="2800" dirty="0"/>
              <a:t>cell grows (more)</a:t>
            </a:r>
          </a:p>
          <a:p>
            <a:pPr lvl="2">
              <a:lnSpc>
                <a:spcPct val="90000"/>
              </a:lnSpc>
            </a:pPr>
            <a:r>
              <a:rPr lang="en-US" sz="2800" dirty="0"/>
              <a:t>produces organelles,</a:t>
            </a:r>
            <a:br>
              <a:rPr lang="en-US" sz="2800" dirty="0"/>
            </a:br>
            <a:r>
              <a:rPr lang="en-US" sz="2800" dirty="0"/>
              <a:t>proteins, membranes</a:t>
            </a:r>
          </a:p>
        </p:txBody>
      </p:sp>
      <p:grpSp>
        <p:nvGrpSpPr>
          <p:cNvPr id="2" name="Group 8"/>
          <p:cNvGrpSpPr>
            <a:grpSpLocks/>
          </p:cNvGrpSpPr>
          <p:nvPr/>
        </p:nvGrpSpPr>
        <p:grpSpPr bwMode="auto">
          <a:xfrm>
            <a:off x="5815013" y="1360488"/>
            <a:ext cx="1720850" cy="1503362"/>
            <a:chOff x="3663" y="857"/>
            <a:chExt cx="1084" cy="947"/>
          </a:xfrm>
        </p:grpSpPr>
        <p:sp>
          <p:nvSpPr>
            <p:cNvPr id="397318" name="AutoShape 6"/>
            <p:cNvSpPr>
              <a:spLocks noChangeArrowheads="1"/>
            </p:cNvSpPr>
            <p:nvPr/>
          </p:nvSpPr>
          <p:spPr bwMode="auto">
            <a:xfrm>
              <a:off x="3663" y="1059"/>
              <a:ext cx="745" cy="745"/>
            </a:xfrm>
            <a:custGeom>
              <a:avLst/>
              <a:gdLst>
                <a:gd name="G0" fmla="+- -5933097 0 0"/>
                <a:gd name="G1" fmla="+- -11796480 0 0"/>
                <a:gd name="G2" fmla="+- -5933097 0 -11796480"/>
                <a:gd name="G3" fmla="+- 10800 0 0"/>
                <a:gd name="G4" fmla="+- 0 0 -5933097"/>
                <a:gd name="T0" fmla="*/ 360 256 1"/>
                <a:gd name="T1" fmla="*/ 0 256 1"/>
                <a:gd name="G5" fmla="+- G2 T0 T1"/>
                <a:gd name="G6" fmla="?: G2 G2 G5"/>
                <a:gd name="G7" fmla="+- 0 0 G6"/>
                <a:gd name="G8" fmla="+- 7756 0 0"/>
                <a:gd name="G9" fmla="+- 0 0 -11796480"/>
                <a:gd name="G10" fmla="+- 7756 0 2700"/>
                <a:gd name="G11" fmla="cos G10 -5933097"/>
                <a:gd name="G12" fmla="sin G10 -5933097"/>
                <a:gd name="G13" fmla="cos 13500 -5933097"/>
                <a:gd name="G14" fmla="sin 13500 -5933097"/>
                <a:gd name="G15" fmla="+- G11 10800 0"/>
                <a:gd name="G16" fmla="+- G12 10800 0"/>
                <a:gd name="G17" fmla="+- G13 10800 0"/>
                <a:gd name="G18" fmla="+- G14 10800 0"/>
                <a:gd name="G19" fmla="*/ 7756 1 2"/>
                <a:gd name="G20" fmla="+- G19 5400 0"/>
                <a:gd name="G21" fmla="cos G20 -5933097"/>
                <a:gd name="G22" fmla="sin G20 -5933097"/>
                <a:gd name="G23" fmla="+- G21 10800 0"/>
                <a:gd name="G24" fmla="+- G12 G23 G22"/>
                <a:gd name="G25" fmla="+- G22 G23 G11"/>
                <a:gd name="G26" fmla="cos 10800 -5933097"/>
                <a:gd name="G27" fmla="sin 10800 -5933097"/>
                <a:gd name="G28" fmla="cos 7756 -5933097"/>
                <a:gd name="G29" fmla="sin 7756 -5933097"/>
                <a:gd name="G30" fmla="+- G26 10800 0"/>
                <a:gd name="G31" fmla="+- G27 10800 0"/>
                <a:gd name="G32" fmla="+- G28 10800 0"/>
                <a:gd name="G33" fmla="+- G29 10800 0"/>
                <a:gd name="G34" fmla="+- G19 5400 0"/>
                <a:gd name="G35" fmla="cos G34 -11796480"/>
                <a:gd name="G36" fmla="sin G34 -11796480"/>
                <a:gd name="G37" fmla="+/ -11796480 -5933097 2"/>
                <a:gd name="T2" fmla="*/ 180 256 1"/>
                <a:gd name="T3" fmla="*/ 0 256 1"/>
                <a:gd name="G38" fmla="+- G37 T2 T3"/>
                <a:gd name="G39" fmla="?: G2 G37 G38"/>
                <a:gd name="G40" fmla="cos 10800 G39"/>
                <a:gd name="G41" fmla="sin 10800 G39"/>
                <a:gd name="G42" fmla="cos 7756 G39"/>
                <a:gd name="G43" fmla="sin 7756 G39"/>
                <a:gd name="G44" fmla="+- G40 10800 0"/>
                <a:gd name="G45" fmla="+- G41 10800 0"/>
                <a:gd name="G46" fmla="+- G42 10800 0"/>
                <a:gd name="G47" fmla="+- G43 10800 0"/>
                <a:gd name="G48" fmla="+- G35 10800 0"/>
                <a:gd name="G49" fmla="+- G36 10800 0"/>
                <a:gd name="T4" fmla="*/ 3127 w 21600"/>
                <a:gd name="T5" fmla="*/ 3198 h 21600"/>
                <a:gd name="T6" fmla="*/ 1521 w 21600"/>
                <a:gd name="T7" fmla="*/ 10799 h 21600"/>
                <a:gd name="T8" fmla="*/ 5290 w 21600"/>
                <a:gd name="T9" fmla="*/ 5341 h 21600"/>
                <a:gd name="T10" fmla="*/ 10674 w 21600"/>
                <a:gd name="T11" fmla="*/ -2700 h 21600"/>
                <a:gd name="T12" fmla="*/ 14935 w 21600"/>
                <a:gd name="T13" fmla="*/ 1482 h 21600"/>
                <a:gd name="T14" fmla="*/ 10753 w 21600"/>
                <a:gd name="T15" fmla="*/ 574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0728" y="3044"/>
                  </a:moveTo>
                  <a:cubicBezTo>
                    <a:pt x="6472" y="3083"/>
                    <a:pt x="3043" y="6544"/>
                    <a:pt x="3043" y="10799"/>
                  </a:cubicBezTo>
                  <a:lnTo>
                    <a:pt x="-1" y="10799"/>
                  </a:lnTo>
                  <a:cubicBezTo>
                    <a:pt x="-1" y="4874"/>
                    <a:pt x="4774" y="55"/>
                    <a:pt x="10699" y="0"/>
                  </a:cubicBezTo>
                  <a:lnTo>
                    <a:pt x="10674" y="-2700"/>
                  </a:lnTo>
                  <a:lnTo>
                    <a:pt x="14935" y="1482"/>
                  </a:lnTo>
                  <a:lnTo>
                    <a:pt x="10753" y="5744"/>
                  </a:lnTo>
                  <a:lnTo>
                    <a:pt x="10728" y="3044"/>
                  </a:lnTo>
                  <a:close/>
                </a:path>
              </a:pathLst>
            </a:custGeom>
            <a:solidFill>
              <a:srgbClr val="FFEA18"/>
            </a:solidFill>
            <a:ln w="28575">
              <a:solidFill>
                <a:srgbClr val="000000"/>
              </a:solidFill>
              <a:miter lim="800000"/>
              <a:headEnd/>
              <a:tailEnd/>
            </a:ln>
            <a:effectLst/>
          </p:spPr>
          <p:txBody>
            <a:bodyPr wrap="none" anchor="ctr">
              <a:prstTxWarp prst="textNoShape">
                <a:avLst/>
              </a:prstTxWarp>
            </a:bodyPr>
            <a:lstStyle/>
            <a:p>
              <a:endParaRPr lang="en-US"/>
            </a:p>
          </p:txBody>
        </p:sp>
        <p:sp>
          <p:nvSpPr>
            <p:cNvPr id="397319" name="Oval 7"/>
            <p:cNvSpPr>
              <a:spLocks noChangeArrowheads="1"/>
            </p:cNvSpPr>
            <p:nvPr/>
          </p:nvSpPr>
          <p:spPr bwMode="auto">
            <a:xfrm>
              <a:off x="4246" y="857"/>
              <a:ext cx="501" cy="457"/>
            </a:xfrm>
            <a:prstGeom prst="ellipse">
              <a:avLst/>
            </a:prstGeom>
            <a:solidFill>
              <a:srgbClr val="FFEA18"/>
            </a:solidFill>
            <a:ln w="28575">
              <a:solidFill>
                <a:srgbClr val="000000"/>
              </a:solidFill>
              <a:round/>
              <a:headEnd/>
              <a:tailEnd/>
            </a:ln>
            <a:effectLst/>
          </p:spPr>
          <p:txBody>
            <a:bodyPr wrap="none" anchor="ctr">
              <a:prstTxWarp prst="textNoShape">
                <a:avLst/>
              </a:prstTxWarp>
              <a:spAutoFit/>
            </a:bodyPr>
            <a:lstStyle/>
            <a:p>
              <a:r>
                <a:rPr lang="en-US" sz="2800" b="1">
                  <a:solidFill>
                    <a:srgbClr val="CC0000"/>
                  </a:solidFill>
                </a:rPr>
                <a:t>G</a:t>
              </a:r>
              <a:r>
                <a:rPr lang="en-US" sz="2800" b="1" baseline="-25000">
                  <a:solidFill>
                    <a:srgbClr val="CC0000"/>
                  </a:solidFill>
                </a:rPr>
                <a:t>0</a:t>
              </a:r>
            </a:p>
          </p:txBody>
        </p:sp>
      </p:grpSp>
      <p:grpSp>
        <p:nvGrpSpPr>
          <p:cNvPr id="3" name="Group 11"/>
          <p:cNvGrpSpPr>
            <a:grpSpLocks/>
          </p:cNvGrpSpPr>
          <p:nvPr/>
        </p:nvGrpSpPr>
        <p:grpSpPr bwMode="auto">
          <a:xfrm>
            <a:off x="0" y="1809750"/>
            <a:ext cx="1831975" cy="1268413"/>
            <a:chOff x="0" y="1764"/>
            <a:chExt cx="1154" cy="799"/>
          </a:xfrm>
        </p:grpSpPr>
        <p:sp>
          <p:nvSpPr>
            <p:cNvPr id="397321" name="AutoShape 9"/>
            <p:cNvSpPr>
              <a:spLocks noChangeArrowheads="1"/>
            </p:cNvSpPr>
            <p:nvPr/>
          </p:nvSpPr>
          <p:spPr bwMode="auto">
            <a:xfrm>
              <a:off x="16" y="1764"/>
              <a:ext cx="1138" cy="799"/>
            </a:xfrm>
            <a:prstGeom prst="irregularSeal2">
              <a:avLst/>
            </a:prstGeom>
            <a:solidFill>
              <a:srgbClr val="FFEA18"/>
            </a:solidFill>
            <a:ln w="28575">
              <a:solidFill>
                <a:srgbClr val="007300"/>
              </a:solidFill>
              <a:miter lim="800000"/>
              <a:headEnd/>
              <a:tailEnd/>
            </a:ln>
            <a:effectLst/>
          </p:spPr>
          <p:txBody>
            <a:bodyPr wrap="none" anchor="ctr">
              <a:prstTxWarp prst="textNoShape">
                <a:avLst/>
              </a:prstTxWarp>
            </a:bodyPr>
            <a:lstStyle/>
            <a:p>
              <a:endParaRPr lang="en-US">
                <a:solidFill>
                  <a:srgbClr val="000000"/>
                </a:solidFill>
              </a:endParaRPr>
            </a:p>
          </p:txBody>
        </p:sp>
        <p:sp>
          <p:nvSpPr>
            <p:cNvPr id="397322" name="Rectangle 10"/>
            <p:cNvSpPr>
              <a:spLocks noChangeArrowheads="1"/>
            </p:cNvSpPr>
            <p:nvPr/>
          </p:nvSpPr>
          <p:spPr bwMode="auto">
            <a:xfrm rot="20053041">
              <a:off x="0" y="2016"/>
              <a:ext cx="1069" cy="366"/>
            </a:xfrm>
            <a:prstGeom prst="rect">
              <a:avLst/>
            </a:prstGeom>
            <a:noFill/>
            <a:ln w="9525">
              <a:noFill/>
              <a:miter lim="800000"/>
              <a:headEnd/>
              <a:tailEnd/>
            </a:ln>
            <a:effectLst/>
          </p:spPr>
          <p:txBody>
            <a:bodyPr anchor="ctr">
              <a:prstTxWarp prst="textNoShape">
                <a:avLst/>
              </a:prstTxWarp>
              <a:spAutoFit/>
            </a:bodyPr>
            <a:lstStyle/>
            <a:p>
              <a:pPr>
                <a:lnSpc>
                  <a:spcPct val="80000"/>
                </a:lnSpc>
              </a:pPr>
              <a:r>
                <a:rPr lang="en-US" sz="2000" b="1" dirty="0">
                  <a:solidFill>
                    <a:srgbClr val="007300"/>
                  </a:solidFill>
                </a:rPr>
                <a:t>signal to divide</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62" name="Picture 2"/>
          <p:cNvPicPr>
            <a:picLocks noChangeAspect="1" noChangeArrowheads="1"/>
          </p:cNvPicPr>
          <p:nvPr/>
        </p:nvPicPr>
        <p:blipFill>
          <a:blip r:embed="rId3"/>
          <a:srcRect r="66600" b="4007"/>
          <a:stretch>
            <a:fillRect/>
          </a:stretch>
        </p:blipFill>
        <p:spPr bwMode="auto">
          <a:xfrm>
            <a:off x="5943600" y="830263"/>
            <a:ext cx="2992438" cy="5799137"/>
          </a:xfrm>
          <a:prstGeom prst="rect">
            <a:avLst/>
          </a:prstGeom>
          <a:noFill/>
          <a:ln w="9525">
            <a:noFill/>
            <a:miter lim="800000"/>
            <a:headEnd/>
            <a:tailEnd/>
          </a:ln>
          <a:effectLst>
            <a:outerShdw blurRad="50800" dist="38100" dir="2700000" algn="br">
              <a:srgbClr val="000000">
                <a:alpha val="43000"/>
              </a:srgbClr>
            </a:outerShdw>
          </a:effectLst>
        </p:spPr>
      </p:pic>
      <p:sp>
        <p:nvSpPr>
          <p:cNvPr id="399363" name="Rectangle 3"/>
          <p:cNvSpPr>
            <a:spLocks noChangeArrowheads="1"/>
          </p:cNvSpPr>
          <p:nvPr/>
        </p:nvSpPr>
        <p:spPr bwMode="auto">
          <a:xfrm>
            <a:off x="8839200" y="889000"/>
            <a:ext cx="88900" cy="2235200"/>
          </a:xfrm>
          <a:prstGeom prst="rect">
            <a:avLst/>
          </a:prstGeom>
          <a:solidFill>
            <a:schemeClr val="bg1"/>
          </a:solidFill>
          <a:ln w="9525">
            <a:solidFill>
              <a:schemeClr val="bg1"/>
            </a:solidFill>
            <a:miter lim="800000"/>
            <a:headEnd/>
            <a:tailEnd/>
          </a:ln>
          <a:effectLst/>
        </p:spPr>
        <p:txBody>
          <a:bodyPr wrap="none" anchor="ctr">
            <a:prstTxWarp prst="textNoShape">
              <a:avLst/>
            </a:prstTxWarp>
          </a:bodyPr>
          <a:lstStyle/>
          <a:p>
            <a:endParaRPr lang="en-US"/>
          </a:p>
        </p:txBody>
      </p:sp>
      <p:sp>
        <p:nvSpPr>
          <p:cNvPr id="399364" name="Rectangle 4"/>
          <p:cNvSpPr>
            <a:spLocks noGrp="1" noChangeArrowheads="1"/>
          </p:cNvSpPr>
          <p:nvPr>
            <p:ph type="title"/>
          </p:nvPr>
        </p:nvSpPr>
        <p:spPr>
          <a:noFill/>
          <a:ln/>
        </p:spPr>
        <p:txBody>
          <a:bodyPr/>
          <a:lstStyle/>
          <a:p>
            <a:r>
              <a:rPr lang="en-US"/>
              <a:t>Interphase</a:t>
            </a:r>
          </a:p>
        </p:txBody>
      </p:sp>
      <p:sp>
        <p:nvSpPr>
          <p:cNvPr id="399365" name="Rectangle 5" descr="Rectangle: Click to edit Master text styles&#10;Second level&#10;Third level&#10;Fourth level&#10;Fifth level"/>
          <p:cNvSpPr>
            <a:spLocks noGrp="1" noChangeArrowheads="1"/>
          </p:cNvSpPr>
          <p:nvPr>
            <p:ph type="body" idx="1"/>
          </p:nvPr>
        </p:nvSpPr>
        <p:spPr>
          <a:xfrm>
            <a:off x="508000" y="1168400"/>
            <a:ext cx="5105400" cy="4419600"/>
          </a:xfrm>
          <a:noFill/>
          <a:ln/>
        </p:spPr>
        <p:txBody>
          <a:bodyPr/>
          <a:lstStyle/>
          <a:p>
            <a:pPr>
              <a:lnSpc>
                <a:spcPct val="90000"/>
              </a:lnSpc>
            </a:pPr>
            <a:r>
              <a:rPr lang="en-US" sz="3200" u="sng" dirty="0">
                <a:solidFill>
                  <a:srgbClr val="007300"/>
                </a:solidFill>
              </a:rPr>
              <a:t>Nucleus well-defined</a:t>
            </a:r>
            <a:endParaRPr lang="en-US" sz="3200" dirty="0">
              <a:solidFill>
                <a:srgbClr val="007300"/>
              </a:solidFill>
            </a:endParaRPr>
          </a:p>
          <a:p>
            <a:pPr lvl="1">
              <a:lnSpc>
                <a:spcPct val="90000"/>
              </a:lnSpc>
            </a:pPr>
            <a:r>
              <a:rPr lang="en-US" sz="3000" u="sng" dirty="0">
                <a:solidFill>
                  <a:srgbClr val="007300"/>
                </a:solidFill>
              </a:rPr>
              <a:t>DNA loosely packed </a:t>
            </a:r>
            <a:r>
              <a:rPr lang="en-US" sz="3000" u="sng" dirty="0" smtClean="0">
                <a:solidFill>
                  <a:srgbClr val="007300"/>
                </a:solidFill>
              </a:rPr>
              <a:t>in </a:t>
            </a:r>
            <a:r>
              <a:rPr lang="en-US" sz="3000" u="sng" dirty="0">
                <a:solidFill>
                  <a:srgbClr val="007300"/>
                </a:solidFill>
              </a:rPr>
              <a:t>chromatin fibers</a:t>
            </a:r>
            <a:endParaRPr lang="en-US" sz="3000" dirty="0"/>
          </a:p>
          <a:p>
            <a:pPr>
              <a:lnSpc>
                <a:spcPct val="90000"/>
              </a:lnSpc>
            </a:pPr>
            <a:r>
              <a:rPr lang="en-US" sz="3200" dirty="0"/>
              <a:t>Prepares for mitosis 	</a:t>
            </a:r>
          </a:p>
          <a:p>
            <a:pPr lvl="1">
              <a:lnSpc>
                <a:spcPct val="90000"/>
              </a:lnSpc>
            </a:pPr>
            <a:r>
              <a:rPr lang="en-US" sz="3000" dirty="0"/>
              <a:t>replicates chromosome</a:t>
            </a:r>
          </a:p>
          <a:p>
            <a:pPr lvl="2">
              <a:lnSpc>
                <a:spcPct val="90000"/>
              </a:lnSpc>
            </a:pPr>
            <a:r>
              <a:rPr lang="en-US" sz="2600" dirty="0"/>
              <a:t>DNA &amp; proteins</a:t>
            </a:r>
          </a:p>
          <a:p>
            <a:pPr lvl="1">
              <a:lnSpc>
                <a:spcPct val="90000"/>
              </a:lnSpc>
            </a:pPr>
            <a:r>
              <a:rPr lang="en-US" sz="3000" dirty="0"/>
              <a:t>produces proteins &amp; organelles</a:t>
            </a:r>
            <a:endParaRPr lang="en-US" sz="3000" u="sng" dirty="0">
              <a:solidFill>
                <a:srgbClr val="007300"/>
              </a:solidFill>
            </a:endParaRPr>
          </a:p>
        </p:txBody>
      </p:sp>
      <p:sp>
        <p:nvSpPr>
          <p:cNvPr id="399366" name="AutoShape 6"/>
          <p:cNvSpPr>
            <a:spLocks noChangeArrowheads="1"/>
          </p:cNvSpPr>
          <p:nvPr/>
        </p:nvSpPr>
        <p:spPr bwMode="auto">
          <a:xfrm>
            <a:off x="6513513" y="63500"/>
            <a:ext cx="2590800" cy="339725"/>
          </a:xfrm>
          <a:prstGeom prst="roundRect">
            <a:avLst>
              <a:gd name="adj" fmla="val 16667"/>
            </a:avLst>
          </a:prstGeom>
          <a:solidFill>
            <a:srgbClr val="FFEA18"/>
          </a:solidFill>
          <a:ln w="9525">
            <a:noFill/>
            <a:round/>
            <a:headEnd/>
            <a:tailEnd/>
          </a:ln>
          <a:effectLst/>
        </p:spPr>
        <p:txBody>
          <a:bodyPr wrap="none" lIns="45720" tIns="0" rIns="45720" bIns="0" anchor="ctr">
            <a:prstTxWarp prst="textNoShape">
              <a:avLst/>
            </a:prstTxWarp>
            <a:spAutoFit/>
          </a:bodyPr>
          <a:lstStyle/>
          <a:p>
            <a:pPr algn="l"/>
            <a:r>
              <a:rPr lang="en-US" sz="2000" b="1" u="sng">
                <a:solidFill>
                  <a:srgbClr val="007300"/>
                </a:solidFill>
              </a:rPr>
              <a:t>green = key features</a:t>
            </a:r>
            <a:endParaRPr lang="en-US" b="1" u="sng">
              <a:solidFill>
                <a:srgbClr val="007300"/>
              </a:solidFill>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0932" name="Picture 4" descr="dna_is_copied"/>
          <p:cNvPicPr>
            <a:picLocks noChangeAspect="1" noChangeArrowheads="1"/>
          </p:cNvPicPr>
          <p:nvPr/>
        </p:nvPicPr>
        <p:blipFill>
          <a:blip r:embed="rId3"/>
          <a:srcRect/>
          <a:stretch>
            <a:fillRect/>
          </a:stretch>
        </p:blipFill>
        <p:spPr bwMode="auto">
          <a:xfrm>
            <a:off x="7116763" y="1139825"/>
            <a:ext cx="1916112" cy="2743200"/>
          </a:xfrm>
          <a:prstGeom prst="rect">
            <a:avLst/>
          </a:prstGeom>
          <a:noFill/>
          <a:effectLst>
            <a:outerShdw blurRad="50800" dist="38100" dir="2700000" algn="br">
              <a:srgbClr val="000000">
                <a:alpha val="43000"/>
              </a:srgbClr>
            </a:outerShdw>
          </a:effectLst>
        </p:spPr>
      </p:pic>
      <p:pic>
        <p:nvPicPr>
          <p:cNvPr id="380933" name="Picture 5" descr="new_genes_arise"/>
          <p:cNvPicPr>
            <a:picLocks noChangeAspect="1" noChangeArrowheads="1"/>
          </p:cNvPicPr>
          <p:nvPr/>
        </p:nvPicPr>
        <p:blipFill>
          <a:blip r:embed="rId4"/>
          <a:srcRect/>
          <a:stretch>
            <a:fillRect/>
          </a:stretch>
        </p:blipFill>
        <p:spPr bwMode="auto">
          <a:xfrm>
            <a:off x="7091363" y="4108450"/>
            <a:ext cx="1919287" cy="2749550"/>
          </a:xfrm>
          <a:prstGeom prst="rect">
            <a:avLst/>
          </a:prstGeom>
          <a:noFill/>
          <a:effectLst>
            <a:outerShdw blurRad="50800" dist="38100" dir="2700000" algn="br">
              <a:srgbClr val="000000">
                <a:alpha val="43000"/>
              </a:srgbClr>
            </a:outerShdw>
          </a:effectLst>
        </p:spPr>
      </p:pic>
      <p:sp>
        <p:nvSpPr>
          <p:cNvPr id="380931" name="Rectangle 3" descr="Rectangle: Click to edit Master text styles&#10;Second level&#10;Third level&#10;Fourth level&#10;Fifth level"/>
          <p:cNvSpPr>
            <a:spLocks noGrp="1" noChangeArrowheads="1"/>
          </p:cNvSpPr>
          <p:nvPr>
            <p:ph type="body" idx="1"/>
          </p:nvPr>
        </p:nvSpPr>
        <p:spPr>
          <a:xfrm>
            <a:off x="354013" y="1104900"/>
            <a:ext cx="6823075" cy="5257800"/>
          </a:xfrm>
        </p:spPr>
        <p:txBody>
          <a:bodyPr/>
          <a:lstStyle/>
          <a:p>
            <a:pPr>
              <a:buClrTx/>
            </a:pPr>
            <a:r>
              <a:rPr lang="en-US" dirty="0"/>
              <a:t>Synthesis phase of </a:t>
            </a:r>
            <a:r>
              <a:rPr lang="en-US" dirty="0" err="1"/>
              <a:t>Interphase</a:t>
            </a:r>
            <a:endParaRPr lang="en-US" dirty="0"/>
          </a:p>
          <a:p>
            <a:pPr lvl="1"/>
            <a:r>
              <a:rPr lang="en-US" sz="2400" u="sng" dirty="0">
                <a:solidFill>
                  <a:srgbClr val="007300"/>
                </a:solidFill>
              </a:rPr>
              <a:t>dividing cell replicates DNA</a:t>
            </a:r>
            <a:endParaRPr lang="en-US" sz="2400" u="sng" dirty="0">
              <a:solidFill>
                <a:schemeClr val="tx2"/>
              </a:solidFill>
            </a:endParaRPr>
          </a:p>
          <a:p>
            <a:pPr lvl="1">
              <a:buClrTx/>
            </a:pPr>
            <a:r>
              <a:rPr lang="en-US" sz="2400" dirty="0"/>
              <a:t>must separate DNA copies correctly to 2 daughter cells</a:t>
            </a:r>
          </a:p>
          <a:p>
            <a:pPr lvl="2"/>
            <a:r>
              <a:rPr lang="en-US" dirty="0"/>
              <a:t>human cell duplicates ~3 meters DNA </a:t>
            </a:r>
          </a:p>
          <a:p>
            <a:pPr lvl="2"/>
            <a:r>
              <a:rPr lang="en-US" dirty="0"/>
              <a:t>each daughter cell gets complete </a:t>
            </a:r>
            <a:br>
              <a:rPr lang="en-US" dirty="0"/>
            </a:br>
            <a:r>
              <a:rPr lang="en-US" dirty="0"/>
              <a:t>identical copy</a:t>
            </a:r>
          </a:p>
          <a:p>
            <a:pPr lvl="2"/>
            <a:r>
              <a:rPr lang="en-US" dirty="0"/>
              <a:t>error rate = ~1 per 100 million bases</a:t>
            </a:r>
          </a:p>
          <a:p>
            <a:pPr lvl="3"/>
            <a:r>
              <a:rPr lang="en-US" sz="2400" dirty="0"/>
              <a:t>3 billion base pairs in mammalian </a:t>
            </a:r>
            <a:r>
              <a:rPr lang="en-US" sz="2400" u="sng" dirty="0">
                <a:solidFill>
                  <a:srgbClr val="CC0000"/>
                </a:solidFill>
              </a:rPr>
              <a:t>genome</a:t>
            </a:r>
            <a:endParaRPr lang="en-US" sz="2400" dirty="0"/>
          </a:p>
          <a:p>
            <a:pPr lvl="3"/>
            <a:r>
              <a:rPr lang="en-US" sz="2400" dirty="0"/>
              <a:t>~30 errors per cell cycle</a:t>
            </a:r>
          </a:p>
          <a:p>
            <a:pPr lvl="4"/>
            <a:r>
              <a:rPr lang="en-US" sz="2400" dirty="0"/>
              <a:t>mutations (to </a:t>
            </a:r>
            <a:r>
              <a:rPr lang="en-US" sz="2400" u="sng" dirty="0">
                <a:solidFill>
                  <a:srgbClr val="CC0000"/>
                </a:solidFill>
              </a:rPr>
              <a:t>somatic (body) cells</a:t>
            </a:r>
            <a:r>
              <a:rPr lang="en-US" sz="2400" dirty="0"/>
              <a:t>)</a:t>
            </a:r>
          </a:p>
        </p:txBody>
      </p:sp>
      <p:sp>
        <p:nvSpPr>
          <p:cNvPr id="380930" name="Rectangle 2"/>
          <p:cNvSpPr>
            <a:spLocks noGrp="1" noChangeArrowheads="1"/>
          </p:cNvSpPr>
          <p:nvPr>
            <p:ph type="title"/>
          </p:nvPr>
        </p:nvSpPr>
        <p:spPr>
          <a:xfrm>
            <a:off x="266700" y="0"/>
            <a:ext cx="8267700" cy="762000"/>
          </a:xfrm>
        </p:spPr>
        <p:txBody>
          <a:bodyPr/>
          <a:lstStyle/>
          <a:p>
            <a:r>
              <a:rPr lang="en-US" dirty="0"/>
              <a:t>S phase: Copying / Replicating DNA</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a:xfrm>
            <a:off x="-241927" y="239712"/>
            <a:ext cx="8229600" cy="1143000"/>
          </a:xfrm>
        </p:spPr>
        <p:txBody>
          <a:bodyPr/>
          <a:lstStyle/>
          <a:p>
            <a:r>
              <a:rPr lang="en-US" dirty="0"/>
              <a:t>Organizing DNA</a:t>
            </a:r>
          </a:p>
        </p:txBody>
      </p:sp>
      <p:sp>
        <p:nvSpPr>
          <p:cNvPr id="382979" name="Rectangle 3" descr="Rectangle: Click to edit Master text styles&#10;Second level&#10;Third level&#10;Fourth level&#10;Fifth level"/>
          <p:cNvSpPr>
            <a:spLocks noGrp="1" noChangeArrowheads="1"/>
          </p:cNvSpPr>
          <p:nvPr>
            <p:ph type="body" idx="1"/>
          </p:nvPr>
        </p:nvSpPr>
        <p:spPr>
          <a:xfrm>
            <a:off x="508000" y="1104900"/>
            <a:ext cx="5715000" cy="4876800"/>
          </a:xfrm>
        </p:spPr>
        <p:txBody>
          <a:bodyPr/>
          <a:lstStyle/>
          <a:p>
            <a:pPr>
              <a:lnSpc>
                <a:spcPct val="90000"/>
              </a:lnSpc>
            </a:pPr>
            <a:r>
              <a:rPr lang="en-US" sz="3200" dirty="0"/>
              <a:t>DNA is organized in </a:t>
            </a:r>
            <a:br>
              <a:rPr lang="en-US" sz="3200" dirty="0"/>
            </a:br>
            <a:r>
              <a:rPr lang="en-US" sz="3200" u="sng" dirty="0">
                <a:solidFill>
                  <a:srgbClr val="CC0000"/>
                </a:solidFill>
              </a:rPr>
              <a:t>chromosomes</a:t>
            </a:r>
            <a:endParaRPr lang="en-US" u="sng" dirty="0">
              <a:solidFill>
                <a:schemeClr val="tx2"/>
              </a:solidFill>
            </a:endParaRPr>
          </a:p>
          <a:p>
            <a:pPr lvl="1">
              <a:lnSpc>
                <a:spcPct val="90000"/>
              </a:lnSpc>
            </a:pPr>
            <a:r>
              <a:rPr lang="en-US" sz="2600" dirty="0"/>
              <a:t>double helix DNA molecule</a:t>
            </a:r>
          </a:p>
          <a:p>
            <a:pPr lvl="1">
              <a:lnSpc>
                <a:spcPct val="90000"/>
              </a:lnSpc>
            </a:pPr>
            <a:r>
              <a:rPr lang="en-US" sz="2600" dirty="0"/>
              <a:t>wrapped around </a:t>
            </a:r>
            <a:r>
              <a:rPr lang="en-US" sz="2600" u="sng" dirty="0" err="1">
                <a:solidFill>
                  <a:srgbClr val="CC0000"/>
                </a:solidFill>
              </a:rPr>
              <a:t>histone</a:t>
            </a:r>
            <a:r>
              <a:rPr lang="en-US" sz="2600" u="sng" dirty="0">
                <a:solidFill>
                  <a:srgbClr val="CC0000"/>
                </a:solidFill>
              </a:rPr>
              <a:t> proteins</a:t>
            </a:r>
          </a:p>
          <a:p>
            <a:pPr marL="1085850" lvl="2">
              <a:lnSpc>
                <a:spcPct val="90000"/>
              </a:lnSpc>
            </a:pPr>
            <a:r>
              <a:rPr lang="en-US" dirty="0"/>
              <a:t>like thread on spools</a:t>
            </a:r>
            <a:endParaRPr lang="en-US" u="sng" dirty="0">
              <a:solidFill>
                <a:schemeClr val="tx2"/>
              </a:solidFill>
            </a:endParaRPr>
          </a:p>
          <a:p>
            <a:pPr lvl="1">
              <a:lnSpc>
                <a:spcPct val="90000"/>
              </a:lnSpc>
            </a:pPr>
            <a:r>
              <a:rPr lang="en-US" sz="2600" dirty="0"/>
              <a:t>DNA-protein complex =</a:t>
            </a:r>
            <a:br>
              <a:rPr lang="en-US" sz="2600" dirty="0"/>
            </a:br>
            <a:r>
              <a:rPr lang="en-US" sz="2600" u="sng" dirty="0">
                <a:solidFill>
                  <a:srgbClr val="CC0000"/>
                </a:solidFill>
              </a:rPr>
              <a:t>chromatin</a:t>
            </a:r>
            <a:endParaRPr lang="en-US" sz="2600" dirty="0"/>
          </a:p>
          <a:p>
            <a:pPr marL="1085850" lvl="2">
              <a:lnSpc>
                <a:spcPct val="90000"/>
              </a:lnSpc>
            </a:pPr>
            <a:r>
              <a:rPr lang="en-US" dirty="0"/>
              <a:t>organized into long thin fiber</a:t>
            </a:r>
          </a:p>
          <a:p>
            <a:pPr lvl="1">
              <a:lnSpc>
                <a:spcPct val="90000"/>
              </a:lnSpc>
            </a:pPr>
            <a:r>
              <a:rPr lang="en-US" sz="2600" dirty="0"/>
              <a:t>condensed further during mitosis</a:t>
            </a:r>
          </a:p>
        </p:txBody>
      </p:sp>
      <p:pic>
        <p:nvPicPr>
          <p:cNvPr id="382980" name="Picture 4"/>
          <p:cNvPicPr>
            <a:picLocks noChangeAspect="1" noChangeArrowheads="1"/>
          </p:cNvPicPr>
          <p:nvPr/>
        </p:nvPicPr>
        <p:blipFill>
          <a:blip r:embed="rId3"/>
          <a:srcRect l="27864" b="7201"/>
          <a:stretch>
            <a:fillRect/>
          </a:stretch>
        </p:blipFill>
        <p:spPr bwMode="auto">
          <a:xfrm rot="21600000">
            <a:off x="6172200" y="811213"/>
            <a:ext cx="2959100" cy="5894387"/>
          </a:xfrm>
          <a:prstGeom prst="rect">
            <a:avLst/>
          </a:prstGeom>
          <a:noFill/>
          <a:ln w="9525">
            <a:noFill/>
            <a:miter lim="800000"/>
            <a:headEnd/>
            <a:tailEnd/>
          </a:ln>
          <a:effectLst>
            <a:outerShdw blurRad="50800" dist="38100" dir="2700000" algn="br">
              <a:srgbClr val="000000">
                <a:alpha val="43000"/>
              </a:srgbClr>
            </a:outerShdw>
          </a:effectLst>
        </p:spPr>
      </p:pic>
      <p:sp>
        <p:nvSpPr>
          <p:cNvPr id="382981" name="Rectangle 5"/>
          <p:cNvSpPr>
            <a:spLocks noChangeArrowheads="1"/>
          </p:cNvSpPr>
          <p:nvPr/>
        </p:nvSpPr>
        <p:spPr bwMode="auto">
          <a:xfrm>
            <a:off x="5865813" y="523875"/>
            <a:ext cx="735012" cy="396875"/>
          </a:xfrm>
          <a:prstGeom prst="rect">
            <a:avLst/>
          </a:prstGeom>
          <a:solidFill>
            <a:srgbClr val="FFCC18"/>
          </a:solidFill>
          <a:ln w="9525">
            <a:noFill/>
            <a:miter lim="800000"/>
            <a:headEnd/>
            <a:tailEnd/>
          </a:ln>
          <a:effectLst/>
        </p:spPr>
        <p:txBody>
          <a:bodyPr wrap="none" anchor="ctr">
            <a:prstTxWarp prst="textNoShape">
              <a:avLst/>
            </a:prstTxWarp>
            <a:spAutoFit/>
          </a:bodyPr>
          <a:lstStyle/>
          <a:p>
            <a:pPr algn="l"/>
            <a:r>
              <a:rPr lang="en-US" sz="2000" b="1">
                <a:solidFill>
                  <a:srgbClr val="0F116A"/>
                </a:solidFill>
              </a:rPr>
              <a:t>DNA</a:t>
            </a:r>
            <a:endParaRPr lang="en-US" b="1">
              <a:solidFill>
                <a:srgbClr val="0F116A"/>
              </a:solidFill>
            </a:endParaRPr>
          </a:p>
        </p:txBody>
      </p:sp>
      <p:sp>
        <p:nvSpPr>
          <p:cNvPr id="382985" name="Rectangle 9"/>
          <p:cNvSpPr>
            <a:spLocks noChangeArrowheads="1"/>
          </p:cNvSpPr>
          <p:nvPr/>
        </p:nvSpPr>
        <p:spPr bwMode="auto">
          <a:xfrm>
            <a:off x="5865813" y="2055813"/>
            <a:ext cx="1228725" cy="396875"/>
          </a:xfrm>
          <a:prstGeom prst="rect">
            <a:avLst/>
          </a:prstGeom>
          <a:solidFill>
            <a:srgbClr val="FFCC18"/>
          </a:solidFill>
          <a:ln w="9525">
            <a:noFill/>
            <a:miter lim="800000"/>
            <a:headEnd/>
            <a:tailEnd/>
          </a:ln>
          <a:effectLst/>
        </p:spPr>
        <p:txBody>
          <a:bodyPr wrap="none" anchor="ctr">
            <a:prstTxWarp prst="textNoShape">
              <a:avLst/>
            </a:prstTxWarp>
            <a:spAutoFit/>
          </a:bodyPr>
          <a:lstStyle/>
          <a:p>
            <a:pPr algn="l"/>
            <a:r>
              <a:rPr lang="en-US" sz="2000" b="1">
                <a:solidFill>
                  <a:srgbClr val="0F116A"/>
                </a:solidFill>
              </a:rPr>
              <a:t>histones</a:t>
            </a:r>
          </a:p>
        </p:txBody>
      </p:sp>
      <p:sp>
        <p:nvSpPr>
          <p:cNvPr id="382986" name="Rectangle 10"/>
          <p:cNvSpPr>
            <a:spLocks noChangeArrowheads="1"/>
          </p:cNvSpPr>
          <p:nvPr/>
        </p:nvSpPr>
        <p:spPr bwMode="auto">
          <a:xfrm>
            <a:off x="5865813" y="4278313"/>
            <a:ext cx="1411287" cy="396875"/>
          </a:xfrm>
          <a:prstGeom prst="rect">
            <a:avLst/>
          </a:prstGeom>
          <a:solidFill>
            <a:srgbClr val="FFCC18"/>
          </a:solidFill>
          <a:ln w="9525">
            <a:noFill/>
            <a:miter lim="800000"/>
            <a:headEnd/>
            <a:tailEnd/>
          </a:ln>
          <a:effectLst/>
        </p:spPr>
        <p:txBody>
          <a:bodyPr wrap="none" anchor="ctr">
            <a:prstTxWarp prst="textNoShape">
              <a:avLst/>
            </a:prstTxWarp>
            <a:spAutoFit/>
          </a:bodyPr>
          <a:lstStyle/>
          <a:p>
            <a:pPr algn="l"/>
            <a:r>
              <a:rPr lang="en-US" sz="2000" b="1">
                <a:solidFill>
                  <a:srgbClr val="0F116A"/>
                </a:solidFill>
              </a:rPr>
              <a:t>chromatin</a:t>
            </a:r>
          </a:p>
        </p:txBody>
      </p:sp>
      <p:sp>
        <p:nvSpPr>
          <p:cNvPr id="382987" name="Rectangle 11"/>
          <p:cNvSpPr>
            <a:spLocks noChangeArrowheads="1"/>
          </p:cNvSpPr>
          <p:nvPr/>
        </p:nvSpPr>
        <p:spPr bwMode="auto">
          <a:xfrm>
            <a:off x="2117725" y="6413500"/>
            <a:ext cx="4022725" cy="396875"/>
          </a:xfrm>
          <a:prstGeom prst="rect">
            <a:avLst/>
          </a:prstGeom>
          <a:solidFill>
            <a:srgbClr val="FFCC18"/>
          </a:solidFill>
          <a:ln w="9525">
            <a:noFill/>
            <a:miter lim="800000"/>
            <a:headEnd/>
            <a:tailEnd/>
          </a:ln>
          <a:effectLst/>
        </p:spPr>
        <p:txBody>
          <a:bodyPr wrap="none" anchor="ctr">
            <a:prstTxWarp prst="textNoShape">
              <a:avLst/>
            </a:prstTxWarp>
            <a:spAutoFit/>
          </a:bodyPr>
          <a:lstStyle/>
          <a:p>
            <a:pPr algn="r"/>
            <a:r>
              <a:rPr lang="en-US" sz="2000" b="1">
                <a:solidFill>
                  <a:srgbClr val="0F116A"/>
                </a:solidFill>
              </a:rPr>
              <a:t>duplicated mitotic chromosome</a:t>
            </a:r>
          </a:p>
        </p:txBody>
      </p:sp>
      <p:sp>
        <p:nvSpPr>
          <p:cNvPr id="382988" name="Rectangle 12"/>
          <p:cNvSpPr>
            <a:spLocks noChangeArrowheads="1"/>
          </p:cNvSpPr>
          <p:nvPr/>
        </p:nvSpPr>
        <p:spPr bwMode="auto">
          <a:xfrm>
            <a:off x="6135688" y="252413"/>
            <a:ext cx="2460625" cy="244475"/>
          </a:xfrm>
          <a:prstGeom prst="rect">
            <a:avLst/>
          </a:prstGeom>
          <a:solidFill>
            <a:srgbClr val="DC2798"/>
          </a:solidFill>
          <a:ln w="9525">
            <a:noFill/>
            <a:miter lim="800000"/>
            <a:headEnd/>
            <a:tailEnd/>
          </a:ln>
          <a:effectLst/>
        </p:spPr>
        <p:txBody>
          <a:bodyPr wrap="none" lIns="0" tIns="0" rIns="0" bIns="0" anchor="ctr">
            <a:prstTxWarp prst="textNoShape">
              <a:avLst/>
            </a:prstTxWarp>
            <a:spAutoFit/>
          </a:bodyPr>
          <a:lstStyle/>
          <a:p>
            <a:pPr algn="l"/>
            <a:r>
              <a:rPr lang="en-US" sz="1600" b="1">
                <a:solidFill>
                  <a:srgbClr val="000000"/>
                </a:solidFill>
              </a:rPr>
              <a:t>ACTGGTCAGGCAATGTC</a:t>
            </a:r>
          </a:p>
        </p:txBody>
      </p:sp>
      <p:sp>
        <p:nvSpPr>
          <p:cNvPr id="382989" name="Line 13"/>
          <p:cNvSpPr>
            <a:spLocks noChangeShapeType="1"/>
          </p:cNvSpPr>
          <p:nvPr/>
        </p:nvSpPr>
        <p:spPr bwMode="auto">
          <a:xfrm>
            <a:off x="7399338" y="501650"/>
            <a:ext cx="0" cy="274638"/>
          </a:xfrm>
          <a:prstGeom prst="line">
            <a:avLst/>
          </a:prstGeom>
          <a:noFill/>
          <a:ln w="38100">
            <a:solidFill>
              <a:srgbClr val="000000"/>
            </a:solidFill>
            <a:round/>
            <a:headEnd/>
            <a:tailEnd type="stealth" w="sm" len="med"/>
          </a:ln>
          <a:effectLst/>
        </p:spPr>
        <p:txBody>
          <a:bodyPr wrap="none" anchor="ctr">
            <a:prstTxWarp prst="textNoShape">
              <a:avLst/>
            </a:prstTxWarp>
          </a:bodyPr>
          <a:lstStyle/>
          <a:p>
            <a:endParaRPr lang="en-US"/>
          </a:p>
        </p:txBody>
      </p:sp>
      <p:sp>
        <p:nvSpPr>
          <p:cNvPr id="382990" name="Rectangle 14"/>
          <p:cNvSpPr>
            <a:spLocks noChangeArrowheads="1"/>
          </p:cNvSpPr>
          <p:nvPr/>
        </p:nvSpPr>
        <p:spPr bwMode="auto">
          <a:xfrm>
            <a:off x="2335213" y="5934075"/>
            <a:ext cx="3825875" cy="396875"/>
          </a:xfrm>
          <a:prstGeom prst="rect">
            <a:avLst/>
          </a:prstGeom>
          <a:solidFill>
            <a:srgbClr val="CC0000"/>
          </a:solidFill>
          <a:ln w="9525">
            <a:noFill/>
            <a:miter lim="800000"/>
            <a:headEnd/>
            <a:tailEnd/>
          </a:ln>
          <a:effectLst/>
        </p:spPr>
        <p:txBody>
          <a:bodyPr wrap="none" anchor="ctr">
            <a:prstTxWarp prst="textNoShape">
              <a:avLst/>
            </a:prstTxWarp>
            <a:spAutoFit/>
          </a:bodyPr>
          <a:lstStyle/>
          <a:p>
            <a:pPr algn="r"/>
            <a:r>
              <a:rPr lang="en-US" sz="2000" b="1">
                <a:solidFill>
                  <a:schemeClr val="bg1"/>
                </a:solidFill>
              </a:rPr>
              <a:t>double stranded chromosome</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85033" name="Picture 9" descr="12-05-MitosisArtLeft-NL"/>
          <p:cNvPicPr>
            <a:picLocks noChangeAspect="1" noChangeArrowheads="1"/>
          </p:cNvPicPr>
          <p:nvPr/>
        </p:nvPicPr>
        <p:blipFill>
          <a:blip r:embed="rId3">
            <a:clrChange>
              <a:clrFrom>
                <a:srgbClr val="FFFFFF"/>
              </a:clrFrom>
              <a:clrTo>
                <a:srgbClr val="FFFFFF">
                  <a:alpha val="0"/>
                </a:srgbClr>
              </a:clrTo>
            </a:clrChange>
          </a:blip>
          <a:srcRect l="900" t="40074" r="4500" b="10686"/>
          <a:stretch>
            <a:fillRect/>
          </a:stretch>
        </p:blipFill>
        <p:spPr bwMode="auto">
          <a:xfrm>
            <a:off x="1641475" y="4845050"/>
            <a:ext cx="5708650" cy="2000250"/>
          </a:xfrm>
          <a:prstGeom prst="rect">
            <a:avLst/>
          </a:prstGeom>
          <a:solidFill>
            <a:schemeClr val="bg1"/>
          </a:solidFill>
          <a:ln w="9525">
            <a:noFill/>
            <a:miter lim="800000"/>
            <a:headEnd/>
            <a:tailEnd/>
          </a:ln>
          <a:effectLst>
            <a:outerShdw blurRad="50800" dist="38100" dir="2700000" algn="br">
              <a:srgbClr val="000000">
                <a:alpha val="43000"/>
              </a:srgbClr>
            </a:outerShdw>
          </a:effectLst>
        </p:spPr>
      </p:pic>
      <p:sp>
        <p:nvSpPr>
          <p:cNvPr id="385026" name="Rectangle 2"/>
          <p:cNvSpPr>
            <a:spLocks noGrp="1" noChangeArrowheads="1"/>
          </p:cNvSpPr>
          <p:nvPr>
            <p:ph type="title"/>
          </p:nvPr>
        </p:nvSpPr>
        <p:spPr/>
        <p:txBody>
          <a:bodyPr/>
          <a:lstStyle/>
          <a:p>
            <a:r>
              <a:rPr lang="en-US"/>
              <a:t>Copying DNA &amp; packaging it…</a:t>
            </a:r>
          </a:p>
        </p:txBody>
      </p:sp>
      <p:sp>
        <p:nvSpPr>
          <p:cNvPr id="385027" name="Rectangle 3" descr="Rectangle: Click to edit Master text styles&#10;Second level&#10;Third level&#10;Fourth level&#10;Fifth level"/>
          <p:cNvSpPr>
            <a:spLocks noGrp="1" noChangeArrowheads="1"/>
          </p:cNvSpPr>
          <p:nvPr>
            <p:ph type="body" idx="1"/>
          </p:nvPr>
        </p:nvSpPr>
        <p:spPr>
          <a:xfrm>
            <a:off x="685800" y="1371600"/>
            <a:ext cx="8001000" cy="1133475"/>
          </a:xfrm>
        </p:spPr>
        <p:txBody>
          <a:bodyPr/>
          <a:lstStyle/>
          <a:p>
            <a:r>
              <a:rPr lang="en-US" sz="2600"/>
              <a:t>After DNA duplication, chromatin </a:t>
            </a:r>
            <a:r>
              <a:rPr lang="en-US" sz="2600" u="sng">
                <a:solidFill>
                  <a:srgbClr val="CC0000"/>
                </a:solidFill>
              </a:rPr>
              <a:t>condenses</a:t>
            </a:r>
            <a:endParaRPr lang="en-US" sz="2600"/>
          </a:p>
          <a:p>
            <a:pPr lvl="1"/>
            <a:r>
              <a:rPr lang="en-US" sz="2400"/>
              <a:t>coiling &amp; folding to make a smaller package</a:t>
            </a:r>
          </a:p>
        </p:txBody>
      </p:sp>
      <p:pic>
        <p:nvPicPr>
          <p:cNvPr id="385028" name="Picture 4" descr="12-0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298575" y="2540000"/>
            <a:ext cx="6664325" cy="2868613"/>
          </a:xfrm>
          <a:prstGeom prst="rect">
            <a:avLst/>
          </a:prstGeom>
          <a:noFill/>
          <a:effectLst/>
        </p:spPr>
      </p:pic>
      <p:sp>
        <p:nvSpPr>
          <p:cNvPr id="385030" name="AutoShape 6"/>
          <p:cNvSpPr>
            <a:spLocks noChangeArrowheads="1"/>
          </p:cNvSpPr>
          <p:nvPr/>
        </p:nvSpPr>
        <p:spPr bwMode="auto">
          <a:xfrm>
            <a:off x="1477963" y="2366963"/>
            <a:ext cx="681037" cy="431800"/>
          </a:xfrm>
          <a:prstGeom prst="roundRect">
            <a:avLst>
              <a:gd name="adj" fmla="val 16667"/>
            </a:avLst>
          </a:prstGeom>
          <a:solidFill>
            <a:srgbClr val="FFCC18"/>
          </a:solidFill>
          <a:ln w="9525">
            <a:noFill/>
            <a:round/>
            <a:headEnd/>
            <a:tailEnd/>
          </a:ln>
          <a:effectLst/>
        </p:spPr>
        <p:txBody>
          <a:bodyPr wrap="none" lIns="45720" rIns="45720" anchor="ctr">
            <a:prstTxWarp prst="textNoShape">
              <a:avLst/>
            </a:prstTxWarp>
            <a:spAutoFit/>
          </a:bodyPr>
          <a:lstStyle/>
          <a:p>
            <a:pPr algn="l"/>
            <a:r>
              <a:rPr lang="en-US" sz="2000" b="1">
                <a:solidFill>
                  <a:srgbClr val="0F116A"/>
                </a:solidFill>
              </a:rPr>
              <a:t>DNA</a:t>
            </a:r>
            <a:endParaRPr lang="en-US" b="1">
              <a:solidFill>
                <a:srgbClr val="0F116A"/>
              </a:solidFill>
            </a:endParaRPr>
          </a:p>
        </p:txBody>
      </p:sp>
      <p:sp>
        <p:nvSpPr>
          <p:cNvPr id="385031" name="AutoShape 7"/>
          <p:cNvSpPr>
            <a:spLocks noChangeArrowheads="1"/>
          </p:cNvSpPr>
          <p:nvPr/>
        </p:nvSpPr>
        <p:spPr bwMode="auto">
          <a:xfrm>
            <a:off x="4211638" y="4138613"/>
            <a:ext cx="1350962" cy="339725"/>
          </a:xfrm>
          <a:prstGeom prst="roundRect">
            <a:avLst>
              <a:gd name="adj" fmla="val 16667"/>
            </a:avLst>
          </a:prstGeom>
          <a:solidFill>
            <a:srgbClr val="FFCC18"/>
          </a:solidFill>
          <a:ln w="9525">
            <a:noFill/>
            <a:round/>
            <a:headEnd/>
            <a:tailEnd/>
          </a:ln>
          <a:effectLst/>
        </p:spPr>
        <p:txBody>
          <a:bodyPr wrap="none" lIns="45720" tIns="0" rIns="45720" bIns="0" anchor="ctr">
            <a:prstTxWarp prst="textNoShape">
              <a:avLst/>
            </a:prstTxWarp>
            <a:spAutoFit/>
          </a:bodyPr>
          <a:lstStyle/>
          <a:p>
            <a:pPr algn="l"/>
            <a:r>
              <a:rPr lang="en-US" sz="2000" b="1">
                <a:solidFill>
                  <a:srgbClr val="0F116A"/>
                </a:solidFill>
              </a:rPr>
              <a:t>chromatin</a:t>
            </a:r>
          </a:p>
        </p:txBody>
      </p:sp>
      <p:sp>
        <p:nvSpPr>
          <p:cNvPr id="385032" name="AutoShape 8"/>
          <p:cNvSpPr>
            <a:spLocks noChangeArrowheads="1"/>
          </p:cNvSpPr>
          <p:nvPr/>
        </p:nvSpPr>
        <p:spPr bwMode="auto">
          <a:xfrm>
            <a:off x="6454775" y="2357438"/>
            <a:ext cx="2625725" cy="339725"/>
          </a:xfrm>
          <a:prstGeom prst="roundRect">
            <a:avLst>
              <a:gd name="adj" fmla="val 16667"/>
            </a:avLst>
          </a:prstGeom>
          <a:solidFill>
            <a:srgbClr val="FFCC18"/>
          </a:solidFill>
          <a:ln w="9525">
            <a:noFill/>
            <a:round/>
            <a:headEnd/>
            <a:tailEnd/>
          </a:ln>
          <a:effectLst/>
        </p:spPr>
        <p:txBody>
          <a:bodyPr wrap="none" lIns="45720" tIns="0" rIns="45720" bIns="0" anchor="ctr">
            <a:prstTxWarp prst="textNoShape">
              <a:avLst/>
            </a:prstTxWarp>
            <a:spAutoFit/>
          </a:bodyPr>
          <a:lstStyle/>
          <a:p>
            <a:pPr algn="l"/>
            <a:r>
              <a:rPr lang="en-US" sz="2000" b="1">
                <a:solidFill>
                  <a:srgbClr val="0F116A"/>
                </a:solidFill>
              </a:rPr>
              <a:t>mitotic chromosome</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3636" name="Picture 4" descr="11_05"/>
          <p:cNvPicPr>
            <a:picLocks noChangeAspect="1" noChangeArrowheads="1"/>
          </p:cNvPicPr>
          <p:nvPr/>
        </p:nvPicPr>
        <p:blipFill>
          <a:blip r:embed="rId3"/>
          <a:srcRect t="3000"/>
          <a:stretch>
            <a:fillRect/>
          </a:stretch>
        </p:blipFill>
        <p:spPr bwMode="auto">
          <a:xfrm>
            <a:off x="381000" y="587375"/>
            <a:ext cx="8410575" cy="6118225"/>
          </a:xfrm>
          <a:prstGeom prst="rect">
            <a:avLst/>
          </a:prstGeom>
          <a:noFill/>
          <a:ln w="9525">
            <a:noFill/>
            <a:miter lim="800000"/>
            <a:headEnd/>
            <a:tailEnd/>
          </a:ln>
          <a:effectLst>
            <a:outerShdw blurRad="50800" dist="38100" dir="2700000" algn="br">
              <a:srgbClr val="000000">
                <a:alpha val="43000"/>
              </a:srgbClr>
            </a:outerShdw>
          </a:effectLst>
        </p:spPr>
      </p:pic>
      <p:sp>
        <p:nvSpPr>
          <p:cNvPr id="453637" name="AutoShape 5"/>
          <p:cNvSpPr>
            <a:spLocks noChangeArrowheads="1"/>
          </p:cNvSpPr>
          <p:nvPr/>
        </p:nvSpPr>
        <p:spPr bwMode="auto">
          <a:xfrm>
            <a:off x="47625" y="355600"/>
            <a:ext cx="3084513" cy="1227138"/>
          </a:xfrm>
          <a:prstGeom prst="roundRect">
            <a:avLst>
              <a:gd name="adj" fmla="val 16667"/>
            </a:avLst>
          </a:prstGeom>
          <a:solidFill>
            <a:srgbClr val="FFEA18"/>
          </a:solidFill>
          <a:ln w="9525">
            <a:noFill/>
            <a:round/>
            <a:headEnd/>
            <a:tailEnd/>
          </a:ln>
          <a:effectLst/>
        </p:spPr>
        <p:txBody>
          <a:bodyPr>
            <a:prstTxWarp prst="textNoShape">
              <a:avLst/>
            </a:prstTxWarp>
            <a:spAutoFit/>
          </a:bodyPr>
          <a:lstStyle/>
          <a:p>
            <a:pPr algn="l">
              <a:lnSpc>
                <a:spcPct val="80000"/>
              </a:lnSpc>
            </a:pPr>
            <a:r>
              <a:rPr lang="en-US" sz="2800" b="1">
                <a:solidFill>
                  <a:srgbClr val="000000"/>
                </a:solidFill>
              </a:rPr>
              <a:t>double-stranded</a:t>
            </a:r>
            <a:br>
              <a:rPr lang="en-US" sz="2800" b="1">
                <a:solidFill>
                  <a:srgbClr val="000000"/>
                </a:solidFill>
              </a:rPr>
            </a:br>
            <a:r>
              <a:rPr lang="en-US" sz="2800" b="1">
                <a:solidFill>
                  <a:srgbClr val="000000"/>
                </a:solidFill>
              </a:rPr>
              <a:t>mitotic human</a:t>
            </a:r>
            <a:br>
              <a:rPr lang="en-US" sz="2800" b="1">
                <a:solidFill>
                  <a:srgbClr val="000000"/>
                </a:solidFill>
              </a:rPr>
            </a:br>
            <a:r>
              <a:rPr lang="en-US" sz="2800" b="1">
                <a:solidFill>
                  <a:srgbClr val="000000"/>
                </a:solidFill>
              </a:rPr>
              <a:t>chromosomes</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7074" name="Picture 2"/>
          <p:cNvPicPr>
            <a:picLocks noChangeAspect="1" noChangeArrowheads="1"/>
          </p:cNvPicPr>
          <p:nvPr/>
        </p:nvPicPr>
        <p:blipFill>
          <a:blip r:embed="rId3"/>
          <a:srcRect b="3600"/>
          <a:stretch>
            <a:fillRect/>
          </a:stretch>
        </p:blipFill>
        <p:spPr bwMode="auto">
          <a:xfrm>
            <a:off x="4880697" y="825499"/>
            <a:ext cx="4263303" cy="5580063"/>
          </a:xfrm>
          <a:prstGeom prst="rect">
            <a:avLst/>
          </a:prstGeom>
          <a:noFill/>
          <a:ln w="9525">
            <a:noFill/>
            <a:miter lim="800000"/>
            <a:headEnd/>
            <a:tailEnd/>
          </a:ln>
          <a:effectLst>
            <a:outerShdw blurRad="50800" dist="38100" dir="2700000" algn="br">
              <a:srgbClr val="000000">
                <a:alpha val="43000"/>
              </a:srgbClr>
            </a:outerShdw>
          </a:effectLst>
        </p:spPr>
      </p:pic>
      <p:sp>
        <p:nvSpPr>
          <p:cNvPr id="387075" name="Rectangle 3"/>
          <p:cNvSpPr>
            <a:spLocks noGrp="1" noChangeArrowheads="1"/>
          </p:cNvSpPr>
          <p:nvPr>
            <p:ph type="title"/>
          </p:nvPr>
        </p:nvSpPr>
        <p:spPr>
          <a:noFill/>
          <a:ln/>
        </p:spPr>
        <p:txBody>
          <a:bodyPr/>
          <a:lstStyle/>
          <a:p>
            <a:r>
              <a:rPr lang="en-US" dirty="0"/>
              <a:t>Mitotic Chromosome </a:t>
            </a:r>
          </a:p>
        </p:txBody>
      </p:sp>
      <p:sp>
        <p:nvSpPr>
          <p:cNvPr id="387076" name="Rectangle 4" descr="Rectangle: Click to edit Master text styles&#10;Second level&#10;Third level&#10;Fourth level&#10;Fifth level"/>
          <p:cNvSpPr>
            <a:spLocks noChangeArrowheads="1"/>
          </p:cNvSpPr>
          <p:nvPr/>
        </p:nvSpPr>
        <p:spPr bwMode="auto">
          <a:xfrm>
            <a:off x="544513" y="1252538"/>
            <a:ext cx="5287962" cy="2686050"/>
          </a:xfrm>
          <a:prstGeom prst="rect">
            <a:avLst/>
          </a:prstGeom>
          <a:noFill/>
          <a:ln w="9525">
            <a:noFill/>
            <a:miter lim="800000"/>
            <a:headEnd/>
            <a:tailEnd/>
          </a:ln>
          <a:effectLst/>
        </p:spPr>
        <p:txBody>
          <a:bodyPr>
            <a:prstTxWarp prst="textNoShape">
              <a:avLst/>
            </a:prstTxWarp>
          </a:bodyPr>
          <a:lstStyle/>
          <a:p>
            <a:pPr marL="342900" indent="-342900" algn="l" eaLnBrk="1" hangingPunct="1">
              <a:spcBef>
                <a:spcPct val="20000"/>
              </a:spcBef>
              <a:buClr>
                <a:srgbClr val="0F116A"/>
              </a:buClr>
              <a:buSzPct val="120000"/>
              <a:buFont typeface="Wingdings" charset="2"/>
              <a:buChar char="§"/>
            </a:pPr>
            <a:r>
              <a:rPr lang="en-US" sz="2800" b="1" dirty="0">
                <a:solidFill>
                  <a:srgbClr val="0F116A"/>
                </a:solidFill>
              </a:rPr>
              <a:t>Duplicated chromosome </a:t>
            </a:r>
          </a:p>
          <a:p>
            <a:pPr marL="742950" lvl="1" indent="-285750" algn="l" eaLnBrk="1" hangingPunct="1">
              <a:spcBef>
                <a:spcPct val="20000"/>
              </a:spcBef>
              <a:buClr>
                <a:schemeClr val="tx1"/>
              </a:buClr>
              <a:buSzPct val="60000"/>
              <a:buFont typeface="Wingdings" charset="2"/>
              <a:buChar char="u"/>
            </a:pPr>
            <a:r>
              <a:rPr lang="en-US" sz="2600" b="1" dirty="0">
                <a:ea typeface="ＭＳ Ｐゴシック" charset="-128"/>
              </a:rPr>
              <a:t>2 </a:t>
            </a:r>
            <a:r>
              <a:rPr lang="en-US" sz="2600" b="1" u="sng" dirty="0">
                <a:solidFill>
                  <a:srgbClr val="CC0000"/>
                </a:solidFill>
                <a:ea typeface="ＭＳ Ｐゴシック" charset="-128"/>
              </a:rPr>
              <a:t>sister </a:t>
            </a:r>
            <a:r>
              <a:rPr lang="en-US" sz="2600" b="1" u="sng" dirty="0" err="1">
                <a:solidFill>
                  <a:srgbClr val="CC0000"/>
                </a:solidFill>
                <a:ea typeface="ＭＳ Ｐゴシック" charset="-128"/>
              </a:rPr>
              <a:t>chromatids</a:t>
            </a:r>
            <a:endParaRPr lang="en-US" sz="2600" b="1" dirty="0">
              <a:ea typeface="ＭＳ Ｐゴシック" charset="-128"/>
            </a:endParaRPr>
          </a:p>
          <a:p>
            <a:pPr marL="742950" lvl="1" indent="-285750" algn="l" eaLnBrk="1" hangingPunct="1">
              <a:spcBef>
                <a:spcPct val="20000"/>
              </a:spcBef>
              <a:buClr>
                <a:schemeClr val="tx1"/>
              </a:buClr>
              <a:buSzPct val="60000"/>
              <a:buFont typeface="Wingdings" charset="2"/>
              <a:buChar char="u"/>
            </a:pPr>
            <a:r>
              <a:rPr lang="en-US" sz="2600" b="1" dirty="0">
                <a:ea typeface="ＭＳ Ｐゴシック" charset="-128"/>
              </a:rPr>
              <a:t>narrow at </a:t>
            </a:r>
            <a:r>
              <a:rPr lang="en-US" sz="2600" b="1" u="sng" dirty="0" err="1">
                <a:solidFill>
                  <a:srgbClr val="CC0000"/>
                </a:solidFill>
                <a:ea typeface="ＭＳ Ｐゴシック" charset="-128"/>
              </a:rPr>
              <a:t>centromeres</a:t>
            </a:r>
            <a:endParaRPr lang="en-US" sz="2600" b="1" dirty="0">
              <a:ea typeface="ＭＳ Ｐゴシック" charset="-128"/>
            </a:endParaRPr>
          </a:p>
          <a:p>
            <a:pPr marL="742950" lvl="1" indent="-285750" algn="l" eaLnBrk="1" hangingPunct="1">
              <a:spcBef>
                <a:spcPct val="20000"/>
              </a:spcBef>
              <a:buClr>
                <a:schemeClr val="tx1"/>
              </a:buClr>
              <a:buSzPct val="60000"/>
              <a:buFont typeface="Wingdings" charset="2"/>
              <a:buChar char="u"/>
            </a:pPr>
            <a:r>
              <a:rPr lang="en-US" sz="2600" b="1" dirty="0">
                <a:ea typeface="ＭＳ Ｐゴシック" charset="-128"/>
              </a:rPr>
              <a:t>contain identical </a:t>
            </a:r>
            <a:br>
              <a:rPr lang="en-US" sz="2600" b="1" dirty="0">
                <a:ea typeface="ＭＳ Ｐゴシック" charset="-128"/>
              </a:rPr>
            </a:br>
            <a:r>
              <a:rPr lang="en-US" sz="2600" b="1" dirty="0">
                <a:ea typeface="ＭＳ Ｐゴシック" charset="-128"/>
              </a:rPr>
              <a:t>copies of original DNA</a:t>
            </a:r>
          </a:p>
        </p:txBody>
      </p:sp>
      <p:pic>
        <p:nvPicPr>
          <p:cNvPr id="387077" name="Picture 5" descr="11_08"/>
          <p:cNvPicPr>
            <a:picLocks noChangeAspect="1" noChangeArrowheads="1"/>
          </p:cNvPicPr>
          <p:nvPr/>
        </p:nvPicPr>
        <p:blipFill>
          <a:blip r:embed="rId4"/>
          <a:srcRect l="14626" t="19501" r="6750" b="19501"/>
          <a:stretch>
            <a:fillRect/>
          </a:stretch>
        </p:blipFill>
        <p:spPr bwMode="auto">
          <a:xfrm>
            <a:off x="158750" y="4170363"/>
            <a:ext cx="3886200" cy="2262187"/>
          </a:xfrm>
          <a:prstGeom prst="rect">
            <a:avLst/>
          </a:prstGeom>
          <a:noFill/>
          <a:ln w="19050">
            <a:noFill/>
            <a:miter lim="800000"/>
            <a:headEnd/>
            <a:tailEnd/>
          </a:ln>
          <a:effectLst>
            <a:outerShdw blurRad="50800" dist="38100" dir="2700000" algn="br">
              <a:srgbClr val="000000">
                <a:alpha val="43000"/>
              </a:srgbClr>
            </a:outerShdw>
          </a:effectLst>
        </p:spPr>
      </p:pic>
      <p:grpSp>
        <p:nvGrpSpPr>
          <p:cNvPr id="2" name="Group 66"/>
          <p:cNvGrpSpPr>
            <a:grpSpLocks/>
          </p:cNvGrpSpPr>
          <p:nvPr/>
        </p:nvGrpSpPr>
        <p:grpSpPr bwMode="auto">
          <a:xfrm>
            <a:off x="49213" y="3624263"/>
            <a:ext cx="1525587" cy="706437"/>
            <a:chOff x="16" y="2465"/>
            <a:chExt cx="961" cy="445"/>
          </a:xfrm>
        </p:grpSpPr>
        <p:sp>
          <p:nvSpPr>
            <p:cNvPr id="387081" name="Freeform 9"/>
            <p:cNvSpPr>
              <a:spLocks/>
            </p:cNvSpPr>
            <p:nvPr/>
          </p:nvSpPr>
          <p:spPr bwMode="auto">
            <a:xfrm>
              <a:off x="250" y="2755"/>
              <a:ext cx="380" cy="155"/>
            </a:xfrm>
            <a:custGeom>
              <a:avLst/>
              <a:gdLst/>
              <a:ahLst/>
              <a:cxnLst>
                <a:cxn ang="0">
                  <a:pos x="0" y="140"/>
                </a:cxn>
                <a:cxn ang="0">
                  <a:pos x="225" y="0"/>
                </a:cxn>
                <a:cxn ang="0">
                  <a:pos x="380" y="155"/>
                </a:cxn>
              </a:cxnLst>
              <a:rect l="0" t="0" r="r" b="b"/>
              <a:pathLst>
                <a:path w="380" h="155">
                  <a:moveTo>
                    <a:pt x="0" y="140"/>
                  </a:moveTo>
                  <a:lnTo>
                    <a:pt x="225" y="0"/>
                  </a:lnTo>
                  <a:lnTo>
                    <a:pt x="380" y="155"/>
                  </a:lnTo>
                </a:path>
              </a:pathLst>
            </a:custGeom>
            <a:noFill/>
            <a:ln w="19050" cap="flat" cmpd="sng">
              <a:solidFill>
                <a:srgbClr val="000000"/>
              </a:solidFill>
              <a:prstDash val="solid"/>
              <a:round/>
              <a:headEnd/>
              <a:tailEnd/>
            </a:ln>
            <a:effectLst/>
          </p:spPr>
          <p:txBody>
            <a:bodyPr wrap="none" anchor="ctr">
              <a:prstTxWarp prst="textNoShape">
                <a:avLst/>
              </a:prstTxWarp>
            </a:bodyPr>
            <a:lstStyle/>
            <a:p>
              <a:endParaRPr lang="en-US"/>
            </a:p>
          </p:txBody>
        </p:sp>
        <p:sp>
          <p:nvSpPr>
            <p:cNvPr id="387082" name="AutoShape 10"/>
            <p:cNvSpPr>
              <a:spLocks noChangeArrowheads="1"/>
            </p:cNvSpPr>
            <p:nvPr/>
          </p:nvSpPr>
          <p:spPr bwMode="auto">
            <a:xfrm>
              <a:off x="16" y="2465"/>
              <a:ext cx="961" cy="292"/>
            </a:xfrm>
            <a:prstGeom prst="roundRect">
              <a:avLst>
                <a:gd name="adj" fmla="val 16667"/>
              </a:avLst>
            </a:prstGeom>
            <a:solidFill>
              <a:srgbClr val="FFCC18"/>
            </a:solidFill>
            <a:ln w="9525">
              <a:noFill/>
              <a:round/>
              <a:headEnd/>
              <a:tailEnd/>
            </a:ln>
          </p:spPr>
          <p:txBody>
            <a:bodyPr wrap="none" lIns="45720" tIns="0" rIns="45720" bIns="0">
              <a:prstTxWarp prst="textNoShape">
                <a:avLst/>
              </a:prstTxWarp>
              <a:spAutoFit/>
            </a:bodyPr>
            <a:lstStyle/>
            <a:p>
              <a:pPr eaLnBrk="1" hangingPunct="1">
                <a:lnSpc>
                  <a:spcPct val="85000"/>
                </a:lnSpc>
              </a:pPr>
              <a:r>
                <a:rPr lang="en-US" sz="1600" b="1">
                  <a:solidFill>
                    <a:srgbClr val="000000"/>
                  </a:solidFill>
                </a:rPr>
                <a:t>homologous</a:t>
              </a:r>
            </a:p>
            <a:p>
              <a:pPr eaLnBrk="1" hangingPunct="1">
                <a:lnSpc>
                  <a:spcPct val="85000"/>
                </a:lnSpc>
              </a:pPr>
              <a:r>
                <a:rPr lang="en-US" sz="1600" b="1">
                  <a:solidFill>
                    <a:srgbClr val="000000"/>
                  </a:solidFill>
                </a:rPr>
                <a:t>chromosomes</a:t>
              </a:r>
              <a:endParaRPr lang="en-US" sz="1600" b="1"/>
            </a:p>
          </p:txBody>
        </p:sp>
      </p:grpSp>
      <p:grpSp>
        <p:nvGrpSpPr>
          <p:cNvPr id="3" name="Group 68"/>
          <p:cNvGrpSpPr>
            <a:grpSpLocks/>
          </p:cNvGrpSpPr>
          <p:nvPr/>
        </p:nvGrpSpPr>
        <p:grpSpPr bwMode="auto">
          <a:xfrm>
            <a:off x="2382838" y="3624263"/>
            <a:ext cx="1525587" cy="666750"/>
            <a:chOff x="1501" y="2465"/>
            <a:chExt cx="961" cy="420"/>
          </a:xfrm>
        </p:grpSpPr>
        <p:sp>
          <p:nvSpPr>
            <p:cNvPr id="387114" name="AutoShape 42"/>
            <p:cNvSpPr>
              <a:spLocks noChangeArrowheads="1"/>
            </p:cNvSpPr>
            <p:nvPr/>
          </p:nvSpPr>
          <p:spPr bwMode="auto">
            <a:xfrm>
              <a:off x="1501" y="2465"/>
              <a:ext cx="961" cy="292"/>
            </a:xfrm>
            <a:prstGeom prst="roundRect">
              <a:avLst>
                <a:gd name="adj" fmla="val 16667"/>
              </a:avLst>
            </a:prstGeom>
            <a:solidFill>
              <a:srgbClr val="FFCC18"/>
            </a:solidFill>
            <a:ln w="9525">
              <a:noFill/>
              <a:round/>
              <a:headEnd/>
              <a:tailEnd/>
            </a:ln>
          </p:spPr>
          <p:txBody>
            <a:bodyPr wrap="none" lIns="45720" tIns="0" rIns="45720" bIns="0">
              <a:prstTxWarp prst="textNoShape">
                <a:avLst/>
              </a:prstTxWarp>
              <a:spAutoFit/>
            </a:bodyPr>
            <a:lstStyle/>
            <a:p>
              <a:pPr eaLnBrk="1" hangingPunct="1">
                <a:lnSpc>
                  <a:spcPct val="85000"/>
                </a:lnSpc>
              </a:pPr>
              <a:r>
                <a:rPr lang="en-US" sz="1600" b="1">
                  <a:solidFill>
                    <a:srgbClr val="000000"/>
                  </a:solidFill>
                </a:rPr>
                <a:t>homologous</a:t>
              </a:r>
            </a:p>
            <a:p>
              <a:pPr eaLnBrk="1" hangingPunct="1">
                <a:lnSpc>
                  <a:spcPct val="85000"/>
                </a:lnSpc>
              </a:pPr>
              <a:r>
                <a:rPr lang="en-US" sz="1600" b="1">
                  <a:solidFill>
                    <a:srgbClr val="000000"/>
                  </a:solidFill>
                </a:rPr>
                <a:t>chromosomes</a:t>
              </a:r>
              <a:endParaRPr lang="en-US" sz="1600" b="1"/>
            </a:p>
          </p:txBody>
        </p:sp>
        <p:grpSp>
          <p:nvGrpSpPr>
            <p:cNvPr id="4" name="Group 67"/>
            <p:cNvGrpSpPr>
              <a:grpSpLocks/>
            </p:cNvGrpSpPr>
            <p:nvPr/>
          </p:nvGrpSpPr>
          <p:grpSpPr bwMode="auto">
            <a:xfrm>
              <a:off x="1572" y="2723"/>
              <a:ext cx="805" cy="162"/>
              <a:chOff x="1572" y="2723"/>
              <a:chExt cx="805" cy="162"/>
            </a:xfrm>
          </p:grpSpPr>
          <p:grpSp>
            <p:nvGrpSpPr>
              <p:cNvPr id="5" name="Group 33"/>
              <p:cNvGrpSpPr>
                <a:grpSpLocks/>
              </p:cNvGrpSpPr>
              <p:nvPr/>
            </p:nvGrpSpPr>
            <p:grpSpPr bwMode="auto">
              <a:xfrm>
                <a:off x="2062" y="2833"/>
                <a:ext cx="315" cy="52"/>
                <a:chOff x="4322" y="988"/>
                <a:chExt cx="530" cy="57"/>
              </a:xfrm>
            </p:grpSpPr>
            <p:sp>
              <p:nvSpPr>
                <p:cNvPr id="387106" name="Line 34"/>
                <p:cNvSpPr>
                  <a:spLocks noChangeShapeType="1"/>
                </p:cNvSpPr>
                <p:nvPr/>
              </p:nvSpPr>
              <p:spPr bwMode="auto">
                <a:xfrm>
                  <a:off x="4851" y="988"/>
                  <a:ext cx="1" cy="57"/>
                </a:xfrm>
                <a:prstGeom prst="line">
                  <a:avLst/>
                </a:prstGeom>
                <a:noFill/>
                <a:ln w="12700">
                  <a:solidFill>
                    <a:srgbClr val="000000"/>
                  </a:solidFill>
                  <a:round/>
                  <a:headEnd/>
                  <a:tailEnd/>
                </a:ln>
              </p:spPr>
              <p:txBody>
                <a:bodyPr>
                  <a:prstTxWarp prst="textNoShape">
                    <a:avLst/>
                  </a:prstTxWarp>
                </a:bodyPr>
                <a:lstStyle/>
                <a:p>
                  <a:endParaRPr lang="en-US"/>
                </a:p>
              </p:txBody>
            </p:sp>
            <p:sp>
              <p:nvSpPr>
                <p:cNvPr id="387107" name="Line 35"/>
                <p:cNvSpPr>
                  <a:spLocks noChangeShapeType="1"/>
                </p:cNvSpPr>
                <p:nvPr/>
              </p:nvSpPr>
              <p:spPr bwMode="auto">
                <a:xfrm>
                  <a:off x="4322" y="988"/>
                  <a:ext cx="529" cy="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387108" name="Line 36"/>
                <p:cNvSpPr>
                  <a:spLocks noChangeShapeType="1"/>
                </p:cNvSpPr>
                <p:nvPr/>
              </p:nvSpPr>
              <p:spPr bwMode="auto">
                <a:xfrm flipV="1">
                  <a:off x="4322" y="988"/>
                  <a:ext cx="1" cy="57"/>
                </a:xfrm>
                <a:prstGeom prst="line">
                  <a:avLst/>
                </a:prstGeom>
                <a:noFill/>
                <a:ln w="12700">
                  <a:solidFill>
                    <a:srgbClr val="000000"/>
                  </a:solidFill>
                  <a:round/>
                  <a:headEnd/>
                  <a:tailEnd/>
                </a:ln>
              </p:spPr>
              <p:txBody>
                <a:bodyPr>
                  <a:prstTxWarp prst="textNoShape">
                    <a:avLst/>
                  </a:prstTxWarp>
                </a:bodyPr>
                <a:lstStyle/>
                <a:p>
                  <a:endParaRPr lang="en-US"/>
                </a:p>
              </p:txBody>
            </p:sp>
          </p:grpSp>
          <p:grpSp>
            <p:nvGrpSpPr>
              <p:cNvPr id="6" name="Group 38"/>
              <p:cNvGrpSpPr>
                <a:grpSpLocks/>
              </p:cNvGrpSpPr>
              <p:nvPr/>
            </p:nvGrpSpPr>
            <p:grpSpPr bwMode="auto">
              <a:xfrm>
                <a:off x="1572" y="2833"/>
                <a:ext cx="295" cy="52"/>
                <a:chOff x="4322" y="988"/>
                <a:chExt cx="530" cy="57"/>
              </a:xfrm>
            </p:grpSpPr>
            <p:sp>
              <p:nvSpPr>
                <p:cNvPr id="387111" name="Line 39"/>
                <p:cNvSpPr>
                  <a:spLocks noChangeShapeType="1"/>
                </p:cNvSpPr>
                <p:nvPr/>
              </p:nvSpPr>
              <p:spPr bwMode="auto">
                <a:xfrm>
                  <a:off x="4851" y="988"/>
                  <a:ext cx="1" cy="57"/>
                </a:xfrm>
                <a:prstGeom prst="line">
                  <a:avLst/>
                </a:prstGeom>
                <a:noFill/>
                <a:ln w="12700">
                  <a:solidFill>
                    <a:srgbClr val="000000"/>
                  </a:solidFill>
                  <a:round/>
                  <a:headEnd/>
                  <a:tailEnd/>
                </a:ln>
              </p:spPr>
              <p:txBody>
                <a:bodyPr>
                  <a:prstTxWarp prst="textNoShape">
                    <a:avLst/>
                  </a:prstTxWarp>
                </a:bodyPr>
                <a:lstStyle/>
                <a:p>
                  <a:endParaRPr lang="en-US"/>
                </a:p>
              </p:txBody>
            </p:sp>
            <p:sp>
              <p:nvSpPr>
                <p:cNvPr id="387112" name="Line 40"/>
                <p:cNvSpPr>
                  <a:spLocks noChangeShapeType="1"/>
                </p:cNvSpPr>
                <p:nvPr/>
              </p:nvSpPr>
              <p:spPr bwMode="auto">
                <a:xfrm>
                  <a:off x="4322" y="988"/>
                  <a:ext cx="529" cy="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387113" name="Line 41"/>
                <p:cNvSpPr>
                  <a:spLocks noChangeShapeType="1"/>
                </p:cNvSpPr>
                <p:nvPr/>
              </p:nvSpPr>
              <p:spPr bwMode="auto">
                <a:xfrm flipV="1">
                  <a:off x="4322" y="988"/>
                  <a:ext cx="1" cy="57"/>
                </a:xfrm>
                <a:prstGeom prst="line">
                  <a:avLst/>
                </a:prstGeom>
                <a:noFill/>
                <a:ln w="12700">
                  <a:solidFill>
                    <a:srgbClr val="000000"/>
                  </a:solidFill>
                  <a:round/>
                  <a:headEnd/>
                  <a:tailEnd/>
                </a:ln>
              </p:spPr>
              <p:txBody>
                <a:bodyPr>
                  <a:prstTxWarp prst="textNoShape">
                    <a:avLst/>
                  </a:prstTxWarp>
                </a:bodyPr>
                <a:lstStyle/>
                <a:p>
                  <a:endParaRPr lang="en-US"/>
                </a:p>
              </p:txBody>
            </p:sp>
          </p:grpSp>
          <p:sp>
            <p:nvSpPr>
              <p:cNvPr id="387109" name="Freeform 37"/>
              <p:cNvSpPr>
                <a:spLocks/>
              </p:cNvSpPr>
              <p:nvPr/>
            </p:nvSpPr>
            <p:spPr bwMode="auto">
              <a:xfrm>
                <a:off x="1711" y="2723"/>
                <a:ext cx="531" cy="105"/>
              </a:xfrm>
              <a:custGeom>
                <a:avLst/>
                <a:gdLst/>
                <a:ahLst/>
                <a:cxnLst>
                  <a:cxn ang="0">
                    <a:pos x="901" y="240"/>
                  </a:cxn>
                  <a:cxn ang="0">
                    <a:pos x="496" y="0"/>
                  </a:cxn>
                  <a:cxn ang="0">
                    <a:pos x="0" y="240"/>
                  </a:cxn>
                </a:cxnLst>
                <a:rect l="0" t="0" r="r" b="b"/>
                <a:pathLst>
                  <a:path w="901" h="240">
                    <a:moveTo>
                      <a:pt x="901" y="240"/>
                    </a:moveTo>
                    <a:lnTo>
                      <a:pt x="496" y="0"/>
                    </a:lnTo>
                    <a:lnTo>
                      <a:pt x="0" y="240"/>
                    </a:lnTo>
                  </a:path>
                </a:pathLst>
              </a:custGeom>
              <a:noFill/>
              <a:ln w="12700">
                <a:solidFill>
                  <a:srgbClr val="000000"/>
                </a:solidFill>
                <a:prstDash val="solid"/>
                <a:round/>
                <a:headEnd/>
                <a:tailEnd/>
              </a:ln>
            </p:spPr>
            <p:txBody>
              <a:bodyPr>
                <a:prstTxWarp prst="textNoShape">
                  <a:avLst/>
                </a:prstTxWarp>
              </a:bodyPr>
              <a:lstStyle/>
              <a:p>
                <a:endParaRPr lang="en-US"/>
              </a:p>
            </p:txBody>
          </p:sp>
        </p:grpSp>
      </p:grpSp>
      <p:grpSp>
        <p:nvGrpSpPr>
          <p:cNvPr id="7" name="Group 69"/>
          <p:cNvGrpSpPr>
            <a:grpSpLocks/>
          </p:cNvGrpSpPr>
          <p:nvPr/>
        </p:nvGrpSpPr>
        <p:grpSpPr bwMode="auto">
          <a:xfrm>
            <a:off x="2263775" y="6135688"/>
            <a:ext cx="1808163" cy="415925"/>
            <a:chOff x="1426" y="4047"/>
            <a:chExt cx="1139" cy="262"/>
          </a:xfrm>
        </p:grpSpPr>
        <p:sp>
          <p:nvSpPr>
            <p:cNvPr id="387115" name="AutoShape 43"/>
            <p:cNvSpPr>
              <a:spLocks noChangeArrowheads="1"/>
            </p:cNvSpPr>
            <p:nvPr/>
          </p:nvSpPr>
          <p:spPr bwMode="auto">
            <a:xfrm>
              <a:off x="1426" y="4162"/>
              <a:ext cx="1139" cy="147"/>
            </a:xfrm>
            <a:prstGeom prst="roundRect">
              <a:avLst>
                <a:gd name="adj" fmla="val 16667"/>
              </a:avLst>
            </a:prstGeom>
            <a:solidFill>
              <a:srgbClr val="FFCC18"/>
            </a:solidFill>
            <a:ln w="9525">
              <a:noFill/>
              <a:round/>
              <a:headEnd/>
              <a:tailEnd/>
            </a:ln>
          </p:spPr>
          <p:txBody>
            <a:bodyPr wrap="none" lIns="45720" tIns="0" rIns="45720" bIns="0">
              <a:prstTxWarp prst="textNoShape">
                <a:avLst/>
              </a:prstTxWarp>
              <a:spAutoFit/>
            </a:bodyPr>
            <a:lstStyle/>
            <a:p>
              <a:pPr eaLnBrk="1" hangingPunct="1">
                <a:lnSpc>
                  <a:spcPct val="85000"/>
                </a:lnSpc>
              </a:pPr>
              <a:r>
                <a:rPr lang="en-US" sz="1600" b="1">
                  <a:solidFill>
                    <a:srgbClr val="000000"/>
                  </a:solidFill>
                </a:rPr>
                <a:t>sister chromatids</a:t>
              </a:r>
              <a:endParaRPr lang="en-US" sz="1600" b="1"/>
            </a:p>
          </p:txBody>
        </p:sp>
        <p:grpSp>
          <p:nvGrpSpPr>
            <p:cNvPr id="8" name="Group 54"/>
            <p:cNvGrpSpPr>
              <a:grpSpLocks/>
            </p:cNvGrpSpPr>
            <p:nvPr/>
          </p:nvGrpSpPr>
          <p:grpSpPr bwMode="auto">
            <a:xfrm>
              <a:off x="1581" y="4047"/>
              <a:ext cx="344" cy="129"/>
              <a:chOff x="1581" y="4047"/>
              <a:chExt cx="344" cy="129"/>
            </a:xfrm>
          </p:grpSpPr>
          <p:grpSp>
            <p:nvGrpSpPr>
              <p:cNvPr id="9" name="Group 45"/>
              <p:cNvGrpSpPr>
                <a:grpSpLocks/>
              </p:cNvGrpSpPr>
              <p:nvPr/>
            </p:nvGrpSpPr>
            <p:grpSpPr bwMode="auto">
              <a:xfrm>
                <a:off x="1826" y="4047"/>
                <a:ext cx="99" cy="43"/>
                <a:chOff x="3926" y="3102"/>
                <a:chExt cx="183" cy="43"/>
              </a:xfrm>
            </p:grpSpPr>
            <p:sp>
              <p:nvSpPr>
                <p:cNvPr id="387118" name="Line 46"/>
                <p:cNvSpPr>
                  <a:spLocks noChangeShapeType="1"/>
                </p:cNvSpPr>
                <p:nvPr/>
              </p:nvSpPr>
              <p:spPr bwMode="auto">
                <a:xfrm flipV="1">
                  <a:off x="4108" y="3102"/>
                  <a:ext cx="1" cy="4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387119" name="Line 47"/>
                <p:cNvSpPr>
                  <a:spLocks noChangeShapeType="1"/>
                </p:cNvSpPr>
                <p:nvPr/>
              </p:nvSpPr>
              <p:spPr bwMode="auto">
                <a:xfrm>
                  <a:off x="3926" y="3144"/>
                  <a:ext cx="182" cy="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387120" name="Line 48"/>
                <p:cNvSpPr>
                  <a:spLocks noChangeShapeType="1"/>
                </p:cNvSpPr>
                <p:nvPr/>
              </p:nvSpPr>
              <p:spPr bwMode="auto">
                <a:xfrm>
                  <a:off x="3926" y="3102"/>
                  <a:ext cx="1" cy="42"/>
                </a:xfrm>
                <a:prstGeom prst="line">
                  <a:avLst/>
                </a:prstGeom>
                <a:noFill/>
                <a:ln w="12700">
                  <a:solidFill>
                    <a:srgbClr val="000000"/>
                  </a:solidFill>
                  <a:round/>
                  <a:headEnd/>
                  <a:tailEnd/>
                </a:ln>
              </p:spPr>
              <p:txBody>
                <a:bodyPr>
                  <a:prstTxWarp prst="textNoShape">
                    <a:avLst/>
                  </a:prstTxWarp>
                </a:bodyPr>
                <a:lstStyle/>
                <a:p>
                  <a:endParaRPr lang="en-US"/>
                </a:p>
              </p:txBody>
            </p:sp>
          </p:grpSp>
          <p:grpSp>
            <p:nvGrpSpPr>
              <p:cNvPr id="10" name="Group 49"/>
              <p:cNvGrpSpPr>
                <a:grpSpLocks/>
              </p:cNvGrpSpPr>
              <p:nvPr/>
            </p:nvGrpSpPr>
            <p:grpSpPr bwMode="auto">
              <a:xfrm>
                <a:off x="1581" y="4052"/>
                <a:ext cx="103" cy="43"/>
                <a:chOff x="3521" y="3102"/>
                <a:chExt cx="191" cy="43"/>
              </a:xfrm>
            </p:grpSpPr>
            <p:sp>
              <p:nvSpPr>
                <p:cNvPr id="387122" name="Line 50"/>
                <p:cNvSpPr>
                  <a:spLocks noChangeShapeType="1"/>
                </p:cNvSpPr>
                <p:nvPr/>
              </p:nvSpPr>
              <p:spPr bwMode="auto">
                <a:xfrm flipV="1">
                  <a:off x="3711" y="3102"/>
                  <a:ext cx="1" cy="4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387123" name="Line 51"/>
                <p:cNvSpPr>
                  <a:spLocks noChangeShapeType="1"/>
                </p:cNvSpPr>
                <p:nvPr/>
              </p:nvSpPr>
              <p:spPr bwMode="auto">
                <a:xfrm>
                  <a:off x="3521" y="3144"/>
                  <a:ext cx="190" cy="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387124" name="Line 52"/>
                <p:cNvSpPr>
                  <a:spLocks noChangeShapeType="1"/>
                </p:cNvSpPr>
                <p:nvPr/>
              </p:nvSpPr>
              <p:spPr bwMode="auto">
                <a:xfrm>
                  <a:off x="3521" y="3102"/>
                  <a:ext cx="1" cy="42"/>
                </a:xfrm>
                <a:prstGeom prst="line">
                  <a:avLst/>
                </a:prstGeom>
                <a:noFill/>
                <a:ln w="12700">
                  <a:solidFill>
                    <a:srgbClr val="000000"/>
                  </a:solidFill>
                  <a:round/>
                  <a:headEnd/>
                  <a:tailEnd/>
                </a:ln>
              </p:spPr>
              <p:txBody>
                <a:bodyPr>
                  <a:prstTxWarp prst="textNoShape">
                    <a:avLst/>
                  </a:prstTxWarp>
                </a:bodyPr>
                <a:lstStyle/>
                <a:p>
                  <a:endParaRPr lang="en-US"/>
                </a:p>
              </p:txBody>
            </p:sp>
          </p:grpSp>
          <p:sp>
            <p:nvSpPr>
              <p:cNvPr id="387125" name="Freeform 53"/>
              <p:cNvSpPr>
                <a:spLocks/>
              </p:cNvSpPr>
              <p:nvPr/>
            </p:nvSpPr>
            <p:spPr bwMode="auto">
              <a:xfrm>
                <a:off x="1622" y="4094"/>
                <a:ext cx="273" cy="82"/>
              </a:xfrm>
              <a:custGeom>
                <a:avLst/>
                <a:gdLst/>
                <a:ahLst/>
                <a:cxnLst>
                  <a:cxn ang="0">
                    <a:pos x="413" y="0"/>
                  </a:cxn>
                  <a:cxn ang="0">
                    <a:pos x="207" y="157"/>
                  </a:cxn>
                  <a:cxn ang="0">
                    <a:pos x="0" y="0"/>
                  </a:cxn>
                </a:cxnLst>
                <a:rect l="0" t="0" r="r" b="b"/>
                <a:pathLst>
                  <a:path w="413" h="157">
                    <a:moveTo>
                      <a:pt x="413" y="0"/>
                    </a:moveTo>
                    <a:lnTo>
                      <a:pt x="207" y="157"/>
                    </a:lnTo>
                    <a:lnTo>
                      <a:pt x="0" y="0"/>
                    </a:lnTo>
                  </a:path>
                </a:pathLst>
              </a:custGeom>
              <a:noFill/>
              <a:ln w="12700">
                <a:solidFill>
                  <a:srgbClr val="000000"/>
                </a:solidFill>
                <a:prstDash val="solid"/>
                <a:round/>
                <a:headEnd/>
                <a:tailEnd/>
              </a:ln>
            </p:spPr>
            <p:txBody>
              <a:bodyPr>
                <a:prstTxWarp prst="textNoShape">
                  <a:avLst/>
                </a:prstTxWarp>
              </a:bodyPr>
              <a:lstStyle/>
              <a:p>
                <a:endParaRPr lang="en-US"/>
              </a:p>
            </p:txBody>
          </p:sp>
        </p:grpSp>
        <p:grpSp>
          <p:nvGrpSpPr>
            <p:cNvPr id="11" name="Group 55"/>
            <p:cNvGrpSpPr>
              <a:grpSpLocks/>
            </p:cNvGrpSpPr>
            <p:nvPr/>
          </p:nvGrpSpPr>
          <p:grpSpPr bwMode="auto">
            <a:xfrm>
              <a:off x="2086" y="4047"/>
              <a:ext cx="344" cy="129"/>
              <a:chOff x="1581" y="4047"/>
              <a:chExt cx="344" cy="129"/>
            </a:xfrm>
          </p:grpSpPr>
          <p:grpSp>
            <p:nvGrpSpPr>
              <p:cNvPr id="12" name="Group 56"/>
              <p:cNvGrpSpPr>
                <a:grpSpLocks/>
              </p:cNvGrpSpPr>
              <p:nvPr/>
            </p:nvGrpSpPr>
            <p:grpSpPr bwMode="auto">
              <a:xfrm>
                <a:off x="1826" y="4047"/>
                <a:ext cx="99" cy="43"/>
                <a:chOff x="3926" y="3102"/>
                <a:chExt cx="183" cy="43"/>
              </a:xfrm>
            </p:grpSpPr>
            <p:sp>
              <p:nvSpPr>
                <p:cNvPr id="387129" name="Line 57"/>
                <p:cNvSpPr>
                  <a:spLocks noChangeShapeType="1"/>
                </p:cNvSpPr>
                <p:nvPr/>
              </p:nvSpPr>
              <p:spPr bwMode="auto">
                <a:xfrm flipV="1">
                  <a:off x="4108" y="3102"/>
                  <a:ext cx="1" cy="4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387130" name="Line 58"/>
                <p:cNvSpPr>
                  <a:spLocks noChangeShapeType="1"/>
                </p:cNvSpPr>
                <p:nvPr/>
              </p:nvSpPr>
              <p:spPr bwMode="auto">
                <a:xfrm>
                  <a:off x="3926" y="3144"/>
                  <a:ext cx="182" cy="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387131" name="Line 59"/>
                <p:cNvSpPr>
                  <a:spLocks noChangeShapeType="1"/>
                </p:cNvSpPr>
                <p:nvPr/>
              </p:nvSpPr>
              <p:spPr bwMode="auto">
                <a:xfrm>
                  <a:off x="3926" y="3102"/>
                  <a:ext cx="1" cy="42"/>
                </a:xfrm>
                <a:prstGeom prst="line">
                  <a:avLst/>
                </a:prstGeom>
                <a:noFill/>
                <a:ln w="12700">
                  <a:solidFill>
                    <a:srgbClr val="000000"/>
                  </a:solidFill>
                  <a:round/>
                  <a:headEnd/>
                  <a:tailEnd/>
                </a:ln>
              </p:spPr>
              <p:txBody>
                <a:bodyPr>
                  <a:prstTxWarp prst="textNoShape">
                    <a:avLst/>
                  </a:prstTxWarp>
                </a:bodyPr>
                <a:lstStyle/>
                <a:p>
                  <a:endParaRPr lang="en-US"/>
                </a:p>
              </p:txBody>
            </p:sp>
          </p:grpSp>
          <p:grpSp>
            <p:nvGrpSpPr>
              <p:cNvPr id="13" name="Group 60"/>
              <p:cNvGrpSpPr>
                <a:grpSpLocks/>
              </p:cNvGrpSpPr>
              <p:nvPr/>
            </p:nvGrpSpPr>
            <p:grpSpPr bwMode="auto">
              <a:xfrm>
                <a:off x="1581" y="4052"/>
                <a:ext cx="103" cy="43"/>
                <a:chOff x="3521" y="3102"/>
                <a:chExt cx="191" cy="43"/>
              </a:xfrm>
            </p:grpSpPr>
            <p:sp>
              <p:nvSpPr>
                <p:cNvPr id="387133" name="Line 61"/>
                <p:cNvSpPr>
                  <a:spLocks noChangeShapeType="1"/>
                </p:cNvSpPr>
                <p:nvPr/>
              </p:nvSpPr>
              <p:spPr bwMode="auto">
                <a:xfrm flipV="1">
                  <a:off x="3711" y="3102"/>
                  <a:ext cx="1" cy="4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387134" name="Line 62"/>
                <p:cNvSpPr>
                  <a:spLocks noChangeShapeType="1"/>
                </p:cNvSpPr>
                <p:nvPr/>
              </p:nvSpPr>
              <p:spPr bwMode="auto">
                <a:xfrm>
                  <a:off x="3521" y="3144"/>
                  <a:ext cx="190" cy="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387135" name="Line 63"/>
                <p:cNvSpPr>
                  <a:spLocks noChangeShapeType="1"/>
                </p:cNvSpPr>
                <p:nvPr/>
              </p:nvSpPr>
              <p:spPr bwMode="auto">
                <a:xfrm>
                  <a:off x="3521" y="3102"/>
                  <a:ext cx="1" cy="42"/>
                </a:xfrm>
                <a:prstGeom prst="line">
                  <a:avLst/>
                </a:prstGeom>
                <a:noFill/>
                <a:ln w="12700">
                  <a:solidFill>
                    <a:srgbClr val="000000"/>
                  </a:solidFill>
                  <a:round/>
                  <a:headEnd/>
                  <a:tailEnd/>
                </a:ln>
              </p:spPr>
              <p:txBody>
                <a:bodyPr>
                  <a:prstTxWarp prst="textNoShape">
                    <a:avLst/>
                  </a:prstTxWarp>
                </a:bodyPr>
                <a:lstStyle/>
                <a:p>
                  <a:endParaRPr lang="en-US"/>
                </a:p>
              </p:txBody>
            </p:sp>
          </p:grpSp>
          <p:sp>
            <p:nvSpPr>
              <p:cNvPr id="387136" name="Freeform 64"/>
              <p:cNvSpPr>
                <a:spLocks/>
              </p:cNvSpPr>
              <p:nvPr/>
            </p:nvSpPr>
            <p:spPr bwMode="auto">
              <a:xfrm>
                <a:off x="1622" y="4094"/>
                <a:ext cx="273" cy="82"/>
              </a:xfrm>
              <a:custGeom>
                <a:avLst/>
                <a:gdLst/>
                <a:ahLst/>
                <a:cxnLst>
                  <a:cxn ang="0">
                    <a:pos x="413" y="0"/>
                  </a:cxn>
                  <a:cxn ang="0">
                    <a:pos x="207" y="157"/>
                  </a:cxn>
                  <a:cxn ang="0">
                    <a:pos x="0" y="0"/>
                  </a:cxn>
                </a:cxnLst>
                <a:rect l="0" t="0" r="r" b="b"/>
                <a:pathLst>
                  <a:path w="413" h="157">
                    <a:moveTo>
                      <a:pt x="413" y="0"/>
                    </a:moveTo>
                    <a:lnTo>
                      <a:pt x="207" y="157"/>
                    </a:lnTo>
                    <a:lnTo>
                      <a:pt x="0" y="0"/>
                    </a:lnTo>
                  </a:path>
                </a:pathLst>
              </a:custGeom>
              <a:noFill/>
              <a:ln w="12700">
                <a:solidFill>
                  <a:srgbClr val="000000"/>
                </a:solidFill>
                <a:prstDash val="solid"/>
                <a:round/>
                <a:headEnd/>
                <a:tailEnd/>
              </a:ln>
            </p:spPr>
            <p:txBody>
              <a:bodyPr>
                <a:prstTxWarp prst="textNoShape">
                  <a:avLst/>
                </a:prstTxWarp>
              </a:bodyPr>
              <a:lstStyle/>
              <a:p>
                <a:endParaRPr lang="en-US"/>
              </a:p>
            </p:txBody>
          </p:sp>
        </p:grpSp>
      </p:grpSp>
      <p:sp>
        <p:nvSpPr>
          <p:cNvPr id="387137" name="AutoShape 65"/>
          <p:cNvSpPr>
            <a:spLocks noChangeArrowheads="1"/>
          </p:cNvSpPr>
          <p:nvPr/>
        </p:nvSpPr>
        <p:spPr bwMode="auto">
          <a:xfrm>
            <a:off x="1238250" y="5108575"/>
            <a:ext cx="1277938" cy="206375"/>
          </a:xfrm>
          <a:prstGeom prst="rightArrow">
            <a:avLst>
              <a:gd name="adj1" fmla="val 50398"/>
              <a:gd name="adj2" fmla="val 100768"/>
            </a:avLst>
          </a:prstGeom>
          <a:solidFill>
            <a:srgbClr val="FFEA18"/>
          </a:solidFill>
          <a:ln w="9525">
            <a:solidFill>
              <a:schemeClr val="tx1"/>
            </a:solidFill>
            <a:miter lim="800000"/>
            <a:headEnd/>
            <a:tailEnd/>
          </a:ln>
          <a:effectLst/>
        </p:spPr>
        <p:txBody>
          <a:bodyPr wrap="none" anchor="ctr">
            <a:prstTxWarp prst="textNoShape">
              <a:avLst/>
            </a:prstTxWarp>
          </a:bodyPr>
          <a:lstStyle/>
          <a:p>
            <a:endParaRPr lang="en-US"/>
          </a:p>
        </p:txBody>
      </p:sp>
      <p:sp>
        <p:nvSpPr>
          <p:cNvPr id="387142" name="AutoShape 70"/>
          <p:cNvSpPr>
            <a:spLocks noChangeArrowheads="1"/>
          </p:cNvSpPr>
          <p:nvPr/>
        </p:nvSpPr>
        <p:spPr bwMode="auto">
          <a:xfrm>
            <a:off x="5516563" y="6443663"/>
            <a:ext cx="3567112" cy="365125"/>
          </a:xfrm>
          <a:prstGeom prst="roundRect">
            <a:avLst>
              <a:gd name="adj" fmla="val 16667"/>
            </a:avLst>
          </a:prstGeom>
          <a:solidFill>
            <a:srgbClr val="FFCC18"/>
          </a:solidFill>
          <a:ln w="9525">
            <a:noFill/>
            <a:round/>
            <a:headEnd/>
            <a:tailEnd/>
          </a:ln>
          <a:effectLst/>
        </p:spPr>
        <p:txBody>
          <a:bodyPr wrap="none" anchor="ctr">
            <a:prstTxWarp prst="textNoShape">
              <a:avLst/>
            </a:prstTxWarp>
            <a:spAutoFit/>
          </a:bodyPr>
          <a:lstStyle/>
          <a:p>
            <a:pPr algn="l"/>
            <a:r>
              <a:rPr lang="en-US" sz="1600" b="1" u="sng">
                <a:solidFill>
                  <a:srgbClr val="CC0000"/>
                </a:solidFill>
              </a:rPr>
              <a:t>homologous</a:t>
            </a:r>
            <a:r>
              <a:rPr lang="en-US" sz="1600" b="1">
                <a:solidFill>
                  <a:srgbClr val="000000"/>
                </a:solidFill>
              </a:rPr>
              <a:t> = “same information”</a:t>
            </a:r>
          </a:p>
        </p:txBody>
      </p:sp>
      <p:sp>
        <p:nvSpPr>
          <p:cNvPr id="387146" name="AutoShape 74"/>
          <p:cNvSpPr>
            <a:spLocks noChangeArrowheads="1"/>
          </p:cNvSpPr>
          <p:nvPr/>
        </p:nvSpPr>
        <p:spPr bwMode="auto">
          <a:xfrm>
            <a:off x="12700" y="6427788"/>
            <a:ext cx="1627188" cy="233362"/>
          </a:xfrm>
          <a:prstGeom prst="roundRect">
            <a:avLst>
              <a:gd name="adj" fmla="val 16667"/>
            </a:avLst>
          </a:prstGeom>
          <a:solidFill>
            <a:srgbClr val="CC0000"/>
          </a:solidFill>
          <a:ln w="9525">
            <a:noFill/>
            <a:round/>
            <a:headEnd/>
            <a:tailEnd/>
          </a:ln>
        </p:spPr>
        <p:txBody>
          <a:bodyPr wrap="none" lIns="45720" tIns="0" rIns="45720" bIns="0">
            <a:prstTxWarp prst="textNoShape">
              <a:avLst/>
            </a:prstTxWarp>
            <a:spAutoFit/>
          </a:bodyPr>
          <a:lstStyle/>
          <a:p>
            <a:pPr eaLnBrk="1" hangingPunct="1">
              <a:lnSpc>
                <a:spcPct val="85000"/>
              </a:lnSpc>
            </a:pPr>
            <a:r>
              <a:rPr lang="en-US" sz="1600" b="1">
                <a:solidFill>
                  <a:schemeClr val="bg1"/>
                </a:solidFill>
              </a:rPr>
              <a:t>single-stranded</a:t>
            </a:r>
          </a:p>
        </p:txBody>
      </p:sp>
      <p:sp>
        <p:nvSpPr>
          <p:cNvPr id="387147" name="AutoShape 75"/>
          <p:cNvSpPr>
            <a:spLocks noChangeArrowheads="1"/>
          </p:cNvSpPr>
          <p:nvPr/>
        </p:nvSpPr>
        <p:spPr bwMode="auto">
          <a:xfrm>
            <a:off x="2314575" y="6557963"/>
            <a:ext cx="1706563" cy="233362"/>
          </a:xfrm>
          <a:prstGeom prst="roundRect">
            <a:avLst>
              <a:gd name="adj" fmla="val 16667"/>
            </a:avLst>
          </a:prstGeom>
          <a:solidFill>
            <a:srgbClr val="CC0000"/>
          </a:solidFill>
          <a:ln w="9525">
            <a:noFill/>
            <a:round/>
            <a:headEnd/>
            <a:tailEnd/>
          </a:ln>
        </p:spPr>
        <p:txBody>
          <a:bodyPr wrap="none" lIns="45720" tIns="0" rIns="45720" bIns="0">
            <a:prstTxWarp prst="textNoShape">
              <a:avLst/>
            </a:prstTxWarp>
            <a:spAutoFit/>
          </a:bodyPr>
          <a:lstStyle/>
          <a:p>
            <a:pPr eaLnBrk="1" hangingPunct="1">
              <a:lnSpc>
                <a:spcPct val="85000"/>
              </a:lnSpc>
            </a:pPr>
            <a:r>
              <a:rPr lang="en-US" sz="1600" b="1">
                <a:solidFill>
                  <a:schemeClr val="bg1"/>
                </a:solidFill>
              </a:rPr>
              <a:t>double-stranded</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1026" descr="Rectangle: Click to edit Master text styles&#10;Second level&#10;Third level&#10;Fourth level&#10;Fifth level"/>
          <p:cNvSpPr>
            <a:spLocks noGrp="1" noChangeArrowheads="1"/>
          </p:cNvSpPr>
          <p:nvPr>
            <p:ph type="body" idx="1"/>
          </p:nvPr>
        </p:nvSpPr>
        <p:spPr>
          <a:xfrm>
            <a:off x="384175" y="1054100"/>
            <a:ext cx="8201025" cy="2419350"/>
          </a:xfrm>
        </p:spPr>
        <p:txBody>
          <a:bodyPr/>
          <a:lstStyle/>
          <a:p>
            <a:pPr marL="280988" indent="-280988">
              <a:lnSpc>
                <a:spcPct val="90000"/>
              </a:lnSpc>
              <a:tabLst>
                <a:tab pos="909638" algn="l"/>
                <a:tab pos="1371600" algn="l"/>
              </a:tabLst>
            </a:pPr>
            <a:r>
              <a:rPr lang="en-US" sz="2800" dirty="0"/>
              <a:t>Going from egg to baby…. </a:t>
            </a:r>
          </a:p>
          <a:p>
            <a:pPr lvl="1" indent="-225425">
              <a:lnSpc>
                <a:spcPct val="90000"/>
              </a:lnSpc>
              <a:buFont typeface="Wingdings" charset="2"/>
              <a:buNone/>
              <a:tabLst>
                <a:tab pos="909638" algn="l"/>
                <a:tab pos="1371600" algn="l"/>
              </a:tabLst>
            </a:pPr>
            <a:r>
              <a:rPr lang="en-US" dirty="0"/>
              <a:t>the original fertilized egg has to divide… </a:t>
            </a:r>
          </a:p>
          <a:p>
            <a:pPr marL="280988" indent="-280988">
              <a:lnSpc>
                <a:spcPct val="90000"/>
              </a:lnSpc>
              <a:buFont typeface="Wingdings" charset="2"/>
              <a:buNone/>
              <a:tabLst>
                <a:tab pos="909638" algn="l"/>
                <a:tab pos="1371600" algn="l"/>
              </a:tabLst>
            </a:pPr>
            <a:r>
              <a:rPr lang="en-US" sz="2800" dirty="0"/>
              <a:t>		and divide…</a:t>
            </a:r>
          </a:p>
          <a:p>
            <a:pPr marL="280988" indent="-280988">
              <a:lnSpc>
                <a:spcPct val="90000"/>
              </a:lnSpc>
              <a:buFont typeface="Wingdings" charset="2"/>
              <a:buNone/>
              <a:tabLst>
                <a:tab pos="909638" algn="l"/>
                <a:tab pos="1371600" algn="l"/>
              </a:tabLst>
            </a:pPr>
            <a:r>
              <a:rPr lang="en-US" sz="2800" dirty="0"/>
              <a:t>			and divide…</a:t>
            </a:r>
          </a:p>
          <a:p>
            <a:pPr marL="280988" indent="-280988">
              <a:lnSpc>
                <a:spcPct val="90000"/>
              </a:lnSpc>
              <a:buFont typeface="Wingdings" charset="2"/>
              <a:buNone/>
              <a:tabLst>
                <a:tab pos="909638" algn="l"/>
                <a:tab pos="1371600" algn="l"/>
              </a:tabLst>
            </a:pPr>
            <a:r>
              <a:rPr lang="en-US" sz="2800" dirty="0"/>
              <a:t>				and divide…</a:t>
            </a:r>
          </a:p>
        </p:txBody>
      </p:sp>
      <p:pic>
        <p:nvPicPr>
          <p:cNvPr id="578563" name="Picture 1027"/>
          <p:cNvPicPr>
            <a:picLocks noChangeAspect="1" noChangeArrowheads="1"/>
          </p:cNvPicPr>
          <p:nvPr/>
        </p:nvPicPr>
        <p:blipFill>
          <a:blip r:embed="rId2"/>
          <a:srcRect/>
          <a:stretch>
            <a:fillRect/>
          </a:stretch>
        </p:blipFill>
        <p:spPr bwMode="auto">
          <a:xfrm>
            <a:off x="76200" y="3810000"/>
            <a:ext cx="8958263" cy="2946400"/>
          </a:xfrm>
          <a:prstGeom prst="rect">
            <a:avLst/>
          </a:prstGeom>
          <a:noFill/>
          <a:ln w="9525">
            <a:noFill/>
            <a:miter lim="800000"/>
            <a:headEnd/>
            <a:tailEnd/>
          </a:ln>
          <a:effectLst>
            <a:outerShdw blurRad="50800" dist="38100" dir="2700000" algn="br">
              <a:srgbClr val="000000">
                <a:alpha val="43000"/>
              </a:srgbClr>
            </a:outerShdw>
          </a:effectLst>
        </p:spPr>
      </p:pic>
      <p:sp>
        <p:nvSpPr>
          <p:cNvPr id="578564" name="Rectangle 1028"/>
          <p:cNvSpPr>
            <a:spLocks noGrp="1" noChangeArrowheads="1"/>
          </p:cNvSpPr>
          <p:nvPr>
            <p:ph type="title"/>
          </p:nvPr>
        </p:nvSpPr>
        <p:spPr>
          <a:noFill/>
          <a:ln/>
        </p:spPr>
        <p:txBody>
          <a:bodyPr/>
          <a:lstStyle/>
          <a:p>
            <a:r>
              <a:rPr lang="en-US"/>
              <a:t>Getting from there to here…</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p:txBody>
          <a:bodyPr/>
          <a:lstStyle/>
          <a:p>
            <a:r>
              <a:rPr lang="en-US"/>
              <a:t>Mitosis </a:t>
            </a:r>
          </a:p>
        </p:txBody>
      </p:sp>
      <p:sp>
        <p:nvSpPr>
          <p:cNvPr id="401411" name="Rectangle 3" descr="Rectangle: Click to edit Master text styles&#10;Second level&#10;Third level&#10;Fourth level&#10;Fifth level"/>
          <p:cNvSpPr>
            <a:spLocks noGrp="1" noChangeArrowheads="1"/>
          </p:cNvSpPr>
          <p:nvPr>
            <p:ph type="body" idx="1"/>
          </p:nvPr>
        </p:nvSpPr>
        <p:spPr>
          <a:xfrm>
            <a:off x="838200" y="1371600"/>
            <a:ext cx="6367463" cy="4605338"/>
          </a:xfrm>
        </p:spPr>
        <p:txBody>
          <a:bodyPr/>
          <a:lstStyle/>
          <a:p>
            <a:r>
              <a:rPr lang="en-US"/>
              <a:t>Dividing cell’s DNA between </a:t>
            </a:r>
            <a:br>
              <a:rPr lang="en-US"/>
            </a:br>
            <a:r>
              <a:rPr lang="en-US"/>
              <a:t>2 daughter nuclei</a:t>
            </a:r>
          </a:p>
          <a:p>
            <a:pPr lvl="1"/>
            <a:r>
              <a:rPr lang="en-US"/>
              <a:t>“dance of the chromosomes”</a:t>
            </a:r>
            <a:endParaRPr lang="en-US" u="sng">
              <a:solidFill>
                <a:schemeClr val="tx2"/>
              </a:solidFill>
            </a:endParaRPr>
          </a:p>
          <a:p>
            <a:r>
              <a:rPr lang="en-US"/>
              <a:t>4 phases</a:t>
            </a:r>
          </a:p>
          <a:p>
            <a:pPr lvl="1"/>
            <a:r>
              <a:rPr lang="en-US" u="sng">
                <a:solidFill>
                  <a:srgbClr val="CC0000"/>
                </a:solidFill>
              </a:rPr>
              <a:t>prophase</a:t>
            </a:r>
          </a:p>
          <a:p>
            <a:pPr lvl="1"/>
            <a:r>
              <a:rPr lang="en-US" u="sng">
                <a:solidFill>
                  <a:srgbClr val="CC0000"/>
                </a:solidFill>
              </a:rPr>
              <a:t>metaphase</a:t>
            </a:r>
          </a:p>
          <a:p>
            <a:pPr lvl="1"/>
            <a:r>
              <a:rPr lang="en-US" u="sng">
                <a:solidFill>
                  <a:srgbClr val="CC0000"/>
                </a:solidFill>
              </a:rPr>
              <a:t>anaphase</a:t>
            </a:r>
          </a:p>
          <a:p>
            <a:pPr lvl="1"/>
            <a:r>
              <a:rPr lang="en-US" u="sng">
                <a:solidFill>
                  <a:srgbClr val="CC0000"/>
                </a:solidFill>
              </a:rPr>
              <a:t>telophase</a:t>
            </a:r>
            <a:endParaRPr lang="en-US" b="0"/>
          </a:p>
        </p:txBody>
      </p:sp>
      <p:pic>
        <p:nvPicPr>
          <p:cNvPr id="401412" name="Picture 4"/>
          <p:cNvPicPr>
            <a:picLocks noChangeAspect="1" noChangeArrowheads="1"/>
          </p:cNvPicPr>
          <p:nvPr/>
        </p:nvPicPr>
        <p:blipFill>
          <a:blip r:embed="rId3"/>
          <a:srcRect b="3717"/>
          <a:stretch>
            <a:fillRect/>
          </a:stretch>
        </p:blipFill>
        <p:spPr bwMode="auto">
          <a:xfrm>
            <a:off x="4343400" y="3429000"/>
            <a:ext cx="4743450" cy="3316288"/>
          </a:xfrm>
          <a:prstGeom prst="rect">
            <a:avLst/>
          </a:prstGeom>
          <a:noFill/>
          <a:ln w="9525">
            <a:noFill/>
            <a:miter lim="800000"/>
            <a:headEnd/>
            <a:tailEnd/>
          </a:ln>
          <a:effectLst>
            <a:outerShdw blurRad="50800" dist="38100" dir="2700000" algn="br">
              <a:srgbClr val="000000">
                <a:alpha val="43000"/>
              </a:srgbClr>
            </a:outerShdw>
          </a:effectLst>
        </p:spPr>
      </p:pic>
      <p:pic>
        <p:nvPicPr>
          <p:cNvPr id="401413" name="Picture 5" descr="new_cell_division"/>
          <p:cNvPicPr>
            <a:picLocks noChangeAspect="1" noChangeArrowheads="1"/>
          </p:cNvPicPr>
          <p:nvPr/>
        </p:nvPicPr>
        <p:blipFill>
          <a:blip r:embed="rId4"/>
          <a:srcRect l="8333" t="21666" r="5000" b="30000"/>
          <a:stretch>
            <a:fillRect/>
          </a:stretch>
        </p:blipFill>
        <p:spPr bwMode="auto">
          <a:xfrm>
            <a:off x="6518275" y="371475"/>
            <a:ext cx="2562225" cy="1430338"/>
          </a:xfrm>
          <a:prstGeom prst="rect">
            <a:avLst/>
          </a:prstGeom>
          <a:noFill/>
          <a:ln w="9525">
            <a:noFill/>
            <a:miter lim="800000"/>
            <a:headEnd/>
            <a:tailEnd/>
          </a:ln>
          <a:effectLst>
            <a:outerShdw blurRad="63500" dist="38099" dir="2700000" algn="ctr" rotWithShape="0">
              <a:srgbClr val="000000">
                <a:alpha val="74998"/>
              </a:srgbClr>
            </a:outerShdw>
          </a:effec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5506" name="Picture 2"/>
          <p:cNvPicPr>
            <a:picLocks noChangeAspect="1" noChangeArrowheads="1"/>
          </p:cNvPicPr>
          <p:nvPr/>
        </p:nvPicPr>
        <p:blipFill>
          <a:blip r:embed="rId3"/>
          <a:srcRect l="33299" r="33299" b="4007"/>
          <a:stretch>
            <a:fillRect/>
          </a:stretch>
        </p:blipFill>
        <p:spPr bwMode="auto">
          <a:xfrm>
            <a:off x="5943600" y="838200"/>
            <a:ext cx="2997200" cy="5799138"/>
          </a:xfrm>
          <a:prstGeom prst="rect">
            <a:avLst/>
          </a:prstGeom>
          <a:noFill/>
          <a:ln w="9525">
            <a:noFill/>
            <a:miter lim="800000"/>
            <a:headEnd/>
            <a:tailEnd/>
          </a:ln>
          <a:effectLst>
            <a:outerShdw blurRad="50800" dist="38100" algn="r">
              <a:srgbClr val="000000">
                <a:alpha val="43000"/>
              </a:srgbClr>
            </a:outerShdw>
          </a:effectLst>
        </p:spPr>
      </p:pic>
      <p:sp>
        <p:nvSpPr>
          <p:cNvPr id="405507" name="Rectangle 3"/>
          <p:cNvSpPr>
            <a:spLocks noChangeArrowheads="1"/>
          </p:cNvSpPr>
          <p:nvPr/>
        </p:nvSpPr>
        <p:spPr bwMode="auto">
          <a:xfrm>
            <a:off x="8839200" y="876300"/>
            <a:ext cx="88900" cy="3009900"/>
          </a:xfrm>
          <a:prstGeom prst="rect">
            <a:avLst/>
          </a:prstGeom>
          <a:solidFill>
            <a:schemeClr val="bg1"/>
          </a:solidFill>
          <a:ln w="9525">
            <a:solidFill>
              <a:schemeClr val="bg1"/>
            </a:solidFill>
            <a:miter lim="800000"/>
            <a:headEnd/>
            <a:tailEnd/>
          </a:ln>
          <a:effectLst/>
        </p:spPr>
        <p:txBody>
          <a:bodyPr wrap="none" anchor="ctr">
            <a:prstTxWarp prst="textNoShape">
              <a:avLst/>
            </a:prstTxWarp>
          </a:bodyPr>
          <a:lstStyle/>
          <a:p>
            <a:endParaRPr lang="en-US"/>
          </a:p>
        </p:txBody>
      </p:sp>
      <p:sp>
        <p:nvSpPr>
          <p:cNvPr id="405508" name="Rectangle 4"/>
          <p:cNvSpPr>
            <a:spLocks noGrp="1" noChangeArrowheads="1"/>
          </p:cNvSpPr>
          <p:nvPr>
            <p:ph type="title"/>
          </p:nvPr>
        </p:nvSpPr>
        <p:spPr>
          <a:xfrm>
            <a:off x="190500" y="0"/>
            <a:ext cx="7772400" cy="762000"/>
          </a:xfrm>
          <a:noFill/>
          <a:ln/>
        </p:spPr>
        <p:txBody>
          <a:bodyPr/>
          <a:lstStyle/>
          <a:p>
            <a:r>
              <a:rPr lang="en-US" dirty="0"/>
              <a:t>Prophase  </a:t>
            </a:r>
          </a:p>
        </p:txBody>
      </p:sp>
      <p:sp>
        <p:nvSpPr>
          <p:cNvPr id="405509" name="Rectangle 5" descr="Rectangle: Click to edit Master text styles&#10;Second level&#10;Third level&#10;Fourth level&#10;Fifth level"/>
          <p:cNvSpPr>
            <a:spLocks noGrp="1" noChangeArrowheads="1"/>
          </p:cNvSpPr>
          <p:nvPr>
            <p:ph type="body" idx="1"/>
          </p:nvPr>
        </p:nvSpPr>
        <p:spPr>
          <a:xfrm>
            <a:off x="317500" y="796925"/>
            <a:ext cx="5461000" cy="5184775"/>
          </a:xfrm>
          <a:noFill/>
          <a:ln/>
        </p:spPr>
        <p:txBody>
          <a:bodyPr>
            <a:normAutofit lnSpcReduction="10000"/>
          </a:bodyPr>
          <a:lstStyle/>
          <a:p>
            <a:pPr>
              <a:lnSpc>
                <a:spcPct val="90000"/>
              </a:lnSpc>
            </a:pPr>
            <a:r>
              <a:rPr lang="en-US" sz="2800" dirty="0"/>
              <a:t>Chromatin condenses </a:t>
            </a:r>
          </a:p>
          <a:p>
            <a:pPr lvl="1">
              <a:lnSpc>
                <a:spcPct val="90000"/>
              </a:lnSpc>
            </a:pPr>
            <a:r>
              <a:rPr lang="en-US" u="sng" dirty="0">
                <a:solidFill>
                  <a:srgbClr val="007300"/>
                </a:solidFill>
              </a:rPr>
              <a:t>visible chromosomes</a:t>
            </a:r>
            <a:endParaRPr lang="en-US" dirty="0" smtClean="0"/>
          </a:p>
          <a:p>
            <a:pPr>
              <a:lnSpc>
                <a:spcPct val="90000"/>
              </a:lnSpc>
            </a:pPr>
            <a:r>
              <a:rPr lang="en-US" sz="2800" u="sng" dirty="0" err="1" smtClean="0">
                <a:solidFill>
                  <a:srgbClr val="CC0000"/>
                </a:solidFill>
              </a:rPr>
              <a:t>Centrioles</a:t>
            </a:r>
            <a:r>
              <a:rPr lang="en-US" sz="2800" dirty="0" smtClean="0"/>
              <a:t> </a:t>
            </a:r>
            <a:r>
              <a:rPr lang="en-US" sz="2800" dirty="0"/>
              <a:t>move to opposite poles of cell </a:t>
            </a:r>
          </a:p>
          <a:p>
            <a:pPr lvl="1">
              <a:lnSpc>
                <a:spcPct val="90000"/>
              </a:lnSpc>
            </a:pPr>
            <a:r>
              <a:rPr lang="en-US" dirty="0"/>
              <a:t>animal </a:t>
            </a:r>
            <a:r>
              <a:rPr lang="en-US" dirty="0" smtClean="0"/>
              <a:t>cells only</a:t>
            </a:r>
          </a:p>
          <a:p>
            <a:pPr>
              <a:lnSpc>
                <a:spcPct val="90000"/>
              </a:lnSpc>
            </a:pPr>
            <a:r>
              <a:rPr lang="en-US" sz="2800" dirty="0"/>
              <a:t>Protein fibers cross cell to form </a:t>
            </a:r>
            <a:r>
              <a:rPr lang="en-US" sz="2800" u="sng" dirty="0">
                <a:solidFill>
                  <a:srgbClr val="CC0000"/>
                </a:solidFill>
              </a:rPr>
              <a:t>mitotic spindle</a:t>
            </a:r>
            <a:endParaRPr lang="en-US" sz="2800" u="sng" dirty="0">
              <a:solidFill>
                <a:schemeClr val="tx2"/>
              </a:solidFill>
            </a:endParaRPr>
          </a:p>
          <a:p>
            <a:pPr lvl="1">
              <a:lnSpc>
                <a:spcPct val="90000"/>
              </a:lnSpc>
            </a:pPr>
            <a:r>
              <a:rPr lang="en-US" u="sng" dirty="0">
                <a:solidFill>
                  <a:srgbClr val="CC0000"/>
                </a:solidFill>
              </a:rPr>
              <a:t>microtubules</a:t>
            </a:r>
            <a:r>
              <a:rPr lang="en-US" dirty="0"/>
              <a:t> </a:t>
            </a:r>
            <a:endParaRPr lang="en-US" dirty="0" smtClean="0"/>
          </a:p>
          <a:p>
            <a:pPr lvl="1">
              <a:lnSpc>
                <a:spcPct val="90000"/>
              </a:lnSpc>
            </a:pPr>
            <a:r>
              <a:rPr lang="en-US" dirty="0" smtClean="0"/>
              <a:t>coordinate </a:t>
            </a:r>
            <a:r>
              <a:rPr lang="en-US" dirty="0"/>
              <a:t>movement of chromosomes</a:t>
            </a:r>
            <a:endParaRPr lang="en-US" u="sng" dirty="0">
              <a:solidFill>
                <a:schemeClr val="tx2"/>
              </a:solidFill>
            </a:endParaRPr>
          </a:p>
          <a:p>
            <a:pPr>
              <a:lnSpc>
                <a:spcPct val="90000"/>
              </a:lnSpc>
            </a:pPr>
            <a:r>
              <a:rPr lang="en-US" sz="2800" u="sng" dirty="0">
                <a:solidFill>
                  <a:srgbClr val="007300"/>
                </a:solidFill>
              </a:rPr>
              <a:t>Nucleolus disappears</a:t>
            </a:r>
            <a:endParaRPr lang="en-US" sz="2800" dirty="0"/>
          </a:p>
          <a:p>
            <a:pPr>
              <a:lnSpc>
                <a:spcPct val="90000"/>
              </a:lnSpc>
            </a:pPr>
            <a:r>
              <a:rPr lang="en-US" sz="2800" u="sng" dirty="0">
                <a:solidFill>
                  <a:srgbClr val="007300"/>
                </a:solidFill>
              </a:rPr>
              <a:t>Nuclear membrane breaks down</a:t>
            </a:r>
            <a:r>
              <a:rPr lang="en-US" sz="2800" dirty="0"/>
              <a:t> </a:t>
            </a:r>
          </a:p>
        </p:txBody>
      </p:sp>
      <p:sp>
        <p:nvSpPr>
          <p:cNvPr id="405511" name="AutoShape 7"/>
          <p:cNvSpPr>
            <a:spLocks noChangeArrowheads="1"/>
          </p:cNvSpPr>
          <p:nvPr/>
        </p:nvSpPr>
        <p:spPr bwMode="auto">
          <a:xfrm>
            <a:off x="6513513" y="63500"/>
            <a:ext cx="2590800" cy="339725"/>
          </a:xfrm>
          <a:prstGeom prst="roundRect">
            <a:avLst>
              <a:gd name="adj" fmla="val 16667"/>
            </a:avLst>
          </a:prstGeom>
          <a:solidFill>
            <a:srgbClr val="FFEA18"/>
          </a:solidFill>
          <a:ln w="9525">
            <a:noFill/>
            <a:round/>
            <a:headEnd/>
            <a:tailEnd/>
          </a:ln>
          <a:effectLst/>
        </p:spPr>
        <p:txBody>
          <a:bodyPr wrap="none" lIns="45720" tIns="0" rIns="45720" bIns="0" anchor="ctr">
            <a:prstTxWarp prst="textNoShape">
              <a:avLst/>
            </a:prstTxWarp>
            <a:spAutoFit/>
          </a:bodyPr>
          <a:lstStyle/>
          <a:p>
            <a:pPr algn="l"/>
            <a:r>
              <a:rPr lang="en-US" sz="2000" b="1" u="sng">
                <a:solidFill>
                  <a:srgbClr val="007300"/>
                </a:solidFill>
              </a:rPr>
              <a:t>green = key features</a:t>
            </a:r>
            <a:endParaRPr lang="en-US" b="1" u="sng">
              <a:solidFill>
                <a:srgbClr val="007300"/>
              </a:solidFill>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7554" name="Picture 2"/>
          <p:cNvPicPr>
            <a:picLocks noChangeAspect="1" noChangeArrowheads="1"/>
          </p:cNvPicPr>
          <p:nvPr/>
        </p:nvPicPr>
        <p:blipFill>
          <a:blip r:embed="rId3"/>
          <a:srcRect l="65700" b="4007"/>
          <a:stretch>
            <a:fillRect/>
          </a:stretch>
        </p:blipFill>
        <p:spPr bwMode="auto">
          <a:xfrm>
            <a:off x="5992813" y="906463"/>
            <a:ext cx="3074987" cy="5799137"/>
          </a:xfrm>
          <a:prstGeom prst="rect">
            <a:avLst/>
          </a:prstGeom>
          <a:noFill/>
          <a:ln w="9525">
            <a:noFill/>
            <a:miter lim="800000"/>
            <a:headEnd/>
            <a:tailEnd/>
          </a:ln>
          <a:effectLst>
            <a:outerShdw blurRad="50800" dist="38100" algn="r">
              <a:srgbClr val="000000">
                <a:alpha val="43000"/>
              </a:srgbClr>
            </a:outerShdw>
          </a:effectLst>
        </p:spPr>
      </p:pic>
      <p:sp>
        <p:nvSpPr>
          <p:cNvPr id="407555" name="Rectangle 3"/>
          <p:cNvSpPr>
            <a:spLocks noGrp="1" noChangeArrowheads="1"/>
          </p:cNvSpPr>
          <p:nvPr>
            <p:ph type="title"/>
          </p:nvPr>
        </p:nvSpPr>
        <p:spPr>
          <a:xfrm>
            <a:off x="215900" y="174625"/>
            <a:ext cx="7772400" cy="762000"/>
          </a:xfrm>
          <a:noFill/>
          <a:ln/>
        </p:spPr>
        <p:txBody>
          <a:bodyPr/>
          <a:lstStyle/>
          <a:p>
            <a:r>
              <a:rPr lang="en-US" dirty="0"/>
              <a:t>Transition to Metaphase  </a:t>
            </a:r>
          </a:p>
        </p:txBody>
      </p:sp>
      <p:pic>
        <p:nvPicPr>
          <p:cNvPr id="407557" name="Picture 5"/>
          <p:cNvPicPr>
            <a:picLocks noChangeAspect="1" noChangeArrowheads="1"/>
          </p:cNvPicPr>
          <p:nvPr/>
        </p:nvPicPr>
        <p:blipFill>
          <a:blip r:embed="rId4"/>
          <a:srcRect/>
          <a:stretch>
            <a:fillRect/>
          </a:stretch>
        </p:blipFill>
        <p:spPr bwMode="auto">
          <a:xfrm>
            <a:off x="1622425" y="4921250"/>
            <a:ext cx="3298825" cy="1530350"/>
          </a:xfrm>
          <a:prstGeom prst="rect">
            <a:avLst/>
          </a:prstGeom>
          <a:noFill/>
          <a:ln w="9525">
            <a:noFill/>
            <a:miter lim="800000"/>
            <a:headEnd/>
            <a:tailEnd/>
          </a:ln>
          <a:effectLst>
            <a:outerShdw blurRad="50800" dist="38100" algn="r">
              <a:srgbClr val="000000">
                <a:alpha val="43000"/>
              </a:srgbClr>
            </a:outerShdw>
          </a:effectLst>
        </p:spPr>
      </p:pic>
      <p:sp>
        <p:nvSpPr>
          <p:cNvPr id="407556" name="Rectangle 4" descr="Rectangle: Click to edit Master text styles&#10;Second level&#10;Third level&#10;Fourth level&#10;Fifth level"/>
          <p:cNvSpPr>
            <a:spLocks noGrp="1" noChangeArrowheads="1"/>
          </p:cNvSpPr>
          <p:nvPr>
            <p:ph type="body" idx="1"/>
          </p:nvPr>
        </p:nvSpPr>
        <p:spPr>
          <a:xfrm>
            <a:off x="487363" y="1012825"/>
            <a:ext cx="5126037" cy="4803775"/>
          </a:xfrm>
          <a:noFill/>
          <a:ln/>
        </p:spPr>
        <p:txBody>
          <a:bodyPr/>
          <a:lstStyle/>
          <a:p>
            <a:r>
              <a:rPr lang="en-US" sz="2800" dirty="0" err="1"/>
              <a:t>Prometaphase</a:t>
            </a:r>
            <a:endParaRPr lang="en-US" sz="2800" u="sng" dirty="0">
              <a:solidFill>
                <a:srgbClr val="CC0000"/>
              </a:solidFill>
            </a:endParaRPr>
          </a:p>
          <a:p>
            <a:pPr marL="749300" lvl="1" indent="-292100"/>
            <a:r>
              <a:rPr lang="en-US" u="sng" dirty="0">
                <a:solidFill>
                  <a:srgbClr val="007300"/>
                </a:solidFill>
              </a:rPr>
              <a:t>spindle fibers</a:t>
            </a:r>
            <a:r>
              <a:rPr lang="en-US" u="sng" dirty="0"/>
              <a:t> </a:t>
            </a:r>
            <a:r>
              <a:rPr lang="en-US" u="sng" dirty="0">
                <a:solidFill>
                  <a:srgbClr val="007300"/>
                </a:solidFill>
              </a:rPr>
              <a:t>attach to </a:t>
            </a:r>
            <a:r>
              <a:rPr lang="en-US" u="sng" dirty="0" err="1">
                <a:solidFill>
                  <a:srgbClr val="007300"/>
                </a:solidFill>
              </a:rPr>
              <a:t>centromeres</a:t>
            </a:r>
            <a:r>
              <a:rPr lang="en-US" dirty="0"/>
              <a:t> </a:t>
            </a:r>
            <a:endParaRPr lang="en-US" dirty="0" smtClean="0"/>
          </a:p>
          <a:p>
            <a:pPr marL="747713" lvl="1" indent="-231775"/>
            <a:r>
              <a:rPr lang="en-US" sz="3200" u="sng" dirty="0" err="1" smtClean="0">
                <a:solidFill>
                  <a:srgbClr val="CC0000"/>
                </a:solidFill>
              </a:rPr>
              <a:t>Kinetochores</a:t>
            </a:r>
            <a:endParaRPr lang="en-US" sz="3200" dirty="0" smtClean="0"/>
          </a:p>
          <a:p>
            <a:pPr marL="1147763" lvl="2" indent="-231775"/>
            <a:r>
              <a:rPr lang="en-US" sz="2800" dirty="0" smtClean="0"/>
              <a:t>connect </a:t>
            </a:r>
            <a:r>
              <a:rPr lang="en-US" sz="2800" u="sng" dirty="0" err="1">
                <a:solidFill>
                  <a:srgbClr val="CC0000"/>
                </a:solidFill>
              </a:rPr>
              <a:t>centromeres</a:t>
            </a:r>
            <a:r>
              <a:rPr lang="en-US" sz="2800" dirty="0"/>
              <a:t> to </a:t>
            </a:r>
            <a:r>
              <a:rPr lang="en-US" sz="2800" u="sng" dirty="0" err="1">
                <a:solidFill>
                  <a:srgbClr val="CC0000"/>
                </a:solidFill>
              </a:rPr>
              <a:t>centrioles</a:t>
            </a:r>
            <a:endParaRPr lang="en-US" sz="2800" dirty="0"/>
          </a:p>
          <a:p>
            <a:pPr marL="749300" lvl="1" indent="-292100"/>
            <a:r>
              <a:rPr lang="en-US" u="sng" dirty="0">
                <a:solidFill>
                  <a:srgbClr val="007300"/>
                </a:solidFill>
              </a:rPr>
              <a:t>chromosomes begin moving</a:t>
            </a:r>
            <a:endParaRPr lang="en-US" dirty="0"/>
          </a:p>
        </p:txBody>
      </p:sp>
      <p:sp>
        <p:nvSpPr>
          <p:cNvPr id="407558" name="AutoShape 6"/>
          <p:cNvSpPr>
            <a:spLocks noChangeArrowheads="1"/>
          </p:cNvSpPr>
          <p:nvPr/>
        </p:nvSpPr>
        <p:spPr bwMode="auto">
          <a:xfrm>
            <a:off x="6513513" y="63500"/>
            <a:ext cx="2590800" cy="339725"/>
          </a:xfrm>
          <a:prstGeom prst="roundRect">
            <a:avLst>
              <a:gd name="adj" fmla="val 16667"/>
            </a:avLst>
          </a:prstGeom>
          <a:solidFill>
            <a:srgbClr val="FFEA18"/>
          </a:solidFill>
          <a:ln w="9525">
            <a:noFill/>
            <a:round/>
            <a:headEnd/>
            <a:tailEnd/>
          </a:ln>
          <a:effectLst/>
        </p:spPr>
        <p:txBody>
          <a:bodyPr wrap="none" lIns="45720" tIns="0" rIns="45720" bIns="0" anchor="ctr">
            <a:prstTxWarp prst="textNoShape">
              <a:avLst/>
            </a:prstTxWarp>
            <a:spAutoFit/>
          </a:bodyPr>
          <a:lstStyle/>
          <a:p>
            <a:pPr algn="l"/>
            <a:r>
              <a:rPr lang="en-US" sz="2000" b="1" u="sng">
                <a:solidFill>
                  <a:srgbClr val="007300"/>
                </a:solidFill>
              </a:rPr>
              <a:t>green = key features</a:t>
            </a:r>
            <a:endParaRPr lang="en-US" b="1" u="sng">
              <a:solidFill>
                <a:srgbClr val="007300"/>
              </a:solidFill>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650" name="Picture 2"/>
          <p:cNvPicPr>
            <a:picLocks noChangeAspect="1" noChangeArrowheads="1"/>
          </p:cNvPicPr>
          <p:nvPr/>
        </p:nvPicPr>
        <p:blipFill>
          <a:blip r:embed="rId3"/>
          <a:srcRect r="61200" b="4015"/>
          <a:stretch>
            <a:fillRect/>
          </a:stretch>
        </p:blipFill>
        <p:spPr bwMode="auto">
          <a:xfrm>
            <a:off x="5448300" y="863600"/>
            <a:ext cx="3457575" cy="5753100"/>
          </a:xfrm>
          <a:prstGeom prst="rect">
            <a:avLst/>
          </a:prstGeom>
          <a:noFill/>
          <a:ln w="9525">
            <a:noFill/>
            <a:miter lim="800000"/>
            <a:headEnd/>
            <a:tailEnd/>
          </a:ln>
          <a:effectLst>
            <a:outerShdw blurRad="50800" dist="38100" algn="r">
              <a:srgbClr val="000000">
                <a:alpha val="43000"/>
              </a:srgbClr>
            </a:outerShdw>
          </a:effectLst>
        </p:spPr>
      </p:pic>
      <p:sp>
        <p:nvSpPr>
          <p:cNvPr id="411651" name="Rectangle 3"/>
          <p:cNvSpPr>
            <a:spLocks noChangeArrowheads="1"/>
          </p:cNvSpPr>
          <p:nvPr/>
        </p:nvSpPr>
        <p:spPr bwMode="auto">
          <a:xfrm>
            <a:off x="8686800" y="6248400"/>
            <a:ext cx="304800" cy="457200"/>
          </a:xfrm>
          <a:prstGeom prst="rect">
            <a:avLst/>
          </a:prstGeom>
          <a:solidFill>
            <a:schemeClr val="bg1"/>
          </a:solidFill>
          <a:ln w="9525">
            <a:solidFill>
              <a:schemeClr val="bg1"/>
            </a:solidFill>
            <a:miter lim="800000"/>
            <a:headEnd/>
            <a:tailEnd/>
          </a:ln>
          <a:effectLst/>
        </p:spPr>
        <p:txBody>
          <a:bodyPr wrap="none" anchor="ctr">
            <a:prstTxWarp prst="textNoShape">
              <a:avLst/>
            </a:prstTxWarp>
          </a:bodyPr>
          <a:lstStyle/>
          <a:p>
            <a:endParaRPr lang="en-US"/>
          </a:p>
        </p:txBody>
      </p:sp>
      <p:sp>
        <p:nvSpPr>
          <p:cNvPr id="411652" name="Rectangle 4"/>
          <p:cNvSpPr>
            <a:spLocks noGrp="1" noChangeArrowheads="1"/>
          </p:cNvSpPr>
          <p:nvPr>
            <p:ph type="title"/>
          </p:nvPr>
        </p:nvSpPr>
        <p:spPr>
          <a:xfrm>
            <a:off x="228600" y="184150"/>
            <a:ext cx="7772400" cy="762000"/>
          </a:xfrm>
          <a:noFill/>
          <a:ln/>
        </p:spPr>
        <p:txBody>
          <a:bodyPr/>
          <a:lstStyle/>
          <a:p>
            <a:r>
              <a:rPr lang="en-US" dirty="0"/>
              <a:t>Metaphase </a:t>
            </a:r>
          </a:p>
        </p:txBody>
      </p:sp>
      <p:sp>
        <p:nvSpPr>
          <p:cNvPr id="411653" name="Rectangle 5" descr="Rectangle: Click to edit Master text styles&#10;Second level&#10;Third level&#10;Fourth level&#10;Fifth level"/>
          <p:cNvSpPr>
            <a:spLocks noGrp="1" noChangeArrowheads="1"/>
          </p:cNvSpPr>
          <p:nvPr>
            <p:ph type="body" idx="1"/>
          </p:nvPr>
        </p:nvSpPr>
        <p:spPr>
          <a:xfrm>
            <a:off x="228600" y="1028700"/>
            <a:ext cx="4953000" cy="5129213"/>
          </a:xfrm>
        </p:spPr>
        <p:txBody>
          <a:bodyPr>
            <a:normAutofit lnSpcReduction="10000"/>
          </a:bodyPr>
          <a:lstStyle/>
          <a:p>
            <a:r>
              <a:rPr lang="en-US" sz="2800" u="sng" dirty="0">
                <a:solidFill>
                  <a:srgbClr val="007300"/>
                </a:solidFill>
              </a:rPr>
              <a:t>Chromosomes align along middle of cell</a:t>
            </a:r>
            <a:endParaRPr lang="en-US" sz="2800" dirty="0"/>
          </a:p>
          <a:p>
            <a:pPr lvl="1"/>
            <a:r>
              <a:rPr lang="en-US" u="sng" dirty="0">
                <a:solidFill>
                  <a:srgbClr val="CC0000"/>
                </a:solidFill>
              </a:rPr>
              <a:t>metaphase plate</a:t>
            </a:r>
            <a:r>
              <a:rPr lang="en-US" dirty="0"/>
              <a:t> </a:t>
            </a:r>
          </a:p>
          <a:p>
            <a:pPr lvl="2"/>
            <a:r>
              <a:rPr lang="en-US" sz="2800" dirty="0"/>
              <a:t>meta = middle </a:t>
            </a:r>
          </a:p>
          <a:p>
            <a:pPr lvl="1"/>
            <a:r>
              <a:rPr lang="en-US" dirty="0"/>
              <a:t>spindle fibers coordinate movement</a:t>
            </a:r>
            <a:endParaRPr lang="en-US" dirty="0" smtClean="0"/>
          </a:p>
          <a:p>
            <a:pPr lvl="1"/>
            <a:r>
              <a:rPr lang="en-US" dirty="0" smtClean="0"/>
              <a:t>ensure </a:t>
            </a:r>
            <a:r>
              <a:rPr lang="en-US" dirty="0"/>
              <a:t>chromosomes separate properly</a:t>
            </a:r>
            <a:endParaRPr lang="en-US" dirty="0" smtClean="0"/>
          </a:p>
          <a:p>
            <a:pPr lvl="2"/>
            <a:r>
              <a:rPr lang="en-US" sz="2800" dirty="0" smtClean="0"/>
              <a:t>each </a:t>
            </a:r>
            <a:r>
              <a:rPr lang="en-US" sz="2800" dirty="0"/>
              <a:t>new nucleus </a:t>
            </a:r>
            <a:r>
              <a:rPr lang="en-US" sz="2800" dirty="0" smtClean="0"/>
              <a:t>receives </a:t>
            </a:r>
            <a:r>
              <a:rPr lang="en-US" sz="2800" dirty="0"/>
              <a:t>1 copy of each chromosome</a:t>
            </a:r>
          </a:p>
        </p:txBody>
      </p:sp>
      <p:sp>
        <p:nvSpPr>
          <p:cNvPr id="411654" name="Rectangle 6"/>
          <p:cNvSpPr>
            <a:spLocks noChangeArrowheads="1"/>
          </p:cNvSpPr>
          <p:nvPr/>
        </p:nvSpPr>
        <p:spPr bwMode="auto">
          <a:xfrm>
            <a:off x="8915400" y="6248400"/>
            <a:ext cx="228600" cy="457200"/>
          </a:xfrm>
          <a:prstGeom prst="rect">
            <a:avLst/>
          </a:prstGeom>
          <a:solidFill>
            <a:schemeClr val="bg1"/>
          </a:solidFill>
          <a:ln w="9525">
            <a:solidFill>
              <a:schemeClr val="bg1"/>
            </a:solidFill>
            <a:miter lim="800000"/>
            <a:headEnd/>
            <a:tailEnd/>
          </a:ln>
          <a:effectLst/>
        </p:spPr>
        <p:txBody>
          <a:bodyPr wrap="none" anchor="ctr">
            <a:prstTxWarp prst="textNoShape">
              <a:avLst/>
            </a:prstTxWarp>
          </a:bodyPr>
          <a:lstStyle/>
          <a:p>
            <a:endParaRPr lang="en-US"/>
          </a:p>
        </p:txBody>
      </p:sp>
      <p:sp>
        <p:nvSpPr>
          <p:cNvPr id="411655" name="AutoShape 7"/>
          <p:cNvSpPr>
            <a:spLocks noChangeArrowheads="1"/>
          </p:cNvSpPr>
          <p:nvPr/>
        </p:nvSpPr>
        <p:spPr bwMode="auto">
          <a:xfrm>
            <a:off x="6513513" y="63500"/>
            <a:ext cx="2590800" cy="339725"/>
          </a:xfrm>
          <a:prstGeom prst="roundRect">
            <a:avLst>
              <a:gd name="adj" fmla="val 16667"/>
            </a:avLst>
          </a:prstGeom>
          <a:solidFill>
            <a:srgbClr val="FFEA18"/>
          </a:solidFill>
          <a:ln w="9525">
            <a:noFill/>
            <a:round/>
            <a:headEnd/>
            <a:tailEnd/>
          </a:ln>
          <a:effectLst/>
        </p:spPr>
        <p:txBody>
          <a:bodyPr wrap="none" lIns="45720" tIns="0" rIns="45720" bIns="0" anchor="ctr">
            <a:prstTxWarp prst="textNoShape">
              <a:avLst/>
            </a:prstTxWarp>
            <a:spAutoFit/>
          </a:bodyPr>
          <a:lstStyle/>
          <a:p>
            <a:pPr algn="l"/>
            <a:r>
              <a:rPr lang="en-US" sz="2000" b="1" u="sng">
                <a:solidFill>
                  <a:srgbClr val="007300"/>
                </a:solidFill>
              </a:rPr>
              <a:t>green = key features</a:t>
            </a:r>
            <a:endParaRPr lang="en-US" b="1" u="sng">
              <a:solidFill>
                <a:srgbClr val="007300"/>
              </a:solidFill>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3698" name="Picture 2"/>
          <p:cNvPicPr>
            <a:picLocks noChangeAspect="1" noChangeArrowheads="1"/>
          </p:cNvPicPr>
          <p:nvPr/>
        </p:nvPicPr>
        <p:blipFill>
          <a:blip r:embed="rId3"/>
          <a:srcRect b="3687"/>
          <a:stretch>
            <a:fillRect/>
          </a:stretch>
        </p:blipFill>
        <p:spPr bwMode="auto">
          <a:xfrm>
            <a:off x="231775" y="509588"/>
            <a:ext cx="8759825" cy="6196012"/>
          </a:xfrm>
          <a:prstGeom prst="rect">
            <a:avLst/>
          </a:prstGeom>
          <a:noFill/>
          <a:ln w="9525">
            <a:noFill/>
            <a:miter lim="800000"/>
            <a:headEnd/>
            <a:tailEnd/>
          </a:ln>
          <a:effectLst>
            <a:outerShdw blurRad="50800" dist="38100" algn="r">
              <a:srgbClr val="000000">
                <a:alpha val="43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5746" name="Picture 2"/>
          <p:cNvPicPr>
            <a:picLocks noChangeAspect="1" noChangeArrowheads="1"/>
          </p:cNvPicPr>
          <p:nvPr/>
        </p:nvPicPr>
        <p:blipFill>
          <a:blip r:embed="rId3"/>
          <a:srcRect l="36000" r="30600" b="4015"/>
          <a:stretch>
            <a:fillRect/>
          </a:stretch>
        </p:blipFill>
        <p:spPr bwMode="auto">
          <a:xfrm>
            <a:off x="5943600" y="952500"/>
            <a:ext cx="2976563" cy="5753100"/>
          </a:xfrm>
          <a:prstGeom prst="rect">
            <a:avLst/>
          </a:prstGeom>
          <a:noFill/>
          <a:ln w="9525">
            <a:noFill/>
            <a:miter lim="800000"/>
            <a:headEnd/>
            <a:tailEnd/>
          </a:ln>
          <a:effectLst>
            <a:outerShdw blurRad="50800" dist="38100" algn="r">
              <a:srgbClr val="000000">
                <a:alpha val="43000"/>
              </a:srgbClr>
            </a:outerShdw>
          </a:effectLst>
        </p:spPr>
      </p:pic>
      <p:sp>
        <p:nvSpPr>
          <p:cNvPr id="415747" name="Rectangle 3"/>
          <p:cNvSpPr>
            <a:spLocks noChangeArrowheads="1"/>
          </p:cNvSpPr>
          <p:nvPr/>
        </p:nvSpPr>
        <p:spPr bwMode="auto">
          <a:xfrm>
            <a:off x="8763000" y="6096000"/>
            <a:ext cx="228600" cy="762000"/>
          </a:xfrm>
          <a:prstGeom prst="rect">
            <a:avLst/>
          </a:prstGeom>
          <a:solidFill>
            <a:schemeClr val="bg1"/>
          </a:solidFill>
          <a:ln w="9525">
            <a:solidFill>
              <a:schemeClr val="bg1"/>
            </a:solidFill>
            <a:miter lim="800000"/>
            <a:headEnd/>
            <a:tailEnd/>
          </a:ln>
          <a:effectLst/>
        </p:spPr>
        <p:txBody>
          <a:bodyPr wrap="none" anchor="ctr">
            <a:prstTxWarp prst="textNoShape">
              <a:avLst/>
            </a:prstTxWarp>
          </a:bodyPr>
          <a:lstStyle/>
          <a:p>
            <a:endParaRPr lang="en-US"/>
          </a:p>
        </p:txBody>
      </p:sp>
      <p:sp>
        <p:nvSpPr>
          <p:cNvPr id="415748" name="Rectangle 4"/>
          <p:cNvSpPr>
            <a:spLocks noChangeArrowheads="1"/>
          </p:cNvSpPr>
          <p:nvPr/>
        </p:nvSpPr>
        <p:spPr bwMode="auto">
          <a:xfrm>
            <a:off x="8826500" y="965200"/>
            <a:ext cx="76200" cy="2336800"/>
          </a:xfrm>
          <a:prstGeom prst="rect">
            <a:avLst/>
          </a:prstGeom>
          <a:solidFill>
            <a:schemeClr val="bg1"/>
          </a:solidFill>
          <a:ln w="9525">
            <a:solidFill>
              <a:schemeClr val="bg1"/>
            </a:solidFill>
            <a:miter lim="800000"/>
            <a:headEnd/>
            <a:tailEnd/>
          </a:ln>
          <a:effectLst/>
        </p:spPr>
        <p:txBody>
          <a:bodyPr wrap="none" anchor="ctr">
            <a:prstTxWarp prst="textNoShape">
              <a:avLst/>
            </a:prstTxWarp>
          </a:bodyPr>
          <a:lstStyle/>
          <a:p>
            <a:endParaRPr lang="en-US"/>
          </a:p>
        </p:txBody>
      </p:sp>
      <p:sp>
        <p:nvSpPr>
          <p:cNvPr id="415749" name="Rectangle 5"/>
          <p:cNvSpPr>
            <a:spLocks noGrp="1" noChangeArrowheads="1"/>
          </p:cNvSpPr>
          <p:nvPr>
            <p:ph type="title"/>
          </p:nvPr>
        </p:nvSpPr>
        <p:spPr>
          <a:xfrm>
            <a:off x="177800" y="196850"/>
            <a:ext cx="7772400" cy="762000"/>
          </a:xfrm>
          <a:noFill/>
          <a:ln/>
        </p:spPr>
        <p:txBody>
          <a:bodyPr/>
          <a:lstStyle/>
          <a:p>
            <a:r>
              <a:rPr lang="en-US" dirty="0"/>
              <a:t>Anaphase </a:t>
            </a:r>
          </a:p>
        </p:txBody>
      </p:sp>
      <p:sp>
        <p:nvSpPr>
          <p:cNvPr id="415750" name="Rectangle 6" descr="Rectangle: Click to edit Master text styles&#10;Second level&#10;Third level&#10;Fourth level&#10;Fifth level"/>
          <p:cNvSpPr>
            <a:spLocks noGrp="1" noChangeArrowheads="1"/>
          </p:cNvSpPr>
          <p:nvPr>
            <p:ph type="body" idx="1"/>
          </p:nvPr>
        </p:nvSpPr>
        <p:spPr>
          <a:xfrm>
            <a:off x="203200" y="1003300"/>
            <a:ext cx="5826125" cy="5334000"/>
          </a:xfrm>
          <a:noFill/>
          <a:ln/>
        </p:spPr>
        <p:txBody>
          <a:bodyPr/>
          <a:lstStyle/>
          <a:p>
            <a:r>
              <a:rPr lang="en-US" sz="2800" u="sng" dirty="0">
                <a:solidFill>
                  <a:srgbClr val="007300"/>
                </a:solidFill>
              </a:rPr>
              <a:t>Sister </a:t>
            </a:r>
            <a:r>
              <a:rPr lang="en-US" sz="2800" u="sng" dirty="0" err="1">
                <a:solidFill>
                  <a:srgbClr val="007300"/>
                </a:solidFill>
              </a:rPr>
              <a:t>chromatids</a:t>
            </a:r>
            <a:r>
              <a:rPr lang="en-US" sz="2800" u="sng" dirty="0">
                <a:solidFill>
                  <a:srgbClr val="007300"/>
                </a:solidFill>
              </a:rPr>
              <a:t> separate</a:t>
            </a:r>
            <a:r>
              <a:rPr lang="en-US" sz="2800" dirty="0"/>
              <a:t> at</a:t>
            </a:r>
            <a:r>
              <a:rPr lang="en-US" sz="2800" dirty="0" smtClean="0"/>
              <a:t> </a:t>
            </a:r>
            <a:r>
              <a:rPr lang="en-US" sz="2800" dirty="0" err="1" smtClean="0"/>
              <a:t>centromere</a:t>
            </a:r>
            <a:endParaRPr lang="en-US" sz="2800" dirty="0" smtClean="0"/>
          </a:p>
          <a:p>
            <a:pPr lvl="1"/>
            <a:r>
              <a:rPr lang="en-US" sz="2600" dirty="0"/>
              <a:t>move to opposite poles</a:t>
            </a:r>
            <a:endParaRPr lang="en-US" sz="2600" dirty="0" smtClean="0"/>
          </a:p>
          <a:p>
            <a:pPr lvl="1"/>
            <a:r>
              <a:rPr lang="en-US" sz="2600" dirty="0" smtClean="0"/>
              <a:t>pulled </a:t>
            </a:r>
            <a:r>
              <a:rPr lang="en-US" sz="2600" dirty="0"/>
              <a:t>by motor proteins “</a:t>
            </a:r>
            <a:r>
              <a:rPr lang="en-US" sz="2600" dirty="0" err="1"/>
              <a:t>walking”along</a:t>
            </a:r>
            <a:r>
              <a:rPr lang="en-US" sz="2600" dirty="0"/>
              <a:t> microtubules</a:t>
            </a:r>
            <a:endParaRPr lang="en-US" sz="2600" dirty="0" smtClean="0"/>
          </a:p>
          <a:p>
            <a:r>
              <a:rPr lang="en-US" sz="2800" dirty="0" smtClean="0"/>
              <a:t>Poles </a:t>
            </a:r>
            <a:r>
              <a:rPr lang="en-US" sz="2800" dirty="0"/>
              <a:t>move farther apart</a:t>
            </a:r>
          </a:p>
          <a:p>
            <a:pPr lvl="1"/>
            <a:r>
              <a:rPr lang="en-US" sz="2600" dirty="0"/>
              <a:t>polar microtubules lengthen</a:t>
            </a:r>
          </a:p>
        </p:txBody>
      </p:sp>
      <p:sp>
        <p:nvSpPr>
          <p:cNvPr id="415751" name="AutoShape 7"/>
          <p:cNvSpPr>
            <a:spLocks noChangeArrowheads="1"/>
          </p:cNvSpPr>
          <p:nvPr/>
        </p:nvSpPr>
        <p:spPr bwMode="auto">
          <a:xfrm>
            <a:off x="6513513" y="63500"/>
            <a:ext cx="2590800" cy="339725"/>
          </a:xfrm>
          <a:prstGeom prst="roundRect">
            <a:avLst>
              <a:gd name="adj" fmla="val 16667"/>
            </a:avLst>
          </a:prstGeom>
          <a:solidFill>
            <a:srgbClr val="FFEA18"/>
          </a:solidFill>
          <a:ln w="9525">
            <a:noFill/>
            <a:round/>
            <a:headEnd/>
            <a:tailEnd/>
          </a:ln>
          <a:effectLst/>
        </p:spPr>
        <p:txBody>
          <a:bodyPr wrap="none" lIns="45720" tIns="0" rIns="45720" bIns="0" anchor="ctr">
            <a:prstTxWarp prst="textNoShape">
              <a:avLst/>
            </a:prstTxWarp>
            <a:spAutoFit/>
          </a:bodyPr>
          <a:lstStyle/>
          <a:p>
            <a:pPr algn="l"/>
            <a:r>
              <a:rPr lang="en-US" sz="2000" b="1" u="sng">
                <a:solidFill>
                  <a:srgbClr val="007300"/>
                </a:solidFill>
              </a:rPr>
              <a:t>green = key features</a:t>
            </a:r>
            <a:endParaRPr lang="en-US" b="1" u="sng">
              <a:solidFill>
                <a:srgbClr val="007300"/>
              </a:solidFill>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7817" name="Rectangle 25"/>
          <p:cNvSpPr>
            <a:spLocks noChangeArrowheads="1"/>
          </p:cNvSpPr>
          <p:nvPr/>
        </p:nvSpPr>
        <p:spPr bwMode="auto">
          <a:xfrm>
            <a:off x="198438" y="6281738"/>
            <a:ext cx="1589087" cy="576262"/>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417794" name="Rectangle 2"/>
          <p:cNvSpPr>
            <a:spLocks noGrp="1" noChangeArrowheads="1"/>
          </p:cNvSpPr>
          <p:nvPr>
            <p:ph type="title"/>
          </p:nvPr>
        </p:nvSpPr>
        <p:spPr/>
        <p:txBody>
          <a:bodyPr/>
          <a:lstStyle/>
          <a:p>
            <a:r>
              <a:rPr lang="en-US"/>
              <a:t>Separation of chromatids</a:t>
            </a:r>
          </a:p>
        </p:txBody>
      </p:sp>
      <p:sp>
        <p:nvSpPr>
          <p:cNvPr id="417795" name="Rectangle 3" descr="Rectangle: Click to edit Master text styles&#10;Second level&#10;Third level&#10;Fourth level&#10;Fifth level"/>
          <p:cNvSpPr>
            <a:spLocks noGrp="1" noChangeArrowheads="1"/>
          </p:cNvSpPr>
          <p:nvPr>
            <p:ph type="body" idx="1"/>
          </p:nvPr>
        </p:nvSpPr>
        <p:spPr>
          <a:xfrm>
            <a:off x="223838" y="1041400"/>
            <a:ext cx="8615362" cy="1927225"/>
          </a:xfrm>
          <a:noFill/>
        </p:spPr>
        <p:txBody>
          <a:bodyPr rIns="0"/>
          <a:lstStyle/>
          <a:p>
            <a:r>
              <a:rPr lang="en-US" dirty="0"/>
              <a:t>In anaphase, proteins holding together sister </a:t>
            </a:r>
            <a:r>
              <a:rPr lang="en-US" dirty="0" err="1"/>
              <a:t>chromatids</a:t>
            </a:r>
            <a:r>
              <a:rPr lang="en-US" dirty="0"/>
              <a:t> are inactivated</a:t>
            </a:r>
          </a:p>
          <a:p>
            <a:pPr lvl="1"/>
            <a:r>
              <a:rPr lang="en-US" dirty="0"/>
              <a:t>separate to become individual chromosomes</a:t>
            </a:r>
          </a:p>
        </p:txBody>
      </p:sp>
      <p:pic>
        <p:nvPicPr>
          <p:cNvPr id="417796" name="Picture 4"/>
          <p:cNvPicPr>
            <a:picLocks noChangeAspect="1" noChangeArrowheads="1"/>
          </p:cNvPicPr>
          <p:nvPr/>
        </p:nvPicPr>
        <p:blipFill>
          <a:blip r:embed="rId3"/>
          <a:srcRect/>
          <a:stretch>
            <a:fillRect/>
          </a:stretch>
        </p:blipFill>
        <p:spPr bwMode="auto">
          <a:xfrm>
            <a:off x="4114800" y="3219450"/>
            <a:ext cx="4953000" cy="3486150"/>
          </a:xfrm>
          <a:prstGeom prst="rect">
            <a:avLst/>
          </a:prstGeom>
          <a:noFill/>
          <a:ln w="9525">
            <a:noFill/>
            <a:miter lim="800000"/>
            <a:headEnd/>
            <a:tailEnd/>
          </a:ln>
          <a:effectLst>
            <a:outerShdw blurRad="50800" dist="38100" algn="r">
              <a:srgbClr val="000000">
                <a:alpha val="43000"/>
              </a:srgbClr>
            </a:outerShdw>
          </a:effectLst>
        </p:spPr>
      </p:pic>
      <p:sp>
        <p:nvSpPr>
          <p:cNvPr id="417803" name="AutoShape 11"/>
          <p:cNvSpPr>
            <a:spLocks noChangeArrowheads="1"/>
          </p:cNvSpPr>
          <p:nvPr/>
        </p:nvSpPr>
        <p:spPr bwMode="auto">
          <a:xfrm>
            <a:off x="1676400" y="4343400"/>
            <a:ext cx="457200" cy="609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66"/>
          </a:solidFill>
          <a:ln w="9525">
            <a:solidFill>
              <a:schemeClr val="tx1"/>
            </a:solidFill>
            <a:miter lim="800000"/>
            <a:headEnd/>
            <a:tailEnd/>
          </a:ln>
          <a:effectLst/>
        </p:spPr>
        <p:txBody>
          <a:bodyPr wrap="none" anchor="ctr">
            <a:prstTxWarp prst="textNoShape">
              <a:avLst/>
            </a:prstTxWarp>
          </a:bodyPr>
          <a:lstStyle/>
          <a:p>
            <a:endParaRPr lang="en-US"/>
          </a:p>
        </p:txBody>
      </p:sp>
      <p:sp>
        <p:nvSpPr>
          <p:cNvPr id="417804" name="AutoShape 12"/>
          <p:cNvSpPr>
            <a:spLocks noChangeArrowheads="1"/>
          </p:cNvSpPr>
          <p:nvPr/>
        </p:nvSpPr>
        <p:spPr bwMode="auto">
          <a:xfrm>
            <a:off x="2085975" y="5921375"/>
            <a:ext cx="1778000" cy="365125"/>
          </a:xfrm>
          <a:prstGeom prst="roundRect">
            <a:avLst>
              <a:gd name="adj" fmla="val 16667"/>
            </a:avLst>
          </a:prstGeom>
          <a:solidFill>
            <a:srgbClr val="FFEA18"/>
          </a:solidFill>
          <a:ln w="9525">
            <a:noFill/>
            <a:round/>
            <a:headEnd/>
            <a:tailEnd/>
          </a:ln>
          <a:effectLst/>
        </p:spPr>
        <p:txBody>
          <a:bodyPr wrap="none" anchor="ctr">
            <a:prstTxWarp prst="textNoShape">
              <a:avLst/>
            </a:prstTxWarp>
            <a:spAutoFit/>
          </a:bodyPr>
          <a:lstStyle/>
          <a:p>
            <a:r>
              <a:rPr lang="en-US" sz="1600" b="1">
                <a:solidFill>
                  <a:srgbClr val="000000"/>
                </a:solidFill>
              </a:rPr>
              <a:t>2 chromosomes</a:t>
            </a:r>
          </a:p>
        </p:txBody>
      </p:sp>
      <p:sp>
        <p:nvSpPr>
          <p:cNvPr id="417805" name="AutoShape 13"/>
          <p:cNvSpPr>
            <a:spLocks noChangeArrowheads="1"/>
          </p:cNvSpPr>
          <p:nvPr/>
        </p:nvSpPr>
        <p:spPr bwMode="auto">
          <a:xfrm>
            <a:off x="227013" y="5916613"/>
            <a:ext cx="1687512" cy="635000"/>
          </a:xfrm>
          <a:prstGeom prst="roundRect">
            <a:avLst>
              <a:gd name="adj" fmla="val 16667"/>
            </a:avLst>
          </a:prstGeom>
          <a:solidFill>
            <a:srgbClr val="FFEA18"/>
          </a:solidFill>
          <a:ln w="9525">
            <a:noFill/>
            <a:round/>
            <a:headEnd/>
            <a:tailEnd/>
          </a:ln>
          <a:effectLst/>
        </p:spPr>
        <p:txBody>
          <a:bodyPr wrap="none">
            <a:prstTxWarp prst="textNoShape">
              <a:avLst/>
            </a:prstTxWarp>
            <a:spAutoFit/>
          </a:bodyPr>
          <a:lstStyle/>
          <a:p>
            <a:r>
              <a:rPr lang="en-US" sz="1600" b="1">
                <a:solidFill>
                  <a:srgbClr val="000000"/>
                </a:solidFill>
              </a:rPr>
              <a:t>1 chromosome</a:t>
            </a:r>
          </a:p>
          <a:p>
            <a:r>
              <a:rPr lang="en-US" sz="1600" b="1">
                <a:solidFill>
                  <a:srgbClr val="000000"/>
                </a:solidFill>
              </a:rPr>
              <a:t>2 chromatids</a:t>
            </a:r>
          </a:p>
        </p:txBody>
      </p:sp>
      <p:grpSp>
        <p:nvGrpSpPr>
          <p:cNvPr id="2" name="Group 19"/>
          <p:cNvGrpSpPr>
            <a:grpSpLocks/>
          </p:cNvGrpSpPr>
          <p:nvPr/>
        </p:nvGrpSpPr>
        <p:grpSpPr bwMode="auto">
          <a:xfrm>
            <a:off x="549275" y="3733800"/>
            <a:ext cx="990600" cy="2133600"/>
            <a:chOff x="336" y="2352"/>
            <a:chExt cx="624" cy="1344"/>
          </a:xfrm>
        </p:grpSpPr>
        <p:sp>
          <p:nvSpPr>
            <p:cNvPr id="417797" name="Freeform 5"/>
            <p:cNvSpPr>
              <a:spLocks/>
            </p:cNvSpPr>
            <p:nvPr/>
          </p:nvSpPr>
          <p:spPr bwMode="auto">
            <a:xfrm>
              <a:off x="336" y="2352"/>
              <a:ext cx="288" cy="1344"/>
            </a:xfrm>
            <a:custGeom>
              <a:avLst/>
              <a:gdLst/>
              <a:ahLst/>
              <a:cxnLst>
                <a:cxn ang="0">
                  <a:pos x="0" y="0"/>
                </a:cxn>
                <a:cxn ang="0">
                  <a:pos x="288" y="528"/>
                </a:cxn>
                <a:cxn ang="0">
                  <a:pos x="0" y="1344"/>
                </a:cxn>
              </a:cxnLst>
              <a:rect l="0" t="0" r="r" b="b"/>
              <a:pathLst>
                <a:path w="288" h="1344">
                  <a:moveTo>
                    <a:pt x="0" y="0"/>
                  </a:moveTo>
                  <a:cubicBezTo>
                    <a:pt x="144" y="152"/>
                    <a:pt x="288" y="304"/>
                    <a:pt x="288" y="528"/>
                  </a:cubicBezTo>
                  <a:cubicBezTo>
                    <a:pt x="288" y="752"/>
                    <a:pt x="48" y="1208"/>
                    <a:pt x="0" y="1344"/>
                  </a:cubicBezTo>
                </a:path>
              </a:pathLst>
            </a:custGeom>
            <a:noFill/>
            <a:ln w="177800" cap="flat" cmpd="sng">
              <a:solidFill>
                <a:schemeClr val="tx1"/>
              </a:solidFill>
              <a:prstDash val="solid"/>
              <a:round/>
              <a:headEnd/>
              <a:tailEnd/>
            </a:ln>
            <a:effectLst/>
          </p:spPr>
          <p:txBody>
            <a:bodyPr wrap="none" anchor="ctr">
              <a:prstTxWarp prst="textNoShape">
                <a:avLst/>
              </a:prstTxWarp>
            </a:bodyPr>
            <a:lstStyle/>
            <a:p>
              <a:endParaRPr lang="en-US"/>
            </a:p>
          </p:txBody>
        </p:sp>
        <p:sp>
          <p:nvSpPr>
            <p:cNvPr id="417798" name="Freeform 6"/>
            <p:cNvSpPr>
              <a:spLocks/>
            </p:cNvSpPr>
            <p:nvPr/>
          </p:nvSpPr>
          <p:spPr bwMode="auto">
            <a:xfrm flipH="1">
              <a:off x="672" y="2352"/>
              <a:ext cx="288" cy="1344"/>
            </a:xfrm>
            <a:custGeom>
              <a:avLst/>
              <a:gdLst/>
              <a:ahLst/>
              <a:cxnLst>
                <a:cxn ang="0">
                  <a:pos x="0" y="0"/>
                </a:cxn>
                <a:cxn ang="0">
                  <a:pos x="288" y="528"/>
                </a:cxn>
                <a:cxn ang="0">
                  <a:pos x="0" y="1344"/>
                </a:cxn>
              </a:cxnLst>
              <a:rect l="0" t="0" r="r" b="b"/>
              <a:pathLst>
                <a:path w="288" h="1344">
                  <a:moveTo>
                    <a:pt x="0" y="0"/>
                  </a:moveTo>
                  <a:cubicBezTo>
                    <a:pt x="144" y="152"/>
                    <a:pt x="288" y="304"/>
                    <a:pt x="288" y="528"/>
                  </a:cubicBezTo>
                  <a:cubicBezTo>
                    <a:pt x="288" y="752"/>
                    <a:pt x="48" y="1208"/>
                    <a:pt x="0" y="1344"/>
                  </a:cubicBezTo>
                </a:path>
              </a:pathLst>
            </a:custGeom>
            <a:noFill/>
            <a:ln w="177800" cap="flat" cmpd="sng">
              <a:solidFill>
                <a:schemeClr val="tx1"/>
              </a:solidFill>
              <a:prstDash val="solid"/>
              <a:round/>
              <a:headEnd/>
              <a:tailEnd/>
            </a:ln>
            <a:effectLst/>
          </p:spPr>
          <p:txBody>
            <a:bodyPr wrap="none" anchor="ctr">
              <a:prstTxWarp prst="textNoShape">
                <a:avLst/>
              </a:prstTxWarp>
            </a:bodyPr>
            <a:lstStyle/>
            <a:p>
              <a:endParaRPr lang="en-US"/>
            </a:p>
          </p:txBody>
        </p:sp>
        <p:sp>
          <p:nvSpPr>
            <p:cNvPr id="417807" name="Oval 15"/>
            <p:cNvSpPr>
              <a:spLocks noChangeArrowheads="1"/>
            </p:cNvSpPr>
            <p:nvPr/>
          </p:nvSpPr>
          <p:spPr bwMode="auto">
            <a:xfrm>
              <a:off x="639" y="2821"/>
              <a:ext cx="81" cy="155"/>
            </a:xfrm>
            <a:prstGeom prst="ellipse">
              <a:avLst/>
            </a:prstGeom>
            <a:solidFill>
              <a:srgbClr val="0F116A"/>
            </a:solidFill>
            <a:ln w="9525">
              <a:noFill/>
              <a:round/>
              <a:headEnd/>
              <a:tailEnd/>
            </a:ln>
            <a:effectLst/>
          </p:spPr>
          <p:txBody>
            <a:bodyPr wrap="none" anchor="ctr">
              <a:prstTxWarp prst="textNoShape">
                <a:avLst/>
              </a:prstTxWarp>
            </a:bodyPr>
            <a:lstStyle/>
            <a:p>
              <a:endParaRPr lang="en-US"/>
            </a:p>
          </p:txBody>
        </p:sp>
        <p:sp>
          <p:nvSpPr>
            <p:cNvPr id="417808" name="Oval 16"/>
            <p:cNvSpPr>
              <a:spLocks noChangeArrowheads="1"/>
            </p:cNvSpPr>
            <p:nvPr/>
          </p:nvSpPr>
          <p:spPr bwMode="auto">
            <a:xfrm>
              <a:off x="576" y="2821"/>
              <a:ext cx="81" cy="155"/>
            </a:xfrm>
            <a:prstGeom prst="ellipse">
              <a:avLst/>
            </a:prstGeom>
            <a:solidFill>
              <a:srgbClr val="0F116A"/>
            </a:solidFill>
            <a:ln w="9525">
              <a:noFill/>
              <a:round/>
              <a:headEnd/>
              <a:tailEnd/>
            </a:ln>
            <a:effectLst/>
          </p:spPr>
          <p:txBody>
            <a:bodyPr wrap="none" anchor="ctr">
              <a:prstTxWarp prst="textNoShape">
                <a:avLst/>
              </a:prstTxWarp>
            </a:bodyPr>
            <a:lstStyle/>
            <a:p>
              <a:endParaRPr lang="en-US"/>
            </a:p>
          </p:txBody>
        </p:sp>
      </p:grpSp>
      <p:grpSp>
        <p:nvGrpSpPr>
          <p:cNvPr id="3" name="Group 22"/>
          <p:cNvGrpSpPr>
            <a:grpSpLocks/>
          </p:cNvGrpSpPr>
          <p:nvPr/>
        </p:nvGrpSpPr>
        <p:grpSpPr bwMode="auto">
          <a:xfrm>
            <a:off x="2209800" y="3733800"/>
            <a:ext cx="1524000" cy="2133600"/>
            <a:chOff x="1392" y="2352"/>
            <a:chExt cx="960" cy="1344"/>
          </a:xfrm>
        </p:grpSpPr>
        <p:grpSp>
          <p:nvGrpSpPr>
            <p:cNvPr id="4" name="Group 20"/>
            <p:cNvGrpSpPr>
              <a:grpSpLocks/>
            </p:cNvGrpSpPr>
            <p:nvPr/>
          </p:nvGrpSpPr>
          <p:grpSpPr bwMode="auto">
            <a:xfrm>
              <a:off x="1392" y="2352"/>
              <a:ext cx="321" cy="1344"/>
              <a:chOff x="1392" y="2352"/>
              <a:chExt cx="321" cy="1344"/>
            </a:xfrm>
          </p:grpSpPr>
          <p:sp>
            <p:nvSpPr>
              <p:cNvPr id="417801" name="Freeform 9"/>
              <p:cNvSpPr>
                <a:spLocks/>
              </p:cNvSpPr>
              <p:nvPr/>
            </p:nvSpPr>
            <p:spPr bwMode="auto">
              <a:xfrm>
                <a:off x="1392" y="2352"/>
                <a:ext cx="288" cy="1344"/>
              </a:xfrm>
              <a:custGeom>
                <a:avLst/>
                <a:gdLst/>
                <a:ahLst/>
                <a:cxnLst>
                  <a:cxn ang="0">
                    <a:pos x="0" y="0"/>
                  </a:cxn>
                  <a:cxn ang="0">
                    <a:pos x="288" y="528"/>
                  </a:cxn>
                  <a:cxn ang="0">
                    <a:pos x="0" y="1344"/>
                  </a:cxn>
                </a:cxnLst>
                <a:rect l="0" t="0" r="r" b="b"/>
                <a:pathLst>
                  <a:path w="288" h="1344">
                    <a:moveTo>
                      <a:pt x="0" y="0"/>
                    </a:moveTo>
                    <a:cubicBezTo>
                      <a:pt x="144" y="152"/>
                      <a:pt x="288" y="304"/>
                      <a:pt x="288" y="528"/>
                    </a:cubicBezTo>
                    <a:cubicBezTo>
                      <a:pt x="288" y="752"/>
                      <a:pt x="48" y="1208"/>
                      <a:pt x="0" y="1344"/>
                    </a:cubicBezTo>
                  </a:path>
                </a:pathLst>
              </a:custGeom>
              <a:noFill/>
              <a:ln w="177800" cap="flat" cmpd="sng">
                <a:solidFill>
                  <a:schemeClr val="tx1"/>
                </a:solidFill>
                <a:prstDash val="solid"/>
                <a:round/>
                <a:headEnd/>
                <a:tailEnd/>
              </a:ln>
              <a:effectLst/>
            </p:spPr>
            <p:txBody>
              <a:bodyPr wrap="none" anchor="ctr">
                <a:prstTxWarp prst="textNoShape">
                  <a:avLst/>
                </a:prstTxWarp>
              </a:bodyPr>
              <a:lstStyle/>
              <a:p>
                <a:endParaRPr lang="en-US"/>
              </a:p>
            </p:txBody>
          </p:sp>
          <p:sp>
            <p:nvSpPr>
              <p:cNvPr id="417809" name="Oval 17"/>
              <p:cNvSpPr>
                <a:spLocks noChangeArrowheads="1"/>
              </p:cNvSpPr>
              <p:nvPr/>
            </p:nvSpPr>
            <p:spPr bwMode="auto">
              <a:xfrm>
                <a:off x="1632" y="2821"/>
                <a:ext cx="81" cy="155"/>
              </a:xfrm>
              <a:prstGeom prst="ellipse">
                <a:avLst/>
              </a:prstGeom>
              <a:solidFill>
                <a:srgbClr val="0F116A"/>
              </a:solidFill>
              <a:ln w="9525">
                <a:noFill/>
                <a:round/>
                <a:headEnd/>
                <a:tailEnd/>
              </a:ln>
              <a:effectLst/>
            </p:spPr>
            <p:txBody>
              <a:bodyPr wrap="none" anchor="ctr">
                <a:prstTxWarp prst="textNoShape">
                  <a:avLst/>
                </a:prstTxWarp>
              </a:bodyPr>
              <a:lstStyle/>
              <a:p>
                <a:endParaRPr lang="en-US"/>
              </a:p>
            </p:txBody>
          </p:sp>
        </p:grpSp>
        <p:grpSp>
          <p:nvGrpSpPr>
            <p:cNvPr id="5" name="Group 21"/>
            <p:cNvGrpSpPr>
              <a:grpSpLocks/>
            </p:cNvGrpSpPr>
            <p:nvPr/>
          </p:nvGrpSpPr>
          <p:grpSpPr bwMode="auto">
            <a:xfrm>
              <a:off x="2016" y="2352"/>
              <a:ext cx="336" cy="1344"/>
              <a:chOff x="2016" y="2352"/>
              <a:chExt cx="336" cy="1344"/>
            </a:xfrm>
          </p:grpSpPr>
          <p:sp>
            <p:nvSpPr>
              <p:cNvPr id="417802" name="Freeform 10"/>
              <p:cNvSpPr>
                <a:spLocks/>
              </p:cNvSpPr>
              <p:nvPr/>
            </p:nvSpPr>
            <p:spPr bwMode="auto">
              <a:xfrm flipH="1">
                <a:off x="2064" y="2352"/>
                <a:ext cx="288" cy="1344"/>
              </a:xfrm>
              <a:custGeom>
                <a:avLst/>
                <a:gdLst/>
                <a:ahLst/>
                <a:cxnLst>
                  <a:cxn ang="0">
                    <a:pos x="0" y="0"/>
                  </a:cxn>
                  <a:cxn ang="0">
                    <a:pos x="288" y="528"/>
                  </a:cxn>
                  <a:cxn ang="0">
                    <a:pos x="0" y="1344"/>
                  </a:cxn>
                </a:cxnLst>
                <a:rect l="0" t="0" r="r" b="b"/>
                <a:pathLst>
                  <a:path w="288" h="1344">
                    <a:moveTo>
                      <a:pt x="0" y="0"/>
                    </a:moveTo>
                    <a:cubicBezTo>
                      <a:pt x="144" y="152"/>
                      <a:pt x="288" y="304"/>
                      <a:pt x="288" y="528"/>
                    </a:cubicBezTo>
                    <a:cubicBezTo>
                      <a:pt x="288" y="752"/>
                      <a:pt x="48" y="1208"/>
                      <a:pt x="0" y="1344"/>
                    </a:cubicBezTo>
                  </a:path>
                </a:pathLst>
              </a:custGeom>
              <a:noFill/>
              <a:ln w="177800" cap="flat" cmpd="sng">
                <a:solidFill>
                  <a:schemeClr val="tx1"/>
                </a:solidFill>
                <a:prstDash val="solid"/>
                <a:round/>
                <a:headEnd/>
                <a:tailEnd/>
              </a:ln>
              <a:effectLst/>
            </p:spPr>
            <p:txBody>
              <a:bodyPr wrap="none" anchor="ctr">
                <a:prstTxWarp prst="textNoShape">
                  <a:avLst/>
                </a:prstTxWarp>
              </a:bodyPr>
              <a:lstStyle/>
              <a:p>
                <a:endParaRPr lang="en-US"/>
              </a:p>
            </p:txBody>
          </p:sp>
          <p:sp>
            <p:nvSpPr>
              <p:cNvPr id="417810" name="Oval 18"/>
              <p:cNvSpPr>
                <a:spLocks noChangeArrowheads="1"/>
              </p:cNvSpPr>
              <p:nvPr/>
            </p:nvSpPr>
            <p:spPr bwMode="auto">
              <a:xfrm>
                <a:off x="2016" y="2821"/>
                <a:ext cx="81" cy="155"/>
              </a:xfrm>
              <a:prstGeom prst="ellipse">
                <a:avLst/>
              </a:prstGeom>
              <a:solidFill>
                <a:srgbClr val="0F116A"/>
              </a:solidFill>
              <a:ln w="9525">
                <a:noFill/>
                <a:round/>
                <a:headEnd/>
                <a:tailEnd/>
              </a:ln>
              <a:effectLst/>
            </p:spPr>
            <p:txBody>
              <a:bodyPr wrap="none" anchor="ctr">
                <a:prstTxWarp prst="textNoShape">
                  <a:avLst/>
                </a:prstTxWarp>
              </a:bodyPr>
              <a:lstStyle/>
              <a:p>
                <a:endParaRPr lang="en-US"/>
              </a:p>
            </p:txBody>
          </p:sp>
        </p:grpSp>
      </p:grpSp>
      <p:sp>
        <p:nvSpPr>
          <p:cNvPr id="417815" name="AutoShape 23"/>
          <p:cNvSpPr>
            <a:spLocks noChangeArrowheads="1"/>
          </p:cNvSpPr>
          <p:nvPr/>
        </p:nvSpPr>
        <p:spPr bwMode="auto">
          <a:xfrm>
            <a:off x="2162175" y="6361113"/>
            <a:ext cx="1627188" cy="233362"/>
          </a:xfrm>
          <a:prstGeom prst="roundRect">
            <a:avLst>
              <a:gd name="adj" fmla="val 16667"/>
            </a:avLst>
          </a:prstGeom>
          <a:solidFill>
            <a:srgbClr val="CC0000"/>
          </a:solidFill>
          <a:ln w="9525">
            <a:noFill/>
            <a:round/>
            <a:headEnd/>
            <a:tailEnd/>
          </a:ln>
        </p:spPr>
        <p:txBody>
          <a:bodyPr wrap="none" lIns="45720" tIns="0" rIns="45720" bIns="0">
            <a:prstTxWarp prst="textNoShape">
              <a:avLst/>
            </a:prstTxWarp>
            <a:spAutoFit/>
          </a:bodyPr>
          <a:lstStyle/>
          <a:p>
            <a:pPr eaLnBrk="1" hangingPunct="1">
              <a:lnSpc>
                <a:spcPct val="85000"/>
              </a:lnSpc>
            </a:pPr>
            <a:r>
              <a:rPr lang="en-US" sz="1600" b="1">
                <a:solidFill>
                  <a:schemeClr val="bg1"/>
                </a:solidFill>
              </a:rPr>
              <a:t>single-stranded</a:t>
            </a:r>
          </a:p>
        </p:txBody>
      </p:sp>
      <p:sp>
        <p:nvSpPr>
          <p:cNvPr id="417816" name="AutoShape 24"/>
          <p:cNvSpPr>
            <a:spLocks noChangeArrowheads="1"/>
          </p:cNvSpPr>
          <p:nvPr/>
        </p:nvSpPr>
        <p:spPr bwMode="auto">
          <a:xfrm>
            <a:off x="211138" y="6581775"/>
            <a:ext cx="1706562" cy="233363"/>
          </a:xfrm>
          <a:prstGeom prst="roundRect">
            <a:avLst>
              <a:gd name="adj" fmla="val 16667"/>
            </a:avLst>
          </a:prstGeom>
          <a:solidFill>
            <a:srgbClr val="CC0000"/>
          </a:solidFill>
          <a:ln w="9525">
            <a:noFill/>
            <a:round/>
            <a:headEnd/>
            <a:tailEnd/>
          </a:ln>
        </p:spPr>
        <p:txBody>
          <a:bodyPr wrap="none" lIns="45720" tIns="0" rIns="45720" bIns="0">
            <a:prstTxWarp prst="textNoShape">
              <a:avLst/>
            </a:prstTxWarp>
            <a:spAutoFit/>
          </a:bodyPr>
          <a:lstStyle/>
          <a:p>
            <a:pPr eaLnBrk="1" hangingPunct="1">
              <a:lnSpc>
                <a:spcPct val="85000"/>
              </a:lnSpc>
            </a:pPr>
            <a:r>
              <a:rPr lang="en-US" sz="1600" b="1">
                <a:solidFill>
                  <a:schemeClr val="bg1"/>
                </a:solidFill>
              </a:rPr>
              <a:t>double-stranded</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descr="Rectangle: Click to edit Master text styles&#10;Second level&#10;Third level&#10;Fourth level&#10;Fifth level"/>
          <p:cNvSpPr>
            <a:spLocks noGrp="1" noChangeArrowheads="1"/>
          </p:cNvSpPr>
          <p:nvPr>
            <p:ph type="body" idx="1"/>
          </p:nvPr>
        </p:nvSpPr>
        <p:spPr>
          <a:xfrm>
            <a:off x="495300" y="977900"/>
            <a:ext cx="4965700" cy="5257800"/>
          </a:xfrm>
        </p:spPr>
        <p:txBody>
          <a:bodyPr/>
          <a:lstStyle/>
          <a:p>
            <a:r>
              <a:rPr lang="en-US" dirty="0" err="1"/>
              <a:t>Kinetochores</a:t>
            </a:r>
            <a:r>
              <a:rPr lang="en-US" dirty="0"/>
              <a:t> use motor proteins that “walk” chromosome along attached microtubule</a:t>
            </a:r>
          </a:p>
          <a:p>
            <a:pPr lvl="1"/>
            <a:r>
              <a:rPr lang="en-US" dirty="0"/>
              <a:t>microtubule shortens by dismantling  at </a:t>
            </a:r>
            <a:r>
              <a:rPr lang="en-US" dirty="0" err="1"/>
              <a:t>kinetochore</a:t>
            </a:r>
            <a:r>
              <a:rPr lang="en-US" dirty="0"/>
              <a:t> (chromosome) end</a:t>
            </a:r>
          </a:p>
        </p:txBody>
      </p:sp>
      <p:pic>
        <p:nvPicPr>
          <p:cNvPr id="419843" name="Picture 3"/>
          <p:cNvPicPr>
            <a:picLocks noChangeAspect="1" noChangeArrowheads="1"/>
          </p:cNvPicPr>
          <p:nvPr/>
        </p:nvPicPr>
        <p:blipFill>
          <a:blip r:embed="rId3"/>
          <a:srcRect/>
          <a:stretch>
            <a:fillRect/>
          </a:stretch>
        </p:blipFill>
        <p:spPr bwMode="auto">
          <a:xfrm>
            <a:off x="5377921" y="762000"/>
            <a:ext cx="3575579" cy="5918200"/>
          </a:xfrm>
          <a:prstGeom prst="rect">
            <a:avLst/>
          </a:prstGeom>
          <a:noFill/>
          <a:ln w="9525">
            <a:noFill/>
            <a:miter lim="800000"/>
            <a:headEnd/>
            <a:tailEnd/>
          </a:ln>
          <a:effectLst>
            <a:outerShdw blurRad="50800" dist="38100" algn="r">
              <a:srgbClr val="000000">
                <a:alpha val="43000"/>
              </a:srgbClr>
            </a:outerShdw>
          </a:effectLst>
        </p:spPr>
      </p:pic>
      <p:sp>
        <p:nvSpPr>
          <p:cNvPr id="419844" name="Rectangle 4"/>
          <p:cNvSpPr>
            <a:spLocks noGrp="1" noChangeArrowheads="1"/>
          </p:cNvSpPr>
          <p:nvPr>
            <p:ph type="title"/>
          </p:nvPr>
        </p:nvSpPr>
        <p:spPr/>
        <p:txBody>
          <a:bodyPr/>
          <a:lstStyle/>
          <a:p>
            <a:r>
              <a:rPr lang="en-US"/>
              <a:t>Chromosome movement</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1890" name="Picture 2"/>
          <p:cNvPicPr>
            <a:picLocks noChangeAspect="1" noChangeArrowheads="1"/>
          </p:cNvPicPr>
          <p:nvPr/>
        </p:nvPicPr>
        <p:blipFill>
          <a:blip r:embed="rId3"/>
          <a:srcRect l="67500" b="4015"/>
          <a:stretch>
            <a:fillRect/>
          </a:stretch>
        </p:blipFill>
        <p:spPr bwMode="auto">
          <a:xfrm>
            <a:off x="6132513" y="952500"/>
            <a:ext cx="2897187" cy="5753100"/>
          </a:xfrm>
          <a:prstGeom prst="rect">
            <a:avLst/>
          </a:prstGeom>
          <a:noFill/>
          <a:ln w="9525">
            <a:noFill/>
            <a:miter lim="800000"/>
            <a:headEnd/>
            <a:tailEnd/>
          </a:ln>
          <a:effectLst>
            <a:outerShdw blurRad="50800" dist="38100" algn="r">
              <a:srgbClr val="000000">
                <a:alpha val="43000"/>
              </a:srgbClr>
            </a:outerShdw>
          </a:effectLst>
        </p:spPr>
      </p:pic>
      <p:sp>
        <p:nvSpPr>
          <p:cNvPr id="421891" name="Rectangle 3"/>
          <p:cNvSpPr>
            <a:spLocks noChangeArrowheads="1"/>
          </p:cNvSpPr>
          <p:nvPr/>
        </p:nvSpPr>
        <p:spPr bwMode="auto">
          <a:xfrm>
            <a:off x="6134100" y="4267200"/>
            <a:ext cx="114300" cy="1600200"/>
          </a:xfrm>
          <a:prstGeom prst="rect">
            <a:avLst/>
          </a:prstGeom>
          <a:solidFill>
            <a:schemeClr val="bg1"/>
          </a:solidFill>
          <a:ln w="9525">
            <a:solidFill>
              <a:schemeClr val="bg1"/>
            </a:solidFill>
            <a:miter lim="800000"/>
            <a:headEnd/>
            <a:tailEnd/>
          </a:ln>
          <a:effectLst/>
        </p:spPr>
        <p:txBody>
          <a:bodyPr wrap="none" anchor="ctr">
            <a:prstTxWarp prst="textNoShape">
              <a:avLst/>
            </a:prstTxWarp>
          </a:bodyPr>
          <a:lstStyle/>
          <a:p>
            <a:endParaRPr lang="en-US"/>
          </a:p>
        </p:txBody>
      </p:sp>
      <p:sp>
        <p:nvSpPr>
          <p:cNvPr id="421892" name="Rectangle 4"/>
          <p:cNvSpPr>
            <a:spLocks noGrp="1" noChangeArrowheads="1"/>
          </p:cNvSpPr>
          <p:nvPr>
            <p:ph type="title"/>
          </p:nvPr>
        </p:nvSpPr>
        <p:spPr>
          <a:xfrm>
            <a:off x="228600" y="184150"/>
            <a:ext cx="7772400" cy="762000"/>
          </a:xfrm>
          <a:noFill/>
          <a:ln/>
        </p:spPr>
        <p:txBody>
          <a:bodyPr/>
          <a:lstStyle/>
          <a:p>
            <a:r>
              <a:rPr lang="en-US" dirty="0" err="1"/>
              <a:t>Telophase</a:t>
            </a:r>
            <a:endParaRPr lang="en-US" dirty="0"/>
          </a:p>
        </p:txBody>
      </p:sp>
      <p:sp>
        <p:nvSpPr>
          <p:cNvPr id="421893" name="Rectangle 5" descr="Rectangle: Click to edit Master text styles&#10;Second level&#10;Third level&#10;Fourth level&#10;Fifth level"/>
          <p:cNvSpPr>
            <a:spLocks noGrp="1" noChangeArrowheads="1"/>
          </p:cNvSpPr>
          <p:nvPr>
            <p:ph type="body" idx="1"/>
          </p:nvPr>
        </p:nvSpPr>
        <p:spPr>
          <a:xfrm>
            <a:off x="609600" y="1041400"/>
            <a:ext cx="5257800" cy="5105400"/>
          </a:xfrm>
          <a:noFill/>
          <a:ln/>
        </p:spPr>
        <p:txBody>
          <a:bodyPr/>
          <a:lstStyle/>
          <a:p>
            <a:pPr>
              <a:lnSpc>
                <a:spcPct val="90000"/>
              </a:lnSpc>
            </a:pPr>
            <a:r>
              <a:rPr lang="en-US" sz="3200" dirty="0"/>
              <a:t>Chromosomes arrive at opposite poles</a:t>
            </a:r>
          </a:p>
          <a:p>
            <a:pPr lvl="1">
              <a:lnSpc>
                <a:spcPct val="90000"/>
              </a:lnSpc>
            </a:pPr>
            <a:r>
              <a:rPr lang="en-US" sz="3000" u="sng" dirty="0">
                <a:solidFill>
                  <a:srgbClr val="007300"/>
                </a:solidFill>
              </a:rPr>
              <a:t>daughter nuclei form</a:t>
            </a:r>
            <a:r>
              <a:rPr lang="en-US" sz="3000" dirty="0"/>
              <a:t> </a:t>
            </a:r>
            <a:endParaRPr lang="en-US" sz="3000" dirty="0" smtClean="0"/>
          </a:p>
          <a:p>
            <a:pPr lvl="1">
              <a:lnSpc>
                <a:spcPct val="90000"/>
              </a:lnSpc>
            </a:pPr>
            <a:r>
              <a:rPr lang="en-US" sz="3000" u="sng" dirty="0" smtClean="0">
                <a:solidFill>
                  <a:srgbClr val="007300"/>
                </a:solidFill>
              </a:rPr>
              <a:t>chromosomes </a:t>
            </a:r>
            <a:r>
              <a:rPr lang="en-US" sz="3000" u="sng" dirty="0">
                <a:solidFill>
                  <a:srgbClr val="007300"/>
                </a:solidFill>
              </a:rPr>
              <a:t>disperse</a:t>
            </a:r>
            <a:r>
              <a:rPr lang="en-US" sz="3000" dirty="0"/>
              <a:t> </a:t>
            </a:r>
            <a:endParaRPr lang="en-US" sz="3000" dirty="0" smtClean="0"/>
          </a:p>
          <a:p>
            <a:pPr>
              <a:lnSpc>
                <a:spcPct val="90000"/>
              </a:lnSpc>
            </a:pPr>
            <a:r>
              <a:rPr lang="en-US" sz="3200" dirty="0" smtClean="0"/>
              <a:t>Spindle </a:t>
            </a:r>
            <a:r>
              <a:rPr lang="en-US" sz="3200" dirty="0"/>
              <a:t>fibers disperse</a:t>
            </a:r>
          </a:p>
          <a:p>
            <a:pPr>
              <a:lnSpc>
                <a:spcPct val="90000"/>
              </a:lnSpc>
            </a:pPr>
            <a:r>
              <a:rPr lang="en-US" sz="3200" u="sng" dirty="0" err="1">
                <a:solidFill>
                  <a:srgbClr val="CC0000"/>
                </a:solidFill>
              </a:rPr>
              <a:t>Cytokinesis</a:t>
            </a:r>
            <a:r>
              <a:rPr lang="en-US" sz="3200" dirty="0"/>
              <a:t> begins</a:t>
            </a:r>
          </a:p>
          <a:p>
            <a:pPr lvl="1">
              <a:lnSpc>
                <a:spcPct val="90000"/>
              </a:lnSpc>
            </a:pPr>
            <a:r>
              <a:rPr lang="en-US" sz="3000" dirty="0"/>
              <a:t>cell division</a:t>
            </a:r>
          </a:p>
        </p:txBody>
      </p:sp>
      <p:sp>
        <p:nvSpPr>
          <p:cNvPr id="421894" name="AutoShape 6"/>
          <p:cNvSpPr>
            <a:spLocks noChangeArrowheads="1"/>
          </p:cNvSpPr>
          <p:nvPr/>
        </p:nvSpPr>
        <p:spPr bwMode="auto">
          <a:xfrm>
            <a:off x="6513513" y="63500"/>
            <a:ext cx="2590800" cy="339725"/>
          </a:xfrm>
          <a:prstGeom prst="roundRect">
            <a:avLst>
              <a:gd name="adj" fmla="val 16667"/>
            </a:avLst>
          </a:prstGeom>
          <a:solidFill>
            <a:srgbClr val="FFEA18"/>
          </a:solidFill>
          <a:ln w="9525">
            <a:noFill/>
            <a:round/>
            <a:headEnd/>
            <a:tailEnd/>
          </a:ln>
          <a:effectLst/>
        </p:spPr>
        <p:txBody>
          <a:bodyPr wrap="none" lIns="45720" tIns="0" rIns="45720" bIns="0" anchor="ctr">
            <a:prstTxWarp prst="textNoShape">
              <a:avLst/>
            </a:prstTxWarp>
            <a:spAutoFit/>
          </a:bodyPr>
          <a:lstStyle/>
          <a:p>
            <a:pPr algn="l"/>
            <a:r>
              <a:rPr lang="en-US" sz="2000" b="1" u="sng">
                <a:solidFill>
                  <a:srgbClr val="007300"/>
                </a:solidFill>
              </a:rPr>
              <a:t>green = key features</a:t>
            </a:r>
            <a:endParaRPr lang="en-US" b="1" u="sng">
              <a:solidFill>
                <a:srgbClr val="007300"/>
              </a:solidFill>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40" name="Rectangle 4"/>
          <p:cNvSpPr>
            <a:spLocks noGrp="1" noChangeArrowheads="1"/>
          </p:cNvSpPr>
          <p:nvPr>
            <p:ph type="title"/>
          </p:nvPr>
        </p:nvSpPr>
        <p:spPr>
          <a:xfrm>
            <a:off x="-879399" y="171450"/>
            <a:ext cx="7772400" cy="762000"/>
          </a:xfrm>
          <a:noFill/>
          <a:ln/>
        </p:spPr>
        <p:txBody>
          <a:bodyPr/>
          <a:lstStyle/>
          <a:p>
            <a:r>
              <a:rPr lang="en-US" dirty="0" err="1"/>
              <a:t>Cytokinesis</a:t>
            </a:r>
            <a:endParaRPr lang="en-US" dirty="0"/>
          </a:p>
        </p:txBody>
      </p:sp>
      <p:sp>
        <p:nvSpPr>
          <p:cNvPr id="423941" name="Rectangle 5" descr="Rectangle: Click to edit Master text styles&#10;Second level&#10;Third level&#10;Fourth level&#10;Fifth level"/>
          <p:cNvSpPr>
            <a:spLocks noGrp="1" noChangeArrowheads="1"/>
          </p:cNvSpPr>
          <p:nvPr>
            <p:ph type="body" idx="1"/>
          </p:nvPr>
        </p:nvSpPr>
        <p:spPr>
          <a:xfrm>
            <a:off x="508000" y="1016000"/>
            <a:ext cx="4953000" cy="5105400"/>
          </a:xfrm>
          <a:noFill/>
          <a:ln/>
        </p:spPr>
        <p:txBody>
          <a:bodyPr/>
          <a:lstStyle/>
          <a:p>
            <a:r>
              <a:rPr lang="en-US" sz="3200" dirty="0"/>
              <a:t>Animals</a:t>
            </a:r>
            <a:endParaRPr lang="en-US" dirty="0"/>
          </a:p>
          <a:p>
            <a:pPr lvl="1"/>
            <a:r>
              <a:rPr lang="en-US" dirty="0"/>
              <a:t>constriction belt of </a:t>
            </a:r>
            <a:r>
              <a:rPr lang="en-US" u="sng" dirty="0" err="1">
                <a:solidFill>
                  <a:srgbClr val="CC0000"/>
                </a:solidFill>
              </a:rPr>
              <a:t>actin</a:t>
            </a:r>
            <a:r>
              <a:rPr lang="en-US" dirty="0"/>
              <a:t> microfilaments around equator of cell</a:t>
            </a:r>
          </a:p>
          <a:p>
            <a:pPr lvl="2"/>
            <a:r>
              <a:rPr lang="en-US" sz="2800" u="sng" dirty="0">
                <a:solidFill>
                  <a:srgbClr val="CC0000"/>
                </a:solidFill>
              </a:rPr>
              <a:t>cleavage furrow</a:t>
            </a:r>
            <a:r>
              <a:rPr lang="en-US" sz="2800" dirty="0"/>
              <a:t> forms</a:t>
            </a:r>
          </a:p>
          <a:p>
            <a:pPr lvl="2"/>
            <a:r>
              <a:rPr lang="en-US" sz="2800" dirty="0"/>
              <a:t>splits cell in two</a:t>
            </a:r>
          </a:p>
          <a:p>
            <a:pPr lvl="2"/>
            <a:r>
              <a:rPr lang="en-US" sz="2800" dirty="0"/>
              <a:t>like tightening a draw string</a:t>
            </a:r>
          </a:p>
        </p:txBody>
      </p:sp>
      <p:pic>
        <p:nvPicPr>
          <p:cNvPr id="6" name="Picture 2"/>
          <p:cNvPicPr>
            <a:picLocks noChangeAspect="1" noChangeArrowheads="1"/>
          </p:cNvPicPr>
          <p:nvPr/>
        </p:nvPicPr>
        <p:blipFill>
          <a:blip r:embed="rId3"/>
          <a:srcRect r="53999" b="3711"/>
          <a:stretch>
            <a:fillRect/>
          </a:stretch>
        </p:blipFill>
        <p:spPr bwMode="auto">
          <a:xfrm>
            <a:off x="4956441" y="567118"/>
            <a:ext cx="3997059" cy="6087682"/>
          </a:xfrm>
          <a:prstGeom prst="rect">
            <a:avLst/>
          </a:prstGeom>
          <a:noFill/>
          <a:ln w="9525">
            <a:noFill/>
            <a:miter lim="800000"/>
            <a:headEnd/>
            <a:tailEnd/>
          </a:ln>
          <a:effectLst>
            <a:outerShdw blurRad="50800" dist="38100" algn="r">
              <a:srgbClr val="000000">
                <a:alpha val="43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6840" name="Picture 8"/>
          <p:cNvPicPr>
            <a:picLocks noChangeAspect="1" noChangeArrowheads="1"/>
          </p:cNvPicPr>
          <p:nvPr/>
        </p:nvPicPr>
        <p:blipFill>
          <a:blip r:embed="rId3"/>
          <a:srcRect t="14546" r="3885"/>
          <a:stretch>
            <a:fillRect/>
          </a:stretch>
        </p:blipFill>
        <p:spPr bwMode="auto">
          <a:xfrm>
            <a:off x="3403600" y="5789613"/>
            <a:ext cx="5611813" cy="889000"/>
          </a:xfrm>
          <a:prstGeom prst="rect">
            <a:avLst/>
          </a:prstGeom>
          <a:noFill/>
          <a:ln w="9525">
            <a:noFill/>
            <a:miter lim="800000"/>
            <a:headEnd/>
            <a:tailEnd/>
          </a:ln>
          <a:effectLst/>
        </p:spPr>
      </p:pic>
      <p:pic>
        <p:nvPicPr>
          <p:cNvPr id="376842" name="Picture 10"/>
          <p:cNvPicPr>
            <a:picLocks noChangeAspect="1" noChangeArrowheads="1"/>
          </p:cNvPicPr>
          <p:nvPr/>
        </p:nvPicPr>
        <p:blipFill>
          <a:blip r:embed="rId4"/>
          <a:srcRect t="23564" r="8450" b="13091"/>
          <a:stretch>
            <a:fillRect/>
          </a:stretch>
        </p:blipFill>
        <p:spPr bwMode="auto">
          <a:xfrm>
            <a:off x="6202363" y="4024313"/>
            <a:ext cx="2820987" cy="1258887"/>
          </a:xfrm>
          <a:prstGeom prst="rect">
            <a:avLst/>
          </a:prstGeom>
          <a:noFill/>
          <a:ln w="9525">
            <a:noFill/>
            <a:miter lim="800000"/>
            <a:headEnd/>
            <a:tailEnd/>
          </a:ln>
          <a:effectLst/>
        </p:spPr>
      </p:pic>
      <p:sp>
        <p:nvSpPr>
          <p:cNvPr id="376835" name="Rectangle 3" descr="Rectangle: Click to edit Master text styles&#10;Second level&#10;Third level&#10;Fourth level&#10;Fifth level"/>
          <p:cNvSpPr>
            <a:spLocks noGrp="1" noChangeArrowheads="1"/>
          </p:cNvSpPr>
          <p:nvPr>
            <p:ph type="body" idx="1"/>
          </p:nvPr>
        </p:nvSpPr>
        <p:spPr>
          <a:xfrm>
            <a:off x="320674" y="925513"/>
            <a:ext cx="4797425" cy="5011737"/>
          </a:xfrm>
          <a:noFill/>
        </p:spPr>
        <p:txBody>
          <a:bodyPr/>
          <a:lstStyle/>
          <a:p>
            <a:pPr marL="288925" indent="-288925"/>
            <a:r>
              <a:rPr lang="en-US" sz="2600" u="sng" dirty="0">
                <a:solidFill>
                  <a:srgbClr val="CC0000"/>
                </a:solidFill>
              </a:rPr>
              <a:t>For reproduction</a:t>
            </a:r>
            <a:r>
              <a:rPr lang="en-US" sz="2600" dirty="0"/>
              <a:t> </a:t>
            </a:r>
          </a:p>
          <a:p>
            <a:pPr marL="688975" lvl="1"/>
            <a:r>
              <a:rPr lang="en-US" dirty="0"/>
              <a:t>asexual reproduction</a:t>
            </a:r>
          </a:p>
          <a:p>
            <a:pPr marL="1031875" lvl="2"/>
            <a:r>
              <a:rPr lang="en-US" sz="2800" dirty="0"/>
              <a:t>one-celled organisms</a:t>
            </a:r>
          </a:p>
          <a:p>
            <a:pPr marL="288925" indent="-288925"/>
            <a:r>
              <a:rPr lang="en-US" sz="2600" u="sng" dirty="0">
                <a:solidFill>
                  <a:srgbClr val="CC0000"/>
                </a:solidFill>
              </a:rPr>
              <a:t>For growth</a:t>
            </a:r>
            <a:endParaRPr lang="en-US" sz="2600" dirty="0"/>
          </a:p>
          <a:p>
            <a:pPr marL="688975" lvl="1"/>
            <a:r>
              <a:rPr lang="en-US" dirty="0"/>
              <a:t>from fertilized egg to </a:t>
            </a:r>
            <a:br>
              <a:rPr lang="en-US" dirty="0"/>
            </a:br>
            <a:r>
              <a:rPr lang="en-US" dirty="0"/>
              <a:t>multi-celled organism </a:t>
            </a:r>
          </a:p>
          <a:p>
            <a:pPr marL="288925" indent="-288925"/>
            <a:r>
              <a:rPr lang="en-US" sz="2600" u="sng" dirty="0">
                <a:solidFill>
                  <a:srgbClr val="CC0000"/>
                </a:solidFill>
              </a:rPr>
              <a:t>For repair &amp; renewal</a:t>
            </a:r>
            <a:endParaRPr lang="en-US" sz="2600" dirty="0"/>
          </a:p>
          <a:p>
            <a:pPr marL="688975" lvl="1"/>
            <a:r>
              <a:rPr lang="en-US" dirty="0"/>
              <a:t>replace cells that die from normal wear &amp; tear or from injury</a:t>
            </a:r>
          </a:p>
          <a:p>
            <a:pPr marL="288925" indent="-288925">
              <a:buFont typeface="Wingdings" charset="2"/>
              <a:buNone/>
            </a:pPr>
            <a:endParaRPr lang="en-US" sz="2600" dirty="0"/>
          </a:p>
        </p:txBody>
      </p:sp>
      <p:sp>
        <p:nvSpPr>
          <p:cNvPr id="376834" name="Rectangle 2"/>
          <p:cNvSpPr>
            <a:spLocks noGrp="1" noChangeArrowheads="1"/>
          </p:cNvSpPr>
          <p:nvPr>
            <p:ph type="title"/>
          </p:nvPr>
        </p:nvSpPr>
        <p:spPr>
          <a:xfrm>
            <a:off x="292100" y="177800"/>
            <a:ext cx="5283200" cy="762000"/>
          </a:xfrm>
        </p:spPr>
        <p:txBody>
          <a:bodyPr/>
          <a:lstStyle/>
          <a:p>
            <a:r>
              <a:rPr lang="en-US" dirty="0"/>
              <a:t>Why do cells divide?</a:t>
            </a:r>
          </a:p>
        </p:txBody>
      </p:sp>
      <p:pic>
        <p:nvPicPr>
          <p:cNvPr id="376836" name="Picture 4"/>
          <p:cNvPicPr>
            <a:picLocks noChangeAspect="1" noChangeArrowheads="1"/>
          </p:cNvPicPr>
          <p:nvPr/>
        </p:nvPicPr>
        <p:blipFill>
          <a:blip r:embed="rId5"/>
          <a:srcRect r="900" b="1329"/>
          <a:stretch>
            <a:fillRect/>
          </a:stretch>
        </p:blipFill>
        <p:spPr bwMode="auto">
          <a:xfrm>
            <a:off x="4759325" y="2200275"/>
            <a:ext cx="2490788" cy="1679575"/>
          </a:xfrm>
          <a:prstGeom prst="rect">
            <a:avLst/>
          </a:prstGeom>
          <a:noFill/>
          <a:ln w="9525">
            <a:solidFill>
              <a:srgbClr val="000000"/>
            </a:solidFill>
            <a:miter lim="800000"/>
            <a:headEnd/>
            <a:tailEnd/>
          </a:ln>
          <a:effectLst>
            <a:outerShdw blurRad="63500" dist="38099" dir="2700000" algn="ctr" rotWithShape="0">
              <a:srgbClr val="000000">
                <a:alpha val="74998"/>
              </a:srgbClr>
            </a:outerShdw>
          </a:effectLst>
        </p:spPr>
      </p:pic>
      <p:sp>
        <p:nvSpPr>
          <p:cNvPr id="376838" name="Rectangle 6"/>
          <p:cNvSpPr>
            <a:spLocks noChangeArrowheads="1"/>
          </p:cNvSpPr>
          <p:nvPr/>
        </p:nvSpPr>
        <p:spPr bwMode="auto">
          <a:xfrm>
            <a:off x="6535738" y="3624263"/>
            <a:ext cx="760412" cy="274637"/>
          </a:xfrm>
          <a:prstGeom prst="rect">
            <a:avLst/>
          </a:prstGeom>
          <a:noFill/>
          <a:ln w="9525">
            <a:noFill/>
            <a:miter lim="800000"/>
            <a:headEnd/>
            <a:tailEnd/>
          </a:ln>
          <a:effectLst/>
        </p:spPr>
        <p:txBody>
          <a:bodyPr wrap="none" anchor="ctr">
            <a:prstTxWarp prst="textNoShape">
              <a:avLst/>
            </a:prstTxWarp>
            <a:spAutoFit/>
          </a:bodyPr>
          <a:lstStyle/>
          <a:p>
            <a:r>
              <a:rPr lang="en-US" sz="1200" b="1">
                <a:solidFill>
                  <a:schemeClr val="bg1"/>
                </a:solidFill>
              </a:rPr>
              <a:t>amoeba</a:t>
            </a:r>
          </a:p>
        </p:txBody>
      </p:sp>
      <p:pic>
        <p:nvPicPr>
          <p:cNvPr id="376841" name="Picture 9"/>
          <p:cNvPicPr>
            <a:picLocks noChangeAspect="1" noChangeArrowheads="1"/>
          </p:cNvPicPr>
          <p:nvPr/>
        </p:nvPicPr>
        <p:blipFill>
          <a:blip r:embed="rId6"/>
          <a:srcRect/>
          <a:stretch>
            <a:fillRect/>
          </a:stretch>
        </p:blipFill>
        <p:spPr bwMode="auto">
          <a:xfrm>
            <a:off x="6826250" y="355600"/>
            <a:ext cx="2200275" cy="2932113"/>
          </a:xfrm>
          <a:prstGeom prst="rect">
            <a:avLst/>
          </a:prstGeom>
          <a:noFill/>
          <a:ln w="9525">
            <a:solidFill>
              <a:srgbClr val="000000"/>
            </a:solidFill>
            <a:miter lim="800000"/>
            <a:headEnd/>
            <a:tailEnd/>
          </a:ln>
          <a:effectLst>
            <a:outerShdw blurRad="63500" dist="35921" dir="2700000" algn="ctr" rotWithShape="0">
              <a:srgbClr val="000000">
                <a:alpha val="75000"/>
              </a:srgbClr>
            </a:outerShdw>
          </a:effectLst>
        </p:spPr>
      </p:pic>
      <p:pic>
        <p:nvPicPr>
          <p:cNvPr id="376844" name="Picture 12"/>
          <p:cNvPicPr>
            <a:picLocks noChangeAspect="1" noChangeArrowheads="1"/>
          </p:cNvPicPr>
          <p:nvPr/>
        </p:nvPicPr>
        <p:blipFill>
          <a:blip r:embed="rId7"/>
          <a:srcRect l="12000" t="10001" r="12000"/>
          <a:stretch>
            <a:fillRect/>
          </a:stretch>
        </p:blipFill>
        <p:spPr bwMode="auto">
          <a:xfrm>
            <a:off x="4995863" y="4200525"/>
            <a:ext cx="1309687" cy="1550988"/>
          </a:xfrm>
          <a:prstGeom prst="rect">
            <a:avLst/>
          </a:prstGeom>
          <a:noFill/>
          <a:ln w="9525">
            <a:noFill/>
            <a:miter lim="800000"/>
            <a:headEnd/>
            <a:tailEnd/>
          </a:ln>
          <a:effectLst>
            <a:outerShdw blurRad="63500" dist="35921" dir="2700000" algn="ctr" rotWithShape="0">
              <a:srgbClr val="000000">
                <a:alpha val="75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ChangeArrowheads="1"/>
          </p:cNvSpPr>
          <p:nvPr/>
        </p:nvSpPr>
        <p:spPr bwMode="auto">
          <a:xfrm>
            <a:off x="5943600" y="4267200"/>
            <a:ext cx="304800" cy="1600200"/>
          </a:xfrm>
          <a:prstGeom prst="rect">
            <a:avLst/>
          </a:prstGeom>
          <a:solidFill>
            <a:schemeClr val="bg1"/>
          </a:solidFill>
          <a:ln w="9525">
            <a:solidFill>
              <a:schemeClr val="bg1"/>
            </a:solidFill>
            <a:miter lim="800000"/>
            <a:headEnd/>
            <a:tailEnd/>
          </a:ln>
          <a:effectLst/>
        </p:spPr>
        <p:txBody>
          <a:bodyPr wrap="none" anchor="ctr">
            <a:prstTxWarp prst="textNoShape">
              <a:avLst/>
            </a:prstTxWarp>
          </a:bodyPr>
          <a:lstStyle/>
          <a:p>
            <a:endParaRPr lang="en-US"/>
          </a:p>
        </p:txBody>
      </p:sp>
      <p:sp>
        <p:nvSpPr>
          <p:cNvPr id="432131" name="Rectangle 3"/>
          <p:cNvSpPr>
            <a:spLocks noGrp="1" noChangeArrowheads="1"/>
          </p:cNvSpPr>
          <p:nvPr>
            <p:ph type="title"/>
          </p:nvPr>
        </p:nvSpPr>
        <p:spPr>
          <a:xfrm>
            <a:off x="254000" y="209550"/>
            <a:ext cx="7772400" cy="762000"/>
          </a:xfrm>
          <a:noFill/>
          <a:ln/>
        </p:spPr>
        <p:txBody>
          <a:bodyPr/>
          <a:lstStyle/>
          <a:p>
            <a:r>
              <a:rPr lang="en-US" dirty="0" err="1"/>
              <a:t>Cytokinesis</a:t>
            </a:r>
            <a:r>
              <a:rPr lang="en-US" dirty="0"/>
              <a:t> in Plants</a:t>
            </a:r>
          </a:p>
        </p:txBody>
      </p:sp>
      <p:pic>
        <p:nvPicPr>
          <p:cNvPr id="432133" name="Picture 5"/>
          <p:cNvPicPr>
            <a:picLocks noChangeAspect="1" noChangeArrowheads="1"/>
          </p:cNvPicPr>
          <p:nvPr/>
        </p:nvPicPr>
        <p:blipFill>
          <a:blip r:embed="rId3"/>
          <a:srcRect l="46800" r="2699" b="3711"/>
          <a:stretch>
            <a:fillRect/>
          </a:stretch>
        </p:blipFill>
        <p:spPr bwMode="auto">
          <a:xfrm>
            <a:off x="5024438" y="1179513"/>
            <a:ext cx="3956050" cy="5486400"/>
          </a:xfrm>
          <a:prstGeom prst="rect">
            <a:avLst/>
          </a:prstGeom>
          <a:noFill/>
          <a:ln w="9525">
            <a:noFill/>
            <a:miter lim="800000"/>
            <a:headEnd/>
            <a:tailEnd/>
          </a:ln>
          <a:effectLst>
            <a:outerShdw blurRad="50800" dist="38100" dir="2700000" algn="br">
              <a:srgbClr val="000000">
                <a:alpha val="43000"/>
              </a:srgbClr>
            </a:outerShdw>
          </a:effectLst>
        </p:spPr>
      </p:pic>
      <p:sp>
        <p:nvSpPr>
          <p:cNvPr id="432132" name="Rectangle 4" descr="Rectangle: Click to edit Master text styles&#10;Second level&#10;Third level&#10;Fourth level&#10;Fifth level"/>
          <p:cNvSpPr>
            <a:spLocks noGrp="1" noChangeArrowheads="1"/>
          </p:cNvSpPr>
          <p:nvPr>
            <p:ph type="body" idx="1"/>
          </p:nvPr>
        </p:nvSpPr>
        <p:spPr>
          <a:xfrm>
            <a:off x="292100" y="990600"/>
            <a:ext cx="4529138" cy="5334000"/>
          </a:xfrm>
          <a:noFill/>
          <a:ln/>
        </p:spPr>
        <p:txBody>
          <a:bodyPr/>
          <a:lstStyle/>
          <a:p>
            <a:r>
              <a:rPr lang="en-US" sz="2800" dirty="0"/>
              <a:t>Plants</a:t>
            </a:r>
          </a:p>
          <a:p>
            <a:pPr lvl="1"/>
            <a:r>
              <a:rPr lang="en-US" u="sng" dirty="0">
                <a:solidFill>
                  <a:srgbClr val="CC0000"/>
                </a:solidFill>
              </a:rPr>
              <a:t>cell plate</a:t>
            </a:r>
            <a:r>
              <a:rPr lang="en-US" dirty="0"/>
              <a:t> forms</a:t>
            </a:r>
            <a:endParaRPr lang="en-US" dirty="0" smtClean="0"/>
          </a:p>
          <a:p>
            <a:pPr lvl="2"/>
            <a:r>
              <a:rPr lang="en-US" sz="2800" dirty="0" smtClean="0"/>
              <a:t>Vesicles (from </a:t>
            </a:r>
            <a:r>
              <a:rPr lang="en-US" sz="2800" dirty="0" err="1" smtClean="0"/>
              <a:t>golgi</a:t>
            </a:r>
            <a:r>
              <a:rPr lang="en-US" sz="2800" dirty="0" smtClean="0"/>
              <a:t>) </a:t>
            </a:r>
            <a:r>
              <a:rPr lang="en-US" sz="2800" dirty="0"/>
              <a:t>line up at equator</a:t>
            </a:r>
            <a:endParaRPr lang="en-US" sz="2800" dirty="0" smtClean="0"/>
          </a:p>
          <a:p>
            <a:pPr lvl="2"/>
            <a:r>
              <a:rPr lang="en-US" sz="2800" dirty="0" smtClean="0"/>
              <a:t>vesicles </a:t>
            </a:r>
            <a:r>
              <a:rPr lang="en-US" sz="2800" dirty="0"/>
              <a:t>fuse to form 2 cell membranes</a:t>
            </a:r>
          </a:p>
          <a:p>
            <a:pPr lvl="1"/>
            <a:r>
              <a:rPr lang="en-US" dirty="0"/>
              <a:t>new cell wall laid down between membranes</a:t>
            </a:r>
          </a:p>
          <a:p>
            <a:pPr lvl="2"/>
            <a:r>
              <a:rPr lang="en-US" sz="2800" dirty="0"/>
              <a:t>new cell wall fuses with existing cell wall</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4178" name="Picture 2"/>
          <p:cNvPicPr>
            <a:picLocks noChangeAspect="1" noChangeArrowheads="1"/>
          </p:cNvPicPr>
          <p:nvPr/>
        </p:nvPicPr>
        <p:blipFill>
          <a:blip r:embed="rId3"/>
          <a:srcRect b="3687"/>
          <a:stretch>
            <a:fillRect/>
          </a:stretch>
        </p:blipFill>
        <p:spPr bwMode="auto">
          <a:xfrm>
            <a:off x="1028700" y="1030288"/>
            <a:ext cx="7429500" cy="5751512"/>
          </a:xfrm>
          <a:prstGeom prst="rect">
            <a:avLst/>
          </a:prstGeom>
          <a:noFill/>
          <a:ln w="9525">
            <a:noFill/>
            <a:miter lim="800000"/>
            <a:headEnd/>
            <a:tailEnd/>
          </a:ln>
          <a:effectLst>
            <a:outerShdw blurRad="50800" dist="38100" dir="2700000" algn="br">
              <a:srgbClr val="000000">
                <a:alpha val="43000"/>
              </a:srgbClr>
            </a:outerShdw>
          </a:effectLst>
        </p:spPr>
      </p:pic>
      <p:sp>
        <p:nvSpPr>
          <p:cNvPr id="434179" name="Rectangle 3"/>
          <p:cNvSpPr>
            <a:spLocks noGrp="1" noChangeArrowheads="1"/>
          </p:cNvSpPr>
          <p:nvPr>
            <p:ph type="title"/>
          </p:nvPr>
        </p:nvSpPr>
        <p:spPr>
          <a:xfrm>
            <a:off x="203200" y="203200"/>
            <a:ext cx="7772400" cy="762000"/>
          </a:xfrm>
          <a:noFill/>
          <a:ln/>
        </p:spPr>
        <p:txBody>
          <a:bodyPr/>
          <a:lstStyle/>
          <a:p>
            <a:r>
              <a:rPr lang="en-US" dirty="0" err="1"/>
              <a:t>Cytokinesis</a:t>
            </a:r>
            <a:r>
              <a:rPr lang="en-US" dirty="0"/>
              <a:t> in plant cell</a:t>
            </a:r>
          </a:p>
        </p:txBody>
      </p:sp>
      <p:sp>
        <p:nvSpPr>
          <p:cNvPr id="434180" name="AutoShape 4"/>
          <p:cNvSpPr>
            <a:spLocks noChangeArrowheads="1"/>
          </p:cNvSpPr>
          <p:nvPr/>
        </p:nvSpPr>
        <p:spPr bwMode="auto">
          <a:xfrm rot="3296072">
            <a:off x="3294856" y="1483519"/>
            <a:ext cx="1135063" cy="492125"/>
          </a:xfrm>
          <a:prstGeom prst="rightArrow">
            <a:avLst>
              <a:gd name="adj1" fmla="val 50000"/>
              <a:gd name="adj2" fmla="val 57661"/>
            </a:avLst>
          </a:prstGeom>
          <a:solidFill>
            <a:srgbClr val="FFEA18"/>
          </a:solidFill>
          <a:ln w="12700">
            <a:solidFill>
              <a:srgbClr val="CC0000"/>
            </a:solidFill>
            <a:miter lim="800000"/>
            <a:headEnd/>
            <a:tailEnd/>
          </a:ln>
          <a:effectLst/>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26"/>
          <p:cNvSpPr>
            <a:spLocks noGrp="1" noChangeArrowheads="1"/>
          </p:cNvSpPr>
          <p:nvPr>
            <p:ph type="title"/>
          </p:nvPr>
        </p:nvSpPr>
        <p:spPr/>
        <p:txBody>
          <a:bodyPr/>
          <a:lstStyle/>
          <a:p>
            <a:pPr eaLnBrk="1" hangingPunct="1"/>
            <a:r>
              <a:rPr lang="en-US">
                <a:ea typeface="ＭＳ Ｐゴシック" charset="-128"/>
                <a:cs typeface="ＭＳ Ｐゴシック" charset="-128"/>
              </a:rPr>
              <a:t>Mitosis in a plant cell</a:t>
            </a:r>
          </a:p>
        </p:txBody>
      </p:sp>
      <p:grpSp>
        <p:nvGrpSpPr>
          <p:cNvPr id="2" name="Group 1063"/>
          <p:cNvGrpSpPr>
            <a:grpSpLocks/>
          </p:cNvGrpSpPr>
          <p:nvPr/>
        </p:nvGrpSpPr>
        <p:grpSpPr bwMode="auto">
          <a:xfrm>
            <a:off x="101600" y="1108075"/>
            <a:ext cx="9066213" cy="5064125"/>
            <a:chOff x="64" y="698"/>
            <a:chExt cx="5711" cy="3190"/>
          </a:xfrm>
        </p:grpSpPr>
        <p:grpSp>
          <p:nvGrpSpPr>
            <p:cNvPr id="3" name="Group 1037"/>
            <p:cNvGrpSpPr>
              <a:grpSpLocks/>
            </p:cNvGrpSpPr>
            <p:nvPr/>
          </p:nvGrpSpPr>
          <p:grpSpPr bwMode="auto">
            <a:xfrm>
              <a:off x="64" y="2557"/>
              <a:ext cx="169" cy="173"/>
              <a:chOff x="200" y="472"/>
              <a:chExt cx="169" cy="173"/>
            </a:xfrm>
          </p:grpSpPr>
          <p:sp>
            <p:nvSpPr>
              <p:cNvPr id="32801" name="AutoShape 1035"/>
              <p:cNvSpPr>
                <a:spLocks noChangeArrowheads="1"/>
              </p:cNvSpPr>
              <p:nvPr/>
            </p:nvSpPr>
            <p:spPr bwMode="auto">
              <a:xfrm>
                <a:off x="208" y="483"/>
                <a:ext cx="144" cy="144"/>
              </a:xfrm>
              <a:prstGeom prst="flowChartConnector">
                <a:avLst/>
              </a:prstGeom>
              <a:solidFill>
                <a:schemeClr val="hlink"/>
              </a:solidFill>
              <a:ln w="34925">
                <a:noFill/>
                <a:round/>
                <a:headEnd/>
                <a:tailEnd/>
              </a:ln>
            </p:spPr>
            <p:txBody>
              <a:bodyPr wrap="none" lIns="92075" tIns="46038" rIns="92075" bIns="46038" anchor="ctr">
                <a:prstTxWarp prst="textNoShape">
                  <a:avLst/>
                </a:prstTxWarp>
              </a:bodyPr>
              <a:lstStyle/>
              <a:p>
                <a:endParaRPr lang="en-US"/>
              </a:p>
            </p:txBody>
          </p:sp>
          <p:sp>
            <p:nvSpPr>
              <p:cNvPr id="32802" name="Text Box 1036"/>
              <p:cNvSpPr txBox="1">
                <a:spLocks noChangeArrowheads="1"/>
              </p:cNvSpPr>
              <p:nvPr/>
            </p:nvSpPr>
            <p:spPr bwMode="auto">
              <a:xfrm>
                <a:off x="200" y="472"/>
                <a:ext cx="169" cy="173"/>
              </a:xfrm>
              <a:prstGeom prst="rect">
                <a:avLst/>
              </a:prstGeom>
              <a:noFill/>
              <a:ln w="34925">
                <a:noFill/>
                <a:miter lim="800000"/>
                <a:headEnd/>
                <a:tailEnd/>
              </a:ln>
            </p:spPr>
            <p:txBody>
              <a:bodyPr wrap="none" lIns="92075" tIns="46038" rIns="92075" bIns="46038" anchor="ctr">
                <a:prstTxWarp prst="textNoShape">
                  <a:avLst/>
                </a:prstTxWarp>
                <a:spAutoFit/>
              </a:bodyPr>
              <a:lstStyle/>
              <a:p>
                <a:pPr algn="ctr" eaLnBrk="0" hangingPunct="0">
                  <a:spcBef>
                    <a:spcPct val="50000"/>
                  </a:spcBef>
                </a:pPr>
                <a:r>
                  <a:rPr kumimoji="1" lang="en-US" sz="1200">
                    <a:solidFill>
                      <a:schemeClr val="bg1"/>
                    </a:solidFill>
                  </a:rPr>
                  <a:t>1</a:t>
                </a:r>
                <a:endParaRPr kumimoji="1" lang="en-US" sz="2400"/>
              </a:p>
            </p:txBody>
          </p:sp>
        </p:grpSp>
        <p:grpSp>
          <p:nvGrpSpPr>
            <p:cNvPr id="4" name="Group 1062"/>
            <p:cNvGrpSpPr>
              <a:grpSpLocks/>
            </p:cNvGrpSpPr>
            <p:nvPr/>
          </p:nvGrpSpPr>
          <p:grpSpPr bwMode="auto">
            <a:xfrm>
              <a:off x="112" y="698"/>
              <a:ext cx="5663" cy="3190"/>
              <a:chOff x="112" y="698"/>
              <a:chExt cx="5663" cy="3190"/>
            </a:xfrm>
          </p:grpSpPr>
          <p:pic>
            <p:nvPicPr>
              <p:cNvPr id="32774" name="Picture 1028"/>
              <p:cNvPicPr>
                <a:picLocks noChangeAspect="1" noChangeArrowheads="1"/>
              </p:cNvPicPr>
              <p:nvPr/>
            </p:nvPicPr>
            <p:blipFill>
              <a:blip r:embed="rId2"/>
              <a:srcRect/>
              <a:stretch>
                <a:fillRect/>
              </a:stretch>
            </p:blipFill>
            <p:spPr bwMode="auto">
              <a:xfrm>
                <a:off x="160" y="1117"/>
                <a:ext cx="5472" cy="1372"/>
              </a:xfrm>
              <a:prstGeom prst="rect">
                <a:avLst/>
              </a:prstGeom>
              <a:noFill/>
              <a:ln w="9525">
                <a:noFill/>
                <a:miter lim="800000"/>
                <a:headEnd/>
                <a:tailEnd/>
              </a:ln>
              <a:effectLst>
                <a:outerShdw blurRad="50800" dist="38100" dir="2700000" algn="br">
                  <a:srgbClr val="000000">
                    <a:alpha val="43000"/>
                  </a:srgbClr>
                </a:outerShdw>
              </a:effectLst>
            </p:spPr>
          </p:pic>
          <p:sp>
            <p:nvSpPr>
              <p:cNvPr id="32775" name="Text Box 1029"/>
              <p:cNvSpPr txBox="1">
                <a:spLocks noChangeArrowheads="1"/>
              </p:cNvSpPr>
              <p:nvPr/>
            </p:nvSpPr>
            <p:spPr bwMode="auto">
              <a:xfrm>
                <a:off x="195" y="2565"/>
                <a:ext cx="1005" cy="1323"/>
              </a:xfrm>
              <a:prstGeom prst="rect">
                <a:avLst/>
              </a:prstGeom>
              <a:noFill/>
              <a:ln w="34925">
                <a:noFill/>
                <a:miter lim="800000"/>
                <a:headEnd/>
                <a:tailEnd/>
              </a:ln>
            </p:spPr>
            <p:txBody>
              <a:bodyPr wrap="none" lIns="92075" tIns="46038" rIns="92075" bIns="46038" anchor="ctr">
                <a:prstTxWarp prst="textNoShape">
                  <a:avLst/>
                </a:prstTxWarp>
                <a:spAutoFit/>
              </a:bodyPr>
              <a:lstStyle/>
              <a:p>
                <a:pPr eaLnBrk="0" hangingPunct="0">
                  <a:spcBef>
                    <a:spcPct val="50000"/>
                  </a:spcBef>
                </a:pPr>
                <a:r>
                  <a:rPr kumimoji="1" lang="en-US" sz="1200" b="1"/>
                  <a:t>Prophase. </a:t>
                </a:r>
                <a:br>
                  <a:rPr kumimoji="1" lang="en-US" sz="1200" b="1"/>
                </a:br>
                <a:r>
                  <a:rPr kumimoji="1" lang="en-US" sz="1200"/>
                  <a:t>The chromatin</a:t>
                </a:r>
                <a:br>
                  <a:rPr kumimoji="1" lang="en-US" sz="1200"/>
                </a:br>
                <a:r>
                  <a:rPr kumimoji="1" lang="en-US" sz="1200"/>
                  <a:t>is condensing. </a:t>
                </a:r>
                <a:br>
                  <a:rPr kumimoji="1" lang="en-US" sz="1200"/>
                </a:br>
                <a:r>
                  <a:rPr kumimoji="1" lang="en-US" sz="1200"/>
                  <a:t>The nucleolus is </a:t>
                </a:r>
                <a:br>
                  <a:rPr kumimoji="1" lang="en-US" sz="1200"/>
                </a:br>
                <a:r>
                  <a:rPr kumimoji="1" lang="en-US" sz="1200"/>
                  <a:t>beginning to </a:t>
                </a:r>
                <a:br>
                  <a:rPr kumimoji="1" lang="en-US" sz="1200"/>
                </a:br>
                <a:r>
                  <a:rPr kumimoji="1" lang="en-US" sz="1200"/>
                  <a:t>disappear.</a:t>
                </a:r>
                <a:br>
                  <a:rPr kumimoji="1" lang="en-US" sz="1200"/>
                </a:br>
                <a:r>
                  <a:rPr kumimoji="1" lang="en-US" sz="1200"/>
                  <a:t>Although not </a:t>
                </a:r>
                <a:br>
                  <a:rPr kumimoji="1" lang="en-US" sz="1200"/>
                </a:br>
                <a:r>
                  <a:rPr kumimoji="1" lang="en-US" sz="1200"/>
                  <a:t>yet visible </a:t>
                </a:r>
                <a:br>
                  <a:rPr kumimoji="1" lang="en-US" sz="1200"/>
                </a:br>
                <a:r>
                  <a:rPr kumimoji="1" lang="en-US" sz="1200"/>
                  <a:t>in the micrograph, </a:t>
                </a:r>
                <a:br>
                  <a:rPr kumimoji="1" lang="en-US" sz="1200"/>
                </a:br>
                <a:r>
                  <a:rPr kumimoji="1" lang="en-US" sz="1200"/>
                  <a:t>the mitotic spindle is </a:t>
                </a:r>
                <a:br>
                  <a:rPr kumimoji="1" lang="en-US" sz="1200"/>
                </a:br>
                <a:r>
                  <a:rPr kumimoji="1" lang="en-US" sz="1200"/>
                  <a:t>staring to from.</a:t>
                </a:r>
                <a:endParaRPr kumimoji="1" lang="en-US" sz="1200" b="1"/>
              </a:p>
            </p:txBody>
          </p:sp>
          <p:sp>
            <p:nvSpPr>
              <p:cNvPr id="32776" name="Text Box 1030"/>
              <p:cNvSpPr txBox="1">
                <a:spLocks noChangeArrowheads="1"/>
              </p:cNvSpPr>
              <p:nvPr/>
            </p:nvSpPr>
            <p:spPr bwMode="auto">
              <a:xfrm>
                <a:off x="1310" y="2560"/>
                <a:ext cx="1042" cy="1093"/>
              </a:xfrm>
              <a:prstGeom prst="rect">
                <a:avLst/>
              </a:prstGeom>
              <a:noFill/>
              <a:ln w="34925">
                <a:noFill/>
                <a:miter lim="800000"/>
                <a:headEnd/>
                <a:tailEnd/>
              </a:ln>
            </p:spPr>
            <p:txBody>
              <a:bodyPr wrap="none" lIns="92075" tIns="46038" rIns="92075" bIns="46038" anchor="ctr">
                <a:prstTxWarp prst="textNoShape">
                  <a:avLst/>
                </a:prstTxWarp>
                <a:spAutoFit/>
              </a:bodyPr>
              <a:lstStyle/>
              <a:p>
                <a:pPr eaLnBrk="0" hangingPunct="0">
                  <a:spcBef>
                    <a:spcPct val="50000"/>
                  </a:spcBef>
                </a:pPr>
                <a:r>
                  <a:rPr kumimoji="1" lang="en-US" sz="1200" b="1"/>
                  <a:t>Prometaphase.</a:t>
                </a:r>
                <a:br>
                  <a:rPr kumimoji="1" lang="en-US" sz="1200" b="1"/>
                </a:br>
                <a:r>
                  <a:rPr kumimoji="1" lang="en-US" sz="1200"/>
                  <a:t>We now see discrete</a:t>
                </a:r>
                <a:br>
                  <a:rPr kumimoji="1" lang="en-US" sz="1200"/>
                </a:br>
                <a:r>
                  <a:rPr kumimoji="1" lang="en-US" sz="1200"/>
                  <a:t>chromosomes; each </a:t>
                </a:r>
                <a:br>
                  <a:rPr kumimoji="1" lang="en-US" sz="1200"/>
                </a:br>
                <a:r>
                  <a:rPr kumimoji="1" lang="en-US" sz="1200"/>
                  <a:t>consists of two </a:t>
                </a:r>
                <a:br>
                  <a:rPr kumimoji="1" lang="en-US" sz="1200"/>
                </a:br>
                <a:r>
                  <a:rPr kumimoji="1" lang="en-US" sz="1200"/>
                  <a:t>identical sister </a:t>
                </a:r>
                <a:br>
                  <a:rPr kumimoji="1" lang="en-US" sz="1200"/>
                </a:br>
                <a:r>
                  <a:rPr kumimoji="1" lang="en-US" sz="1200"/>
                  <a:t>chromatids. Later</a:t>
                </a:r>
                <a:br>
                  <a:rPr kumimoji="1" lang="en-US" sz="1200"/>
                </a:br>
                <a:r>
                  <a:rPr kumimoji="1" lang="en-US" sz="1200"/>
                  <a:t>in prometaphase, the </a:t>
                </a:r>
                <a:br>
                  <a:rPr kumimoji="1" lang="en-US" sz="1200"/>
                </a:br>
                <a:r>
                  <a:rPr kumimoji="1" lang="en-US" sz="1200"/>
                  <a:t>nuclear envelop will </a:t>
                </a:r>
                <a:br>
                  <a:rPr kumimoji="1" lang="en-US" sz="1200"/>
                </a:br>
                <a:r>
                  <a:rPr kumimoji="1" lang="en-US" sz="1200"/>
                  <a:t>fragment.</a:t>
                </a:r>
                <a:endParaRPr kumimoji="1" lang="en-US" sz="1200" b="1"/>
              </a:p>
            </p:txBody>
          </p:sp>
          <p:sp>
            <p:nvSpPr>
              <p:cNvPr id="32777" name="Text Box 1031"/>
              <p:cNvSpPr txBox="1">
                <a:spLocks noChangeArrowheads="1"/>
              </p:cNvSpPr>
              <p:nvPr/>
            </p:nvSpPr>
            <p:spPr bwMode="auto">
              <a:xfrm>
                <a:off x="2441" y="2508"/>
                <a:ext cx="1170" cy="863"/>
              </a:xfrm>
              <a:prstGeom prst="rect">
                <a:avLst/>
              </a:prstGeom>
              <a:noFill/>
              <a:ln w="34925">
                <a:noFill/>
                <a:miter lim="800000"/>
                <a:headEnd/>
                <a:tailEnd/>
              </a:ln>
            </p:spPr>
            <p:txBody>
              <a:bodyPr wrap="none" lIns="92075" tIns="46038" rIns="92075" bIns="46038" anchor="ctr">
                <a:prstTxWarp prst="textNoShape">
                  <a:avLst/>
                </a:prstTxWarp>
                <a:spAutoFit/>
              </a:bodyPr>
              <a:lstStyle/>
              <a:p>
                <a:pPr eaLnBrk="0" hangingPunct="0">
                  <a:spcBef>
                    <a:spcPct val="50000"/>
                  </a:spcBef>
                </a:pPr>
                <a:r>
                  <a:rPr kumimoji="1" lang="en-US" sz="1200" b="1"/>
                  <a:t>Metaphase. </a:t>
                </a:r>
                <a:r>
                  <a:rPr kumimoji="1" lang="en-US" sz="1200"/>
                  <a:t>The </a:t>
                </a:r>
                <a:br>
                  <a:rPr kumimoji="1" lang="en-US" sz="1200"/>
                </a:br>
                <a:r>
                  <a:rPr kumimoji="1" lang="en-US" sz="1200"/>
                  <a:t>spindle is complete,</a:t>
                </a:r>
                <a:br>
                  <a:rPr kumimoji="1" lang="en-US" sz="1200"/>
                </a:br>
                <a:r>
                  <a:rPr kumimoji="1" lang="en-US" sz="1200"/>
                  <a:t>and the chromosomes,</a:t>
                </a:r>
                <a:br>
                  <a:rPr kumimoji="1" lang="en-US" sz="1200"/>
                </a:br>
                <a:r>
                  <a:rPr kumimoji="1" lang="en-US" sz="1200"/>
                  <a:t>attached to microtubules</a:t>
                </a:r>
                <a:br>
                  <a:rPr kumimoji="1" lang="en-US" sz="1200"/>
                </a:br>
                <a:r>
                  <a:rPr kumimoji="1" lang="en-US" sz="1200"/>
                  <a:t>at their kinetochores, </a:t>
                </a:r>
                <a:br>
                  <a:rPr kumimoji="1" lang="en-US" sz="1200"/>
                </a:br>
                <a:r>
                  <a:rPr kumimoji="1" lang="en-US" sz="1200"/>
                  <a:t>are all at the metaphase </a:t>
                </a:r>
                <a:br>
                  <a:rPr kumimoji="1" lang="en-US" sz="1200"/>
                </a:br>
                <a:r>
                  <a:rPr kumimoji="1" lang="en-US" sz="1200"/>
                  <a:t>plate.</a:t>
                </a:r>
                <a:endParaRPr kumimoji="1" lang="en-US" sz="1200" b="1"/>
              </a:p>
            </p:txBody>
          </p:sp>
          <p:sp>
            <p:nvSpPr>
              <p:cNvPr id="32778" name="Text Box 1032"/>
              <p:cNvSpPr txBox="1">
                <a:spLocks noChangeArrowheads="1"/>
              </p:cNvSpPr>
              <p:nvPr/>
            </p:nvSpPr>
            <p:spPr bwMode="auto">
              <a:xfrm>
                <a:off x="3579" y="2565"/>
                <a:ext cx="1121" cy="1208"/>
              </a:xfrm>
              <a:prstGeom prst="rect">
                <a:avLst/>
              </a:prstGeom>
              <a:noFill/>
              <a:ln w="34925">
                <a:noFill/>
                <a:miter lim="800000"/>
                <a:headEnd/>
                <a:tailEnd/>
              </a:ln>
            </p:spPr>
            <p:txBody>
              <a:bodyPr wrap="none" lIns="92075" tIns="46038" rIns="92075" bIns="46038" anchor="ctr">
                <a:prstTxWarp prst="textNoShape">
                  <a:avLst/>
                </a:prstTxWarp>
                <a:spAutoFit/>
              </a:bodyPr>
              <a:lstStyle/>
              <a:p>
                <a:pPr eaLnBrk="0" hangingPunct="0">
                  <a:spcBef>
                    <a:spcPct val="50000"/>
                  </a:spcBef>
                </a:pPr>
                <a:r>
                  <a:rPr kumimoji="1" lang="en-US" sz="1200" b="1"/>
                  <a:t>Anaphase. </a:t>
                </a:r>
                <a:r>
                  <a:rPr kumimoji="1" lang="en-US" sz="1200"/>
                  <a:t>The</a:t>
                </a:r>
                <a:br>
                  <a:rPr kumimoji="1" lang="en-US" sz="1200"/>
                </a:br>
                <a:r>
                  <a:rPr kumimoji="1" lang="en-US" sz="1200"/>
                  <a:t>chromatids of each </a:t>
                </a:r>
                <a:br>
                  <a:rPr kumimoji="1" lang="en-US" sz="1200"/>
                </a:br>
                <a:r>
                  <a:rPr kumimoji="1" lang="en-US" sz="1200"/>
                  <a:t>chromosome have </a:t>
                </a:r>
                <a:br>
                  <a:rPr kumimoji="1" lang="en-US" sz="1200"/>
                </a:br>
                <a:r>
                  <a:rPr kumimoji="1" lang="en-US" sz="1200"/>
                  <a:t>separated, and the </a:t>
                </a:r>
                <a:br>
                  <a:rPr kumimoji="1" lang="en-US" sz="1200"/>
                </a:br>
                <a:r>
                  <a:rPr kumimoji="1" lang="en-US" sz="1200"/>
                  <a:t>daughter chromosomes</a:t>
                </a:r>
                <a:br>
                  <a:rPr kumimoji="1" lang="en-US" sz="1200"/>
                </a:br>
                <a:r>
                  <a:rPr kumimoji="1" lang="en-US" sz="1200"/>
                  <a:t>are moving to the ends </a:t>
                </a:r>
                <a:br>
                  <a:rPr kumimoji="1" lang="en-US" sz="1200"/>
                </a:br>
                <a:r>
                  <a:rPr kumimoji="1" lang="en-US" sz="1200"/>
                  <a:t>of cell as their </a:t>
                </a:r>
                <a:br>
                  <a:rPr kumimoji="1" lang="en-US" sz="1200"/>
                </a:br>
                <a:r>
                  <a:rPr kumimoji="1" lang="en-US" sz="1200"/>
                  <a:t>kinetochore</a:t>
                </a:r>
                <a:br>
                  <a:rPr kumimoji="1" lang="en-US" sz="1200"/>
                </a:br>
                <a:r>
                  <a:rPr kumimoji="1" lang="en-US" sz="1200"/>
                  <a:t>microtubles shorten.</a:t>
                </a:r>
                <a:br>
                  <a:rPr kumimoji="1" lang="en-US" sz="1200"/>
                </a:br>
                <a:endParaRPr kumimoji="1" lang="en-US" sz="1200" b="1"/>
              </a:p>
            </p:txBody>
          </p:sp>
          <p:sp>
            <p:nvSpPr>
              <p:cNvPr id="32779" name="Text Box 1033"/>
              <p:cNvSpPr txBox="1">
                <a:spLocks noChangeArrowheads="1"/>
              </p:cNvSpPr>
              <p:nvPr/>
            </p:nvSpPr>
            <p:spPr bwMode="auto">
              <a:xfrm>
                <a:off x="4681" y="2560"/>
                <a:ext cx="1094" cy="1093"/>
              </a:xfrm>
              <a:prstGeom prst="rect">
                <a:avLst/>
              </a:prstGeom>
              <a:noFill/>
              <a:ln w="34925">
                <a:noFill/>
                <a:miter lim="800000"/>
                <a:headEnd/>
                <a:tailEnd/>
              </a:ln>
            </p:spPr>
            <p:txBody>
              <a:bodyPr wrap="none" lIns="92075" tIns="46038" rIns="92075" bIns="46038" anchor="ctr">
                <a:prstTxWarp prst="textNoShape">
                  <a:avLst/>
                </a:prstTxWarp>
                <a:spAutoFit/>
              </a:bodyPr>
              <a:lstStyle/>
              <a:p>
                <a:pPr eaLnBrk="0" hangingPunct="0">
                  <a:spcBef>
                    <a:spcPct val="50000"/>
                  </a:spcBef>
                </a:pPr>
                <a:r>
                  <a:rPr kumimoji="1" lang="en-US" sz="1200" b="1"/>
                  <a:t>Telophase. </a:t>
                </a:r>
                <a:r>
                  <a:rPr kumimoji="1" lang="en-US" sz="1200"/>
                  <a:t>Daughter</a:t>
                </a:r>
                <a:br>
                  <a:rPr kumimoji="1" lang="en-US" sz="1200"/>
                </a:br>
                <a:r>
                  <a:rPr kumimoji="1" lang="en-US" sz="1200"/>
                  <a:t>nuclei are forming. </a:t>
                </a:r>
                <a:br>
                  <a:rPr kumimoji="1" lang="en-US" sz="1200"/>
                </a:br>
                <a:r>
                  <a:rPr kumimoji="1" lang="en-US" sz="1200"/>
                  <a:t>Meanwhile, cytokinesis</a:t>
                </a:r>
                <a:br>
                  <a:rPr kumimoji="1" lang="en-US" sz="1200"/>
                </a:br>
                <a:r>
                  <a:rPr kumimoji="1" lang="en-US" sz="1200"/>
                  <a:t>has started: The cell</a:t>
                </a:r>
                <a:br>
                  <a:rPr kumimoji="1" lang="en-US" sz="1200"/>
                </a:br>
                <a:r>
                  <a:rPr kumimoji="1" lang="en-US" sz="1200"/>
                  <a:t>plate, which will </a:t>
                </a:r>
                <a:br>
                  <a:rPr kumimoji="1" lang="en-US" sz="1200"/>
                </a:br>
                <a:r>
                  <a:rPr kumimoji="1" lang="en-US" sz="1200"/>
                  <a:t>divided the cytoplasm </a:t>
                </a:r>
                <a:br>
                  <a:rPr kumimoji="1" lang="en-US" sz="1200"/>
                </a:br>
                <a:r>
                  <a:rPr kumimoji="1" lang="en-US" sz="1200"/>
                  <a:t>in two, is growing </a:t>
                </a:r>
                <a:br>
                  <a:rPr kumimoji="1" lang="en-US" sz="1200"/>
                </a:br>
                <a:r>
                  <a:rPr kumimoji="1" lang="en-US" sz="1200"/>
                  <a:t>toward the perimeter</a:t>
                </a:r>
                <a:r>
                  <a:rPr kumimoji="1" lang="en-US" sz="1200" b="1"/>
                  <a:t> </a:t>
                </a:r>
                <a:br>
                  <a:rPr kumimoji="1" lang="en-US" sz="1200" b="1"/>
                </a:br>
                <a:r>
                  <a:rPr kumimoji="1" lang="en-US" sz="1200"/>
                  <a:t>of the parent cell.</a:t>
                </a:r>
                <a:endParaRPr kumimoji="1" lang="en-US" sz="1200" b="1"/>
              </a:p>
            </p:txBody>
          </p:sp>
          <p:grpSp>
            <p:nvGrpSpPr>
              <p:cNvPr id="5" name="Group 1038"/>
              <p:cNvGrpSpPr>
                <a:grpSpLocks/>
              </p:cNvGrpSpPr>
              <p:nvPr/>
            </p:nvGrpSpPr>
            <p:grpSpPr bwMode="auto">
              <a:xfrm>
                <a:off x="1184" y="2557"/>
                <a:ext cx="169" cy="173"/>
                <a:chOff x="200" y="472"/>
                <a:chExt cx="169" cy="173"/>
              </a:xfrm>
            </p:grpSpPr>
            <p:sp>
              <p:nvSpPr>
                <p:cNvPr id="32799" name="AutoShape 1039"/>
                <p:cNvSpPr>
                  <a:spLocks noChangeArrowheads="1"/>
                </p:cNvSpPr>
                <p:nvPr/>
              </p:nvSpPr>
              <p:spPr bwMode="auto">
                <a:xfrm>
                  <a:off x="208" y="483"/>
                  <a:ext cx="144" cy="144"/>
                </a:xfrm>
                <a:prstGeom prst="flowChartConnector">
                  <a:avLst/>
                </a:prstGeom>
                <a:solidFill>
                  <a:schemeClr val="hlink"/>
                </a:solidFill>
                <a:ln w="34925">
                  <a:noFill/>
                  <a:round/>
                  <a:headEnd/>
                  <a:tailEnd/>
                </a:ln>
              </p:spPr>
              <p:txBody>
                <a:bodyPr wrap="none" lIns="92075" tIns="46038" rIns="92075" bIns="46038" anchor="ctr">
                  <a:prstTxWarp prst="textNoShape">
                    <a:avLst/>
                  </a:prstTxWarp>
                </a:bodyPr>
                <a:lstStyle/>
                <a:p>
                  <a:endParaRPr lang="en-US"/>
                </a:p>
              </p:txBody>
            </p:sp>
            <p:sp>
              <p:nvSpPr>
                <p:cNvPr id="32800" name="Text Box 1040"/>
                <p:cNvSpPr txBox="1">
                  <a:spLocks noChangeArrowheads="1"/>
                </p:cNvSpPr>
                <p:nvPr/>
              </p:nvSpPr>
              <p:spPr bwMode="auto">
                <a:xfrm>
                  <a:off x="200" y="472"/>
                  <a:ext cx="169" cy="173"/>
                </a:xfrm>
                <a:prstGeom prst="rect">
                  <a:avLst/>
                </a:prstGeom>
                <a:noFill/>
                <a:ln w="34925">
                  <a:noFill/>
                  <a:miter lim="800000"/>
                  <a:headEnd/>
                  <a:tailEnd/>
                </a:ln>
              </p:spPr>
              <p:txBody>
                <a:bodyPr wrap="none" lIns="92075" tIns="46038" rIns="92075" bIns="46038" anchor="ctr">
                  <a:prstTxWarp prst="textNoShape">
                    <a:avLst/>
                  </a:prstTxWarp>
                  <a:spAutoFit/>
                </a:bodyPr>
                <a:lstStyle/>
                <a:p>
                  <a:pPr algn="ctr" eaLnBrk="0" hangingPunct="0">
                    <a:spcBef>
                      <a:spcPct val="50000"/>
                    </a:spcBef>
                  </a:pPr>
                  <a:r>
                    <a:rPr kumimoji="1" lang="en-US" sz="1200">
                      <a:solidFill>
                        <a:schemeClr val="bg1"/>
                      </a:solidFill>
                    </a:rPr>
                    <a:t>2</a:t>
                  </a:r>
                  <a:endParaRPr kumimoji="1" lang="en-US" sz="2400"/>
                </a:p>
              </p:txBody>
            </p:sp>
          </p:grpSp>
          <p:grpSp>
            <p:nvGrpSpPr>
              <p:cNvPr id="6" name="Group 1041"/>
              <p:cNvGrpSpPr>
                <a:grpSpLocks/>
              </p:cNvGrpSpPr>
              <p:nvPr/>
            </p:nvGrpSpPr>
            <p:grpSpPr bwMode="auto">
              <a:xfrm>
                <a:off x="2304" y="2557"/>
                <a:ext cx="169" cy="173"/>
                <a:chOff x="200" y="472"/>
                <a:chExt cx="169" cy="173"/>
              </a:xfrm>
            </p:grpSpPr>
            <p:sp>
              <p:nvSpPr>
                <p:cNvPr id="32797" name="AutoShape 1042"/>
                <p:cNvSpPr>
                  <a:spLocks noChangeArrowheads="1"/>
                </p:cNvSpPr>
                <p:nvPr/>
              </p:nvSpPr>
              <p:spPr bwMode="auto">
                <a:xfrm>
                  <a:off x="208" y="483"/>
                  <a:ext cx="144" cy="144"/>
                </a:xfrm>
                <a:prstGeom prst="flowChartConnector">
                  <a:avLst/>
                </a:prstGeom>
                <a:solidFill>
                  <a:schemeClr val="hlink"/>
                </a:solidFill>
                <a:ln w="34925">
                  <a:noFill/>
                  <a:round/>
                  <a:headEnd/>
                  <a:tailEnd/>
                </a:ln>
              </p:spPr>
              <p:txBody>
                <a:bodyPr wrap="none" lIns="92075" tIns="46038" rIns="92075" bIns="46038" anchor="ctr">
                  <a:prstTxWarp prst="textNoShape">
                    <a:avLst/>
                  </a:prstTxWarp>
                </a:bodyPr>
                <a:lstStyle/>
                <a:p>
                  <a:endParaRPr lang="en-US"/>
                </a:p>
              </p:txBody>
            </p:sp>
            <p:sp>
              <p:nvSpPr>
                <p:cNvPr id="32798" name="Text Box 1043"/>
                <p:cNvSpPr txBox="1">
                  <a:spLocks noChangeArrowheads="1"/>
                </p:cNvSpPr>
                <p:nvPr/>
              </p:nvSpPr>
              <p:spPr bwMode="auto">
                <a:xfrm>
                  <a:off x="200" y="472"/>
                  <a:ext cx="169" cy="173"/>
                </a:xfrm>
                <a:prstGeom prst="rect">
                  <a:avLst/>
                </a:prstGeom>
                <a:noFill/>
                <a:ln w="34925">
                  <a:noFill/>
                  <a:miter lim="800000"/>
                  <a:headEnd/>
                  <a:tailEnd/>
                </a:ln>
              </p:spPr>
              <p:txBody>
                <a:bodyPr wrap="none" lIns="92075" tIns="46038" rIns="92075" bIns="46038" anchor="ctr">
                  <a:prstTxWarp prst="textNoShape">
                    <a:avLst/>
                  </a:prstTxWarp>
                  <a:spAutoFit/>
                </a:bodyPr>
                <a:lstStyle/>
                <a:p>
                  <a:pPr algn="ctr" eaLnBrk="0" hangingPunct="0">
                    <a:spcBef>
                      <a:spcPct val="50000"/>
                    </a:spcBef>
                  </a:pPr>
                  <a:r>
                    <a:rPr kumimoji="1" lang="en-US" sz="1200">
                      <a:solidFill>
                        <a:schemeClr val="bg1"/>
                      </a:solidFill>
                    </a:rPr>
                    <a:t>3</a:t>
                  </a:r>
                  <a:endParaRPr kumimoji="1" lang="en-US" sz="2400"/>
                </a:p>
              </p:txBody>
            </p:sp>
          </p:grpSp>
          <p:grpSp>
            <p:nvGrpSpPr>
              <p:cNvPr id="7" name="Group 1044"/>
              <p:cNvGrpSpPr>
                <a:grpSpLocks/>
              </p:cNvGrpSpPr>
              <p:nvPr/>
            </p:nvGrpSpPr>
            <p:grpSpPr bwMode="auto">
              <a:xfrm>
                <a:off x="3447" y="2565"/>
                <a:ext cx="169" cy="173"/>
                <a:chOff x="200" y="472"/>
                <a:chExt cx="169" cy="173"/>
              </a:xfrm>
            </p:grpSpPr>
            <p:sp>
              <p:nvSpPr>
                <p:cNvPr id="32795" name="AutoShape 1045"/>
                <p:cNvSpPr>
                  <a:spLocks noChangeArrowheads="1"/>
                </p:cNvSpPr>
                <p:nvPr/>
              </p:nvSpPr>
              <p:spPr bwMode="auto">
                <a:xfrm>
                  <a:off x="208" y="483"/>
                  <a:ext cx="144" cy="144"/>
                </a:xfrm>
                <a:prstGeom prst="flowChartConnector">
                  <a:avLst/>
                </a:prstGeom>
                <a:solidFill>
                  <a:schemeClr val="hlink"/>
                </a:solidFill>
                <a:ln w="34925">
                  <a:noFill/>
                  <a:round/>
                  <a:headEnd/>
                  <a:tailEnd/>
                </a:ln>
              </p:spPr>
              <p:txBody>
                <a:bodyPr wrap="none" lIns="92075" tIns="46038" rIns="92075" bIns="46038" anchor="ctr">
                  <a:prstTxWarp prst="textNoShape">
                    <a:avLst/>
                  </a:prstTxWarp>
                </a:bodyPr>
                <a:lstStyle/>
                <a:p>
                  <a:endParaRPr lang="en-US"/>
                </a:p>
              </p:txBody>
            </p:sp>
            <p:sp>
              <p:nvSpPr>
                <p:cNvPr id="32796" name="Text Box 1046"/>
                <p:cNvSpPr txBox="1">
                  <a:spLocks noChangeArrowheads="1"/>
                </p:cNvSpPr>
                <p:nvPr/>
              </p:nvSpPr>
              <p:spPr bwMode="auto">
                <a:xfrm>
                  <a:off x="200" y="472"/>
                  <a:ext cx="169" cy="173"/>
                </a:xfrm>
                <a:prstGeom prst="rect">
                  <a:avLst/>
                </a:prstGeom>
                <a:noFill/>
                <a:ln w="34925">
                  <a:noFill/>
                  <a:miter lim="800000"/>
                  <a:headEnd/>
                  <a:tailEnd/>
                </a:ln>
              </p:spPr>
              <p:txBody>
                <a:bodyPr wrap="none" lIns="92075" tIns="46038" rIns="92075" bIns="46038" anchor="ctr">
                  <a:prstTxWarp prst="textNoShape">
                    <a:avLst/>
                  </a:prstTxWarp>
                  <a:spAutoFit/>
                </a:bodyPr>
                <a:lstStyle/>
                <a:p>
                  <a:pPr algn="ctr" eaLnBrk="0" hangingPunct="0">
                    <a:spcBef>
                      <a:spcPct val="50000"/>
                    </a:spcBef>
                  </a:pPr>
                  <a:r>
                    <a:rPr kumimoji="1" lang="en-US" sz="1200">
                      <a:solidFill>
                        <a:schemeClr val="bg1"/>
                      </a:solidFill>
                    </a:rPr>
                    <a:t>4</a:t>
                  </a:r>
                  <a:endParaRPr kumimoji="1" lang="en-US" sz="2400"/>
                </a:p>
              </p:txBody>
            </p:sp>
          </p:grpSp>
          <p:grpSp>
            <p:nvGrpSpPr>
              <p:cNvPr id="8" name="Group 1047"/>
              <p:cNvGrpSpPr>
                <a:grpSpLocks/>
              </p:cNvGrpSpPr>
              <p:nvPr/>
            </p:nvGrpSpPr>
            <p:grpSpPr bwMode="auto">
              <a:xfrm>
                <a:off x="4560" y="2557"/>
                <a:ext cx="169" cy="173"/>
                <a:chOff x="200" y="472"/>
                <a:chExt cx="169" cy="173"/>
              </a:xfrm>
            </p:grpSpPr>
            <p:sp>
              <p:nvSpPr>
                <p:cNvPr id="32793" name="AutoShape 1048"/>
                <p:cNvSpPr>
                  <a:spLocks noChangeArrowheads="1"/>
                </p:cNvSpPr>
                <p:nvPr/>
              </p:nvSpPr>
              <p:spPr bwMode="auto">
                <a:xfrm>
                  <a:off x="208" y="483"/>
                  <a:ext cx="144" cy="144"/>
                </a:xfrm>
                <a:prstGeom prst="flowChartConnector">
                  <a:avLst/>
                </a:prstGeom>
                <a:solidFill>
                  <a:schemeClr val="hlink"/>
                </a:solidFill>
                <a:ln w="34925">
                  <a:noFill/>
                  <a:round/>
                  <a:headEnd/>
                  <a:tailEnd/>
                </a:ln>
              </p:spPr>
              <p:txBody>
                <a:bodyPr wrap="none" lIns="92075" tIns="46038" rIns="92075" bIns="46038" anchor="ctr">
                  <a:prstTxWarp prst="textNoShape">
                    <a:avLst/>
                  </a:prstTxWarp>
                </a:bodyPr>
                <a:lstStyle/>
                <a:p>
                  <a:endParaRPr lang="en-US"/>
                </a:p>
              </p:txBody>
            </p:sp>
            <p:sp>
              <p:nvSpPr>
                <p:cNvPr id="32794" name="Text Box 1049"/>
                <p:cNvSpPr txBox="1">
                  <a:spLocks noChangeArrowheads="1"/>
                </p:cNvSpPr>
                <p:nvPr/>
              </p:nvSpPr>
              <p:spPr bwMode="auto">
                <a:xfrm>
                  <a:off x="200" y="472"/>
                  <a:ext cx="169" cy="173"/>
                </a:xfrm>
                <a:prstGeom prst="rect">
                  <a:avLst/>
                </a:prstGeom>
                <a:noFill/>
                <a:ln w="34925">
                  <a:noFill/>
                  <a:miter lim="800000"/>
                  <a:headEnd/>
                  <a:tailEnd/>
                </a:ln>
              </p:spPr>
              <p:txBody>
                <a:bodyPr wrap="none" lIns="92075" tIns="46038" rIns="92075" bIns="46038" anchor="ctr">
                  <a:prstTxWarp prst="textNoShape">
                    <a:avLst/>
                  </a:prstTxWarp>
                  <a:spAutoFit/>
                </a:bodyPr>
                <a:lstStyle/>
                <a:p>
                  <a:pPr algn="ctr" eaLnBrk="0" hangingPunct="0">
                    <a:spcBef>
                      <a:spcPct val="50000"/>
                    </a:spcBef>
                  </a:pPr>
                  <a:r>
                    <a:rPr kumimoji="1" lang="en-US" sz="1200">
                      <a:solidFill>
                        <a:schemeClr val="bg1"/>
                      </a:solidFill>
                    </a:rPr>
                    <a:t>5</a:t>
                  </a:r>
                  <a:endParaRPr kumimoji="1" lang="en-US" sz="2400"/>
                </a:p>
              </p:txBody>
            </p:sp>
          </p:grpSp>
          <p:sp>
            <p:nvSpPr>
              <p:cNvPr id="32784" name="Line 1052"/>
              <p:cNvSpPr>
                <a:spLocks noChangeShapeType="1"/>
              </p:cNvSpPr>
              <p:nvPr/>
            </p:nvSpPr>
            <p:spPr bwMode="auto">
              <a:xfrm>
                <a:off x="336" y="912"/>
                <a:ext cx="104" cy="76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32785" name="Line 1053"/>
              <p:cNvSpPr>
                <a:spLocks noChangeShapeType="1"/>
              </p:cNvSpPr>
              <p:nvPr/>
            </p:nvSpPr>
            <p:spPr bwMode="auto">
              <a:xfrm>
                <a:off x="681" y="1032"/>
                <a:ext cx="7" cy="64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32786" name="Line 1054"/>
              <p:cNvSpPr>
                <a:spLocks noChangeShapeType="1"/>
              </p:cNvSpPr>
              <p:nvPr/>
            </p:nvSpPr>
            <p:spPr bwMode="auto">
              <a:xfrm flipH="1">
                <a:off x="776" y="1016"/>
                <a:ext cx="424" cy="85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32787" name="Line 1055"/>
              <p:cNvSpPr>
                <a:spLocks noChangeShapeType="1"/>
              </p:cNvSpPr>
              <p:nvPr/>
            </p:nvSpPr>
            <p:spPr bwMode="auto">
              <a:xfrm flipH="1">
                <a:off x="1872" y="912"/>
                <a:ext cx="144" cy="80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32788" name="Line 1056"/>
              <p:cNvSpPr>
                <a:spLocks noChangeShapeType="1"/>
              </p:cNvSpPr>
              <p:nvPr/>
            </p:nvSpPr>
            <p:spPr bwMode="auto">
              <a:xfrm flipH="1">
                <a:off x="1680" y="928"/>
                <a:ext cx="329" cy="66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32789" name="Text Box 1057"/>
              <p:cNvSpPr txBox="1">
                <a:spLocks noChangeArrowheads="1"/>
              </p:cNvSpPr>
              <p:nvPr/>
            </p:nvSpPr>
            <p:spPr bwMode="auto">
              <a:xfrm>
                <a:off x="112" y="712"/>
                <a:ext cx="520" cy="192"/>
              </a:xfrm>
              <a:prstGeom prst="rect">
                <a:avLst/>
              </a:prstGeom>
              <a:noFill/>
              <a:ln w="34925">
                <a:noFill/>
                <a:miter lim="800000"/>
                <a:headEnd/>
                <a:tailEnd/>
              </a:ln>
            </p:spPr>
            <p:txBody>
              <a:bodyPr wrap="none" lIns="92075" tIns="46038" rIns="92075" bIns="46038" anchor="ctr">
                <a:prstTxWarp prst="textNoShape">
                  <a:avLst/>
                </a:prstTxWarp>
                <a:spAutoFit/>
              </a:bodyPr>
              <a:lstStyle/>
              <a:p>
                <a:pPr algn="ctr" eaLnBrk="0" hangingPunct="0">
                  <a:spcBef>
                    <a:spcPct val="50000"/>
                  </a:spcBef>
                </a:pPr>
                <a:r>
                  <a:rPr kumimoji="1" lang="en-US" sz="1400"/>
                  <a:t>Nucleus</a:t>
                </a:r>
                <a:endParaRPr kumimoji="1" lang="en-US" sz="2400"/>
              </a:p>
            </p:txBody>
          </p:sp>
          <p:sp>
            <p:nvSpPr>
              <p:cNvPr id="32790" name="Text Box 1058"/>
              <p:cNvSpPr txBox="1">
                <a:spLocks noChangeArrowheads="1"/>
              </p:cNvSpPr>
              <p:nvPr/>
            </p:nvSpPr>
            <p:spPr bwMode="auto">
              <a:xfrm>
                <a:off x="504" y="856"/>
                <a:ext cx="607" cy="192"/>
              </a:xfrm>
              <a:prstGeom prst="rect">
                <a:avLst/>
              </a:prstGeom>
              <a:noFill/>
              <a:ln w="34925">
                <a:noFill/>
                <a:miter lim="800000"/>
                <a:headEnd/>
                <a:tailEnd/>
              </a:ln>
            </p:spPr>
            <p:txBody>
              <a:bodyPr wrap="none" lIns="92075" tIns="46038" rIns="92075" bIns="46038" anchor="ctr">
                <a:prstTxWarp prst="textNoShape">
                  <a:avLst/>
                </a:prstTxWarp>
                <a:spAutoFit/>
              </a:bodyPr>
              <a:lstStyle/>
              <a:p>
                <a:pPr algn="ctr" eaLnBrk="0" hangingPunct="0">
                  <a:spcBef>
                    <a:spcPct val="50000"/>
                  </a:spcBef>
                </a:pPr>
                <a:r>
                  <a:rPr kumimoji="1" lang="en-US" sz="1400"/>
                  <a:t>Nucleolus</a:t>
                </a:r>
                <a:endParaRPr kumimoji="1" lang="en-US" sz="2400"/>
              </a:p>
            </p:txBody>
          </p:sp>
          <p:sp>
            <p:nvSpPr>
              <p:cNvPr id="32791" name="Text Box 1059"/>
              <p:cNvSpPr txBox="1">
                <a:spLocks noChangeArrowheads="1"/>
              </p:cNvSpPr>
              <p:nvPr/>
            </p:nvSpPr>
            <p:spPr bwMode="auto">
              <a:xfrm>
                <a:off x="1806" y="728"/>
                <a:ext cx="786" cy="192"/>
              </a:xfrm>
              <a:prstGeom prst="rect">
                <a:avLst/>
              </a:prstGeom>
              <a:noFill/>
              <a:ln w="34925">
                <a:noFill/>
                <a:miter lim="800000"/>
                <a:headEnd/>
                <a:tailEnd/>
              </a:ln>
            </p:spPr>
            <p:txBody>
              <a:bodyPr wrap="none" lIns="92075" tIns="46038" rIns="92075" bIns="46038" anchor="ctr">
                <a:prstTxWarp prst="textNoShape">
                  <a:avLst/>
                </a:prstTxWarp>
                <a:spAutoFit/>
              </a:bodyPr>
              <a:lstStyle/>
              <a:p>
                <a:pPr algn="ctr" eaLnBrk="0" hangingPunct="0">
                  <a:spcBef>
                    <a:spcPct val="50000"/>
                  </a:spcBef>
                </a:pPr>
                <a:r>
                  <a:rPr kumimoji="1" lang="en-US" sz="1400"/>
                  <a:t>Chromosome</a:t>
                </a:r>
                <a:endParaRPr kumimoji="1" lang="en-US" sz="2400"/>
              </a:p>
            </p:txBody>
          </p:sp>
          <p:sp>
            <p:nvSpPr>
              <p:cNvPr id="32792" name="Text Box 1060"/>
              <p:cNvSpPr txBox="1">
                <a:spLocks noChangeArrowheads="1"/>
              </p:cNvSpPr>
              <p:nvPr/>
            </p:nvSpPr>
            <p:spPr bwMode="auto">
              <a:xfrm>
                <a:off x="1035" y="698"/>
                <a:ext cx="693" cy="326"/>
              </a:xfrm>
              <a:prstGeom prst="rect">
                <a:avLst/>
              </a:prstGeom>
              <a:noFill/>
              <a:ln w="34925">
                <a:noFill/>
                <a:miter lim="800000"/>
                <a:headEnd/>
                <a:tailEnd/>
              </a:ln>
            </p:spPr>
            <p:txBody>
              <a:bodyPr wrap="none" lIns="92075" tIns="46038" rIns="92075" bIns="46038" anchor="ctr">
                <a:prstTxWarp prst="textNoShape">
                  <a:avLst/>
                </a:prstTxWarp>
                <a:spAutoFit/>
              </a:bodyPr>
              <a:lstStyle/>
              <a:p>
                <a:pPr eaLnBrk="0" hangingPunct="0">
                  <a:spcBef>
                    <a:spcPct val="50000"/>
                  </a:spcBef>
                </a:pPr>
                <a:r>
                  <a:rPr kumimoji="1" lang="en-US" sz="1400"/>
                  <a:t>Chromatine</a:t>
                </a:r>
                <a:br>
                  <a:rPr kumimoji="1" lang="en-US" sz="1400"/>
                </a:br>
                <a:r>
                  <a:rPr kumimoji="1" lang="en-US" sz="1400"/>
                  <a:t>condensing</a:t>
                </a:r>
                <a:endParaRPr kumimoji="1" lang="en-US" sz="2400"/>
              </a:p>
            </p:txBody>
          </p:sp>
        </p:grpSp>
      </p:gr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8274" name="Picture 2"/>
          <p:cNvPicPr>
            <a:picLocks noChangeAspect="1" noChangeArrowheads="1"/>
          </p:cNvPicPr>
          <p:nvPr/>
        </p:nvPicPr>
        <p:blipFill>
          <a:blip r:embed="rId3"/>
          <a:srcRect/>
          <a:stretch>
            <a:fillRect/>
          </a:stretch>
        </p:blipFill>
        <p:spPr bwMode="auto">
          <a:xfrm>
            <a:off x="330200" y="254000"/>
            <a:ext cx="8534400" cy="6399213"/>
          </a:xfrm>
          <a:prstGeom prst="rect">
            <a:avLst/>
          </a:prstGeom>
          <a:noFill/>
          <a:effectLst>
            <a:outerShdw blurRad="50800" dist="38100" dir="2700000" algn="br">
              <a:srgbClr val="000000">
                <a:alpha val="43000"/>
              </a:srgbClr>
            </a:outerShdw>
          </a:effectLst>
        </p:spPr>
      </p:pic>
      <p:sp>
        <p:nvSpPr>
          <p:cNvPr id="438275" name="Rectangle 3"/>
          <p:cNvSpPr>
            <a:spLocks noChangeArrowheads="1"/>
          </p:cNvSpPr>
          <p:nvPr/>
        </p:nvSpPr>
        <p:spPr bwMode="auto">
          <a:xfrm>
            <a:off x="6219825" y="593725"/>
            <a:ext cx="2474913" cy="519113"/>
          </a:xfrm>
          <a:prstGeom prst="rect">
            <a:avLst/>
          </a:prstGeom>
          <a:solidFill>
            <a:schemeClr val="bg1">
              <a:alpha val="63000"/>
            </a:schemeClr>
          </a:solidFill>
          <a:ln w="9525">
            <a:noFill/>
            <a:miter lim="800000"/>
            <a:headEnd/>
            <a:tailEnd/>
          </a:ln>
          <a:effectLst/>
        </p:spPr>
        <p:txBody>
          <a:bodyPr wrap="none" anchor="ctr">
            <a:prstTxWarp prst="textNoShape">
              <a:avLst/>
            </a:prstTxWarp>
            <a:spAutoFit/>
          </a:bodyPr>
          <a:lstStyle/>
          <a:p>
            <a:pPr algn="r"/>
            <a:r>
              <a:rPr lang="en-US" sz="2800" b="1" dirty="0">
                <a:solidFill>
                  <a:schemeClr val="tx2"/>
                </a:solidFill>
              </a:rPr>
              <a:t>onion root tip</a:t>
            </a:r>
            <a:endParaRPr lang="en-US" sz="3600" b="1" dirty="0">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2298700" y="304800"/>
            <a:ext cx="6738938" cy="6488924"/>
            <a:chOff x="1468" y="288"/>
            <a:chExt cx="4225" cy="4004"/>
          </a:xfrm>
        </p:grpSpPr>
        <p:pic>
          <p:nvPicPr>
            <p:cNvPr id="440327" name="Picture 7" descr="11_02"/>
            <p:cNvPicPr>
              <a:picLocks noChangeAspect="1" noChangeArrowheads="1"/>
            </p:cNvPicPr>
            <p:nvPr/>
          </p:nvPicPr>
          <p:blipFill>
            <a:blip r:embed="rId3"/>
            <a:srcRect r="20250"/>
            <a:stretch>
              <a:fillRect/>
            </a:stretch>
          </p:blipFill>
          <p:spPr bwMode="auto">
            <a:xfrm>
              <a:off x="1468" y="319"/>
              <a:ext cx="4225" cy="3973"/>
            </a:xfrm>
            <a:prstGeom prst="rect">
              <a:avLst/>
            </a:prstGeom>
            <a:noFill/>
            <a:ln w="9525">
              <a:noFill/>
              <a:miter lim="800000"/>
              <a:headEnd/>
              <a:tailEnd/>
            </a:ln>
            <a:effectLst/>
          </p:spPr>
        </p:pic>
        <p:sp>
          <p:nvSpPr>
            <p:cNvPr id="440328" name="Rectangle 8"/>
            <p:cNvSpPr>
              <a:spLocks noChangeArrowheads="1"/>
            </p:cNvSpPr>
            <p:nvPr/>
          </p:nvSpPr>
          <p:spPr bwMode="auto">
            <a:xfrm>
              <a:off x="4212" y="288"/>
              <a:ext cx="1003" cy="393"/>
            </a:xfrm>
            <a:prstGeom prst="rect">
              <a:avLst/>
            </a:prstGeom>
            <a:noFill/>
            <a:ln w="9525">
              <a:noFill/>
              <a:miter lim="800000"/>
              <a:headEnd/>
              <a:tailEnd/>
            </a:ln>
          </p:spPr>
          <p:txBody>
            <a:bodyPr wrap="square" lIns="0" tIns="0" rIns="0" bIns="0">
              <a:prstTxWarp prst="textNoShape">
                <a:avLst/>
              </a:prstTxWarp>
              <a:spAutoFit/>
            </a:bodyPr>
            <a:lstStyle/>
            <a:p>
              <a:pPr eaLnBrk="1" hangingPunct="1">
                <a:lnSpc>
                  <a:spcPct val="85000"/>
                </a:lnSpc>
              </a:pPr>
              <a:r>
                <a:rPr lang="en-US" b="1">
                  <a:solidFill>
                    <a:srgbClr val="000000"/>
                  </a:solidFill>
                </a:rPr>
                <a:t>Origin of replication</a:t>
              </a:r>
              <a:endParaRPr lang="en-US" b="1"/>
            </a:p>
          </p:txBody>
        </p:sp>
        <p:sp>
          <p:nvSpPr>
            <p:cNvPr id="440329" name="Rectangle 9"/>
            <p:cNvSpPr>
              <a:spLocks noChangeArrowheads="1"/>
            </p:cNvSpPr>
            <p:nvPr/>
          </p:nvSpPr>
          <p:spPr bwMode="auto">
            <a:xfrm>
              <a:off x="2160" y="816"/>
              <a:ext cx="1834" cy="587"/>
            </a:xfrm>
            <a:prstGeom prst="rect">
              <a:avLst/>
            </a:prstGeom>
            <a:noFill/>
            <a:ln w="9525">
              <a:noFill/>
              <a:miter lim="800000"/>
              <a:headEnd/>
              <a:tailEnd/>
            </a:ln>
          </p:spPr>
          <p:txBody>
            <a:bodyPr wrap="square" lIns="0" tIns="0" rIns="0" bIns="0">
              <a:prstTxWarp prst="textNoShape">
                <a:avLst/>
              </a:prstTxWarp>
              <a:spAutoFit/>
            </a:bodyPr>
            <a:lstStyle/>
            <a:p>
              <a:pPr eaLnBrk="1" hangingPunct="1">
                <a:lnSpc>
                  <a:spcPct val="85000"/>
                </a:lnSpc>
              </a:pPr>
              <a:r>
                <a:rPr lang="en-US" b="1">
                  <a:solidFill>
                    <a:srgbClr val="000000"/>
                  </a:solidFill>
                </a:rPr>
                <a:t>chromosome:</a:t>
              </a:r>
            </a:p>
            <a:p>
              <a:pPr eaLnBrk="1" hangingPunct="1">
                <a:lnSpc>
                  <a:spcPct val="85000"/>
                </a:lnSpc>
              </a:pPr>
              <a:r>
                <a:rPr lang="en-US" b="1">
                  <a:solidFill>
                    <a:srgbClr val="000000"/>
                  </a:solidFill>
                </a:rPr>
                <a:t>double-stranded DNA</a:t>
              </a:r>
              <a:endParaRPr lang="en-US" b="1"/>
            </a:p>
          </p:txBody>
        </p:sp>
        <p:sp>
          <p:nvSpPr>
            <p:cNvPr id="440330" name="Rectangle 10"/>
            <p:cNvSpPr>
              <a:spLocks noChangeArrowheads="1"/>
            </p:cNvSpPr>
            <p:nvPr/>
          </p:nvSpPr>
          <p:spPr bwMode="auto">
            <a:xfrm>
              <a:off x="3937" y="993"/>
              <a:ext cx="971" cy="393"/>
            </a:xfrm>
            <a:prstGeom prst="rect">
              <a:avLst/>
            </a:prstGeom>
            <a:noFill/>
            <a:ln w="9525">
              <a:noFill/>
              <a:miter lim="800000"/>
              <a:headEnd/>
              <a:tailEnd/>
            </a:ln>
          </p:spPr>
          <p:txBody>
            <a:bodyPr wrap="square" lIns="0" tIns="0" rIns="0" bIns="0">
              <a:prstTxWarp prst="textNoShape">
                <a:avLst/>
              </a:prstTxWarp>
              <a:spAutoFit/>
            </a:bodyPr>
            <a:lstStyle/>
            <a:p>
              <a:pPr eaLnBrk="1" hangingPunct="1">
                <a:lnSpc>
                  <a:spcPct val="85000"/>
                </a:lnSpc>
              </a:pPr>
              <a:r>
                <a:rPr lang="en-US" b="1">
                  <a:solidFill>
                    <a:srgbClr val="000000"/>
                  </a:solidFill>
                </a:rPr>
                <a:t>replication</a:t>
              </a:r>
            </a:p>
            <a:p>
              <a:pPr eaLnBrk="1" hangingPunct="1">
                <a:lnSpc>
                  <a:spcPct val="85000"/>
                </a:lnSpc>
              </a:pPr>
              <a:r>
                <a:rPr lang="en-US" b="1">
                  <a:solidFill>
                    <a:srgbClr val="000000"/>
                  </a:solidFill>
                </a:rPr>
                <a:t>of DNA</a:t>
              </a:r>
              <a:endParaRPr lang="en-US" b="1"/>
            </a:p>
          </p:txBody>
        </p:sp>
        <p:sp>
          <p:nvSpPr>
            <p:cNvPr id="440331" name="Rectangle 11"/>
            <p:cNvSpPr>
              <a:spLocks noChangeArrowheads="1"/>
            </p:cNvSpPr>
            <p:nvPr/>
          </p:nvSpPr>
          <p:spPr bwMode="auto">
            <a:xfrm>
              <a:off x="4048" y="1899"/>
              <a:ext cx="1579" cy="199"/>
            </a:xfrm>
            <a:prstGeom prst="rect">
              <a:avLst/>
            </a:prstGeom>
            <a:noFill/>
            <a:ln w="9525">
              <a:noFill/>
              <a:miter lim="800000"/>
              <a:headEnd/>
              <a:tailEnd/>
            </a:ln>
          </p:spPr>
          <p:txBody>
            <a:bodyPr wrap="square" lIns="0" tIns="0" rIns="0" bIns="0">
              <a:prstTxWarp prst="textNoShape">
                <a:avLst/>
              </a:prstTxWarp>
              <a:spAutoFit/>
            </a:bodyPr>
            <a:lstStyle/>
            <a:p>
              <a:pPr eaLnBrk="1" hangingPunct="1">
                <a:lnSpc>
                  <a:spcPct val="85000"/>
                </a:lnSpc>
              </a:pPr>
              <a:r>
                <a:rPr lang="en-US" b="1">
                  <a:solidFill>
                    <a:srgbClr val="000000"/>
                  </a:solidFill>
                </a:rPr>
                <a:t>elongation of cell</a:t>
              </a:r>
              <a:endParaRPr lang="en-US" b="1"/>
            </a:p>
          </p:txBody>
        </p:sp>
        <p:sp>
          <p:nvSpPr>
            <p:cNvPr id="440332" name="Rectangle 12"/>
            <p:cNvSpPr>
              <a:spLocks noChangeArrowheads="1"/>
            </p:cNvSpPr>
            <p:nvPr/>
          </p:nvSpPr>
          <p:spPr bwMode="auto">
            <a:xfrm>
              <a:off x="4331" y="3717"/>
              <a:ext cx="1152" cy="393"/>
            </a:xfrm>
            <a:prstGeom prst="rect">
              <a:avLst/>
            </a:prstGeom>
            <a:noFill/>
            <a:ln w="9525">
              <a:noFill/>
              <a:miter lim="800000"/>
              <a:headEnd/>
              <a:tailEnd/>
            </a:ln>
          </p:spPr>
          <p:txBody>
            <a:bodyPr wrap="square" lIns="0" tIns="0" rIns="0" bIns="0">
              <a:prstTxWarp prst="textNoShape">
                <a:avLst/>
              </a:prstTxWarp>
              <a:spAutoFit/>
            </a:bodyPr>
            <a:lstStyle/>
            <a:p>
              <a:pPr eaLnBrk="1" hangingPunct="1">
                <a:lnSpc>
                  <a:spcPct val="85000"/>
                </a:lnSpc>
              </a:pPr>
              <a:r>
                <a:rPr lang="en-US" b="1">
                  <a:solidFill>
                    <a:srgbClr val="000000"/>
                  </a:solidFill>
                </a:rPr>
                <a:t>cell pinches </a:t>
              </a:r>
              <a:br>
                <a:rPr lang="en-US" b="1">
                  <a:solidFill>
                    <a:srgbClr val="000000"/>
                  </a:solidFill>
                </a:rPr>
              </a:br>
              <a:r>
                <a:rPr lang="en-US" b="1">
                  <a:solidFill>
                    <a:srgbClr val="000000"/>
                  </a:solidFill>
                </a:rPr>
                <a:t>in two</a:t>
              </a:r>
              <a:endParaRPr lang="en-US" b="1"/>
            </a:p>
          </p:txBody>
        </p:sp>
        <p:sp>
          <p:nvSpPr>
            <p:cNvPr id="440333" name="Line 13"/>
            <p:cNvSpPr>
              <a:spLocks noChangeShapeType="1"/>
            </p:cNvSpPr>
            <p:nvPr/>
          </p:nvSpPr>
          <p:spPr bwMode="auto">
            <a:xfrm flipH="1">
              <a:off x="3876" y="405"/>
              <a:ext cx="394" cy="9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40334" name="Line 14"/>
            <p:cNvSpPr>
              <a:spLocks noChangeShapeType="1"/>
            </p:cNvSpPr>
            <p:nvPr/>
          </p:nvSpPr>
          <p:spPr bwMode="auto">
            <a:xfrm flipH="1">
              <a:off x="3248" y="680"/>
              <a:ext cx="504" cy="239"/>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40335" name="Line 15"/>
            <p:cNvSpPr>
              <a:spLocks noChangeShapeType="1"/>
            </p:cNvSpPr>
            <p:nvPr/>
          </p:nvSpPr>
          <p:spPr bwMode="auto">
            <a:xfrm flipV="1">
              <a:off x="3843" y="2642"/>
              <a:ext cx="543" cy="235"/>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40336" name="Rectangle 16"/>
            <p:cNvSpPr>
              <a:spLocks noChangeArrowheads="1"/>
            </p:cNvSpPr>
            <p:nvPr/>
          </p:nvSpPr>
          <p:spPr bwMode="auto">
            <a:xfrm>
              <a:off x="4380" y="2465"/>
              <a:ext cx="817" cy="393"/>
            </a:xfrm>
            <a:prstGeom prst="rect">
              <a:avLst/>
            </a:prstGeom>
            <a:noFill/>
            <a:ln w="9525">
              <a:noFill/>
              <a:miter lim="800000"/>
              <a:headEnd/>
              <a:tailEnd/>
            </a:ln>
          </p:spPr>
          <p:txBody>
            <a:bodyPr wrap="square" lIns="0" tIns="0" rIns="0" bIns="0">
              <a:prstTxWarp prst="textNoShape">
                <a:avLst/>
              </a:prstTxWarp>
              <a:spAutoFit/>
            </a:bodyPr>
            <a:lstStyle/>
            <a:p>
              <a:pPr eaLnBrk="1" hangingPunct="1">
                <a:lnSpc>
                  <a:spcPct val="85000"/>
                </a:lnSpc>
              </a:pPr>
              <a:r>
                <a:rPr lang="en-US" b="1">
                  <a:solidFill>
                    <a:srgbClr val="000000"/>
                  </a:solidFill>
                </a:rPr>
                <a:t>ring of proteins</a:t>
              </a:r>
              <a:endParaRPr lang="en-US" b="1"/>
            </a:p>
          </p:txBody>
        </p:sp>
      </p:grpSp>
      <p:sp>
        <p:nvSpPr>
          <p:cNvPr id="440323" name="Rectangle 3"/>
          <p:cNvSpPr>
            <a:spLocks noGrp="1" noChangeArrowheads="1"/>
          </p:cNvSpPr>
          <p:nvPr>
            <p:ph type="title"/>
          </p:nvPr>
        </p:nvSpPr>
        <p:spPr>
          <a:xfrm>
            <a:off x="-1276647" y="73628"/>
            <a:ext cx="8229600" cy="1143000"/>
          </a:xfrm>
        </p:spPr>
        <p:txBody>
          <a:bodyPr/>
          <a:lstStyle/>
          <a:p>
            <a:r>
              <a:rPr lang="en-US" dirty="0"/>
              <a:t>Evolution of mitosis</a:t>
            </a:r>
          </a:p>
        </p:txBody>
      </p:sp>
      <p:sp>
        <p:nvSpPr>
          <p:cNvPr id="440324" name="Rectangle 4" descr="Rectangle: Click to edit Master text styles&#10;Second level&#10;Third level&#10;Fourth level&#10;Fifth level"/>
          <p:cNvSpPr>
            <a:spLocks noGrp="1" noChangeArrowheads="1"/>
          </p:cNvSpPr>
          <p:nvPr>
            <p:ph type="body" idx="1"/>
          </p:nvPr>
        </p:nvSpPr>
        <p:spPr>
          <a:xfrm>
            <a:off x="419100" y="2120900"/>
            <a:ext cx="4114800" cy="4419600"/>
          </a:xfrm>
        </p:spPr>
        <p:txBody>
          <a:bodyPr/>
          <a:lstStyle/>
          <a:p>
            <a:r>
              <a:rPr lang="en-US" dirty="0"/>
              <a:t>Mitosis in eukaryotes </a:t>
            </a:r>
            <a:br>
              <a:rPr lang="en-US" dirty="0"/>
            </a:br>
            <a:r>
              <a:rPr lang="en-US" dirty="0"/>
              <a:t>likely evolved from </a:t>
            </a:r>
            <a:r>
              <a:rPr lang="en-US" u="sng" dirty="0">
                <a:solidFill>
                  <a:srgbClr val="CC0000"/>
                </a:solidFill>
              </a:rPr>
              <a:t>binary fission</a:t>
            </a:r>
            <a:r>
              <a:rPr lang="en-US" dirty="0"/>
              <a:t> in bacteria</a:t>
            </a:r>
          </a:p>
          <a:p>
            <a:pPr lvl="1"/>
            <a:r>
              <a:rPr lang="en-US" dirty="0"/>
              <a:t>single circular chromosome</a:t>
            </a:r>
          </a:p>
          <a:p>
            <a:pPr lvl="1"/>
            <a:r>
              <a:rPr lang="en-US" dirty="0"/>
              <a:t>no membrane-bound organelles</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1" name="Rectangle 3"/>
          <p:cNvSpPr>
            <a:spLocks noGrp="1" noChangeArrowheads="1"/>
          </p:cNvSpPr>
          <p:nvPr>
            <p:ph type="title"/>
          </p:nvPr>
        </p:nvSpPr>
        <p:spPr>
          <a:xfrm>
            <a:off x="0" y="547591"/>
            <a:ext cx="3733800" cy="238222"/>
          </a:xfrm>
        </p:spPr>
        <p:txBody>
          <a:bodyPr>
            <a:normAutofit fontScale="90000"/>
          </a:bodyPr>
          <a:lstStyle/>
          <a:p>
            <a:r>
              <a:rPr lang="en-US" dirty="0"/>
              <a:t>Evolution of </a:t>
            </a:r>
            <a:br>
              <a:rPr lang="en-US" dirty="0"/>
            </a:br>
            <a:r>
              <a:rPr lang="en-US" dirty="0"/>
              <a:t>mitosis</a:t>
            </a:r>
          </a:p>
        </p:txBody>
      </p:sp>
      <p:pic>
        <p:nvPicPr>
          <p:cNvPr id="442373" name="Picture 5" descr="f11-04_a_comparison_of__c"/>
          <p:cNvPicPr>
            <a:picLocks noChangeAspect="1" noChangeArrowheads="1"/>
          </p:cNvPicPr>
          <p:nvPr/>
        </p:nvPicPr>
        <p:blipFill>
          <a:blip r:embed="rId3"/>
          <a:srcRect t="1199" r="47250"/>
          <a:stretch>
            <a:fillRect/>
          </a:stretch>
        </p:blipFill>
        <p:spPr bwMode="auto">
          <a:xfrm>
            <a:off x="3733800" y="152400"/>
            <a:ext cx="4613275" cy="6477000"/>
          </a:xfrm>
          <a:prstGeom prst="rect">
            <a:avLst/>
          </a:prstGeom>
          <a:noFill/>
          <a:ln w="9525">
            <a:noFill/>
            <a:miter lim="800000"/>
            <a:headEnd/>
            <a:tailEnd/>
          </a:ln>
          <a:effectLst>
            <a:outerShdw blurRad="50800" dist="38100" dir="2700000" algn="br">
              <a:srgbClr val="000000">
                <a:alpha val="43000"/>
              </a:srgbClr>
            </a:outerShdw>
          </a:effectLst>
        </p:spPr>
      </p:pic>
      <p:sp>
        <p:nvSpPr>
          <p:cNvPr id="442372" name="Rectangle 4" descr="Rectangle: Click to edit Master text styles&#10;Second level&#10;Third level&#10;Fourth level&#10;Fifth level"/>
          <p:cNvSpPr>
            <a:spLocks noGrp="1" noChangeArrowheads="1"/>
          </p:cNvSpPr>
          <p:nvPr>
            <p:ph type="body" idx="1"/>
          </p:nvPr>
        </p:nvSpPr>
        <p:spPr>
          <a:xfrm>
            <a:off x="190500" y="1384300"/>
            <a:ext cx="3581400" cy="4419600"/>
          </a:xfrm>
        </p:spPr>
        <p:txBody>
          <a:bodyPr/>
          <a:lstStyle/>
          <a:p>
            <a:r>
              <a:rPr lang="en-US" dirty="0"/>
              <a:t>A possible progression of mechanisms intermediate between binary fission &amp; mitosis</a:t>
            </a:r>
            <a:r>
              <a:rPr lang="en-US" dirty="0" smtClean="0"/>
              <a:t> is seen </a:t>
            </a:r>
            <a:r>
              <a:rPr lang="en-US" dirty="0"/>
              <a:t>in modern organisms</a:t>
            </a:r>
          </a:p>
        </p:txBody>
      </p:sp>
      <p:sp>
        <p:nvSpPr>
          <p:cNvPr id="442375" name="Rectangle 7"/>
          <p:cNvSpPr>
            <a:spLocks noChangeArrowheads="1"/>
          </p:cNvSpPr>
          <p:nvPr/>
        </p:nvSpPr>
        <p:spPr bwMode="auto">
          <a:xfrm>
            <a:off x="7351713" y="1249363"/>
            <a:ext cx="1784350" cy="641350"/>
          </a:xfrm>
          <a:prstGeom prst="rect">
            <a:avLst/>
          </a:prstGeom>
          <a:solidFill>
            <a:srgbClr val="FFCC18"/>
          </a:solidFill>
          <a:ln w="9525">
            <a:noFill/>
            <a:miter lim="800000"/>
            <a:headEnd/>
            <a:tailEnd/>
          </a:ln>
          <a:effectLst/>
        </p:spPr>
        <p:txBody>
          <a:bodyPr wrap="none" anchor="ctr">
            <a:prstTxWarp prst="textNoShape">
              <a:avLst/>
            </a:prstTxWarp>
            <a:spAutoFit/>
          </a:bodyPr>
          <a:lstStyle/>
          <a:p>
            <a:pPr algn="r"/>
            <a:r>
              <a:rPr lang="en-US" sz="1800" b="1">
                <a:solidFill>
                  <a:srgbClr val="CC0000"/>
                </a:solidFill>
              </a:rPr>
              <a:t>protists</a:t>
            </a:r>
            <a:br>
              <a:rPr lang="en-US" sz="1800" b="1">
                <a:solidFill>
                  <a:srgbClr val="CC0000"/>
                </a:solidFill>
              </a:rPr>
            </a:br>
            <a:r>
              <a:rPr lang="en-US" sz="1800" b="1">
                <a:solidFill>
                  <a:srgbClr val="CC0000"/>
                </a:solidFill>
              </a:rPr>
              <a:t>dinoflagellates</a:t>
            </a:r>
          </a:p>
        </p:txBody>
      </p:sp>
      <p:sp>
        <p:nvSpPr>
          <p:cNvPr id="442376" name="Rectangle 8"/>
          <p:cNvSpPr>
            <a:spLocks noChangeArrowheads="1"/>
          </p:cNvSpPr>
          <p:nvPr/>
        </p:nvSpPr>
        <p:spPr bwMode="auto">
          <a:xfrm>
            <a:off x="8056563" y="2697163"/>
            <a:ext cx="1060450" cy="641350"/>
          </a:xfrm>
          <a:prstGeom prst="rect">
            <a:avLst/>
          </a:prstGeom>
          <a:solidFill>
            <a:srgbClr val="FFCC18"/>
          </a:solidFill>
          <a:ln w="9525">
            <a:noFill/>
            <a:miter lim="800000"/>
            <a:headEnd/>
            <a:tailEnd/>
          </a:ln>
          <a:effectLst/>
        </p:spPr>
        <p:txBody>
          <a:bodyPr wrap="none" anchor="ctr">
            <a:prstTxWarp prst="textNoShape">
              <a:avLst/>
            </a:prstTxWarp>
            <a:spAutoFit/>
          </a:bodyPr>
          <a:lstStyle/>
          <a:p>
            <a:pPr algn="r"/>
            <a:r>
              <a:rPr lang="en-US" sz="1800" b="1">
                <a:solidFill>
                  <a:srgbClr val="CC0000"/>
                </a:solidFill>
              </a:rPr>
              <a:t>protists</a:t>
            </a:r>
            <a:br>
              <a:rPr lang="en-US" sz="1800" b="1">
                <a:solidFill>
                  <a:srgbClr val="CC0000"/>
                </a:solidFill>
              </a:rPr>
            </a:br>
            <a:r>
              <a:rPr lang="en-US" sz="1800" b="1">
                <a:solidFill>
                  <a:srgbClr val="CC0000"/>
                </a:solidFill>
              </a:rPr>
              <a:t>diatoms</a:t>
            </a:r>
          </a:p>
        </p:txBody>
      </p:sp>
      <p:sp>
        <p:nvSpPr>
          <p:cNvPr id="442377" name="Rectangle 9"/>
          <p:cNvSpPr>
            <a:spLocks noChangeArrowheads="1"/>
          </p:cNvSpPr>
          <p:nvPr/>
        </p:nvSpPr>
        <p:spPr bwMode="auto">
          <a:xfrm>
            <a:off x="7753350" y="3992563"/>
            <a:ext cx="1390650" cy="641350"/>
          </a:xfrm>
          <a:prstGeom prst="rect">
            <a:avLst/>
          </a:prstGeom>
          <a:solidFill>
            <a:srgbClr val="FFCC18"/>
          </a:solidFill>
          <a:ln w="9525">
            <a:noFill/>
            <a:miter lim="800000"/>
            <a:headEnd/>
            <a:tailEnd/>
          </a:ln>
          <a:effectLst/>
        </p:spPr>
        <p:txBody>
          <a:bodyPr wrap="none" anchor="ctr">
            <a:prstTxWarp prst="textNoShape">
              <a:avLst/>
            </a:prstTxWarp>
            <a:spAutoFit/>
          </a:bodyPr>
          <a:lstStyle/>
          <a:p>
            <a:pPr algn="r"/>
            <a:r>
              <a:rPr lang="en-US" sz="1800" b="1">
                <a:solidFill>
                  <a:srgbClr val="CC0000"/>
                </a:solidFill>
              </a:rPr>
              <a:t>eukaryotes</a:t>
            </a:r>
          </a:p>
          <a:p>
            <a:pPr algn="r"/>
            <a:r>
              <a:rPr lang="en-US" sz="1800" b="1">
                <a:solidFill>
                  <a:srgbClr val="CC0000"/>
                </a:solidFill>
              </a:rPr>
              <a:t>yeast</a:t>
            </a:r>
          </a:p>
        </p:txBody>
      </p:sp>
      <p:sp>
        <p:nvSpPr>
          <p:cNvPr id="442378" name="Rectangle 10"/>
          <p:cNvSpPr>
            <a:spLocks noChangeArrowheads="1"/>
          </p:cNvSpPr>
          <p:nvPr/>
        </p:nvSpPr>
        <p:spPr bwMode="auto">
          <a:xfrm>
            <a:off x="7731125" y="5592763"/>
            <a:ext cx="1390650" cy="641350"/>
          </a:xfrm>
          <a:prstGeom prst="rect">
            <a:avLst/>
          </a:prstGeom>
          <a:solidFill>
            <a:srgbClr val="FFCC18"/>
          </a:solidFill>
          <a:ln w="9525">
            <a:noFill/>
            <a:miter lim="800000"/>
            <a:headEnd/>
            <a:tailEnd/>
          </a:ln>
          <a:effectLst/>
        </p:spPr>
        <p:txBody>
          <a:bodyPr wrap="none" anchor="ctr">
            <a:prstTxWarp prst="textNoShape">
              <a:avLst/>
            </a:prstTxWarp>
            <a:spAutoFit/>
          </a:bodyPr>
          <a:lstStyle/>
          <a:p>
            <a:pPr algn="r"/>
            <a:r>
              <a:rPr lang="en-US" sz="1800" b="1">
                <a:solidFill>
                  <a:srgbClr val="CC0000"/>
                </a:solidFill>
              </a:rPr>
              <a:t>eukaryotes</a:t>
            </a:r>
          </a:p>
          <a:p>
            <a:pPr algn="r"/>
            <a:r>
              <a:rPr lang="en-US" sz="1800" b="1">
                <a:solidFill>
                  <a:srgbClr val="CC0000"/>
                </a:solidFill>
              </a:rPr>
              <a:t>animals</a:t>
            </a:r>
          </a:p>
        </p:txBody>
      </p:sp>
      <p:sp>
        <p:nvSpPr>
          <p:cNvPr id="442379" name="Rectangle 11"/>
          <p:cNvSpPr>
            <a:spLocks noChangeArrowheads="1"/>
          </p:cNvSpPr>
          <p:nvPr/>
        </p:nvSpPr>
        <p:spPr bwMode="auto">
          <a:xfrm>
            <a:off x="5603875" y="152400"/>
            <a:ext cx="2819400" cy="84138"/>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442374" name="Rectangle 6"/>
          <p:cNvSpPr>
            <a:spLocks noChangeArrowheads="1"/>
          </p:cNvSpPr>
          <p:nvPr/>
        </p:nvSpPr>
        <p:spPr bwMode="auto">
          <a:xfrm>
            <a:off x="7631113" y="182563"/>
            <a:ext cx="1492250" cy="641350"/>
          </a:xfrm>
          <a:prstGeom prst="rect">
            <a:avLst/>
          </a:prstGeom>
          <a:solidFill>
            <a:srgbClr val="FFCC18"/>
          </a:solidFill>
          <a:ln w="9525">
            <a:noFill/>
            <a:miter lim="800000"/>
            <a:headEnd/>
            <a:tailEnd/>
          </a:ln>
          <a:effectLst/>
        </p:spPr>
        <p:txBody>
          <a:bodyPr wrap="none" anchor="ctr">
            <a:prstTxWarp prst="textNoShape">
              <a:avLst/>
            </a:prstTxWarp>
            <a:spAutoFit/>
          </a:bodyPr>
          <a:lstStyle/>
          <a:p>
            <a:pPr algn="r"/>
            <a:r>
              <a:rPr lang="en-US" sz="1800" b="1">
                <a:solidFill>
                  <a:srgbClr val="CC0000"/>
                </a:solidFill>
              </a:rPr>
              <a:t>prokaryotes</a:t>
            </a:r>
          </a:p>
          <a:p>
            <a:pPr algn="r"/>
            <a:r>
              <a:rPr lang="en-US" sz="1800" b="1">
                <a:solidFill>
                  <a:srgbClr val="CC0000"/>
                </a:solidFill>
              </a:rPr>
              <a:t>(bacteria)</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304800" y="685800"/>
            <a:ext cx="8534400" cy="5403850"/>
          </a:xfrm>
        </p:spPr>
        <p:txBody>
          <a:bodyPr/>
          <a:lstStyle/>
          <a:p>
            <a:pPr marL="609600" indent="-609600" eaLnBrk="1" hangingPunct="1">
              <a:buFontTx/>
              <a:buNone/>
            </a:pPr>
            <a:r>
              <a:rPr lang="en-US" dirty="0"/>
              <a:t>1</a:t>
            </a:r>
            <a:r>
              <a:rPr lang="en-US" dirty="0" smtClean="0">
                <a:ea typeface="ＭＳ Ｐゴシック" charset="-128"/>
                <a:cs typeface="ＭＳ Ｐゴシック" charset="-128"/>
              </a:rPr>
              <a:t>.  </a:t>
            </a:r>
            <a:r>
              <a:rPr lang="en-US" dirty="0" err="1">
                <a:ea typeface="ＭＳ Ｐゴシック" charset="-128"/>
                <a:cs typeface="ＭＳ Ｐゴシック" charset="-128"/>
              </a:rPr>
              <a:t>Cytokinesis</a:t>
            </a:r>
            <a:r>
              <a:rPr lang="en-US" dirty="0">
                <a:ea typeface="ＭＳ Ｐゴシック" charset="-128"/>
                <a:cs typeface="ＭＳ Ｐゴシック" charset="-128"/>
              </a:rPr>
              <a:t> usually, but not always, follows mitosis. If a cell completed mitosis but not </a:t>
            </a:r>
            <a:r>
              <a:rPr lang="en-US" dirty="0" err="1">
                <a:ea typeface="ＭＳ Ｐゴシック" charset="-128"/>
                <a:cs typeface="ＭＳ Ｐゴシック" charset="-128"/>
              </a:rPr>
              <a:t>cytokinesis</a:t>
            </a:r>
            <a:r>
              <a:rPr lang="en-US" dirty="0">
                <a:ea typeface="ＭＳ Ｐゴシック" charset="-128"/>
                <a:cs typeface="ＭＳ Ｐゴシック" charset="-128"/>
              </a:rPr>
              <a:t>, what would be the result? </a:t>
            </a:r>
          </a:p>
          <a:p>
            <a:pPr marL="1108075" lvl="1" indent="-533400" eaLnBrk="1" hangingPunct="1">
              <a:lnSpc>
                <a:spcPct val="85000"/>
              </a:lnSpc>
              <a:buFont typeface="+mj-lt"/>
              <a:buAutoNum type="alphaUcPeriod"/>
            </a:pPr>
            <a:r>
              <a:rPr lang="en-US" dirty="0"/>
              <a:t>a cell with a single large nucleus </a:t>
            </a:r>
          </a:p>
          <a:p>
            <a:pPr marL="1108075" lvl="1" indent="-533400" eaLnBrk="1" hangingPunct="1">
              <a:lnSpc>
                <a:spcPct val="85000"/>
              </a:lnSpc>
              <a:buFontTx/>
              <a:buAutoNum type="alphaUcPeriod"/>
            </a:pPr>
            <a:r>
              <a:rPr lang="en-US" dirty="0"/>
              <a:t>a cell with high concentrations of </a:t>
            </a:r>
            <a:r>
              <a:rPr lang="en-US" dirty="0" err="1"/>
              <a:t>actin</a:t>
            </a:r>
            <a:r>
              <a:rPr lang="en-US" dirty="0"/>
              <a:t/>
            </a:r>
            <a:br>
              <a:rPr lang="en-US" dirty="0"/>
            </a:br>
            <a:r>
              <a:rPr lang="en-US" dirty="0"/>
              <a:t>and myosin </a:t>
            </a:r>
          </a:p>
          <a:p>
            <a:pPr marL="1108075" lvl="1" indent="-533400" eaLnBrk="1" hangingPunct="1">
              <a:lnSpc>
                <a:spcPct val="85000"/>
              </a:lnSpc>
              <a:buFontTx/>
              <a:buAutoNum type="alphaUcPeriod"/>
            </a:pPr>
            <a:r>
              <a:rPr lang="en-US" dirty="0"/>
              <a:t>a cell with two abnormally small nuclei </a:t>
            </a:r>
          </a:p>
          <a:p>
            <a:pPr marL="1108075" lvl="1" indent="-533400" eaLnBrk="1" hangingPunct="1">
              <a:lnSpc>
                <a:spcPct val="85000"/>
              </a:lnSpc>
              <a:buFontTx/>
              <a:buAutoNum type="alphaUcPeriod"/>
            </a:pPr>
            <a:r>
              <a:rPr lang="en-US" dirty="0"/>
              <a:t>a cell with two nuclei </a:t>
            </a:r>
          </a:p>
          <a:p>
            <a:pPr marL="1108075" lvl="1" indent="-533400" eaLnBrk="1" hangingPunct="1">
              <a:lnSpc>
                <a:spcPct val="85000"/>
              </a:lnSpc>
              <a:buFontTx/>
              <a:buAutoNum type="alphaUcPeriod"/>
            </a:pPr>
            <a:r>
              <a:rPr lang="en-US" dirty="0"/>
              <a:t>a cell with two nuclei but with half the</a:t>
            </a:r>
            <a:br>
              <a:rPr lang="en-US" dirty="0"/>
            </a:br>
            <a:r>
              <a:rPr lang="en-US" dirty="0"/>
              <a:t>amount of DNA </a:t>
            </a:r>
          </a:p>
        </p:txBody>
      </p:sp>
      <p:sp>
        <p:nvSpPr>
          <p:cNvPr id="38915"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prstTxWarp prst="textNoShape">
              <a:avLst/>
            </a:prstTxWarp>
          </a:bodyPr>
          <a:lstStyle/>
          <a:p>
            <a:pPr algn="ctr" eaLnBrk="0" hangingPunct="0"/>
            <a:r>
              <a:rPr lang="en-US" sz="1400" b="1">
                <a:latin typeface="Tahoma" charset="0"/>
              </a:rPr>
              <a:t>0</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a:xfrm>
            <a:off x="304800" y="685800"/>
            <a:ext cx="8534400" cy="5495925"/>
          </a:xfrm>
        </p:spPr>
        <p:txBody>
          <a:bodyPr/>
          <a:lstStyle/>
          <a:p>
            <a:pPr marL="609600" indent="-609600" eaLnBrk="1" hangingPunct="1">
              <a:buFontTx/>
              <a:buNone/>
            </a:pPr>
            <a:r>
              <a:rPr lang="en-US" sz="2800" dirty="0"/>
              <a:t>2</a:t>
            </a:r>
            <a:r>
              <a:rPr lang="en-US" sz="2800" dirty="0" smtClean="0">
                <a:ea typeface="ＭＳ Ｐゴシック" charset="-128"/>
                <a:cs typeface="ＭＳ Ｐゴシック" charset="-128"/>
              </a:rPr>
              <a:t>.  </a:t>
            </a:r>
            <a:r>
              <a:rPr lang="en-US" sz="2800" dirty="0" err="1">
                <a:ea typeface="ＭＳ Ｐゴシック" charset="-128"/>
                <a:cs typeface="ＭＳ Ｐゴシック" charset="-128"/>
              </a:rPr>
              <a:t>Taxol</a:t>
            </a:r>
            <a:r>
              <a:rPr lang="en-US" sz="2800" dirty="0">
                <a:ea typeface="ＭＳ Ｐゴシック" charset="-128"/>
                <a:cs typeface="ＭＳ Ｐゴシック" charset="-128"/>
              </a:rPr>
              <a:t> is an anticancer drug extracted from the Pacific yew tree. In animal cells, </a:t>
            </a:r>
            <a:r>
              <a:rPr lang="en-US" sz="2800" dirty="0" err="1">
                <a:ea typeface="ＭＳ Ｐゴシック" charset="-128"/>
                <a:cs typeface="ＭＳ Ｐゴシック" charset="-128"/>
              </a:rPr>
              <a:t>taxol</a:t>
            </a:r>
            <a:r>
              <a:rPr lang="en-US" sz="2800" dirty="0">
                <a:ea typeface="ＭＳ Ｐゴシック" charset="-128"/>
                <a:cs typeface="ＭＳ Ｐゴシック" charset="-128"/>
              </a:rPr>
              <a:t> disrupts microtubule formation by binding to microtubules and accelerating their assembly from the protein precursor, </a:t>
            </a:r>
            <a:r>
              <a:rPr lang="en-US" sz="2800" dirty="0" err="1">
                <a:ea typeface="ＭＳ Ｐゴシック" charset="-128"/>
                <a:cs typeface="ＭＳ Ｐゴシック" charset="-128"/>
              </a:rPr>
              <a:t>tubulin</a:t>
            </a:r>
            <a:r>
              <a:rPr lang="en-US" sz="2800" dirty="0">
                <a:ea typeface="ＭＳ Ｐゴシック" charset="-128"/>
                <a:cs typeface="ＭＳ Ｐゴシック" charset="-128"/>
              </a:rPr>
              <a:t>. Surprisingly, this stops mitosis. Specifically, </a:t>
            </a:r>
            <a:r>
              <a:rPr lang="en-US" sz="2800" dirty="0" err="1">
                <a:ea typeface="ＭＳ Ｐゴシック" charset="-128"/>
                <a:cs typeface="ＭＳ Ｐゴシック" charset="-128"/>
              </a:rPr>
              <a:t>taxol</a:t>
            </a:r>
            <a:r>
              <a:rPr lang="en-US" sz="2800" dirty="0">
                <a:ea typeface="ＭＳ Ｐゴシック" charset="-128"/>
                <a:cs typeface="ＭＳ Ｐゴシック" charset="-128"/>
              </a:rPr>
              <a:t> must affect </a:t>
            </a:r>
          </a:p>
          <a:p>
            <a:pPr marL="1108075" lvl="1" indent="-533400" eaLnBrk="1" hangingPunct="1">
              <a:buFont typeface="+mj-lt"/>
              <a:buAutoNum type="alphaUcPeriod"/>
            </a:pPr>
            <a:r>
              <a:rPr lang="en-US" sz="2400" dirty="0"/>
              <a:t>the fibers of the mitotic spindle. </a:t>
            </a:r>
          </a:p>
          <a:p>
            <a:pPr marL="1108075" lvl="1" indent="-533400" eaLnBrk="1" hangingPunct="1">
              <a:buFontTx/>
              <a:buAutoNum type="alphaUcPeriod"/>
            </a:pPr>
            <a:r>
              <a:rPr lang="en-US" sz="2400" dirty="0"/>
              <a:t>anaphase. </a:t>
            </a:r>
          </a:p>
          <a:p>
            <a:pPr marL="1108075" lvl="1" indent="-533400" eaLnBrk="1" hangingPunct="1">
              <a:buFontTx/>
              <a:buAutoNum type="alphaUcPeriod"/>
            </a:pPr>
            <a:r>
              <a:rPr lang="en-US" sz="2400" dirty="0"/>
              <a:t>formation of the </a:t>
            </a:r>
            <a:r>
              <a:rPr lang="en-US" sz="2400" dirty="0" err="1"/>
              <a:t>centrioles</a:t>
            </a:r>
            <a:r>
              <a:rPr lang="en-US" sz="2400" dirty="0"/>
              <a:t>. </a:t>
            </a:r>
          </a:p>
          <a:p>
            <a:pPr marL="1108075" lvl="1" indent="-533400" eaLnBrk="1" hangingPunct="1">
              <a:buFontTx/>
              <a:buAutoNum type="alphaUcPeriod"/>
            </a:pPr>
            <a:r>
              <a:rPr lang="en-US" sz="2400" dirty="0" err="1"/>
              <a:t>chromatid</a:t>
            </a:r>
            <a:r>
              <a:rPr lang="en-US" sz="2400" dirty="0"/>
              <a:t> assembly. </a:t>
            </a:r>
          </a:p>
          <a:p>
            <a:pPr marL="1108075" lvl="1" indent="-533400" eaLnBrk="1" hangingPunct="1">
              <a:buFontTx/>
              <a:buAutoNum type="alphaUcPeriod"/>
            </a:pPr>
            <a:r>
              <a:rPr lang="en-US" sz="2400" dirty="0"/>
              <a:t>the S phase of the cell cycle. </a:t>
            </a:r>
          </a:p>
        </p:txBody>
      </p:sp>
      <p:sp>
        <p:nvSpPr>
          <p:cNvPr id="40963"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prstTxWarp prst="textNoShape">
              <a:avLst/>
            </a:prstTxWarp>
          </a:bodyPr>
          <a:lstStyle/>
          <a:p>
            <a:pPr algn="ctr" eaLnBrk="0" hangingPunct="0"/>
            <a:r>
              <a:rPr lang="en-US" sz="1400" b="1">
                <a:latin typeface="Tahoma" charset="0"/>
              </a:rPr>
              <a:t>0</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a:xfrm>
            <a:off x="304800" y="685800"/>
            <a:ext cx="8534400" cy="5556250"/>
          </a:xfrm>
        </p:spPr>
        <p:txBody>
          <a:bodyPr/>
          <a:lstStyle/>
          <a:p>
            <a:pPr marL="609600" indent="-609600" eaLnBrk="1" hangingPunct="1">
              <a:lnSpc>
                <a:spcPct val="95000"/>
              </a:lnSpc>
              <a:buFontTx/>
              <a:buNone/>
            </a:pPr>
            <a:r>
              <a:rPr lang="en-US" sz="3000" dirty="0"/>
              <a:t>3</a:t>
            </a:r>
            <a:r>
              <a:rPr lang="en-US" sz="3000" dirty="0" smtClean="0">
                <a:ea typeface="ＭＳ Ｐゴシック" charset="-128"/>
                <a:cs typeface="ＭＳ Ｐゴシック" charset="-128"/>
              </a:rPr>
              <a:t>.  </a:t>
            </a:r>
            <a:r>
              <a:rPr lang="en-US" sz="3000" dirty="0">
                <a:ea typeface="ＭＳ Ｐゴシック" charset="-128"/>
                <a:cs typeface="ＭＳ Ｐゴシック" charset="-128"/>
              </a:rPr>
              <a:t>Measurements of the amount of DNA per nucleus were taken on a large number of cells from a growing fungus. The measured DNA levels ranged from 3 to 6 </a:t>
            </a:r>
            <a:r>
              <a:rPr lang="en-US" sz="3000" dirty="0" err="1">
                <a:ea typeface="ＭＳ Ｐゴシック" charset="-128"/>
                <a:cs typeface="ＭＳ Ｐゴシック" charset="-128"/>
              </a:rPr>
              <a:t>picograms</a:t>
            </a:r>
            <a:r>
              <a:rPr lang="en-US" sz="3000" dirty="0">
                <a:ea typeface="ＭＳ Ｐゴシック" charset="-128"/>
                <a:cs typeface="ＭＳ Ｐゴシック" charset="-128"/>
              </a:rPr>
              <a:t> per nucleus. In which stage of the cell cycle was the nucleus with 6 </a:t>
            </a:r>
            <a:r>
              <a:rPr lang="en-US" sz="3000" dirty="0" err="1">
                <a:ea typeface="ＭＳ Ｐゴシック" charset="-128"/>
                <a:cs typeface="ＭＳ Ｐゴシック" charset="-128"/>
              </a:rPr>
              <a:t>picograms</a:t>
            </a:r>
            <a:r>
              <a:rPr lang="en-US" sz="3000" dirty="0">
                <a:ea typeface="ＭＳ Ｐゴシック" charset="-128"/>
                <a:cs typeface="ＭＳ Ｐゴシック" charset="-128"/>
              </a:rPr>
              <a:t> of DNA?</a:t>
            </a:r>
            <a:r>
              <a:rPr lang="en-US" dirty="0">
                <a:ea typeface="ＭＳ Ｐゴシック" charset="-128"/>
                <a:cs typeface="ＭＳ Ｐゴシック" charset="-128"/>
              </a:rPr>
              <a:t> </a:t>
            </a:r>
          </a:p>
          <a:p>
            <a:pPr marL="1108075" lvl="1" indent="-533400" eaLnBrk="1" hangingPunct="1">
              <a:lnSpc>
                <a:spcPct val="85000"/>
              </a:lnSpc>
              <a:buFont typeface="+mj-lt"/>
              <a:buAutoNum type="alphaUcPeriod"/>
            </a:pPr>
            <a:r>
              <a:rPr lang="en-US" sz="2600" dirty="0"/>
              <a:t>G</a:t>
            </a:r>
            <a:r>
              <a:rPr lang="en-US" sz="2600" baseline="-25000" dirty="0"/>
              <a:t>0</a:t>
            </a:r>
            <a:r>
              <a:rPr lang="en-US" sz="2600" dirty="0"/>
              <a:t> </a:t>
            </a:r>
          </a:p>
          <a:p>
            <a:pPr marL="1108075" lvl="1" indent="-533400" eaLnBrk="1" hangingPunct="1">
              <a:lnSpc>
                <a:spcPct val="85000"/>
              </a:lnSpc>
              <a:buFontTx/>
              <a:buAutoNum type="alphaUcPeriod"/>
            </a:pPr>
            <a:r>
              <a:rPr lang="en-US" sz="2600" dirty="0"/>
              <a:t>G</a:t>
            </a:r>
            <a:r>
              <a:rPr lang="en-US" sz="2600" baseline="-25000" dirty="0"/>
              <a:t>1</a:t>
            </a:r>
            <a:r>
              <a:rPr lang="en-US" sz="2600" dirty="0"/>
              <a:t> </a:t>
            </a:r>
          </a:p>
          <a:p>
            <a:pPr marL="1108075" lvl="1" indent="-533400" eaLnBrk="1" hangingPunct="1">
              <a:lnSpc>
                <a:spcPct val="85000"/>
              </a:lnSpc>
              <a:buFontTx/>
              <a:buAutoNum type="alphaUcPeriod"/>
            </a:pPr>
            <a:r>
              <a:rPr lang="en-US" sz="2600" dirty="0"/>
              <a:t>S </a:t>
            </a:r>
          </a:p>
          <a:p>
            <a:pPr marL="1108075" lvl="1" indent="-533400" eaLnBrk="1" hangingPunct="1">
              <a:lnSpc>
                <a:spcPct val="85000"/>
              </a:lnSpc>
              <a:buFontTx/>
              <a:buAutoNum type="alphaUcPeriod"/>
            </a:pPr>
            <a:r>
              <a:rPr lang="en-US" sz="2600" dirty="0"/>
              <a:t>G</a:t>
            </a:r>
            <a:r>
              <a:rPr lang="en-US" sz="2600" baseline="-25000" dirty="0"/>
              <a:t>2</a:t>
            </a:r>
            <a:r>
              <a:rPr lang="en-US" sz="2600" dirty="0"/>
              <a:t> </a:t>
            </a:r>
          </a:p>
          <a:p>
            <a:pPr marL="1108075" lvl="1" indent="-533400" eaLnBrk="1" hangingPunct="1">
              <a:lnSpc>
                <a:spcPct val="85000"/>
              </a:lnSpc>
              <a:buFontTx/>
              <a:buAutoNum type="alphaUcPeriod"/>
            </a:pPr>
            <a:r>
              <a:rPr lang="en-US" sz="2600" dirty="0"/>
              <a:t>M </a:t>
            </a:r>
          </a:p>
        </p:txBody>
      </p:sp>
      <p:sp>
        <p:nvSpPr>
          <p:cNvPr id="45059"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prstTxWarp prst="textNoShape">
              <a:avLst/>
            </a:prstTxWarp>
          </a:bodyPr>
          <a:lstStyle/>
          <a:p>
            <a:pPr algn="ctr" eaLnBrk="0" hangingPunct="0"/>
            <a:r>
              <a:rPr lang="en-US" sz="1400" b="1">
                <a:latin typeface="Tahoma" charset="0"/>
              </a:rPr>
              <a:t>0</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idx="1"/>
          </p:nvPr>
        </p:nvSpPr>
        <p:spPr>
          <a:xfrm>
            <a:off x="304800" y="685800"/>
            <a:ext cx="8534400" cy="5638800"/>
          </a:xfrm>
        </p:spPr>
        <p:txBody>
          <a:bodyPr/>
          <a:lstStyle/>
          <a:p>
            <a:pPr marL="609600" indent="-609600" eaLnBrk="1" hangingPunct="1">
              <a:lnSpc>
                <a:spcPct val="85000"/>
              </a:lnSpc>
              <a:buFontTx/>
              <a:buNone/>
            </a:pPr>
            <a:r>
              <a:rPr lang="en-US" dirty="0"/>
              <a:t>4</a:t>
            </a:r>
            <a:r>
              <a:rPr lang="en-US" dirty="0" smtClean="0">
                <a:ea typeface="ＭＳ Ｐゴシック" charset="-128"/>
                <a:cs typeface="ＭＳ Ｐゴシック" charset="-128"/>
              </a:rPr>
              <a:t>.  </a:t>
            </a:r>
            <a:r>
              <a:rPr lang="en-US" dirty="0">
                <a:ea typeface="ＭＳ Ｐゴシック" charset="-128"/>
                <a:cs typeface="ＭＳ Ｐゴシック" charset="-128"/>
              </a:rPr>
              <a:t>A group of cells is assayed for DNA content immediately following mitosis and is found to have an average of 8 </a:t>
            </a:r>
            <a:r>
              <a:rPr lang="en-US" dirty="0" err="1">
                <a:ea typeface="ＭＳ Ｐゴシック" charset="-128"/>
                <a:cs typeface="ＭＳ Ｐゴシック" charset="-128"/>
              </a:rPr>
              <a:t>picograms</a:t>
            </a:r>
            <a:r>
              <a:rPr lang="en-US" dirty="0">
                <a:ea typeface="ＭＳ Ｐゴシック" charset="-128"/>
                <a:cs typeface="ＭＳ Ｐゴシック" charset="-128"/>
              </a:rPr>
              <a:t> of DNA per nucleus. Those cells would have __________ </a:t>
            </a:r>
            <a:r>
              <a:rPr lang="en-US" dirty="0" err="1">
                <a:ea typeface="ＭＳ Ｐゴシック" charset="-128"/>
                <a:cs typeface="ＭＳ Ｐゴシック" charset="-128"/>
              </a:rPr>
              <a:t>picograms</a:t>
            </a:r>
            <a:r>
              <a:rPr lang="en-US" dirty="0">
                <a:ea typeface="ＭＳ Ｐゴシック" charset="-128"/>
                <a:cs typeface="ＭＳ Ｐゴシック" charset="-128"/>
              </a:rPr>
              <a:t> at the end of the S phase and __________</a:t>
            </a:r>
            <a:r>
              <a:rPr lang="en-US" b="1" dirty="0">
                <a:ea typeface="ＭＳ Ｐゴシック" charset="-128"/>
                <a:cs typeface="ＭＳ Ｐゴシック" charset="-128"/>
              </a:rPr>
              <a:t> </a:t>
            </a:r>
            <a:r>
              <a:rPr lang="en-US" dirty="0" err="1">
                <a:ea typeface="ＭＳ Ｐゴシック" charset="-128"/>
                <a:cs typeface="ＭＳ Ｐゴシック" charset="-128"/>
              </a:rPr>
              <a:t>picograms</a:t>
            </a:r>
            <a:r>
              <a:rPr lang="en-US" dirty="0">
                <a:ea typeface="ＭＳ Ｐゴシック" charset="-128"/>
                <a:cs typeface="ＭＳ Ｐゴシック" charset="-128"/>
              </a:rPr>
              <a:t> at the end of G</a:t>
            </a:r>
            <a:r>
              <a:rPr lang="en-US" baseline="-25000" dirty="0">
                <a:ea typeface="ＭＳ Ｐゴシック" charset="-128"/>
                <a:cs typeface="ＭＳ Ｐゴシック" charset="-128"/>
              </a:rPr>
              <a:t>2</a:t>
            </a:r>
            <a:r>
              <a:rPr lang="en-US" dirty="0">
                <a:ea typeface="ＭＳ Ｐゴシック" charset="-128"/>
                <a:cs typeface="ＭＳ Ｐゴシック" charset="-128"/>
              </a:rPr>
              <a:t>. </a:t>
            </a:r>
          </a:p>
          <a:p>
            <a:pPr marL="1108075" lvl="1" indent="-533400" eaLnBrk="1" hangingPunct="1">
              <a:lnSpc>
                <a:spcPct val="85000"/>
              </a:lnSpc>
              <a:buFont typeface="+mj-lt"/>
              <a:buAutoNum type="alphaUcPeriod"/>
            </a:pPr>
            <a:r>
              <a:rPr lang="en-US" dirty="0"/>
              <a:t>8 ... 8</a:t>
            </a:r>
          </a:p>
          <a:p>
            <a:pPr marL="1108075" lvl="1" indent="-533400" eaLnBrk="1" hangingPunct="1">
              <a:lnSpc>
                <a:spcPct val="85000"/>
              </a:lnSpc>
              <a:buFontTx/>
              <a:buAutoNum type="alphaUcPeriod"/>
            </a:pPr>
            <a:r>
              <a:rPr lang="en-US" dirty="0"/>
              <a:t>8 ... 16</a:t>
            </a:r>
          </a:p>
          <a:p>
            <a:pPr marL="1108075" lvl="1" indent="-533400" eaLnBrk="1" hangingPunct="1">
              <a:lnSpc>
                <a:spcPct val="85000"/>
              </a:lnSpc>
              <a:buFontTx/>
              <a:buAutoNum type="alphaUcPeriod"/>
            </a:pPr>
            <a:r>
              <a:rPr lang="en-US" dirty="0"/>
              <a:t>16 ... 8</a:t>
            </a:r>
          </a:p>
          <a:p>
            <a:pPr marL="1108075" lvl="1" indent="-533400" eaLnBrk="1" hangingPunct="1">
              <a:lnSpc>
                <a:spcPct val="85000"/>
              </a:lnSpc>
              <a:buFontTx/>
              <a:buAutoNum type="alphaUcPeriod"/>
            </a:pPr>
            <a:r>
              <a:rPr lang="en-US" dirty="0"/>
              <a:t>16 ... 16</a:t>
            </a:r>
          </a:p>
          <a:p>
            <a:pPr marL="1108075" lvl="1" indent="-533400" eaLnBrk="1" hangingPunct="1">
              <a:lnSpc>
                <a:spcPct val="85000"/>
              </a:lnSpc>
              <a:buFontTx/>
              <a:buAutoNum type="alphaUcPeriod"/>
            </a:pPr>
            <a:r>
              <a:rPr lang="en-US" dirty="0"/>
              <a:t>12 ... 16 </a:t>
            </a:r>
          </a:p>
        </p:txBody>
      </p:sp>
      <p:sp>
        <p:nvSpPr>
          <p:cNvPr id="47107"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prstTxWarp prst="textNoShape">
              <a:avLst/>
            </a:prstTxWarp>
          </a:bodyPr>
          <a:lstStyle/>
          <a:p>
            <a:pPr algn="ctr" eaLnBrk="0" hangingPunct="0"/>
            <a:r>
              <a:rPr lang="en-US" sz="1400" b="1">
                <a:latin typeface="Tahoma" charset="0"/>
              </a:rPr>
              <a:t>0</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70022" name="Picture 6"/>
          <p:cNvPicPr>
            <a:picLocks noChangeAspect="1" noChangeArrowheads="1"/>
          </p:cNvPicPr>
          <p:nvPr/>
        </p:nvPicPr>
        <p:blipFill>
          <a:blip r:embed="rId2"/>
          <a:srcRect l="7487"/>
          <a:stretch>
            <a:fillRect/>
          </a:stretch>
        </p:blipFill>
        <p:spPr bwMode="auto">
          <a:xfrm>
            <a:off x="4257675" y="2012950"/>
            <a:ext cx="2986088" cy="4845050"/>
          </a:xfrm>
          <a:prstGeom prst="rect">
            <a:avLst/>
          </a:prstGeom>
          <a:noFill/>
          <a:ln w="9525">
            <a:noFill/>
            <a:miter lim="800000"/>
            <a:headEnd/>
            <a:tailEnd/>
          </a:ln>
          <a:effectLst>
            <a:outerShdw blurRad="50800" dist="38100" dir="2700000" algn="br" rotWithShape="0">
              <a:srgbClr val="000000">
                <a:alpha val="43000"/>
              </a:srgbClr>
            </a:outerShdw>
          </a:effectLst>
        </p:spPr>
      </p:pic>
      <p:sp>
        <p:nvSpPr>
          <p:cNvPr id="470018" name="Rectangle 2"/>
          <p:cNvSpPr>
            <a:spLocks noGrp="1" noChangeArrowheads="1"/>
          </p:cNvSpPr>
          <p:nvPr>
            <p:ph type="title"/>
          </p:nvPr>
        </p:nvSpPr>
        <p:spPr>
          <a:xfrm>
            <a:off x="190500" y="0"/>
            <a:ext cx="4557712" cy="762000"/>
          </a:xfrm>
        </p:spPr>
        <p:txBody>
          <a:bodyPr/>
          <a:lstStyle/>
          <a:p>
            <a:r>
              <a:rPr lang="en-US" dirty="0"/>
              <a:t>Making new cells </a:t>
            </a:r>
          </a:p>
        </p:txBody>
      </p:sp>
      <p:pic>
        <p:nvPicPr>
          <p:cNvPr id="470019" name="Picture 3"/>
          <p:cNvPicPr>
            <a:picLocks noChangeAspect="1" noChangeArrowheads="1"/>
          </p:cNvPicPr>
          <p:nvPr/>
        </p:nvPicPr>
        <p:blipFill>
          <a:blip r:embed="rId3">
            <a:clrChange>
              <a:clrFrom>
                <a:srgbClr val="FFFFFF"/>
              </a:clrFrom>
              <a:clrTo>
                <a:srgbClr val="FFFFFF">
                  <a:alpha val="0"/>
                </a:srgbClr>
              </a:clrTo>
            </a:clrChange>
          </a:blip>
          <a:srcRect l="13499" r="27000" b="13187"/>
          <a:stretch>
            <a:fillRect/>
          </a:stretch>
        </p:blipFill>
        <p:spPr bwMode="auto">
          <a:xfrm>
            <a:off x="6196013" y="779463"/>
            <a:ext cx="2947987" cy="2935287"/>
          </a:xfrm>
          <a:prstGeom prst="rect">
            <a:avLst/>
          </a:prstGeom>
          <a:noFill/>
          <a:ln w="9525">
            <a:noFill/>
            <a:miter lim="800000"/>
            <a:headEnd/>
            <a:tailEnd/>
          </a:ln>
          <a:effectLst>
            <a:outerShdw blurRad="50800" dist="38100" dir="2700000" algn="br">
              <a:srgbClr val="000000">
                <a:alpha val="43000"/>
              </a:srgbClr>
            </a:outerShdw>
          </a:effectLst>
        </p:spPr>
      </p:pic>
      <p:sp>
        <p:nvSpPr>
          <p:cNvPr id="470020" name="Rectangle 4" descr="Rectangle: Click to edit Master text styles&#10;Second level&#10;Third level&#10;Fourth level&#10;Fifth level"/>
          <p:cNvSpPr>
            <a:spLocks noGrp="1" noChangeArrowheads="1"/>
          </p:cNvSpPr>
          <p:nvPr>
            <p:ph type="body" idx="1"/>
          </p:nvPr>
        </p:nvSpPr>
        <p:spPr>
          <a:xfrm>
            <a:off x="336550" y="946150"/>
            <a:ext cx="3743325" cy="4162425"/>
          </a:xfrm>
        </p:spPr>
        <p:txBody>
          <a:bodyPr/>
          <a:lstStyle/>
          <a:p>
            <a:r>
              <a:rPr lang="en-US" u="sng" dirty="0">
                <a:solidFill>
                  <a:srgbClr val="CC0000"/>
                </a:solidFill>
              </a:rPr>
              <a:t>Nucleus</a:t>
            </a:r>
            <a:endParaRPr lang="en-US" dirty="0"/>
          </a:p>
          <a:p>
            <a:pPr lvl="1"/>
            <a:r>
              <a:rPr lang="en-US" dirty="0"/>
              <a:t>chromosomes</a:t>
            </a:r>
          </a:p>
          <a:p>
            <a:pPr lvl="1"/>
            <a:r>
              <a:rPr lang="en-US" dirty="0"/>
              <a:t>DNA</a:t>
            </a:r>
          </a:p>
          <a:p>
            <a:r>
              <a:rPr lang="en-US" u="sng" dirty="0">
                <a:solidFill>
                  <a:srgbClr val="CC0000"/>
                </a:solidFill>
              </a:rPr>
              <a:t>Cytoskeleton</a:t>
            </a:r>
            <a:endParaRPr lang="en-US" dirty="0"/>
          </a:p>
          <a:p>
            <a:pPr lvl="1"/>
            <a:r>
              <a:rPr lang="en-US" dirty="0" err="1"/>
              <a:t>centrioles</a:t>
            </a:r>
            <a:endParaRPr lang="en-US" dirty="0"/>
          </a:p>
          <a:p>
            <a:pPr marL="1085850" lvl="2"/>
            <a:r>
              <a:rPr lang="en-US" sz="2800" dirty="0"/>
              <a:t>in animals</a:t>
            </a:r>
          </a:p>
          <a:p>
            <a:pPr lvl="1"/>
            <a:r>
              <a:rPr lang="en-US" dirty="0"/>
              <a:t>microtubule spindle fibers</a:t>
            </a:r>
          </a:p>
        </p:txBody>
      </p:sp>
      <p:pic>
        <p:nvPicPr>
          <p:cNvPr id="470021" name="Picture 5"/>
          <p:cNvPicPr>
            <a:picLocks noChangeAspect="1" noChangeArrowheads="1"/>
          </p:cNvPicPr>
          <p:nvPr/>
        </p:nvPicPr>
        <p:blipFill>
          <a:blip r:embed="rId4">
            <a:clrChange>
              <a:clrFrom>
                <a:srgbClr val="FFFFFF"/>
              </a:clrFrom>
              <a:clrTo>
                <a:srgbClr val="FFFFFF">
                  <a:alpha val="0"/>
                </a:srgbClr>
              </a:clrTo>
            </a:clrChange>
          </a:blip>
          <a:srcRect l="17999" r="27000" b="3796"/>
          <a:stretch>
            <a:fillRect/>
          </a:stretch>
        </p:blipFill>
        <p:spPr bwMode="auto">
          <a:xfrm>
            <a:off x="6402388" y="3448050"/>
            <a:ext cx="2741612" cy="3409950"/>
          </a:xfrm>
          <a:prstGeom prst="rect">
            <a:avLst/>
          </a:prstGeom>
          <a:noFill/>
          <a:ln w="9525">
            <a:noFill/>
            <a:miter lim="800000"/>
            <a:headEnd/>
            <a:tailEnd/>
          </a:ln>
          <a:effectLst>
            <a:outerShdw blurRad="50800" dist="38100" dir="2700000" algn="br">
              <a:srgbClr val="000000">
                <a:alpha val="43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1"/>
          </p:nvPr>
        </p:nvSpPr>
        <p:spPr>
          <a:xfrm>
            <a:off x="304800" y="685800"/>
            <a:ext cx="8534400" cy="4994275"/>
          </a:xfrm>
        </p:spPr>
        <p:txBody>
          <a:bodyPr/>
          <a:lstStyle/>
          <a:p>
            <a:pPr marL="609600" indent="-609600" eaLnBrk="1" hangingPunct="1">
              <a:buFontTx/>
              <a:buNone/>
            </a:pPr>
            <a:r>
              <a:rPr lang="en-US" dirty="0"/>
              <a:t>5</a:t>
            </a:r>
            <a:r>
              <a:rPr lang="en-US" dirty="0" smtClean="0">
                <a:ea typeface="ＭＳ Ｐゴシック" charset="-128"/>
                <a:cs typeface="ＭＳ Ｐゴシック" charset="-128"/>
              </a:rPr>
              <a:t>.  </a:t>
            </a:r>
            <a:r>
              <a:rPr lang="en-US" dirty="0">
                <a:ea typeface="ＭＳ Ｐゴシック" charset="-128"/>
                <a:cs typeface="ＭＳ Ｐゴシック" charset="-128"/>
              </a:rPr>
              <a:t>A particular cell has half as much DNA as some of the other cells in a </a:t>
            </a:r>
            <a:r>
              <a:rPr lang="en-US" dirty="0" err="1">
                <a:ea typeface="ＭＳ Ｐゴシック" charset="-128"/>
                <a:cs typeface="ＭＳ Ｐゴシック" charset="-128"/>
              </a:rPr>
              <a:t>mitotically</a:t>
            </a:r>
            <a:r>
              <a:rPr lang="en-US" dirty="0">
                <a:ea typeface="ＭＳ Ｐゴシック" charset="-128"/>
                <a:cs typeface="ＭＳ Ｐゴシック" charset="-128"/>
              </a:rPr>
              <a:t> active tissue. The cell in question is most likely in </a:t>
            </a:r>
          </a:p>
          <a:p>
            <a:pPr marL="1108075" lvl="1" indent="-533400" eaLnBrk="1" hangingPunct="1">
              <a:buFont typeface="+mj-lt"/>
              <a:buAutoNum type="alphaUcPeriod"/>
            </a:pPr>
            <a:r>
              <a:rPr lang="en-US" dirty="0"/>
              <a:t>G</a:t>
            </a:r>
            <a:r>
              <a:rPr lang="en-US" baseline="-25000" dirty="0"/>
              <a:t>1</a:t>
            </a:r>
            <a:r>
              <a:rPr lang="en-US" dirty="0"/>
              <a:t>.</a:t>
            </a:r>
          </a:p>
          <a:p>
            <a:pPr marL="1108075" lvl="1" indent="-533400" eaLnBrk="1" hangingPunct="1">
              <a:buFontTx/>
              <a:buAutoNum type="alphaUcPeriod"/>
            </a:pPr>
            <a:r>
              <a:rPr lang="en-US" dirty="0"/>
              <a:t>G</a:t>
            </a:r>
            <a:r>
              <a:rPr lang="en-US" baseline="-25000" dirty="0"/>
              <a:t>2</a:t>
            </a:r>
            <a:r>
              <a:rPr lang="en-US" dirty="0"/>
              <a:t>.</a:t>
            </a:r>
          </a:p>
          <a:p>
            <a:pPr marL="1108075" lvl="1" indent="-533400" eaLnBrk="1" hangingPunct="1">
              <a:buFontTx/>
              <a:buAutoNum type="alphaUcPeriod"/>
            </a:pPr>
            <a:r>
              <a:rPr lang="en-US" dirty="0"/>
              <a:t>prophase.</a:t>
            </a:r>
          </a:p>
          <a:p>
            <a:pPr marL="1108075" lvl="1" indent="-533400" eaLnBrk="1" hangingPunct="1">
              <a:buFontTx/>
              <a:buAutoNum type="alphaUcPeriod"/>
            </a:pPr>
            <a:r>
              <a:rPr lang="en-US" dirty="0"/>
              <a:t>metaphase.</a:t>
            </a:r>
          </a:p>
          <a:p>
            <a:pPr marL="1108075" lvl="1" indent="-533400" eaLnBrk="1" hangingPunct="1">
              <a:buFontTx/>
              <a:buAutoNum type="alphaUcPeriod"/>
            </a:pPr>
            <a:r>
              <a:rPr lang="en-US" dirty="0"/>
              <a:t>anaphase. </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479800" y="4097338"/>
            <a:ext cx="5664200" cy="2740025"/>
            <a:chOff x="1528" y="2581"/>
            <a:chExt cx="3568" cy="1726"/>
          </a:xfrm>
        </p:grpSpPr>
        <p:pic>
          <p:nvPicPr>
            <p:cNvPr id="471043" name="Picture 3" descr="05_10a"/>
            <p:cNvPicPr>
              <a:picLocks noChangeAspect="1" noChangeArrowheads="1"/>
            </p:cNvPicPr>
            <p:nvPr/>
          </p:nvPicPr>
          <p:blipFill>
            <a:blip r:embed="rId4"/>
            <a:srcRect t="14999" r="22501" b="31500"/>
            <a:stretch>
              <a:fillRect/>
            </a:stretch>
          </p:blipFill>
          <p:spPr bwMode="auto">
            <a:xfrm>
              <a:off x="1528" y="2581"/>
              <a:ext cx="3196" cy="1726"/>
            </a:xfrm>
            <a:prstGeom prst="rect">
              <a:avLst/>
            </a:prstGeom>
            <a:noFill/>
            <a:ln w="9525">
              <a:noFill/>
              <a:miter lim="800000"/>
              <a:headEnd/>
              <a:tailEnd/>
            </a:ln>
            <a:effectLst/>
          </p:spPr>
        </p:pic>
        <p:sp>
          <p:nvSpPr>
            <p:cNvPr id="471044" name="Rectangle 4"/>
            <p:cNvSpPr>
              <a:spLocks noChangeArrowheads="1"/>
            </p:cNvSpPr>
            <p:nvPr/>
          </p:nvSpPr>
          <p:spPr bwMode="auto">
            <a:xfrm>
              <a:off x="2573" y="3022"/>
              <a:ext cx="455" cy="262"/>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600" b="1">
                  <a:solidFill>
                    <a:srgbClr val="000000"/>
                  </a:solidFill>
                </a:rPr>
                <a:t>nuclear</a:t>
              </a:r>
            </a:p>
            <a:p>
              <a:pPr eaLnBrk="1" hangingPunct="1">
                <a:lnSpc>
                  <a:spcPct val="85000"/>
                </a:lnSpc>
              </a:pPr>
              <a:r>
                <a:rPr lang="en-US" sz="1600" b="1">
                  <a:solidFill>
                    <a:srgbClr val="000000"/>
                  </a:solidFill>
                </a:rPr>
                <a:t>pores</a:t>
              </a:r>
              <a:endParaRPr lang="en-US" sz="1600" b="1"/>
            </a:p>
          </p:txBody>
        </p:sp>
        <p:sp>
          <p:nvSpPr>
            <p:cNvPr id="471045" name="Rectangle 5"/>
            <p:cNvSpPr>
              <a:spLocks noChangeArrowheads="1"/>
            </p:cNvSpPr>
            <p:nvPr/>
          </p:nvSpPr>
          <p:spPr bwMode="auto">
            <a:xfrm>
              <a:off x="4590" y="3320"/>
              <a:ext cx="455" cy="262"/>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600" b="1">
                  <a:solidFill>
                    <a:srgbClr val="000000"/>
                  </a:solidFill>
                </a:rPr>
                <a:t>nuclear</a:t>
              </a:r>
            </a:p>
            <a:p>
              <a:pPr eaLnBrk="1" hangingPunct="1">
                <a:lnSpc>
                  <a:spcPct val="85000"/>
                </a:lnSpc>
              </a:pPr>
              <a:r>
                <a:rPr lang="en-US" sz="1600" b="1">
                  <a:solidFill>
                    <a:srgbClr val="000000"/>
                  </a:solidFill>
                </a:rPr>
                <a:t>pore</a:t>
              </a:r>
              <a:endParaRPr lang="en-US" sz="1600" b="1"/>
            </a:p>
          </p:txBody>
        </p:sp>
        <p:sp>
          <p:nvSpPr>
            <p:cNvPr id="471046" name="Rectangle 6"/>
            <p:cNvSpPr>
              <a:spLocks noChangeArrowheads="1"/>
            </p:cNvSpPr>
            <p:nvPr/>
          </p:nvSpPr>
          <p:spPr bwMode="auto">
            <a:xfrm>
              <a:off x="4050" y="4124"/>
              <a:ext cx="1046" cy="131"/>
            </a:xfrm>
            <a:prstGeom prst="rect">
              <a:avLst/>
            </a:prstGeom>
            <a:noFill/>
            <a:ln w="9525">
              <a:noFill/>
              <a:miter lim="800000"/>
              <a:headEnd/>
              <a:tailEnd/>
            </a:ln>
          </p:spPr>
          <p:txBody>
            <a:bodyPr wrap="none" lIns="0" tIns="0" rIns="0" bIns="0">
              <a:prstTxWarp prst="textNoShape">
                <a:avLst/>
              </a:prstTxWarp>
              <a:spAutoFit/>
            </a:bodyPr>
            <a:lstStyle/>
            <a:p>
              <a:pPr algn="l" eaLnBrk="1" hangingPunct="1">
                <a:lnSpc>
                  <a:spcPct val="85000"/>
                </a:lnSpc>
              </a:pPr>
              <a:r>
                <a:rPr lang="en-US" sz="1600" b="1">
                  <a:solidFill>
                    <a:srgbClr val="000000"/>
                  </a:solidFill>
                </a:rPr>
                <a:t>nuclear envelope</a:t>
              </a:r>
              <a:endParaRPr lang="en-US" sz="1600" b="1"/>
            </a:p>
          </p:txBody>
        </p:sp>
        <p:sp>
          <p:nvSpPr>
            <p:cNvPr id="471047" name="Rectangle 7"/>
            <p:cNvSpPr>
              <a:spLocks noChangeArrowheads="1"/>
            </p:cNvSpPr>
            <p:nvPr/>
          </p:nvSpPr>
          <p:spPr bwMode="auto">
            <a:xfrm>
              <a:off x="2385" y="3968"/>
              <a:ext cx="597" cy="131"/>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600" b="1">
                  <a:solidFill>
                    <a:srgbClr val="000000"/>
                  </a:solidFill>
                </a:rPr>
                <a:t>nucleolus</a:t>
              </a:r>
              <a:endParaRPr lang="en-US" sz="1600" b="1"/>
            </a:p>
          </p:txBody>
        </p:sp>
        <p:sp>
          <p:nvSpPr>
            <p:cNvPr id="471048" name="Freeform 8"/>
            <p:cNvSpPr>
              <a:spLocks/>
            </p:cNvSpPr>
            <p:nvPr/>
          </p:nvSpPr>
          <p:spPr bwMode="auto">
            <a:xfrm>
              <a:off x="3048" y="3103"/>
              <a:ext cx="239" cy="335"/>
            </a:xfrm>
            <a:custGeom>
              <a:avLst/>
              <a:gdLst/>
              <a:ahLst/>
              <a:cxnLst>
                <a:cxn ang="0">
                  <a:pos x="264" y="352"/>
                </a:cxn>
                <a:cxn ang="0">
                  <a:pos x="0" y="0"/>
                </a:cxn>
                <a:cxn ang="0">
                  <a:pos x="128" y="312"/>
                </a:cxn>
              </a:cxnLst>
              <a:rect l="0" t="0" r="r" b="b"/>
              <a:pathLst>
                <a:path w="264" h="352">
                  <a:moveTo>
                    <a:pt x="264" y="352"/>
                  </a:moveTo>
                  <a:lnTo>
                    <a:pt x="0" y="0"/>
                  </a:lnTo>
                  <a:lnTo>
                    <a:pt x="128" y="312"/>
                  </a:lnTo>
                </a:path>
              </a:pathLst>
            </a:custGeom>
            <a:noFill/>
            <a:ln w="12700">
              <a:solidFill>
                <a:srgbClr val="000000"/>
              </a:solidFill>
              <a:prstDash val="solid"/>
              <a:round/>
              <a:headEnd/>
              <a:tailEnd/>
            </a:ln>
          </p:spPr>
          <p:txBody>
            <a:bodyPr>
              <a:prstTxWarp prst="textNoShape">
                <a:avLst/>
              </a:prstTxWarp>
            </a:bodyPr>
            <a:lstStyle/>
            <a:p>
              <a:endParaRPr lang="en-US"/>
            </a:p>
          </p:txBody>
        </p:sp>
        <p:sp>
          <p:nvSpPr>
            <p:cNvPr id="471049" name="Line 9"/>
            <p:cNvSpPr>
              <a:spLocks noChangeShapeType="1"/>
            </p:cNvSpPr>
            <p:nvPr/>
          </p:nvSpPr>
          <p:spPr bwMode="auto">
            <a:xfrm flipH="1">
              <a:off x="2821" y="3637"/>
              <a:ext cx="691" cy="299"/>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71050" name="Line 10"/>
            <p:cNvSpPr>
              <a:spLocks noChangeShapeType="1"/>
            </p:cNvSpPr>
            <p:nvPr/>
          </p:nvSpPr>
          <p:spPr bwMode="auto">
            <a:xfrm flipH="1" flipV="1">
              <a:off x="3862" y="4104"/>
              <a:ext cx="186" cy="6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71051" name="Line 11"/>
            <p:cNvSpPr>
              <a:spLocks noChangeShapeType="1"/>
            </p:cNvSpPr>
            <p:nvPr/>
          </p:nvSpPr>
          <p:spPr bwMode="auto">
            <a:xfrm>
              <a:off x="4309" y="3129"/>
              <a:ext cx="292" cy="196"/>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71052" name="Line 12"/>
            <p:cNvSpPr>
              <a:spLocks noChangeShapeType="1"/>
            </p:cNvSpPr>
            <p:nvPr/>
          </p:nvSpPr>
          <p:spPr bwMode="auto">
            <a:xfrm flipH="1">
              <a:off x="4133" y="3974"/>
              <a:ext cx="247" cy="170"/>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71053" name="Oval 13"/>
            <p:cNvSpPr>
              <a:spLocks noChangeArrowheads="1"/>
            </p:cNvSpPr>
            <p:nvPr/>
          </p:nvSpPr>
          <p:spPr bwMode="auto">
            <a:xfrm>
              <a:off x="1608" y="4084"/>
              <a:ext cx="215" cy="210"/>
            </a:xfrm>
            <a:prstGeom prst="ellipse">
              <a:avLst/>
            </a:prstGeom>
            <a:solidFill>
              <a:schemeClr val="bg1"/>
            </a:solidFill>
            <a:ln w="9525">
              <a:noFill/>
              <a:round/>
              <a:headEnd/>
              <a:tailEnd/>
            </a:ln>
            <a:effectLst/>
          </p:spPr>
          <p:txBody>
            <a:bodyPr wrap="none" anchor="ctr">
              <a:prstTxWarp prst="textNoShape">
                <a:avLst/>
              </a:prstTxWarp>
            </a:bodyPr>
            <a:lstStyle/>
            <a:p>
              <a:endParaRPr lang="en-US"/>
            </a:p>
          </p:txBody>
        </p:sp>
      </p:grpSp>
      <p:grpSp>
        <p:nvGrpSpPr>
          <p:cNvPr id="3" name="Group 14"/>
          <p:cNvGrpSpPr>
            <a:grpSpLocks/>
          </p:cNvGrpSpPr>
          <p:nvPr/>
        </p:nvGrpSpPr>
        <p:grpSpPr bwMode="auto">
          <a:xfrm>
            <a:off x="5346700" y="244475"/>
            <a:ext cx="3556000" cy="2892425"/>
            <a:chOff x="3520" y="218"/>
            <a:chExt cx="2240" cy="1822"/>
          </a:xfrm>
          <a:effectLst>
            <a:outerShdw blurRad="50800" dist="38100" dir="2700000" algn="br">
              <a:srgbClr val="000000">
                <a:alpha val="43000"/>
              </a:srgbClr>
            </a:outerShdw>
          </a:effectLst>
        </p:grpSpPr>
        <p:pic>
          <p:nvPicPr>
            <p:cNvPr id="471055" name="Picture 15" descr="05_11"/>
            <p:cNvPicPr>
              <a:picLocks noChangeAspect="1" noChangeArrowheads="1"/>
            </p:cNvPicPr>
            <p:nvPr/>
          </p:nvPicPr>
          <p:blipFill>
            <a:blip r:embed="rId5"/>
            <a:srcRect r="7875"/>
            <a:stretch>
              <a:fillRect/>
            </a:stretch>
          </p:blipFill>
          <p:spPr bwMode="auto">
            <a:xfrm>
              <a:off x="3522" y="218"/>
              <a:ext cx="2238" cy="1822"/>
            </a:xfrm>
            <a:prstGeom prst="rect">
              <a:avLst/>
            </a:prstGeom>
            <a:noFill/>
            <a:ln w="9525">
              <a:noFill/>
              <a:miter lim="800000"/>
              <a:headEnd/>
              <a:tailEnd/>
            </a:ln>
            <a:effectLst/>
          </p:spPr>
        </p:pic>
        <p:sp>
          <p:nvSpPr>
            <p:cNvPr id="471056" name="Rectangle 16"/>
            <p:cNvSpPr>
              <a:spLocks noChangeArrowheads="1"/>
            </p:cNvSpPr>
            <p:nvPr/>
          </p:nvSpPr>
          <p:spPr bwMode="auto">
            <a:xfrm>
              <a:off x="4167" y="1342"/>
              <a:ext cx="924" cy="154"/>
            </a:xfrm>
            <a:prstGeom prst="rect">
              <a:avLst/>
            </a:prstGeom>
            <a:noFill/>
            <a:ln w="9525">
              <a:noFill/>
              <a:miter lim="800000"/>
              <a:headEnd/>
              <a:tailEnd/>
            </a:ln>
          </p:spPr>
          <p:txBody>
            <a:bodyPr wrap="none" lIns="0" tIns="0" rIns="0" bIns="0">
              <a:prstTxWarp prst="textNoShape">
                <a:avLst/>
              </a:prstTxWarp>
              <a:spAutoFit/>
            </a:bodyPr>
            <a:lstStyle/>
            <a:p>
              <a:pPr algn="l" eaLnBrk="1" hangingPunct="1"/>
              <a:r>
                <a:rPr lang="en-US" sz="1600" b="1">
                  <a:solidFill>
                    <a:srgbClr val="000000"/>
                  </a:solidFill>
                </a:rPr>
                <a:t>histone protein</a:t>
              </a:r>
              <a:endParaRPr lang="en-US" sz="1600" b="1"/>
            </a:p>
          </p:txBody>
        </p:sp>
        <p:sp>
          <p:nvSpPr>
            <p:cNvPr id="471057" name="Rectangle 17"/>
            <p:cNvSpPr>
              <a:spLocks noChangeArrowheads="1"/>
            </p:cNvSpPr>
            <p:nvPr/>
          </p:nvSpPr>
          <p:spPr bwMode="auto">
            <a:xfrm>
              <a:off x="4819" y="912"/>
              <a:ext cx="904" cy="173"/>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800" b="1">
                  <a:solidFill>
                    <a:srgbClr val="000000"/>
                  </a:solidFill>
                </a:rPr>
                <a:t>chromosome</a:t>
              </a:r>
              <a:endParaRPr lang="en-US" sz="1800" b="1"/>
            </a:p>
          </p:txBody>
        </p:sp>
        <p:sp>
          <p:nvSpPr>
            <p:cNvPr id="471058" name="Rectangle 18"/>
            <p:cNvSpPr>
              <a:spLocks noChangeArrowheads="1"/>
            </p:cNvSpPr>
            <p:nvPr/>
          </p:nvSpPr>
          <p:spPr bwMode="auto">
            <a:xfrm>
              <a:off x="3520" y="430"/>
              <a:ext cx="312" cy="173"/>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800" b="1">
                  <a:solidFill>
                    <a:srgbClr val="000000"/>
                  </a:solidFill>
                </a:rPr>
                <a:t>DNA</a:t>
              </a:r>
              <a:endParaRPr lang="en-US" sz="1400" b="1"/>
            </a:p>
          </p:txBody>
        </p:sp>
        <p:sp>
          <p:nvSpPr>
            <p:cNvPr id="471059" name="Line 19"/>
            <p:cNvSpPr>
              <a:spLocks noChangeShapeType="1"/>
            </p:cNvSpPr>
            <p:nvPr/>
          </p:nvSpPr>
          <p:spPr bwMode="auto">
            <a:xfrm flipH="1">
              <a:off x="3838" y="1422"/>
              <a:ext cx="315" cy="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71060" name="Line 20"/>
            <p:cNvSpPr>
              <a:spLocks noChangeShapeType="1"/>
            </p:cNvSpPr>
            <p:nvPr/>
          </p:nvSpPr>
          <p:spPr bwMode="auto">
            <a:xfrm flipH="1">
              <a:off x="3849" y="519"/>
              <a:ext cx="223" cy="0"/>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71061" name="Line 21"/>
            <p:cNvSpPr>
              <a:spLocks noChangeShapeType="1"/>
            </p:cNvSpPr>
            <p:nvPr/>
          </p:nvSpPr>
          <p:spPr bwMode="auto">
            <a:xfrm>
              <a:off x="5138" y="311"/>
              <a:ext cx="90" cy="96"/>
            </a:xfrm>
            <a:prstGeom prst="line">
              <a:avLst/>
            </a:prstGeom>
            <a:noFill/>
            <a:ln w="12700">
              <a:solidFill>
                <a:srgbClr val="000000"/>
              </a:solidFill>
              <a:round/>
              <a:headEnd/>
              <a:tailEnd/>
            </a:ln>
          </p:spPr>
          <p:txBody>
            <a:bodyPr>
              <a:prstTxWarp prst="textNoShape">
                <a:avLst/>
              </a:prstTxWarp>
            </a:bodyPr>
            <a:lstStyle/>
            <a:p>
              <a:endParaRPr lang="en-US"/>
            </a:p>
          </p:txBody>
        </p:sp>
      </p:grpSp>
      <p:sp>
        <p:nvSpPr>
          <p:cNvPr id="471062" name="Rectangle 22" descr="Rectangle: Click to edit Master text styles&#10;Second level&#10;Third level&#10;Fourth level&#10;Fifth level"/>
          <p:cNvSpPr>
            <a:spLocks noGrp="1" noChangeArrowheads="1"/>
          </p:cNvSpPr>
          <p:nvPr>
            <p:ph type="body" idx="1"/>
          </p:nvPr>
        </p:nvSpPr>
        <p:spPr>
          <a:xfrm>
            <a:off x="336550" y="762000"/>
            <a:ext cx="8004175" cy="3602038"/>
          </a:xfrm>
        </p:spPr>
        <p:txBody>
          <a:bodyPr/>
          <a:lstStyle/>
          <a:p>
            <a:r>
              <a:rPr lang="en-US" sz="3200" dirty="0"/>
              <a:t>Function</a:t>
            </a:r>
          </a:p>
          <a:p>
            <a:pPr lvl="1"/>
            <a:r>
              <a:rPr lang="en-US" sz="3000" u="sng" dirty="0">
                <a:solidFill>
                  <a:srgbClr val="CC0000"/>
                </a:solidFill>
              </a:rPr>
              <a:t>protects DNA</a:t>
            </a:r>
            <a:endParaRPr lang="en-US" sz="3000" dirty="0"/>
          </a:p>
          <a:p>
            <a:r>
              <a:rPr lang="en-US" dirty="0"/>
              <a:t>Structure</a:t>
            </a:r>
          </a:p>
          <a:p>
            <a:pPr lvl="1"/>
            <a:r>
              <a:rPr lang="en-US" u="sng" dirty="0">
                <a:solidFill>
                  <a:srgbClr val="CC0000"/>
                </a:solidFill>
              </a:rPr>
              <a:t>nuclear envelope</a:t>
            </a:r>
          </a:p>
          <a:p>
            <a:pPr marL="1085850" lvl="2"/>
            <a:r>
              <a:rPr lang="en-US" dirty="0"/>
              <a:t>double membrane</a:t>
            </a:r>
            <a:endParaRPr lang="en-US" dirty="0" smtClean="0"/>
          </a:p>
          <a:p>
            <a:pPr marL="1085850" lvl="2"/>
            <a:r>
              <a:rPr lang="en-US" dirty="0" smtClean="0"/>
              <a:t>Has Pores for material exchange</a:t>
            </a:r>
            <a:endParaRPr lang="en-US" dirty="0"/>
          </a:p>
        </p:txBody>
      </p:sp>
      <p:sp>
        <p:nvSpPr>
          <p:cNvPr id="471063" name="Rectangle 23"/>
          <p:cNvSpPr>
            <a:spLocks noGrp="1" noChangeArrowheads="1"/>
          </p:cNvSpPr>
          <p:nvPr>
            <p:ph type="title"/>
          </p:nvPr>
        </p:nvSpPr>
        <p:spPr>
          <a:xfrm>
            <a:off x="190500" y="0"/>
            <a:ext cx="2644775" cy="762000"/>
          </a:xfrm>
        </p:spPr>
        <p:txBody>
          <a:bodyPr/>
          <a:lstStyle/>
          <a:p>
            <a:r>
              <a:rPr lang="en-US" dirty="0"/>
              <a:t>Nucleus</a:t>
            </a:r>
          </a:p>
        </p:txBody>
      </p:sp>
      <p:pic>
        <p:nvPicPr>
          <p:cNvPr id="471069" name="Picture 29" descr="penguinL"/>
          <p:cNvPicPr>
            <a:picLocks noChangeAspect="1" noChangeArrowheads="1"/>
          </p:cNvPicPr>
          <p:nvPr/>
        </p:nvPicPr>
        <p:blipFill>
          <a:blip r:embed="rId6"/>
          <a:srcRect/>
          <a:stretch>
            <a:fillRect/>
          </a:stretch>
        </p:blipFill>
        <p:spPr bwMode="auto">
          <a:xfrm flipH="1">
            <a:off x="0" y="5562600"/>
            <a:ext cx="1274763" cy="1295400"/>
          </a:xfrm>
          <a:prstGeom prst="rect">
            <a:avLst/>
          </a:prstGeom>
          <a:noFill/>
        </p:spPr>
      </p:pic>
      <p:sp>
        <p:nvSpPr>
          <p:cNvPr id="471070" name="AutoShape 30"/>
          <p:cNvSpPr>
            <a:spLocks noChangeArrowheads="1"/>
          </p:cNvSpPr>
          <p:nvPr/>
        </p:nvSpPr>
        <p:spPr bwMode="auto">
          <a:xfrm flipH="1">
            <a:off x="1382713" y="5299075"/>
            <a:ext cx="2147887" cy="1457325"/>
          </a:xfrm>
          <a:prstGeom prst="wedgeEllipseCallout">
            <a:avLst>
              <a:gd name="adj1" fmla="val 68917"/>
              <a:gd name="adj2" fmla="val -7847"/>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What kind of </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molecules need to </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pass through?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71069"/>
                                        </p:tgtEl>
                                        <p:attrNameLst>
                                          <p:attrName>style.visibility</p:attrName>
                                        </p:attrNameLst>
                                      </p:cBhvr>
                                      <p:to>
                                        <p:strVal val="visible"/>
                                      </p:to>
                                    </p:set>
                                    <p:animEffect transition="in" filter="wipe(left)">
                                      <p:cBhvr>
                                        <p:cTn id="7" dur="500"/>
                                        <p:tgtEl>
                                          <p:spTgt spid="47106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71070"/>
                                        </p:tgtEl>
                                        <p:attrNameLst>
                                          <p:attrName>style.visibility</p:attrName>
                                        </p:attrNameLst>
                                      </p:cBhvr>
                                      <p:to>
                                        <p:strVal val="visible"/>
                                      </p:to>
                                    </p:set>
                                    <p:animEffect transition="in" filter="wipe(left)">
                                      <p:cBhvr>
                                        <p:cTn id="11" dur="500"/>
                                        <p:tgtEl>
                                          <p:spTgt spid="471070"/>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0"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5138" name="Picture 1026"/>
          <p:cNvPicPr>
            <a:picLocks noChangeAspect="1" noChangeArrowheads="1"/>
          </p:cNvPicPr>
          <p:nvPr/>
        </p:nvPicPr>
        <p:blipFill>
          <a:blip r:embed="rId3"/>
          <a:srcRect l="3496" b="9000"/>
          <a:stretch>
            <a:fillRect/>
          </a:stretch>
        </p:blipFill>
        <p:spPr bwMode="auto">
          <a:xfrm>
            <a:off x="152400" y="368300"/>
            <a:ext cx="5521325" cy="6400800"/>
          </a:xfrm>
          <a:prstGeom prst="rect">
            <a:avLst/>
          </a:prstGeom>
          <a:noFill/>
          <a:effectLst>
            <a:outerShdw blurRad="50800" dist="38100" dir="2700000" algn="br">
              <a:srgbClr val="000000">
                <a:alpha val="43000"/>
              </a:srgbClr>
            </a:outerShdw>
          </a:effectLst>
        </p:spPr>
      </p:pic>
      <p:pic>
        <p:nvPicPr>
          <p:cNvPr id="475139" name="Picture 1027" descr="05_10c"/>
          <p:cNvPicPr>
            <a:picLocks noChangeAspect="1" noChangeArrowheads="1"/>
          </p:cNvPicPr>
          <p:nvPr/>
        </p:nvPicPr>
        <p:blipFill>
          <a:blip r:embed="rId4"/>
          <a:srcRect l="22501" t="3000" r="16875" b="12000"/>
          <a:stretch>
            <a:fillRect/>
          </a:stretch>
        </p:blipFill>
        <p:spPr bwMode="auto">
          <a:xfrm>
            <a:off x="5634038" y="2016125"/>
            <a:ext cx="3387725" cy="3562350"/>
          </a:xfrm>
          <a:prstGeom prst="rect">
            <a:avLst/>
          </a:prstGeom>
          <a:noFill/>
          <a:ln w="9525">
            <a:solidFill>
              <a:srgbClr val="000000"/>
            </a:solidFill>
            <a:miter lim="800000"/>
            <a:headEnd/>
            <a:tailEnd/>
          </a:ln>
          <a:effectLst>
            <a:outerShdw blurRad="50800" dist="38100" dir="2700000" algn="br" rotWithShape="0">
              <a:srgbClr val="000000">
                <a:alpha val="43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4838700" y="4013200"/>
            <a:ext cx="4114800" cy="2558202"/>
            <a:chOff x="6680200" y="5575300"/>
            <a:chExt cx="4114800" cy="2558202"/>
          </a:xfrm>
          <a:effectLst>
            <a:outerShdw blurRad="50800" dist="38100" dir="2700000" algn="br">
              <a:srgbClr val="000000">
                <a:alpha val="43000"/>
              </a:srgbClr>
            </a:outerShdw>
          </a:effectLst>
        </p:grpSpPr>
        <p:pic>
          <p:nvPicPr>
            <p:cNvPr id="477187" name="Picture 1027"/>
            <p:cNvPicPr>
              <a:picLocks noChangeAspect="1" noChangeArrowheads="1"/>
            </p:cNvPicPr>
            <p:nvPr/>
          </p:nvPicPr>
          <p:blipFill>
            <a:blip r:embed="rId3"/>
            <a:srcRect t="37199" r="7912" b="3000"/>
            <a:stretch>
              <a:fillRect/>
            </a:stretch>
          </p:blipFill>
          <p:spPr bwMode="auto">
            <a:xfrm>
              <a:off x="6680200" y="5582497"/>
              <a:ext cx="4114800" cy="2551005"/>
            </a:xfrm>
            <a:prstGeom prst="rect">
              <a:avLst/>
            </a:prstGeom>
            <a:noFill/>
            <a:ln w="9525">
              <a:noFill/>
              <a:miter lim="800000"/>
              <a:headEnd/>
              <a:tailEnd/>
            </a:ln>
          </p:spPr>
        </p:pic>
        <p:sp>
          <p:nvSpPr>
            <p:cNvPr id="477188" name="Rectangle 1028"/>
            <p:cNvSpPr>
              <a:spLocks noChangeArrowheads="1"/>
            </p:cNvSpPr>
            <p:nvPr/>
          </p:nvSpPr>
          <p:spPr bwMode="auto">
            <a:xfrm>
              <a:off x="8376020" y="5575300"/>
              <a:ext cx="767980" cy="20320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grpSp>
      <p:sp>
        <p:nvSpPr>
          <p:cNvPr id="477189" name="Rectangle 1029"/>
          <p:cNvSpPr>
            <a:spLocks noGrp="1" noChangeArrowheads="1"/>
          </p:cNvSpPr>
          <p:nvPr>
            <p:ph type="title"/>
          </p:nvPr>
        </p:nvSpPr>
        <p:spPr>
          <a:xfrm>
            <a:off x="177800" y="0"/>
            <a:ext cx="3314700" cy="762000"/>
          </a:xfrm>
        </p:spPr>
        <p:txBody>
          <a:bodyPr/>
          <a:lstStyle/>
          <a:p>
            <a:r>
              <a:rPr lang="en-US" dirty="0"/>
              <a:t>Cytoskeleton </a:t>
            </a:r>
          </a:p>
        </p:txBody>
      </p:sp>
      <p:sp>
        <p:nvSpPr>
          <p:cNvPr id="477190" name="Rectangle 1030" descr="Rectangle: Click to edit Master text styles&#10;Second level&#10;Third level&#10;Fourth level&#10;Fifth level"/>
          <p:cNvSpPr>
            <a:spLocks noGrp="1" noChangeArrowheads="1"/>
          </p:cNvSpPr>
          <p:nvPr>
            <p:ph type="body" idx="1"/>
          </p:nvPr>
        </p:nvSpPr>
        <p:spPr>
          <a:xfrm>
            <a:off x="190500" y="939800"/>
            <a:ext cx="8435975" cy="5384800"/>
          </a:xfrm>
        </p:spPr>
        <p:txBody>
          <a:bodyPr/>
          <a:lstStyle/>
          <a:p>
            <a:r>
              <a:rPr lang="en-US" sz="2800" dirty="0"/>
              <a:t>Function</a:t>
            </a:r>
          </a:p>
          <a:p>
            <a:pPr lvl="1">
              <a:lnSpc>
                <a:spcPct val="90000"/>
              </a:lnSpc>
            </a:pPr>
            <a:r>
              <a:rPr lang="en-US" u="sng" dirty="0">
                <a:solidFill>
                  <a:srgbClr val="CC0000"/>
                </a:solidFill>
              </a:rPr>
              <a:t>structural support</a:t>
            </a:r>
            <a:r>
              <a:rPr lang="en-US" sz="2400" dirty="0"/>
              <a:t> </a:t>
            </a:r>
          </a:p>
          <a:p>
            <a:pPr lvl="2">
              <a:lnSpc>
                <a:spcPct val="90000"/>
              </a:lnSpc>
              <a:buClrTx/>
            </a:pPr>
            <a:r>
              <a:rPr lang="en-US" sz="2800" dirty="0"/>
              <a:t>maintains </a:t>
            </a:r>
            <a:r>
              <a:rPr lang="en-US" sz="2800" dirty="0" smtClean="0"/>
              <a:t>shape, provides anchorage</a:t>
            </a:r>
          </a:p>
          <a:p>
            <a:pPr lvl="3">
              <a:buClrTx/>
            </a:pPr>
            <a:r>
              <a:rPr lang="en-US" sz="2800" dirty="0"/>
              <a:t>protein fibers</a:t>
            </a:r>
          </a:p>
          <a:p>
            <a:pPr lvl="4"/>
            <a:r>
              <a:rPr lang="en-US" sz="2800" u="sng" dirty="0">
                <a:solidFill>
                  <a:srgbClr val="CC0000"/>
                </a:solidFill>
              </a:rPr>
              <a:t>microfilaments</a:t>
            </a:r>
            <a:r>
              <a:rPr lang="en-US" sz="2800" dirty="0"/>
              <a:t>, </a:t>
            </a:r>
            <a:r>
              <a:rPr lang="en-US" sz="2800" u="sng" dirty="0">
                <a:solidFill>
                  <a:srgbClr val="CC0000"/>
                </a:solidFill>
              </a:rPr>
              <a:t>intermediate filaments</a:t>
            </a:r>
            <a:r>
              <a:rPr lang="en-US" sz="2800" dirty="0"/>
              <a:t>, </a:t>
            </a:r>
            <a:r>
              <a:rPr lang="en-US" sz="2800" u="sng" dirty="0">
                <a:solidFill>
                  <a:srgbClr val="CC0000"/>
                </a:solidFill>
              </a:rPr>
              <a:t>microtubules</a:t>
            </a:r>
            <a:endParaRPr lang="en-US" sz="2800" dirty="0"/>
          </a:p>
          <a:p>
            <a:pPr lvl="1">
              <a:lnSpc>
                <a:spcPct val="90000"/>
              </a:lnSpc>
            </a:pPr>
            <a:r>
              <a:rPr lang="en-US" u="sng" dirty="0">
                <a:solidFill>
                  <a:srgbClr val="CC0000"/>
                </a:solidFill>
              </a:rPr>
              <a:t>motility</a:t>
            </a:r>
            <a:endParaRPr lang="en-US" sz="2400" dirty="0"/>
          </a:p>
          <a:p>
            <a:pPr lvl="2">
              <a:lnSpc>
                <a:spcPct val="90000"/>
              </a:lnSpc>
              <a:buClrTx/>
            </a:pPr>
            <a:r>
              <a:rPr lang="en-US" sz="2800" dirty="0"/>
              <a:t>cell locomotion</a:t>
            </a:r>
            <a:endParaRPr lang="en-US" sz="2800" dirty="0" smtClean="0"/>
          </a:p>
          <a:p>
            <a:pPr lvl="1"/>
            <a:r>
              <a:rPr lang="en-US" u="sng" dirty="0" smtClean="0">
                <a:solidFill>
                  <a:srgbClr val="CC0000"/>
                </a:solidFill>
              </a:rPr>
              <a:t>regulation</a:t>
            </a:r>
            <a:r>
              <a:rPr lang="en-US" sz="2400" dirty="0" smtClean="0"/>
              <a:t> </a:t>
            </a:r>
          </a:p>
          <a:p>
            <a:pPr lvl="2"/>
            <a:r>
              <a:rPr lang="en-US" sz="2800" dirty="0" smtClean="0"/>
              <a:t>Organizes cell activities </a:t>
            </a:r>
          </a:p>
          <a:p>
            <a:pPr lvl="2">
              <a:buNone/>
            </a:pPr>
            <a:r>
              <a:rPr lang="en-US" sz="2800" dirty="0" smtClean="0"/>
              <a:t> </a:t>
            </a:r>
            <a:endParaRPr lang="en-US" sz="2800" dirty="0"/>
          </a:p>
        </p:txBody>
      </p:sp>
      <p:pic>
        <p:nvPicPr>
          <p:cNvPr id="477191" name="Picture 1031"/>
          <p:cNvPicPr>
            <a:picLocks noChangeAspect="1" noChangeArrowheads="1"/>
          </p:cNvPicPr>
          <p:nvPr/>
        </p:nvPicPr>
        <p:blipFill>
          <a:blip r:embed="rId4"/>
          <a:srcRect/>
          <a:stretch>
            <a:fillRect/>
          </a:stretch>
        </p:blipFill>
        <p:spPr bwMode="auto">
          <a:xfrm>
            <a:off x="6408738" y="381000"/>
            <a:ext cx="2287587" cy="1952625"/>
          </a:xfrm>
          <a:prstGeom prst="rect">
            <a:avLst/>
          </a:prstGeom>
          <a:noFill/>
          <a:ln w="9525">
            <a:noFill/>
            <a:miter lim="800000"/>
            <a:headEnd/>
            <a:tailEnd/>
          </a:ln>
          <a:effectLst>
            <a:outerShdw blurRad="63500" dist="35921" dir="2700000" algn="ctr" rotWithShape="0">
              <a:srgbClr val="000000"/>
            </a:outerShdw>
          </a:effec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283" name="Rectangle 3"/>
          <p:cNvSpPr>
            <a:spLocks noGrp="1" noChangeArrowheads="1"/>
          </p:cNvSpPr>
          <p:nvPr>
            <p:ph type="title"/>
          </p:nvPr>
        </p:nvSpPr>
        <p:spPr>
          <a:xfrm>
            <a:off x="177800" y="0"/>
            <a:ext cx="3624262" cy="762000"/>
          </a:xfrm>
        </p:spPr>
        <p:txBody>
          <a:bodyPr/>
          <a:lstStyle/>
          <a:p>
            <a:r>
              <a:rPr lang="en-US" dirty="0" err="1"/>
              <a:t>Centrioles</a:t>
            </a:r>
            <a:r>
              <a:rPr lang="en-US" dirty="0"/>
              <a:t> </a:t>
            </a:r>
          </a:p>
        </p:txBody>
      </p:sp>
      <p:pic>
        <p:nvPicPr>
          <p:cNvPr id="481284" name="Picture 4"/>
          <p:cNvPicPr>
            <a:picLocks noChangeAspect="1" noChangeArrowheads="1"/>
          </p:cNvPicPr>
          <p:nvPr/>
        </p:nvPicPr>
        <p:blipFill>
          <a:blip r:embed="rId3"/>
          <a:srcRect l="57600" b="11899"/>
          <a:stretch>
            <a:fillRect/>
          </a:stretch>
        </p:blipFill>
        <p:spPr bwMode="auto">
          <a:xfrm>
            <a:off x="5427663" y="2817813"/>
            <a:ext cx="3716337" cy="3925887"/>
          </a:xfrm>
          <a:prstGeom prst="rect">
            <a:avLst/>
          </a:prstGeom>
          <a:noFill/>
          <a:ln w="9525">
            <a:noFill/>
            <a:miter lim="800000"/>
            <a:headEnd/>
            <a:tailEnd/>
          </a:ln>
          <a:effectLst>
            <a:outerShdw blurRad="50800" dist="38100" dir="2700000" algn="br">
              <a:srgbClr val="000000">
                <a:alpha val="43000"/>
              </a:srgbClr>
            </a:outerShdw>
          </a:effectLst>
        </p:spPr>
      </p:pic>
      <p:sp>
        <p:nvSpPr>
          <p:cNvPr id="481285" name="Rectangle 5" descr="Rectangle: Click to edit Master text styles&#10;Second level&#10;Third level&#10;Fourth level&#10;Fifth level"/>
          <p:cNvSpPr>
            <a:spLocks noGrp="1" noChangeArrowheads="1"/>
          </p:cNvSpPr>
          <p:nvPr>
            <p:ph type="body" idx="1"/>
          </p:nvPr>
        </p:nvSpPr>
        <p:spPr>
          <a:xfrm>
            <a:off x="241300" y="850900"/>
            <a:ext cx="7772400" cy="2435225"/>
          </a:xfrm>
          <a:noFill/>
          <a:ln/>
        </p:spPr>
        <p:txBody>
          <a:bodyPr/>
          <a:lstStyle/>
          <a:p>
            <a:pPr>
              <a:lnSpc>
                <a:spcPct val="90000"/>
              </a:lnSpc>
              <a:buClr>
                <a:srgbClr val="00005D"/>
              </a:buClr>
            </a:pPr>
            <a:r>
              <a:rPr lang="en-US" u="sng" dirty="0">
                <a:solidFill>
                  <a:srgbClr val="CC0000"/>
                </a:solidFill>
              </a:rPr>
              <a:t>Cell division</a:t>
            </a:r>
            <a:endParaRPr lang="en-US" dirty="0"/>
          </a:p>
          <a:p>
            <a:pPr lvl="1">
              <a:lnSpc>
                <a:spcPct val="90000"/>
              </a:lnSpc>
              <a:buClrTx/>
            </a:pPr>
            <a:r>
              <a:rPr lang="en-US" dirty="0"/>
              <a:t>in animal cells, pair of </a:t>
            </a:r>
            <a:r>
              <a:rPr lang="en-US" u="sng" dirty="0" err="1">
                <a:solidFill>
                  <a:srgbClr val="CC0000"/>
                </a:solidFill>
              </a:rPr>
              <a:t>centrioles</a:t>
            </a:r>
            <a:r>
              <a:rPr lang="en-US" dirty="0"/>
              <a:t> </a:t>
            </a:r>
            <a:br>
              <a:rPr lang="en-US" dirty="0"/>
            </a:br>
            <a:r>
              <a:rPr lang="en-US" dirty="0"/>
              <a:t>organize </a:t>
            </a:r>
            <a:r>
              <a:rPr lang="en-US" u="sng" dirty="0">
                <a:solidFill>
                  <a:srgbClr val="CC0000"/>
                </a:solidFill>
              </a:rPr>
              <a:t>microtubules</a:t>
            </a:r>
          </a:p>
          <a:p>
            <a:pPr lvl="2">
              <a:lnSpc>
                <a:spcPct val="90000"/>
              </a:lnSpc>
            </a:pPr>
            <a:r>
              <a:rPr lang="en-US" sz="2800" u="sng" dirty="0">
                <a:solidFill>
                  <a:srgbClr val="CC0000"/>
                </a:solidFill>
              </a:rPr>
              <a:t>spindle fibers</a:t>
            </a:r>
            <a:r>
              <a:rPr lang="en-US" sz="2800" dirty="0"/>
              <a:t> </a:t>
            </a:r>
          </a:p>
          <a:p>
            <a:pPr lvl="1">
              <a:lnSpc>
                <a:spcPct val="90000"/>
              </a:lnSpc>
              <a:buClrTx/>
            </a:pPr>
            <a:r>
              <a:rPr lang="en-US" dirty="0"/>
              <a:t>guide chromosomes in </a:t>
            </a:r>
            <a:r>
              <a:rPr lang="en-US" u="sng" dirty="0">
                <a:solidFill>
                  <a:srgbClr val="CC0000"/>
                </a:solidFill>
              </a:rPr>
              <a:t>mitosis</a:t>
            </a:r>
            <a:endParaRPr lang="en-US" dirty="0"/>
          </a:p>
        </p:txBody>
      </p:sp>
      <p:sp>
        <p:nvSpPr>
          <p:cNvPr id="481286" name="Rectangle 6"/>
          <p:cNvSpPr>
            <a:spLocks noChangeArrowheads="1"/>
          </p:cNvSpPr>
          <p:nvPr/>
        </p:nvSpPr>
        <p:spPr bwMode="auto">
          <a:xfrm>
            <a:off x="5375275" y="6207125"/>
            <a:ext cx="1360488" cy="46355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pic>
        <p:nvPicPr>
          <p:cNvPr id="481287" name="Picture 7"/>
          <p:cNvPicPr>
            <a:picLocks noChangeAspect="1" noChangeArrowheads="1"/>
          </p:cNvPicPr>
          <p:nvPr/>
        </p:nvPicPr>
        <p:blipFill>
          <a:blip r:embed="rId4"/>
          <a:srcRect l="57744" t="1843" r="9023" b="47919"/>
          <a:stretch>
            <a:fillRect/>
          </a:stretch>
        </p:blipFill>
        <p:spPr bwMode="auto">
          <a:xfrm>
            <a:off x="152400" y="3686175"/>
            <a:ext cx="2576513" cy="2860675"/>
          </a:xfrm>
          <a:prstGeom prst="rect">
            <a:avLst/>
          </a:prstGeom>
          <a:noFill/>
          <a:ln w="9525">
            <a:noFill/>
            <a:miter lim="800000"/>
            <a:headEnd/>
            <a:tailEnd/>
          </a:ln>
          <a:effectLst>
            <a:outerShdw blurRad="50800" dist="38100" dir="2700000" algn="br">
              <a:srgbClr val="000000">
                <a:alpha val="43000"/>
              </a:srgbClr>
            </a:outerShdw>
          </a:effectLst>
        </p:spPr>
      </p:pic>
      <p:pic>
        <p:nvPicPr>
          <p:cNvPr id="481288" name="Picture 8" descr="12-02-EukChromosomes"/>
          <p:cNvPicPr>
            <a:picLocks noChangeAspect="1" noChangeArrowheads="1"/>
          </p:cNvPicPr>
          <p:nvPr/>
        </p:nvPicPr>
        <p:blipFill>
          <a:blip r:embed="rId5"/>
          <a:srcRect l="22501" t="12675" r="22501" b="22816"/>
          <a:stretch>
            <a:fillRect/>
          </a:stretch>
        </p:blipFill>
        <p:spPr bwMode="auto">
          <a:xfrm>
            <a:off x="2586038" y="4498975"/>
            <a:ext cx="2786062" cy="2319338"/>
          </a:xfrm>
          <a:prstGeom prst="rect">
            <a:avLst/>
          </a:prstGeom>
          <a:noFill/>
          <a:ln w="9525">
            <a:noFill/>
            <a:miter lim="800000"/>
            <a:headEnd/>
            <a:tailEnd/>
          </a:ln>
          <a:effectLst>
            <a:outerShdw blurRad="50800" dist="38100" dir="2700000" algn="br">
              <a:srgbClr val="000000">
                <a:alpha val="43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a:xfrm>
            <a:off x="266700" y="0"/>
            <a:ext cx="5435600" cy="1143000"/>
          </a:xfrm>
        </p:spPr>
        <p:txBody>
          <a:bodyPr/>
          <a:lstStyle/>
          <a:p>
            <a:r>
              <a:rPr lang="en-US" dirty="0"/>
              <a:t>Getting the right stuff </a:t>
            </a:r>
          </a:p>
        </p:txBody>
      </p:sp>
      <p:sp>
        <p:nvSpPr>
          <p:cNvPr id="378883" name="Rectangle 3" descr="Rectangle: Click to edit Master text styles&#10;Second level&#10;Third level&#10;Fourth level&#10;Fifth level"/>
          <p:cNvSpPr>
            <a:spLocks noGrp="1" noChangeArrowheads="1"/>
          </p:cNvSpPr>
          <p:nvPr>
            <p:ph type="body" idx="1"/>
          </p:nvPr>
        </p:nvSpPr>
        <p:spPr>
          <a:xfrm>
            <a:off x="317500" y="1016000"/>
            <a:ext cx="7772400" cy="3257550"/>
          </a:xfrm>
        </p:spPr>
        <p:txBody>
          <a:bodyPr/>
          <a:lstStyle/>
          <a:p>
            <a:pPr>
              <a:buClrTx/>
            </a:pPr>
            <a:r>
              <a:rPr lang="en-US" dirty="0"/>
              <a:t>What is passed on to daughter cells?</a:t>
            </a:r>
          </a:p>
          <a:p>
            <a:pPr lvl="1">
              <a:buClrTx/>
            </a:pPr>
            <a:r>
              <a:rPr lang="en-US" u="sng" dirty="0"/>
              <a:t>exact copy of genetic material = </a:t>
            </a:r>
            <a:r>
              <a:rPr lang="en-US" u="sng" dirty="0">
                <a:solidFill>
                  <a:srgbClr val="CC0000"/>
                </a:solidFill>
              </a:rPr>
              <a:t>DNA</a:t>
            </a:r>
            <a:endParaRPr lang="en-US" u="sng" dirty="0" smtClean="0">
              <a:solidFill>
                <a:schemeClr val="tx2"/>
              </a:solidFill>
            </a:endParaRPr>
          </a:p>
          <a:p>
            <a:pPr lvl="1">
              <a:buClrTx/>
            </a:pPr>
            <a:r>
              <a:rPr lang="en-US" u="sng" dirty="0" smtClean="0"/>
              <a:t>organelles</a:t>
            </a:r>
            <a:r>
              <a:rPr lang="en-US" u="sng" dirty="0"/>
              <a:t>, cytoplasm, cell membrane, enzymes</a:t>
            </a:r>
            <a:endParaRPr lang="en-US" dirty="0" smtClean="0"/>
          </a:p>
          <a:p>
            <a:pPr lvl="2">
              <a:buNone/>
            </a:pPr>
            <a:endParaRPr lang="en-US" u="sng" dirty="0">
              <a:solidFill>
                <a:schemeClr val="tx2"/>
              </a:solidFill>
            </a:endParaRPr>
          </a:p>
        </p:txBody>
      </p:sp>
      <p:pic>
        <p:nvPicPr>
          <p:cNvPr id="378884" name="Picture 4" descr="12-02-EukChromosomes"/>
          <p:cNvPicPr>
            <a:picLocks noChangeAspect="1" noChangeArrowheads="1"/>
          </p:cNvPicPr>
          <p:nvPr/>
        </p:nvPicPr>
        <p:blipFill>
          <a:blip r:embed="rId3"/>
          <a:srcRect l="22501" t="12675" r="22501" b="22816"/>
          <a:stretch>
            <a:fillRect/>
          </a:stretch>
        </p:blipFill>
        <p:spPr bwMode="auto">
          <a:xfrm>
            <a:off x="5486400" y="3810000"/>
            <a:ext cx="3581400" cy="2981325"/>
          </a:xfrm>
          <a:prstGeom prst="rect">
            <a:avLst/>
          </a:prstGeom>
          <a:noFill/>
          <a:ln w="9525">
            <a:noFill/>
            <a:miter lim="800000"/>
            <a:headEnd/>
            <a:tailEnd/>
          </a:ln>
          <a:effectLst>
            <a:outerShdw blurRad="50800" dist="38100" dir="2700000" algn="br">
              <a:srgbClr val="000000">
                <a:alpha val="43000"/>
              </a:srgbClr>
            </a:outerShdw>
          </a:effectLst>
        </p:spPr>
      </p:pic>
      <p:sp>
        <p:nvSpPr>
          <p:cNvPr id="378885" name="Rectangle 5"/>
          <p:cNvSpPr>
            <a:spLocks noChangeArrowheads="1"/>
          </p:cNvSpPr>
          <p:nvPr/>
        </p:nvSpPr>
        <p:spPr bwMode="auto">
          <a:xfrm>
            <a:off x="1127125" y="5707063"/>
            <a:ext cx="4344988" cy="1096962"/>
          </a:xfrm>
          <a:prstGeom prst="rect">
            <a:avLst/>
          </a:prstGeom>
          <a:solidFill>
            <a:schemeClr val="bg1"/>
          </a:solidFill>
          <a:ln w="9525">
            <a:noFill/>
            <a:miter lim="800000"/>
            <a:headEnd/>
            <a:tailEnd/>
          </a:ln>
          <a:effectLst>
            <a:outerShdw blurRad="50800" dist="38100" dir="2700000" algn="br">
              <a:srgbClr val="000000">
                <a:alpha val="43000"/>
              </a:srgbClr>
            </a:outerShdw>
          </a:effectLst>
        </p:spPr>
        <p:txBody>
          <a:bodyPr wrap="none" anchor="ctr">
            <a:prstTxWarp prst="textNoShape">
              <a:avLst/>
            </a:prstTxWarp>
            <a:spAutoFit/>
          </a:bodyPr>
          <a:lstStyle/>
          <a:p>
            <a:pPr algn="l"/>
            <a:r>
              <a:rPr lang="en-US" sz="2200" b="1">
                <a:solidFill>
                  <a:schemeClr val="tx2"/>
                </a:solidFill>
              </a:rPr>
              <a:t>chromosomes </a:t>
            </a:r>
            <a:r>
              <a:rPr lang="en-US" sz="2200" b="1">
                <a:solidFill>
                  <a:srgbClr val="FF8000"/>
                </a:solidFill>
              </a:rPr>
              <a:t>(stained orange)</a:t>
            </a:r>
            <a:r>
              <a:rPr lang="en-US" sz="2200" b="1">
                <a:solidFill>
                  <a:schemeClr val="tx2"/>
                </a:solidFill>
              </a:rPr>
              <a:t/>
            </a:r>
            <a:br>
              <a:rPr lang="en-US" sz="2200" b="1">
                <a:solidFill>
                  <a:schemeClr val="tx2"/>
                </a:solidFill>
              </a:rPr>
            </a:br>
            <a:r>
              <a:rPr lang="en-US" sz="2200" b="1">
                <a:solidFill>
                  <a:schemeClr val="tx2"/>
                </a:solidFill>
              </a:rPr>
              <a:t>in kangaroo rat epithelial cell</a:t>
            </a:r>
          </a:p>
          <a:p>
            <a:pPr algn="l"/>
            <a:r>
              <a:rPr lang="en-US" sz="2200" b="1">
                <a:solidFill>
                  <a:srgbClr val="007300"/>
                </a:solidFill>
                <a:sym typeface="Symbol" charset="2"/>
              </a:rPr>
              <a:t></a:t>
            </a:r>
            <a:r>
              <a:rPr lang="en-US" sz="2200" b="1">
                <a:solidFill>
                  <a:srgbClr val="007300"/>
                </a:solidFill>
              </a:rPr>
              <a:t>notice cytoskeleton fibers</a:t>
            </a:r>
            <a:endParaRPr lang="en-US" sz="2200" b="1">
              <a:solidFill>
                <a:schemeClr val="tx2"/>
              </a:solidFill>
            </a:endParaRPr>
          </a:p>
        </p:txBody>
      </p:sp>
      <p:pic>
        <p:nvPicPr>
          <p:cNvPr id="378886" name="Picture 6"/>
          <p:cNvPicPr>
            <a:picLocks noChangeAspect="1" noChangeArrowheads="1"/>
          </p:cNvPicPr>
          <p:nvPr/>
        </p:nvPicPr>
        <p:blipFill>
          <a:blip r:embed="rId4"/>
          <a:srcRect/>
          <a:stretch>
            <a:fillRect/>
          </a:stretch>
        </p:blipFill>
        <p:spPr bwMode="auto">
          <a:xfrm>
            <a:off x="3651250" y="4292600"/>
            <a:ext cx="1754188" cy="1465263"/>
          </a:xfrm>
          <a:prstGeom prst="rect">
            <a:avLst/>
          </a:prstGeom>
          <a:noFill/>
          <a:ln w="9525">
            <a:noFill/>
            <a:miter lim="800000"/>
            <a:headEnd/>
            <a:tailEnd/>
          </a:ln>
          <a:effectLst>
            <a:outerShdw blurRad="50800" dist="38100" dir="2700000" algn="br" rotWithShape="0">
              <a:srgbClr val="000000">
                <a:alpha val="43000"/>
              </a:srgbClr>
            </a:outerShdw>
          </a:effec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675</TotalTime>
  <Words>1585</Words>
  <Application>Microsoft Macintosh PowerPoint</Application>
  <PresentationFormat>On-screen Show (4:3)</PresentationFormat>
  <Paragraphs>377</Paragraphs>
  <Slides>40</Slides>
  <Notes>36</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Biology is the only subject in which multiplication is the same thing as division…</vt:lpstr>
      <vt:lpstr>Getting from there to here…</vt:lpstr>
      <vt:lpstr>Why do cells divide?</vt:lpstr>
      <vt:lpstr>Making new cells </vt:lpstr>
      <vt:lpstr>Nucleus</vt:lpstr>
      <vt:lpstr>PowerPoint Presentation</vt:lpstr>
      <vt:lpstr>Cytoskeleton </vt:lpstr>
      <vt:lpstr>Centrioles </vt:lpstr>
      <vt:lpstr>Getting the right stuff </vt:lpstr>
      <vt:lpstr>Overview of mitosis</vt:lpstr>
      <vt:lpstr>Interphase</vt:lpstr>
      <vt:lpstr>  Cell cycle</vt:lpstr>
      <vt:lpstr>Interphase</vt:lpstr>
      <vt:lpstr>Interphase</vt:lpstr>
      <vt:lpstr>S phase: Copying / Replicating DNA</vt:lpstr>
      <vt:lpstr>Organizing DNA</vt:lpstr>
      <vt:lpstr>Copying DNA &amp; packaging it…</vt:lpstr>
      <vt:lpstr>PowerPoint Presentation</vt:lpstr>
      <vt:lpstr>Mitotic Chromosome </vt:lpstr>
      <vt:lpstr>Mitosis </vt:lpstr>
      <vt:lpstr>Prophase  </vt:lpstr>
      <vt:lpstr>Transition to Metaphase  </vt:lpstr>
      <vt:lpstr>Metaphase </vt:lpstr>
      <vt:lpstr>PowerPoint Presentation</vt:lpstr>
      <vt:lpstr>Anaphase </vt:lpstr>
      <vt:lpstr>Separation of chromatids</vt:lpstr>
      <vt:lpstr>Chromosome movement</vt:lpstr>
      <vt:lpstr>Telophase</vt:lpstr>
      <vt:lpstr>Cytokinesis</vt:lpstr>
      <vt:lpstr>Cytokinesis in Plants</vt:lpstr>
      <vt:lpstr>Cytokinesis in plant cell</vt:lpstr>
      <vt:lpstr>Mitosis in a plant cell</vt:lpstr>
      <vt:lpstr>PowerPoint Presentation</vt:lpstr>
      <vt:lpstr>Evolution of mitosis</vt:lpstr>
      <vt:lpstr>Evolution of  mitosis</vt:lpstr>
      <vt:lpstr>PowerPoint Presentation</vt:lpstr>
      <vt:lpstr>PowerPoint Presentation</vt:lpstr>
      <vt:lpstr>PowerPoint Presentation</vt:lpstr>
      <vt:lpstr>PowerPoint Presentation</vt:lpstr>
      <vt:lpstr>PowerPoint Presentation</vt:lpstr>
    </vt:vector>
  </TitlesOfParts>
  <Company>Plano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is the only subject in which multiplication is the same thing as division…</dc:title>
  <dc:creator>Plano High School</dc:creator>
  <cp:lastModifiedBy>Plano High School</cp:lastModifiedBy>
  <cp:revision>12</cp:revision>
  <dcterms:created xsi:type="dcterms:W3CDTF">2011-11-15T13:42:58Z</dcterms:created>
  <dcterms:modified xsi:type="dcterms:W3CDTF">2017-05-26T16:53:00Z</dcterms:modified>
</cp:coreProperties>
</file>