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1.bin" ContentType="audio/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audio2.bin" ContentType="audio/unknown"/>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audio3.bin" ContentType="audio/unknown"/>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444ED-A17E-404A-A205-0DE9777A7BF0}" type="datetimeFigureOut">
              <a:rPr lang="en-US" smtClean="0"/>
              <a:t>5/26/17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43AFE-10CA-994B-93C4-F58583B641C7}" type="slidenum">
              <a:rPr lang="en-US" smtClean="0"/>
              <a:t>‹#›</a:t>
            </a:fld>
            <a:endParaRPr lang="en-US"/>
          </a:p>
        </p:txBody>
      </p:sp>
    </p:spTree>
    <p:extLst>
      <p:ext uri="{BB962C8B-B14F-4D97-AF65-F5344CB8AC3E}">
        <p14:creationId xmlns:p14="http://schemas.microsoft.com/office/powerpoint/2010/main" val="41750627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2B198EE-8012-934B-ACDE-4DEA21411D6E}" type="slidenum">
              <a:rPr lang="en-US"/>
              <a:pPr/>
              <a:t>1</a:t>
            </a:fld>
            <a:endParaRPr lang="en-US"/>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7B1846C-16C8-D545-A904-B11E157EAACA}" type="slidenum">
              <a:rPr lang="en-US"/>
              <a:pPr/>
              <a:t>10</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ln>
            <a:solidFill>
              <a:schemeClr val="bg1"/>
            </a:solidFill>
          </a:ln>
        </p:spPr>
        <p:txBody>
          <a:bodyPr/>
          <a:lstStyle/>
          <a:p>
            <a:pPr eaLnBrk="0" hangingPunct="0">
              <a:spcBef>
                <a:spcPct val="0"/>
              </a:spcBef>
            </a:pPr>
            <a:r>
              <a:rPr lang="en-US">
                <a:solidFill>
                  <a:schemeClr val="tx2"/>
                </a:solidFill>
              </a:rPr>
              <a:t>We still don’t fully understanding the regulation of the cell cycle. We only have “snapshots” of what happens in specific cases.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E7E360E-8ABD-0147-85EA-8C5BD4B3242B}" type="slidenum">
              <a:rPr lang="en-US"/>
              <a:pPr/>
              <a:t>11</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xfrm>
            <a:off x="914400" y="4419600"/>
            <a:ext cx="5029200" cy="4114800"/>
          </a:xfrm>
          <a:ln>
            <a:solidFill>
              <a:schemeClr val="bg1"/>
            </a:solid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C26E7EF-3CB6-E044-A104-C552736B33B7}" type="slidenum">
              <a:rPr lang="en-US"/>
              <a:pPr/>
              <a:t>12</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ln/>
        </p:spPr>
        <p:txBody>
          <a:bodyPr/>
          <a:lstStyle/>
          <a:p>
            <a:pPr>
              <a:spcAft>
                <a:spcPts val="600"/>
              </a:spcAft>
            </a:pPr>
            <a:r>
              <a:rPr lang="en-US"/>
              <a:t>There are multiple cyclins, each with a specific role. Cyclins are unstable. Some are triggered for destruction by phosphorylation. Others are inherently unstable and are synthesized discontinuously during the cell cycle.</a:t>
            </a:r>
          </a:p>
          <a:p>
            <a:pPr>
              <a:spcAft>
                <a:spcPts val="600"/>
              </a:spcAft>
            </a:pPr>
            <a:r>
              <a:rPr lang="en-US"/>
              <a:t>Oscillations in the activities of cyclin-dependent kinases (CDKs) dictate orderly progression through the cell division cycle. In the simplest case of yeast, a progressive rise in the activity of a single cyclin-CDK complex can initiate DNA synthesis and then mitosis, and the subsequent fall in CDK activity resets the system for the next cell cycle. </a:t>
            </a:r>
          </a:p>
          <a:p>
            <a:pPr>
              <a:spcAft>
                <a:spcPts val="600"/>
              </a:spcAft>
            </a:pPr>
            <a:r>
              <a:rPr lang="en-US"/>
              <a:t>In most organisms, however, the cell cycle machinery relies on multiple cyclin-CDKs, whose individual but coordinated activities are each thought to be responsible for just a subset of cell cycle events.</a:t>
            </a:r>
            <a:endParaRPr lang="en-US">
              <a:latin typeface="Georgia"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BAEFE05-E423-EE45-BBD7-89D96DBD28F9}" type="slidenum">
              <a:rPr lang="en-US"/>
              <a:pPr/>
              <a:t>13</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776602A-BC29-FB4B-9625-9399D227A9A5}" type="slidenum">
              <a:rPr lang="en-US"/>
              <a:pPr/>
              <a:t>14</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ln/>
        </p:spPr>
        <p:txBody>
          <a:bodyPr/>
          <a:lstStyle/>
          <a:p>
            <a:r>
              <a:rPr lang="en-US"/>
              <a:t>CDK and cyclin together form an enzyme that activates other proteins by chemical modification (phosphorylation). The amount of CDK molecules is constant during the cell cycle, but their activities vary because of the regulatory function of the cyclins. CDK can be compared with an engine and cyclin with a gear box controlling whether the engine will run in the idling state or drive the cell forward in the cell cycle.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1C9D815-E931-D44F-BCD2-C61373415B09}" type="slidenum">
              <a:rPr lang="en-US"/>
              <a:pPr/>
              <a:t>15</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19D5B7-0C21-424A-97E9-B4280CCDFF0B}" type="slidenum">
              <a:rPr lang="en-US"/>
              <a:pPr/>
              <a:t>16</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E041491-A90B-1F4E-8858-AA155AD4781D}" type="slidenum">
              <a:rPr lang="en-US"/>
              <a:pPr/>
              <a:t>17</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ln/>
        </p:spPr>
        <p:txBody>
          <a:bodyPr/>
          <a:lstStyle/>
          <a:p>
            <a:r>
              <a:rPr lang="en-US"/>
              <a:t>Erythropoietin (EPO): A hormone produced by the kidney that promotes the formation of red blood cells in the bone marrow. EPO is a glycoprotein (a protein with a sugar attached to it). </a:t>
            </a:r>
          </a:p>
          <a:p>
            <a:r>
              <a:rPr lang="en-US"/>
              <a:t>The kidney cells that make EPO are specialized and are sensitive to low oxygen levels in the blood. These cells release EPO when the oxygen level is low in the kidney. EPO then stimulates the bone marrow to produce more red cells and thereby increase the oxygen-carrying capacity of the blood.</a:t>
            </a:r>
          </a:p>
          <a:p>
            <a:r>
              <a:rPr lang="en-US"/>
              <a:t>EPO is the prime regulator of red blood cell production. Its major functions are to promote the differentiation and development of red blood cells and to initiate the production of hemoglobin, the molecule within red cells that transports oxygen. </a:t>
            </a:r>
          </a:p>
          <a:p>
            <a:r>
              <a:rPr lang="en-US"/>
              <a:t>EPO has been much misused as a performance-enhancing drug (“blood doping”)  in endurance athletes including some cyclists (in the Tour de France), long-distance runners, speed skaters, and Nordic (cross-country) skiers. When misused in such situations, EPO is thought to be especially dangerous (perhaps because dehydration can further increase the viscosity of the blood, increasing the risk for heart attacks and strokes. EPO has been banned by the Tour de France, the Olympics, and other sports organizations.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893A64-74ED-904F-9DC8-05AF3B523430}" type="slidenum">
              <a:rPr lang="en-US"/>
              <a:pPr/>
              <a:t>18</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7CF3319-39C7-DC44-AB33-0BE8E47D4870}" type="slidenum">
              <a:rPr lang="en-US"/>
              <a:pPr/>
              <a:t>19</a:t>
            </a:fld>
            <a:endParaRPr lang="en-US"/>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C02381-2C9F-024E-A4BE-704E6DE03D45}" type="slidenum">
              <a:rPr lang="en-US"/>
              <a:pPr/>
              <a:t>2</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201DE4B-EA23-854F-9A82-F0358291B5EE}" type="slidenum">
              <a:rPr lang="en-US"/>
              <a:pPr/>
              <a:t>20</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EA2B4E-5495-3A48-B7DE-B5F2C092CE4D}" type="slidenum">
              <a:rPr lang="en-US"/>
              <a:pPr/>
              <a:t>21</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D65F89-1164-1542-8980-0B8BB946956D}" type="slidenum">
              <a:rPr lang="en-US"/>
              <a:pPr/>
              <a:t>22</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9014E05-FBF0-404F-88D2-FC284CE74D04}" type="slidenum">
              <a:rPr lang="en-US"/>
              <a:pPr/>
              <a:t>23</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36C66F-E536-0C40-8E69-EF337347642D}" type="slidenum">
              <a:rPr lang="en-US"/>
              <a:pPr/>
              <a:t>24</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C367A0D-39FC-3143-87A0-29817B342335}" type="slidenum">
              <a:rPr lang="en-US"/>
              <a:pPr/>
              <a:t>25</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r>
              <a:rPr lang="en-US"/>
              <a:t>Proof of Principle: you can treat cancer by targeting cancer-specific proteins.</a:t>
            </a:r>
          </a:p>
          <a:p>
            <a:r>
              <a:rPr lang="en-US"/>
              <a:t>GIST = gastrointestinal stromal tumors, which affect as many as 5,000 people in the United States</a:t>
            </a:r>
          </a:p>
          <a:p>
            <a:endParaRPr lang="en-US"/>
          </a:p>
          <a:p>
            <a:r>
              <a:rPr lang="en-US"/>
              <a:t>CML = chronic myelogenous leukemia, adult leukemia, which affect as many as 8,000 people in the United States</a:t>
            </a:r>
          </a:p>
          <a:p>
            <a:endParaRPr lang="en-US"/>
          </a:p>
          <a:p>
            <a:r>
              <a:rPr lang="en-US"/>
              <a:t>Fastest FDA approval — 2.5 months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327836F-770E-1F43-B064-BD834E1F71F4}" type="slidenum">
              <a:rPr lang="en-US"/>
              <a:pPr/>
              <a:t>3</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2E4A24E-8B70-7246-B414-BF04866B9AB4}" type="slidenum">
              <a:rPr lang="en-US"/>
              <a:pPr/>
              <a:t>4</a:t>
            </a:fld>
            <a:endParaRPr 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A0E7052-92A5-B444-9C3D-E24AA0B5463B}" type="slidenum">
              <a:rPr lang="en-US"/>
              <a:pPr/>
              <a:t>5</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F6BA75-24CF-1A48-8547-194BA66C44CC}" type="slidenum">
              <a:rPr lang="en-US"/>
              <a:pPr/>
              <a:t>6</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A10A5D8-ACAF-BB46-B962-C562BABE144F}" type="slidenum">
              <a:rPr lang="en-US"/>
              <a:pPr/>
              <a:t>7</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B26E19-DB49-E343-8B8B-2878972A5075}" type="slidenum">
              <a:rPr lang="en-US"/>
              <a:pPr/>
              <a:t>8</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215C733-27C7-2D4F-B7DE-4FB5468D741D}" type="slidenum">
              <a:rPr lang="en-US"/>
              <a:pPr/>
              <a:t>9</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231D79-9E88-C042-B487-0E8277BD577D}"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115271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31D79-9E88-C042-B487-0E8277BD577D}"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255450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31D79-9E88-C042-B487-0E8277BD577D}"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387613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31D79-9E88-C042-B487-0E8277BD577D}"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337786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31D79-9E88-C042-B487-0E8277BD577D}" type="datetimeFigureOut">
              <a:rPr lang="en-US" smtClean="0"/>
              <a:t>5/26/17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267440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231D79-9E88-C042-B487-0E8277BD577D}"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302069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231D79-9E88-C042-B487-0E8277BD577D}" type="datetimeFigureOut">
              <a:rPr lang="en-US" smtClean="0"/>
              <a:t>5/26/17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408528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231D79-9E88-C042-B487-0E8277BD577D}" type="datetimeFigureOut">
              <a:rPr lang="en-US" smtClean="0"/>
              <a:t>5/26/17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111580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31D79-9E88-C042-B487-0E8277BD577D}" type="datetimeFigureOut">
              <a:rPr lang="en-US" smtClean="0"/>
              <a:t>5/26/17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166177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31D79-9E88-C042-B487-0E8277BD577D}"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79103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31D79-9E88-C042-B487-0E8277BD577D}" type="datetimeFigureOut">
              <a:rPr lang="en-US" smtClean="0"/>
              <a:t>5/26/17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B16F6-38E9-AC4F-8E1E-91D9EE29D1E0}" type="slidenum">
              <a:rPr lang="en-US" smtClean="0"/>
              <a:t>‹#›</a:t>
            </a:fld>
            <a:endParaRPr lang="en-US"/>
          </a:p>
        </p:txBody>
      </p:sp>
    </p:spTree>
    <p:extLst>
      <p:ext uri="{BB962C8B-B14F-4D97-AF65-F5344CB8AC3E}">
        <p14:creationId xmlns:p14="http://schemas.microsoft.com/office/powerpoint/2010/main" val="26958097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31D79-9E88-C042-B487-0E8277BD577D}" type="datetimeFigureOut">
              <a:rPr lang="en-US" smtClean="0"/>
              <a:t>5/26/17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B16F6-38E9-AC4F-8E1E-91D9EE29D1E0}" type="slidenum">
              <a:rPr lang="en-US" smtClean="0"/>
              <a:t>‹#›</a:t>
            </a:fld>
            <a:endParaRPr lang="en-US"/>
          </a:p>
        </p:txBody>
      </p:sp>
    </p:spTree>
    <p:extLst>
      <p:ext uri="{BB962C8B-B14F-4D97-AF65-F5344CB8AC3E}">
        <p14:creationId xmlns:p14="http://schemas.microsoft.com/office/powerpoint/2010/main" val="4020878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em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6.png"/><Relationship Id="rId5"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2.bin"/><Relationship Id="rId5" Type="http://schemas.openxmlformats.org/officeDocument/2006/relationships/image" Target="../media/image19.png"/><Relationship Id="rId6"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a:srcRect/>
          <a:stretch>
            <a:fillRect/>
          </a:stretch>
        </p:blipFill>
        <p:spPr bwMode="auto">
          <a:xfrm>
            <a:off x="0" y="-165100"/>
            <a:ext cx="6642100" cy="7035800"/>
          </a:xfrm>
          <a:prstGeom prst="rect">
            <a:avLst/>
          </a:prstGeom>
          <a:noFill/>
          <a:ln w="9525">
            <a:noFill/>
            <a:miter lim="800000"/>
            <a:headEnd/>
            <a:tailEnd/>
          </a:ln>
          <a:effectLst/>
        </p:spPr>
      </p:pic>
      <p:sp>
        <p:nvSpPr>
          <p:cNvPr id="369666" name="Rectangle 2"/>
          <p:cNvSpPr>
            <a:spLocks noGrp="1" noChangeArrowheads="1"/>
          </p:cNvSpPr>
          <p:nvPr>
            <p:ph type="ctrTitle"/>
          </p:nvPr>
        </p:nvSpPr>
        <p:spPr>
          <a:xfrm>
            <a:off x="4064000" y="0"/>
            <a:ext cx="2379622" cy="1219200"/>
          </a:xfrm>
        </p:spPr>
        <p:txBody>
          <a:bodyPr>
            <a:normAutofit fontScale="90000"/>
          </a:bodyPr>
          <a:lstStyle/>
          <a:p>
            <a:r>
              <a:rPr lang="en-US" sz="3600" dirty="0">
                <a:solidFill>
                  <a:srgbClr val="FFFFFF"/>
                </a:solidFill>
              </a:rPr>
              <a:t>Regulation of Cell </a:t>
            </a:r>
            <a:r>
              <a:rPr lang="en-US" sz="3600" dirty="0" smtClean="0">
                <a:solidFill>
                  <a:srgbClr val="FFFFFF"/>
                </a:solidFill>
              </a:rPr>
              <a:t>Division</a:t>
            </a:r>
            <a:r>
              <a:rPr lang="en-US" sz="4000" dirty="0" smtClean="0">
                <a:solidFill>
                  <a:srgbClr val="FFFFFF"/>
                </a:solidFill>
              </a:rPr>
              <a:t/>
            </a:r>
            <a:br>
              <a:rPr lang="en-US" sz="4000" dirty="0" smtClean="0">
                <a:solidFill>
                  <a:srgbClr val="FFFFFF"/>
                </a:solidFill>
              </a:rPr>
            </a:br>
            <a:endParaRPr lang="en-US" sz="4000" dirty="0">
              <a:solidFill>
                <a:srgbClr val="FFFFFF"/>
              </a:solidFill>
            </a:endParaRPr>
          </a:p>
        </p:txBody>
      </p:sp>
    </p:spTree>
    <p:extLst>
      <p:ext uri="{BB962C8B-B14F-4D97-AF65-F5344CB8AC3E}">
        <p14:creationId xmlns:p14="http://schemas.microsoft.com/office/powerpoint/2010/main" val="22354261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815013" y="1776413"/>
            <a:ext cx="3252787" cy="2806700"/>
            <a:chOff x="3663" y="1304"/>
            <a:chExt cx="2049" cy="1768"/>
          </a:xfrm>
          <a:effectLst>
            <a:outerShdw blurRad="50800" dist="38100" dir="2700000" algn="br">
              <a:srgbClr val="000000">
                <a:alpha val="43000"/>
              </a:srgbClr>
            </a:outerShdw>
          </a:effectLst>
        </p:grpSpPr>
        <p:grpSp>
          <p:nvGrpSpPr>
            <p:cNvPr id="3" name="Group 14"/>
            <p:cNvGrpSpPr>
              <a:grpSpLocks/>
            </p:cNvGrpSpPr>
            <p:nvPr/>
          </p:nvGrpSpPr>
          <p:grpSpPr bwMode="auto">
            <a:xfrm>
              <a:off x="3663" y="1304"/>
              <a:ext cx="2049" cy="1768"/>
              <a:chOff x="3663" y="1304"/>
              <a:chExt cx="2049" cy="1768"/>
            </a:xfrm>
          </p:grpSpPr>
          <p:pic>
            <p:nvPicPr>
              <p:cNvPr id="388101" name="Picture 5" descr="f11-17_a_complex_of_two_c"/>
              <p:cNvPicPr>
                <a:picLocks noChangeAspect="1" noChangeArrowheads="1"/>
              </p:cNvPicPr>
              <p:nvPr/>
            </p:nvPicPr>
            <p:blipFill>
              <a:blip r:embed="rId3"/>
              <a:srcRect t="3000" r="15750"/>
              <a:stretch>
                <a:fillRect/>
              </a:stretch>
            </p:blipFill>
            <p:spPr bwMode="auto">
              <a:xfrm>
                <a:off x="3663" y="1304"/>
                <a:ext cx="2049" cy="1768"/>
              </a:xfrm>
              <a:prstGeom prst="rect">
                <a:avLst/>
              </a:prstGeom>
              <a:noFill/>
              <a:ln w="9525">
                <a:noFill/>
                <a:miter lim="800000"/>
                <a:headEnd/>
                <a:tailEnd/>
              </a:ln>
            </p:spPr>
          </p:pic>
          <p:sp>
            <p:nvSpPr>
              <p:cNvPr id="388109" name="Freeform 13"/>
              <p:cNvSpPr>
                <a:spLocks/>
              </p:cNvSpPr>
              <p:nvPr/>
            </p:nvSpPr>
            <p:spPr bwMode="auto">
              <a:xfrm>
                <a:off x="4813" y="1440"/>
                <a:ext cx="899" cy="1056"/>
              </a:xfrm>
              <a:custGeom>
                <a:avLst/>
                <a:gdLst/>
                <a:ahLst/>
                <a:cxnLst>
                  <a:cxn ang="0">
                    <a:pos x="495" y="960"/>
                  </a:cxn>
                  <a:cxn ang="0">
                    <a:pos x="591" y="1056"/>
                  </a:cxn>
                  <a:cxn ang="0">
                    <a:pos x="975" y="1008"/>
                  </a:cxn>
                  <a:cxn ang="0">
                    <a:pos x="975" y="48"/>
                  </a:cxn>
                  <a:cxn ang="0">
                    <a:pos x="303" y="0"/>
                  </a:cxn>
                  <a:cxn ang="0">
                    <a:pos x="63" y="288"/>
                  </a:cxn>
                  <a:cxn ang="0">
                    <a:pos x="15" y="384"/>
                  </a:cxn>
                  <a:cxn ang="0">
                    <a:pos x="0" y="461"/>
                  </a:cxn>
                  <a:cxn ang="0">
                    <a:pos x="15" y="576"/>
                  </a:cxn>
                  <a:cxn ang="0">
                    <a:pos x="543" y="576"/>
                  </a:cxn>
                  <a:cxn ang="0">
                    <a:pos x="495" y="576"/>
                  </a:cxn>
                  <a:cxn ang="0">
                    <a:pos x="495" y="624"/>
                  </a:cxn>
                  <a:cxn ang="0">
                    <a:pos x="495" y="960"/>
                  </a:cxn>
                </a:cxnLst>
                <a:rect l="0" t="0" r="r" b="b"/>
                <a:pathLst>
                  <a:path w="975" h="1056">
                    <a:moveTo>
                      <a:pt x="495" y="960"/>
                    </a:moveTo>
                    <a:lnTo>
                      <a:pt x="591" y="1056"/>
                    </a:lnTo>
                    <a:lnTo>
                      <a:pt x="975" y="1008"/>
                    </a:lnTo>
                    <a:lnTo>
                      <a:pt x="975" y="48"/>
                    </a:lnTo>
                    <a:lnTo>
                      <a:pt x="303" y="0"/>
                    </a:lnTo>
                    <a:lnTo>
                      <a:pt x="63" y="288"/>
                    </a:lnTo>
                    <a:lnTo>
                      <a:pt x="15" y="384"/>
                    </a:lnTo>
                    <a:cubicBezTo>
                      <a:pt x="10" y="409"/>
                      <a:pt x="5" y="435"/>
                      <a:pt x="0" y="461"/>
                    </a:cubicBezTo>
                    <a:lnTo>
                      <a:pt x="15" y="576"/>
                    </a:lnTo>
                    <a:lnTo>
                      <a:pt x="543" y="576"/>
                    </a:lnTo>
                    <a:lnTo>
                      <a:pt x="495" y="576"/>
                    </a:lnTo>
                    <a:lnTo>
                      <a:pt x="495" y="624"/>
                    </a:lnTo>
                    <a:lnTo>
                      <a:pt x="495" y="960"/>
                    </a:lnTo>
                    <a:close/>
                  </a:path>
                </a:pathLst>
              </a:custGeom>
              <a:solidFill>
                <a:schemeClr val="bg1"/>
              </a:solidFill>
              <a:ln w="9525" cap="flat" cmpd="sng">
                <a:solidFill>
                  <a:schemeClr val="bg1"/>
                </a:solidFill>
                <a:prstDash val="solid"/>
                <a:round/>
                <a:headEnd/>
                <a:tailEnd/>
              </a:ln>
              <a:effectLst/>
            </p:spPr>
            <p:txBody>
              <a:bodyPr wrap="none" anchor="ctr">
                <a:prstTxWarp prst="textNoShape">
                  <a:avLst/>
                </a:prstTxWarp>
              </a:bodyPr>
              <a:lstStyle/>
              <a:p>
                <a:endParaRPr lang="en-US"/>
              </a:p>
            </p:txBody>
          </p:sp>
        </p:grpSp>
        <p:sp>
          <p:nvSpPr>
            <p:cNvPr id="388112" name="Freeform 16"/>
            <p:cNvSpPr>
              <a:spLocks/>
            </p:cNvSpPr>
            <p:nvPr/>
          </p:nvSpPr>
          <p:spPr bwMode="auto">
            <a:xfrm>
              <a:off x="4800" y="1558"/>
              <a:ext cx="144" cy="458"/>
            </a:xfrm>
            <a:custGeom>
              <a:avLst/>
              <a:gdLst/>
              <a:ahLst/>
              <a:cxnLst>
                <a:cxn ang="0">
                  <a:pos x="96" y="122"/>
                </a:cxn>
                <a:cxn ang="0">
                  <a:pos x="0" y="266"/>
                </a:cxn>
                <a:cxn ang="0">
                  <a:pos x="0" y="458"/>
                </a:cxn>
                <a:cxn ang="0">
                  <a:pos x="96" y="410"/>
                </a:cxn>
                <a:cxn ang="0">
                  <a:pos x="144" y="74"/>
                </a:cxn>
                <a:cxn ang="0">
                  <a:pos x="69" y="47"/>
                </a:cxn>
                <a:cxn ang="0">
                  <a:pos x="96" y="122"/>
                </a:cxn>
              </a:cxnLst>
              <a:rect l="0" t="0" r="r" b="b"/>
              <a:pathLst>
                <a:path w="144" h="458">
                  <a:moveTo>
                    <a:pt x="96" y="122"/>
                  </a:moveTo>
                  <a:lnTo>
                    <a:pt x="0" y="266"/>
                  </a:lnTo>
                  <a:lnTo>
                    <a:pt x="0" y="458"/>
                  </a:lnTo>
                  <a:lnTo>
                    <a:pt x="96" y="410"/>
                  </a:lnTo>
                  <a:lnTo>
                    <a:pt x="144" y="74"/>
                  </a:lnTo>
                  <a:cubicBezTo>
                    <a:pt x="39" y="21"/>
                    <a:pt x="22" y="0"/>
                    <a:pt x="69" y="47"/>
                  </a:cubicBezTo>
                  <a:lnTo>
                    <a:pt x="96" y="122"/>
                  </a:lnTo>
                  <a:close/>
                </a:path>
              </a:pathLst>
            </a:custGeom>
            <a:solidFill>
              <a:schemeClr val="bg1"/>
            </a:solidFill>
            <a:ln w="9525" cap="flat" cmpd="sng">
              <a:solidFill>
                <a:schemeClr val="bg1"/>
              </a:solidFill>
              <a:prstDash val="solid"/>
              <a:round/>
              <a:headEnd/>
              <a:tailEnd/>
            </a:ln>
            <a:effectLst/>
          </p:spPr>
          <p:txBody>
            <a:bodyPr wrap="none" anchor="ctr">
              <a:prstTxWarp prst="textNoShape">
                <a:avLst/>
              </a:prstTxWarp>
            </a:bodyPr>
            <a:lstStyle/>
            <a:p>
              <a:endParaRPr lang="en-US"/>
            </a:p>
          </p:txBody>
        </p:sp>
      </p:grpSp>
      <p:sp>
        <p:nvSpPr>
          <p:cNvPr id="388098" name="Rectangle 2"/>
          <p:cNvSpPr>
            <a:spLocks noGrp="1" noChangeArrowheads="1"/>
          </p:cNvSpPr>
          <p:nvPr>
            <p:ph type="title"/>
          </p:nvPr>
        </p:nvSpPr>
        <p:spPr/>
        <p:txBody>
          <a:bodyPr/>
          <a:lstStyle/>
          <a:p>
            <a:r>
              <a:rPr lang="en-US">
                <a:solidFill>
                  <a:srgbClr val="186813"/>
                </a:solidFill>
              </a:rPr>
              <a:t>“Go-ahead”</a:t>
            </a:r>
            <a:r>
              <a:rPr lang="en-US"/>
              <a:t> signals</a:t>
            </a:r>
          </a:p>
        </p:txBody>
      </p:sp>
      <p:sp>
        <p:nvSpPr>
          <p:cNvPr id="388099" name="Rectangle 3" descr="Rectangle: Click to edit Master text styles&#10;Second level&#10;Third level&#10;Fourth level&#10;Fifth level"/>
          <p:cNvSpPr>
            <a:spLocks noGrp="1" noChangeArrowheads="1"/>
          </p:cNvSpPr>
          <p:nvPr>
            <p:ph type="body" idx="1"/>
          </p:nvPr>
        </p:nvSpPr>
        <p:spPr>
          <a:xfrm>
            <a:off x="330200" y="977900"/>
            <a:ext cx="7772400" cy="5257800"/>
          </a:xfrm>
        </p:spPr>
        <p:txBody>
          <a:bodyPr/>
          <a:lstStyle/>
          <a:p>
            <a:r>
              <a:rPr lang="en-US" dirty="0"/>
              <a:t>Protein signals that promote cell growth &amp; division</a:t>
            </a:r>
          </a:p>
          <a:p>
            <a:pPr lvl="1"/>
            <a:r>
              <a:rPr lang="en-US" dirty="0"/>
              <a:t>internal signals</a:t>
            </a:r>
          </a:p>
          <a:p>
            <a:pPr lvl="2"/>
            <a:r>
              <a:rPr lang="en-US" sz="2800" dirty="0"/>
              <a:t>“</a:t>
            </a:r>
            <a:r>
              <a:rPr lang="en-US" sz="2800" u="sng" dirty="0">
                <a:solidFill>
                  <a:srgbClr val="CC0000"/>
                </a:solidFill>
              </a:rPr>
              <a:t>promoting factors</a:t>
            </a:r>
            <a:r>
              <a:rPr lang="en-US" sz="2800" dirty="0"/>
              <a:t>”</a:t>
            </a:r>
          </a:p>
          <a:p>
            <a:pPr lvl="1"/>
            <a:r>
              <a:rPr lang="en-US" dirty="0"/>
              <a:t>external signals</a:t>
            </a:r>
          </a:p>
          <a:p>
            <a:pPr lvl="2"/>
            <a:r>
              <a:rPr lang="en-US" sz="2800" dirty="0"/>
              <a:t>“</a:t>
            </a:r>
            <a:r>
              <a:rPr lang="en-US" sz="2800" u="sng" dirty="0">
                <a:solidFill>
                  <a:srgbClr val="CC0000"/>
                </a:solidFill>
              </a:rPr>
              <a:t>growth factors</a:t>
            </a:r>
            <a:r>
              <a:rPr lang="en-US" sz="2800" dirty="0"/>
              <a:t>”</a:t>
            </a:r>
          </a:p>
          <a:p>
            <a:r>
              <a:rPr lang="en-US" sz="2800" dirty="0"/>
              <a:t>Primary mechanism of control</a:t>
            </a:r>
          </a:p>
          <a:p>
            <a:pPr lvl="1"/>
            <a:r>
              <a:rPr lang="en-US" u="sng" dirty="0" err="1">
                <a:solidFill>
                  <a:srgbClr val="CC0000"/>
                </a:solidFill>
              </a:rPr>
              <a:t>phosphorylation</a:t>
            </a:r>
            <a:endParaRPr lang="en-US" dirty="0">
              <a:solidFill>
                <a:srgbClr val="0F116A"/>
              </a:solidFill>
            </a:endParaRPr>
          </a:p>
          <a:p>
            <a:pPr lvl="2"/>
            <a:r>
              <a:rPr lang="en-US" sz="2800" u="sng" dirty="0" err="1">
                <a:solidFill>
                  <a:srgbClr val="CC0000"/>
                </a:solidFill>
              </a:rPr>
              <a:t>kinase</a:t>
            </a:r>
            <a:r>
              <a:rPr lang="en-US" sz="2800" dirty="0"/>
              <a:t> enzymes</a:t>
            </a:r>
          </a:p>
          <a:p>
            <a:pPr lvl="2"/>
            <a:r>
              <a:rPr lang="en-US" sz="2800" dirty="0"/>
              <a:t>either activates or inactivates cell signals</a:t>
            </a:r>
          </a:p>
        </p:txBody>
      </p:sp>
    </p:spTree>
    <p:extLst>
      <p:ext uri="{BB962C8B-B14F-4D97-AF65-F5344CB8AC3E}">
        <p14:creationId xmlns:p14="http://schemas.microsoft.com/office/powerpoint/2010/main" val="40390975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0148" name="Picture 4" descr="f11-17_a_complex_of_two_c"/>
          <p:cNvPicPr>
            <a:picLocks noChangeAspect="1" noChangeArrowheads="1"/>
          </p:cNvPicPr>
          <p:nvPr/>
        </p:nvPicPr>
        <p:blipFill>
          <a:blip r:embed="rId3"/>
          <a:srcRect t="3000"/>
          <a:stretch>
            <a:fillRect/>
          </a:stretch>
        </p:blipFill>
        <p:spPr bwMode="auto">
          <a:xfrm>
            <a:off x="5068888" y="704850"/>
            <a:ext cx="3859212" cy="2806700"/>
          </a:xfrm>
          <a:prstGeom prst="rect">
            <a:avLst/>
          </a:prstGeom>
          <a:noFill/>
          <a:ln w="9525">
            <a:noFill/>
            <a:miter lim="800000"/>
            <a:headEnd/>
            <a:tailEnd/>
          </a:ln>
          <a:effectLst>
            <a:outerShdw blurRad="50800" dist="38100" dir="2700000" algn="br">
              <a:srgbClr val="000000">
                <a:alpha val="43000"/>
              </a:srgbClr>
            </a:outerShdw>
          </a:effectLst>
        </p:spPr>
      </p:pic>
      <p:sp>
        <p:nvSpPr>
          <p:cNvPr id="390146" name="Rectangle 2"/>
          <p:cNvSpPr>
            <a:spLocks noGrp="1" noChangeArrowheads="1"/>
          </p:cNvSpPr>
          <p:nvPr>
            <p:ph type="title"/>
          </p:nvPr>
        </p:nvSpPr>
        <p:spPr/>
        <p:txBody>
          <a:bodyPr/>
          <a:lstStyle/>
          <a:p>
            <a:r>
              <a:rPr lang="en-US" sz="3700"/>
              <a:t>Cell cycle s</a:t>
            </a:r>
            <a:r>
              <a:rPr lang="en-US"/>
              <a:t>ignals </a:t>
            </a:r>
          </a:p>
        </p:txBody>
      </p:sp>
      <p:sp>
        <p:nvSpPr>
          <p:cNvPr id="390147" name="Rectangle 3" descr="Rectangle: Click to edit Master text styles&#10;Second level&#10;Third level&#10;Fourth level&#10;Fifth level"/>
          <p:cNvSpPr>
            <a:spLocks noGrp="1" noChangeArrowheads="1"/>
          </p:cNvSpPr>
          <p:nvPr>
            <p:ph type="body" idx="1"/>
          </p:nvPr>
        </p:nvSpPr>
        <p:spPr>
          <a:xfrm>
            <a:off x="508000" y="1193800"/>
            <a:ext cx="7772400" cy="5334000"/>
          </a:xfrm>
        </p:spPr>
        <p:txBody>
          <a:bodyPr/>
          <a:lstStyle/>
          <a:p>
            <a:pPr>
              <a:lnSpc>
                <a:spcPct val="90000"/>
              </a:lnSpc>
            </a:pPr>
            <a:r>
              <a:rPr lang="en-US" sz="3100" dirty="0"/>
              <a:t>Cell cycle controls</a:t>
            </a:r>
            <a:endParaRPr lang="en-US" sz="3200" dirty="0">
              <a:solidFill>
                <a:schemeClr val="tx2"/>
              </a:solidFill>
            </a:endParaRPr>
          </a:p>
          <a:p>
            <a:pPr lvl="1">
              <a:lnSpc>
                <a:spcPct val="90000"/>
              </a:lnSpc>
            </a:pPr>
            <a:r>
              <a:rPr lang="en-US" u="sng" dirty="0" err="1">
                <a:solidFill>
                  <a:srgbClr val="CC0000"/>
                </a:solidFill>
              </a:rPr>
              <a:t>cyclins</a:t>
            </a:r>
            <a:endParaRPr lang="en-US" dirty="0">
              <a:solidFill>
                <a:schemeClr val="tx2"/>
              </a:solidFill>
            </a:endParaRPr>
          </a:p>
          <a:p>
            <a:pPr marL="1085850" lvl="2">
              <a:lnSpc>
                <a:spcPct val="90000"/>
              </a:lnSpc>
            </a:pPr>
            <a:r>
              <a:rPr lang="en-US" sz="2800" dirty="0"/>
              <a:t>regulatory proteins</a:t>
            </a:r>
          </a:p>
          <a:p>
            <a:pPr marL="1085850" lvl="2">
              <a:lnSpc>
                <a:spcPct val="90000"/>
              </a:lnSpc>
            </a:pPr>
            <a:r>
              <a:rPr lang="en-US" sz="2800" dirty="0"/>
              <a:t>levels cycle in the cell</a:t>
            </a:r>
            <a:endParaRPr lang="en-US" sz="2800" dirty="0">
              <a:solidFill>
                <a:schemeClr val="tx2"/>
              </a:solidFill>
            </a:endParaRPr>
          </a:p>
          <a:p>
            <a:pPr lvl="1">
              <a:lnSpc>
                <a:spcPct val="90000"/>
              </a:lnSpc>
            </a:pPr>
            <a:r>
              <a:rPr lang="en-US" u="sng" dirty="0" err="1">
                <a:solidFill>
                  <a:srgbClr val="CC0000"/>
                </a:solidFill>
              </a:rPr>
              <a:t>Cdks</a:t>
            </a:r>
            <a:endParaRPr lang="en-US" dirty="0"/>
          </a:p>
          <a:p>
            <a:pPr marL="1085850" lvl="2">
              <a:lnSpc>
                <a:spcPct val="90000"/>
              </a:lnSpc>
            </a:pPr>
            <a:r>
              <a:rPr lang="en-US" sz="2800" dirty="0" err="1"/>
              <a:t>cyclin</a:t>
            </a:r>
            <a:r>
              <a:rPr lang="en-US" sz="2800" dirty="0"/>
              <a:t>-dependent </a:t>
            </a:r>
            <a:r>
              <a:rPr lang="en-US" sz="2800" dirty="0" err="1"/>
              <a:t>kinases</a:t>
            </a:r>
            <a:endParaRPr lang="en-US" sz="2800" dirty="0"/>
          </a:p>
          <a:p>
            <a:pPr marL="1085850" lvl="2">
              <a:lnSpc>
                <a:spcPct val="90000"/>
              </a:lnSpc>
            </a:pPr>
            <a:r>
              <a:rPr lang="en-US" sz="2800" dirty="0" err="1"/>
              <a:t>phosphorylates</a:t>
            </a:r>
            <a:r>
              <a:rPr lang="en-US" sz="2800" dirty="0"/>
              <a:t> cellular proteins</a:t>
            </a:r>
          </a:p>
          <a:p>
            <a:pPr marL="1428750" lvl="3">
              <a:lnSpc>
                <a:spcPct val="90000"/>
              </a:lnSpc>
            </a:pPr>
            <a:r>
              <a:rPr lang="en-US" sz="2800" dirty="0"/>
              <a:t>activates or inactivates proteins</a:t>
            </a:r>
          </a:p>
          <a:p>
            <a:pPr lvl="1">
              <a:lnSpc>
                <a:spcPct val="90000"/>
              </a:lnSpc>
            </a:pPr>
            <a:r>
              <a:rPr lang="en-US" u="sng" dirty="0" err="1">
                <a:solidFill>
                  <a:srgbClr val="CC0000"/>
                </a:solidFill>
              </a:rPr>
              <a:t>Cdk-cyclin</a:t>
            </a:r>
            <a:r>
              <a:rPr lang="en-US" u="sng" dirty="0">
                <a:solidFill>
                  <a:srgbClr val="CC0000"/>
                </a:solidFill>
              </a:rPr>
              <a:t> complex</a:t>
            </a:r>
            <a:endParaRPr lang="en-US" dirty="0"/>
          </a:p>
          <a:p>
            <a:pPr marL="1085850" lvl="2">
              <a:lnSpc>
                <a:spcPct val="90000"/>
              </a:lnSpc>
            </a:pPr>
            <a:r>
              <a:rPr lang="en-US" sz="2800" dirty="0"/>
              <a:t>triggers passage through different stages of cell cycle</a:t>
            </a:r>
          </a:p>
        </p:txBody>
      </p:sp>
      <p:sp>
        <p:nvSpPr>
          <p:cNvPr id="390149" name="Rectangle 5"/>
          <p:cNvSpPr>
            <a:spLocks noChangeArrowheads="1"/>
          </p:cNvSpPr>
          <p:nvPr/>
        </p:nvSpPr>
        <p:spPr bwMode="auto">
          <a:xfrm>
            <a:off x="7226300" y="3508375"/>
            <a:ext cx="1917700" cy="412750"/>
          </a:xfrm>
          <a:prstGeom prst="rect">
            <a:avLst/>
          </a:prstGeom>
          <a:noFill/>
          <a:ln w="9525">
            <a:noFill/>
            <a:miter lim="800000"/>
            <a:headEnd/>
            <a:tailEnd/>
          </a:ln>
          <a:effectLst/>
        </p:spPr>
        <p:txBody>
          <a:bodyPr wrap="none" anchor="ctr">
            <a:prstTxWarp prst="textNoShape">
              <a:avLst/>
            </a:prstTxWarp>
            <a:spAutoFit/>
          </a:bodyPr>
          <a:lstStyle/>
          <a:p>
            <a:r>
              <a:rPr lang="en-US" sz="2100" b="1" u="sng">
                <a:solidFill>
                  <a:srgbClr val="186813"/>
                </a:solidFill>
              </a:rPr>
              <a:t>activated Cdk</a:t>
            </a:r>
          </a:p>
        </p:txBody>
      </p:sp>
      <p:sp>
        <p:nvSpPr>
          <p:cNvPr id="390150" name="Rectangle 6"/>
          <p:cNvSpPr>
            <a:spLocks noChangeArrowheads="1"/>
          </p:cNvSpPr>
          <p:nvPr/>
        </p:nvSpPr>
        <p:spPr bwMode="auto">
          <a:xfrm>
            <a:off x="5108575" y="285750"/>
            <a:ext cx="2155825" cy="412750"/>
          </a:xfrm>
          <a:prstGeom prst="rect">
            <a:avLst/>
          </a:prstGeom>
          <a:noFill/>
          <a:ln w="9525">
            <a:noFill/>
            <a:miter lim="800000"/>
            <a:headEnd/>
            <a:tailEnd/>
          </a:ln>
          <a:effectLst/>
        </p:spPr>
        <p:txBody>
          <a:bodyPr wrap="none" anchor="ctr">
            <a:prstTxWarp prst="textNoShape">
              <a:avLst/>
            </a:prstTxWarp>
            <a:spAutoFit/>
          </a:bodyPr>
          <a:lstStyle/>
          <a:p>
            <a:r>
              <a:rPr lang="en-US" sz="2100" b="1" u="sng">
                <a:solidFill>
                  <a:srgbClr val="CC0000"/>
                </a:solidFill>
              </a:rPr>
              <a:t>inactivated Cdk</a:t>
            </a:r>
          </a:p>
        </p:txBody>
      </p:sp>
    </p:spTree>
    <p:extLst>
      <p:ext uri="{BB962C8B-B14F-4D97-AF65-F5344CB8AC3E}">
        <p14:creationId xmlns:p14="http://schemas.microsoft.com/office/powerpoint/2010/main" val="19405561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6" name="Picture 4"/>
          <p:cNvPicPr>
            <a:picLocks noChangeAspect="1" noChangeArrowheads="1"/>
          </p:cNvPicPr>
          <p:nvPr/>
        </p:nvPicPr>
        <p:blipFill>
          <a:blip r:embed="rId3"/>
          <a:srcRect b="3654"/>
          <a:stretch>
            <a:fillRect/>
          </a:stretch>
        </p:blipFill>
        <p:spPr bwMode="auto">
          <a:xfrm>
            <a:off x="1981200" y="2133600"/>
            <a:ext cx="5105400" cy="2311400"/>
          </a:xfrm>
          <a:prstGeom prst="rect">
            <a:avLst/>
          </a:prstGeom>
          <a:noFill/>
          <a:ln w="9525">
            <a:noFill/>
            <a:miter lim="800000"/>
            <a:headEnd/>
            <a:tailEnd/>
          </a:ln>
          <a:effectLst>
            <a:outerShdw blurRad="50800" dist="38100" dir="2700000" algn="br">
              <a:srgbClr val="000000">
                <a:alpha val="43000"/>
              </a:srgbClr>
            </a:outerShdw>
          </a:effectLst>
        </p:spPr>
      </p:pic>
      <p:sp>
        <p:nvSpPr>
          <p:cNvPr id="392194" name="Rectangle 2"/>
          <p:cNvSpPr>
            <a:spLocks noGrp="1" noChangeArrowheads="1"/>
          </p:cNvSpPr>
          <p:nvPr>
            <p:ph type="title"/>
          </p:nvPr>
        </p:nvSpPr>
        <p:spPr>
          <a:xfrm>
            <a:off x="266700" y="177800"/>
            <a:ext cx="8305800" cy="762000"/>
          </a:xfrm>
        </p:spPr>
        <p:txBody>
          <a:bodyPr/>
          <a:lstStyle/>
          <a:p>
            <a:r>
              <a:rPr lang="en-US" sz="3700" dirty="0" err="1"/>
              <a:t>Cyclins</a:t>
            </a:r>
            <a:r>
              <a:rPr lang="en-US" sz="3700" dirty="0"/>
              <a:t> &amp; </a:t>
            </a:r>
            <a:r>
              <a:rPr lang="en-US" sz="3700" dirty="0" err="1"/>
              <a:t>Cdks</a:t>
            </a:r>
            <a:endParaRPr lang="en-US" sz="3700" dirty="0"/>
          </a:p>
        </p:txBody>
      </p:sp>
      <p:sp>
        <p:nvSpPr>
          <p:cNvPr id="392195" name="Rectangle 3" descr="Rectangle: Click to edit Master text styles&#10;Second level&#10;Third level&#10;Fourth level&#10;Fifth level"/>
          <p:cNvSpPr>
            <a:spLocks noGrp="1" noChangeArrowheads="1"/>
          </p:cNvSpPr>
          <p:nvPr>
            <p:ph type="body" idx="1"/>
          </p:nvPr>
        </p:nvSpPr>
        <p:spPr>
          <a:xfrm>
            <a:off x="431800" y="1041400"/>
            <a:ext cx="8077200" cy="1282700"/>
          </a:xfrm>
        </p:spPr>
        <p:txBody>
          <a:bodyPr/>
          <a:lstStyle/>
          <a:p>
            <a:pPr>
              <a:lnSpc>
                <a:spcPct val="90000"/>
              </a:lnSpc>
            </a:pPr>
            <a:r>
              <a:rPr lang="en-US" sz="2800" dirty="0"/>
              <a:t>Interaction of </a:t>
            </a:r>
            <a:r>
              <a:rPr lang="en-US" sz="2800" dirty="0" err="1"/>
              <a:t>Cdk’s</a:t>
            </a:r>
            <a:r>
              <a:rPr lang="en-US" sz="2800" dirty="0"/>
              <a:t> &amp; different </a:t>
            </a:r>
            <a:r>
              <a:rPr lang="en-US" sz="2800" dirty="0" err="1"/>
              <a:t>cyclins</a:t>
            </a:r>
            <a:r>
              <a:rPr lang="en-US" sz="2800" dirty="0"/>
              <a:t> triggers the stages of the cell cycle</a:t>
            </a:r>
          </a:p>
          <a:p>
            <a:pPr lvl="1">
              <a:lnSpc>
                <a:spcPct val="90000"/>
              </a:lnSpc>
            </a:pPr>
            <a:endParaRPr lang="en-US" sz="2200" dirty="0"/>
          </a:p>
        </p:txBody>
      </p:sp>
      <p:grpSp>
        <p:nvGrpSpPr>
          <p:cNvPr id="2" name="Group 19"/>
          <p:cNvGrpSpPr>
            <a:grpSpLocks/>
          </p:cNvGrpSpPr>
          <p:nvPr/>
        </p:nvGrpSpPr>
        <p:grpSpPr bwMode="auto">
          <a:xfrm>
            <a:off x="1524000" y="4495800"/>
            <a:ext cx="6019800" cy="2333625"/>
            <a:chOff x="960" y="2880"/>
            <a:chExt cx="3792" cy="1470"/>
          </a:xfrm>
        </p:grpSpPr>
        <p:pic>
          <p:nvPicPr>
            <p:cNvPr id="392200" name="Picture 8"/>
            <p:cNvPicPr>
              <a:picLocks noChangeAspect="1" noChangeArrowheads="1"/>
            </p:cNvPicPr>
            <p:nvPr/>
          </p:nvPicPr>
          <p:blipFill>
            <a:blip r:embed="rId4"/>
            <a:srcRect/>
            <a:stretch>
              <a:fillRect/>
            </a:stretch>
          </p:blipFill>
          <p:spPr bwMode="auto">
            <a:xfrm>
              <a:off x="1252" y="2880"/>
              <a:ext cx="781" cy="1104"/>
            </a:xfrm>
            <a:prstGeom prst="rect">
              <a:avLst/>
            </a:prstGeom>
            <a:noFill/>
            <a:ln w="9525">
              <a:noFill/>
              <a:miter lim="800000"/>
              <a:headEnd/>
              <a:tailEnd/>
            </a:ln>
            <a:effectLst/>
          </p:spPr>
        </p:pic>
        <p:pic>
          <p:nvPicPr>
            <p:cNvPr id="392201" name="Picture 9"/>
            <p:cNvPicPr>
              <a:picLocks noChangeAspect="1" noChangeArrowheads="1"/>
            </p:cNvPicPr>
            <p:nvPr/>
          </p:nvPicPr>
          <p:blipFill>
            <a:blip r:embed="rId5"/>
            <a:srcRect/>
            <a:stretch>
              <a:fillRect/>
            </a:stretch>
          </p:blipFill>
          <p:spPr bwMode="auto">
            <a:xfrm>
              <a:off x="2553" y="2880"/>
              <a:ext cx="781" cy="1104"/>
            </a:xfrm>
            <a:prstGeom prst="rect">
              <a:avLst/>
            </a:prstGeom>
            <a:noFill/>
            <a:ln w="9525">
              <a:noFill/>
              <a:miter lim="800000"/>
              <a:headEnd/>
              <a:tailEnd/>
            </a:ln>
            <a:effectLst/>
          </p:spPr>
        </p:pic>
        <p:pic>
          <p:nvPicPr>
            <p:cNvPr id="392202" name="Picture 10"/>
            <p:cNvPicPr>
              <a:picLocks noChangeAspect="1" noChangeArrowheads="1"/>
            </p:cNvPicPr>
            <p:nvPr/>
          </p:nvPicPr>
          <p:blipFill>
            <a:blip r:embed="rId6"/>
            <a:srcRect/>
            <a:stretch>
              <a:fillRect/>
            </a:stretch>
          </p:blipFill>
          <p:spPr bwMode="auto">
            <a:xfrm>
              <a:off x="3811" y="2880"/>
              <a:ext cx="781" cy="1104"/>
            </a:xfrm>
            <a:prstGeom prst="rect">
              <a:avLst/>
            </a:prstGeom>
            <a:noFill/>
            <a:ln w="9525">
              <a:noFill/>
              <a:miter lim="800000"/>
              <a:headEnd/>
              <a:tailEnd/>
            </a:ln>
            <a:effectLst/>
          </p:spPr>
        </p:pic>
        <p:sp>
          <p:nvSpPr>
            <p:cNvPr id="392204" name="Rectangle 12"/>
            <p:cNvSpPr>
              <a:spLocks noChangeArrowheads="1"/>
            </p:cNvSpPr>
            <p:nvPr/>
          </p:nvSpPr>
          <p:spPr bwMode="auto">
            <a:xfrm>
              <a:off x="960" y="3946"/>
              <a:ext cx="1364" cy="404"/>
            </a:xfrm>
            <a:prstGeom prst="rect">
              <a:avLst/>
            </a:prstGeom>
            <a:solidFill>
              <a:schemeClr val="bg2"/>
            </a:solidFill>
            <a:ln w="9525">
              <a:noFill/>
              <a:miter lim="800000"/>
              <a:headEnd/>
              <a:tailEnd/>
            </a:ln>
            <a:effectLst/>
          </p:spPr>
          <p:txBody>
            <a:bodyPr wrap="none" anchor="ctr">
              <a:prstTxWarp prst="textNoShape">
                <a:avLst/>
              </a:prstTxWarp>
              <a:spAutoFit/>
            </a:bodyPr>
            <a:lstStyle/>
            <a:p>
              <a:r>
                <a:rPr lang="en-US" sz="1800" b="1">
                  <a:solidFill>
                    <a:srgbClr val="0F116A"/>
                  </a:solidFill>
                </a:rPr>
                <a:t>Leland H. Hartwell</a:t>
              </a:r>
            </a:p>
            <a:p>
              <a:r>
                <a:rPr lang="en-US" sz="1800" b="1">
                  <a:solidFill>
                    <a:schemeClr val="tx2"/>
                  </a:solidFill>
                </a:rPr>
                <a:t>checkpoints</a:t>
              </a:r>
              <a:endParaRPr lang="en-US" sz="1800" b="1">
                <a:solidFill>
                  <a:srgbClr val="0F116A"/>
                </a:solidFill>
              </a:endParaRPr>
            </a:p>
          </p:txBody>
        </p:sp>
        <p:sp>
          <p:nvSpPr>
            <p:cNvPr id="392205" name="Rectangle 13"/>
            <p:cNvSpPr>
              <a:spLocks noChangeArrowheads="1"/>
            </p:cNvSpPr>
            <p:nvPr/>
          </p:nvSpPr>
          <p:spPr bwMode="auto">
            <a:xfrm>
              <a:off x="2573" y="3946"/>
              <a:ext cx="740" cy="404"/>
            </a:xfrm>
            <a:prstGeom prst="rect">
              <a:avLst/>
            </a:prstGeom>
            <a:solidFill>
              <a:schemeClr val="bg2"/>
            </a:solidFill>
            <a:ln w="9525">
              <a:noFill/>
              <a:miter lim="800000"/>
              <a:headEnd/>
              <a:tailEnd/>
            </a:ln>
            <a:effectLst/>
          </p:spPr>
          <p:txBody>
            <a:bodyPr wrap="none" anchor="ctr">
              <a:prstTxWarp prst="textNoShape">
                <a:avLst/>
              </a:prstTxWarp>
              <a:spAutoFit/>
            </a:bodyPr>
            <a:lstStyle/>
            <a:p>
              <a:r>
                <a:rPr lang="en-US" sz="1800" b="1">
                  <a:solidFill>
                    <a:srgbClr val="0F116A"/>
                  </a:solidFill>
                </a:rPr>
                <a:t>Tim Hunt</a:t>
              </a:r>
            </a:p>
            <a:p>
              <a:r>
                <a:rPr lang="en-US" sz="1800" b="1">
                  <a:solidFill>
                    <a:schemeClr val="tx2"/>
                  </a:solidFill>
                </a:rPr>
                <a:t>Cdks</a:t>
              </a:r>
              <a:endParaRPr lang="en-US" sz="1800" b="1">
                <a:solidFill>
                  <a:srgbClr val="0F116A"/>
                </a:solidFill>
              </a:endParaRPr>
            </a:p>
          </p:txBody>
        </p:sp>
        <p:sp>
          <p:nvSpPr>
            <p:cNvPr id="392203" name="Rectangle 11"/>
            <p:cNvSpPr>
              <a:spLocks noChangeArrowheads="1"/>
            </p:cNvSpPr>
            <p:nvPr/>
          </p:nvSpPr>
          <p:spPr bwMode="auto">
            <a:xfrm>
              <a:off x="3652" y="3946"/>
              <a:ext cx="1100" cy="404"/>
            </a:xfrm>
            <a:prstGeom prst="rect">
              <a:avLst/>
            </a:prstGeom>
            <a:solidFill>
              <a:schemeClr val="bg2"/>
            </a:solidFill>
            <a:ln w="9525">
              <a:noFill/>
              <a:miter lim="800000"/>
              <a:headEnd/>
              <a:tailEnd/>
            </a:ln>
            <a:effectLst/>
          </p:spPr>
          <p:txBody>
            <a:bodyPr wrap="none" anchor="ctr">
              <a:prstTxWarp prst="textNoShape">
                <a:avLst/>
              </a:prstTxWarp>
              <a:spAutoFit/>
            </a:bodyPr>
            <a:lstStyle/>
            <a:p>
              <a:r>
                <a:rPr lang="en-US" sz="1800" b="1">
                  <a:solidFill>
                    <a:srgbClr val="0F116A"/>
                  </a:solidFill>
                </a:rPr>
                <a:t>Sir Paul Nurse</a:t>
              </a:r>
            </a:p>
            <a:p>
              <a:r>
                <a:rPr lang="en-US" sz="1800" b="1">
                  <a:solidFill>
                    <a:schemeClr val="tx2"/>
                  </a:solidFill>
                </a:rPr>
                <a:t>cyclins</a:t>
              </a:r>
              <a:endParaRPr lang="en-US" sz="1800" b="1">
                <a:solidFill>
                  <a:srgbClr val="0F116A"/>
                </a:solidFill>
              </a:endParaRPr>
            </a:p>
          </p:txBody>
        </p:sp>
      </p:grpSp>
      <p:sp>
        <p:nvSpPr>
          <p:cNvPr id="392210" name="Rectangle 18"/>
          <p:cNvSpPr>
            <a:spLocks noChangeArrowheads="1"/>
          </p:cNvSpPr>
          <p:nvPr/>
        </p:nvSpPr>
        <p:spPr bwMode="auto">
          <a:xfrm>
            <a:off x="5564188" y="304800"/>
            <a:ext cx="3570287"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rPr>
              <a:t>1970s-80s </a:t>
            </a:r>
            <a:r>
              <a:rPr lang="en-US" sz="3400" b="1">
                <a:solidFill>
                  <a:srgbClr val="000005"/>
                </a:solidFill>
              </a:rPr>
              <a:t>| </a:t>
            </a:r>
            <a:r>
              <a:rPr lang="en-US" sz="3400" b="1">
                <a:solidFill>
                  <a:srgbClr val="CC0000"/>
                </a:solidFill>
              </a:rPr>
              <a:t>2001</a:t>
            </a:r>
            <a:endParaRPr lang="en-US" sz="3000" b="1">
              <a:solidFill>
                <a:srgbClr val="0F116A"/>
              </a:solidFill>
            </a:endParaRPr>
          </a:p>
        </p:txBody>
      </p:sp>
    </p:spTree>
    <p:extLst>
      <p:ext uri="{BB962C8B-B14F-4D97-AF65-F5344CB8AC3E}">
        <p14:creationId xmlns:p14="http://schemas.microsoft.com/office/powerpoint/2010/main" val="31186656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7" name="Picture 5" descr="11_18"/>
          <p:cNvPicPr>
            <a:picLocks noChangeAspect="1" noChangeArrowheads="1"/>
          </p:cNvPicPr>
          <p:nvPr/>
        </p:nvPicPr>
        <p:blipFill>
          <a:blip r:embed="rId3"/>
          <a:srcRect/>
          <a:stretch>
            <a:fillRect/>
          </a:stretch>
        </p:blipFill>
        <p:spPr bwMode="auto">
          <a:xfrm>
            <a:off x="381000" y="533400"/>
            <a:ext cx="8410575" cy="6307138"/>
          </a:xfrm>
          <a:prstGeom prst="rect">
            <a:avLst/>
          </a:prstGeom>
          <a:noFill/>
          <a:ln w="9525">
            <a:noFill/>
            <a:miter lim="800000"/>
            <a:headEnd/>
            <a:tailEnd/>
          </a:ln>
          <a:effectLst/>
        </p:spPr>
      </p:pic>
      <p:sp>
        <p:nvSpPr>
          <p:cNvPr id="428074" name="Rectangle 42"/>
          <p:cNvSpPr>
            <a:spLocks noChangeArrowheads="1"/>
          </p:cNvSpPr>
          <p:nvPr/>
        </p:nvSpPr>
        <p:spPr bwMode="auto">
          <a:xfrm>
            <a:off x="571500" y="762000"/>
            <a:ext cx="2389188" cy="108743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28043" name="Rectangle 11"/>
          <p:cNvSpPr>
            <a:spLocks noChangeArrowheads="1"/>
          </p:cNvSpPr>
          <p:nvPr/>
        </p:nvSpPr>
        <p:spPr bwMode="auto">
          <a:xfrm>
            <a:off x="5049838" y="5019675"/>
            <a:ext cx="884237" cy="46672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Cdk / G</a:t>
            </a:r>
            <a:r>
              <a:rPr lang="en-US" sz="1800" b="1" baseline="-25000">
                <a:solidFill>
                  <a:srgbClr val="0F116A"/>
                </a:solidFill>
              </a:rPr>
              <a:t>1</a:t>
            </a:r>
            <a:br>
              <a:rPr lang="en-US" sz="1800" b="1" baseline="-25000">
                <a:solidFill>
                  <a:srgbClr val="0F116A"/>
                </a:solidFill>
              </a:rPr>
            </a:br>
            <a:r>
              <a:rPr lang="en-US" sz="1800" b="1">
                <a:solidFill>
                  <a:srgbClr val="0F116A"/>
                </a:solidFill>
              </a:rPr>
              <a:t>cyclin</a:t>
            </a:r>
          </a:p>
        </p:txBody>
      </p:sp>
      <p:sp>
        <p:nvSpPr>
          <p:cNvPr id="428045" name="Rectangle 13"/>
          <p:cNvSpPr>
            <a:spLocks noChangeArrowheads="1"/>
          </p:cNvSpPr>
          <p:nvPr/>
        </p:nvSpPr>
        <p:spPr bwMode="auto">
          <a:xfrm>
            <a:off x="3141663" y="2286000"/>
            <a:ext cx="1346200" cy="46672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Cdk / G</a:t>
            </a:r>
            <a:r>
              <a:rPr lang="en-US" sz="1800" b="1" baseline="-25000">
                <a:solidFill>
                  <a:srgbClr val="0F116A"/>
                </a:solidFill>
              </a:rPr>
              <a:t>2</a:t>
            </a:r>
            <a:br>
              <a:rPr lang="en-US" sz="1800" b="1" baseline="-25000">
                <a:solidFill>
                  <a:srgbClr val="0F116A"/>
                </a:solidFill>
              </a:rPr>
            </a:br>
            <a:r>
              <a:rPr lang="en-US" sz="1800" b="1">
                <a:solidFill>
                  <a:srgbClr val="0F116A"/>
                </a:solidFill>
              </a:rPr>
              <a:t>cyclin (MPF)</a:t>
            </a:r>
            <a:endParaRPr lang="en-US" sz="2200" b="1">
              <a:solidFill>
                <a:srgbClr val="0F116A"/>
              </a:solidFill>
            </a:endParaRPr>
          </a:p>
        </p:txBody>
      </p:sp>
      <p:sp>
        <p:nvSpPr>
          <p:cNvPr id="428047" name="Rectangle 15"/>
          <p:cNvSpPr>
            <a:spLocks noChangeArrowheads="1"/>
          </p:cNvSpPr>
          <p:nvPr/>
        </p:nvSpPr>
        <p:spPr bwMode="auto">
          <a:xfrm>
            <a:off x="2540000" y="2916238"/>
            <a:ext cx="323850" cy="2841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G</a:t>
            </a:r>
            <a:r>
              <a:rPr lang="en-US" sz="2200" b="1" baseline="-25000">
                <a:solidFill>
                  <a:srgbClr val="000000"/>
                </a:solidFill>
              </a:rPr>
              <a:t>2</a:t>
            </a:r>
            <a:endParaRPr lang="en-US" sz="2200" b="1"/>
          </a:p>
        </p:txBody>
      </p:sp>
      <p:sp>
        <p:nvSpPr>
          <p:cNvPr id="428048" name="Rectangle 16"/>
          <p:cNvSpPr>
            <a:spLocks noChangeArrowheads="1"/>
          </p:cNvSpPr>
          <p:nvPr/>
        </p:nvSpPr>
        <p:spPr bwMode="auto">
          <a:xfrm>
            <a:off x="3200400" y="4876800"/>
            <a:ext cx="185738" cy="2841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S</a:t>
            </a:r>
            <a:endParaRPr lang="en-US" sz="2200" b="1"/>
          </a:p>
        </p:txBody>
      </p:sp>
      <p:sp>
        <p:nvSpPr>
          <p:cNvPr id="428049" name="Rectangle 17"/>
          <p:cNvSpPr>
            <a:spLocks noChangeArrowheads="1"/>
          </p:cNvSpPr>
          <p:nvPr/>
        </p:nvSpPr>
        <p:spPr bwMode="auto">
          <a:xfrm>
            <a:off x="6858000" y="4114800"/>
            <a:ext cx="323850" cy="2841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G</a:t>
            </a:r>
            <a:r>
              <a:rPr lang="en-US" sz="2200" b="1" baseline="-25000">
                <a:solidFill>
                  <a:srgbClr val="000000"/>
                </a:solidFill>
              </a:rPr>
              <a:t>1</a:t>
            </a:r>
            <a:endParaRPr lang="en-US" sz="2200" b="1"/>
          </a:p>
        </p:txBody>
      </p:sp>
      <p:sp>
        <p:nvSpPr>
          <p:cNvPr id="428050" name="Rectangle 18"/>
          <p:cNvSpPr>
            <a:spLocks noChangeArrowheads="1"/>
          </p:cNvSpPr>
          <p:nvPr/>
        </p:nvSpPr>
        <p:spPr bwMode="auto">
          <a:xfrm>
            <a:off x="5891213" y="2535238"/>
            <a:ext cx="201612" cy="2841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C</a:t>
            </a:r>
            <a:endParaRPr lang="en-US" sz="2200" b="1"/>
          </a:p>
        </p:txBody>
      </p:sp>
      <p:sp>
        <p:nvSpPr>
          <p:cNvPr id="428051" name="Rectangle 19"/>
          <p:cNvSpPr>
            <a:spLocks noChangeArrowheads="1"/>
          </p:cNvSpPr>
          <p:nvPr/>
        </p:nvSpPr>
        <p:spPr bwMode="auto">
          <a:xfrm>
            <a:off x="4660900" y="2286000"/>
            <a:ext cx="233363" cy="2841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M</a:t>
            </a:r>
            <a:endParaRPr lang="en-US" sz="2200" b="1"/>
          </a:p>
        </p:txBody>
      </p:sp>
      <p:sp>
        <p:nvSpPr>
          <p:cNvPr id="428053" name="Rectangle 21"/>
          <p:cNvSpPr>
            <a:spLocks noChangeArrowheads="1"/>
          </p:cNvSpPr>
          <p:nvPr/>
        </p:nvSpPr>
        <p:spPr bwMode="auto">
          <a:xfrm>
            <a:off x="163513" y="744538"/>
            <a:ext cx="2465387" cy="349250"/>
          </a:xfrm>
          <a:prstGeom prst="rect">
            <a:avLst/>
          </a:prstGeom>
          <a:solidFill>
            <a:schemeClr val="bg2"/>
          </a:solidFill>
          <a:ln w="9525">
            <a:noFill/>
            <a:miter lim="800000"/>
            <a:headEnd/>
            <a:tailEnd/>
          </a:ln>
        </p:spPr>
        <p:txBody>
          <a:bodyPr wrap="none" lIns="45720" tIns="18288" rIns="0">
            <a:prstTxWarp prst="textNoShape">
              <a:avLst/>
            </a:prstTxWarp>
            <a:spAutoFit/>
          </a:bodyPr>
          <a:lstStyle/>
          <a:p>
            <a:pPr eaLnBrk="1" hangingPunct="1">
              <a:lnSpc>
                <a:spcPct val="85000"/>
              </a:lnSpc>
            </a:pPr>
            <a:r>
              <a:rPr lang="en-US" sz="2200" b="1">
                <a:solidFill>
                  <a:srgbClr val="000000"/>
                </a:solidFill>
              </a:rPr>
              <a:t>G</a:t>
            </a:r>
            <a:r>
              <a:rPr lang="en-US" sz="2200" b="1" baseline="-25000">
                <a:solidFill>
                  <a:srgbClr val="000000"/>
                </a:solidFill>
              </a:rPr>
              <a:t>2</a:t>
            </a:r>
            <a:r>
              <a:rPr lang="en-US" sz="2200" b="1">
                <a:solidFill>
                  <a:srgbClr val="000000"/>
                </a:solidFill>
              </a:rPr>
              <a:t> / M checkpoint </a:t>
            </a:r>
            <a:endParaRPr lang="en-US" sz="2200" b="1"/>
          </a:p>
        </p:txBody>
      </p:sp>
      <p:sp>
        <p:nvSpPr>
          <p:cNvPr id="428054" name="Rectangle 22"/>
          <p:cNvSpPr>
            <a:spLocks noChangeArrowheads="1"/>
          </p:cNvSpPr>
          <p:nvPr/>
        </p:nvSpPr>
        <p:spPr bwMode="auto">
          <a:xfrm>
            <a:off x="3111500" y="5916613"/>
            <a:ext cx="2295525" cy="284162"/>
          </a:xfrm>
          <a:prstGeom prst="rect">
            <a:avLst/>
          </a:prstGeom>
          <a:solidFill>
            <a:schemeClr val="bg2"/>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G</a:t>
            </a:r>
            <a:r>
              <a:rPr lang="en-US" sz="2200" b="1" baseline="-25000">
                <a:solidFill>
                  <a:srgbClr val="000000"/>
                </a:solidFill>
              </a:rPr>
              <a:t>1</a:t>
            </a:r>
            <a:r>
              <a:rPr lang="en-US" sz="2200" b="1">
                <a:solidFill>
                  <a:srgbClr val="000000"/>
                </a:solidFill>
              </a:rPr>
              <a:t> / S checkpoint</a:t>
            </a:r>
            <a:endParaRPr lang="en-US" sz="2200" b="1"/>
          </a:p>
        </p:txBody>
      </p:sp>
      <p:sp>
        <p:nvSpPr>
          <p:cNvPr id="428055" name="Rectangle 23"/>
          <p:cNvSpPr>
            <a:spLocks noChangeArrowheads="1"/>
          </p:cNvSpPr>
          <p:nvPr/>
        </p:nvSpPr>
        <p:spPr bwMode="auto">
          <a:xfrm>
            <a:off x="5257800" y="2362200"/>
            <a:ext cx="482600" cy="2333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0F116A"/>
                </a:solidFill>
              </a:rPr>
              <a:t>APC</a:t>
            </a:r>
            <a:endParaRPr lang="en-US" sz="2200" b="1">
              <a:solidFill>
                <a:srgbClr val="0F116A"/>
              </a:solidFill>
            </a:endParaRPr>
          </a:p>
        </p:txBody>
      </p:sp>
      <p:sp>
        <p:nvSpPr>
          <p:cNvPr id="428056" name="Rectangle 24"/>
          <p:cNvSpPr>
            <a:spLocks noChangeArrowheads="1"/>
          </p:cNvSpPr>
          <p:nvPr/>
        </p:nvSpPr>
        <p:spPr bwMode="auto">
          <a:xfrm>
            <a:off x="5486400" y="5638800"/>
            <a:ext cx="685800" cy="233363"/>
          </a:xfrm>
          <a:prstGeom prst="rect">
            <a:avLst/>
          </a:prstGeom>
          <a:solidFill>
            <a:srgbClr val="C1E1B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Active</a:t>
            </a:r>
            <a:endParaRPr lang="en-US" sz="1800" b="1"/>
          </a:p>
        </p:txBody>
      </p:sp>
      <p:sp>
        <p:nvSpPr>
          <p:cNvPr id="428057" name="Rectangle 25"/>
          <p:cNvSpPr>
            <a:spLocks noChangeArrowheads="1"/>
          </p:cNvSpPr>
          <p:nvPr/>
        </p:nvSpPr>
        <p:spPr bwMode="auto">
          <a:xfrm>
            <a:off x="6324600" y="5486400"/>
            <a:ext cx="850900" cy="233363"/>
          </a:xfrm>
          <a:prstGeom prst="rect">
            <a:avLst/>
          </a:prstGeom>
          <a:solidFill>
            <a:srgbClr val="FF8F87"/>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Inactive</a:t>
            </a:r>
            <a:endParaRPr lang="en-US" sz="1800" b="1"/>
          </a:p>
        </p:txBody>
      </p:sp>
      <p:sp>
        <p:nvSpPr>
          <p:cNvPr id="428061" name="Rectangle 29"/>
          <p:cNvSpPr>
            <a:spLocks noChangeArrowheads="1"/>
          </p:cNvSpPr>
          <p:nvPr/>
        </p:nvSpPr>
        <p:spPr bwMode="auto">
          <a:xfrm>
            <a:off x="5715000" y="1905000"/>
            <a:ext cx="685800" cy="233363"/>
          </a:xfrm>
          <a:prstGeom prst="rect">
            <a:avLst/>
          </a:prstGeom>
          <a:solidFill>
            <a:srgbClr val="C1E1B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Active</a:t>
            </a:r>
            <a:endParaRPr lang="en-US" sz="1800" b="1"/>
          </a:p>
        </p:txBody>
      </p:sp>
      <p:sp>
        <p:nvSpPr>
          <p:cNvPr id="428062" name="Rectangle 30"/>
          <p:cNvSpPr>
            <a:spLocks noChangeArrowheads="1"/>
          </p:cNvSpPr>
          <p:nvPr/>
        </p:nvSpPr>
        <p:spPr bwMode="auto">
          <a:xfrm>
            <a:off x="4724400" y="1752600"/>
            <a:ext cx="850900" cy="233363"/>
          </a:xfrm>
          <a:prstGeom prst="rect">
            <a:avLst/>
          </a:prstGeom>
          <a:solidFill>
            <a:srgbClr val="FF8F87"/>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Inactive</a:t>
            </a:r>
            <a:endParaRPr lang="en-US" sz="1800" b="1"/>
          </a:p>
        </p:txBody>
      </p:sp>
      <p:sp>
        <p:nvSpPr>
          <p:cNvPr id="428063" name="Rectangle 31"/>
          <p:cNvSpPr>
            <a:spLocks noChangeArrowheads="1"/>
          </p:cNvSpPr>
          <p:nvPr/>
        </p:nvSpPr>
        <p:spPr bwMode="auto">
          <a:xfrm>
            <a:off x="1524000" y="2209800"/>
            <a:ext cx="850900" cy="233363"/>
          </a:xfrm>
          <a:prstGeom prst="rect">
            <a:avLst/>
          </a:prstGeom>
          <a:solidFill>
            <a:srgbClr val="FF8F87"/>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Inactive</a:t>
            </a:r>
            <a:endParaRPr lang="en-US" sz="1800" b="1"/>
          </a:p>
        </p:txBody>
      </p:sp>
      <p:sp>
        <p:nvSpPr>
          <p:cNvPr id="428064" name="Rectangle 32"/>
          <p:cNvSpPr>
            <a:spLocks noChangeArrowheads="1"/>
          </p:cNvSpPr>
          <p:nvPr/>
        </p:nvSpPr>
        <p:spPr bwMode="auto">
          <a:xfrm>
            <a:off x="2362200" y="1905000"/>
            <a:ext cx="685800" cy="233363"/>
          </a:xfrm>
          <a:prstGeom prst="rect">
            <a:avLst/>
          </a:prstGeom>
          <a:solidFill>
            <a:srgbClr val="C1E1B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Active</a:t>
            </a:r>
            <a:endParaRPr lang="en-US" sz="1800" b="1"/>
          </a:p>
        </p:txBody>
      </p:sp>
      <p:sp>
        <p:nvSpPr>
          <p:cNvPr id="428067" name="Oval 35"/>
          <p:cNvSpPr>
            <a:spLocks noChangeArrowheads="1"/>
          </p:cNvSpPr>
          <p:nvPr/>
        </p:nvSpPr>
        <p:spPr bwMode="auto">
          <a:xfrm>
            <a:off x="2743200" y="2971800"/>
            <a:ext cx="3962400" cy="1981200"/>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sp>
        <p:nvSpPr>
          <p:cNvPr id="428069" name="Oval 37"/>
          <p:cNvSpPr>
            <a:spLocks noChangeArrowheads="1"/>
          </p:cNvSpPr>
          <p:nvPr/>
        </p:nvSpPr>
        <p:spPr bwMode="auto">
          <a:xfrm rot="-2618488">
            <a:off x="6096000" y="3124200"/>
            <a:ext cx="228600" cy="457200"/>
          </a:xfrm>
          <a:prstGeom prst="ellipse">
            <a:avLst/>
          </a:prstGeom>
          <a:solidFill>
            <a:schemeClr val="bg1"/>
          </a:solidFill>
          <a:ln w="9525">
            <a:solidFill>
              <a:schemeClr val="bg1"/>
            </a:solidFill>
            <a:round/>
            <a:headEnd/>
            <a:tailEnd/>
          </a:ln>
          <a:effectLst/>
        </p:spPr>
        <p:txBody>
          <a:bodyPr wrap="none" anchor="ctr">
            <a:prstTxWarp prst="textNoShape">
              <a:avLst/>
            </a:prstTxWarp>
          </a:bodyPr>
          <a:lstStyle/>
          <a:p>
            <a:endParaRPr lang="en-US"/>
          </a:p>
        </p:txBody>
      </p:sp>
      <p:sp>
        <p:nvSpPr>
          <p:cNvPr id="428070" name="Rectangle 38"/>
          <p:cNvSpPr>
            <a:spLocks noChangeArrowheads="1"/>
          </p:cNvSpPr>
          <p:nvPr/>
        </p:nvSpPr>
        <p:spPr bwMode="auto">
          <a:xfrm>
            <a:off x="4495800" y="2895600"/>
            <a:ext cx="977900" cy="284163"/>
          </a:xfrm>
          <a:prstGeom prst="rect">
            <a:avLst/>
          </a:prstGeom>
          <a:solidFill>
            <a:schemeClr val="bg2"/>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200" b="1">
                <a:solidFill>
                  <a:srgbClr val="000000"/>
                </a:solidFill>
              </a:rPr>
              <a:t>mitosis</a:t>
            </a:r>
            <a:endParaRPr lang="en-US" sz="2200" b="1"/>
          </a:p>
        </p:txBody>
      </p:sp>
      <p:sp>
        <p:nvSpPr>
          <p:cNvPr id="428071" name="Rectangle 39"/>
          <p:cNvSpPr>
            <a:spLocks noChangeArrowheads="1"/>
          </p:cNvSpPr>
          <p:nvPr/>
        </p:nvSpPr>
        <p:spPr bwMode="auto">
          <a:xfrm>
            <a:off x="6427788" y="2346325"/>
            <a:ext cx="1614487" cy="330200"/>
          </a:xfrm>
          <a:prstGeom prst="rect">
            <a:avLst/>
          </a:prstGeom>
          <a:solidFill>
            <a:schemeClr val="bg2"/>
          </a:solidFill>
          <a:ln w="9525">
            <a:noFill/>
            <a:miter lim="800000"/>
            <a:headEnd/>
            <a:tailEnd/>
          </a:ln>
        </p:spPr>
        <p:txBody>
          <a:bodyPr wrap="none" lIns="45720" tIns="0" rIns="45720">
            <a:prstTxWarp prst="textNoShape">
              <a:avLst/>
            </a:prstTxWarp>
            <a:spAutoFit/>
          </a:bodyPr>
          <a:lstStyle/>
          <a:p>
            <a:pPr algn="l" eaLnBrk="1" hangingPunct="1">
              <a:lnSpc>
                <a:spcPct val="85000"/>
              </a:lnSpc>
            </a:pPr>
            <a:r>
              <a:rPr lang="en-US" sz="2200" b="1">
                <a:solidFill>
                  <a:srgbClr val="000000"/>
                </a:solidFill>
              </a:rPr>
              <a:t>cytokinesis</a:t>
            </a:r>
            <a:endParaRPr lang="en-US" sz="2200" b="1"/>
          </a:p>
        </p:txBody>
      </p:sp>
      <p:sp>
        <p:nvSpPr>
          <p:cNvPr id="428072" name="Rectangle 40"/>
          <p:cNvSpPr>
            <a:spLocks noChangeArrowheads="1"/>
          </p:cNvSpPr>
          <p:nvPr/>
        </p:nvSpPr>
        <p:spPr bwMode="auto">
          <a:xfrm>
            <a:off x="47625" y="5603875"/>
            <a:ext cx="2535238" cy="1190625"/>
          </a:xfrm>
          <a:prstGeom prst="rect">
            <a:avLst/>
          </a:prstGeom>
          <a:solidFill>
            <a:srgbClr val="FFCC18"/>
          </a:solidFill>
          <a:ln w="9525">
            <a:noFill/>
            <a:miter lim="800000"/>
            <a:headEnd/>
            <a:tailEnd/>
          </a:ln>
          <a:effectLst/>
        </p:spPr>
        <p:txBody>
          <a:bodyPr>
            <a:prstTxWarp prst="textNoShape">
              <a:avLst/>
            </a:prstTxWarp>
            <a:spAutoFit/>
          </a:bodyPr>
          <a:lstStyle/>
          <a:p>
            <a:pPr algn="l"/>
            <a:r>
              <a:rPr lang="en-US" sz="1800" b="1" u="sng">
                <a:solidFill>
                  <a:srgbClr val="CC0000"/>
                </a:solidFill>
              </a:rPr>
              <a:t>MPF</a:t>
            </a:r>
            <a:r>
              <a:rPr lang="en-US" sz="1800" b="1">
                <a:solidFill>
                  <a:srgbClr val="0F116A"/>
                </a:solidFill>
              </a:rPr>
              <a:t> = Mitosis Promoting Factor</a:t>
            </a:r>
          </a:p>
          <a:p>
            <a:pPr algn="l"/>
            <a:r>
              <a:rPr lang="en-US" sz="1800" b="1" u="sng">
                <a:solidFill>
                  <a:srgbClr val="CC0000"/>
                </a:solidFill>
              </a:rPr>
              <a:t>APC</a:t>
            </a:r>
            <a:r>
              <a:rPr lang="en-US" sz="1800" b="1">
                <a:solidFill>
                  <a:srgbClr val="0F116A"/>
                </a:solidFill>
              </a:rPr>
              <a:t> = Anaphase Promoting Complex</a:t>
            </a:r>
          </a:p>
        </p:txBody>
      </p:sp>
      <p:sp>
        <p:nvSpPr>
          <p:cNvPr id="428073" name="Rectangle 41"/>
          <p:cNvSpPr>
            <a:spLocks noChangeArrowheads="1"/>
          </p:cNvSpPr>
          <p:nvPr/>
        </p:nvSpPr>
        <p:spPr bwMode="auto">
          <a:xfrm>
            <a:off x="428625" y="1119188"/>
            <a:ext cx="2984500" cy="682625"/>
          </a:xfrm>
          <a:prstGeom prst="rect">
            <a:avLst/>
          </a:prstGeom>
          <a:solidFill>
            <a:schemeClr val="bg1"/>
          </a:solidFill>
          <a:ln w="9525">
            <a:solidFill>
              <a:srgbClr val="000000"/>
            </a:solidFill>
            <a:miter lim="800000"/>
            <a:headEnd/>
            <a:tailEnd/>
          </a:ln>
          <a:effectLst/>
        </p:spPr>
        <p:txBody>
          <a:bodyPr wrap="none" anchor="ctr">
            <a:prstTxWarp prst="textNoShape">
              <a:avLst/>
            </a:prstTxWarp>
          </a:bodyPr>
          <a:lstStyle/>
          <a:p>
            <a:endParaRPr lang="en-US"/>
          </a:p>
        </p:txBody>
      </p:sp>
      <p:sp>
        <p:nvSpPr>
          <p:cNvPr id="428041" name="Rectangle 9"/>
          <p:cNvSpPr>
            <a:spLocks noChangeArrowheads="1"/>
          </p:cNvSpPr>
          <p:nvPr/>
        </p:nvSpPr>
        <p:spPr bwMode="auto">
          <a:xfrm>
            <a:off x="547688" y="1236663"/>
            <a:ext cx="2603500" cy="466725"/>
          </a:xfrm>
          <a:prstGeom prst="rect">
            <a:avLst/>
          </a:prstGeom>
          <a:noFill/>
          <a:ln w="9525">
            <a:noFill/>
            <a:miter lim="800000"/>
            <a:headEnd/>
            <a:tailEnd/>
          </a:ln>
        </p:spPr>
        <p:txBody>
          <a:bodyPr lIns="0" tIns="0" rIns="0" bIns="0">
            <a:prstTxWarp prst="textNoShape">
              <a:avLst/>
            </a:prstTxWarp>
            <a:spAutoFit/>
          </a:bodyPr>
          <a:lstStyle/>
          <a:p>
            <a:pPr algn="l" eaLnBrk="1" hangingPunct="1">
              <a:lnSpc>
                <a:spcPct val="85000"/>
              </a:lnSpc>
              <a:buFontTx/>
              <a:buChar char="•"/>
            </a:pPr>
            <a:r>
              <a:rPr lang="en-US" sz="1800" b="1">
                <a:solidFill>
                  <a:srgbClr val="000000"/>
                </a:solidFill>
              </a:rPr>
              <a:t> Replication completed</a:t>
            </a:r>
          </a:p>
          <a:p>
            <a:pPr algn="l" eaLnBrk="1" hangingPunct="1">
              <a:lnSpc>
                <a:spcPct val="85000"/>
              </a:lnSpc>
              <a:buFontTx/>
              <a:buChar char="•"/>
            </a:pPr>
            <a:r>
              <a:rPr lang="en-US" sz="1800" b="1">
                <a:solidFill>
                  <a:srgbClr val="000000"/>
                </a:solidFill>
              </a:rPr>
              <a:t> DNA integrity </a:t>
            </a:r>
          </a:p>
        </p:txBody>
      </p:sp>
      <p:sp>
        <p:nvSpPr>
          <p:cNvPr id="428076" name="Rectangle 44"/>
          <p:cNvSpPr>
            <a:spLocks noChangeArrowheads="1"/>
          </p:cNvSpPr>
          <p:nvPr/>
        </p:nvSpPr>
        <p:spPr bwMode="auto">
          <a:xfrm>
            <a:off x="5715000" y="658813"/>
            <a:ext cx="2730500" cy="108743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28077" name="Rectangle 45"/>
          <p:cNvSpPr>
            <a:spLocks noChangeArrowheads="1"/>
          </p:cNvSpPr>
          <p:nvPr/>
        </p:nvSpPr>
        <p:spPr bwMode="auto">
          <a:xfrm>
            <a:off x="5651500" y="912813"/>
            <a:ext cx="3040063" cy="682625"/>
          </a:xfrm>
          <a:prstGeom prst="rect">
            <a:avLst/>
          </a:prstGeom>
          <a:solidFill>
            <a:schemeClr val="bg1"/>
          </a:solidFill>
          <a:ln w="9525">
            <a:solidFill>
              <a:srgbClr val="000000"/>
            </a:solidFill>
            <a:miter lim="800000"/>
            <a:headEnd/>
            <a:tailEnd/>
          </a:ln>
          <a:effectLst/>
        </p:spPr>
        <p:txBody>
          <a:bodyPr wrap="none" anchor="ctr">
            <a:prstTxWarp prst="textNoShape">
              <a:avLst/>
            </a:prstTxWarp>
          </a:bodyPr>
          <a:lstStyle/>
          <a:p>
            <a:endParaRPr lang="en-US"/>
          </a:p>
        </p:txBody>
      </p:sp>
      <p:sp>
        <p:nvSpPr>
          <p:cNvPr id="428040" name="Rectangle 8"/>
          <p:cNvSpPr>
            <a:spLocks noChangeArrowheads="1"/>
          </p:cNvSpPr>
          <p:nvPr/>
        </p:nvSpPr>
        <p:spPr bwMode="auto">
          <a:xfrm>
            <a:off x="5767388" y="1052513"/>
            <a:ext cx="2854325" cy="466725"/>
          </a:xfrm>
          <a:prstGeom prst="rect">
            <a:avLst/>
          </a:prstGeom>
          <a:noFill/>
          <a:ln w="9525">
            <a:noFill/>
            <a:miter lim="800000"/>
            <a:headEnd/>
            <a:tailEnd/>
          </a:ln>
        </p:spPr>
        <p:txBody>
          <a:bodyPr lIns="0" tIns="0" rIns="0" bIns="0">
            <a:prstTxWarp prst="textNoShape">
              <a:avLst/>
            </a:prstTxWarp>
            <a:spAutoFit/>
          </a:bodyPr>
          <a:lstStyle/>
          <a:p>
            <a:pPr algn="l" eaLnBrk="1" hangingPunct="1">
              <a:lnSpc>
                <a:spcPct val="85000"/>
              </a:lnSpc>
            </a:pPr>
            <a:r>
              <a:rPr lang="en-US" sz="1800" b="1">
                <a:solidFill>
                  <a:srgbClr val="000000"/>
                </a:solidFill>
              </a:rPr>
              <a:t>Chromosomes attached at metaphase plate</a:t>
            </a:r>
            <a:endParaRPr lang="en-US" sz="1800" b="1"/>
          </a:p>
        </p:txBody>
      </p:sp>
      <p:sp>
        <p:nvSpPr>
          <p:cNvPr id="428052" name="Rectangle 20"/>
          <p:cNvSpPr>
            <a:spLocks noChangeArrowheads="1"/>
          </p:cNvSpPr>
          <p:nvPr/>
        </p:nvSpPr>
        <p:spPr bwMode="auto">
          <a:xfrm>
            <a:off x="4791075" y="557213"/>
            <a:ext cx="2654300" cy="330200"/>
          </a:xfrm>
          <a:prstGeom prst="rect">
            <a:avLst/>
          </a:prstGeom>
          <a:solidFill>
            <a:schemeClr val="bg2"/>
          </a:solidFill>
          <a:ln w="9525">
            <a:noFill/>
            <a:miter lim="800000"/>
            <a:headEnd/>
            <a:tailEnd/>
          </a:ln>
        </p:spPr>
        <p:txBody>
          <a:bodyPr wrap="none" lIns="45720" tIns="0" rIns="45720">
            <a:prstTxWarp prst="textNoShape">
              <a:avLst/>
            </a:prstTxWarp>
            <a:spAutoFit/>
          </a:bodyPr>
          <a:lstStyle/>
          <a:p>
            <a:pPr eaLnBrk="1" hangingPunct="1">
              <a:lnSpc>
                <a:spcPct val="85000"/>
              </a:lnSpc>
            </a:pPr>
            <a:r>
              <a:rPr lang="en-US" sz="2200" b="1">
                <a:solidFill>
                  <a:srgbClr val="000000"/>
                </a:solidFill>
              </a:rPr>
              <a:t>Spindle checkpoint</a:t>
            </a:r>
            <a:endParaRPr lang="en-US" sz="2200" b="1"/>
          </a:p>
        </p:txBody>
      </p:sp>
      <p:sp>
        <p:nvSpPr>
          <p:cNvPr id="428078" name="Rectangle 46"/>
          <p:cNvSpPr>
            <a:spLocks noChangeArrowheads="1"/>
          </p:cNvSpPr>
          <p:nvPr/>
        </p:nvSpPr>
        <p:spPr bwMode="auto">
          <a:xfrm>
            <a:off x="5429250" y="5897563"/>
            <a:ext cx="3397250" cy="9048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28079" name="Rectangle 47"/>
          <p:cNvSpPr>
            <a:spLocks noChangeArrowheads="1"/>
          </p:cNvSpPr>
          <p:nvPr/>
        </p:nvSpPr>
        <p:spPr bwMode="auto">
          <a:xfrm>
            <a:off x="5683250" y="5969000"/>
            <a:ext cx="2833688" cy="785813"/>
          </a:xfrm>
          <a:prstGeom prst="rect">
            <a:avLst/>
          </a:prstGeom>
          <a:solidFill>
            <a:schemeClr val="bg1"/>
          </a:solidFill>
          <a:ln w="9525">
            <a:solidFill>
              <a:srgbClr val="000000"/>
            </a:solidFill>
            <a:miter lim="800000"/>
            <a:headEnd/>
            <a:tailEnd/>
          </a:ln>
          <a:effectLst/>
        </p:spPr>
        <p:txBody>
          <a:bodyPr wrap="none" anchor="ctr">
            <a:prstTxWarp prst="textNoShape">
              <a:avLst/>
            </a:prstTxWarp>
          </a:bodyPr>
          <a:lstStyle/>
          <a:p>
            <a:endParaRPr lang="en-US"/>
          </a:p>
        </p:txBody>
      </p:sp>
      <p:sp>
        <p:nvSpPr>
          <p:cNvPr id="428042" name="Rectangle 10"/>
          <p:cNvSpPr>
            <a:spLocks noChangeArrowheads="1"/>
          </p:cNvSpPr>
          <p:nvPr/>
        </p:nvSpPr>
        <p:spPr bwMode="auto">
          <a:xfrm>
            <a:off x="5791200" y="6019800"/>
            <a:ext cx="2606675" cy="700088"/>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buFontTx/>
              <a:buChar char="•"/>
            </a:pPr>
            <a:r>
              <a:rPr lang="en-US" sz="1800" b="1">
                <a:solidFill>
                  <a:srgbClr val="000000"/>
                </a:solidFill>
              </a:rPr>
              <a:t> Growth factors</a:t>
            </a:r>
          </a:p>
          <a:p>
            <a:pPr algn="l" eaLnBrk="1" hangingPunct="1">
              <a:lnSpc>
                <a:spcPct val="85000"/>
              </a:lnSpc>
              <a:buFontTx/>
              <a:buChar char="•"/>
            </a:pPr>
            <a:r>
              <a:rPr lang="en-US" sz="1800" b="1">
                <a:solidFill>
                  <a:srgbClr val="000000"/>
                </a:solidFill>
              </a:rPr>
              <a:t> Nutritional state of cell</a:t>
            </a:r>
          </a:p>
          <a:p>
            <a:pPr algn="l" eaLnBrk="1" hangingPunct="1">
              <a:lnSpc>
                <a:spcPct val="85000"/>
              </a:lnSpc>
              <a:buFontTx/>
              <a:buChar char="•"/>
            </a:pPr>
            <a:r>
              <a:rPr lang="en-US" sz="1800" b="1">
                <a:solidFill>
                  <a:srgbClr val="000000"/>
                </a:solidFill>
              </a:rPr>
              <a:t> Size of cell</a:t>
            </a:r>
            <a:endParaRPr lang="en-US" sz="1800" b="1"/>
          </a:p>
        </p:txBody>
      </p:sp>
    </p:spTree>
    <p:extLst>
      <p:ext uri="{BB962C8B-B14F-4D97-AF65-F5344CB8AC3E}">
        <p14:creationId xmlns:p14="http://schemas.microsoft.com/office/powerpoint/2010/main" val="40720654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203200" y="241300"/>
            <a:ext cx="8305800" cy="762000"/>
          </a:xfrm>
        </p:spPr>
        <p:txBody>
          <a:bodyPr/>
          <a:lstStyle/>
          <a:p>
            <a:r>
              <a:rPr lang="en-US" sz="3700" dirty="0" err="1"/>
              <a:t>Cyclin</a:t>
            </a:r>
            <a:r>
              <a:rPr lang="en-US" sz="3700" dirty="0"/>
              <a:t> &amp; </a:t>
            </a:r>
            <a:r>
              <a:rPr lang="en-US" sz="3700" dirty="0" err="1"/>
              <a:t>Cyclin</a:t>
            </a:r>
            <a:r>
              <a:rPr lang="en-US" sz="3700" dirty="0"/>
              <a:t>-dependent </a:t>
            </a:r>
            <a:r>
              <a:rPr lang="en-US" sz="3700" dirty="0" err="1"/>
              <a:t>kinases</a:t>
            </a:r>
            <a:endParaRPr lang="en-US" sz="3700" dirty="0"/>
          </a:p>
        </p:txBody>
      </p:sp>
      <p:pic>
        <p:nvPicPr>
          <p:cNvPr id="396292" name="Picture 4" descr="cellcycle_eng"/>
          <p:cNvPicPr>
            <a:picLocks noChangeAspect="1" noChangeArrowheads="1"/>
          </p:cNvPicPr>
          <p:nvPr/>
        </p:nvPicPr>
        <p:blipFill>
          <a:blip r:embed="rId3"/>
          <a:srcRect/>
          <a:stretch>
            <a:fillRect/>
          </a:stretch>
        </p:blipFill>
        <p:spPr bwMode="auto">
          <a:xfrm>
            <a:off x="4343400" y="1752600"/>
            <a:ext cx="4667250" cy="5105400"/>
          </a:xfrm>
          <a:prstGeom prst="rect">
            <a:avLst/>
          </a:prstGeom>
          <a:noFill/>
        </p:spPr>
      </p:pic>
      <p:sp>
        <p:nvSpPr>
          <p:cNvPr id="396293" name="Rectangle 5" descr="Rectangle: Click to edit Master text styles&#10;Second level&#10;Third level&#10;Fourth level&#10;Fifth level"/>
          <p:cNvSpPr>
            <a:spLocks noGrp="1" noChangeArrowheads="1"/>
          </p:cNvSpPr>
          <p:nvPr>
            <p:ph type="body" idx="1"/>
          </p:nvPr>
        </p:nvSpPr>
        <p:spPr>
          <a:xfrm>
            <a:off x="381000" y="1028700"/>
            <a:ext cx="8077200" cy="914400"/>
          </a:xfrm>
        </p:spPr>
        <p:txBody>
          <a:bodyPr/>
          <a:lstStyle/>
          <a:p>
            <a:pPr>
              <a:lnSpc>
                <a:spcPct val="90000"/>
              </a:lnSpc>
            </a:pPr>
            <a:r>
              <a:rPr lang="en-US" sz="2400" dirty="0" err="1"/>
              <a:t>CDKs</a:t>
            </a:r>
            <a:r>
              <a:rPr lang="en-US" sz="2400" dirty="0"/>
              <a:t> &amp; </a:t>
            </a:r>
            <a:r>
              <a:rPr lang="en-US" sz="2400" dirty="0" err="1"/>
              <a:t>cyclin</a:t>
            </a:r>
            <a:r>
              <a:rPr lang="en-US" sz="2400" dirty="0"/>
              <a:t> drive cell from</a:t>
            </a:r>
            <a:r>
              <a:rPr lang="en-US" sz="2400" dirty="0" smtClean="0"/>
              <a:t> one </a:t>
            </a:r>
            <a:r>
              <a:rPr lang="en-US" sz="2400" dirty="0"/>
              <a:t>phase to next in cell cycle</a:t>
            </a:r>
          </a:p>
        </p:txBody>
      </p:sp>
      <p:sp>
        <p:nvSpPr>
          <p:cNvPr id="396294" name="Rectangle 6"/>
          <p:cNvSpPr>
            <a:spLocks noChangeArrowheads="1"/>
          </p:cNvSpPr>
          <p:nvPr/>
        </p:nvSpPr>
        <p:spPr bwMode="auto">
          <a:xfrm>
            <a:off x="292100" y="1866900"/>
            <a:ext cx="4038600" cy="4598181"/>
          </a:xfrm>
          <a:prstGeom prst="rect">
            <a:avLst/>
          </a:prstGeom>
          <a:noFill/>
          <a:ln w="9525">
            <a:noFill/>
            <a:miter lim="800000"/>
            <a:headEnd/>
            <a:tailEnd/>
          </a:ln>
          <a:effectLst/>
        </p:spPr>
        <p:txBody>
          <a:bodyPr wrap="square">
            <a:prstTxWarp prst="textNoShape">
              <a:avLst/>
            </a:prstTxWarp>
            <a:spAutoFit/>
          </a:bodyPr>
          <a:lstStyle/>
          <a:p>
            <a:pPr marL="227013" indent="-227013" algn="l" eaLnBrk="1" hangingPunct="1">
              <a:spcBef>
                <a:spcPct val="20000"/>
              </a:spcBef>
              <a:buClr>
                <a:schemeClr val="tx1"/>
              </a:buClr>
              <a:buSzPct val="60000"/>
              <a:buFont typeface="Wingdings" charset="2"/>
              <a:buChar char="u"/>
            </a:pPr>
            <a:r>
              <a:rPr lang="en-US" b="1" dirty="0"/>
              <a:t>proper regulation of cell cycle is so key to life that the </a:t>
            </a:r>
            <a:r>
              <a:rPr lang="en-US" b="1" u="sng" dirty="0">
                <a:solidFill>
                  <a:srgbClr val="CC0000"/>
                </a:solidFill>
              </a:rPr>
              <a:t>genes for these regulatory proteins have been highly conserved</a:t>
            </a:r>
            <a:r>
              <a:rPr lang="en-US" b="1" dirty="0"/>
              <a:t> through </a:t>
            </a:r>
            <a:br>
              <a:rPr lang="en-US" b="1" dirty="0"/>
            </a:br>
            <a:r>
              <a:rPr lang="en-US" b="1" dirty="0"/>
              <a:t>evolution</a:t>
            </a:r>
          </a:p>
          <a:p>
            <a:pPr marL="227013" indent="-227013" algn="l" eaLnBrk="1" hangingPunct="1">
              <a:spcBef>
                <a:spcPct val="20000"/>
              </a:spcBef>
              <a:buClr>
                <a:schemeClr val="tx1"/>
              </a:buClr>
              <a:buSzPct val="60000"/>
              <a:buFont typeface="Wingdings" charset="2"/>
              <a:buChar char="u"/>
            </a:pPr>
            <a:r>
              <a:rPr lang="en-US" b="1" dirty="0"/>
              <a:t>the genes are basically the same in yeast, insects, plants &amp; animals (including humans)</a:t>
            </a:r>
          </a:p>
        </p:txBody>
      </p:sp>
    </p:spTree>
    <p:extLst>
      <p:ext uri="{BB962C8B-B14F-4D97-AF65-F5344CB8AC3E}">
        <p14:creationId xmlns:p14="http://schemas.microsoft.com/office/powerpoint/2010/main" val="23452533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External signals</a:t>
            </a:r>
          </a:p>
        </p:txBody>
      </p:sp>
      <p:pic>
        <p:nvPicPr>
          <p:cNvPr id="408579" name="Picture 3"/>
          <p:cNvPicPr>
            <a:picLocks noChangeAspect="1" noChangeArrowheads="1"/>
          </p:cNvPicPr>
          <p:nvPr/>
        </p:nvPicPr>
        <p:blipFill>
          <a:blip r:embed="rId3"/>
          <a:srcRect l="1402" t="2280" r="51428" b="24480"/>
          <a:stretch>
            <a:fillRect/>
          </a:stretch>
        </p:blipFill>
        <p:spPr bwMode="auto">
          <a:xfrm>
            <a:off x="6273800" y="914400"/>
            <a:ext cx="2870200" cy="5791200"/>
          </a:xfrm>
          <a:prstGeom prst="rect">
            <a:avLst/>
          </a:prstGeom>
          <a:noFill/>
          <a:ln w="9525">
            <a:noFill/>
            <a:miter lim="800000"/>
            <a:headEnd/>
            <a:tailEnd/>
          </a:ln>
        </p:spPr>
      </p:pic>
      <p:sp>
        <p:nvSpPr>
          <p:cNvPr id="408580" name="Rectangle 4" descr="Rectangle: Click to edit Master text styles&#10;Second level&#10;Third level&#10;Fourth level&#10;Fifth level"/>
          <p:cNvSpPr>
            <a:spLocks noGrp="1" noChangeArrowheads="1"/>
          </p:cNvSpPr>
          <p:nvPr>
            <p:ph type="body" idx="1"/>
          </p:nvPr>
        </p:nvSpPr>
        <p:spPr>
          <a:xfrm>
            <a:off x="152400" y="1104900"/>
            <a:ext cx="5956300" cy="5334000"/>
          </a:xfrm>
        </p:spPr>
        <p:txBody>
          <a:bodyPr/>
          <a:lstStyle/>
          <a:p>
            <a:r>
              <a:rPr lang="en-US" sz="2400" dirty="0"/>
              <a:t>Growth factors</a:t>
            </a:r>
          </a:p>
          <a:p>
            <a:pPr lvl="1"/>
            <a:r>
              <a:rPr lang="en-US" sz="2400" dirty="0"/>
              <a:t>coordination between cells</a:t>
            </a:r>
            <a:endParaRPr lang="en-US" sz="2400" dirty="0" smtClean="0"/>
          </a:p>
          <a:p>
            <a:pPr lvl="1"/>
            <a:r>
              <a:rPr lang="en-US" sz="2400" dirty="0" smtClean="0"/>
              <a:t>Proteins </a:t>
            </a:r>
            <a:r>
              <a:rPr lang="en-US" sz="2400" dirty="0"/>
              <a:t>released by body cells that stimulate other cells to divide</a:t>
            </a:r>
          </a:p>
          <a:p>
            <a:pPr marL="1139825" lvl="2"/>
            <a:r>
              <a:rPr lang="en-US" u="sng" dirty="0">
                <a:solidFill>
                  <a:srgbClr val="CC0000"/>
                </a:solidFill>
              </a:rPr>
              <a:t>density-dependent inhibition</a:t>
            </a:r>
            <a:r>
              <a:rPr lang="en-US" dirty="0"/>
              <a:t> </a:t>
            </a:r>
          </a:p>
          <a:p>
            <a:pPr marL="1484313" lvl="3" indent="-230188"/>
            <a:r>
              <a:rPr lang="en-US" sz="2400" dirty="0"/>
              <a:t>crowded cells stop </a:t>
            </a:r>
            <a:r>
              <a:rPr lang="en-US" sz="2400" dirty="0" smtClean="0"/>
              <a:t>dividing</a:t>
            </a:r>
          </a:p>
          <a:p>
            <a:pPr marL="1139825" lvl="2"/>
            <a:r>
              <a:rPr lang="en-US" u="sng" dirty="0" smtClean="0">
                <a:solidFill>
                  <a:srgbClr val="CC0000"/>
                </a:solidFill>
              </a:rPr>
              <a:t>anchorage </a:t>
            </a:r>
            <a:r>
              <a:rPr lang="en-US" u="sng" dirty="0">
                <a:solidFill>
                  <a:srgbClr val="CC0000"/>
                </a:solidFill>
              </a:rPr>
              <a:t>dependence</a:t>
            </a:r>
            <a:r>
              <a:rPr lang="en-US" dirty="0"/>
              <a:t> </a:t>
            </a:r>
          </a:p>
          <a:p>
            <a:pPr marL="1484313" lvl="3" indent="-230188"/>
            <a:r>
              <a:rPr lang="en-US" sz="2400" dirty="0"/>
              <a:t>to divide cells must be attached to a </a:t>
            </a:r>
            <a:r>
              <a:rPr lang="en-US" sz="2400" dirty="0" smtClean="0"/>
              <a:t>substrate</a:t>
            </a:r>
            <a:endParaRPr lang="en-US" sz="2400" dirty="0"/>
          </a:p>
        </p:txBody>
      </p:sp>
    </p:spTree>
    <p:extLst>
      <p:ext uri="{BB962C8B-B14F-4D97-AF65-F5344CB8AC3E}">
        <p14:creationId xmlns:p14="http://schemas.microsoft.com/office/powerpoint/2010/main" val="3461220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5" name="Picture 3" descr="11_19"/>
          <p:cNvPicPr>
            <a:picLocks noChangeAspect="1" noChangeArrowheads="1"/>
          </p:cNvPicPr>
          <p:nvPr/>
        </p:nvPicPr>
        <p:blipFill>
          <a:blip r:embed="rId3"/>
          <a:srcRect b="7500"/>
          <a:stretch>
            <a:fillRect/>
          </a:stretch>
        </p:blipFill>
        <p:spPr bwMode="auto">
          <a:xfrm>
            <a:off x="366713" y="1008063"/>
            <a:ext cx="8410575" cy="5834062"/>
          </a:xfrm>
          <a:prstGeom prst="rect">
            <a:avLst/>
          </a:prstGeom>
          <a:noFill/>
          <a:ln w="9525">
            <a:noFill/>
            <a:miter lim="800000"/>
            <a:headEnd/>
            <a:tailEnd/>
          </a:ln>
          <a:effectLst/>
        </p:spPr>
      </p:pic>
      <p:sp>
        <p:nvSpPr>
          <p:cNvPr id="433156" name="Rectangle 4"/>
          <p:cNvSpPr>
            <a:spLocks noChangeArrowheads="1"/>
          </p:cNvSpPr>
          <p:nvPr/>
        </p:nvSpPr>
        <p:spPr bwMode="auto">
          <a:xfrm>
            <a:off x="6530975" y="5099050"/>
            <a:ext cx="395288" cy="2206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700" b="1">
                <a:solidFill>
                  <a:srgbClr val="000000"/>
                </a:solidFill>
              </a:rPr>
              <a:t>E2F</a:t>
            </a:r>
            <a:endParaRPr lang="en-US" sz="1600" b="1"/>
          </a:p>
        </p:txBody>
      </p:sp>
      <p:sp>
        <p:nvSpPr>
          <p:cNvPr id="433157" name="Rectangle 5"/>
          <p:cNvSpPr>
            <a:spLocks noChangeArrowheads="1"/>
          </p:cNvSpPr>
          <p:nvPr/>
        </p:nvSpPr>
        <p:spPr bwMode="auto">
          <a:xfrm>
            <a:off x="7739063" y="6381750"/>
            <a:ext cx="911225"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F116A"/>
                </a:solidFill>
              </a:rPr>
              <a:t>nucleus</a:t>
            </a:r>
            <a:endParaRPr lang="en-US" sz="1800" b="1">
              <a:solidFill>
                <a:srgbClr val="0F116A"/>
              </a:solidFill>
            </a:endParaRPr>
          </a:p>
        </p:txBody>
      </p:sp>
      <p:sp>
        <p:nvSpPr>
          <p:cNvPr id="433158" name="Rectangle 6"/>
          <p:cNvSpPr>
            <a:spLocks noChangeArrowheads="1"/>
          </p:cNvSpPr>
          <p:nvPr/>
        </p:nvSpPr>
        <p:spPr bwMode="auto">
          <a:xfrm>
            <a:off x="596900" y="6389688"/>
            <a:ext cx="1319213" cy="2730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100" b="1">
                <a:solidFill>
                  <a:srgbClr val="0F116A"/>
                </a:solidFill>
              </a:rPr>
              <a:t>cytoplasm</a:t>
            </a:r>
            <a:endParaRPr lang="en-US" b="1">
              <a:solidFill>
                <a:srgbClr val="0F116A"/>
              </a:solidFill>
            </a:endParaRPr>
          </a:p>
        </p:txBody>
      </p:sp>
      <p:sp>
        <p:nvSpPr>
          <p:cNvPr id="433159" name="Rectangle 7"/>
          <p:cNvSpPr>
            <a:spLocks noChangeArrowheads="1"/>
          </p:cNvSpPr>
          <p:nvPr/>
        </p:nvSpPr>
        <p:spPr bwMode="auto">
          <a:xfrm>
            <a:off x="7243763" y="3881438"/>
            <a:ext cx="1817687" cy="3238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500" b="1">
                <a:solidFill>
                  <a:srgbClr val="000000"/>
                </a:solidFill>
              </a:rPr>
              <a:t>cell division</a:t>
            </a:r>
            <a:endParaRPr lang="en-US" sz="2400" b="1"/>
          </a:p>
        </p:txBody>
      </p:sp>
      <p:sp>
        <p:nvSpPr>
          <p:cNvPr id="433160" name="Rectangle 8"/>
          <p:cNvSpPr>
            <a:spLocks noChangeArrowheads="1"/>
          </p:cNvSpPr>
          <p:nvPr/>
        </p:nvSpPr>
        <p:spPr bwMode="auto">
          <a:xfrm>
            <a:off x="4067175" y="3295650"/>
            <a:ext cx="2146300"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F116A"/>
                </a:solidFill>
              </a:rPr>
              <a:t>nuclear membrane</a:t>
            </a:r>
            <a:endParaRPr lang="en-US" sz="1800" b="1">
              <a:solidFill>
                <a:srgbClr val="0F116A"/>
              </a:solidFill>
            </a:endParaRPr>
          </a:p>
        </p:txBody>
      </p:sp>
      <p:sp>
        <p:nvSpPr>
          <p:cNvPr id="433161" name="Rectangle 9"/>
          <p:cNvSpPr>
            <a:spLocks noChangeArrowheads="1"/>
          </p:cNvSpPr>
          <p:nvPr/>
        </p:nvSpPr>
        <p:spPr bwMode="auto">
          <a:xfrm>
            <a:off x="0" y="1025525"/>
            <a:ext cx="2028825" cy="3238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500" b="1" dirty="0">
                <a:solidFill>
                  <a:srgbClr val="000000"/>
                </a:solidFill>
              </a:rPr>
              <a:t>growth factor</a:t>
            </a:r>
            <a:endParaRPr lang="en-US" sz="2400" b="1" dirty="0"/>
          </a:p>
        </p:txBody>
      </p:sp>
      <p:sp>
        <p:nvSpPr>
          <p:cNvPr id="433162" name="Rectangle 10"/>
          <p:cNvSpPr>
            <a:spLocks noChangeArrowheads="1"/>
          </p:cNvSpPr>
          <p:nvPr/>
        </p:nvSpPr>
        <p:spPr bwMode="auto">
          <a:xfrm>
            <a:off x="1069975" y="5141913"/>
            <a:ext cx="1808163" cy="54610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100" b="1">
                <a:solidFill>
                  <a:srgbClr val="000000"/>
                </a:solidFill>
              </a:rPr>
              <a:t>protein kinase</a:t>
            </a:r>
          </a:p>
          <a:p>
            <a:pPr eaLnBrk="1" hangingPunct="1">
              <a:lnSpc>
                <a:spcPct val="85000"/>
              </a:lnSpc>
            </a:pPr>
            <a:r>
              <a:rPr lang="en-US" sz="2100" b="1">
                <a:solidFill>
                  <a:srgbClr val="000000"/>
                </a:solidFill>
              </a:rPr>
              <a:t> cascade</a:t>
            </a:r>
            <a:endParaRPr lang="en-US" b="1"/>
          </a:p>
        </p:txBody>
      </p:sp>
      <p:sp>
        <p:nvSpPr>
          <p:cNvPr id="433163" name="Line 11"/>
          <p:cNvSpPr>
            <a:spLocks noChangeShapeType="1"/>
          </p:cNvSpPr>
          <p:nvPr/>
        </p:nvSpPr>
        <p:spPr bwMode="auto">
          <a:xfrm>
            <a:off x="5341938" y="3578225"/>
            <a:ext cx="496887" cy="66833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3164" name="Rectangle 12"/>
          <p:cNvSpPr>
            <a:spLocks noChangeArrowheads="1"/>
          </p:cNvSpPr>
          <p:nvPr/>
        </p:nvSpPr>
        <p:spPr bwMode="auto">
          <a:xfrm>
            <a:off x="5826125" y="2717800"/>
            <a:ext cx="1447800"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F116A"/>
                </a:solidFill>
              </a:rPr>
              <a:t>nuclear pore</a:t>
            </a:r>
            <a:endParaRPr lang="en-US" sz="1800" b="1">
              <a:solidFill>
                <a:srgbClr val="0F116A"/>
              </a:solidFill>
            </a:endParaRPr>
          </a:p>
        </p:txBody>
      </p:sp>
      <p:sp>
        <p:nvSpPr>
          <p:cNvPr id="433165" name="Line 13"/>
          <p:cNvSpPr>
            <a:spLocks noChangeShapeType="1"/>
          </p:cNvSpPr>
          <p:nvPr/>
        </p:nvSpPr>
        <p:spPr bwMode="auto">
          <a:xfrm>
            <a:off x="6335713" y="3043238"/>
            <a:ext cx="641350" cy="83661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3166" name="Rectangle 14"/>
          <p:cNvSpPr>
            <a:spLocks noChangeArrowheads="1"/>
          </p:cNvSpPr>
          <p:nvPr/>
        </p:nvSpPr>
        <p:spPr bwMode="auto">
          <a:xfrm>
            <a:off x="7324725" y="5522913"/>
            <a:ext cx="1514475"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F116A"/>
                </a:solidFill>
              </a:rPr>
              <a:t>chromosome</a:t>
            </a:r>
            <a:endParaRPr lang="en-US" sz="1800" b="1">
              <a:solidFill>
                <a:srgbClr val="0F116A"/>
              </a:solidFill>
            </a:endParaRPr>
          </a:p>
        </p:txBody>
      </p:sp>
      <p:sp>
        <p:nvSpPr>
          <p:cNvPr id="433167" name="Rectangle 15"/>
          <p:cNvSpPr>
            <a:spLocks noChangeArrowheads="1"/>
          </p:cNvSpPr>
          <p:nvPr/>
        </p:nvSpPr>
        <p:spPr bwMode="auto">
          <a:xfrm>
            <a:off x="7529513" y="4403725"/>
            <a:ext cx="455612"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Cdk</a:t>
            </a:r>
            <a:endParaRPr lang="en-US" sz="1800" b="1"/>
          </a:p>
        </p:txBody>
      </p:sp>
      <p:sp>
        <p:nvSpPr>
          <p:cNvPr id="433168" name="Rectangle 16"/>
          <p:cNvSpPr>
            <a:spLocks noChangeArrowheads="1"/>
          </p:cNvSpPr>
          <p:nvPr/>
        </p:nvSpPr>
        <p:spPr bwMode="auto">
          <a:xfrm>
            <a:off x="398463" y="4357688"/>
            <a:ext cx="1468437" cy="54610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2100" b="1">
                <a:solidFill>
                  <a:srgbClr val="000000"/>
                </a:solidFill>
              </a:rPr>
              <a:t>cell surface</a:t>
            </a:r>
          </a:p>
          <a:p>
            <a:pPr eaLnBrk="1" hangingPunct="1">
              <a:lnSpc>
                <a:spcPct val="85000"/>
              </a:lnSpc>
            </a:pPr>
            <a:r>
              <a:rPr lang="en-US" sz="2100" b="1">
                <a:solidFill>
                  <a:srgbClr val="000000"/>
                </a:solidFill>
              </a:rPr>
              <a:t>receptor </a:t>
            </a:r>
            <a:endParaRPr lang="en-US" b="1"/>
          </a:p>
        </p:txBody>
      </p:sp>
      <p:sp>
        <p:nvSpPr>
          <p:cNvPr id="433169" name="Line 17"/>
          <p:cNvSpPr>
            <a:spLocks noChangeShapeType="1"/>
          </p:cNvSpPr>
          <p:nvPr/>
        </p:nvSpPr>
        <p:spPr bwMode="auto">
          <a:xfrm flipV="1">
            <a:off x="1692275" y="3852863"/>
            <a:ext cx="576263" cy="54927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33170" name="Rectangle 18"/>
          <p:cNvSpPr>
            <a:spLocks noChangeArrowheads="1"/>
          </p:cNvSpPr>
          <p:nvPr/>
        </p:nvSpPr>
        <p:spPr bwMode="auto">
          <a:xfrm>
            <a:off x="3322638" y="3725863"/>
            <a:ext cx="160337"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P</a:t>
            </a:r>
            <a:endParaRPr lang="en-US" sz="1800" b="1"/>
          </a:p>
        </p:txBody>
      </p:sp>
      <p:sp>
        <p:nvSpPr>
          <p:cNvPr id="433171" name="Rectangle 19"/>
          <p:cNvSpPr>
            <a:spLocks noChangeArrowheads="1"/>
          </p:cNvSpPr>
          <p:nvPr/>
        </p:nvSpPr>
        <p:spPr bwMode="auto">
          <a:xfrm>
            <a:off x="7359650" y="5918200"/>
            <a:ext cx="160338"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P</a:t>
            </a:r>
            <a:endParaRPr lang="en-US" sz="1800" b="1"/>
          </a:p>
        </p:txBody>
      </p:sp>
      <p:sp>
        <p:nvSpPr>
          <p:cNvPr id="433172" name="Rectangle 20"/>
          <p:cNvSpPr>
            <a:spLocks noChangeArrowheads="1"/>
          </p:cNvSpPr>
          <p:nvPr/>
        </p:nvSpPr>
        <p:spPr bwMode="auto">
          <a:xfrm>
            <a:off x="2973388" y="5575300"/>
            <a:ext cx="160337" cy="2460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P</a:t>
            </a:r>
            <a:endParaRPr lang="en-US" sz="1800" b="1"/>
          </a:p>
        </p:txBody>
      </p:sp>
      <p:sp>
        <p:nvSpPr>
          <p:cNvPr id="433173" name="Rectangle 21"/>
          <p:cNvSpPr>
            <a:spLocks noChangeArrowheads="1"/>
          </p:cNvSpPr>
          <p:nvPr/>
        </p:nvSpPr>
        <p:spPr bwMode="auto">
          <a:xfrm>
            <a:off x="4986338" y="5141913"/>
            <a:ext cx="160337"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P</a:t>
            </a:r>
            <a:endParaRPr lang="en-US" sz="1800" b="1"/>
          </a:p>
        </p:txBody>
      </p:sp>
      <p:sp>
        <p:nvSpPr>
          <p:cNvPr id="433174" name="Rectangle 22"/>
          <p:cNvSpPr>
            <a:spLocks noChangeArrowheads="1"/>
          </p:cNvSpPr>
          <p:nvPr/>
        </p:nvSpPr>
        <p:spPr bwMode="auto">
          <a:xfrm>
            <a:off x="3887788" y="3868738"/>
            <a:ext cx="160337"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P</a:t>
            </a:r>
            <a:endParaRPr lang="en-US" sz="1800" b="1"/>
          </a:p>
        </p:txBody>
      </p:sp>
      <p:sp>
        <p:nvSpPr>
          <p:cNvPr id="433175" name="Rectangle 23"/>
          <p:cNvSpPr>
            <a:spLocks noChangeArrowheads="1"/>
          </p:cNvSpPr>
          <p:nvPr/>
        </p:nvSpPr>
        <p:spPr bwMode="auto">
          <a:xfrm rot="-2160848">
            <a:off x="6181725" y="5983288"/>
            <a:ext cx="395288" cy="2206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700" b="1">
                <a:solidFill>
                  <a:srgbClr val="000000"/>
                </a:solidFill>
              </a:rPr>
              <a:t>E2F</a:t>
            </a:r>
            <a:endParaRPr lang="en-US" sz="1600" b="1"/>
          </a:p>
        </p:txBody>
      </p:sp>
      <p:sp>
        <p:nvSpPr>
          <p:cNvPr id="433176" name="Rectangle 24"/>
          <p:cNvSpPr>
            <a:spLocks noChangeArrowheads="1"/>
          </p:cNvSpPr>
          <p:nvPr/>
        </p:nvSpPr>
        <p:spPr bwMode="auto">
          <a:xfrm rot="-2160848">
            <a:off x="6073775" y="5780088"/>
            <a:ext cx="322263"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Rb</a:t>
            </a:r>
            <a:endParaRPr lang="en-US" sz="1800" b="1"/>
          </a:p>
        </p:txBody>
      </p:sp>
      <p:sp>
        <p:nvSpPr>
          <p:cNvPr id="433177" name="Rectangle 25"/>
          <p:cNvSpPr>
            <a:spLocks noChangeArrowheads="1"/>
          </p:cNvSpPr>
          <p:nvPr/>
        </p:nvSpPr>
        <p:spPr bwMode="auto">
          <a:xfrm rot="1311957">
            <a:off x="7154863" y="6345238"/>
            <a:ext cx="322262" cy="2460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900" b="1">
                <a:solidFill>
                  <a:srgbClr val="000000"/>
                </a:solidFill>
              </a:rPr>
              <a:t>Rb</a:t>
            </a:r>
            <a:endParaRPr lang="en-US" sz="1800" b="1"/>
          </a:p>
        </p:txBody>
      </p:sp>
      <p:pic>
        <p:nvPicPr>
          <p:cNvPr id="433178" name="Picture 26"/>
          <p:cNvPicPr>
            <a:picLocks noChangeAspect="1" noChangeArrowheads="1"/>
          </p:cNvPicPr>
          <p:nvPr/>
        </p:nvPicPr>
        <p:blipFill>
          <a:blip r:embed="rId4"/>
          <a:srcRect/>
          <a:stretch>
            <a:fillRect/>
          </a:stretch>
        </p:blipFill>
        <p:spPr bwMode="auto">
          <a:xfrm>
            <a:off x="8186738" y="5297488"/>
            <a:ext cx="266700" cy="190500"/>
          </a:xfrm>
          <a:prstGeom prst="rect">
            <a:avLst/>
          </a:prstGeom>
          <a:noFill/>
          <a:ln w="9525">
            <a:noFill/>
            <a:miter lim="800000"/>
            <a:headEnd/>
            <a:tailEnd/>
          </a:ln>
          <a:effectLst/>
        </p:spPr>
      </p:pic>
      <p:sp>
        <p:nvSpPr>
          <p:cNvPr id="433181" name="Rectangle 29"/>
          <p:cNvSpPr>
            <a:spLocks noGrp="1" noChangeArrowheads="1"/>
          </p:cNvSpPr>
          <p:nvPr>
            <p:ph type="title"/>
          </p:nvPr>
        </p:nvSpPr>
        <p:spPr>
          <a:xfrm>
            <a:off x="215900" y="0"/>
            <a:ext cx="8305800" cy="762000"/>
          </a:xfrm>
          <a:noFill/>
          <a:ln/>
        </p:spPr>
        <p:txBody>
          <a:bodyPr/>
          <a:lstStyle/>
          <a:p>
            <a:r>
              <a:rPr lang="en-US" sz="3700" dirty="0"/>
              <a:t>Growth factor signals</a:t>
            </a:r>
          </a:p>
        </p:txBody>
      </p:sp>
    </p:spTree>
    <p:extLst>
      <p:ext uri="{BB962C8B-B14F-4D97-AF65-F5344CB8AC3E}">
        <p14:creationId xmlns:p14="http://schemas.microsoft.com/office/powerpoint/2010/main" val="35871398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633" name="Picture 9"/>
          <p:cNvPicPr>
            <a:picLocks noChangeAspect="1" noChangeArrowheads="1"/>
          </p:cNvPicPr>
          <p:nvPr/>
        </p:nvPicPr>
        <p:blipFill>
          <a:blip r:embed="rId4"/>
          <a:srcRect/>
          <a:stretch>
            <a:fillRect/>
          </a:stretch>
        </p:blipFill>
        <p:spPr bwMode="auto">
          <a:xfrm>
            <a:off x="1304925" y="4794250"/>
            <a:ext cx="1335088" cy="2000250"/>
          </a:xfrm>
          <a:prstGeom prst="rect">
            <a:avLst/>
          </a:prstGeom>
          <a:noFill/>
          <a:ln w="9525">
            <a:noFill/>
            <a:miter lim="800000"/>
            <a:headEnd/>
            <a:tailEnd/>
          </a:ln>
          <a:effectLst>
            <a:outerShdw blurRad="63500" dist="35921" dir="2700000" algn="ctr" rotWithShape="0">
              <a:srgbClr val="000000">
                <a:alpha val="75999"/>
              </a:srgbClr>
            </a:outerShdw>
          </a:effectLst>
        </p:spPr>
      </p:pic>
      <p:pic>
        <p:nvPicPr>
          <p:cNvPr id="410628" name="Picture 4"/>
          <p:cNvPicPr>
            <a:picLocks noChangeAspect="1" noChangeArrowheads="1"/>
          </p:cNvPicPr>
          <p:nvPr/>
        </p:nvPicPr>
        <p:blipFill>
          <a:blip r:embed="rId5"/>
          <a:srcRect b="4655"/>
          <a:stretch>
            <a:fillRect/>
          </a:stretch>
        </p:blipFill>
        <p:spPr bwMode="auto">
          <a:xfrm>
            <a:off x="2743200" y="3343275"/>
            <a:ext cx="6248400" cy="3457575"/>
          </a:xfrm>
          <a:prstGeom prst="rect">
            <a:avLst/>
          </a:prstGeom>
          <a:noFill/>
          <a:ln w="9525">
            <a:noFill/>
            <a:miter lim="800000"/>
            <a:headEnd/>
            <a:tailEnd/>
          </a:ln>
          <a:effectLst/>
        </p:spPr>
      </p:pic>
      <p:sp>
        <p:nvSpPr>
          <p:cNvPr id="410626" name="Rectangle 2"/>
          <p:cNvSpPr>
            <a:spLocks noGrp="1" noChangeArrowheads="1"/>
          </p:cNvSpPr>
          <p:nvPr>
            <p:ph type="title"/>
          </p:nvPr>
        </p:nvSpPr>
        <p:spPr/>
        <p:txBody>
          <a:bodyPr/>
          <a:lstStyle/>
          <a:p>
            <a:r>
              <a:rPr lang="en-US"/>
              <a:t>Example of a Growth Factor</a:t>
            </a:r>
          </a:p>
        </p:txBody>
      </p:sp>
      <p:sp>
        <p:nvSpPr>
          <p:cNvPr id="410627" name="Rectangle 3" descr="Rectangle: Click to edit Master text styles&#10;Second level&#10;Third level&#10;Fourth level&#10;Fifth level"/>
          <p:cNvSpPr>
            <a:spLocks noGrp="1" noChangeArrowheads="1"/>
          </p:cNvSpPr>
          <p:nvPr>
            <p:ph type="body" idx="1"/>
          </p:nvPr>
        </p:nvSpPr>
        <p:spPr>
          <a:xfrm>
            <a:off x="546100" y="1079500"/>
            <a:ext cx="7772400" cy="2209800"/>
          </a:xfrm>
        </p:spPr>
        <p:txBody>
          <a:bodyPr/>
          <a:lstStyle/>
          <a:p>
            <a:r>
              <a:rPr lang="en-US" sz="2600" dirty="0"/>
              <a:t>Platelet Derived Growth Factor (PDGF)</a:t>
            </a:r>
          </a:p>
          <a:p>
            <a:pPr lvl="1"/>
            <a:r>
              <a:rPr lang="en-US" sz="2400" dirty="0"/>
              <a:t>made by platelets in blood clots</a:t>
            </a:r>
          </a:p>
          <a:p>
            <a:pPr lvl="1"/>
            <a:r>
              <a:rPr lang="en-US" sz="2400" dirty="0"/>
              <a:t>binding of PDGF to cell receptors stimulates cell division in connective tissue</a:t>
            </a:r>
          </a:p>
          <a:p>
            <a:pPr lvl="2"/>
            <a:r>
              <a:rPr lang="en-US" dirty="0"/>
              <a:t>heal wounds</a:t>
            </a:r>
          </a:p>
        </p:txBody>
      </p:sp>
      <p:pic>
        <p:nvPicPr>
          <p:cNvPr id="410630" name="Picture 6" descr="22340766"/>
          <p:cNvPicPr>
            <a:picLocks noChangeAspect="1" noChangeArrowheads="1"/>
          </p:cNvPicPr>
          <p:nvPr/>
        </p:nvPicPr>
        <p:blipFill>
          <a:blip r:embed="rId6"/>
          <a:srcRect/>
          <a:stretch>
            <a:fillRect/>
          </a:stretch>
        </p:blipFill>
        <p:spPr bwMode="auto">
          <a:xfrm>
            <a:off x="79375" y="5208588"/>
            <a:ext cx="1516063" cy="1609725"/>
          </a:xfrm>
          <a:prstGeom prst="rect">
            <a:avLst/>
          </a:prstGeom>
          <a:noFill/>
        </p:spPr>
      </p:pic>
      <p:sp>
        <p:nvSpPr>
          <p:cNvPr id="410632" name="AutoShape 8"/>
          <p:cNvSpPr>
            <a:spLocks noChangeArrowheads="1"/>
          </p:cNvSpPr>
          <p:nvPr/>
        </p:nvSpPr>
        <p:spPr bwMode="auto">
          <a:xfrm flipH="1">
            <a:off x="322263" y="3721100"/>
            <a:ext cx="2251075" cy="1157288"/>
          </a:xfrm>
          <a:prstGeom prst="wedgeEllipseCallout">
            <a:avLst>
              <a:gd name="adj1" fmla="val 17556"/>
              <a:gd name="adj2" fmla="val 10239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Don’t forget</a:t>
            </a:r>
          </a:p>
          <a:p>
            <a:r>
              <a:rPr lang="en-US" sz="1800" b="1">
                <a:solidFill>
                  <a:srgbClr val="0F116A"/>
                </a:solidFill>
                <a:latin typeface="Comic Sans MS" charset="0"/>
                <a:ea typeface="Geneva" charset="0"/>
                <a:cs typeface="Geneva" charset="0"/>
              </a:rPr>
              <a:t>to mention</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erythropoietin</a:t>
            </a:r>
            <a:r>
              <a:rPr lang="en-US" sz="1800" b="1" i="1">
                <a:solidFill>
                  <a:srgbClr val="0F116A"/>
                </a:solidFill>
                <a:latin typeface="Comic Sans MS" charset="0"/>
                <a:ea typeface="Geneva" charset="0"/>
                <a:cs typeface="Geneva" charset="0"/>
              </a:rPr>
              <a:t>!</a:t>
            </a:r>
            <a:br>
              <a:rPr lang="en-US" sz="1800" b="1" i="1">
                <a:solidFill>
                  <a:srgbClr val="0F116A"/>
                </a:solidFill>
                <a:latin typeface="Comic Sans MS" charset="0"/>
                <a:ea typeface="Geneva" charset="0"/>
                <a:cs typeface="Geneva" charset="0"/>
              </a:rPr>
            </a:br>
            <a:r>
              <a:rPr lang="en-US" sz="1800" b="1" i="1">
                <a:solidFill>
                  <a:srgbClr val="0F116A"/>
                </a:solidFill>
                <a:latin typeface="Comic Sans MS" charset="0"/>
                <a:ea typeface="Geneva" charset="0"/>
                <a:cs typeface="Geneva" charset="0"/>
              </a:rPr>
              <a:t>(EPO)</a:t>
            </a:r>
            <a:r>
              <a:rPr lang="en-US" sz="1800" b="1">
                <a:solidFill>
                  <a:srgbClr val="0F116A"/>
                </a:solidFill>
                <a:latin typeface="Comic Sans MS" charset="0"/>
                <a:ea typeface="Geneva" charset="0"/>
                <a:cs typeface="Geneva" charset="0"/>
              </a:rPr>
              <a:t> </a:t>
            </a:r>
          </a:p>
        </p:txBody>
      </p:sp>
    </p:spTree>
    <p:extLst>
      <p:ext uri="{BB962C8B-B14F-4D97-AF65-F5344CB8AC3E}">
        <p14:creationId xmlns:p14="http://schemas.microsoft.com/office/powerpoint/2010/main" val="3770559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0630"/>
                                        </p:tgtEl>
                                        <p:attrNameLst>
                                          <p:attrName>style.visibility</p:attrName>
                                        </p:attrNameLst>
                                      </p:cBhvr>
                                      <p:to>
                                        <p:strVal val="visible"/>
                                      </p:to>
                                    </p:set>
                                    <p:animEffect transition="in" filter="wipe(down)">
                                      <p:cBhvr>
                                        <p:cTn id="7" dur="500"/>
                                        <p:tgtEl>
                                          <p:spTgt spid="41063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0632"/>
                                        </p:tgtEl>
                                        <p:attrNameLst>
                                          <p:attrName>style.visibility</p:attrName>
                                        </p:attrNameLst>
                                      </p:cBhvr>
                                      <p:to>
                                        <p:strVal val="visible"/>
                                      </p:to>
                                    </p:set>
                                    <p:animEffect transition="in" filter="wipe(down)">
                                      <p:cBhvr>
                                        <p:cTn id="11" dur="500"/>
                                        <p:tgtEl>
                                          <p:spTgt spid="410632"/>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t>Growth Factors and Cancer</a:t>
            </a:r>
          </a:p>
        </p:txBody>
      </p:sp>
      <p:sp>
        <p:nvSpPr>
          <p:cNvPr id="431107" name="Rectangle 3" descr="Rectangle: Click to edit Master text styles&#10;Second level&#10;Third level&#10;Fourth level&#10;Fifth level"/>
          <p:cNvSpPr>
            <a:spLocks noGrp="1" noChangeArrowheads="1"/>
          </p:cNvSpPr>
          <p:nvPr>
            <p:ph type="body" idx="1"/>
          </p:nvPr>
        </p:nvSpPr>
        <p:spPr>
          <a:xfrm>
            <a:off x="0" y="1028700"/>
            <a:ext cx="8483600" cy="5334000"/>
          </a:xfrm>
        </p:spPr>
        <p:txBody>
          <a:bodyPr>
            <a:normAutofit lnSpcReduction="10000"/>
          </a:bodyPr>
          <a:lstStyle/>
          <a:p>
            <a:r>
              <a:rPr lang="en-US" dirty="0"/>
              <a:t>Growth factors can create cancers</a:t>
            </a:r>
          </a:p>
          <a:p>
            <a:pPr lvl="1"/>
            <a:r>
              <a:rPr lang="en-US" u="sng" dirty="0">
                <a:solidFill>
                  <a:srgbClr val="CC0000"/>
                </a:solidFill>
              </a:rPr>
              <a:t>proto-</a:t>
            </a:r>
            <a:r>
              <a:rPr lang="en-US" u="sng" dirty="0" err="1">
                <a:solidFill>
                  <a:srgbClr val="CC0000"/>
                </a:solidFill>
              </a:rPr>
              <a:t>oncogenes</a:t>
            </a:r>
            <a:endParaRPr lang="en-US" dirty="0"/>
          </a:p>
          <a:p>
            <a:pPr marL="1085850" lvl="2"/>
            <a:r>
              <a:rPr lang="en-US" sz="2800" dirty="0"/>
              <a:t>normally activates cell division </a:t>
            </a:r>
          </a:p>
          <a:p>
            <a:pPr lvl="3"/>
            <a:r>
              <a:rPr lang="en-US" sz="2800" dirty="0"/>
              <a:t>growth factor </a:t>
            </a:r>
            <a:r>
              <a:rPr lang="en-US" sz="2800" dirty="0" smtClean="0"/>
              <a:t>genes.  Become “</a:t>
            </a:r>
            <a:r>
              <a:rPr lang="en-US" sz="2800" dirty="0" err="1" smtClean="0"/>
              <a:t>oncogenes</a:t>
            </a:r>
            <a:r>
              <a:rPr lang="en-US" sz="2800" dirty="0" smtClean="0"/>
              <a:t>” (</a:t>
            </a:r>
            <a:r>
              <a:rPr lang="en-US" sz="2800" dirty="0"/>
              <a:t>cancer-causing) when mutated</a:t>
            </a:r>
          </a:p>
          <a:p>
            <a:pPr marL="1085850" lvl="2"/>
            <a:r>
              <a:rPr lang="en-US" sz="2800" dirty="0"/>
              <a:t>if switched </a:t>
            </a:r>
            <a:r>
              <a:rPr lang="en-US" sz="2800" u="sng" dirty="0">
                <a:solidFill>
                  <a:srgbClr val="186813"/>
                </a:solidFill>
              </a:rPr>
              <a:t>“ON”</a:t>
            </a:r>
            <a:r>
              <a:rPr lang="en-US" sz="2800" dirty="0"/>
              <a:t> can cause cancer</a:t>
            </a:r>
          </a:p>
          <a:p>
            <a:pPr marL="1085850" lvl="2"/>
            <a:r>
              <a:rPr lang="en-US" sz="2800" dirty="0"/>
              <a:t>example: RAS (activates </a:t>
            </a:r>
            <a:r>
              <a:rPr lang="en-US" sz="2800" dirty="0" err="1"/>
              <a:t>cyclins</a:t>
            </a:r>
            <a:r>
              <a:rPr lang="en-US" sz="2800" dirty="0"/>
              <a:t>)</a:t>
            </a:r>
          </a:p>
          <a:p>
            <a:pPr lvl="1"/>
            <a:r>
              <a:rPr lang="en-US" u="sng" dirty="0">
                <a:solidFill>
                  <a:srgbClr val="CC0000"/>
                </a:solidFill>
              </a:rPr>
              <a:t>tumor-suppressor genes</a:t>
            </a:r>
            <a:endParaRPr lang="en-US" dirty="0"/>
          </a:p>
          <a:p>
            <a:pPr marL="1085850" lvl="2"/>
            <a:r>
              <a:rPr lang="en-US" sz="2800" dirty="0"/>
              <a:t>normally inhibits cell division</a:t>
            </a:r>
          </a:p>
          <a:p>
            <a:pPr marL="1085850" lvl="2"/>
            <a:r>
              <a:rPr lang="en-US" sz="2800" dirty="0"/>
              <a:t>if switched </a:t>
            </a:r>
            <a:r>
              <a:rPr lang="en-US" sz="2800" u="sng" dirty="0">
                <a:solidFill>
                  <a:srgbClr val="CC0000"/>
                </a:solidFill>
              </a:rPr>
              <a:t>“OFF”</a:t>
            </a:r>
            <a:r>
              <a:rPr lang="en-US" sz="2800" dirty="0"/>
              <a:t> can cause cancer</a:t>
            </a:r>
          </a:p>
          <a:p>
            <a:pPr marL="1085850" lvl="2"/>
            <a:r>
              <a:rPr lang="en-US" sz="2800" dirty="0"/>
              <a:t>example: p53</a:t>
            </a:r>
          </a:p>
        </p:txBody>
      </p:sp>
    </p:spTree>
    <p:extLst>
      <p:ext uri="{BB962C8B-B14F-4D97-AF65-F5344CB8AC3E}">
        <p14:creationId xmlns:p14="http://schemas.microsoft.com/office/powerpoint/2010/main" val="38983309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090" name="Picture 10"/>
          <p:cNvPicPr>
            <a:picLocks noChangeAspect="1" noChangeArrowheads="1"/>
          </p:cNvPicPr>
          <p:nvPr/>
        </p:nvPicPr>
        <p:blipFill>
          <a:blip r:embed="rId4">
            <a:clrChange>
              <a:clrFrom>
                <a:srgbClr val="FFFFFF"/>
              </a:clrFrom>
              <a:clrTo>
                <a:srgbClr val="FFFFFF">
                  <a:alpha val="0"/>
                </a:srgbClr>
              </a:clrTo>
            </a:clrChange>
          </a:blip>
          <a:srcRect b="3360"/>
          <a:stretch>
            <a:fillRect/>
          </a:stretch>
        </p:blipFill>
        <p:spPr bwMode="auto">
          <a:xfrm>
            <a:off x="6604000" y="0"/>
            <a:ext cx="2540000" cy="2119312"/>
          </a:xfrm>
          <a:prstGeom prst="rect">
            <a:avLst/>
          </a:prstGeom>
          <a:noFill/>
          <a:ln w="9525">
            <a:noFill/>
            <a:miter lim="800000"/>
            <a:headEnd/>
            <a:tailEnd/>
          </a:ln>
        </p:spPr>
      </p:pic>
      <p:sp>
        <p:nvSpPr>
          <p:cNvPr id="430082" name="Rectangle 2"/>
          <p:cNvSpPr>
            <a:spLocks noGrp="1" noChangeArrowheads="1"/>
          </p:cNvSpPr>
          <p:nvPr>
            <p:ph type="title"/>
          </p:nvPr>
        </p:nvSpPr>
        <p:spPr/>
        <p:txBody>
          <a:bodyPr/>
          <a:lstStyle/>
          <a:p>
            <a:r>
              <a:rPr lang="en-US"/>
              <a:t>Cancer &amp; Cell Growth</a:t>
            </a:r>
          </a:p>
        </p:txBody>
      </p:sp>
      <p:sp>
        <p:nvSpPr>
          <p:cNvPr id="430083" name="Rectangle 3" descr="Rectangle: Click to edit Master text styles&#10;Second level&#10;Third level&#10;Fourth level&#10;Fifth level"/>
          <p:cNvSpPr>
            <a:spLocks noGrp="1" noChangeArrowheads="1"/>
          </p:cNvSpPr>
          <p:nvPr>
            <p:ph type="body" idx="1"/>
          </p:nvPr>
        </p:nvSpPr>
        <p:spPr>
          <a:xfrm>
            <a:off x="679450" y="1066800"/>
            <a:ext cx="8464550" cy="4927600"/>
          </a:xfrm>
        </p:spPr>
        <p:txBody>
          <a:bodyPr/>
          <a:lstStyle/>
          <a:p>
            <a:pPr>
              <a:lnSpc>
                <a:spcPct val="90000"/>
              </a:lnSpc>
            </a:pPr>
            <a:r>
              <a:rPr lang="en-US" sz="2800" dirty="0"/>
              <a:t>Cancer is essentially a failure </a:t>
            </a:r>
            <a:br>
              <a:rPr lang="en-US" sz="2800" dirty="0"/>
            </a:br>
            <a:r>
              <a:rPr lang="en-US" sz="2800" dirty="0"/>
              <a:t>of </a:t>
            </a:r>
            <a:r>
              <a:rPr lang="en-US" sz="2800" u="sng" dirty="0"/>
              <a:t>cell division control</a:t>
            </a:r>
            <a:r>
              <a:rPr lang="en-US" sz="2800" dirty="0"/>
              <a:t> </a:t>
            </a:r>
          </a:p>
          <a:p>
            <a:pPr lvl="1">
              <a:lnSpc>
                <a:spcPct val="90000"/>
              </a:lnSpc>
            </a:pPr>
            <a:r>
              <a:rPr lang="en-US" dirty="0"/>
              <a:t>unrestrained, uncontrolled cell growth</a:t>
            </a:r>
          </a:p>
          <a:p>
            <a:pPr>
              <a:lnSpc>
                <a:spcPct val="90000"/>
              </a:lnSpc>
            </a:pPr>
            <a:r>
              <a:rPr lang="en-US" sz="2800" dirty="0"/>
              <a:t>What control is lost?</a:t>
            </a:r>
          </a:p>
          <a:p>
            <a:pPr lvl="1">
              <a:lnSpc>
                <a:spcPct val="90000"/>
              </a:lnSpc>
            </a:pPr>
            <a:r>
              <a:rPr lang="en-US" dirty="0"/>
              <a:t>lose checkpoint </a:t>
            </a:r>
            <a:r>
              <a:rPr lang="en-US" dirty="0">
                <a:solidFill>
                  <a:srgbClr val="CC0000"/>
                </a:solidFill>
              </a:rPr>
              <a:t>stops</a:t>
            </a:r>
            <a:endParaRPr lang="en-US" dirty="0"/>
          </a:p>
          <a:p>
            <a:pPr lvl="1">
              <a:lnSpc>
                <a:spcPct val="90000"/>
              </a:lnSpc>
            </a:pPr>
            <a:r>
              <a:rPr lang="en-US" dirty="0"/>
              <a:t>gene </a:t>
            </a:r>
            <a:r>
              <a:rPr lang="en-US" u="sng" dirty="0">
                <a:solidFill>
                  <a:srgbClr val="CC0000"/>
                </a:solidFill>
              </a:rPr>
              <a:t>p53</a:t>
            </a:r>
            <a:r>
              <a:rPr lang="en-US" dirty="0"/>
              <a:t> plays a key role in G</a:t>
            </a:r>
            <a:r>
              <a:rPr lang="en-US" baseline="-25000" dirty="0"/>
              <a:t>1</a:t>
            </a:r>
            <a:r>
              <a:rPr lang="en-US" dirty="0"/>
              <a:t>/S restriction point</a:t>
            </a:r>
          </a:p>
          <a:p>
            <a:pPr marL="1085850" lvl="2">
              <a:lnSpc>
                <a:spcPct val="90000"/>
              </a:lnSpc>
            </a:pPr>
            <a:r>
              <a:rPr lang="en-US" sz="2800" dirty="0"/>
              <a:t>p53 protein halts cell division if it detects damaged DNA </a:t>
            </a:r>
            <a:endParaRPr lang="en-US" sz="2800" dirty="0" smtClean="0"/>
          </a:p>
          <a:p>
            <a:pPr marL="1085850" lvl="2">
              <a:lnSpc>
                <a:spcPct val="90000"/>
              </a:lnSpc>
            </a:pPr>
            <a:r>
              <a:rPr lang="en-US" sz="2800" u="sng" dirty="0" smtClean="0">
                <a:solidFill>
                  <a:srgbClr val="CC0000"/>
                </a:solidFill>
              </a:rPr>
              <a:t>ALL</a:t>
            </a:r>
            <a:r>
              <a:rPr lang="en-US" sz="2800" dirty="0" smtClean="0"/>
              <a:t> </a:t>
            </a:r>
            <a:r>
              <a:rPr lang="en-US" sz="2800" dirty="0"/>
              <a:t>cancers have to shut down p53 activity</a:t>
            </a:r>
          </a:p>
        </p:txBody>
      </p:sp>
      <p:sp>
        <p:nvSpPr>
          <p:cNvPr id="430089" name="Rectangle 9"/>
          <p:cNvSpPr>
            <a:spLocks noChangeArrowheads="1"/>
          </p:cNvSpPr>
          <p:nvPr/>
        </p:nvSpPr>
        <p:spPr bwMode="auto">
          <a:xfrm>
            <a:off x="3886200" y="5994400"/>
            <a:ext cx="5257800" cy="863600"/>
          </a:xfrm>
          <a:prstGeom prst="rect">
            <a:avLst/>
          </a:prstGeom>
          <a:solidFill>
            <a:srgbClr val="FFCC18"/>
          </a:solidFill>
          <a:ln w="9525">
            <a:noFill/>
            <a:miter lim="800000"/>
            <a:headEnd/>
            <a:tailEnd/>
          </a:ln>
          <a:effectLst/>
        </p:spPr>
        <p:txBody>
          <a:bodyPr wrap="square">
            <a:prstTxWarp prst="textNoShape">
              <a:avLst/>
            </a:prstTxWarp>
            <a:spAutoFit/>
          </a:bodyPr>
          <a:lstStyle/>
          <a:p>
            <a:pPr algn="l"/>
            <a:r>
              <a:rPr lang="en-US" b="1" dirty="0">
                <a:solidFill>
                  <a:srgbClr val="0F116A"/>
                </a:solidFill>
              </a:rPr>
              <a:t>p53 discovered at Stony Brook by</a:t>
            </a:r>
            <a:r>
              <a:rPr lang="en-US" b="1" dirty="0" smtClean="0">
                <a:solidFill>
                  <a:srgbClr val="0F116A"/>
                </a:solidFill>
              </a:rPr>
              <a:t>             Dr</a:t>
            </a:r>
            <a:r>
              <a:rPr lang="en-US" b="1" dirty="0">
                <a:solidFill>
                  <a:srgbClr val="0F116A"/>
                </a:solidFill>
              </a:rPr>
              <a:t>. Arnold Levine</a:t>
            </a:r>
          </a:p>
        </p:txBody>
      </p:sp>
      <p:pic>
        <p:nvPicPr>
          <p:cNvPr id="430093" name="Picture 13" descr="penguinL"/>
          <p:cNvPicPr>
            <a:picLocks noChangeAspect="1" noChangeArrowheads="1"/>
          </p:cNvPicPr>
          <p:nvPr/>
        </p:nvPicPr>
        <p:blipFill>
          <a:blip r:embed="rId5"/>
          <a:srcRect/>
          <a:stretch>
            <a:fillRect/>
          </a:stretch>
        </p:blipFill>
        <p:spPr bwMode="auto">
          <a:xfrm flipH="1">
            <a:off x="0" y="5562600"/>
            <a:ext cx="1274762" cy="1295400"/>
          </a:xfrm>
          <a:prstGeom prst="rect">
            <a:avLst/>
          </a:prstGeom>
          <a:noFill/>
        </p:spPr>
      </p:pic>
      <p:sp>
        <p:nvSpPr>
          <p:cNvPr id="430094" name="AutoShape 14"/>
          <p:cNvSpPr>
            <a:spLocks noChangeArrowheads="1"/>
          </p:cNvSpPr>
          <p:nvPr/>
        </p:nvSpPr>
        <p:spPr bwMode="auto">
          <a:xfrm flipH="1">
            <a:off x="95250" y="3960813"/>
            <a:ext cx="1679575" cy="1112837"/>
          </a:xfrm>
          <a:prstGeom prst="wedgeEllipseCallout">
            <a:avLst>
              <a:gd name="adj1" fmla="val -1703"/>
              <a:gd name="adj2" fmla="val 10720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p53 is the</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Cell Cycle</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Enforcer</a:t>
            </a:r>
            <a:endParaRPr lang="en-US" sz="1600" b="1">
              <a:solidFill>
                <a:srgbClr val="0F116A"/>
              </a:solidFill>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3895367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30093"/>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30094"/>
                                        </p:tgtEl>
                                        <p:attrNameLst>
                                          <p:attrName>style.visibility</p:attrName>
                                        </p:attrNameLst>
                                      </p:cBhvr>
                                      <p:to>
                                        <p:strVal val="visible"/>
                                      </p:to>
                                    </p:set>
                                    <p:animEffect transition="in" filter="wipe(down)">
                                      <p:cBhvr>
                                        <p:cTn id="10" dur="500"/>
                                        <p:tgtEl>
                                          <p:spTgt spid="430094"/>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1721" name="Picture 9"/>
          <p:cNvPicPr>
            <a:picLocks noChangeAspect="1" noChangeArrowheads="1"/>
          </p:cNvPicPr>
          <p:nvPr/>
        </p:nvPicPr>
        <p:blipFill>
          <a:blip r:embed="rId3"/>
          <a:srcRect l="9886" t="5938" r="9628" b="7737"/>
          <a:stretch>
            <a:fillRect/>
          </a:stretch>
        </p:blipFill>
        <p:spPr bwMode="auto">
          <a:xfrm>
            <a:off x="5702300" y="2222500"/>
            <a:ext cx="3035300" cy="4327844"/>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71714" name="Rectangle 2"/>
          <p:cNvSpPr>
            <a:spLocks noGrp="1" noChangeArrowheads="1"/>
          </p:cNvSpPr>
          <p:nvPr>
            <p:ph type="title"/>
          </p:nvPr>
        </p:nvSpPr>
        <p:spPr/>
        <p:txBody>
          <a:bodyPr/>
          <a:lstStyle/>
          <a:p>
            <a:r>
              <a:rPr lang="en-US"/>
              <a:t>Coordination of cell division</a:t>
            </a:r>
          </a:p>
        </p:txBody>
      </p:sp>
      <p:sp>
        <p:nvSpPr>
          <p:cNvPr id="371715" name="Rectangle 3" descr="Rectangle: Click to edit Master text styles&#10;Second level&#10;Third level&#10;Fourth level&#10;Fifth level"/>
          <p:cNvSpPr>
            <a:spLocks noGrp="1" noChangeArrowheads="1"/>
          </p:cNvSpPr>
          <p:nvPr>
            <p:ph type="body" idx="1"/>
          </p:nvPr>
        </p:nvSpPr>
        <p:spPr>
          <a:xfrm>
            <a:off x="211138" y="1092200"/>
            <a:ext cx="7891462" cy="5356225"/>
          </a:xfrm>
        </p:spPr>
        <p:txBody>
          <a:bodyPr/>
          <a:lstStyle/>
          <a:p>
            <a:pPr>
              <a:buClrTx/>
            </a:pPr>
            <a:r>
              <a:rPr lang="en-US" dirty="0"/>
              <a:t>A multicellular organism needs to coordinate cell division across different tissues &amp; organs</a:t>
            </a:r>
          </a:p>
          <a:p>
            <a:pPr lvl="1"/>
            <a:r>
              <a:rPr lang="en-US" dirty="0"/>
              <a:t>critical for normal growth, </a:t>
            </a:r>
            <a:br>
              <a:rPr lang="en-US" dirty="0"/>
            </a:br>
            <a:r>
              <a:rPr lang="en-US" dirty="0"/>
              <a:t>development &amp; </a:t>
            </a:r>
            <a:r>
              <a:rPr lang="en-US" dirty="0" smtClean="0"/>
              <a:t>maintenance</a:t>
            </a:r>
          </a:p>
          <a:p>
            <a:pPr lvl="1"/>
            <a:r>
              <a:rPr lang="en-US" dirty="0" smtClean="0"/>
              <a:t>Timing, Rates and                                  Orchestration all need to be                    controlled</a:t>
            </a:r>
          </a:p>
        </p:txBody>
      </p:sp>
    </p:spTree>
    <p:extLst>
      <p:ext uri="{BB962C8B-B14F-4D97-AF65-F5344CB8AC3E}">
        <p14:creationId xmlns:p14="http://schemas.microsoft.com/office/powerpoint/2010/main" val="29824356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9" name="Picture 3" descr="11_20"/>
          <p:cNvPicPr>
            <a:picLocks noChangeAspect="1" noChangeArrowheads="1"/>
          </p:cNvPicPr>
          <p:nvPr/>
        </p:nvPicPr>
        <p:blipFill>
          <a:blip r:embed="rId4"/>
          <a:srcRect b="4500"/>
          <a:stretch>
            <a:fillRect/>
          </a:stretch>
        </p:blipFill>
        <p:spPr bwMode="auto">
          <a:xfrm>
            <a:off x="366713" y="758825"/>
            <a:ext cx="8410575" cy="6022975"/>
          </a:xfrm>
          <a:prstGeom prst="rect">
            <a:avLst/>
          </a:prstGeom>
          <a:noFill/>
          <a:ln w="9525">
            <a:noFill/>
            <a:miter lim="800000"/>
            <a:headEnd/>
            <a:tailEnd/>
          </a:ln>
          <a:effectLst/>
        </p:spPr>
      </p:pic>
      <p:sp>
        <p:nvSpPr>
          <p:cNvPr id="434180" name="Rectangle 4"/>
          <p:cNvSpPr>
            <a:spLocks noChangeArrowheads="1"/>
          </p:cNvSpPr>
          <p:nvPr/>
        </p:nvSpPr>
        <p:spPr bwMode="auto">
          <a:xfrm>
            <a:off x="522288" y="3186113"/>
            <a:ext cx="1966912" cy="5429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00000"/>
                </a:solidFill>
              </a:rPr>
              <a:t>DNA damage is caused</a:t>
            </a:r>
          </a:p>
          <a:p>
            <a:pPr algn="l" eaLnBrk="1" hangingPunct="1">
              <a:lnSpc>
                <a:spcPct val="85000"/>
              </a:lnSpc>
            </a:pPr>
            <a:r>
              <a:rPr lang="en-US" sz="1400" b="1">
                <a:solidFill>
                  <a:srgbClr val="000000"/>
                </a:solidFill>
              </a:rPr>
              <a:t>by heat, radiation, or </a:t>
            </a:r>
          </a:p>
          <a:p>
            <a:pPr algn="l" eaLnBrk="1" hangingPunct="1">
              <a:lnSpc>
                <a:spcPct val="85000"/>
              </a:lnSpc>
            </a:pPr>
            <a:r>
              <a:rPr lang="en-US" sz="1400" b="1">
                <a:solidFill>
                  <a:srgbClr val="000000"/>
                </a:solidFill>
              </a:rPr>
              <a:t>chemicals.</a:t>
            </a:r>
            <a:endParaRPr lang="en-US" sz="1400" b="1"/>
          </a:p>
        </p:txBody>
      </p:sp>
      <p:sp>
        <p:nvSpPr>
          <p:cNvPr id="434181" name="Rectangle 5"/>
          <p:cNvSpPr>
            <a:spLocks noChangeArrowheads="1"/>
          </p:cNvSpPr>
          <p:nvPr/>
        </p:nvSpPr>
        <p:spPr bwMode="auto">
          <a:xfrm>
            <a:off x="7112000" y="1374775"/>
            <a:ext cx="1344613" cy="5429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F116A"/>
                </a:solidFill>
              </a:rPr>
              <a:t>p53 allows cells</a:t>
            </a:r>
          </a:p>
          <a:p>
            <a:pPr algn="l" eaLnBrk="1" hangingPunct="1">
              <a:lnSpc>
                <a:spcPct val="85000"/>
              </a:lnSpc>
            </a:pPr>
            <a:r>
              <a:rPr lang="en-US" sz="1400" b="1">
                <a:solidFill>
                  <a:srgbClr val="0F116A"/>
                </a:solidFill>
              </a:rPr>
              <a:t>with repaired</a:t>
            </a:r>
          </a:p>
          <a:p>
            <a:pPr algn="l" eaLnBrk="1" hangingPunct="1">
              <a:lnSpc>
                <a:spcPct val="85000"/>
              </a:lnSpc>
            </a:pPr>
            <a:r>
              <a:rPr lang="en-US" sz="1400" b="1">
                <a:solidFill>
                  <a:srgbClr val="0F116A"/>
                </a:solidFill>
              </a:rPr>
              <a:t>DNA to divide.</a:t>
            </a:r>
          </a:p>
        </p:txBody>
      </p:sp>
      <p:sp>
        <p:nvSpPr>
          <p:cNvPr id="434182" name="Rectangle 6"/>
          <p:cNvSpPr>
            <a:spLocks noChangeArrowheads="1"/>
          </p:cNvSpPr>
          <p:nvPr/>
        </p:nvSpPr>
        <p:spPr bwMode="auto">
          <a:xfrm>
            <a:off x="493713" y="2908300"/>
            <a:ext cx="685800" cy="233363"/>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Step 1</a:t>
            </a:r>
          </a:p>
        </p:txBody>
      </p:sp>
      <p:sp>
        <p:nvSpPr>
          <p:cNvPr id="434183" name="Rectangle 7"/>
          <p:cNvSpPr>
            <a:spLocks noChangeArrowheads="1"/>
          </p:cNvSpPr>
          <p:nvPr/>
        </p:nvSpPr>
        <p:spPr bwMode="auto">
          <a:xfrm>
            <a:off x="620713" y="5862638"/>
            <a:ext cx="1333500" cy="723900"/>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00000"/>
                </a:solidFill>
              </a:rPr>
              <a:t>DNA damage is</a:t>
            </a:r>
          </a:p>
          <a:p>
            <a:pPr algn="l" eaLnBrk="1" hangingPunct="1">
              <a:lnSpc>
                <a:spcPct val="85000"/>
              </a:lnSpc>
            </a:pPr>
            <a:r>
              <a:rPr lang="en-US" sz="1400" b="1">
                <a:solidFill>
                  <a:srgbClr val="000000"/>
                </a:solidFill>
              </a:rPr>
              <a:t>caused by heat,</a:t>
            </a:r>
          </a:p>
          <a:p>
            <a:pPr algn="l" eaLnBrk="1" hangingPunct="1">
              <a:lnSpc>
                <a:spcPct val="85000"/>
              </a:lnSpc>
            </a:pPr>
            <a:r>
              <a:rPr lang="en-US" sz="1400" b="1">
                <a:solidFill>
                  <a:srgbClr val="000000"/>
                </a:solidFill>
              </a:rPr>
              <a:t>radiation, or </a:t>
            </a:r>
          </a:p>
          <a:p>
            <a:pPr algn="l" eaLnBrk="1" hangingPunct="1">
              <a:lnSpc>
                <a:spcPct val="85000"/>
              </a:lnSpc>
            </a:pPr>
            <a:r>
              <a:rPr lang="en-US" sz="1400" b="1">
                <a:solidFill>
                  <a:srgbClr val="000000"/>
                </a:solidFill>
              </a:rPr>
              <a:t>chemicals.</a:t>
            </a:r>
            <a:endParaRPr lang="en-US" sz="1400" b="1"/>
          </a:p>
        </p:txBody>
      </p:sp>
      <p:sp>
        <p:nvSpPr>
          <p:cNvPr id="434184" name="Rectangle 8"/>
          <p:cNvSpPr>
            <a:spLocks noChangeArrowheads="1"/>
          </p:cNvSpPr>
          <p:nvPr/>
        </p:nvSpPr>
        <p:spPr bwMode="auto">
          <a:xfrm>
            <a:off x="611188" y="5540375"/>
            <a:ext cx="685800" cy="233363"/>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Step 1</a:t>
            </a:r>
          </a:p>
        </p:txBody>
      </p:sp>
      <p:sp>
        <p:nvSpPr>
          <p:cNvPr id="434185" name="Rectangle 9"/>
          <p:cNvSpPr>
            <a:spLocks noChangeArrowheads="1"/>
          </p:cNvSpPr>
          <p:nvPr/>
        </p:nvSpPr>
        <p:spPr bwMode="auto">
          <a:xfrm>
            <a:off x="2393950" y="5527675"/>
            <a:ext cx="685800" cy="233363"/>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Step 2</a:t>
            </a:r>
          </a:p>
        </p:txBody>
      </p:sp>
      <p:sp>
        <p:nvSpPr>
          <p:cNvPr id="434186" name="Rectangle 10"/>
          <p:cNvSpPr>
            <a:spLocks noChangeArrowheads="1"/>
          </p:cNvSpPr>
          <p:nvPr/>
        </p:nvSpPr>
        <p:spPr bwMode="auto">
          <a:xfrm>
            <a:off x="5316538" y="6103938"/>
            <a:ext cx="2865437" cy="5429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00000"/>
                </a:solidFill>
              </a:rPr>
              <a:t>Damaged cells continue to divide.</a:t>
            </a:r>
          </a:p>
          <a:p>
            <a:pPr algn="l" eaLnBrk="1" hangingPunct="1">
              <a:lnSpc>
                <a:spcPct val="85000"/>
              </a:lnSpc>
            </a:pPr>
            <a:r>
              <a:rPr lang="en-US" sz="1400" b="1">
                <a:solidFill>
                  <a:srgbClr val="000000"/>
                </a:solidFill>
              </a:rPr>
              <a:t>If other damage accumulates, the</a:t>
            </a:r>
          </a:p>
          <a:p>
            <a:pPr algn="l" eaLnBrk="1" hangingPunct="1">
              <a:lnSpc>
                <a:spcPct val="85000"/>
              </a:lnSpc>
            </a:pPr>
            <a:r>
              <a:rPr lang="en-US" sz="1400" b="1">
                <a:solidFill>
                  <a:srgbClr val="000000"/>
                </a:solidFill>
              </a:rPr>
              <a:t>cell can turn cancerous. </a:t>
            </a:r>
            <a:endParaRPr lang="en-US" sz="1400" b="1"/>
          </a:p>
        </p:txBody>
      </p:sp>
      <p:sp>
        <p:nvSpPr>
          <p:cNvPr id="434187" name="Rectangle 11"/>
          <p:cNvSpPr>
            <a:spLocks noChangeArrowheads="1"/>
          </p:cNvSpPr>
          <p:nvPr/>
        </p:nvSpPr>
        <p:spPr bwMode="auto">
          <a:xfrm>
            <a:off x="5746750" y="2908300"/>
            <a:ext cx="685800" cy="233363"/>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Step 3</a:t>
            </a:r>
          </a:p>
        </p:txBody>
      </p:sp>
      <p:sp>
        <p:nvSpPr>
          <p:cNvPr id="434188" name="Rectangle 12"/>
          <p:cNvSpPr>
            <a:spLocks noChangeArrowheads="1"/>
          </p:cNvSpPr>
          <p:nvPr/>
        </p:nvSpPr>
        <p:spPr bwMode="auto">
          <a:xfrm>
            <a:off x="5746750" y="3186113"/>
            <a:ext cx="2717800" cy="361950"/>
          </a:xfrm>
          <a:prstGeom prst="rect">
            <a:avLst/>
          </a:prstGeom>
          <a:noFill/>
          <a:ln w="9525">
            <a:noFill/>
            <a:miter lim="800000"/>
            <a:headEnd/>
            <a:tailEnd/>
          </a:ln>
        </p:spPr>
        <p:txBody>
          <a:bodyPr lIns="0" tIns="0" rIns="0" bIns="0">
            <a:prstTxWarp prst="textNoShape">
              <a:avLst/>
            </a:prstTxWarp>
            <a:spAutoFit/>
          </a:bodyPr>
          <a:lstStyle/>
          <a:p>
            <a:pPr algn="l" eaLnBrk="1" hangingPunct="1">
              <a:lnSpc>
                <a:spcPct val="85000"/>
              </a:lnSpc>
            </a:pPr>
            <a:r>
              <a:rPr lang="en-US" sz="1400" b="1">
                <a:solidFill>
                  <a:srgbClr val="000000"/>
                </a:solidFill>
              </a:rPr>
              <a:t>p53 triggers the destruction </a:t>
            </a:r>
            <a:br>
              <a:rPr lang="en-US" sz="1400" b="1">
                <a:solidFill>
                  <a:srgbClr val="000000"/>
                </a:solidFill>
              </a:rPr>
            </a:br>
            <a:r>
              <a:rPr lang="en-US" sz="1400" b="1">
                <a:solidFill>
                  <a:srgbClr val="000000"/>
                </a:solidFill>
              </a:rPr>
              <a:t>of cells damaged beyond repair.</a:t>
            </a:r>
            <a:endParaRPr lang="en-US" sz="1400" b="1"/>
          </a:p>
        </p:txBody>
      </p:sp>
      <p:sp>
        <p:nvSpPr>
          <p:cNvPr id="434189" name="AutoShape 13"/>
          <p:cNvSpPr>
            <a:spLocks noChangeArrowheads="1"/>
          </p:cNvSpPr>
          <p:nvPr/>
        </p:nvSpPr>
        <p:spPr bwMode="auto">
          <a:xfrm>
            <a:off x="609600" y="3902075"/>
            <a:ext cx="1884363" cy="325438"/>
          </a:xfrm>
          <a:prstGeom prst="roundRect">
            <a:avLst>
              <a:gd name="adj" fmla="val 16667"/>
            </a:avLst>
          </a:prstGeom>
          <a:solidFill>
            <a:srgbClr val="FFCC18"/>
          </a:solidFill>
          <a:ln w="9525">
            <a:noFill/>
            <a:round/>
            <a:headEnd/>
            <a:tailEnd/>
          </a:ln>
        </p:spPr>
        <p:txBody>
          <a:bodyPr wrap="none" lIns="45720" rIns="45720">
            <a:prstTxWarp prst="textNoShape">
              <a:avLst/>
            </a:prstTxWarp>
            <a:spAutoFit/>
          </a:bodyPr>
          <a:lstStyle/>
          <a:p>
            <a:pPr eaLnBrk="1" hangingPunct="1">
              <a:lnSpc>
                <a:spcPct val="85000"/>
              </a:lnSpc>
            </a:pPr>
            <a:r>
              <a:rPr lang="en-US" sz="1600" b="1" u="sng">
                <a:solidFill>
                  <a:srgbClr val="CC0000"/>
                </a:solidFill>
              </a:rPr>
              <a:t>ABNORMAL</a:t>
            </a:r>
            <a:r>
              <a:rPr lang="en-US" sz="1600" b="1">
                <a:solidFill>
                  <a:srgbClr val="000000"/>
                </a:solidFill>
              </a:rPr>
              <a:t> p53   </a:t>
            </a:r>
            <a:endParaRPr lang="en-US" sz="1600" b="1"/>
          </a:p>
        </p:txBody>
      </p:sp>
      <p:sp>
        <p:nvSpPr>
          <p:cNvPr id="434190" name="AutoShape 14"/>
          <p:cNvSpPr>
            <a:spLocks noChangeArrowheads="1"/>
          </p:cNvSpPr>
          <p:nvPr/>
        </p:nvSpPr>
        <p:spPr bwMode="auto">
          <a:xfrm>
            <a:off x="608013" y="1079500"/>
            <a:ext cx="1422400" cy="325438"/>
          </a:xfrm>
          <a:prstGeom prst="roundRect">
            <a:avLst>
              <a:gd name="adj" fmla="val 16667"/>
            </a:avLst>
          </a:prstGeom>
          <a:solidFill>
            <a:srgbClr val="FFCC18"/>
          </a:solidFill>
          <a:ln w="9525">
            <a:noFill/>
            <a:round/>
            <a:headEnd/>
            <a:tailEnd/>
          </a:ln>
        </p:spPr>
        <p:txBody>
          <a:bodyPr wrap="none" lIns="45720" rIns="45720">
            <a:prstTxWarp prst="textNoShape">
              <a:avLst/>
            </a:prstTxWarp>
            <a:spAutoFit/>
          </a:bodyPr>
          <a:lstStyle/>
          <a:p>
            <a:pPr eaLnBrk="1" hangingPunct="1">
              <a:lnSpc>
                <a:spcPct val="85000"/>
              </a:lnSpc>
            </a:pPr>
            <a:r>
              <a:rPr lang="en-US" sz="1600" b="1" u="sng">
                <a:solidFill>
                  <a:srgbClr val="186813"/>
                </a:solidFill>
              </a:rPr>
              <a:t>NORMAL</a:t>
            </a:r>
            <a:r>
              <a:rPr lang="en-US" sz="1600" b="1">
                <a:solidFill>
                  <a:srgbClr val="000000"/>
                </a:solidFill>
              </a:rPr>
              <a:t> p53</a:t>
            </a:r>
            <a:endParaRPr lang="en-US" sz="1600" b="1"/>
          </a:p>
        </p:txBody>
      </p:sp>
      <p:sp>
        <p:nvSpPr>
          <p:cNvPr id="434191" name="Rectangle 15"/>
          <p:cNvSpPr>
            <a:spLocks noChangeArrowheads="1"/>
          </p:cNvSpPr>
          <p:nvPr/>
        </p:nvSpPr>
        <p:spPr bwMode="auto">
          <a:xfrm>
            <a:off x="1863725" y="4624388"/>
            <a:ext cx="958850" cy="3619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abnormal</a:t>
            </a:r>
          </a:p>
          <a:p>
            <a:pPr eaLnBrk="1" hangingPunct="1">
              <a:lnSpc>
                <a:spcPct val="85000"/>
              </a:lnSpc>
            </a:pPr>
            <a:r>
              <a:rPr lang="en-US" sz="1400" b="1">
                <a:solidFill>
                  <a:srgbClr val="000000"/>
                </a:solidFill>
              </a:rPr>
              <a:t>p53 protein</a:t>
            </a:r>
            <a:endParaRPr lang="en-US" sz="1400" b="1"/>
          </a:p>
        </p:txBody>
      </p:sp>
      <p:sp>
        <p:nvSpPr>
          <p:cNvPr id="434192" name="Rectangle 16"/>
          <p:cNvSpPr>
            <a:spLocks noChangeArrowheads="1"/>
          </p:cNvSpPr>
          <p:nvPr/>
        </p:nvSpPr>
        <p:spPr bwMode="auto">
          <a:xfrm>
            <a:off x="7989888" y="5381625"/>
            <a:ext cx="655637" cy="4159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600" b="1">
                <a:solidFill>
                  <a:srgbClr val="0F116A"/>
                </a:solidFill>
              </a:rPr>
              <a:t>cancer</a:t>
            </a:r>
          </a:p>
          <a:p>
            <a:pPr algn="l" eaLnBrk="1" hangingPunct="1">
              <a:lnSpc>
                <a:spcPct val="85000"/>
              </a:lnSpc>
            </a:pPr>
            <a:r>
              <a:rPr lang="en-US" sz="1600" b="1">
                <a:solidFill>
                  <a:srgbClr val="0F116A"/>
                </a:solidFill>
              </a:rPr>
              <a:t>cell</a:t>
            </a:r>
          </a:p>
        </p:txBody>
      </p:sp>
      <p:sp>
        <p:nvSpPr>
          <p:cNvPr id="434193" name="Rectangle 17"/>
          <p:cNvSpPr>
            <a:spLocks noChangeArrowheads="1"/>
          </p:cNvSpPr>
          <p:nvPr/>
        </p:nvSpPr>
        <p:spPr bwMode="auto">
          <a:xfrm>
            <a:off x="5321300" y="5835650"/>
            <a:ext cx="685800" cy="233363"/>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CC0000"/>
                </a:solidFill>
              </a:rPr>
              <a:t>Step 3</a:t>
            </a:r>
          </a:p>
        </p:txBody>
      </p:sp>
      <p:sp>
        <p:nvSpPr>
          <p:cNvPr id="434194" name="Rectangle 18"/>
          <p:cNvSpPr>
            <a:spLocks noChangeArrowheads="1"/>
          </p:cNvSpPr>
          <p:nvPr/>
        </p:nvSpPr>
        <p:spPr bwMode="auto">
          <a:xfrm>
            <a:off x="2393950" y="5837238"/>
            <a:ext cx="2430463" cy="723900"/>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00000"/>
                </a:solidFill>
              </a:rPr>
              <a:t>The p53 protein fails to stop</a:t>
            </a:r>
          </a:p>
          <a:p>
            <a:pPr algn="l" eaLnBrk="1" hangingPunct="1">
              <a:lnSpc>
                <a:spcPct val="85000"/>
              </a:lnSpc>
            </a:pPr>
            <a:r>
              <a:rPr lang="en-US" sz="1400" b="1">
                <a:solidFill>
                  <a:srgbClr val="000000"/>
                </a:solidFill>
              </a:rPr>
              <a:t>cell division and repair DNA.</a:t>
            </a:r>
          </a:p>
          <a:p>
            <a:pPr algn="l" eaLnBrk="1" hangingPunct="1">
              <a:lnSpc>
                <a:spcPct val="85000"/>
              </a:lnSpc>
            </a:pPr>
            <a:r>
              <a:rPr lang="en-US" sz="1400" b="1">
                <a:solidFill>
                  <a:srgbClr val="000000"/>
                </a:solidFill>
              </a:rPr>
              <a:t>Cell divides without repair to</a:t>
            </a:r>
          </a:p>
          <a:p>
            <a:pPr algn="l" eaLnBrk="1" hangingPunct="1">
              <a:lnSpc>
                <a:spcPct val="85000"/>
              </a:lnSpc>
            </a:pPr>
            <a:r>
              <a:rPr lang="en-US" sz="1400" b="1">
                <a:solidFill>
                  <a:srgbClr val="000000"/>
                </a:solidFill>
              </a:rPr>
              <a:t>damaged DNA.</a:t>
            </a:r>
            <a:endParaRPr lang="en-US" sz="1400" b="1"/>
          </a:p>
        </p:txBody>
      </p:sp>
      <p:sp>
        <p:nvSpPr>
          <p:cNvPr id="434195" name="Rectangle 19"/>
          <p:cNvSpPr>
            <a:spLocks noChangeArrowheads="1"/>
          </p:cNvSpPr>
          <p:nvPr/>
        </p:nvSpPr>
        <p:spPr bwMode="auto">
          <a:xfrm>
            <a:off x="3797300" y="5970588"/>
            <a:ext cx="0" cy="207962"/>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endParaRPr lang="en-US" sz="1600" b="1"/>
          </a:p>
        </p:txBody>
      </p:sp>
      <p:sp>
        <p:nvSpPr>
          <p:cNvPr id="434196" name="Rectangle 20"/>
          <p:cNvSpPr>
            <a:spLocks noChangeArrowheads="1"/>
          </p:cNvSpPr>
          <p:nvPr/>
        </p:nvSpPr>
        <p:spPr bwMode="auto">
          <a:xfrm>
            <a:off x="3065463" y="3186113"/>
            <a:ext cx="2084387" cy="542925"/>
          </a:xfrm>
          <a:prstGeom prst="rect">
            <a:avLst/>
          </a:prstGeom>
          <a:noFill/>
          <a:ln w="9525">
            <a:noFill/>
            <a:miter lim="800000"/>
            <a:headEnd/>
            <a:tailEnd/>
          </a:ln>
        </p:spPr>
        <p:txBody>
          <a:bodyPr wrap="none" lIns="0" tIns="0" rIns="0" bIns="0">
            <a:prstTxWarp prst="textNoShape">
              <a:avLst/>
            </a:prstTxWarp>
            <a:spAutoFit/>
          </a:bodyPr>
          <a:lstStyle/>
          <a:p>
            <a:pPr algn="l" eaLnBrk="1" hangingPunct="1">
              <a:lnSpc>
                <a:spcPct val="85000"/>
              </a:lnSpc>
            </a:pPr>
            <a:r>
              <a:rPr lang="en-US" sz="1400" b="1">
                <a:solidFill>
                  <a:srgbClr val="000000"/>
                </a:solidFill>
              </a:rPr>
              <a:t>Cell division stops, and </a:t>
            </a:r>
            <a:br>
              <a:rPr lang="en-US" sz="1400" b="1">
                <a:solidFill>
                  <a:srgbClr val="000000"/>
                </a:solidFill>
              </a:rPr>
            </a:br>
            <a:r>
              <a:rPr lang="en-US" sz="1400" b="1">
                <a:solidFill>
                  <a:srgbClr val="000000"/>
                </a:solidFill>
              </a:rPr>
              <a:t>p53 triggers enzymes to </a:t>
            </a:r>
            <a:br>
              <a:rPr lang="en-US" sz="1400" b="1">
                <a:solidFill>
                  <a:srgbClr val="000000"/>
                </a:solidFill>
              </a:rPr>
            </a:br>
            <a:r>
              <a:rPr lang="en-US" sz="1400" b="1">
                <a:solidFill>
                  <a:srgbClr val="000000"/>
                </a:solidFill>
              </a:rPr>
              <a:t>repair damaged region.</a:t>
            </a:r>
            <a:endParaRPr lang="en-US" sz="1400" b="1"/>
          </a:p>
        </p:txBody>
      </p:sp>
      <p:sp>
        <p:nvSpPr>
          <p:cNvPr id="434197" name="Rectangle 21"/>
          <p:cNvSpPr>
            <a:spLocks noChangeArrowheads="1"/>
          </p:cNvSpPr>
          <p:nvPr/>
        </p:nvSpPr>
        <p:spPr bwMode="auto">
          <a:xfrm>
            <a:off x="3019425" y="2906713"/>
            <a:ext cx="685800" cy="233362"/>
          </a:xfrm>
          <a:prstGeom prst="rect">
            <a:avLst/>
          </a:prstGeom>
          <a:solidFill>
            <a:srgbClr val="FFEA18"/>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800" b="1">
                <a:solidFill>
                  <a:srgbClr val="186813"/>
                </a:solidFill>
              </a:rPr>
              <a:t>Step 2</a:t>
            </a:r>
          </a:p>
        </p:txBody>
      </p:sp>
      <p:sp>
        <p:nvSpPr>
          <p:cNvPr id="434198" name="Rectangle 22"/>
          <p:cNvSpPr>
            <a:spLocks noChangeArrowheads="1"/>
          </p:cNvSpPr>
          <p:nvPr/>
        </p:nvSpPr>
        <p:spPr bwMode="auto">
          <a:xfrm>
            <a:off x="3602038" y="2112963"/>
            <a:ext cx="1630362" cy="180975"/>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F116A"/>
                </a:solidFill>
              </a:rPr>
              <a:t>DNA repair enzyme</a:t>
            </a:r>
          </a:p>
        </p:txBody>
      </p:sp>
      <p:sp>
        <p:nvSpPr>
          <p:cNvPr id="434199" name="Rectangle 23"/>
          <p:cNvSpPr>
            <a:spLocks noChangeArrowheads="1"/>
          </p:cNvSpPr>
          <p:nvPr/>
        </p:nvSpPr>
        <p:spPr bwMode="auto">
          <a:xfrm>
            <a:off x="1787525" y="2011363"/>
            <a:ext cx="603250" cy="3619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p53</a:t>
            </a:r>
          </a:p>
          <a:p>
            <a:pPr eaLnBrk="1" hangingPunct="1">
              <a:lnSpc>
                <a:spcPct val="85000"/>
              </a:lnSpc>
            </a:pPr>
            <a:r>
              <a:rPr lang="en-US" sz="1400" b="1">
                <a:solidFill>
                  <a:srgbClr val="000000"/>
                </a:solidFill>
              </a:rPr>
              <a:t>protein</a:t>
            </a:r>
            <a:endParaRPr lang="en-US" sz="1400" b="1"/>
          </a:p>
        </p:txBody>
      </p:sp>
      <p:sp>
        <p:nvSpPr>
          <p:cNvPr id="434200" name="Rectangle 24"/>
          <p:cNvSpPr>
            <a:spLocks noChangeArrowheads="1"/>
          </p:cNvSpPr>
          <p:nvPr/>
        </p:nvSpPr>
        <p:spPr bwMode="auto">
          <a:xfrm>
            <a:off x="2182813" y="2105025"/>
            <a:ext cx="0" cy="207963"/>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endParaRPr lang="en-US" sz="1600" b="1"/>
          </a:p>
        </p:txBody>
      </p:sp>
      <p:sp>
        <p:nvSpPr>
          <p:cNvPr id="434201" name="Rectangle 25"/>
          <p:cNvSpPr>
            <a:spLocks noChangeArrowheads="1"/>
          </p:cNvSpPr>
          <p:nvPr/>
        </p:nvSpPr>
        <p:spPr bwMode="auto">
          <a:xfrm>
            <a:off x="5429250" y="2306638"/>
            <a:ext cx="603250" cy="361950"/>
          </a:xfrm>
          <a:prstGeom prst="rect">
            <a:avLst/>
          </a:prstGeom>
          <a:no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400" b="1">
                <a:solidFill>
                  <a:srgbClr val="000000"/>
                </a:solidFill>
              </a:rPr>
              <a:t>p53</a:t>
            </a:r>
          </a:p>
          <a:p>
            <a:pPr eaLnBrk="1" hangingPunct="1">
              <a:lnSpc>
                <a:spcPct val="85000"/>
              </a:lnSpc>
            </a:pPr>
            <a:r>
              <a:rPr lang="en-US" sz="1400" b="1">
                <a:solidFill>
                  <a:srgbClr val="000000"/>
                </a:solidFill>
              </a:rPr>
              <a:t>protein</a:t>
            </a:r>
            <a:endParaRPr lang="en-US" sz="1400" b="1"/>
          </a:p>
        </p:txBody>
      </p:sp>
      <p:sp>
        <p:nvSpPr>
          <p:cNvPr id="434204" name="Rectangle 28"/>
          <p:cNvSpPr>
            <a:spLocks noGrp="1" noChangeArrowheads="1"/>
          </p:cNvSpPr>
          <p:nvPr>
            <p:ph type="title"/>
          </p:nvPr>
        </p:nvSpPr>
        <p:spPr>
          <a:xfrm>
            <a:off x="558800" y="190500"/>
            <a:ext cx="7772400" cy="762000"/>
          </a:xfrm>
          <a:noFill/>
          <a:ln/>
        </p:spPr>
        <p:txBody>
          <a:bodyPr/>
          <a:lstStyle/>
          <a:p>
            <a:r>
              <a:rPr lang="en-US"/>
              <a:t>p53 — master regulator gene</a:t>
            </a:r>
          </a:p>
        </p:txBody>
      </p:sp>
    </p:spTree>
    <p:extLst>
      <p:ext uri="{BB962C8B-B14F-4D97-AF65-F5344CB8AC3E}">
        <p14:creationId xmlns:p14="http://schemas.microsoft.com/office/powerpoint/2010/main" val="312757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4190"/>
                                        </p:tgtEl>
                                        <p:attrNameLst>
                                          <p:attrName>style.visibility</p:attrName>
                                        </p:attrNameLst>
                                      </p:cBhvr>
                                      <p:to>
                                        <p:strVal val="visible"/>
                                      </p:to>
                                    </p:set>
                                    <p:animEffect transition="in" filter="wipe(left)">
                                      <p:cBhvr>
                                        <p:cTn id="7" dur="500"/>
                                        <p:tgtEl>
                                          <p:spTgt spid="434190"/>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4189"/>
                                        </p:tgtEl>
                                        <p:attrNameLst>
                                          <p:attrName>style.visibility</p:attrName>
                                        </p:attrNameLst>
                                      </p:cBhvr>
                                      <p:to>
                                        <p:strVal val="visible"/>
                                      </p:to>
                                    </p:set>
                                    <p:animEffect transition="in" filter="wipe(left)">
                                      <p:cBhvr>
                                        <p:cTn id="12" dur="500"/>
                                        <p:tgtEl>
                                          <p:spTgt spid="434189"/>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9" grpId="0" animBg="1" autoUpdateAnimBg="0"/>
      <p:bldP spid="43419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2676" name="Picture 4"/>
          <p:cNvPicPr>
            <a:picLocks noChangeAspect="1" noChangeArrowheads="1"/>
          </p:cNvPicPr>
          <p:nvPr/>
        </p:nvPicPr>
        <p:blipFill>
          <a:blip r:embed="rId5"/>
          <a:srcRect l="47844" t="76680" r="4675" b="9599"/>
          <a:stretch>
            <a:fillRect/>
          </a:stretch>
        </p:blipFill>
        <p:spPr bwMode="auto">
          <a:xfrm>
            <a:off x="6786563" y="2841625"/>
            <a:ext cx="2319337" cy="882650"/>
          </a:xfrm>
          <a:prstGeom prst="rect">
            <a:avLst/>
          </a:prstGeom>
          <a:noFill/>
          <a:ln w="9525">
            <a:noFill/>
            <a:miter lim="800000"/>
            <a:headEnd/>
            <a:tailEnd/>
          </a:ln>
        </p:spPr>
      </p:pic>
      <p:pic>
        <p:nvPicPr>
          <p:cNvPr id="412677" name="Picture 5"/>
          <p:cNvPicPr>
            <a:picLocks noChangeAspect="1" noChangeArrowheads="1"/>
          </p:cNvPicPr>
          <p:nvPr/>
        </p:nvPicPr>
        <p:blipFill>
          <a:blip r:embed="rId5"/>
          <a:srcRect t="76680" r="51428" b="4440"/>
          <a:stretch>
            <a:fillRect/>
          </a:stretch>
        </p:blipFill>
        <p:spPr bwMode="auto">
          <a:xfrm>
            <a:off x="6699250" y="1685925"/>
            <a:ext cx="2406650" cy="1214438"/>
          </a:xfrm>
          <a:prstGeom prst="rect">
            <a:avLst/>
          </a:prstGeom>
          <a:noFill/>
          <a:ln w="9525">
            <a:noFill/>
            <a:miter lim="800000"/>
            <a:headEnd/>
            <a:tailEnd/>
          </a:ln>
        </p:spPr>
      </p:pic>
      <p:sp>
        <p:nvSpPr>
          <p:cNvPr id="412674" name="Rectangle 2"/>
          <p:cNvSpPr>
            <a:spLocks noGrp="1" noChangeArrowheads="1"/>
          </p:cNvSpPr>
          <p:nvPr>
            <p:ph type="title"/>
          </p:nvPr>
        </p:nvSpPr>
        <p:spPr/>
        <p:txBody>
          <a:bodyPr/>
          <a:lstStyle/>
          <a:p>
            <a:r>
              <a:rPr lang="en-US"/>
              <a:t>Development of Cancer</a:t>
            </a:r>
          </a:p>
        </p:txBody>
      </p:sp>
      <p:sp>
        <p:nvSpPr>
          <p:cNvPr id="412675" name="Rectangle 3" descr="Rectangle: Click to edit Master text styles&#10;Second level&#10;Third level&#10;Fourth level&#10;Fifth level"/>
          <p:cNvSpPr>
            <a:spLocks noGrp="1" noChangeArrowheads="1"/>
          </p:cNvSpPr>
          <p:nvPr>
            <p:ph type="body" idx="1"/>
          </p:nvPr>
        </p:nvSpPr>
        <p:spPr>
          <a:xfrm>
            <a:off x="304800" y="1041400"/>
            <a:ext cx="7912100" cy="5257800"/>
          </a:xfrm>
        </p:spPr>
        <p:txBody>
          <a:bodyPr>
            <a:normAutofit lnSpcReduction="10000"/>
          </a:bodyPr>
          <a:lstStyle/>
          <a:p>
            <a:pPr>
              <a:lnSpc>
                <a:spcPct val="90000"/>
              </a:lnSpc>
            </a:pPr>
            <a:r>
              <a:rPr lang="en-US" sz="2400" dirty="0"/>
              <a:t>Cancer develops only after a cell experiences ~6 key mutations (“hits”)</a:t>
            </a:r>
          </a:p>
          <a:p>
            <a:pPr lvl="1">
              <a:lnSpc>
                <a:spcPct val="90000"/>
              </a:lnSpc>
            </a:pPr>
            <a:r>
              <a:rPr lang="en-US" sz="2400" u="sng" dirty="0"/>
              <a:t>unlimited growth</a:t>
            </a:r>
            <a:r>
              <a:rPr lang="en-US" sz="2400" dirty="0"/>
              <a:t> </a:t>
            </a:r>
          </a:p>
          <a:p>
            <a:pPr lvl="2">
              <a:lnSpc>
                <a:spcPct val="90000"/>
              </a:lnSpc>
            </a:pPr>
            <a:r>
              <a:rPr lang="en-US" dirty="0"/>
              <a:t>turn </a:t>
            </a:r>
            <a:r>
              <a:rPr lang="en-US" u="sng" dirty="0">
                <a:solidFill>
                  <a:srgbClr val="186813"/>
                </a:solidFill>
              </a:rPr>
              <a:t>on</a:t>
            </a:r>
            <a:r>
              <a:rPr lang="en-US" dirty="0"/>
              <a:t> growth promoter genes</a:t>
            </a:r>
          </a:p>
          <a:p>
            <a:pPr lvl="1">
              <a:lnSpc>
                <a:spcPct val="90000"/>
              </a:lnSpc>
            </a:pPr>
            <a:r>
              <a:rPr lang="en-US" sz="2400" u="sng" dirty="0"/>
              <a:t>ignore checkpoints</a:t>
            </a:r>
            <a:endParaRPr lang="en-US" sz="2400" dirty="0"/>
          </a:p>
          <a:p>
            <a:pPr lvl="2">
              <a:lnSpc>
                <a:spcPct val="90000"/>
              </a:lnSpc>
            </a:pPr>
            <a:r>
              <a:rPr lang="en-US" dirty="0"/>
              <a:t>turn </a:t>
            </a:r>
            <a:r>
              <a:rPr lang="en-US" u="sng" dirty="0">
                <a:solidFill>
                  <a:srgbClr val="CC0000"/>
                </a:solidFill>
              </a:rPr>
              <a:t>off</a:t>
            </a:r>
            <a:r>
              <a:rPr lang="en-US" dirty="0"/>
              <a:t> tumor suppressor genes (p53)</a:t>
            </a:r>
          </a:p>
          <a:p>
            <a:pPr lvl="1">
              <a:lnSpc>
                <a:spcPct val="90000"/>
              </a:lnSpc>
            </a:pPr>
            <a:r>
              <a:rPr lang="en-US" sz="2400" u="sng" dirty="0"/>
              <a:t>escape apoptosis</a:t>
            </a:r>
            <a:endParaRPr lang="en-US" sz="2400" dirty="0"/>
          </a:p>
          <a:p>
            <a:pPr lvl="2">
              <a:lnSpc>
                <a:spcPct val="90000"/>
              </a:lnSpc>
            </a:pPr>
            <a:r>
              <a:rPr lang="en-US" dirty="0"/>
              <a:t>turn </a:t>
            </a:r>
            <a:r>
              <a:rPr lang="en-US" u="sng" dirty="0">
                <a:solidFill>
                  <a:srgbClr val="CC0000"/>
                </a:solidFill>
              </a:rPr>
              <a:t>off</a:t>
            </a:r>
            <a:r>
              <a:rPr lang="en-US" dirty="0"/>
              <a:t> suicide genes</a:t>
            </a:r>
          </a:p>
          <a:p>
            <a:pPr lvl="1">
              <a:lnSpc>
                <a:spcPct val="90000"/>
              </a:lnSpc>
            </a:pPr>
            <a:r>
              <a:rPr lang="en-US" sz="2400" u="sng" dirty="0"/>
              <a:t>immortality = unlimited divisions</a:t>
            </a:r>
            <a:endParaRPr lang="en-US" sz="2400" dirty="0"/>
          </a:p>
          <a:p>
            <a:pPr lvl="2">
              <a:lnSpc>
                <a:spcPct val="90000"/>
              </a:lnSpc>
            </a:pPr>
            <a:r>
              <a:rPr lang="en-US" dirty="0"/>
              <a:t>turn </a:t>
            </a:r>
            <a:r>
              <a:rPr lang="en-US" u="sng" dirty="0">
                <a:solidFill>
                  <a:srgbClr val="186813"/>
                </a:solidFill>
              </a:rPr>
              <a:t>on</a:t>
            </a:r>
            <a:r>
              <a:rPr lang="en-US" dirty="0"/>
              <a:t> chromosome maintenance genes</a:t>
            </a:r>
          </a:p>
          <a:p>
            <a:pPr lvl="1">
              <a:lnSpc>
                <a:spcPct val="90000"/>
              </a:lnSpc>
            </a:pPr>
            <a:r>
              <a:rPr lang="en-US" sz="2400" u="sng" dirty="0"/>
              <a:t>promotes blood vessel growth</a:t>
            </a:r>
            <a:endParaRPr lang="en-US" sz="2400" dirty="0"/>
          </a:p>
          <a:p>
            <a:pPr lvl="2">
              <a:lnSpc>
                <a:spcPct val="90000"/>
              </a:lnSpc>
            </a:pPr>
            <a:r>
              <a:rPr lang="en-US" dirty="0"/>
              <a:t>turn </a:t>
            </a:r>
            <a:r>
              <a:rPr lang="en-US" u="sng" dirty="0">
                <a:solidFill>
                  <a:srgbClr val="186813"/>
                </a:solidFill>
              </a:rPr>
              <a:t>on</a:t>
            </a:r>
            <a:r>
              <a:rPr lang="en-US" dirty="0"/>
              <a:t> blood vessel growth genes</a:t>
            </a:r>
          </a:p>
          <a:p>
            <a:pPr lvl="1">
              <a:lnSpc>
                <a:spcPct val="90000"/>
              </a:lnSpc>
            </a:pPr>
            <a:r>
              <a:rPr lang="en-US" sz="2400" u="sng" dirty="0"/>
              <a:t>overcome anchor &amp; density dependence</a:t>
            </a:r>
            <a:endParaRPr lang="en-US" sz="2400" dirty="0"/>
          </a:p>
          <a:p>
            <a:pPr lvl="2">
              <a:lnSpc>
                <a:spcPct val="90000"/>
              </a:lnSpc>
            </a:pPr>
            <a:r>
              <a:rPr lang="en-US" dirty="0"/>
              <a:t>turn </a:t>
            </a:r>
            <a:r>
              <a:rPr lang="en-US" u="sng" dirty="0">
                <a:solidFill>
                  <a:srgbClr val="CC0000"/>
                </a:solidFill>
              </a:rPr>
              <a:t>off</a:t>
            </a:r>
            <a:r>
              <a:rPr lang="en-US" dirty="0"/>
              <a:t> touch-sensor gene</a:t>
            </a:r>
          </a:p>
        </p:txBody>
      </p:sp>
      <p:pic>
        <p:nvPicPr>
          <p:cNvPr id="412681" name="Picture 9" descr="penguinL"/>
          <p:cNvPicPr>
            <a:picLocks noChangeAspect="1" noChangeArrowheads="1"/>
          </p:cNvPicPr>
          <p:nvPr/>
        </p:nvPicPr>
        <p:blipFill>
          <a:blip r:embed="rId6"/>
          <a:srcRect/>
          <a:stretch>
            <a:fillRect/>
          </a:stretch>
        </p:blipFill>
        <p:spPr bwMode="auto">
          <a:xfrm>
            <a:off x="7869238" y="5467350"/>
            <a:ext cx="1274762" cy="1295400"/>
          </a:xfrm>
          <a:prstGeom prst="rect">
            <a:avLst/>
          </a:prstGeom>
          <a:noFill/>
        </p:spPr>
      </p:pic>
      <p:sp>
        <p:nvSpPr>
          <p:cNvPr id="412682" name="AutoShape 10"/>
          <p:cNvSpPr>
            <a:spLocks noChangeArrowheads="1"/>
          </p:cNvSpPr>
          <p:nvPr/>
        </p:nvSpPr>
        <p:spPr bwMode="auto">
          <a:xfrm>
            <a:off x="6578601" y="3827463"/>
            <a:ext cx="2565400" cy="1444625"/>
          </a:xfrm>
          <a:prstGeom prst="wedgeEllipseCallout">
            <a:avLst>
              <a:gd name="adj1" fmla="val 10576"/>
              <a:gd name="adj2" fmla="val 7648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dirty="0">
                <a:solidFill>
                  <a:srgbClr val="0F116A"/>
                </a:solidFill>
                <a:latin typeface="Comic Sans MS" charset="0"/>
                <a:ea typeface="ＭＳ Ｐゴシック" charset="-128"/>
                <a:cs typeface="ＭＳ Ｐゴシック" charset="-128"/>
              </a:rPr>
              <a:t>It’s like an</a:t>
            </a:r>
            <a:br>
              <a:rPr lang="en-US" sz="1800" b="1" dirty="0">
                <a:solidFill>
                  <a:srgbClr val="0F116A"/>
                </a:solidFill>
                <a:latin typeface="Comic Sans MS" charset="0"/>
                <a:ea typeface="ＭＳ Ｐゴシック" charset="-128"/>
                <a:cs typeface="ＭＳ Ｐゴシック" charset="-128"/>
              </a:rPr>
            </a:br>
            <a:r>
              <a:rPr lang="en-US" sz="1800" b="1" dirty="0">
                <a:solidFill>
                  <a:srgbClr val="0F116A"/>
                </a:solidFill>
                <a:latin typeface="Comic Sans MS" charset="0"/>
                <a:ea typeface="ＭＳ Ｐゴシック" charset="-128"/>
                <a:cs typeface="ＭＳ Ｐゴシック" charset="-128"/>
              </a:rPr>
              <a:t>out-of-control</a:t>
            </a:r>
            <a:br>
              <a:rPr lang="en-US" sz="1800" b="1" dirty="0">
                <a:solidFill>
                  <a:srgbClr val="0F116A"/>
                </a:solidFill>
                <a:latin typeface="Comic Sans MS" charset="0"/>
                <a:ea typeface="ＭＳ Ｐゴシック" charset="-128"/>
                <a:cs typeface="ＭＳ Ｐゴシック" charset="-128"/>
              </a:rPr>
            </a:br>
            <a:r>
              <a:rPr lang="en-US" sz="1800" b="1" dirty="0">
                <a:solidFill>
                  <a:srgbClr val="0F116A"/>
                </a:solidFill>
                <a:latin typeface="Comic Sans MS" charset="0"/>
                <a:ea typeface="ＭＳ Ｐゴシック" charset="-128"/>
                <a:cs typeface="ＭＳ Ｐゴシック" charset="-128"/>
              </a:rPr>
              <a:t>car with many</a:t>
            </a:r>
            <a:br>
              <a:rPr lang="en-US" sz="1800" b="1" dirty="0">
                <a:solidFill>
                  <a:srgbClr val="0F116A"/>
                </a:solidFill>
                <a:latin typeface="Comic Sans MS" charset="0"/>
                <a:ea typeface="ＭＳ Ｐゴシック" charset="-128"/>
                <a:cs typeface="ＭＳ Ｐゴシック" charset="-128"/>
              </a:rPr>
            </a:br>
            <a:r>
              <a:rPr lang="en-US" sz="1800" b="1" dirty="0">
                <a:solidFill>
                  <a:srgbClr val="0F116A"/>
                </a:solidFill>
                <a:latin typeface="Comic Sans MS" charset="0"/>
                <a:ea typeface="ＭＳ Ｐゴシック" charset="-128"/>
                <a:cs typeface="ＭＳ Ｐゴシック" charset="-128"/>
              </a:rPr>
              <a:t>systems failing</a:t>
            </a:r>
            <a:r>
              <a:rPr lang="en-US" sz="1800" b="1" i="1" dirty="0">
                <a:solidFill>
                  <a:srgbClr val="0F116A"/>
                </a:solidFill>
                <a:latin typeface="Comic Sans MS" charset="0"/>
                <a:ea typeface="ＭＳ Ｐゴシック" charset="-128"/>
                <a:cs typeface="ＭＳ Ｐゴシック" charset="-128"/>
              </a:rPr>
              <a:t>!</a:t>
            </a:r>
            <a:endParaRPr lang="en-US" sz="1600" b="1" dirty="0">
              <a:solidFill>
                <a:srgbClr val="0F116A"/>
              </a:solidFill>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643836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anim calcmode="lin" valueType="num">
                                      <p:cBhvr additive="base">
                                        <p:cTn id="7" dur="500" fill="hold"/>
                                        <p:tgtEl>
                                          <p:spTgt spid="41267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2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anim calcmode="lin" valueType="num">
                                      <p:cBhvr additive="base">
                                        <p:cTn id="13" dur="500" fill="hold"/>
                                        <p:tgtEl>
                                          <p:spTgt spid="4126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2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2675">
                                            <p:txEl>
                                              <p:pRg st="3" end="3"/>
                                            </p:txEl>
                                          </p:spTgt>
                                        </p:tgtEl>
                                        <p:attrNameLst>
                                          <p:attrName>style.visibility</p:attrName>
                                        </p:attrNameLst>
                                      </p:cBhvr>
                                      <p:to>
                                        <p:strVal val="visible"/>
                                      </p:to>
                                    </p:set>
                                    <p:anim calcmode="lin" valueType="num">
                                      <p:cBhvr additive="base">
                                        <p:cTn id="19" dur="500" fill="hold"/>
                                        <p:tgtEl>
                                          <p:spTgt spid="4126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26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2675">
                                            <p:txEl>
                                              <p:pRg st="4" end="4"/>
                                            </p:txEl>
                                          </p:spTgt>
                                        </p:tgtEl>
                                        <p:attrNameLst>
                                          <p:attrName>style.visibility</p:attrName>
                                        </p:attrNameLst>
                                      </p:cBhvr>
                                      <p:to>
                                        <p:strVal val="visible"/>
                                      </p:to>
                                    </p:set>
                                    <p:anim calcmode="lin" valueType="num">
                                      <p:cBhvr additive="base">
                                        <p:cTn id="25" dur="500" fill="hold"/>
                                        <p:tgtEl>
                                          <p:spTgt spid="41267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26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2675">
                                            <p:txEl>
                                              <p:pRg st="5" end="5"/>
                                            </p:txEl>
                                          </p:spTgt>
                                        </p:tgtEl>
                                        <p:attrNameLst>
                                          <p:attrName>style.visibility</p:attrName>
                                        </p:attrNameLst>
                                      </p:cBhvr>
                                      <p:to>
                                        <p:strVal val="visible"/>
                                      </p:to>
                                    </p:set>
                                    <p:anim calcmode="lin" valueType="num">
                                      <p:cBhvr additive="base">
                                        <p:cTn id="31" dur="500" fill="hold"/>
                                        <p:tgtEl>
                                          <p:spTgt spid="41267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26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2675">
                                            <p:txEl>
                                              <p:pRg st="6" end="6"/>
                                            </p:txEl>
                                          </p:spTgt>
                                        </p:tgtEl>
                                        <p:attrNameLst>
                                          <p:attrName>style.visibility</p:attrName>
                                        </p:attrNameLst>
                                      </p:cBhvr>
                                      <p:to>
                                        <p:strVal val="visible"/>
                                      </p:to>
                                    </p:set>
                                    <p:anim calcmode="lin" valueType="num">
                                      <p:cBhvr additive="base">
                                        <p:cTn id="37" dur="500" fill="hold"/>
                                        <p:tgtEl>
                                          <p:spTgt spid="41267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26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2675">
                                            <p:txEl>
                                              <p:pRg st="7" end="7"/>
                                            </p:txEl>
                                          </p:spTgt>
                                        </p:tgtEl>
                                        <p:attrNameLst>
                                          <p:attrName>style.visibility</p:attrName>
                                        </p:attrNameLst>
                                      </p:cBhvr>
                                      <p:to>
                                        <p:strVal val="visible"/>
                                      </p:to>
                                    </p:set>
                                    <p:anim calcmode="lin" valueType="num">
                                      <p:cBhvr additive="base">
                                        <p:cTn id="43" dur="500" fill="hold"/>
                                        <p:tgtEl>
                                          <p:spTgt spid="41267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26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2675">
                                            <p:txEl>
                                              <p:pRg st="8" end="8"/>
                                            </p:txEl>
                                          </p:spTgt>
                                        </p:tgtEl>
                                        <p:attrNameLst>
                                          <p:attrName>style.visibility</p:attrName>
                                        </p:attrNameLst>
                                      </p:cBhvr>
                                      <p:to>
                                        <p:strVal val="visible"/>
                                      </p:to>
                                    </p:set>
                                    <p:anim calcmode="lin" valueType="num">
                                      <p:cBhvr additive="base">
                                        <p:cTn id="49" dur="500" fill="hold"/>
                                        <p:tgtEl>
                                          <p:spTgt spid="41267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26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2675">
                                            <p:txEl>
                                              <p:pRg st="9" end="9"/>
                                            </p:txEl>
                                          </p:spTgt>
                                        </p:tgtEl>
                                        <p:attrNameLst>
                                          <p:attrName>style.visibility</p:attrName>
                                        </p:attrNameLst>
                                      </p:cBhvr>
                                      <p:to>
                                        <p:strVal val="visible"/>
                                      </p:to>
                                    </p:set>
                                    <p:anim calcmode="lin" valueType="num">
                                      <p:cBhvr additive="base">
                                        <p:cTn id="55" dur="500" fill="hold"/>
                                        <p:tgtEl>
                                          <p:spTgt spid="41267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1267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2675">
                                            <p:txEl>
                                              <p:pRg st="10" end="10"/>
                                            </p:txEl>
                                          </p:spTgt>
                                        </p:tgtEl>
                                        <p:attrNameLst>
                                          <p:attrName>style.visibility</p:attrName>
                                        </p:attrNameLst>
                                      </p:cBhvr>
                                      <p:to>
                                        <p:strVal val="visible"/>
                                      </p:to>
                                    </p:set>
                                    <p:anim calcmode="lin" valueType="num">
                                      <p:cBhvr additive="base">
                                        <p:cTn id="61" dur="500" fill="hold"/>
                                        <p:tgtEl>
                                          <p:spTgt spid="412675">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267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2675">
                                            <p:txEl>
                                              <p:pRg st="11" end="11"/>
                                            </p:txEl>
                                          </p:spTgt>
                                        </p:tgtEl>
                                        <p:attrNameLst>
                                          <p:attrName>style.visibility</p:attrName>
                                        </p:attrNameLst>
                                      </p:cBhvr>
                                      <p:to>
                                        <p:strVal val="visible"/>
                                      </p:to>
                                    </p:set>
                                    <p:anim calcmode="lin" valueType="num">
                                      <p:cBhvr additive="base">
                                        <p:cTn id="67" dur="500" fill="hold"/>
                                        <p:tgtEl>
                                          <p:spTgt spid="412675">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1267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2675">
                                            <p:txEl>
                                              <p:pRg st="12" end="12"/>
                                            </p:txEl>
                                          </p:spTgt>
                                        </p:tgtEl>
                                        <p:attrNameLst>
                                          <p:attrName>style.visibility</p:attrName>
                                        </p:attrNameLst>
                                      </p:cBhvr>
                                      <p:to>
                                        <p:strVal val="visible"/>
                                      </p:to>
                                    </p:set>
                                    <p:anim calcmode="lin" valueType="num">
                                      <p:cBhvr additive="base">
                                        <p:cTn id="73" dur="500" fill="hold"/>
                                        <p:tgtEl>
                                          <p:spTgt spid="412675">
                                            <p:txEl>
                                              <p:pRg st="12" end="12"/>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12675">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499"/>
                                          </p:stCondLst>
                                        </p:cTn>
                                        <p:tgtEl>
                                          <p:spTgt spid="412681"/>
                                        </p:tgtEl>
                                        <p:attrNameLst>
                                          <p:attrName>style.visibility</p:attrName>
                                        </p:attrNameLst>
                                      </p:cBhvr>
                                      <p:to>
                                        <p:strVal val="visible"/>
                                      </p:to>
                                    </p:se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412682"/>
                                        </p:tgtEl>
                                        <p:attrNameLst>
                                          <p:attrName>style.visibility</p:attrName>
                                        </p:attrNameLst>
                                      </p:cBhvr>
                                      <p:to>
                                        <p:strVal val="visible"/>
                                      </p:to>
                                    </p:set>
                                    <p:animEffect transition="in" filter="wipe(down)">
                                      <p:cBhvr>
                                        <p:cTn id="82" dur="500"/>
                                        <p:tgtEl>
                                          <p:spTgt spid="412682"/>
                                        </p:tgtEl>
                                      </p:cBhvr>
                                    </p:animEffect>
                                  </p:childTnLst>
                                  <p:subTnLst>
                                    <p:audio>
                                      <p:cMediaNode>
                                        <p:cTn display="0" masterRel="sameClick">
                                          <p:stCondLst>
                                            <p:cond evt="begin" delay="0">
                                              <p:tn val="80"/>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autoUpdateAnimBg="0"/>
      <p:bldP spid="41268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a:t>What causes these “hits”? </a:t>
            </a:r>
          </a:p>
        </p:txBody>
      </p:sp>
      <p:sp>
        <p:nvSpPr>
          <p:cNvPr id="414723" name="Rectangle 3" descr="Rectangle: Click to edit Master text styles&#10;Second level&#10;Third level&#10;Fourth level&#10;Fifth level"/>
          <p:cNvSpPr>
            <a:spLocks noGrp="1" noChangeArrowheads="1"/>
          </p:cNvSpPr>
          <p:nvPr>
            <p:ph type="body" idx="1"/>
          </p:nvPr>
        </p:nvSpPr>
        <p:spPr>
          <a:xfrm>
            <a:off x="596900" y="977900"/>
            <a:ext cx="7772400" cy="609600"/>
          </a:xfrm>
        </p:spPr>
        <p:txBody>
          <a:bodyPr/>
          <a:lstStyle/>
          <a:p>
            <a:pPr>
              <a:buClrTx/>
            </a:pPr>
            <a:r>
              <a:rPr lang="en-US" dirty="0"/>
              <a:t>Mutations in cells can be triggered by</a:t>
            </a:r>
          </a:p>
        </p:txBody>
      </p:sp>
      <p:sp>
        <p:nvSpPr>
          <p:cNvPr id="414725" name="Rectangle 5" descr="Rectangle: Click to edit Master text styles&#10;Second level&#10;Third level&#10;Fourth level&#10;Fifth level"/>
          <p:cNvSpPr>
            <a:spLocks noChangeArrowheads="1"/>
          </p:cNvSpPr>
          <p:nvPr/>
        </p:nvSpPr>
        <p:spPr bwMode="auto">
          <a:xfrm>
            <a:off x="723900" y="1524000"/>
            <a:ext cx="3810000" cy="1828800"/>
          </a:xfrm>
          <a:prstGeom prst="rect">
            <a:avLst/>
          </a:prstGeom>
          <a:noFill/>
          <a:ln w="9525">
            <a:noFill/>
            <a:miter lim="800000"/>
            <a:headEnd/>
            <a:tailEnd/>
          </a:ln>
          <a:effectLst/>
        </p:spPr>
        <p:txBody>
          <a:bodyPr>
            <a:prstTxWarp prst="textNoShape">
              <a:avLst/>
            </a:prstTxWarp>
          </a:bodyPr>
          <a:lstStyle/>
          <a:p>
            <a:pPr marL="742950" lvl="1" indent="-285750" algn="l" eaLnBrk="1" hangingPunct="1">
              <a:spcBef>
                <a:spcPct val="20000"/>
              </a:spcBef>
              <a:buSzPct val="60000"/>
              <a:buFont typeface="Wingdings" charset="2"/>
              <a:buChar char="u"/>
            </a:pPr>
            <a:r>
              <a:rPr lang="en-US" sz="2400" b="1" dirty="0">
                <a:ea typeface="ＭＳ Ｐゴシック" charset="-128"/>
              </a:rPr>
              <a:t>UV radiation</a:t>
            </a:r>
          </a:p>
          <a:p>
            <a:pPr marL="742950" lvl="1" indent="-285750" algn="l" eaLnBrk="1" hangingPunct="1">
              <a:spcBef>
                <a:spcPct val="20000"/>
              </a:spcBef>
              <a:buSzPct val="60000"/>
              <a:buFont typeface="Wingdings" charset="2"/>
              <a:buChar char="u"/>
            </a:pPr>
            <a:r>
              <a:rPr lang="en-US" sz="2400" b="1" dirty="0">
                <a:ea typeface="ＭＳ Ｐゴシック" charset="-128"/>
              </a:rPr>
              <a:t>chemical exposure</a:t>
            </a:r>
          </a:p>
          <a:p>
            <a:pPr marL="742950" lvl="1" indent="-285750" algn="l" eaLnBrk="1" hangingPunct="1">
              <a:spcBef>
                <a:spcPct val="20000"/>
              </a:spcBef>
              <a:buSzPct val="60000"/>
              <a:buFont typeface="Wingdings" charset="2"/>
              <a:buChar char="u"/>
            </a:pPr>
            <a:r>
              <a:rPr lang="en-US" sz="2400" b="1" dirty="0">
                <a:ea typeface="ＭＳ Ｐゴシック" charset="-128"/>
              </a:rPr>
              <a:t>radiation exposure</a:t>
            </a:r>
          </a:p>
          <a:p>
            <a:pPr marL="742950" lvl="1" indent="-285750" algn="l" eaLnBrk="1" hangingPunct="1">
              <a:spcBef>
                <a:spcPct val="20000"/>
              </a:spcBef>
              <a:buSzPct val="60000"/>
              <a:buFont typeface="Wingdings" charset="2"/>
              <a:buChar char="u"/>
            </a:pPr>
            <a:r>
              <a:rPr lang="en-US" sz="2400" b="1" dirty="0">
                <a:ea typeface="ＭＳ Ｐゴシック" charset="-128"/>
              </a:rPr>
              <a:t>heat</a:t>
            </a:r>
          </a:p>
        </p:txBody>
      </p:sp>
      <p:sp>
        <p:nvSpPr>
          <p:cNvPr id="414726" name="Rectangle 6" descr="Rectangle: Click to edit Master text styles&#10;Second level&#10;Third level&#10;Fourth level&#10;Fifth level"/>
          <p:cNvSpPr>
            <a:spLocks noChangeArrowheads="1"/>
          </p:cNvSpPr>
          <p:nvPr/>
        </p:nvSpPr>
        <p:spPr bwMode="auto">
          <a:xfrm>
            <a:off x="4622800" y="1549400"/>
            <a:ext cx="3810000" cy="1981200"/>
          </a:xfrm>
          <a:prstGeom prst="rect">
            <a:avLst/>
          </a:prstGeom>
          <a:noFill/>
          <a:ln w="9525">
            <a:noFill/>
            <a:miter lim="800000"/>
            <a:headEnd/>
            <a:tailEnd/>
          </a:ln>
          <a:effectLst/>
        </p:spPr>
        <p:txBody>
          <a:bodyPr>
            <a:prstTxWarp prst="textNoShape">
              <a:avLst/>
            </a:prstTxWarp>
          </a:bodyPr>
          <a:lstStyle/>
          <a:p>
            <a:pPr marL="742950" lvl="1" indent="-285750" algn="l" eaLnBrk="1" hangingPunct="1">
              <a:spcBef>
                <a:spcPct val="20000"/>
              </a:spcBef>
              <a:buSzPct val="60000"/>
              <a:buFont typeface="Wingdings" charset="2"/>
              <a:buChar char="u"/>
            </a:pPr>
            <a:r>
              <a:rPr lang="en-US" sz="2400" b="1" dirty="0">
                <a:ea typeface="ＭＳ Ｐゴシック" charset="-128"/>
              </a:rPr>
              <a:t>cigarette smoke</a:t>
            </a:r>
          </a:p>
          <a:p>
            <a:pPr marL="742950" lvl="1" indent="-285750" algn="l" eaLnBrk="1" hangingPunct="1">
              <a:spcBef>
                <a:spcPct val="20000"/>
              </a:spcBef>
              <a:buSzPct val="60000"/>
              <a:buFont typeface="Wingdings" charset="2"/>
              <a:buChar char="u"/>
            </a:pPr>
            <a:r>
              <a:rPr lang="en-US" sz="2400" b="1" dirty="0">
                <a:ea typeface="ＭＳ Ｐゴシック" charset="-128"/>
              </a:rPr>
              <a:t>pollution</a:t>
            </a:r>
          </a:p>
          <a:p>
            <a:pPr marL="742950" lvl="1" indent="-285750" algn="l" eaLnBrk="1" hangingPunct="1">
              <a:spcBef>
                <a:spcPct val="20000"/>
              </a:spcBef>
              <a:buSzPct val="60000"/>
              <a:buFont typeface="Wingdings" charset="2"/>
              <a:buChar char="u"/>
            </a:pPr>
            <a:r>
              <a:rPr lang="en-US" sz="2400" b="1" dirty="0">
                <a:ea typeface="ＭＳ Ｐゴシック" charset="-128"/>
              </a:rPr>
              <a:t>age</a:t>
            </a:r>
          </a:p>
          <a:p>
            <a:pPr marL="742950" lvl="1" indent="-285750" algn="l" eaLnBrk="1" hangingPunct="1">
              <a:spcBef>
                <a:spcPct val="20000"/>
              </a:spcBef>
              <a:buSzPct val="60000"/>
              <a:buFont typeface="Wingdings" charset="2"/>
              <a:buChar char="u"/>
            </a:pPr>
            <a:r>
              <a:rPr lang="en-US" sz="2400" b="1" dirty="0">
                <a:ea typeface="ＭＳ Ｐゴシック" charset="-128"/>
              </a:rPr>
              <a:t>genetics</a:t>
            </a:r>
          </a:p>
        </p:txBody>
      </p:sp>
      <p:pic>
        <p:nvPicPr>
          <p:cNvPr id="38" name="Picture 37" descr="Untitled.png"/>
          <p:cNvPicPr>
            <a:picLocks noChangeAspect="1"/>
          </p:cNvPicPr>
          <p:nvPr/>
        </p:nvPicPr>
        <p:blipFill>
          <a:blip r:embed="rId3"/>
          <a:stretch>
            <a:fillRect/>
          </a:stretch>
        </p:blipFill>
        <p:spPr>
          <a:xfrm>
            <a:off x="558800" y="3306764"/>
            <a:ext cx="7937500" cy="3398061"/>
          </a:xfrm>
          <a:prstGeom prst="rect">
            <a:avLst/>
          </a:prstGeom>
          <a:solidFill>
            <a:schemeClr val="bg1"/>
          </a:solidFill>
          <a:effectLst>
            <a:outerShdw blurRad="50800" dist="38100" dir="2700000" algn="br">
              <a:srgbClr val="000000">
                <a:alpha val="43000"/>
              </a:srgbClr>
            </a:outerShdw>
          </a:effectLst>
        </p:spPr>
      </p:pic>
    </p:spTree>
    <p:extLst>
      <p:ext uri="{BB962C8B-B14F-4D97-AF65-F5344CB8AC3E}">
        <p14:creationId xmlns:p14="http://schemas.microsoft.com/office/powerpoint/2010/main" val="3350077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363297" y="258762"/>
            <a:ext cx="6251507" cy="579438"/>
          </a:xfrm>
        </p:spPr>
        <p:txBody>
          <a:bodyPr>
            <a:normAutofit fontScale="90000"/>
          </a:bodyPr>
          <a:lstStyle/>
          <a:p>
            <a:r>
              <a:rPr lang="en-US" dirty="0"/>
              <a:t>Tumors</a:t>
            </a:r>
          </a:p>
        </p:txBody>
      </p:sp>
      <p:sp>
        <p:nvSpPr>
          <p:cNvPr id="420867" name="Rectangle 3" descr="Rectangle: Click to edit Master text styles&#10;Second level&#10;Third level&#10;Fourth level&#10;Fifth level"/>
          <p:cNvSpPr>
            <a:spLocks noGrp="1" noChangeArrowheads="1"/>
          </p:cNvSpPr>
          <p:nvPr>
            <p:ph type="body" idx="1"/>
          </p:nvPr>
        </p:nvSpPr>
        <p:spPr>
          <a:xfrm>
            <a:off x="838200" y="838200"/>
            <a:ext cx="7772400" cy="5105400"/>
          </a:xfrm>
        </p:spPr>
        <p:txBody>
          <a:bodyPr>
            <a:normAutofit fontScale="92500" lnSpcReduction="10000"/>
          </a:bodyPr>
          <a:lstStyle/>
          <a:p>
            <a:pPr>
              <a:lnSpc>
                <a:spcPct val="90000"/>
              </a:lnSpc>
              <a:buClrTx/>
            </a:pPr>
            <a:r>
              <a:rPr lang="en-US" dirty="0"/>
              <a:t>Mass of abnormal cells</a:t>
            </a:r>
          </a:p>
          <a:p>
            <a:pPr lvl="1">
              <a:lnSpc>
                <a:spcPct val="90000"/>
              </a:lnSpc>
            </a:pPr>
            <a:r>
              <a:rPr lang="en-US" u="sng" dirty="0">
                <a:solidFill>
                  <a:srgbClr val="CC0000"/>
                </a:solidFill>
              </a:rPr>
              <a:t>Benign tumor</a:t>
            </a:r>
            <a:r>
              <a:rPr lang="en-US" dirty="0"/>
              <a:t> </a:t>
            </a:r>
          </a:p>
          <a:p>
            <a:pPr marL="1085850" lvl="2">
              <a:lnSpc>
                <a:spcPct val="90000"/>
              </a:lnSpc>
            </a:pPr>
            <a:r>
              <a:rPr lang="en-US" sz="2800" dirty="0"/>
              <a:t>abnormal cells remain at original site as a lump </a:t>
            </a:r>
          </a:p>
          <a:p>
            <a:pPr marL="1428750" lvl="3">
              <a:lnSpc>
                <a:spcPct val="90000"/>
              </a:lnSpc>
            </a:pPr>
            <a:r>
              <a:rPr lang="en-US" sz="2800" dirty="0">
                <a:solidFill>
                  <a:srgbClr val="0F116A"/>
                </a:solidFill>
              </a:rPr>
              <a:t>p53 has halted cell divisions</a:t>
            </a:r>
            <a:endParaRPr lang="en-US" sz="2800" dirty="0"/>
          </a:p>
          <a:p>
            <a:pPr marL="1085850" lvl="2">
              <a:lnSpc>
                <a:spcPct val="90000"/>
              </a:lnSpc>
            </a:pPr>
            <a:r>
              <a:rPr lang="en-US" sz="2800" dirty="0"/>
              <a:t>most do not cause serious problems &amp;</a:t>
            </a:r>
            <a:br>
              <a:rPr lang="en-US" sz="2800" dirty="0"/>
            </a:br>
            <a:r>
              <a:rPr lang="en-US" sz="2800" dirty="0"/>
              <a:t>can be removed by surgery</a:t>
            </a:r>
          </a:p>
          <a:p>
            <a:pPr lvl="1">
              <a:lnSpc>
                <a:spcPct val="90000"/>
              </a:lnSpc>
            </a:pPr>
            <a:r>
              <a:rPr lang="en-US" u="sng" dirty="0">
                <a:solidFill>
                  <a:srgbClr val="CC0000"/>
                </a:solidFill>
              </a:rPr>
              <a:t>Malignant tumor</a:t>
            </a:r>
            <a:endParaRPr lang="en-US" dirty="0"/>
          </a:p>
          <a:p>
            <a:pPr marL="1085850" lvl="2">
              <a:lnSpc>
                <a:spcPct val="90000"/>
              </a:lnSpc>
            </a:pPr>
            <a:r>
              <a:rPr lang="en-US" sz="2800" dirty="0"/>
              <a:t>cells leave original site</a:t>
            </a:r>
          </a:p>
          <a:p>
            <a:pPr marL="1428750" lvl="3">
              <a:lnSpc>
                <a:spcPct val="90000"/>
              </a:lnSpc>
            </a:pPr>
            <a:r>
              <a:rPr lang="en-US" sz="2800" dirty="0">
                <a:solidFill>
                  <a:srgbClr val="0F116A"/>
                </a:solidFill>
              </a:rPr>
              <a:t>lose attachment to nearby cells </a:t>
            </a:r>
          </a:p>
          <a:p>
            <a:pPr marL="1428750" lvl="3">
              <a:lnSpc>
                <a:spcPct val="90000"/>
              </a:lnSpc>
            </a:pPr>
            <a:r>
              <a:rPr lang="en-US" sz="2800" dirty="0">
                <a:solidFill>
                  <a:srgbClr val="0F116A"/>
                </a:solidFill>
              </a:rPr>
              <a:t>carried by blood &amp; lymph system to other </a:t>
            </a:r>
            <a:r>
              <a:rPr lang="en-US" sz="2800" dirty="0" smtClean="0">
                <a:solidFill>
                  <a:srgbClr val="0F116A"/>
                </a:solidFill>
              </a:rPr>
              <a:t>tissues.  start </a:t>
            </a:r>
            <a:r>
              <a:rPr lang="en-US" sz="2800" dirty="0">
                <a:solidFill>
                  <a:srgbClr val="0F116A"/>
                </a:solidFill>
              </a:rPr>
              <a:t>more tumors =</a:t>
            </a:r>
            <a:r>
              <a:rPr lang="en-US" sz="2800" dirty="0"/>
              <a:t> </a:t>
            </a:r>
            <a:r>
              <a:rPr lang="en-US" sz="2800" u="sng" dirty="0">
                <a:solidFill>
                  <a:srgbClr val="CC0000"/>
                </a:solidFill>
              </a:rPr>
              <a:t>metastasis</a:t>
            </a:r>
            <a:endParaRPr lang="en-US" sz="2800" dirty="0"/>
          </a:p>
          <a:p>
            <a:pPr marL="1085850" lvl="2">
              <a:lnSpc>
                <a:spcPct val="90000"/>
              </a:lnSpc>
            </a:pPr>
            <a:r>
              <a:rPr lang="en-US" sz="2800" dirty="0"/>
              <a:t>impair functions of organs throughout body</a:t>
            </a:r>
          </a:p>
        </p:txBody>
      </p:sp>
    </p:spTree>
    <p:extLst>
      <p:ext uri="{BB962C8B-B14F-4D97-AF65-F5344CB8AC3E}">
        <p14:creationId xmlns:p14="http://schemas.microsoft.com/office/powerpoint/2010/main" val="7354014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177800" y="0"/>
            <a:ext cx="8966200" cy="1143000"/>
          </a:xfrm>
        </p:spPr>
        <p:txBody>
          <a:bodyPr/>
          <a:lstStyle/>
          <a:p>
            <a:r>
              <a:rPr lang="en-US" dirty="0"/>
              <a:t>Traditional treatments for cancers</a:t>
            </a:r>
          </a:p>
        </p:txBody>
      </p:sp>
      <p:sp>
        <p:nvSpPr>
          <p:cNvPr id="424963" name="Rectangle 3" descr="Rectangle: Click to edit Master text styles&#10;Second level&#10;Third level&#10;Fourth level&#10;Fifth level"/>
          <p:cNvSpPr>
            <a:spLocks noGrp="1" noChangeArrowheads="1"/>
          </p:cNvSpPr>
          <p:nvPr>
            <p:ph type="body" idx="1"/>
          </p:nvPr>
        </p:nvSpPr>
        <p:spPr>
          <a:xfrm>
            <a:off x="292100" y="927100"/>
            <a:ext cx="7772400" cy="2270125"/>
          </a:xfrm>
        </p:spPr>
        <p:txBody>
          <a:bodyPr>
            <a:normAutofit lnSpcReduction="10000"/>
          </a:bodyPr>
          <a:lstStyle/>
          <a:p>
            <a:pPr>
              <a:lnSpc>
                <a:spcPct val="90000"/>
              </a:lnSpc>
            </a:pPr>
            <a:r>
              <a:rPr lang="en-US" sz="2400" dirty="0"/>
              <a:t>Treatments target rapidly dividing cells</a:t>
            </a:r>
          </a:p>
          <a:p>
            <a:pPr lvl="1">
              <a:lnSpc>
                <a:spcPct val="90000"/>
              </a:lnSpc>
              <a:buClrTx/>
            </a:pPr>
            <a:r>
              <a:rPr lang="en-US" sz="2400" dirty="0"/>
              <a:t>high-energy </a:t>
            </a:r>
            <a:r>
              <a:rPr lang="en-US" sz="2400" dirty="0" smtClean="0"/>
              <a:t>radiation: kills </a:t>
            </a:r>
            <a:r>
              <a:rPr lang="en-US" sz="2400" dirty="0"/>
              <a:t>rapidly dividing cells</a:t>
            </a:r>
          </a:p>
          <a:p>
            <a:pPr lvl="1">
              <a:lnSpc>
                <a:spcPct val="90000"/>
              </a:lnSpc>
              <a:buClrTx/>
            </a:pPr>
            <a:r>
              <a:rPr lang="en-US" sz="2400" dirty="0"/>
              <a:t>chemotherapy</a:t>
            </a:r>
          </a:p>
          <a:p>
            <a:pPr lvl="2">
              <a:lnSpc>
                <a:spcPct val="90000"/>
              </a:lnSpc>
            </a:pPr>
            <a:r>
              <a:rPr lang="en-US" dirty="0"/>
              <a:t>stop DNA replication</a:t>
            </a:r>
          </a:p>
          <a:p>
            <a:pPr lvl="2">
              <a:lnSpc>
                <a:spcPct val="90000"/>
              </a:lnSpc>
            </a:pPr>
            <a:r>
              <a:rPr lang="en-US" dirty="0"/>
              <a:t>stop mitosis &amp; </a:t>
            </a:r>
            <a:r>
              <a:rPr lang="en-US" dirty="0" err="1"/>
              <a:t>cytokinesis</a:t>
            </a:r>
            <a:endParaRPr lang="en-US" dirty="0"/>
          </a:p>
          <a:p>
            <a:pPr lvl="2">
              <a:lnSpc>
                <a:spcPct val="90000"/>
              </a:lnSpc>
            </a:pPr>
            <a:r>
              <a:rPr lang="en-US" dirty="0"/>
              <a:t>stop blood vessel growth</a:t>
            </a:r>
          </a:p>
        </p:txBody>
      </p:sp>
      <p:pic>
        <p:nvPicPr>
          <p:cNvPr id="424965" name="Picture 5"/>
          <p:cNvPicPr>
            <a:picLocks noChangeAspect="1" noChangeArrowheads="1"/>
          </p:cNvPicPr>
          <p:nvPr/>
        </p:nvPicPr>
        <p:blipFill>
          <a:blip r:embed="rId3"/>
          <a:srcRect/>
          <a:stretch>
            <a:fillRect/>
          </a:stretch>
        </p:blipFill>
        <p:spPr bwMode="auto">
          <a:xfrm>
            <a:off x="247650" y="3654425"/>
            <a:ext cx="3200400" cy="3114675"/>
          </a:xfrm>
          <a:prstGeom prst="rect">
            <a:avLst/>
          </a:prstGeom>
          <a:noFill/>
          <a:ln w="9525">
            <a:noFill/>
            <a:miter lim="800000"/>
            <a:headEnd/>
            <a:tailEnd/>
          </a:ln>
          <a:effectLst/>
        </p:spPr>
      </p:pic>
      <p:pic>
        <p:nvPicPr>
          <p:cNvPr id="424968" name="Picture 8"/>
          <p:cNvPicPr>
            <a:picLocks noChangeAspect="1" noChangeArrowheads="1"/>
          </p:cNvPicPr>
          <p:nvPr/>
        </p:nvPicPr>
        <p:blipFill>
          <a:blip r:embed="rId4"/>
          <a:srcRect/>
          <a:stretch>
            <a:fillRect/>
          </a:stretch>
        </p:blipFill>
        <p:spPr bwMode="auto">
          <a:xfrm>
            <a:off x="3424238" y="3605213"/>
            <a:ext cx="2738437" cy="3246437"/>
          </a:xfrm>
          <a:prstGeom prst="rect">
            <a:avLst/>
          </a:prstGeom>
          <a:noFill/>
          <a:ln w="9525">
            <a:noFill/>
            <a:miter lim="800000"/>
            <a:headEnd/>
            <a:tailEnd/>
          </a:ln>
          <a:effectLst/>
        </p:spPr>
      </p:pic>
      <p:pic>
        <p:nvPicPr>
          <p:cNvPr id="424969" name="Picture 9"/>
          <p:cNvPicPr>
            <a:picLocks noChangeAspect="1" noChangeArrowheads="1"/>
          </p:cNvPicPr>
          <p:nvPr/>
        </p:nvPicPr>
        <p:blipFill>
          <a:blip r:embed="rId5"/>
          <a:srcRect b="15320"/>
          <a:stretch>
            <a:fillRect/>
          </a:stretch>
        </p:blipFill>
        <p:spPr bwMode="auto">
          <a:xfrm>
            <a:off x="6408738" y="3495675"/>
            <a:ext cx="2600325" cy="3273425"/>
          </a:xfrm>
          <a:prstGeom prst="rect">
            <a:avLst/>
          </a:prstGeom>
          <a:noFill/>
          <a:ln w="9525">
            <a:noFill/>
            <a:miter lim="800000"/>
            <a:headEnd/>
            <a:tailEnd/>
          </a:ln>
          <a:effectLst/>
        </p:spPr>
      </p:pic>
    </p:spTree>
    <p:extLst>
      <p:ext uri="{BB962C8B-B14F-4D97-AF65-F5344CB8AC3E}">
        <p14:creationId xmlns:p14="http://schemas.microsoft.com/office/powerpoint/2010/main" val="11590879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a:t>New “miracle drugs”</a:t>
            </a:r>
          </a:p>
        </p:txBody>
      </p:sp>
      <p:sp>
        <p:nvSpPr>
          <p:cNvPr id="442371" name="Rectangle 3" descr="Rectangle: Click to edit Master text styles&#10;Second level&#10;Third level&#10;Fourth level&#10;Fifth level"/>
          <p:cNvSpPr>
            <a:spLocks noGrp="1" noChangeArrowheads="1"/>
          </p:cNvSpPr>
          <p:nvPr>
            <p:ph type="body" idx="1"/>
          </p:nvPr>
        </p:nvSpPr>
        <p:spPr>
          <a:xfrm>
            <a:off x="304800" y="939800"/>
            <a:ext cx="8335963" cy="3048000"/>
          </a:xfrm>
        </p:spPr>
        <p:txBody>
          <a:bodyPr/>
          <a:lstStyle/>
          <a:p>
            <a:r>
              <a:rPr lang="en-US" dirty="0"/>
              <a:t>Drugs targeting proteins (enzymes) found only in cancer cells</a:t>
            </a:r>
          </a:p>
          <a:p>
            <a:pPr lvl="1"/>
            <a:r>
              <a:rPr lang="en-US" dirty="0" err="1"/>
              <a:t>Gleevec</a:t>
            </a:r>
            <a:endParaRPr lang="en-US" dirty="0"/>
          </a:p>
          <a:p>
            <a:pPr marL="1085850" lvl="2"/>
            <a:r>
              <a:rPr lang="en-US" sz="2800" dirty="0"/>
              <a:t>treatment for adult leukemia (CML)</a:t>
            </a:r>
            <a:br>
              <a:rPr lang="en-US" sz="2800" dirty="0"/>
            </a:br>
            <a:r>
              <a:rPr lang="en-US" sz="2800" dirty="0"/>
              <a:t>&amp; stomach cancer (GIST)</a:t>
            </a:r>
          </a:p>
          <a:p>
            <a:pPr marL="1085850" lvl="2"/>
            <a:r>
              <a:rPr lang="en-US" sz="2800" dirty="0"/>
              <a:t>1st successful drug targeting only cancer cells </a:t>
            </a:r>
          </a:p>
        </p:txBody>
      </p:sp>
      <p:pic>
        <p:nvPicPr>
          <p:cNvPr id="442374" name="Picture 6"/>
          <p:cNvPicPr>
            <a:picLocks noChangeAspect="1" noChangeArrowheads="1"/>
          </p:cNvPicPr>
          <p:nvPr/>
        </p:nvPicPr>
        <p:blipFill>
          <a:blip r:embed="rId3"/>
          <a:srcRect r="3273"/>
          <a:stretch>
            <a:fillRect/>
          </a:stretch>
        </p:blipFill>
        <p:spPr bwMode="auto">
          <a:xfrm>
            <a:off x="3133725" y="4152900"/>
            <a:ext cx="1916113" cy="1512888"/>
          </a:xfrm>
          <a:prstGeom prst="rect">
            <a:avLst/>
          </a:prstGeom>
          <a:noFill/>
          <a:ln w="9525">
            <a:noFill/>
            <a:miter lim="800000"/>
            <a:headEnd/>
            <a:tailEnd/>
          </a:ln>
          <a:effectLst/>
        </p:spPr>
      </p:pic>
      <p:pic>
        <p:nvPicPr>
          <p:cNvPr id="442376" name="Picture 8"/>
          <p:cNvPicPr>
            <a:picLocks noChangeAspect="1" noChangeArrowheads="1"/>
          </p:cNvPicPr>
          <p:nvPr/>
        </p:nvPicPr>
        <p:blipFill>
          <a:blip r:embed="rId4"/>
          <a:srcRect/>
          <a:stretch>
            <a:fillRect/>
          </a:stretch>
        </p:blipFill>
        <p:spPr bwMode="auto">
          <a:xfrm>
            <a:off x="112713" y="5607050"/>
            <a:ext cx="3352800" cy="1163638"/>
          </a:xfrm>
          <a:prstGeom prst="rect">
            <a:avLst/>
          </a:prstGeom>
          <a:noFill/>
          <a:ln w="9525">
            <a:noFill/>
            <a:miter lim="800000"/>
            <a:headEnd/>
            <a:tailEnd/>
          </a:ln>
          <a:effectLst/>
        </p:spPr>
      </p:pic>
      <p:sp>
        <p:nvSpPr>
          <p:cNvPr id="442377" name="Rectangle 9"/>
          <p:cNvSpPr>
            <a:spLocks noChangeArrowheads="1"/>
          </p:cNvSpPr>
          <p:nvPr/>
        </p:nvSpPr>
        <p:spPr bwMode="auto">
          <a:xfrm>
            <a:off x="3529013" y="5703888"/>
            <a:ext cx="1379537"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Novartes</a:t>
            </a:r>
          </a:p>
        </p:txBody>
      </p:sp>
      <p:pic>
        <p:nvPicPr>
          <p:cNvPr id="442378" name="Picture 10"/>
          <p:cNvPicPr>
            <a:picLocks noChangeAspect="1" noChangeArrowheads="1"/>
          </p:cNvPicPr>
          <p:nvPr/>
        </p:nvPicPr>
        <p:blipFill>
          <a:blip r:embed="rId5"/>
          <a:srcRect r="1819" b="13333"/>
          <a:stretch>
            <a:fillRect/>
          </a:stretch>
        </p:blipFill>
        <p:spPr bwMode="auto">
          <a:xfrm>
            <a:off x="5170488" y="4198938"/>
            <a:ext cx="3865562" cy="2557462"/>
          </a:xfrm>
          <a:prstGeom prst="rect">
            <a:avLst/>
          </a:prstGeom>
          <a:noFill/>
          <a:ln w="9525">
            <a:noFill/>
            <a:miter lim="800000"/>
            <a:headEnd/>
            <a:tailEnd/>
          </a:ln>
          <a:effectLst/>
        </p:spPr>
      </p:pic>
      <p:sp>
        <p:nvSpPr>
          <p:cNvPr id="442379" name="Rectangle 11"/>
          <p:cNvSpPr>
            <a:spLocks noChangeArrowheads="1"/>
          </p:cNvSpPr>
          <p:nvPr/>
        </p:nvSpPr>
        <p:spPr bwMode="auto">
          <a:xfrm>
            <a:off x="5432425" y="4760913"/>
            <a:ext cx="768350" cy="457200"/>
          </a:xfrm>
          <a:prstGeom prst="rect">
            <a:avLst/>
          </a:prstGeom>
          <a:noFill/>
          <a:ln w="9525">
            <a:noFill/>
            <a:miter lim="800000"/>
            <a:headEnd/>
            <a:tailEnd/>
          </a:ln>
          <a:effectLst/>
        </p:spPr>
        <p:txBody>
          <a:bodyPr wrap="none" anchor="ctr">
            <a:prstTxWarp prst="textNoShape">
              <a:avLst/>
            </a:prstTxWarp>
            <a:spAutoFit/>
          </a:bodyPr>
          <a:lstStyle/>
          <a:p>
            <a:r>
              <a:rPr lang="en-US" sz="1200" b="1">
                <a:solidFill>
                  <a:srgbClr val="000000"/>
                </a:solidFill>
              </a:rPr>
              <a:t>without</a:t>
            </a:r>
            <a:br>
              <a:rPr lang="en-US" sz="1200" b="1">
                <a:solidFill>
                  <a:srgbClr val="000000"/>
                </a:solidFill>
              </a:rPr>
            </a:br>
            <a:r>
              <a:rPr lang="en-US" sz="1200" b="1">
                <a:solidFill>
                  <a:srgbClr val="000000"/>
                </a:solidFill>
              </a:rPr>
              <a:t>Gleevec</a:t>
            </a:r>
          </a:p>
        </p:txBody>
      </p:sp>
      <p:sp>
        <p:nvSpPr>
          <p:cNvPr id="442380" name="Rectangle 12"/>
          <p:cNvSpPr>
            <a:spLocks noChangeArrowheads="1"/>
          </p:cNvSpPr>
          <p:nvPr/>
        </p:nvSpPr>
        <p:spPr bwMode="auto">
          <a:xfrm>
            <a:off x="7543800" y="4760913"/>
            <a:ext cx="768350" cy="457200"/>
          </a:xfrm>
          <a:prstGeom prst="rect">
            <a:avLst/>
          </a:prstGeom>
          <a:noFill/>
          <a:ln w="9525">
            <a:noFill/>
            <a:miter lim="800000"/>
            <a:headEnd/>
            <a:tailEnd/>
          </a:ln>
          <a:effectLst/>
        </p:spPr>
        <p:txBody>
          <a:bodyPr wrap="none" anchor="ctr">
            <a:prstTxWarp prst="textNoShape">
              <a:avLst/>
            </a:prstTxWarp>
            <a:spAutoFit/>
          </a:bodyPr>
          <a:lstStyle/>
          <a:p>
            <a:r>
              <a:rPr lang="en-US" sz="1200" b="1">
                <a:solidFill>
                  <a:srgbClr val="000000"/>
                </a:solidFill>
              </a:rPr>
              <a:t>with</a:t>
            </a:r>
            <a:br>
              <a:rPr lang="en-US" sz="1200" b="1">
                <a:solidFill>
                  <a:srgbClr val="000000"/>
                </a:solidFill>
              </a:rPr>
            </a:br>
            <a:r>
              <a:rPr lang="en-US" sz="1200" b="1">
                <a:solidFill>
                  <a:srgbClr val="000000"/>
                </a:solidFill>
              </a:rPr>
              <a:t>Gleevec</a:t>
            </a:r>
          </a:p>
        </p:txBody>
      </p:sp>
    </p:spTree>
    <p:extLst>
      <p:ext uri="{BB962C8B-B14F-4D97-AF65-F5344CB8AC3E}">
        <p14:creationId xmlns:p14="http://schemas.microsoft.com/office/powerpoint/2010/main" val="135252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3763" name="Rectangle 3" descr="Rectangle: Click to edit Master text styles&#10;Second level&#10;Third level&#10;Fourth level&#10;Fifth level"/>
          <p:cNvSpPr>
            <a:spLocks noGrp="1" noChangeArrowheads="1"/>
          </p:cNvSpPr>
          <p:nvPr>
            <p:ph type="body" idx="1"/>
          </p:nvPr>
        </p:nvSpPr>
        <p:spPr>
          <a:xfrm>
            <a:off x="177800" y="889000"/>
            <a:ext cx="8001000" cy="5181600"/>
          </a:xfrm>
        </p:spPr>
        <p:txBody>
          <a:bodyPr>
            <a:normAutofit lnSpcReduction="10000"/>
          </a:bodyPr>
          <a:lstStyle/>
          <a:p>
            <a:pPr>
              <a:buClrTx/>
            </a:pPr>
            <a:r>
              <a:rPr lang="en-US" sz="2800" dirty="0"/>
              <a:t>Frequency of cell division varies by cell type</a:t>
            </a:r>
          </a:p>
          <a:p>
            <a:pPr lvl="1">
              <a:lnSpc>
                <a:spcPct val="90000"/>
              </a:lnSpc>
            </a:pPr>
            <a:r>
              <a:rPr lang="en-US" dirty="0"/>
              <a:t>embryo</a:t>
            </a:r>
          </a:p>
          <a:p>
            <a:pPr lvl="2">
              <a:lnSpc>
                <a:spcPct val="90000"/>
              </a:lnSpc>
            </a:pPr>
            <a:r>
              <a:rPr lang="en-US" sz="2800" dirty="0"/>
              <a:t>cell cycle &lt; 20 minute</a:t>
            </a:r>
          </a:p>
          <a:p>
            <a:pPr lvl="1">
              <a:lnSpc>
                <a:spcPct val="90000"/>
              </a:lnSpc>
            </a:pPr>
            <a:r>
              <a:rPr lang="en-US" dirty="0"/>
              <a:t>skin cells</a:t>
            </a:r>
          </a:p>
          <a:p>
            <a:pPr lvl="2">
              <a:lnSpc>
                <a:spcPct val="90000"/>
              </a:lnSpc>
            </a:pPr>
            <a:r>
              <a:rPr lang="en-US" sz="2800" dirty="0"/>
              <a:t>divide frequently throughout life</a:t>
            </a:r>
          </a:p>
          <a:p>
            <a:pPr lvl="2">
              <a:lnSpc>
                <a:spcPct val="90000"/>
              </a:lnSpc>
            </a:pPr>
            <a:r>
              <a:rPr lang="en-US" sz="2800" dirty="0"/>
              <a:t>12-24 </a:t>
            </a:r>
            <a:r>
              <a:rPr lang="en-US" sz="2800" dirty="0" smtClean="0"/>
              <a:t>hour </a:t>
            </a:r>
            <a:r>
              <a:rPr lang="en-US" sz="2800" dirty="0"/>
              <a:t>cycle</a:t>
            </a:r>
          </a:p>
          <a:p>
            <a:pPr lvl="1">
              <a:lnSpc>
                <a:spcPct val="90000"/>
              </a:lnSpc>
            </a:pPr>
            <a:r>
              <a:rPr lang="en-US" dirty="0"/>
              <a:t>liver cells</a:t>
            </a:r>
          </a:p>
          <a:p>
            <a:pPr lvl="2">
              <a:lnSpc>
                <a:spcPct val="90000"/>
              </a:lnSpc>
            </a:pPr>
            <a:r>
              <a:rPr lang="en-US" sz="2800" dirty="0"/>
              <a:t>retain ability to divide</a:t>
            </a:r>
            <a:r>
              <a:rPr lang="en-US" sz="2800" dirty="0" smtClean="0"/>
              <a:t>, </a:t>
            </a:r>
            <a:r>
              <a:rPr lang="en-US" sz="2800" dirty="0"/>
              <a:t>keep it in reserve</a:t>
            </a:r>
          </a:p>
          <a:p>
            <a:pPr lvl="2">
              <a:lnSpc>
                <a:spcPct val="90000"/>
              </a:lnSpc>
            </a:pPr>
            <a:r>
              <a:rPr lang="en-US" sz="2800" dirty="0"/>
              <a:t>divide once every year or two</a:t>
            </a:r>
          </a:p>
          <a:p>
            <a:pPr lvl="1">
              <a:lnSpc>
                <a:spcPct val="90000"/>
              </a:lnSpc>
              <a:buClrTx/>
            </a:pPr>
            <a:r>
              <a:rPr lang="en-US" dirty="0"/>
              <a:t>mature nerve cells &amp; muscle cells</a:t>
            </a:r>
            <a:endParaRPr lang="en-US" dirty="0">
              <a:solidFill>
                <a:schemeClr val="tx2"/>
              </a:solidFill>
            </a:endParaRPr>
          </a:p>
          <a:p>
            <a:pPr lvl="2">
              <a:lnSpc>
                <a:spcPct val="90000"/>
              </a:lnSpc>
            </a:pPr>
            <a:r>
              <a:rPr lang="en-US" sz="2800" dirty="0"/>
              <a:t>do not divide at all after </a:t>
            </a:r>
            <a:r>
              <a:rPr lang="en-US" sz="2800" dirty="0" smtClean="0"/>
              <a:t>maturity (?)</a:t>
            </a:r>
          </a:p>
          <a:p>
            <a:pPr lvl="2">
              <a:lnSpc>
                <a:spcPct val="90000"/>
              </a:lnSpc>
            </a:pPr>
            <a:r>
              <a:rPr lang="en-US" sz="2800" dirty="0"/>
              <a:t>permanently in G</a:t>
            </a:r>
            <a:r>
              <a:rPr lang="en-US" sz="2800" baseline="-25000" dirty="0"/>
              <a:t>0</a:t>
            </a:r>
            <a:endParaRPr lang="en-US" sz="2800" dirty="0"/>
          </a:p>
        </p:txBody>
      </p:sp>
      <p:sp>
        <p:nvSpPr>
          <p:cNvPr id="373762" name="Rectangle 2"/>
          <p:cNvSpPr>
            <a:spLocks noGrp="1" noChangeArrowheads="1"/>
          </p:cNvSpPr>
          <p:nvPr>
            <p:ph type="title"/>
          </p:nvPr>
        </p:nvSpPr>
        <p:spPr>
          <a:xfrm>
            <a:off x="342902" y="0"/>
            <a:ext cx="8229600" cy="963254"/>
          </a:xfrm>
        </p:spPr>
        <p:txBody>
          <a:bodyPr/>
          <a:lstStyle/>
          <a:p>
            <a:r>
              <a:rPr lang="en-US" dirty="0"/>
              <a:t>Frequency of cell division</a:t>
            </a:r>
          </a:p>
        </p:txBody>
      </p:sp>
      <p:pic>
        <p:nvPicPr>
          <p:cNvPr id="373764" name="Picture 4" descr="11_14"/>
          <p:cNvPicPr>
            <a:picLocks noChangeAspect="1" noChangeArrowheads="1"/>
          </p:cNvPicPr>
          <p:nvPr/>
        </p:nvPicPr>
        <p:blipFill>
          <a:blip r:embed="rId3"/>
          <a:srcRect l="61313" t="3300" r="11250" b="18150"/>
          <a:stretch>
            <a:fillRect/>
          </a:stretch>
        </p:blipFill>
        <p:spPr bwMode="auto">
          <a:xfrm rot="-5400000">
            <a:off x="6329364" y="614363"/>
            <a:ext cx="1425575" cy="3060700"/>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5413445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842963" y="4003675"/>
            <a:ext cx="3581400" cy="2425700"/>
            <a:chOff x="576" y="2522"/>
            <a:chExt cx="2256" cy="1528"/>
          </a:xfrm>
        </p:grpSpPr>
        <p:pic>
          <p:nvPicPr>
            <p:cNvPr id="427015" name="Picture 7" descr="11_08"/>
            <p:cNvPicPr>
              <a:picLocks noChangeAspect="1" noChangeArrowheads="1"/>
            </p:cNvPicPr>
            <p:nvPr/>
          </p:nvPicPr>
          <p:blipFill>
            <a:blip r:embed="rId3"/>
            <a:srcRect l="11250" t="14999" r="11250" b="14999"/>
            <a:stretch>
              <a:fillRect/>
            </a:stretch>
          </p:blipFill>
          <p:spPr bwMode="auto">
            <a:xfrm>
              <a:off x="576" y="2522"/>
              <a:ext cx="2256" cy="1528"/>
            </a:xfrm>
            <a:prstGeom prst="rect">
              <a:avLst/>
            </a:prstGeom>
            <a:noFill/>
            <a:ln w="9525">
              <a:noFill/>
              <a:miter lim="800000"/>
              <a:headEnd/>
              <a:tailEnd/>
            </a:ln>
            <a:effectLst/>
          </p:spPr>
        </p:pic>
        <p:sp>
          <p:nvSpPr>
            <p:cNvPr id="427071" name="AutoShape 63"/>
            <p:cNvSpPr>
              <a:spLocks noChangeArrowheads="1"/>
            </p:cNvSpPr>
            <p:nvPr/>
          </p:nvSpPr>
          <p:spPr bwMode="auto">
            <a:xfrm>
              <a:off x="1275" y="3170"/>
              <a:ext cx="805" cy="130"/>
            </a:xfrm>
            <a:prstGeom prst="rightArrow">
              <a:avLst>
                <a:gd name="adj1" fmla="val 50398"/>
                <a:gd name="adj2" fmla="val 100768"/>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27010" name="Rectangle 2"/>
          <p:cNvSpPr>
            <a:spLocks noGrp="1" noChangeArrowheads="1"/>
          </p:cNvSpPr>
          <p:nvPr>
            <p:ph type="title"/>
          </p:nvPr>
        </p:nvSpPr>
        <p:spPr>
          <a:xfrm>
            <a:off x="-51480" y="142875"/>
            <a:ext cx="8229600" cy="1143000"/>
          </a:xfrm>
        </p:spPr>
        <p:txBody>
          <a:bodyPr/>
          <a:lstStyle/>
          <a:p>
            <a:r>
              <a:rPr lang="en-US" dirty="0"/>
              <a:t>Overview of Cell Cycle Control</a:t>
            </a:r>
          </a:p>
        </p:txBody>
      </p:sp>
      <p:sp>
        <p:nvSpPr>
          <p:cNvPr id="427011" name="Rectangle 3" descr="Rectangle: Click to edit Master text styles&#10;Second level&#10;Third level&#10;Fourth level&#10;Fifth level"/>
          <p:cNvSpPr>
            <a:spLocks noGrp="1" noChangeArrowheads="1"/>
          </p:cNvSpPr>
          <p:nvPr>
            <p:ph type="body" idx="1"/>
          </p:nvPr>
        </p:nvSpPr>
        <p:spPr>
          <a:xfrm>
            <a:off x="444500" y="1066800"/>
            <a:ext cx="8077200" cy="2971800"/>
          </a:xfrm>
        </p:spPr>
        <p:txBody>
          <a:bodyPr/>
          <a:lstStyle/>
          <a:p>
            <a:r>
              <a:rPr lang="en-US" dirty="0"/>
              <a:t>Two </a:t>
            </a:r>
            <a:r>
              <a:rPr lang="en-US" u="sng" dirty="0"/>
              <a:t>irreversible points</a:t>
            </a:r>
            <a:r>
              <a:rPr lang="en-US" dirty="0"/>
              <a:t> in cell cycle</a:t>
            </a:r>
          </a:p>
          <a:p>
            <a:pPr lvl="1"/>
            <a:r>
              <a:rPr lang="en-US" dirty="0"/>
              <a:t>replication of genetic material</a:t>
            </a:r>
          </a:p>
          <a:p>
            <a:pPr lvl="1"/>
            <a:r>
              <a:rPr lang="en-US" dirty="0"/>
              <a:t>separation of sister </a:t>
            </a:r>
            <a:r>
              <a:rPr lang="en-US" dirty="0" err="1"/>
              <a:t>chromatids</a:t>
            </a:r>
            <a:endParaRPr lang="en-US" dirty="0"/>
          </a:p>
          <a:p>
            <a:r>
              <a:rPr lang="en-US" u="sng" dirty="0">
                <a:solidFill>
                  <a:srgbClr val="CC0000"/>
                </a:solidFill>
              </a:rPr>
              <a:t>Checkpoints</a:t>
            </a:r>
            <a:r>
              <a:rPr lang="en-US" dirty="0"/>
              <a:t> </a:t>
            </a:r>
          </a:p>
          <a:p>
            <a:pPr lvl="1"/>
            <a:r>
              <a:rPr lang="en-US" dirty="0"/>
              <a:t>process is assessed &amp; possibly halted</a:t>
            </a:r>
          </a:p>
        </p:txBody>
      </p:sp>
      <p:grpSp>
        <p:nvGrpSpPr>
          <p:cNvPr id="3" name="Group 66"/>
          <p:cNvGrpSpPr>
            <a:grpSpLocks/>
          </p:cNvGrpSpPr>
          <p:nvPr/>
        </p:nvGrpSpPr>
        <p:grpSpPr bwMode="auto">
          <a:xfrm>
            <a:off x="22225" y="3790950"/>
            <a:ext cx="4641851" cy="3067050"/>
            <a:chOff x="59" y="2388"/>
            <a:chExt cx="2924" cy="1932"/>
          </a:xfrm>
        </p:grpSpPr>
        <p:sp>
          <p:nvSpPr>
            <p:cNvPr id="427017" name="Rectangle 9"/>
            <p:cNvSpPr>
              <a:spLocks noChangeArrowheads="1"/>
            </p:cNvSpPr>
            <p:nvPr/>
          </p:nvSpPr>
          <p:spPr bwMode="auto">
            <a:xfrm>
              <a:off x="59" y="3376"/>
              <a:ext cx="697" cy="154"/>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600" b="1">
                  <a:solidFill>
                    <a:srgbClr val="000000"/>
                  </a:solidFill>
                </a:rPr>
                <a:t>centromere</a:t>
              </a:r>
              <a:endParaRPr lang="en-US" sz="1600" b="1"/>
            </a:p>
          </p:txBody>
        </p:sp>
        <p:sp>
          <p:nvSpPr>
            <p:cNvPr id="427018" name="Line 10"/>
            <p:cNvSpPr>
              <a:spLocks noChangeShapeType="1"/>
            </p:cNvSpPr>
            <p:nvPr/>
          </p:nvSpPr>
          <p:spPr bwMode="auto">
            <a:xfrm flipV="1">
              <a:off x="480" y="3230"/>
              <a:ext cx="376" cy="19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19" name="Rectangle 11"/>
            <p:cNvSpPr>
              <a:spLocks noChangeArrowheads="1"/>
            </p:cNvSpPr>
            <p:nvPr/>
          </p:nvSpPr>
          <p:spPr bwMode="auto">
            <a:xfrm>
              <a:off x="1688" y="2388"/>
              <a:ext cx="1295" cy="131"/>
            </a:xfrm>
            <a:prstGeom prst="rect">
              <a:avLst/>
            </a:prstGeom>
            <a:noFill/>
            <a:ln w="9525">
              <a:noFill/>
              <a:miter lim="800000"/>
              <a:headEnd/>
              <a:tailEnd/>
            </a:ln>
          </p:spPr>
          <p:txBody>
            <a:bodyPr lIns="0" tIns="0" rIns="0" bIns="0">
              <a:prstTxWarp prst="textNoShape">
                <a:avLst/>
              </a:prstTxWarp>
              <a:spAutoFit/>
            </a:bodyPr>
            <a:lstStyle/>
            <a:p>
              <a:pPr eaLnBrk="1" hangingPunct="1">
                <a:lnSpc>
                  <a:spcPct val="85000"/>
                </a:lnSpc>
              </a:pPr>
              <a:r>
                <a:rPr lang="en-US" sz="1600" b="1" dirty="0">
                  <a:solidFill>
                    <a:srgbClr val="000000"/>
                  </a:solidFill>
                </a:rPr>
                <a:t>sister </a:t>
              </a:r>
              <a:r>
                <a:rPr lang="en-US" sz="1600" b="1" dirty="0" err="1">
                  <a:solidFill>
                    <a:srgbClr val="000000"/>
                  </a:solidFill>
                </a:rPr>
                <a:t>chromatids</a:t>
              </a:r>
              <a:r>
                <a:rPr lang="en-US" sz="1600" b="1" dirty="0">
                  <a:solidFill>
                    <a:srgbClr val="000000"/>
                  </a:solidFill>
                </a:rPr>
                <a:t> </a:t>
              </a:r>
            </a:p>
          </p:txBody>
        </p:sp>
        <p:grpSp>
          <p:nvGrpSpPr>
            <p:cNvPr id="4" name="Group 21"/>
            <p:cNvGrpSpPr>
              <a:grpSpLocks/>
            </p:cNvGrpSpPr>
            <p:nvPr/>
          </p:nvGrpSpPr>
          <p:grpSpPr bwMode="auto">
            <a:xfrm flipV="1">
              <a:off x="2496" y="2601"/>
              <a:ext cx="336" cy="65"/>
              <a:chOff x="1846" y="3726"/>
              <a:chExt cx="588" cy="199"/>
            </a:xfrm>
          </p:grpSpPr>
          <p:grpSp>
            <p:nvGrpSpPr>
              <p:cNvPr id="5" name="Group 12"/>
              <p:cNvGrpSpPr>
                <a:grpSpLocks/>
              </p:cNvGrpSpPr>
              <p:nvPr/>
            </p:nvGrpSpPr>
            <p:grpSpPr bwMode="auto">
              <a:xfrm>
                <a:off x="2251" y="3726"/>
                <a:ext cx="183" cy="43"/>
                <a:chOff x="3926" y="3102"/>
                <a:chExt cx="183" cy="43"/>
              </a:xfrm>
            </p:grpSpPr>
            <p:sp>
              <p:nvSpPr>
                <p:cNvPr id="427021" name="Line 13"/>
                <p:cNvSpPr>
                  <a:spLocks noChangeShapeType="1"/>
                </p:cNvSpPr>
                <p:nvPr/>
              </p:nvSpPr>
              <p:spPr bwMode="auto">
                <a:xfrm flipV="1">
                  <a:off x="4108" y="3102"/>
                  <a:ext cx="1" cy="4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22" name="Line 14"/>
                <p:cNvSpPr>
                  <a:spLocks noChangeShapeType="1"/>
                </p:cNvSpPr>
                <p:nvPr/>
              </p:nvSpPr>
              <p:spPr bwMode="auto">
                <a:xfrm>
                  <a:off x="3926" y="3144"/>
                  <a:ext cx="18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23" name="Line 15"/>
                <p:cNvSpPr>
                  <a:spLocks noChangeShapeType="1"/>
                </p:cNvSpPr>
                <p:nvPr/>
              </p:nvSpPr>
              <p:spPr bwMode="auto">
                <a:xfrm>
                  <a:off x="3926" y="3102"/>
                  <a:ext cx="1" cy="42"/>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6" name="Group 16"/>
              <p:cNvGrpSpPr>
                <a:grpSpLocks/>
              </p:cNvGrpSpPr>
              <p:nvPr/>
            </p:nvGrpSpPr>
            <p:grpSpPr bwMode="auto">
              <a:xfrm>
                <a:off x="1846" y="3726"/>
                <a:ext cx="191" cy="43"/>
                <a:chOff x="3521" y="3102"/>
                <a:chExt cx="191" cy="43"/>
              </a:xfrm>
            </p:grpSpPr>
            <p:sp>
              <p:nvSpPr>
                <p:cNvPr id="427025" name="Line 17"/>
                <p:cNvSpPr>
                  <a:spLocks noChangeShapeType="1"/>
                </p:cNvSpPr>
                <p:nvPr/>
              </p:nvSpPr>
              <p:spPr bwMode="auto">
                <a:xfrm flipV="1">
                  <a:off x="3711" y="3102"/>
                  <a:ext cx="1" cy="4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26" name="Line 18"/>
                <p:cNvSpPr>
                  <a:spLocks noChangeShapeType="1"/>
                </p:cNvSpPr>
                <p:nvPr/>
              </p:nvSpPr>
              <p:spPr bwMode="auto">
                <a:xfrm>
                  <a:off x="3521" y="3144"/>
                  <a:ext cx="190"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27" name="Line 19"/>
                <p:cNvSpPr>
                  <a:spLocks noChangeShapeType="1"/>
                </p:cNvSpPr>
                <p:nvPr/>
              </p:nvSpPr>
              <p:spPr bwMode="auto">
                <a:xfrm>
                  <a:off x="3521" y="3102"/>
                  <a:ext cx="1" cy="42"/>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427028" name="Freeform 20"/>
              <p:cNvSpPr>
                <a:spLocks/>
              </p:cNvSpPr>
              <p:nvPr/>
            </p:nvSpPr>
            <p:spPr bwMode="auto">
              <a:xfrm>
                <a:off x="1937" y="3768"/>
                <a:ext cx="413" cy="157"/>
              </a:xfrm>
              <a:custGeom>
                <a:avLst/>
                <a:gdLst/>
                <a:ahLst/>
                <a:cxnLst>
                  <a:cxn ang="0">
                    <a:pos x="413" y="0"/>
                  </a:cxn>
                  <a:cxn ang="0">
                    <a:pos x="207" y="157"/>
                  </a:cxn>
                  <a:cxn ang="0">
                    <a:pos x="0" y="0"/>
                  </a:cxn>
                </a:cxnLst>
                <a:rect l="0" t="0" r="r" b="b"/>
                <a:pathLst>
                  <a:path w="413" h="157">
                    <a:moveTo>
                      <a:pt x="413" y="0"/>
                    </a:moveTo>
                    <a:lnTo>
                      <a:pt x="207" y="157"/>
                    </a:lnTo>
                    <a:lnTo>
                      <a:pt x="0" y="0"/>
                    </a:lnTo>
                  </a:path>
                </a:pathLst>
              </a:custGeom>
              <a:noFill/>
              <a:ln w="12700">
                <a:solidFill>
                  <a:srgbClr val="000000"/>
                </a:solidFill>
                <a:prstDash val="solid"/>
                <a:round/>
                <a:headEnd/>
                <a:tailEnd/>
              </a:ln>
            </p:spPr>
            <p:txBody>
              <a:bodyPr>
                <a:prstTxWarp prst="textNoShape">
                  <a:avLst/>
                </a:prstTxWarp>
              </a:bodyPr>
              <a:lstStyle/>
              <a:p>
                <a:endParaRPr lang="en-US"/>
              </a:p>
            </p:txBody>
          </p:sp>
        </p:grpSp>
        <p:sp>
          <p:nvSpPr>
            <p:cNvPr id="427030" name="Rectangle 22"/>
            <p:cNvSpPr>
              <a:spLocks noChangeArrowheads="1"/>
            </p:cNvSpPr>
            <p:nvPr/>
          </p:nvSpPr>
          <p:spPr bwMode="auto">
            <a:xfrm>
              <a:off x="576" y="4010"/>
              <a:ext cx="953" cy="262"/>
            </a:xfrm>
            <a:prstGeom prst="rect">
              <a:avLst/>
            </a:prstGeom>
            <a:solidFill>
              <a:schemeClr val="bg1"/>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600" b="1" dirty="0">
                  <a:solidFill>
                    <a:srgbClr val="000000"/>
                  </a:solidFill>
                </a:rPr>
                <a:t>single-stranded</a:t>
              </a:r>
            </a:p>
            <a:p>
              <a:pPr eaLnBrk="1" hangingPunct="1">
                <a:lnSpc>
                  <a:spcPct val="85000"/>
                </a:lnSpc>
              </a:pPr>
              <a:r>
                <a:rPr lang="en-US" sz="1600" b="1" dirty="0">
                  <a:solidFill>
                    <a:srgbClr val="000000"/>
                  </a:solidFill>
                </a:rPr>
                <a:t>chromosomes</a:t>
              </a:r>
              <a:endParaRPr lang="en-US" sz="1600" b="1" dirty="0"/>
            </a:p>
          </p:txBody>
        </p:sp>
        <p:grpSp>
          <p:nvGrpSpPr>
            <p:cNvPr id="7" name="Group 32"/>
            <p:cNvGrpSpPr>
              <a:grpSpLocks/>
            </p:cNvGrpSpPr>
            <p:nvPr/>
          </p:nvGrpSpPr>
          <p:grpSpPr bwMode="auto">
            <a:xfrm flipV="1">
              <a:off x="797" y="3851"/>
              <a:ext cx="451" cy="159"/>
              <a:chOff x="4357" y="2669"/>
              <a:chExt cx="876" cy="199"/>
            </a:xfrm>
          </p:grpSpPr>
          <p:grpSp>
            <p:nvGrpSpPr>
              <p:cNvPr id="8" name="Group 23"/>
              <p:cNvGrpSpPr>
                <a:grpSpLocks/>
              </p:cNvGrpSpPr>
              <p:nvPr/>
            </p:nvGrpSpPr>
            <p:grpSpPr bwMode="auto">
              <a:xfrm>
                <a:off x="5042" y="2827"/>
                <a:ext cx="191" cy="41"/>
                <a:chOff x="1852" y="1095"/>
                <a:chExt cx="191" cy="41"/>
              </a:xfrm>
            </p:grpSpPr>
            <p:sp>
              <p:nvSpPr>
                <p:cNvPr id="427032" name="Line 24"/>
                <p:cNvSpPr>
                  <a:spLocks noChangeShapeType="1"/>
                </p:cNvSpPr>
                <p:nvPr/>
              </p:nvSpPr>
              <p:spPr bwMode="auto">
                <a:xfrm>
                  <a:off x="2042" y="1095"/>
                  <a:ext cx="1" cy="4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33" name="Line 25"/>
                <p:cNvSpPr>
                  <a:spLocks noChangeShapeType="1"/>
                </p:cNvSpPr>
                <p:nvPr/>
              </p:nvSpPr>
              <p:spPr bwMode="auto">
                <a:xfrm>
                  <a:off x="1852" y="1095"/>
                  <a:ext cx="190"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34" name="Line 26"/>
                <p:cNvSpPr>
                  <a:spLocks noChangeShapeType="1"/>
                </p:cNvSpPr>
                <p:nvPr/>
              </p:nvSpPr>
              <p:spPr bwMode="auto">
                <a:xfrm flipV="1">
                  <a:off x="1852" y="1095"/>
                  <a:ext cx="1" cy="41"/>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9" name="Group 27"/>
              <p:cNvGrpSpPr>
                <a:grpSpLocks/>
              </p:cNvGrpSpPr>
              <p:nvPr/>
            </p:nvGrpSpPr>
            <p:grpSpPr bwMode="auto">
              <a:xfrm>
                <a:off x="4357" y="2827"/>
                <a:ext cx="191" cy="41"/>
                <a:chOff x="1167" y="1095"/>
                <a:chExt cx="191" cy="41"/>
              </a:xfrm>
            </p:grpSpPr>
            <p:sp>
              <p:nvSpPr>
                <p:cNvPr id="427036" name="Line 28"/>
                <p:cNvSpPr>
                  <a:spLocks noChangeShapeType="1"/>
                </p:cNvSpPr>
                <p:nvPr/>
              </p:nvSpPr>
              <p:spPr bwMode="auto">
                <a:xfrm>
                  <a:off x="1357" y="1095"/>
                  <a:ext cx="1" cy="4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37" name="Line 29"/>
                <p:cNvSpPr>
                  <a:spLocks noChangeShapeType="1"/>
                </p:cNvSpPr>
                <p:nvPr/>
              </p:nvSpPr>
              <p:spPr bwMode="auto">
                <a:xfrm>
                  <a:off x="1167" y="1095"/>
                  <a:ext cx="190"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38" name="Line 30"/>
                <p:cNvSpPr>
                  <a:spLocks noChangeShapeType="1"/>
                </p:cNvSpPr>
                <p:nvPr/>
              </p:nvSpPr>
              <p:spPr bwMode="auto">
                <a:xfrm flipV="1">
                  <a:off x="1167" y="1095"/>
                  <a:ext cx="1" cy="41"/>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427039" name="Freeform 31"/>
              <p:cNvSpPr>
                <a:spLocks/>
              </p:cNvSpPr>
              <p:nvPr/>
            </p:nvSpPr>
            <p:spPr bwMode="auto">
              <a:xfrm>
                <a:off x="4456" y="2669"/>
                <a:ext cx="677" cy="157"/>
              </a:xfrm>
              <a:custGeom>
                <a:avLst/>
                <a:gdLst/>
                <a:ahLst/>
                <a:cxnLst>
                  <a:cxn ang="0">
                    <a:pos x="0" y="157"/>
                  </a:cxn>
                  <a:cxn ang="0">
                    <a:pos x="355" y="0"/>
                  </a:cxn>
                  <a:cxn ang="0">
                    <a:pos x="677" y="157"/>
                  </a:cxn>
                </a:cxnLst>
                <a:rect l="0" t="0" r="r" b="b"/>
                <a:pathLst>
                  <a:path w="677" h="157">
                    <a:moveTo>
                      <a:pt x="0" y="157"/>
                    </a:moveTo>
                    <a:lnTo>
                      <a:pt x="355" y="0"/>
                    </a:lnTo>
                    <a:lnTo>
                      <a:pt x="677" y="157"/>
                    </a:lnTo>
                  </a:path>
                </a:pathLst>
              </a:custGeom>
              <a:noFill/>
              <a:ln w="12700">
                <a:solidFill>
                  <a:srgbClr val="000000"/>
                </a:solidFill>
                <a:prstDash val="solid"/>
                <a:round/>
                <a:headEnd/>
                <a:tailEnd/>
              </a:ln>
            </p:spPr>
            <p:txBody>
              <a:bodyPr>
                <a:prstTxWarp prst="textNoShape">
                  <a:avLst/>
                </a:prstTxWarp>
              </a:bodyPr>
              <a:lstStyle/>
              <a:p>
                <a:endParaRPr lang="en-US"/>
              </a:p>
            </p:txBody>
          </p:sp>
        </p:grpSp>
        <p:sp>
          <p:nvSpPr>
            <p:cNvPr id="427041" name="Rectangle 33"/>
            <p:cNvSpPr>
              <a:spLocks noChangeArrowheads="1"/>
            </p:cNvSpPr>
            <p:nvPr/>
          </p:nvSpPr>
          <p:spPr bwMode="auto">
            <a:xfrm>
              <a:off x="1893" y="4058"/>
              <a:ext cx="1003" cy="262"/>
            </a:xfrm>
            <a:prstGeom prst="rect">
              <a:avLst/>
            </a:prstGeom>
            <a:solidFill>
              <a:schemeClr val="bg1"/>
            </a:solidFill>
            <a:ln w="9525">
              <a:noFill/>
              <a:miter lim="800000"/>
              <a:headEnd/>
              <a:tailEnd/>
            </a:ln>
          </p:spPr>
          <p:txBody>
            <a:bodyPr wrap="none" lIns="0" tIns="0" rIns="0" bIns="0">
              <a:prstTxWarp prst="textNoShape">
                <a:avLst/>
              </a:prstTxWarp>
              <a:spAutoFit/>
            </a:bodyPr>
            <a:lstStyle/>
            <a:p>
              <a:pPr eaLnBrk="1" hangingPunct="1">
                <a:lnSpc>
                  <a:spcPct val="85000"/>
                </a:lnSpc>
              </a:pPr>
              <a:r>
                <a:rPr lang="en-US" sz="1600" b="1" dirty="0">
                  <a:solidFill>
                    <a:srgbClr val="000000"/>
                  </a:solidFill>
                </a:rPr>
                <a:t>double-stranded</a:t>
              </a:r>
            </a:p>
            <a:p>
              <a:pPr eaLnBrk="1" hangingPunct="1">
                <a:lnSpc>
                  <a:spcPct val="85000"/>
                </a:lnSpc>
              </a:pPr>
              <a:r>
                <a:rPr lang="en-US" sz="1600" b="1" dirty="0">
                  <a:solidFill>
                    <a:srgbClr val="000000"/>
                  </a:solidFill>
                </a:rPr>
                <a:t>chromosomes</a:t>
              </a:r>
              <a:endParaRPr lang="en-US" sz="1600" b="1" dirty="0"/>
            </a:p>
          </p:txBody>
        </p:sp>
        <p:grpSp>
          <p:nvGrpSpPr>
            <p:cNvPr id="10" name="Group 44"/>
            <p:cNvGrpSpPr>
              <a:grpSpLocks/>
            </p:cNvGrpSpPr>
            <p:nvPr/>
          </p:nvGrpSpPr>
          <p:grpSpPr bwMode="auto">
            <a:xfrm flipV="1">
              <a:off x="2064" y="3770"/>
              <a:ext cx="768" cy="297"/>
              <a:chOff x="3480" y="748"/>
              <a:chExt cx="1372" cy="297"/>
            </a:xfrm>
          </p:grpSpPr>
          <p:grpSp>
            <p:nvGrpSpPr>
              <p:cNvPr id="11" name="Group 45"/>
              <p:cNvGrpSpPr>
                <a:grpSpLocks/>
              </p:cNvGrpSpPr>
              <p:nvPr/>
            </p:nvGrpSpPr>
            <p:grpSpPr bwMode="auto">
              <a:xfrm>
                <a:off x="3480" y="988"/>
                <a:ext cx="538" cy="57"/>
                <a:chOff x="3480" y="988"/>
                <a:chExt cx="538" cy="57"/>
              </a:xfrm>
            </p:grpSpPr>
            <p:sp>
              <p:nvSpPr>
                <p:cNvPr id="427054" name="Line 46"/>
                <p:cNvSpPr>
                  <a:spLocks noChangeShapeType="1"/>
                </p:cNvSpPr>
                <p:nvPr/>
              </p:nvSpPr>
              <p:spPr bwMode="auto">
                <a:xfrm>
                  <a:off x="4017" y="988"/>
                  <a:ext cx="1" cy="5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55" name="Line 47"/>
                <p:cNvSpPr>
                  <a:spLocks noChangeShapeType="1"/>
                </p:cNvSpPr>
                <p:nvPr/>
              </p:nvSpPr>
              <p:spPr bwMode="auto">
                <a:xfrm>
                  <a:off x="3480" y="988"/>
                  <a:ext cx="537"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56" name="Line 48"/>
                <p:cNvSpPr>
                  <a:spLocks noChangeShapeType="1"/>
                </p:cNvSpPr>
                <p:nvPr/>
              </p:nvSpPr>
              <p:spPr bwMode="auto">
                <a:xfrm flipV="1">
                  <a:off x="3480" y="988"/>
                  <a:ext cx="1" cy="57"/>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12" name="Group 49"/>
              <p:cNvGrpSpPr>
                <a:grpSpLocks/>
              </p:cNvGrpSpPr>
              <p:nvPr/>
            </p:nvGrpSpPr>
            <p:grpSpPr bwMode="auto">
              <a:xfrm>
                <a:off x="4322" y="988"/>
                <a:ext cx="530" cy="57"/>
                <a:chOff x="4322" y="988"/>
                <a:chExt cx="530" cy="57"/>
              </a:xfrm>
            </p:grpSpPr>
            <p:sp>
              <p:nvSpPr>
                <p:cNvPr id="427058" name="Line 50"/>
                <p:cNvSpPr>
                  <a:spLocks noChangeShapeType="1"/>
                </p:cNvSpPr>
                <p:nvPr/>
              </p:nvSpPr>
              <p:spPr bwMode="auto">
                <a:xfrm>
                  <a:off x="4851" y="988"/>
                  <a:ext cx="1" cy="5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59" name="Line 51"/>
                <p:cNvSpPr>
                  <a:spLocks noChangeShapeType="1"/>
                </p:cNvSpPr>
                <p:nvPr/>
              </p:nvSpPr>
              <p:spPr bwMode="auto">
                <a:xfrm>
                  <a:off x="4322" y="988"/>
                  <a:ext cx="529"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27060" name="Line 52"/>
                <p:cNvSpPr>
                  <a:spLocks noChangeShapeType="1"/>
                </p:cNvSpPr>
                <p:nvPr/>
              </p:nvSpPr>
              <p:spPr bwMode="auto">
                <a:xfrm flipV="1">
                  <a:off x="4322" y="988"/>
                  <a:ext cx="1" cy="57"/>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427061" name="Freeform 53"/>
              <p:cNvSpPr>
                <a:spLocks/>
              </p:cNvSpPr>
              <p:nvPr/>
            </p:nvSpPr>
            <p:spPr bwMode="auto">
              <a:xfrm>
                <a:off x="3686" y="748"/>
                <a:ext cx="901" cy="240"/>
              </a:xfrm>
              <a:custGeom>
                <a:avLst/>
                <a:gdLst/>
                <a:ahLst/>
                <a:cxnLst>
                  <a:cxn ang="0">
                    <a:pos x="901" y="240"/>
                  </a:cxn>
                  <a:cxn ang="0">
                    <a:pos x="496" y="0"/>
                  </a:cxn>
                  <a:cxn ang="0">
                    <a:pos x="0" y="240"/>
                  </a:cxn>
                </a:cxnLst>
                <a:rect l="0" t="0" r="r" b="b"/>
                <a:pathLst>
                  <a:path w="901" h="240">
                    <a:moveTo>
                      <a:pt x="901" y="240"/>
                    </a:moveTo>
                    <a:lnTo>
                      <a:pt x="496" y="0"/>
                    </a:lnTo>
                    <a:lnTo>
                      <a:pt x="0" y="240"/>
                    </a:lnTo>
                  </a:path>
                </a:pathLst>
              </a:custGeom>
              <a:noFill/>
              <a:ln w="12700">
                <a:solidFill>
                  <a:srgbClr val="000000"/>
                </a:solidFill>
                <a:prstDash val="solid"/>
                <a:round/>
                <a:headEnd/>
                <a:tailEnd/>
              </a:ln>
            </p:spPr>
            <p:txBody>
              <a:bodyPr>
                <a:prstTxWarp prst="textNoShape">
                  <a:avLst/>
                </a:prstTxWarp>
              </a:bodyPr>
              <a:lstStyle/>
              <a:p>
                <a:endParaRPr lang="en-US"/>
              </a:p>
            </p:txBody>
          </p:sp>
        </p:grpSp>
      </p:grpSp>
      <p:grpSp>
        <p:nvGrpSpPr>
          <p:cNvPr id="13" name="Group 67"/>
          <p:cNvGrpSpPr>
            <a:grpSpLocks/>
          </p:cNvGrpSpPr>
          <p:nvPr/>
        </p:nvGrpSpPr>
        <p:grpSpPr bwMode="auto">
          <a:xfrm>
            <a:off x="6034088" y="4246563"/>
            <a:ext cx="2436812" cy="1849437"/>
            <a:chOff x="3931" y="2625"/>
            <a:chExt cx="1535" cy="1165"/>
          </a:xfrm>
        </p:grpSpPr>
        <p:pic>
          <p:nvPicPr>
            <p:cNvPr id="427065" name="Picture 57" descr="11_08"/>
            <p:cNvPicPr>
              <a:picLocks noChangeAspect="1" noChangeArrowheads="1"/>
            </p:cNvPicPr>
            <p:nvPr/>
          </p:nvPicPr>
          <p:blipFill>
            <a:blip r:embed="rId3"/>
            <a:srcRect l="17999" t="24001" r="76500" b="22501"/>
            <a:stretch>
              <a:fillRect/>
            </a:stretch>
          </p:blipFill>
          <p:spPr bwMode="auto">
            <a:xfrm>
              <a:off x="3931" y="2625"/>
              <a:ext cx="160" cy="1165"/>
            </a:xfrm>
            <a:prstGeom prst="rect">
              <a:avLst/>
            </a:prstGeom>
            <a:noFill/>
            <a:ln w="9525">
              <a:noFill/>
              <a:miter lim="800000"/>
              <a:headEnd/>
              <a:tailEnd/>
            </a:ln>
            <a:effectLst/>
          </p:spPr>
        </p:pic>
        <p:pic>
          <p:nvPicPr>
            <p:cNvPr id="427067" name="Picture 59" descr="11_08"/>
            <p:cNvPicPr>
              <a:picLocks noChangeAspect="1" noChangeArrowheads="1"/>
            </p:cNvPicPr>
            <p:nvPr/>
          </p:nvPicPr>
          <p:blipFill>
            <a:blip r:embed="rId3"/>
            <a:srcRect l="17999" t="24001" r="76500" b="22501"/>
            <a:stretch>
              <a:fillRect/>
            </a:stretch>
          </p:blipFill>
          <p:spPr bwMode="auto">
            <a:xfrm flipH="1">
              <a:off x="4336" y="2625"/>
              <a:ext cx="160" cy="1165"/>
            </a:xfrm>
            <a:prstGeom prst="rect">
              <a:avLst/>
            </a:prstGeom>
            <a:noFill/>
            <a:ln w="9525">
              <a:noFill/>
              <a:miter lim="800000"/>
              <a:headEnd/>
              <a:tailEnd/>
            </a:ln>
            <a:effectLst/>
          </p:spPr>
        </p:pic>
        <p:pic>
          <p:nvPicPr>
            <p:cNvPr id="427069" name="Picture 61" descr="11_08"/>
            <p:cNvPicPr>
              <a:picLocks noChangeAspect="1" noChangeArrowheads="1"/>
            </p:cNvPicPr>
            <p:nvPr/>
          </p:nvPicPr>
          <p:blipFill>
            <a:blip r:embed="rId3"/>
            <a:srcRect l="28125" t="24001" r="64125" b="22501"/>
            <a:stretch>
              <a:fillRect/>
            </a:stretch>
          </p:blipFill>
          <p:spPr bwMode="auto">
            <a:xfrm>
              <a:off x="5240" y="2625"/>
              <a:ext cx="226" cy="1165"/>
            </a:xfrm>
            <a:prstGeom prst="rect">
              <a:avLst/>
            </a:prstGeom>
            <a:noFill/>
            <a:ln w="9525">
              <a:noFill/>
              <a:miter lim="800000"/>
              <a:headEnd/>
              <a:tailEnd/>
            </a:ln>
            <a:effectLst/>
          </p:spPr>
        </p:pic>
        <p:pic>
          <p:nvPicPr>
            <p:cNvPr id="427070" name="Picture 62" descr="11_08"/>
            <p:cNvPicPr>
              <a:picLocks noChangeAspect="1" noChangeArrowheads="1"/>
            </p:cNvPicPr>
            <p:nvPr/>
          </p:nvPicPr>
          <p:blipFill>
            <a:blip r:embed="rId3"/>
            <a:srcRect l="28125" t="24001" r="64125" b="22501"/>
            <a:stretch>
              <a:fillRect/>
            </a:stretch>
          </p:blipFill>
          <p:spPr bwMode="auto">
            <a:xfrm flipH="1">
              <a:off x="4759" y="2625"/>
              <a:ext cx="226" cy="1165"/>
            </a:xfrm>
            <a:prstGeom prst="rect">
              <a:avLst/>
            </a:prstGeom>
            <a:noFill/>
            <a:ln w="9525">
              <a:noFill/>
              <a:miter lim="800000"/>
              <a:headEnd/>
              <a:tailEnd/>
            </a:ln>
            <a:effectLst/>
          </p:spPr>
        </p:pic>
      </p:grpSp>
      <p:sp>
        <p:nvSpPr>
          <p:cNvPr id="427072" name="AutoShape 64"/>
          <p:cNvSpPr>
            <a:spLocks noChangeArrowheads="1"/>
          </p:cNvSpPr>
          <p:nvPr/>
        </p:nvSpPr>
        <p:spPr bwMode="auto">
          <a:xfrm>
            <a:off x="4643438" y="5032375"/>
            <a:ext cx="1277937" cy="206375"/>
          </a:xfrm>
          <a:prstGeom prst="rightArrow">
            <a:avLst>
              <a:gd name="adj1" fmla="val 50398"/>
              <a:gd name="adj2" fmla="val 100768"/>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427077" name="Picture 69" descr="penguinL"/>
          <p:cNvPicPr>
            <a:picLocks noChangeAspect="1" noChangeArrowheads="1"/>
          </p:cNvPicPr>
          <p:nvPr/>
        </p:nvPicPr>
        <p:blipFill>
          <a:blip r:embed="rId4"/>
          <a:srcRect/>
          <a:stretch>
            <a:fillRect/>
          </a:stretch>
        </p:blipFill>
        <p:spPr bwMode="auto">
          <a:xfrm>
            <a:off x="7869238" y="1812925"/>
            <a:ext cx="1274762" cy="1295400"/>
          </a:xfrm>
          <a:prstGeom prst="rect">
            <a:avLst/>
          </a:prstGeom>
          <a:noFill/>
        </p:spPr>
      </p:pic>
      <p:sp>
        <p:nvSpPr>
          <p:cNvPr id="427078" name="AutoShape 70"/>
          <p:cNvSpPr>
            <a:spLocks noChangeArrowheads="1"/>
          </p:cNvSpPr>
          <p:nvPr/>
        </p:nvSpPr>
        <p:spPr bwMode="auto">
          <a:xfrm flipH="1">
            <a:off x="7504113" y="142875"/>
            <a:ext cx="1639887" cy="1057275"/>
          </a:xfrm>
          <a:prstGeom prst="wedgeEllipseCallout">
            <a:avLst>
              <a:gd name="adj1" fmla="val 8468"/>
              <a:gd name="adj2" fmla="val 120569"/>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600" b="1">
                <a:solidFill>
                  <a:srgbClr val="0F116A"/>
                </a:solidFill>
                <a:latin typeface="Comic Sans MS" charset="0"/>
                <a:ea typeface="ＭＳ Ｐゴシック" charset="-128"/>
                <a:cs typeface="ＭＳ Ｐゴシック" charset="-128"/>
              </a:rPr>
              <a:t>There’s no</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turning back,</a:t>
            </a:r>
          </a:p>
          <a:p>
            <a:r>
              <a:rPr lang="en-US" sz="1600" b="1">
                <a:solidFill>
                  <a:srgbClr val="0F116A"/>
                </a:solidFill>
                <a:latin typeface="Comic Sans MS" charset="0"/>
                <a:ea typeface="ＭＳ Ｐゴシック" charset="-128"/>
                <a:cs typeface="ＭＳ Ｐゴシック" charset="-128"/>
              </a:rPr>
              <a:t>now</a:t>
            </a:r>
            <a:r>
              <a:rPr lang="en-US" sz="1600" b="1" i="1">
                <a:solidFill>
                  <a:srgbClr val="0F116A"/>
                </a:solidFill>
                <a:latin typeface="Comic Sans MS" charset="0"/>
                <a:ea typeface="ＭＳ Ｐゴシック" charset="-128"/>
                <a:cs typeface="ＭＳ Ｐゴシック" charset="-128"/>
              </a:rPr>
              <a:t>!</a:t>
            </a:r>
            <a:endParaRPr lang="en-US" sz="1800" b="1">
              <a:solidFill>
                <a:srgbClr val="0F116A"/>
              </a:solidFill>
              <a:latin typeface="Comic Sans MS" charset="0"/>
              <a:ea typeface="Geneva" charset="0"/>
              <a:cs typeface="Geneva" charset="0"/>
            </a:endParaRPr>
          </a:p>
        </p:txBody>
      </p:sp>
      <p:sp>
        <p:nvSpPr>
          <p:cNvPr id="427079" name="Text Box 71"/>
          <p:cNvSpPr txBox="1">
            <a:spLocks noChangeArrowheads="1"/>
          </p:cNvSpPr>
          <p:nvPr/>
        </p:nvSpPr>
        <p:spPr bwMode="auto">
          <a:xfrm>
            <a:off x="4197350" y="4421188"/>
            <a:ext cx="982663" cy="1311275"/>
          </a:xfrm>
          <a:prstGeom prst="rect">
            <a:avLst/>
          </a:prstGeom>
          <a:noFill/>
          <a:ln w="9525">
            <a:noFill/>
            <a:miter lim="800000"/>
            <a:headEnd/>
            <a:tailEnd/>
          </a:ln>
          <a:effectLst/>
        </p:spPr>
        <p:txBody>
          <a:bodyPr wrap="none" anchor="ctr">
            <a:prstTxWarp prst="textNoShape">
              <a:avLst/>
            </a:prstTxWarp>
            <a:spAutoFit/>
          </a:bodyPr>
          <a:lstStyle/>
          <a:p>
            <a:r>
              <a:rPr lang="en-US" sz="8000" b="1">
                <a:solidFill>
                  <a:srgbClr val="CC0000"/>
                </a:solidFill>
                <a:sym typeface="Wingdings" charset="2"/>
              </a:rPr>
              <a:t></a:t>
            </a:r>
            <a:endParaRPr lang="en-US" sz="8000" b="1">
              <a:solidFill>
                <a:srgbClr val="CC0000"/>
              </a:solidFill>
            </a:endParaRPr>
          </a:p>
        </p:txBody>
      </p:sp>
      <p:sp>
        <p:nvSpPr>
          <p:cNvPr id="427080" name="Text Box 72"/>
          <p:cNvSpPr txBox="1">
            <a:spLocks noChangeArrowheads="1"/>
          </p:cNvSpPr>
          <p:nvPr/>
        </p:nvSpPr>
        <p:spPr bwMode="auto">
          <a:xfrm>
            <a:off x="8216900" y="4405313"/>
            <a:ext cx="982663" cy="1311275"/>
          </a:xfrm>
          <a:prstGeom prst="rect">
            <a:avLst/>
          </a:prstGeom>
          <a:noFill/>
          <a:ln w="9525">
            <a:noFill/>
            <a:miter lim="800000"/>
            <a:headEnd/>
            <a:tailEnd/>
          </a:ln>
          <a:effectLst/>
        </p:spPr>
        <p:txBody>
          <a:bodyPr wrap="none" anchor="ctr">
            <a:prstTxWarp prst="textNoShape">
              <a:avLst/>
            </a:prstTxWarp>
            <a:spAutoFit/>
          </a:bodyPr>
          <a:lstStyle/>
          <a:p>
            <a:r>
              <a:rPr lang="en-US" sz="8000" b="1">
                <a:solidFill>
                  <a:srgbClr val="CC0000"/>
                </a:solidFill>
                <a:sym typeface="Wingdings" charset="2"/>
              </a:rPr>
              <a:t></a:t>
            </a:r>
            <a:endParaRPr lang="en-US" sz="8000" b="1">
              <a:solidFill>
                <a:srgbClr val="CC0000"/>
              </a:solidFill>
            </a:endParaRPr>
          </a:p>
        </p:txBody>
      </p:sp>
    </p:spTree>
    <p:extLst>
      <p:ext uri="{BB962C8B-B14F-4D97-AF65-F5344CB8AC3E}">
        <p14:creationId xmlns:p14="http://schemas.microsoft.com/office/powerpoint/2010/main" val="3335775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7077"/>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27078"/>
                                        </p:tgtEl>
                                        <p:attrNameLst>
                                          <p:attrName>style.visibility</p:attrName>
                                        </p:attrNameLst>
                                      </p:cBhvr>
                                      <p:to>
                                        <p:strVal val="visible"/>
                                      </p:to>
                                    </p:set>
                                    <p:animEffect transition="in" filter="wipe(down)">
                                      <p:cBhvr>
                                        <p:cTn id="10" dur="500"/>
                                        <p:tgtEl>
                                          <p:spTgt spid="427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7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t>Checkpoint control system</a:t>
            </a:r>
          </a:p>
        </p:txBody>
      </p:sp>
      <p:pic>
        <p:nvPicPr>
          <p:cNvPr id="377859" name="Picture 3"/>
          <p:cNvPicPr>
            <a:picLocks noChangeAspect="1" noChangeArrowheads="1"/>
          </p:cNvPicPr>
          <p:nvPr/>
        </p:nvPicPr>
        <p:blipFill>
          <a:blip r:embed="rId3"/>
          <a:srcRect b="3360"/>
          <a:stretch>
            <a:fillRect/>
          </a:stretch>
        </p:blipFill>
        <p:spPr bwMode="auto">
          <a:xfrm>
            <a:off x="4953000" y="3273425"/>
            <a:ext cx="4181475" cy="3487738"/>
          </a:xfrm>
          <a:prstGeom prst="rect">
            <a:avLst/>
          </a:prstGeom>
          <a:noFill/>
          <a:ln w="9525">
            <a:noFill/>
            <a:miter lim="800000"/>
            <a:headEnd/>
            <a:tailEnd/>
          </a:ln>
        </p:spPr>
      </p:pic>
      <p:sp>
        <p:nvSpPr>
          <p:cNvPr id="377860" name="Rectangle 4" descr="Rectangle: Click to edit Master text styles&#10;Second level&#10;Third level&#10;Fourth level&#10;Fifth level"/>
          <p:cNvSpPr>
            <a:spLocks noGrp="1" noChangeArrowheads="1"/>
          </p:cNvSpPr>
          <p:nvPr>
            <p:ph type="body" idx="1"/>
          </p:nvPr>
        </p:nvSpPr>
        <p:spPr>
          <a:xfrm>
            <a:off x="355600" y="1041400"/>
            <a:ext cx="7772400" cy="3200400"/>
          </a:xfrm>
        </p:spPr>
        <p:txBody>
          <a:bodyPr/>
          <a:lstStyle/>
          <a:p>
            <a:pPr>
              <a:buClrTx/>
            </a:pPr>
            <a:r>
              <a:rPr lang="en-US" dirty="0"/>
              <a:t>Checkpoints</a:t>
            </a:r>
          </a:p>
          <a:p>
            <a:pPr lvl="1">
              <a:buClrTx/>
            </a:pPr>
            <a:r>
              <a:rPr lang="en-US" dirty="0"/>
              <a:t>cell cycle controlled by </a:t>
            </a:r>
            <a:r>
              <a:rPr lang="en-US" u="sng" dirty="0">
                <a:solidFill>
                  <a:srgbClr val="CC0000"/>
                </a:solidFill>
              </a:rPr>
              <a:t>STOP</a:t>
            </a:r>
            <a:r>
              <a:rPr lang="en-US" dirty="0"/>
              <a:t> &amp; </a:t>
            </a:r>
            <a:r>
              <a:rPr lang="en-US" u="sng" dirty="0">
                <a:solidFill>
                  <a:srgbClr val="186813"/>
                </a:solidFill>
              </a:rPr>
              <a:t>GO</a:t>
            </a:r>
            <a:r>
              <a:rPr lang="en-US" dirty="0"/>
              <a:t> chemical signals at critical points</a:t>
            </a:r>
          </a:p>
          <a:p>
            <a:pPr lvl="1">
              <a:buClrTx/>
            </a:pPr>
            <a:r>
              <a:rPr lang="en-US" dirty="0"/>
              <a:t>signals indicate if key cellular</a:t>
            </a:r>
            <a:r>
              <a:rPr lang="en-US" dirty="0" smtClean="0"/>
              <a:t> processes </a:t>
            </a:r>
            <a:r>
              <a:rPr lang="en-US" dirty="0"/>
              <a:t>have been</a:t>
            </a:r>
            <a:r>
              <a:rPr lang="en-US" dirty="0" smtClean="0"/>
              <a:t> completed </a:t>
            </a:r>
            <a:r>
              <a:rPr lang="en-US" dirty="0"/>
              <a:t>correctly</a:t>
            </a:r>
          </a:p>
        </p:txBody>
      </p:sp>
    </p:spTree>
    <p:extLst>
      <p:ext uri="{BB962C8B-B14F-4D97-AF65-F5344CB8AC3E}">
        <p14:creationId xmlns:p14="http://schemas.microsoft.com/office/powerpoint/2010/main" val="25929173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1963" name="Picture 11" descr="11_16"/>
          <p:cNvPicPr>
            <a:picLocks noChangeAspect="1" noChangeArrowheads="1"/>
          </p:cNvPicPr>
          <p:nvPr/>
        </p:nvPicPr>
        <p:blipFill>
          <a:blip r:embed="rId3"/>
          <a:srcRect l="6250" t="2499" r="6250"/>
          <a:stretch>
            <a:fillRect/>
          </a:stretch>
        </p:blipFill>
        <p:spPr bwMode="auto">
          <a:xfrm>
            <a:off x="5181600" y="2916238"/>
            <a:ext cx="3962400" cy="3309937"/>
          </a:xfrm>
          <a:prstGeom prst="rect">
            <a:avLst/>
          </a:prstGeom>
          <a:noFill/>
        </p:spPr>
      </p:pic>
      <p:sp>
        <p:nvSpPr>
          <p:cNvPr id="381955" name="Rectangle 3"/>
          <p:cNvSpPr>
            <a:spLocks noGrp="1" noChangeArrowheads="1"/>
          </p:cNvSpPr>
          <p:nvPr>
            <p:ph type="title"/>
          </p:nvPr>
        </p:nvSpPr>
        <p:spPr/>
        <p:txBody>
          <a:bodyPr/>
          <a:lstStyle/>
          <a:p>
            <a:r>
              <a:rPr lang="en-US"/>
              <a:t>Checkpoint control system</a:t>
            </a:r>
          </a:p>
        </p:txBody>
      </p:sp>
      <p:sp>
        <p:nvSpPr>
          <p:cNvPr id="381956" name="Rectangle 4" descr="Rectangle: Click to edit Master text styles&#10;Second level&#10;Third level&#10;Fourth level&#10;Fifth level"/>
          <p:cNvSpPr>
            <a:spLocks noGrp="1" noChangeArrowheads="1"/>
          </p:cNvSpPr>
          <p:nvPr>
            <p:ph type="body" idx="1"/>
          </p:nvPr>
        </p:nvSpPr>
        <p:spPr>
          <a:xfrm>
            <a:off x="177800" y="1041400"/>
            <a:ext cx="4978400" cy="5181600"/>
          </a:xfrm>
        </p:spPr>
        <p:txBody>
          <a:bodyPr>
            <a:normAutofit lnSpcReduction="10000"/>
          </a:bodyPr>
          <a:lstStyle/>
          <a:p>
            <a:pPr>
              <a:lnSpc>
                <a:spcPct val="90000"/>
              </a:lnSpc>
              <a:buClrTx/>
            </a:pPr>
            <a:r>
              <a:rPr lang="en-US" dirty="0"/>
              <a:t>3 major checkpoints:</a:t>
            </a:r>
          </a:p>
          <a:p>
            <a:pPr lvl="1">
              <a:lnSpc>
                <a:spcPct val="90000"/>
              </a:lnSpc>
            </a:pPr>
            <a:r>
              <a:rPr lang="en-US" u="sng" dirty="0">
                <a:solidFill>
                  <a:srgbClr val="CC0000"/>
                </a:solidFill>
              </a:rPr>
              <a:t>G</a:t>
            </a:r>
            <a:r>
              <a:rPr lang="en-US" baseline="-25000" dirty="0">
                <a:solidFill>
                  <a:srgbClr val="CC0000"/>
                </a:solidFill>
              </a:rPr>
              <a:t>1</a:t>
            </a:r>
            <a:r>
              <a:rPr lang="en-US" u="sng" dirty="0">
                <a:solidFill>
                  <a:srgbClr val="CC0000"/>
                </a:solidFill>
              </a:rPr>
              <a:t>/S</a:t>
            </a:r>
            <a:endParaRPr lang="en-US" dirty="0">
              <a:solidFill>
                <a:srgbClr val="0F116A"/>
              </a:solidFill>
            </a:endParaRPr>
          </a:p>
          <a:p>
            <a:pPr marL="1085850" lvl="2">
              <a:lnSpc>
                <a:spcPct val="90000"/>
              </a:lnSpc>
            </a:pPr>
            <a:r>
              <a:rPr lang="en-US" sz="2800" dirty="0"/>
              <a:t>can DNA synthesis begin?</a:t>
            </a:r>
          </a:p>
          <a:p>
            <a:pPr lvl="1">
              <a:lnSpc>
                <a:spcPct val="90000"/>
              </a:lnSpc>
            </a:pPr>
            <a:r>
              <a:rPr lang="en-US" u="sng" dirty="0">
                <a:solidFill>
                  <a:srgbClr val="CC0000"/>
                </a:solidFill>
              </a:rPr>
              <a:t>G</a:t>
            </a:r>
            <a:r>
              <a:rPr lang="en-US" baseline="-25000" dirty="0">
                <a:solidFill>
                  <a:srgbClr val="CC0000"/>
                </a:solidFill>
              </a:rPr>
              <a:t>2</a:t>
            </a:r>
            <a:r>
              <a:rPr lang="en-US" u="sng" dirty="0">
                <a:solidFill>
                  <a:srgbClr val="CC0000"/>
                </a:solidFill>
              </a:rPr>
              <a:t>/M</a:t>
            </a:r>
            <a:endParaRPr lang="en-US" baseline="-25000" dirty="0"/>
          </a:p>
          <a:p>
            <a:pPr marL="1085850" lvl="2">
              <a:lnSpc>
                <a:spcPct val="90000"/>
              </a:lnSpc>
            </a:pPr>
            <a:r>
              <a:rPr lang="en-US" sz="2800" dirty="0"/>
              <a:t>has DNA synthesis been completed correctly?</a:t>
            </a:r>
          </a:p>
          <a:p>
            <a:pPr marL="1085850" lvl="2">
              <a:lnSpc>
                <a:spcPct val="90000"/>
              </a:lnSpc>
            </a:pPr>
            <a:r>
              <a:rPr lang="en-US" sz="2800" dirty="0"/>
              <a:t>commitment to mitosis</a:t>
            </a:r>
          </a:p>
          <a:p>
            <a:pPr lvl="1">
              <a:lnSpc>
                <a:spcPct val="90000"/>
              </a:lnSpc>
            </a:pPr>
            <a:r>
              <a:rPr lang="en-US" u="sng" dirty="0">
                <a:solidFill>
                  <a:srgbClr val="CC0000"/>
                </a:solidFill>
              </a:rPr>
              <a:t>spindle checkpoint</a:t>
            </a:r>
            <a:endParaRPr lang="en-US" dirty="0"/>
          </a:p>
          <a:p>
            <a:pPr marL="1085850" lvl="2">
              <a:lnSpc>
                <a:spcPct val="90000"/>
              </a:lnSpc>
            </a:pPr>
            <a:r>
              <a:rPr lang="en-US" sz="2800" dirty="0"/>
              <a:t>are all chromosomes attached to spindle?</a:t>
            </a:r>
          </a:p>
          <a:p>
            <a:pPr marL="1085850" lvl="2">
              <a:lnSpc>
                <a:spcPct val="90000"/>
              </a:lnSpc>
            </a:pPr>
            <a:r>
              <a:rPr lang="en-US" sz="2800" dirty="0"/>
              <a:t>can sister </a:t>
            </a:r>
            <a:r>
              <a:rPr lang="en-US" sz="2800" dirty="0" err="1"/>
              <a:t>chromatids</a:t>
            </a:r>
            <a:r>
              <a:rPr lang="en-US" sz="2800" dirty="0"/>
              <a:t> separate correctly?</a:t>
            </a:r>
          </a:p>
        </p:txBody>
      </p:sp>
      <p:sp>
        <p:nvSpPr>
          <p:cNvPr id="381964" name="AutoShape 12"/>
          <p:cNvSpPr>
            <a:spLocks noChangeArrowheads="1"/>
          </p:cNvSpPr>
          <p:nvPr/>
        </p:nvSpPr>
        <p:spPr bwMode="auto">
          <a:xfrm>
            <a:off x="6677025" y="5816600"/>
            <a:ext cx="2365375" cy="419100"/>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81965" name="AutoShape 13"/>
          <p:cNvSpPr>
            <a:spLocks noChangeArrowheads="1"/>
          </p:cNvSpPr>
          <p:nvPr/>
        </p:nvSpPr>
        <p:spPr bwMode="auto">
          <a:xfrm>
            <a:off x="5248275" y="2828925"/>
            <a:ext cx="1566863" cy="350838"/>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381966" name="AutoShape 14"/>
          <p:cNvSpPr>
            <a:spLocks noChangeArrowheads="1"/>
          </p:cNvSpPr>
          <p:nvPr/>
        </p:nvSpPr>
        <p:spPr bwMode="auto">
          <a:xfrm>
            <a:off x="7278688" y="2820988"/>
            <a:ext cx="1665287" cy="350837"/>
          </a:xfrm>
          <a:prstGeom prst="roundRect">
            <a:avLst>
              <a:gd name="adj" fmla="val 16667"/>
            </a:avLst>
          </a:prstGeom>
          <a:noFill/>
          <a:ln w="38100">
            <a:solidFill>
              <a:srgbClr val="CC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161464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4002" name="Picture 2"/>
          <p:cNvPicPr>
            <a:picLocks noChangeAspect="1" noChangeArrowheads="1"/>
          </p:cNvPicPr>
          <p:nvPr/>
        </p:nvPicPr>
        <p:blipFill>
          <a:blip r:embed="rId3"/>
          <a:srcRect r="517" b="3360"/>
          <a:stretch>
            <a:fillRect/>
          </a:stretch>
        </p:blipFill>
        <p:spPr bwMode="auto">
          <a:xfrm>
            <a:off x="5646738" y="3922713"/>
            <a:ext cx="3489325" cy="2927350"/>
          </a:xfrm>
          <a:prstGeom prst="rect">
            <a:avLst/>
          </a:prstGeom>
          <a:noFill/>
          <a:ln w="9525">
            <a:noFill/>
            <a:miter lim="800000"/>
            <a:headEnd/>
            <a:tailEnd/>
          </a:ln>
        </p:spPr>
      </p:pic>
      <p:sp>
        <p:nvSpPr>
          <p:cNvPr id="384003" name="Rectangle 3"/>
          <p:cNvSpPr>
            <a:spLocks noGrp="1" noChangeArrowheads="1"/>
          </p:cNvSpPr>
          <p:nvPr>
            <p:ph type="title"/>
          </p:nvPr>
        </p:nvSpPr>
        <p:spPr/>
        <p:txBody>
          <a:bodyPr/>
          <a:lstStyle/>
          <a:p>
            <a:r>
              <a:rPr lang="en-US"/>
              <a:t>G</a:t>
            </a:r>
            <a:r>
              <a:rPr lang="en-US" baseline="-25000"/>
              <a:t>1</a:t>
            </a:r>
            <a:r>
              <a:rPr lang="en-US"/>
              <a:t>/S checkpoint</a:t>
            </a:r>
          </a:p>
        </p:txBody>
      </p:sp>
      <p:sp>
        <p:nvSpPr>
          <p:cNvPr id="384004" name="Rectangle 4" descr="Rectangle: Click to edit Master text styles&#10;Second level&#10;Third level&#10;Fourth level&#10;Fifth level"/>
          <p:cNvSpPr>
            <a:spLocks noGrp="1" noChangeArrowheads="1"/>
          </p:cNvSpPr>
          <p:nvPr>
            <p:ph type="body" idx="1"/>
          </p:nvPr>
        </p:nvSpPr>
        <p:spPr>
          <a:xfrm>
            <a:off x="231775" y="1216025"/>
            <a:ext cx="8531225" cy="4946650"/>
          </a:xfrm>
        </p:spPr>
        <p:txBody>
          <a:bodyPr/>
          <a:lstStyle/>
          <a:p>
            <a:pPr>
              <a:buClrTx/>
            </a:pPr>
            <a:r>
              <a:rPr lang="en-US" u="sng" dirty="0"/>
              <a:t>G</a:t>
            </a:r>
            <a:r>
              <a:rPr lang="en-US" baseline="-25000" dirty="0"/>
              <a:t>1</a:t>
            </a:r>
            <a:r>
              <a:rPr lang="en-US" u="sng" dirty="0"/>
              <a:t>/S checkpoint is most critical</a:t>
            </a:r>
            <a:endParaRPr lang="en-US" dirty="0"/>
          </a:p>
          <a:p>
            <a:pPr lvl="1">
              <a:buClrTx/>
            </a:pPr>
            <a:r>
              <a:rPr lang="en-US" dirty="0"/>
              <a:t>primary decision </a:t>
            </a:r>
            <a:r>
              <a:rPr lang="en-US" dirty="0" smtClean="0"/>
              <a:t>point:  “</a:t>
            </a:r>
            <a:r>
              <a:rPr lang="en-US" u="sng" dirty="0">
                <a:solidFill>
                  <a:srgbClr val="CC0000"/>
                </a:solidFill>
              </a:rPr>
              <a:t>restriction point</a:t>
            </a:r>
            <a:r>
              <a:rPr lang="en-US" dirty="0"/>
              <a:t>”</a:t>
            </a:r>
          </a:p>
          <a:p>
            <a:pPr lvl="1">
              <a:buClrTx/>
            </a:pPr>
            <a:r>
              <a:rPr lang="en-US" dirty="0"/>
              <a:t>if cell receives </a:t>
            </a:r>
            <a:r>
              <a:rPr lang="en-US" u="sng" dirty="0">
                <a:solidFill>
                  <a:srgbClr val="186813"/>
                </a:solidFill>
              </a:rPr>
              <a:t>“GO” signal</a:t>
            </a:r>
            <a:r>
              <a:rPr lang="en-US" dirty="0"/>
              <a:t>, it divides</a:t>
            </a:r>
          </a:p>
          <a:p>
            <a:pPr lvl="2"/>
            <a:r>
              <a:rPr lang="en-US" sz="2800" dirty="0"/>
              <a:t>internal signals: cell growth (size), cell nutrition </a:t>
            </a:r>
          </a:p>
          <a:p>
            <a:pPr lvl="2"/>
            <a:r>
              <a:rPr lang="en-US" sz="2800" dirty="0"/>
              <a:t>external signals: “growth factors”</a:t>
            </a:r>
          </a:p>
          <a:p>
            <a:pPr lvl="1">
              <a:buClrTx/>
            </a:pPr>
            <a:r>
              <a:rPr lang="en-US" dirty="0"/>
              <a:t>if cell does </a:t>
            </a:r>
            <a:r>
              <a:rPr lang="en-US" u="sng" dirty="0">
                <a:solidFill>
                  <a:srgbClr val="CC0000"/>
                </a:solidFill>
              </a:rPr>
              <a:t>not</a:t>
            </a:r>
            <a:r>
              <a:rPr lang="en-US" dirty="0"/>
              <a:t> receive </a:t>
            </a:r>
            <a:br>
              <a:rPr lang="en-US" dirty="0"/>
            </a:br>
            <a:r>
              <a:rPr lang="en-US" dirty="0"/>
              <a:t>signal, it exits cycle &amp; </a:t>
            </a:r>
            <a:br>
              <a:rPr lang="en-US" dirty="0"/>
            </a:br>
            <a:r>
              <a:rPr lang="en-US" dirty="0"/>
              <a:t>switches to </a:t>
            </a:r>
            <a:r>
              <a:rPr lang="en-US" dirty="0">
                <a:solidFill>
                  <a:srgbClr val="CC0000"/>
                </a:solidFill>
              </a:rPr>
              <a:t>G</a:t>
            </a:r>
            <a:r>
              <a:rPr lang="en-US" baseline="-25000" dirty="0">
                <a:solidFill>
                  <a:srgbClr val="CC0000"/>
                </a:solidFill>
              </a:rPr>
              <a:t>0</a:t>
            </a:r>
            <a:r>
              <a:rPr lang="en-US" dirty="0">
                <a:solidFill>
                  <a:srgbClr val="CC0000"/>
                </a:solidFill>
              </a:rPr>
              <a:t> phase</a:t>
            </a:r>
            <a:endParaRPr lang="en-US" dirty="0"/>
          </a:p>
          <a:p>
            <a:pPr lvl="2"/>
            <a:r>
              <a:rPr lang="en-US" sz="2800" dirty="0"/>
              <a:t>non-dividing, working state</a:t>
            </a:r>
          </a:p>
        </p:txBody>
      </p:sp>
      <p:pic>
        <p:nvPicPr>
          <p:cNvPr id="384007" name="Picture 7" descr="3070334"/>
          <p:cNvPicPr>
            <a:picLocks noChangeAspect="1" noChangeArrowheads="1"/>
          </p:cNvPicPr>
          <p:nvPr/>
        </p:nvPicPr>
        <p:blipFill>
          <a:blip r:embed="rId4"/>
          <a:srcRect/>
          <a:stretch>
            <a:fillRect/>
          </a:stretch>
        </p:blipFill>
        <p:spPr bwMode="auto">
          <a:xfrm>
            <a:off x="7064375" y="381000"/>
            <a:ext cx="1947863" cy="2047875"/>
          </a:xfrm>
          <a:prstGeom prst="rect">
            <a:avLst/>
          </a:prstGeom>
          <a:noFill/>
        </p:spPr>
      </p:pic>
      <p:pic>
        <p:nvPicPr>
          <p:cNvPr id="384008" name="Picture 8" descr="3070326"/>
          <p:cNvPicPr>
            <a:picLocks noChangeAspect="1" noChangeArrowheads="1"/>
          </p:cNvPicPr>
          <p:nvPr/>
        </p:nvPicPr>
        <p:blipFill>
          <a:blip r:embed="rId5"/>
          <a:srcRect/>
          <a:stretch>
            <a:fillRect/>
          </a:stretch>
        </p:blipFill>
        <p:spPr bwMode="auto">
          <a:xfrm>
            <a:off x="7056438" y="373063"/>
            <a:ext cx="1965325" cy="2065337"/>
          </a:xfrm>
          <a:prstGeom prst="rect">
            <a:avLst/>
          </a:prstGeom>
          <a:noFill/>
        </p:spPr>
      </p:pic>
    </p:spTree>
    <p:extLst>
      <p:ext uri="{BB962C8B-B14F-4D97-AF65-F5344CB8AC3E}">
        <p14:creationId xmlns:p14="http://schemas.microsoft.com/office/powerpoint/2010/main" val="30996387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215900" y="152400"/>
            <a:ext cx="7772400" cy="762000"/>
          </a:xfrm>
        </p:spPr>
        <p:txBody>
          <a:bodyPr/>
          <a:lstStyle/>
          <a:p>
            <a:r>
              <a:rPr lang="en-US" dirty="0"/>
              <a:t>G</a:t>
            </a:r>
            <a:r>
              <a:rPr lang="en-US" baseline="-25000" dirty="0"/>
              <a:t>0</a:t>
            </a:r>
            <a:r>
              <a:rPr lang="en-US" dirty="0"/>
              <a:t> phase</a:t>
            </a:r>
          </a:p>
        </p:txBody>
      </p:sp>
      <p:pic>
        <p:nvPicPr>
          <p:cNvPr id="386051" name="Picture 3" descr="cell cycle"/>
          <p:cNvPicPr>
            <a:picLocks noChangeAspect="1" noChangeArrowheads="1"/>
          </p:cNvPicPr>
          <p:nvPr/>
        </p:nvPicPr>
        <p:blipFill>
          <a:blip r:embed="rId4"/>
          <a:srcRect/>
          <a:stretch>
            <a:fillRect/>
          </a:stretch>
        </p:blipFill>
        <p:spPr bwMode="auto">
          <a:xfrm>
            <a:off x="76200" y="3276600"/>
            <a:ext cx="4343400" cy="3003550"/>
          </a:xfrm>
          <a:prstGeom prst="rect">
            <a:avLst/>
          </a:prstGeom>
          <a:noFill/>
        </p:spPr>
      </p:pic>
      <p:sp>
        <p:nvSpPr>
          <p:cNvPr id="386052" name="Rectangle 4" descr="Rectangle: Click to edit Master text styles&#10;Second level&#10;Third level&#10;Fourth level&#10;Fifth level"/>
          <p:cNvSpPr>
            <a:spLocks noGrp="1" noChangeArrowheads="1"/>
          </p:cNvSpPr>
          <p:nvPr>
            <p:ph type="body" idx="1"/>
          </p:nvPr>
        </p:nvSpPr>
        <p:spPr>
          <a:xfrm>
            <a:off x="850900" y="977900"/>
            <a:ext cx="7772400" cy="1752600"/>
          </a:xfrm>
        </p:spPr>
        <p:txBody>
          <a:bodyPr/>
          <a:lstStyle/>
          <a:p>
            <a:pPr>
              <a:buClrTx/>
            </a:pPr>
            <a:r>
              <a:rPr lang="en-US" dirty="0"/>
              <a:t>G</a:t>
            </a:r>
            <a:r>
              <a:rPr lang="en-US" baseline="-25000" dirty="0"/>
              <a:t>0</a:t>
            </a:r>
            <a:r>
              <a:rPr lang="en-US" dirty="0"/>
              <a:t> phase</a:t>
            </a:r>
          </a:p>
          <a:p>
            <a:pPr lvl="1">
              <a:buClrTx/>
            </a:pPr>
            <a:r>
              <a:rPr lang="en-US" dirty="0"/>
              <a:t>non-dividing, differentiated state</a:t>
            </a:r>
          </a:p>
          <a:p>
            <a:pPr lvl="1">
              <a:buClrTx/>
            </a:pPr>
            <a:r>
              <a:rPr lang="en-US" dirty="0"/>
              <a:t>most human cells in G</a:t>
            </a:r>
            <a:r>
              <a:rPr lang="en-US" baseline="-25000" dirty="0"/>
              <a:t>0</a:t>
            </a:r>
            <a:r>
              <a:rPr lang="en-US" dirty="0"/>
              <a:t> phase</a:t>
            </a:r>
            <a:endParaRPr lang="en-US" sz="3100" dirty="0"/>
          </a:p>
        </p:txBody>
      </p:sp>
      <p:sp>
        <p:nvSpPr>
          <p:cNvPr id="386053" name="Rectangle 5"/>
          <p:cNvSpPr>
            <a:spLocks noChangeArrowheads="1"/>
          </p:cNvSpPr>
          <p:nvPr/>
        </p:nvSpPr>
        <p:spPr bwMode="auto">
          <a:xfrm>
            <a:off x="4419600" y="2860675"/>
            <a:ext cx="4572000" cy="3584575"/>
          </a:xfrm>
          <a:prstGeom prst="rect">
            <a:avLst/>
          </a:prstGeom>
          <a:noFill/>
          <a:ln w="9525">
            <a:noFill/>
            <a:miter lim="800000"/>
            <a:headEnd/>
            <a:tailEnd/>
          </a:ln>
          <a:effectLst/>
        </p:spPr>
        <p:txBody>
          <a:bodyPr anchor="ctr">
            <a:prstTxWarp prst="textNoShape">
              <a:avLst/>
            </a:prstTxWarp>
            <a:spAutoFit/>
          </a:bodyPr>
          <a:lstStyle/>
          <a:p>
            <a:pPr marL="222250" indent="-222250" algn="l" eaLnBrk="1" hangingPunct="1">
              <a:spcBef>
                <a:spcPct val="20000"/>
              </a:spcBef>
              <a:buClr>
                <a:schemeClr val="hlink"/>
              </a:buClr>
              <a:buSzPct val="95000"/>
              <a:buFont typeface="Wingdings" charset="2"/>
              <a:buChar char="§"/>
            </a:pPr>
            <a:r>
              <a:rPr lang="en-US" sz="2600" b="1" dirty="0"/>
              <a:t>liver cells </a:t>
            </a:r>
          </a:p>
          <a:p>
            <a:pPr marL="681038" lvl="1" indent="-223838" algn="l" eaLnBrk="1" hangingPunct="1">
              <a:spcBef>
                <a:spcPct val="20000"/>
              </a:spcBef>
              <a:buSzPct val="95000"/>
              <a:buFont typeface="Wingdings" charset="2"/>
              <a:buChar char="§"/>
            </a:pPr>
            <a:r>
              <a:rPr lang="en-US" sz="2600" b="1" dirty="0">
                <a:solidFill>
                  <a:srgbClr val="0F116A"/>
                </a:solidFill>
              </a:rPr>
              <a:t>in G</a:t>
            </a:r>
            <a:r>
              <a:rPr lang="en-US" sz="2600" b="1" baseline="-25000" dirty="0">
                <a:solidFill>
                  <a:srgbClr val="0F116A"/>
                </a:solidFill>
              </a:rPr>
              <a:t>0</a:t>
            </a:r>
            <a:r>
              <a:rPr lang="en-US" sz="2600" b="1" dirty="0">
                <a:solidFill>
                  <a:srgbClr val="0F116A"/>
                </a:solidFill>
              </a:rPr>
              <a:t>, but can be “called back” to cell cycle by external cues </a:t>
            </a:r>
          </a:p>
          <a:p>
            <a:pPr marL="222250" indent="-222250" algn="l" eaLnBrk="1" hangingPunct="1">
              <a:spcBef>
                <a:spcPct val="20000"/>
              </a:spcBef>
              <a:buClr>
                <a:schemeClr val="hlink"/>
              </a:buClr>
              <a:buSzPct val="95000"/>
              <a:buFont typeface="Wingdings" charset="2"/>
              <a:buChar char="§"/>
            </a:pPr>
            <a:r>
              <a:rPr lang="en-US" sz="2600" b="1" dirty="0"/>
              <a:t>nerve &amp; muscle cells </a:t>
            </a:r>
          </a:p>
          <a:p>
            <a:pPr marL="681038" lvl="1" indent="-223838" algn="l" eaLnBrk="1" hangingPunct="1">
              <a:spcBef>
                <a:spcPct val="20000"/>
              </a:spcBef>
              <a:buSzPct val="95000"/>
              <a:buFont typeface="Wingdings" charset="2"/>
              <a:buChar char="§"/>
            </a:pPr>
            <a:r>
              <a:rPr lang="en-US" sz="2600" b="1" dirty="0">
                <a:solidFill>
                  <a:srgbClr val="0F116A"/>
                </a:solidFill>
              </a:rPr>
              <a:t>highly specialized</a:t>
            </a:r>
          </a:p>
          <a:p>
            <a:pPr marL="681038" lvl="1" indent="-223838" algn="l" eaLnBrk="1" hangingPunct="1">
              <a:spcBef>
                <a:spcPct val="20000"/>
              </a:spcBef>
              <a:buSzPct val="95000"/>
              <a:buFont typeface="Wingdings" charset="2"/>
              <a:buChar char="§"/>
            </a:pPr>
            <a:r>
              <a:rPr lang="en-US" sz="2600" b="1" dirty="0">
                <a:solidFill>
                  <a:srgbClr val="0F116A"/>
                </a:solidFill>
              </a:rPr>
              <a:t>arrested in G</a:t>
            </a:r>
            <a:r>
              <a:rPr lang="en-US" sz="2600" b="1" baseline="-25000" dirty="0">
                <a:solidFill>
                  <a:srgbClr val="0F116A"/>
                </a:solidFill>
              </a:rPr>
              <a:t>0</a:t>
            </a:r>
            <a:r>
              <a:rPr lang="en-US" sz="2600" b="1" dirty="0">
                <a:solidFill>
                  <a:srgbClr val="0F116A"/>
                </a:solidFill>
              </a:rPr>
              <a:t> &amp; can never divide</a:t>
            </a:r>
            <a:endParaRPr lang="en-US" sz="2600" b="1" dirty="0"/>
          </a:p>
        </p:txBody>
      </p:sp>
      <p:sp>
        <p:nvSpPr>
          <p:cNvPr id="386054" name="Oval 6"/>
          <p:cNvSpPr>
            <a:spLocks noChangeArrowheads="1"/>
          </p:cNvSpPr>
          <p:nvPr/>
        </p:nvSpPr>
        <p:spPr bwMode="auto">
          <a:xfrm>
            <a:off x="3429000" y="5029200"/>
            <a:ext cx="1066800" cy="1219200"/>
          </a:xfrm>
          <a:prstGeom prst="ellipse">
            <a:avLst/>
          </a:prstGeom>
          <a:noFill/>
          <a:ln w="57150">
            <a:solidFill>
              <a:srgbClr val="CC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58670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6054"/>
                                        </p:tgtEl>
                                        <p:attrNameLst>
                                          <p:attrName>style.visibility</p:attrName>
                                        </p:attrNameLst>
                                      </p:cBhvr>
                                      <p:to>
                                        <p:strVal val="visible"/>
                                      </p:to>
                                    </p:set>
                                    <p:animEffect transition="in" filter="wipe(left)">
                                      <p:cBhvr>
                                        <p:cTn id="7" dur="500"/>
                                        <p:tgtEl>
                                          <p:spTgt spid="386054"/>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descr="Rectangle: Click to edit Master text styles&#10;Second level&#10;Third level&#10;Fourth level&#10;Fifth level"/>
          <p:cNvSpPr>
            <a:spLocks noGrp="1" noChangeArrowheads="1"/>
          </p:cNvSpPr>
          <p:nvPr>
            <p:ph type="body" idx="1"/>
          </p:nvPr>
        </p:nvSpPr>
        <p:spPr>
          <a:xfrm>
            <a:off x="774700" y="1104900"/>
            <a:ext cx="7772400" cy="2971800"/>
          </a:xfrm>
        </p:spPr>
        <p:txBody>
          <a:bodyPr>
            <a:normAutofit lnSpcReduction="10000"/>
          </a:bodyPr>
          <a:lstStyle/>
          <a:p>
            <a:r>
              <a:rPr lang="en-US" sz="3200" dirty="0"/>
              <a:t>How do cells know when to divide?</a:t>
            </a:r>
            <a:r>
              <a:rPr lang="en-US" dirty="0"/>
              <a:t> </a:t>
            </a:r>
          </a:p>
          <a:p>
            <a:pPr lvl="1"/>
            <a:r>
              <a:rPr lang="en-US" dirty="0"/>
              <a:t>cell communication </a:t>
            </a:r>
            <a:r>
              <a:rPr lang="en-US" u="sng" dirty="0">
                <a:solidFill>
                  <a:srgbClr val="CC0000"/>
                </a:solidFill>
              </a:rPr>
              <a:t>signals</a:t>
            </a:r>
            <a:endParaRPr lang="en-US" u="sng" dirty="0">
              <a:solidFill>
                <a:schemeClr val="tx2"/>
              </a:solidFill>
            </a:endParaRPr>
          </a:p>
          <a:p>
            <a:pPr lvl="2"/>
            <a:r>
              <a:rPr lang="en-US" sz="2800" dirty="0"/>
              <a:t>chemical signals in cytoplasm give cue</a:t>
            </a:r>
          </a:p>
          <a:p>
            <a:pPr lvl="2"/>
            <a:r>
              <a:rPr lang="en-US" sz="2800" dirty="0"/>
              <a:t>signals usually mean </a:t>
            </a:r>
            <a:r>
              <a:rPr lang="en-US" sz="2800" u="sng" dirty="0">
                <a:solidFill>
                  <a:srgbClr val="CC0000"/>
                </a:solidFill>
              </a:rPr>
              <a:t>proteins</a:t>
            </a:r>
            <a:endParaRPr lang="en-US" sz="2800" u="sng" dirty="0">
              <a:solidFill>
                <a:schemeClr val="tx2"/>
              </a:solidFill>
            </a:endParaRPr>
          </a:p>
          <a:p>
            <a:pPr lvl="3"/>
            <a:r>
              <a:rPr lang="en-US" sz="2800" dirty="0"/>
              <a:t>activators</a:t>
            </a:r>
          </a:p>
          <a:p>
            <a:pPr lvl="3"/>
            <a:r>
              <a:rPr lang="en-US" sz="2800" dirty="0"/>
              <a:t>inhibitors</a:t>
            </a:r>
          </a:p>
        </p:txBody>
      </p:sp>
      <p:sp>
        <p:nvSpPr>
          <p:cNvPr id="375811" name="Rectangle 3"/>
          <p:cNvSpPr>
            <a:spLocks noGrp="1" noChangeArrowheads="1"/>
          </p:cNvSpPr>
          <p:nvPr>
            <p:ph type="title"/>
          </p:nvPr>
        </p:nvSpPr>
        <p:spPr>
          <a:noFill/>
          <a:ln/>
        </p:spPr>
        <p:txBody>
          <a:bodyPr/>
          <a:lstStyle/>
          <a:p>
            <a:r>
              <a:rPr lang="en-US" sz="3400"/>
              <a:t>Activation of cell division</a:t>
            </a:r>
          </a:p>
        </p:txBody>
      </p:sp>
      <p:pic>
        <p:nvPicPr>
          <p:cNvPr id="375812" name="Picture 4"/>
          <p:cNvPicPr>
            <a:picLocks noChangeAspect="1" noChangeArrowheads="1"/>
          </p:cNvPicPr>
          <p:nvPr/>
        </p:nvPicPr>
        <p:blipFill>
          <a:blip r:embed="rId3"/>
          <a:srcRect l="3333" t="5556" r="3351" b="13399"/>
          <a:stretch>
            <a:fillRect/>
          </a:stretch>
        </p:blipFill>
        <p:spPr bwMode="auto">
          <a:xfrm>
            <a:off x="1600200" y="4511675"/>
            <a:ext cx="6096000" cy="1687513"/>
          </a:xfrm>
          <a:prstGeom prst="rect">
            <a:avLst/>
          </a:prstGeom>
          <a:noFill/>
        </p:spPr>
      </p:pic>
      <p:sp>
        <p:nvSpPr>
          <p:cNvPr id="375813" name="Rectangle 5"/>
          <p:cNvSpPr>
            <a:spLocks noChangeArrowheads="1"/>
          </p:cNvSpPr>
          <p:nvPr/>
        </p:nvSpPr>
        <p:spPr bwMode="auto">
          <a:xfrm>
            <a:off x="1524000" y="6202363"/>
            <a:ext cx="6316663" cy="427037"/>
          </a:xfrm>
          <a:prstGeom prst="rect">
            <a:avLst/>
          </a:prstGeom>
          <a:solidFill>
            <a:schemeClr val="bg2"/>
          </a:solidFill>
          <a:ln w="9525">
            <a:noFill/>
            <a:miter lim="800000"/>
            <a:headEnd/>
            <a:tailEnd/>
          </a:ln>
          <a:effectLst/>
        </p:spPr>
        <p:txBody>
          <a:bodyPr wrap="none" anchor="ctr">
            <a:prstTxWarp prst="textNoShape">
              <a:avLst/>
            </a:prstTxWarp>
            <a:spAutoFit/>
          </a:bodyPr>
          <a:lstStyle/>
          <a:p>
            <a:pPr algn="l"/>
            <a:r>
              <a:rPr lang="en-US" sz="2200" b="1">
                <a:solidFill>
                  <a:schemeClr val="tx2"/>
                </a:solidFill>
              </a:rPr>
              <a:t>experimental evidence:  </a:t>
            </a:r>
            <a:r>
              <a:rPr lang="en-US" sz="2200" b="1">
                <a:solidFill>
                  <a:srgbClr val="0F116A"/>
                </a:solidFill>
              </a:rPr>
              <a:t>Can you explain this?</a:t>
            </a:r>
            <a:endParaRPr lang="en-US" sz="3000" b="1">
              <a:solidFill>
                <a:srgbClr val="0F116A"/>
              </a:solidFill>
            </a:endParaRPr>
          </a:p>
        </p:txBody>
      </p:sp>
    </p:spTree>
    <p:extLst>
      <p:ext uri="{BB962C8B-B14F-4D97-AF65-F5344CB8AC3E}">
        <p14:creationId xmlns:p14="http://schemas.microsoft.com/office/powerpoint/2010/main" val="2165691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1602</Words>
  <Application>Microsoft Macintosh PowerPoint</Application>
  <PresentationFormat>On-screen Show (4:3)</PresentationFormat>
  <Paragraphs>322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Regulation of Cell Division </vt:lpstr>
      <vt:lpstr>Coordination of cell division</vt:lpstr>
      <vt:lpstr>Frequency of cell division</vt:lpstr>
      <vt:lpstr>Overview of Cell Cycle Control</vt:lpstr>
      <vt:lpstr>Checkpoint control system</vt:lpstr>
      <vt:lpstr>Checkpoint control system</vt:lpstr>
      <vt:lpstr>G1/S checkpoint</vt:lpstr>
      <vt:lpstr>G0 phase</vt:lpstr>
      <vt:lpstr>Activation of cell division</vt:lpstr>
      <vt:lpstr>“Go-ahead” signals</vt:lpstr>
      <vt:lpstr>Cell cycle signals </vt:lpstr>
      <vt:lpstr>Cyclins &amp; Cdks</vt:lpstr>
      <vt:lpstr>PowerPoint Presentation</vt:lpstr>
      <vt:lpstr>Cyclin &amp; Cyclin-dependent kinases</vt:lpstr>
      <vt:lpstr>External signals</vt:lpstr>
      <vt:lpstr>Growth factor signals</vt:lpstr>
      <vt:lpstr>Example of a Growth Factor</vt:lpstr>
      <vt:lpstr>Growth Factors and Cancer</vt:lpstr>
      <vt:lpstr>Cancer &amp; Cell Growth</vt:lpstr>
      <vt:lpstr>p53 — master regulator gene</vt:lpstr>
      <vt:lpstr>Development of Cancer</vt:lpstr>
      <vt:lpstr>What causes these “hits”? </vt:lpstr>
      <vt:lpstr>Tumors</vt:lpstr>
      <vt:lpstr>Traditional treatments for cancers</vt:lpstr>
      <vt:lpstr>New “miracle drugs”</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Cell Division </dc:title>
  <dc:creator>Plano High School</dc:creator>
  <cp:lastModifiedBy>Plano High School</cp:lastModifiedBy>
  <cp:revision>1</cp:revision>
  <dcterms:created xsi:type="dcterms:W3CDTF">2017-05-26T16:52:23Z</dcterms:created>
  <dcterms:modified xsi:type="dcterms:W3CDTF">2017-05-26T16:52:46Z</dcterms:modified>
</cp:coreProperties>
</file>