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media/audio2.bin" ContentType="audio/unknown"/>
  <Override PartName="/ppt/notesSlides/notesSlide3.xml" ContentType="application/vnd.openxmlformats-officedocument.presentationml.notesSlide+xml"/>
  <Override PartName="/ppt/media/audio3.bin" ContentType="audio/unknown"/>
  <Override PartName="/ppt/media/audio4.bin" ContentType="audio/unknown"/>
  <Override PartName="/ppt/media/audio5.bin" ContentType="audio/unknown"/>
  <Override PartName="/ppt/media/audio6.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7.bin" ContentType="audio/unknown"/>
  <Override PartName="/ppt/media/audio8.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9.bin" ContentType="audio/unknown"/>
  <Override PartName="/ppt/media/audio10.bin" ContentType="audio/unknown"/>
  <Override PartName="/ppt/media/audio11.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12.bin" ContentType="audi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audio13.bin" ContentType="audio/unknown"/>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audio14.bin" ContentType="audio/unknown"/>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4" r:id="rId34"/>
    <p:sldId id="295" r:id="rId35"/>
    <p:sldId id="296" r:id="rId36"/>
    <p:sldId id="297" r:id="rId37"/>
    <p:sldId id="298" r:id="rId38"/>
    <p:sldId id="299" r:id="rId39"/>
    <p:sldId id="300" r:id="rId40"/>
    <p:sldId id="301" r:id="rId41"/>
    <p:sldId id="302" r:id="rId42"/>
    <p:sldId id="303" r:id="rId43"/>
    <p:sldId id="304"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1" r:id="rId57"/>
    <p:sldId id="322" r:id="rId58"/>
    <p:sldId id="323" r:id="rId59"/>
    <p:sldId id="324" r:id="rId60"/>
    <p:sldId id="325" r:id="rId61"/>
    <p:sldId id="326"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8" r:id="rId82"/>
    <p:sldId id="349" r:id="rId83"/>
    <p:sldId id="350"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5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35D90-E00D-094A-9A2E-1E0F3FE7636F}"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58DDF-9569-0147-9165-01C4CFB5B09F}" type="slidenum">
              <a:rPr lang="en-US" smtClean="0"/>
              <a:t>‹#›</a:t>
            </a:fld>
            <a:endParaRPr lang="en-US"/>
          </a:p>
        </p:txBody>
      </p:sp>
    </p:spTree>
    <p:extLst>
      <p:ext uri="{BB962C8B-B14F-4D97-AF65-F5344CB8AC3E}">
        <p14:creationId xmlns:p14="http://schemas.microsoft.com/office/powerpoint/2010/main" val="3117036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C3EBEAC1-7443-DE46-9E3C-37176CCDF957}" type="slidenum">
              <a:rPr lang="en-US" sz="1200" b="0">
                <a:latin typeface="Times New Roman" charset="0"/>
              </a:rPr>
              <a:pPr/>
              <a:t>1</a:t>
            </a:fld>
            <a:endParaRPr lang="en-US" sz="1200" b="0">
              <a:latin typeface="Times New Roman" charset="0"/>
            </a:endParaRPr>
          </a:p>
        </p:txBody>
      </p:sp>
      <p:sp>
        <p:nvSpPr>
          <p:cNvPr id="45058" name="Rectangle 2"/>
          <p:cNvSpPr>
            <a:spLocks noChangeArrowheads="1"/>
          </p:cNvSpPr>
          <p:nvPr>
            <p:ph type="sldImg"/>
          </p:nvPr>
        </p:nvSpPr>
        <p:spPr>
          <a:solidFill>
            <a:srgbClr val="FFFFFF"/>
          </a:solidFill>
          <a:ln/>
        </p:spPr>
      </p:sp>
      <p:sp>
        <p:nvSpPr>
          <p:cNvPr id="4505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574EAFD3-E54A-8C46-A97E-6C6695E8275D}" type="slidenum">
              <a:rPr lang="en-US" sz="1200" b="0">
                <a:latin typeface="Times New Roman" charset="0"/>
              </a:rPr>
              <a:pPr/>
              <a:t>10</a:t>
            </a:fld>
            <a:endParaRPr lang="en-US" sz="1200" b="0">
              <a:latin typeface="Times New Roman" charset="0"/>
            </a:endParaRPr>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6.5B A pair of redox reactions, occurring simultaneously.</a:t>
            </a:r>
          </a:p>
          <a:p>
            <a:pPr eaLnBrk="1" hangingPunct="1"/>
            <a:r>
              <a:rPr lang="en-US">
                <a:latin typeface="Times New Roman" charset="0"/>
                <a:ea typeface="ＭＳ Ｐゴシック" charset="0"/>
                <a:cs typeface="ＭＳ Ｐゴシック" charset="0"/>
              </a:rPr>
              <a:t>The transfer of electrons to NAD</a:t>
            </a:r>
            <a:r>
              <a:rPr lang="en-US" baseline="30000">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results in the formation of NADH, the reduced form of NAD</a:t>
            </a:r>
            <a:r>
              <a:rPr lang="en-US" baseline="30000">
                <a:latin typeface="Times New Roman" charset="0"/>
                <a:ea typeface="ＭＳ Ｐゴシック" charset="0"/>
                <a:cs typeface="ＭＳ Ｐゴシック" charset="0"/>
              </a:rPr>
              <a:t>+</a:t>
            </a:r>
            <a:endParaRPr lang="en-US">
              <a:latin typeface="Times New Roman" charset="0"/>
              <a:ea typeface="ＭＳ Ｐゴシック" charset="0"/>
              <a:cs typeface="ＭＳ Ｐゴシック" charset="0"/>
            </a:endParaRPr>
          </a:p>
          <a:p>
            <a:pPr lvl="1" eaLnBrk="1" hangingPunct="1">
              <a:buFontTx/>
              <a:buChar char="–"/>
            </a:pPr>
            <a:r>
              <a:rPr lang="en-US">
                <a:latin typeface="Times New Roman" charset="0"/>
                <a:ea typeface="ＭＳ Ｐゴシック" charset="0"/>
              </a:rPr>
              <a:t>In this situation, NAD</a:t>
            </a:r>
            <a:r>
              <a:rPr lang="en-US" baseline="30000">
                <a:latin typeface="Times New Roman" charset="0"/>
                <a:ea typeface="ＭＳ Ｐゴシック" charset="0"/>
              </a:rPr>
              <a:t>+</a:t>
            </a:r>
            <a:r>
              <a:rPr lang="en-US">
                <a:latin typeface="Times New Roman" charset="0"/>
                <a:ea typeface="ＭＳ Ｐゴシック" charset="0"/>
              </a:rPr>
              <a:t> is called an electron acceptor, but it eventually becomes oxidized (loses an electron) and is then called an electron donor</a:t>
            </a:r>
          </a:p>
          <a:p>
            <a:pPr lvl="1" eaLnBrk="1" hangingPunct="1">
              <a:buFontTx/>
              <a:buChar char="–"/>
            </a:pPr>
            <a:r>
              <a:rPr lang="en-US">
                <a:latin typeface="Times New Roman" charset="0"/>
                <a:ea typeface="ＭＳ Ｐゴシック" charset="0"/>
              </a:rPr>
              <a:t>Electrons are removed, transferred, and accepted in pairs.</a:t>
            </a:r>
          </a:p>
          <a:p>
            <a:pPr lvl="1" eaLnBrk="1" hangingPunct="1">
              <a:buFontTx/>
              <a:buChar char="–"/>
            </a:pPr>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2322A0AB-2024-5146-8FAD-73A4A088593E}" type="slidenum">
              <a:rPr lang="en-US" sz="1200" b="0">
                <a:latin typeface="Times New Roman" charset="0"/>
              </a:rPr>
              <a:pPr/>
              <a:t>11</a:t>
            </a:fld>
            <a:endParaRPr lang="en-US" sz="1200" b="0">
              <a:latin typeface="Times New Roman" charset="0"/>
            </a:endParaRPr>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6.5C In cellular respiration, electrons fall down an energy staircase and finally reduce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a:t>
            </a:r>
          </a:p>
          <a:p>
            <a:pPr eaLnBrk="1" hangingPunct="1"/>
            <a:r>
              <a:rPr lang="en-US">
                <a:latin typeface="Times New Roman" charset="0"/>
                <a:ea typeface="ＭＳ Ｐゴシック" charset="0"/>
                <a:cs typeface="ＭＳ Ｐゴシック" charset="0"/>
              </a:rPr>
              <a:t>There are other electron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carrier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molecules that function like NAD</a:t>
            </a:r>
            <a:r>
              <a:rPr lang="en-US" altLang="ja-JP" baseline="30000">
                <a:latin typeface="Times New Roman" charset="0"/>
                <a:ea typeface="ＭＳ Ｐゴシック" charset="0"/>
                <a:cs typeface="ＭＳ Ｐゴシック" charset="0"/>
              </a:rPr>
              <a:t>+</a:t>
            </a:r>
            <a:endParaRPr lang="en-US" altLang="ja-JP">
              <a:latin typeface="Times New Roman" charset="0"/>
              <a:ea typeface="ＭＳ Ｐゴシック" charset="0"/>
              <a:cs typeface="ＭＳ Ｐゴシック" charset="0"/>
            </a:endParaRPr>
          </a:p>
          <a:p>
            <a:pPr lvl="1" eaLnBrk="1" hangingPunct="1">
              <a:buFontTx/>
              <a:buChar char="–"/>
            </a:pPr>
            <a:r>
              <a:rPr lang="en-US">
                <a:latin typeface="Times New Roman" charset="0"/>
                <a:ea typeface="ＭＳ Ｐゴシック" charset="0"/>
              </a:rPr>
              <a:t>They form a staircase where the electrons pass from one to the next down the staircase</a:t>
            </a:r>
          </a:p>
          <a:p>
            <a:pPr lvl="1" eaLnBrk="1" hangingPunct="1">
              <a:buFontTx/>
              <a:buChar char="–"/>
            </a:pPr>
            <a:r>
              <a:rPr lang="en-US">
                <a:latin typeface="Times New Roman" charset="0"/>
                <a:ea typeface="ＭＳ Ｐゴシック" charset="0"/>
              </a:rPr>
              <a:t>These electron carriers collectively are called the </a:t>
            </a:r>
            <a:r>
              <a:rPr lang="en-US" b="1">
                <a:latin typeface="Times New Roman" charset="0"/>
                <a:ea typeface="ＭＳ Ｐゴシック" charset="0"/>
              </a:rPr>
              <a:t>electron transport chain</a:t>
            </a:r>
            <a:r>
              <a:rPr lang="en-US">
                <a:latin typeface="Times New Roman" charset="0"/>
                <a:ea typeface="ＭＳ Ｐゴシック" charset="0"/>
              </a:rPr>
              <a:t>, and as electrons are transported down the chain, ATP is generated</a:t>
            </a:r>
          </a:p>
          <a:p>
            <a:pPr eaLnBrk="1" hangingPunct="1"/>
            <a:r>
              <a:rPr lang="en-US">
                <a:latin typeface="Times New Roman" charset="0"/>
                <a:ea typeface="ＭＳ Ｐゴシック" charset="0"/>
                <a:cs typeface="ＭＳ Ｐゴシック" charset="0"/>
              </a:rPr>
              <a:t>Electron transport occurs in the cell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inner membrane of a mitochondrion.</a:t>
            </a:r>
          </a:p>
          <a:p>
            <a:pPr eaLnBrk="1" hangingPunct="1"/>
            <a:r>
              <a:rPr lang="en-US">
                <a:latin typeface="Times New Roman" charset="0"/>
                <a:ea typeface="ＭＳ Ｐゴシック" charset="0"/>
                <a:cs typeface="ＭＳ Ｐゴシック" charset="0"/>
              </a:rPr>
              <a:t>The final electron acceptor is oxygen, and the product of this reaction is water.</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2AD32C9-9330-6642-A4A9-F7F3CCD9BFAC}" type="slidenum">
              <a:rPr lang="en-US" sz="1200" b="0">
                <a:latin typeface="Times New Roman" charset="0"/>
              </a:rPr>
              <a:pPr/>
              <a:t>12</a:t>
            </a:fld>
            <a:endParaRPr lang="en-US" sz="1200" b="0">
              <a:latin typeface="Times New Roman" charset="0"/>
            </a:endParaRPr>
          </a:p>
        </p:txBody>
      </p:sp>
      <p:sp>
        <p:nvSpPr>
          <p:cNvPr id="69634" name="Rectangle 2"/>
          <p:cNvSpPr>
            <a:spLocks noChangeArrowheads="1"/>
          </p:cNvSpPr>
          <p:nvPr>
            <p:ph type="sldImg"/>
          </p:nvPr>
        </p:nvSpPr>
        <p:spPr>
          <a:solidFill>
            <a:srgbClr val="FFFFFF"/>
          </a:solidFill>
          <a:ln/>
        </p:spPr>
      </p:sp>
      <p:sp>
        <p:nvSpPr>
          <p:cNvPr id="6963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During the transport of electrons, a concentration gradient of H</a:t>
            </a:r>
            <a:r>
              <a:rPr lang="en-US" baseline="30000">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ions is formed across the inner membrane into the intermembrane space</a:t>
            </a:r>
          </a:p>
          <a:p>
            <a:pPr lvl="1" eaLnBrk="1" hangingPunct="1">
              <a:buFontTx/>
              <a:buChar char="–"/>
            </a:pPr>
            <a:r>
              <a:rPr lang="en-US">
                <a:latin typeface="Times New Roman" charset="0"/>
                <a:ea typeface="ＭＳ Ｐゴシック" charset="0"/>
              </a:rPr>
              <a:t>The potential energy of this concentration gradient is used to make ATP by a process called </a:t>
            </a:r>
            <a:r>
              <a:rPr lang="en-US" b="1">
                <a:latin typeface="Times New Roman" charset="0"/>
                <a:ea typeface="ＭＳ Ｐゴシック" charset="0"/>
              </a:rPr>
              <a:t>chemiosmosis</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The concentration gradient drives H</a:t>
            </a:r>
            <a:r>
              <a:rPr lang="en-US" baseline="30000">
                <a:latin typeface="Times New Roman" charset="0"/>
                <a:ea typeface="ＭＳ Ｐゴシック" charset="0"/>
              </a:rPr>
              <a:t>+</a:t>
            </a:r>
            <a:r>
              <a:rPr lang="en-US">
                <a:latin typeface="Times New Roman" charset="0"/>
                <a:ea typeface="ＭＳ Ｐゴシック" charset="0"/>
              </a:rPr>
              <a:t> through </a:t>
            </a:r>
            <a:r>
              <a:rPr lang="en-US" b="1">
                <a:latin typeface="Times New Roman" charset="0"/>
                <a:ea typeface="ＭＳ Ｐゴシック" charset="0"/>
              </a:rPr>
              <a:t>ATP synthases</a:t>
            </a:r>
            <a:r>
              <a:rPr lang="en-US">
                <a:latin typeface="Times New Roman" charset="0"/>
                <a:ea typeface="ＭＳ Ｐゴシック" charset="0"/>
              </a:rPr>
              <a:t> and enzymes found in the membrane, and ATP is produced </a:t>
            </a:r>
          </a:p>
          <a:p>
            <a:pPr eaLnBrk="1" hangingPunct="1"/>
            <a:r>
              <a:rPr lang="en-US">
                <a:latin typeface="Times New Roman" charset="0"/>
                <a:ea typeface="ＭＳ Ｐゴシック" charset="0"/>
                <a:cs typeface="ＭＳ Ｐゴシック" charset="0"/>
              </a:rPr>
              <a:t>From studying the structure of ATP synthase, scientists have learned how the flow of H</a:t>
            </a:r>
            <a:r>
              <a:rPr lang="en-US" baseline="30000">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through this large enzyme powers ATP generation.</a:t>
            </a:r>
          </a:p>
          <a:p>
            <a:pPr eaLnBrk="1" hangingPunct="1"/>
            <a:r>
              <a:rPr lang="en-US">
                <a:latin typeface="Times New Roman" charset="0"/>
                <a:ea typeface="ＭＳ Ｐゴシック" charset="0"/>
                <a:cs typeface="ＭＳ Ｐゴシック" charset="0"/>
              </a:rPr>
              <a:t>The authors develop an analogy between the function of the inner mitochondrial membrane and a dam. A reservoir of hydrogen ions is built up between the inner and outer mitochondrial membranes, like a dam holding back water. As the hydrogen ions move down their concentration gradient, they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spin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the ATP synthase, which helps generate ATP. In a dam, water rushing downhill turns giant turbines, which generate electricity.</a:t>
            </a:r>
          </a:p>
          <a:p>
            <a:endParaRPr lang="en-US">
              <a:latin typeface="Times New Roman" charset="0"/>
              <a:ea typeface="ＭＳ Ｐゴシック" charset="0"/>
              <a:cs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208FBF8-8184-F04C-BA5B-8182B42B13E9}" type="slidenum">
              <a:rPr lang="en-US" sz="1200" b="0">
                <a:latin typeface="Times New Roman" charset="0"/>
              </a:rPr>
              <a:pPr/>
              <a:t>13</a:t>
            </a:fld>
            <a:endParaRPr lang="en-US" sz="1200" b="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D346FB55-8E99-104F-9A8D-E8C7D39D959B}" type="slidenum">
              <a:rPr lang="en-US" sz="1200" b="0">
                <a:latin typeface="Times New Roman" charset="0"/>
              </a:rPr>
              <a:pPr/>
              <a:t>14</a:t>
            </a:fld>
            <a:endParaRPr lang="en-US" sz="1200" b="0">
              <a:latin typeface="Times New Roman" charset="0"/>
            </a:endParaRPr>
          </a:p>
        </p:txBody>
      </p:sp>
      <p:sp>
        <p:nvSpPr>
          <p:cNvPr id="77826" name="Rectangle 2"/>
          <p:cNvSpPr>
            <a:spLocks noChangeArrowheads="1"/>
          </p:cNvSpPr>
          <p:nvPr>
            <p:ph type="sldImg"/>
          </p:nvPr>
        </p:nvSpPr>
        <p:spPr>
          <a:solidFill>
            <a:srgbClr val="FFFFFF"/>
          </a:solidFill>
          <a:ln/>
        </p:spPr>
      </p:sp>
      <p:sp>
        <p:nvSpPr>
          <p:cNvPr id="77827"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Why does it make sense that this happens in the cytosol?</a:t>
            </a:r>
          </a:p>
          <a:p>
            <a:pPr eaLnBrk="1" hangingPunct="1"/>
            <a:r>
              <a:rPr lang="en-US">
                <a:latin typeface="Times New Roman" charset="0"/>
                <a:ea typeface="ＭＳ Ｐゴシック" charset="0"/>
                <a:cs typeface="ＭＳ Ｐゴシック" charset="0"/>
              </a:rPr>
              <a:t>Who evolved first?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70AC966-6DDB-0441-B322-8FB41A5BCF0A}" type="slidenum">
              <a:rPr lang="en-US" sz="1200" b="0">
                <a:latin typeface="Times New Roman" charset="0"/>
              </a:rPr>
              <a:pPr/>
              <a:t>15</a:t>
            </a:fld>
            <a:endParaRPr lang="en-US" sz="1200" b="0">
              <a:latin typeface="Times New Roman" charset="0"/>
            </a:endParaRPr>
          </a:p>
        </p:txBody>
      </p:sp>
      <p:sp>
        <p:nvSpPr>
          <p:cNvPr id="79874" name="Rectangle 2"/>
          <p:cNvSpPr>
            <a:spLocks noChangeArrowheads="1"/>
          </p:cNvSpPr>
          <p:nvPr>
            <p:ph type="sldImg"/>
          </p:nvPr>
        </p:nvSpPr>
        <p:spPr>
          <a:solidFill>
            <a:srgbClr val="FFFFFF"/>
          </a:solidFill>
          <a:ln/>
        </p:spPr>
      </p:sp>
      <p:sp>
        <p:nvSpPr>
          <p:cNvPr id="79875" name="Rectangle 3"/>
          <p:cNvSpPr>
            <a:spLocks noChangeArrowheads="1"/>
          </p:cNvSpPr>
          <p:nvPr>
            <p:ph type="body" idx="1"/>
          </p:nvPr>
        </p:nvSpPr>
        <p:spPr>
          <a:solidFill>
            <a:srgbClr val="FFFFFF"/>
          </a:solidFill>
          <a:ln>
            <a:solidFill>
              <a:srgbClr val="000000"/>
            </a:solidFill>
          </a:ln>
        </p:spPr>
        <p:txBody>
          <a:bodyPr/>
          <a:lstStyle/>
          <a:p>
            <a:pPr eaLnBrk="1" hangingPunct="1">
              <a:tabLst>
                <a:tab pos="234950" algn="l"/>
              </a:tabLst>
            </a:pPr>
            <a:r>
              <a:rPr lang="en-US">
                <a:latin typeface="Times New Roman" charset="0"/>
                <a:ea typeface="ＭＳ Ｐゴシック" charset="0"/>
                <a:cs typeface="ＭＳ Ｐゴシック" charset="0"/>
              </a:rPr>
              <a:t>The enzymes of glycolysis are very similar among all organisms. The genes that code for them are highly conserved.</a:t>
            </a:r>
          </a:p>
          <a:p>
            <a:pPr eaLnBrk="1" hangingPunct="1">
              <a:tabLst>
                <a:tab pos="234950" algn="l"/>
              </a:tabLst>
            </a:pPr>
            <a:r>
              <a:rPr lang="en-US">
                <a:latin typeface="Times New Roman" charset="0"/>
                <a:ea typeface="ＭＳ Ｐゴシック" charset="0"/>
                <a:cs typeface="ＭＳ Ｐゴシック" charset="0"/>
              </a:rPr>
              <a:t>They are a good measure for evolutionary studies. Compare eukaryotes, bacteria &amp; archaea using glycolysis enzymes.</a:t>
            </a:r>
          </a:p>
          <a:p>
            <a:pPr eaLnBrk="1" hangingPunct="1">
              <a:tabLst>
                <a:tab pos="234950" algn="l"/>
              </a:tabLst>
            </a:pPr>
            <a:r>
              <a:rPr lang="en-US">
                <a:latin typeface="Times New Roman" charset="0"/>
                <a:ea typeface="ＭＳ Ｐゴシック" charset="0"/>
                <a:cs typeface="ＭＳ Ｐゴシック" charset="0"/>
              </a:rPr>
              <a:t>Bacteria = 3.5 billion years ago </a:t>
            </a:r>
          </a:p>
          <a:p>
            <a:pPr marL="568325" lvl="1" indent="-111125" eaLnBrk="1" hangingPunct="1">
              <a:tabLst>
                <a:tab pos="234950" algn="l"/>
              </a:tabLst>
            </a:pPr>
            <a:r>
              <a:rPr lang="en-US">
                <a:latin typeface="Times New Roman" charset="0"/>
                <a:ea typeface="ＭＳ Ｐゴシック" charset="0"/>
              </a:rPr>
              <a:t>glycolysis in cytosol = doesn</a:t>
            </a:r>
            <a:r>
              <a:rPr lang="ja-JP" altLang="en-US">
                <a:latin typeface="Times New Roman" charset="0"/>
                <a:ea typeface="ＭＳ Ｐゴシック" charset="0"/>
              </a:rPr>
              <a:t>’</a:t>
            </a:r>
            <a:r>
              <a:rPr lang="en-US" altLang="ja-JP">
                <a:latin typeface="Times New Roman" charset="0"/>
                <a:ea typeface="ＭＳ Ｐゴシック" charset="0"/>
              </a:rPr>
              <a:t>t require a membrane-bound organelle </a:t>
            </a:r>
          </a:p>
          <a:p>
            <a:pPr eaLnBrk="1" hangingPunct="1">
              <a:tabLst>
                <a:tab pos="234950" algn="l"/>
              </a:tabLst>
            </a:pPr>
            <a:r>
              <a:rPr lang="en-US">
                <a:latin typeface="Times New Roman" charset="0"/>
                <a:ea typeface="ＭＳ Ｐゴシック" charset="0"/>
                <a:cs typeface="ＭＳ Ｐゴシック" charset="0"/>
              </a:rPr>
              <a:t>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 2.7 billion years ago </a:t>
            </a:r>
          </a:p>
          <a:p>
            <a:pPr marL="568325" lvl="1" indent="-111125" eaLnBrk="1" hangingPunct="1">
              <a:tabLst>
                <a:tab pos="234950" algn="l"/>
              </a:tabLst>
            </a:pPr>
            <a:r>
              <a:rPr lang="en-US">
                <a:latin typeface="Times New Roman" charset="0"/>
                <a:ea typeface="ＭＳ Ｐゴシック" charset="0"/>
              </a:rPr>
              <a:t>photosynthetic bacteria / proto-blue-green algae</a:t>
            </a:r>
          </a:p>
          <a:p>
            <a:pPr eaLnBrk="1" hangingPunct="1">
              <a:tabLst>
                <a:tab pos="234950" algn="l"/>
              </a:tabLst>
            </a:pPr>
            <a:r>
              <a:rPr lang="en-US">
                <a:latin typeface="Times New Roman" charset="0"/>
                <a:ea typeface="ＭＳ Ｐゴシック" charset="0"/>
                <a:cs typeface="ＭＳ Ｐゴシック" charset="0"/>
              </a:rPr>
              <a:t>Eukaryotes = 1.5 billion years ago</a:t>
            </a:r>
          </a:p>
          <a:p>
            <a:pPr marL="568325" lvl="1" indent="-111125" eaLnBrk="1" hangingPunct="1">
              <a:tabLst>
                <a:tab pos="234950" algn="l"/>
              </a:tabLst>
            </a:pPr>
            <a:r>
              <a:rPr lang="en-US">
                <a:latin typeface="Times New Roman" charset="0"/>
                <a:ea typeface="ＭＳ Ｐゴシック" charset="0"/>
              </a:rPr>
              <a:t>membrane-bound organelles!</a:t>
            </a:r>
          </a:p>
          <a:p>
            <a:pPr eaLnBrk="1" hangingPunct="1">
              <a:tabLst>
                <a:tab pos="234950" algn="l"/>
              </a:tabLst>
            </a:pPr>
            <a:r>
              <a:rPr lang="en-US">
                <a:latin typeface="Times New Roman" charset="0"/>
                <a:ea typeface="ＭＳ Ｐゴシック" charset="0"/>
                <a:cs typeface="ＭＳ Ｐゴシック" charset="0"/>
              </a:rPr>
              <a:t>Processes that all life/organisms share:</a:t>
            </a:r>
          </a:p>
          <a:p>
            <a:pPr marL="568325" lvl="1" indent="-111125" eaLnBrk="1" hangingPunct="1">
              <a:tabLst>
                <a:tab pos="234950" algn="l"/>
              </a:tabLst>
            </a:pPr>
            <a:r>
              <a:rPr lang="en-US">
                <a:latin typeface="Times New Roman" charset="0"/>
                <a:ea typeface="ＭＳ Ｐゴシック" charset="0"/>
              </a:rPr>
              <a:t>Protein synthesis</a:t>
            </a:r>
          </a:p>
          <a:p>
            <a:pPr marL="568325" lvl="1" indent="-111125" eaLnBrk="1" hangingPunct="1">
              <a:tabLst>
                <a:tab pos="234950" algn="l"/>
              </a:tabLst>
            </a:pPr>
            <a:r>
              <a:rPr lang="en-US">
                <a:latin typeface="Times New Roman" charset="0"/>
                <a:ea typeface="ＭＳ Ｐゴシック" charset="0"/>
              </a:rPr>
              <a:t>Glycolysis</a:t>
            </a:r>
          </a:p>
          <a:p>
            <a:pPr marL="568325" lvl="1" indent="-111125" eaLnBrk="1" hangingPunct="1">
              <a:tabLst>
                <a:tab pos="234950" algn="l"/>
              </a:tabLst>
            </a:pPr>
            <a:r>
              <a:rPr lang="en-US">
                <a:latin typeface="Times New Roman" charset="0"/>
                <a:ea typeface="ＭＳ Ｐゴシック" charset="0"/>
              </a:rPr>
              <a:t>DNA replication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A0707F0-6091-DE49-950F-987891E72622}" type="slidenum">
              <a:rPr lang="en-US" sz="1200" b="0">
                <a:latin typeface="Times New Roman" charset="0"/>
              </a:rPr>
              <a:pPr/>
              <a:t>16</a:t>
            </a:fld>
            <a:endParaRPr lang="en-US" sz="1200" b="0">
              <a:latin typeface="Times New Roman" charset="0"/>
            </a:endParaRPr>
          </a:p>
        </p:txBody>
      </p:sp>
      <p:sp>
        <p:nvSpPr>
          <p:cNvPr id="81922" name="Rectangle 2"/>
          <p:cNvSpPr>
            <a:spLocks noChangeArrowheads="1"/>
          </p:cNvSpPr>
          <p:nvPr>
            <p:ph type="sldImg"/>
          </p:nvPr>
        </p:nvSpPr>
        <p:spPr>
          <a:solidFill>
            <a:srgbClr val="FFFFFF"/>
          </a:solidFill>
          <a:ln/>
        </p:spPr>
      </p:sp>
      <p:sp>
        <p:nvSpPr>
          <p:cNvPr id="81923" name="Rectangle 3"/>
          <p:cNvSpPr>
            <a:spLocks noChangeArrowheads="1"/>
          </p:cNvSpPr>
          <p:nvPr>
            <p:ph type="body" idx="1"/>
          </p:nvPr>
        </p:nvSpPr>
        <p:spPr>
          <a:solidFill>
            <a:srgbClr val="FFFFFF"/>
          </a:solidFill>
          <a:ln>
            <a:solidFill>
              <a:srgbClr val="000000"/>
            </a:solidFill>
          </a:ln>
        </p:spPr>
        <p:txBody>
          <a:bodyPr/>
          <a:lstStyle/>
          <a:p>
            <a:pPr eaLnBrk="1" hangingPunct="1">
              <a:tabLst>
                <a:tab pos="234950" algn="l"/>
              </a:tabLst>
            </a:pPr>
            <a:r>
              <a:rPr lang="en-US">
                <a:latin typeface="Times New Roman" charset="0"/>
                <a:ea typeface="ＭＳ Ｐゴシック" charset="0"/>
                <a:cs typeface="ＭＳ Ｐゴシック" charset="0"/>
              </a:rPr>
              <a:t>1st ATP used is like a match to light a fire… </a:t>
            </a:r>
          </a:p>
          <a:p>
            <a:pPr eaLnBrk="1" hangingPunct="1">
              <a:tabLst>
                <a:tab pos="234950" algn="l"/>
              </a:tabLst>
            </a:pPr>
            <a:r>
              <a:rPr lang="en-US">
                <a:latin typeface="Times New Roman" charset="0"/>
                <a:ea typeface="ＭＳ Ｐゴシック" charset="0"/>
                <a:cs typeface="ＭＳ Ｐゴシック" charset="0"/>
              </a:rPr>
              <a:t>	initiation energy / activation energy.</a:t>
            </a:r>
          </a:p>
          <a:p>
            <a:pPr eaLnBrk="1" hangingPunct="1">
              <a:tabLst>
                <a:tab pos="234950" algn="l"/>
              </a:tabLst>
            </a:pPr>
            <a:endParaRPr lang="en-US">
              <a:latin typeface="Times New Roman" charset="0"/>
              <a:ea typeface="ＭＳ Ｐゴシック" charset="0"/>
              <a:cs typeface="ＭＳ Ｐゴシック" charset="0"/>
            </a:endParaRPr>
          </a:p>
          <a:p>
            <a:pPr eaLnBrk="1" hangingPunct="1">
              <a:tabLst>
                <a:tab pos="234950" algn="l"/>
              </a:tabLst>
            </a:pPr>
            <a:r>
              <a:rPr lang="en-US">
                <a:latin typeface="Times New Roman" charset="0"/>
                <a:ea typeface="ＭＳ Ｐゴシック" charset="0"/>
                <a:cs typeface="ＭＳ Ｐゴシック" charset="0"/>
              </a:rPr>
              <a:t>Destabilizes glucose enough to split it in two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5E818020-21DE-884F-9EAC-F083A62F6D6F}" type="slidenum">
              <a:rPr lang="en-US" sz="1200" b="0">
                <a:latin typeface="Times New Roman" charset="0"/>
              </a:rPr>
              <a:pPr/>
              <a:t>17</a:t>
            </a:fld>
            <a:endParaRPr lang="en-US" sz="1200" b="0">
              <a:latin typeface="Times New Roman" charset="0"/>
            </a:endParaRPr>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6.7C Details of glycolysis.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744F7AA-C045-7240-AE04-4455719B3207}" type="slidenum">
              <a:rPr lang="en-US" sz="1200" b="0">
                <a:latin typeface="Times New Roman" charset="0"/>
              </a:rPr>
              <a:pPr/>
              <a:t>18</a:t>
            </a:fld>
            <a:endParaRPr lang="en-US" sz="1200" b="0">
              <a:latin typeface="Times New Roman" charset="0"/>
            </a:endParaRPr>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6.7C Details of glycolysis.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FFEFB15-32AE-B04C-92BC-EF8735C2D7BD}" type="slidenum">
              <a:rPr lang="en-US" sz="1200" b="0">
                <a:latin typeface="Times New Roman" charset="0"/>
              </a:rPr>
              <a:pPr/>
              <a:t>19</a:t>
            </a:fld>
            <a:endParaRPr lang="en-US" sz="1200" b="0">
              <a:latin typeface="Times New Roman" charset="0"/>
            </a:endParaRPr>
          </a:p>
        </p:txBody>
      </p:sp>
      <p:sp>
        <p:nvSpPr>
          <p:cNvPr id="88066" name="Rectangle 2"/>
          <p:cNvSpPr>
            <a:spLocks noChangeArrowheads="1"/>
          </p:cNvSpPr>
          <p:nvPr>
            <p:ph type="sldImg"/>
          </p:nvPr>
        </p:nvSpPr>
        <p:spPr>
          <a:solidFill>
            <a:srgbClr val="FFFFFF"/>
          </a:solidFill>
          <a:ln/>
        </p:spPr>
      </p:sp>
      <p:sp>
        <p:nvSpPr>
          <p:cNvPr id="88067" name="Rectangle 3"/>
          <p:cNvSpPr>
            <a:spLocks noChangeArrowheads="1"/>
          </p:cNvSpPr>
          <p:nvPr>
            <p:ph type="body" idx="1"/>
          </p:nvPr>
        </p:nvSpPr>
        <p:spPr>
          <a:solidFill>
            <a:srgbClr val="FFFFFF"/>
          </a:solidFill>
          <a:ln>
            <a:solidFill>
              <a:srgbClr val="000000"/>
            </a:solidFill>
          </a:ln>
        </p:spPr>
        <p:txBody>
          <a:bodyPr/>
          <a:lstStyle/>
          <a:p>
            <a:pPr eaLnBrk="1" hangingPunct="1">
              <a:tabLst>
                <a:tab pos="234950" algn="l"/>
              </a:tabLst>
            </a:pPr>
            <a:r>
              <a:rPr lang="en-US">
                <a:latin typeface="Times New Roman" charset="0"/>
                <a:ea typeface="ＭＳ Ｐゴシック" charset="0"/>
                <a:cs typeface="ＭＳ Ｐゴシック" charset="0"/>
              </a:rPr>
              <a:t>Glucose is a stable molecule it needs an activation energy </a:t>
            </a:r>
            <a:br>
              <a:rPr lang="en-US">
                <a:latin typeface="Times New Roman" charset="0"/>
                <a:ea typeface="ＭＳ Ｐゴシック" charset="0"/>
                <a:cs typeface="ＭＳ Ｐゴシック" charset="0"/>
              </a:rPr>
            </a:br>
            <a:r>
              <a:rPr lang="en-US">
                <a:latin typeface="Times New Roman" charset="0"/>
                <a:ea typeface="ＭＳ Ｐゴシック" charset="0"/>
                <a:cs typeface="ＭＳ Ｐゴシック" charset="0"/>
              </a:rPr>
              <a:t>to break it apart.</a:t>
            </a:r>
          </a:p>
          <a:p>
            <a:pPr eaLnBrk="1" hangingPunct="1">
              <a:tabLst>
                <a:tab pos="234950" algn="l"/>
              </a:tabLst>
            </a:pPr>
            <a:r>
              <a:rPr lang="en-US">
                <a:latin typeface="Times New Roman" charset="0"/>
                <a:ea typeface="ＭＳ Ｐゴシック" charset="0"/>
                <a:cs typeface="ＭＳ Ｐゴシック" charset="0"/>
              </a:rPr>
              <a:t>	phosphorylate it = Pi comes from ATP.</a:t>
            </a:r>
          </a:p>
          <a:p>
            <a:pPr eaLnBrk="1" hangingPunct="1">
              <a:tabLst>
                <a:tab pos="234950" algn="l"/>
              </a:tabLst>
            </a:pPr>
            <a:r>
              <a:rPr lang="en-US">
                <a:latin typeface="Times New Roman" charset="0"/>
                <a:ea typeface="ＭＳ Ｐゴシック" charset="0"/>
                <a:cs typeface="ＭＳ Ｐゴシック" charset="0"/>
              </a:rPr>
              <a:t>	make NADH &amp; put it in the bank for later.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9256805-2E86-2D41-A589-4F5371EE47F0}" type="slidenum">
              <a:rPr lang="en-US" sz="1200" b="0">
                <a:latin typeface="Times New Roman" charset="0"/>
              </a:rPr>
              <a:pPr/>
              <a:t>2</a:t>
            </a:fld>
            <a:endParaRPr lang="en-US" sz="1200" b="0">
              <a:latin typeface="Times New Roman" charset="0"/>
            </a:endParaRPr>
          </a:p>
        </p:txBody>
      </p:sp>
      <p:sp>
        <p:nvSpPr>
          <p:cNvPr id="49154" name="Rectangle 2"/>
          <p:cNvSpPr>
            <a:spLocks noChangeArrowheads="1"/>
          </p:cNvSpPr>
          <p:nvPr>
            <p:ph type="sldImg"/>
          </p:nvPr>
        </p:nvSpPr>
        <p:spPr>
          <a:solidFill>
            <a:srgbClr val="FFFFFF"/>
          </a:solidFill>
          <a:ln/>
        </p:spPr>
      </p:sp>
      <p:sp>
        <p:nvSpPr>
          <p:cNvPr id="4915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Energy is necessary for life processes</a:t>
            </a:r>
          </a:p>
          <a:p>
            <a:pPr lvl="1" eaLnBrk="1" hangingPunct="1">
              <a:buFontTx/>
              <a:buChar char="–"/>
            </a:pPr>
            <a:r>
              <a:rPr lang="en-US">
                <a:latin typeface="Times New Roman" charset="0"/>
                <a:ea typeface="ＭＳ Ｐゴシック" charset="0"/>
              </a:rPr>
              <a:t>These include growth, transport, manufacture, movement, reproduction, and others</a:t>
            </a:r>
          </a:p>
          <a:p>
            <a:pPr lvl="1" eaLnBrk="1" hangingPunct="1">
              <a:buFontTx/>
              <a:buChar char="–"/>
            </a:pPr>
            <a:r>
              <a:rPr lang="en-US">
                <a:latin typeface="Times New Roman" charset="0"/>
                <a:ea typeface="ＭＳ Ｐゴシック" charset="0"/>
              </a:rPr>
              <a:t>Energy that supports life on Earth is captured from sun rays reaching Earth through plant, algae, protist, and bacterial photosynthesis</a:t>
            </a:r>
          </a:p>
          <a:p>
            <a:pPr eaLnBrk="1" hangingPunct="1"/>
            <a:r>
              <a:rPr lang="en-US">
                <a:latin typeface="Times New Roman" charset="0"/>
                <a:ea typeface="ＭＳ Ｐゴシック" charset="0"/>
                <a:cs typeface="ＭＳ Ｐゴシック" charset="0"/>
              </a:rPr>
              <a:t>Energy in sunlight is used in photosynthesis to make glucose from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and H</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O with release of O</a:t>
            </a:r>
            <a:r>
              <a:rPr lang="en-US" baseline="-25000">
                <a:latin typeface="Times New Roman" charset="0"/>
                <a:ea typeface="ＭＳ Ｐゴシック" charset="0"/>
                <a:cs typeface="ＭＳ Ｐゴシック" charset="0"/>
              </a:rPr>
              <a:t>2</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Other organisms use the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and energy in sugar and release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and H</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O</a:t>
            </a:r>
          </a:p>
          <a:p>
            <a:pPr eaLnBrk="1" hangingPunct="1"/>
            <a:r>
              <a:rPr lang="en-US">
                <a:latin typeface="Times New Roman" charset="0"/>
                <a:ea typeface="ＭＳ Ｐゴシック" charset="0"/>
                <a:cs typeface="ＭＳ Ｐゴシック" charset="0"/>
              </a:rPr>
              <a:t>Together, these two processes are responsible for the majority of life on Earth</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We eat to take in the fuels to make ATP which will then be used to help us build biomolecules and grow and move and… live!</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heterotrophs =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fed by others</a:t>
            </a:r>
            <a:r>
              <a:rPr lang="ja-JP" altLang="en-US">
                <a:latin typeface="Times New Roman" charset="0"/>
                <a:ea typeface="ＭＳ Ｐゴシック" charset="0"/>
                <a:cs typeface="ＭＳ Ｐゴシック" charset="0"/>
              </a:rPr>
              <a:t>”</a:t>
            </a:r>
            <a:endParaRPr lang="en-US" altLang="ja-JP">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          vs.</a:t>
            </a:r>
          </a:p>
          <a:p>
            <a:pPr eaLnBrk="1" hangingPunct="1"/>
            <a:r>
              <a:rPr lang="en-US">
                <a:latin typeface="Times New Roman" charset="0"/>
                <a:ea typeface="ＭＳ Ｐゴシック" charset="0"/>
                <a:cs typeface="ＭＳ Ｐゴシック" charset="0"/>
              </a:rPr>
              <a:t>autotrophs =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self-feeders</a:t>
            </a:r>
            <a:r>
              <a:rPr lang="ja-JP" altLang="en-US">
                <a:latin typeface="Times New Roman" charset="0"/>
                <a:ea typeface="ＭＳ Ｐゴシック" charset="0"/>
                <a:cs typeface="ＭＳ Ｐゴシック" charset="0"/>
              </a:rPr>
              <a:t>”</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AC74876-E2A6-7548-A0BB-18EEFD5E4E74}" type="slidenum">
              <a:rPr lang="en-US" sz="1200" b="0">
                <a:latin typeface="Times New Roman" charset="0"/>
              </a:rPr>
              <a:pPr/>
              <a:t>20</a:t>
            </a:fld>
            <a:endParaRPr lang="en-US" sz="1200" b="0">
              <a:latin typeface="Times New Roman" charset="0"/>
            </a:endParaRPr>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A54CC68-D5C0-B845-A10A-8B56E4BEFE92}" type="slidenum">
              <a:rPr lang="en-US" sz="1200" b="0">
                <a:latin typeface="Times New Roman" charset="0"/>
              </a:rPr>
              <a:pPr/>
              <a:t>21</a:t>
            </a:fld>
            <a:endParaRPr lang="en-US" sz="1200" b="0">
              <a:latin typeface="Times New Roman" charset="0"/>
            </a:endParaRPr>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In </a:t>
            </a:r>
            <a:r>
              <a:rPr lang="en-US" b="1">
                <a:latin typeface="Times New Roman" charset="0"/>
                <a:ea typeface="ＭＳ Ｐゴシック" charset="0"/>
                <a:cs typeface="ＭＳ Ｐゴシック" charset="0"/>
              </a:rPr>
              <a:t>substrate-level phosphorylation</a:t>
            </a:r>
            <a:r>
              <a:rPr lang="en-US">
                <a:latin typeface="Times New Roman" charset="0"/>
                <a:ea typeface="ＭＳ Ｐゴシック" charset="0"/>
                <a:cs typeface="ＭＳ Ｐゴシック" charset="0"/>
              </a:rPr>
              <a:t>, an enzyme transfers a phosphate group from a substrate molecule to ADP, forming ATP</a:t>
            </a:r>
          </a:p>
          <a:p>
            <a:pPr lvl="1" eaLnBrk="1" hangingPunct="1">
              <a:buFontTx/>
              <a:buChar char="–"/>
            </a:pPr>
            <a:r>
              <a:rPr lang="en-US">
                <a:latin typeface="Times New Roman" charset="0"/>
                <a:ea typeface="ＭＳ Ｐゴシック" charset="0"/>
              </a:rPr>
              <a:t>This ATP can be used immediately, but NADH must be transported through the electron transport chain to generate additional ATP</a:t>
            </a:r>
          </a:p>
          <a:p>
            <a:endParaRPr lang="en-US">
              <a:latin typeface="Times New Roman" charset="0"/>
              <a:ea typeface="ＭＳ Ｐゴシック" charset="0"/>
              <a:cs typeface="ＭＳ Ｐゴシック" charset="0"/>
            </a:endParaRP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3F38BDD-15E0-0245-A75C-0B5DB089474A}" type="slidenum">
              <a:rPr lang="en-US" sz="1200" b="0">
                <a:latin typeface="Times New Roman" charset="0"/>
              </a:rPr>
              <a:pPr/>
              <a:t>22</a:t>
            </a:fld>
            <a:endParaRPr lang="en-US" sz="1200" b="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834B0D1-ECBA-2A47-AC78-D7F5C147CA0A}" type="slidenum">
              <a:rPr lang="en-US" sz="1200" b="0">
                <a:latin typeface="Times New Roman" charset="0"/>
              </a:rPr>
              <a:pPr/>
              <a:t>23</a:t>
            </a:fld>
            <a:endParaRPr lang="en-US" sz="1200" b="0">
              <a:latin typeface="Times New Roman" charset="0"/>
            </a:endParaRPr>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6.7B Substrate-level phosphorylation: transfer of a phosphate group P from a substrate to ADP, producing ATP.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CA90DEB-9E33-9C4C-B5C7-04254791D55A}" type="slidenum">
              <a:rPr lang="en-US" sz="1200" b="0">
                <a:latin typeface="Times New Roman" charset="0"/>
              </a:rPr>
              <a:pPr/>
              <a:t>24</a:t>
            </a:fld>
            <a:endParaRPr lang="en-US" sz="1200" b="0">
              <a:latin typeface="Times New Roman" charset="0"/>
            </a:endParaRPr>
          </a:p>
        </p:txBody>
      </p:sp>
      <p:sp>
        <p:nvSpPr>
          <p:cNvPr id="98306" name="Rectangle 2"/>
          <p:cNvSpPr>
            <a:spLocks noChangeArrowheads="1"/>
          </p:cNvSpPr>
          <p:nvPr>
            <p:ph type="sldImg"/>
          </p:nvPr>
        </p:nvSpPr>
        <p:spPr>
          <a:solidFill>
            <a:srgbClr val="FFFFFF"/>
          </a:solidFill>
          <a:ln/>
        </p:spPr>
      </p:sp>
      <p:sp>
        <p:nvSpPr>
          <p:cNvPr id="9830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325" indent="-1588" eaLnBrk="1" hangingPunct="1"/>
            <a:r>
              <a:rPr lang="en-US">
                <a:latin typeface="Times New Roman" charset="0"/>
                <a:ea typeface="ＭＳ Ｐゴシック" charset="0"/>
                <a:cs typeface="ＭＳ Ｐゴシック" charset="0"/>
              </a:rPr>
              <a:t>And that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how life subsisted for a billion years.</a:t>
            </a:r>
          </a:p>
          <a:p>
            <a:pPr marL="60325" indent="-1588" eaLnBrk="1" hangingPunct="1"/>
            <a:r>
              <a:rPr lang="en-US">
                <a:latin typeface="Times New Roman" charset="0"/>
                <a:ea typeface="ＭＳ Ｐゴシック" charset="0"/>
                <a:cs typeface="ＭＳ Ｐゴシック" charset="0"/>
              </a:rPr>
              <a:t>Until a certain bacteria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learned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how to metabolize O</a:t>
            </a:r>
            <a:r>
              <a:rPr lang="en-US" altLang="ja-JP" baseline="-25000">
                <a:latin typeface="Times New Roman" charset="0"/>
                <a:ea typeface="ＭＳ Ｐゴシック" charset="0"/>
                <a:cs typeface="ＭＳ Ｐゴシック" charset="0"/>
              </a:rPr>
              <a:t>2</a:t>
            </a:r>
            <a:r>
              <a:rPr lang="en-US" altLang="ja-JP">
                <a:latin typeface="Times New Roman" charset="0"/>
                <a:ea typeface="ＭＳ Ｐゴシック" charset="0"/>
                <a:cs typeface="ＭＳ Ｐゴシック" charset="0"/>
              </a:rPr>
              <a:t>; which was previously a poison.</a:t>
            </a:r>
          </a:p>
          <a:p>
            <a:pPr marL="60325" indent="-1588" eaLnBrk="1" hangingPunct="1"/>
            <a:r>
              <a:rPr lang="en-US">
                <a:latin typeface="Times New Roman" charset="0"/>
                <a:ea typeface="ＭＳ Ｐゴシック" charset="0"/>
                <a:cs typeface="ＭＳ Ｐゴシック" charset="0"/>
              </a:rPr>
              <a:t>But now pyruvate is not the end of the process</a:t>
            </a:r>
          </a:p>
          <a:p>
            <a:pPr marL="517525" lvl="1" indent="-125413" eaLnBrk="1" hangingPunct="1"/>
            <a:r>
              <a:rPr lang="en-US">
                <a:latin typeface="Times New Roman" charset="0"/>
                <a:ea typeface="ＭＳ Ｐゴシック" charset="0"/>
              </a:rPr>
              <a:t>Pyruvate still has a lot of energy in it that has not been captured.</a:t>
            </a:r>
          </a:p>
          <a:p>
            <a:pPr marL="517525" lvl="1" indent="-125413" eaLnBrk="1" hangingPunct="1"/>
            <a:r>
              <a:rPr lang="en-US">
                <a:latin typeface="Times New Roman" charset="0"/>
                <a:ea typeface="ＭＳ Ｐゴシック" charset="0"/>
              </a:rPr>
              <a:t>It still has 3 carbons bonded together! </a:t>
            </a:r>
            <a:br>
              <a:rPr lang="en-US">
                <a:latin typeface="Times New Roman" charset="0"/>
                <a:ea typeface="ＭＳ Ｐゴシック" charset="0"/>
              </a:rPr>
            </a:br>
            <a:r>
              <a:rPr lang="en-US">
                <a:latin typeface="Times New Roman" charset="0"/>
                <a:ea typeface="ＭＳ Ｐゴシック" charset="0"/>
              </a:rPr>
              <a:t>There is still energy stored in those bonds. </a:t>
            </a:r>
            <a:br>
              <a:rPr lang="en-US">
                <a:latin typeface="Times New Roman" charset="0"/>
                <a:ea typeface="ＭＳ Ｐゴシック" charset="0"/>
              </a:rPr>
            </a:br>
            <a:r>
              <a:rPr lang="en-US">
                <a:latin typeface="Times New Roman" charset="0"/>
                <a:ea typeface="ＭＳ Ｐゴシック" charset="0"/>
              </a:rPr>
              <a:t>It can still be oxidized further.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0EC809A-C33A-CF40-B093-92A6B7C30505}" type="slidenum">
              <a:rPr lang="en-US" sz="1200" b="0">
                <a:latin typeface="Times New Roman" charset="0"/>
              </a:rPr>
              <a:pPr/>
              <a:t>25</a:t>
            </a:fld>
            <a:endParaRPr lang="en-US" sz="1200" b="0">
              <a:latin typeface="Times New Roman" charset="0"/>
            </a:endParaRPr>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So why does glycolysis still take place?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36524AB-7E7A-154C-9F49-C0DABD7548BD}" type="slidenum">
              <a:rPr lang="en-US" sz="1200" b="0">
                <a:latin typeface="Times New Roman" charset="0"/>
              </a:rPr>
              <a:pPr/>
              <a:t>26</a:t>
            </a:fld>
            <a:endParaRPr lang="en-US" sz="1200" b="0">
              <a:latin typeface="Times New Roman" charset="0"/>
            </a:endParaRPr>
          </a:p>
        </p:txBody>
      </p:sp>
      <p:sp>
        <p:nvSpPr>
          <p:cNvPr id="102402" name="Rectangle 2"/>
          <p:cNvSpPr>
            <a:spLocks noChangeArrowheads="1"/>
          </p:cNvSpPr>
          <p:nvPr>
            <p:ph type="sldImg"/>
          </p:nvPr>
        </p:nvSpPr>
        <p:spPr>
          <a:solidFill>
            <a:srgbClr val="FFFFFF"/>
          </a:solidFill>
          <a:ln/>
        </p:spPr>
      </p:sp>
      <p:sp>
        <p:nvSpPr>
          <p:cNvPr id="10240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80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Fermentation is an anaerobic (without oxygen) energy-generating process </a:t>
            </a:r>
          </a:p>
          <a:p>
            <a:pPr lvl="1" eaLnBrk="1" hangingPunct="1">
              <a:buFontTx/>
              <a:buChar char="–"/>
            </a:pPr>
            <a:r>
              <a:rPr lang="en-US">
                <a:latin typeface="Times New Roman" charset="0"/>
                <a:ea typeface="ＭＳ Ｐゴシック" charset="0"/>
              </a:rPr>
              <a:t>It takes advantage of glycolysis, producing two ATP molecules and reducing NAD</a:t>
            </a:r>
            <a:r>
              <a:rPr lang="en-US" baseline="30000">
                <a:latin typeface="Times New Roman" charset="0"/>
                <a:ea typeface="ＭＳ Ｐゴシック" charset="0"/>
              </a:rPr>
              <a:t>+</a:t>
            </a:r>
            <a:r>
              <a:rPr lang="en-US">
                <a:latin typeface="Times New Roman" charset="0"/>
                <a:ea typeface="ＭＳ Ｐゴシック" charset="0"/>
              </a:rPr>
              <a:t> to NADH</a:t>
            </a:r>
          </a:p>
          <a:p>
            <a:pPr lvl="1" eaLnBrk="1" hangingPunct="1">
              <a:buFontTx/>
              <a:buChar char="–"/>
            </a:pPr>
            <a:r>
              <a:rPr lang="en-US">
                <a:latin typeface="Times New Roman" charset="0"/>
                <a:ea typeface="ＭＳ Ｐゴシック" charset="0"/>
              </a:rPr>
              <a:t>The trick is to oxidize the NADH without passing its electrons through the electron transport chain to oxygen</a:t>
            </a:r>
          </a:p>
          <a:p>
            <a:endParaRPr lang="en-US">
              <a:latin typeface="Times New Roman" charset="0"/>
              <a:ea typeface="ＭＳ Ｐゴシック" charset="0"/>
              <a:cs typeface="ＭＳ Ｐゴシック" charset="0"/>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73F8D5B-5284-6B45-84A6-59DBFFAC63CD}" type="slidenum">
              <a:rPr lang="en-US" sz="1200" b="0">
                <a:latin typeface="Times New Roman" charset="0"/>
              </a:rPr>
              <a:pPr/>
              <a:t>27</a:t>
            </a:fld>
            <a:endParaRPr lang="en-US" sz="1200" b="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CFD4D56-0D7A-C543-91AE-EE60B860F3A0}" type="slidenum">
              <a:rPr lang="en-US" sz="1200" b="0">
                <a:latin typeface="Times New Roman" charset="0"/>
              </a:rPr>
              <a:pPr/>
              <a:t>28</a:t>
            </a:fld>
            <a:endParaRPr lang="en-US" sz="1200" b="0">
              <a:latin typeface="Times New Roman" charset="0"/>
            </a:endParaRPr>
          </a:p>
        </p:txBody>
      </p:sp>
      <p:sp>
        <p:nvSpPr>
          <p:cNvPr id="106498" name="Rectangle 2"/>
          <p:cNvSpPr>
            <a:spLocks noChangeArrowheads="1"/>
          </p:cNvSpPr>
          <p:nvPr>
            <p:ph type="sldImg"/>
          </p:nvPr>
        </p:nvSpPr>
        <p:spPr>
          <a:solidFill>
            <a:srgbClr val="FFFFFF"/>
          </a:solidFill>
          <a:ln/>
        </p:spPr>
      </p:sp>
      <p:sp>
        <p:nvSpPr>
          <p:cNvPr id="10649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Count the carbons!!</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Lactic acid is not a dead end like ethanol. Once you have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again, lactate is converted back to pyruvate by the liver and fed to the Kreb</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cycle.</a:t>
            </a:r>
          </a:p>
          <a:p>
            <a:pPr eaLnBrk="1" hangingPunct="1"/>
            <a:r>
              <a:rPr lang="en-US">
                <a:latin typeface="Times New Roman" charset="0"/>
                <a:ea typeface="ＭＳ Ｐゴシック" charset="0"/>
                <a:cs typeface="ＭＳ Ｐゴシック" charset="0"/>
              </a:rPr>
              <a:t>Fermentation is an anaerobic (without oxygen) energy-generating process </a:t>
            </a:r>
          </a:p>
          <a:p>
            <a:pPr lvl="1" eaLnBrk="1" hangingPunct="1">
              <a:buFontTx/>
              <a:buChar char="–"/>
            </a:pPr>
            <a:r>
              <a:rPr lang="en-US">
                <a:latin typeface="Times New Roman" charset="0"/>
                <a:ea typeface="ＭＳ Ｐゴシック" charset="0"/>
              </a:rPr>
              <a:t>It takes advantage of glycolysis, producing two ATP molecules and reducing NAD</a:t>
            </a:r>
            <a:r>
              <a:rPr lang="en-US" baseline="30000">
                <a:latin typeface="Times New Roman" charset="0"/>
                <a:ea typeface="ＭＳ Ｐゴシック" charset="0"/>
              </a:rPr>
              <a:t>+</a:t>
            </a:r>
            <a:r>
              <a:rPr lang="en-US">
                <a:latin typeface="Times New Roman" charset="0"/>
                <a:ea typeface="ＭＳ Ｐゴシック" charset="0"/>
              </a:rPr>
              <a:t> to NADH</a:t>
            </a:r>
          </a:p>
          <a:p>
            <a:pPr lvl="1" eaLnBrk="1" hangingPunct="1">
              <a:buFontTx/>
              <a:buChar char="–"/>
            </a:pPr>
            <a:r>
              <a:rPr lang="en-US">
                <a:latin typeface="Times New Roman" charset="0"/>
                <a:ea typeface="ＭＳ Ｐゴシック" charset="0"/>
              </a:rPr>
              <a:t>The trick is to oxidize the NADH without passing its electrons through the electron transport chain to oxygen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F7BE995-160B-1C45-8B70-9AC8FF756B15}" type="slidenum">
              <a:rPr lang="en-US" sz="1200" b="0">
                <a:latin typeface="Times New Roman" charset="0"/>
              </a:rPr>
              <a:pPr/>
              <a:t>29</a:t>
            </a:fld>
            <a:endParaRPr lang="en-US" sz="1200" b="0">
              <a:latin typeface="Times New Roman" charset="0"/>
            </a:endParaRPr>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6B28B38-C12E-2544-8768-3F0AEE85292A}" type="slidenum">
              <a:rPr lang="en-US" sz="1200" b="0">
                <a:latin typeface="Times New Roman" charset="0"/>
              </a:rPr>
              <a:pPr/>
              <a:t>3</a:t>
            </a:fld>
            <a:endParaRPr lang="en-US" sz="1200" b="0">
              <a:latin typeface="Times New Roman" charset="0"/>
            </a:endParaRPr>
          </a:p>
        </p:txBody>
      </p:sp>
      <p:sp>
        <p:nvSpPr>
          <p:cNvPr id="51202" name="Rectangle 2"/>
          <p:cNvSpPr>
            <a:spLocks noChangeArrowheads="1"/>
          </p:cNvSpPr>
          <p:nvPr>
            <p:ph type="sldImg"/>
          </p:nvPr>
        </p:nvSpPr>
        <p:spPr>
          <a:solidFill>
            <a:srgbClr val="FFFFFF"/>
          </a:solidFill>
          <a:ln/>
        </p:spPr>
      </p:sp>
      <p:sp>
        <p:nvSpPr>
          <p:cNvPr id="5120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Movement of hydrogen atoms from glucose to water</a:t>
            </a:r>
          </a:p>
          <a:p>
            <a:pPr eaLnBrk="1" hangingPunct="1"/>
            <a:r>
              <a:rPr lang="en-US">
                <a:latin typeface="Times New Roman" charset="0"/>
                <a:ea typeface="ＭＳ Ｐゴシック" charset="0"/>
                <a:cs typeface="ＭＳ Ｐゴシック" charset="0"/>
              </a:rPr>
              <a:t>Cellular respiration is an exergonic process that transfers energy from the bonds in glucose to ATP</a:t>
            </a:r>
          </a:p>
          <a:p>
            <a:pPr lvl="1" eaLnBrk="1" hangingPunct="1">
              <a:buFontTx/>
              <a:buChar char="–"/>
            </a:pPr>
            <a:r>
              <a:rPr lang="en-US">
                <a:latin typeface="Times New Roman" charset="0"/>
                <a:ea typeface="ＭＳ Ｐゴシック" charset="0"/>
              </a:rPr>
              <a:t>Cellular respiration produces 38 ATP molecules from each glucose molecule</a:t>
            </a:r>
          </a:p>
          <a:p>
            <a:pPr lvl="1" eaLnBrk="1" hangingPunct="1">
              <a:buFontTx/>
              <a:buChar char="–"/>
            </a:pPr>
            <a:r>
              <a:rPr lang="en-US">
                <a:latin typeface="Times New Roman" charset="0"/>
                <a:ea typeface="ＭＳ Ｐゴシック" charset="0"/>
              </a:rPr>
              <a:t>Other foods (organic molecules) can be used as a source of energy as well</a:t>
            </a:r>
          </a:p>
          <a:p>
            <a:pPr eaLnBrk="1" hangingPunct="1"/>
            <a:r>
              <a:rPr lang="en-US">
                <a:latin typeface="Times New Roman" charset="0"/>
                <a:ea typeface="ＭＳ Ｐゴシック" charset="0"/>
                <a:cs typeface="ＭＳ Ｐゴシック" charset="0"/>
              </a:rPr>
              <a:t>Respiration only retrieves 40% of the energy in a glucose molecule. The other 60% of the energy is released as heat. We use this heat to maintain a relatively steady body temperature near 37°C (98–99°F). This is about the same amount of heat generated by a 75-watt incandescent light bulb. </a:t>
            </a:r>
          </a:p>
          <a:p>
            <a:pPr eaLnBrk="1" hangingPunct="1"/>
            <a:r>
              <a:rPr lang="en-US">
                <a:latin typeface="Times New Roman" charset="0"/>
                <a:ea typeface="ＭＳ Ｐゴシック" charset="0"/>
                <a:cs typeface="ＭＳ Ｐゴシック" charset="0"/>
              </a:rPr>
              <a:t>Organic compounds possess potential energy as a result of their arrangement of atoms.</a:t>
            </a:r>
          </a:p>
          <a:p>
            <a:pPr eaLnBrk="1" hangingPunct="1"/>
            <a:r>
              <a:rPr lang="en-US">
                <a:latin typeface="Times New Roman" charset="0"/>
                <a:ea typeface="ＭＳ Ｐゴシック" charset="0"/>
                <a:cs typeface="ＭＳ Ｐゴシック" charset="0"/>
              </a:rPr>
              <a:t>Compounds that can participate in exergonic reactions can act as food.</a:t>
            </a:r>
          </a:p>
          <a:p>
            <a:pPr eaLnBrk="1" hangingPunct="1"/>
            <a:r>
              <a:rPr lang="en-US">
                <a:latin typeface="Times New Roman" charset="0"/>
                <a:ea typeface="ＭＳ Ｐゴシック" charset="0"/>
                <a:cs typeface="ＭＳ Ｐゴシック" charset="0"/>
              </a:rPr>
              <a:t>Actually, cellular respiration includes both aerobic and anaerobic processes. However, it is generally used to refer to the aerobic process.</a:t>
            </a:r>
          </a:p>
          <a:p>
            <a:pPr eaLnBrk="1" hangingPunct="1"/>
            <a:r>
              <a:rPr lang="en-US">
                <a:latin typeface="Times New Roman" charset="0"/>
                <a:ea typeface="ＭＳ Ｐゴシック" charset="0"/>
                <a:cs typeface="ＭＳ Ｐゴシック" charset="0"/>
              </a:rPr>
              <a:t>It takes about 10 million ATP molecules per second to power one active muscle cell. </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9DC20FD-B67B-0542-B716-816AD6E6E61D}" type="slidenum">
              <a:rPr lang="en-US" sz="1200" b="0">
                <a:latin typeface="Times New Roman" charset="0"/>
              </a:rPr>
              <a:pPr/>
              <a:t>30</a:t>
            </a:fld>
            <a:endParaRPr lang="en-US" sz="1200" b="0">
              <a:latin typeface="Times New Roman" charset="0"/>
            </a:endParaRPr>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E038EE4F-A6F4-454E-A3CC-904FE083F59E}" type="slidenum">
              <a:rPr lang="en-US" sz="1200" b="0">
                <a:latin typeface="Times New Roman" charset="0"/>
              </a:rPr>
              <a:pPr/>
              <a:t>31</a:t>
            </a:fld>
            <a:endParaRPr lang="en-US" sz="1200" b="0">
              <a:latin typeface="Times New Roman" charset="0"/>
            </a:endParaRPr>
          </a:p>
        </p:txBody>
      </p:sp>
      <p:sp>
        <p:nvSpPr>
          <p:cNvPr id="112642" name="Rectangle 2"/>
          <p:cNvSpPr>
            <a:spLocks noChangeArrowheads="1"/>
          </p:cNvSpPr>
          <p:nvPr>
            <p:ph type="sldImg"/>
          </p:nvPr>
        </p:nvSpPr>
        <p:spPr>
          <a:solidFill>
            <a:srgbClr val="FFFFFF"/>
          </a:solidFill>
          <a:ln/>
        </p:spPr>
      </p:sp>
      <p:sp>
        <p:nvSpPr>
          <p:cNvPr id="11264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800">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5583AB3-C0C6-084A-85B0-B2BA289296BD}" type="slidenum">
              <a:rPr lang="en-US" sz="1200" b="0">
                <a:latin typeface="Times New Roman" charset="0"/>
              </a:rPr>
              <a:pPr/>
              <a:t>32</a:t>
            </a:fld>
            <a:endParaRPr lang="en-US" sz="1200" b="0">
              <a:latin typeface="Times New Roman" charset="0"/>
            </a:endParaRPr>
          </a:p>
        </p:txBody>
      </p:sp>
      <p:sp>
        <p:nvSpPr>
          <p:cNvPr id="116738" name="Rectangle 2"/>
          <p:cNvSpPr>
            <a:spLocks noChangeArrowheads="1"/>
          </p:cNvSpPr>
          <p:nvPr>
            <p:ph type="sldImg"/>
          </p:nvPr>
        </p:nvSpPr>
        <p:spPr>
          <a:solidFill>
            <a:srgbClr val="FFFFFF"/>
          </a:solidFill>
          <a:ln/>
        </p:spPr>
      </p:sp>
      <p:sp>
        <p:nvSpPr>
          <p:cNvPr id="11673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Can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stop at pyruvate == not enough energy produced</a:t>
            </a:r>
          </a:p>
          <a:p>
            <a:pPr eaLnBrk="1" hangingPunct="1"/>
            <a:r>
              <a:rPr lang="en-US">
                <a:latin typeface="Times New Roman" charset="0"/>
                <a:ea typeface="ＭＳ Ｐゴシック" charset="0"/>
                <a:cs typeface="ＭＳ Ｐゴシック" charset="0"/>
              </a:rPr>
              <a:t>Pyruvate still has a lot of energy in it that has not been captured.</a:t>
            </a:r>
          </a:p>
          <a:p>
            <a:pPr eaLnBrk="1" hangingPunct="1"/>
            <a:r>
              <a:rPr lang="en-US">
                <a:latin typeface="Times New Roman" charset="0"/>
                <a:ea typeface="ＭＳ Ｐゴシック" charset="0"/>
                <a:cs typeface="ＭＳ Ｐゴシック" charset="0"/>
              </a:rPr>
              <a:t>It still has 3 carbons! There is still energy stored in those bonds.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22D09E44-3572-AD4B-96E8-F521FF97CCCE}" type="slidenum">
              <a:rPr lang="en-US" sz="1200" b="0">
                <a:latin typeface="Times New Roman" charset="0"/>
              </a:rPr>
              <a:pPr/>
              <a:t>33</a:t>
            </a:fld>
            <a:endParaRPr lang="en-US" sz="1200" b="0">
              <a:latin typeface="Times New Roman" charset="0"/>
            </a:endParaRPr>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DB1C220-6E7A-1D44-8EE0-AF1D708562CB}" type="slidenum">
              <a:rPr lang="en-US" sz="1200" b="0">
                <a:latin typeface="Times New Roman" charset="0"/>
              </a:rPr>
              <a:pPr/>
              <a:t>34</a:t>
            </a:fld>
            <a:endParaRPr lang="en-US" sz="1200" b="0">
              <a:latin typeface="Times New Roman" charset="0"/>
            </a:endParaRPr>
          </a:p>
        </p:txBody>
      </p:sp>
      <p:sp>
        <p:nvSpPr>
          <p:cNvPr id="122882" name="Rectangle 2"/>
          <p:cNvSpPr>
            <a:spLocks noChangeArrowheads="1"/>
          </p:cNvSpPr>
          <p:nvPr>
            <p:ph type="sldImg"/>
          </p:nvPr>
        </p:nvSpPr>
        <p:spPr>
          <a:solidFill>
            <a:srgbClr val="FFFFFF"/>
          </a:solidFill>
          <a:ln/>
        </p:spPr>
      </p:sp>
      <p:sp>
        <p:nvSpPr>
          <p:cNvPr id="12288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latin typeface="Times New Roman" charset="0"/>
                <a:ea typeface="ＭＳ Ｐゴシック" charset="0"/>
                <a:cs typeface="ＭＳ Ｐゴシック" charset="0"/>
              </a:rPr>
              <a:t>Almost all eukaryotic cells have mitochondria</a:t>
            </a:r>
          </a:p>
          <a:p>
            <a:pPr lvl="1" eaLnBrk="1" hangingPunct="1"/>
            <a:r>
              <a:rPr lang="en-US" sz="1000">
                <a:latin typeface="Times New Roman" charset="0"/>
                <a:ea typeface="ＭＳ Ｐゴシック" charset="0"/>
              </a:rPr>
              <a:t>there may be 1 very large mitochondrion or 100s to 1000s of individual mitochondria</a:t>
            </a:r>
          </a:p>
          <a:p>
            <a:pPr lvl="1" eaLnBrk="1" hangingPunct="1"/>
            <a:r>
              <a:rPr lang="en-US" sz="1000">
                <a:latin typeface="Times New Roman" charset="0"/>
                <a:ea typeface="ＭＳ Ｐゴシック" charset="0"/>
              </a:rPr>
              <a:t>number of mitochondria is correlated with aerobic metabolic activity</a:t>
            </a:r>
          </a:p>
          <a:p>
            <a:pPr lvl="2" eaLnBrk="1" hangingPunct="1"/>
            <a:r>
              <a:rPr lang="en-US" sz="1000">
                <a:latin typeface="Times New Roman" charset="0"/>
                <a:ea typeface="ＭＳ Ｐゴシック" charset="0"/>
              </a:rPr>
              <a:t>more activity = more energy needed = more mitochondria</a:t>
            </a:r>
          </a:p>
          <a:p>
            <a:pPr eaLnBrk="1" hangingPunct="1"/>
            <a:endParaRPr lang="en-US" sz="1000">
              <a:latin typeface="Times New Roman" charset="0"/>
              <a:ea typeface="ＭＳ Ｐゴシック" charset="0"/>
              <a:cs typeface="ＭＳ Ｐゴシック" charset="0"/>
            </a:endParaRPr>
          </a:p>
          <a:p>
            <a:pPr eaLnBrk="1" hangingPunct="1"/>
            <a:r>
              <a:rPr lang="en-US">
                <a:solidFill>
                  <a:schemeClr val="tx2"/>
                </a:solidFill>
                <a:latin typeface="Times New Roman" charset="0"/>
                <a:ea typeface="ＭＳ Ｐゴシック" charset="0"/>
                <a:cs typeface="ＭＳ Ｐゴシック" charset="0"/>
              </a:rPr>
              <a:t>What cells would have a lot of mitochondria?</a:t>
            </a:r>
          </a:p>
          <a:p>
            <a:pPr>
              <a:spcBef>
                <a:spcPct val="0"/>
              </a:spcBef>
            </a:pPr>
            <a:r>
              <a:rPr lang="en-US">
                <a:solidFill>
                  <a:srgbClr val="000000"/>
                </a:solidFill>
                <a:latin typeface="Times New Roman" charset="0"/>
                <a:ea typeface="ＭＳ Ｐゴシック" charset="0"/>
                <a:cs typeface="ＭＳ Ｐゴシック" charset="0"/>
              </a:rPr>
              <a:t>Active cells:</a:t>
            </a:r>
          </a:p>
          <a:p>
            <a:pPr>
              <a:spcBef>
                <a:spcPct val="0"/>
              </a:spcBef>
            </a:pPr>
            <a:r>
              <a:rPr lang="en-US">
                <a:solidFill>
                  <a:srgbClr val="000000"/>
                </a:solidFill>
                <a:latin typeface="Times New Roman" charset="0"/>
                <a:ea typeface="ＭＳ Ｐゴシック" charset="0"/>
                <a:cs typeface="ＭＳ Ｐゴシック" charset="0"/>
              </a:rPr>
              <a:t> • muscle cells </a:t>
            </a:r>
          </a:p>
          <a:p>
            <a:pPr>
              <a:spcBef>
                <a:spcPct val="0"/>
              </a:spcBef>
            </a:pPr>
            <a:r>
              <a:rPr lang="en-US">
                <a:solidFill>
                  <a:srgbClr val="000000"/>
                </a:solidFill>
                <a:latin typeface="Times New Roman" charset="0"/>
                <a:ea typeface="ＭＳ Ｐゴシック" charset="0"/>
                <a:cs typeface="ＭＳ Ｐゴシック" charset="0"/>
              </a:rPr>
              <a:t> • nerve cells</a:t>
            </a:r>
            <a:endParaRPr lang="en-US" sz="2600" b="1">
              <a:solidFill>
                <a:srgbClr val="0F116A"/>
              </a:solidFill>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625F6E4-CEC0-204F-A95A-E7CC1CAFCDCC}" type="slidenum">
              <a:rPr lang="en-US" sz="1200" b="0">
                <a:latin typeface="Times New Roman" charset="0"/>
              </a:rPr>
              <a:pPr/>
              <a:t>35</a:t>
            </a:fld>
            <a:endParaRPr lang="en-US" sz="1200" b="0">
              <a:latin typeface="Times New Roman" charset="0"/>
            </a:endParaRPr>
          </a:p>
        </p:txBody>
      </p:sp>
      <p:sp>
        <p:nvSpPr>
          <p:cNvPr id="124930" name="Rectangle 2"/>
          <p:cNvSpPr>
            <a:spLocks noChangeArrowheads="1"/>
          </p:cNvSpPr>
          <p:nvPr>
            <p:ph type="sldImg"/>
          </p:nvPr>
        </p:nvSpPr>
        <p:spPr>
          <a:solidFill>
            <a:srgbClr val="FFFFFF"/>
          </a:solidFill>
          <a:ln/>
        </p:spPr>
      </p:sp>
      <p:sp>
        <p:nvSpPr>
          <p:cNvPr id="124931"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is fully oxidized carbon == can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get any more energy out it</a:t>
            </a:r>
          </a:p>
          <a:p>
            <a:pPr eaLnBrk="1" hangingPunct="1"/>
            <a:r>
              <a:rPr lang="en-US">
                <a:latin typeface="Times New Roman" charset="0"/>
                <a:ea typeface="ＭＳ Ｐゴシック" charset="0"/>
                <a:cs typeface="ＭＳ Ｐゴシック" charset="0"/>
              </a:rPr>
              <a:t>CH</a:t>
            </a:r>
            <a:r>
              <a:rPr lang="en-US" baseline="-25000">
                <a:latin typeface="Times New Roman" charset="0"/>
                <a:ea typeface="ＭＳ Ｐゴシック" charset="0"/>
                <a:cs typeface="ＭＳ Ｐゴシック" charset="0"/>
              </a:rPr>
              <a:t>4</a:t>
            </a:r>
            <a:r>
              <a:rPr lang="en-US">
                <a:latin typeface="Times New Roman" charset="0"/>
                <a:ea typeface="ＭＳ Ｐゴシック" charset="0"/>
                <a:cs typeface="ＭＳ Ｐゴシック" charset="0"/>
              </a:rPr>
              <a:t> is a fully reduced carbon == good fuel!!!</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The pyruvate formed in glycolysis is transported to the mitochondria, where it is prepared for entry into  the citric acid cycle</a:t>
            </a:r>
          </a:p>
          <a:p>
            <a:pPr lvl="1" eaLnBrk="1" hangingPunct="1">
              <a:buFontTx/>
              <a:buChar char="–"/>
            </a:pPr>
            <a:r>
              <a:rPr lang="en-US">
                <a:latin typeface="Times New Roman" charset="0"/>
                <a:ea typeface="ＭＳ Ｐゴシック" charset="0"/>
              </a:rPr>
              <a:t>The first step is removal of a carboxyl group that forms CO</a:t>
            </a:r>
            <a:r>
              <a:rPr lang="en-US" baseline="-25000">
                <a:latin typeface="Times New Roman" charset="0"/>
                <a:ea typeface="ＭＳ Ｐゴシック" charset="0"/>
              </a:rPr>
              <a:t>2</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The second is oxidization of the two-carbon compound remaining</a:t>
            </a:r>
          </a:p>
          <a:p>
            <a:pPr lvl="1" eaLnBrk="1" hangingPunct="1">
              <a:buFontTx/>
              <a:buChar char="–"/>
            </a:pPr>
            <a:r>
              <a:rPr lang="en-US">
                <a:latin typeface="Times New Roman" charset="0"/>
                <a:ea typeface="ＭＳ Ｐゴシック" charset="0"/>
              </a:rPr>
              <a:t>Finally, coenzyme A binds to the two-carbon fragment forming acetyl coenzyme A</a:t>
            </a:r>
          </a:p>
          <a:p>
            <a:pPr eaLnBrk="1" hangingPunct="1"/>
            <a:r>
              <a:rPr lang="en-US">
                <a:latin typeface="Times New Roman" charset="0"/>
                <a:ea typeface="ＭＳ Ｐゴシック" charset="0"/>
                <a:cs typeface="ＭＳ Ｐゴシック" charset="0"/>
              </a:rPr>
              <a:t>With the help of CoA, the acetyl (two-carbon) compound enters the citric acid cycle</a:t>
            </a:r>
          </a:p>
          <a:p>
            <a:pPr lvl="1" eaLnBrk="1" hangingPunct="1">
              <a:buFontTx/>
              <a:buChar char="–"/>
            </a:pPr>
            <a:r>
              <a:rPr lang="en-US">
                <a:latin typeface="Times New Roman" charset="0"/>
                <a:ea typeface="ＭＳ Ｐゴシック" charset="0"/>
              </a:rPr>
              <a:t>At this point, the acetyl group associates with a four-carbon molecule forming a six-carbon molecule</a:t>
            </a:r>
          </a:p>
          <a:p>
            <a:pPr lvl="1" eaLnBrk="1" hangingPunct="1">
              <a:buFontTx/>
              <a:buChar char="–"/>
            </a:pPr>
            <a:r>
              <a:rPr lang="en-US">
                <a:latin typeface="Times New Roman" charset="0"/>
                <a:ea typeface="ＭＳ Ｐゴシック" charset="0"/>
              </a:rPr>
              <a:t>The six-carbon molecule then passes through a series of redox reactions that regenerate the four-carbon molecule (thus the </a:t>
            </a:r>
            <a:r>
              <a:rPr lang="ja-JP" altLang="en-US">
                <a:latin typeface="Times New Roman" charset="0"/>
                <a:ea typeface="ＭＳ Ｐゴシック" charset="0"/>
              </a:rPr>
              <a:t>“</a:t>
            </a:r>
            <a:r>
              <a:rPr lang="en-US" altLang="ja-JP">
                <a:latin typeface="Times New Roman" charset="0"/>
                <a:ea typeface="ＭＳ Ｐゴシック" charset="0"/>
              </a:rPr>
              <a:t>cycle</a:t>
            </a:r>
            <a:r>
              <a:rPr lang="ja-JP" altLang="en-US">
                <a:latin typeface="Times New Roman" charset="0"/>
                <a:ea typeface="ＭＳ Ｐゴシック" charset="0"/>
              </a:rPr>
              <a:t>”</a:t>
            </a:r>
            <a:r>
              <a:rPr lang="en-US" altLang="ja-JP">
                <a:latin typeface="Times New Roman" charset="0"/>
                <a:ea typeface="ＭＳ Ｐゴシック" charset="0"/>
              </a:rPr>
              <a:t> designation)</a:t>
            </a:r>
          </a:p>
          <a:p>
            <a:pPr lvl="1" eaLnBrk="1" hangingPunct="1">
              <a:buFontTx/>
              <a:buChar char="–"/>
            </a:pPr>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A50A2C4-4B64-FC4E-90F8-3A1EC4E85D0B}" type="slidenum">
              <a:rPr lang="en-US" sz="1200" b="0">
                <a:latin typeface="Times New Roman" charset="0"/>
              </a:rPr>
              <a:pPr/>
              <a:t>36</a:t>
            </a:fld>
            <a:endParaRPr lang="en-US" sz="1200" b="0">
              <a:latin typeface="Times New Roman" charset="0"/>
            </a:endParaRPr>
          </a:p>
        </p:txBody>
      </p:sp>
      <p:sp>
        <p:nvSpPr>
          <p:cNvPr id="126978" name="Rectangle 2"/>
          <p:cNvSpPr>
            <a:spLocks noChangeArrowheads="1"/>
          </p:cNvSpPr>
          <p:nvPr>
            <p:ph type="sldImg"/>
          </p:nvPr>
        </p:nvSpPr>
        <p:spPr>
          <a:solidFill>
            <a:srgbClr val="FFFFFF"/>
          </a:solidFill>
          <a:ln/>
        </p:spPr>
      </p:sp>
      <p:sp>
        <p:nvSpPr>
          <p:cNvPr id="12697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4025" algn="l"/>
              </a:tabLst>
            </a:pPr>
            <a:r>
              <a:rPr lang="en-US">
                <a:latin typeface="Times New Roman" charset="0"/>
                <a:ea typeface="ＭＳ Ｐゴシック" charset="0"/>
                <a:cs typeface="ＭＳ Ｐゴシック" charset="0"/>
              </a:rPr>
              <a:t>Release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because completely oxidized…already released all energy it can release … no longer valuable to cell….</a:t>
            </a:r>
          </a:p>
          <a:p>
            <a:pPr eaLnBrk="1" hangingPunct="1">
              <a:tabLst>
                <a:tab pos="454025" algn="l"/>
              </a:tabLst>
            </a:pPr>
            <a:endParaRPr lang="en-US">
              <a:latin typeface="Times New Roman" charset="0"/>
              <a:ea typeface="ＭＳ Ｐゴシック" charset="0"/>
              <a:cs typeface="ＭＳ Ｐゴシック" charset="0"/>
            </a:endParaRPr>
          </a:p>
          <a:p>
            <a:pPr eaLnBrk="1" hangingPunct="1">
              <a:tabLst>
                <a:tab pos="454025" algn="l"/>
              </a:tabLst>
            </a:pPr>
            <a:r>
              <a:rPr lang="en-US">
                <a:latin typeface="Times New Roman" charset="0"/>
                <a:ea typeface="ＭＳ Ｐゴシック" charset="0"/>
                <a:cs typeface="ＭＳ Ｐゴシック" charset="0"/>
              </a:rPr>
              <a:t>Because what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the point?</a:t>
            </a:r>
          </a:p>
          <a:p>
            <a:pPr eaLnBrk="1" hangingPunct="1">
              <a:tabLst>
                <a:tab pos="454025" algn="l"/>
              </a:tabLst>
            </a:pPr>
            <a:r>
              <a:rPr lang="en-US">
                <a:latin typeface="Times New Roman" charset="0"/>
                <a:ea typeface="ＭＳ Ｐゴシック" charset="0"/>
                <a:cs typeface="ＭＳ Ｐゴシック" charset="0"/>
              </a:rPr>
              <a:t>	The Point is to make ATP!!!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C60A4C0-5EBE-4341-8504-755DF3029396}" type="slidenum">
              <a:rPr lang="en-US" sz="1200" b="0">
                <a:latin typeface="Times New Roman" charset="0"/>
              </a:rPr>
              <a:pPr/>
              <a:t>37</a:t>
            </a:fld>
            <a:endParaRPr lang="en-US" sz="1200" b="0">
              <a:latin typeface="Times New Roman" charset="0"/>
            </a:endParaRPr>
          </a:p>
        </p:txBody>
      </p:sp>
      <p:sp>
        <p:nvSpPr>
          <p:cNvPr id="129026" name="Rectangle 2"/>
          <p:cNvSpPr>
            <a:spLocks noChangeArrowheads="1"/>
          </p:cNvSpPr>
          <p:nvPr>
            <p:ph type="sldImg"/>
          </p:nvPr>
        </p:nvSpPr>
        <p:spPr>
          <a:solidFill>
            <a:srgbClr val="FFFFFF"/>
          </a:solidFill>
          <a:ln/>
        </p:spPr>
      </p:sp>
      <p:sp>
        <p:nvSpPr>
          <p:cNvPr id="12902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 enzymes of glycolysis are very similar among all organisms. The genes that code for them are highly conserved.</a:t>
            </a:r>
          </a:p>
          <a:p>
            <a:pPr eaLnBrk="1" hangingPunct="1"/>
            <a:r>
              <a:rPr lang="en-US">
                <a:latin typeface="Times New Roman" charset="0"/>
                <a:ea typeface="ＭＳ Ｐゴシック" charset="0"/>
                <a:cs typeface="ＭＳ Ｐゴシック" charset="0"/>
              </a:rPr>
              <a:t>They are a good measure for evolutionary studies. Compare eukaryotes, bacteria &amp; archaea using glycolysis enzymes.</a:t>
            </a:r>
          </a:p>
          <a:p>
            <a:pPr eaLnBrk="1" hangingPunct="1"/>
            <a:r>
              <a:rPr lang="en-US">
                <a:latin typeface="Times New Roman" charset="0"/>
                <a:ea typeface="ＭＳ Ｐゴシック" charset="0"/>
                <a:cs typeface="ＭＳ Ｐゴシック" charset="0"/>
              </a:rPr>
              <a:t>Bacteria = 3.5 billion years ago </a:t>
            </a:r>
          </a:p>
          <a:p>
            <a:pPr lvl="1" eaLnBrk="1" hangingPunct="1"/>
            <a:r>
              <a:rPr lang="en-US">
                <a:latin typeface="Times New Roman" charset="0"/>
                <a:ea typeface="ＭＳ Ｐゴシック" charset="0"/>
              </a:rPr>
              <a:t>glycolysis in cytosol = doesn</a:t>
            </a:r>
            <a:r>
              <a:rPr lang="ja-JP" altLang="en-US">
                <a:latin typeface="Times New Roman" charset="0"/>
                <a:ea typeface="ＭＳ Ｐゴシック" charset="0"/>
              </a:rPr>
              <a:t>’</a:t>
            </a:r>
            <a:r>
              <a:rPr lang="en-US" altLang="ja-JP">
                <a:latin typeface="Times New Roman" charset="0"/>
                <a:ea typeface="ＭＳ Ｐゴシック" charset="0"/>
              </a:rPr>
              <a:t>t require a membrane-bound organelle </a:t>
            </a:r>
          </a:p>
          <a:p>
            <a:pPr eaLnBrk="1" hangingPunct="1"/>
            <a:r>
              <a:rPr lang="en-US">
                <a:latin typeface="Times New Roman" charset="0"/>
                <a:ea typeface="ＭＳ Ｐゴシック" charset="0"/>
                <a:cs typeface="ＭＳ Ｐゴシック" charset="0"/>
              </a:rPr>
              <a:t>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 2.7 billion years ago </a:t>
            </a:r>
          </a:p>
          <a:p>
            <a:pPr lvl="1" eaLnBrk="1" hangingPunct="1"/>
            <a:r>
              <a:rPr lang="en-US">
                <a:latin typeface="Times New Roman" charset="0"/>
                <a:ea typeface="ＭＳ Ｐゴシック" charset="0"/>
              </a:rPr>
              <a:t>photosynthetic bacteria / proto-blue-green algae</a:t>
            </a:r>
          </a:p>
          <a:p>
            <a:pPr eaLnBrk="1" hangingPunct="1"/>
            <a:r>
              <a:rPr lang="en-US">
                <a:latin typeface="Times New Roman" charset="0"/>
                <a:ea typeface="ＭＳ Ｐゴシック" charset="0"/>
                <a:cs typeface="ＭＳ Ｐゴシック" charset="0"/>
              </a:rPr>
              <a:t>Eukaryotes = 1.5 billion years ago</a:t>
            </a:r>
          </a:p>
          <a:p>
            <a:pPr lvl="1" eaLnBrk="1" hangingPunct="1"/>
            <a:r>
              <a:rPr lang="en-US">
                <a:latin typeface="Times New Roman" charset="0"/>
                <a:ea typeface="ＭＳ Ｐゴシック" charset="0"/>
              </a:rPr>
              <a:t>membrane-bound organelles!</a:t>
            </a:r>
          </a:p>
          <a:p>
            <a:pPr eaLnBrk="1" hangingPunct="1"/>
            <a:r>
              <a:rPr lang="en-US">
                <a:latin typeface="Times New Roman" charset="0"/>
                <a:ea typeface="ＭＳ Ｐゴシック" charset="0"/>
                <a:cs typeface="ＭＳ Ｐゴシック" charset="0"/>
              </a:rPr>
              <a:t>Processes that all life/organisms share:</a:t>
            </a:r>
          </a:p>
          <a:p>
            <a:pPr lvl="1" eaLnBrk="1" hangingPunct="1"/>
            <a:r>
              <a:rPr lang="en-US">
                <a:latin typeface="Times New Roman" charset="0"/>
                <a:ea typeface="ＭＳ Ｐゴシック" charset="0"/>
              </a:rPr>
              <a:t>Protein synthesis</a:t>
            </a:r>
          </a:p>
          <a:p>
            <a:pPr lvl="1" eaLnBrk="1" hangingPunct="1"/>
            <a:r>
              <a:rPr lang="en-US">
                <a:latin typeface="Times New Roman" charset="0"/>
                <a:ea typeface="ＭＳ Ｐゴシック" charset="0"/>
              </a:rPr>
              <a:t>Glycolysis</a:t>
            </a:r>
          </a:p>
          <a:p>
            <a:pPr lvl="1" eaLnBrk="1" hangingPunct="1"/>
            <a:r>
              <a:rPr lang="en-US">
                <a:latin typeface="Times New Roman" charset="0"/>
                <a:ea typeface="ＭＳ Ｐゴシック" charset="0"/>
              </a:rPr>
              <a:t>DNA replication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C4C0EEAE-B764-184A-BD63-D23B7C959644}" type="slidenum">
              <a:rPr lang="en-US" sz="1200" b="0">
                <a:latin typeface="Times New Roman" charset="0"/>
              </a:rPr>
              <a:pPr/>
              <a:t>38</a:t>
            </a:fld>
            <a:endParaRPr lang="en-US" sz="1200" b="0">
              <a:latin typeface="Times New Roman" charset="0"/>
            </a:endParaRPr>
          </a:p>
        </p:txBody>
      </p:sp>
      <p:sp>
        <p:nvSpPr>
          <p:cNvPr id="131074" name="Rectangle 2"/>
          <p:cNvSpPr>
            <a:spLocks noChangeArrowheads="1"/>
          </p:cNvSpPr>
          <p:nvPr>
            <p:ph type="sldImg"/>
          </p:nvPr>
        </p:nvSpPr>
        <p:spPr>
          <a:solidFill>
            <a:srgbClr val="FFFFFF"/>
          </a:solidFill>
          <a:ln/>
        </p:spPr>
      </p:sp>
      <p:sp>
        <p:nvSpPr>
          <p:cNvPr id="13107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A 2 carbon sugar went into the Krebs cycle and was taken apart completely. Two CO2 molecules were produced from that 2 carbon sugar. Glucose has now been fully oxidized!</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But where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all the ATP???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EAF273D4-E749-CD47-890D-0CB24E666CA4}" type="slidenum">
              <a:rPr lang="en-US" sz="1200" b="0">
                <a:latin typeface="Times New Roman" charset="0"/>
              </a:rPr>
              <a:pPr/>
              <a:t>39</a:t>
            </a:fld>
            <a:endParaRPr lang="en-US" sz="1200" b="0">
              <a:latin typeface="Times New Roman" charset="0"/>
            </a:endParaRPr>
          </a:p>
        </p:txBody>
      </p:sp>
      <p:sp>
        <p:nvSpPr>
          <p:cNvPr id="133122" name="Rectangle 2"/>
          <p:cNvSpPr>
            <a:spLocks noChangeArrowheads="1"/>
          </p:cNvSpPr>
          <p:nvPr>
            <p:ph type="sldImg"/>
          </p:nvPr>
        </p:nvSpPr>
        <p:spPr>
          <a:solidFill>
            <a:srgbClr val="FFFFFF"/>
          </a:solidFill>
          <a:ln/>
        </p:spPr>
      </p:sp>
      <p:sp>
        <p:nvSpPr>
          <p:cNvPr id="13312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Everytime the carbons are oxidized, an NAD+ is being reduced.</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But wait…where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all the ATP??</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A0E51F0-A60E-1546-876E-59716551D476}" type="slidenum">
              <a:rPr lang="en-US" sz="1200" b="0">
                <a:latin typeface="Times New Roman" charset="0"/>
              </a:rPr>
              <a:pPr/>
              <a:t>4</a:t>
            </a:fld>
            <a:endParaRPr lang="en-US" sz="1200" b="0">
              <a:latin typeface="Times New Roman" charset="0"/>
            </a:endParaRPr>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6.2 The connection between breathing and cellular respiration.</a:t>
            </a:r>
          </a:p>
          <a:p>
            <a:pPr eaLnBrk="1" hangingPunct="1"/>
            <a:r>
              <a:rPr lang="en-US">
                <a:latin typeface="Times New Roman" charset="0"/>
                <a:ea typeface="ＭＳ Ｐゴシック" charset="0"/>
                <a:cs typeface="ＭＳ Ｐゴシック" charset="0"/>
              </a:rPr>
              <a:t>Breathing and cellular respiration are closely related</a:t>
            </a:r>
          </a:p>
          <a:p>
            <a:pPr lvl="1" eaLnBrk="1" hangingPunct="1">
              <a:buFontTx/>
              <a:buChar char="–"/>
            </a:pPr>
            <a:r>
              <a:rPr lang="en-US">
                <a:latin typeface="Times New Roman" charset="0"/>
                <a:ea typeface="ＭＳ Ｐゴシック" charset="0"/>
              </a:rPr>
              <a:t>Breathing is necessary for exchange of CO</a:t>
            </a:r>
            <a:r>
              <a:rPr lang="en-US" baseline="-25000">
                <a:latin typeface="Times New Roman" charset="0"/>
                <a:ea typeface="ＭＳ Ｐゴシック" charset="0"/>
              </a:rPr>
              <a:t>2</a:t>
            </a:r>
            <a:r>
              <a:rPr lang="en-US">
                <a:latin typeface="Times New Roman" charset="0"/>
                <a:ea typeface="ＭＳ Ｐゴシック" charset="0"/>
              </a:rPr>
              <a:t> produced during cellular respiration for atmospheric O</a:t>
            </a:r>
            <a:r>
              <a:rPr lang="en-US" baseline="-25000">
                <a:latin typeface="Times New Roman" charset="0"/>
                <a:ea typeface="ＭＳ Ｐゴシック" charset="0"/>
              </a:rPr>
              <a:t>2</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Cellular respiration uses O</a:t>
            </a:r>
            <a:r>
              <a:rPr lang="en-US" baseline="-25000">
                <a:latin typeface="Times New Roman" charset="0"/>
                <a:ea typeface="ＭＳ Ｐゴシック" charset="0"/>
              </a:rPr>
              <a:t>2</a:t>
            </a:r>
            <a:r>
              <a:rPr lang="en-US">
                <a:latin typeface="Times New Roman" charset="0"/>
                <a:ea typeface="ＭＳ Ｐゴシック" charset="0"/>
              </a:rPr>
              <a:t> to help harvest energy from glucose and produces CO</a:t>
            </a:r>
            <a:r>
              <a:rPr lang="en-US" baseline="-25000">
                <a:latin typeface="Times New Roman" charset="0"/>
                <a:ea typeface="ＭＳ Ｐゴシック" charset="0"/>
              </a:rPr>
              <a:t>2</a:t>
            </a:r>
            <a:r>
              <a:rPr lang="en-US">
                <a:latin typeface="Times New Roman" charset="0"/>
                <a:ea typeface="ＭＳ Ｐゴシック" charset="0"/>
              </a:rPr>
              <a:t> in the process</a:t>
            </a:r>
            <a:r>
              <a:rPr lang="en-US" baseline="-25000">
                <a:latin typeface="Times New Roman" charset="0"/>
                <a:ea typeface="ＭＳ Ｐゴシック" charset="0"/>
              </a:rPr>
              <a:t> </a:t>
            </a:r>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D89DC4DC-8E86-AB46-8483-6A34B65FB831}" type="slidenum">
              <a:rPr lang="en-US" sz="1200" b="0">
                <a:latin typeface="Times New Roman" charset="0"/>
              </a:rPr>
              <a:pPr/>
              <a:t>40</a:t>
            </a:fld>
            <a:endParaRPr lang="en-US" sz="1200" b="0">
              <a:latin typeface="Times New Roman" charset="0"/>
            </a:endParaRPr>
          </a:p>
        </p:txBody>
      </p:sp>
      <p:sp>
        <p:nvSpPr>
          <p:cNvPr id="135170" name="Rectangle 2"/>
          <p:cNvSpPr>
            <a:spLocks noChangeArrowheads="1"/>
          </p:cNvSpPr>
          <p:nvPr>
            <p:ph type="sldImg"/>
          </p:nvPr>
        </p:nvSpPr>
        <p:spPr>
          <a:solidFill>
            <a:srgbClr val="FFFFFF"/>
          </a:solidFill>
          <a:ln/>
        </p:spPr>
      </p:sp>
      <p:sp>
        <p:nvSpPr>
          <p:cNvPr id="135171"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776383F-866B-4841-896C-72F39CB8E912}" type="slidenum">
              <a:rPr lang="en-US" sz="1200" b="0">
                <a:latin typeface="Times New Roman" charset="0"/>
              </a:rPr>
              <a:pPr/>
              <a:t>41</a:t>
            </a:fld>
            <a:endParaRPr lang="en-US" sz="1200" b="0">
              <a:latin typeface="Times New Roman" charset="0"/>
            </a:endParaRPr>
          </a:p>
        </p:txBody>
      </p:sp>
      <p:sp>
        <p:nvSpPr>
          <p:cNvPr id="137218" name="Rectangle 2"/>
          <p:cNvSpPr>
            <a:spLocks noChangeArrowheads="1"/>
          </p:cNvSpPr>
          <p:nvPr>
            <p:ph type="sldImg"/>
          </p:nvPr>
        </p:nvSpPr>
        <p:spPr>
          <a:solidFill>
            <a:srgbClr val="FFFFFF"/>
          </a:solidFill>
          <a:ln/>
        </p:spPr>
      </p:sp>
      <p:sp>
        <p:nvSpPr>
          <p:cNvPr id="13721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A9BB707-FE6E-E74D-8BEE-4F0A99AC018A}" type="slidenum">
              <a:rPr lang="en-US" sz="1200" b="0">
                <a:latin typeface="Times New Roman" charset="0"/>
              </a:rPr>
              <a:pPr/>
              <a:t>42</a:t>
            </a:fld>
            <a:endParaRPr lang="en-US" sz="1200" b="0">
              <a:latin typeface="Times New Roman" charset="0"/>
            </a:endParaRPr>
          </a:p>
        </p:txBody>
      </p:sp>
      <p:sp>
        <p:nvSpPr>
          <p:cNvPr id="139266" name="Rectangle 2"/>
          <p:cNvSpPr>
            <a:spLocks noChangeArrowheads="1"/>
          </p:cNvSpPr>
          <p:nvPr>
            <p:ph type="sldImg"/>
          </p:nvPr>
        </p:nvSpPr>
        <p:spPr>
          <a:solidFill>
            <a:srgbClr val="FFFFFF"/>
          </a:solidFill>
          <a:ln/>
        </p:spPr>
      </p:sp>
      <p:sp>
        <p:nvSpPr>
          <p:cNvPr id="13926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F849516-7FF0-C44A-989C-ED09D0B5BEE3}" type="slidenum">
              <a:rPr lang="en-US" sz="1200" b="0">
                <a:latin typeface="Times New Roman" charset="0"/>
              </a:rPr>
              <a:pPr/>
              <a:t>43</a:t>
            </a:fld>
            <a:endParaRPr lang="en-US" sz="1200" b="0">
              <a:latin typeface="Times New Roman" charset="0"/>
            </a:endParaRPr>
          </a:p>
        </p:txBody>
      </p:sp>
      <p:sp>
        <p:nvSpPr>
          <p:cNvPr id="141314" name="Rectangle 2"/>
          <p:cNvSpPr>
            <a:spLocks noChangeArrowheads="1"/>
          </p:cNvSpPr>
          <p:nvPr>
            <p:ph type="sldImg"/>
          </p:nvPr>
        </p:nvSpPr>
        <p:spPr>
          <a:solidFill>
            <a:srgbClr val="FFFFFF"/>
          </a:solidFill>
          <a:ln/>
        </p:spPr>
      </p:sp>
      <p:sp>
        <p:nvSpPr>
          <p:cNvPr id="14131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CE6CFE6E-406A-FD45-B53A-FE9090EA8DF2}" type="slidenum">
              <a:rPr lang="en-US" sz="1200" b="0">
                <a:latin typeface="Times New Roman" charset="0"/>
              </a:rPr>
              <a:pPr/>
              <a:t>44</a:t>
            </a:fld>
            <a:endParaRPr lang="en-US" sz="1200" b="0">
              <a:latin typeface="Times New Roman" charset="0"/>
            </a:endParaRPr>
          </a:p>
        </p:txBody>
      </p:sp>
      <p:sp>
        <p:nvSpPr>
          <p:cNvPr id="149506" name="Rectangle 2"/>
          <p:cNvSpPr>
            <a:spLocks noChangeArrowheads="1"/>
          </p:cNvSpPr>
          <p:nvPr>
            <p:ph type="sldImg"/>
          </p:nvPr>
        </p:nvSpPr>
        <p:spPr>
          <a:solidFill>
            <a:srgbClr val="FFFFFF"/>
          </a:solidFill>
          <a:ln/>
        </p:spPr>
      </p:sp>
      <p:sp>
        <p:nvSpPr>
          <p:cNvPr id="14950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A3DCED6-DCBC-1E45-9BF8-D5FD30F4D24D}" type="slidenum">
              <a:rPr lang="en-US" sz="1200" b="0">
                <a:latin typeface="Times New Roman" charset="0"/>
              </a:rPr>
              <a:pPr/>
              <a:t>45</a:t>
            </a:fld>
            <a:endParaRPr lang="en-US" sz="1200" b="0">
              <a:latin typeface="Times New Roman" charset="0"/>
            </a:endParaRPr>
          </a:p>
        </p:txBody>
      </p:sp>
      <p:sp>
        <p:nvSpPr>
          <p:cNvPr id="151554" name="Rectangle 2"/>
          <p:cNvSpPr>
            <a:spLocks noChangeArrowheads="1"/>
          </p:cNvSpPr>
          <p:nvPr>
            <p:ph type="sldImg"/>
          </p:nvPr>
        </p:nvSpPr>
        <p:spPr>
          <a:solidFill>
            <a:srgbClr val="FFFFFF"/>
          </a:solidFill>
          <a:ln/>
        </p:spPr>
      </p:sp>
      <p:sp>
        <p:nvSpPr>
          <p:cNvPr id="15155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D4DEE49-1B9B-D24B-8E3F-EB6AC0BA9843}" type="slidenum">
              <a:rPr lang="en-US" sz="1200" b="0">
                <a:latin typeface="Times New Roman" charset="0"/>
              </a:rPr>
              <a:pPr/>
              <a:t>46</a:t>
            </a:fld>
            <a:endParaRPr lang="en-US" sz="1200" b="0">
              <a:latin typeface="Times New Roman" charset="0"/>
            </a:endParaRPr>
          </a:p>
        </p:txBody>
      </p:sp>
      <p:sp>
        <p:nvSpPr>
          <p:cNvPr id="153602" name="Rectangle 2"/>
          <p:cNvSpPr>
            <a:spLocks noChangeArrowheads="1"/>
          </p:cNvSpPr>
          <p:nvPr>
            <p:ph type="sldImg"/>
          </p:nvPr>
        </p:nvSpPr>
        <p:spPr>
          <a:solidFill>
            <a:srgbClr val="FFFFFF"/>
          </a:solidFill>
          <a:ln/>
        </p:spPr>
      </p:sp>
      <p:sp>
        <p:nvSpPr>
          <p:cNvPr id="15360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27E958A7-DB7E-F944-9FF0-1ECFFAE73433}" type="slidenum">
              <a:rPr lang="en-US" sz="1200" b="0">
                <a:latin typeface="Times New Roman" charset="0"/>
              </a:rPr>
              <a:pPr/>
              <a:t>47</a:t>
            </a:fld>
            <a:endParaRPr lang="en-US" sz="1200" b="0">
              <a:latin typeface="Times New Roman" charset="0"/>
            </a:endParaRPr>
          </a:p>
        </p:txBody>
      </p:sp>
      <p:sp>
        <p:nvSpPr>
          <p:cNvPr id="155650" name="Rectangle 2"/>
          <p:cNvSpPr>
            <a:spLocks noChangeArrowheads="1"/>
          </p:cNvSpPr>
          <p:nvPr>
            <p:ph type="sldImg"/>
          </p:nvPr>
        </p:nvSpPr>
        <p:spPr>
          <a:solidFill>
            <a:srgbClr val="FFFFFF"/>
          </a:solidFill>
          <a:ln/>
        </p:spPr>
      </p:sp>
      <p:sp>
        <p:nvSpPr>
          <p:cNvPr id="155651"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B056DC6-DB8B-574E-A344-6936CA610DC3}" type="slidenum">
              <a:rPr lang="en-US" sz="1200" b="0">
                <a:latin typeface="Times New Roman" charset="0"/>
              </a:rPr>
              <a:pPr/>
              <a:t>48</a:t>
            </a:fld>
            <a:endParaRPr lang="en-US" sz="1200" b="0">
              <a:latin typeface="Times New Roman" charset="0"/>
            </a:endParaRPr>
          </a:p>
        </p:txBody>
      </p:sp>
      <p:sp>
        <p:nvSpPr>
          <p:cNvPr id="157698" name="Rectangle 2"/>
          <p:cNvSpPr>
            <a:spLocks noChangeArrowheads="1"/>
          </p:cNvSpPr>
          <p:nvPr>
            <p:ph type="sldImg"/>
          </p:nvPr>
        </p:nvSpPr>
        <p:spPr>
          <a:solidFill>
            <a:srgbClr val="FFFFFF"/>
          </a:solidFill>
          <a:ln/>
        </p:spPr>
      </p:sp>
      <p:sp>
        <p:nvSpPr>
          <p:cNvPr id="15769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D35339BF-E8B0-0948-A09B-3ABA4F8D5027}" type="slidenum">
              <a:rPr lang="en-US" sz="1200" b="0">
                <a:latin typeface="Times New Roman" charset="0"/>
              </a:rPr>
              <a:pPr/>
              <a:t>49</a:t>
            </a:fld>
            <a:endParaRPr lang="en-US" sz="1200" b="0">
              <a:latin typeface="Times New Roman" charset="0"/>
            </a:endParaRPr>
          </a:p>
        </p:txBody>
      </p:sp>
      <p:sp>
        <p:nvSpPr>
          <p:cNvPr id="159746" name="Rectangle 2"/>
          <p:cNvSpPr>
            <a:spLocks noChangeArrowheads="1"/>
          </p:cNvSpPr>
          <p:nvPr>
            <p:ph type="sldImg"/>
          </p:nvPr>
        </p:nvSpPr>
        <p:spPr>
          <a:solidFill>
            <a:srgbClr val="FFFFFF"/>
          </a:solidFill>
          <a:ln/>
        </p:spPr>
      </p:sp>
      <p:sp>
        <p:nvSpPr>
          <p:cNvPr id="15974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C3E29AC-0AAD-E54F-88B4-955206867D4F}" type="slidenum">
              <a:rPr lang="en-US" sz="1200" b="0">
                <a:latin typeface="Times New Roman" charset="0"/>
              </a:rPr>
              <a:pPr/>
              <a:t>5</a:t>
            </a:fld>
            <a:endParaRPr lang="en-US" sz="1200" b="0">
              <a:latin typeface="Times New Roman" charset="0"/>
            </a:endParaRPr>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 energy necessary for life is contained in the arrangement of electrons in chemical bonds in organic molecules</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 They are called oxidation reactions because it reflects the fact that in biological systems oxygen, which attracts electrons strongly, is the most common electron acceptor.</a:t>
            </a:r>
          </a:p>
          <a:p>
            <a:pPr eaLnBrk="1" hangingPunct="1"/>
            <a:r>
              <a:rPr lang="en-US">
                <a:latin typeface="Times New Roman" charset="0"/>
                <a:ea typeface="ＭＳ Ｐゴシック" charset="0"/>
                <a:cs typeface="ＭＳ Ｐゴシック" charset="0"/>
              </a:rPr>
              <a:t>• Oxidation &amp; reduction reactions always occur together therefore they are referred to as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redox reactions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a:t>
            </a:r>
          </a:p>
          <a:p>
            <a:pPr eaLnBrk="1" hangingPunct="1"/>
            <a:r>
              <a:rPr lang="en-US">
                <a:latin typeface="Times New Roman" charset="0"/>
                <a:ea typeface="ＭＳ Ｐゴシック" charset="0"/>
                <a:cs typeface="ＭＳ Ｐゴシック" charset="0"/>
              </a:rPr>
              <a:t>• As electrons move from one atom to another they move farther away from the nucleus of the atom and therefore are at a higher potential energy state.</a:t>
            </a:r>
          </a:p>
          <a:p>
            <a:pPr eaLnBrk="1" hangingPunct="1"/>
            <a:r>
              <a:rPr lang="en-US">
                <a:latin typeface="Times New Roman" charset="0"/>
                <a:ea typeface="ＭＳ Ｐゴシック" charset="0"/>
                <a:cs typeface="ＭＳ Ｐゴシック" charset="0"/>
              </a:rPr>
              <a:t>The reduced form of a molecule has a higher level of energy than the oxidized form of a molecule. • The ability to store energy in molecules by transferring electrons to them is called </a:t>
            </a:r>
            <a:r>
              <a:rPr lang="en-US" b="1" u="sng">
                <a:latin typeface="Times New Roman" charset="0"/>
                <a:ea typeface="ＭＳ Ｐゴシック" charset="0"/>
                <a:cs typeface="ＭＳ Ｐゴシック" charset="0"/>
              </a:rPr>
              <a:t>reducing power</a:t>
            </a:r>
            <a:r>
              <a:rPr lang="en-US">
                <a:latin typeface="Times New Roman" charset="0"/>
                <a:ea typeface="ＭＳ Ｐゴシック" charset="0"/>
                <a:cs typeface="ＭＳ Ｐゴシック" charset="0"/>
              </a:rPr>
              <a:t>, and is a basic property of living systems.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86790AC-B4F7-0E4A-8E03-9738AEA558CF}" type="slidenum">
              <a:rPr lang="en-US" sz="1200" b="0">
                <a:latin typeface="Times New Roman" charset="0"/>
              </a:rPr>
              <a:pPr/>
              <a:t>50</a:t>
            </a:fld>
            <a:endParaRPr lang="en-US" sz="1200" b="0">
              <a:latin typeface="Times New Roman" charset="0"/>
            </a:endParaRPr>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6.10 Oxidative phosphorylation, using electron transport and chemiosmosis in the mitochondrion.</a:t>
            </a:r>
          </a:p>
          <a:p>
            <a:pPr eaLnBrk="1" hangingPunct="1"/>
            <a:r>
              <a:rPr lang="en-US">
                <a:latin typeface="Times New Roman" charset="0"/>
                <a:ea typeface="ＭＳ Ｐゴシック" charset="0"/>
                <a:cs typeface="ＭＳ Ｐゴシック" charset="0"/>
              </a:rPr>
              <a:t>Oxidative phosphorylation involves electron transport and chemiosmosis and requires an adequate supply of oxygen</a:t>
            </a:r>
          </a:p>
          <a:p>
            <a:pPr lvl="1" eaLnBrk="1" hangingPunct="1">
              <a:buFontTx/>
              <a:buChar char="–"/>
            </a:pPr>
            <a:r>
              <a:rPr lang="en-US">
                <a:latin typeface="Times New Roman" charset="0"/>
                <a:ea typeface="ＭＳ Ｐゴシック" charset="0"/>
              </a:rPr>
              <a:t>NADH and FADH</a:t>
            </a:r>
            <a:r>
              <a:rPr lang="en-US" baseline="-25000">
                <a:latin typeface="Times New Roman" charset="0"/>
                <a:ea typeface="ＭＳ Ｐゴシック" charset="0"/>
              </a:rPr>
              <a:t>2</a:t>
            </a:r>
            <a:r>
              <a:rPr lang="en-US">
                <a:latin typeface="Times New Roman" charset="0"/>
                <a:ea typeface="ＭＳ Ｐゴシック" charset="0"/>
              </a:rPr>
              <a:t> and the inner membrane of the mitochondria are also involved</a:t>
            </a:r>
          </a:p>
          <a:p>
            <a:pPr lvl="1" eaLnBrk="1" hangingPunct="1">
              <a:buFontTx/>
              <a:buChar char="–"/>
            </a:pPr>
            <a:r>
              <a:rPr lang="en-US">
                <a:latin typeface="Times New Roman" charset="0"/>
                <a:ea typeface="ＭＳ Ｐゴシック" charset="0"/>
              </a:rPr>
              <a:t>A H</a:t>
            </a:r>
            <a:r>
              <a:rPr lang="en-US" baseline="30000">
                <a:latin typeface="Times New Roman" charset="0"/>
                <a:ea typeface="ＭＳ Ｐゴシック" charset="0"/>
              </a:rPr>
              <a:t>+ </a:t>
            </a:r>
            <a:r>
              <a:rPr lang="en-US">
                <a:latin typeface="Times New Roman" charset="0"/>
                <a:ea typeface="ＭＳ Ｐゴシック" charset="0"/>
              </a:rPr>
              <a:t>ion gradient formed from all of the redox reactions of glycolysis and the citric acid cycle provide energy for the synthesis of ATP</a:t>
            </a:r>
          </a:p>
          <a:p>
            <a:pPr eaLnBrk="1" hangingPunct="1"/>
            <a:r>
              <a:rPr lang="en-US">
                <a:latin typeface="Times New Roman" charset="0"/>
                <a:ea typeface="ＭＳ Ｐゴシック" charset="0"/>
                <a:cs typeface="ＭＳ Ｐゴシック" charset="0"/>
              </a:rPr>
              <a:t>The extensive folds of the mitochondrial membranes provide space for thousands of copies of the electron transport chain and many ATP synthase complexes.</a:t>
            </a:r>
          </a:p>
          <a:p>
            <a:pPr eaLnBrk="1" hangingPunct="1"/>
            <a:r>
              <a:rPr lang="en-US">
                <a:latin typeface="Times New Roman" charset="0"/>
                <a:ea typeface="ＭＳ Ｐゴシック" charset="0"/>
                <a:cs typeface="ＭＳ Ｐゴシック" charset="0"/>
              </a:rPr>
              <a:t>The process is called oxidative phosphorylation because the energy is derived from the </a:t>
            </a:r>
            <a:r>
              <a:rPr lang="en-US" i="1">
                <a:latin typeface="Times New Roman" charset="0"/>
                <a:ea typeface="ＭＳ Ｐゴシック" charset="0"/>
                <a:cs typeface="ＭＳ Ｐゴシック" charset="0"/>
              </a:rPr>
              <a:t>oxidation</a:t>
            </a:r>
            <a:r>
              <a:rPr lang="en-US">
                <a:latin typeface="Times New Roman" charset="0"/>
                <a:ea typeface="ＭＳ Ｐゴシック" charset="0"/>
                <a:cs typeface="ＭＳ Ｐゴシック" charset="0"/>
              </a:rPr>
              <a:t>-reduction reactions of the electron transport chain and is used to </a:t>
            </a:r>
            <a:r>
              <a:rPr lang="en-US" i="1">
                <a:latin typeface="Times New Roman" charset="0"/>
                <a:ea typeface="ＭＳ Ｐゴシック" charset="0"/>
                <a:cs typeface="ＭＳ Ｐゴシック" charset="0"/>
              </a:rPr>
              <a:t>phosphorylate</a:t>
            </a:r>
            <a:r>
              <a:rPr lang="en-US">
                <a:latin typeface="Times New Roman" charset="0"/>
                <a:ea typeface="ＭＳ Ｐゴシック" charset="0"/>
                <a:cs typeface="ＭＳ Ｐゴシック" charset="0"/>
              </a:rPr>
              <a:t> ADP.</a:t>
            </a:r>
          </a:p>
          <a:p>
            <a:pPr lvl="1" eaLnBrk="1" hangingPunct="1">
              <a:buFontTx/>
              <a:buChar char="–"/>
            </a:pPr>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7D460BB-F703-BE41-AE7E-D4E26A896053}" type="slidenum">
              <a:rPr lang="en-US" sz="1200" b="0">
                <a:latin typeface="Times New Roman" charset="0"/>
              </a:rPr>
              <a:pPr/>
              <a:t>51</a:t>
            </a:fld>
            <a:endParaRPr lang="en-US" sz="1200" b="0">
              <a:latin typeface="Times New Roman" charset="0"/>
            </a:endParaRPr>
          </a:p>
        </p:txBody>
      </p:sp>
      <p:sp>
        <p:nvSpPr>
          <p:cNvPr id="163842" name="Rectangle 2"/>
          <p:cNvSpPr>
            <a:spLocks noChangeArrowheads="1"/>
          </p:cNvSpPr>
          <p:nvPr>
            <p:ph type="sldImg"/>
          </p:nvPr>
        </p:nvSpPr>
        <p:spPr>
          <a:solidFill>
            <a:srgbClr val="FFFFFF"/>
          </a:solidFill>
          <a:ln/>
        </p:spPr>
      </p:sp>
      <p:sp>
        <p:nvSpPr>
          <p:cNvPr id="16384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New Roman" charset="0"/>
                <a:ea typeface="ＭＳ Ｐゴシック" charset="0"/>
                <a:cs typeface="ＭＳ Ｐゴシック" charset="0"/>
              </a:rPr>
              <a:t>Oxidation refers to the loss of electrons to any electron acceptor, not just to oxygen.</a:t>
            </a:r>
            <a:r>
              <a:rPr lang="en-US">
                <a:latin typeface="Times New Roman" charset="0"/>
                <a:ea typeface="ＭＳ Ｐゴシック" charset="0"/>
                <a:cs typeface="ＭＳ Ｐゴシック" charset="0"/>
              </a:rPr>
              <a:t> </a:t>
            </a:r>
          </a:p>
          <a:p>
            <a:pPr eaLnBrk="1" hangingPunct="1"/>
            <a:r>
              <a:rPr lang="en-US">
                <a:latin typeface="Times New Roman" charset="0"/>
                <a:ea typeface="ＭＳ Ｐゴシック" charset="0"/>
                <a:cs typeface="ＭＳ Ｐゴシック" charset="0"/>
              </a:rPr>
              <a:t>Uses exergonic flow of electrons through ETC to pump H+ across membrane.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8EDAC197-3A00-DF46-9B36-1DC6FFDB697A}" type="slidenum">
              <a:rPr lang="en-US" sz="1200" b="0">
                <a:latin typeface="Times New Roman" charset="0"/>
              </a:rPr>
              <a:pPr/>
              <a:t>52</a:t>
            </a:fld>
            <a:endParaRPr lang="en-US" sz="1200" b="0">
              <a:latin typeface="Times New Roman" charset="0"/>
            </a:endParaRPr>
          </a:p>
        </p:txBody>
      </p:sp>
      <p:sp>
        <p:nvSpPr>
          <p:cNvPr id="165890" name="Rectangle 2"/>
          <p:cNvSpPr>
            <a:spLocks noChangeArrowheads="1"/>
          </p:cNvSpPr>
          <p:nvPr>
            <p:ph type="sldImg"/>
          </p:nvPr>
        </p:nvSpPr>
        <p:spPr>
          <a:solidFill>
            <a:srgbClr val="FFFFFF"/>
          </a:solidFill>
          <a:ln/>
        </p:spPr>
      </p:sp>
      <p:sp>
        <p:nvSpPr>
          <p:cNvPr id="165891"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169863" indent="-169863" eaLnBrk="1" hangingPunct="1">
              <a:buFont typeface="Wingdings" charset="0"/>
              <a:buChar char="§"/>
            </a:pPr>
            <a:r>
              <a:rPr lang="en-US">
                <a:latin typeface="Times New Roman" charset="0"/>
                <a:ea typeface="ＭＳ Ｐゴシック" charset="0"/>
                <a:cs typeface="ＭＳ Ｐゴシック" charset="0"/>
              </a:rPr>
              <a:t>Pumping H+ across membrane … what is energy to fuel that?</a:t>
            </a:r>
          </a:p>
          <a:p>
            <a:pPr marL="169863" indent="-169863" eaLnBrk="1" hangingPunct="1">
              <a:buFont typeface="Wingdings" charset="0"/>
              <a:buChar char="§"/>
            </a:pPr>
            <a:r>
              <a:rPr lang="en-US">
                <a:latin typeface="Times New Roman" charset="0"/>
                <a:ea typeface="ＭＳ Ｐゴシック" charset="0"/>
                <a:cs typeface="ＭＳ Ｐゴシック" charset="0"/>
              </a:rPr>
              <a:t>Can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be ATP!</a:t>
            </a:r>
            <a:br>
              <a:rPr lang="en-US" altLang="ja-JP">
                <a:latin typeface="Times New Roman" charset="0"/>
                <a:ea typeface="ＭＳ Ｐゴシック" charset="0"/>
                <a:cs typeface="ＭＳ Ｐゴシック" charset="0"/>
              </a:rPr>
            </a:br>
            <a:r>
              <a:rPr lang="en-US" altLang="ja-JP">
                <a:latin typeface="Times New Roman" charset="0"/>
                <a:ea typeface="ＭＳ Ｐゴシック" charset="0"/>
                <a:cs typeface="ＭＳ Ｐゴシック" charset="0"/>
              </a:rPr>
              <a:t>that would cost you what you want to make!  </a:t>
            </a:r>
          </a:p>
          <a:p>
            <a:pPr marL="625475" lvl="1" indent="-168275" eaLnBrk="1" hangingPunct="1"/>
            <a:r>
              <a:rPr lang="en-US">
                <a:latin typeface="Times New Roman" charset="0"/>
                <a:ea typeface="ＭＳ Ｐゴシック" charset="0"/>
              </a:rPr>
              <a:t>Its like cutting off your leg to buy a new pair of shoes. :-(</a:t>
            </a:r>
          </a:p>
          <a:p>
            <a:pPr marL="169863" indent="-169863" eaLnBrk="1" hangingPunct="1">
              <a:buFont typeface="Wingdings" charset="0"/>
              <a:buChar char="§"/>
            </a:pPr>
            <a:r>
              <a:rPr lang="en-US">
                <a:latin typeface="Times New Roman" charset="0"/>
                <a:ea typeface="ＭＳ Ｐゴシック" charset="0"/>
                <a:cs typeface="ＭＳ Ｐゴシック" charset="0"/>
              </a:rPr>
              <a:t>Flow of electrons powers pumping of H</a:t>
            </a:r>
            <a:r>
              <a:rPr lang="en-US" baseline="30000">
                <a:latin typeface="Times New Roman" charset="0"/>
                <a:ea typeface="ＭＳ Ｐゴシック" charset="0"/>
                <a:cs typeface="ＭＳ Ｐゴシック" charset="0"/>
              </a:rPr>
              <a:t>+</a:t>
            </a:r>
          </a:p>
          <a:p>
            <a:pPr marL="169863" indent="-169863" eaLnBrk="1" hangingPunct="1">
              <a:buFont typeface="Wingdings" charset="0"/>
              <a:buChar char="§"/>
            </a:pPr>
            <a:endParaRPr lang="en-US" baseline="30000">
              <a:latin typeface="Times New Roman" charset="0"/>
              <a:ea typeface="ＭＳ Ｐゴシック" charset="0"/>
              <a:cs typeface="ＭＳ Ｐゴシック" charset="0"/>
            </a:endParaRPr>
          </a:p>
          <a:p>
            <a:pPr marL="169863" indent="-169863" algn="ctr" eaLnBrk="1" hangingPunct="1"/>
            <a:r>
              <a:rPr lang="en-US">
                <a:latin typeface="Times New Roman" charset="0"/>
                <a:ea typeface="ＭＳ Ｐゴシック" charset="0"/>
                <a:cs typeface="ＭＳ Ｐゴシック" charset="0"/>
              </a:rPr>
              <a:t>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is 2 oxygen atoms both looking for electrons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59C6FA2-34CB-1549-A0D2-370C60136864}" type="slidenum">
              <a:rPr lang="en-US" sz="1200" b="0">
                <a:latin typeface="Times New Roman" charset="0"/>
              </a:rPr>
              <a:pPr/>
              <a:t>53</a:t>
            </a:fld>
            <a:endParaRPr lang="en-US" sz="1200" b="0">
              <a:latin typeface="Times New Roman" charset="0"/>
            </a:endParaRPr>
          </a:p>
        </p:txBody>
      </p:sp>
      <p:sp>
        <p:nvSpPr>
          <p:cNvPr id="167938" name="Rectangle 2"/>
          <p:cNvSpPr>
            <a:spLocks noChangeArrowheads="1"/>
          </p:cNvSpPr>
          <p:nvPr>
            <p:ph type="sldImg"/>
          </p:nvPr>
        </p:nvSpPr>
        <p:spPr>
          <a:solidFill>
            <a:srgbClr val="FFFFFF"/>
          </a:solidFill>
          <a:ln/>
        </p:spPr>
      </p:sp>
      <p:sp>
        <p:nvSpPr>
          <p:cNvPr id="16793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Electrons move from molecule to molecule until they combine with O &amp; H ions to form H</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O</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It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like pumping water behind a dam -- if released, it can do work </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F94A451-E892-DA42-8EC9-056DFB244B99}" type="slidenum">
              <a:rPr lang="en-US" sz="1200" b="0">
                <a:latin typeface="Times New Roman" charset="0"/>
              </a:rPr>
              <a:pPr/>
              <a:t>54</a:t>
            </a:fld>
            <a:endParaRPr lang="en-US" sz="1200" b="0">
              <a:latin typeface="Times New Roman" charset="0"/>
            </a:endParaRPr>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64A7AA8-72F1-A647-9E2E-317F15493993}" type="slidenum">
              <a:rPr lang="en-US" sz="1200" b="0">
                <a:latin typeface="Times New Roman" charset="0"/>
              </a:rPr>
              <a:pPr/>
              <a:t>55</a:t>
            </a:fld>
            <a:endParaRPr lang="en-US" sz="1200" b="0">
              <a:latin typeface="Times New Roman" charset="0"/>
            </a:endParaRPr>
          </a:p>
        </p:txBody>
      </p:sp>
      <p:sp>
        <p:nvSpPr>
          <p:cNvPr id="172034" name="Rectangle 2"/>
          <p:cNvSpPr>
            <a:spLocks noChangeArrowheads="1"/>
          </p:cNvSpPr>
          <p:nvPr>
            <p:ph type="sldImg"/>
          </p:nvPr>
        </p:nvSpPr>
        <p:spPr>
          <a:solidFill>
            <a:srgbClr val="FFFFFF"/>
          </a:solidFill>
          <a:ln/>
        </p:spPr>
      </p:sp>
      <p:sp>
        <p:nvSpPr>
          <p:cNvPr id="17203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Chemiosmosis is the diffusion of ions across a membrane. More specifically, it relates to the generation of ATP by the movement of hydrogen ions across a membrane.</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Hydrogen ions (protons) will diffuse from an area of high proton concentration to an area of lower proton concentration. Peter Mitchell proposed that an electrochemical concentration gradient of protons across a membrane could be harnessed to make ATP. He likened this process to osmosis, the diffusion of water across a membrane, which is why it is called chemiosmosis.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C6FFC76-B3C9-1344-837B-01BB14250230}" type="slidenum">
              <a:rPr lang="en-US" sz="1200" b="0">
                <a:latin typeface="Times New Roman" charset="0"/>
              </a:rPr>
              <a:pPr/>
              <a:t>56</a:t>
            </a:fld>
            <a:endParaRPr lang="en-US" sz="1200" b="0">
              <a:latin typeface="Times New Roman" charset="0"/>
            </a:endParaRPr>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FC1C4D7-9A5A-ED45-B76E-9611F977FC44}" type="slidenum">
              <a:rPr lang="en-US" sz="1200" b="0">
                <a:latin typeface="Times New Roman" charset="0"/>
              </a:rPr>
              <a:pPr/>
              <a:t>57</a:t>
            </a:fld>
            <a:endParaRPr lang="en-US" sz="1200" b="0">
              <a:latin typeface="Times New Roman" charset="0"/>
            </a:endParaRPr>
          </a:p>
        </p:txBody>
      </p:sp>
      <p:sp>
        <p:nvSpPr>
          <p:cNvPr id="178178" name="Rectangle 2"/>
          <p:cNvSpPr>
            <a:spLocks noChangeArrowheads="1"/>
          </p:cNvSpPr>
          <p:nvPr>
            <p:ph type="sldImg"/>
          </p:nvPr>
        </p:nvSpPr>
        <p:spPr>
          <a:solidFill>
            <a:srgbClr val="FFFFFF"/>
          </a:solidFill>
          <a:ln/>
        </p:spPr>
      </p:sp>
      <p:sp>
        <p:nvSpPr>
          <p:cNvPr id="178179"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9F604E8-F9F3-B94D-8BED-DB28636092BF}" type="slidenum">
              <a:rPr lang="en-US" sz="1200" b="0">
                <a:latin typeface="Times New Roman" charset="0"/>
              </a:rPr>
              <a:pPr/>
              <a:t>58</a:t>
            </a:fld>
            <a:endParaRPr lang="en-US" sz="1200" b="0">
              <a:latin typeface="Times New Roman" charset="0"/>
            </a:endParaRPr>
          </a:p>
        </p:txBody>
      </p:sp>
      <p:sp>
        <p:nvSpPr>
          <p:cNvPr id="180226" name="Rectangle 2"/>
          <p:cNvSpPr>
            <a:spLocks noChangeArrowheads="1"/>
          </p:cNvSpPr>
          <p:nvPr>
            <p:ph type="sldImg"/>
          </p:nvPr>
        </p:nvSpPr>
        <p:spPr>
          <a:solidFill>
            <a:srgbClr val="FFFFFF"/>
          </a:solidFill>
          <a:ln/>
        </p:spPr>
      </p:sp>
      <p:sp>
        <p:nvSpPr>
          <p:cNvPr id="180227"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Where did the glucose come from?</a:t>
            </a:r>
          </a:p>
          <a:p>
            <a:pPr lvl="1" eaLnBrk="1" hangingPunct="1"/>
            <a:r>
              <a:rPr lang="en-US">
                <a:latin typeface="Times New Roman" charset="0"/>
                <a:ea typeface="ＭＳ Ｐゴシック" charset="0"/>
              </a:rPr>
              <a:t>from food eaten</a:t>
            </a:r>
          </a:p>
          <a:p>
            <a:pPr eaLnBrk="1" hangingPunct="1"/>
            <a:r>
              <a:rPr lang="en-US">
                <a:latin typeface="Times New Roman" charset="0"/>
                <a:ea typeface="ＭＳ Ｐゴシック" charset="0"/>
                <a:cs typeface="ＭＳ Ｐゴシック" charset="0"/>
              </a:rPr>
              <a:t>Where did the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come from?</a:t>
            </a:r>
          </a:p>
          <a:p>
            <a:pPr lvl="1" eaLnBrk="1" hangingPunct="1"/>
            <a:r>
              <a:rPr lang="en-US">
                <a:latin typeface="Times New Roman" charset="0"/>
                <a:ea typeface="ＭＳ Ｐゴシック" charset="0"/>
              </a:rPr>
              <a:t>breathed in</a:t>
            </a:r>
          </a:p>
          <a:p>
            <a:pPr eaLnBrk="1" hangingPunct="1"/>
            <a:r>
              <a:rPr lang="en-US">
                <a:latin typeface="Times New Roman" charset="0"/>
                <a:ea typeface="ＭＳ Ｐゴシック" charset="0"/>
                <a:cs typeface="ＭＳ Ｐゴシック" charset="0"/>
              </a:rPr>
              <a:t>Where did the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come from?</a:t>
            </a:r>
          </a:p>
          <a:p>
            <a:pPr lvl="1" eaLnBrk="1" hangingPunct="1"/>
            <a:r>
              <a:rPr lang="en-US">
                <a:latin typeface="Times New Roman" charset="0"/>
                <a:ea typeface="ＭＳ Ｐゴシック" charset="0"/>
              </a:rPr>
              <a:t>oxidized carbons cleaved off of the sugars (Krebs Cycle)</a:t>
            </a:r>
          </a:p>
          <a:p>
            <a:pPr eaLnBrk="1" hangingPunct="1"/>
            <a:r>
              <a:rPr lang="en-US">
                <a:latin typeface="Times New Roman" charset="0"/>
                <a:ea typeface="ＭＳ Ｐゴシック" charset="0"/>
                <a:cs typeface="ＭＳ Ｐゴシック" charset="0"/>
              </a:rPr>
              <a:t>Where did the CO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go?</a:t>
            </a:r>
          </a:p>
          <a:p>
            <a:pPr lvl="1" eaLnBrk="1" hangingPunct="1"/>
            <a:r>
              <a:rPr lang="en-US">
                <a:latin typeface="Times New Roman" charset="0"/>
                <a:ea typeface="ＭＳ Ｐゴシック" charset="0"/>
              </a:rPr>
              <a:t>exhaled</a:t>
            </a:r>
          </a:p>
          <a:p>
            <a:pPr eaLnBrk="1" hangingPunct="1"/>
            <a:r>
              <a:rPr lang="en-US">
                <a:latin typeface="Times New Roman" charset="0"/>
                <a:ea typeface="ＭＳ Ｐゴシック" charset="0"/>
                <a:cs typeface="ＭＳ Ｐゴシック" charset="0"/>
              </a:rPr>
              <a:t>Where did the H</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O come from?</a:t>
            </a:r>
          </a:p>
          <a:p>
            <a:pPr lvl="1" eaLnBrk="1" hangingPunct="1"/>
            <a:r>
              <a:rPr lang="en-US">
                <a:latin typeface="Times New Roman" charset="0"/>
                <a:ea typeface="ＭＳ Ｐゴシック" charset="0"/>
              </a:rPr>
              <a:t>from O</a:t>
            </a:r>
            <a:r>
              <a:rPr lang="en-US" baseline="-25000">
                <a:latin typeface="Times New Roman" charset="0"/>
                <a:ea typeface="ＭＳ Ｐゴシック" charset="0"/>
              </a:rPr>
              <a:t>2</a:t>
            </a:r>
            <a:r>
              <a:rPr lang="en-US">
                <a:latin typeface="Times New Roman" charset="0"/>
                <a:ea typeface="ＭＳ Ｐゴシック" charset="0"/>
              </a:rPr>
              <a:t> after it accepts electrons in ETC</a:t>
            </a:r>
          </a:p>
          <a:p>
            <a:pPr eaLnBrk="1" hangingPunct="1"/>
            <a:r>
              <a:rPr lang="en-US">
                <a:latin typeface="Times New Roman" charset="0"/>
                <a:ea typeface="ＭＳ Ｐゴシック" charset="0"/>
                <a:cs typeface="ＭＳ Ｐゴシック" charset="0"/>
              </a:rPr>
              <a:t>Where did the ATP come from?</a:t>
            </a:r>
          </a:p>
          <a:p>
            <a:pPr lvl="1" eaLnBrk="1" hangingPunct="1"/>
            <a:r>
              <a:rPr lang="en-US">
                <a:latin typeface="Times New Roman" charset="0"/>
                <a:ea typeface="ＭＳ Ｐゴシック" charset="0"/>
              </a:rPr>
              <a:t>mostly from ETC</a:t>
            </a:r>
          </a:p>
          <a:p>
            <a:pPr eaLnBrk="1" hangingPunct="1"/>
            <a:r>
              <a:rPr lang="en-US">
                <a:latin typeface="Times New Roman" charset="0"/>
                <a:ea typeface="ＭＳ Ｐゴシック" charset="0"/>
                <a:cs typeface="ＭＳ Ｐゴシック" charset="0"/>
              </a:rPr>
              <a:t>What else is produced that is not listed in this equation?</a:t>
            </a:r>
          </a:p>
          <a:p>
            <a:pPr lvl="1" eaLnBrk="1" hangingPunct="1"/>
            <a:r>
              <a:rPr lang="en-US">
                <a:latin typeface="Times New Roman" charset="0"/>
                <a:ea typeface="ＭＳ Ｐゴシック" charset="0"/>
              </a:rPr>
              <a:t>NAD, FAD, heat!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94D88284-88CD-AE4A-B597-F90928BD3FED}" type="slidenum">
              <a:rPr lang="en-US" sz="1200" b="0">
                <a:latin typeface="Times New Roman" charset="0"/>
              </a:rPr>
              <a:pPr/>
              <a:t>59</a:t>
            </a:fld>
            <a:endParaRPr lang="en-US" sz="1200" b="0">
              <a:latin typeface="Times New Roman" charset="0"/>
            </a:endParaRPr>
          </a:p>
        </p:txBody>
      </p:sp>
      <p:sp>
        <p:nvSpPr>
          <p:cNvPr id="182274" name="Rectangle 2"/>
          <p:cNvSpPr>
            <a:spLocks noChangeArrowheads="1"/>
          </p:cNvSpPr>
          <p:nvPr>
            <p:ph type="sldImg"/>
          </p:nvPr>
        </p:nvSpPr>
        <p:spPr>
          <a:solidFill>
            <a:srgbClr val="FFFFFF"/>
          </a:solidFill>
          <a:ln/>
        </p:spPr>
      </p:sp>
      <p:sp>
        <p:nvSpPr>
          <p:cNvPr id="18227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What if you have a chemical that punches holes in the inner mitochondrial membrane?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81F60D4-188A-F044-B708-1BB84CEA5E29}" type="slidenum">
              <a:rPr lang="en-US" sz="1200" b="0">
                <a:latin typeface="Times New Roman" charset="0"/>
              </a:rPr>
              <a:pPr/>
              <a:t>6</a:t>
            </a:fld>
            <a:endParaRPr lang="en-US" sz="1200" b="0">
              <a:latin typeface="Times New Roman" charset="0"/>
            </a:endParaRPr>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Energy is transferred from one molecule to another via redox reactions.</a:t>
            </a:r>
          </a:p>
          <a:p>
            <a:pPr eaLnBrk="1" hangingPunct="1"/>
            <a:r>
              <a:rPr lang="en-US">
                <a:latin typeface="Times New Roman" charset="0"/>
                <a:ea typeface="ＭＳ Ｐゴシック" charset="0"/>
                <a:cs typeface="ＭＳ Ｐゴシック" charset="0"/>
              </a:rPr>
              <a:t>When the carbon-hydrogen bonds of glucose are broken, electrons are transferred to oxygen</a:t>
            </a:r>
          </a:p>
          <a:p>
            <a:pPr lvl="1" eaLnBrk="1" hangingPunct="1">
              <a:buFontTx/>
              <a:buChar char="–"/>
            </a:pPr>
            <a:r>
              <a:rPr lang="en-US">
                <a:latin typeface="Times New Roman" charset="0"/>
                <a:ea typeface="ＭＳ Ｐゴシック" charset="0"/>
              </a:rPr>
              <a:t>Oxygen has a strong tendency to attract electrons</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C</a:t>
            </a:r>
            <a:r>
              <a:rPr lang="en-US" baseline="-25000">
                <a:latin typeface="Times New Roman" charset="0"/>
                <a:ea typeface="ＭＳ Ｐゴシック" charset="0"/>
                <a:cs typeface="ＭＳ Ｐゴシック" charset="0"/>
              </a:rPr>
              <a:t>6</a:t>
            </a:r>
            <a:r>
              <a:rPr lang="en-US">
                <a:latin typeface="Times New Roman" charset="0"/>
                <a:ea typeface="ＭＳ Ｐゴシック" charset="0"/>
                <a:cs typeface="ＭＳ Ｐゴシック" charset="0"/>
              </a:rPr>
              <a:t>H</a:t>
            </a:r>
            <a:r>
              <a:rPr lang="en-US" baseline="-25000">
                <a:latin typeface="Times New Roman" charset="0"/>
                <a:ea typeface="ＭＳ Ｐゴシック" charset="0"/>
                <a:cs typeface="ＭＳ Ｐゴシック" charset="0"/>
              </a:rPr>
              <a:t>12</a:t>
            </a:r>
            <a:r>
              <a:rPr lang="en-US">
                <a:latin typeface="Times New Roman" charset="0"/>
                <a:ea typeface="ＭＳ Ｐゴシック" charset="0"/>
                <a:cs typeface="ＭＳ Ｐゴシック" charset="0"/>
              </a:rPr>
              <a:t>O</a:t>
            </a:r>
            <a:r>
              <a:rPr lang="en-US" baseline="-25000">
                <a:latin typeface="Times New Roman" charset="0"/>
                <a:ea typeface="ＭＳ Ｐゴシック" charset="0"/>
                <a:cs typeface="ＭＳ Ｐゴシック" charset="0"/>
              </a:rPr>
              <a:t>6</a:t>
            </a:r>
            <a:r>
              <a:rPr lang="en-US">
                <a:latin typeface="Times New Roman" charset="0"/>
                <a:ea typeface="ＭＳ Ｐゴシック" charset="0"/>
                <a:cs typeface="ＭＳ Ｐゴシック" charset="0"/>
              </a:rPr>
              <a:t> has been oxidized fully == each of the carbons (C) has been cleaved off and all of the hydrogens (H) have been stripped off &amp; transferred to oxygen (O) — the most electronegative atom in living systems. This converts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into H</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O as it is reduced.</a:t>
            </a:r>
          </a:p>
          <a:p>
            <a:pPr eaLnBrk="1" hangingPunct="1"/>
            <a:r>
              <a:rPr lang="en-US">
                <a:latin typeface="Times New Roman" charset="0"/>
                <a:ea typeface="ＭＳ Ｐゴシック" charset="0"/>
                <a:cs typeface="ＭＳ Ｐゴシック" charset="0"/>
              </a:rPr>
              <a:t>The reduced form of a molecule has a higher energy state than the oxidized form. The ability of organisms to store energy in molecules by transferring electrons to them is referred to as </a:t>
            </a:r>
            <a:r>
              <a:rPr lang="en-US" u="sng">
                <a:latin typeface="Times New Roman" charset="0"/>
                <a:ea typeface="ＭＳ Ｐゴシック" charset="0"/>
                <a:cs typeface="ＭＳ Ｐゴシック" charset="0"/>
              </a:rPr>
              <a:t>reducing power</a:t>
            </a:r>
            <a:r>
              <a:rPr lang="en-US">
                <a:latin typeface="Times New Roman" charset="0"/>
                <a:ea typeface="ＭＳ Ｐゴシック" charset="0"/>
                <a:cs typeface="ＭＳ Ｐゴシック" charset="0"/>
              </a:rPr>
              <a:t>. The reduced form of a molecule in a biological system is the molecule which has gained a H atom, hence NAD</a:t>
            </a:r>
            <a:r>
              <a:rPr lang="en-US" baseline="30000">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sym typeface="Symbol" charset="0"/>
              </a:rPr>
              <a:t> NADH once reduced.</a:t>
            </a:r>
            <a:endParaRPr lang="en-US">
              <a:latin typeface="Times New Roman" charset="0"/>
              <a:ea typeface="ＭＳ Ｐゴシック" charset="0"/>
              <a:cs typeface="ＭＳ Ｐゴシック" charset="0"/>
            </a:endParaRPr>
          </a:p>
          <a:p>
            <a:pPr lvl="1" eaLnBrk="1" hangingPunct="1"/>
            <a:r>
              <a:rPr lang="en-US">
                <a:latin typeface="Times New Roman" charset="0"/>
                <a:ea typeface="ＭＳ Ｐゴシック" charset="0"/>
              </a:rPr>
              <a:t>soon we will meet the electron carriers NAD &amp; FADH = when they are reduced they now have energy stored in them that can be used to do work.</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FF44F56-5F47-0E42-B26E-4EE172003619}" type="slidenum">
              <a:rPr lang="en-US" sz="1200" b="0">
                <a:latin typeface="Times New Roman" charset="0"/>
              </a:rPr>
              <a:pPr/>
              <a:t>60</a:t>
            </a:fld>
            <a:endParaRPr lang="en-US" sz="1200" b="0">
              <a:latin typeface="Times New Roman" charset="0"/>
            </a:endParaRPr>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6A7569C-F813-1D41-B790-84957235C78D}" type="slidenum">
              <a:rPr lang="en-US" sz="1200" b="0">
                <a:latin typeface="Times New Roman" charset="0"/>
              </a:rPr>
              <a:pPr/>
              <a:t>61</a:t>
            </a:fld>
            <a:endParaRPr lang="en-US" sz="1200" b="0">
              <a:latin typeface="Times New Roman" charset="0"/>
            </a:endParaRPr>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0F53D4D-2E93-C040-B31C-97AA30FA095F}" type="slidenum">
              <a:rPr lang="en-US" sz="1200" b="0">
                <a:latin typeface="Times New Roman" charset="0"/>
              </a:rPr>
              <a:pPr/>
              <a:t>62</a:t>
            </a:fld>
            <a:endParaRPr lang="en-US" sz="1200" b="0">
              <a:latin typeface="Times New Roman" charset="0"/>
            </a:endParaRPr>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6.15 Pathways that break down various food molecules.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D4545A7-EB7C-3A4B-AB64-80F961FD1439}" type="slidenum">
              <a:rPr lang="en-US" sz="1200" b="0">
                <a:latin typeface="Times New Roman" charset="0"/>
              </a:rPr>
              <a:pPr/>
              <a:t>63</a:t>
            </a:fld>
            <a:endParaRPr lang="en-US" sz="1200" b="0">
              <a:latin typeface="Times New Roman" charset="0"/>
            </a:endParaRPr>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43A1DD2-52F3-3343-AEDE-A7D40D3801A3}" type="slidenum">
              <a:rPr lang="en-US" sz="1200" b="0">
                <a:latin typeface="Times New Roman" charset="0"/>
              </a:rPr>
              <a:pPr/>
              <a:t>64</a:t>
            </a:fld>
            <a:endParaRPr lang="en-US" sz="1200" b="0">
              <a:latin typeface="Times New Roman" charset="0"/>
            </a:endParaRPr>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817B3246-EB8F-8149-8283-0251B8DAF9B0}" type="slidenum">
              <a:rPr lang="en-US" sz="1200" b="0">
                <a:latin typeface="Times New Roman" charset="0"/>
              </a:rPr>
              <a:pPr/>
              <a:t>65</a:t>
            </a:fld>
            <a:endParaRPr lang="en-US" sz="1200" b="0">
              <a:latin typeface="Times New Roman" charset="0"/>
            </a:endParaRPr>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837222C-5550-064D-BE38-A039E2A96635}" type="slidenum">
              <a:rPr lang="en-US" sz="1200" b="0">
                <a:latin typeface="Times New Roman" charset="0"/>
              </a:rPr>
              <a:pPr/>
              <a:t>66</a:t>
            </a:fld>
            <a:endParaRPr lang="en-US" sz="1200" b="0">
              <a:latin typeface="Times New Roman" charset="0"/>
            </a:endParaRPr>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38" indent="-173038" eaLnBrk="1" hangingPunct="1"/>
            <a:r>
              <a:rPr lang="en-US">
                <a:latin typeface="Times New Roman" charset="0"/>
                <a:ea typeface="ＭＳ Ｐゴシック" charset="0"/>
                <a:cs typeface="ＭＳ Ｐゴシック" charset="0"/>
              </a:rPr>
              <a:t>Carbohydrate</a:t>
            </a:r>
          </a:p>
          <a:p>
            <a:pPr marL="517525" lvl="1" indent="-173038" eaLnBrk="1" hangingPunct="1"/>
            <a:r>
              <a:rPr lang="en-US">
                <a:latin typeface="Times New Roman" charset="0"/>
                <a:ea typeface="ＭＳ Ｐゴシック" charset="0"/>
              </a:rPr>
              <a:t>Wherever there is an oxygen, the molecule is already oxidized so it has less energy to release.</a:t>
            </a:r>
          </a:p>
          <a:p>
            <a:pPr marL="173038" indent="-173038" eaLnBrk="1" hangingPunct="1"/>
            <a:endParaRPr lang="en-US">
              <a:latin typeface="Times New Roman" charset="0"/>
              <a:ea typeface="ＭＳ Ｐゴシック" charset="0"/>
              <a:cs typeface="ＭＳ Ｐゴシック" charset="0"/>
            </a:endParaRPr>
          </a:p>
          <a:p>
            <a:pPr marL="173038" indent="-173038" eaLnBrk="1" hangingPunct="1"/>
            <a:r>
              <a:rPr lang="en-US">
                <a:latin typeface="Times New Roman" charset="0"/>
                <a:ea typeface="ＭＳ Ｐゴシック" charset="0"/>
                <a:cs typeface="ＭＳ Ｐゴシック" charset="0"/>
              </a:rPr>
              <a:t>Fats</a:t>
            </a:r>
          </a:p>
          <a:p>
            <a:pPr marL="517525" lvl="1" indent="-173038" eaLnBrk="1" hangingPunct="1"/>
            <a:r>
              <a:rPr lang="en-US">
                <a:latin typeface="Times New Roman" charset="0"/>
                <a:ea typeface="ＭＳ Ｐゴシック" charset="0"/>
              </a:rPr>
              <a:t>Large hydrocarbon chains (C-H bonds) of fatty acid.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EEDBF781-00EA-8D46-8780-0F55FD312925}" type="slidenum">
              <a:rPr lang="en-US" sz="1200" b="0">
                <a:latin typeface="Times New Roman" charset="0"/>
              </a:rPr>
              <a:pPr/>
              <a:t>67</a:t>
            </a:fld>
            <a:endParaRPr lang="en-US" sz="1200" b="0">
              <a:latin typeface="Times New Roman" charset="0"/>
            </a:endParaRPr>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201B674-E7A3-F94C-88D6-9EDA104B9B6D}" type="slidenum">
              <a:rPr lang="en-US" sz="1200" b="0">
                <a:latin typeface="Times New Roman" charset="0"/>
              </a:rPr>
              <a:pPr/>
              <a:t>68</a:t>
            </a:fld>
            <a:endParaRPr lang="en-US" sz="1200" b="0">
              <a:latin typeface="Times New Roman" charset="0"/>
            </a:endParaRPr>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822D547A-D6E5-7845-95AB-46C5B01D868B}" type="slidenum">
              <a:rPr lang="en-US" sz="1200" b="0">
                <a:latin typeface="Times New Roman" charset="0"/>
              </a:rPr>
              <a:pPr/>
              <a:t>69</a:t>
            </a:fld>
            <a:endParaRPr lang="en-US" sz="1200" b="0">
              <a:latin typeface="Times New Roman" charset="0"/>
            </a:endParaRPr>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xfrm>
            <a:off x="914400" y="4343400"/>
            <a:ext cx="5257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500"/>
              </a:spcBef>
            </a:pPr>
            <a:r>
              <a:rPr lang="en-US">
                <a:solidFill>
                  <a:srgbClr val="000000"/>
                </a:solidFill>
                <a:latin typeface="Times New Roman" charset="0"/>
                <a:ea typeface="ＭＳ Ｐゴシック" charset="0"/>
                <a:cs typeface="ＭＳ Ｐゴシック" charset="0"/>
              </a:rPr>
              <a:t>Metabolism is remarkably versatile &amp; adaptable. Cells are thrifty, expedient, and responsive in their metabolism.</a:t>
            </a:r>
          </a:p>
          <a:p>
            <a:pPr eaLnBrk="1" hangingPunct="1">
              <a:spcBef>
                <a:spcPts val="1500"/>
              </a:spcBef>
            </a:pPr>
            <a:r>
              <a:rPr lang="en-US">
                <a:solidFill>
                  <a:srgbClr val="000000"/>
                </a:solidFill>
                <a:latin typeface="Times New Roman" charset="0"/>
                <a:ea typeface="ＭＳ Ｐゴシック" charset="0"/>
                <a:cs typeface="ＭＳ Ｐゴシック" charset="0"/>
              </a:rPr>
              <a:t>Glycolysis &amp; the Krebs cycle function as metabolic interchanges that enable cells to convert one kind of molecule to another as needed.</a:t>
            </a:r>
          </a:p>
          <a:p>
            <a:pPr eaLnBrk="1" hangingPunct="1">
              <a:buClr>
                <a:srgbClr val="339933"/>
              </a:buClr>
            </a:pPr>
            <a:r>
              <a:rPr lang="en-US">
                <a:solidFill>
                  <a:srgbClr val="000000"/>
                </a:solidFill>
                <a:latin typeface="Times New Roman" charset="0"/>
                <a:ea typeface="ＭＳ Ｐゴシック" charset="0"/>
                <a:cs typeface="ＭＳ Ｐゴシック" charset="0"/>
              </a:rPr>
              <a:t>A human cell can synthesize about half the 20 different amino acids by modifying compounds from the Krebs cycle.</a:t>
            </a:r>
          </a:p>
          <a:p>
            <a:pPr eaLnBrk="1" hangingPunct="1">
              <a:spcBef>
                <a:spcPts val="1500"/>
              </a:spcBef>
            </a:pPr>
            <a:r>
              <a:rPr lang="en-US">
                <a:solidFill>
                  <a:srgbClr val="000000"/>
                </a:solidFill>
                <a:latin typeface="Times New Roman" charset="0"/>
                <a:ea typeface="ＭＳ Ｐゴシック" charset="0"/>
                <a:cs typeface="ＭＳ Ｐゴシック" charset="0"/>
              </a:rPr>
              <a:t>Excess carbohydrates &amp; proteins can be converted to fats through intermediaries of glycolysis and the Krebs cycle.</a:t>
            </a:r>
          </a:p>
          <a:p>
            <a:pPr eaLnBrk="1" hangingPunct="1">
              <a:buClr>
                <a:srgbClr val="339933"/>
              </a:buClr>
            </a:pPr>
            <a:r>
              <a:rPr lang="en-US">
                <a:solidFill>
                  <a:srgbClr val="000000"/>
                </a:solidFill>
                <a:latin typeface="Times New Roman" charset="0"/>
                <a:ea typeface="ＭＳ Ｐゴシック" charset="0"/>
                <a:cs typeface="ＭＳ Ｐゴシック" charset="0"/>
              </a:rPr>
              <a:t>You can make fat from eating too much sugars and carbohydrates!!</a:t>
            </a:r>
          </a:p>
          <a:p>
            <a:pPr eaLnBrk="1" hangingPunct="1"/>
            <a:r>
              <a:rPr lang="en-US">
                <a:latin typeface="Times New Roman" charset="0"/>
                <a:ea typeface="ＭＳ Ｐゴシック" charset="0"/>
                <a:cs typeface="ＭＳ Ｐゴシック" charset="0"/>
              </a:rPr>
              <a:t>Gluconeogenesis = running glycolysis in reverse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CEDA1B9-447F-0B48-852C-E12051D5ECD5}" type="slidenum">
              <a:rPr lang="en-US" sz="1200" b="0">
                <a:latin typeface="Times New Roman" charset="0"/>
              </a:rPr>
              <a:pPr/>
              <a:t>7</a:t>
            </a:fld>
            <a:endParaRPr lang="en-US" sz="1200" b="0">
              <a:latin typeface="Times New Roman" charset="0"/>
            </a:endParaRPr>
          </a:p>
        </p:txBody>
      </p:sp>
      <p:sp>
        <p:nvSpPr>
          <p:cNvPr id="59394" name="Rectangle 2"/>
          <p:cNvSpPr>
            <a:spLocks noChangeArrowheads="1"/>
          </p:cNvSpPr>
          <p:nvPr>
            <p:ph type="sldImg"/>
          </p:nvPr>
        </p:nvSpPr>
        <p:spPr>
          <a:solidFill>
            <a:srgbClr val="FFFFFF"/>
          </a:solidFill>
          <a:ln/>
        </p:spPr>
      </p:sp>
      <p:sp>
        <p:nvSpPr>
          <p:cNvPr id="59395"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is 2 oxygen atoms both looking for electrons</a:t>
            </a:r>
          </a:p>
          <a:p>
            <a:pPr eaLnBrk="1" hangingPunct="1"/>
            <a:r>
              <a:rPr lang="en-US">
                <a:latin typeface="Times New Roman" charset="0"/>
                <a:ea typeface="ＭＳ Ｐゴシック" charset="0"/>
                <a:cs typeface="ＭＳ Ｐゴシック" charset="0"/>
              </a:rPr>
              <a:t>LIGHT FIRE ==&gt; oxidation</a:t>
            </a:r>
          </a:p>
          <a:p>
            <a:pPr eaLnBrk="1" hangingPunct="1"/>
            <a:r>
              <a:rPr lang="en-US">
                <a:latin typeface="Times New Roman" charset="0"/>
                <a:ea typeface="ＭＳ Ｐゴシック" charset="0"/>
                <a:cs typeface="ＭＳ Ｐゴシック" charset="0"/>
              </a:rPr>
              <a:t>RELEASING ENERGY</a:t>
            </a:r>
          </a:p>
          <a:p>
            <a:pPr eaLnBrk="1" hangingPunct="1"/>
            <a:r>
              <a:rPr lang="en-US">
                <a:latin typeface="Times New Roman" charset="0"/>
                <a:ea typeface="ＭＳ Ｐゴシック" charset="0"/>
                <a:cs typeface="ＭＳ Ｐゴシック" charset="0"/>
              </a:rPr>
              <a:t>But too fast for a biological system</a:t>
            </a:r>
          </a:p>
          <a:p>
            <a:pPr eaLnBrk="1" hangingPunct="1"/>
            <a:r>
              <a:rPr lang="en-US">
                <a:latin typeface="Times New Roman" charset="0"/>
                <a:ea typeface="ＭＳ Ｐゴシック" charset="0"/>
                <a:cs typeface="ＭＳ Ｐゴシック" charset="0"/>
              </a:rPr>
              <a:t>A cellular respiration equation is helpful to show the changes in hydrogen atom distribution</a:t>
            </a:r>
          </a:p>
          <a:p>
            <a:pPr lvl="1" eaLnBrk="1" hangingPunct="1">
              <a:buFontTx/>
              <a:buChar char="–"/>
            </a:pPr>
            <a:r>
              <a:rPr lang="en-US">
                <a:latin typeface="Times New Roman" charset="0"/>
                <a:ea typeface="ＭＳ Ｐゴシック" charset="0"/>
              </a:rPr>
              <a:t>Glucose loses its hydrogen atoms and is ultimately converted to CO</a:t>
            </a:r>
            <a:r>
              <a:rPr lang="en-US" baseline="-25000">
                <a:latin typeface="Times New Roman" charset="0"/>
                <a:ea typeface="ＭＳ Ｐゴシック" charset="0"/>
              </a:rPr>
              <a:t>2</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At the same time, O</a:t>
            </a:r>
            <a:r>
              <a:rPr lang="en-US" baseline="-25000">
                <a:latin typeface="Times New Roman" charset="0"/>
                <a:ea typeface="ＭＳ Ｐゴシック" charset="0"/>
              </a:rPr>
              <a:t>2</a:t>
            </a:r>
            <a:r>
              <a:rPr lang="en-US">
                <a:latin typeface="Times New Roman" charset="0"/>
                <a:ea typeface="ＭＳ Ｐゴシック" charset="0"/>
              </a:rPr>
              <a:t> gains hydrogen atoms and is converted to H</a:t>
            </a:r>
            <a:r>
              <a:rPr lang="en-US" baseline="-25000">
                <a:latin typeface="Times New Roman" charset="0"/>
                <a:ea typeface="ＭＳ Ｐゴシック" charset="0"/>
              </a:rPr>
              <a:t>2</a:t>
            </a:r>
            <a:r>
              <a:rPr lang="en-US">
                <a:latin typeface="Times New Roman" charset="0"/>
                <a:ea typeface="ＭＳ Ｐゴシック" charset="0"/>
              </a:rPr>
              <a:t>O</a:t>
            </a:r>
          </a:p>
          <a:p>
            <a:pPr lvl="2" eaLnBrk="1" hangingPunct="1">
              <a:buFontTx/>
              <a:buChar char="–"/>
            </a:pPr>
            <a:r>
              <a:rPr lang="en-US">
                <a:latin typeface="Times New Roman" charset="0"/>
                <a:ea typeface="ＭＳ Ｐゴシック" charset="0"/>
              </a:rPr>
              <a:t>Loss of electrons is called </a:t>
            </a:r>
            <a:r>
              <a:rPr lang="en-US" b="1">
                <a:latin typeface="Times New Roman" charset="0"/>
                <a:ea typeface="ＭＳ Ｐゴシック" charset="0"/>
              </a:rPr>
              <a:t>oxidation</a:t>
            </a:r>
            <a:endParaRPr lang="en-US">
              <a:latin typeface="Times New Roman" charset="0"/>
              <a:ea typeface="ＭＳ Ｐゴシック" charset="0"/>
            </a:endParaRPr>
          </a:p>
          <a:p>
            <a:pPr lvl="2" eaLnBrk="1" hangingPunct="1">
              <a:buFontTx/>
              <a:buChar char="–"/>
            </a:pPr>
            <a:r>
              <a:rPr lang="en-US">
                <a:latin typeface="Times New Roman" charset="0"/>
                <a:ea typeface="ＭＳ Ｐゴシック" charset="0"/>
              </a:rPr>
              <a:t>Gain of electrons is called </a:t>
            </a:r>
            <a:r>
              <a:rPr lang="en-US" b="1">
                <a:latin typeface="Times New Roman" charset="0"/>
                <a:ea typeface="ＭＳ Ｐゴシック" charset="0"/>
              </a:rPr>
              <a:t>reduction</a:t>
            </a:r>
          </a:p>
          <a:p>
            <a:pPr eaLnBrk="1" hangingPunct="1"/>
            <a:r>
              <a:rPr lang="en-US">
                <a:latin typeface="Times New Roman" charset="0"/>
                <a:ea typeface="ＭＳ Ｐゴシック" charset="0"/>
                <a:cs typeface="ＭＳ Ｐゴシック" charset="0"/>
              </a:rPr>
              <a:t>The movement of electrons is called an oxidation-reduction or redox reaction.</a:t>
            </a:r>
          </a:p>
          <a:p>
            <a:pPr eaLnBrk="1" hangingPunct="1"/>
            <a:r>
              <a:rPr lang="en-US">
                <a:latin typeface="Times New Roman" charset="0"/>
                <a:ea typeface="ＭＳ Ｐゴシック" charset="0"/>
                <a:cs typeface="ＭＳ Ｐゴシック" charset="0"/>
              </a:rPr>
              <a:t>The combustion of gasoline in an automobile engine is also a redox reaction: the energy released pushes the pistons.</a:t>
            </a:r>
          </a:p>
          <a:p>
            <a:pPr eaLnBrk="1" hangingPunct="1"/>
            <a:r>
              <a:rPr lang="en-US">
                <a:latin typeface="Times New Roman" charset="0"/>
                <a:ea typeface="ＭＳ Ｐゴシック" charset="0"/>
                <a:cs typeface="ＭＳ Ｐゴシック" charset="0"/>
              </a:rPr>
              <a:t>Our main energy foods are carbohydrates and fats because they are reservoirs of large numbers of electrons associated with hydrogen.</a:t>
            </a:r>
          </a:p>
          <a:p>
            <a:pPr eaLnBrk="1" hangingPunct="1"/>
            <a:r>
              <a:rPr lang="en-US">
                <a:latin typeface="Times New Roman" charset="0"/>
                <a:ea typeface="ＭＳ Ｐゴシック" charset="0"/>
                <a:cs typeface="ＭＳ Ｐゴシック" charset="0"/>
              </a:rPr>
              <a:t>You may want to tell your students that a hydrogen atom consists of an electron and a proton, and although we have only considered the electron up to now, the proton becomes important later in the synthesis of ATP.</a:t>
            </a:r>
          </a:p>
          <a:p>
            <a:pPr lvl="2" eaLnBrk="1" hangingPunct="1">
              <a:buFontTx/>
              <a:buChar char="–"/>
            </a:pPr>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1EF69B5F-EEA3-1446-899C-0C16F7B3FD85}" type="slidenum">
              <a:rPr lang="en-US" sz="1200" b="0">
                <a:latin typeface="Times New Roman" charset="0"/>
              </a:rPr>
              <a:pPr/>
              <a:t>70</a:t>
            </a:fld>
            <a:endParaRPr lang="en-US" sz="1200" b="0">
              <a:latin typeface="Times New Roman" charset="0"/>
            </a:endParaRPr>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EC7E6750-C2BA-4D4F-AE88-D23191ACDD0E}" type="slidenum">
              <a:rPr lang="en-US" sz="1200" b="0">
                <a:latin typeface="Times New Roman" charset="0"/>
              </a:rPr>
              <a:pPr/>
              <a:t>71</a:t>
            </a:fld>
            <a:endParaRPr lang="en-US" sz="1200" b="0">
              <a:latin typeface="Times New Roman" charset="0"/>
            </a:endParaRPr>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A07D81E-9902-CF4C-B928-C4BAD7D7A79F}" type="slidenum">
              <a:rPr lang="en-US" sz="1200" b="0">
                <a:latin typeface="Times New Roman" charset="0"/>
              </a:rPr>
              <a:pPr/>
              <a:t>72</a:t>
            </a:fld>
            <a:endParaRPr lang="en-US" sz="1200" b="0">
              <a:latin typeface="Times New Roman" charset="0"/>
            </a:endParaRPr>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B0EF1E3-1EB0-9546-8D53-D04C426F481D}" type="slidenum">
              <a:rPr lang="en-US" sz="1200" b="0">
                <a:latin typeface="Times New Roman" charset="0"/>
              </a:rPr>
              <a:pPr/>
              <a:t>73</a:t>
            </a:fld>
            <a:endParaRPr lang="en-US" sz="1200" b="0">
              <a:latin typeface="Times New Roman" charset="0"/>
            </a:endParaRPr>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63785DB-5B32-6D40-9D53-75BBCA0AE950}" type="slidenum">
              <a:rPr lang="en-US" sz="1200" b="0">
                <a:latin typeface="Times New Roman" charset="0"/>
              </a:rPr>
              <a:pPr/>
              <a:t>75</a:t>
            </a:fld>
            <a:endParaRPr lang="en-US" sz="1200" b="0">
              <a:latin typeface="Times New Roman" charset="0"/>
            </a:endParaRPr>
          </a:p>
        </p:txBody>
      </p:sp>
      <p:sp>
        <p:nvSpPr>
          <p:cNvPr id="216066" name="Rectangle 2"/>
          <p:cNvSpPr>
            <a:spLocks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9F0FF53-DA25-D14C-8CFB-B4C2CA07DFE7}" type="slidenum">
              <a:rPr lang="en-US" sz="1200" b="0">
                <a:latin typeface="Times New Roman" charset="0"/>
              </a:rPr>
              <a:pPr/>
              <a:t>76</a:t>
            </a:fld>
            <a:endParaRPr lang="en-US" sz="1200" b="0">
              <a:latin typeface="Times New Roman" charset="0"/>
            </a:endParaRPr>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1EA3DE0-4191-974E-80E0-CFD61C7214A0}" type="slidenum">
              <a:rPr lang="en-US" sz="1200" b="0">
                <a:latin typeface="Times New Roman" charset="0"/>
              </a:rPr>
              <a:pPr/>
              <a:t>77</a:t>
            </a:fld>
            <a:endParaRPr lang="en-US" sz="1200" b="0">
              <a:latin typeface="Times New Roman" charset="0"/>
            </a:endParaRPr>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a:xfrm>
            <a:off x="914400" y="4343400"/>
            <a:ext cx="5334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solidFill>
                  <a:srgbClr val="000000"/>
                </a:solidFill>
                <a:latin typeface="Times New Roman" charset="0"/>
                <a:ea typeface="ＭＳ Ｐゴシック" charset="0"/>
                <a:cs typeface="ＭＳ Ｐゴシック" charset="0"/>
              </a:rPr>
              <a:t>Phosphofructokinase is the enzyme that controls the committed step of glycolysis right before glucose is cleaved into 2 3C sugars</a:t>
            </a:r>
          </a:p>
          <a:p>
            <a:pPr eaLnBrk="1" hangingPunct="1">
              <a:buClr>
                <a:srgbClr val="339933"/>
              </a:buClr>
            </a:pPr>
            <a:r>
              <a:rPr lang="en-US">
                <a:solidFill>
                  <a:srgbClr val="000000"/>
                </a:solidFill>
                <a:latin typeface="Times New Roman" charset="0"/>
                <a:ea typeface="ＭＳ Ｐゴシック" charset="0"/>
                <a:cs typeface="ＭＳ Ｐゴシック" charset="0"/>
              </a:rPr>
              <a:t>This enzyme is inhibited by ATP and stimulated by AMP (derived from ADP).</a:t>
            </a:r>
          </a:p>
          <a:p>
            <a:pPr marL="627063" lvl="1" indent="-169863" eaLnBrk="1" hangingPunct="1"/>
            <a:r>
              <a:rPr lang="en-US">
                <a:solidFill>
                  <a:srgbClr val="000000"/>
                </a:solidFill>
                <a:latin typeface="Times New Roman" charset="0"/>
                <a:ea typeface="ＭＳ Ｐゴシック" charset="0"/>
              </a:rPr>
              <a:t>responds to shifts in balance between production &amp; degradation of ATP: </a:t>
            </a:r>
            <a:br>
              <a:rPr lang="en-US">
                <a:solidFill>
                  <a:srgbClr val="000000"/>
                </a:solidFill>
                <a:latin typeface="Times New Roman" charset="0"/>
                <a:ea typeface="ＭＳ Ｐゴシック" charset="0"/>
              </a:rPr>
            </a:br>
            <a:r>
              <a:rPr lang="en-US">
                <a:solidFill>
                  <a:srgbClr val="000000"/>
                </a:solidFill>
                <a:latin typeface="Times New Roman" charset="0"/>
                <a:ea typeface="ＭＳ Ｐゴシック" charset="0"/>
              </a:rPr>
              <a:t/>
            </a:r>
            <a:br>
              <a:rPr lang="en-US">
                <a:solidFill>
                  <a:srgbClr val="000000"/>
                </a:solidFill>
                <a:latin typeface="Times New Roman" charset="0"/>
                <a:ea typeface="ＭＳ Ｐゴシック" charset="0"/>
              </a:rPr>
            </a:br>
            <a:r>
              <a:rPr lang="en-US">
                <a:solidFill>
                  <a:srgbClr val="000000"/>
                </a:solidFill>
                <a:latin typeface="Times New Roman" charset="0"/>
                <a:ea typeface="ＭＳ Ｐゴシック" charset="0"/>
              </a:rPr>
              <a:t>ATP </a:t>
            </a:r>
            <a:r>
              <a:rPr lang="en-US">
                <a:solidFill>
                  <a:srgbClr val="000000"/>
                </a:solidFill>
                <a:latin typeface="Times New Roman" charset="0"/>
                <a:ea typeface="ＭＳ Ｐゴシック" charset="0"/>
                <a:sym typeface="Symbol" charset="0"/>
              </a:rPr>
              <a:t></a:t>
            </a:r>
            <a:r>
              <a:rPr lang="en-US">
                <a:solidFill>
                  <a:srgbClr val="000000"/>
                </a:solidFill>
                <a:latin typeface="Times New Roman" charset="0"/>
                <a:ea typeface="ＭＳ Ｐゴシック" charset="0"/>
              </a:rPr>
              <a:t> ADP + P</a:t>
            </a:r>
            <a:r>
              <a:rPr lang="en-US" baseline="-25000">
                <a:solidFill>
                  <a:srgbClr val="000000"/>
                </a:solidFill>
                <a:latin typeface="Times New Roman" charset="0"/>
                <a:ea typeface="ＭＳ Ｐゴシック" charset="0"/>
              </a:rPr>
              <a:t>i</a:t>
            </a:r>
            <a:r>
              <a:rPr lang="en-US">
                <a:solidFill>
                  <a:srgbClr val="000000"/>
                </a:solidFill>
                <a:latin typeface="Times New Roman" charset="0"/>
                <a:ea typeface="ＭＳ Ｐゴシック" charset="0"/>
              </a:rPr>
              <a:t> </a:t>
            </a:r>
            <a:r>
              <a:rPr lang="en-US">
                <a:solidFill>
                  <a:srgbClr val="000000"/>
                </a:solidFill>
                <a:latin typeface="Times New Roman" charset="0"/>
                <a:ea typeface="ＭＳ Ｐゴシック" charset="0"/>
                <a:sym typeface="Symbol" charset="0"/>
              </a:rPr>
              <a:t></a:t>
            </a:r>
            <a:r>
              <a:rPr lang="en-US">
                <a:solidFill>
                  <a:srgbClr val="000000"/>
                </a:solidFill>
                <a:latin typeface="Times New Roman" charset="0"/>
                <a:ea typeface="ＭＳ Ｐゴシック" charset="0"/>
              </a:rPr>
              <a:t>  AMP + P</a:t>
            </a:r>
            <a:r>
              <a:rPr lang="en-US" baseline="-25000">
                <a:solidFill>
                  <a:srgbClr val="000000"/>
                </a:solidFill>
                <a:latin typeface="Times New Roman" charset="0"/>
                <a:ea typeface="ＭＳ Ｐゴシック" charset="0"/>
              </a:rPr>
              <a:t>i</a:t>
            </a:r>
          </a:p>
          <a:p>
            <a:pPr marL="627063" lvl="1" indent="-169863" eaLnBrk="1" hangingPunct="1"/>
            <a:endParaRPr lang="en-US">
              <a:solidFill>
                <a:srgbClr val="000000"/>
              </a:solidFill>
              <a:latin typeface="Times New Roman" charset="0"/>
              <a:ea typeface="ＭＳ Ｐゴシック" charset="0"/>
            </a:endParaRPr>
          </a:p>
          <a:p>
            <a:pPr eaLnBrk="1" hangingPunct="1">
              <a:buClr>
                <a:srgbClr val="339933"/>
              </a:buClr>
            </a:pPr>
            <a:r>
              <a:rPr lang="en-US">
                <a:solidFill>
                  <a:srgbClr val="000000"/>
                </a:solidFill>
                <a:latin typeface="Times New Roman" charset="0"/>
                <a:ea typeface="ＭＳ Ｐゴシック" charset="0"/>
                <a:cs typeface="ＭＳ Ｐゴシック" charset="0"/>
              </a:rPr>
              <a:t>When ATP levels are high, inhibition of this enzyme slows glycolysis.</a:t>
            </a:r>
          </a:p>
          <a:p>
            <a:pPr eaLnBrk="1" hangingPunct="1">
              <a:buClr>
                <a:srgbClr val="339933"/>
              </a:buClr>
            </a:pPr>
            <a:r>
              <a:rPr lang="en-US">
                <a:solidFill>
                  <a:srgbClr val="000000"/>
                </a:solidFill>
                <a:latin typeface="Times New Roman" charset="0"/>
                <a:ea typeface="ＭＳ Ｐゴシック" charset="0"/>
                <a:cs typeface="ＭＳ Ｐゴシック" charset="0"/>
              </a:rPr>
              <a:t>When ATP levels drop and ADP and AMP levels rise, the enzyme is active again and glycolysis speeds up.</a:t>
            </a:r>
          </a:p>
          <a:p>
            <a:pPr eaLnBrk="1" hangingPunct="1">
              <a:buClr>
                <a:srgbClr val="339933"/>
              </a:buClr>
            </a:pPr>
            <a:r>
              <a:rPr lang="en-US">
                <a:solidFill>
                  <a:srgbClr val="000000"/>
                </a:solidFill>
                <a:latin typeface="Times New Roman" charset="0"/>
                <a:ea typeface="ＭＳ Ｐゴシック" charset="0"/>
                <a:cs typeface="ＭＳ Ｐゴシック" charset="0"/>
              </a:rPr>
              <a:t>Citrate, the first product of the Krebs cycle, is also an inhibitor of phosphofructokinase. Too much citrate means that Krebs cycle is backing up. This synchronizes the rate of glycolysis and the Krebs cycle.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FD6021D5-EBCC-EB4A-8CC9-CDFA1ED8C368}" type="slidenum">
              <a:rPr lang="en-US" sz="1200" b="0">
                <a:latin typeface="Times New Roman" charset="0"/>
              </a:rPr>
              <a:pPr/>
              <a:t>78</a:t>
            </a:fld>
            <a:endParaRPr lang="en-US" sz="1200" b="0">
              <a:latin typeface="Times New Roman" charset="0"/>
            </a:endParaRPr>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New Roman" charset="0"/>
                <a:ea typeface="ＭＳ Ｐゴシック" charset="0"/>
                <a:cs typeface="ＭＳ Ｐゴシック" charset="0"/>
              </a:rPr>
              <a:t>If a cell has an excess of a certain amino acid, it typically uses feedback inhibition to prevent the diversion of more intermediary molecules from the Krebs cycle to the synthesis pathway of that amino acid.</a:t>
            </a:r>
          </a:p>
          <a:p>
            <a:pPr eaLnBrk="1" hangingPunct="1"/>
            <a:endParaRPr lang="en-US">
              <a:solidFill>
                <a:srgbClr val="000000"/>
              </a:solidFill>
              <a:latin typeface="Times New Roman" charset="0"/>
              <a:ea typeface="ＭＳ Ｐゴシック" charset="0"/>
              <a:cs typeface="ＭＳ Ｐゴシック" charset="0"/>
            </a:endParaRPr>
          </a:p>
          <a:p>
            <a:pPr eaLnBrk="1" hangingPunct="1">
              <a:buClr>
                <a:srgbClr val="339933"/>
              </a:buClr>
            </a:pPr>
            <a:r>
              <a:rPr lang="en-US">
                <a:solidFill>
                  <a:srgbClr val="000000"/>
                </a:solidFill>
                <a:latin typeface="Times New Roman" charset="0"/>
                <a:ea typeface="ＭＳ Ｐゴシック" charset="0"/>
                <a:cs typeface="ＭＳ Ｐゴシック" charset="0"/>
              </a:rPr>
              <a:t>Also, if intermediaries from the Krebs cycle are diverted to other uses (e.g., amino acid synthesis), glycolysis speeds up to replace these molecules.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64B77EA-C028-6B4E-85FD-A21324C2F81B}" type="slidenum">
              <a:rPr lang="en-US" sz="1200" b="0">
                <a:latin typeface="Times New Roman" charset="0"/>
              </a:rPr>
              <a:pPr/>
              <a:t>79</a:t>
            </a:fld>
            <a:endParaRPr lang="en-US" sz="1200" b="0">
              <a:latin typeface="Times New Roman" charset="0"/>
            </a:endParaRPr>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This is the essence of evolutionary survival.</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51E0AB7-E047-3649-BEB6-8479D410398A}" type="slidenum">
              <a:rPr lang="en-US" sz="1200" b="0">
                <a:latin typeface="Times New Roman" charset="0"/>
              </a:rPr>
              <a:pPr/>
              <a:t>80</a:t>
            </a:fld>
            <a:endParaRPr lang="en-US" sz="1200" b="0">
              <a:latin typeface="Times New Roman" charset="0"/>
            </a:endParaRPr>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Poisons like pesticides and antibiotics are obviously useful, but others are not.</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pPr eaLnBrk="1" hangingPunct="1"/>
            <a:r>
              <a:rPr lang="en-US">
                <a:latin typeface="Times New Roman" charset="0"/>
                <a:ea typeface="ＭＳ Ｐゴシック" charset="0"/>
                <a:cs typeface="ＭＳ Ｐゴシック" charset="0"/>
              </a:rPr>
              <a:t>2.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pPr eaLnBrk="1" hangingPunct="1"/>
            <a:r>
              <a:rPr lang="en-US">
                <a:latin typeface="Times New Roman" charset="0"/>
                <a:ea typeface="ＭＳ Ｐゴシック" charset="0"/>
                <a:cs typeface="ＭＳ Ｐゴシック" charset="0"/>
              </a:rPr>
              <a:t>3. Students frequently think that plants have chloroplasts instead of mitochondria. Take care to point out the need for mitochondria in plants when photosynthesis is not efficient or possible (such as during the night).</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Module 6.11 explores the many points in cellular respiration where poisons may produce their deadly effects. Like any complex process, such as an engine of a car or the cooperation of athletes on a team, the results depend upon the proper functioning of each part. Poisons can stop a metabolic pathway by disrupting a single step in the process.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6A8E17C-7CC5-2843-B4E8-84E14ACAF68B}" type="slidenum">
              <a:rPr lang="en-US" sz="1200" b="0">
                <a:latin typeface="Times New Roman" charset="0"/>
              </a:rPr>
              <a:pPr/>
              <a:t>8</a:t>
            </a:fld>
            <a:endParaRPr lang="en-US" sz="1200" b="0">
              <a:latin typeface="Times New Roman" charset="0"/>
            </a:endParaRPr>
          </a:p>
        </p:txBody>
      </p:sp>
      <p:sp>
        <p:nvSpPr>
          <p:cNvPr id="61442" name="Rectangle 2"/>
          <p:cNvSpPr>
            <a:spLocks noChangeArrowheads="1"/>
          </p:cNvSpPr>
          <p:nvPr>
            <p:ph type="sldImg"/>
          </p:nvPr>
        </p:nvSpPr>
        <p:spPr>
          <a:solidFill>
            <a:srgbClr val="FFFFFF"/>
          </a:solidFill>
          <a:ln/>
        </p:spPr>
      </p:sp>
      <p:sp>
        <p:nvSpPr>
          <p:cNvPr id="61443" name="Rectangle 3"/>
          <p:cNvSpPr>
            <a:spLocks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C6426E92-350F-A644-B17A-59904B0EB6B8}" type="slidenum">
              <a:rPr lang="en-US" sz="1200" b="0">
                <a:latin typeface="Times New Roman" charset="0"/>
              </a:rPr>
              <a:pPr/>
              <a:t>81</a:t>
            </a:fld>
            <a:endParaRPr lang="en-US" sz="1200" b="0">
              <a:latin typeface="Times New Roman" charset="0"/>
            </a:endParaRPr>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 maximum ATP yield depends on an adequate supply of oxygen. However, some organisms can generate ATP without oxygen by a process called fermentation.</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pPr eaLnBrk="1" hangingPunct="1"/>
            <a:r>
              <a:rPr lang="en-US">
                <a:latin typeface="Times New Roman" charset="0"/>
                <a:ea typeface="ＭＳ Ｐゴシック" charset="0"/>
                <a:cs typeface="ＭＳ Ｐゴシック" charset="0"/>
              </a:rPr>
              <a:t>2.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pPr eaLnBrk="1" hangingPunct="1"/>
            <a:r>
              <a:rPr lang="en-US">
                <a:latin typeface="Times New Roman" charset="0"/>
                <a:ea typeface="ＭＳ Ｐゴシック" charset="0"/>
                <a:cs typeface="ＭＳ Ｐゴシック" charset="0"/>
              </a:rPr>
              <a:t>3. Students frequently think that plants have chloroplasts instead of mitochondria. Take care to point out the need for mitochondria in plants when photosynthesis is not efficient or possible (such as during the night).</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Students should be reminded that the ATP yield of up to 38 ATP per glucose molecule is only a potential. The complex chemistry of aerobic metabolism can yield this amount only under ideal conditions, when every substrate and enzyme is immediately available. Such circumstances may occur only rarely in a working cell.</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B318BE18-08B9-EA49-8608-AA852B3AC8B2}" type="slidenum">
              <a:rPr lang="en-US" sz="1200" b="0">
                <a:latin typeface="Times New Roman" charset="0"/>
              </a:rPr>
              <a:pPr/>
              <a:t>82</a:t>
            </a:fld>
            <a:endParaRPr lang="en-US" sz="1200" b="0">
              <a:latin typeface="Times New Roman" charset="0"/>
            </a:endParaRPr>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6.12 An estimated tally of the ATP produced by substrate-level and oxidative phosphorylation in cellular respiration.</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92C58B2-13E5-A042-9739-0FBEA27ED1EF}" type="slidenum">
              <a:rPr lang="en-US" sz="1200" b="0">
                <a:latin typeface="Times New Roman" charset="0"/>
              </a:rPr>
              <a:pPr/>
              <a:t>83</a:t>
            </a:fld>
            <a:endParaRPr lang="en-US" sz="1200" b="0">
              <a:latin typeface="Times New Roman" charset="0"/>
            </a:endParaRPr>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6.16 Biosynthesis of large organic molecules from intermediates of cellular respiration.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892883C8-7C4C-6745-8E54-F799A4CA345C}" type="slidenum">
              <a:rPr lang="en-US" sz="1200" b="0">
                <a:latin typeface="Times New Roman" charset="0"/>
              </a:rPr>
              <a:pPr/>
              <a:t>9</a:t>
            </a:fld>
            <a:endParaRPr lang="en-US" sz="1200" b="0">
              <a:latin typeface="Times New Roman" charset="0"/>
            </a:endParaRPr>
          </a:p>
        </p:txBody>
      </p:sp>
      <p:sp>
        <p:nvSpPr>
          <p:cNvPr id="63490" name="Rectangle 2"/>
          <p:cNvSpPr>
            <a:spLocks noChangeArrowheads="1"/>
          </p:cNvSpPr>
          <p:nvPr>
            <p:ph type="sldImg"/>
          </p:nvPr>
        </p:nvSpPr>
        <p:spPr>
          <a:solidFill>
            <a:srgbClr val="FFFFFF"/>
          </a:solidFill>
          <a:ln/>
        </p:spPr>
      </p:sp>
      <p:sp>
        <p:nvSpPr>
          <p:cNvPr id="63491" name="Rectangle 3"/>
          <p:cNvSpPr>
            <a:spLocks noChangeArrowheads="1"/>
          </p:cNvSpPr>
          <p:nvPr>
            <p:ph type="body" idx="1"/>
          </p:nvPr>
        </p:nvSpPr>
        <p:spPr>
          <a:xfrm>
            <a:off x="914400" y="4343400"/>
            <a:ext cx="5029200" cy="44196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Enzymes are necessary to oxidize glucose and other foods</a:t>
            </a:r>
          </a:p>
          <a:p>
            <a:pPr lvl="1" eaLnBrk="1" hangingPunct="1">
              <a:buFontTx/>
              <a:buChar char="–"/>
            </a:pPr>
            <a:r>
              <a:rPr lang="en-US">
                <a:latin typeface="Times New Roman" charset="0"/>
                <a:ea typeface="ＭＳ Ｐゴシック" charset="0"/>
              </a:rPr>
              <a:t>The enzyme that removes hydrogen from an organic molecule is called </a:t>
            </a:r>
            <a:r>
              <a:rPr lang="en-US" b="1">
                <a:latin typeface="Times New Roman" charset="0"/>
                <a:ea typeface="ＭＳ Ｐゴシック" charset="0"/>
              </a:rPr>
              <a:t>dehydrogenase</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Dehydrogenase requires a coenzyme called </a:t>
            </a:r>
            <a:r>
              <a:rPr lang="en-US" b="1">
                <a:latin typeface="Times New Roman" charset="0"/>
                <a:ea typeface="ＭＳ Ｐゴシック" charset="0"/>
              </a:rPr>
              <a:t>NAD</a:t>
            </a:r>
            <a:r>
              <a:rPr lang="en-US" b="1" baseline="30000">
                <a:latin typeface="Times New Roman" charset="0"/>
                <a:ea typeface="ＭＳ Ｐゴシック" charset="0"/>
              </a:rPr>
              <a:t>+</a:t>
            </a:r>
            <a:r>
              <a:rPr lang="en-US">
                <a:latin typeface="Times New Roman" charset="0"/>
                <a:ea typeface="ＭＳ Ｐゴシック" charset="0"/>
              </a:rPr>
              <a:t> (nicotinamide adenine dinucleotide) to shuttle electrons</a:t>
            </a:r>
          </a:p>
          <a:p>
            <a:pPr lvl="2" eaLnBrk="1" hangingPunct="1">
              <a:buFontTx/>
              <a:buChar char="–"/>
            </a:pPr>
            <a:r>
              <a:rPr lang="en-US">
                <a:latin typeface="Times New Roman" charset="0"/>
                <a:ea typeface="ＭＳ Ｐゴシック" charset="0"/>
              </a:rPr>
              <a:t>NAD</a:t>
            </a:r>
            <a:r>
              <a:rPr lang="en-US" baseline="30000">
                <a:latin typeface="Times New Roman" charset="0"/>
                <a:ea typeface="ＭＳ Ｐゴシック" charset="0"/>
              </a:rPr>
              <a:t>+</a:t>
            </a:r>
            <a:r>
              <a:rPr lang="en-US">
                <a:latin typeface="Times New Roman" charset="0"/>
                <a:ea typeface="ＭＳ Ｐゴシック" charset="0"/>
              </a:rPr>
              <a:t> can become reduced when it accepts electrons and oxidized when it gives them up</a:t>
            </a:r>
          </a:p>
          <a:p>
            <a:pPr eaLnBrk="1" hangingPunct="1"/>
            <a:r>
              <a:rPr lang="en-US">
                <a:latin typeface="Times New Roman" charset="0"/>
                <a:ea typeface="ＭＳ Ｐゴシック" charset="0"/>
                <a:cs typeface="ＭＳ Ｐゴシック" charset="0"/>
              </a:rPr>
              <a:t>Nicotinamide adenine dinucleotide (NAD) — and its relative nicotinamide adenine dinucleotide phosphate (NADP) which you will meet in photosynthesis — are two of the most important </a:t>
            </a:r>
            <a:r>
              <a:rPr lang="en-US" u="sng">
                <a:latin typeface="Times New Roman" charset="0"/>
                <a:ea typeface="ＭＳ Ｐゴシック" charset="0"/>
                <a:cs typeface="ＭＳ Ｐゴシック" charset="0"/>
              </a:rPr>
              <a:t>coenzymes</a:t>
            </a:r>
            <a:r>
              <a:rPr lang="en-US">
                <a:latin typeface="Times New Roman" charset="0"/>
                <a:ea typeface="ＭＳ Ｐゴシック" charset="0"/>
                <a:cs typeface="ＭＳ Ｐゴシック" charset="0"/>
              </a:rPr>
              <a:t> in the cell. </a:t>
            </a:r>
          </a:p>
          <a:p>
            <a:pPr eaLnBrk="1" hangingPunct="1"/>
            <a:r>
              <a:rPr lang="en-US">
                <a:latin typeface="Times New Roman" charset="0"/>
                <a:ea typeface="ＭＳ Ｐゴシック" charset="0"/>
                <a:cs typeface="ＭＳ Ｐゴシック" charset="0"/>
              </a:rPr>
              <a:t>In cells, most oxidations are accomplished by the removal of hydrogen atoms. Both of these coenzymes play crucial roles in this. </a:t>
            </a:r>
          </a:p>
          <a:p>
            <a:pPr eaLnBrk="1" hangingPunct="1"/>
            <a:r>
              <a:rPr lang="en-US">
                <a:latin typeface="Times New Roman" charset="0"/>
                <a:ea typeface="ＭＳ Ｐゴシック" charset="0"/>
                <a:cs typeface="ＭＳ Ｐゴシック" charset="0"/>
              </a:rPr>
              <a:t>Nicotinamide is also known as Vitamin B3 is believed to cause improvements in energy production due to its role as a precursor of NAD (nicotinamide adenosine dinucleotide), an important molecule involved in energy metabolism. Increasing nicotinamide concentrations increase the available NAD molecules that can take part in energy metabolism, thus increasing the amount of energy available in the cell.</a:t>
            </a:r>
          </a:p>
          <a:p>
            <a:pPr eaLnBrk="1" hangingPunct="1"/>
            <a:r>
              <a:rPr lang="en-US">
                <a:latin typeface="Times New Roman" charset="0"/>
                <a:ea typeface="ＭＳ Ｐゴシック" charset="0"/>
                <a:cs typeface="ＭＳ Ｐゴシック" charset="0"/>
              </a:rPr>
              <a:t>Vitamin B3 can be found in various meats, peanuts, and sunflower seeds. Nicotinamide is the biologically active form of niacin (also known as nicotinic acid). </a:t>
            </a:r>
          </a:p>
          <a:p>
            <a:pPr eaLnBrk="1" hangingPunct="1"/>
            <a:r>
              <a:rPr lang="en-US">
                <a:latin typeface="Times New Roman" charset="0"/>
                <a:ea typeface="ＭＳ Ｐゴシック" charset="0"/>
                <a:cs typeface="ＭＳ Ｐゴシック" charset="0"/>
              </a:rPr>
              <a:t>FAD is built from riboflavin — also known as Vitamin B2. Riboflavin is a water-soluble vitamin that is found naturally in organ meats (liver, kidney, and heart) and certain plants such as almonds, mushrooms, whole grain, soybeans, and green leafy vegetables. FAD is a coenzyme critical for the metabolism of carbohydrates, fats, and proteins into energy.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2E186D-962F-384A-8494-B7873BB1AF3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260307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E186D-962F-384A-8494-B7873BB1AF3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25810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E186D-962F-384A-8494-B7873BB1AF3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228639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E186D-962F-384A-8494-B7873BB1AF3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321519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E186D-962F-384A-8494-B7873BB1AF3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354292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E186D-962F-384A-8494-B7873BB1AF3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363309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E186D-962F-384A-8494-B7873BB1AF30}"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25904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E186D-962F-384A-8494-B7873BB1AF30}"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59538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E186D-962F-384A-8494-B7873BB1AF30}"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215574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E186D-962F-384A-8494-B7873BB1AF3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155499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E186D-962F-384A-8494-B7873BB1AF3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322F-EFBA-DB41-B614-22A589127777}" type="slidenum">
              <a:rPr lang="en-US" smtClean="0"/>
              <a:t>‹#›</a:t>
            </a:fld>
            <a:endParaRPr lang="en-US"/>
          </a:p>
        </p:txBody>
      </p:sp>
    </p:spTree>
    <p:extLst>
      <p:ext uri="{BB962C8B-B14F-4D97-AF65-F5344CB8AC3E}">
        <p14:creationId xmlns:p14="http://schemas.microsoft.com/office/powerpoint/2010/main" val="2472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E186D-962F-384A-8494-B7873BB1AF30}"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322F-EFBA-DB41-B614-22A589127777}" type="slidenum">
              <a:rPr lang="en-US" smtClean="0"/>
              <a:t>‹#›</a:t>
            </a:fld>
            <a:endParaRPr lang="en-US"/>
          </a:p>
        </p:txBody>
      </p:sp>
    </p:spTree>
    <p:extLst>
      <p:ext uri="{BB962C8B-B14F-4D97-AF65-F5344CB8AC3E}">
        <p14:creationId xmlns:p14="http://schemas.microsoft.com/office/powerpoint/2010/main" val="87483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7.bin"/><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8.bin"/><Relationship Id="rId5" Type="http://schemas.openxmlformats.org/officeDocument/2006/relationships/audio" Target="../media/audio3.bin"/><Relationship Id="rId6" Type="http://schemas.openxmlformats.org/officeDocument/2006/relationships/audio" Target="../media/audio1.bin"/><Relationship Id="rId7" Type="http://schemas.openxmlformats.org/officeDocument/2006/relationships/image" Target="../media/image16.jpeg"/><Relationship Id="rId8"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8.bin"/><Relationship Id="rId6" Type="http://schemas.openxmlformats.org/officeDocument/2006/relationships/audio" Target="../media/audio9.bin"/><Relationship Id="rId7" Type="http://schemas.openxmlformats.org/officeDocument/2006/relationships/image" Target="../media/image17.emf"/><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emf"/><Relationship Id="rId8"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audio" Target="../media/audio10.bin"/><Relationship Id="rId12" Type="http://schemas.openxmlformats.org/officeDocument/2006/relationships/audio" Target="../media/audio11.bin"/><Relationship Id="rId13" Type="http://schemas.openxmlformats.org/officeDocument/2006/relationships/image" Target="../media/image9.emf"/><Relationship Id="rId1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audio" Target="../media/audio2.bin"/><Relationship Id="rId4" Type="http://schemas.openxmlformats.org/officeDocument/2006/relationships/audio" Target="../media/audio12.bin"/><Relationship Id="rId5" Type="http://schemas.openxmlformats.org/officeDocument/2006/relationships/audio" Target="../media/audio3.bin"/><Relationship Id="rId6" Type="http://schemas.openxmlformats.org/officeDocument/2006/relationships/audio" Target="../media/audio1.bin"/><Relationship Id="rId7" Type="http://schemas.openxmlformats.org/officeDocument/2006/relationships/audio" Target="../media/audio8.bin"/><Relationship Id="rId8" Type="http://schemas.openxmlformats.org/officeDocument/2006/relationships/audio" Target="../media/audio6.bin"/><Relationship Id="rId9" Type="http://schemas.openxmlformats.org/officeDocument/2006/relationships/audio" Target="../media/audio4.bin"/><Relationship Id="rId10" Type="http://schemas.openxmlformats.org/officeDocument/2006/relationships/audio" Target="../media/audio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image" Target="../media/image25.png"/><Relationship Id="rId13" Type="http://schemas.openxmlformats.org/officeDocument/2006/relationships/image" Target="../media/image26.emf"/><Relationship Id="rId1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audio" Target="../media/audio2.bin"/><Relationship Id="rId4" Type="http://schemas.openxmlformats.org/officeDocument/2006/relationships/audio" Target="../media/audio11.bin"/><Relationship Id="rId5" Type="http://schemas.openxmlformats.org/officeDocument/2006/relationships/audio" Target="../media/audio6.bin"/><Relationship Id="rId6" Type="http://schemas.openxmlformats.org/officeDocument/2006/relationships/audio" Target="../media/audio8.bin"/><Relationship Id="rId7" Type="http://schemas.openxmlformats.org/officeDocument/2006/relationships/audio" Target="../media/audio4.bin"/><Relationship Id="rId8" Type="http://schemas.openxmlformats.org/officeDocument/2006/relationships/audio" Target="../media/audio1.bin"/><Relationship Id="rId9" Type="http://schemas.openxmlformats.org/officeDocument/2006/relationships/audio" Target="../media/audio10.bin"/><Relationship Id="rId10"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audio11.bin"/><Relationship Id="rId4" Type="http://schemas.openxmlformats.org/officeDocument/2006/relationships/audio" Target="../media/audio4.bin"/><Relationship Id="rId5" Type="http://schemas.openxmlformats.org/officeDocument/2006/relationships/audio" Target="../media/audio2.bin"/><Relationship Id="rId6" Type="http://schemas.openxmlformats.org/officeDocument/2006/relationships/audio" Target="../media/audio3.bin"/><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1.bin"/><Relationship Id="rId5" Type="http://schemas.openxmlformats.org/officeDocument/2006/relationships/audio" Target="../media/audio3.bin"/><Relationship Id="rId6" Type="http://schemas.openxmlformats.org/officeDocument/2006/relationships/audio" Target="../media/audio13.bin"/><Relationship Id="rId7" Type="http://schemas.openxmlformats.org/officeDocument/2006/relationships/audio" Target="../media/audio1.bin"/><Relationship Id="rId8" Type="http://schemas.openxmlformats.org/officeDocument/2006/relationships/audio" Target="../media/audio9.bin"/><Relationship Id="rId9" Type="http://schemas.openxmlformats.org/officeDocument/2006/relationships/image" Target="../media/image29.jpeg"/><Relationship Id="rId10" Type="http://schemas.openxmlformats.org/officeDocument/2006/relationships/image" Target="../media/image30.emf"/><Relationship Id="rId11"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audio" Target="../media/audio8.bin"/><Relationship Id="rId4" Type="http://schemas.openxmlformats.org/officeDocument/2006/relationships/audio" Target="../media/audio6.bin"/><Relationship Id="rId5" Type="http://schemas.openxmlformats.org/officeDocument/2006/relationships/audio" Target="../media/audio1.bin"/><Relationship Id="rId6" Type="http://schemas.openxmlformats.org/officeDocument/2006/relationships/audio" Target="../media/audio10.bin"/><Relationship Id="rId7" Type="http://schemas.openxmlformats.org/officeDocument/2006/relationships/audio" Target="../media/audio2.bin"/><Relationship Id="rId8" Type="http://schemas.openxmlformats.org/officeDocument/2006/relationships/audio" Target="../media/audio9.bin"/><Relationship Id="rId9" Type="http://schemas.openxmlformats.org/officeDocument/2006/relationships/image" Target="../media/image32.emf"/><Relationship Id="rId10" Type="http://schemas.openxmlformats.org/officeDocument/2006/relationships/image" Target="../media/image9.emf"/><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4.bin"/><Relationship Id="rId5" Type="http://schemas.openxmlformats.org/officeDocument/2006/relationships/audio" Target="../media/audio9.bin"/><Relationship Id="rId6" Type="http://schemas.openxmlformats.org/officeDocument/2006/relationships/audio" Target="../media/audio3.bin"/><Relationship Id="rId7" Type="http://schemas.openxmlformats.org/officeDocument/2006/relationships/audio" Target="../media/audio8.bin"/><Relationship Id="rId8" Type="http://schemas.openxmlformats.org/officeDocument/2006/relationships/image" Target="../media/image33.png"/><Relationship Id="rId9"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8.bin"/><Relationship Id="rId5" Type="http://schemas.openxmlformats.org/officeDocument/2006/relationships/audio" Target="../media/audio11.bin"/><Relationship Id="rId6" Type="http://schemas.openxmlformats.org/officeDocument/2006/relationships/audio" Target="../media/audio4.bin"/><Relationship Id="rId7" Type="http://schemas.openxmlformats.org/officeDocument/2006/relationships/audio" Target="../media/audio2.bin"/><Relationship Id="rId8" Type="http://schemas.openxmlformats.org/officeDocument/2006/relationships/image" Target="../media/image27.jpeg"/><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2.bin"/><Relationship Id="rId5" Type="http://schemas.openxmlformats.org/officeDocument/2006/relationships/audio" Target="../media/audio3.bin"/><Relationship Id="rId6" Type="http://schemas.openxmlformats.org/officeDocument/2006/relationships/audio" Target="../media/audio4.bin"/><Relationship Id="rId7" Type="http://schemas.openxmlformats.org/officeDocument/2006/relationships/audio" Target="../media/audio11.bin"/><Relationship Id="rId8" Type="http://schemas.openxmlformats.org/officeDocument/2006/relationships/audio" Target="../media/audio8.bin"/><Relationship Id="rId9" Type="http://schemas.openxmlformats.org/officeDocument/2006/relationships/image" Target="../media/image35.jpeg"/><Relationship Id="rId10"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12.bin"/><Relationship Id="rId7" Type="http://schemas.openxmlformats.org/officeDocument/2006/relationships/audio" Target="../media/audio8.bin"/><Relationship Id="rId8" Type="http://schemas.openxmlformats.org/officeDocument/2006/relationships/image" Target="../media/image37.jpe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audio" Target="../media/audio1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5.bin"/><Relationship Id="rId7" Type="http://schemas.openxmlformats.org/officeDocument/2006/relationships/audio" Target="../media/audio2.bin"/><Relationship Id="rId8" Type="http://schemas.openxmlformats.org/officeDocument/2006/relationships/audio" Target="../media/audio9.bin"/><Relationship Id="rId9" Type="http://schemas.openxmlformats.org/officeDocument/2006/relationships/image" Target="../media/image36.png"/><Relationship Id="rId10" Type="http://schemas.openxmlformats.org/officeDocument/2006/relationships/image" Target="../media/image41.png"/><Relationship Id="rId11"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4.jpeg"/><Relationship Id="rId12"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5.bin"/><Relationship Id="rId7" Type="http://schemas.openxmlformats.org/officeDocument/2006/relationships/audio" Target="../media/audio6.bin"/><Relationship Id="rId8" Type="http://schemas.openxmlformats.org/officeDocument/2006/relationships/audio" Target="../media/audio1.bin"/><Relationship Id="rId9" Type="http://schemas.openxmlformats.org/officeDocument/2006/relationships/image" Target="../media/image7.emf"/><Relationship Id="rId10"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audio" Target="../media/audio1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2.bin"/><Relationship Id="rId7" Type="http://schemas.openxmlformats.org/officeDocument/2006/relationships/audio" Target="../media/audio9.bin"/><Relationship Id="rId8" Type="http://schemas.openxmlformats.org/officeDocument/2006/relationships/audio" Target="../media/audio5.bin"/><Relationship Id="rId9" Type="http://schemas.openxmlformats.org/officeDocument/2006/relationships/image" Target="../media/image36.png"/><Relationship Id="rId10" Type="http://schemas.openxmlformats.org/officeDocument/2006/relationships/image" Target="../media/image43.png"/><Relationship Id="rId11"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audio" Target="../media/audio8.bin"/><Relationship Id="rId4" Type="http://schemas.openxmlformats.org/officeDocument/2006/relationships/audio" Target="../media/audio2.bin"/><Relationship Id="rId5" Type="http://schemas.openxmlformats.org/officeDocument/2006/relationships/audio" Target="../media/audio4.bin"/><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audio" Target="../media/audio12.bin"/><Relationship Id="rId4" Type="http://schemas.openxmlformats.org/officeDocument/2006/relationships/audio" Target="../media/audio2.bin"/><Relationship Id="rId5" Type="http://schemas.openxmlformats.org/officeDocument/2006/relationships/audio" Target="../media/audio13.bin"/><Relationship Id="rId6" Type="http://schemas.openxmlformats.org/officeDocument/2006/relationships/audio" Target="../media/audio5.bin"/><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11.bin"/><Relationship Id="rId6" Type="http://schemas.openxmlformats.org/officeDocument/2006/relationships/audio" Target="../media/audio4.bin"/><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8.bin"/><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audio" Target="../media/audio8.bin"/><Relationship Id="rId4" Type="http://schemas.openxmlformats.org/officeDocument/2006/relationships/audio" Target="../media/audio3.bin"/><Relationship Id="rId5" Type="http://schemas.openxmlformats.org/officeDocument/2006/relationships/audio" Target="../media/audio2.bin"/><Relationship Id="rId6" Type="http://schemas.openxmlformats.org/officeDocument/2006/relationships/audio" Target="../media/audio4.bin"/><Relationship Id="rId7" Type="http://schemas.openxmlformats.org/officeDocument/2006/relationships/audio" Target="../media/audio5.bin"/><Relationship Id="rId8" Type="http://schemas.openxmlformats.org/officeDocument/2006/relationships/audio" Target="../media/audio10.bin"/><Relationship Id="rId9" Type="http://schemas.openxmlformats.org/officeDocument/2006/relationships/audio" Target="../media/audio9.bin"/><Relationship Id="rId10" Type="http://schemas.openxmlformats.org/officeDocument/2006/relationships/image" Target="../media/image52.emf"/><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audio" Target="../media/audio3.bin"/><Relationship Id="rId4" Type="http://schemas.openxmlformats.org/officeDocument/2006/relationships/audio" Target="../media/audio11.bin"/><Relationship Id="rId5" Type="http://schemas.openxmlformats.org/officeDocument/2006/relationships/audio" Target="../media/audio7.bin"/><Relationship Id="rId6" Type="http://schemas.openxmlformats.org/officeDocument/2006/relationships/audio" Target="../media/audio13.bin"/><Relationship Id="rId7" Type="http://schemas.openxmlformats.org/officeDocument/2006/relationships/audio" Target="../media/audio5.bin"/><Relationship Id="rId8" Type="http://schemas.openxmlformats.org/officeDocument/2006/relationships/audio" Target="../media/audio8.bin"/><Relationship Id="rId9" Type="http://schemas.openxmlformats.org/officeDocument/2006/relationships/audio" Target="../media/audio10.bin"/><Relationship Id="rId10" Type="http://schemas.openxmlformats.org/officeDocument/2006/relationships/audio" Target="../media/audio4.bin"/></Relationships>
</file>

<file path=ppt/slides/_rels/slide3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11.bin"/><Relationship Id="rId6" Type="http://schemas.openxmlformats.org/officeDocument/2006/relationships/audio" Target="../media/audio5.bin"/><Relationship Id="rId7" Type="http://schemas.openxmlformats.org/officeDocument/2006/relationships/audio" Target="../media/audio4.bin"/><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1.bin"/><Relationship Id="rId5" Type="http://schemas.openxmlformats.org/officeDocument/2006/relationships/audio" Target="../media/audio7.bin"/><Relationship Id="rId6" Type="http://schemas.openxmlformats.org/officeDocument/2006/relationships/audio" Target="../media/audio10.bin"/><Relationship Id="rId7" Type="http://schemas.openxmlformats.org/officeDocument/2006/relationships/audio" Target="../media/audio1.bin"/><Relationship Id="rId8" Type="http://schemas.openxmlformats.org/officeDocument/2006/relationships/audio" Target="../media/audio2.bin"/><Relationship Id="rId9" Type="http://schemas.openxmlformats.org/officeDocument/2006/relationships/audio" Target="../media/audio8.bin"/><Relationship Id="rId10" Type="http://schemas.openxmlformats.org/officeDocument/2006/relationships/image" Target="../media/image12.png"/><Relationship Id="rId11"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8.bin"/><Relationship Id="rId5" Type="http://schemas.openxmlformats.org/officeDocument/2006/relationships/audio" Target="../media/audio9.bin"/><Relationship Id="rId6" Type="http://schemas.openxmlformats.org/officeDocument/2006/relationships/image" Target="../media/image56.png"/><Relationship Id="rId7"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audio" Target="../media/audio3.bin"/><Relationship Id="rId6" Type="http://schemas.openxmlformats.org/officeDocument/2006/relationships/audio" Target="../media/audio1.bin"/><Relationship Id="rId7" Type="http://schemas.openxmlformats.org/officeDocument/2006/relationships/image" Target="../media/image58.png"/><Relationship Id="rId8" Type="http://schemas.openxmlformats.org/officeDocument/2006/relationships/image" Target="../media/image57.emf"/><Relationship Id="rId9"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7.bin"/><Relationship Id="rId5" Type="http://schemas.openxmlformats.org/officeDocument/2006/relationships/audio" Target="../media/audio5.bin"/><Relationship Id="rId6" Type="http://schemas.openxmlformats.org/officeDocument/2006/relationships/audio" Target="../media/audio3.bin"/><Relationship Id="rId7" Type="http://schemas.openxmlformats.org/officeDocument/2006/relationships/audio" Target="../media/audio10.bin"/><Relationship Id="rId8" Type="http://schemas.openxmlformats.org/officeDocument/2006/relationships/audio" Target="../media/audio1.bin"/><Relationship Id="rId9" Type="http://schemas.openxmlformats.org/officeDocument/2006/relationships/image" Target="../media/image12.png"/><Relationship Id="rId10"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0.bin"/><Relationship Id="rId5" Type="http://schemas.openxmlformats.org/officeDocument/2006/relationships/image" Target="../media/image15.png"/><Relationship Id="rId6" Type="http://schemas.openxmlformats.org/officeDocument/2006/relationships/image" Target="../media/image55.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audio" Target="../media/audio12.bin"/><Relationship Id="rId6" Type="http://schemas.openxmlformats.org/officeDocument/2006/relationships/image" Target="../media/image59.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9.bin"/><Relationship Id="rId6" Type="http://schemas.openxmlformats.org/officeDocument/2006/relationships/audio" Target="../media/audio5.bin"/><Relationship Id="rId7" Type="http://schemas.openxmlformats.org/officeDocument/2006/relationships/image" Target="../media/image57.emf"/><Relationship Id="rId8"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audio" Target="../media/audio3.bin"/><Relationship Id="rId6" Type="http://schemas.openxmlformats.org/officeDocument/2006/relationships/audio" Target="../media/audio13.bin"/><Relationship Id="rId7" Type="http://schemas.openxmlformats.org/officeDocument/2006/relationships/image" Target="../media/image1.jpeg"/><Relationship Id="rId8"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1.bin"/><Relationship Id="rId5" Type="http://schemas.openxmlformats.org/officeDocument/2006/relationships/audio" Target="../media/audio12.bin"/><Relationship Id="rId6" Type="http://schemas.openxmlformats.org/officeDocument/2006/relationships/image" Target="../media/image60.jpe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10.bin"/><Relationship Id="rId6" Type="http://schemas.openxmlformats.org/officeDocument/2006/relationships/image" Target="../media/image58.png"/><Relationship Id="rId7" Type="http://schemas.openxmlformats.org/officeDocument/2006/relationships/image" Target="../media/image62.png"/><Relationship Id="rId8" Type="http://schemas.openxmlformats.org/officeDocument/2006/relationships/image" Target="../media/image55.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12.bin"/><Relationship Id="rId7" Type="http://schemas.openxmlformats.org/officeDocument/2006/relationships/audio" Target="../media/audio8.bin"/><Relationship Id="rId8" Type="http://schemas.openxmlformats.org/officeDocument/2006/relationships/audio" Target="../media/audio7.bin"/><Relationship Id="rId9" Type="http://schemas.openxmlformats.org/officeDocument/2006/relationships/audio" Target="../media/audio5.bin"/><Relationship Id="rId10" Type="http://schemas.openxmlformats.org/officeDocument/2006/relationships/image" Target="../media/image60.jpe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7.bin"/><Relationship Id="rId6" Type="http://schemas.openxmlformats.org/officeDocument/2006/relationships/audio" Target="../media/audio4.bin"/><Relationship Id="rId7" Type="http://schemas.openxmlformats.org/officeDocument/2006/relationships/audio" Target="../media/audio8.bin"/><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2.bin"/><Relationship Id="rId5" Type="http://schemas.openxmlformats.org/officeDocument/2006/relationships/audio" Target="../media/audio4.bin"/><Relationship Id="rId6" Type="http://schemas.openxmlformats.org/officeDocument/2006/relationships/audio" Target="../media/audio3.bin"/><Relationship Id="rId7" Type="http://schemas.openxmlformats.org/officeDocument/2006/relationships/audio" Target="../media/audio1.bin"/><Relationship Id="rId8" Type="http://schemas.openxmlformats.org/officeDocument/2006/relationships/audio" Target="../media/audio9.bin"/><Relationship Id="rId9" Type="http://schemas.openxmlformats.org/officeDocument/2006/relationships/image" Target="../media/image16.jpeg"/><Relationship Id="rId10" Type="http://schemas.openxmlformats.org/officeDocument/2006/relationships/image" Target="../media/image60.jpeg"/><Relationship Id="rId11"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4.bin"/><Relationship Id="rId5" Type="http://schemas.openxmlformats.org/officeDocument/2006/relationships/audio" Target="../media/audio3.bin"/><Relationship Id="rId6" Type="http://schemas.openxmlformats.org/officeDocument/2006/relationships/audio" Target="../media/audio5.bin"/><Relationship Id="rId7" Type="http://schemas.openxmlformats.org/officeDocument/2006/relationships/audio" Target="../media/audio9.bin"/><Relationship Id="rId8" Type="http://schemas.openxmlformats.org/officeDocument/2006/relationships/image" Target="../media/image64.png"/><Relationship Id="rId9" Type="http://schemas.openxmlformats.org/officeDocument/2006/relationships/image" Target="../media/image65.emf"/><Relationship Id="rId10"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image" Target="../media/image67.png"/><Relationship Id="rId6" Type="http://schemas.openxmlformats.org/officeDocument/2006/relationships/image" Target="../media/image68.jpeg"/><Relationship Id="rId7" Type="http://schemas.openxmlformats.org/officeDocument/2006/relationships/image" Target="../media/image69.emf"/><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audio" Target="../media/audio1.bin"/><Relationship Id="rId6" Type="http://schemas.openxmlformats.org/officeDocument/2006/relationships/image" Target="../media/image16.jpeg"/><Relationship Id="rId7"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image" Target="../media/image70.jpeg"/><Relationship Id="rId6" Type="http://schemas.openxmlformats.org/officeDocument/2006/relationships/image" Target="../media/image71.emf"/><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2.bin"/><Relationship Id="rId5" Type="http://schemas.openxmlformats.org/officeDocument/2006/relationships/audio" Target="../media/audio8.bin"/><Relationship Id="rId6" Type="http://schemas.openxmlformats.org/officeDocument/2006/relationships/image" Target="../media/image74.png"/><Relationship Id="rId7"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4.bin"/><Relationship Id="rId5" Type="http://schemas.openxmlformats.org/officeDocument/2006/relationships/audio" Target="../media/audio3.bin"/><Relationship Id="rId6" Type="http://schemas.openxmlformats.org/officeDocument/2006/relationships/audio" Target="../media/audio8.bin"/><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75.jpeg"/></Relationships>
</file>

<file path=ppt/slides/_rels/slide6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11.bin"/><Relationship Id="rId6" Type="http://schemas.openxmlformats.org/officeDocument/2006/relationships/audio" Target="../media/audio2.bin"/><Relationship Id="rId7" Type="http://schemas.openxmlformats.org/officeDocument/2006/relationships/audio" Target="../media/audio8.bin"/><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1.bin"/><Relationship Id="rId5" Type="http://schemas.openxmlformats.org/officeDocument/2006/relationships/audio" Target="../media/audio2.bin"/><Relationship Id="rId6"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audio" Target="../media/audio11.bin"/><Relationship Id="rId4" Type="http://schemas.openxmlformats.org/officeDocument/2006/relationships/audio" Target="../media/audio2.bin"/><Relationship Id="rId5" Type="http://schemas.openxmlformats.org/officeDocument/2006/relationships/audio" Target="../media/audio9.bin"/><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1.bin"/><Relationship Id="rId5" Type="http://schemas.openxmlformats.org/officeDocument/2006/relationships/audio" Target="../media/audio12.bin"/><Relationship Id="rId6" Type="http://schemas.openxmlformats.org/officeDocument/2006/relationships/audio" Target="../media/audio9.bin"/><Relationship Id="rId7" Type="http://schemas.openxmlformats.org/officeDocument/2006/relationships/image" Target="../media/image78.png"/><Relationship Id="rId8"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8.bin"/><Relationship Id="rId5" Type="http://schemas.openxmlformats.org/officeDocument/2006/relationships/audio" Target="../media/audio12.bin"/><Relationship Id="rId6" Type="http://schemas.openxmlformats.org/officeDocument/2006/relationships/audio" Target="../media/audio3.bin"/><Relationship Id="rId7" Type="http://schemas.openxmlformats.org/officeDocument/2006/relationships/audio" Target="../media/audio9.bin"/><Relationship Id="rId8" Type="http://schemas.openxmlformats.org/officeDocument/2006/relationships/image" Target="../media/image78.png"/><Relationship Id="rId9"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5.bin"/><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7.bin"/><Relationship Id="rId5" Type="http://schemas.openxmlformats.org/officeDocument/2006/relationships/image" Target="../media/image80.png"/><Relationship Id="rId6"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7.bin"/><Relationship Id="rId5"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image" Target="../media/image8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86.png"/></Relationships>
</file>

<file path=ppt/slides/_rels/slide7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1.bin"/><Relationship Id="rId5" Type="http://schemas.openxmlformats.org/officeDocument/2006/relationships/audio" Target="../media/audio12.bin"/><Relationship Id="rId6" Type="http://schemas.openxmlformats.org/officeDocument/2006/relationships/audio" Target="../media/audio8.bin"/><Relationship Id="rId7" Type="http://schemas.openxmlformats.org/officeDocument/2006/relationships/image" Target="../media/image87.emf"/><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7.bin"/><Relationship Id="rId5" Type="http://schemas.openxmlformats.org/officeDocument/2006/relationships/audio" Target="../media/audio3.bin"/><Relationship Id="rId6"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audio" Target="../media/audio2.bin"/></Relationships>
</file>

<file path=ppt/slides/_rels/slide7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audio" Target="../media/audio2.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8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 Id="rId3" Type="http://schemas.openxmlformats.org/officeDocument/2006/relationships/image" Target="../media/image89.jpeg"/></Relationships>
</file>

<file path=ppt/slides/_rels/slide9.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audio" Target="../media/audio2.bin"/><Relationship Id="rId4" Type="http://schemas.openxmlformats.org/officeDocument/2006/relationships/audio" Target="../media/audio9.bin"/><Relationship Id="rId5" Type="http://schemas.openxmlformats.org/officeDocument/2006/relationships/audio" Target="../media/audio3.bin"/><Relationship Id="rId6" Type="http://schemas.openxmlformats.org/officeDocument/2006/relationships/audio" Target="../media/audio8.bin"/><Relationship Id="rId7" Type="http://schemas.openxmlformats.org/officeDocument/2006/relationships/audio" Target="../media/audio4.bin"/><Relationship Id="rId8" Type="http://schemas.openxmlformats.org/officeDocument/2006/relationships/audio" Target="../media/audio10.bin"/><Relationship Id="rId9" Type="http://schemas.openxmlformats.org/officeDocument/2006/relationships/audio" Target="../media/audio1.bin"/><Relationship Id="rId10" Type="http://schemas.openxmlformats.org/officeDocument/2006/relationships/audio" Target="../media/audio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idx="4294967295"/>
          </p:nvPr>
        </p:nvSpPr>
        <p:spPr>
          <a:xfrm>
            <a:off x="1905000" y="2819400"/>
            <a:ext cx="7239000" cy="1447800"/>
          </a:xfrm>
        </p:spPr>
        <p:txBody>
          <a:bodyPr/>
          <a:lstStyle/>
          <a:p>
            <a:pPr marL="0" indent="0" eaLnBrk="1" hangingPunct="1"/>
            <a:r>
              <a:rPr lang="en-US">
                <a:solidFill>
                  <a:srgbClr val="0F116A"/>
                </a:solidFill>
                <a:latin typeface="Times New Roman" charset="0"/>
              </a:rPr>
              <a:t>	Cellular Respiration</a:t>
            </a:r>
            <a:r>
              <a:rPr lang="en-US">
                <a:latin typeface="Times New Roman" charset="0"/>
              </a:rPr>
              <a:t/>
            </a:r>
            <a:br>
              <a:rPr lang="en-US">
                <a:latin typeface="Times New Roman" charset="0"/>
              </a:rPr>
            </a:br>
            <a:r>
              <a:rPr lang="en-US">
                <a:latin typeface="Times New Roman" charset="0"/>
              </a:rPr>
              <a:t>Harvesting Chemical Energy</a:t>
            </a:r>
          </a:p>
        </p:txBody>
      </p:sp>
      <p:pic>
        <p:nvPicPr>
          <p:cNvPr id="440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33400"/>
            <a:ext cx="2081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5" name="Group 4"/>
          <p:cNvGrpSpPr>
            <a:grpSpLocks/>
          </p:cNvGrpSpPr>
          <p:nvPr/>
        </p:nvGrpSpPr>
        <p:grpSpPr bwMode="auto">
          <a:xfrm>
            <a:off x="76200" y="381000"/>
            <a:ext cx="2362200" cy="2073275"/>
            <a:chOff x="240" y="1008"/>
            <a:chExt cx="1488" cy="1307"/>
          </a:xfrm>
        </p:grpSpPr>
        <p:pic>
          <p:nvPicPr>
            <p:cNvPr id="44038" name="Picture 5" descr="f8-14a_the_atp_molecule_c"/>
            <p:cNvPicPr>
              <a:picLocks noChangeAspect="1" noChangeArrowheads="1"/>
            </p:cNvPicPr>
            <p:nvPr/>
          </p:nvPicPr>
          <p:blipFill>
            <a:blip r:embed="rId5">
              <a:extLst>
                <a:ext uri="{28A0092B-C50C-407E-A947-70E740481C1C}">
                  <a14:useLocalDpi xmlns:a14="http://schemas.microsoft.com/office/drawing/2010/main" val="0"/>
                </a:ext>
              </a:extLst>
            </a:blip>
            <a:srcRect l="12375" t="3000" r="12375" b="6000"/>
            <a:stretch>
              <a:fillRect/>
            </a:stretch>
          </p:blipFill>
          <p:spPr bwMode="auto">
            <a:xfrm>
              <a:off x="288" y="1008"/>
              <a:ext cx="1440"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240" y="2064"/>
              <a:ext cx="19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44036" name="Picture 7"/>
          <p:cNvPicPr>
            <a:picLocks noChangeAspect="1" noChangeArrowheads="1"/>
          </p:cNvPicPr>
          <p:nvPr/>
        </p:nvPicPr>
        <p:blipFill>
          <a:blip r:embed="rId6">
            <a:extLst>
              <a:ext uri="{28A0092B-C50C-407E-A947-70E740481C1C}">
                <a14:useLocalDpi xmlns:a14="http://schemas.microsoft.com/office/drawing/2010/main" val="0"/>
              </a:ext>
            </a:extLst>
          </a:blip>
          <a:srcRect r="35956" b="54565"/>
          <a:stretch>
            <a:fillRect/>
          </a:stretch>
        </p:blipFill>
        <p:spPr bwMode="auto">
          <a:xfrm>
            <a:off x="2768600" y="615950"/>
            <a:ext cx="36083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4" name="AutoShape 8"/>
          <p:cNvSpPr>
            <a:spLocks noChangeArrowheads="1"/>
          </p:cNvSpPr>
          <p:nvPr/>
        </p:nvSpPr>
        <p:spPr bwMode="auto">
          <a:xfrm>
            <a:off x="233363" y="4632325"/>
            <a:ext cx="3014662" cy="1973263"/>
          </a:xfrm>
          <a:prstGeom prst="irregularSeal1">
            <a:avLst/>
          </a:prstGeom>
          <a:solidFill>
            <a:srgbClr val="CC0000"/>
          </a:solidFill>
          <a:ln w="57150">
            <a:solidFill>
              <a:srgbClr val="FF6404"/>
            </a:solidFill>
            <a:miter lim="800000"/>
            <a:headEnd/>
            <a:tailEnd/>
          </a:ln>
        </p:spPr>
        <p:txBody>
          <a:bodyPr wrap="none" anchor="ctr"/>
          <a:lstStyle/>
          <a:p>
            <a:r>
              <a:rPr lang="en-US" sz="4400">
                <a:solidFill>
                  <a:srgbClr val="FFEA18"/>
                </a:solidFill>
              </a:rPr>
              <a:t>ATP</a:t>
            </a:r>
            <a:endParaRPr lang="en-US" sz="6000">
              <a:solidFill>
                <a:schemeClr val="tx2"/>
              </a:solidFill>
            </a:endParaRPr>
          </a:p>
        </p:txBody>
      </p:sp>
    </p:spTree>
    <p:extLst>
      <p:ext uri="{BB962C8B-B14F-4D97-AF65-F5344CB8AC3E}">
        <p14:creationId xmlns:p14="http://schemas.microsoft.com/office/powerpoint/2010/main" val="3231784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8104"/>
                                        </p:tgtEl>
                                        <p:attrNameLst>
                                          <p:attrName>style.visibility</p:attrName>
                                        </p:attrNameLst>
                                      </p:cBhvr>
                                      <p:to>
                                        <p:strVal val="visible"/>
                                      </p:to>
                                    </p:set>
                                    <p:anim calcmode="lin" valueType="num">
                                      <p:cBhvr>
                                        <p:cTn id="7" dur="1000" fill="hold"/>
                                        <p:tgtEl>
                                          <p:spTgt spid="388104"/>
                                        </p:tgtEl>
                                        <p:attrNameLst>
                                          <p:attrName>ppt_w</p:attrName>
                                        </p:attrNameLst>
                                      </p:cBhvr>
                                      <p:tavLst>
                                        <p:tav tm="0">
                                          <p:val>
                                            <p:fltVal val="0"/>
                                          </p:val>
                                        </p:tav>
                                        <p:tav tm="100000">
                                          <p:val>
                                            <p:strVal val="#ppt_w"/>
                                          </p:val>
                                        </p:tav>
                                      </p:tavLst>
                                    </p:anim>
                                    <p:anim calcmode="lin" valueType="num">
                                      <p:cBhvr>
                                        <p:cTn id="8" dur="1000" fill="hold"/>
                                        <p:tgtEl>
                                          <p:spTgt spid="388104"/>
                                        </p:tgtEl>
                                        <p:attrNameLst>
                                          <p:attrName>ppt_h</p:attrName>
                                        </p:attrNameLst>
                                      </p:cBhvr>
                                      <p:tavLst>
                                        <p:tav tm="0">
                                          <p:val>
                                            <p:fltVal val="0"/>
                                          </p:val>
                                        </p:tav>
                                        <p:tav tm="100000">
                                          <p:val>
                                            <p:strVal val="#ppt_h"/>
                                          </p:val>
                                        </p:tav>
                                      </p:tavLst>
                                    </p:anim>
                                    <p:anim calcmode="lin" valueType="num">
                                      <p:cBhvr>
                                        <p:cTn id="9" dur="1000" fill="hold"/>
                                        <p:tgtEl>
                                          <p:spTgt spid="3881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810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7" descr="06_05bRedoxReaction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408113"/>
            <a:ext cx="854233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 Box 8"/>
          <p:cNvSpPr txBox="1">
            <a:spLocks noChangeArrowheads="1"/>
          </p:cNvSpPr>
          <p:nvPr/>
        </p:nvSpPr>
        <p:spPr bwMode="auto">
          <a:xfrm>
            <a:off x="2135188" y="4757738"/>
            <a:ext cx="17875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2 H</a:t>
            </a:r>
            <a:r>
              <a:rPr lang="en-US" sz="2800" baseline="30000"/>
              <a:t>+ </a:t>
            </a:r>
            <a:r>
              <a:rPr lang="en-US" sz="2300"/>
              <a:t> +  2 e</a:t>
            </a:r>
            <a:r>
              <a:rPr lang="en-US" sz="2800" baseline="30000"/>
              <a:t>–</a:t>
            </a:r>
          </a:p>
        </p:txBody>
      </p:sp>
      <p:sp>
        <p:nvSpPr>
          <p:cNvPr id="64515" name="Text Box 9"/>
          <p:cNvSpPr txBox="1">
            <a:spLocks noChangeArrowheads="1"/>
          </p:cNvSpPr>
          <p:nvPr/>
        </p:nvSpPr>
        <p:spPr bwMode="auto">
          <a:xfrm>
            <a:off x="3879850" y="1733550"/>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Oxidation</a:t>
            </a:r>
          </a:p>
        </p:txBody>
      </p:sp>
      <p:sp>
        <p:nvSpPr>
          <p:cNvPr id="64516" name="AutoShape 10"/>
          <p:cNvSpPr>
            <a:spLocks/>
          </p:cNvSpPr>
          <p:nvPr/>
        </p:nvSpPr>
        <p:spPr bwMode="auto">
          <a:xfrm rot="-5400000">
            <a:off x="2862262" y="3775076"/>
            <a:ext cx="269875" cy="1498600"/>
          </a:xfrm>
          <a:prstGeom prst="rightBrace">
            <a:avLst>
              <a:gd name="adj1" fmla="val 46275"/>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17" name="Text Box 11"/>
          <p:cNvSpPr txBox="1">
            <a:spLocks noChangeArrowheads="1"/>
          </p:cNvSpPr>
          <p:nvPr/>
        </p:nvSpPr>
        <p:spPr bwMode="auto">
          <a:xfrm>
            <a:off x="3533775" y="2389188"/>
            <a:ext cx="2190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Dehydrogenase</a:t>
            </a:r>
          </a:p>
        </p:txBody>
      </p:sp>
      <p:sp>
        <p:nvSpPr>
          <p:cNvPr id="64518" name="Text Box 12"/>
          <p:cNvSpPr txBox="1">
            <a:spLocks noChangeArrowheads="1"/>
          </p:cNvSpPr>
          <p:nvPr/>
        </p:nvSpPr>
        <p:spPr bwMode="auto">
          <a:xfrm>
            <a:off x="3881438" y="3673475"/>
            <a:ext cx="1444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Reduction</a:t>
            </a:r>
          </a:p>
        </p:txBody>
      </p:sp>
      <p:sp>
        <p:nvSpPr>
          <p:cNvPr id="64519" name="Text Box 13"/>
          <p:cNvSpPr txBox="1">
            <a:spLocks noChangeArrowheads="1"/>
          </p:cNvSpPr>
          <p:nvPr/>
        </p:nvSpPr>
        <p:spPr bwMode="auto">
          <a:xfrm>
            <a:off x="1347788" y="3932238"/>
            <a:ext cx="7493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NAD</a:t>
            </a:r>
            <a:r>
              <a:rPr lang="en-US" sz="2800" baseline="30000"/>
              <a:t>+</a:t>
            </a:r>
          </a:p>
        </p:txBody>
      </p:sp>
      <p:sp>
        <p:nvSpPr>
          <p:cNvPr id="64520" name="Text Box 14"/>
          <p:cNvSpPr txBox="1">
            <a:spLocks noChangeArrowheads="1"/>
          </p:cNvSpPr>
          <p:nvPr/>
        </p:nvSpPr>
        <p:spPr bwMode="auto">
          <a:xfrm>
            <a:off x="2411413" y="3932238"/>
            <a:ext cx="8826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  2 H</a:t>
            </a:r>
          </a:p>
        </p:txBody>
      </p:sp>
      <p:sp>
        <p:nvSpPr>
          <p:cNvPr id="64521" name="Text Box 15"/>
          <p:cNvSpPr txBox="1">
            <a:spLocks noChangeArrowheads="1"/>
          </p:cNvSpPr>
          <p:nvPr/>
        </p:nvSpPr>
        <p:spPr bwMode="auto">
          <a:xfrm>
            <a:off x="6446838" y="3930650"/>
            <a:ext cx="7493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NADH</a:t>
            </a:r>
          </a:p>
        </p:txBody>
      </p:sp>
      <p:sp>
        <p:nvSpPr>
          <p:cNvPr id="64522" name="Text Box 16"/>
          <p:cNvSpPr txBox="1">
            <a:spLocks noChangeArrowheads="1"/>
          </p:cNvSpPr>
          <p:nvPr/>
        </p:nvSpPr>
        <p:spPr bwMode="auto">
          <a:xfrm>
            <a:off x="7466013" y="3929063"/>
            <a:ext cx="2397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a:t>
            </a:r>
          </a:p>
        </p:txBody>
      </p:sp>
      <p:sp>
        <p:nvSpPr>
          <p:cNvPr id="64523" name="Text Box 17"/>
          <p:cNvSpPr txBox="1">
            <a:spLocks noChangeArrowheads="1"/>
          </p:cNvSpPr>
          <p:nvPr/>
        </p:nvSpPr>
        <p:spPr bwMode="auto">
          <a:xfrm>
            <a:off x="7850188" y="3932238"/>
            <a:ext cx="3333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H</a:t>
            </a:r>
            <a:r>
              <a:rPr lang="en-US" sz="2800" baseline="30000"/>
              <a:t>+</a:t>
            </a:r>
          </a:p>
        </p:txBody>
      </p:sp>
      <p:sp>
        <p:nvSpPr>
          <p:cNvPr id="64524" name="Text Box 18"/>
          <p:cNvSpPr txBox="1">
            <a:spLocks noChangeArrowheads="1"/>
          </p:cNvSpPr>
          <p:nvPr/>
        </p:nvSpPr>
        <p:spPr bwMode="auto">
          <a:xfrm>
            <a:off x="6046788" y="4510088"/>
            <a:ext cx="1622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300"/>
              <a:t>(carries</a:t>
            </a:r>
          </a:p>
          <a:p>
            <a:pPr algn="ctr">
              <a:lnSpc>
                <a:spcPct val="80000"/>
              </a:lnSpc>
            </a:pPr>
            <a:r>
              <a:rPr lang="en-US" sz="2300"/>
              <a:t>2 electrons)</a:t>
            </a:r>
          </a:p>
        </p:txBody>
      </p:sp>
    </p:spTree>
    <p:extLst>
      <p:ext uri="{BB962C8B-B14F-4D97-AF65-F5344CB8AC3E}">
        <p14:creationId xmlns:p14="http://schemas.microsoft.com/office/powerpoint/2010/main" val="368758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7" descr="06_05cElecronTranspor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28588"/>
            <a:ext cx="67246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8"/>
          <p:cNvSpPr txBox="1">
            <a:spLocks noChangeArrowheads="1"/>
          </p:cNvSpPr>
          <p:nvPr/>
        </p:nvSpPr>
        <p:spPr bwMode="auto">
          <a:xfrm>
            <a:off x="5967413" y="1169988"/>
            <a:ext cx="8016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ATP</a:t>
            </a:r>
          </a:p>
        </p:txBody>
      </p:sp>
      <p:sp>
        <p:nvSpPr>
          <p:cNvPr id="66563" name="Text Box 9"/>
          <p:cNvSpPr txBox="1">
            <a:spLocks noChangeArrowheads="1"/>
          </p:cNvSpPr>
          <p:nvPr/>
        </p:nvSpPr>
        <p:spPr bwMode="auto">
          <a:xfrm>
            <a:off x="1385888" y="1214438"/>
            <a:ext cx="7493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NAD</a:t>
            </a:r>
            <a:r>
              <a:rPr lang="en-US" sz="2800" baseline="30000"/>
              <a:t>+</a:t>
            </a:r>
          </a:p>
        </p:txBody>
      </p:sp>
      <p:sp>
        <p:nvSpPr>
          <p:cNvPr id="66564" name="Text Box 10"/>
          <p:cNvSpPr txBox="1">
            <a:spLocks noChangeArrowheads="1"/>
          </p:cNvSpPr>
          <p:nvPr/>
        </p:nvSpPr>
        <p:spPr bwMode="auto">
          <a:xfrm>
            <a:off x="2627313" y="412750"/>
            <a:ext cx="7493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NADH</a:t>
            </a:r>
          </a:p>
        </p:txBody>
      </p:sp>
      <p:sp>
        <p:nvSpPr>
          <p:cNvPr id="66565" name="Text Box 11"/>
          <p:cNvSpPr txBox="1">
            <a:spLocks noChangeArrowheads="1"/>
          </p:cNvSpPr>
          <p:nvPr/>
        </p:nvSpPr>
        <p:spPr bwMode="auto">
          <a:xfrm>
            <a:off x="1541463" y="2230438"/>
            <a:ext cx="3333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H</a:t>
            </a:r>
            <a:r>
              <a:rPr lang="en-US" sz="2800" baseline="30000"/>
              <a:t>+</a:t>
            </a:r>
          </a:p>
        </p:txBody>
      </p:sp>
      <p:sp>
        <p:nvSpPr>
          <p:cNvPr id="66566" name="Text Box 12"/>
          <p:cNvSpPr txBox="1">
            <a:spLocks noChangeArrowheads="1"/>
          </p:cNvSpPr>
          <p:nvPr/>
        </p:nvSpPr>
        <p:spPr bwMode="auto">
          <a:xfrm>
            <a:off x="4487863" y="4964113"/>
            <a:ext cx="3333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H</a:t>
            </a:r>
            <a:r>
              <a:rPr lang="en-US" sz="2800" baseline="30000"/>
              <a:t>+</a:t>
            </a:r>
          </a:p>
        </p:txBody>
      </p:sp>
      <p:sp>
        <p:nvSpPr>
          <p:cNvPr id="66567" name="Text Box 13"/>
          <p:cNvSpPr txBox="1">
            <a:spLocks noChangeArrowheads="1"/>
          </p:cNvSpPr>
          <p:nvPr/>
        </p:nvSpPr>
        <p:spPr bwMode="auto">
          <a:xfrm>
            <a:off x="5724525" y="4579938"/>
            <a:ext cx="5349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2e</a:t>
            </a:r>
            <a:r>
              <a:rPr lang="en-US" sz="2800" baseline="30000"/>
              <a:t>–</a:t>
            </a:r>
          </a:p>
        </p:txBody>
      </p:sp>
      <p:sp>
        <p:nvSpPr>
          <p:cNvPr id="66568" name="Text Box 14"/>
          <p:cNvSpPr txBox="1">
            <a:spLocks noChangeArrowheads="1"/>
          </p:cNvSpPr>
          <p:nvPr/>
        </p:nvSpPr>
        <p:spPr bwMode="auto">
          <a:xfrm>
            <a:off x="2846388" y="1760538"/>
            <a:ext cx="5349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2e</a:t>
            </a:r>
            <a:r>
              <a:rPr lang="en-US" sz="2800" baseline="30000"/>
              <a:t>–</a:t>
            </a:r>
            <a:endParaRPr lang="en-US" sz="2300"/>
          </a:p>
        </p:txBody>
      </p:sp>
      <p:sp>
        <p:nvSpPr>
          <p:cNvPr id="66569" name="Text Box 15"/>
          <p:cNvSpPr txBox="1">
            <a:spLocks noChangeArrowheads="1"/>
          </p:cNvSpPr>
          <p:nvPr/>
        </p:nvSpPr>
        <p:spPr bwMode="auto">
          <a:xfrm rot="2043134">
            <a:off x="1990725" y="3676650"/>
            <a:ext cx="27193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t>Electron transport</a:t>
            </a:r>
          </a:p>
          <a:p>
            <a:pPr algn="ctr">
              <a:lnSpc>
                <a:spcPct val="90000"/>
              </a:lnSpc>
            </a:pPr>
            <a:r>
              <a:rPr lang="en-US" sz="2300"/>
              <a:t>chain</a:t>
            </a:r>
          </a:p>
        </p:txBody>
      </p:sp>
      <p:sp>
        <p:nvSpPr>
          <p:cNvPr id="66570" name="Text Box 16"/>
          <p:cNvSpPr txBox="1">
            <a:spLocks noChangeArrowheads="1"/>
          </p:cNvSpPr>
          <p:nvPr/>
        </p:nvSpPr>
        <p:spPr bwMode="auto">
          <a:xfrm>
            <a:off x="5835650" y="2047875"/>
            <a:ext cx="16176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t>Controlled</a:t>
            </a:r>
          </a:p>
          <a:p>
            <a:pPr algn="ctr">
              <a:lnSpc>
                <a:spcPct val="90000"/>
              </a:lnSpc>
            </a:pPr>
            <a:r>
              <a:rPr lang="en-US" sz="2300"/>
              <a:t>release of</a:t>
            </a:r>
          </a:p>
          <a:p>
            <a:pPr algn="ctr">
              <a:lnSpc>
                <a:spcPct val="90000"/>
              </a:lnSpc>
            </a:pPr>
            <a:r>
              <a:rPr lang="en-US" sz="2300"/>
              <a:t>energy for</a:t>
            </a:r>
          </a:p>
          <a:p>
            <a:pPr algn="ctr">
              <a:lnSpc>
                <a:spcPct val="90000"/>
              </a:lnSpc>
            </a:pPr>
            <a:r>
              <a:rPr lang="en-US" sz="2300"/>
              <a:t>synthesis</a:t>
            </a:r>
          </a:p>
          <a:p>
            <a:pPr algn="ctr">
              <a:lnSpc>
                <a:spcPct val="90000"/>
              </a:lnSpc>
            </a:pPr>
            <a:r>
              <a:rPr lang="en-US" sz="2300"/>
              <a:t>of ATP</a:t>
            </a:r>
          </a:p>
        </p:txBody>
      </p:sp>
      <p:sp>
        <p:nvSpPr>
          <p:cNvPr id="66571" name="Text Box 17"/>
          <p:cNvSpPr txBox="1">
            <a:spLocks noChangeArrowheads="1"/>
          </p:cNvSpPr>
          <p:nvPr/>
        </p:nvSpPr>
        <p:spPr bwMode="auto">
          <a:xfrm>
            <a:off x="1631950" y="1700213"/>
            <a:ext cx="3333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a:t>
            </a:r>
          </a:p>
        </p:txBody>
      </p:sp>
      <p:sp>
        <p:nvSpPr>
          <p:cNvPr id="66572" name="Text Box 18"/>
          <p:cNvSpPr txBox="1">
            <a:spLocks noChangeArrowheads="1"/>
          </p:cNvSpPr>
          <p:nvPr/>
        </p:nvSpPr>
        <p:spPr bwMode="auto">
          <a:xfrm>
            <a:off x="7335838" y="4913313"/>
            <a:ext cx="3952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t>O</a:t>
            </a:r>
            <a:r>
              <a:rPr lang="en-US" sz="2300" baseline="-25000"/>
              <a:t>2</a:t>
            </a:r>
            <a:endParaRPr lang="en-US" sz="2300"/>
          </a:p>
        </p:txBody>
      </p:sp>
      <p:sp>
        <p:nvSpPr>
          <p:cNvPr id="66573" name="Text Box 19"/>
          <p:cNvSpPr txBox="1">
            <a:spLocks noChangeArrowheads="1"/>
          </p:cNvSpPr>
          <p:nvPr/>
        </p:nvSpPr>
        <p:spPr bwMode="auto">
          <a:xfrm>
            <a:off x="5741988" y="5986463"/>
            <a:ext cx="5651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t>H</a:t>
            </a:r>
            <a:r>
              <a:rPr lang="en-US" sz="2300" baseline="-25000"/>
              <a:t>2</a:t>
            </a:r>
            <a:r>
              <a:rPr lang="en-US" sz="2300"/>
              <a:t>O</a:t>
            </a:r>
          </a:p>
        </p:txBody>
      </p:sp>
      <p:sp>
        <p:nvSpPr>
          <p:cNvPr id="66574" name="Text Box 20"/>
          <p:cNvSpPr txBox="1">
            <a:spLocks noChangeArrowheads="1"/>
          </p:cNvSpPr>
          <p:nvPr/>
        </p:nvSpPr>
        <p:spPr bwMode="auto">
          <a:xfrm>
            <a:off x="6921500" y="4954588"/>
            <a:ext cx="2016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40000"/>
              </a:lnSpc>
            </a:pPr>
            <a:r>
              <a:rPr lang="en-US" sz="1700"/>
              <a:t>1</a:t>
            </a:r>
          </a:p>
          <a:p>
            <a:pPr algn="ctr">
              <a:lnSpc>
                <a:spcPct val="40000"/>
              </a:lnSpc>
            </a:pPr>
            <a:r>
              <a:rPr lang="en-US" sz="1700">
                <a:latin typeface="Symbol" charset="0"/>
                <a:sym typeface="Symbol" charset="0"/>
              </a:rPr>
              <a:t></a:t>
            </a:r>
          </a:p>
          <a:p>
            <a:pPr algn="ctr">
              <a:lnSpc>
                <a:spcPct val="60000"/>
              </a:lnSpc>
            </a:pPr>
            <a:r>
              <a:rPr lang="en-US" sz="1700"/>
              <a:t>2</a:t>
            </a:r>
          </a:p>
        </p:txBody>
      </p:sp>
    </p:spTree>
    <p:extLst>
      <p:ext uri="{BB962C8B-B14F-4D97-AF65-F5344CB8AC3E}">
        <p14:creationId xmlns:p14="http://schemas.microsoft.com/office/powerpoint/2010/main" val="270766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77627" y="139539"/>
            <a:ext cx="8229600" cy="1143000"/>
          </a:xfrm>
        </p:spPr>
        <p:txBody>
          <a:bodyPr/>
          <a:lstStyle/>
          <a:p>
            <a:pPr eaLnBrk="1" hangingPunct="1"/>
            <a:r>
              <a:rPr lang="en-US" dirty="0">
                <a:latin typeface="Times New Roman" charset="0"/>
              </a:rPr>
              <a:t>Overview of cellular respiration</a:t>
            </a:r>
          </a:p>
        </p:txBody>
      </p:sp>
      <p:sp>
        <p:nvSpPr>
          <p:cNvPr id="400387" name="Rectangle 3" descr="Rectangle: Click to edit Master text styles&#10;Second level&#10;Third level&#10;Fourth level&#10;Fifth level"/>
          <p:cNvSpPr>
            <a:spLocks noGrp="1" noChangeArrowheads="1"/>
          </p:cNvSpPr>
          <p:nvPr>
            <p:ph type="body" idx="1"/>
          </p:nvPr>
        </p:nvSpPr>
        <p:spPr>
          <a:xfrm>
            <a:off x="399935" y="893309"/>
            <a:ext cx="5715000" cy="5029200"/>
          </a:xfrm>
        </p:spPr>
        <p:txBody>
          <a:bodyPr/>
          <a:lstStyle/>
          <a:p>
            <a:pPr eaLnBrk="1" hangingPunct="1">
              <a:spcBef>
                <a:spcPts val="313"/>
              </a:spcBef>
            </a:pPr>
            <a:r>
              <a:rPr lang="en-US" dirty="0">
                <a:latin typeface="Tahoma" charset="0"/>
              </a:rPr>
              <a:t>4 metabolic stages</a:t>
            </a:r>
          </a:p>
          <a:p>
            <a:pPr lvl="1" eaLnBrk="1" hangingPunct="1">
              <a:spcBef>
                <a:spcPts val="313"/>
              </a:spcBef>
            </a:pPr>
            <a:r>
              <a:rPr lang="en-US" u="sng" dirty="0">
                <a:solidFill>
                  <a:srgbClr val="CC0000"/>
                </a:solidFill>
                <a:latin typeface="Tahoma" charset="0"/>
                <a:ea typeface="Arial" charset="0"/>
                <a:cs typeface="Arial" charset="0"/>
              </a:rPr>
              <a:t>Anaerobic respiration</a:t>
            </a:r>
            <a:endParaRPr lang="en-US" dirty="0">
              <a:solidFill>
                <a:schemeClr val="tx2"/>
              </a:solidFill>
              <a:latin typeface="Tahoma" charset="0"/>
              <a:ea typeface="Arial" charset="0"/>
              <a:cs typeface="Arial" charset="0"/>
            </a:endParaRPr>
          </a:p>
          <a:p>
            <a:pPr marL="1085850" lvl="2" eaLnBrk="1" hangingPunct="1">
              <a:spcBef>
                <a:spcPts val="313"/>
              </a:spcBef>
              <a:buFont typeface="Wingdings" charset="0"/>
              <a:buNone/>
            </a:pPr>
            <a:r>
              <a:rPr lang="en-US" dirty="0">
                <a:latin typeface="Tahoma" charset="0"/>
                <a:ea typeface="Arial" charset="0"/>
                <a:cs typeface="Arial" charset="0"/>
              </a:rPr>
              <a:t>1. </a:t>
            </a:r>
            <a:r>
              <a:rPr lang="en-US" u="sng" dirty="0">
                <a:solidFill>
                  <a:srgbClr val="CC0000"/>
                </a:solidFill>
                <a:latin typeface="Tahoma" charset="0"/>
                <a:ea typeface="Arial" charset="0"/>
                <a:cs typeface="Arial" charset="0"/>
              </a:rPr>
              <a:t>Glycolysis</a:t>
            </a:r>
            <a:endParaRPr lang="en-US" dirty="0">
              <a:latin typeface="Tahoma" charset="0"/>
              <a:ea typeface="Arial" charset="0"/>
              <a:cs typeface="Arial" charset="0"/>
            </a:endParaRPr>
          </a:p>
          <a:p>
            <a:pPr marL="1428750" lvl="3" eaLnBrk="1" hangingPunct="1">
              <a:spcBef>
                <a:spcPts val="313"/>
              </a:spcBef>
            </a:pPr>
            <a:r>
              <a:rPr lang="en-US" dirty="0">
                <a:latin typeface="Tahoma" charset="0"/>
                <a:ea typeface="Arial" charset="0"/>
                <a:cs typeface="Arial" charset="0"/>
              </a:rPr>
              <a:t>respiration without O</a:t>
            </a:r>
            <a:r>
              <a:rPr lang="en-US" baseline="-25000" dirty="0">
                <a:latin typeface="Tahoma" charset="0"/>
                <a:ea typeface="Arial" charset="0"/>
                <a:cs typeface="Arial" charset="0"/>
              </a:rPr>
              <a:t>2</a:t>
            </a:r>
            <a:endParaRPr lang="en-US" dirty="0">
              <a:latin typeface="Tahoma" charset="0"/>
              <a:ea typeface="Arial" charset="0"/>
              <a:cs typeface="Arial" charset="0"/>
            </a:endParaRPr>
          </a:p>
          <a:p>
            <a:pPr marL="1428750" lvl="3" eaLnBrk="1" hangingPunct="1">
              <a:spcBef>
                <a:spcPts val="313"/>
              </a:spcBef>
            </a:pPr>
            <a:r>
              <a:rPr lang="en-US" dirty="0">
                <a:latin typeface="Tahoma" charset="0"/>
                <a:ea typeface="Arial" charset="0"/>
                <a:cs typeface="Arial" charset="0"/>
              </a:rPr>
              <a:t>in cytosol</a:t>
            </a:r>
          </a:p>
          <a:p>
            <a:pPr lvl="1" eaLnBrk="1" hangingPunct="1">
              <a:spcBef>
                <a:spcPts val="313"/>
              </a:spcBef>
            </a:pPr>
            <a:r>
              <a:rPr lang="en-US" u="sng" dirty="0">
                <a:solidFill>
                  <a:srgbClr val="CC0000"/>
                </a:solidFill>
                <a:latin typeface="Tahoma" charset="0"/>
                <a:ea typeface="Arial" charset="0"/>
                <a:cs typeface="Arial" charset="0"/>
              </a:rPr>
              <a:t>Aerobic respiration</a:t>
            </a:r>
            <a:endParaRPr lang="en-US" dirty="0">
              <a:latin typeface="Tahoma" charset="0"/>
              <a:ea typeface="Arial" charset="0"/>
              <a:cs typeface="Arial" charset="0"/>
            </a:endParaRPr>
          </a:p>
          <a:p>
            <a:pPr marL="1428750" lvl="3" eaLnBrk="1" hangingPunct="1">
              <a:spcBef>
                <a:spcPts val="313"/>
              </a:spcBef>
            </a:pPr>
            <a:r>
              <a:rPr lang="en-US" dirty="0">
                <a:latin typeface="Tahoma" charset="0"/>
                <a:ea typeface="Arial" charset="0"/>
                <a:cs typeface="Arial" charset="0"/>
              </a:rPr>
              <a:t>respiration using O</a:t>
            </a:r>
            <a:r>
              <a:rPr lang="en-US" baseline="-25000" dirty="0">
                <a:latin typeface="Tahoma" charset="0"/>
                <a:ea typeface="Arial" charset="0"/>
                <a:cs typeface="Arial" charset="0"/>
              </a:rPr>
              <a:t>2</a:t>
            </a:r>
          </a:p>
          <a:p>
            <a:pPr marL="1428750" lvl="3" eaLnBrk="1" hangingPunct="1">
              <a:spcBef>
                <a:spcPts val="313"/>
              </a:spcBef>
            </a:pPr>
            <a:r>
              <a:rPr lang="en-US" dirty="0">
                <a:latin typeface="Tahoma" charset="0"/>
                <a:ea typeface="Arial" charset="0"/>
                <a:cs typeface="Arial" charset="0"/>
              </a:rPr>
              <a:t>in mitochondria</a:t>
            </a:r>
          </a:p>
          <a:p>
            <a:pPr marL="1085850" lvl="2" eaLnBrk="1" hangingPunct="1">
              <a:spcBef>
                <a:spcPts val="313"/>
              </a:spcBef>
              <a:buFont typeface="Wingdings" charset="0"/>
              <a:buNone/>
            </a:pPr>
            <a:r>
              <a:rPr lang="en-US" dirty="0">
                <a:latin typeface="Tahoma" charset="0"/>
                <a:ea typeface="Arial" charset="0"/>
                <a:cs typeface="Arial" charset="0"/>
              </a:rPr>
              <a:t>2. </a:t>
            </a:r>
            <a:r>
              <a:rPr lang="en-US" u="sng" dirty="0">
                <a:solidFill>
                  <a:srgbClr val="CC0000"/>
                </a:solidFill>
                <a:latin typeface="Tahoma" charset="0"/>
                <a:ea typeface="Arial" charset="0"/>
                <a:cs typeface="Arial" charset="0"/>
              </a:rPr>
              <a:t>Pyruvate oxidation</a:t>
            </a:r>
            <a:endParaRPr lang="en-US" dirty="0">
              <a:latin typeface="Tahoma" charset="0"/>
              <a:ea typeface="Arial" charset="0"/>
              <a:cs typeface="Arial" charset="0"/>
            </a:endParaRPr>
          </a:p>
          <a:p>
            <a:pPr marL="1085850" lvl="2" eaLnBrk="1" hangingPunct="1">
              <a:spcBef>
                <a:spcPts val="313"/>
              </a:spcBef>
              <a:buFont typeface="Wingdings" charset="0"/>
              <a:buNone/>
            </a:pPr>
            <a:r>
              <a:rPr lang="en-US" dirty="0">
                <a:latin typeface="Tahoma" charset="0"/>
                <a:ea typeface="Arial" charset="0"/>
                <a:cs typeface="Arial" charset="0"/>
              </a:rPr>
              <a:t>3. </a:t>
            </a:r>
            <a:r>
              <a:rPr lang="en-US" u="sng" dirty="0">
                <a:solidFill>
                  <a:srgbClr val="CC0000"/>
                </a:solidFill>
                <a:latin typeface="Tahoma" charset="0"/>
                <a:ea typeface="Arial" charset="0"/>
                <a:cs typeface="Arial" charset="0"/>
              </a:rPr>
              <a:t>Krebs cycle</a:t>
            </a:r>
            <a:endParaRPr lang="en-US" dirty="0">
              <a:latin typeface="Tahoma" charset="0"/>
              <a:ea typeface="Arial" charset="0"/>
              <a:cs typeface="Arial" charset="0"/>
            </a:endParaRPr>
          </a:p>
          <a:p>
            <a:pPr marL="1085850" lvl="2" eaLnBrk="1" hangingPunct="1">
              <a:spcBef>
                <a:spcPts val="313"/>
              </a:spcBef>
              <a:buFont typeface="Wingdings" charset="0"/>
              <a:buNone/>
            </a:pPr>
            <a:r>
              <a:rPr lang="en-US" dirty="0">
                <a:latin typeface="Tahoma" charset="0"/>
                <a:ea typeface="Arial" charset="0"/>
                <a:cs typeface="Arial" charset="0"/>
              </a:rPr>
              <a:t>4. </a:t>
            </a:r>
            <a:r>
              <a:rPr lang="en-US" u="sng" dirty="0">
                <a:solidFill>
                  <a:srgbClr val="CC0000"/>
                </a:solidFill>
                <a:latin typeface="Tahoma" charset="0"/>
                <a:ea typeface="Arial" charset="0"/>
                <a:cs typeface="Arial" charset="0"/>
              </a:rPr>
              <a:t>Electron transport chain</a:t>
            </a:r>
            <a:endParaRPr lang="en-US" dirty="0">
              <a:latin typeface="Tahoma" charset="0"/>
              <a:ea typeface="Arial" charset="0"/>
              <a:cs typeface="Arial" charset="0"/>
            </a:endParaRPr>
          </a:p>
        </p:txBody>
      </p:sp>
      <p:pic>
        <p:nvPicPr>
          <p:cNvPr id="400389" name="Picture 5"/>
          <p:cNvPicPr>
            <a:picLocks noChangeAspect="1" noChangeArrowheads="1"/>
          </p:cNvPicPr>
          <p:nvPr/>
        </p:nvPicPr>
        <p:blipFill>
          <a:blip r:embed="rId6"/>
          <a:srcRect r="1801" b="13356"/>
          <a:stretch>
            <a:fillRect/>
          </a:stretch>
        </p:blipFill>
        <p:spPr bwMode="auto">
          <a:xfrm>
            <a:off x="5105400" y="2671763"/>
            <a:ext cx="3965575" cy="2593975"/>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2" name="Group 28"/>
          <p:cNvGrpSpPr>
            <a:grpSpLocks/>
          </p:cNvGrpSpPr>
          <p:nvPr/>
        </p:nvGrpSpPr>
        <p:grpSpPr bwMode="auto">
          <a:xfrm>
            <a:off x="280988" y="6248400"/>
            <a:ext cx="8686800" cy="549275"/>
            <a:chOff x="177" y="3936"/>
            <a:chExt cx="5472" cy="346"/>
          </a:xfrm>
        </p:grpSpPr>
        <p:sp>
          <p:nvSpPr>
            <p:cNvPr id="68614" name="Rectangle 8"/>
            <p:cNvSpPr>
              <a:spLocks noChangeArrowheads="1"/>
            </p:cNvSpPr>
            <p:nvPr/>
          </p:nvSpPr>
          <p:spPr bwMode="auto">
            <a:xfrm>
              <a:off x="177" y="3965"/>
              <a:ext cx="5472" cy="288"/>
            </a:xfrm>
            <a:prstGeom prst="rect">
              <a:avLst/>
            </a:prstGeom>
            <a:solidFill>
              <a:schemeClr val="bg2"/>
            </a:solidFill>
            <a:ln w="9525">
              <a:solidFill>
                <a:schemeClr val="bg2"/>
              </a:solidFill>
              <a:miter lim="800000"/>
              <a:headEnd/>
              <a:tailEnd/>
            </a:ln>
          </p:spPr>
          <p:txBody>
            <a:bodyPr wrap="none" anchor="ctr"/>
            <a:lstStyle/>
            <a:p>
              <a:endParaRPr lang="en-US"/>
            </a:p>
          </p:txBody>
        </p:sp>
        <p:grpSp>
          <p:nvGrpSpPr>
            <p:cNvPr id="68615" name="Group 9"/>
            <p:cNvGrpSpPr>
              <a:grpSpLocks/>
            </p:cNvGrpSpPr>
            <p:nvPr/>
          </p:nvGrpSpPr>
          <p:grpSpPr bwMode="auto">
            <a:xfrm>
              <a:off x="321" y="3936"/>
              <a:ext cx="4475" cy="346"/>
              <a:chOff x="743" y="3672"/>
              <a:chExt cx="4475" cy="346"/>
            </a:xfrm>
          </p:grpSpPr>
          <p:sp>
            <p:nvSpPr>
              <p:cNvPr id="68616" name="Rectangle 10"/>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C</a:t>
                </a:r>
                <a:r>
                  <a:rPr lang="en-US" sz="2600" baseline="-25000">
                    <a:solidFill>
                      <a:srgbClr val="CC0000"/>
                    </a:solidFill>
                  </a:rPr>
                  <a:t>6</a:t>
                </a:r>
                <a:r>
                  <a:rPr lang="en-US" sz="2600">
                    <a:solidFill>
                      <a:srgbClr val="CC0000"/>
                    </a:solidFill>
                  </a:rPr>
                  <a:t>H</a:t>
                </a:r>
                <a:r>
                  <a:rPr lang="en-US" sz="2600" baseline="-25000">
                    <a:solidFill>
                      <a:srgbClr val="CC0000"/>
                    </a:solidFill>
                  </a:rPr>
                  <a:t>12</a:t>
                </a:r>
                <a:r>
                  <a:rPr lang="en-US" sz="2600">
                    <a:solidFill>
                      <a:srgbClr val="CC0000"/>
                    </a:solidFill>
                  </a:rPr>
                  <a:t>O</a:t>
                </a:r>
                <a:r>
                  <a:rPr lang="en-US" sz="2600" baseline="-25000">
                    <a:solidFill>
                      <a:srgbClr val="CC0000"/>
                    </a:solidFill>
                  </a:rPr>
                  <a:t>6</a:t>
                </a:r>
                <a:endParaRPr lang="en-US" sz="2600" baseline="-25000">
                  <a:solidFill>
                    <a:schemeClr val="tx2"/>
                  </a:solidFill>
                </a:endParaRPr>
              </a:p>
            </p:txBody>
          </p:sp>
          <p:sp>
            <p:nvSpPr>
              <p:cNvPr id="68617" name="Rectangle 11"/>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6O</a:t>
                </a:r>
                <a:r>
                  <a:rPr lang="en-US" sz="2600" baseline="-25000">
                    <a:solidFill>
                      <a:srgbClr val="CC0000"/>
                    </a:solidFill>
                  </a:rPr>
                  <a:t>2</a:t>
                </a:r>
                <a:endParaRPr lang="en-US" sz="2600" baseline="-25000">
                  <a:solidFill>
                    <a:schemeClr val="tx2"/>
                  </a:solidFill>
                </a:endParaRPr>
              </a:p>
            </p:txBody>
          </p:sp>
          <p:sp>
            <p:nvSpPr>
              <p:cNvPr id="68618" name="Rectangle 12"/>
              <p:cNvSpPr>
                <a:spLocks noChangeArrowheads="1"/>
              </p:cNvSpPr>
              <p:nvPr/>
            </p:nvSpPr>
            <p:spPr bwMode="auto">
              <a:xfrm>
                <a:off x="2973"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ATP</a:t>
                </a:r>
                <a:endParaRPr lang="en-US" sz="2600" baseline="-25000">
                  <a:solidFill>
                    <a:schemeClr val="tx2"/>
                  </a:solidFill>
                </a:endParaRPr>
              </a:p>
            </p:txBody>
          </p:sp>
          <p:sp>
            <p:nvSpPr>
              <p:cNvPr id="68619" name="Rectangle 13"/>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6H</a:t>
                </a:r>
                <a:r>
                  <a:rPr lang="en-US" sz="2600" baseline="-25000">
                    <a:solidFill>
                      <a:srgbClr val="CC0000"/>
                    </a:solidFill>
                  </a:rPr>
                  <a:t>2</a:t>
                </a:r>
                <a:r>
                  <a:rPr lang="en-US" sz="2600">
                    <a:solidFill>
                      <a:srgbClr val="CC0000"/>
                    </a:solidFill>
                  </a:rPr>
                  <a:t>O</a:t>
                </a:r>
              </a:p>
            </p:txBody>
          </p:sp>
          <p:sp>
            <p:nvSpPr>
              <p:cNvPr id="68620" name="Rectangle 14"/>
              <p:cNvSpPr>
                <a:spLocks noChangeArrowheads="1"/>
              </p:cNvSpPr>
              <p:nvPr/>
            </p:nvSpPr>
            <p:spPr bwMode="auto">
              <a:xfrm>
                <a:off x="4599"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6CO</a:t>
                </a:r>
                <a:r>
                  <a:rPr lang="en-US" sz="2600" baseline="-25000">
                    <a:solidFill>
                      <a:srgbClr val="CC0000"/>
                    </a:solidFill>
                  </a:rPr>
                  <a:t>2</a:t>
                </a:r>
              </a:p>
            </p:txBody>
          </p:sp>
          <p:sp>
            <p:nvSpPr>
              <p:cNvPr id="68621" name="Rectangle 15"/>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sym typeface="Symbol" charset="0"/>
                  </a:rPr>
                  <a:t></a:t>
                </a:r>
              </a:p>
            </p:txBody>
          </p:sp>
          <p:sp>
            <p:nvSpPr>
              <p:cNvPr id="68622" name="Rectangle 16"/>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68623" name="Rectangle 17"/>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68624" name="Rectangle 18"/>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grpSp>
      </p:grpSp>
      <p:sp>
        <p:nvSpPr>
          <p:cNvPr id="400408" name="Rectangle 24"/>
          <p:cNvSpPr>
            <a:spLocks noChangeArrowheads="1"/>
          </p:cNvSpPr>
          <p:nvPr/>
        </p:nvSpPr>
        <p:spPr bwMode="auto">
          <a:xfrm>
            <a:off x="7467600" y="6248400"/>
            <a:ext cx="12906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F116A"/>
                </a:solidFill>
              </a:rPr>
              <a:t>(+ </a:t>
            </a:r>
            <a:r>
              <a:rPr lang="en-US" sz="2600">
                <a:solidFill>
                  <a:srgbClr val="CC0000"/>
                </a:solidFill>
              </a:rPr>
              <a:t>heat</a:t>
            </a:r>
            <a:r>
              <a:rPr lang="en-US" sz="2200">
                <a:solidFill>
                  <a:srgbClr val="0F116A"/>
                </a:solidFill>
              </a:rPr>
              <a:t>)</a:t>
            </a:r>
          </a:p>
        </p:txBody>
      </p:sp>
    </p:spTree>
    <p:extLst>
      <p:ext uri="{BB962C8B-B14F-4D97-AF65-F5344CB8AC3E}">
        <p14:creationId xmlns:p14="http://schemas.microsoft.com/office/powerpoint/2010/main" val="232492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 calcmode="lin" valueType="num">
                                      <p:cBhvr additive="base">
                                        <p:cTn id="7" dur="500" fill="hold"/>
                                        <p:tgtEl>
                                          <p:spTgt spid="400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0408">
                                            <p:txEl>
                                              <p:pRg st="0" end="0"/>
                                            </p:txEl>
                                          </p:spTgt>
                                        </p:tgtEl>
                                        <p:attrNameLst>
                                          <p:attrName>style.visibility</p:attrName>
                                        </p:attrNameLst>
                                      </p:cBhvr>
                                      <p:to>
                                        <p:strVal val="visible"/>
                                      </p:to>
                                    </p:set>
                                    <p:animEffect transition="in" filter="wipe(left)">
                                      <p:cBhvr>
                                        <p:cTn id="17" dur="500"/>
                                        <p:tgtEl>
                                          <p:spTgt spid="40040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Po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00387">
                                            <p:txEl>
                                              <p:pRg st="1" end="1"/>
                                            </p:txEl>
                                          </p:spTgt>
                                        </p:tgtEl>
                                        <p:attrNameLst>
                                          <p:attrName>style.visibility</p:attrName>
                                        </p:attrNameLst>
                                      </p:cBhvr>
                                      <p:to>
                                        <p:strVal val="visible"/>
                                      </p:to>
                                    </p:set>
                                    <p:anim calcmode="lin" valueType="num">
                                      <p:cBhvr additive="base">
                                        <p:cTn id="22" dur="500" fill="hold"/>
                                        <p:tgtEl>
                                          <p:spTgt spid="40038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0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00387">
                                            <p:txEl>
                                              <p:pRg st="2" end="2"/>
                                            </p:txEl>
                                          </p:spTgt>
                                        </p:tgtEl>
                                        <p:attrNameLst>
                                          <p:attrName>style.visibility</p:attrName>
                                        </p:attrNameLst>
                                      </p:cBhvr>
                                      <p:to>
                                        <p:strVal val="visible"/>
                                      </p:to>
                                    </p:set>
                                    <p:anim calcmode="lin" valueType="num">
                                      <p:cBhvr additive="base">
                                        <p:cTn id="28" dur="500" fill="hold"/>
                                        <p:tgtEl>
                                          <p:spTgt spid="400387">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00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00387">
                                            <p:txEl>
                                              <p:pRg st="3" end="3"/>
                                            </p:txEl>
                                          </p:spTgt>
                                        </p:tgtEl>
                                        <p:attrNameLst>
                                          <p:attrName>style.visibility</p:attrName>
                                        </p:attrNameLst>
                                      </p:cBhvr>
                                      <p:to>
                                        <p:strVal val="visible"/>
                                      </p:to>
                                    </p:set>
                                    <p:anim calcmode="lin" valueType="num">
                                      <p:cBhvr additive="base">
                                        <p:cTn id="34" dur="500" fill="hold"/>
                                        <p:tgtEl>
                                          <p:spTgt spid="400387">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003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00387">
                                            <p:txEl>
                                              <p:pRg st="4" end="4"/>
                                            </p:txEl>
                                          </p:spTgt>
                                        </p:tgtEl>
                                        <p:attrNameLst>
                                          <p:attrName>style.visibility</p:attrName>
                                        </p:attrNameLst>
                                      </p:cBhvr>
                                      <p:to>
                                        <p:strVal val="visible"/>
                                      </p:to>
                                    </p:set>
                                    <p:anim calcmode="lin" valueType="num">
                                      <p:cBhvr additive="base">
                                        <p:cTn id="40" dur="500" fill="hold"/>
                                        <p:tgtEl>
                                          <p:spTgt spid="400387">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003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00387">
                                            <p:txEl>
                                              <p:pRg st="5" end="5"/>
                                            </p:txEl>
                                          </p:spTgt>
                                        </p:tgtEl>
                                        <p:attrNameLst>
                                          <p:attrName>style.visibility</p:attrName>
                                        </p:attrNameLst>
                                      </p:cBhvr>
                                      <p:to>
                                        <p:strVal val="visible"/>
                                      </p:to>
                                    </p:set>
                                    <p:anim calcmode="lin" valueType="num">
                                      <p:cBhvr additive="base">
                                        <p:cTn id="46" dur="500" fill="hold"/>
                                        <p:tgtEl>
                                          <p:spTgt spid="400387">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003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00387">
                                            <p:txEl>
                                              <p:pRg st="6" end="6"/>
                                            </p:txEl>
                                          </p:spTgt>
                                        </p:tgtEl>
                                        <p:attrNameLst>
                                          <p:attrName>style.visibility</p:attrName>
                                        </p:attrNameLst>
                                      </p:cBhvr>
                                      <p:to>
                                        <p:strVal val="visible"/>
                                      </p:to>
                                    </p:set>
                                    <p:anim calcmode="lin" valueType="num">
                                      <p:cBhvr additive="base">
                                        <p:cTn id="52" dur="500" fill="hold"/>
                                        <p:tgtEl>
                                          <p:spTgt spid="400387">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003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00387">
                                            <p:txEl>
                                              <p:pRg st="7" end="7"/>
                                            </p:txEl>
                                          </p:spTgt>
                                        </p:tgtEl>
                                        <p:attrNameLst>
                                          <p:attrName>style.visibility</p:attrName>
                                        </p:attrNameLst>
                                      </p:cBhvr>
                                      <p:to>
                                        <p:strVal val="visible"/>
                                      </p:to>
                                    </p:set>
                                    <p:anim calcmode="lin" valueType="num">
                                      <p:cBhvr additive="base">
                                        <p:cTn id="58" dur="500" fill="hold"/>
                                        <p:tgtEl>
                                          <p:spTgt spid="400387">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0038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00387">
                                            <p:txEl>
                                              <p:pRg st="8" end="8"/>
                                            </p:txEl>
                                          </p:spTgt>
                                        </p:tgtEl>
                                        <p:attrNameLst>
                                          <p:attrName>style.visibility</p:attrName>
                                        </p:attrNameLst>
                                      </p:cBhvr>
                                      <p:to>
                                        <p:strVal val="visible"/>
                                      </p:to>
                                    </p:set>
                                    <p:anim calcmode="lin" valueType="num">
                                      <p:cBhvr additive="base">
                                        <p:cTn id="64" dur="500" fill="hold"/>
                                        <p:tgtEl>
                                          <p:spTgt spid="400387">
                                            <p:txEl>
                                              <p:pRg st="8" end="8"/>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0038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400387">
                                            <p:txEl>
                                              <p:pRg st="9" end="9"/>
                                            </p:txEl>
                                          </p:spTgt>
                                        </p:tgtEl>
                                        <p:attrNameLst>
                                          <p:attrName>style.visibility</p:attrName>
                                        </p:attrNameLst>
                                      </p:cBhvr>
                                      <p:to>
                                        <p:strVal val="visible"/>
                                      </p:to>
                                    </p:set>
                                    <p:anim calcmode="lin" valueType="num">
                                      <p:cBhvr additive="base">
                                        <p:cTn id="70" dur="500" fill="hold"/>
                                        <p:tgtEl>
                                          <p:spTgt spid="400387">
                                            <p:txEl>
                                              <p:pRg st="9" end="9"/>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0038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00387">
                                            <p:txEl>
                                              <p:pRg st="10" end="10"/>
                                            </p:txEl>
                                          </p:spTgt>
                                        </p:tgtEl>
                                        <p:attrNameLst>
                                          <p:attrName>style.visibility</p:attrName>
                                        </p:attrNameLst>
                                      </p:cBhvr>
                                      <p:to>
                                        <p:strVal val="visible"/>
                                      </p:to>
                                    </p:set>
                                    <p:anim calcmode="lin" valueType="num">
                                      <p:cBhvr additive="base">
                                        <p:cTn id="76" dur="500" fill="hold"/>
                                        <p:tgtEl>
                                          <p:spTgt spid="400387">
                                            <p:txEl>
                                              <p:pRg st="10" end="10"/>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40038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P spid="40040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327025" y="1300163"/>
            <a:ext cx="461963" cy="244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5956" name="Rectangle 36" descr="Rectangle: Click to edit Master text styles&#10;Second level&#10;Third level&#10;Fourth level&#10;Fifth level"/>
          <p:cNvSpPr>
            <a:spLocks noGrp="1" noChangeArrowheads="1"/>
          </p:cNvSpPr>
          <p:nvPr>
            <p:ph type="body" idx="1"/>
          </p:nvPr>
        </p:nvSpPr>
        <p:spPr>
          <a:xfrm>
            <a:off x="163513" y="1068388"/>
            <a:ext cx="4538662" cy="4926012"/>
          </a:xfrm>
          <a:solidFill>
            <a:schemeClr val="bg1"/>
          </a:solidFill>
        </p:spPr>
        <p:txBody>
          <a:bodyPr rIns="0"/>
          <a:lstStyle/>
          <a:p>
            <a:pPr eaLnBrk="1" hangingPunct="1">
              <a:lnSpc>
                <a:spcPct val="90000"/>
              </a:lnSpc>
            </a:pPr>
            <a:r>
              <a:rPr lang="en-US" sz="2900" u="sng">
                <a:solidFill>
                  <a:srgbClr val="CC0000"/>
                </a:solidFill>
                <a:latin typeface="Tahoma" charset="0"/>
              </a:rPr>
              <a:t>ATP synthase enzyme</a:t>
            </a:r>
            <a:endParaRPr lang="en-US" sz="2600">
              <a:latin typeface="Tahoma" charset="0"/>
            </a:endParaRPr>
          </a:p>
          <a:p>
            <a:pPr lvl="1" eaLnBrk="1" hangingPunct="1">
              <a:lnSpc>
                <a:spcPct val="90000"/>
              </a:lnSpc>
            </a:pPr>
            <a:r>
              <a:rPr lang="en-US">
                <a:latin typeface="Tahoma" charset="0"/>
                <a:ea typeface="Arial" charset="0"/>
                <a:cs typeface="Arial" charset="0"/>
              </a:rPr>
              <a:t>H</a:t>
            </a:r>
            <a:r>
              <a:rPr lang="en-US" baseline="30000">
                <a:latin typeface="Tahoma" charset="0"/>
                <a:ea typeface="Arial" charset="0"/>
                <a:cs typeface="Arial" charset="0"/>
              </a:rPr>
              <a:t>+</a:t>
            </a:r>
            <a:r>
              <a:rPr lang="en-US">
                <a:latin typeface="Tahoma" charset="0"/>
                <a:ea typeface="Arial" charset="0"/>
                <a:cs typeface="Arial" charset="0"/>
              </a:rPr>
              <a:t> flows through it</a:t>
            </a:r>
          </a:p>
          <a:p>
            <a:pPr marL="1085850" lvl="2" eaLnBrk="1" hangingPunct="1">
              <a:lnSpc>
                <a:spcPct val="90000"/>
              </a:lnSpc>
            </a:pPr>
            <a:r>
              <a:rPr lang="en-US">
                <a:latin typeface="Tahoma" charset="0"/>
                <a:ea typeface="Arial" charset="0"/>
                <a:cs typeface="Arial" charset="0"/>
              </a:rPr>
              <a:t>conformational changes</a:t>
            </a:r>
          </a:p>
          <a:p>
            <a:pPr marL="1085850" lvl="2" eaLnBrk="1" hangingPunct="1">
              <a:lnSpc>
                <a:spcPct val="90000"/>
              </a:lnSpc>
            </a:pPr>
            <a:r>
              <a:rPr lang="en-US">
                <a:latin typeface="Tahoma" charset="0"/>
                <a:ea typeface="Arial" charset="0"/>
                <a:cs typeface="Arial" charset="0"/>
              </a:rPr>
              <a:t>bond</a:t>
            </a:r>
            <a:r>
              <a:rPr lang="en-US">
                <a:solidFill>
                  <a:schemeClr val="tx2"/>
                </a:solidFill>
                <a:latin typeface="Tahoma" charset="0"/>
                <a:ea typeface="Arial" charset="0"/>
                <a:cs typeface="Arial" charset="0"/>
              </a:rPr>
              <a:t> </a:t>
            </a:r>
            <a:r>
              <a:rPr lang="en-US">
                <a:solidFill>
                  <a:srgbClr val="CC0000"/>
                </a:solidFill>
                <a:latin typeface="Tahoma" charset="0"/>
                <a:ea typeface="Arial" charset="0"/>
                <a:cs typeface="Arial" charset="0"/>
              </a:rPr>
              <a:t>P</a:t>
            </a:r>
            <a:r>
              <a:rPr lang="en-US" baseline="-25000">
                <a:solidFill>
                  <a:srgbClr val="CC0000"/>
                </a:solidFill>
                <a:latin typeface="Tahoma" charset="0"/>
                <a:ea typeface="Arial" charset="0"/>
                <a:cs typeface="Arial" charset="0"/>
              </a:rPr>
              <a:t>i</a:t>
            </a:r>
            <a:r>
              <a:rPr lang="en-US">
                <a:solidFill>
                  <a:schemeClr val="tx2"/>
                </a:solidFill>
                <a:latin typeface="Tahoma" charset="0"/>
                <a:ea typeface="Arial" charset="0"/>
                <a:cs typeface="Arial" charset="0"/>
              </a:rPr>
              <a:t> </a:t>
            </a:r>
            <a:r>
              <a:rPr lang="en-US">
                <a:latin typeface="Tahoma" charset="0"/>
                <a:ea typeface="Arial" charset="0"/>
                <a:cs typeface="Arial" charset="0"/>
              </a:rPr>
              <a:t>to</a:t>
            </a:r>
            <a:r>
              <a:rPr lang="en-US">
                <a:solidFill>
                  <a:schemeClr val="tx2"/>
                </a:solidFill>
                <a:latin typeface="Tahoma" charset="0"/>
                <a:ea typeface="Arial" charset="0"/>
                <a:cs typeface="Arial" charset="0"/>
              </a:rPr>
              <a:t> </a:t>
            </a:r>
            <a:r>
              <a:rPr lang="en-US">
                <a:solidFill>
                  <a:srgbClr val="CC0000"/>
                </a:solidFill>
                <a:latin typeface="Tahoma" charset="0"/>
                <a:ea typeface="Arial" charset="0"/>
                <a:cs typeface="Arial" charset="0"/>
              </a:rPr>
              <a:t>ADP</a:t>
            </a:r>
            <a:r>
              <a:rPr lang="en-US">
                <a:latin typeface="Tahoma" charset="0"/>
                <a:ea typeface="Arial" charset="0"/>
                <a:cs typeface="Arial" charset="0"/>
              </a:rPr>
              <a:t> to make </a:t>
            </a:r>
            <a:r>
              <a:rPr lang="en-US">
                <a:solidFill>
                  <a:srgbClr val="CC0000"/>
                </a:solidFill>
                <a:latin typeface="Tahoma" charset="0"/>
                <a:ea typeface="Arial" charset="0"/>
                <a:cs typeface="Arial" charset="0"/>
              </a:rPr>
              <a:t>ATP</a:t>
            </a:r>
            <a:endParaRPr lang="en-US">
              <a:latin typeface="Tahoma" charset="0"/>
              <a:ea typeface="Arial" charset="0"/>
              <a:cs typeface="Arial" charset="0"/>
            </a:endParaRPr>
          </a:p>
          <a:p>
            <a:pPr lvl="1" eaLnBrk="1" hangingPunct="1">
              <a:lnSpc>
                <a:spcPct val="90000"/>
              </a:lnSpc>
            </a:pPr>
            <a:r>
              <a:rPr lang="en-US">
                <a:latin typeface="Tahoma" charset="0"/>
                <a:ea typeface="Arial" charset="0"/>
                <a:cs typeface="Arial" charset="0"/>
              </a:rPr>
              <a:t>set up a H</a:t>
            </a:r>
            <a:r>
              <a:rPr lang="en-US" baseline="30000">
                <a:latin typeface="Tahoma" charset="0"/>
                <a:ea typeface="Arial" charset="0"/>
                <a:cs typeface="Arial" charset="0"/>
              </a:rPr>
              <a:t>+ </a:t>
            </a:r>
            <a:r>
              <a:rPr lang="en-US">
                <a:latin typeface="Tahoma" charset="0"/>
                <a:ea typeface="Arial" charset="0"/>
                <a:cs typeface="Arial" charset="0"/>
              </a:rPr>
              <a:t>gradient</a:t>
            </a:r>
          </a:p>
          <a:p>
            <a:pPr marL="1085850" lvl="2" eaLnBrk="1" hangingPunct="1">
              <a:lnSpc>
                <a:spcPct val="90000"/>
              </a:lnSpc>
            </a:pPr>
            <a:r>
              <a:rPr lang="en-US">
                <a:latin typeface="Tahoma" charset="0"/>
                <a:ea typeface="Arial" charset="0"/>
                <a:cs typeface="Arial" charset="0"/>
              </a:rPr>
              <a:t>allow the H</a:t>
            </a:r>
            <a:r>
              <a:rPr lang="en-US" baseline="30000">
                <a:latin typeface="Tahoma" charset="0"/>
                <a:ea typeface="Arial" charset="0"/>
                <a:cs typeface="Arial" charset="0"/>
              </a:rPr>
              <a:t>+</a:t>
            </a:r>
            <a:r>
              <a:rPr lang="en-US">
                <a:latin typeface="Tahoma" charset="0"/>
                <a:ea typeface="Arial" charset="0"/>
                <a:cs typeface="Arial" charset="0"/>
              </a:rPr>
              <a:t> to flow down concentration gradient through ATP synthase</a:t>
            </a:r>
          </a:p>
          <a:p>
            <a:pPr marL="1085850" lvl="2" eaLnBrk="1" hangingPunct="1">
              <a:lnSpc>
                <a:spcPct val="90000"/>
              </a:lnSpc>
            </a:pPr>
            <a:r>
              <a:rPr lang="en-US">
                <a:solidFill>
                  <a:srgbClr val="CC0000"/>
                </a:solidFill>
                <a:latin typeface="Tahoma" charset="0"/>
                <a:ea typeface="Arial" charset="0"/>
                <a:cs typeface="Arial" charset="0"/>
              </a:rPr>
              <a:t>ADP + P</a:t>
            </a:r>
            <a:r>
              <a:rPr lang="en-US" baseline="-25000">
                <a:solidFill>
                  <a:srgbClr val="CC0000"/>
                </a:solidFill>
                <a:latin typeface="Tahoma" charset="0"/>
                <a:ea typeface="Arial" charset="0"/>
                <a:cs typeface="Arial" charset="0"/>
              </a:rPr>
              <a:t>i</a:t>
            </a:r>
            <a:r>
              <a:rPr lang="en-US">
                <a:solidFill>
                  <a:srgbClr val="CC0000"/>
                </a:solidFill>
                <a:latin typeface="Tahoma" charset="0"/>
                <a:ea typeface="Arial" charset="0"/>
                <a:cs typeface="Arial" charset="0"/>
              </a:rPr>
              <a:t> </a:t>
            </a:r>
            <a:r>
              <a:rPr lang="en-US">
                <a:solidFill>
                  <a:srgbClr val="CC0000"/>
                </a:solidFill>
                <a:latin typeface="Tahoma" charset="0"/>
                <a:ea typeface="Arial" charset="0"/>
                <a:cs typeface="Arial" charset="0"/>
                <a:sym typeface="Symbol" charset="0"/>
              </a:rPr>
              <a:t></a:t>
            </a:r>
            <a:r>
              <a:rPr lang="en-US">
                <a:solidFill>
                  <a:srgbClr val="CC0000"/>
                </a:solidFill>
                <a:latin typeface="Tahoma" charset="0"/>
                <a:ea typeface="Arial" charset="0"/>
                <a:cs typeface="Arial" charset="0"/>
              </a:rPr>
              <a:t> ATP</a:t>
            </a:r>
            <a:endParaRPr lang="en-US">
              <a:latin typeface="Tahoma" charset="0"/>
              <a:ea typeface="Arial" charset="0"/>
              <a:cs typeface="Arial" charset="0"/>
            </a:endParaRPr>
          </a:p>
        </p:txBody>
      </p:sp>
      <p:grpSp>
        <p:nvGrpSpPr>
          <p:cNvPr id="72707" name="Group 38"/>
          <p:cNvGrpSpPr>
            <a:grpSpLocks/>
          </p:cNvGrpSpPr>
          <p:nvPr/>
        </p:nvGrpSpPr>
        <p:grpSpPr bwMode="auto">
          <a:xfrm>
            <a:off x="4913313" y="393700"/>
            <a:ext cx="4152900" cy="5738813"/>
            <a:chOff x="2793" y="251"/>
            <a:chExt cx="2616" cy="3615"/>
          </a:xfrm>
        </p:grpSpPr>
        <p:pic>
          <p:nvPicPr>
            <p:cNvPr id="72718" name="Picture 39" descr="09_03"/>
            <p:cNvPicPr>
              <a:picLocks noChangeAspect="1" noChangeArrowheads="1"/>
            </p:cNvPicPr>
            <p:nvPr/>
          </p:nvPicPr>
          <p:blipFill>
            <a:blip r:embed="rId7">
              <a:extLst>
                <a:ext uri="{28A0092B-C50C-407E-A947-70E740481C1C}">
                  <a14:useLocalDpi xmlns:a14="http://schemas.microsoft.com/office/drawing/2010/main" val="0"/>
                </a:ext>
              </a:extLst>
            </a:blip>
            <a:srcRect l="22501" t="4500" r="28125" b="4500"/>
            <a:stretch>
              <a:fillRect/>
            </a:stretch>
          </p:blipFill>
          <p:spPr bwMode="auto">
            <a:xfrm>
              <a:off x="2793" y="251"/>
              <a:ext cx="2616" cy="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40"/>
            <p:cNvSpPr>
              <a:spLocks noChangeArrowheads="1"/>
            </p:cNvSpPr>
            <p:nvPr/>
          </p:nvSpPr>
          <p:spPr bwMode="auto">
            <a:xfrm>
              <a:off x="4690" y="357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0" name="Rectangle 41"/>
            <p:cNvSpPr>
              <a:spLocks noChangeArrowheads="1"/>
            </p:cNvSpPr>
            <p:nvPr/>
          </p:nvSpPr>
          <p:spPr bwMode="auto">
            <a:xfrm>
              <a:off x="2818" y="2823"/>
              <a:ext cx="0" cy="230"/>
            </a:xfrm>
            <a:prstGeom prst="rect">
              <a:avLst/>
            </a:prstGeom>
            <a:solidFill>
              <a:srgbClr val="EAC2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solidFill>
                  <a:srgbClr val="000000"/>
                </a:solidFill>
              </a:endParaRPr>
            </a:p>
          </p:txBody>
        </p:sp>
        <p:sp>
          <p:nvSpPr>
            <p:cNvPr id="72721" name="Rectangle 42"/>
            <p:cNvSpPr>
              <a:spLocks noChangeArrowheads="1"/>
            </p:cNvSpPr>
            <p:nvPr/>
          </p:nvSpPr>
          <p:spPr bwMode="auto">
            <a:xfrm>
              <a:off x="3655" y="70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2" name="Rectangle 43"/>
            <p:cNvSpPr>
              <a:spLocks noChangeArrowheads="1"/>
            </p:cNvSpPr>
            <p:nvPr/>
          </p:nvSpPr>
          <p:spPr bwMode="auto">
            <a:xfrm>
              <a:off x="4872" y="7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3" name="Rectangle 44"/>
            <p:cNvSpPr>
              <a:spLocks noChangeArrowheads="1"/>
            </p:cNvSpPr>
            <p:nvPr/>
          </p:nvSpPr>
          <p:spPr bwMode="auto">
            <a:xfrm>
              <a:off x="4899" y="40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4" name="Rectangle 45"/>
            <p:cNvSpPr>
              <a:spLocks noChangeArrowheads="1"/>
            </p:cNvSpPr>
            <p:nvPr/>
          </p:nvSpPr>
          <p:spPr bwMode="auto">
            <a:xfrm>
              <a:off x="4217" y="7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5" name="Rectangle 46"/>
            <p:cNvSpPr>
              <a:spLocks noChangeArrowheads="1"/>
            </p:cNvSpPr>
            <p:nvPr/>
          </p:nvSpPr>
          <p:spPr bwMode="auto">
            <a:xfrm>
              <a:off x="4521" y="69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6" name="Rectangle 47"/>
            <p:cNvSpPr>
              <a:spLocks noChangeArrowheads="1"/>
            </p:cNvSpPr>
            <p:nvPr/>
          </p:nvSpPr>
          <p:spPr bwMode="auto">
            <a:xfrm>
              <a:off x="4439" y="44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7" name="Rectangle 48"/>
            <p:cNvSpPr>
              <a:spLocks noChangeArrowheads="1"/>
            </p:cNvSpPr>
            <p:nvPr/>
          </p:nvSpPr>
          <p:spPr bwMode="auto">
            <a:xfrm>
              <a:off x="4063" y="44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sp>
          <p:nvSpPr>
            <p:cNvPr id="72728" name="Rectangle 49"/>
            <p:cNvSpPr>
              <a:spLocks noChangeArrowheads="1"/>
            </p:cNvSpPr>
            <p:nvPr/>
          </p:nvSpPr>
          <p:spPr bwMode="auto">
            <a:xfrm>
              <a:off x="3709" y="28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30000">
                  <a:solidFill>
                    <a:srgbClr val="000000"/>
                  </a:solidFill>
                </a:rPr>
                <a:t>+</a:t>
              </a:r>
              <a:endParaRPr lang="en-US" sz="1800">
                <a:solidFill>
                  <a:srgbClr val="000000"/>
                </a:solidFill>
              </a:endParaRPr>
            </a:p>
          </p:txBody>
        </p:sp>
      </p:grpSp>
      <p:sp>
        <p:nvSpPr>
          <p:cNvPr id="72708" name="Rectangle 50"/>
          <p:cNvSpPr>
            <a:spLocks noChangeArrowheads="1"/>
          </p:cNvSpPr>
          <p:nvPr/>
        </p:nvSpPr>
        <p:spPr bwMode="auto">
          <a:xfrm>
            <a:off x="5397500" y="5021263"/>
            <a:ext cx="904875" cy="682625"/>
          </a:xfrm>
          <a:prstGeom prst="rect">
            <a:avLst/>
          </a:prstGeom>
          <a:solidFill>
            <a:srgbClr val="EECB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5971" name="AutoShape 51"/>
          <p:cNvSpPr>
            <a:spLocks noChangeArrowheads="1"/>
          </p:cNvSpPr>
          <p:nvPr/>
        </p:nvSpPr>
        <p:spPr bwMode="auto">
          <a:xfrm>
            <a:off x="5143500" y="5067300"/>
            <a:ext cx="1389063" cy="909638"/>
          </a:xfrm>
          <a:prstGeom prst="irregularSeal1">
            <a:avLst/>
          </a:prstGeom>
          <a:solidFill>
            <a:srgbClr val="FFEA18"/>
          </a:solidFill>
          <a:ln w="57150">
            <a:solidFill>
              <a:srgbClr val="FF6404"/>
            </a:solidFill>
            <a:miter lim="800000"/>
            <a:headEnd/>
            <a:tailEnd/>
          </a:ln>
        </p:spPr>
        <p:txBody>
          <a:bodyPr wrap="none" anchor="ctr"/>
          <a:lstStyle/>
          <a:p>
            <a:r>
              <a:rPr lang="en-US">
                <a:solidFill>
                  <a:srgbClr val="CC0000"/>
                </a:solidFill>
              </a:rPr>
              <a:t>ATP</a:t>
            </a:r>
            <a:endParaRPr lang="en-US" sz="6000">
              <a:solidFill>
                <a:schemeClr val="tx2"/>
              </a:solidFill>
            </a:endParaRPr>
          </a:p>
        </p:txBody>
      </p:sp>
      <p:sp>
        <p:nvSpPr>
          <p:cNvPr id="465972" name="AutoShape 52"/>
          <p:cNvSpPr>
            <a:spLocks noChangeArrowheads="1"/>
          </p:cNvSpPr>
          <p:nvPr/>
        </p:nvSpPr>
        <p:spPr bwMode="auto">
          <a:xfrm>
            <a:off x="4456113" y="4271963"/>
            <a:ext cx="1022350" cy="514350"/>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a:solidFill>
                  <a:srgbClr val="FFEA18"/>
                </a:solidFill>
              </a:rPr>
              <a:t>ADP</a:t>
            </a:r>
            <a:endParaRPr lang="en-US" sz="4400">
              <a:solidFill>
                <a:schemeClr val="tx2"/>
              </a:solidFill>
            </a:endParaRPr>
          </a:p>
        </p:txBody>
      </p:sp>
      <p:sp>
        <p:nvSpPr>
          <p:cNvPr id="465973" name="Freeform 53"/>
          <p:cNvSpPr>
            <a:spLocks/>
          </p:cNvSpPr>
          <p:nvPr/>
        </p:nvSpPr>
        <p:spPr bwMode="auto">
          <a:xfrm>
            <a:off x="6081713" y="4602163"/>
            <a:ext cx="658812" cy="627062"/>
          </a:xfrm>
          <a:custGeom>
            <a:avLst/>
            <a:gdLst>
              <a:gd name="T0" fmla="*/ 0 w 324"/>
              <a:gd name="T1" fmla="*/ 0 h 355"/>
              <a:gd name="T2" fmla="*/ 2147483647 w 324"/>
              <a:gd name="T3" fmla="*/ 2147483647 h 355"/>
              <a:gd name="T4" fmla="*/ 2147483647 w 324"/>
              <a:gd name="T5" fmla="*/ 2147483647 h 355"/>
              <a:gd name="T6" fmla="*/ 0 60000 65536"/>
              <a:gd name="T7" fmla="*/ 0 60000 65536"/>
              <a:gd name="T8" fmla="*/ 0 60000 65536"/>
              <a:gd name="T9" fmla="*/ 0 w 324"/>
              <a:gd name="T10" fmla="*/ 0 h 355"/>
              <a:gd name="T11" fmla="*/ 324 w 324"/>
              <a:gd name="T12" fmla="*/ 355 h 355"/>
            </a:gdLst>
            <a:ahLst/>
            <a:cxnLst>
              <a:cxn ang="T6">
                <a:pos x="T0" y="T1"/>
              </a:cxn>
              <a:cxn ang="T7">
                <a:pos x="T2" y="T3"/>
              </a:cxn>
              <a:cxn ang="T8">
                <a:pos x="T4" y="T5"/>
              </a:cxn>
            </a:cxnLst>
            <a:rect l="T9" t="T10" r="T11" b="T12"/>
            <a:pathLst>
              <a:path w="324" h="355">
                <a:moveTo>
                  <a:pt x="0" y="0"/>
                </a:moveTo>
                <a:cubicBezTo>
                  <a:pt x="142" y="25"/>
                  <a:pt x="284" y="50"/>
                  <a:pt x="304" y="109"/>
                </a:cubicBezTo>
                <a:cubicBezTo>
                  <a:pt x="324" y="168"/>
                  <a:pt x="223" y="261"/>
                  <a:pt x="123" y="355"/>
                </a:cubicBezTo>
              </a:path>
            </a:pathLst>
          </a:custGeom>
          <a:noFill/>
          <a:ln w="57150">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54"/>
          <p:cNvGrpSpPr>
            <a:grpSpLocks/>
          </p:cNvGrpSpPr>
          <p:nvPr/>
        </p:nvGrpSpPr>
        <p:grpSpPr bwMode="auto">
          <a:xfrm>
            <a:off x="5481638" y="4344988"/>
            <a:ext cx="673100" cy="457200"/>
            <a:chOff x="4070" y="2061"/>
            <a:chExt cx="424" cy="288"/>
          </a:xfrm>
        </p:grpSpPr>
        <p:sp>
          <p:nvSpPr>
            <p:cNvPr id="72716" name="Oval 55"/>
            <p:cNvSpPr>
              <a:spLocks noChangeArrowheads="1"/>
            </p:cNvSpPr>
            <p:nvPr/>
          </p:nvSpPr>
          <p:spPr bwMode="auto">
            <a:xfrm>
              <a:off x="4243" y="2080"/>
              <a:ext cx="251" cy="251"/>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solidFill>
                    <a:srgbClr val="FFEA18"/>
                  </a:solidFill>
                </a:rPr>
                <a:t>P</a:t>
              </a:r>
              <a:endParaRPr lang="en-US" sz="1600">
                <a:solidFill>
                  <a:srgbClr val="0F116A"/>
                </a:solidFill>
              </a:endParaRPr>
            </a:p>
          </p:txBody>
        </p:sp>
        <p:sp>
          <p:nvSpPr>
            <p:cNvPr id="72717" name="Rectangle 56"/>
            <p:cNvSpPr>
              <a:spLocks noChangeArrowheads="1"/>
            </p:cNvSpPr>
            <p:nvPr/>
          </p:nvSpPr>
          <p:spPr bwMode="auto">
            <a:xfrm>
              <a:off x="4070" y="2061"/>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0F116A"/>
                  </a:solidFill>
                </a:rPr>
                <a:t>+</a:t>
              </a:r>
            </a:p>
          </p:txBody>
        </p:sp>
      </p:grpSp>
      <p:pic>
        <p:nvPicPr>
          <p:cNvPr id="72713" name="Picture 5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7404" flipH="1">
            <a:off x="7923213" y="5159375"/>
            <a:ext cx="121761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78" name="Rectangle 58"/>
          <p:cNvSpPr>
            <a:spLocks noChangeArrowheads="1"/>
          </p:cNvSpPr>
          <p:nvPr/>
        </p:nvSpPr>
        <p:spPr bwMode="auto">
          <a:xfrm>
            <a:off x="223838" y="6345238"/>
            <a:ext cx="7296150" cy="4572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CC0000"/>
                </a:solidFill>
              </a:rPr>
              <a:t>But…</a:t>
            </a:r>
            <a:r>
              <a:rPr lang="en-US">
                <a:solidFill>
                  <a:srgbClr val="0F116A"/>
                </a:solidFill>
              </a:rPr>
              <a:t> How is the proton (H</a:t>
            </a:r>
            <a:r>
              <a:rPr lang="en-US" baseline="30000">
                <a:solidFill>
                  <a:srgbClr val="0F116A"/>
                </a:solidFill>
              </a:rPr>
              <a:t>+</a:t>
            </a:r>
            <a:r>
              <a:rPr lang="en-US">
                <a:solidFill>
                  <a:srgbClr val="0F116A"/>
                </a:solidFill>
              </a:rPr>
              <a:t>) gradient formed?</a:t>
            </a:r>
          </a:p>
        </p:txBody>
      </p:sp>
      <p:sp>
        <p:nvSpPr>
          <p:cNvPr id="72715" name="Rectangle 24"/>
          <p:cNvSpPr>
            <a:spLocks noGrp="1" noChangeArrowheads="1"/>
          </p:cNvSpPr>
          <p:nvPr>
            <p:ph type="title"/>
          </p:nvPr>
        </p:nvSpPr>
        <p:spPr/>
        <p:txBody>
          <a:bodyPr/>
          <a:lstStyle/>
          <a:p>
            <a:pPr eaLnBrk="1" hangingPunct="1"/>
            <a:r>
              <a:rPr lang="en-US">
                <a:latin typeface="Times New Roman" charset="0"/>
              </a:rPr>
              <a:t>And how do we do that?</a:t>
            </a:r>
          </a:p>
        </p:txBody>
      </p:sp>
    </p:spTree>
    <p:extLst>
      <p:ext uri="{BB962C8B-B14F-4D97-AF65-F5344CB8AC3E}">
        <p14:creationId xmlns:p14="http://schemas.microsoft.com/office/powerpoint/2010/main" val="1314737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5956">
                                            <p:txEl>
                                              <p:pRg st="0" end="0"/>
                                            </p:txEl>
                                          </p:spTgt>
                                        </p:tgtEl>
                                        <p:attrNameLst>
                                          <p:attrName>style.visibility</p:attrName>
                                        </p:attrNameLst>
                                      </p:cBhvr>
                                      <p:to>
                                        <p:strVal val="visible"/>
                                      </p:to>
                                    </p:set>
                                    <p:anim calcmode="lin" valueType="num">
                                      <p:cBhvr additive="base">
                                        <p:cTn id="7" dur="500" fill="hold"/>
                                        <p:tgtEl>
                                          <p:spTgt spid="4659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59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5956">
                                            <p:txEl>
                                              <p:pRg st="1" end="1"/>
                                            </p:txEl>
                                          </p:spTgt>
                                        </p:tgtEl>
                                        <p:attrNameLst>
                                          <p:attrName>style.visibility</p:attrName>
                                        </p:attrNameLst>
                                      </p:cBhvr>
                                      <p:to>
                                        <p:strVal val="visible"/>
                                      </p:to>
                                    </p:set>
                                    <p:anim calcmode="lin" valueType="num">
                                      <p:cBhvr additive="base">
                                        <p:cTn id="13" dur="500" fill="hold"/>
                                        <p:tgtEl>
                                          <p:spTgt spid="4659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59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5956">
                                            <p:txEl>
                                              <p:pRg st="2" end="2"/>
                                            </p:txEl>
                                          </p:spTgt>
                                        </p:tgtEl>
                                        <p:attrNameLst>
                                          <p:attrName>style.visibility</p:attrName>
                                        </p:attrNameLst>
                                      </p:cBhvr>
                                      <p:to>
                                        <p:strVal val="visible"/>
                                      </p:to>
                                    </p:set>
                                    <p:anim calcmode="lin" valueType="num">
                                      <p:cBhvr additive="base">
                                        <p:cTn id="19" dur="500" fill="hold"/>
                                        <p:tgtEl>
                                          <p:spTgt spid="4659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59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5956">
                                            <p:txEl>
                                              <p:pRg st="3" end="3"/>
                                            </p:txEl>
                                          </p:spTgt>
                                        </p:tgtEl>
                                        <p:attrNameLst>
                                          <p:attrName>style.visibility</p:attrName>
                                        </p:attrNameLst>
                                      </p:cBhvr>
                                      <p:to>
                                        <p:strVal val="visible"/>
                                      </p:to>
                                    </p:set>
                                    <p:anim calcmode="lin" valueType="num">
                                      <p:cBhvr additive="base">
                                        <p:cTn id="25" dur="500" fill="hold"/>
                                        <p:tgtEl>
                                          <p:spTgt spid="4659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59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5956">
                                            <p:txEl>
                                              <p:pRg st="4" end="4"/>
                                            </p:txEl>
                                          </p:spTgt>
                                        </p:tgtEl>
                                        <p:attrNameLst>
                                          <p:attrName>style.visibility</p:attrName>
                                        </p:attrNameLst>
                                      </p:cBhvr>
                                      <p:to>
                                        <p:strVal val="visible"/>
                                      </p:to>
                                    </p:set>
                                    <p:anim calcmode="lin" valueType="num">
                                      <p:cBhvr additive="base">
                                        <p:cTn id="31" dur="500" fill="hold"/>
                                        <p:tgtEl>
                                          <p:spTgt spid="46595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595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5956">
                                            <p:txEl>
                                              <p:pRg st="5" end="5"/>
                                            </p:txEl>
                                          </p:spTgt>
                                        </p:tgtEl>
                                        <p:attrNameLst>
                                          <p:attrName>style.visibility</p:attrName>
                                        </p:attrNameLst>
                                      </p:cBhvr>
                                      <p:to>
                                        <p:strVal val="visible"/>
                                      </p:to>
                                    </p:set>
                                    <p:anim calcmode="lin" valueType="num">
                                      <p:cBhvr additive="base">
                                        <p:cTn id="37" dur="500" fill="hold"/>
                                        <p:tgtEl>
                                          <p:spTgt spid="46595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595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5956">
                                            <p:txEl>
                                              <p:pRg st="6" end="6"/>
                                            </p:txEl>
                                          </p:spTgt>
                                        </p:tgtEl>
                                        <p:attrNameLst>
                                          <p:attrName>style.visibility</p:attrName>
                                        </p:attrNameLst>
                                      </p:cBhvr>
                                      <p:to>
                                        <p:strVal val="visible"/>
                                      </p:to>
                                    </p:set>
                                    <p:anim calcmode="lin" valueType="num">
                                      <p:cBhvr additive="base">
                                        <p:cTn id="43" dur="500" fill="hold"/>
                                        <p:tgtEl>
                                          <p:spTgt spid="46595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595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465972"/>
                                        </p:tgtEl>
                                        <p:attrNameLst>
                                          <p:attrName>style.visibility</p:attrName>
                                        </p:attrNameLst>
                                      </p:cBhvr>
                                      <p:to>
                                        <p:strVal val="visible"/>
                                      </p:to>
                                    </p:set>
                                    <p:animEffect transition="in" filter="circle(out)">
                                      <p:cBhvr>
                                        <p:cTn id="49" dur="500"/>
                                        <p:tgtEl>
                                          <p:spTgt spid="465972"/>
                                        </p:tgtEl>
                                      </p:cBhvr>
                                    </p:animEffect>
                                  </p:childTnLst>
                                  <p:subTnLst>
                                    <p:audio>
                                      <p:cMediaNode>
                                        <p:cTn display="0" masterRel="sameClick">
                                          <p:stCondLst>
                                            <p:cond evt="begin" delay="0">
                                              <p:tn val="47"/>
                                            </p:cond>
                                          </p:stCondLst>
                                          <p:endCondLst>
                                            <p:cond evt="onStopAudio" delay="0">
                                              <p:tgtEl>
                                                <p:sldTgt/>
                                              </p:tgtEl>
                                            </p:cond>
                                          </p:endCondLst>
                                        </p:cTn>
                                        <p:tgtEl>
                                          <p:sndTgt r:embed="rId4" name="String"/>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subTnLst>
                                    <p:audio>
                                      <p:cMediaNode>
                                        <p:cTn display="0" masterRel="sameClick">
                                          <p:stCondLst>
                                            <p:cond evt="begin" delay="0">
                                              <p:tn val="52"/>
                                            </p:cond>
                                          </p:stCondLst>
                                          <p:endCondLst>
                                            <p:cond evt="onStopAudio" delay="0">
                                              <p:tgtEl>
                                                <p:sldTgt/>
                                              </p:tgtEl>
                                            </p:cond>
                                          </p:endCondLst>
                                        </p:cTn>
                                        <p:tgtEl>
                                          <p:sndTgt r:embed="rId5" name="Vibro Up"/>
                                        </p:tgtEl>
                                      </p:cMediaNode>
                                    </p:audio>
                                  </p:sub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465973"/>
                                        </p:tgtEl>
                                        <p:attrNameLst>
                                          <p:attrName>style.visibility</p:attrName>
                                        </p:attrNameLst>
                                      </p:cBhvr>
                                      <p:to>
                                        <p:strVal val="visible"/>
                                      </p:to>
                                    </p:set>
                                    <p:animEffect transition="in" filter="wipe(up)">
                                      <p:cBhvr>
                                        <p:cTn id="58" dur="500"/>
                                        <p:tgtEl>
                                          <p:spTgt spid="46597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32" fill="hold" grpId="0" nodeType="clickEffect">
                                  <p:stCondLst>
                                    <p:cond delay="0"/>
                                  </p:stCondLst>
                                  <p:childTnLst>
                                    <p:set>
                                      <p:cBhvr>
                                        <p:cTn id="62" dur="1" fill="hold">
                                          <p:stCondLst>
                                            <p:cond delay="0"/>
                                          </p:stCondLst>
                                        </p:cTn>
                                        <p:tgtEl>
                                          <p:spTgt spid="465971"/>
                                        </p:tgtEl>
                                        <p:attrNameLst>
                                          <p:attrName>style.visibility</p:attrName>
                                        </p:attrNameLst>
                                      </p:cBhvr>
                                      <p:to>
                                        <p:strVal val="visible"/>
                                      </p:to>
                                    </p:set>
                                    <p:animEffect transition="in" filter="circle(out)">
                                      <p:cBhvr>
                                        <p:cTn id="63" dur="500"/>
                                        <p:tgtEl>
                                          <p:spTgt spid="465971"/>
                                        </p:tgtEl>
                                      </p:cBhvr>
                                    </p:animEffect>
                                  </p:childTnLst>
                                  <p:subTnLst>
                                    <p:audio>
                                      <p:cMediaNode>
                                        <p:cTn display="0" masterRel="sameClick">
                                          <p:stCondLst>
                                            <p:cond evt="begin" delay="0">
                                              <p:tn val="61"/>
                                            </p:cond>
                                          </p:stCondLst>
                                          <p:endCondLst>
                                            <p:cond evt="onStopAudio" delay="0">
                                              <p:tgtEl>
                                                <p:sldTgt/>
                                              </p:tgtEl>
                                            </p:cond>
                                          </p:endCondLst>
                                        </p:cTn>
                                        <p:tgtEl>
                                          <p:sndTgt r:embed="rId6" name="Explosion"/>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65978"/>
                                        </p:tgtEl>
                                        <p:attrNameLst>
                                          <p:attrName>style.visibility</p:attrName>
                                        </p:attrNameLst>
                                      </p:cBhvr>
                                      <p:to>
                                        <p:strVal val="visible"/>
                                      </p:to>
                                    </p:set>
                                    <p:animEffect transition="in" filter="wipe(left)">
                                      <p:cBhvr>
                                        <p:cTn id="68" dur="500"/>
                                        <p:tgtEl>
                                          <p:spTgt spid="465978"/>
                                        </p:tgtEl>
                                      </p:cBhvr>
                                    </p:animEffect>
                                  </p:childTnLst>
                                  <p:subTnLst>
                                    <p:audio>
                                      <p:cMediaNode>
                                        <p:cTn display="0" masterRel="sameClick">
                                          <p:stCondLst>
                                            <p:cond evt="begin" delay="0">
                                              <p:tn val="66"/>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56" grpId="0" build="p" autoUpdateAnimBg="0"/>
      <p:bldP spid="465971" grpId="0" animBg="1" autoUpdateAnimBg="0"/>
      <p:bldP spid="465972" grpId="0" animBg="1" autoUpdateAnimBg="0"/>
      <p:bldP spid="465973" grpId="0" animBg="1"/>
      <p:bldP spid="46597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a:latin typeface="Times New Roman" charset="0"/>
              </a:rPr>
              <a:t>Glycolysis </a:t>
            </a:r>
          </a:p>
        </p:txBody>
      </p:sp>
      <p:grpSp>
        <p:nvGrpSpPr>
          <p:cNvPr id="2" name="Group 10"/>
          <p:cNvGrpSpPr>
            <a:grpSpLocks/>
          </p:cNvGrpSpPr>
          <p:nvPr/>
        </p:nvGrpSpPr>
        <p:grpSpPr bwMode="auto">
          <a:xfrm>
            <a:off x="1485900" y="2446338"/>
            <a:ext cx="5105400" cy="1066800"/>
            <a:chOff x="1104" y="1584"/>
            <a:chExt cx="3216" cy="672"/>
          </a:xfrm>
        </p:grpSpPr>
        <p:sp>
          <p:nvSpPr>
            <p:cNvPr id="76808" name="Rectangle 4"/>
            <p:cNvSpPr>
              <a:spLocks noChangeArrowheads="1"/>
            </p:cNvSpPr>
            <p:nvPr/>
          </p:nvSpPr>
          <p:spPr bwMode="auto">
            <a:xfrm>
              <a:off x="1104" y="1584"/>
              <a:ext cx="3216" cy="672"/>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76809" name="Rectangle 5"/>
            <p:cNvSpPr>
              <a:spLocks noChangeArrowheads="1"/>
            </p:cNvSpPr>
            <p:nvPr/>
          </p:nvSpPr>
          <p:spPr bwMode="auto">
            <a:xfrm>
              <a:off x="1165" y="1622"/>
              <a:ext cx="31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glucose </a:t>
              </a:r>
              <a:r>
                <a:rPr lang="en-US" sz="2600">
                  <a:solidFill>
                    <a:srgbClr val="0F116A"/>
                  </a:solidFill>
                  <a:sym typeface="Symbol" charset="0"/>
                </a:rPr>
                <a:t>     pyruvate</a:t>
              </a:r>
              <a:endParaRPr lang="en-US" sz="3000">
                <a:solidFill>
                  <a:srgbClr val="0F116A"/>
                </a:solidFill>
                <a:sym typeface="Symbol" charset="0"/>
              </a:endParaRPr>
            </a:p>
          </p:txBody>
        </p:sp>
        <p:sp>
          <p:nvSpPr>
            <p:cNvPr id="76810" name="Rectangle 6"/>
            <p:cNvSpPr>
              <a:spLocks noChangeArrowheads="1"/>
            </p:cNvSpPr>
            <p:nvPr/>
          </p:nvSpPr>
          <p:spPr bwMode="auto">
            <a:xfrm>
              <a:off x="3408" y="1886"/>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chemeClr val="tx2"/>
                  </a:solidFill>
                </a:rPr>
                <a:t>2</a:t>
              </a:r>
              <a:r>
                <a:rPr lang="en-US" sz="2000">
                  <a:solidFill>
                    <a:schemeClr val="tx2"/>
                  </a:solidFill>
                </a:rPr>
                <a:t>x</a:t>
              </a:r>
              <a:endParaRPr lang="en-US" sz="2600">
                <a:solidFill>
                  <a:schemeClr val="tx2"/>
                </a:solidFill>
              </a:endParaRPr>
            </a:p>
          </p:txBody>
        </p:sp>
        <p:sp>
          <p:nvSpPr>
            <p:cNvPr id="76811" name="AutoShape 7"/>
            <p:cNvSpPr>
              <a:spLocks noChangeArrowheads="1"/>
            </p:cNvSpPr>
            <p:nvPr/>
          </p:nvSpPr>
          <p:spPr bwMode="auto">
            <a:xfrm>
              <a:off x="1392" y="187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6C</a:t>
              </a:r>
              <a:endParaRPr lang="en-US"/>
            </a:p>
          </p:txBody>
        </p:sp>
        <p:sp>
          <p:nvSpPr>
            <p:cNvPr id="76812" name="AutoShape 8"/>
            <p:cNvSpPr>
              <a:spLocks noChangeArrowheads="1"/>
            </p:cNvSpPr>
            <p:nvPr/>
          </p:nvSpPr>
          <p:spPr bwMode="auto">
            <a:xfrm>
              <a:off x="3696" y="187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grpSp>
      <p:pic>
        <p:nvPicPr>
          <p:cNvPr id="406539" name="Picture 11"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3143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40" name="AutoShape 12"/>
          <p:cNvSpPr>
            <a:spLocks noChangeArrowheads="1"/>
          </p:cNvSpPr>
          <p:nvPr/>
        </p:nvSpPr>
        <p:spPr bwMode="auto">
          <a:xfrm>
            <a:off x="7194550" y="1873250"/>
            <a:ext cx="1857375" cy="1900238"/>
          </a:xfrm>
          <a:prstGeom prst="wedgeEllipseCallout">
            <a:avLst>
              <a:gd name="adj1" fmla="val 1625"/>
              <a:gd name="adj2" fmla="val -107727"/>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In the</a:t>
            </a:r>
            <a:br>
              <a:rPr lang="en-US" sz="1800">
                <a:solidFill>
                  <a:srgbClr val="0F116A"/>
                </a:solidFill>
                <a:latin typeface="Comic Sans MS" charset="0"/>
              </a:rPr>
            </a:br>
            <a:r>
              <a:rPr lang="en-US" sz="1800">
                <a:solidFill>
                  <a:srgbClr val="0F116A"/>
                </a:solidFill>
                <a:latin typeface="Comic Sans MS" charset="0"/>
              </a:rPr>
              <a:t>cytosol?</a:t>
            </a:r>
            <a:br>
              <a:rPr lang="en-US" sz="1800">
                <a:solidFill>
                  <a:srgbClr val="0F116A"/>
                </a:solidFill>
                <a:latin typeface="Comic Sans MS" charset="0"/>
              </a:rPr>
            </a:br>
            <a:r>
              <a:rPr lang="en-US" sz="1800">
                <a:solidFill>
                  <a:srgbClr val="0F116A"/>
                </a:solidFill>
                <a:latin typeface="Comic Sans MS" charset="0"/>
              </a:rPr>
              <a:t>Why does</a:t>
            </a:r>
            <a:br>
              <a:rPr lang="en-US" sz="1800">
                <a:solidFill>
                  <a:srgbClr val="0F116A"/>
                </a:solidFill>
                <a:latin typeface="Comic Sans MS" charset="0"/>
              </a:rPr>
            </a:br>
            <a:r>
              <a:rPr lang="en-US" sz="1800">
                <a:solidFill>
                  <a:srgbClr val="0F116A"/>
                </a:solidFill>
                <a:latin typeface="Comic Sans MS" charset="0"/>
              </a:rPr>
              <a:t>that make</a:t>
            </a:r>
            <a:br>
              <a:rPr lang="en-US" sz="1800">
                <a:solidFill>
                  <a:srgbClr val="0F116A"/>
                </a:solidFill>
                <a:latin typeface="Comic Sans MS" charset="0"/>
              </a:rPr>
            </a:br>
            <a:r>
              <a:rPr lang="en-US" sz="1800">
                <a:solidFill>
                  <a:srgbClr val="0F116A"/>
                </a:solidFill>
                <a:latin typeface="Comic Sans MS" charset="0"/>
              </a:rPr>
              <a:t>evolutionary</a:t>
            </a:r>
            <a:br>
              <a:rPr lang="en-US" sz="1800">
                <a:solidFill>
                  <a:srgbClr val="0F116A"/>
                </a:solidFill>
                <a:latin typeface="Comic Sans MS" charset="0"/>
              </a:rPr>
            </a:br>
            <a:r>
              <a:rPr lang="en-US" sz="1800">
                <a:solidFill>
                  <a:srgbClr val="0F116A"/>
                </a:solidFill>
                <a:latin typeface="Comic Sans MS" charset="0"/>
              </a:rPr>
              <a:t>sense?</a:t>
            </a:r>
            <a:endParaRPr lang="en-US" sz="1800" i="1">
              <a:solidFill>
                <a:srgbClr val="0F116A"/>
              </a:solidFill>
              <a:latin typeface="Comic Sans MS" charset="0"/>
            </a:endParaRPr>
          </a:p>
        </p:txBody>
      </p:sp>
      <p:pic>
        <p:nvPicPr>
          <p:cNvPr id="406541" name="Picture 13"/>
          <p:cNvPicPr>
            <a:picLocks noChangeAspect="1" noChangeArrowheads="1"/>
          </p:cNvPicPr>
          <p:nvPr/>
        </p:nvPicPr>
        <p:blipFill>
          <a:blip r:embed="rId8"/>
          <a:srcRect/>
          <a:stretch>
            <a:fillRect/>
          </a:stretch>
        </p:blipFill>
        <p:spPr bwMode="auto">
          <a:xfrm>
            <a:off x="7546975" y="4841875"/>
            <a:ext cx="1531938" cy="1916113"/>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406542" name="AutoShape 14"/>
          <p:cNvSpPr>
            <a:spLocks noChangeArrowheads="1"/>
          </p:cNvSpPr>
          <p:nvPr/>
        </p:nvSpPr>
        <p:spPr bwMode="auto">
          <a:xfrm>
            <a:off x="5033963" y="6070600"/>
            <a:ext cx="2693987" cy="708025"/>
          </a:xfrm>
          <a:prstGeom prst="wedgeEllipseCallout">
            <a:avLst>
              <a:gd name="adj1" fmla="val 72273"/>
              <a:gd name="adj2" fmla="val -148208"/>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That</a:t>
            </a:r>
            <a:r>
              <a:rPr lang="ja-JP" altLang="en-US" sz="1800">
                <a:solidFill>
                  <a:srgbClr val="0F116A"/>
                </a:solidFill>
                <a:latin typeface="Comic Sans MS" charset="0"/>
              </a:rPr>
              <a:t>’</a:t>
            </a:r>
            <a:r>
              <a:rPr lang="en-US" altLang="ja-JP" sz="1800">
                <a:solidFill>
                  <a:srgbClr val="0F116A"/>
                </a:solidFill>
                <a:latin typeface="Comic Sans MS" charset="0"/>
              </a:rPr>
              <a:t>s not enough</a:t>
            </a:r>
            <a:br>
              <a:rPr lang="en-US" altLang="ja-JP" sz="1800">
                <a:solidFill>
                  <a:srgbClr val="0F116A"/>
                </a:solidFill>
                <a:latin typeface="Comic Sans MS" charset="0"/>
              </a:rPr>
            </a:br>
            <a:r>
              <a:rPr lang="en-US" altLang="ja-JP" sz="1800">
                <a:solidFill>
                  <a:srgbClr val="0F116A"/>
                </a:solidFill>
                <a:latin typeface="Comic Sans MS" charset="0"/>
              </a:rPr>
              <a:t>ATP for me</a:t>
            </a:r>
            <a:r>
              <a:rPr lang="en-US" altLang="ja-JP" sz="1800" i="1">
                <a:solidFill>
                  <a:srgbClr val="0F116A"/>
                </a:solidFill>
                <a:latin typeface="Comic Sans MS" charset="0"/>
              </a:rPr>
              <a:t>!</a:t>
            </a:r>
            <a:endParaRPr lang="en-US" sz="1800" i="1">
              <a:solidFill>
                <a:srgbClr val="0F116A"/>
              </a:solidFill>
              <a:latin typeface="Comic Sans MS" charset="0"/>
            </a:endParaRPr>
          </a:p>
        </p:txBody>
      </p:sp>
      <p:sp>
        <p:nvSpPr>
          <p:cNvPr id="406531" name="Rectangle 3" descr="Rectangle: Click to edit Master text styles&#10;Second level&#10;Third level&#10;Fourth level&#10;Fifth level"/>
          <p:cNvSpPr>
            <a:spLocks noGrp="1" noChangeArrowheads="1"/>
          </p:cNvSpPr>
          <p:nvPr>
            <p:ph type="body" idx="1"/>
          </p:nvPr>
        </p:nvSpPr>
        <p:spPr>
          <a:xfrm>
            <a:off x="221226" y="1306707"/>
            <a:ext cx="8031163" cy="5257800"/>
          </a:xfrm>
          <a:noFill/>
        </p:spPr>
        <p:txBody>
          <a:bodyPr>
            <a:normAutofit fontScale="92500" lnSpcReduction="10000"/>
          </a:bodyPr>
          <a:lstStyle/>
          <a:p>
            <a:pPr eaLnBrk="1" hangingPunct="1">
              <a:spcBef>
                <a:spcPts val="800"/>
              </a:spcBef>
            </a:pPr>
            <a:r>
              <a:rPr lang="en-US" sz="2600" dirty="0">
                <a:latin typeface="Tahoma" charset="0"/>
              </a:rPr>
              <a:t>Breaking down glucose </a:t>
            </a:r>
          </a:p>
          <a:p>
            <a:pPr lvl="1" eaLnBrk="1" hangingPunct="1">
              <a:spcBef>
                <a:spcPts val="800"/>
              </a:spcBef>
            </a:pPr>
            <a:r>
              <a:rPr lang="ja-JP" altLang="en-US" dirty="0">
                <a:latin typeface="Tahoma" charset="0"/>
                <a:ea typeface="Arial" charset="0"/>
                <a:cs typeface="Arial" charset="0"/>
              </a:rPr>
              <a:t>“</a:t>
            </a:r>
            <a:r>
              <a:rPr lang="en-US" altLang="ja-JP" u="sng" dirty="0" err="1">
                <a:solidFill>
                  <a:srgbClr val="CC0000"/>
                </a:solidFill>
                <a:latin typeface="Tahoma" charset="0"/>
                <a:ea typeface="Arial" charset="0"/>
                <a:cs typeface="Arial" charset="0"/>
              </a:rPr>
              <a:t>glyco</a:t>
            </a:r>
            <a:r>
              <a:rPr lang="en-US" altLang="ja-JP" dirty="0">
                <a:latin typeface="Tahoma" charset="0"/>
                <a:ea typeface="Arial" charset="0"/>
                <a:cs typeface="Arial" charset="0"/>
              </a:rPr>
              <a:t> – </a:t>
            </a:r>
            <a:r>
              <a:rPr lang="en-US" altLang="ja-JP" u="sng" dirty="0" err="1">
                <a:solidFill>
                  <a:srgbClr val="CC0000"/>
                </a:solidFill>
                <a:latin typeface="Tahoma" charset="0"/>
                <a:ea typeface="Arial" charset="0"/>
                <a:cs typeface="Arial" charset="0"/>
              </a:rPr>
              <a:t>lysis</a:t>
            </a:r>
            <a:r>
              <a:rPr lang="ja-JP" altLang="en-US" dirty="0">
                <a:latin typeface="Tahoma" charset="0"/>
                <a:ea typeface="Arial" charset="0"/>
                <a:cs typeface="Arial" charset="0"/>
              </a:rPr>
              <a:t>”</a:t>
            </a:r>
            <a:r>
              <a:rPr lang="en-US" altLang="ja-JP" dirty="0">
                <a:latin typeface="Tahoma" charset="0"/>
                <a:ea typeface="Arial" charset="0"/>
                <a:cs typeface="Arial" charset="0"/>
              </a:rPr>
              <a:t> (splitting sugar)</a:t>
            </a:r>
          </a:p>
          <a:p>
            <a:pPr lvl="1" eaLnBrk="1" hangingPunct="1">
              <a:spcBef>
                <a:spcPts val="800"/>
              </a:spcBef>
            </a:pPr>
            <a:endParaRPr lang="en-US" dirty="0">
              <a:latin typeface="Tahoma" charset="0"/>
              <a:ea typeface="Arial" charset="0"/>
              <a:cs typeface="Arial" charset="0"/>
              <a:sym typeface="Symbol" charset="0"/>
            </a:endParaRPr>
          </a:p>
          <a:p>
            <a:pPr eaLnBrk="1" hangingPunct="1">
              <a:spcBef>
                <a:spcPts val="800"/>
              </a:spcBef>
              <a:buFont typeface="Wingdings" charset="0"/>
              <a:buNone/>
            </a:pPr>
            <a:endParaRPr lang="en-US" sz="2600" dirty="0">
              <a:latin typeface="Tahoma" charset="0"/>
              <a:sym typeface="Symbol" charset="0"/>
            </a:endParaRPr>
          </a:p>
          <a:p>
            <a:pPr eaLnBrk="1" hangingPunct="1">
              <a:spcBef>
                <a:spcPts val="800"/>
              </a:spcBef>
              <a:buFont typeface="Wingdings" charset="0"/>
              <a:buNone/>
            </a:pPr>
            <a:r>
              <a:rPr lang="en-US" sz="2600" dirty="0">
                <a:latin typeface="Tahoma" charset="0"/>
                <a:sym typeface="Symbol" charset="0"/>
              </a:rPr>
              <a:t>	</a:t>
            </a:r>
            <a:r>
              <a:rPr lang="en-US" sz="900" dirty="0">
                <a:latin typeface="Tahoma" charset="0"/>
                <a:sym typeface="Symbol" charset="0"/>
              </a:rPr>
              <a:t>								</a:t>
            </a:r>
            <a:endParaRPr lang="en-US" sz="2600" dirty="0">
              <a:latin typeface="Tahoma" charset="0"/>
              <a:sym typeface="Symbol" charset="0"/>
            </a:endParaRPr>
          </a:p>
          <a:p>
            <a:pPr lvl="1" eaLnBrk="1" hangingPunct="1">
              <a:spcBef>
                <a:spcPts val="800"/>
              </a:spcBef>
            </a:pPr>
            <a:r>
              <a:rPr lang="en-US" dirty="0">
                <a:latin typeface="Tahoma" charset="0"/>
                <a:ea typeface="Arial" charset="0"/>
                <a:cs typeface="Arial" charset="0"/>
              </a:rPr>
              <a:t>ancient pathway which harvests energy</a:t>
            </a:r>
          </a:p>
          <a:p>
            <a:pPr marL="1085850" lvl="2" eaLnBrk="1" hangingPunct="1">
              <a:spcBef>
                <a:spcPts val="800"/>
              </a:spcBef>
            </a:pPr>
            <a:r>
              <a:rPr lang="en-US" dirty="0">
                <a:latin typeface="Tahoma" charset="0"/>
                <a:ea typeface="Arial" charset="0"/>
                <a:cs typeface="Arial" charset="0"/>
              </a:rPr>
              <a:t>where energy transfer first evolved</a:t>
            </a:r>
          </a:p>
          <a:p>
            <a:pPr marL="1085850" lvl="2" eaLnBrk="1" hangingPunct="1">
              <a:spcBef>
                <a:spcPts val="800"/>
              </a:spcBef>
            </a:pPr>
            <a:r>
              <a:rPr lang="en-US" dirty="0">
                <a:latin typeface="Tahoma" charset="0"/>
                <a:ea typeface="Arial" charset="0"/>
                <a:cs typeface="Arial" charset="0"/>
              </a:rPr>
              <a:t>transfer energy from organic molecules to ATP</a:t>
            </a:r>
          </a:p>
          <a:p>
            <a:pPr marL="1085850" lvl="2" eaLnBrk="1" hangingPunct="1">
              <a:spcBef>
                <a:spcPts val="800"/>
              </a:spcBef>
            </a:pPr>
            <a:r>
              <a:rPr lang="en-US" dirty="0">
                <a:latin typeface="Tahoma" charset="0"/>
                <a:ea typeface="Arial" charset="0"/>
                <a:cs typeface="Arial" charset="0"/>
              </a:rPr>
              <a:t>still is starting point for </a:t>
            </a:r>
            <a:r>
              <a:rPr lang="en-US" u="sng" dirty="0">
                <a:solidFill>
                  <a:srgbClr val="CC0000"/>
                </a:solidFill>
                <a:latin typeface="Tahoma" charset="0"/>
                <a:ea typeface="Arial" charset="0"/>
                <a:cs typeface="Arial" charset="0"/>
              </a:rPr>
              <a:t>ALL</a:t>
            </a:r>
            <a:r>
              <a:rPr lang="en-US" dirty="0">
                <a:latin typeface="Tahoma" charset="0"/>
                <a:ea typeface="Arial" charset="0"/>
                <a:cs typeface="Arial" charset="0"/>
              </a:rPr>
              <a:t> cellular respiration</a:t>
            </a:r>
          </a:p>
          <a:p>
            <a:pPr lvl="1" eaLnBrk="1" hangingPunct="1">
              <a:spcBef>
                <a:spcPts val="800"/>
              </a:spcBef>
            </a:pPr>
            <a:r>
              <a:rPr lang="en-US" dirty="0">
                <a:latin typeface="Tahoma" charset="0"/>
                <a:ea typeface="Arial" charset="0"/>
                <a:cs typeface="Arial" charset="0"/>
              </a:rPr>
              <a:t>but it</a:t>
            </a:r>
            <a:r>
              <a:rPr lang="ja-JP" altLang="en-US" dirty="0">
                <a:latin typeface="Tahoma" charset="0"/>
                <a:ea typeface="Arial" charset="0"/>
                <a:cs typeface="Arial" charset="0"/>
              </a:rPr>
              <a:t>’</a:t>
            </a:r>
            <a:r>
              <a:rPr lang="en-US" altLang="ja-JP" dirty="0">
                <a:latin typeface="Tahoma" charset="0"/>
                <a:ea typeface="Arial" charset="0"/>
                <a:cs typeface="Arial" charset="0"/>
              </a:rPr>
              <a:t>s inefficient </a:t>
            </a:r>
          </a:p>
          <a:p>
            <a:pPr marL="1085850" lvl="2" eaLnBrk="1" hangingPunct="1">
              <a:spcBef>
                <a:spcPts val="800"/>
              </a:spcBef>
            </a:pPr>
            <a:r>
              <a:rPr lang="en-US" dirty="0">
                <a:latin typeface="Tahoma" charset="0"/>
                <a:ea typeface="Arial" charset="0"/>
                <a:cs typeface="Arial" charset="0"/>
              </a:rPr>
              <a:t>generate only</a:t>
            </a:r>
            <a:r>
              <a:rPr lang="en-US" dirty="0">
                <a:solidFill>
                  <a:schemeClr val="tx2"/>
                </a:solidFill>
                <a:latin typeface="Tahoma" charset="0"/>
                <a:ea typeface="Arial" charset="0"/>
                <a:cs typeface="Arial" charset="0"/>
              </a:rPr>
              <a:t> </a:t>
            </a:r>
            <a:r>
              <a:rPr lang="en-US" u="sng" dirty="0">
                <a:solidFill>
                  <a:srgbClr val="CC0000"/>
                </a:solidFill>
                <a:latin typeface="Tahoma" charset="0"/>
                <a:ea typeface="Arial" charset="0"/>
                <a:cs typeface="Arial" charset="0"/>
              </a:rPr>
              <a:t>2 ATP</a:t>
            </a:r>
            <a:r>
              <a:rPr lang="en-US" dirty="0">
                <a:latin typeface="Tahoma" charset="0"/>
                <a:ea typeface="Arial" charset="0"/>
                <a:cs typeface="Arial" charset="0"/>
              </a:rPr>
              <a:t> for every </a:t>
            </a:r>
            <a:r>
              <a:rPr lang="en-US" u="sng" dirty="0">
                <a:solidFill>
                  <a:srgbClr val="CC0000"/>
                </a:solidFill>
                <a:latin typeface="Tahoma" charset="0"/>
                <a:ea typeface="Arial" charset="0"/>
                <a:cs typeface="Arial" charset="0"/>
              </a:rPr>
              <a:t>1 glucose</a:t>
            </a:r>
            <a:endParaRPr lang="en-US" dirty="0">
              <a:solidFill>
                <a:schemeClr val="tx2"/>
              </a:solidFill>
              <a:latin typeface="Tahoma" charset="0"/>
              <a:ea typeface="Arial" charset="0"/>
              <a:cs typeface="Arial" charset="0"/>
            </a:endParaRPr>
          </a:p>
          <a:p>
            <a:pPr lvl="1" eaLnBrk="1" hangingPunct="1">
              <a:spcBef>
                <a:spcPts val="800"/>
              </a:spcBef>
            </a:pPr>
            <a:r>
              <a:rPr lang="en-US" dirty="0">
                <a:latin typeface="Tahoma" charset="0"/>
                <a:ea typeface="Arial" charset="0"/>
                <a:cs typeface="Arial" charset="0"/>
              </a:rPr>
              <a:t>occurs in cytosol</a:t>
            </a:r>
          </a:p>
        </p:txBody>
      </p:sp>
    </p:spTree>
    <p:extLst>
      <p:ext uri="{BB962C8B-B14F-4D97-AF65-F5344CB8AC3E}">
        <p14:creationId xmlns:p14="http://schemas.microsoft.com/office/powerpoint/2010/main" val="632914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anim calcmode="lin" valueType="num">
                                      <p:cBhvr additive="base">
                                        <p:cTn id="7"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6531">
                                            <p:txEl>
                                              <p:pRg st="5" end="5"/>
                                            </p:txEl>
                                          </p:spTgt>
                                        </p:tgtEl>
                                        <p:attrNameLst>
                                          <p:attrName>style.visibility</p:attrName>
                                        </p:attrNameLst>
                                      </p:cBhvr>
                                      <p:to>
                                        <p:strVal val="visible"/>
                                      </p:to>
                                    </p:set>
                                    <p:anim calcmode="lin" valueType="num">
                                      <p:cBhvr additive="base">
                                        <p:cTn id="18" dur="500" fill="hold"/>
                                        <p:tgtEl>
                                          <p:spTgt spid="406531">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65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6531">
                                            <p:txEl>
                                              <p:pRg st="6" end="6"/>
                                            </p:txEl>
                                          </p:spTgt>
                                        </p:tgtEl>
                                        <p:attrNameLst>
                                          <p:attrName>style.visibility</p:attrName>
                                        </p:attrNameLst>
                                      </p:cBhvr>
                                      <p:to>
                                        <p:strVal val="visible"/>
                                      </p:to>
                                    </p:set>
                                    <p:anim calcmode="lin" valueType="num">
                                      <p:cBhvr additive="base">
                                        <p:cTn id="24" dur="500" fill="hold"/>
                                        <p:tgtEl>
                                          <p:spTgt spid="406531">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65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6531">
                                            <p:txEl>
                                              <p:pRg st="7" end="7"/>
                                            </p:txEl>
                                          </p:spTgt>
                                        </p:tgtEl>
                                        <p:attrNameLst>
                                          <p:attrName>style.visibility</p:attrName>
                                        </p:attrNameLst>
                                      </p:cBhvr>
                                      <p:to>
                                        <p:strVal val="visible"/>
                                      </p:to>
                                    </p:set>
                                    <p:anim calcmode="lin" valueType="num">
                                      <p:cBhvr additive="base">
                                        <p:cTn id="30" dur="500" fill="hold"/>
                                        <p:tgtEl>
                                          <p:spTgt spid="406531">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65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6531">
                                            <p:txEl>
                                              <p:pRg st="8" end="8"/>
                                            </p:txEl>
                                          </p:spTgt>
                                        </p:tgtEl>
                                        <p:attrNameLst>
                                          <p:attrName>style.visibility</p:attrName>
                                        </p:attrNameLst>
                                      </p:cBhvr>
                                      <p:to>
                                        <p:strVal val="visible"/>
                                      </p:to>
                                    </p:set>
                                    <p:anim calcmode="lin" valueType="num">
                                      <p:cBhvr additive="base">
                                        <p:cTn id="36" dur="500" fill="hold"/>
                                        <p:tgtEl>
                                          <p:spTgt spid="406531">
                                            <p:txEl>
                                              <p:pRg st="8" end="8"/>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065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06531">
                                            <p:txEl>
                                              <p:pRg st="9" end="9"/>
                                            </p:txEl>
                                          </p:spTgt>
                                        </p:tgtEl>
                                        <p:attrNameLst>
                                          <p:attrName>style.visibility</p:attrName>
                                        </p:attrNameLst>
                                      </p:cBhvr>
                                      <p:to>
                                        <p:strVal val="visible"/>
                                      </p:to>
                                    </p:set>
                                    <p:anim calcmode="lin" valueType="num">
                                      <p:cBhvr additive="base">
                                        <p:cTn id="42" dur="500" fill="hold"/>
                                        <p:tgtEl>
                                          <p:spTgt spid="406531">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65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06531">
                                            <p:txEl>
                                              <p:pRg st="10" end="10"/>
                                            </p:txEl>
                                          </p:spTgt>
                                        </p:tgtEl>
                                        <p:attrNameLst>
                                          <p:attrName>style.visibility</p:attrName>
                                        </p:attrNameLst>
                                      </p:cBhvr>
                                      <p:to>
                                        <p:strVal val="visible"/>
                                      </p:to>
                                    </p:set>
                                    <p:anim calcmode="lin" valueType="num">
                                      <p:cBhvr additive="base">
                                        <p:cTn id="48" dur="500" fill="hold"/>
                                        <p:tgtEl>
                                          <p:spTgt spid="406531">
                                            <p:txEl>
                                              <p:pRg st="10" end="1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0653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String"/>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06541"/>
                                        </p:tgtEl>
                                        <p:attrNameLst>
                                          <p:attrName>style.visibility</p:attrName>
                                        </p:attrNameLst>
                                      </p:cBhvr>
                                      <p:to>
                                        <p:strVal val="visible"/>
                                      </p:to>
                                    </p:set>
                                    <p:animEffect transition="in" filter="wipe(left)">
                                      <p:cBhvr>
                                        <p:cTn id="54" dur="500"/>
                                        <p:tgtEl>
                                          <p:spTgt spid="406541"/>
                                        </p:tgtEl>
                                      </p:cBhvr>
                                    </p:animEffect>
                                  </p:childTnLst>
                                  <p:subTnLst>
                                    <p:audio>
                                      <p:cMediaNode>
                                        <p:cTn display="0" masterRel="sameClick">
                                          <p:stCondLst>
                                            <p:cond evt="begin" delay="0">
                                              <p:tn val="52"/>
                                            </p:cond>
                                          </p:stCondLst>
                                          <p:endCondLst>
                                            <p:cond evt="onStopAudio" delay="0">
                                              <p:tgtEl>
                                                <p:sldTgt/>
                                              </p:tgtEl>
                                            </p:cond>
                                          </p:endCondLst>
                                        </p:cTn>
                                        <p:tgtEl>
                                          <p:sndTgt r:embed="rId4" name="Vibro Up"/>
                                        </p:tgtEl>
                                      </p:cMediaNode>
                                    </p:audio>
                                  </p:sub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06542"/>
                                        </p:tgtEl>
                                        <p:attrNameLst>
                                          <p:attrName>style.visibility</p:attrName>
                                        </p:attrNameLst>
                                      </p:cBhvr>
                                      <p:to>
                                        <p:strVal val="visible"/>
                                      </p:to>
                                    </p:set>
                                    <p:animEffect transition="in" filter="wipe(left)">
                                      <p:cBhvr>
                                        <p:cTn id="58" dur="500"/>
                                        <p:tgtEl>
                                          <p:spTgt spid="406542"/>
                                        </p:tgtEl>
                                      </p:cBhvr>
                                    </p:animEffect>
                                  </p:childTnLst>
                                  <p:subTnLst>
                                    <p:audio>
                                      <p:cMediaNode>
                                        <p:cTn display="0" masterRel="sameClick">
                                          <p:stCondLst>
                                            <p:cond evt="begin" delay="0">
                                              <p:tn val="56"/>
                                            </p:cond>
                                          </p:stCondLst>
                                          <p:endCondLst>
                                            <p:cond evt="onStopAudio" delay="0">
                                              <p:tgtEl>
                                                <p:sldTgt/>
                                              </p:tgtEl>
                                            </p:cond>
                                          </p:endCondLst>
                                        </p:cTn>
                                        <p:tgtEl>
                                          <p:sndTgt r:embed="rId6" name="Quack"/>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06531">
                                            <p:txEl>
                                              <p:pRg st="11" end="11"/>
                                            </p:txEl>
                                          </p:spTgt>
                                        </p:tgtEl>
                                        <p:attrNameLst>
                                          <p:attrName>style.visibility</p:attrName>
                                        </p:attrNameLst>
                                      </p:cBhvr>
                                      <p:to>
                                        <p:strVal val="visible"/>
                                      </p:to>
                                    </p:set>
                                    <p:anim calcmode="lin" valueType="num">
                                      <p:cBhvr additive="base">
                                        <p:cTn id="63" dur="500" fill="hold"/>
                                        <p:tgtEl>
                                          <p:spTgt spid="406531">
                                            <p:txEl>
                                              <p:pRg st="11" end="1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0653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406539"/>
                                        </p:tgtEl>
                                        <p:attrNameLst>
                                          <p:attrName>style.visibility</p:attrName>
                                        </p:attrNameLst>
                                      </p:cBhvr>
                                      <p:to>
                                        <p:strVal val="visible"/>
                                      </p:to>
                                    </p:set>
                                    <p:animEffect transition="in" filter="wipe(down)">
                                      <p:cBhvr>
                                        <p:cTn id="69" dur="500"/>
                                        <p:tgtEl>
                                          <p:spTgt spid="406539"/>
                                        </p:tgtEl>
                                      </p:cBhvr>
                                    </p:animEffect>
                                  </p:childTnLst>
                                </p:cTn>
                              </p:par>
                            </p:childTnLst>
                          </p:cTn>
                        </p:par>
                        <p:par>
                          <p:cTn id="70" fill="hold" nodeType="afterGroup">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06540"/>
                                        </p:tgtEl>
                                        <p:attrNameLst>
                                          <p:attrName>style.visibility</p:attrName>
                                        </p:attrNameLst>
                                      </p:cBhvr>
                                      <p:to>
                                        <p:strVal val="visible"/>
                                      </p:to>
                                    </p:set>
                                    <p:animEffect transition="in" filter="wipe(left)">
                                      <p:cBhvr>
                                        <p:cTn id="73" dur="500"/>
                                        <p:tgtEl>
                                          <p:spTgt spid="406540"/>
                                        </p:tgtEl>
                                      </p:cBhvr>
                                    </p:animEffect>
                                  </p:childTnLst>
                                  <p:subTnLst>
                                    <p:audio>
                                      <p:cMediaNode>
                                        <p:cTn display="0" masterRel="sameClick">
                                          <p:stCondLst>
                                            <p:cond evt="begin" delay="0">
                                              <p:tn val="71"/>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0" grpId="0" animBg="1" autoUpdateAnimBg="0"/>
      <p:bldP spid="406542" grpId="0" animBg="1" autoUpdateAnimBg="0"/>
      <p:bldP spid="4065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a:latin typeface="Times New Roman" charset="0"/>
              </a:rPr>
              <a:t>Evolutionary perspective</a:t>
            </a:r>
          </a:p>
        </p:txBody>
      </p:sp>
      <p:sp>
        <p:nvSpPr>
          <p:cNvPr id="408579" name="Rectangle 3" descr="Rectangle: Click to edit Master text styles&#10;Second level&#10;Third level&#10;Fourth level&#10;Fifth level"/>
          <p:cNvSpPr>
            <a:spLocks noGrp="1" noChangeArrowheads="1"/>
          </p:cNvSpPr>
          <p:nvPr>
            <p:ph type="body" idx="1"/>
          </p:nvPr>
        </p:nvSpPr>
        <p:spPr>
          <a:xfrm>
            <a:off x="225425" y="1047750"/>
            <a:ext cx="8435975" cy="4267200"/>
          </a:xfrm>
        </p:spPr>
        <p:txBody>
          <a:bodyPr>
            <a:normAutofit lnSpcReduction="10000"/>
          </a:bodyPr>
          <a:lstStyle/>
          <a:p>
            <a:pPr eaLnBrk="1" hangingPunct="1">
              <a:lnSpc>
                <a:spcPct val="90000"/>
              </a:lnSpc>
              <a:spcBef>
                <a:spcPts val="800"/>
              </a:spcBef>
            </a:pPr>
            <a:r>
              <a:rPr lang="en-US" sz="2600" dirty="0">
                <a:latin typeface="Tahoma" charset="0"/>
              </a:rPr>
              <a:t>Prokaryotes</a:t>
            </a:r>
          </a:p>
          <a:p>
            <a:pPr lvl="1" eaLnBrk="1" hangingPunct="1">
              <a:lnSpc>
                <a:spcPct val="90000"/>
              </a:lnSpc>
              <a:spcBef>
                <a:spcPts val="800"/>
              </a:spcBef>
            </a:pPr>
            <a:r>
              <a:rPr lang="en-US" dirty="0">
                <a:latin typeface="Tahoma" charset="0"/>
                <a:ea typeface="Arial" charset="0"/>
                <a:cs typeface="Arial" charset="0"/>
              </a:rPr>
              <a:t>first cells had no organelles</a:t>
            </a:r>
          </a:p>
          <a:p>
            <a:pPr eaLnBrk="1" hangingPunct="1">
              <a:lnSpc>
                <a:spcPct val="90000"/>
              </a:lnSpc>
              <a:spcBef>
                <a:spcPts val="800"/>
              </a:spcBef>
            </a:pPr>
            <a:r>
              <a:rPr lang="en-US" sz="2600" dirty="0">
                <a:latin typeface="Tahoma" charset="0"/>
              </a:rPr>
              <a:t>Anaerobic atmosphere</a:t>
            </a:r>
          </a:p>
          <a:p>
            <a:pPr lvl="1" eaLnBrk="1" hangingPunct="1">
              <a:lnSpc>
                <a:spcPct val="90000"/>
              </a:lnSpc>
              <a:spcBef>
                <a:spcPts val="800"/>
              </a:spcBef>
            </a:pPr>
            <a:r>
              <a:rPr lang="en-US" dirty="0">
                <a:latin typeface="Tahoma" charset="0"/>
                <a:ea typeface="Arial" charset="0"/>
                <a:cs typeface="Arial" charset="0"/>
              </a:rPr>
              <a:t>life on Earth first evolved </a:t>
            </a:r>
            <a:r>
              <a:rPr lang="en-US" u="sng" dirty="0">
                <a:solidFill>
                  <a:srgbClr val="CC0000"/>
                </a:solidFill>
                <a:latin typeface="Tahoma" charset="0"/>
                <a:ea typeface="Arial" charset="0"/>
                <a:cs typeface="Arial" charset="0"/>
              </a:rPr>
              <a:t>without</a:t>
            </a:r>
            <a:r>
              <a:rPr lang="en-US" u="sng" dirty="0">
                <a:latin typeface="Tahoma" charset="0"/>
                <a:ea typeface="Arial" charset="0"/>
                <a:cs typeface="Arial" charset="0"/>
              </a:rPr>
              <a:t> </a:t>
            </a:r>
            <a:r>
              <a:rPr lang="en-US" u="sng" dirty="0">
                <a:solidFill>
                  <a:srgbClr val="CC0000"/>
                </a:solidFill>
                <a:latin typeface="Tahoma" charset="0"/>
                <a:ea typeface="Arial" charset="0"/>
                <a:cs typeface="Arial" charset="0"/>
              </a:rPr>
              <a:t>free oxygen</a:t>
            </a:r>
            <a:r>
              <a:rPr lang="en-US" dirty="0">
                <a:latin typeface="Tahoma" charset="0"/>
                <a:ea typeface="Arial" charset="0"/>
                <a:cs typeface="Arial" charset="0"/>
              </a:rPr>
              <a:t> (O</a:t>
            </a:r>
            <a:r>
              <a:rPr lang="en-US" baseline="-25000" dirty="0">
                <a:latin typeface="Tahoma" charset="0"/>
                <a:ea typeface="Arial" charset="0"/>
                <a:cs typeface="Arial" charset="0"/>
              </a:rPr>
              <a:t>2</a:t>
            </a:r>
            <a:r>
              <a:rPr lang="en-US" dirty="0">
                <a:latin typeface="Tahoma" charset="0"/>
                <a:ea typeface="Arial" charset="0"/>
                <a:cs typeface="Arial" charset="0"/>
              </a:rPr>
              <a:t>) in atmosphere</a:t>
            </a:r>
          </a:p>
          <a:p>
            <a:pPr lvl="1" eaLnBrk="1" hangingPunct="1">
              <a:lnSpc>
                <a:spcPct val="90000"/>
              </a:lnSpc>
              <a:spcBef>
                <a:spcPts val="800"/>
              </a:spcBef>
            </a:pPr>
            <a:r>
              <a:rPr lang="en-US" dirty="0">
                <a:latin typeface="Tahoma" charset="0"/>
                <a:ea typeface="Arial" charset="0"/>
                <a:cs typeface="Arial" charset="0"/>
              </a:rPr>
              <a:t>energy had to be captured from organic molecules in absence of O</a:t>
            </a:r>
            <a:r>
              <a:rPr lang="en-US" baseline="-25000" dirty="0">
                <a:latin typeface="Tahoma" charset="0"/>
                <a:ea typeface="Arial" charset="0"/>
                <a:cs typeface="Arial" charset="0"/>
              </a:rPr>
              <a:t>2</a:t>
            </a:r>
          </a:p>
          <a:p>
            <a:pPr eaLnBrk="1" hangingPunct="1">
              <a:lnSpc>
                <a:spcPct val="90000"/>
              </a:lnSpc>
              <a:spcBef>
                <a:spcPts val="800"/>
              </a:spcBef>
            </a:pPr>
            <a:r>
              <a:rPr lang="en-US" sz="2600" u="sng" dirty="0">
                <a:solidFill>
                  <a:srgbClr val="CC0000"/>
                </a:solidFill>
                <a:latin typeface="Tahoma" charset="0"/>
              </a:rPr>
              <a:t>Prokaryotes</a:t>
            </a:r>
            <a:r>
              <a:rPr lang="en-US" sz="2600" dirty="0">
                <a:latin typeface="Tahoma" charset="0"/>
              </a:rPr>
              <a:t> that evolved glycolysis are ancestors of all modern life</a:t>
            </a:r>
          </a:p>
          <a:p>
            <a:pPr lvl="1" eaLnBrk="1" hangingPunct="1">
              <a:lnSpc>
                <a:spcPct val="90000"/>
              </a:lnSpc>
              <a:spcBef>
                <a:spcPts val="800"/>
              </a:spcBef>
            </a:pPr>
            <a:r>
              <a:rPr lang="en-US" u="sng" dirty="0">
                <a:solidFill>
                  <a:srgbClr val="CC0000"/>
                </a:solidFill>
                <a:latin typeface="Tahoma" charset="0"/>
                <a:ea typeface="Arial" charset="0"/>
                <a:cs typeface="Arial" charset="0"/>
              </a:rPr>
              <a:t>ALL</a:t>
            </a:r>
            <a:r>
              <a:rPr lang="en-US" dirty="0">
                <a:latin typeface="Tahoma" charset="0"/>
                <a:ea typeface="Arial" charset="0"/>
                <a:cs typeface="Arial" charset="0"/>
              </a:rPr>
              <a:t> cells still utilize glycolysis</a:t>
            </a:r>
          </a:p>
        </p:txBody>
      </p:sp>
      <p:pic>
        <p:nvPicPr>
          <p:cNvPr id="408588" name="Picture 12"/>
          <p:cNvPicPr>
            <a:picLocks noChangeAspect="1" noChangeArrowheads="1"/>
          </p:cNvPicPr>
          <p:nvPr/>
        </p:nvPicPr>
        <p:blipFill>
          <a:blip r:embed="rId5"/>
          <a:srcRect/>
          <a:stretch>
            <a:fillRect/>
          </a:stretch>
        </p:blipFill>
        <p:spPr bwMode="auto">
          <a:xfrm>
            <a:off x="2697163" y="5341938"/>
            <a:ext cx="2087562" cy="14033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08589" name="Picture 13"/>
          <p:cNvPicPr>
            <a:picLocks noChangeAspect="1" noChangeArrowheads="1"/>
          </p:cNvPicPr>
          <p:nvPr/>
        </p:nvPicPr>
        <p:blipFill>
          <a:blip r:embed="rId6"/>
          <a:srcRect/>
          <a:stretch>
            <a:fillRect/>
          </a:stretch>
        </p:blipFill>
        <p:spPr bwMode="auto">
          <a:xfrm>
            <a:off x="581025" y="5338763"/>
            <a:ext cx="2001838" cy="140652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08590" name="Picture 14"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91" name="AutoShape 15"/>
          <p:cNvSpPr>
            <a:spLocks noChangeArrowheads="1"/>
          </p:cNvSpPr>
          <p:nvPr/>
        </p:nvSpPr>
        <p:spPr bwMode="auto">
          <a:xfrm>
            <a:off x="4968875" y="5314950"/>
            <a:ext cx="2386013" cy="1450975"/>
          </a:xfrm>
          <a:prstGeom prst="wedgeEllipseCallout">
            <a:avLst>
              <a:gd name="adj1" fmla="val 79407"/>
              <a:gd name="adj2" fmla="val -15755"/>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You mean</a:t>
            </a:r>
            <a:br>
              <a:rPr lang="en-US" sz="1800">
                <a:solidFill>
                  <a:srgbClr val="0F116A"/>
                </a:solidFill>
                <a:latin typeface="Comic Sans MS" charset="0"/>
              </a:rPr>
            </a:br>
            <a:r>
              <a:rPr lang="en-US" sz="1800">
                <a:solidFill>
                  <a:srgbClr val="0F116A"/>
                </a:solidFill>
                <a:latin typeface="Comic Sans MS" charset="0"/>
              </a:rPr>
              <a:t>we</a:t>
            </a:r>
            <a:r>
              <a:rPr lang="ja-JP" altLang="en-US" sz="1800">
                <a:solidFill>
                  <a:srgbClr val="0F116A"/>
                </a:solidFill>
                <a:latin typeface="Comic Sans MS" charset="0"/>
              </a:rPr>
              <a:t>’</a:t>
            </a:r>
            <a:r>
              <a:rPr lang="en-US" altLang="ja-JP" sz="1800">
                <a:solidFill>
                  <a:srgbClr val="0F116A"/>
                </a:solidFill>
                <a:latin typeface="Comic Sans MS" charset="0"/>
              </a:rPr>
              <a:t>re related?</a:t>
            </a:r>
            <a:br>
              <a:rPr lang="en-US" altLang="ja-JP" sz="1800">
                <a:solidFill>
                  <a:srgbClr val="0F116A"/>
                </a:solidFill>
                <a:latin typeface="Comic Sans MS" charset="0"/>
              </a:rPr>
            </a:br>
            <a:r>
              <a:rPr lang="en-US" altLang="ja-JP" sz="1800">
                <a:solidFill>
                  <a:srgbClr val="0F116A"/>
                </a:solidFill>
                <a:latin typeface="Comic Sans MS" charset="0"/>
              </a:rPr>
              <a:t>Do I have to invite</a:t>
            </a:r>
            <a:br>
              <a:rPr lang="en-US" altLang="ja-JP" sz="1800">
                <a:solidFill>
                  <a:srgbClr val="0F116A"/>
                </a:solidFill>
                <a:latin typeface="Comic Sans MS" charset="0"/>
              </a:rPr>
            </a:br>
            <a:r>
              <a:rPr lang="en-US" altLang="ja-JP" sz="1800">
                <a:solidFill>
                  <a:srgbClr val="0F116A"/>
                </a:solidFill>
                <a:latin typeface="Comic Sans MS" charset="0"/>
              </a:rPr>
              <a:t>them over for </a:t>
            </a:r>
            <a:br>
              <a:rPr lang="en-US" altLang="ja-JP" sz="1800">
                <a:solidFill>
                  <a:srgbClr val="0F116A"/>
                </a:solidFill>
                <a:latin typeface="Comic Sans MS" charset="0"/>
              </a:rPr>
            </a:br>
            <a:r>
              <a:rPr lang="en-US" altLang="ja-JP" sz="1800">
                <a:solidFill>
                  <a:srgbClr val="0F116A"/>
                </a:solidFill>
                <a:latin typeface="Comic Sans MS" charset="0"/>
              </a:rPr>
              <a:t>the holidays?</a:t>
            </a:r>
            <a:endParaRPr lang="en-US" sz="1800" i="1">
              <a:solidFill>
                <a:srgbClr val="0F116A"/>
              </a:solidFill>
              <a:latin typeface="Comic Sans MS" charset="0"/>
            </a:endParaRPr>
          </a:p>
        </p:txBody>
      </p:sp>
      <p:pic>
        <p:nvPicPr>
          <p:cNvPr id="408592" name="Picture 16" descr="penguin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9238" y="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93" name="AutoShape 17"/>
          <p:cNvSpPr>
            <a:spLocks noChangeArrowheads="1"/>
          </p:cNvSpPr>
          <p:nvPr/>
        </p:nvSpPr>
        <p:spPr bwMode="auto">
          <a:xfrm>
            <a:off x="6072188" y="1184275"/>
            <a:ext cx="2386012" cy="1109663"/>
          </a:xfrm>
          <a:prstGeom prst="wedgeEllipseCallout">
            <a:avLst>
              <a:gd name="adj1" fmla="val 37625"/>
              <a:gd name="adj2" fmla="val -121102"/>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Enzymes</a:t>
            </a:r>
            <a:br>
              <a:rPr lang="en-US" sz="1800">
                <a:solidFill>
                  <a:srgbClr val="0F116A"/>
                </a:solidFill>
                <a:latin typeface="Comic Sans MS" charset="0"/>
              </a:rPr>
            </a:br>
            <a:r>
              <a:rPr lang="en-US" sz="1800">
                <a:solidFill>
                  <a:srgbClr val="0F116A"/>
                </a:solidFill>
                <a:latin typeface="Comic Sans MS" charset="0"/>
              </a:rPr>
              <a:t>of glycolysis are</a:t>
            </a:r>
            <a:br>
              <a:rPr lang="en-US" sz="1800">
                <a:solidFill>
                  <a:srgbClr val="0F116A"/>
                </a:solidFill>
                <a:latin typeface="Comic Sans MS" charset="0"/>
              </a:rPr>
            </a:br>
            <a:r>
              <a:rPr lang="ja-JP" altLang="en-US" sz="1800">
                <a:solidFill>
                  <a:srgbClr val="0F116A"/>
                </a:solidFill>
                <a:latin typeface="Comic Sans MS" charset="0"/>
              </a:rPr>
              <a:t>“</a:t>
            </a:r>
            <a:r>
              <a:rPr lang="en-US" altLang="ja-JP" sz="1800">
                <a:solidFill>
                  <a:srgbClr val="0F116A"/>
                </a:solidFill>
                <a:latin typeface="Comic Sans MS" charset="0"/>
              </a:rPr>
              <a:t>well-conserved</a:t>
            </a:r>
            <a:r>
              <a:rPr lang="ja-JP" altLang="en-US" sz="1800">
                <a:solidFill>
                  <a:srgbClr val="0F116A"/>
                </a:solidFill>
                <a:latin typeface="Comic Sans MS" charset="0"/>
              </a:rPr>
              <a:t>”</a:t>
            </a:r>
            <a:endParaRPr lang="en-US" sz="1800" i="1">
              <a:solidFill>
                <a:srgbClr val="0F116A"/>
              </a:solidFill>
              <a:latin typeface="Comic Sans MS" charset="0"/>
            </a:endParaRPr>
          </a:p>
        </p:txBody>
      </p:sp>
    </p:spTree>
    <p:extLst>
      <p:ext uri="{BB962C8B-B14F-4D97-AF65-F5344CB8AC3E}">
        <p14:creationId xmlns:p14="http://schemas.microsoft.com/office/powerpoint/2010/main" val="397989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calcmode="lin" valueType="num">
                                      <p:cBhvr additive="base">
                                        <p:cTn id="7" dur="500" fill="hold"/>
                                        <p:tgtEl>
                                          <p:spTgt spid="40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8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8579">
                                            <p:txEl>
                                              <p:pRg st="1" end="1"/>
                                            </p:txEl>
                                          </p:spTgt>
                                        </p:tgtEl>
                                        <p:attrNameLst>
                                          <p:attrName>style.visibility</p:attrName>
                                        </p:attrNameLst>
                                      </p:cBhvr>
                                      <p:to>
                                        <p:strVal val="visible"/>
                                      </p:to>
                                    </p:set>
                                    <p:anim calcmode="lin" valueType="num">
                                      <p:cBhvr additive="base">
                                        <p:cTn id="13" dur="500" fill="hold"/>
                                        <p:tgtEl>
                                          <p:spTgt spid="40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8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8579">
                                            <p:txEl>
                                              <p:pRg st="2" end="2"/>
                                            </p:txEl>
                                          </p:spTgt>
                                        </p:tgtEl>
                                        <p:attrNameLst>
                                          <p:attrName>style.visibility</p:attrName>
                                        </p:attrNameLst>
                                      </p:cBhvr>
                                      <p:to>
                                        <p:strVal val="visible"/>
                                      </p:to>
                                    </p:set>
                                    <p:anim calcmode="lin" valueType="num">
                                      <p:cBhvr additive="base">
                                        <p:cTn id="19" dur="500" fill="hold"/>
                                        <p:tgtEl>
                                          <p:spTgt spid="40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8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8579">
                                            <p:txEl>
                                              <p:pRg st="3" end="3"/>
                                            </p:txEl>
                                          </p:spTgt>
                                        </p:tgtEl>
                                        <p:attrNameLst>
                                          <p:attrName>style.visibility</p:attrName>
                                        </p:attrNameLst>
                                      </p:cBhvr>
                                      <p:to>
                                        <p:strVal val="visible"/>
                                      </p:to>
                                    </p:set>
                                    <p:anim calcmode="lin" valueType="num">
                                      <p:cBhvr additive="base">
                                        <p:cTn id="25" dur="500" fill="hold"/>
                                        <p:tgtEl>
                                          <p:spTgt spid="408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8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8579">
                                            <p:txEl>
                                              <p:pRg st="4" end="4"/>
                                            </p:txEl>
                                          </p:spTgt>
                                        </p:tgtEl>
                                        <p:attrNameLst>
                                          <p:attrName>style.visibility</p:attrName>
                                        </p:attrNameLst>
                                      </p:cBhvr>
                                      <p:to>
                                        <p:strVal val="visible"/>
                                      </p:to>
                                    </p:set>
                                    <p:anim calcmode="lin" valueType="num">
                                      <p:cBhvr additive="base">
                                        <p:cTn id="31" dur="500" fill="hold"/>
                                        <p:tgtEl>
                                          <p:spTgt spid="408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8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8579">
                                            <p:txEl>
                                              <p:pRg st="5" end="5"/>
                                            </p:txEl>
                                          </p:spTgt>
                                        </p:tgtEl>
                                        <p:attrNameLst>
                                          <p:attrName>style.visibility</p:attrName>
                                        </p:attrNameLst>
                                      </p:cBhvr>
                                      <p:to>
                                        <p:strVal val="visible"/>
                                      </p:to>
                                    </p:set>
                                    <p:anim calcmode="lin" valueType="num">
                                      <p:cBhvr additive="base">
                                        <p:cTn id="37" dur="500" fill="hold"/>
                                        <p:tgtEl>
                                          <p:spTgt spid="4085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85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8579">
                                            <p:txEl>
                                              <p:pRg st="6" end="6"/>
                                            </p:txEl>
                                          </p:spTgt>
                                        </p:tgtEl>
                                        <p:attrNameLst>
                                          <p:attrName>style.visibility</p:attrName>
                                        </p:attrNameLst>
                                      </p:cBhvr>
                                      <p:to>
                                        <p:strVal val="visible"/>
                                      </p:to>
                                    </p:set>
                                    <p:anim calcmode="lin" valueType="num">
                                      <p:cBhvr additive="base">
                                        <p:cTn id="43" dur="500" fill="hold"/>
                                        <p:tgtEl>
                                          <p:spTgt spid="4085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85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408592"/>
                                        </p:tgtEl>
                                        <p:attrNameLst>
                                          <p:attrName>style.visibility</p:attrName>
                                        </p:attrNameLst>
                                      </p:cBhvr>
                                      <p:to>
                                        <p:strVal val="visible"/>
                                      </p:to>
                                    </p:set>
                                  </p:childTnLst>
                                </p:cTn>
                              </p:par>
                            </p:childTnLst>
                          </p:cTn>
                        </p:par>
                        <p:par>
                          <p:cTn id="49" fill="hold" nodeType="afterGroup">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08593"/>
                                        </p:tgtEl>
                                        <p:attrNameLst>
                                          <p:attrName>style.visibility</p:attrName>
                                        </p:attrNameLst>
                                      </p:cBhvr>
                                      <p:to>
                                        <p:strVal val="visible"/>
                                      </p:to>
                                    </p:set>
                                    <p:animEffect transition="in" filter="wipe(down)">
                                      <p:cBhvr>
                                        <p:cTn id="52" dur="500"/>
                                        <p:tgtEl>
                                          <p:spTgt spid="408593"/>
                                        </p:tgtEl>
                                      </p:cBhvr>
                                    </p:animEffect>
                                  </p:childTnLst>
                                  <p:subTnLst>
                                    <p:audio>
                                      <p:cMediaNode>
                                        <p:cTn display="0" masterRel="sameClick">
                                          <p:stCondLst>
                                            <p:cond evt="begin" delay="0">
                                              <p:tn val="50"/>
                                            </p:cond>
                                          </p:stCondLst>
                                          <p:endCondLst>
                                            <p:cond evt="onStopAudio" delay="0">
                                              <p:tgtEl>
                                                <p:sldTgt/>
                                              </p:tgtEl>
                                            </p:cond>
                                          </p:endCondLst>
                                        </p:cTn>
                                        <p:tgtEl>
                                          <p:sndTgt r:embed="rId4" name="Quack"/>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408590"/>
                                        </p:tgtEl>
                                        <p:attrNameLst>
                                          <p:attrName>style.visibility</p:attrName>
                                        </p:attrNameLst>
                                      </p:cBhvr>
                                      <p:to>
                                        <p:strVal val="visible"/>
                                      </p:to>
                                    </p:set>
                                  </p:childTnLst>
                                </p:cTn>
                              </p:par>
                            </p:childTnLst>
                          </p:cTn>
                        </p:par>
                        <p:par>
                          <p:cTn id="57" fill="hold" nodeType="afterGroup">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408591"/>
                                        </p:tgtEl>
                                        <p:attrNameLst>
                                          <p:attrName>style.visibility</p:attrName>
                                        </p:attrNameLst>
                                      </p:cBhvr>
                                      <p:to>
                                        <p:strVal val="visible"/>
                                      </p:to>
                                    </p:set>
                                    <p:animEffect transition="in" filter="wipe(down)">
                                      <p:cBhvr>
                                        <p:cTn id="60" dur="500"/>
                                        <p:tgtEl>
                                          <p:spTgt spid="408591"/>
                                        </p:tgtEl>
                                      </p:cBhvr>
                                    </p:animEffect>
                                  </p:childTnLst>
                                  <p:subTnLst>
                                    <p:audio>
                                      <p:cMediaNode>
                                        <p:cTn display="0" masterRel="sameClick">
                                          <p:stCondLst>
                                            <p:cond evt="begin" delay="0">
                                              <p:tn val="58"/>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P spid="408591" grpId="0" animBg="1" autoUpdateAnimBg="0"/>
      <p:bldP spid="40859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55" name="Rectangle 31" descr="Rectangle: Click to edit Master text styles&#10;Second level&#10;Third level&#10;Fourth level&#10;Fifth level"/>
          <p:cNvSpPr>
            <a:spLocks noGrp="1" noChangeArrowheads="1"/>
          </p:cNvSpPr>
          <p:nvPr>
            <p:ph type="body" idx="1"/>
          </p:nvPr>
        </p:nvSpPr>
        <p:spPr>
          <a:xfrm>
            <a:off x="0" y="685800"/>
            <a:ext cx="3657600" cy="4838700"/>
          </a:xfrm>
          <a:solidFill>
            <a:schemeClr val="bg1"/>
          </a:solidFill>
        </p:spPr>
        <p:txBody>
          <a:bodyPr/>
          <a:lstStyle/>
          <a:p>
            <a:pPr marL="0" indent="0" eaLnBrk="1" hangingPunct="1">
              <a:buFont typeface="Wingdings" charset="0"/>
              <a:buNone/>
            </a:pPr>
            <a:r>
              <a:rPr lang="en-US" sz="3400">
                <a:latin typeface="Tahoma" charset="0"/>
              </a:rPr>
              <a:t>10 reactions</a:t>
            </a:r>
            <a:endParaRPr lang="en-US">
              <a:latin typeface="Tahoma" charset="0"/>
            </a:endParaRPr>
          </a:p>
          <a:p>
            <a:pPr marL="460375" lvl="1" eaLnBrk="1" hangingPunct="1"/>
            <a:r>
              <a:rPr lang="en-US">
                <a:latin typeface="Tahoma" charset="0"/>
                <a:ea typeface="Arial" charset="0"/>
                <a:cs typeface="Arial" charset="0"/>
              </a:rPr>
              <a:t>convert </a:t>
            </a:r>
            <a:br>
              <a:rPr lang="en-US">
                <a:latin typeface="Tahoma" charset="0"/>
                <a:ea typeface="Arial" charset="0"/>
                <a:cs typeface="Arial" charset="0"/>
              </a:rPr>
            </a:br>
            <a:r>
              <a:rPr lang="en-US" u="sng">
                <a:solidFill>
                  <a:srgbClr val="CC0000"/>
                </a:solidFill>
                <a:latin typeface="Tahoma" charset="0"/>
                <a:ea typeface="Arial" charset="0"/>
                <a:cs typeface="Arial" charset="0"/>
              </a:rPr>
              <a:t>glucose (6C)</a:t>
            </a:r>
            <a:r>
              <a:rPr lang="en-US">
                <a:solidFill>
                  <a:srgbClr val="CC0000"/>
                </a:solidFill>
                <a:latin typeface="Tahoma" charset="0"/>
                <a:ea typeface="Arial" charset="0"/>
                <a:cs typeface="Arial" charset="0"/>
              </a:rPr>
              <a:t> </a:t>
            </a:r>
            <a:r>
              <a:rPr lang="en-US">
                <a:latin typeface="Tahoma" charset="0"/>
                <a:ea typeface="Arial" charset="0"/>
                <a:cs typeface="Arial" charset="0"/>
              </a:rPr>
              <a:t>to </a:t>
            </a:r>
            <a:br>
              <a:rPr lang="en-US">
                <a:latin typeface="Tahoma" charset="0"/>
                <a:ea typeface="Arial" charset="0"/>
                <a:cs typeface="Arial" charset="0"/>
              </a:rPr>
            </a:br>
            <a:r>
              <a:rPr lang="en-US" u="sng">
                <a:solidFill>
                  <a:srgbClr val="CC0000"/>
                </a:solidFill>
                <a:latin typeface="Tahoma" charset="0"/>
                <a:ea typeface="Arial" charset="0"/>
                <a:cs typeface="Arial" charset="0"/>
              </a:rPr>
              <a:t>2 pyruvate (3C) </a:t>
            </a:r>
            <a:endParaRPr lang="en-US">
              <a:latin typeface="Tahoma" charset="0"/>
              <a:ea typeface="Arial" charset="0"/>
              <a:cs typeface="Arial" charset="0"/>
            </a:endParaRPr>
          </a:p>
          <a:p>
            <a:pPr marL="460375" lvl="1" eaLnBrk="1" hangingPunct="1"/>
            <a:r>
              <a:rPr lang="en-US">
                <a:latin typeface="Tahoma" charset="0"/>
                <a:ea typeface="Arial" charset="0"/>
                <a:cs typeface="Arial" charset="0"/>
              </a:rPr>
              <a:t>produces:</a:t>
            </a:r>
            <a:r>
              <a:rPr lang="en-US" u="sng">
                <a:solidFill>
                  <a:srgbClr val="CC0000"/>
                </a:solidFill>
                <a:latin typeface="Tahoma" charset="0"/>
                <a:ea typeface="Arial" charset="0"/>
                <a:cs typeface="Arial" charset="0"/>
              </a:rPr>
              <a:t> </a:t>
            </a:r>
            <a:br>
              <a:rPr lang="en-US" u="sng">
                <a:solidFill>
                  <a:srgbClr val="CC0000"/>
                </a:solidFill>
                <a:latin typeface="Tahoma" charset="0"/>
                <a:ea typeface="Arial" charset="0"/>
                <a:cs typeface="Arial" charset="0"/>
              </a:rPr>
            </a:br>
            <a:r>
              <a:rPr lang="en-US" u="sng">
                <a:solidFill>
                  <a:srgbClr val="CC0000"/>
                </a:solidFill>
                <a:latin typeface="Tahoma" charset="0"/>
                <a:ea typeface="Arial" charset="0"/>
                <a:cs typeface="Arial" charset="0"/>
              </a:rPr>
              <a:t>4 ATP &amp; 2 NADH</a:t>
            </a:r>
          </a:p>
          <a:p>
            <a:pPr marL="460375" lvl="1" eaLnBrk="1" hangingPunct="1"/>
            <a:r>
              <a:rPr lang="en-US">
                <a:latin typeface="Tahoma" charset="0"/>
                <a:ea typeface="Arial" charset="0"/>
                <a:cs typeface="Arial" charset="0"/>
              </a:rPr>
              <a:t>consumes:</a:t>
            </a:r>
            <a:br>
              <a:rPr lang="en-US">
                <a:latin typeface="Tahoma" charset="0"/>
                <a:ea typeface="Arial" charset="0"/>
                <a:cs typeface="Arial" charset="0"/>
              </a:rPr>
            </a:br>
            <a:r>
              <a:rPr lang="en-US" u="sng">
                <a:solidFill>
                  <a:srgbClr val="CC0000"/>
                </a:solidFill>
                <a:latin typeface="Tahoma" charset="0"/>
                <a:ea typeface="Arial" charset="0"/>
                <a:cs typeface="Arial" charset="0"/>
              </a:rPr>
              <a:t>2 ATP</a:t>
            </a:r>
            <a:endParaRPr lang="en-US">
              <a:latin typeface="Tahoma" charset="0"/>
              <a:ea typeface="Arial" charset="0"/>
              <a:cs typeface="Arial" charset="0"/>
            </a:endParaRPr>
          </a:p>
          <a:p>
            <a:pPr marL="460375" lvl="1" eaLnBrk="1" hangingPunct="1"/>
            <a:r>
              <a:rPr lang="en-US">
                <a:latin typeface="Tahoma" charset="0"/>
                <a:ea typeface="Arial" charset="0"/>
                <a:cs typeface="Arial" charset="0"/>
              </a:rPr>
              <a:t>net yield:</a:t>
            </a:r>
            <a:r>
              <a:rPr lang="en-US" u="sng">
                <a:solidFill>
                  <a:srgbClr val="CC0000"/>
                </a:solidFill>
                <a:latin typeface="Tahoma" charset="0"/>
                <a:ea typeface="Arial" charset="0"/>
                <a:cs typeface="Arial" charset="0"/>
              </a:rPr>
              <a:t> </a:t>
            </a:r>
            <a:br>
              <a:rPr lang="en-US" u="sng">
                <a:solidFill>
                  <a:srgbClr val="CC0000"/>
                </a:solidFill>
                <a:latin typeface="Tahoma" charset="0"/>
                <a:ea typeface="Arial" charset="0"/>
                <a:cs typeface="Arial" charset="0"/>
              </a:rPr>
            </a:br>
            <a:r>
              <a:rPr lang="en-US" u="sng">
                <a:solidFill>
                  <a:srgbClr val="CC0000"/>
                </a:solidFill>
                <a:latin typeface="Tahoma" charset="0"/>
                <a:ea typeface="Arial" charset="0"/>
                <a:cs typeface="Arial" charset="0"/>
              </a:rPr>
              <a:t>2 ATP &amp; 2 NADH</a:t>
            </a:r>
          </a:p>
        </p:txBody>
      </p:sp>
      <p:sp>
        <p:nvSpPr>
          <p:cNvPr id="80898" name="Rectangle 29"/>
          <p:cNvSpPr>
            <a:spLocks noChangeArrowheads="1"/>
          </p:cNvSpPr>
          <p:nvPr/>
        </p:nvSpPr>
        <p:spPr bwMode="auto">
          <a:xfrm>
            <a:off x="3502025" y="457200"/>
            <a:ext cx="5553075" cy="63246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899" name="Rectangle 2"/>
          <p:cNvSpPr>
            <a:spLocks noChangeArrowheads="1"/>
          </p:cNvSpPr>
          <p:nvPr/>
        </p:nvSpPr>
        <p:spPr bwMode="auto">
          <a:xfrm>
            <a:off x="4049713" y="463550"/>
            <a:ext cx="2470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3000">
                <a:solidFill>
                  <a:srgbClr val="0F116A"/>
                </a:solidFill>
              </a:rPr>
              <a:t>glucose</a:t>
            </a:r>
          </a:p>
          <a:p>
            <a:pPr>
              <a:lnSpc>
                <a:spcPct val="80000"/>
              </a:lnSpc>
            </a:pPr>
            <a:r>
              <a:rPr lang="en-US" sz="3000">
                <a:solidFill>
                  <a:srgbClr val="0C8F0F"/>
                </a:solidFill>
              </a:rPr>
              <a:t>C-C-C-C-C-C</a:t>
            </a:r>
            <a:endParaRPr lang="en-US" sz="3000">
              <a:solidFill>
                <a:srgbClr val="0F116A"/>
              </a:solidFill>
            </a:endParaRPr>
          </a:p>
        </p:txBody>
      </p:sp>
      <p:sp>
        <p:nvSpPr>
          <p:cNvPr id="410628" name="AutoShape 4"/>
          <p:cNvSpPr>
            <a:spLocks noChangeArrowheads="1"/>
          </p:cNvSpPr>
          <p:nvPr/>
        </p:nvSpPr>
        <p:spPr bwMode="auto">
          <a:xfrm>
            <a:off x="5084763" y="1216025"/>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30" name="Rectangle 6"/>
          <p:cNvSpPr>
            <a:spLocks noChangeArrowheads="1"/>
          </p:cNvSpPr>
          <p:nvPr/>
        </p:nvSpPr>
        <p:spPr bwMode="auto">
          <a:xfrm>
            <a:off x="3670300" y="2119313"/>
            <a:ext cx="3232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3000">
                <a:solidFill>
                  <a:srgbClr val="0F116A"/>
                </a:solidFill>
              </a:rPr>
              <a:t>fructose-1,6bP</a:t>
            </a:r>
          </a:p>
          <a:p>
            <a:pPr>
              <a:lnSpc>
                <a:spcPct val="80000"/>
              </a:lnSpc>
            </a:pPr>
            <a:r>
              <a:rPr lang="en-US" sz="3000">
                <a:solidFill>
                  <a:srgbClr val="CC0000"/>
                </a:solidFill>
              </a:rPr>
              <a:t>P-</a:t>
            </a:r>
            <a:r>
              <a:rPr lang="en-US" sz="3000">
                <a:solidFill>
                  <a:srgbClr val="0C8F0F"/>
                </a:solidFill>
              </a:rPr>
              <a:t>C-C-C-C-C-C</a:t>
            </a:r>
            <a:r>
              <a:rPr lang="en-US" sz="3000">
                <a:solidFill>
                  <a:srgbClr val="CC0000"/>
                </a:solidFill>
              </a:rPr>
              <a:t>-P</a:t>
            </a:r>
            <a:endParaRPr lang="en-US" sz="3000">
              <a:solidFill>
                <a:srgbClr val="0F116A"/>
              </a:solidFill>
            </a:endParaRPr>
          </a:p>
        </p:txBody>
      </p:sp>
      <p:sp>
        <p:nvSpPr>
          <p:cNvPr id="410633" name="Rectangle 9"/>
          <p:cNvSpPr>
            <a:spLocks noChangeArrowheads="1"/>
          </p:cNvSpPr>
          <p:nvPr/>
        </p:nvSpPr>
        <p:spPr bwMode="auto">
          <a:xfrm>
            <a:off x="3438525" y="3352800"/>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3000">
                <a:solidFill>
                  <a:srgbClr val="0F116A"/>
                </a:solidFill>
              </a:rPr>
              <a:t>DHAP</a:t>
            </a:r>
          </a:p>
          <a:p>
            <a:pPr>
              <a:lnSpc>
                <a:spcPct val="80000"/>
              </a:lnSpc>
            </a:pPr>
            <a:r>
              <a:rPr lang="en-US" sz="3000">
                <a:solidFill>
                  <a:srgbClr val="CC0000"/>
                </a:solidFill>
              </a:rPr>
              <a:t>P-</a:t>
            </a:r>
            <a:r>
              <a:rPr lang="en-US" sz="3000">
                <a:solidFill>
                  <a:srgbClr val="0C8F0F"/>
                </a:solidFill>
              </a:rPr>
              <a:t>C-C-C</a:t>
            </a:r>
            <a:endParaRPr lang="en-US" sz="3000">
              <a:solidFill>
                <a:srgbClr val="0F116A"/>
              </a:solidFill>
            </a:endParaRPr>
          </a:p>
        </p:txBody>
      </p:sp>
      <p:sp>
        <p:nvSpPr>
          <p:cNvPr id="410634" name="Rectangle 10"/>
          <p:cNvSpPr>
            <a:spLocks noChangeArrowheads="1"/>
          </p:cNvSpPr>
          <p:nvPr/>
        </p:nvSpPr>
        <p:spPr bwMode="auto">
          <a:xfrm>
            <a:off x="5411788" y="3352800"/>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3000">
                <a:solidFill>
                  <a:srgbClr val="0F116A"/>
                </a:solidFill>
              </a:rPr>
              <a:t> G3P</a:t>
            </a:r>
          </a:p>
          <a:p>
            <a:pPr>
              <a:lnSpc>
                <a:spcPct val="80000"/>
              </a:lnSpc>
            </a:pPr>
            <a:r>
              <a:rPr lang="en-US" sz="3000">
                <a:solidFill>
                  <a:srgbClr val="0C8F0F"/>
                </a:solidFill>
              </a:rPr>
              <a:t>C-C-C</a:t>
            </a:r>
            <a:r>
              <a:rPr lang="en-US" sz="3000">
                <a:solidFill>
                  <a:srgbClr val="CC0000"/>
                </a:solidFill>
              </a:rPr>
              <a:t>-P</a:t>
            </a:r>
          </a:p>
        </p:txBody>
      </p:sp>
      <p:sp>
        <p:nvSpPr>
          <p:cNvPr id="410639" name="Rectangle 15"/>
          <p:cNvSpPr>
            <a:spLocks noChangeArrowheads="1"/>
          </p:cNvSpPr>
          <p:nvPr/>
        </p:nvSpPr>
        <p:spPr bwMode="auto">
          <a:xfrm>
            <a:off x="5430838" y="6042025"/>
            <a:ext cx="1771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3000">
                <a:solidFill>
                  <a:srgbClr val="0F116A"/>
                </a:solidFill>
              </a:rPr>
              <a:t>pyruvate</a:t>
            </a:r>
          </a:p>
          <a:p>
            <a:pPr>
              <a:lnSpc>
                <a:spcPct val="80000"/>
              </a:lnSpc>
            </a:pPr>
            <a:r>
              <a:rPr lang="en-US" sz="3000">
                <a:solidFill>
                  <a:srgbClr val="0C8F0F"/>
                </a:solidFill>
              </a:rPr>
              <a:t>C-C-C</a:t>
            </a:r>
            <a:endParaRPr lang="en-US" sz="3000">
              <a:solidFill>
                <a:srgbClr val="CC0000"/>
              </a:solidFill>
            </a:endParaRPr>
          </a:p>
        </p:txBody>
      </p:sp>
      <p:sp>
        <p:nvSpPr>
          <p:cNvPr id="80905" name="Rectangle 30"/>
          <p:cNvSpPr>
            <a:spLocks noGrp="1" noChangeArrowheads="1"/>
          </p:cNvSpPr>
          <p:nvPr>
            <p:ph type="title"/>
          </p:nvPr>
        </p:nvSpPr>
        <p:spPr>
          <a:xfrm>
            <a:off x="254000" y="190500"/>
            <a:ext cx="2590800" cy="762000"/>
          </a:xfrm>
          <a:noFill/>
        </p:spPr>
        <p:txBody>
          <a:bodyPr/>
          <a:lstStyle/>
          <a:p>
            <a:pPr eaLnBrk="1" hangingPunct="1"/>
            <a:r>
              <a:rPr lang="en-US">
                <a:latin typeface="Times New Roman" charset="0"/>
              </a:rPr>
              <a:t>Overview</a:t>
            </a:r>
          </a:p>
        </p:txBody>
      </p:sp>
      <p:sp>
        <p:nvSpPr>
          <p:cNvPr id="410660" name="Rectangle 36"/>
          <p:cNvSpPr>
            <a:spLocks noChangeArrowheads="1"/>
          </p:cNvSpPr>
          <p:nvPr/>
        </p:nvSpPr>
        <p:spPr bwMode="auto">
          <a:xfrm>
            <a:off x="0" y="6156325"/>
            <a:ext cx="4721225" cy="7016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000">
                <a:solidFill>
                  <a:srgbClr val="0F116A"/>
                </a:solidFill>
              </a:rPr>
              <a:t>DHAP = dihydroxyacetone phosphate</a:t>
            </a:r>
          </a:p>
          <a:p>
            <a:pPr algn="l"/>
            <a:r>
              <a:rPr lang="en-US" sz="2000">
                <a:solidFill>
                  <a:srgbClr val="CC0000"/>
                </a:solidFill>
              </a:rPr>
              <a:t>G3P = glyceraldehyde-3-phosphate</a:t>
            </a:r>
            <a:endParaRPr lang="en-US" sz="2000">
              <a:solidFill>
                <a:srgbClr val="0F116A"/>
              </a:solidFill>
            </a:endParaRPr>
          </a:p>
        </p:txBody>
      </p:sp>
      <p:sp>
        <p:nvSpPr>
          <p:cNvPr id="410664" name="AutoShape 40"/>
          <p:cNvSpPr>
            <a:spLocks noChangeArrowheads="1"/>
          </p:cNvSpPr>
          <p:nvPr/>
        </p:nvSpPr>
        <p:spPr bwMode="auto">
          <a:xfrm>
            <a:off x="5907088" y="1377950"/>
            <a:ext cx="838200" cy="579438"/>
          </a:xfrm>
          <a:prstGeom prst="curvedRightArrow">
            <a:avLst>
              <a:gd name="adj1" fmla="val 20000"/>
              <a:gd name="adj2" fmla="val 40000"/>
              <a:gd name="adj3" fmla="val 48219"/>
            </a:avLst>
          </a:prstGeom>
          <a:solidFill>
            <a:srgbClr val="3D1666"/>
          </a:solidFill>
          <a:ln w="9525">
            <a:solidFill>
              <a:schemeClr val="tx1"/>
            </a:solidFill>
            <a:miter lim="800000"/>
            <a:headEnd/>
            <a:tailEnd/>
          </a:ln>
        </p:spPr>
        <p:txBody>
          <a:bodyPr wrap="none" anchor="ctr"/>
          <a:lstStyle/>
          <a:p>
            <a:endParaRPr lang="en-US"/>
          </a:p>
        </p:txBody>
      </p:sp>
      <p:grpSp>
        <p:nvGrpSpPr>
          <p:cNvPr id="2" name="Group 41"/>
          <p:cNvGrpSpPr>
            <a:grpSpLocks/>
          </p:cNvGrpSpPr>
          <p:nvPr/>
        </p:nvGrpSpPr>
        <p:grpSpPr bwMode="auto">
          <a:xfrm>
            <a:off x="6665913" y="890588"/>
            <a:ext cx="1519237" cy="852487"/>
            <a:chOff x="3436" y="2033"/>
            <a:chExt cx="957" cy="537"/>
          </a:xfrm>
        </p:grpSpPr>
        <p:sp>
          <p:nvSpPr>
            <p:cNvPr id="80983" name="AutoShape 42"/>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p>
              <a:r>
                <a:rPr lang="en-US">
                  <a:solidFill>
                    <a:srgbClr val="FFEA18"/>
                  </a:solidFill>
                </a:rPr>
                <a:t>ATP</a:t>
              </a:r>
              <a:endParaRPr lang="en-US" sz="4400">
                <a:solidFill>
                  <a:schemeClr val="tx2"/>
                </a:solidFill>
              </a:endParaRPr>
            </a:p>
          </p:txBody>
        </p:sp>
        <p:sp>
          <p:nvSpPr>
            <p:cNvPr id="80984" name="Rectangle 43"/>
            <p:cNvSpPr>
              <a:spLocks noChangeArrowheads="1"/>
            </p:cNvSpPr>
            <p:nvPr/>
          </p:nvSpPr>
          <p:spPr bwMode="auto">
            <a:xfrm>
              <a:off x="3436" y="2154"/>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2</a:t>
              </a:r>
            </a:p>
          </p:txBody>
        </p:sp>
      </p:grpSp>
      <p:grpSp>
        <p:nvGrpSpPr>
          <p:cNvPr id="3" name="Group 44"/>
          <p:cNvGrpSpPr>
            <a:grpSpLocks/>
          </p:cNvGrpSpPr>
          <p:nvPr/>
        </p:nvGrpSpPr>
        <p:grpSpPr bwMode="auto">
          <a:xfrm>
            <a:off x="6583363" y="1539875"/>
            <a:ext cx="1468437" cy="841375"/>
            <a:chOff x="3384" y="2399"/>
            <a:chExt cx="925" cy="530"/>
          </a:xfrm>
        </p:grpSpPr>
        <p:sp>
          <p:nvSpPr>
            <p:cNvPr id="80981" name="AutoShape 45"/>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a:solidFill>
                    <a:srgbClr val="FFEA18"/>
                  </a:solidFill>
                </a:rPr>
                <a:t>ADP</a:t>
              </a:r>
              <a:endParaRPr lang="en-US" sz="4400">
                <a:solidFill>
                  <a:schemeClr val="tx2"/>
                </a:solidFill>
              </a:endParaRPr>
            </a:p>
          </p:txBody>
        </p:sp>
        <p:sp>
          <p:nvSpPr>
            <p:cNvPr id="80982" name="AutoShape 46"/>
            <p:cNvSpPr>
              <a:spLocks noChangeArrowheads="1"/>
            </p:cNvSpPr>
            <p:nvPr/>
          </p:nvSpPr>
          <p:spPr bwMode="auto">
            <a:xfrm>
              <a:off x="3384" y="2399"/>
              <a:ext cx="33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2</a:t>
              </a:r>
            </a:p>
          </p:txBody>
        </p:sp>
      </p:grpSp>
      <p:pic>
        <p:nvPicPr>
          <p:cNvPr id="410671" name="Picture 47" descr="matc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8925" y="1203325"/>
            <a:ext cx="98425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1"/>
          <p:cNvGrpSpPr>
            <a:grpSpLocks/>
          </p:cNvGrpSpPr>
          <p:nvPr/>
        </p:nvGrpSpPr>
        <p:grpSpPr bwMode="auto">
          <a:xfrm>
            <a:off x="7486650" y="5686425"/>
            <a:ext cx="1519238" cy="852488"/>
            <a:chOff x="3436" y="2033"/>
            <a:chExt cx="957" cy="537"/>
          </a:xfrm>
        </p:grpSpPr>
        <p:sp>
          <p:nvSpPr>
            <p:cNvPr id="80979" name="AutoShape 52"/>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p>
              <a:r>
                <a:rPr lang="en-US">
                  <a:solidFill>
                    <a:srgbClr val="FFEA18"/>
                  </a:solidFill>
                </a:rPr>
                <a:t>ATP</a:t>
              </a:r>
              <a:endParaRPr lang="en-US" sz="4400">
                <a:solidFill>
                  <a:schemeClr val="tx2"/>
                </a:solidFill>
              </a:endParaRPr>
            </a:p>
          </p:txBody>
        </p:sp>
        <p:sp>
          <p:nvSpPr>
            <p:cNvPr id="80980" name="Rectangle 53"/>
            <p:cNvSpPr>
              <a:spLocks noChangeArrowheads="1"/>
            </p:cNvSpPr>
            <p:nvPr/>
          </p:nvSpPr>
          <p:spPr bwMode="auto">
            <a:xfrm>
              <a:off x="3436" y="2154"/>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4</a:t>
              </a:r>
            </a:p>
          </p:txBody>
        </p:sp>
      </p:grpSp>
      <p:grpSp>
        <p:nvGrpSpPr>
          <p:cNvPr id="5" name="Group 54"/>
          <p:cNvGrpSpPr>
            <a:grpSpLocks/>
          </p:cNvGrpSpPr>
          <p:nvPr/>
        </p:nvGrpSpPr>
        <p:grpSpPr bwMode="auto">
          <a:xfrm>
            <a:off x="7397750" y="5033963"/>
            <a:ext cx="1468438" cy="841375"/>
            <a:chOff x="3384" y="2399"/>
            <a:chExt cx="925" cy="530"/>
          </a:xfrm>
        </p:grpSpPr>
        <p:sp>
          <p:nvSpPr>
            <p:cNvPr id="80977" name="AutoShape 55"/>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a:solidFill>
                    <a:srgbClr val="FFEA18"/>
                  </a:solidFill>
                </a:rPr>
                <a:t>ADP</a:t>
              </a:r>
              <a:endParaRPr lang="en-US" sz="4400">
                <a:solidFill>
                  <a:schemeClr val="tx2"/>
                </a:solidFill>
              </a:endParaRPr>
            </a:p>
          </p:txBody>
        </p:sp>
        <p:sp>
          <p:nvSpPr>
            <p:cNvPr id="80978" name="AutoShape 56"/>
            <p:cNvSpPr>
              <a:spLocks noChangeArrowheads="1"/>
            </p:cNvSpPr>
            <p:nvPr/>
          </p:nvSpPr>
          <p:spPr bwMode="auto">
            <a:xfrm>
              <a:off x="3384" y="2399"/>
              <a:ext cx="33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4</a:t>
              </a:r>
            </a:p>
          </p:txBody>
        </p:sp>
      </p:grpSp>
      <p:sp>
        <p:nvSpPr>
          <p:cNvPr id="410681" name="AutoShape 57"/>
          <p:cNvSpPr>
            <a:spLocks noChangeArrowheads="1"/>
          </p:cNvSpPr>
          <p:nvPr/>
        </p:nvSpPr>
        <p:spPr bwMode="auto">
          <a:xfrm>
            <a:off x="6707188" y="5551488"/>
            <a:ext cx="838200" cy="555625"/>
          </a:xfrm>
          <a:prstGeom prst="curvedRightArrow">
            <a:avLst>
              <a:gd name="adj1" fmla="val 16856"/>
              <a:gd name="adj2" fmla="val 36856"/>
              <a:gd name="adj3" fmla="val 45145"/>
            </a:avLst>
          </a:prstGeom>
          <a:solidFill>
            <a:srgbClr val="3D1666"/>
          </a:solidFill>
          <a:ln w="9525">
            <a:solidFill>
              <a:schemeClr val="tx1"/>
            </a:solidFill>
            <a:miter lim="800000"/>
            <a:headEnd/>
            <a:tailEnd/>
          </a:ln>
        </p:spPr>
        <p:txBody>
          <a:bodyPr wrap="none" anchor="ctr"/>
          <a:lstStyle/>
          <a:p>
            <a:endParaRPr lang="en-US"/>
          </a:p>
        </p:txBody>
      </p:sp>
      <p:grpSp>
        <p:nvGrpSpPr>
          <p:cNvPr id="6" name="Group 61"/>
          <p:cNvGrpSpPr>
            <a:grpSpLocks/>
          </p:cNvGrpSpPr>
          <p:nvPr/>
        </p:nvGrpSpPr>
        <p:grpSpPr bwMode="auto">
          <a:xfrm>
            <a:off x="7396163" y="3736975"/>
            <a:ext cx="1468437" cy="841375"/>
            <a:chOff x="3384" y="2399"/>
            <a:chExt cx="925" cy="530"/>
          </a:xfrm>
        </p:grpSpPr>
        <p:sp>
          <p:nvSpPr>
            <p:cNvPr id="80975" name="AutoShape 62"/>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a:solidFill>
                    <a:schemeClr val="tx2"/>
                  </a:solidFill>
                </a:rPr>
                <a:t>NAD</a:t>
              </a:r>
              <a:r>
                <a:rPr lang="en-US" baseline="30000">
                  <a:solidFill>
                    <a:schemeClr val="tx2"/>
                  </a:solidFill>
                </a:rPr>
                <a:t>+</a:t>
              </a:r>
              <a:endParaRPr lang="en-US" sz="4400">
                <a:solidFill>
                  <a:schemeClr val="tx2"/>
                </a:solidFill>
              </a:endParaRPr>
            </a:p>
          </p:txBody>
        </p:sp>
        <p:sp>
          <p:nvSpPr>
            <p:cNvPr id="80976" name="AutoShape 63"/>
            <p:cNvSpPr>
              <a:spLocks noChangeArrowheads="1"/>
            </p:cNvSpPr>
            <p:nvPr/>
          </p:nvSpPr>
          <p:spPr bwMode="auto">
            <a:xfrm>
              <a:off x="3384" y="2399"/>
              <a:ext cx="33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2</a:t>
              </a:r>
            </a:p>
          </p:txBody>
        </p:sp>
      </p:grpSp>
      <p:sp>
        <p:nvSpPr>
          <p:cNvPr id="410689" name="AutoShape 65"/>
          <p:cNvSpPr>
            <a:spLocks noChangeArrowheads="1"/>
          </p:cNvSpPr>
          <p:nvPr/>
        </p:nvSpPr>
        <p:spPr bwMode="auto">
          <a:xfrm>
            <a:off x="6707188" y="4200525"/>
            <a:ext cx="838200" cy="555625"/>
          </a:xfrm>
          <a:prstGeom prst="curvedRightArrow">
            <a:avLst>
              <a:gd name="adj1" fmla="val 16856"/>
              <a:gd name="adj2" fmla="val 36856"/>
              <a:gd name="adj3" fmla="val 45145"/>
            </a:avLst>
          </a:prstGeom>
          <a:solidFill>
            <a:srgbClr val="3D1666"/>
          </a:solidFill>
          <a:ln w="9525">
            <a:solidFill>
              <a:schemeClr val="tx1"/>
            </a:solidFill>
            <a:miter lim="800000"/>
            <a:headEnd/>
            <a:tailEnd/>
          </a:ln>
        </p:spPr>
        <p:txBody>
          <a:bodyPr wrap="none" anchor="ctr"/>
          <a:lstStyle/>
          <a:p>
            <a:endParaRPr lang="en-US"/>
          </a:p>
        </p:txBody>
      </p:sp>
      <p:sp>
        <p:nvSpPr>
          <p:cNvPr id="410690" name="AutoShape 66"/>
          <p:cNvSpPr>
            <a:spLocks noChangeArrowheads="1"/>
          </p:cNvSpPr>
          <p:nvPr/>
        </p:nvSpPr>
        <p:spPr bwMode="auto">
          <a:xfrm>
            <a:off x="5084763" y="1733550"/>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91" name="AutoShape 67"/>
          <p:cNvSpPr>
            <a:spLocks noChangeArrowheads="1"/>
          </p:cNvSpPr>
          <p:nvPr/>
        </p:nvSpPr>
        <p:spPr bwMode="auto">
          <a:xfrm>
            <a:off x="4092575" y="292258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92" name="AutoShape 68"/>
          <p:cNvSpPr>
            <a:spLocks noChangeArrowheads="1"/>
          </p:cNvSpPr>
          <p:nvPr/>
        </p:nvSpPr>
        <p:spPr bwMode="auto">
          <a:xfrm>
            <a:off x="6043613" y="292258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93" name="AutoShape 69"/>
          <p:cNvSpPr>
            <a:spLocks noChangeArrowheads="1"/>
          </p:cNvSpPr>
          <p:nvPr/>
        </p:nvSpPr>
        <p:spPr bwMode="auto">
          <a:xfrm>
            <a:off x="6043613" y="423703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94" name="AutoShape 70"/>
          <p:cNvSpPr>
            <a:spLocks noChangeArrowheads="1"/>
          </p:cNvSpPr>
          <p:nvPr/>
        </p:nvSpPr>
        <p:spPr bwMode="auto">
          <a:xfrm>
            <a:off x="6043613" y="488473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95" name="AutoShape 71"/>
          <p:cNvSpPr>
            <a:spLocks noChangeArrowheads="1"/>
          </p:cNvSpPr>
          <p:nvPr/>
        </p:nvSpPr>
        <p:spPr bwMode="auto">
          <a:xfrm>
            <a:off x="6043613" y="5534025"/>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410696" name="AutoShape 72"/>
          <p:cNvSpPr>
            <a:spLocks noChangeArrowheads="1"/>
          </p:cNvSpPr>
          <p:nvPr/>
        </p:nvSpPr>
        <p:spPr bwMode="auto">
          <a:xfrm rot="-5400000">
            <a:off x="5085557" y="3234531"/>
            <a:ext cx="381000" cy="588963"/>
          </a:xfrm>
          <a:prstGeom prst="downArrow">
            <a:avLst>
              <a:gd name="adj1" fmla="val 50000"/>
              <a:gd name="adj2" fmla="val 38646"/>
            </a:avLst>
          </a:prstGeom>
          <a:solidFill>
            <a:schemeClr val="hlink"/>
          </a:solidFill>
          <a:ln w="9525">
            <a:solidFill>
              <a:schemeClr val="tx1"/>
            </a:solidFill>
            <a:miter lim="800000"/>
            <a:headEnd/>
            <a:tailEnd/>
          </a:ln>
        </p:spPr>
        <p:txBody>
          <a:bodyPr wrap="none" anchor="ctr"/>
          <a:lstStyle/>
          <a:p>
            <a:endParaRPr lang="en-US"/>
          </a:p>
        </p:txBody>
      </p:sp>
      <p:grpSp>
        <p:nvGrpSpPr>
          <p:cNvPr id="7" name="Group 76"/>
          <p:cNvGrpSpPr>
            <a:grpSpLocks/>
          </p:cNvGrpSpPr>
          <p:nvPr/>
        </p:nvGrpSpPr>
        <p:grpSpPr bwMode="auto">
          <a:xfrm>
            <a:off x="6142038" y="5245100"/>
            <a:ext cx="647700" cy="590550"/>
            <a:chOff x="3935" y="3274"/>
            <a:chExt cx="408" cy="372"/>
          </a:xfrm>
        </p:grpSpPr>
        <p:sp>
          <p:nvSpPr>
            <p:cNvPr id="80973" name="AutoShape 74"/>
            <p:cNvSpPr>
              <a:spLocks noChangeArrowheads="1"/>
            </p:cNvSpPr>
            <p:nvPr/>
          </p:nvSpPr>
          <p:spPr bwMode="auto">
            <a:xfrm rot="14452607" flipH="1">
              <a:off x="4021" y="3413"/>
              <a:ext cx="266" cy="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32 h 21600"/>
                <a:gd name="T20" fmla="*/ 18433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50" y="5399"/>
                    <a:pt x="9112" y="5600"/>
                    <a:pt x="8354" y="5985"/>
                  </a:cubicBezTo>
                  <a:lnTo>
                    <a:pt x="5909" y="1170"/>
                  </a:lnTo>
                  <a:cubicBezTo>
                    <a:pt x="7424" y="401"/>
                    <a:pt x="9100"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p:spPr>
          <p:txBody>
            <a:bodyPr wrap="none" anchor="ctr"/>
            <a:lstStyle/>
            <a:p>
              <a:endParaRPr lang="en-US"/>
            </a:p>
          </p:txBody>
        </p:sp>
        <p:sp>
          <p:nvSpPr>
            <p:cNvPr id="80974" name="Rectangle 75"/>
            <p:cNvSpPr>
              <a:spLocks noChangeArrowheads="1"/>
            </p:cNvSpPr>
            <p:nvPr/>
          </p:nvSpPr>
          <p:spPr bwMode="auto">
            <a:xfrm>
              <a:off x="3935" y="3274"/>
              <a:ext cx="4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000000"/>
                  </a:solidFill>
                </a:rPr>
                <a:t>2</a:t>
              </a:r>
              <a:r>
                <a:rPr lang="en-US" sz="2600">
                  <a:solidFill>
                    <a:srgbClr val="CC0000"/>
                  </a:solidFill>
                </a:rPr>
                <a:t>P</a:t>
              </a:r>
              <a:r>
                <a:rPr lang="en-US" sz="2600" baseline="-25000">
                  <a:solidFill>
                    <a:srgbClr val="CC0000"/>
                  </a:solidFill>
                </a:rPr>
                <a:t>i</a:t>
              </a:r>
              <a:endParaRPr lang="en-US" sz="2600">
                <a:solidFill>
                  <a:srgbClr val="CC0000"/>
                </a:solidFill>
              </a:endParaRPr>
            </a:p>
          </p:txBody>
        </p:sp>
      </p:grpSp>
      <p:grpSp>
        <p:nvGrpSpPr>
          <p:cNvPr id="8" name="Group 89"/>
          <p:cNvGrpSpPr>
            <a:grpSpLocks/>
          </p:cNvGrpSpPr>
          <p:nvPr/>
        </p:nvGrpSpPr>
        <p:grpSpPr bwMode="auto">
          <a:xfrm>
            <a:off x="4629150" y="1166813"/>
            <a:ext cx="742950" cy="446087"/>
            <a:chOff x="2492" y="1661"/>
            <a:chExt cx="468" cy="281"/>
          </a:xfrm>
        </p:grpSpPr>
        <p:sp>
          <p:nvSpPr>
            <p:cNvPr id="80969" name="Freeform 90"/>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70" name="Freeform 91"/>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71" name="Rectangle 92"/>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72" name="AutoShape 93"/>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9" name="Group 94"/>
          <p:cNvGrpSpPr>
            <a:grpSpLocks/>
          </p:cNvGrpSpPr>
          <p:nvPr/>
        </p:nvGrpSpPr>
        <p:grpSpPr bwMode="auto">
          <a:xfrm>
            <a:off x="4629150" y="1728788"/>
            <a:ext cx="742950" cy="446087"/>
            <a:chOff x="2492" y="1661"/>
            <a:chExt cx="468" cy="281"/>
          </a:xfrm>
        </p:grpSpPr>
        <p:sp>
          <p:nvSpPr>
            <p:cNvPr id="80965" name="Freeform 95"/>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66" name="Freeform 96"/>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67" name="Rectangle 97"/>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68" name="AutoShape 98"/>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 name="Group 99"/>
          <p:cNvGrpSpPr>
            <a:grpSpLocks/>
          </p:cNvGrpSpPr>
          <p:nvPr/>
        </p:nvGrpSpPr>
        <p:grpSpPr bwMode="auto">
          <a:xfrm>
            <a:off x="3632200" y="2862263"/>
            <a:ext cx="742950" cy="446087"/>
            <a:chOff x="2492" y="1661"/>
            <a:chExt cx="468" cy="281"/>
          </a:xfrm>
        </p:grpSpPr>
        <p:sp>
          <p:nvSpPr>
            <p:cNvPr id="80961" name="Freeform 100"/>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62" name="Freeform 101"/>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63" name="Rectangle 102"/>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64" name="AutoShape 103"/>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 name="Group 104"/>
          <p:cNvGrpSpPr>
            <a:grpSpLocks/>
          </p:cNvGrpSpPr>
          <p:nvPr/>
        </p:nvGrpSpPr>
        <p:grpSpPr bwMode="auto">
          <a:xfrm>
            <a:off x="5600700" y="2862263"/>
            <a:ext cx="742950" cy="446087"/>
            <a:chOff x="2492" y="1661"/>
            <a:chExt cx="468" cy="281"/>
          </a:xfrm>
        </p:grpSpPr>
        <p:sp>
          <p:nvSpPr>
            <p:cNvPr id="80957" name="Freeform 105"/>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58" name="Freeform 106"/>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59" name="Rectangle 107"/>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60" name="AutoShape 108"/>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2" name="Group 109"/>
          <p:cNvGrpSpPr>
            <a:grpSpLocks/>
          </p:cNvGrpSpPr>
          <p:nvPr/>
        </p:nvGrpSpPr>
        <p:grpSpPr bwMode="auto">
          <a:xfrm>
            <a:off x="4868863" y="3151188"/>
            <a:ext cx="742950" cy="446087"/>
            <a:chOff x="2492" y="1661"/>
            <a:chExt cx="468" cy="281"/>
          </a:xfrm>
        </p:grpSpPr>
        <p:sp>
          <p:nvSpPr>
            <p:cNvPr id="80953" name="Freeform 110"/>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54" name="Freeform 111"/>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55" name="Rectangle 112"/>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56" name="AutoShape 113"/>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3" name="Group 114"/>
          <p:cNvGrpSpPr>
            <a:grpSpLocks/>
          </p:cNvGrpSpPr>
          <p:nvPr/>
        </p:nvGrpSpPr>
        <p:grpSpPr bwMode="auto">
          <a:xfrm>
            <a:off x="5600700" y="4286250"/>
            <a:ext cx="742950" cy="446088"/>
            <a:chOff x="2492" y="1661"/>
            <a:chExt cx="468" cy="281"/>
          </a:xfrm>
        </p:grpSpPr>
        <p:sp>
          <p:nvSpPr>
            <p:cNvPr id="80949" name="Freeform 115"/>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50" name="Freeform 116"/>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51" name="Rectangle 117"/>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52" name="AutoShape 118"/>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4" name="Group 119"/>
          <p:cNvGrpSpPr>
            <a:grpSpLocks/>
          </p:cNvGrpSpPr>
          <p:nvPr/>
        </p:nvGrpSpPr>
        <p:grpSpPr bwMode="auto">
          <a:xfrm>
            <a:off x="5600700" y="4905375"/>
            <a:ext cx="742950" cy="446088"/>
            <a:chOff x="2492" y="1661"/>
            <a:chExt cx="468" cy="281"/>
          </a:xfrm>
        </p:grpSpPr>
        <p:sp>
          <p:nvSpPr>
            <p:cNvPr id="80945" name="Freeform 120"/>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46" name="Freeform 121"/>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47" name="Rectangle 122"/>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48" name="AutoShape 123"/>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5" name="Group 124"/>
          <p:cNvGrpSpPr>
            <a:grpSpLocks/>
          </p:cNvGrpSpPr>
          <p:nvPr/>
        </p:nvGrpSpPr>
        <p:grpSpPr bwMode="auto">
          <a:xfrm>
            <a:off x="5600700" y="5524500"/>
            <a:ext cx="742950" cy="446088"/>
            <a:chOff x="2492" y="1661"/>
            <a:chExt cx="468" cy="281"/>
          </a:xfrm>
        </p:grpSpPr>
        <p:sp>
          <p:nvSpPr>
            <p:cNvPr id="80941" name="Freeform 125"/>
            <p:cNvSpPr>
              <a:spLocks/>
            </p:cNvSpPr>
            <p:nvPr/>
          </p:nvSpPr>
          <p:spPr bwMode="auto">
            <a:xfrm>
              <a:off x="2739" y="1676"/>
              <a:ext cx="123" cy="107"/>
            </a:xfrm>
            <a:custGeom>
              <a:avLst/>
              <a:gdLst>
                <a:gd name="T0" fmla="*/ 42 w 175"/>
                <a:gd name="T1" fmla="*/ 26 h 154"/>
                <a:gd name="T2" fmla="*/ 41 w 175"/>
                <a:gd name="T3" fmla="*/ 15 h 154"/>
                <a:gd name="T4" fmla="*/ 24 w 175"/>
                <a:gd name="T5" fmla="*/ 0 h 154"/>
                <a:gd name="T6" fmla="*/ 5 w 175"/>
                <a:gd name="T7" fmla="*/ 8 h 154"/>
                <a:gd name="T8" fmla="*/ 20 w 175"/>
                <a:gd name="T9" fmla="*/ 31 h 154"/>
                <a:gd name="T10" fmla="*/ 32 w 175"/>
                <a:gd name="T11" fmla="*/ 35 h 154"/>
                <a:gd name="T12" fmla="*/ 42 w 175"/>
                <a:gd name="T13" fmla="*/ 26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42" name="Freeform 126"/>
            <p:cNvSpPr>
              <a:spLocks/>
            </p:cNvSpPr>
            <p:nvPr/>
          </p:nvSpPr>
          <p:spPr bwMode="auto">
            <a:xfrm>
              <a:off x="2555" y="1688"/>
              <a:ext cx="333" cy="254"/>
            </a:xfrm>
            <a:custGeom>
              <a:avLst/>
              <a:gdLst>
                <a:gd name="T0" fmla="*/ 1 w 1270"/>
                <a:gd name="T1" fmla="*/ 2 h 968"/>
                <a:gd name="T2" fmla="*/ 1 w 1270"/>
                <a:gd name="T3" fmla="*/ 0 h 968"/>
                <a:gd name="T4" fmla="*/ 3 w 1270"/>
                <a:gd name="T5" fmla="*/ 0 h 968"/>
                <a:gd name="T6" fmla="*/ 4 w 1270"/>
                <a:gd name="T7" fmla="*/ 1 h 968"/>
                <a:gd name="T8" fmla="*/ 4 w 1270"/>
                <a:gd name="T9" fmla="*/ 1 h 968"/>
                <a:gd name="T10" fmla="*/ 5 w 1270"/>
                <a:gd name="T11" fmla="*/ 0 h 968"/>
                <a:gd name="T12" fmla="*/ 6 w 1270"/>
                <a:gd name="T13" fmla="*/ 2 h 968"/>
                <a:gd name="T14" fmla="*/ 6 w 1270"/>
                <a:gd name="T15" fmla="*/ 2 h 968"/>
                <a:gd name="T16" fmla="*/ 5 w 1270"/>
                <a:gd name="T17" fmla="*/ 3 h 968"/>
                <a:gd name="T18" fmla="*/ 4 w 1270"/>
                <a:gd name="T19" fmla="*/ 4 h 968"/>
                <a:gd name="T20" fmla="*/ 2 w 1270"/>
                <a:gd name="T21" fmla="*/ 4 h 968"/>
                <a:gd name="T22" fmla="*/ 1 w 1270"/>
                <a:gd name="T23" fmla="*/ 4 h 968"/>
                <a:gd name="T24" fmla="*/ 0 w 1270"/>
                <a:gd name="T25" fmla="*/ 3 h 968"/>
                <a:gd name="T26" fmla="*/ 0 w 1270"/>
                <a:gd name="T27" fmla="*/ 2 h 968"/>
                <a:gd name="T28" fmla="*/ 1 w 1270"/>
                <a:gd name="T29" fmla="*/ 1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43" name="Rectangle 127"/>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rPr>
                <a:t>enzyme</a:t>
              </a:r>
              <a:endParaRPr lang="en-US" sz="1400" u="sng">
                <a:solidFill>
                  <a:srgbClr val="CC0000"/>
                </a:solidFill>
              </a:endParaRPr>
            </a:p>
          </p:txBody>
        </p:sp>
        <p:sp>
          <p:nvSpPr>
            <p:cNvPr id="80944" name="AutoShape 128"/>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 name="Group 78"/>
          <p:cNvGrpSpPr>
            <a:grpSpLocks/>
          </p:cNvGrpSpPr>
          <p:nvPr/>
        </p:nvGrpSpPr>
        <p:grpSpPr bwMode="auto">
          <a:xfrm>
            <a:off x="5113338" y="4260850"/>
            <a:ext cx="950912" cy="495300"/>
            <a:chOff x="3275" y="2636"/>
            <a:chExt cx="599" cy="312"/>
          </a:xfrm>
        </p:grpSpPr>
        <p:sp>
          <p:nvSpPr>
            <p:cNvPr id="80939" name="AutoShape 37"/>
            <p:cNvSpPr>
              <a:spLocks noChangeArrowheads="1"/>
            </p:cNvSpPr>
            <p:nvPr/>
          </p:nvSpPr>
          <p:spPr bwMode="auto">
            <a:xfrm>
              <a:off x="3608" y="2636"/>
              <a:ext cx="266" cy="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32 h 21600"/>
                <a:gd name="T20" fmla="*/ 18433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p:spPr>
          <p:txBody>
            <a:bodyPr wrap="none" anchor="ctr"/>
            <a:lstStyle/>
            <a:p>
              <a:endParaRPr lang="en-US"/>
            </a:p>
          </p:txBody>
        </p:sp>
        <p:sp>
          <p:nvSpPr>
            <p:cNvPr id="80940" name="Rectangle 38"/>
            <p:cNvSpPr>
              <a:spLocks noChangeArrowheads="1"/>
            </p:cNvSpPr>
            <p:nvPr/>
          </p:nvSpPr>
          <p:spPr bwMode="auto">
            <a:xfrm>
              <a:off x="3275" y="2640"/>
              <a:ext cx="4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2</a:t>
              </a:r>
              <a:r>
                <a:rPr lang="en-US" sz="2600">
                  <a:solidFill>
                    <a:srgbClr val="CC0000"/>
                  </a:solidFill>
                </a:rPr>
                <a:t>P</a:t>
              </a:r>
              <a:r>
                <a:rPr lang="en-US" sz="2600" baseline="-25000">
                  <a:solidFill>
                    <a:srgbClr val="CC0000"/>
                  </a:solidFill>
                </a:rPr>
                <a:t>i</a:t>
              </a:r>
              <a:endParaRPr lang="en-US" sz="2600">
                <a:solidFill>
                  <a:srgbClr val="CC0000"/>
                </a:solidFill>
              </a:endParaRPr>
            </a:p>
          </p:txBody>
        </p:sp>
      </p:grpSp>
      <p:grpSp>
        <p:nvGrpSpPr>
          <p:cNvPr id="17" name="Group 129"/>
          <p:cNvGrpSpPr>
            <a:grpSpLocks/>
          </p:cNvGrpSpPr>
          <p:nvPr/>
        </p:nvGrpSpPr>
        <p:grpSpPr bwMode="auto">
          <a:xfrm>
            <a:off x="6142038" y="4037013"/>
            <a:ext cx="606425" cy="590550"/>
            <a:chOff x="3935" y="3274"/>
            <a:chExt cx="382" cy="372"/>
          </a:xfrm>
        </p:grpSpPr>
        <p:sp>
          <p:nvSpPr>
            <p:cNvPr id="80937" name="AutoShape 130"/>
            <p:cNvSpPr>
              <a:spLocks noChangeArrowheads="1"/>
            </p:cNvSpPr>
            <p:nvPr/>
          </p:nvSpPr>
          <p:spPr bwMode="auto">
            <a:xfrm rot="14452607" flipH="1">
              <a:off x="4021" y="3413"/>
              <a:ext cx="266" cy="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32 h 21600"/>
                <a:gd name="T20" fmla="*/ 18433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50" y="5399"/>
                    <a:pt x="9112" y="5600"/>
                    <a:pt x="8354" y="5985"/>
                  </a:cubicBezTo>
                  <a:lnTo>
                    <a:pt x="5909" y="1170"/>
                  </a:lnTo>
                  <a:cubicBezTo>
                    <a:pt x="7424" y="401"/>
                    <a:pt x="9100"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p:spPr>
          <p:txBody>
            <a:bodyPr wrap="none" anchor="ctr"/>
            <a:lstStyle/>
            <a:p>
              <a:endParaRPr lang="en-US"/>
            </a:p>
          </p:txBody>
        </p:sp>
        <p:sp>
          <p:nvSpPr>
            <p:cNvPr id="80938" name="Rectangle 131"/>
            <p:cNvSpPr>
              <a:spLocks noChangeArrowheads="1"/>
            </p:cNvSpPr>
            <p:nvPr/>
          </p:nvSpPr>
          <p:spPr bwMode="auto">
            <a:xfrm>
              <a:off x="3935" y="3274"/>
              <a:ext cx="38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000000"/>
                  </a:solidFill>
                </a:rPr>
                <a:t>2</a:t>
              </a:r>
              <a:r>
                <a:rPr lang="en-US" sz="2600">
                  <a:solidFill>
                    <a:srgbClr val="CC0000"/>
                  </a:solidFill>
                </a:rPr>
                <a:t>H</a:t>
              </a:r>
            </a:p>
          </p:txBody>
        </p:sp>
      </p:grpSp>
      <p:grpSp>
        <p:nvGrpSpPr>
          <p:cNvPr id="18" name="Group 134"/>
          <p:cNvGrpSpPr>
            <a:grpSpLocks/>
          </p:cNvGrpSpPr>
          <p:nvPr/>
        </p:nvGrpSpPr>
        <p:grpSpPr bwMode="auto">
          <a:xfrm>
            <a:off x="7472363" y="4252913"/>
            <a:ext cx="1446212" cy="915987"/>
            <a:chOff x="4711" y="2649"/>
            <a:chExt cx="911" cy="577"/>
          </a:xfrm>
        </p:grpSpPr>
        <p:sp>
          <p:nvSpPr>
            <p:cNvPr id="80935" name="Rectangle 23"/>
            <p:cNvSpPr>
              <a:spLocks noChangeArrowheads="1"/>
            </p:cNvSpPr>
            <p:nvPr/>
          </p:nvSpPr>
          <p:spPr bwMode="auto">
            <a:xfrm>
              <a:off x="4711" y="2765"/>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000000"/>
                  </a:solidFill>
                </a:rPr>
                <a:t>2</a:t>
              </a:r>
              <a:endParaRPr lang="en-US" sz="3000">
                <a:solidFill>
                  <a:srgbClr val="0F116A"/>
                </a:solidFill>
              </a:endParaRPr>
            </a:p>
          </p:txBody>
        </p:sp>
        <p:pic>
          <p:nvPicPr>
            <p:cNvPr id="80936" name="Picture 133" descr="piggybank-ecoin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2" y="2649"/>
              <a:ext cx="73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310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655">
                                            <p:txEl>
                                              <p:pRg st="0" end="0"/>
                                            </p:txEl>
                                          </p:spTgt>
                                        </p:tgtEl>
                                        <p:attrNameLst>
                                          <p:attrName>style.visibility</p:attrName>
                                        </p:attrNameLst>
                                      </p:cBhvr>
                                      <p:to>
                                        <p:strVal val="visible"/>
                                      </p:to>
                                    </p:set>
                                    <p:anim calcmode="lin" valueType="num">
                                      <p:cBhvr additive="base">
                                        <p:cTn id="7" dur="500" fill="hold"/>
                                        <p:tgtEl>
                                          <p:spTgt spid="4106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55">
                                            <p:txEl>
                                              <p:pRg st="1" end="1"/>
                                            </p:txEl>
                                          </p:spTgt>
                                        </p:tgtEl>
                                        <p:attrNameLst>
                                          <p:attrName>style.visibility</p:attrName>
                                        </p:attrNameLst>
                                      </p:cBhvr>
                                      <p:to>
                                        <p:strVal val="visible"/>
                                      </p:to>
                                    </p:set>
                                    <p:anim calcmode="lin" valueType="num">
                                      <p:cBhvr additive="base">
                                        <p:cTn id="13" dur="500" fill="hold"/>
                                        <p:tgtEl>
                                          <p:spTgt spid="4106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10628"/>
                                        </p:tgtEl>
                                        <p:attrNameLst>
                                          <p:attrName>style.visibility</p:attrName>
                                        </p:attrNameLst>
                                      </p:cBhvr>
                                      <p:to>
                                        <p:strVal val="visible"/>
                                      </p:to>
                                    </p:set>
                                    <p:animEffect transition="in" filter="wipe(up)">
                                      <p:cBhvr>
                                        <p:cTn id="19" dur="500"/>
                                        <p:tgtEl>
                                          <p:spTgt spid="410628"/>
                                        </p:tgtEl>
                                      </p:cBhvr>
                                    </p:animEffect>
                                  </p:childTnLst>
                                  <p:subTnLst>
                                    <p:audio>
                                      <p:cMediaNode>
                                        <p:cTn display="0" masterRel="sameClick">
                                          <p:stCondLst>
                                            <p:cond evt="begin" delay="0">
                                              <p:tn val="17"/>
                                            </p:cond>
                                          </p:stCondLst>
                                          <p:endCondLst>
                                            <p:cond evt="onStopAudio" delay="0">
                                              <p:tgtEl>
                                                <p:sldTgt/>
                                              </p:tgtEl>
                                            </p:cond>
                                          </p:endCondLst>
                                        </p:cTn>
                                        <p:tgtEl>
                                          <p:sndTgt r:embed="rId4" name="Laser"/>
                                        </p:tgtEl>
                                      </p:cMediaNode>
                                    </p:audio>
                                  </p:subTnLst>
                                </p:cTn>
                              </p:par>
                            </p:childTnLst>
                          </p:cTn>
                        </p:par>
                        <p:par>
                          <p:cTn id="20" fill="hold" nodeType="afterGroup">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10690"/>
                                        </p:tgtEl>
                                        <p:attrNameLst>
                                          <p:attrName>style.visibility</p:attrName>
                                        </p:attrNameLst>
                                      </p:cBhvr>
                                      <p:to>
                                        <p:strVal val="visible"/>
                                      </p:to>
                                    </p:set>
                                    <p:animEffect transition="in" filter="wipe(up)">
                                      <p:cBhvr>
                                        <p:cTn id="23" dur="500"/>
                                        <p:tgtEl>
                                          <p:spTgt spid="410690"/>
                                        </p:tgtEl>
                                      </p:cBhvr>
                                    </p:animEffect>
                                  </p:childTnLst>
                                  <p:subTnLst>
                                    <p:audio>
                                      <p:cMediaNode>
                                        <p:cTn display="0" masterRel="sameClick">
                                          <p:stCondLst>
                                            <p:cond evt="begin" delay="0">
                                              <p:tn val="21"/>
                                            </p:cond>
                                          </p:stCondLst>
                                          <p:endCondLst>
                                            <p:cond evt="onStopAudio" delay="0">
                                              <p:tgtEl>
                                                <p:sldTgt/>
                                              </p:tgtEl>
                                            </p:cond>
                                          </p:endCondLst>
                                        </p:cTn>
                                        <p:tgtEl>
                                          <p:sndTgt r:embed="rId4"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0630"/>
                                        </p:tgtEl>
                                        <p:attrNameLst>
                                          <p:attrName>style.visibility</p:attrName>
                                        </p:attrNameLst>
                                      </p:cBhvr>
                                      <p:to>
                                        <p:strVal val="visible"/>
                                      </p:to>
                                    </p:set>
                                    <p:animEffect transition="in" filter="wipe(left)">
                                      <p:cBhvr>
                                        <p:cTn id="28" dur="500"/>
                                        <p:tgtEl>
                                          <p:spTgt spid="410630"/>
                                        </p:tgtEl>
                                      </p:cBhvr>
                                    </p:animEffect>
                                  </p:childTnLst>
                                  <p:subTnLst>
                                    <p:audio>
                                      <p:cMediaNode>
                                        <p:cTn display="0" masterRel="sameClick">
                                          <p:stCondLst>
                                            <p:cond evt="begin" delay="0">
                                              <p:tn val="26"/>
                                            </p:cond>
                                          </p:stCondLst>
                                          <p:endCondLst>
                                            <p:cond evt="onStopAudio" delay="0">
                                              <p:tgtEl>
                                                <p:sldTgt/>
                                              </p:tgtEl>
                                            </p:cond>
                                          </p:endCondLst>
                                        </p:cTn>
                                        <p:tgtEl>
                                          <p:sndTgt r:embed="rId5" name="Vibro Up"/>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3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out)">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6" name="Explosion"/>
                                        </p:tgtEl>
                                      </p:cMediaNode>
                                    </p:audio>
                                  </p:sub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410664"/>
                                        </p:tgtEl>
                                        <p:attrNameLst>
                                          <p:attrName>style.visibility</p:attrName>
                                        </p:attrNameLst>
                                      </p:cBhvr>
                                      <p:to>
                                        <p:strVal val="visible"/>
                                      </p:to>
                                    </p:set>
                                    <p:animEffect transition="in" filter="wipe(up)">
                                      <p:cBhvr>
                                        <p:cTn id="37" dur="500"/>
                                        <p:tgtEl>
                                          <p:spTgt spid="4106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3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out)">
                                      <p:cBhvr>
                                        <p:cTn id="42" dur="5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7" name="String"/>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410671"/>
                                        </p:tgtEl>
                                        <p:attrNameLst>
                                          <p:attrName>style.visibility</p:attrName>
                                        </p:attrNameLst>
                                      </p:cBhvr>
                                      <p:to>
                                        <p:strVal val="visible"/>
                                      </p:to>
                                    </p:set>
                                    <p:animEffect transition="in" filter="wipe(down)">
                                      <p:cBhvr>
                                        <p:cTn id="47" dur="500"/>
                                        <p:tgtEl>
                                          <p:spTgt spid="410671"/>
                                        </p:tgtEl>
                                      </p:cBhvr>
                                    </p:animEffect>
                                  </p:childTnLst>
                                  <p:subTnLst>
                                    <p:audio>
                                      <p:cMediaNode>
                                        <p:cTn display="0" masterRel="sameClick">
                                          <p:stCondLst>
                                            <p:cond evt="begin" delay="0">
                                              <p:tn val="45"/>
                                            </p:cond>
                                          </p:stCondLst>
                                          <p:endCondLst>
                                            <p:cond evt="onStopAudio" delay="0">
                                              <p:tgtEl>
                                                <p:sldTgt/>
                                              </p:tgtEl>
                                            </p:cond>
                                          </p:endCondLst>
                                        </p:cTn>
                                        <p:tgtEl>
                                          <p:sndTgt r:embed="rId8" name="match_strik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10691"/>
                                        </p:tgtEl>
                                        <p:attrNameLst>
                                          <p:attrName>style.visibility</p:attrName>
                                        </p:attrNameLst>
                                      </p:cBhvr>
                                      <p:to>
                                        <p:strVal val="visible"/>
                                      </p:to>
                                    </p:set>
                                    <p:animEffect transition="in" filter="wipe(up)">
                                      <p:cBhvr>
                                        <p:cTn id="52" dur="500"/>
                                        <p:tgtEl>
                                          <p:spTgt spid="410691"/>
                                        </p:tgtEl>
                                      </p:cBhvr>
                                    </p:animEffect>
                                  </p:childTnLst>
                                  <p:subTnLst>
                                    <p:audio>
                                      <p:cMediaNode>
                                        <p:cTn display="0" masterRel="sameClick">
                                          <p:stCondLst>
                                            <p:cond evt="begin" delay="0">
                                              <p:tn val="50"/>
                                            </p:cond>
                                          </p:stCondLst>
                                          <p:endCondLst>
                                            <p:cond evt="onStopAudio" delay="0">
                                              <p:tgtEl>
                                                <p:sldTgt/>
                                              </p:tgtEl>
                                            </p:cond>
                                          </p:endCondLst>
                                        </p:cTn>
                                        <p:tgtEl>
                                          <p:sndTgt r:embed="rId4" name="Laser"/>
                                        </p:tgtEl>
                                      </p:cMediaNode>
                                    </p:audio>
                                  </p:sub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10633"/>
                                        </p:tgtEl>
                                        <p:attrNameLst>
                                          <p:attrName>style.visibility</p:attrName>
                                        </p:attrNameLst>
                                      </p:cBhvr>
                                      <p:to>
                                        <p:strVal val="visible"/>
                                      </p:to>
                                    </p:set>
                                    <p:animEffect transition="in" filter="wipe(left)">
                                      <p:cBhvr>
                                        <p:cTn id="56" dur="500"/>
                                        <p:tgtEl>
                                          <p:spTgt spid="410633"/>
                                        </p:tgtEl>
                                      </p:cBhvr>
                                    </p:animEffect>
                                  </p:childTnLst>
                                  <p:subTnLst>
                                    <p:audio>
                                      <p:cMediaNode>
                                        <p:cTn display="0" masterRel="sameClick">
                                          <p:stCondLst>
                                            <p:cond evt="begin" delay="0">
                                              <p:tn val="54"/>
                                            </p:cond>
                                          </p:stCondLst>
                                          <p:endCondLst>
                                            <p:cond evt="onStopAudio" delay="0">
                                              <p:tgtEl>
                                                <p:sldTgt/>
                                              </p:tgtEl>
                                            </p:cond>
                                          </p:endCondLst>
                                        </p:cTn>
                                        <p:tgtEl>
                                          <p:sndTgt r:embed="rId5" name="Vibro Up"/>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10692"/>
                                        </p:tgtEl>
                                        <p:attrNameLst>
                                          <p:attrName>style.visibility</p:attrName>
                                        </p:attrNameLst>
                                      </p:cBhvr>
                                      <p:to>
                                        <p:strVal val="visible"/>
                                      </p:to>
                                    </p:set>
                                    <p:animEffect transition="in" filter="wipe(up)">
                                      <p:cBhvr>
                                        <p:cTn id="61" dur="500"/>
                                        <p:tgtEl>
                                          <p:spTgt spid="410692"/>
                                        </p:tgtEl>
                                      </p:cBhvr>
                                    </p:animEffect>
                                  </p:childTnLst>
                                  <p:subTnLst>
                                    <p:audio>
                                      <p:cMediaNode>
                                        <p:cTn display="0" masterRel="sameClick">
                                          <p:stCondLst>
                                            <p:cond evt="begin" delay="0">
                                              <p:tn val="59"/>
                                            </p:cond>
                                          </p:stCondLst>
                                          <p:endCondLst>
                                            <p:cond evt="onStopAudio" delay="0">
                                              <p:tgtEl>
                                                <p:sldTgt/>
                                              </p:tgtEl>
                                            </p:cond>
                                          </p:endCondLst>
                                        </p:cTn>
                                        <p:tgtEl>
                                          <p:sndTgt r:embed="rId4" name="Laser"/>
                                        </p:tgtEl>
                                      </p:cMediaNode>
                                    </p:audio>
                                  </p:sub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10634"/>
                                        </p:tgtEl>
                                        <p:attrNameLst>
                                          <p:attrName>style.visibility</p:attrName>
                                        </p:attrNameLst>
                                      </p:cBhvr>
                                      <p:to>
                                        <p:strVal val="visible"/>
                                      </p:to>
                                    </p:set>
                                    <p:animEffect transition="in" filter="wipe(left)">
                                      <p:cBhvr>
                                        <p:cTn id="65" dur="500"/>
                                        <p:tgtEl>
                                          <p:spTgt spid="410634"/>
                                        </p:tgtEl>
                                      </p:cBhvr>
                                    </p:animEffect>
                                  </p:childTnLst>
                                  <p:subTnLst>
                                    <p:audio>
                                      <p:cMediaNode>
                                        <p:cTn display="0" masterRel="sameClick">
                                          <p:stCondLst>
                                            <p:cond evt="begin" delay="0">
                                              <p:tn val="63"/>
                                            </p:cond>
                                          </p:stCondLst>
                                          <p:endCondLst>
                                            <p:cond evt="onStopAudio" delay="0">
                                              <p:tgtEl>
                                                <p:sldTgt/>
                                              </p:tgtEl>
                                            </p:cond>
                                          </p:endCondLst>
                                        </p:cTn>
                                        <p:tgtEl>
                                          <p:sndTgt r:embed="rId5" name="Vibro Up"/>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10660">
                                            <p:bg/>
                                          </p:spTgt>
                                        </p:tgtEl>
                                        <p:attrNameLst>
                                          <p:attrName>style.visibility</p:attrName>
                                        </p:attrNameLst>
                                      </p:cBhvr>
                                      <p:to>
                                        <p:strVal val="visible"/>
                                      </p:to>
                                    </p:set>
                                    <p:animEffect transition="in" filter="wipe(left)">
                                      <p:cBhvr>
                                        <p:cTn id="70" dur="500"/>
                                        <p:tgtEl>
                                          <p:spTgt spid="410660">
                                            <p:bg/>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10660">
                                            <p:txEl>
                                              <p:pRg st="0" end="0"/>
                                            </p:txEl>
                                          </p:spTgt>
                                        </p:tgtEl>
                                        <p:attrNameLst>
                                          <p:attrName>style.visibility</p:attrName>
                                        </p:attrNameLst>
                                      </p:cBhvr>
                                      <p:to>
                                        <p:strVal val="visible"/>
                                      </p:to>
                                    </p:set>
                                    <p:animEffect transition="in" filter="wipe(left)">
                                      <p:cBhvr>
                                        <p:cTn id="73" dur="500"/>
                                        <p:tgtEl>
                                          <p:spTgt spid="410660">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10660">
                                            <p:txEl>
                                              <p:pRg st="1" end="1"/>
                                            </p:txEl>
                                          </p:spTgt>
                                        </p:tgtEl>
                                        <p:attrNameLst>
                                          <p:attrName>style.visibility</p:attrName>
                                        </p:attrNameLst>
                                      </p:cBhvr>
                                      <p:to>
                                        <p:strVal val="visible"/>
                                      </p:to>
                                    </p:set>
                                    <p:animEffect transition="in" filter="wipe(left)">
                                      <p:cBhvr>
                                        <p:cTn id="78" dur="500"/>
                                        <p:tgtEl>
                                          <p:spTgt spid="410660">
                                            <p:txEl>
                                              <p:pRg st="1" end="1"/>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3" name="Whoosh"/>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10696"/>
                                        </p:tgtEl>
                                        <p:attrNameLst>
                                          <p:attrName>style.visibility</p:attrName>
                                        </p:attrNameLst>
                                      </p:cBhvr>
                                      <p:to>
                                        <p:strVal val="visible"/>
                                      </p:to>
                                    </p:set>
                                    <p:animEffect transition="in" filter="wipe(left)">
                                      <p:cBhvr>
                                        <p:cTn id="83" dur="500"/>
                                        <p:tgtEl>
                                          <p:spTgt spid="410696"/>
                                        </p:tgtEl>
                                      </p:cBhvr>
                                    </p:animEffect>
                                  </p:childTnLst>
                                  <p:subTnLst>
                                    <p:audio>
                                      <p:cMediaNode>
                                        <p:cTn display="0" masterRel="sameClick">
                                          <p:stCondLst>
                                            <p:cond evt="begin" delay="0">
                                              <p:tn val="81"/>
                                            </p:cond>
                                          </p:stCondLst>
                                          <p:endCondLst>
                                            <p:cond evt="onStopAudio" delay="0">
                                              <p:tgtEl>
                                                <p:sldTgt/>
                                              </p:tgtEl>
                                            </p:cond>
                                          </p:endCondLst>
                                        </p:cTn>
                                        <p:tgtEl>
                                          <p:sndTgt r:embed="rId4" name="Laser"/>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410693"/>
                                        </p:tgtEl>
                                        <p:attrNameLst>
                                          <p:attrName>style.visibility</p:attrName>
                                        </p:attrNameLst>
                                      </p:cBhvr>
                                      <p:to>
                                        <p:strVal val="visible"/>
                                      </p:to>
                                    </p:set>
                                    <p:animEffect transition="in" filter="wipe(up)">
                                      <p:cBhvr>
                                        <p:cTn id="88" dur="500"/>
                                        <p:tgtEl>
                                          <p:spTgt spid="410693"/>
                                        </p:tgtEl>
                                      </p:cBhvr>
                                    </p:animEffect>
                                  </p:childTnLst>
                                  <p:subTnLst>
                                    <p:audio>
                                      <p:cMediaNode>
                                        <p:cTn display="0" masterRel="sameClick">
                                          <p:stCondLst>
                                            <p:cond evt="begin" delay="0">
                                              <p:tn val="86"/>
                                            </p:cond>
                                          </p:stCondLst>
                                          <p:endCondLst>
                                            <p:cond evt="onStopAudio" delay="0">
                                              <p:tgtEl>
                                                <p:sldTgt/>
                                              </p:tgtEl>
                                            </p:cond>
                                          </p:endCondLst>
                                        </p:cTn>
                                        <p:tgtEl>
                                          <p:sndTgt r:embed="rId4" name="Laser"/>
                                        </p:tgtEl>
                                      </p:cMediaNode>
                                    </p:audio>
                                  </p:subTnLst>
                                </p:cTn>
                              </p:par>
                            </p:childTnLst>
                          </p:cTn>
                        </p:par>
                        <p:par>
                          <p:cTn id="89" fill="hold" nodeType="afterGroup">
                            <p:stCondLst>
                              <p:cond delay="500"/>
                            </p:stCondLst>
                            <p:childTnLst>
                              <p:par>
                                <p:cTn id="90" presetID="22" presetClass="entr" presetSubtype="1" fill="hold" grpId="0" nodeType="afterEffect">
                                  <p:stCondLst>
                                    <p:cond delay="0"/>
                                  </p:stCondLst>
                                  <p:childTnLst>
                                    <p:set>
                                      <p:cBhvr>
                                        <p:cTn id="91" dur="1" fill="hold">
                                          <p:stCondLst>
                                            <p:cond delay="0"/>
                                          </p:stCondLst>
                                        </p:cTn>
                                        <p:tgtEl>
                                          <p:spTgt spid="410694"/>
                                        </p:tgtEl>
                                        <p:attrNameLst>
                                          <p:attrName>style.visibility</p:attrName>
                                        </p:attrNameLst>
                                      </p:cBhvr>
                                      <p:to>
                                        <p:strVal val="visible"/>
                                      </p:to>
                                    </p:set>
                                    <p:animEffect transition="in" filter="wipe(up)">
                                      <p:cBhvr>
                                        <p:cTn id="92" dur="500"/>
                                        <p:tgtEl>
                                          <p:spTgt spid="410694"/>
                                        </p:tgtEl>
                                      </p:cBhvr>
                                    </p:animEffect>
                                  </p:childTnLst>
                                  <p:subTnLst>
                                    <p:audio>
                                      <p:cMediaNode>
                                        <p:cTn display="0" masterRel="sameClick">
                                          <p:stCondLst>
                                            <p:cond evt="begin" delay="0">
                                              <p:tn val="90"/>
                                            </p:cond>
                                          </p:stCondLst>
                                          <p:endCondLst>
                                            <p:cond evt="onStopAudio" delay="0">
                                              <p:tgtEl>
                                                <p:sldTgt/>
                                              </p:tgtEl>
                                            </p:cond>
                                          </p:endCondLst>
                                        </p:cTn>
                                        <p:tgtEl>
                                          <p:sndTgt r:embed="rId4" name="Laser"/>
                                        </p:tgtEl>
                                      </p:cMediaNode>
                                    </p:audio>
                                  </p:subTnLst>
                                </p:cTn>
                              </p:par>
                            </p:childTnLst>
                          </p:cTn>
                        </p:par>
                        <p:par>
                          <p:cTn id="93" fill="hold" nodeType="afterGroup">
                            <p:stCondLst>
                              <p:cond delay="1000"/>
                            </p:stCondLst>
                            <p:childTnLst>
                              <p:par>
                                <p:cTn id="94" presetID="22" presetClass="entr" presetSubtype="1" fill="hold" grpId="0" nodeType="afterEffect">
                                  <p:stCondLst>
                                    <p:cond delay="0"/>
                                  </p:stCondLst>
                                  <p:childTnLst>
                                    <p:set>
                                      <p:cBhvr>
                                        <p:cTn id="95" dur="1" fill="hold">
                                          <p:stCondLst>
                                            <p:cond delay="0"/>
                                          </p:stCondLst>
                                        </p:cTn>
                                        <p:tgtEl>
                                          <p:spTgt spid="410695"/>
                                        </p:tgtEl>
                                        <p:attrNameLst>
                                          <p:attrName>style.visibility</p:attrName>
                                        </p:attrNameLst>
                                      </p:cBhvr>
                                      <p:to>
                                        <p:strVal val="visible"/>
                                      </p:to>
                                    </p:set>
                                    <p:animEffect transition="in" filter="wipe(up)">
                                      <p:cBhvr>
                                        <p:cTn id="96" dur="500"/>
                                        <p:tgtEl>
                                          <p:spTgt spid="410695"/>
                                        </p:tgtEl>
                                      </p:cBhvr>
                                    </p:animEffect>
                                  </p:childTnLst>
                                  <p:subTnLst>
                                    <p:audio>
                                      <p:cMediaNode>
                                        <p:cTn display="0" masterRel="sameClick">
                                          <p:stCondLst>
                                            <p:cond evt="begin" delay="0">
                                              <p:tn val="94"/>
                                            </p:cond>
                                          </p:stCondLst>
                                          <p:endCondLst>
                                            <p:cond evt="onStopAudio" delay="0">
                                              <p:tgtEl>
                                                <p:sldTgt/>
                                              </p:tgtEl>
                                            </p:cond>
                                          </p:endCondLst>
                                        </p:cTn>
                                        <p:tgtEl>
                                          <p:sndTgt r:embed="rId4" name="Laser"/>
                                        </p:tgtEl>
                                      </p:cMediaNode>
                                    </p:audio>
                                  </p:subTnLst>
                                </p:cTn>
                              </p:par>
                            </p:childTnLst>
                          </p:cTn>
                        </p:par>
                        <p:par>
                          <p:cTn id="97" fill="hold" nodeType="afterGroup">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410639"/>
                                        </p:tgtEl>
                                        <p:attrNameLst>
                                          <p:attrName>style.visibility</p:attrName>
                                        </p:attrNameLst>
                                      </p:cBhvr>
                                      <p:to>
                                        <p:strVal val="visible"/>
                                      </p:to>
                                    </p:set>
                                    <p:animEffect transition="in" filter="wipe(left)">
                                      <p:cBhvr>
                                        <p:cTn id="100" dur="500"/>
                                        <p:tgtEl>
                                          <p:spTgt spid="410639"/>
                                        </p:tgtEl>
                                      </p:cBhvr>
                                    </p:animEffect>
                                  </p:childTnLst>
                                  <p:subTnLst>
                                    <p:audio>
                                      <p:cMediaNode>
                                        <p:cTn display="0" masterRel="sameClick">
                                          <p:stCondLst>
                                            <p:cond evt="begin" delay="0">
                                              <p:tn val="98"/>
                                            </p:cond>
                                          </p:stCondLst>
                                          <p:endCondLst>
                                            <p:cond evt="onStopAudio" delay="0">
                                              <p:tgtEl>
                                                <p:sldTgt/>
                                              </p:tgtEl>
                                            </p:cond>
                                          </p:endCondLst>
                                        </p:cTn>
                                        <p:tgtEl>
                                          <p:sndTgt r:embed="rId9" name="Chimes"/>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5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5" name="Vibro Up"/>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6" presetClass="entr" presetSubtype="32" fill="hold" nodeType="click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circle(out)">
                                      <p:cBhvr>
                                        <p:cTn id="110" dur="500"/>
                                        <p:tgtEl>
                                          <p:spTgt spid="6"/>
                                        </p:tgtEl>
                                      </p:cBhvr>
                                    </p:animEffect>
                                  </p:childTnLst>
                                  <p:subTnLst>
                                    <p:audio>
                                      <p:cMediaNode>
                                        <p:cTn display="0" masterRel="sameClick">
                                          <p:stCondLst>
                                            <p:cond evt="begin" delay="0">
                                              <p:tn val="108"/>
                                            </p:cond>
                                          </p:stCondLst>
                                          <p:endCondLst>
                                            <p:cond evt="onStopAudio" delay="0">
                                              <p:tgtEl>
                                                <p:sldTgt/>
                                              </p:tgtEl>
                                            </p:cond>
                                          </p:endCondLst>
                                        </p:cTn>
                                        <p:tgtEl>
                                          <p:sndTgt r:embed="rId10" name="Pong"/>
                                        </p:tgtEl>
                                      </p:cMediaNode>
                                    </p:audio>
                                  </p:subTnLst>
                                </p:cTn>
                              </p:par>
                            </p:childTnLst>
                          </p:cTn>
                        </p:par>
                        <p:par>
                          <p:cTn id="111" fill="hold" nodeType="afterGroup">
                            <p:stCondLst>
                              <p:cond delay="500"/>
                            </p:stCondLst>
                            <p:childTnLst>
                              <p:par>
                                <p:cTn id="112" presetID="22" presetClass="entr" presetSubtype="1" fill="hold" grpId="0" nodeType="afterEffect">
                                  <p:stCondLst>
                                    <p:cond delay="0"/>
                                  </p:stCondLst>
                                  <p:childTnLst>
                                    <p:set>
                                      <p:cBhvr>
                                        <p:cTn id="113" dur="1" fill="hold">
                                          <p:stCondLst>
                                            <p:cond delay="0"/>
                                          </p:stCondLst>
                                        </p:cTn>
                                        <p:tgtEl>
                                          <p:spTgt spid="410689"/>
                                        </p:tgtEl>
                                        <p:attrNameLst>
                                          <p:attrName>style.visibility</p:attrName>
                                        </p:attrNameLst>
                                      </p:cBhvr>
                                      <p:to>
                                        <p:strVal val="visible"/>
                                      </p:to>
                                    </p:set>
                                    <p:animEffect transition="in" filter="wipe(up)">
                                      <p:cBhvr>
                                        <p:cTn id="114" dur="500"/>
                                        <p:tgtEl>
                                          <p:spTgt spid="41068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6" presetClass="entr" presetSubtype="32" fill="hold"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circle(out)">
                                      <p:cBhvr>
                                        <p:cTn id="119" dur="500"/>
                                        <p:tgtEl>
                                          <p:spTgt spid="18"/>
                                        </p:tgtEl>
                                      </p:cBhvr>
                                    </p:animEffect>
                                  </p:childTnLst>
                                  <p:subTnLst>
                                    <p:audio>
                                      <p:cMediaNode>
                                        <p:cTn display="0" masterRel="sameClick">
                                          <p:stCondLst>
                                            <p:cond evt="begin" delay="0">
                                              <p:tn val="117"/>
                                            </p:cond>
                                          </p:stCondLst>
                                          <p:endCondLst>
                                            <p:cond evt="onStopAudio" delay="0">
                                              <p:tgtEl>
                                                <p:sldTgt/>
                                              </p:tgtEl>
                                            </p:cond>
                                          </p:endCondLst>
                                        </p:cTn>
                                        <p:tgtEl>
                                          <p:sndTgt r:embed="rId11" name="Pig.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wipe(left)">
                                      <p:cBhvr>
                                        <p:cTn id="124" dur="500"/>
                                        <p:tgtEl>
                                          <p:spTgt spid="16"/>
                                        </p:tgtEl>
                                      </p:cBhvr>
                                    </p:animEffect>
                                  </p:childTnLst>
                                  <p:subTnLst>
                                    <p:audio>
                                      <p:cMediaNode>
                                        <p:cTn display="0" masterRel="sameClick">
                                          <p:stCondLst>
                                            <p:cond evt="begin" delay="0">
                                              <p:tn val="122"/>
                                            </p:cond>
                                          </p:stCondLst>
                                          <p:endCondLst>
                                            <p:cond evt="onStopAudio" delay="0">
                                              <p:tgtEl>
                                                <p:sldTgt/>
                                              </p:tgtEl>
                                            </p:cond>
                                          </p:endCondLst>
                                        </p:cTn>
                                        <p:tgtEl>
                                          <p:sndTgt r:embed="rId5" name="Vibro Up"/>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wipe(left)">
                                      <p:cBhvr>
                                        <p:cTn id="129" dur="500"/>
                                        <p:tgtEl>
                                          <p:spTgt spid="7"/>
                                        </p:tgtEl>
                                      </p:cBhvr>
                                    </p:animEffect>
                                  </p:childTnLst>
                                  <p:subTnLst>
                                    <p:audio>
                                      <p:cMediaNode>
                                        <p:cTn display="0" masterRel="sameClick">
                                          <p:stCondLst>
                                            <p:cond evt="begin" delay="0">
                                              <p:tn val="127"/>
                                            </p:cond>
                                          </p:stCondLst>
                                          <p:endCondLst>
                                            <p:cond evt="onStopAudio" delay="0">
                                              <p:tgtEl>
                                                <p:sldTgt/>
                                              </p:tgtEl>
                                            </p:cond>
                                          </p:endCondLst>
                                        </p:cTn>
                                        <p:tgtEl>
                                          <p:sndTgt r:embed="rId5" name="Vibro Up"/>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6" presetClass="entr" presetSubtype="32" fill="hold" nodeType="click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circle(out)">
                                      <p:cBhvr>
                                        <p:cTn id="134" dur="500"/>
                                        <p:tgtEl>
                                          <p:spTgt spid="5"/>
                                        </p:tgtEl>
                                      </p:cBhvr>
                                    </p:animEffect>
                                  </p:childTnLst>
                                  <p:subTnLst>
                                    <p:audio>
                                      <p:cMediaNode>
                                        <p:cTn display="0" masterRel="sameClick">
                                          <p:stCondLst>
                                            <p:cond evt="begin" delay="0">
                                              <p:tn val="132"/>
                                            </p:cond>
                                          </p:stCondLst>
                                          <p:endCondLst>
                                            <p:cond evt="onStopAudio" delay="0">
                                              <p:tgtEl>
                                                <p:sldTgt/>
                                              </p:tgtEl>
                                            </p:cond>
                                          </p:endCondLst>
                                        </p:cTn>
                                        <p:tgtEl>
                                          <p:sndTgt r:embed="rId7" name="String"/>
                                        </p:tgtEl>
                                      </p:cMediaNode>
                                    </p:audio>
                                  </p:subTnLst>
                                </p:cTn>
                              </p:par>
                            </p:childTnLst>
                          </p:cTn>
                        </p:par>
                        <p:par>
                          <p:cTn id="135" fill="hold" nodeType="afterGroup">
                            <p:stCondLst>
                              <p:cond delay="500"/>
                            </p:stCondLst>
                            <p:childTnLst>
                              <p:par>
                                <p:cTn id="136" presetID="22" presetClass="entr" presetSubtype="1" fill="hold" grpId="0" nodeType="afterEffect">
                                  <p:stCondLst>
                                    <p:cond delay="0"/>
                                  </p:stCondLst>
                                  <p:childTnLst>
                                    <p:set>
                                      <p:cBhvr>
                                        <p:cTn id="137" dur="1" fill="hold">
                                          <p:stCondLst>
                                            <p:cond delay="0"/>
                                          </p:stCondLst>
                                        </p:cTn>
                                        <p:tgtEl>
                                          <p:spTgt spid="410681"/>
                                        </p:tgtEl>
                                        <p:attrNameLst>
                                          <p:attrName>style.visibility</p:attrName>
                                        </p:attrNameLst>
                                      </p:cBhvr>
                                      <p:to>
                                        <p:strVal val="visible"/>
                                      </p:to>
                                    </p:set>
                                    <p:animEffect transition="in" filter="wipe(up)">
                                      <p:cBhvr>
                                        <p:cTn id="138" dur="500"/>
                                        <p:tgtEl>
                                          <p:spTgt spid="41068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6" presetClass="entr" presetSubtype="32" fill="hold" nodeType="click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circle(out)">
                                      <p:cBhvr>
                                        <p:cTn id="143" dur="500"/>
                                        <p:tgtEl>
                                          <p:spTgt spid="4"/>
                                        </p:tgtEl>
                                      </p:cBhvr>
                                    </p:animEffect>
                                  </p:childTnLst>
                                  <p:subTnLst>
                                    <p:audio>
                                      <p:cMediaNode>
                                        <p:cTn display="0" masterRel="sameClick">
                                          <p:stCondLst>
                                            <p:cond evt="begin" delay="0">
                                              <p:tn val="141"/>
                                            </p:cond>
                                          </p:stCondLst>
                                          <p:endCondLst>
                                            <p:cond evt="onStopAudio" delay="0">
                                              <p:tgtEl>
                                                <p:sldTgt/>
                                              </p:tgtEl>
                                            </p:cond>
                                          </p:endCondLst>
                                        </p:cTn>
                                        <p:tgtEl>
                                          <p:sndTgt r:embed="rId6" name="Explosion"/>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410655">
                                            <p:txEl>
                                              <p:pRg st="2" end="2"/>
                                            </p:txEl>
                                          </p:spTgt>
                                        </p:tgtEl>
                                        <p:attrNameLst>
                                          <p:attrName>style.visibility</p:attrName>
                                        </p:attrNameLst>
                                      </p:cBhvr>
                                      <p:to>
                                        <p:strVal val="visible"/>
                                      </p:to>
                                    </p:set>
                                    <p:anim calcmode="lin" valueType="num">
                                      <p:cBhvr additive="base">
                                        <p:cTn id="148" dur="500" fill="hold"/>
                                        <p:tgtEl>
                                          <p:spTgt spid="410655">
                                            <p:txEl>
                                              <p:pRg st="2" end="2"/>
                                            </p:txEl>
                                          </p:spTgt>
                                        </p:tgtEl>
                                        <p:attrNameLst>
                                          <p:attrName>ppt_x</p:attrName>
                                        </p:attrNameLst>
                                      </p:cBhvr>
                                      <p:tavLst>
                                        <p:tav tm="0">
                                          <p:val>
                                            <p:strVal val="0-#ppt_w/2"/>
                                          </p:val>
                                        </p:tav>
                                        <p:tav tm="100000">
                                          <p:val>
                                            <p:strVal val="#ppt_x"/>
                                          </p:val>
                                        </p:tav>
                                      </p:tavLst>
                                    </p:anim>
                                    <p:anim calcmode="lin" valueType="num">
                                      <p:cBhvr additive="base">
                                        <p:cTn id="149" dur="500" fill="hold"/>
                                        <p:tgtEl>
                                          <p:spTgt spid="4106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3" name="Whoosh"/>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410655">
                                            <p:txEl>
                                              <p:pRg st="3" end="3"/>
                                            </p:txEl>
                                          </p:spTgt>
                                        </p:tgtEl>
                                        <p:attrNameLst>
                                          <p:attrName>style.visibility</p:attrName>
                                        </p:attrNameLst>
                                      </p:cBhvr>
                                      <p:to>
                                        <p:strVal val="visible"/>
                                      </p:to>
                                    </p:set>
                                    <p:anim calcmode="lin" valueType="num">
                                      <p:cBhvr additive="base">
                                        <p:cTn id="154" dur="500" fill="hold"/>
                                        <p:tgtEl>
                                          <p:spTgt spid="410655">
                                            <p:txEl>
                                              <p:pRg st="3" end="3"/>
                                            </p:txEl>
                                          </p:spTgt>
                                        </p:tgtEl>
                                        <p:attrNameLst>
                                          <p:attrName>ppt_x</p:attrName>
                                        </p:attrNameLst>
                                      </p:cBhvr>
                                      <p:tavLst>
                                        <p:tav tm="0">
                                          <p:val>
                                            <p:strVal val="0-#ppt_w/2"/>
                                          </p:val>
                                        </p:tav>
                                        <p:tav tm="100000">
                                          <p:val>
                                            <p:strVal val="#ppt_x"/>
                                          </p:val>
                                        </p:tav>
                                      </p:tavLst>
                                    </p:anim>
                                    <p:anim calcmode="lin" valueType="num">
                                      <p:cBhvr additive="base">
                                        <p:cTn id="155" dur="500" fill="hold"/>
                                        <p:tgtEl>
                                          <p:spTgt spid="4106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3" name="Whoosh"/>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410655">
                                            <p:txEl>
                                              <p:pRg st="4" end="4"/>
                                            </p:txEl>
                                          </p:spTgt>
                                        </p:tgtEl>
                                        <p:attrNameLst>
                                          <p:attrName>style.visibility</p:attrName>
                                        </p:attrNameLst>
                                      </p:cBhvr>
                                      <p:to>
                                        <p:strVal val="visible"/>
                                      </p:to>
                                    </p:set>
                                    <p:anim calcmode="lin" valueType="num">
                                      <p:cBhvr additive="base">
                                        <p:cTn id="160" dur="500" fill="hold"/>
                                        <p:tgtEl>
                                          <p:spTgt spid="410655">
                                            <p:txEl>
                                              <p:pRg st="4" end="4"/>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106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3" name="Whoosh"/>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8"/>
                                        </p:tgtEl>
                                        <p:attrNameLst>
                                          <p:attrName>style.visibility</p:attrName>
                                        </p:attrNameLst>
                                      </p:cBhvr>
                                      <p:to>
                                        <p:strVal val="visible"/>
                                      </p:to>
                                    </p:set>
                                    <p:animEffect transition="in" filter="wipe(left)">
                                      <p:cBhvr>
                                        <p:cTn id="166" dur="500"/>
                                        <p:tgtEl>
                                          <p:spTgt spid="8"/>
                                        </p:tgtEl>
                                      </p:cBhvr>
                                    </p:animEffect>
                                  </p:childTnLst>
                                  <p:subTnLst>
                                    <p:audio>
                                      <p:cMediaNode>
                                        <p:cTn display="0" masterRel="sameClick">
                                          <p:stCondLst>
                                            <p:cond evt="begin" delay="0">
                                              <p:tn val="164"/>
                                            </p:cond>
                                          </p:stCondLst>
                                          <p:endCondLst>
                                            <p:cond evt="onStopAudio" delay="0">
                                              <p:tgtEl>
                                                <p:sldTgt/>
                                              </p:tgtEl>
                                            </p:cond>
                                          </p:endCondLst>
                                        </p:cTn>
                                        <p:tgtEl>
                                          <p:sndTgt r:embed="rId12" name="Pencil Check"/>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wipe(left)">
                                      <p:cBhvr>
                                        <p:cTn id="171" dur="500"/>
                                        <p:tgtEl>
                                          <p:spTgt spid="9"/>
                                        </p:tgtEl>
                                      </p:cBhvr>
                                    </p:animEffect>
                                  </p:childTnLst>
                                  <p:subTnLst>
                                    <p:audio>
                                      <p:cMediaNode>
                                        <p:cTn display="0" masterRel="sameClick">
                                          <p:stCondLst>
                                            <p:cond evt="begin" delay="0">
                                              <p:tn val="169"/>
                                            </p:cond>
                                          </p:stCondLst>
                                          <p:endCondLst>
                                            <p:cond evt="onStopAudio" delay="0">
                                              <p:tgtEl>
                                                <p:sldTgt/>
                                              </p:tgtEl>
                                            </p:cond>
                                          </p:endCondLst>
                                        </p:cTn>
                                        <p:tgtEl>
                                          <p:sndTgt r:embed="rId12" name="Pencil Check"/>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childTnLst>
                                    <p:set>
                                      <p:cBhvr>
                                        <p:cTn id="175" dur="1" fill="hold">
                                          <p:stCondLst>
                                            <p:cond delay="0"/>
                                          </p:stCondLst>
                                        </p:cTn>
                                        <p:tgtEl>
                                          <p:spTgt spid="10"/>
                                        </p:tgtEl>
                                        <p:attrNameLst>
                                          <p:attrName>style.visibility</p:attrName>
                                        </p:attrNameLst>
                                      </p:cBhvr>
                                      <p:to>
                                        <p:strVal val="visible"/>
                                      </p:to>
                                    </p:set>
                                    <p:animEffect transition="in" filter="wipe(left)">
                                      <p:cBhvr>
                                        <p:cTn id="176" dur="500"/>
                                        <p:tgtEl>
                                          <p:spTgt spid="10"/>
                                        </p:tgtEl>
                                      </p:cBhvr>
                                    </p:animEffect>
                                  </p:childTnLst>
                                  <p:subTnLst>
                                    <p:audio>
                                      <p:cMediaNode>
                                        <p:cTn display="0" masterRel="sameClick">
                                          <p:stCondLst>
                                            <p:cond evt="begin" delay="0">
                                              <p:tn val="174"/>
                                            </p:cond>
                                          </p:stCondLst>
                                          <p:endCondLst>
                                            <p:cond evt="onStopAudio" delay="0">
                                              <p:tgtEl>
                                                <p:sldTgt/>
                                              </p:tgtEl>
                                            </p:cond>
                                          </p:endCondLst>
                                        </p:cTn>
                                        <p:tgtEl>
                                          <p:sndTgt r:embed="rId12" name="Pencil Check"/>
                                        </p:tgtEl>
                                      </p:cMediaNode>
                                    </p:audio>
                                  </p:subTnLst>
                                </p:cTn>
                              </p:par>
                            </p:childTnLst>
                          </p:cTn>
                        </p:par>
                        <p:par>
                          <p:cTn id="177" fill="hold" nodeType="afterGroup">
                            <p:stCondLst>
                              <p:cond delay="500"/>
                            </p:stCondLst>
                            <p:childTnLst>
                              <p:par>
                                <p:cTn id="178" presetID="22" presetClass="entr" presetSubtype="8" fill="hold" nodeType="after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wipe(left)">
                                      <p:cBhvr>
                                        <p:cTn id="180" dur="500"/>
                                        <p:tgtEl>
                                          <p:spTgt spid="11"/>
                                        </p:tgtEl>
                                      </p:cBhvr>
                                    </p:animEffect>
                                  </p:childTnLst>
                                  <p:subTnLst>
                                    <p:audio>
                                      <p:cMediaNode>
                                        <p:cTn display="0" masterRel="sameClick">
                                          <p:stCondLst>
                                            <p:cond evt="begin" delay="0">
                                              <p:tn val="178"/>
                                            </p:cond>
                                          </p:stCondLst>
                                          <p:endCondLst>
                                            <p:cond evt="onStopAudio" delay="0">
                                              <p:tgtEl>
                                                <p:sldTgt/>
                                              </p:tgtEl>
                                            </p:cond>
                                          </p:endCondLst>
                                        </p:cTn>
                                        <p:tgtEl>
                                          <p:sndTgt r:embed="rId12" name="Pencil Check"/>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8" fill="hold" nodeType="clickEffect">
                                  <p:stCondLst>
                                    <p:cond delay="0"/>
                                  </p:stCondLst>
                                  <p:childTnLst>
                                    <p:set>
                                      <p:cBhvr>
                                        <p:cTn id="184" dur="1" fill="hold">
                                          <p:stCondLst>
                                            <p:cond delay="0"/>
                                          </p:stCondLst>
                                        </p:cTn>
                                        <p:tgtEl>
                                          <p:spTgt spid="12"/>
                                        </p:tgtEl>
                                        <p:attrNameLst>
                                          <p:attrName>style.visibility</p:attrName>
                                        </p:attrNameLst>
                                      </p:cBhvr>
                                      <p:to>
                                        <p:strVal val="visible"/>
                                      </p:to>
                                    </p:set>
                                    <p:animEffect transition="in" filter="wipe(left)">
                                      <p:cBhvr>
                                        <p:cTn id="185" dur="500"/>
                                        <p:tgtEl>
                                          <p:spTgt spid="12"/>
                                        </p:tgtEl>
                                      </p:cBhvr>
                                    </p:animEffect>
                                  </p:childTnLst>
                                  <p:subTnLst>
                                    <p:audio>
                                      <p:cMediaNode>
                                        <p:cTn display="0" masterRel="sameClick">
                                          <p:stCondLst>
                                            <p:cond evt="begin" delay="0">
                                              <p:tn val="183"/>
                                            </p:cond>
                                          </p:stCondLst>
                                          <p:endCondLst>
                                            <p:cond evt="onStopAudio" delay="0">
                                              <p:tgtEl>
                                                <p:sldTgt/>
                                              </p:tgtEl>
                                            </p:cond>
                                          </p:endCondLst>
                                        </p:cTn>
                                        <p:tgtEl>
                                          <p:sndTgt r:embed="rId12" name="Pencil Check"/>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2" presetClass="entr" presetSubtype="8" fill="hold" nodeType="clickEffect">
                                  <p:stCondLst>
                                    <p:cond delay="0"/>
                                  </p:stCondLst>
                                  <p:childTnLst>
                                    <p:set>
                                      <p:cBhvr>
                                        <p:cTn id="189" dur="1" fill="hold">
                                          <p:stCondLst>
                                            <p:cond delay="0"/>
                                          </p:stCondLst>
                                        </p:cTn>
                                        <p:tgtEl>
                                          <p:spTgt spid="13"/>
                                        </p:tgtEl>
                                        <p:attrNameLst>
                                          <p:attrName>style.visibility</p:attrName>
                                        </p:attrNameLst>
                                      </p:cBhvr>
                                      <p:to>
                                        <p:strVal val="visible"/>
                                      </p:to>
                                    </p:set>
                                    <p:animEffect transition="in" filter="wipe(left)">
                                      <p:cBhvr>
                                        <p:cTn id="190" dur="500"/>
                                        <p:tgtEl>
                                          <p:spTgt spid="13"/>
                                        </p:tgtEl>
                                      </p:cBhvr>
                                    </p:animEffect>
                                  </p:childTnLst>
                                  <p:subTnLst>
                                    <p:audio>
                                      <p:cMediaNode>
                                        <p:cTn display="0" masterRel="sameClick">
                                          <p:stCondLst>
                                            <p:cond evt="begin" delay="0">
                                              <p:tn val="188"/>
                                            </p:cond>
                                          </p:stCondLst>
                                          <p:endCondLst>
                                            <p:cond evt="onStopAudio" delay="0">
                                              <p:tgtEl>
                                                <p:sldTgt/>
                                              </p:tgtEl>
                                            </p:cond>
                                          </p:endCondLst>
                                        </p:cTn>
                                        <p:tgtEl>
                                          <p:sndTgt r:embed="rId12" name="Pencil Check"/>
                                        </p:tgtEl>
                                      </p:cMediaNode>
                                    </p:audio>
                                  </p:subTnLst>
                                </p:cTn>
                              </p:par>
                            </p:childTnLst>
                          </p:cTn>
                        </p:par>
                        <p:par>
                          <p:cTn id="191" fill="hold" nodeType="afterGroup">
                            <p:stCondLst>
                              <p:cond delay="500"/>
                            </p:stCondLst>
                            <p:childTnLst>
                              <p:par>
                                <p:cTn id="192" presetID="22" presetClass="entr" presetSubtype="8" fill="hold" nodeType="afterEffect">
                                  <p:stCondLst>
                                    <p:cond delay="0"/>
                                  </p:stCondLst>
                                  <p:childTnLst>
                                    <p:set>
                                      <p:cBhvr>
                                        <p:cTn id="193" dur="1" fill="hold">
                                          <p:stCondLst>
                                            <p:cond delay="0"/>
                                          </p:stCondLst>
                                        </p:cTn>
                                        <p:tgtEl>
                                          <p:spTgt spid="14"/>
                                        </p:tgtEl>
                                        <p:attrNameLst>
                                          <p:attrName>style.visibility</p:attrName>
                                        </p:attrNameLst>
                                      </p:cBhvr>
                                      <p:to>
                                        <p:strVal val="visible"/>
                                      </p:to>
                                    </p:set>
                                    <p:animEffect transition="in" filter="wipe(left)">
                                      <p:cBhvr>
                                        <p:cTn id="194" dur="500"/>
                                        <p:tgtEl>
                                          <p:spTgt spid="14"/>
                                        </p:tgtEl>
                                      </p:cBhvr>
                                    </p:animEffect>
                                  </p:childTnLst>
                                  <p:subTnLst>
                                    <p:audio>
                                      <p:cMediaNode>
                                        <p:cTn display="0" masterRel="sameClick">
                                          <p:stCondLst>
                                            <p:cond evt="begin" delay="0">
                                              <p:tn val="192"/>
                                            </p:cond>
                                          </p:stCondLst>
                                          <p:endCondLst>
                                            <p:cond evt="onStopAudio" delay="0">
                                              <p:tgtEl>
                                                <p:sldTgt/>
                                              </p:tgtEl>
                                            </p:cond>
                                          </p:endCondLst>
                                        </p:cTn>
                                        <p:tgtEl>
                                          <p:sndTgt r:embed="rId12" name="Pencil Check"/>
                                        </p:tgtEl>
                                      </p:cMediaNode>
                                    </p:audio>
                                  </p:subTnLst>
                                </p:cTn>
                              </p:par>
                            </p:childTnLst>
                          </p:cTn>
                        </p:par>
                        <p:par>
                          <p:cTn id="195" fill="hold" nodeType="afterGroup">
                            <p:stCondLst>
                              <p:cond delay="1000"/>
                            </p:stCondLst>
                            <p:childTnLst>
                              <p:par>
                                <p:cTn id="196" presetID="22" presetClass="entr" presetSubtype="8" fill="hold" nodeType="afterEffect">
                                  <p:stCondLst>
                                    <p:cond delay="0"/>
                                  </p:stCondLst>
                                  <p:childTnLst>
                                    <p:set>
                                      <p:cBhvr>
                                        <p:cTn id="197" dur="1" fill="hold">
                                          <p:stCondLst>
                                            <p:cond delay="0"/>
                                          </p:stCondLst>
                                        </p:cTn>
                                        <p:tgtEl>
                                          <p:spTgt spid="15"/>
                                        </p:tgtEl>
                                        <p:attrNameLst>
                                          <p:attrName>style.visibility</p:attrName>
                                        </p:attrNameLst>
                                      </p:cBhvr>
                                      <p:to>
                                        <p:strVal val="visible"/>
                                      </p:to>
                                    </p:set>
                                    <p:animEffect transition="in" filter="wipe(left)">
                                      <p:cBhvr>
                                        <p:cTn id="198" dur="500"/>
                                        <p:tgtEl>
                                          <p:spTgt spid="15"/>
                                        </p:tgtEl>
                                      </p:cBhvr>
                                    </p:animEffect>
                                  </p:childTnLst>
                                  <p:subTnLst>
                                    <p:audio>
                                      <p:cMediaNode>
                                        <p:cTn display="0" masterRel="sameClick">
                                          <p:stCondLst>
                                            <p:cond evt="begin" delay="0">
                                              <p:tn val="196"/>
                                            </p:cond>
                                          </p:stCondLst>
                                          <p:endCondLst>
                                            <p:cond evt="onStopAudio" delay="0">
                                              <p:tgtEl>
                                                <p:sldTgt/>
                                              </p:tgtEl>
                                            </p:cond>
                                          </p:endCondLst>
                                        </p:cTn>
                                        <p:tgtEl>
                                          <p:sndTgt r:embed="rId12"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55" grpId="0" build="p" autoUpdateAnimBg="0"/>
      <p:bldP spid="410628" grpId="0" animBg="1"/>
      <p:bldP spid="410630" grpId="0" autoUpdateAnimBg="0"/>
      <p:bldP spid="410633" grpId="0" autoUpdateAnimBg="0"/>
      <p:bldP spid="410634" grpId="0" autoUpdateAnimBg="0"/>
      <p:bldP spid="410639" grpId="0" autoUpdateAnimBg="0"/>
      <p:bldP spid="410660" grpId="0" build="p" animBg="1" autoUpdateAnimBg="0"/>
      <p:bldP spid="410664" grpId="0" animBg="1"/>
      <p:bldP spid="410681" grpId="0" animBg="1"/>
      <p:bldP spid="410689" grpId="0" animBg="1"/>
      <p:bldP spid="410690" grpId="0" animBg="1"/>
      <p:bldP spid="410691" grpId="0" animBg="1"/>
      <p:bldP spid="410692" grpId="0" animBg="1"/>
      <p:bldP spid="410693" grpId="0" animBg="1"/>
      <p:bldP spid="410694" grpId="0" animBg="1"/>
      <p:bldP spid="410695" grpId="0" animBg="1"/>
      <p:bldP spid="4106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06_07caGlycolysis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593725"/>
            <a:ext cx="8548687"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ext Box 3"/>
          <p:cNvSpPr txBox="1">
            <a:spLocks noChangeArrowheads="1"/>
          </p:cNvSpPr>
          <p:nvPr/>
        </p:nvSpPr>
        <p:spPr bwMode="auto">
          <a:xfrm>
            <a:off x="339725" y="1279525"/>
            <a:ext cx="32591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110000"/>
              </a:lnSpc>
            </a:pPr>
            <a:r>
              <a:rPr lang="en-US" sz="1300"/>
              <a:t>Steps     –     A fuel molecule is energized,</a:t>
            </a:r>
          </a:p>
          <a:p>
            <a:pPr algn="l">
              <a:lnSpc>
                <a:spcPct val="110000"/>
              </a:lnSpc>
            </a:pPr>
            <a:r>
              <a:rPr lang="en-US" sz="1300"/>
              <a:t>using ATP.</a:t>
            </a:r>
          </a:p>
        </p:txBody>
      </p:sp>
      <p:sp>
        <p:nvSpPr>
          <p:cNvPr id="82947" name="Text Box 4"/>
          <p:cNvSpPr txBox="1">
            <a:spLocks noChangeArrowheads="1"/>
          </p:cNvSpPr>
          <p:nvPr/>
        </p:nvSpPr>
        <p:spPr bwMode="auto">
          <a:xfrm>
            <a:off x="7653338" y="622300"/>
            <a:ext cx="12525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300"/>
              <a:t>ENERGY</a:t>
            </a:r>
          </a:p>
          <a:p>
            <a:pPr algn="ctr">
              <a:lnSpc>
                <a:spcPct val="90000"/>
              </a:lnSpc>
            </a:pPr>
            <a:r>
              <a:rPr lang="en-US" sz="1300"/>
              <a:t>INVESTMENT</a:t>
            </a:r>
          </a:p>
          <a:p>
            <a:pPr algn="ctr">
              <a:lnSpc>
                <a:spcPct val="90000"/>
              </a:lnSpc>
            </a:pPr>
            <a:r>
              <a:rPr lang="en-US" sz="1300"/>
              <a:t>PHASE</a:t>
            </a:r>
          </a:p>
        </p:txBody>
      </p:sp>
      <p:sp>
        <p:nvSpPr>
          <p:cNvPr id="82948" name="Text Box 5"/>
          <p:cNvSpPr txBox="1">
            <a:spLocks noChangeArrowheads="1"/>
          </p:cNvSpPr>
          <p:nvPr/>
        </p:nvSpPr>
        <p:spPr bwMode="auto">
          <a:xfrm>
            <a:off x="6826250" y="784225"/>
            <a:ext cx="685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300"/>
              <a:t>Glucose</a:t>
            </a:r>
          </a:p>
        </p:txBody>
      </p:sp>
      <p:sp>
        <p:nvSpPr>
          <p:cNvPr id="82949" name="Text Box 6"/>
          <p:cNvSpPr txBox="1">
            <a:spLocks noChangeArrowheads="1"/>
          </p:cNvSpPr>
          <p:nvPr/>
        </p:nvSpPr>
        <p:spPr bwMode="auto">
          <a:xfrm>
            <a:off x="6834188" y="2139950"/>
            <a:ext cx="20986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Glucose-6-phosphate</a:t>
            </a:r>
          </a:p>
        </p:txBody>
      </p:sp>
      <p:sp>
        <p:nvSpPr>
          <p:cNvPr id="82950" name="Text Box 7"/>
          <p:cNvSpPr txBox="1">
            <a:spLocks noChangeArrowheads="1"/>
          </p:cNvSpPr>
          <p:nvPr/>
        </p:nvSpPr>
        <p:spPr bwMode="auto">
          <a:xfrm>
            <a:off x="6838950" y="3098800"/>
            <a:ext cx="18192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Fructose-6-phosphate</a:t>
            </a:r>
          </a:p>
        </p:txBody>
      </p:sp>
      <p:sp>
        <p:nvSpPr>
          <p:cNvPr id="82951" name="Text Box 8"/>
          <p:cNvSpPr txBox="1">
            <a:spLocks noChangeArrowheads="1"/>
          </p:cNvSpPr>
          <p:nvPr/>
        </p:nvSpPr>
        <p:spPr bwMode="auto">
          <a:xfrm>
            <a:off x="5487988" y="1284288"/>
            <a:ext cx="4143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Step</a:t>
            </a:r>
          </a:p>
        </p:txBody>
      </p:sp>
      <p:sp>
        <p:nvSpPr>
          <p:cNvPr id="82952" name="Text Box 9"/>
          <p:cNvSpPr txBox="1">
            <a:spLocks noChangeArrowheads="1"/>
          </p:cNvSpPr>
          <p:nvPr/>
        </p:nvSpPr>
        <p:spPr bwMode="auto">
          <a:xfrm>
            <a:off x="3965575" y="1665288"/>
            <a:ext cx="4143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ADP</a:t>
            </a:r>
          </a:p>
        </p:txBody>
      </p:sp>
      <p:sp>
        <p:nvSpPr>
          <p:cNvPr id="82953" name="Text Box 10"/>
          <p:cNvSpPr txBox="1">
            <a:spLocks noChangeArrowheads="1"/>
          </p:cNvSpPr>
          <p:nvPr/>
        </p:nvSpPr>
        <p:spPr bwMode="auto">
          <a:xfrm>
            <a:off x="4006850" y="1039813"/>
            <a:ext cx="4143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ATP</a:t>
            </a:r>
          </a:p>
        </p:txBody>
      </p:sp>
      <p:sp>
        <p:nvSpPr>
          <p:cNvPr id="82954" name="Text Box 11"/>
          <p:cNvSpPr txBox="1">
            <a:spLocks noChangeArrowheads="1"/>
          </p:cNvSpPr>
          <p:nvPr/>
        </p:nvSpPr>
        <p:spPr bwMode="auto">
          <a:xfrm>
            <a:off x="6234113" y="2149475"/>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P</a:t>
            </a:r>
          </a:p>
        </p:txBody>
      </p:sp>
      <p:sp>
        <p:nvSpPr>
          <p:cNvPr id="82955" name="Text Box 12"/>
          <p:cNvSpPr txBox="1">
            <a:spLocks noChangeArrowheads="1"/>
          </p:cNvSpPr>
          <p:nvPr/>
        </p:nvSpPr>
        <p:spPr bwMode="auto">
          <a:xfrm>
            <a:off x="3954463" y="4011613"/>
            <a:ext cx="525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ADP</a:t>
            </a:r>
          </a:p>
        </p:txBody>
      </p:sp>
      <p:sp>
        <p:nvSpPr>
          <p:cNvPr id="82956" name="Text Box 13"/>
          <p:cNvSpPr txBox="1">
            <a:spLocks noChangeArrowheads="1"/>
          </p:cNvSpPr>
          <p:nvPr/>
        </p:nvSpPr>
        <p:spPr bwMode="auto">
          <a:xfrm>
            <a:off x="3951288" y="3386138"/>
            <a:ext cx="525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ATP</a:t>
            </a:r>
          </a:p>
        </p:txBody>
      </p:sp>
      <p:sp>
        <p:nvSpPr>
          <p:cNvPr id="82957" name="Text Box 14"/>
          <p:cNvSpPr txBox="1">
            <a:spLocks noChangeArrowheads="1"/>
          </p:cNvSpPr>
          <p:nvPr/>
        </p:nvSpPr>
        <p:spPr bwMode="auto">
          <a:xfrm>
            <a:off x="6227763" y="4441825"/>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P</a:t>
            </a:r>
          </a:p>
        </p:txBody>
      </p:sp>
      <p:sp>
        <p:nvSpPr>
          <p:cNvPr id="82958" name="Text Box 15"/>
          <p:cNvSpPr txBox="1">
            <a:spLocks noChangeArrowheads="1"/>
          </p:cNvSpPr>
          <p:nvPr/>
        </p:nvSpPr>
        <p:spPr bwMode="auto">
          <a:xfrm>
            <a:off x="6234113" y="30734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P</a:t>
            </a:r>
          </a:p>
        </p:txBody>
      </p:sp>
      <p:sp>
        <p:nvSpPr>
          <p:cNvPr id="82959" name="Text Box 16"/>
          <p:cNvSpPr txBox="1">
            <a:spLocks noChangeArrowheads="1"/>
          </p:cNvSpPr>
          <p:nvPr/>
        </p:nvSpPr>
        <p:spPr bwMode="auto">
          <a:xfrm>
            <a:off x="4310063" y="4449763"/>
            <a:ext cx="1698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P</a:t>
            </a:r>
          </a:p>
        </p:txBody>
      </p:sp>
      <p:sp>
        <p:nvSpPr>
          <p:cNvPr id="82960" name="Text Box 17"/>
          <p:cNvSpPr txBox="1">
            <a:spLocks noChangeArrowheads="1"/>
          </p:cNvSpPr>
          <p:nvPr/>
        </p:nvSpPr>
        <p:spPr bwMode="auto">
          <a:xfrm>
            <a:off x="6824663" y="4475163"/>
            <a:ext cx="21002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Fructose-1,6-bisphosphate</a:t>
            </a:r>
          </a:p>
        </p:txBody>
      </p:sp>
      <p:sp>
        <p:nvSpPr>
          <p:cNvPr id="82961" name="Oval 18"/>
          <p:cNvSpPr>
            <a:spLocks noChangeArrowheads="1"/>
          </p:cNvSpPr>
          <p:nvPr/>
        </p:nvSpPr>
        <p:spPr bwMode="auto">
          <a:xfrm>
            <a:off x="5556250" y="1463675"/>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62" name="Text Box 19"/>
          <p:cNvSpPr txBox="1">
            <a:spLocks noChangeArrowheads="1"/>
          </p:cNvSpPr>
          <p:nvPr/>
        </p:nvSpPr>
        <p:spPr bwMode="auto">
          <a:xfrm>
            <a:off x="5608638" y="1482725"/>
            <a:ext cx="1317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1</a:t>
            </a:r>
          </a:p>
        </p:txBody>
      </p:sp>
      <p:sp>
        <p:nvSpPr>
          <p:cNvPr id="82963" name="Oval 20"/>
          <p:cNvSpPr>
            <a:spLocks noChangeArrowheads="1"/>
          </p:cNvSpPr>
          <p:nvPr/>
        </p:nvSpPr>
        <p:spPr bwMode="auto">
          <a:xfrm>
            <a:off x="815975" y="1289050"/>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64" name="Text Box 21"/>
          <p:cNvSpPr txBox="1">
            <a:spLocks noChangeArrowheads="1"/>
          </p:cNvSpPr>
          <p:nvPr/>
        </p:nvSpPr>
        <p:spPr bwMode="auto">
          <a:xfrm>
            <a:off x="868363" y="1308100"/>
            <a:ext cx="1317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1</a:t>
            </a:r>
          </a:p>
        </p:txBody>
      </p:sp>
      <p:sp>
        <p:nvSpPr>
          <p:cNvPr id="82965" name="Oval 22"/>
          <p:cNvSpPr>
            <a:spLocks noChangeArrowheads="1"/>
          </p:cNvSpPr>
          <p:nvPr/>
        </p:nvSpPr>
        <p:spPr bwMode="auto">
          <a:xfrm>
            <a:off x="5559425" y="2527300"/>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66" name="Text Box 23"/>
          <p:cNvSpPr txBox="1">
            <a:spLocks noChangeArrowheads="1"/>
          </p:cNvSpPr>
          <p:nvPr/>
        </p:nvSpPr>
        <p:spPr bwMode="auto">
          <a:xfrm>
            <a:off x="5611813" y="2546350"/>
            <a:ext cx="1317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2</a:t>
            </a:r>
          </a:p>
        </p:txBody>
      </p:sp>
      <p:sp>
        <p:nvSpPr>
          <p:cNvPr id="82967" name="Oval 24"/>
          <p:cNvSpPr>
            <a:spLocks noChangeArrowheads="1"/>
          </p:cNvSpPr>
          <p:nvPr/>
        </p:nvSpPr>
        <p:spPr bwMode="auto">
          <a:xfrm>
            <a:off x="1108075" y="1289050"/>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68" name="Text Box 25"/>
          <p:cNvSpPr txBox="1">
            <a:spLocks noChangeArrowheads="1"/>
          </p:cNvSpPr>
          <p:nvPr/>
        </p:nvSpPr>
        <p:spPr bwMode="auto">
          <a:xfrm>
            <a:off x="1160463" y="1308100"/>
            <a:ext cx="1317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3</a:t>
            </a:r>
          </a:p>
        </p:txBody>
      </p:sp>
      <p:sp>
        <p:nvSpPr>
          <p:cNvPr id="82969" name="Oval 26"/>
          <p:cNvSpPr>
            <a:spLocks noChangeArrowheads="1"/>
          </p:cNvSpPr>
          <p:nvPr/>
        </p:nvSpPr>
        <p:spPr bwMode="auto">
          <a:xfrm>
            <a:off x="5556250" y="3702050"/>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0" name="Text Box 27"/>
          <p:cNvSpPr txBox="1">
            <a:spLocks noChangeArrowheads="1"/>
          </p:cNvSpPr>
          <p:nvPr/>
        </p:nvSpPr>
        <p:spPr bwMode="auto">
          <a:xfrm>
            <a:off x="5608638" y="3721100"/>
            <a:ext cx="1317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3</a:t>
            </a:r>
          </a:p>
        </p:txBody>
      </p:sp>
      <p:sp>
        <p:nvSpPr>
          <p:cNvPr id="82971" name="Text Box 28"/>
          <p:cNvSpPr txBox="1">
            <a:spLocks noChangeArrowheads="1"/>
          </p:cNvSpPr>
          <p:nvPr/>
        </p:nvSpPr>
        <p:spPr bwMode="auto">
          <a:xfrm>
            <a:off x="6845300" y="5729288"/>
            <a:ext cx="1892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Glyceraldehyde-3-</a:t>
            </a:r>
          </a:p>
          <a:p>
            <a:pPr algn="l">
              <a:lnSpc>
                <a:spcPct val="90000"/>
              </a:lnSpc>
            </a:pPr>
            <a:r>
              <a:rPr lang="en-US" sz="1300"/>
              <a:t>phosphate (G3P)</a:t>
            </a:r>
          </a:p>
        </p:txBody>
      </p:sp>
      <p:sp>
        <p:nvSpPr>
          <p:cNvPr id="82972" name="Text Box 29"/>
          <p:cNvSpPr txBox="1">
            <a:spLocks noChangeArrowheads="1"/>
          </p:cNvSpPr>
          <p:nvPr/>
        </p:nvSpPr>
        <p:spPr bwMode="auto">
          <a:xfrm>
            <a:off x="333375" y="4586288"/>
            <a:ext cx="33591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110000"/>
              </a:lnSpc>
            </a:pPr>
            <a:r>
              <a:rPr lang="en-US" sz="1300"/>
              <a:t>Step      A six-carbon intermediate splits</a:t>
            </a:r>
          </a:p>
          <a:p>
            <a:pPr algn="l">
              <a:lnSpc>
                <a:spcPct val="110000"/>
              </a:lnSpc>
            </a:pPr>
            <a:r>
              <a:rPr lang="en-US" sz="1300"/>
              <a:t>Into two three-carbon intermediates.</a:t>
            </a:r>
          </a:p>
        </p:txBody>
      </p:sp>
      <p:sp>
        <p:nvSpPr>
          <p:cNvPr id="82973" name="Text Box 30"/>
          <p:cNvSpPr txBox="1">
            <a:spLocks noChangeArrowheads="1"/>
          </p:cNvSpPr>
          <p:nvPr/>
        </p:nvSpPr>
        <p:spPr bwMode="auto">
          <a:xfrm>
            <a:off x="6324600" y="5724525"/>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P</a:t>
            </a:r>
          </a:p>
        </p:txBody>
      </p:sp>
      <p:sp>
        <p:nvSpPr>
          <p:cNvPr id="82974" name="Text Box 31"/>
          <p:cNvSpPr txBox="1">
            <a:spLocks noChangeArrowheads="1"/>
          </p:cNvSpPr>
          <p:nvPr/>
        </p:nvSpPr>
        <p:spPr bwMode="auto">
          <a:xfrm>
            <a:off x="4225925" y="5722938"/>
            <a:ext cx="1698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t>P</a:t>
            </a:r>
          </a:p>
        </p:txBody>
      </p:sp>
      <p:sp>
        <p:nvSpPr>
          <p:cNvPr id="82975" name="Oval 32"/>
          <p:cNvSpPr>
            <a:spLocks noChangeArrowheads="1"/>
          </p:cNvSpPr>
          <p:nvPr/>
        </p:nvSpPr>
        <p:spPr bwMode="auto">
          <a:xfrm>
            <a:off x="5548313" y="4791075"/>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6" name="Text Box 33"/>
          <p:cNvSpPr txBox="1">
            <a:spLocks noChangeArrowheads="1"/>
          </p:cNvSpPr>
          <p:nvPr/>
        </p:nvSpPr>
        <p:spPr bwMode="auto">
          <a:xfrm>
            <a:off x="5600700" y="4810125"/>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4</a:t>
            </a:r>
          </a:p>
        </p:txBody>
      </p:sp>
      <p:sp>
        <p:nvSpPr>
          <p:cNvPr id="82977" name="Oval 34"/>
          <p:cNvSpPr>
            <a:spLocks noChangeArrowheads="1"/>
          </p:cNvSpPr>
          <p:nvPr/>
        </p:nvSpPr>
        <p:spPr bwMode="auto">
          <a:xfrm>
            <a:off x="746125" y="4591050"/>
            <a:ext cx="196850" cy="19685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8" name="Text Box 35"/>
          <p:cNvSpPr txBox="1">
            <a:spLocks noChangeArrowheads="1"/>
          </p:cNvSpPr>
          <p:nvPr/>
        </p:nvSpPr>
        <p:spPr bwMode="auto">
          <a:xfrm>
            <a:off x="792163" y="4606925"/>
            <a:ext cx="1317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300">
                <a:solidFill>
                  <a:schemeClr val="bg1"/>
                </a:solidFill>
              </a:rPr>
              <a:t>4</a:t>
            </a:r>
          </a:p>
        </p:txBody>
      </p:sp>
    </p:spTree>
    <p:extLst>
      <p:ext uri="{BB962C8B-B14F-4D97-AF65-F5344CB8AC3E}">
        <p14:creationId xmlns:p14="http://schemas.microsoft.com/office/powerpoint/2010/main" val="258583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06_07cbGlycolysis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36525"/>
            <a:ext cx="84391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ext Box 3"/>
          <p:cNvSpPr txBox="1">
            <a:spLocks noChangeArrowheads="1"/>
          </p:cNvSpPr>
          <p:nvPr/>
        </p:nvSpPr>
        <p:spPr bwMode="auto">
          <a:xfrm>
            <a:off x="3619500" y="1600200"/>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4995" name="Text Box 4"/>
          <p:cNvSpPr txBox="1">
            <a:spLocks noChangeArrowheads="1"/>
          </p:cNvSpPr>
          <p:nvPr/>
        </p:nvSpPr>
        <p:spPr bwMode="auto">
          <a:xfrm>
            <a:off x="4632325" y="112712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4996" name="Text Box 5"/>
          <p:cNvSpPr txBox="1">
            <a:spLocks noChangeArrowheads="1"/>
          </p:cNvSpPr>
          <p:nvPr/>
        </p:nvSpPr>
        <p:spPr bwMode="auto">
          <a:xfrm>
            <a:off x="5918200" y="160972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4997" name="Text Box 6"/>
          <p:cNvSpPr txBox="1">
            <a:spLocks noChangeArrowheads="1"/>
          </p:cNvSpPr>
          <p:nvPr/>
        </p:nvSpPr>
        <p:spPr bwMode="auto">
          <a:xfrm>
            <a:off x="7029450" y="1136650"/>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4998" name="Text Box 7"/>
          <p:cNvSpPr txBox="1">
            <a:spLocks noChangeArrowheads="1"/>
          </p:cNvSpPr>
          <p:nvPr/>
        </p:nvSpPr>
        <p:spPr bwMode="auto">
          <a:xfrm>
            <a:off x="5326063" y="803275"/>
            <a:ext cx="479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NAD</a:t>
            </a:r>
            <a:r>
              <a:rPr lang="en-US" sz="1300" baseline="30000"/>
              <a:t>+</a:t>
            </a:r>
          </a:p>
        </p:txBody>
      </p:sp>
      <p:sp>
        <p:nvSpPr>
          <p:cNvPr id="84999" name="Text Box 8"/>
          <p:cNvSpPr txBox="1">
            <a:spLocks noChangeArrowheads="1"/>
          </p:cNvSpPr>
          <p:nvPr/>
        </p:nvSpPr>
        <p:spPr bwMode="auto">
          <a:xfrm>
            <a:off x="6867525" y="160972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00" name="Text Box 9"/>
          <p:cNvSpPr txBox="1">
            <a:spLocks noChangeArrowheads="1"/>
          </p:cNvSpPr>
          <p:nvPr/>
        </p:nvSpPr>
        <p:spPr bwMode="auto">
          <a:xfrm>
            <a:off x="4565650" y="1600200"/>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01" name="Text Box 10"/>
          <p:cNvSpPr txBox="1">
            <a:spLocks noChangeArrowheads="1"/>
          </p:cNvSpPr>
          <p:nvPr/>
        </p:nvSpPr>
        <p:spPr bwMode="auto">
          <a:xfrm>
            <a:off x="7061200" y="860425"/>
            <a:ext cx="1746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ENERGY PAYOFF PHASE</a:t>
            </a:r>
          </a:p>
        </p:txBody>
      </p:sp>
      <p:sp>
        <p:nvSpPr>
          <p:cNvPr id="85002" name="Text Box 11"/>
          <p:cNvSpPr txBox="1">
            <a:spLocks noChangeArrowheads="1"/>
          </p:cNvSpPr>
          <p:nvPr/>
        </p:nvSpPr>
        <p:spPr bwMode="auto">
          <a:xfrm>
            <a:off x="7102475" y="1619250"/>
            <a:ext cx="1682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1,3-Bisphosphoglycerate</a:t>
            </a:r>
          </a:p>
        </p:txBody>
      </p:sp>
      <p:sp>
        <p:nvSpPr>
          <p:cNvPr id="85003" name="Text Box 12"/>
          <p:cNvSpPr txBox="1">
            <a:spLocks noChangeArrowheads="1"/>
          </p:cNvSpPr>
          <p:nvPr/>
        </p:nvSpPr>
        <p:spPr bwMode="auto">
          <a:xfrm>
            <a:off x="5100638" y="1184275"/>
            <a:ext cx="479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NADH</a:t>
            </a:r>
          </a:p>
        </p:txBody>
      </p:sp>
      <p:sp>
        <p:nvSpPr>
          <p:cNvPr id="85004" name="Text Box 13"/>
          <p:cNvSpPr txBox="1">
            <a:spLocks noChangeArrowheads="1"/>
          </p:cNvSpPr>
          <p:nvPr/>
        </p:nvSpPr>
        <p:spPr bwMode="auto">
          <a:xfrm>
            <a:off x="5503863" y="1422400"/>
            <a:ext cx="479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latin typeface="Symbol" charset="0"/>
                <a:sym typeface="Symbol" charset="0"/>
              </a:rPr>
              <a:t></a:t>
            </a:r>
            <a:r>
              <a:rPr lang="en-US" sz="1100"/>
              <a:t> H</a:t>
            </a:r>
            <a:r>
              <a:rPr lang="en-US" sz="1300" baseline="30000"/>
              <a:t>+</a:t>
            </a:r>
          </a:p>
        </p:txBody>
      </p:sp>
      <p:sp>
        <p:nvSpPr>
          <p:cNvPr id="85005" name="Text Box 14"/>
          <p:cNvSpPr txBox="1">
            <a:spLocks noChangeArrowheads="1"/>
          </p:cNvSpPr>
          <p:nvPr/>
        </p:nvSpPr>
        <p:spPr bwMode="auto">
          <a:xfrm>
            <a:off x="3165475" y="1900238"/>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ADP</a:t>
            </a:r>
          </a:p>
        </p:txBody>
      </p:sp>
      <p:sp>
        <p:nvSpPr>
          <p:cNvPr id="85006" name="Text Box 15"/>
          <p:cNvSpPr txBox="1">
            <a:spLocks noChangeArrowheads="1"/>
          </p:cNvSpPr>
          <p:nvPr/>
        </p:nvSpPr>
        <p:spPr bwMode="auto">
          <a:xfrm>
            <a:off x="5470525" y="1919288"/>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ADP</a:t>
            </a:r>
          </a:p>
        </p:txBody>
      </p:sp>
      <p:sp>
        <p:nvSpPr>
          <p:cNvPr id="85007" name="Text Box 16"/>
          <p:cNvSpPr txBox="1">
            <a:spLocks noChangeArrowheads="1"/>
          </p:cNvSpPr>
          <p:nvPr/>
        </p:nvSpPr>
        <p:spPr bwMode="auto">
          <a:xfrm>
            <a:off x="2863850" y="2395538"/>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ATP</a:t>
            </a:r>
          </a:p>
        </p:txBody>
      </p:sp>
      <p:sp>
        <p:nvSpPr>
          <p:cNvPr id="85008" name="Text Box 17"/>
          <p:cNvSpPr txBox="1">
            <a:spLocks noChangeArrowheads="1"/>
          </p:cNvSpPr>
          <p:nvPr/>
        </p:nvSpPr>
        <p:spPr bwMode="auto">
          <a:xfrm>
            <a:off x="5200650" y="2408238"/>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ATP</a:t>
            </a:r>
          </a:p>
        </p:txBody>
      </p:sp>
      <p:sp>
        <p:nvSpPr>
          <p:cNvPr id="85009" name="Text Box 18"/>
          <p:cNvSpPr txBox="1">
            <a:spLocks noChangeArrowheads="1"/>
          </p:cNvSpPr>
          <p:nvPr/>
        </p:nvSpPr>
        <p:spPr bwMode="auto">
          <a:xfrm>
            <a:off x="7121525" y="2801938"/>
            <a:ext cx="14557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3-Phosphoglycerate</a:t>
            </a:r>
          </a:p>
        </p:txBody>
      </p:sp>
      <p:sp>
        <p:nvSpPr>
          <p:cNvPr id="85010" name="Text Box 19"/>
          <p:cNvSpPr txBox="1">
            <a:spLocks noChangeArrowheads="1"/>
          </p:cNvSpPr>
          <p:nvPr/>
        </p:nvSpPr>
        <p:spPr bwMode="auto">
          <a:xfrm>
            <a:off x="7115175" y="3903663"/>
            <a:ext cx="14557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2-Phosphoglycerate</a:t>
            </a:r>
          </a:p>
        </p:txBody>
      </p:sp>
      <p:sp>
        <p:nvSpPr>
          <p:cNvPr id="85011" name="Text Box 20"/>
          <p:cNvSpPr txBox="1">
            <a:spLocks noChangeArrowheads="1"/>
          </p:cNvSpPr>
          <p:nvPr/>
        </p:nvSpPr>
        <p:spPr bwMode="auto">
          <a:xfrm>
            <a:off x="4565650" y="277812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12" name="Text Box 21"/>
          <p:cNvSpPr txBox="1">
            <a:spLocks noChangeArrowheads="1"/>
          </p:cNvSpPr>
          <p:nvPr/>
        </p:nvSpPr>
        <p:spPr bwMode="auto">
          <a:xfrm>
            <a:off x="6869113" y="2784475"/>
            <a:ext cx="128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13" name="Text Box 22"/>
          <p:cNvSpPr txBox="1">
            <a:spLocks noChangeArrowheads="1"/>
          </p:cNvSpPr>
          <p:nvPr/>
        </p:nvSpPr>
        <p:spPr bwMode="auto">
          <a:xfrm>
            <a:off x="4100513" y="3603625"/>
            <a:ext cx="128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14" name="Text Box 23"/>
          <p:cNvSpPr txBox="1">
            <a:spLocks noChangeArrowheads="1"/>
          </p:cNvSpPr>
          <p:nvPr/>
        </p:nvSpPr>
        <p:spPr bwMode="auto">
          <a:xfrm>
            <a:off x="6407150" y="3614738"/>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15" name="Text Box 24"/>
          <p:cNvSpPr txBox="1">
            <a:spLocks noChangeArrowheads="1"/>
          </p:cNvSpPr>
          <p:nvPr/>
        </p:nvSpPr>
        <p:spPr bwMode="auto">
          <a:xfrm>
            <a:off x="4097338" y="4918075"/>
            <a:ext cx="128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16" name="Text Box 25"/>
          <p:cNvSpPr txBox="1">
            <a:spLocks noChangeArrowheads="1"/>
          </p:cNvSpPr>
          <p:nvPr/>
        </p:nvSpPr>
        <p:spPr bwMode="auto">
          <a:xfrm>
            <a:off x="6397625" y="492442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17" name="Text Box 26"/>
          <p:cNvSpPr txBox="1">
            <a:spLocks noChangeArrowheads="1"/>
          </p:cNvSpPr>
          <p:nvPr/>
        </p:nvSpPr>
        <p:spPr bwMode="auto">
          <a:xfrm>
            <a:off x="3152775" y="4443413"/>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100" baseline="-25000"/>
              <a:t>2</a:t>
            </a:r>
            <a:r>
              <a:rPr lang="en-US" sz="1100"/>
              <a:t>O</a:t>
            </a:r>
          </a:p>
        </p:txBody>
      </p:sp>
      <p:sp>
        <p:nvSpPr>
          <p:cNvPr id="85018" name="Text Box 27"/>
          <p:cNvSpPr txBox="1">
            <a:spLocks noChangeArrowheads="1"/>
          </p:cNvSpPr>
          <p:nvPr/>
        </p:nvSpPr>
        <p:spPr bwMode="auto">
          <a:xfrm>
            <a:off x="5483225" y="4445000"/>
            <a:ext cx="3968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100" baseline="-25000"/>
              <a:t>2</a:t>
            </a:r>
            <a:r>
              <a:rPr lang="en-US" sz="1100"/>
              <a:t>O</a:t>
            </a:r>
          </a:p>
        </p:txBody>
      </p:sp>
      <p:sp>
        <p:nvSpPr>
          <p:cNvPr id="85019" name="Text Box 28"/>
          <p:cNvSpPr txBox="1">
            <a:spLocks noChangeArrowheads="1"/>
          </p:cNvSpPr>
          <p:nvPr/>
        </p:nvSpPr>
        <p:spPr bwMode="auto">
          <a:xfrm>
            <a:off x="3171825" y="5481638"/>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ADP</a:t>
            </a:r>
          </a:p>
        </p:txBody>
      </p:sp>
      <p:sp>
        <p:nvSpPr>
          <p:cNvPr id="85020" name="Text Box 29"/>
          <p:cNvSpPr txBox="1">
            <a:spLocks noChangeArrowheads="1"/>
          </p:cNvSpPr>
          <p:nvPr/>
        </p:nvSpPr>
        <p:spPr bwMode="auto">
          <a:xfrm>
            <a:off x="5465763" y="5491163"/>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ADP</a:t>
            </a:r>
          </a:p>
        </p:txBody>
      </p:sp>
      <p:sp>
        <p:nvSpPr>
          <p:cNvPr id="85021" name="Text Box 30"/>
          <p:cNvSpPr txBox="1">
            <a:spLocks noChangeArrowheads="1"/>
          </p:cNvSpPr>
          <p:nvPr/>
        </p:nvSpPr>
        <p:spPr bwMode="auto">
          <a:xfrm>
            <a:off x="2870200" y="6002338"/>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ATP</a:t>
            </a:r>
          </a:p>
        </p:txBody>
      </p:sp>
      <p:sp>
        <p:nvSpPr>
          <p:cNvPr id="85022" name="Text Box 31"/>
          <p:cNvSpPr txBox="1">
            <a:spLocks noChangeArrowheads="1"/>
          </p:cNvSpPr>
          <p:nvPr/>
        </p:nvSpPr>
        <p:spPr bwMode="auto">
          <a:xfrm>
            <a:off x="5195888" y="5999163"/>
            <a:ext cx="396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ATP</a:t>
            </a:r>
          </a:p>
        </p:txBody>
      </p:sp>
      <p:sp>
        <p:nvSpPr>
          <p:cNvPr id="85023" name="Text Box 32"/>
          <p:cNvSpPr txBox="1">
            <a:spLocks noChangeArrowheads="1"/>
          </p:cNvSpPr>
          <p:nvPr/>
        </p:nvSpPr>
        <p:spPr bwMode="auto">
          <a:xfrm>
            <a:off x="7113588" y="5227638"/>
            <a:ext cx="154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Phosphoenolpyruvate</a:t>
            </a:r>
          </a:p>
          <a:p>
            <a:pPr algn="l">
              <a:lnSpc>
                <a:spcPct val="90000"/>
              </a:lnSpc>
            </a:pPr>
            <a:r>
              <a:rPr lang="en-US" sz="1100"/>
              <a:t>(PEP)</a:t>
            </a:r>
          </a:p>
        </p:txBody>
      </p:sp>
      <p:sp>
        <p:nvSpPr>
          <p:cNvPr id="85024" name="Text Box 33"/>
          <p:cNvSpPr txBox="1">
            <a:spLocks noChangeArrowheads="1"/>
          </p:cNvSpPr>
          <p:nvPr/>
        </p:nvSpPr>
        <p:spPr bwMode="auto">
          <a:xfrm>
            <a:off x="7491413" y="6313488"/>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Pyruvate</a:t>
            </a:r>
          </a:p>
        </p:txBody>
      </p:sp>
      <p:sp>
        <p:nvSpPr>
          <p:cNvPr id="85025" name="Text Box 34"/>
          <p:cNvSpPr txBox="1">
            <a:spLocks noChangeArrowheads="1"/>
          </p:cNvSpPr>
          <p:nvPr/>
        </p:nvSpPr>
        <p:spPr bwMode="auto">
          <a:xfrm>
            <a:off x="385763" y="842963"/>
            <a:ext cx="18605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110000"/>
              </a:lnSpc>
            </a:pPr>
            <a:r>
              <a:rPr lang="en-US" sz="1100"/>
              <a:t>Step       A redox reaction</a:t>
            </a:r>
          </a:p>
          <a:p>
            <a:pPr algn="l">
              <a:lnSpc>
                <a:spcPct val="110000"/>
              </a:lnSpc>
            </a:pPr>
            <a:r>
              <a:rPr lang="en-US" sz="1100"/>
              <a:t>generates NADH.</a:t>
            </a:r>
          </a:p>
        </p:txBody>
      </p:sp>
      <p:sp>
        <p:nvSpPr>
          <p:cNvPr id="85026" name="Text Box 35"/>
          <p:cNvSpPr txBox="1">
            <a:spLocks noChangeArrowheads="1"/>
          </p:cNvSpPr>
          <p:nvPr/>
        </p:nvSpPr>
        <p:spPr bwMode="auto">
          <a:xfrm>
            <a:off x="393700" y="3586163"/>
            <a:ext cx="21050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110000"/>
              </a:lnSpc>
            </a:pPr>
            <a:r>
              <a:rPr lang="en-US" sz="1100"/>
              <a:t>Steps      –      ATP and pyruvate</a:t>
            </a:r>
          </a:p>
          <a:p>
            <a:pPr algn="l">
              <a:lnSpc>
                <a:spcPct val="110000"/>
              </a:lnSpc>
            </a:pPr>
            <a:r>
              <a:rPr lang="en-US" sz="1100"/>
              <a:t>are produced.</a:t>
            </a:r>
          </a:p>
        </p:txBody>
      </p:sp>
      <p:sp>
        <p:nvSpPr>
          <p:cNvPr id="85027" name="Oval 36"/>
          <p:cNvSpPr>
            <a:spLocks noChangeArrowheads="1"/>
          </p:cNvSpPr>
          <p:nvPr/>
        </p:nvSpPr>
        <p:spPr bwMode="auto">
          <a:xfrm>
            <a:off x="4340225" y="815975"/>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28" name="Text Box 37"/>
          <p:cNvSpPr txBox="1">
            <a:spLocks noChangeArrowheads="1"/>
          </p:cNvSpPr>
          <p:nvPr/>
        </p:nvSpPr>
        <p:spPr bwMode="auto">
          <a:xfrm>
            <a:off x="4379913" y="82550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5</a:t>
            </a:r>
          </a:p>
        </p:txBody>
      </p:sp>
      <p:sp>
        <p:nvSpPr>
          <p:cNvPr id="85029" name="Oval 38"/>
          <p:cNvSpPr>
            <a:spLocks noChangeArrowheads="1"/>
          </p:cNvSpPr>
          <p:nvPr/>
        </p:nvSpPr>
        <p:spPr bwMode="auto">
          <a:xfrm>
            <a:off x="6638925" y="811213"/>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30" name="Text Box 39"/>
          <p:cNvSpPr txBox="1">
            <a:spLocks noChangeArrowheads="1"/>
          </p:cNvSpPr>
          <p:nvPr/>
        </p:nvSpPr>
        <p:spPr bwMode="auto">
          <a:xfrm>
            <a:off x="6678613" y="820738"/>
            <a:ext cx="122237"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5</a:t>
            </a:r>
          </a:p>
        </p:txBody>
      </p:sp>
      <p:sp>
        <p:nvSpPr>
          <p:cNvPr id="85031" name="Oval 40"/>
          <p:cNvSpPr>
            <a:spLocks noChangeArrowheads="1"/>
          </p:cNvSpPr>
          <p:nvPr/>
        </p:nvSpPr>
        <p:spPr bwMode="auto">
          <a:xfrm>
            <a:off x="733425" y="841375"/>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32" name="Text Box 41"/>
          <p:cNvSpPr txBox="1">
            <a:spLocks noChangeArrowheads="1"/>
          </p:cNvSpPr>
          <p:nvPr/>
        </p:nvSpPr>
        <p:spPr bwMode="auto">
          <a:xfrm>
            <a:off x="773113" y="85090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5</a:t>
            </a:r>
          </a:p>
        </p:txBody>
      </p:sp>
      <p:sp>
        <p:nvSpPr>
          <p:cNvPr id="85033" name="Text Box 42"/>
          <p:cNvSpPr txBox="1">
            <a:spLocks noChangeArrowheads="1"/>
          </p:cNvSpPr>
          <p:nvPr/>
        </p:nvSpPr>
        <p:spPr bwMode="auto">
          <a:xfrm>
            <a:off x="6731000" y="204788"/>
            <a:ext cx="1914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Glyceraldehyde-3-phosphate </a:t>
            </a:r>
          </a:p>
          <a:p>
            <a:pPr algn="l">
              <a:lnSpc>
                <a:spcPct val="90000"/>
              </a:lnSpc>
            </a:pPr>
            <a:r>
              <a:rPr lang="en-US" sz="1100"/>
              <a:t>(G3P)</a:t>
            </a:r>
          </a:p>
        </p:txBody>
      </p:sp>
      <p:sp>
        <p:nvSpPr>
          <p:cNvPr id="85034" name="Text Box 43"/>
          <p:cNvSpPr txBox="1">
            <a:spLocks noChangeArrowheads="1"/>
          </p:cNvSpPr>
          <p:nvPr/>
        </p:nvSpPr>
        <p:spPr bwMode="auto">
          <a:xfrm>
            <a:off x="5445125" y="20955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35" name="Text Box 44"/>
          <p:cNvSpPr txBox="1">
            <a:spLocks noChangeArrowheads="1"/>
          </p:cNvSpPr>
          <p:nvPr/>
        </p:nvSpPr>
        <p:spPr bwMode="auto">
          <a:xfrm>
            <a:off x="3676650" y="214313"/>
            <a:ext cx="1698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85036" name="Text Box 45"/>
          <p:cNvSpPr txBox="1">
            <a:spLocks noChangeArrowheads="1"/>
          </p:cNvSpPr>
          <p:nvPr/>
        </p:nvSpPr>
        <p:spPr bwMode="auto">
          <a:xfrm>
            <a:off x="2976563" y="803275"/>
            <a:ext cx="479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NAD</a:t>
            </a:r>
            <a:r>
              <a:rPr lang="en-US" sz="1300" baseline="30000"/>
              <a:t>+</a:t>
            </a:r>
          </a:p>
        </p:txBody>
      </p:sp>
      <p:sp>
        <p:nvSpPr>
          <p:cNvPr id="85037" name="Text Box 46"/>
          <p:cNvSpPr txBox="1">
            <a:spLocks noChangeArrowheads="1"/>
          </p:cNvSpPr>
          <p:nvPr/>
        </p:nvSpPr>
        <p:spPr bwMode="auto">
          <a:xfrm>
            <a:off x="2751138" y="1168400"/>
            <a:ext cx="479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NADH</a:t>
            </a:r>
          </a:p>
        </p:txBody>
      </p:sp>
      <p:sp>
        <p:nvSpPr>
          <p:cNvPr id="85038" name="Text Box 47"/>
          <p:cNvSpPr txBox="1">
            <a:spLocks noChangeArrowheads="1"/>
          </p:cNvSpPr>
          <p:nvPr/>
        </p:nvSpPr>
        <p:spPr bwMode="auto">
          <a:xfrm>
            <a:off x="3154363" y="1406525"/>
            <a:ext cx="479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latin typeface="Symbol" charset="0"/>
                <a:sym typeface="Symbol" charset="0"/>
              </a:rPr>
              <a:t></a:t>
            </a:r>
            <a:r>
              <a:rPr lang="en-US" sz="1100"/>
              <a:t> H</a:t>
            </a:r>
            <a:r>
              <a:rPr lang="en-US" sz="1300" baseline="30000"/>
              <a:t>+</a:t>
            </a:r>
          </a:p>
        </p:txBody>
      </p:sp>
      <p:sp>
        <p:nvSpPr>
          <p:cNvPr id="85039" name="Oval 48"/>
          <p:cNvSpPr>
            <a:spLocks noChangeArrowheads="1"/>
          </p:cNvSpPr>
          <p:nvPr/>
        </p:nvSpPr>
        <p:spPr bwMode="auto">
          <a:xfrm>
            <a:off x="835025" y="3590925"/>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40" name="Text Box 49"/>
          <p:cNvSpPr txBox="1">
            <a:spLocks noChangeArrowheads="1"/>
          </p:cNvSpPr>
          <p:nvPr/>
        </p:nvSpPr>
        <p:spPr bwMode="auto">
          <a:xfrm>
            <a:off x="874713" y="360045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6</a:t>
            </a:r>
          </a:p>
        </p:txBody>
      </p:sp>
      <p:sp>
        <p:nvSpPr>
          <p:cNvPr id="85041" name="Oval 50"/>
          <p:cNvSpPr>
            <a:spLocks noChangeArrowheads="1"/>
          </p:cNvSpPr>
          <p:nvPr/>
        </p:nvSpPr>
        <p:spPr bwMode="auto">
          <a:xfrm>
            <a:off x="4343400" y="2216150"/>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42" name="Text Box 51"/>
          <p:cNvSpPr txBox="1">
            <a:spLocks noChangeArrowheads="1"/>
          </p:cNvSpPr>
          <p:nvPr/>
        </p:nvSpPr>
        <p:spPr bwMode="auto">
          <a:xfrm>
            <a:off x="4383088" y="2225675"/>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6</a:t>
            </a:r>
          </a:p>
        </p:txBody>
      </p:sp>
      <p:sp>
        <p:nvSpPr>
          <p:cNvPr id="85043" name="Oval 52"/>
          <p:cNvSpPr>
            <a:spLocks noChangeArrowheads="1"/>
          </p:cNvSpPr>
          <p:nvPr/>
        </p:nvSpPr>
        <p:spPr bwMode="auto">
          <a:xfrm>
            <a:off x="6648450" y="2219325"/>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44" name="Text Box 53"/>
          <p:cNvSpPr txBox="1">
            <a:spLocks noChangeArrowheads="1"/>
          </p:cNvSpPr>
          <p:nvPr/>
        </p:nvSpPr>
        <p:spPr bwMode="auto">
          <a:xfrm>
            <a:off x="6688138" y="222885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6</a:t>
            </a:r>
          </a:p>
        </p:txBody>
      </p:sp>
      <p:sp>
        <p:nvSpPr>
          <p:cNvPr id="85045" name="Oval 54"/>
          <p:cNvSpPr>
            <a:spLocks noChangeArrowheads="1"/>
          </p:cNvSpPr>
          <p:nvPr/>
        </p:nvSpPr>
        <p:spPr bwMode="auto">
          <a:xfrm>
            <a:off x="6648450" y="3121025"/>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46" name="Text Box 55"/>
          <p:cNvSpPr txBox="1">
            <a:spLocks noChangeArrowheads="1"/>
          </p:cNvSpPr>
          <p:nvPr/>
        </p:nvSpPr>
        <p:spPr bwMode="auto">
          <a:xfrm>
            <a:off x="6688138" y="313055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7</a:t>
            </a:r>
          </a:p>
        </p:txBody>
      </p:sp>
      <p:sp>
        <p:nvSpPr>
          <p:cNvPr id="85047" name="Oval 56"/>
          <p:cNvSpPr>
            <a:spLocks noChangeArrowheads="1"/>
          </p:cNvSpPr>
          <p:nvPr/>
        </p:nvSpPr>
        <p:spPr bwMode="auto">
          <a:xfrm>
            <a:off x="6645275" y="4305300"/>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48" name="Text Box 57"/>
          <p:cNvSpPr txBox="1">
            <a:spLocks noChangeArrowheads="1"/>
          </p:cNvSpPr>
          <p:nvPr/>
        </p:nvSpPr>
        <p:spPr bwMode="auto">
          <a:xfrm>
            <a:off x="6684963" y="4314825"/>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8</a:t>
            </a:r>
          </a:p>
        </p:txBody>
      </p:sp>
      <p:sp>
        <p:nvSpPr>
          <p:cNvPr id="85049" name="Oval 58"/>
          <p:cNvSpPr>
            <a:spLocks noChangeArrowheads="1"/>
          </p:cNvSpPr>
          <p:nvPr/>
        </p:nvSpPr>
        <p:spPr bwMode="auto">
          <a:xfrm>
            <a:off x="6648450" y="5670550"/>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50" name="Text Box 59"/>
          <p:cNvSpPr txBox="1">
            <a:spLocks noChangeArrowheads="1"/>
          </p:cNvSpPr>
          <p:nvPr/>
        </p:nvSpPr>
        <p:spPr bwMode="auto">
          <a:xfrm>
            <a:off x="6688138" y="5680075"/>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9</a:t>
            </a:r>
          </a:p>
        </p:txBody>
      </p:sp>
      <p:sp>
        <p:nvSpPr>
          <p:cNvPr id="85051" name="Oval 60"/>
          <p:cNvSpPr>
            <a:spLocks noChangeArrowheads="1"/>
          </p:cNvSpPr>
          <p:nvPr/>
        </p:nvSpPr>
        <p:spPr bwMode="auto">
          <a:xfrm>
            <a:off x="4343400" y="4305300"/>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52" name="Text Box 61"/>
          <p:cNvSpPr txBox="1">
            <a:spLocks noChangeArrowheads="1"/>
          </p:cNvSpPr>
          <p:nvPr/>
        </p:nvSpPr>
        <p:spPr bwMode="auto">
          <a:xfrm>
            <a:off x="4383088" y="4314825"/>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8</a:t>
            </a:r>
          </a:p>
        </p:txBody>
      </p:sp>
      <p:sp>
        <p:nvSpPr>
          <p:cNvPr id="85053" name="Oval 62"/>
          <p:cNvSpPr>
            <a:spLocks noChangeArrowheads="1"/>
          </p:cNvSpPr>
          <p:nvPr/>
        </p:nvSpPr>
        <p:spPr bwMode="auto">
          <a:xfrm>
            <a:off x="4346575" y="5670550"/>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54" name="Text Box 63"/>
          <p:cNvSpPr txBox="1">
            <a:spLocks noChangeArrowheads="1"/>
          </p:cNvSpPr>
          <p:nvPr/>
        </p:nvSpPr>
        <p:spPr bwMode="auto">
          <a:xfrm>
            <a:off x="4386263" y="5680075"/>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9</a:t>
            </a:r>
          </a:p>
        </p:txBody>
      </p:sp>
      <p:sp>
        <p:nvSpPr>
          <p:cNvPr id="85055" name="Oval 64"/>
          <p:cNvSpPr>
            <a:spLocks noChangeArrowheads="1"/>
          </p:cNvSpPr>
          <p:nvPr/>
        </p:nvSpPr>
        <p:spPr bwMode="auto">
          <a:xfrm>
            <a:off x="4340225" y="3121025"/>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56" name="Text Box 65"/>
          <p:cNvSpPr txBox="1">
            <a:spLocks noChangeArrowheads="1"/>
          </p:cNvSpPr>
          <p:nvPr/>
        </p:nvSpPr>
        <p:spPr bwMode="auto">
          <a:xfrm>
            <a:off x="4379913" y="313055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7</a:t>
            </a:r>
          </a:p>
        </p:txBody>
      </p:sp>
      <p:sp>
        <p:nvSpPr>
          <p:cNvPr id="85057" name="Oval 66"/>
          <p:cNvSpPr>
            <a:spLocks noChangeArrowheads="1"/>
          </p:cNvSpPr>
          <p:nvPr/>
        </p:nvSpPr>
        <p:spPr bwMode="auto">
          <a:xfrm>
            <a:off x="1076325" y="3594100"/>
            <a:ext cx="165100" cy="165100"/>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58" name="Text Box 67"/>
          <p:cNvSpPr txBox="1">
            <a:spLocks noChangeArrowheads="1"/>
          </p:cNvSpPr>
          <p:nvPr/>
        </p:nvSpPr>
        <p:spPr bwMode="auto">
          <a:xfrm>
            <a:off x="1122363" y="3600450"/>
            <a:ext cx="122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solidFill>
                  <a:schemeClr val="bg1"/>
                </a:solidFill>
              </a:rPr>
              <a:t>9</a:t>
            </a:r>
          </a:p>
        </p:txBody>
      </p:sp>
    </p:spTree>
    <p:extLst>
      <p:ext uri="{BB962C8B-B14F-4D97-AF65-F5344CB8AC3E}">
        <p14:creationId xmlns:p14="http://schemas.microsoft.com/office/powerpoint/2010/main" val="378552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840413" y="1809750"/>
            <a:ext cx="2540000" cy="977900"/>
            <a:chOff x="3792" y="1592"/>
            <a:chExt cx="1600" cy="616"/>
          </a:xfrm>
        </p:grpSpPr>
        <p:pic>
          <p:nvPicPr>
            <p:cNvPr id="87062" name="Picture 3" descr="fi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5" y="1592"/>
              <a:ext cx="577"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3" name="Picture 4" descr="log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2" y="1592"/>
              <a:ext cx="672"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4" name="AutoShape 5"/>
            <p:cNvSpPr>
              <a:spLocks noChangeArrowheads="1"/>
            </p:cNvSpPr>
            <p:nvPr/>
          </p:nvSpPr>
          <p:spPr bwMode="auto">
            <a:xfrm>
              <a:off x="4417" y="1880"/>
              <a:ext cx="383" cy="160"/>
            </a:xfrm>
            <a:prstGeom prst="rightArrow">
              <a:avLst>
                <a:gd name="adj1" fmla="val 50000"/>
                <a:gd name="adj2" fmla="val 59844"/>
              </a:avLst>
            </a:prstGeom>
            <a:solidFill>
              <a:srgbClr val="0F116A"/>
            </a:solidFill>
            <a:ln w="9525">
              <a:solidFill>
                <a:schemeClr val="tx1"/>
              </a:solidFill>
              <a:miter lim="800000"/>
              <a:headEnd/>
              <a:tailEnd/>
            </a:ln>
          </p:spPr>
          <p:txBody>
            <a:bodyPr wrap="none" anchor="ctr"/>
            <a:lstStyle/>
            <a:p>
              <a:endParaRPr lang="en-US"/>
            </a:p>
          </p:txBody>
        </p:sp>
      </p:grpSp>
      <p:pic>
        <p:nvPicPr>
          <p:cNvPr id="87042" name="Picture 6"/>
          <p:cNvPicPr>
            <a:picLocks noChangeAspect="1" noChangeArrowheads="1"/>
          </p:cNvPicPr>
          <p:nvPr/>
        </p:nvPicPr>
        <p:blipFill>
          <a:blip r:embed="rId12">
            <a:extLst>
              <a:ext uri="{28A0092B-C50C-407E-A947-70E740481C1C}">
                <a14:useLocalDpi xmlns:a14="http://schemas.microsoft.com/office/drawing/2010/main" val="0"/>
              </a:ext>
            </a:extLst>
          </a:blip>
          <a:srcRect l="5070" r="5070" b="3600"/>
          <a:stretch>
            <a:fillRect/>
          </a:stretch>
        </p:blipFill>
        <p:spPr bwMode="auto">
          <a:xfrm>
            <a:off x="239713" y="1327150"/>
            <a:ext cx="4776787"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7"/>
          <p:cNvSpPr>
            <a:spLocks noGrp="1" noChangeArrowheads="1"/>
          </p:cNvSpPr>
          <p:nvPr>
            <p:ph type="title"/>
          </p:nvPr>
        </p:nvSpPr>
        <p:spPr>
          <a:noFill/>
        </p:spPr>
        <p:txBody>
          <a:bodyPr/>
          <a:lstStyle/>
          <a:p>
            <a:pPr eaLnBrk="1" hangingPunct="1"/>
            <a:r>
              <a:rPr lang="en-US">
                <a:latin typeface="Times New Roman" charset="0"/>
              </a:rPr>
              <a:t>Glycolysis summary </a:t>
            </a:r>
          </a:p>
        </p:txBody>
      </p:sp>
      <p:sp>
        <p:nvSpPr>
          <p:cNvPr id="540680" name="Rectangle 8"/>
          <p:cNvSpPr>
            <a:spLocks noChangeArrowheads="1"/>
          </p:cNvSpPr>
          <p:nvPr/>
        </p:nvSpPr>
        <p:spPr bwMode="auto">
          <a:xfrm>
            <a:off x="5081588" y="1220788"/>
            <a:ext cx="284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600" u="sng">
                <a:solidFill>
                  <a:srgbClr val="CC0000"/>
                </a:solidFill>
              </a:rPr>
              <a:t>endergonic</a:t>
            </a:r>
            <a:endParaRPr lang="en-US" sz="2600">
              <a:solidFill>
                <a:srgbClr val="CC0000"/>
              </a:solidFill>
            </a:endParaRPr>
          </a:p>
          <a:p>
            <a:pPr algn="l"/>
            <a:r>
              <a:rPr lang="en-US" sz="2600">
                <a:solidFill>
                  <a:srgbClr val="0F116A"/>
                </a:solidFill>
              </a:rPr>
              <a:t>invest some ATP</a:t>
            </a:r>
            <a:endParaRPr lang="en-US" sz="2600">
              <a:solidFill>
                <a:srgbClr val="CC0000"/>
              </a:solidFill>
            </a:endParaRPr>
          </a:p>
        </p:txBody>
      </p:sp>
      <p:sp>
        <p:nvSpPr>
          <p:cNvPr id="540681" name="Rectangle 9"/>
          <p:cNvSpPr>
            <a:spLocks noChangeArrowheads="1"/>
          </p:cNvSpPr>
          <p:nvPr/>
        </p:nvSpPr>
        <p:spPr bwMode="auto">
          <a:xfrm>
            <a:off x="5081588" y="3101975"/>
            <a:ext cx="326548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600" u="sng">
                <a:solidFill>
                  <a:srgbClr val="CC0000"/>
                </a:solidFill>
              </a:rPr>
              <a:t>exergonic</a:t>
            </a:r>
            <a:endParaRPr lang="en-US" sz="2600">
              <a:solidFill>
                <a:srgbClr val="CC0000"/>
              </a:solidFill>
            </a:endParaRPr>
          </a:p>
          <a:p>
            <a:pPr algn="l"/>
            <a:r>
              <a:rPr lang="en-US" sz="2600">
                <a:solidFill>
                  <a:srgbClr val="0F116A"/>
                </a:solidFill>
              </a:rPr>
              <a:t>harvest a little </a:t>
            </a:r>
            <a:br>
              <a:rPr lang="en-US" sz="2600">
                <a:solidFill>
                  <a:srgbClr val="0F116A"/>
                </a:solidFill>
              </a:rPr>
            </a:br>
            <a:r>
              <a:rPr lang="en-US" sz="2600">
                <a:solidFill>
                  <a:srgbClr val="0F116A"/>
                </a:solidFill>
              </a:rPr>
              <a:t>ATP &amp; a little NADH</a:t>
            </a:r>
            <a:endParaRPr lang="en-US" sz="2600">
              <a:solidFill>
                <a:srgbClr val="CC0000"/>
              </a:solidFill>
            </a:endParaRPr>
          </a:p>
        </p:txBody>
      </p:sp>
      <p:pic>
        <p:nvPicPr>
          <p:cNvPr id="540682" name="Picture 10" descr="210090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0863" y="2219325"/>
            <a:ext cx="9223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83" name="Rectangle 11"/>
          <p:cNvSpPr>
            <a:spLocks noChangeArrowheads="1"/>
          </p:cNvSpPr>
          <p:nvPr/>
        </p:nvSpPr>
        <p:spPr bwMode="auto">
          <a:xfrm>
            <a:off x="5081588" y="5443538"/>
            <a:ext cx="1671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600" u="sng">
                <a:solidFill>
                  <a:srgbClr val="CC0000"/>
                </a:solidFill>
              </a:rPr>
              <a:t>net yield</a:t>
            </a:r>
            <a:endParaRPr lang="en-US" sz="2600">
              <a:solidFill>
                <a:srgbClr val="CC0000"/>
              </a:solidFill>
            </a:endParaRPr>
          </a:p>
          <a:p>
            <a:pPr algn="l">
              <a:buFont typeface="Wingdings" charset="0"/>
              <a:buChar char="ü"/>
            </a:pPr>
            <a:r>
              <a:rPr lang="en-US" sz="2600">
                <a:solidFill>
                  <a:srgbClr val="0F116A"/>
                </a:solidFill>
              </a:rPr>
              <a:t>2 ATP</a:t>
            </a:r>
          </a:p>
          <a:p>
            <a:pPr algn="l">
              <a:buFont typeface="Wingdings" charset="0"/>
              <a:buChar char="ü"/>
            </a:pPr>
            <a:r>
              <a:rPr lang="en-US" sz="2600">
                <a:solidFill>
                  <a:srgbClr val="0F116A"/>
                </a:solidFill>
              </a:rPr>
              <a:t>2 NADH</a:t>
            </a:r>
            <a:endParaRPr lang="en-US" sz="2600">
              <a:solidFill>
                <a:srgbClr val="CC0000"/>
              </a:solidFill>
            </a:endParaRPr>
          </a:p>
        </p:txBody>
      </p:sp>
      <p:sp>
        <p:nvSpPr>
          <p:cNvPr id="87048" name="Rectangle 12"/>
          <p:cNvSpPr>
            <a:spLocks noChangeArrowheads="1"/>
          </p:cNvSpPr>
          <p:nvPr/>
        </p:nvSpPr>
        <p:spPr bwMode="auto">
          <a:xfrm>
            <a:off x="217488" y="1379538"/>
            <a:ext cx="4808537" cy="1795462"/>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9" name="Rectangle 13"/>
          <p:cNvSpPr>
            <a:spLocks noChangeArrowheads="1"/>
          </p:cNvSpPr>
          <p:nvPr/>
        </p:nvSpPr>
        <p:spPr bwMode="auto">
          <a:xfrm>
            <a:off x="217488" y="3267075"/>
            <a:ext cx="4808537" cy="2149475"/>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0" name="Rectangle 14"/>
          <p:cNvSpPr>
            <a:spLocks noChangeArrowheads="1"/>
          </p:cNvSpPr>
          <p:nvPr/>
        </p:nvSpPr>
        <p:spPr bwMode="auto">
          <a:xfrm>
            <a:off x="217488" y="5507038"/>
            <a:ext cx="4808537" cy="1196975"/>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0687" name="AutoShape 15"/>
          <p:cNvSpPr>
            <a:spLocks noChangeArrowheads="1"/>
          </p:cNvSpPr>
          <p:nvPr/>
        </p:nvSpPr>
        <p:spPr bwMode="auto">
          <a:xfrm>
            <a:off x="3506788" y="3448050"/>
            <a:ext cx="1504950" cy="985838"/>
          </a:xfrm>
          <a:prstGeom prst="irregularSeal1">
            <a:avLst/>
          </a:prstGeom>
          <a:solidFill>
            <a:srgbClr val="CC0000"/>
          </a:solidFill>
          <a:ln w="57150">
            <a:solidFill>
              <a:srgbClr val="FF6404"/>
            </a:solidFill>
            <a:miter lim="800000"/>
            <a:headEnd/>
            <a:tailEnd/>
          </a:ln>
        </p:spPr>
        <p:txBody>
          <a:bodyPr wrap="none" anchor="ctr"/>
          <a:lstStyle/>
          <a:p>
            <a:r>
              <a:rPr lang="en-US" sz="2800">
                <a:solidFill>
                  <a:srgbClr val="FFEA18"/>
                </a:solidFill>
              </a:rPr>
              <a:t>4 ATP</a:t>
            </a:r>
            <a:endParaRPr lang="en-US" sz="2800">
              <a:solidFill>
                <a:schemeClr val="tx2"/>
              </a:solidFill>
            </a:endParaRPr>
          </a:p>
        </p:txBody>
      </p:sp>
      <p:sp>
        <p:nvSpPr>
          <p:cNvPr id="87052" name="Rectangle 16"/>
          <p:cNvSpPr>
            <a:spLocks noChangeArrowheads="1"/>
          </p:cNvSpPr>
          <p:nvPr/>
        </p:nvSpPr>
        <p:spPr bwMode="auto">
          <a:xfrm>
            <a:off x="280988" y="1433513"/>
            <a:ext cx="3321050" cy="280987"/>
          </a:xfrm>
          <a:prstGeom prst="rect">
            <a:avLst/>
          </a:prstGeom>
          <a:solidFill>
            <a:srgbClr val="EEFB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0689" name="Rectangle 17"/>
          <p:cNvSpPr>
            <a:spLocks noChangeArrowheads="1"/>
          </p:cNvSpPr>
          <p:nvPr/>
        </p:nvSpPr>
        <p:spPr bwMode="auto">
          <a:xfrm>
            <a:off x="312738" y="1431925"/>
            <a:ext cx="2586037" cy="244475"/>
          </a:xfrm>
          <a:prstGeom prst="rect">
            <a:avLst/>
          </a:prstGeom>
          <a:solidFill>
            <a:srgbClr val="EEFB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1600">
                <a:solidFill>
                  <a:srgbClr val="CC0000"/>
                </a:solidFill>
              </a:rPr>
              <a:t>ENERGY INVESTMENT</a:t>
            </a:r>
          </a:p>
        </p:txBody>
      </p:sp>
      <p:sp>
        <p:nvSpPr>
          <p:cNvPr id="87054" name="Rectangle 18"/>
          <p:cNvSpPr>
            <a:spLocks noChangeArrowheads="1"/>
          </p:cNvSpPr>
          <p:nvPr/>
        </p:nvSpPr>
        <p:spPr bwMode="auto">
          <a:xfrm>
            <a:off x="252413" y="3324225"/>
            <a:ext cx="2559050" cy="263525"/>
          </a:xfrm>
          <a:prstGeom prst="rect">
            <a:avLst/>
          </a:prstGeom>
          <a:solidFill>
            <a:srgbClr val="D1E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0691" name="Rectangle 19"/>
          <p:cNvSpPr>
            <a:spLocks noChangeArrowheads="1"/>
          </p:cNvSpPr>
          <p:nvPr/>
        </p:nvSpPr>
        <p:spPr bwMode="auto">
          <a:xfrm>
            <a:off x="312738" y="3343275"/>
            <a:ext cx="2586037" cy="244475"/>
          </a:xfrm>
          <a:prstGeom prst="rect">
            <a:avLst/>
          </a:prstGeom>
          <a:solidFill>
            <a:srgbClr val="D1EC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1600">
                <a:solidFill>
                  <a:srgbClr val="CC0000"/>
                </a:solidFill>
              </a:rPr>
              <a:t>ENERGY PAYOFF</a:t>
            </a:r>
          </a:p>
        </p:txBody>
      </p:sp>
      <p:sp>
        <p:nvSpPr>
          <p:cNvPr id="540692" name="Rectangle 20"/>
          <p:cNvSpPr>
            <a:spLocks noChangeArrowheads="1"/>
          </p:cNvSpPr>
          <p:nvPr/>
        </p:nvSpPr>
        <p:spPr bwMode="auto">
          <a:xfrm>
            <a:off x="2357438" y="3003550"/>
            <a:ext cx="973137" cy="52228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9144" rIns="0" bIns="0" anchor="ctr">
            <a:spAutoFit/>
          </a:bodyPr>
          <a:lstStyle/>
          <a:p>
            <a:pPr>
              <a:lnSpc>
                <a:spcPct val="80000"/>
              </a:lnSpc>
            </a:pPr>
            <a:r>
              <a:rPr lang="en-US" sz="2200">
                <a:solidFill>
                  <a:srgbClr val="0F116A"/>
                </a:solidFill>
              </a:rPr>
              <a:t> </a:t>
            </a:r>
            <a:r>
              <a:rPr lang="en-US" sz="2000">
                <a:solidFill>
                  <a:srgbClr val="0F116A"/>
                </a:solidFill>
              </a:rPr>
              <a:t>G3P</a:t>
            </a:r>
          </a:p>
          <a:p>
            <a:pPr>
              <a:lnSpc>
                <a:spcPct val="80000"/>
              </a:lnSpc>
            </a:pPr>
            <a:r>
              <a:rPr lang="en-US" sz="2000">
                <a:solidFill>
                  <a:srgbClr val="0C8F0F"/>
                </a:solidFill>
              </a:rPr>
              <a:t>C-C-C</a:t>
            </a:r>
            <a:r>
              <a:rPr lang="en-US" sz="2000">
                <a:solidFill>
                  <a:srgbClr val="CC0000"/>
                </a:solidFill>
              </a:rPr>
              <a:t>-P</a:t>
            </a:r>
            <a:endParaRPr lang="en-US" sz="2200">
              <a:solidFill>
                <a:srgbClr val="CC0000"/>
              </a:solidFill>
            </a:endParaRPr>
          </a:p>
        </p:txBody>
      </p:sp>
      <p:sp>
        <p:nvSpPr>
          <p:cNvPr id="87057" name="Rectangle 21"/>
          <p:cNvSpPr>
            <a:spLocks noChangeArrowheads="1"/>
          </p:cNvSpPr>
          <p:nvPr/>
        </p:nvSpPr>
        <p:spPr bwMode="auto">
          <a:xfrm>
            <a:off x="271463" y="5561013"/>
            <a:ext cx="2603500" cy="244475"/>
          </a:xfrm>
          <a:prstGeom prst="rect">
            <a:avLst/>
          </a:prstGeom>
          <a:solidFill>
            <a:srgbClr val="94D0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0694" name="Rectangle 22"/>
          <p:cNvSpPr>
            <a:spLocks noChangeArrowheads="1"/>
          </p:cNvSpPr>
          <p:nvPr/>
        </p:nvSpPr>
        <p:spPr bwMode="auto">
          <a:xfrm>
            <a:off x="312738" y="5592763"/>
            <a:ext cx="1271587" cy="244475"/>
          </a:xfrm>
          <a:prstGeom prst="rect">
            <a:avLst/>
          </a:prstGeom>
          <a:solidFill>
            <a:srgbClr val="94D0C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1600">
                <a:solidFill>
                  <a:srgbClr val="CC0000"/>
                </a:solidFill>
              </a:rPr>
              <a:t>NET YIELD</a:t>
            </a:r>
          </a:p>
        </p:txBody>
      </p:sp>
      <p:pic>
        <p:nvPicPr>
          <p:cNvPr id="540695" name="Picture 23" descr="piggybank-ecoin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3413" y="4922838"/>
            <a:ext cx="216058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96" name="AutoShape 24"/>
          <p:cNvSpPr>
            <a:spLocks noChangeArrowheads="1"/>
          </p:cNvSpPr>
          <p:nvPr/>
        </p:nvSpPr>
        <p:spPr bwMode="auto">
          <a:xfrm>
            <a:off x="5973763" y="4446588"/>
            <a:ext cx="1195387" cy="1041400"/>
          </a:xfrm>
          <a:prstGeom prst="wedgeEllipseCallout">
            <a:avLst>
              <a:gd name="adj1" fmla="val 36986"/>
              <a:gd name="adj2" fmla="val 85519"/>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like $$</a:t>
            </a:r>
            <a:br>
              <a:rPr lang="en-US" sz="1800">
                <a:solidFill>
                  <a:srgbClr val="0F116A"/>
                </a:solidFill>
                <a:latin typeface="Comic Sans MS" charset="0"/>
              </a:rPr>
            </a:br>
            <a:r>
              <a:rPr lang="en-US" sz="1800">
                <a:solidFill>
                  <a:srgbClr val="0F116A"/>
                </a:solidFill>
                <a:latin typeface="Comic Sans MS" charset="0"/>
              </a:rPr>
              <a:t>in the </a:t>
            </a:r>
            <a:br>
              <a:rPr lang="en-US" sz="1800">
                <a:solidFill>
                  <a:srgbClr val="0F116A"/>
                </a:solidFill>
                <a:latin typeface="Comic Sans MS" charset="0"/>
              </a:rPr>
            </a:br>
            <a:r>
              <a:rPr lang="en-US" sz="1800">
                <a:solidFill>
                  <a:srgbClr val="0F116A"/>
                </a:solidFill>
                <a:latin typeface="Comic Sans MS" charset="0"/>
              </a:rPr>
              <a:t>bank</a:t>
            </a:r>
            <a:endParaRPr lang="en-US" sz="1800" i="1">
              <a:solidFill>
                <a:srgbClr val="0F116A"/>
              </a:solidFill>
              <a:latin typeface="Comic Sans MS" charset="0"/>
            </a:endParaRPr>
          </a:p>
        </p:txBody>
      </p:sp>
      <p:sp>
        <p:nvSpPr>
          <p:cNvPr id="540697" name="AutoShape 25"/>
          <p:cNvSpPr>
            <a:spLocks noChangeArrowheads="1"/>
          </p:cNvSpPr>
          <p:nvPr/>
        </p:nvSpPr>
        <p:spPr bwMode="auto">
          <a:xfrm>
            <a:off x="3506788" y="2162175"/>
            <a:ext cx="1504950" cy="985838"/>
          </a:xfrm>
          <a:prstGeom prst="irregularSeal1">
            <a:avLst/>
          </a:prstGeom>
          <a:solidFill>
            <a:srgbClr val="CC0000"/>
          </a:solidFill>
          <a:ln w="57150">
            <a:solidFill>
              <a:srgbClr val="FF6404"/>
            </a:solidFill>
            <a:miter lim="800000"/>
            <a:headEnd/>
            <a:tailEnd/>
          </a:ln>
        </p:spPr>
        <p:txBody>
          <a:bodyPr wrap="none" anchor="ctr"/>
          <a:lstStyle/>
          <a:p>
            <a:r>
              <a:rPr lang="en-US" sz="2800">
                <a:solidFill>
                  <a:srgbClr val="000000"/>
                </a:solidFill>
              </a:rPr>
              <a:t>-2</a:t>
            </a:r>
            <a:r>
              <a:rPr lang="en-US" sz="2800">
                <a:solidFill>
                  <a:srgbClr val="FFEA18"/>
                </a:solidFill>
              </a:rPr>
              <a:t> ATP</a:t>
            </a:r>
            <a:endParaRPr lang="en-US" sz="2800">
              <a:solidFill>
                <a:schemeClr val="tx2"/>
              </a:solidFill>
            </a:endParaRPr>
          </a:p>
        </p:txBody>
      </p:sp>
    </p:spTree>
    <p:extLst>
      <p:ext uri="{BB962C8B-B14F-4D97-AF65-F5344CB8AC3E}">
        <p14:creationId xmlns:p14="http://schemas.microsoft.com/office/powerpoint/2010/main" val="1635761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0689"/>
                                        </p:tgtEl>
                                        <p:attrNameLst>
                                          <p:attrName>style.visibility</p:attrName>
                                        </p:attrNameLst>
                                      </p:cBhvr>
                                      <p:to>
                                        <p:strVal val="visible"/>
                                      </p:to>
                                    </p:set>
                                    <p:animEffect transition="in" filter="wipe(left)">
                                      <p:cBhvr>
                                        <p:cTn id="7" dur="500"/>
                                        <p:tgtEl>
                                          <p:spTgt spid="540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0680">
                                            <p:txEl>
                                              <p:pRg st="0" end="0"/>
                                            </p:txEl>
                                          </p:spTgt>
                                        </p:tgtEl>
                                        <p:attrNameLst>
                                          <p:attrName>style.visibility</p:attrName>
                                        </p:attrNameLst>
                                      </p:cBhvr>
                                      <p:to>
                                        <p:strVal val="visible"/>
                                      </p:to>
                                    </p:set>
                                    <p:animEffect transition="in" filter="wipe(left)">
                                      <p:cBhvr>
                                        <p:cTn id="12" dur="500"/>
                                        <p:tgtEl>
                                          <p:spTgt spid="54068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0680">
                                            <p:txEl>
                                              <p:pRg st="1" end="1"/>
                                            </p:txEl>
                                          </p:spTgt>
                                        </p:tgtEl>
                                        <p:attrNameLst>
                                          <p:attrName>style.visibility</p:attrName>
                                        </p:attrNameLst>
                                      </p:cBhvr>
                                      <p:to>
                                        <p:strVal val="visible"/>
                                      </p:to>
                                    </p:set>
                                    <p:animEffect transition="in" filter="wipe(left)">
                                      <p:cBhvr>
                                        <p:cTn id="17" dur="500"/>
                                        <p:tgtEl>
                                          <p:spTgt spid="540680">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540682"/>
                                        </p:tgtEl>
                                        <p:attrNameLst>
                                          <p:attrName>style.visibility</p:attrName>
                                        </p:attrNameLst>
                                      </p:cBhvr>
                                      <p:to>
                                        <p:strVal val="visible"/>
                                      </p:to>
                                    </p:set>
                                    <p:animEffect transition="in" filter="wipe(right)">
                                      <p:cBhvr>
                                        <p:cTn id="27" dur="500"/>
                                        <p:tgtEl>
                                          <p:spTgt spid="540682"/>
                                        </p:tgtEl>
                                      </p:cBhvr>
                                    </p:animEffect>
                                  </p:childTnLst>
                                  <p:subTnLst>
                                    <p:audio>
                                      <p:cMediaNode>
                                        <p:cTn display="0" masterRel="sameClick">
                                          <p:stCondLst>
                                            <p:cond evt="begin" delay="0">
                                              <p:tn val="25"/>
                                            </p:cond>
                                          </p:stCondLst>
                                          <p:endCondLst>
                                            <p:cond evt="onStopAudio" delay="0">
                                              <p:tgtEl>
                                                <p:sldTgt/>
                                              </p:tgtEl>
                                            </p:cond>
                                          </p:endCondLst>
                                        </p:cTn>
                                        <p:tgtEl>
                                          <p:sndTgt r:embed="rId5" name="match_strik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540697"/>
                                        </p:tgtEl>
                                        <p:attrNameLst>
                                          <p:attrName>style.visibility</p:attrName>
                                        </p:attrNameLst>
                                      </p:cBhvr>
                                      <p:to>
                                        <p:strVal val="visible"/>
                                      </p:to>
                                    </p:set>
                                    <p:animEffect transition="in" filter="circle(out)">
                                      <p:cBhvr>
                                        <p:cTn id="32" dur="500"/>
                                        <p:tgtEl>
                                          <p:spTgt spid="540697"/>
                                        </p:tgtEl>
                                      </p:cBhvr>
                                    </p:animEffect>
                                  </p:childTnLst>
                                  <p:subTnLst>
                                    <p:audio>
                                      <p:cMediaNode>
                                        <p:cTn display="0" masterRel="sameClick">
                                          <p:stCondLst>
                                            <p:cond evt="begin" delay="0">
                                              <p:tn val="30"/>
                                            </p:cond>
                                          </p:stCondLst>
                                          <p:endCondLst>
                                            <p:cond evt="onStopAudio" delay="0">
                                              <p:tgtEl>
                                                <p:sldTgt/>
                                              </p:tgtEl>
                                            </p:cond>
                                          </p:endCondLst>
                                        </p:cTn>
                                        <p:tgtEl>
                                          <p:sndTgt r:embed="rId6"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0692"/>
                                        </p:tgtEl>
                                        <p:attrNameLst>
                                          <p:attrName>style.visibility</p:attrName>
                                        </p:attrNameLst>
                                      </p:cBhvr>
                                      <p:to>
                                        <p:strVal val="visible"/>
                                      </p:to>
                                    </p:set>
                                    <p:animEffect transition="in" filter="wipe(left)">
                                      <p:cBhvr>
                                        <p:cTn id="37" dur="500"/>
                                        <p:tgtEl>
                                          <p:spTgt spid="540692"/>
                                        </p:tgtEl>
                                      </p:cBhvr>
                                    </p:animEffect>
                                  </p:childTnLst>
                                  <p:subTnLst>
                                    <p:audio>
                                      <p:cMediaNode>
                                        <p:cTn display="0" masterRel="sameClick">
                                          <p:stCondLst>
                                            <p:cond evt="begin" delay="0">
                                              <p:tn val="35"/>
                                            </p:cond>
                                          </p:stCondLst>
                                          <p:endCondLst>
                                            <p:cond evt="onStopAudio" delay="0">
                                              <p:tgtEl>
                                                <p:sldTgt/>
                                              </p:tgtEl>
                                            </p:cond>
                                          </p:endCondLst>
                                        </p:cTn>
                                        <p:tgtEl>
                                          <p:sndTgt r:embed="rId7"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0691"/>
                                        </p:tgtEl>
                                        <p:attrNameLst>
                                          <p:attrName>style.visibility</p:attrName>
                                        </p:attrNameLst>
                                      </p:cBhvr>
                                      <p:to>
                                        <p:strVal val="visible"/>
                                      </p:to>
                                    </p:set>
                                    <p:animEffect transition="in" filter="wipe(left)">
                                      <p:cBhvr>
                                        <p:cTn id="42" dur="500"/>
                                        <p:tgtEl>
                                          <p:spTgt spid="5406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0681">
                                            <p:txEl>
                                              <p:pRg st="0" end="0"/>
                                            </p:txEl>
                                          </p:spTgt>
                                        </p:tgtEl>
                                        <p:attrNameLst>
                                          <p:attrName>style.visibility</p:attrName>
                                        </p:attrNameLst>
                                      </p:cBhvr>
                                      <p:to>
                                        <p:strVal val="visible"/>
                                      </p:to>
                                    </p:set>
                                    <p:animEffect transition="in" filter="wipe(left)">
                                      <p:cBhvr>
                                        <p:cTn id="47" dur="500"/>
                                        <p:tgtEl>
                                          <p:spTgt spid="540681">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0681">
                                            <p:txEl>
                                              <p:pRg st="1" end="1"/>
                                            </p:txEl>
                                          </p:spTgt>
                                        </p:tgtEl>
                                        <p:attrNameLst>
                                          <p:attrName>style.visibility</p:attrName>
                                        </p:attrNameLst>
                                      </p:cBhvr>
                                      <p:to>
                                        <p:strVal val="visible"/>
                                      </p:to>
                                    </p:set>
                                    <p:animEffect transition="in" filter="wipe(left)">
                                      <p:cBhvr>
                                        <p:cTn id="52" dur="500"/>
                                        <p:tgtEl>
                                          <p:spTgt spid="540681">
                                            <p:txEl>
                                              <p:pRg st="1" end="1"/>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540687"/>
                                        </p:tgtEl>
                                        <p:attrNameLst>
                                          <p:attrName>style.visibility</p:attrName>
                                        </p:attrNameLst>
                                      </p:cBhvr>
                                      <p:to>
                                        <p:strVal val="visible"/>
                                      </p:to>
                                    </p:set>
                                    <p:animEffect transition="in" filter="circle(out)">
                                      <p:cBhvr>
                                        <p:cTn id="57" dur="500"/>
                                        <p:tgtEl>
                                          <p:spTgt spid="540687"/>
                                        </p:tgtEl>
                                      </p:cBhvr>
                                    </p:animEffect>
                                  </p:childTnLst>
                                  <p:subTnLst>
                                    <p:audio>
                                      <p:cMediaNode>
                                        <p:cTn display="0" masterRel="sameClick">
                                          <p:stCondLst>
                                            <p:cond evt="begin" delay="0">
                                              <p:tn val="55"/>
                                            </p:cond>
                                          </p:stCondLst>
                                          <p:endCondLst>
                                            <p:cond evt="onStopAudio" delay="0">
                                              <p:tgtEl>
                                                <p:sldTgt/>
                                              </p:tgtEl>
                                            </p:cond>
                                          </p:endCondLst>
                                        </p:cTn>
                                        <p:tgtEl>
                                          <p:sndTgt r:embed="rId8" name="Explosion"/>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540695"/>
                                        </p:tgtEl>
                                        <p:attrNameLst>
                                          <p:attrName>style.visibility</p:attrName>
                                        </p:attrNameLst>
                                      </p:cBhvr>
                                      <p:to>
                                        <p:strVal val="visible"/>
                                      </p:to>
                                    </p:set>
                                    <p:animEffect transition="in" filter="wipe(right)">
                                      <p:cBhvr>
                                        <p:cTn id="62" dur="500"/>
                                        <p:tgtEl>
                                          <p:spTgt spid="540695"/>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540696"/>
                                        </p:tgtEl>
                                        <p:attrNameLst>
                                          <p:attrName>style.visibility</p:attrName>
                                        </p:attrNameLst>
                                      </p:cBhvr>
                                      <p:to>
                                        <p:strVal val="visible"/>
                                      </p:to>
                                    </p:set>
                                    <p:animEffect transition="in" filter="wipe(down)">
                                      <p:cBhvr>
                                        <p:cTn id="66" dur="500"/>
                                        <p:tgtEl>
                                          <p:spTgt spid="540696"/>
                                        </p:tgtEl>
                                      </p:cBhvr>
                                    </p:animEffect>
                                  </p:childTnLst>
                                  <p:subTnLst>
                                    <p:audio>
                                      <p:cMediaNode>
                                        <p:cTn display="0" masterRel="sameClick">
                                          <p:stCondLst>
                                            <p:cond evt="begin" delay="0">
                                              <p:tn val="64"/>
                                            </p:cond>
                                          </p:stCondLst>
                                          <p:endCondLst>
                                            <p:cond evt="onStopAudio" delay="0">
                                              <p:tgtEl>
                                                <p:sldTgt/>
                                              </p:tgtEl>
                                            </p:cond>
                                          </p:endCondLst>
                                        </p:cTn>
                                        <p:tgtEl>
                                          <p:sndTgt r:embed="rId9" name="Pi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40694"/>
                                        </p:tgtEl>
                                        <p:attrNameLst>
                                          <p:attrName>style.visibility</p:attrName>
                                        </p:attrNameLst>
                                      </p:cBhvr>
                                      <p:to>
                                        <p:strVal val="visible"/>
                                      </p:to>
                                    </p:set>
                                    <p:animEffect transition="in" filter="wipe(left)">
                                      <p:cBhvr>
                                        <p:cTn id="71" dur="500"/>
                                        <p:tgtEl>
                                          <p:spTgt spid="5406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40683">
                                            <p:txEl>
                                              <p:pRg st="0" end="0"/>
                                            </p:txEl>
                                          </p:spTgt>
                                        </p:tgtEl>
                                        <p:attrNameLst>
                                          <p:attrName>style.visibility</p:attrName>
                                        </p:attrNameLst>
                                      </p:cBhvr>
                                      <p:to>
                                        <p:strVal val="visible"/>
                                      </p:to>
                                    </p:set>
                                    <p:animEffect transition="in" filter="wipe(left)">
                                      <p:cBhvr>
                                        <p:cTn id="76" dur="500"/>
                                        <p:tgtEl>
                                          <p:spTgt spid="540683">
                                            <p:txEl>
                                              <p:pRg st="0" end="0"/>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40683">
                                            <p:txEl>
                                              <p:pRg st="1" end="1"/>
                                            </p:txEl>
                                          </p:spTgt>
                                        </p:tgtEl>
                                        <p:attrNameLst>
                                          <p:attrName>style.visibility</p:attrName>
                                        </p:attrNameLst>
                                      </p:cBhvr>
                                      <p:to>
                                        <p:strVal val="visible"/>
                                      </p:to>
                                    </p:set>
                                    <p:animEffect transition="in" filter="wipe(left)">
                                      <p:cBhvr>
                                        <p:cTn id="81" dur="500"/>
                                        <p:tgtEl>
                                          <p:spTgt spid="540683">
                                            <p:txEl>
                                              <p:pRg st="1" end="1"/>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3" name="Whoosh"/>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40683">
                                            <p:txEl>
                                              <p:pRg st="2" end="2"/>
                                            </p:txEl>
                                          </p:spTgt>
                                        </p:tgtEl>
                                        <p:attrNameLst>
                                          <p:attrName>style.visibility</p:attrName>
                                        </p:attrNameLst>
                                      </p:cBhvr>
                                      <p:to>
                                        <p:strVal val="visible"/>
                                      </p:to>
                                    </p:set>
                                    <p:animEffect transition="in" filter="wipe(left)">
                                      <p:cBhvr>
                                        <p:cTn id="86" dur="500"/>
                                        <p:tgtEl>
                                          <p:spTgt spid="540683">
                                            <p:txEl>
                                              <p:pRg st="2" end="2"/>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0" grpId="0" build="p" autoUpdateAnimBg="0"/>
      <p:bldP spid="540681" grpId="0" build="p" autoUpdateAnimBg="0"/>
      <p:bldP spid="540683" grpId="0" build="p" autoUpdateAnimBg="0"/>
      <p:bldP spid="540687" grpId="0" animBg="1" autoUpdateAnimBg="0"/>
      <p:bldP spid="540689" grpId="0" animBg="1" autoUpdateAnimBg="0"/>
      <p:bldP spid="540691" grpId="0" animBg="1" autoUpdateAnimBg="0"/>
      <p:bldP spid="540692" grpId="0" animBg="1" autoUpdateAnimBg="0"/>
      <p:bldP spid="540694" grpId="0" animBg="1" autoUpdateAnimBg="0"/>
      <p:bldP spid="540696" grpId="0" animBg="1" autoUpdateAnimBg="0"/>
      <p:bldP spid="54069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112519"/>
            <a:ext cx="8229600" cy="1143000"/>
          </a:xfrm>
        </p:spPr>
        <p:txBody>
          <a:bodyPr/>
          <a:lstStyle/>
          <a:p>
            <a:pPr eaLnBrk="1" hangingPunct="1"/>
            <a:r>
              <a:rPr lang="en-US" dirty="0">
                <a:latin typeface="Times New Roman" charset="0"/>
              </a:rPr>
              <a:t>Harvesting stored energy</a:t>
            </a:r>
          </a:p>
        </p:txBody>
      </p:sp>
      <p:sp>
        <p:nvSpPr>
          <p:cNvPr id="390147" name="Rectangle 3" descr="Rectangle: Click to edit Master text styles&#10;Second level&#10;Third level&#10;Fourth level&#10;Fifth level"/>
          <p:cNvSpPr>
            <a:spLocks noGrp="1" noChangeArrowheads="1"/>
          </p:cNvSpPr>
          <p:nvPr>
            <p:ph type="body" idx="1"/>
          </p:nvPr>
        </p:nvSpPr>
        <p:spPr>
          <a:xfrm>
            <a:off x="214313" y="917122"/>
            <a:ext cx="8389937" cy="3276600"/>
          </a:xfrm>
        </p:spPr>
        <p:txBody>
          <a:bodyPr>
            <a:normAutofit fontScale="92500" lnSpcReduction="10000"/>
          </a:bodyPr>
          <a:lstStyle/>
          <a:p>
            <a:pPr eaLnBrk="1" hangingPunct="1">
              <a:lnSpc>
                <a:spcPct val="90000"/>
              </a:lnSpc>
              <a:spcBef>
                <a:spcPts val="800"/>
              </a:spcBef>
            </a:pPr>
            <a:r>
              <a:rPr lang="en-US" sz="2600" dirty="0">
                <a:latin typeface="Tahoma" charset="0"/>
              </a:rPr>
              <a:t>Energy is stored in organic molecules</a:t>
            </a:r>
          </a:p>
          <a:p>
            <a:pPr lvl="1" eaLnBrk="1" hangingPunct="1">
              <a:lnSpc>
                <a:spcPct val="90000"/>
              </a:lnSpc>
              <a:spcBef>
                <a:spcPts val="800"/>
              </a:spcBef>
            </a:pPr>
            <a:r>
              <a:rPr lang="en-US" sz="2500" u="sng" dirty="0">
                <a:solidFill>
                  <a:srgbClr val="CC0000"/>
                </a:solidFill>
                <a:latin typeface="Tahoma" charset="0"/>
                <a:ea typeface="Arial" charset="0"/>
                <a:cs typeface="Arial" charset="0"/>
              </a:rPr>
              <a:t>carbohydrates, fats, proteins</a:t>
            </a:r>
            <a:r>
              <a:rPr lang="en-US" dirty="0">
                <a:solidFill>
                  <a:srgbClr val="CC0000"/>
                </a:solidFill>
                <a:latin typeface="Tahoma" charset="0"/>
                <a:ea typeface="Arial" charset="0"/>
                <a:cs typeface="Arial" charset="0"/>
              </a:rPr>
              <a:t> </a:t>
            </a:r>
          </a:p>
          <a:p>
            <a:pPr eaLnBrk="1" hangingPunct="1">
              <a:lnSpc>
                <a:spcPct val="90000"/>
              </a:lnSpc>
              <a:spcBef>
                <a:spcPts val="800"/>
              </a:spcBef>
            </a:pPr>
            <a:r>
              <a:rPr lang="en-US" sz="2600" u="sng" dirty="0">
                <a:solidFill>
                  <a:srgbClr val="CC0000"/>
                </a:solidFill>
                <a:latin typeface="Tahoma" charset="0"/>
              </a:rPr>
              <a:t>Heterotrophs</a:t>
            </a:r>
            <a:r>
              <a:rPr lang="en-US" sz="2600" dirty="0">
                <a:latin typeface="Tahoma" charset="0"/>
              </a:rPr>
              <a:t> eat these organic molecules </a:t>
            </a:r>
            <a:r>
              <a:rPr lang="en-US" sz="2500" dirty="0">
                <a:latin typeface="Tahoma" charset="0"/>
                <a:sym typeface="Symbol" charset="0"/>
              </a:rPr>
              <a:t> </a:t>
            </a:r>
            <a:r>
              <a:rPr lang="en-US" sz="2500" u="sng" dirty="0">
                <a:solidFill>
                  <a:srgbClr val="CC0000"/>
                </a:solidFill>
                <a:latin typeface="Tahoma" charset="0"/>
              </a:rPr>
              <a:t>food</a:t>
            </a:r>
            <a:endParaRPr lang="en-US" sz="2600" dirty="0">
              <a:latin typeface="Tahoma" charset="0"/>
            </a:endParaRPr>
          </a:p>
          <a:p>
            <a:pPr lvl="1" eaLnBrk="1" hangingPunct="1">
              <a:lnSpc>
                <a:spcPct val="90000"/>
              </a:lnSpc>
              <a:spcBef>
                <a:spcPts val="800"/>
              </a:spcBef>
            </a:pPr>
            <a:r>
              <a:rPr lang="en-US" dirty="0">
                <a:latin typeface="Tahoma" charset="0"/>
                <a:ea typeface="Arial" charset="0"/>
                <a:cs typeface="Arial" charset="0"/>
              </a:rPr>
              <a:t>digest organic molecules to get…</a:t>
            </a:r>
          </a:p>
          <a:p>
            <a:pPr marL="1085850" lvl="2" eaLnBrk="1" hangingPunct="1">
              <a:lnSpc>
                <a:spcPct val="90000"/>
              </a:lnSpc>
              <a:spcBef>
                <a:spcPts val="800"/>
              </a:spcBef>
            </a:pPr>
            <a:r>
              <a:rPr lang="en-US" u="sng" dirty="0">
                <a:solidFill>
                  <a:srgbClr val="CC0000"/>
                </a:solidFill>
                <a:latin typeface="Tahoma" charset="0"/>
                <a:ea typeface="Arial" charset="0"/>
                <a:cs typeface="Arial" charset="0"/>
              </a:rPr>
              <a:t>raw materials</a:t>
            </a:r>
            <a:r>
              <a:rPr lang="en-US" dirty="0">
                <a:latin typeface="Tahoma" charset="0"/>
                <a:ea typeface="Arial" charset="0"/>
                <a:cs typeface="Arial" charset="0"/>
              </a:rPr>
              <a:t> for synthesis</a:t>
            </a:r>
          </a:p>
          <a:p>
            <a:pPr marL="1085850" lvl="2" eaLnBrk="1" hangingPunct="1">
              <a:lnSpc>
                <a:spcPct val="90000"/>
              </a:lnSpc>
              <a:spcBef>
                <a:spcPts val="800"/>
              </a:spcBef>
            </a:pPr>
            <a:r>
              <a:rPr lang="en-US" u="sng" dirty="0">
                <a:solidFill>
                  <a:srgbClr val="CC0000"/>
                </a:solidFill>
                <a:latin typeface="Tahoma" charset="0"/>
                <a:ea typeface="Arial" charset="0"/>
                <a:cs typeface="Arial" charset="0"/>
              </a:rPr>
              <a:t>fuels</a:t>
            </a:r>
            <a:r>
              <a:rPr lang="en-US" dirty="0">
                <a:latin typeface="Tahoma" charset="0"/>
                <a:ea typeface="Arial" charset="0"/>
                <a:cs typeface="Arial" charset="0"/>
              </a:rPr>
              <a:t> for energy</a:t>
            </a:r>
          </a:p>
          <a:p>
            <a:pPr marL="1428750" lvl="3" eaLnBrk="1" hangingPunct="1">
              <a:lnSpc>
                <a:spcPct val="90000"/>
              </a:lnSpc>
              <a:spcBef>
                <a:spcPts val="800"/>
              </a:spcBef>
            </a:pPr>
            <a:r>
              <a:rPr lang="en-US" sz="1800" dirty="0">
                <a:latin typeface="Tahoma" charset="0"/>
                <a:ea typeface="Arial" charset="0"/>
                <a:cs typeface="Arial" charset="0"/>
              </a:rPr>
              <a:t>controlled release of energy</a:t>
            </a:r>
          </a:p>
          <a:p>
            <a:pPr marL="1428750" lvl="3" eaLnBrk="1" hangingPunct="1">
              <a:lnSpc>
                <a:spcPct val="90000"/>
              </a:lnSpc>
              <a:spcBef>
                <a:spcPts val="800"/>
              </a:spcBef>
            </a:pPr>
            <a:r>
              <a:rPr lang="ja-JP" altLang="en-US" sz="1800" dirty="0">
                <a:latin typeface="Tahoma" charset="0"/>
                <a:ea typeface="Arial" charset="0"/>
                <a:cs typeface="Arial" charset="0"/>
              </a:rPr>
              <a:t>“</a:t>
            </a:r>
            <a:r>
              <a:rPr lang="en-US" altLang="ja-JP" sz="1800" dirty="0">
                <a:latin typeface="Tahoma" charset="0"/>
                <a:ea typeface="Arial" charset="0"/>
                <a:cs typeface="Arial" charset="0"/>
              </a:rPr>
              <a:t>burning</a:t>
            </a:r>
            <a:r>
              <a:rPr lang="ja-JP" altLang="en-US" sz="1800" dirty="0">
                <a:latin typeface="Tahoma" charset="0"/>
                <a:ea typeface="Arial" charset="0"/>
                <a:cs typeface="Arial" charset="0"/>
              </a:rPr>
              <a:t>”</a:t>
            </a:r>
            <a:r>
              <a:rPr lang="en-US" altLang="ja-JP" sz="1800" dirty="0">
                <a:latin typeface="Tahoma" charset="0"/>
                <a:ea typeface="Arial" charset="0"/>
                <a:cs typeface="Arial" charset="0"/>
              </a:rPr>
              <a:t> fuels in a series of </a:t>
            </a:r>
            <a:br>
              <a:rPr lang="en-US" altLang="ja-JP" sz="1800" dirty="0">
                <a:latin typeface="Tahoma" charset="0"/>
                <a:ea typeface="Arial" charset="0"/>
                <a:cs typeface="Arial" charset="0"/>
              </a:rPr>
            </a:br>
            <a:r>
              <a:rPr lang="en-US" altLang="ja-JP" sz="1800" u="sng" dirty="0">
                <a:solidFill>
                  <a:srgbClr val="CC0000"/>
                </a:solidFill>
                <a:latin typeface="Tahoma" charset="0"/>
                <a:ea typeface="Arial" charset="0"/>
                <a:cs typeface="Arial" charset="0"/>
              </a:rPr>
              <a:t>step-by-step enzyme-controlled reactions</a:t>
            </a:r>
            <a:endParaRPr lang="en-US" sz="1800" u="sng" dirty="0">
              <a:solidFill>
                <a:srgbClr val="CC0000"/>
              </a:solidFill>
              <a:latin typeface="Tahoma" charset="0"/>
              <a:ea typeface="Arial" charset="0"/>
              <a:cs typeface="Arial" charset="0"/>
            </a:endParaRPr>
          </a:p>
        </p:txBody>
      </p:sp>
      <p:pic>
        <p:nvPicPr>
          <p:cNvPr id="390151" name="Picture 7"/>
          <p:cNvPicPr>
            <a:picLocks noChangeAspect="1" noChangeArrowheads="1"/>
          </p:cNvPicPr>
          <p:nvPr/>
        </p:nvPicPr>
        <p:blipFill>
          <a:blip r:embed="rId4"/>
          <a:srcRect l="10620" r="21239"/>
          <a:stretch>
            <a:fillRect/>
          </a:stretch>
        </p:blipFill>
        <p:spPr bwMode="auto">
          <a:xfrm>
            <a:off x="3162300" y="4651375"/>
            <a:ext cx="2278063" cy="21463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90152" name="Picture 8"/>
          <p:cNvPicPr>
            <a:picLocks noChangeAspect="1" noChangeArrowheads="1"/>
          </p:cNvPicPr>
          <p:nvPr/>
        </p:nvPicPr>
        <p:blipFill>
          <a:blip r:embed="rId5"/>
          <a:srcRect l="10620" r="35045" b="33104"/>
          <a:stretch>
            <a:fillRect/>
          </a:stretch>
        </p:blipFill>
        <p:spPr bwMode="auto">
          <a:xfrm>
            <a:off x="223838" y="4654550"/>
            <a:ext cx="2713037" cy="214312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90153" name="Picture 9"/>
          <p:cNvPicPr>
            <a:picLocks noChangeAspect="1" noChangeArrowheads="1"/>
          </p:cNvPicPr>
          <p:nvPr/>
        </p:nvPicPr>
        <p:blipFill>
          <a:blip r:embed="rId6"/>
          <a:srcRect l="3789" t="5539" r="3789" b="5539"/>
          <a:stretch>
            <a:fillRect/>
          </a:stretch>
        </p:blipFill>
        <p:spPr bwMode="auto">
          <a:xfrm>
            <a:off x="5667375" y="4656138"/>
            <a:ext cx="3252788" cy="2141537"/>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51993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0147">
                                            <p:txEl>
                                              <p:pRg st="5" end="5"/>
                                            </p:txEl>
                                          </p:spTgt>
                                        </p:tgtEl>
                                        <p:attrNameLst>
                                          <p:attrName>style.visibility</p:attrName>
                                        </p:attrNameLst>
                                      </p:cBhvr>
                                      <p:to>
                                        <p:strVal val="visible"/>
                                      </p:to>
                                    </p:set>
                                    <p:anim calcmode="lin" valueType="num">
                                      <p:cBhvr additive="base">
                                        <p:cTn id="37" dur="500" fill="hold"/>
                                        <p:tgtEl>
                                          <p:spTgt spid="390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01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0147">
                                            <p:txEl>
                                              <p:pRg st="6" end="6"/>
                                            </p:txEl>
                                          </p:spTgt>
                                        </p:tgtEl>
                                        <p:attrNameLst>
                                          <p:attrName>style.visibility</p:attrName>
                                        </p:attrNameLst>
                                      </p:cBhvr>
                                      <p:to>
                                        <p:strVal val="visible"/>
                                      </p:to>
                                    </p:set>
                                    <p:anim calcmode="lin" valueType="num">
                                      <p:cBhvr additive="base">
                                        <p:cTn id="43" dur="500" fill="hold"/>
                                        <p:tgtEl>
                                          <p:spTgt spid="390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01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0147">
                                            <p:txEl>
                                              <p:pRg st="7" end="7"/>
                                            </p:txEl>
                                          </p:spTgt>
                                        </p:tgtEl>
                                        <p:attrNameLst>
                                          <p:attrName>style.visibility</p:attrName>
                                        </p:attrNameLst>
                                      </p:cBhvr>
                                      <p:to>
                                        <p:strVal val="visible"/>
                                      </p:to>
                                    </p:set>
                                    <p:anim calcmode="lin" valueType="num">
                                      <p:cBhvr additive="base">
                                        <p:cTn id="49" dur="500" fill="hold"/>
                                        <p:tgtEl>
                                          <p:spTgt spid="3901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014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87"/>
          <p:cNvSpPr>
            <a:spLocks noChangeArrowheads="1"/>
          </p:cNvSpPr>
          <p:nvPr/>
        </p:nvSpPr>
        <p:spPr bwMode="auto">
          <a:xfrm>
            <a:off x="254000" y="1951038"/>
            <a:ext cx="1033463" cy="244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9090" name="Picture 4" descr="09_07a"/>
          <p:cNvPicPr>
            <a:picLocks noChangeAspect="1" noChangeArrowheads="1"/>
          </p:cNvPicPr>
          <p:nvPr/>
        </p:nvPicPr>
        <p:blipFill>
          <a:blip r:embed="rId5">
            <a:extLst>
              <a:ext uri="{28A0092B-C50C-407E-A947-70E740481C1C}">
                <a14:useLocalDpi xmlns:a14="http://schemas.microsoft.com/office/drawing/2010/main" val="0"/>
              </a:ext>
            </a:extLst>
          </a:blip>
          <a:srcRect l="23625" t="7500" b="6000"/>
          <a:stretch>
            <a:fillRect/>
          </a:stretch>
        </p:blipFill>
        <p:spPr bwMode="auto">
          <a:xfrm>
            <a:off x="2479675" y="1385888"/>
            <a:ext cx="6424613"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5"/>
          <p:cNvSpPr>
            <a:spLocks noChangeArrowheads="1"/>
          </p:cNvSpPr>
          <p:nvPr/>
        </p:nvSpPr>
        <p:spPr bwMode="auto">
          <a:xfrm>
            <a:off x="5005388" y="5700713"/>
            <a:ext cx="1301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P</a:t>
            </a:r>
            <a:r>
              <a:rPr lang="en-US" sz="1200" baseline="-25000">
                <a:solidFill>
                  <a:srgbClr val="000000"/>
                </a:solidFill>
              </a:rPr>
              <a:t>i</a:t>
            </a:r>
            <a:endParaRPr lang="en-US" sz="1200">
              <a:solidFill>
                <a:srgbClr val="000000"/>
              </a:solidFill>
            </a:endParaRPr>
          </a:p>
        </p:txBody>
      </p:sp>
      <p:sp>
        <p:nvSpPr>
          <p:cNvPr id="89092" name="Rectangle 6"/>
          <p:cNvSpPr>
            <a:spLocks noChangeArrowheads="1"/>
          </p:cNvSpPr>
          <p:nvPr/>
        </p:nvSpPr>
        <p:spPr bwMode="auto">
          <a:xfrm>
            <a:off x="4818063" y="36877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3</a:t>
            </a:r>
            <a:endParaRPr lang="en-US" sz="1200"/>
          </a:p>
        </p:txBody>
      </p:sp>
      <p:sp>
        <p:nvSpPr>
          <p:cNvPr id="89093" name="Rectangle 7"/>
          <p:cNvSpPr>
            <a:spLocks noChangeArrowheads="1"/>
          </p:cNvSpPr>
          <p:nvPr/>
        </p:nvSpPr>
        <p:spPr bwMode="auto">
          <a:xfrm>
            <a:off x="4645025" y="57451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6</a:t>
            </a:r>
            <a:endParaRPr lang="en-US" sz="1200"/>
          </a:p>
        </p:txBody>
      </p:sp>
      <p:sp>
        <p:nvSpPr>
          <p:cNvPr id="89094" name="Rectangle 8"/>
          <p:cNvSpPr>
            <a:spLocks noChangeArrowheads="1"/>
          </p:cNvSpPr>
          <p:nvPr/>
        </p:nvSpPr>
        <p:spPr bwMode="auto">
          <a:xfrm>
            <a:off x="4564063" y="4724400"/>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4,5</a:t>
            </a:r>
            <a:endParaRPr lang="en-US" sz="1200"/>
          </a:p>
        </p:txBody>
      </p:sp>
      <p:sp>
        <p:nvSpPr>
          <p:cNvPr id="89095" name="Rectangle 9"/>
          <p:cNvSpPr>
            <a:spLocks noChangeArrowheads="1"/>
          </p:cNvSpPr>
          <p:nvPr/>
        </p:nvSpPr>
        <p:spPr bwMode="auto">
          <a:xfrm>
            <a:off x="3962400" y="2136775"/>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ADP</a:t>
            </a:r>
            <a:endParaRPr lang="en-US" sz="1200"/>
          </a:p>
        </p:txBody>
      </p:sp>
      <p:sp>
        <p:nvSpPr>
          <p:cNvPr id="89096" name="Rectangle 10"/>
          <p:cNvSpPr>
            <a:spLocks noChangeArrowheads="1"/>
          </p:cNvSpPr>
          <p:nvPr/>
        </p:nvSpPr>
        <p:spPr bwMode="auto">
          <a:xfrm>
            <a:off x="2946400" y="5700713"/>
            <a:ext cx="388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89097" name="Rectangle 17"/>
          <p:cNvSpPr>
            <a:spLocks noChangeArrowheads="1"/>
          </p:cNvSpPr>
          <p:nvPr/>
        </p:nvSpPr>
        <p:spPr bwMode="auto">
          <a:xfrm>
            <a:off x="4432300" y="1517650"/>
            <a:ext cx="601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Glucose</a:t>
            </a:r>
            <a:endParaRPr lang="en-US" sz="1200"/>
          </a:p>
        </p:txBody>
      </p:sp>
      <p:sp>
        <p:nvSpPr>
          <p:cNvPr id="89098" name="Rectangle 18"/>
          <p:cNvSpPr>
            <a:spLocks noChangeArrowheads="1"/>
          </p:cNvSpPr>
          <p:nvPr/>
        </p:nvSpPr>
        <p:spPr bwMode="auto">
          <a:xfrm>
            <a:off x="4841875" y="1889125"/>
            <a:ext cx="830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hexokinase</a:t>
            </a:r>
          </a:p>
        </p:txBody>
      </p:sp>
      <p:sp>
        <p:nvSpPr>
          <p:cNvPr id="89099" name="Rectangle 19"/>
          <p:cNvSpPr>
            <a:spLocks noChangeArrowheads="1"/>
          </p:cNvSpPr>
          <p:nvPr/>
        </p:nvSpPr>
        <p:spPr bwMode="auto">
          <a:xfrm>
            <a:off x="4849813" y="2963863"/>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phosphoglucose</a:t>
            </a:r>
          </a:p>
          <a:p>
            <a:pPr algn="l"/>
            <a:r>
              <a:rPr lang="en-US" sz="1200">
                <a:solidFill>
                  <a:srgbClr val="CC0000"/>
                </a:solidFill>
              </a:rPr>
              <a:t>isomerase</a:t>
            </a:r>
          </a:p>
        </p:txBody>
      </p:sp>
      <p:sp>
        <p:nvSpPr>
          <p:cNvPr id="89100" name="Rectangle 20"/>
          <p:cNvSpPr>
            <a:spLocks noChangeArrowheads="1"/>
          </p:cNvSpPr>
          <p:nvPr/>
        </p:nvSpPr>
        <p:spPr bwMode="auto">
          <a:xfrm>
            <a:off x="4818063" y="3870325"/>
            <a:ext cx="1549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phosphofructokinase</a:t>
            </a:r>
          </a:p>
        </p:txBody>
      </p:sp>
      <p:sp>
        <p:nvSpPr>
          <p:cNvPr id="89101" name="Rectangle 21"/>
          <p:cNvSpPr>
            <a:spLocks noChangeArrowheads="1"/>
          </p:cNvSpPr>
          <p:nvPr/>
        </p:nvSpPr>
        <p:spPr bwMode="auto">
          <a:xfrm>
            <a:off x="5257800" y="5192713"/>
            <a:ext cx="127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Glyceraldehyde 3</a:t>
            </a:r>
          </a:p>
          <a:p>
            <a:pPr algn="l"/>
            <a:r>
              <a:rPr lang="en-US" sz="1200">
                <a:solidFill>
                  <a:srgbClr val="000000"/>
                </a:solidFill>
              </a:rPr>
              <a:t>-phosphate (G3P)</a:t>
            </a:r>
            <a:endParaRPr lang="en-US" sz="1200"/>
          </a:p>
        </p:txBody>
      </p:sp>
      <p:sp>
        <p:nvSpPr>
          <p:cNvPr id="89102" name="Rectangle 22"/>
          <p:cNvSpPr>
            <a:spLocks noChangeArrowheads="1"/>
          </p:cNvSpPr>
          <p:nvPr/>
        </p:nvSpPr>
        <p:spPr bwMode="auto">
          <a:xfrm>
            <a:off x="3663950" y="5192713"/>
            <a:ext cx="132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Dihydroxyacetone</a:t>
            </a:r>
          </a:p>
          <a:p>
            <a:pPr algn="l"/>
            <a:r>
              <a:rPr lang="en-US" sz="1200">
                <a:solidFill>
                  <a:srgbClr val="000000"/>
                </a:solidFill>
              </a:rPr>
              <a:t>phosphate</a:t>
            </a:r>
          </a:p>
        </p:txBody>
      </p:sp>
      <p:sp>
        <p:nvSpPr>
          <p:cNvPr id="89103" name="Rectangle 23"/>
          <p:cNvSpPr>
            <a:spLocks noChangeArrowheads="1"/>
          </p:cNvSpPr>
          <p:nvPr/>
        </p:nvSpPr>
        <p:spPr bwMode="auto">
          <a:xfrm>
            <a:off x="4041775" y="2506663"/>
            <a:ext cx="154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Glucose 6-phosphate</a:t>
            </a:r>
            <a:endParaRPr lang="en-US" sz="1200"/>
          </a:p>
        </p:txBody>
      </p:sp>
      <p:sp>
        <p:nvSpPr>
          <p:cNvPr id="89104" name="Rectangle 24"/>
          <p:cNvSpPr>
            <a:spLocks noChangeArrowheads="1"/>
          </p:cNvSpPr>
          <p:nvPr/>
        </p:nvSpPr>
        <p:spPr bwMode="auto">
          <a:xfrm>
            <a:off x="3989388" y="3459163"/>
            <a:ext cx="1592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Fructose 6-phosphate</a:t>
            </a:r>
            <a:endParaRPr lang="en-US" sz="1200"/>
          </a:p>
        </p:txBody>
      </p:sp>
      <p:sp>
        <p:nvSpPr>
          <p:cNvPr id="89105" name="Rectangle 25"/>
          <p:cNvSpPr>
            <a:spLocks noChangeArrowheads="1"/>
          </p:cNvSpPr>
          <p:nvPr/>
        </p:nvSpPr>
        <p:spPr bwMode="auto">
          <a:xfrm>
            <a:off x="3859213" y="4422775"/>
            <a:ext cx="1939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Fructose 1,6-bisphosphate</a:t>
            </a:r>
            <a:endParaRPr lang="en-US" sz="1200"/>
          </a:p>
        </p:txBody>
      </p:sp>
      <p:sp>
        <p:nvSpPr>
          <p:cNvPr id="89106" name="Rectangle 26"/>
          <p:cNvSpPr>
            <a:spLocks noChangeArrowheads="1"/>
          </p:cNvSpPr>
          <p:nvPr/>
        </p:nvSpPr>
        <p:spPr bwMode="auto">
          <a:xfrm>
            <a:off x="4318000" y="4906963"/>
            <a:ext cx="7540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isomerase</a:t>
            </a:r>
          </a:p>
        </p:txBody>
      </p:sp>
      <p:sp>
        <p:nvSpPr>
          <p:cNvPr id="89107" name="Rectangle 27"/>
          <p:cNvSpPr>
            <a:spLocks noChangeArrowheads="1"/>
          </p:cNvSpPr>
          <p:nvPr/>
        </p:nvSpPr>
        <p:spPr bwMode="auto">
          <a:xfrm>
            <a:off x="4170363" y="5973763"/>
            <a:ext cx="11271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1200">
                <a:solidFill>
                  <a:srgbClr val="CC0000"/>
                </a:solidFill>
              </a:rPr>
              <a:t>glyceraldehyde</a:t>
            </a:r>
          </a:p>
          <a:p>
            <a:pPr>
              <a:lnSpc>
                <a:spcPct val="80000"/>
              </a:lnSpc>
            </a:pPr>
            <a:r>
              <a:rPr lang="en-US" sz="1200">
                <a:solidFill>
                  <a:srgbClr val="CC0000"/>
                </a:solidFill>
              </a:rPr>
              <a:t>3-phosphate</a:t>
            </a:r>
          </a:p>
          <a:p>
            <a:pPr>
              <a:lnSpc>
                <a:spcPct val="80000"/>
              </a:lnSpc>
            </a:pPr>
            <a:r>
              <a:rPr lang="en-US" sz="1200">
                <a:solidFill>
                  <a:srgbClr val="CC0000"/>
                </a:solidFill>
              </a:rPr>
              <a:t>dehydrogenase</a:t>
            </a:r>
          </a:p>
        </p:txBody>
      </p:sp>
      <p:sp>
        <p:nvSpPr>
          <p:cNvPr id="89108" name="Rectangle 28"/>
          <p:cNvSpPr>
            <a:spLocks noChangeArrowheads="1"/>
          </p:cNvSpPr>
          <p:nvPr/>
        </p:nvSpPr>
        <p:spPr bwMode="auto">
          <a:xfrm>
            <a:off x="4979988" y="4657725"/>
            <a:ext cx="60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aldolase</a:t>
            </a:r>
          </a:p>
        </p:txBody>
      </p:sp>
      <p:sp>
        <p:nvSpPr>
          <p:cNvPr id="89109" name="Rectangle 29"/>
          <p:cNvSpPr>
            <a:spLocks noChangeArrowheads="1"/>
          </p:cNvSpPr>
          <p:nvPr/>
        </p:nvSpPr>
        <p:spPr bwMode="auto">
          <a:xfrm>
            <a:off x="2794000" y="6430963"/>
            <a:ext cx="1812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1,3-Bisphosphoglycerate</a:t>
            </a:r>
          </a:p>
          <a:p>
            <a:r>
              <a:rPr lang="en-US" sz="1200">
                <a:solidFill>
                  <a:srgbClr val="000000"/>
                </a:solidFill>
              </a:rPr>
              <a:t>(BPG)</a:t>
            </a:r>
            <a:endParaRPr lang="en-US" sz="1200"/>
          </a:p>
        </p:txBody>
      </p:sp>
      <p:sp>
        <p:nvSpPr>
          <p:cNvPr id="89110" name="Rectangle 30"/>
          <p:cNvSpPr>
            <a:spLocks noChangeArrowheads="1"/>
          </p:cNvSpPr>
          <p:nvPr/>
        </p:nvSpPr>
        <p:spPr bwMode="auto">
          <a:xfrm>
            <a:off x="4770438" y="6416675"/>
            <a:ext cx="1812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a:solidFill>
                  <a:srgbClr val="000000"/>
                </a:solidFill>
              </a:rPr>
              <a:t>1,3-Bisphosphoglycerate</a:t>
            </a:r>
          </a:p>
          <a:p>
            <a:r>
              <a:rPr lang="en-US" sz="1200">
                <a:solidFill>
                  <a:srgbClr val="000000"/>
                </a:solidFill>
              </a:rPr>
              <a:t>(BPG)</a:t>
            </a:r>
            <a:endParaRPr lang="en-US" sz="1200"/>
          </a:p>
        </p:txBody>
      </p:sp>
      <p:sp>
        <p:nvSpPr>
          <p:cNvPr id="89111" name="Rectangle 33"/>
          <p:cNvSpPr>
            <a:spLocks noChangeArrowheads="1"/>
          </p:cNvSpPr>
          <p:nvPr/>
        </p:nvSpPr>
        <p:spPr bwMode="auto">
          <a:xfrm>
            <a:off x="4819650" y="17176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1</a:t>
            </a:r>
            <a:endParaRPr lang="en-US" sz="1200"/>
          </a:p>
        </p:txBody>
      </p:sp>
      <p:sp>
        <p:nvSpPr>
          <p:cNvPr id="89112" name="Rectangle 34"/>
          <p:cNvSpPr>
            <a:spLocks noChangeArrowheads="1"/>
          </p:cNvSpPr>
          <p:nvPr/>
        </p:nvSpPr>
        <p:spPr bwMode="auto">
          <a:xfrm>
            <a:off x="4818063" y="273208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2</a:t>
            </a:r>
            <a:endParaRPr lang="en-US" sz="1200"/>
          </a:p>
        </p:txBody>
      </p:sp>
      <p:sp>
        <p:nvSpPr>
          <p:cNvPr id="89113" name="Rectangle 35"/>
          <p:cNvSpPr>
            <a:spLocks noChangeArrowheads="1"/>
          </p:cNvSpPr>
          <p:nvPr/>
        </p:nvSpPr>
        <p:spPr bwMode="auto">
          <a:xfrm>
            <a:off x="4006850" y="179705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ATP</a:t>
            </a:r>
            <a:endParaRPr lang="en-US" sz="1200"/>
          </a:p>
        </p:txBody>
      </p:sp>
      <p:sp>
        <p:nvSpPr>
          <p:cNvPr id="89114" name="Rectangle 36"/>
          <p:cNvSpPr>
            <a:spLocks noChangeArrowheads="1"/>
          </p:cNvSpPr>
          <p:nvPr/>
        </p:nvSpPr>
        <p:spPr bwMode="auto">
          <a:xfrm>
            <a:off x="3905250" y="4117975"/>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ADP</a:t>
            </a:r>
            <a:endParaRPr lang="en-US" sz="1200"/>
          </a:p>
        </p:txBody>
      </p:sp>
      <p:sp>
        <p:nvSpPr>
          <p:cNvPr id="89115" name="Rectangle 37"/>
          <p:cNvSpPr>
            <a:spLocks noChangeArrowheads="1"/>
          </p:cNvSpPr>
          <p:nvPr/>
        </p:nvSpPr>
        <p:spPr bwMode="auto">
          <a:xfrm>
            <a:off x="3905250" y="3779838"/>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ATP</a:t>
            </a:r>
            <a:endParaRPr lang="en-US" sz="1200"/>
          </a:p>
        </p:txBody>
      </p:sp>
      <p:sp>
        <p:nvSpPr>
          <p:cNvPr id="89116" name="Rectangle 38"/>
          <p:cNvSpPr>
            <a:spLocks noChangeArrowheads="1"/>
          </p:cNvSpPr>
          <p:nvPr/>
        </p:nvSpPr>
        <p:spPr bwMode="auto">
          <a:xfrm>
            <a:off x="5946775" y="6010275"/>
            <a:ext cx="439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89117" name="Rectangle 39"/>
          <p:cNvSpPr>
            <a:spLocks noChangeArrowheads="1"/>
          </p:cNvSpPr>
          <p:nvPr/>
        </p:nvSpPr>
        <p:spPr bwMode="auto">
          <a:xfrm>
            <a:off x="5969000" y="5700713"/>
            <a:ext cx="388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89118" name="Rectangle 40"/>
          <p:cNvSpPr>
            <a:spLocks noChangeArrowheads="1"/>
          </p:cNvSpPr>
          <p:nvPr/>
        </p:nvSpPr>
        <p:spPr bwMode="auto">
          <a:xfrm>
            <a:off x="3041650" y="6002338"/>
            <a:ext cx="439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89119" name="Rectangle 42"/>
          <p:cNvSpPr>
            <a:spLocks noChangeArrowheads="1"/>
          </p:cNvSpPr>
          <p:nvPr/>
        </p:nvSpPr>
        <p:spPr bwMode="auto">
          <a:xfrm>
            <a:off x="4264025" y="5715000"/>
            <a:ext cx="1301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P</a:t>
            </a:r>
            <a:r>
              <a:rPr lang="en-US" sz="1200" baseline="-25000">
                <a:solidFill>
                  <a:srgbClr val="000000"/>
                </a:solidFill>
              </a:rPr>
              <a:t>i</a:t>
            </a:r>
            <a:endParaRPr lang="en-US" sz="1200">
              <a:solidFill>
                <a:srgbClr val="000000"/>
              </a:solidFill>
            </a:endParaRPr>
          </a:p>
        </p:txBody>
      </p:sp>
      <p:sp>
        <p:nvSpPr>
          <p:cNvPr id="89120" name="Text Box 45"/>
          <p:cNvSpPr txBox="1">
            <a:spLocks noChangeArrowheads="1"/>
          </p:cNvSpPr>
          <p:nvPr/>
        </p:nvSpPr>
        <p:spPr bwMode="auto">
          <a:xfrm>
            <a:off x="3022600" y="4860925"/>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21" name="Text Box 46"/>
          <p:cNvSpPr txBox="1">
            <a:spLocks noChangeArrowheads="1"/>
          </p:cNvSpPr>
          <p:nvPr/>
        </p:nvSpPr>
        <p:spPr bwMode="auto">
          <a:xfrm>
            <a:off x="3022600" y="513556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a:t>
            </a:r>
            <a:endParaRPr lang="en-US" sz="1600">
              <a:latin typeface="Times" charset="0"/>
            </a:endParaRPr>
          </a:p>
        </p:txBody>
      </p:sp>
      <p:sp>
        <p:nvSpPr>
          <p:cNvPr id="89122" name="Text Box 47"/>
          <p:cNvSpPr txBox="1">
            <a:spLocks noChangeArrowheads="1"/>
          </p:cNvSpPr>
          <p:nvPr/>
        </p:nvSpPr>
        <p:spPr bwMode="auto">
          <a:xfrm>
            <a:off x="3327400" y="5135563"/>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23" name="Text Box 48"/>
          <p:cNvSpPr txBox="1">
            <a:spLocks noChangeArrowheads="1"/>
          </p:cNvSpPr>
          <p:nvPr/>
        </p:nvSpPr>
        <p:spPr bwMode="auto">
          <a:xfrm>
            <a:off x="2865438" y="5394325"/>
            <a:ext cx="688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r>
              <a:rPr lang="en-US" sz="1200"/>
              <a:t>OH</a:t>
            </a:r>
            <a:endParaRPr lang="en-US" sz="1600">
              <a:latin typeface="Times" charset="0"/>
            </a:endParaRPr>
          </a:p>
        </p:txBody>
      </p:sp>
      <p:sp>
        <p:nvSpPr>
          <p:cNvPr id="89124" name="Text Box 49"/>
          <p:cNvSpPr txBox="1">
            <a:spLocks noChangeArrowheads="1"/>
          </p:cNvSpPr>
          <p:nvPr/>
        </p:nvSpPr>
        <p:spPr bwMode="auto">
          <a:xfrm>
            <a:off x="6604000" y="60499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25" name="Text Box 50"/>
          <p:cNvSpPr txBox="1">
            <a:spLocks noChangeArrowheads="1"/>
          </p:cNvSpPr>
          <p:nvPr/>
        </p:nvSpPr>
        <p:spPr bwMode="auto">
          <a:xfrm>
            <a:off x="6910388" y="60499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26" name="Text Box 51"/>
          <p:cNvSpPr txBox="1">
            <a:spLocks noChangeArrowheads="1"/>
          </p:cNvSpPr>
          <p:nvPr/>
        </p:nvSpPr>
        <p:spPr bwMode="auto">
          <a:xfrm>
            <a:off x="7137400" y="6537325"/>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27" name="Text Box 52"/>
          <p:cNvSpPr txBox="1">
            <a:spLocks noChangeArrowheads="1"/>
          </p:cNvSpPr>
          <p:nvPr/>
        </p:nvSpPr>
        <p:spPr bwMode="auto">
          <a:xfrm>
            <a:off x="7519988" y="65373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28" name="Text Box 53"/>
          <p:cNvSpPr txBox="1">
            <a:spLocks noChangeArrowheads="1"/>
          </p:cNvSpPr>
          <p:nvPr/>
        </p:nvSpPr>
        <p:spPr bwMode="auto">
          <a:xfrm>
            <a:off x="7842250" y="65373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29" name="Text Box 54"/>
          <p:cNvSpPr txBox="1">
            <a:spLocks noChangeArrowheads="1"/>
          </p:cNvSpPr>
          <p:nvPr/>
        </p:nvSpPr>
        <p:spPr bwMode="auto">
          <a:xfrm>
            <a:off x="7442200" y="6049963"/>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30" name="Text Box 55"/>
          <p:cNvSpPr txBox="1">
            <a:spLocks noChangeArrowheads="1"/>
          </p:cNvSpPr>
          <p:nvPr/>
        </p:nvSpPr>
        <p:spPr bwMode="auto">
          <a:xfrm>
            <a:off x="6996113" y="6311900"/>
            <a:ext cx="633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CHOH</a:t>
            </a:r>
            <a:endParaRPr lang="en-US" sz="1600">
              <a:latin typeface="Times" charset="0"/>
            </a:endParaRPr>
          </a:p>
        </p:txBody>
      </p:sp>
      <p:sp>
        <p:nvSpPr>
          <p:cNvPr id="89131" name="Text Box 56"/>
          <p:cNvSpPr txBox="1">
            <a:spLocks noChangeArrowheads="1"/>
          </p:cNvSpPr>
          <p:nvPr/>
        </p:nvSpPr>
        <p:spPr bwMode="auto">
          <a:xfrm>
            <a:off x="7148513" y="505936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a:t>
            </a:r>
            <a:endParaRPr lang="en-US" sz="1600">
              <a:latin typeface="Times" charset="0"/>
            </a:endParaRPr>
          </a:p>
        </p:txBody>
      </p:sp>
      <p:sp>
        <p:nvSpPr>
          <p:cNvPr id="89132" name="Text Box 57"/>
          <p:cNvSpPr txBox="1">
            <a:spLocks noChangeArrowheads="1"/>
          </p:cNvSpPr>
          <p:nvPr/>
        </p:nvSpPr>
        <p:spPr bwMode="auto">
          <a:xfrm>
            <a:off x="7137400" y="55165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33" name="Text Box 58"/>
          <p:cNvSpPr txBox="1">
            <a:spLocks noChangeArrowheads="1"/>
          </p:cNvSpPr>
          <p:nvPr/>
        </p:nvSpPr>
        <p:spPr bwMode="auto">
          <a:xfrm>
            <a:off x="7519988" y="55467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34" name="Text Box 59"/>
          <p:cNvSpPr txBox="1">
            <a:spLocks noChangeArrowheads="1"/>
          </p:cNvSpPr>
          <p:nvPr/>
        </p:nvSpPr>
        <p:spPr bwMode="auto">
          <a:xfrm>
            <a:off x="7842250" y="55467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35" name="Text Box 60"/>
          <p:cNvSpPr txBox="1">
            <a:spLocks noChangeArrowheads="1"/>
          </p:cNvSpPr>
          <p:nvPr/>
        </p:nvSpPr>
        <p:spPr bwMode="auto">
          <a:xfrm>
            <a:off x="7442200" y="5059363"/>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36" name="Text Box 61"/>
          <p:cNvSpPr txBox="1">
            <a:spLocks noChangeArrowheads="1"/>
          </p:cNvSpPr>
          <p:nvPr/>
        </p:nvSpPr>
        <p:spPr bwMode="auto">
          <a:xfrm>
            <a:off x="6985000" y="5287963"/>
            <a:ext cx="633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CHOH</a:t>
            </a:r>
            <a:endParaRPr lang="en-US" sz="1600">
              <a:latin typeface="Times" charset="0"/>
            </a:endParaRPr>
          </a:p>
        </p:txBody>
      </p:sp>
      <p:sp>
        <p:nvSpPr>
          <p:cNvPr id="89137" name="Text Box 62"/>
          <p:cNvSpPr txBox="1">
            <a:spLocks noChangeArrowheads="1"/>
          </p:cNvSpPr>
          <p:nvPr/>
        </p:nvSpPr>
        <p:spPr bwMode="auto">
          <a:xfrm>
            <a:off x="7747000" y="39925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38" name="Text Box 63"/>
          <p:cNvSpPr txBox="1">
            <a:spLocks noChangeArrowheads="1"/>
          </p:cNvSpPr>
          <p:nvPr/>
        </p:nvSpPr>
        <p:spPr bwMode="auto">
          <a:xfrm>
            <a:off x="8205788" y="39925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39" name="Text Box 64"/>
          <p:cNvSpPr txBox="1">
            <a:spLocks noChangeArrowheads="1"/>
          </p:cNvSpPr>
          <p:nvPr/>
        </p:nvSpPr>
        <p:spPr bwMode="auto">
          <a:xfrm>
            <a:off x="8509000" y="39925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40" name="Text Box 65"/>
          <p:cNvSpPr txBox="1">
            <a:spLocks noChangeArrowheads="1"/>
          </p:cNvSpPr>
          <p:nvPr/>
        </p:nvSpPr>
        <p:spPr bwMode="auto">
          <a:xfrm>
            <a:off x="7408863" y="40989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41" name="Text Box 66"/>
          <p:cNvSpPr txBox="1">
            <a:spLocks noChangeArrowheads="1"/>
          </p:cNvSpPr>
          <p:nvPr/>
        </p:nvSpPr>
        <p:spPr bwMode="auto">
          <a:xfrm>
            <a:off x="6985000" y="39925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42" name="Text Box 67"/>
          <p:cNvSpPr txBox="1">
            <a:spLocks noChangeArrowheads="1"/>
          </p:cNvSpPr>
          <p:nvPr/>
        </p:nvSpPr>
        <p:spPr bwMode="auto">
          <a:xfrm>
            <a:off x="6681788" y="39925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43" name="Text Box 68"/>
          <p:cNvSpPr txBox="1">
            <a:spLocks noChangeArrowheads="1"/>
          </p:cNvSpPr>
          <p:nvPr/>
        </p:nvSpPr>
        <p:spPr bwMode="auto">
          <a:xfrm>
            <a:off x="6451600" y="39925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 </a:t>
            </a:r>
            <a:endParaRPr lang="en-US" sz="1600">
              <a:latin typeface="Times" charset="0"/>
            </a:endParaRPr>
          </a:p>
        </p:txBody>
      </p:sp>
      <p:sp>
        <p:nvSpPr>
          <p:cNvPr id="89144" name="Text Box 69"/>
          <p:cNvSpPr txBox="1">
            <a:spLocks noChangeArrowheads="1"/>
          </p:cNvSpPr>
          <p:nvPr/>
        </p:nvSpPr>
        <p:spPr bwMode="auto">
          <a:xfrm>
            <a:off x="7596188" y="14779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45" name="Text Box 70"/>
          <p:cNvSpPr txBox="1">
            <a:spLocks noChangeArrowheads="1"/>
          </p:cNvSpPr>
          <p:nvPr/>
        </p:nvSpPr>
        <p:spPr bwMode="auto">
          <a:xfrm>
            <a:off x="7712075" y="30210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46" name="Text Box 71"/>
          <p:cNvSpPr txBox="1">
            <a:spLocks noChangeArrowheads="1"/>
          </p:cNvSpPr>
          <p:nvPr/>
        </p:nvSpPr>
        <p:spPr bwMode="auto">
          <a:xfrm>
            <a:off x="7388225" y="3184525"/>
            <a:ext cx="30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47" name="Text Box 72"/>
          <p:cNvSpPr txBox="1">
            <a:spLocks noChangeArrowheads="1"/>
          </p:cNvSpPr>
          <p:nvPr/>
        </p:nvSpPr>
        <p:spPr bwMode="auto">
          <a:xfrm>
            <a:off x="6980238" y="30019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48" name="Text Box 73"/>
          <p:cNvSpPr txBox="1">
            <a:spLocks noChangeArrowheads="1"/>
          </p:cNvSpPr>
          <p:nvPr/>
        </p:nvSpPr>
        <p:spPr bwMode="auto">
          <a:xfrm>
            <a:off x="7148513" y="4784725"/>
            <a:ext cx="293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H</a:t>
            </a:r>
            <a:endParaRPr lang="en-US" sz="1600">
              <a:latin typeface="Times" charset="0"/>
            </a:endParaRPr>
          </a:p>
        </p:txBody>
      </p:sp>
      <p:sp>
        <p:nvSpPr>
          <p:cNvPr id="89149" name="Text Box 74"/>
          <p:cNvSpPr txBox="1">
            <a:spLocks noChangeArrowheads="1"/>
          </p:cNvSpPr>
          <p:nvPr/>
        </p:nvSpPr>
        <p:spPr bwMode="auto">
          <a:xfrm>
            <a:off x="7818438" y="3154363"/>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r>
              <a:rPr lang="en-US" sz="1200"/>
              <a:t>OH</a:t>
            </a:r>
            <a:endParaRPr lang="en-US" sz="1600">
              <a:latin typeface="Times" charset="0"/>
            </a:endParaRPr>
          </a:p>
        </p:txBody>
      </p:sp>
      <p:sp>
        <p:nvSpPr>
          <p:cNvPr id="89150" name="Text Box 75"/>
          <p:cNvSpPr txBox="1">
            <a:spLocks noChangeArrowheads="1"/>
          </p:cNvSpPr>
          <p:nvPr/>
        </p:nvSpPr>
        <p:spPr bwMode="auto">
          <a:xfrm>
            <a:off x="7367588" y="30321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51" name="Text Box 76"/>
          <p:cNvSpPr txBox="1">
            <a:spLocks noChangeArrowheads="1"/>
          </p:cNvSpPr>
          <p:nvPr/>
        </p:nvSpPr>
        <p:spPr bwMode="auto">
          <a:xfrm>
            <a:off x="7197725" y="215265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endParaRPr lang="en-US" sz="1600">
              <a:latin typeface="Times" charset="0"/>
            </a:endParaRPr>
          </a:p>
        </p:txBody>
      </p:sp>
      <p:sp>
        <p:nvSpPr>
          <p:cNvPr id="89152" name="Text Box 77"/>
          <p:cNvSpPr txBox="1">
            <a:spLocks noChangeArrowheads="1"/>
          </p:cNvSpPr>
          <p:nvPr/>
        </p:nvSpPr>
        <p:spPr bwMode="auto">
          <a:xfrm>
            <a:off x="7896225" y="21637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53" name="Text Box 78"/>
          <p:cNvSpPr txBox="1">
            <a:spLocks noChangeArrowheads="1"/>
          </p:cNvSpPr>
          <p:nvPr/>
        </p:nvSpPr>
        <p:spPr bwMode="auto">
          <a:xfrm>
            <a:off x="7572375" y="2293938"/>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54" name="Text Box 79"/>
          <p:cNvSpPr txBox="1">
            <a:spLocks noChangeArrowheads="1"/>
          </p:cNvSpPr>
          <p:nvPr/>
        </p:nvSpPr>
        <p:spPr bwMode="auto">
          <a:xfrm>
            <a:off x="7596188" y="21637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55" name="Text Box 80"/>
          <p:cNvSpPr txBox="1">
            <a:spLocks noChangeArrowheads="1"/>
          </p:cNvSpPr>
          <p:nvPr/>
        </p:nvSpPr>
        <p:spPr bwMode="auto">
          <a:xfrm>
            <a:off x="7061200" y="1325563"/>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r>
              <a:rPr lang="en-US" sz="1200"/>
              <a:t>OH</a:t>
            </a:r>
            <a:endParaRPr lang="en-US" sz="1600">
              <a:latin typeface="Times" charset="0"/>
            </a:endParaRPr>
          </a:p>
        </p:txBody>
      </p:sp>
      <p:sp>
        <p:nvSpPr>
          <p:cNvPr id="89156" name="Rectangle 81"/>
          <p:cNvSpPr>
            <a:spLocks noChangeArrowheads="1"/>
          </p:cNvSpPr>
          <p:nvPr/>
        </p:nvSpPr>
        <p:spPr bwMode="auto">
          <a:xfrm>
            <a:off x="1868488" y="1384300"/>
            <a:ext cx="815975" cy="5397500"/>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57" name="Text Box 43"/>
          <p:cNvSpPr txBox="1">
            <a:spLocks noChangeArrowheads="1"/>
          </p:cNvSpPr>
          <p:nvPr/>
        </p:nvSpPr>
        <p:spPr bwMode="auto">
          <a:xfrm>
            <a:off x="2473325" y="49069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P</a:t>
            </a:r>
            <a:endParaRPr lang="en-US" sz="1600">
              <a:latin typeface="Times" charset="0"/>
            </a:endParaRPr>
          </a:p>
        </p:txBody>
      </p:sp>
      <p:sp>
        <p:nvSpPr>
          <p:cNvPr id="89158" name="Text Box 44"/>
          <p:cNvSpPr txBox="1">
            <a:spLocks noChangeArrowheads="1"/>
          </p:cNvSpPr>
          <p:nvPr/>
        </p:nvSpPr>
        <p:spPr bwMode="auto">
          <a:xfrm>
            <a:off x="2795588" y="48609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O</a:t>
            </a:r>
            <a:endParaRPr lang="en-US" sz="1600">
              <a:latin typeface="Times" charset="0"/>
            </a:endParaRPr>
          </a:p>
        </p:txBody>
      </p:sp>
      <p:sp>
        <p:nvSpPr>
          <p:cNvPr id="89159" name="Rectangle 82"/>
          <p:cNvSpPr>
            <a:spLocks noChangeArrowheads="1"/>
          </p:cNvSpPr>
          <p:nvPr/>
        </p:nvSpPr>
        <p:spPr bwMode="auto">
          <a:xfrm>
            <a:off x="2593975" y="1419225"/>
            <a:ext cx="1352550" cy="544513"/>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60" name="Rectangle 83"/>
          <p:cNvSpPr>
            <a:spLocks noChangeArrowheads="1"/>
          </p:cNvSpPr>
          <p:nvPr/>
        </p:nvSpPr>
        <p:spPr bwMode="auto">
          <a:xfrm>
            <a:off x="2593975" y="2671763"/>
            <a:ext cx="1525588" cy="725487"/>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61" name="Rectangle 84"/>
          <p:cNvSpPr>
            <a:spLocks noGrp="1" noChangeArrowheads="1"/>
          </p:cNvSpPr>
          <p:nvPr>
            <p:ph type="title"/>
          </p:nvPr>
        </p:nvSpPr>
        <p:spPr>
          <a:noFill/>
        </p:spPr>
        <p:txBody>
          <a:bodyPr/>
          <a:lstStyle/>
          <a:p>
            <a:pPr eaLnBrk="1" hangingPunct="1"/>
            <a:r>
              <a:rPr lang="en-US">
                <a:latin typeface="Times New Roman" charset="0"/>
              </a:rPr>
              <a:t>1st half of glycolysis </a:t>
            </a:r>
            <a:r>
              <a:rPr lang="en-US" sz="2800">
                <a:latin typeface="Times New Roman" charset="0"/>
              </a:rPr>
              <a:t>(5 reactions)</a:t>
            </a:r>
            <a:endParaRPr lang="en-US">
              <a:latin typeface="Times New Roman" charset="0"/>
            </a:endParaRPr>
          </a:p>
        </p:txBody>
      </p:sp>
      <p:sp>
        <p:nvSpPr>
          <p:cNvPr id="89162" name="Rectangle 85"/>
          <p:cNvSpPr>
            <a:spLocks noChangeArrowheads="1"/>
          </p:cNvSpPr>
          <p:nvPr/>
        </p:nvSpPr>
        <p:spPr bwMode="auto">
          <a:xfrm>
            <a:off x="254000" y="1371600"/>
            <a:ext cx="3119438" cy="4889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Glucose </a:t>
            </a:r>
            <a:r>
              <a:rPr lang="ja-JP" altLang="en-US" sz="2600">
                <a:solidFill>
                  <a:srgbClr val="0F116A"/>
                </a:solidFill>
              </a:rPr>
              <a:t>“</a:t>
            </a:r>
            <a:r>
              <a:rPr lang="en-US" altLang="ja-JP" sz="2600">
                <a:solidFill>
                  <a:srgbClr val="0F116A"/>
                </a:solidFill>
              </a:rPr>
              <a:t>priming</a:t>
            </a:r>
            <a:r>
              <a:rPr lang="ja-JP" altLang="en-US" sz="2600">
                <a:solidFill>
                  <a:srgbClr val="0F116A"/>
                </a:solidFill>
              </a:rPr>
              <a:t>”</a:t>
            </a:r>
            <a:endParaRPr lang="en-US" sz="2600">
              <a:solidFill>
                <a:srgbClr val="0F116A"/>
              </a:solidFill>
            </a:endParaRPr>
          </a:p>
        </p:txBody>
      </p:sp>
      <p:sp>
        <p:nvSpPr>
          <p:cNvPr id="89163" name="Rectangle 86"/>
          <p:cNvSpPr>
            <a:spLocks noChangeArrowheads="1"/>
          </p:cNvSpPr>
          <p:nvPr/>
        </p:nvSpPr>
        <p:spPr bwMode="auto">
          <a:xfrm>
            <a:off x="152400" y="1987550"/>
            <a:ext cx="34639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4488" lvl="1" indent="-230188" algn="l" eaLnBrk="1" hangingPunct="1">
              <a:spcBef>
                <a:spcPct val="20000"/>
              </a:spcBef>
              <a:buClr>
                <a:schemeClr val="tx1"/>
              </a:buClr>
              <a:buSzPct val="60000"/>
              <a:buFont typeface="Wingdings" charset="0"/>
              <a:buChar char="u"/>
            </a:pPr>
            <a:r>
              <a:rPr lang="en-US"/>
              <a:t>get glucose ready to split</a:t>
            </a:r>
          </a:p>
          <a:p>
            <a:pPr marL="688975" lvl="2" indent="-230188" algn="l" eaLnBrk="1" hangingPunct="1">
              <a:spcBef>
                <a:spcPct val="20000"/>
              </a:spcBef>
              <a:buClr>
                <a:schemeClr val="hlink"/>
              </a:buClr>
              <a:buSzPct val="95000"/>
              <a:buFont typeface="Wingdings" charset="0"/>
              <a:buChar char="§"/>
            </a:pPr>
            <a:r>
              <a:rPr lang="en-US" sz="2000">
                <a:solidFill>
                  <a:srgbClr val="0F116A"/>
                </a:solidFill>
              </a:rPr>
              <a:t>phosphorylate glucose </a:t>
            </a:r>
          </a:p>
          <a:p>
            <a:pPr marL="688975" lvl="2" indent="-230188" algn="l" eaLnBrk="1" hangingPunct="1">
              <a:spcBef>
                <a:spcPct val="20000"/>
              </a:spcBef>
              <a:buClr>
                <a:schemeClr val="hlink"/>
              </a:buClr>
              <a:buSzPct val="95000"/>
              <a:buFont typeface="Wingdings" charset="0"/>
              <a:buChar char="§"/>
            </a:pPr>
            <a:r>
              <a:rPr lang="en-US" sz="2000">
                <a:solidFill>
                  <a:srgbClr val="0F116A"/>
                </a:solidFill>
              </a:rPr>
              <a:t>molecular rearrangement</a:t>
            </a:r>
          </a:p>
          <a:p>
            <a:pPr marL="344488" lvl="1" indent="-230188" algn="l" eaLnBrk="1" hangingPunct="1">
              <a:spcBef>
                <a:spcPct val="20000"/>
              </a:spcBef>
              <a:buClr>
                <a:schemeClr val="tx1"/>
              </a:buClr>
              <a:buSzPct val="60000"/>
              <a:buFont typeface="Wingdings" charset="0"/>
              <a:buChar char="u"/>
            </a:pPr>
            <a:r>
              <a:rPr lang="en-US"/>
              <a:t>split destabilized glucose</a:t>
            </a:r>
            <a:endParaRPr lang="en-US" sz="2000"/>
          </a:p>
        </p:txBody>
      </p:sp>
      <p:sp>
        <p:nvSpPr>
          <p:cNvPr id="532568" name="Oval 88"/>
          <p:cNvSpPr>
            <a:spLocks noChangeArrowheads="1"/>
          </p:cNvSpPr>
          <p:nvPr/>
        </p:nvSpPr>
        <p:spPr bwMode="auto">
          <a:xfrm>
            <a:off x="4748213" y="3736975"/>
            <a:ext cx="1746250" cy="49053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69" name="Oval 89"/>
          <p:cNvSpPr>
            <a:spLocks noChangeArrowheads="1"/>
          </p:cNvSpPr>
          <p:nvPr/>
        </p:nvSpPr>
        <p:spPr bwMode="auto">
          <a:xfrm>
            <a:off x="5038725" y="5097463"/>
            <a:ext cx="1746250" cy="554037"/>
          </a:xfrm>
          <a:prstGeom prst="ellipse">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2853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68"/>
                                        </p:tgtEl>
                                        <p:attrNameLst>
                                          <p:attrName>style.visibility</p:attrName>
                                        </p:attrNameLst>
                                      </p:cBhvr>
                                      <p:to>
                                        <p:strVal val="visible"/>
                                      </p:to>
                                    </p:set>
                                    <p:animEffect transition="in" filter="wipe(left)">
                                      <p:cBhvr>
                                        <p:cTn id="7" dur="500"/>
                                        <p:tgtEl>
                                          <p:spTgt spid="53256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69"/>
                                        </p:tgtEl>
                                        <p:attrNameLst>
                                          <p:attrName>style.visibility</p:attrName>
                                        </p:attrNameLst>
                                      </p:cBhvr>
                                      <p:to>
                                        <p:strVal val="visible"/>
                                      </p:to>
                                    </p:set>
                                    <p:animEffect transition="in" filter="wipe(left)">
                                      <p:cBhvr>
                                        <p:cTn id="12" dur="500"/>
                                        <p:tgtEl>
                                          <p:spTgt spid="532569"/>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8" grpId="0" animBg="1"/>
      <p:bldP spid="5325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73" descr="09_07a"/>
          <p:cNvPicPr>
            <a:picLocks noChangeAspect="1" noChangeArrowheads="1"/>
          </p:cNvPicPr>
          <p:nvPr/>
        </p:nvPicPr>
        <p:blipFill>
          <a:blip r:embed="rId7">
            <a:extLst>
              <a:ext uri="{28A0092B-C50C-407E-A947-70E740481C1C}">
                <a14:useLocalDpi xmlns:a14="http://schemas.microsoft.com/office/drawing/2010/main" val="0"/>
              </a:ext>
            </a:extLst>
          </a:blip>
          <a:srcRect l="28462" t="70500" r="9113" b="13499"/>
          <a:stretch>
            <a:fillRect/>
          </a:stretch>
        </p:blipFill>
        <p:spPr bwMode="auto">
          <a:xfrm>
            <a:off x="3878263" y="1489075"/>
            <a:ext cx="52514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Rectangle 2"/>
          <p:cNvSpPr>
            <a:spLocks noGrp="1" noChangeArrowheads="1"/>
          </p:cNvSpPr>
          <p:nvPr>
            <p:ph type="title"/>
          </p:nvPr>
        </p:nvSpPr>
        <p:spPr>
          <a:xfrm>
            <a:off x="609600" y="628650"/>
            <a:ext cx="7772400" cy="762000"/>
          </a:xfrm>
        </p:spPr>
        <p:txBody>
          <a:bodyPr/>
          <a:lstStyle/>
          <a:p>
            <a:pPr eaLnBrk="1" hangingPunct="1"/>
            <a:r>
              <a:rPr lang="en-US">
                <a:latin typeface="Times New Roman" charset="0"/>
              </a:rPr>
              <a:t>2nd half of glycolysis </a:t>
            </a:r>
            <a:r>
              <a:rPr lang="en-US" sz="2800">
                <a:latin typeface="Times New Roman" charset="0"/>
              </a:rPr>
              <a:t>(5 reactions)</a:t>
            </a:r>
          </a:p>
        </p:txBody>
      </p:sp>
      <p:pic>
        <p:nvPicPr>
          <p:cNvPr id="91139" name="Picture 15" descr="09_07b"/>
          <p:cNvPicPr>
            <a:picLocks noChangeAspect="1" noChangeArrowheads="1"/>
          </p:cNvPicPr>
          <p:nvPr/>
        </p:nvPicPr>
        <p:blipFill>
          <a:blip r:embed="rId8">
            <a:extLst>
              <a:ext uri="{28A0092B-C50C-407E-A947-70E740481C1C}">
                <a14:useLocalDpi xmlns:a14="http://schemas.microsoft.com/office/drawing/2010/main" val="0"/>
              </a:ext>
            </a:extLst>
          </a:blip>
          <a:srcRect l="28688" t="15750" r="9000" b="14999"/>
          <a:stretch>
            <a:fillRect/>
          </a:stretch>
        </p:blipFill>
        <p:spPr bwMode="auto">
          <a:xfrm>
            <a:off x="3879850" y="2411413"/>
            <a:ext cx="5240338"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16"/>
          <p:cNvSpPr>
            <a:spLocks noChangeArrowheads="1"/>
          </p:cNvSpPr>
          <p:nvPr/>
        </p:nvSpPr>
        <p:spPr bwMode="auto">
          <a:xfrm>
            <a:off x="5646738" y="2436813"/>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7</a:t>
            </a:r>
            <a:endParaRPr lang="en-US" sz="1200"/>
          </a:p>
        </p:txBody>
      </p:sp>
      <p:sp>
        <p:nvSpPr>
          <p:cNvPr id="91141" name="Rectangle 17"/>
          <p:cNvSpPr>
            <a:spLocks noChangeArrowheads="1"/>
          </p:cNvSpPr>
          <p:nvPr/>
        </p:nvSpPr>
        <p:spPr bwMode="auto">
          <a:xfrm>
            <a:off x="5646738" y="3552825"/>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8</a:t>
            </a:r>
            <a:endParaRPr lang="en-US" sz="1200"/>
          </a:p>
        </p:txBody>
      </p:sp>
      <p:sp>
        <p:nvSpPr>
          <p:cNvPr id="91142" name="Rectangle 18"/>
          <p:cNvSpPr>
            <a:spLocks noChangeArrowheads="1"/>
          </p:cNvSpPr>
          <p:nvPr/>
        </p:nvSpPr>
        <p:spPr bwMode="auto">
          <a:xfrm>
            <a:off x="4386263" y="4845050"/>
            <a:ext cx="2857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H</a:t>
            </a:r>
            <a:r>
              <a:rPr lang="en-US" sz="1200" baseline="-25000">
                <a:solidFill>
                  <a:srgbClr val="000000"/>
                </a:solidFill>
              </a:rPr>
              <a:t>2</a:t>
            </a:r>
            <a:r>
              <a:rPr lang="en-US" sz="1200">
                <a:solidFill>
                  <a:srgbClr val="000000"/>
                </a:solidFill>
              </a:rPr>
              <a:t>O</a:t>
            </a:r>
            <a:endParaRPr lang="en-US" sz="1200"/>
          </a:p>
        </p:txBody>
      </p:sp>
      <p:sp>
        <p:nvSpPr>
          <p:cNvPr id="91143" name="Rectangle 19"/>
          <p:cNvSpPr>
            <a:spLocks noChangeArrowheads="1"/>
          </p:cNvSpPr>
          <p:nvPr/>
        </p:nvSpPr>
        <p:spPr bwMode="auto">
          <a:xfrm>
            <a:off x="5646738" y="4695825"/>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9</a:t>
            </a:r>
            <a:endParaRPr lang="en-US" sz="1200"/>
          </a:p>
        </p:txBody>
      </p:sp>
      <p:sp>
        <p:nvSpPr>
          <p:cNvPr id="91144" name="Rectangle 20"/>
          <p:cNvSpPr>
            <a:spLocks noChangeArrowheads="1"/>
          </p:cNvSpPr>
          <p:nvPr/>
        </p:nvSpPr>
        <p:spPr bwMode="auto">
          <a:xfrm>
            <a:off x="5608638" y="5826125"/>
            <a:ext cx="1698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10</a:t>
            </a:r>
            <a:endParaRPr lang="en-US" sz="1200"/>
          </a:p>
        </p:txBody>
      </p:sp>
      <p:sp>
        <p:nvSpPr>
          <p:cNvPr id="91145" name="Rectangle 21"/>
          <p:cNvSpPr>
            <a:spLocks noChangeArrowheads="1"/>
          </p:cNvSpPr>
          <p:nvPr/>
        </p:nvSpPr>
        <p:spPr bwMode="auto">
          <a:xfrm>
            <a:off x="4084638" y="2462213"/>
            <a:ext cx="3222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91146" name="Rectangle 22"/>
          <p:cNvSpPr>
            <a:spLocks noChangeArrowheads="1"/>
          </p:cNvSpPr>
          <p:nvPr/>
        </p:nvSpPr>
        <p:spPr bwMode="auto">
          <a:xfrm>
            <a:off x="4110038" y="2843213"/>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91147" name="Rectangle 23"/>
          <p:cNvSpPr>
            <a:spLocks noChangeArrowheads="1"/>
          </p:cNvSpPr>
          <p:nvPr/>
        </p:nvSpPr>
        <p:spPr bwMode="auto">
          <a:xfrm>
            <a:off x="4184650" y="31067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3-Phosphoglycerate</a:t>
            </a:r>
          </a:p>
          <a:p>
            <a:pPr>
              <a:lnSpc>
                <a:spcPct val="90000"/>
              </a:lnSpc>
            </a:pPr>
            <a:r>
              <a:rPr lang="en-US" sz="1200">
                <a:solidFill>
                  <a:srgbClr val="000000"/>
                </a:solidFill>
              </a:rPr>
              <a:t>(3PG)</a:t>
            </a:r>
          </a:p>
        </p:txBody>
      </p:sp>
      <p:sp>
        <p:nvSpPr>
          <p:cNvPr id="91148" name="Rectangle 24"/>
          <p:cNvSpPr>
            <a:spLocks noChangeArrowheads="1"/>
          </p:cNvSpPr>
          <p:nvPr/>
        </p:nvSpPr>
        <p:spPr bwMode="auto">
          <a:xfrm>
            <a:off x="5984875" y="31067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3-Phosphoglycerate</a:t>
            </a:r>
          </a:p>
          <a:p>
            <a:pPr>
              <a:lnSpc>
                <a:spcPct val="90000"/>
              </a:lnSpc>
            </a:pPr>
            <a:r>
              <a:rPr lang="en-US" sz="1200">
                <a:solidFill>
                  <a:srgbClr val="000000"/>
                </a:solidFill>
              </a:rPr>
              <a:t>(3PG)</a:t>
            </a:r>
          </a:p>
        </p:txBody>
      </p:sp>
      <p:sp>
        <p:nvSpPr>
          <p:cNvPr id="91149" name="Rectangle 25"/>
          <p:cNvSpPr>
            <a:spLocks noChangeArrowheads="1"/>
          </p:cNvSpPr>
          <p:nvPr/>
        </p:nvSpPr>
        <p:spPr bwMode="auto">
          <a:xfrm>
            <a:off x="4184650" y="42370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2-Phosphoglycerate</a:t>
            </a:r>
          </a:p>
          <a:p>
            <a:pPr>
              <a:lnSpc>
                <a:spcPct val="90000"/>
              </a:lnSpc>
            </a:pPr>
            <a:r>
              <a:rPr lang="en-US" sz="1200">
                <a:solidFill>
                  <a:srgbClr val="000000"/>
                </a:solidFill>
              </a:rPr>
              <a:t>(2PG)</a:t>
            </a:r>
            <a:endParaRPr lang="en-US" sz="1200"/>
          </a:p>
        </p:txBody>
      </p:sp>
      <p:sp>
        <p:nvSpPr>
          <p:cNvPr id="91150" name="Rectangle 26"/>
          <p:cNvSpPr>
            <a:spLocks noChangeArrowheads="1"/>
          </p:cNvSpPr>
          <p:nvPr/>
        </p:nvSpPr>
        <p:spPr bwMode="auto">
          <a:xfrm>
            <a:off x="5984875" y="42370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2-Phosphoglycerate</a:t>
            </a:r>
          </a:p>
          <a:p>
            <a:pPr>
              <a:lnSpc>
                <a:spcPct val="90000"/>
              </a:lnSpc>
            </a:pPr>
            <a:r>
              <a:rPr lang="en-US" sz="1200">
                <a:solidFill>
                  <a:srgbClr val="000000"/>
                </a:solidFill>
              </a:rPr>
              <a:t>(2PG)</a:t>
            </a:r>
            <a:endParaRPr lang="en-US" sz="1200"/>
          </a:p>
        </p:txBody>
      </p:sp>
      <p:sp>
        <p:nvSpPr>
          <p:cNvPr id="91151" name="Rectangle 27"/>
          <p:cNvSpPr>
            <a:spLocks noChangeArrowheads="1"/>
          </p:cNvSpPr>
          <p:nvPr/>
        </p:nvSpPr>
        <p:spPr bwMode="auto">
          <a:xfrm>
            <a:off x="4106863" y="5357813"/>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Phosphoenolpyruvate</a:t>
            </a:r>
          </a:p>
          <a:p>
            <a:pPr>
              <a:lnSpc>
                <a:spcPct val="90000"/>
              </a:lnSpc>
            </a:pPr>
            <a:r>
              <a:rPr lang="en-US" sz="1200">
                <a:solidFill>
                  <a:srgbClr val="000000"/>
                </a:solidFill>
              </a:rPr>
              <a:t>(PEP)</a:t>
            </a:r>
            <a:endParaRPr lang="en-US" sz="1200"/>
          </a:p>
        </p:txBody>
      </p:sp>
      <p:sp>
        <p:nvSpPr>
          <p:cNvPr id="91152" name="Rectangle 28"/>
          <p:cNvSpPr>
            <a:spLocks noChangeArrowheads="1"/>
          </p:cNvSpPr>
          <p:nvPr/>
        </p:nvSpPr>
        <p:spPr bwMode="auto">
          <a:xfrm>
            <a:off x="5907088" y="5357813"/>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Phosphoenolpyruvate</a:t>
            </a:r>
          </a:p>
          <a:p>
            <a:pPr>
              <a:lnSpc>
                <a:spcPct val="90000"/>
              </a:lnSpc>
            </a:pPr>
            <a:r>
              <a:rPr lang="en-US" sz="1200">
                <a:solidFill>
                  <a:srgbClr val="000000"/>
                </a:solidFill>
              </a:rPr>
              <a:t>(PEP)</a:t>
            </a:r>
            <a:endParaRPr lang="en-US" sz="1200"/>
          </a:p>
        </p:txBody>
      </p:sp>
      <p:sp>
        <p:nvSpPr>
          <p:cNvPr id="91153" name="Rectangle 29"/>
          <p:cNvSpPr>
            <a:spLocks noChangeArrowheads="1"/>
          </p:cNvSpPr>
          <p:nvPr/>
        </p:nvSpPr>
        <p:spPr bwMode="auto">
          <a:xfrm>
            <a:off x="4610100" y="6513513"/>
            <a:ext cx="644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Pyruvate</a:t>
            </a:r>
            <a:endParaRPr lang="en-US" sz="1200"/>
          </a:p>
        </p:txBody>
      </p:sp>
      <p:sp>
        <p:nvSpPr>
          <p:cNvPr id="91154" name="Rectangle 30"/>
          <p:cNvSpPr>
            <a:spLocks noChangeArrowheads="1"/>
          </p:cNvSpPr>
          <p:nvPr/>
        </p:nvSpPr>
        <p:spPr bwMode="auto">
          <a:xfrm>
            <a:off x="6134100" y="6513513"/>
            <a:ext cx="644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Pyruvate</a:t>
            </a:r>
            <a:endParaRPr lang="en-US" sz="1200"/>
          </a:p>
        </p:txBody>
      </p:sp>
      <p:sp>
        <p:nvSpPr>
          <p:cNvPr id="91155" name="Rectangle 32"/>
          <p:cNvSpPr>
            <a:spLocks noChangeArrowheads="1"/>
          </p:cNvSpPr>
          <p:nvPr/>
        </p:nvSpPr>
        <p:spPr bwMode="auto">
          <a:xfrm>
            <a:off x="5003800" y="2598738"/>
            <a:ext cx="1312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CC0000"/>
                </a:solidFill>
              </a:rPr>
              <a:t>phosphoglycerate</a:t>
            </a:r>
          </a:p>
          <a:p>
            <a:pPr>
              <a:lnSpc>
                <a:spcPct val="90000"/>
              </a:lnSpc>
            </a:pPr>
            <a:r>
              <a:rPr lang="en-US" sz="1200" u="sng">
                <a:solidFill>
                  <a:srgbClr val="CC0000"/>
                </a:solidFill>
              </a:rPr>
              <a:t>kinase</a:t>
            </a:r>
            <a:endParaRPr lang="en-US" sz="1200">
              <a:solidFill>
                <a:srgbClr val="CC0000"/>
              </a:solidFill>
            </a:endParaRPr>
          </a:p>
        </p:txBody>
      </p:sp>
      <p:sp>
        <p:nvSpPr>
          <p:cNvPr id="91156" name="Rectangle 33"/>
          <p:cNvSpPr>
            <a:spLocks noChangeArrowheads="1"/>
          </p:cNvSpPr>
          <p:nvPr/>
        </p:nvSpPr>
        <p:spPr bwMode="auto">
          <a:xfrm>
            <a:off x="4795838" y="3748088"/>
            <a:ext cx="17494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pPr>
            <a:r>
              <a:rPr lang="en-US" sz="1200">
                <a:solidFill>
                  <a:srgbClr val="CC0000"/>
                </a:solidFill>
              </a:rPr>
              <a:t>phosphoglycero-</a:t>
            </a:r>
            <a:br>
              <a:rPr lang="en-US" sz="1200">
                <a:solidFill>
                  <a:srgbClr val="CC0000"/>
                </a:solidFill>
              </a:rPr>
            </a:br>
            <a:r>
              <a:rPr lang="en-US" sz="1200">
                <a:solidFill>
                  <a:srgbClr val="CC0000"/>
                </a:solidFill>
              </a:rPr>
              <a:t>mutase</a:t>
            </a:r>
          </a:p>
        </p:txBody>
      </p:sp>
      <p:sp>
        <p:nvSpPr>
          <p:cNvPr id="91157" name="Rectangle 34"/>
          <p:cNvSpPr>
            <a:spLocks noChangeArrowheads="1"/>
          </p:cNvSpPr>
          <p:nvPr/>
        </p:nvSpPr>
        <p:spPr bwMode="auto">
          <a:xfrm>
            <a:off x="5384800" y="4879975"/>
            <a:ext cx="568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CC0000"/>
                </a:solidFill>
              </a:rPr>
              <a:t>enolase</a:t>
            </a:r>
          </a:p>
        </p:txBody>
      </p:sp>
      <p:sp>
        <p:nvSpPr>
          <p:cNvPr id="91158" name="Rectangle 35"/>
          <p:cNvSpPr>
            <a:spLocks noChangeArrowheads="1"/>
          </p:cNvSpPr>
          <p:nvPr/>
        </p:nvSpPr>
        <p:spPr bwMode="auto">
          <a:xfrm>
            <a:off x="5083175" y="6022975"/>
            <a:ext cx="1152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CC0000"/>
                </a:solidFill>
              </a:rPr>
              <a:t>pyruvate </a:t>
            </a:r>
            <a:r>
              <a:rPr lang="en-US" sz="1200" u="sng">
                <a:solidFill>
                  <a:srgbClr val="CC0000"/>
                </a:solidFill>
              </a:rPr>
              <a:t>kinase</a:t>
            </a:r>
            <a:endParaRPr lang="en-US" sz="1200">
              <a:solidFill>
                <a:srgbClr val="CC0000"/>
              </a:solidFill>
            </a:endParaRPr>
          </a:p>
        </p:txBody>
      </p:sp>
      <p:sp>
        <p:nvSpPr>
          <p:cNvPr id="91159" name="Rectangle 36"/>
          <p:cNvSpPr>
            <a:spLocks noChangeArrowheads="1"/>
          </p:cNvSpPr>
          <p:nvPr/>
        </p:nvSpPr>
        <p:spPr bwMode="auto">
          <a:xfrm>
            <a:off x="6988175" y="2462213"/>
            <a:ext cx="322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91160" name="Rectangle 37"/>
          <p:cNvSpPr>
            <a:spLocks noChangeArrowheads="1"/>
          </p:cNvSpPr>
          <p:nvPr/>
        </p:nvSpPr>
        <p:spPr bwMode="auto">
          <a:xfrm>
            <a:off x="7000875" y="2817813"/>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91161" name="Rectangle 38"/>
          <p:cNvSpPr>
            <a:spLocks noChangeArrowheads="1"/>
          </p:cNvSpPr>
          <p:nvPr/>
        </p:nvSpPr>
        <p:spPr bwMode="auto">
          <a:xfrm>
            <a:off x="6988175" y="5865813"/>
            <a:ext cx="322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91162" name="Rectangle 39"/>
          <p:cNvSpPr>
            <a:spLocks noChangeArrowheads="1"/>
          </p:cNvSpPr>
          <p:nvPr/>
        </p:nvSpPr>
        <p:spPr bwMode="auto">
          <a:xfrm>
            <a:off x="7000875" y="6207125"/>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91163" name="Rectangle 40"/>
          <p:cNvSpPr>
            <a:spLocks noChangeArrowheads="1"/>
          </p:cNvSpPr>
          <p:nvPr/>
        </p:nvSpPr>
        <p:spPr bwMode="auto">
          <a:xfrm>
            <a:off x="4084638" y="5865813"/>
            <a:ext cx="3222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91164" name="Rectangle 41"/>
          <p:cNvSpPr>
            <a:spLocks noChangeArrowheads="1"/>
          </p:cNvSpPr>
          <p:nvPr/>
        </p:nvSpPr>
        <p:spPr bwMode="auto">
          <a:xfrm>
            <a:off x="4097338" y="6234113"/>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91165" name="Rectangle 44"/>
          <p:cNvSpPr>
            <a:spLocks noChangeArrowheads="1"/>
          </p:cNvSpPr>
          <p:nvPr/>
        </p:nvSpPr>
        <p:spPr bwMode="auto">
          <a:xfrm>
            <a:off x="6745288" y="4862513"/>
            <a:ext cx="2857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H</a:t>
            </a:r>
            <a:r>
              <a:rPr lang="en-US" sz="1200" baseline="-25000">
                <a:solidFill>
                  <a:srgbClr val="000000"/>
                </a:solidFill>
              </a:rPr>
              <a:t>2</a:t>
            </a:r>
            <a:r>
              <a:rPr lang="en-US" sz="1200">
                <a:solidFill>
                  <a:srgbClr val="000000"/>
                </a:solidFill>
              </a:rPr>
              <a:t>O</a:t>
            </a:r>
            <a:endParaRPr lang="en-US" sz="1200"/>
          </a:p>
        </p:txBody>
      </p:sp>
      <p:sp>
        <p:nvSpPr>
          <p:cNvPr id="91166" name="Text Box 45"/>
          <p:cNvSpPr txBox="1">
            <a:spLocks noChangeArrowheads="1"/>
          </p:cNvSpPr>
          <p:nvPr/>
        </p:nvSpPr>
        <p:spPr bwMode="auto">
          <a:xfrm>
            <a:off x="7964488" y="4341813"/>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a:t>
            </a:r>
            <a:r>
              <a:rPr lang="en-US" sz="1200" baseline="-25000"/>
              <a:t>2</a:t>
            </a:r>
            <a:r>
              <a:rPr lang="en-US" sz="1200"/>
              <a:t>OH</a:t>
            </a:r>
          </a:p>
        </p:txBody>
      </p:sp>
      <p:sp>
        <p:nvSpPr>
          <p:cNvPr id="91167" name="Rectangle 46"/>
          <p:cNvSpPr>
            <a:spLocks noChangeArrowheads="1"/>
          </p:cNvSpPr>
          <p:nvPr/>
        </p:nvSpPr>
        <p:spPr bwMode="auto">
          <a:xfrm>
            <a:off x="8116888" y="64754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CH</a:t>
            </a:r>
            <a:r>
              <a:rPr lang="en-US" sz="1200" baseline="-25000"/>
              <a:t>3</a:t>
            </a:r>
          </a:p>
        </p:txBody>
      </p:sp>
      <p:sp>
        <p:nvSpPr>
          <p:cNvPr id="91168" name="Rectangle 47"/>
          <p:cNvSpPr>
            <a:spLocks noChangeArrowheads="1"/>
          </p:cNvSpPr>
          <p:nvPr/>
        </p:nvSpPr>
        <p:spPr bwMode="auto">
          <a:xfrm>
            <a:off x="8112125" y="32750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CH</a:t>
            </a:r>
            <a:r>
              <a:rPr lang="en-US" sz="1200" baseline="-25000"/>
              <a:t>2</a:t>
            </a:r>
          </a:p>
        </p:txBody>
      </p:sp>
      <p:sp>
        <p:nvSpPr>
          <p:cNvPr id="91169" name="Rectangle 48"/>
          <p:cNvSpPr>
            <a:spLocks noChangeArrowheads="1"/>
          </p:cNvSpPr>
          <p:nvPr/>
        </p:nvSpPr>
        <p:spPr bwMode="auto">
          <a:xfrm>
            <a:off x="8161338" y="5713413"/>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r>
              <a:rPr lang="en-US" sz="1200" baseline="30000"/>
              <a:t>-</a:t>
            </a:r>
          </a:p>
        </p:txBody>
      </p:sp>
      <p:sp>
        <p:nvSpPr>
          <p:cNvPr id="91170" name="Rectangle 49"/>
          <p:cNvSpPr>
            <a:spLocks noChangeArrowheads="1"/>
          </p:cNvSpPr>
          <p:nvPr/>
        </p:nvSpPr>
        <p:spPr bwMode="auto">
          <a:xfrm>
            <a:off x="8421688" y="624681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71" name="Rectangle 50"/>
          <p:cNvSpPr>
            <a:spLocks noChangeArrowheads="1"/>
          </p:cNvSpPr>
          <p:nvPr/>
        </p:nvSpPr>
        <p:spPr bwMode="auto">
          <a:xfrm>
            <a:off x="8128000" y="5972175"/>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72" name="Rectangle 51"/>
          <p:cNvSpPr>
            <a:spLocks noChangeArrowheads="1"/>
          </p:cNvSpPr>
          <p:nvPr/>
        </p:nvSpPr>
        <p:spPr bwMode="auto">
          <a:xfrm>
            <a:off x="8726488" y="41132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P</a:t>
            </a:r>
          </a:p>
        </p:txBody>
      </p:sp>
      <p:sp>
        <p:nvSpPr>
          <p:cNvPr id="91173" name="Rectangle 52"/>
          <p:cNvSpPr>
            <a:spLocks noChangeArrowheads="1"/>
          </p:cNvSpPr>
          <p:nvPr/>
        </p:nvSpPr>
        <p:spPr bwMode="auto">
          <a:xfrm>
            <a:off x="7888288" y="411321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H</a:t>
            </a:r>
          </a:p>
        </p:txBody>
      </p:sp>
      <p:sp>
        <p:nvSpPr>
          <p:cNvPr id="91174" name="Text Box 53"/>
          <p:cNvSpPr txBox="1">
            <a:spLocks noChangeArrowheads="1"/>
          </p:cNvSpPr>
          <p:nvPr/>
        </p:nvSpPr>
        <p:spPr bwMode="auto">
          <a:xfrm>
            <a:off x="7964488" y="3046413"/>
            <a:ext cx="633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200"/>
              <a:t>CHOH</a:t>
            </a:r>
          </a:p>
        </p:txBody>
      </p:sp>
      <p:sp>
        <p:nvSpPr>
          <p:cNvPr id="91175" name="Rectangle 54"/>
          <p:cNvSpPr>
            <a:spLocks noChangeArrowheads="1"/>
          </p:cNvSpPr>
          <p:nvPr/>
        </p:nvSpPr>
        <p:spPr bwMode="auto">
          <a:xfrm>
            <a:off x="8116888" y="254317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r>
              <a:rPr lang="en-US" sz="1200" baseline="30000"/>
              <a:t>-</a:t>
            </a:r>
          </a:p>
        </p:txBody>
      </p:sp>
      <p:sp>
        <p:nvSpPr>
          <p:cNvPr id="91176" name="Rectangle 55"/>
          <p:cNvSpPr>
            <a:spLocks noChangeArrowheads="1"/>
          </p:cNvSpPr>
          <p:nvPr/>
        </p:nvSpPr>
        <p:spPr bwMode="auto">
          <a:xfrm>
            <a:off x="8116888" y="360997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r>
              <a:rPr lang="en-US" sz="1200" baseline="30000"/>
              <a:t>-</a:t>
            </a:r>
          </a:p>
        </p:txBody>
      </p:sp>
      <p:sp>
        <p:nvSpPr>
          <p:cNvPr id="91177" name="Rectangle 56"/>
          <p:cNvSpPr>
            <a:spLocks noChangeArrowheads="1"/>
          </p:cNvSpPr>
          <p:nvPr/>
        </p:nvSpPr>
        <p:spPr bwMode="auto">
          <a:xfrm>
            <a:off x="8161338" y="4646613"/>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r>
              <a:rPr lang="en-US" sz="1200" baseline="30000"/>
              <a:t>-</a:t>
            </a:r>
          </a:p>
        </p:txBody>
      </p:sp>
      <p:sp>
        <p:nvSpPr>
          <p:cNvPr id="91178" name="Rectangle 57"/>
          <p:cNvSpPr>
            <a:spLocks noChangeArrowheads="1"/>
          </p:cNvSpPr>
          <p:nvPr/>
        </p:nvSpPr>
        <p:spPr bwMode="auto">
          <a:xfrm>
            <a:off x="8116888" y="2771775"/>
            <a:ext cx="293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79" name="Rectangle 58"/>
          <p:cNvSpPr>
            <a:spLocks noChangeArrowheads="1"/>
          </p:cNvSpPr>
          <p:nvPr/>
        </p:nvSpPr>
        <p:spPr bwMode="auto">
          <a:xfrm>
            <a:off x="8128000" y="38846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80" name="Rectangle 59"/>
          <p:cNvSpPr>
            <a:spLocks noChangeArrowheads="1"/>
          </p:cNvSpPr>
          <p:nvPr/>
        </p:nvSpPr>
        <p:spPr bwMode="auto">
          <a:xfrm>
            <a:off x="8128000" y="4905375"/>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81" name="Rectangle 60"/>
          <p:cNvSpPr>
            <a:spLocks noChangeArrowheads="1"/>
          </p:cNvSpPr>
          <p:nvPr/>
        </p:nvSpPr>
        <p:spPr bwMode="auto">
          <a:xfrm>
            <a:off x="8128000" y="41132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82" name="Rectangle 61"/>
          <p:cNvSpPr>
            <a:spLocks noChangeArrowheads="1"/>
          </p:cNvSpPr>
          <p:nvPr/>
        </p:nvSpPr>
        <p:spPr bwMode="auto">
          <a:xfrm>
            <a:off x="8128000" y="51800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83" name="Rectangle 62"/>
          <p:cNvSpPr>
            <a:spLocks noChangeArrowheads="1"/>
          </p:cNvSpPr>
          <p:nvPr/>
        </p:nvSpPr>
        <p:spPr bwMode="auto">
          <a:xfrm>
            <a:off x="8116888" y="624681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1184" name="Rectangle 63"/>
          <p:cNvSpPr>
            <a:spLocks noChangeArrowheads="1"/>
          </p:cNvSpPr>
          <p:nvPr/>
        </p:nvSpPr>
        <p:spPr bwMode="auto">
          <a:xfrm>
            <a:off x="8821738" y="32750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P</a:t>
            </a:r>
          </a:p>
        </p:txBody>
      </p:sp>
      <p:sp>
        <p:nvSpPr>
          <p:cNvPr id="91185" name="Rectangle 64"/>
          <p:cNvSpPr>
            <a:spLocks noChangeArrowheads="1"/>
          </p:cNvSpPr>
          <p:nvPr/>
        </p:nvSpPr>
        <p:spPr bwMode="auto">
          <a:xfrm>
            <a:off x="8726488" y="51800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P</a:t>
            </a:r>
          </a:p>
        </p:txBody>
      </p:sp>
      <p:sp>
        <p:nvSpPr>
          <p:cNvPr id="91186" name="Rectangle 65"/>
          <p:cNvSpPr>
            <a:spLocks noChangeArrowheads="1"/>
          </p:cNvSpPr>
          <p:nvPr/>
        </p:nvSpPr>
        <p:spPr bwMode="auto">
          <a:xfrm>
            <a:off x="8574088" y="33051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87" name="Rectangle 66"/>
          <p:cNvSpPr>
            <a:spLocks noChangeArrowheads="1"/>
          </p:cNvSpPr>
          <p:nvPr/>
        </p:nvSpPr>
        <p:spPr bwMode="auto">
          <a:xfrm>
            <a:off x="8421688" y="38385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88" name="Rectangle 67"/>
          <p:cNvSpPr>
            <a:spLocks noChangeArrowheads="1"/>
          </p:cNvSpPr>
          <p:nvPr/>
        </p:nvSpPr>
        <p:spPr bwMode="auto">
          <a:xfrm>
            <a:off x="8421688" y="411321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89" name="Rectangle 68"/>
          <p:cNvSpPr>
            <a:spLocks noChangeArrowheads="1"/>
          </p:cNvSpPr>
          <p:nvPr/>
        </p:nvSpPr>
        <p:spPr bwMode="auto">
          <a:xfrm>
            <a:off x="8421688" y="49053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90" name="Rectangle 69"/>
          <p:cNvSpPr>
            <a:spLocks noChangeArrowheads="1"/>
          </p:cNvSpPr>
          <p:nvPr/>
        </p:nvSpPr>
        <p:spPr bwMode="auto">
          <a:xfrm>
            <a:off x="8421688" y="51339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91" name="Rectangle 70"/>
          <p:cNvSpPr>
            <a:spLocks noChangeArrowheads="1"/>
          </p:cNvSpPr>
          <p:nvPr/>
        </p:nvSpPr>
        <p:spPr bwMode="auto">
          <a:xfrm>
            <a:off x="8421688" y="59721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1192" name="Rectangle 71"/>
          <p:cNvSpPr>
            <a:spLocks noChangeArrowheads="1"/>
          </p:cNvSpPr>
          <p:nvPr/>
        </p:nvSpPr>
        <p:spPr bwMode="auto">
          <a:xfrm>
            <a:off x="8116888" y="54086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CH</a:t>
            </a:r>
            <a:r>
              <a:rPr lang="en-US" sz="1200" baseline="-25000"/>
              <a:t>2</a:t>
            </a:r>
          </a:p>
        </p:txBody>
      </p:sp>
      <p:sp>
        <p:nvSpPr>
          <p:cNvPr id="91193" name="Rectangle 74"/>
          <p:cNvSpPr>
            <a:spLocks noChangeArrowheads="1"/>
          </p:cNvSpPr>
          <p:nvPr/>
        </p:nvSpPr>
        <p:spPr bwMode="auto">
          <a:xfrm>
            <a:off x="4038600" y="1809750"/>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91194" name="Rectangle 75"/>
          <p:cNvSpPr>
            <a:spLocks noChangeArrowheads="1"/>
          </p:cNvSpPr>
          <p:nvPr/>
        </p:nvSpPr>
        <p:spPr bwMode="auto">
          <a:xfrm>
            <a:off x="6934200" y="2119313"/>
            <a:ext cx="439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91195" name="Rectangle 76"/>
          <p:cNvSpPr>
            <a:spLocks noChangeArrowheads="1"/>
          </p:cNvSpPr>
          <p:nvPr/>
        </p:nvSpPr>
        <p:spPr bwMode="auto">
          <a:xfrm>
            <a:off x="6918325" y="1809750"/>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91196" name="Rectangle 77"/>
          <p:cNvSpPr>
            <a:spLocks noChangeArrowheads="1"/>
          </p:cNvSpPr>
          <p:nvPr/>
        </p:nvSpPr>
        <p:spPr bwMode="auto">
          <a:xfrm>
            <a:off x="4029075" y="2111375"/>
            <a:ext cx="439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91197" name="AutoShape 78"/>
          <p:cNvSpPr>
            <a:spLocks noChangeArrowheads="1"/>
          </p:cNvSpPr>
          <p:nvPr/>
        </p:nvSpPr>
        <p:spPr bwMode="auto">
          <a:xfrm>
            <a:off x="409575" y="1349375"/>
            <a:ext cx="2657475"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l"/>
            <a:r>
              <a:rPr lang="en-US" sz="2600">
                <a:solidFill>
                  <a:srgbClr val="0F116A"/>
                </a:solidFill>
              </a:rPr>
              <a:t>Energy Harvest</a:t>
            </a:r>
          </a:p>
        </p:txBody>
      </p:sp>
      <p:sp>
        <p:nvSpPr>
          <p:cNvPr id="534607" name="AutoShape 79"/>
          <p:cNvSpPr>
            <a:spLocks noChangeArrowheads="1"/>
          </p:cNvSpPr>
          <p:nvPr/>
        </p:nvSpPr>
        <p:spPr bwMode="auto">
          <a:xfrm>
            <a:off x="5938838" y="1123950"/>
            <a:ext cx="1030287" cy="5794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9144" rIns="0" bIns="0" anchor="ctr">
            <a:spAutoFit/>
          </a:bodyPr>
          <a:lstStyle/>
          <a:p>
            <a:pPr>
              <a:lnSpc>
                <a:spcPct val="80000"/>
              </a:lnSpc>
            </a:pPr>
            <a:r>
              <a:rPr lang="en-US" sz="2200">
                <a:solidFill>
                  <a:srgbClr val="0F116A"/>
                </a:solidFill>
              </a:rPr>
              <a:t> </a:t>
            </a:r>
            <a:r>
              <a:rPr lang="en-US" sz="2000">
                <a:solidFill>
                  <a:srgbClr val="0F116A"/>
                </a:solidFill>
              </a:rPr>
              <a:t>G3P</a:t>
            </a:r>
          </a:p>
          <a:p>
            <a:pPr>
              <a:lnSpc>
                <a:spcPct val="80000"/>
              </a:lnSpc>
            </a:pPr>
            <a:r>
              <a:rPr lang="en-US" sz="2000">
                <a:solidFill>
                  <a:srgbClr val="0C8F0F"/>
                </a:solidFill>
              </a:rPr>
              <a:t>C-C-C</a:t>
            </a:r>
            <a:r>
              <a:rPr lang="en-US" sz="2000">
                <a:solidFill>
                  <a:srgbClr val="CC0000"/>
                </a:solidFill>
              </a:rPr>
              <a:t>-P</a:t>
            </a:r>
            <a:endParaRPr lang="en-US" sz="2200">
              <a:solidFill>
                <a:srgbClr val="CC0000"/>
              </a:solidFill>
            </a:endParaRPr>
          </a:p>
        </p:txBody>
      </p:sp>
      <p:sp>
        <p:nvSpPr>
          <p:cNvPr id="91199" name="Rectangle 80"/>
          <p:cNvSpPr>
            <a:spLocks noChangeArrowheads="1"/>
          </p:cNvSpPr>
          <p:nvPr/>
        </p:nvSpPr>
        <p:spPr bwMode="auto">
          <a:xfrm>
            <a:off x="7472363" y="1524000"/>
            <a:ext cx="1633537" cy="942975"/>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1200" name="Rectangle 81"/>
          <p:cNvSpPr>
            <a:spLocks noChangeArrowheads="1"/>
          </p:cNvSpPr>
          <p:nvPr/>
        </p:nvSpPr>
        <p:spPr bwMode="auto">
          <a:xfrm>
            <a:off x="6011863" y="1792288"/>
            <a:ext cx="1301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P</a:t>
            </a:r>
            <a:r>
              <a:rPr lang="en-US" sz="1200" baseline="-25000">
                <a:solidFill>
                  <a:srgbClr val="CC0000"/>
                </a:solidFill>
              </a:rPr>
              <a:t>i</a:t>
            </a:r>
            <a:endParaRPr lang="en-US" sz="1200">
              <a:solidFill>
                <a:srgbClr val="CC0000"/>
              </a:solidFill>
            </a:endParaRPr>
          </a:p>
        </p:txBody>
      </p:sp>
      <p:sp>
        <p:nvSpPr>
          <p:cNvPr id="91201" name="Rectangle 82"/>
          <p:cNvSpPr>
            <a:spLocks noChangeArrowheads="1"/>
          </p:cNvSpPr>
          <p:nvPr/>
        </p:nvSpPr>
        <p:spPr bwMode="auto">
          <a:xfrm>
            <a:off x="5270500" y="1806575"/>
            <a:ext cx="1301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P</a:t>
            </a:r>
            <a:r>
              <a:rPr lang="en-US" sz="1200" baseline="-25000">
                <a:solidFill>
                  <a:srgbClr val="CC0000"/>
                </a:solidFill>
              </a:rPr>
              <a:t>i</a:t>
            </a:r>
            <a:endParaRPr lang="en-US" sz="1200">
              <a:solidFill>
                <a:srgbClr val="CC0000"/>
              </a:solidFill>
            </a:endParaRPr>
          </a:p>
        </p:txBody>
      </p:sp>
      <p:sp>
        <p:nvSpPr>
          <p:cNvPr id="91202" name="Rectangle 83"/>
          <p:cNvSpPr>
            <a:spLocks noChangeArrowheads="1"/>
          </p:cNvSpPr>
          <p:nvPr/>
        </p:nvSpPr>
        <p:spPr bwMode="auto">
          <a:xfrm>
            <a:off x="5646738" y="1911350"/>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6</a:t>
            </a:r>
            <a:endParaRPr lang="en-US" sz="1200"/>
          </a:p>
        </p:txBody>
      </p:sp>
      <p:sp>
        <p:nvSpPr>
          <p:cNvPr id="534612" name="AutoShape 84"/>
          <p:cNvSpPr>
            <a:spLocks noChangeArrowheads="1"/>
          </p:cNvSpPr>
          <p:nvPr/>
        </p:nvSpPr>
        <p:spPr bwMode="auto">
          <a:xfrm>
            <a:off x="3856038" y="5300663"/>
            <a:ext cx="3779837" cy="1431925"/>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4613" name="Freeform 85"/>
          <p:cNvSpPr>
            <a:spLocks/>
          </p:cNvSpPr>
          <p:nvPr/>
        </p:nvSpPr>
        <p:spPr bwMode="auto">
          <a:xfrm>
            <a:off x="3482975" y="5091113"/>
            <a:ext cx="501650" cy="171450"/>
          </a:xfrm>
          <a:custGeom>
            <a:avLst/>
            <a:gdLst>
              <a:gd name="T0" fmla="*/ 0 w 230"/>
              <a:gd name="T1" fmla="*/ 2147483647 h 108"/>
              <a:gd name="T2" fmla="*/ 2147483647 w 230"/>
              <a:gd name="T3" fmla="*/ 2147483647 h 108"/>
              <a:gd name="T4" fmla="*/ 2147483647 w 230"/>
              <a:gd name="T5" fmla="*/ 2147483647 h 108"/>
              <a:gd name="T6" fmla="*/ 0 60000 65536"/>
              <a:gd name="T7" fmla="*/ 0 60000 65536"/>
              <a:gd name="T8" fmla="*/ 0 60000 65536"/>
              <a:gd name="T9" fmla="*/ 0 w 230"/>
              <a:gd name="T10" fmla="*/ 0 h 108"/>
              <a:gd name="T11" fmla="*/ 230 w 230"/>
              <a:gd name="T12" fmla="*/ 108 h 108"/>
            </a:gdLst>
            <a:ahLst/>
            <a:cxnLst>
              <a:cxn ang="T6">
                <a:pos x="T0" y="T1"/>
              </a:cxn>
              <a:cxn ang="T7">
                <a:pos x="T2" y="T3"/>
              </a:cxn>
              <a:cxn ang="T8">
                <a:pos x="T4" y="T5"/>
              </a:cxn>
            </a:cxnLst>
            <a:rect l="T9" t="T10" r="T11" b="T12"/>
            <a:pathLst>
              <a:path w="230" h="108">
                <a:moveTo>
                  <a:pt x="0" y="3"/>
                </a:moveTo>
                <a:cubicBezTo>
                  <a:pt x="62" y="1"/>
                  <a:pt x="125" y="0"/>
                  <a:pt x="163" y="17"/>
                </a:cubicBezTo>
                <a:cubicBezTo>
                  <a:pt x="201" y="34"/>
                  <a:pt x="215" y="71"/>
                  <a:pt x="230" y="108"/>
                </a:cubicBezTo>
              </a:path>
            </a:pathLst>
          </a:custGeom>
          <a:noFill/>
          <a:ln w="38100">
            <a:solidFill>
              <a:srgbClr val="000000"/>
            </a:solidFill>
            <a:round/>
            <a:headEnd/>
            <a:tailEnd type="stealth"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4615" name="AutoShape 87"/>
          <p:cNvSpPr>
            <a:spLocks noChangeArrowheads="1"/>
          </p:cNvSpPr>
          <p:nvPr/>
        </p:nvSpPr>
        <p:spPr bwMode="auto">
          <a:xfrm>
            <a:off x="4440238" y="1123950"/>
            <a:ext cx="1030287" cy="5794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9144" rIns="0" bIns="0" anchor="ctr">
            <a:spAutoFit/>
          </a:bodyPr>
          <a:lstStyle/>
          <a:p>
            <a:pPr>
              <a:lnSpc>
                <a:spcPct val="80000"/>
              </a:lnSpc>
            </a:pPr>
            <a:r>
              <a:rPr lang="en-US" sz="2200">
                <a:solidFill>
                  <a:srgbClr val="0F116A"/>
                </a:solidFill>
              </a:rPr>
              <a:t> </a:t>
            </a:r>
            <a:r>
              <a:rPr lang="en-US" sz="2000">
                <a:solidFill>
                  <a:srgbClr val="0F116A"/>
                </a:solidFill>
              </a:rPr>
              <a:t>DHAP</a:t>
            </a:r>
          </a:p>
          <a:p>
            <a:pPr>
              <a:lnSpc>
                <a:spcPct val="80000"/>
              </a:lnSpc>
            </a:pPr>
            <a:r>
              <a:rPr lang="en-US" sz="2000">
                <a:solidFill>
                  <a:srgbClr val="CC0000"/>
                </a:solidFill>
              </a:rPr>
              <a:t>P-</a:t>
            </a:r>
            <a:r>
              <a:rPr lang="en-US" sz="2000">
                <a:solidFill>
                  <a:srgbClr val="0C8F0F"/>
                </a:solidFill>
              </a:rPr>
              <a:t>C-C-C</a:t>
            </a:r>
          </a:p>
        </p:txBody>
      </p:sp>
      <p:sp>
        <p:nvSpPr>
          <p:cNvPr id="534616" name="AutoShape 88"/>
          <p:cNvSpPr>
            <a:spLocks noChangeArrowheads="1"/>
          </p:cNvSpPr>
          <p:nvPr/>
        </p:nvSpPr>
        <p:spPr bwMode="auto">
          <a:xfrm>
            <a:off x="5567363" y="1392238"/>
            <a:ext cx="333375" cy="82550"/>
          </a:xfrm>
          <a:prstGeom prst="rightArrow">
            <a:avLst>
              <a:gd name="adj1" fmla="val 50000"/>
              <a:gd name="adj2" fmla="val 100962"/>
            </a:avLst>
          </a:prstGeom>
          <a:solidFill>
            <a:srgbClr val="000000"/>
          </a:solidFill>
          <a:ln w="9525">
            <a:solidFill>
              <a:srgbClr val="000000"/>
            </a:solidFill>
            <a:miter lim="800000"/>
            <a:headEnd/>
            <a:tailEnd/>
          </a:ln>
        </p:spPr>
        <p:txBody>
          <a:bodyPr wrap="none" anchor="ctr"/>
          <a:lstStyle/>
          <a:p>
            <a:endParaRPr lang="en-US"/>
          </a:p>
        </p:txBody>
      </p:sp>
      <p:sp>
        <p:nvSpPr>
          <p:cNvPr id="534621" name="AutoShape 93"/>
          <p:cNvSpPr>
            <a:spLocks noChangeArrowheads="1"/>
          </p:cNvSpPr>
          <p:nvPr/>
        </p:nvSpPr>
        <p:spPr bwMode="auto">
          <a:xfrm>
            <a:off x="3856038" y="1703388"/>
            <a:ext cx="3779837" cy="693737"/>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4620" name="Freeform 92"/>
          <p:cNvSpPr>
            <a:spLocks/>
          </p:cNvSpPr>
          <p:nvPr/>
        </p:nvSpPr>
        <p:spPr bwMode="auto">
          <a:xfrm>
            <a:off x="3463925" y="2009775"/>
            <a:ext cx="557213" cy="92075"/>
          </a:xfrm>
          <a:custGeom>
            <a:avLst/>
            <a:gdLst>
              <a:gd name="T0" fmla="*/ 0 w 354"/>
              <a:gd name="T1" fmla="*/ 2147483647 h 58"/>
              <a:gd name="T2" fmla="*/ 2147483647 w 354"/>
              <a:gd name="T3" fmla="*/ 2147483647 h 58"/>
              <a:gd name="T4" fmla="*/ 2147483647 w 354"/>
              <a:gd name="T5" fmla="*/ 2147483647 h 58"/>
              <a:gd name="T6" fmla="*/ 0 60000 65536"/>
              <a:gd name="T7" fmla="*/ 0 60000 65536"/>
              <a:gd name="T8" fmla="*/ 0 60000 65536"/>
              <a:gd name="T9" fmla="*/ 0 w 354"/>
              <a:gd name="T10" fmla="*/ 0 h 58"/>
              <a:gd name="T11" fmla="*/ 354 w 354"/>
              <a:gd name="T12" fmla="*/ 58 h 58"/>
            </a:gdLst>
            <a:ahLst/>
            <a:cxnLst>
              <a:cxn ang="T6">
                <a:pos x="T0" y="T1"/>
              </a:cxn>
              <a:cxn ang="T7">
                <a:pos x="T2" y="T3"/>
              </a:cxn>
              <a:cxn ang="T8">
                <a:pos x="T4" y="T5"/>
              </a:cxn>
            </a:cxnLst>
            <a:rect l="T9" t="T10" r="T11" b="T12"/>
            <a:pathLst>
              <a:path w="354" h="58">
                <a:moveTo>
                  <a:pt x="0" y="53"/>
                </a:moveTo>
                <a:cubicBezTo>
                  <a:pt x="68" y="26"/>
                  <a:pt x="137" y="0"/>
                  <a:pt x="196" y="1"/>
                </a:cubicBezTo>
                <a:cubicBezTo>
                  <a:pt x="255" y="2"/>
                  <a:pt x="304" y="30"/>
                  <a:pt x="354" y="58"/>
                </a:cubicBezTo>
              </a:path>
            </a:pathLst>
          </a:custGeom>
          <a:noFill/>
          <a:ln w="38100">
            <a:solidFill>
              <a:srgbClr val="000000"/>
            </a:solidFill>
            <a:round/>
            <a:headEnd/>
            <a:tailEnd type="stealth"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4542" name="Rectangle 14" descr="Rectangle: Click to edit Master text styles&#10;Second level&#10;Third level&#10;Fourth level&#10;Fifth level"/>
          <p:cNvSpPr>
            <a:spLocks noGrp="1" noChangeArrowheads="1"/>
          </p:cNvSpPr>
          <p:nvPr>
            <p:ph type="body" idx="1"/>
          </p:nvPr>
        </p:nvSpPr>
        <p:spPr>
          <a:xfrm>
            <a:off x="-14287" y="1547019"/>
            <a:ext cx="4035425" cy="4125912"/>
          </a:xfrm>
        </p:spPr>
        <p:txBody>
          <a:bodyPr>
            <a:normAutofit fontScale="92500" lnSpcReduction="10000"/>
          </a:bodyPr>
          <a:lstStyle/>
          <a:p>
            <a:pPr eaLnBrk="1" hangingPunct="1">
              <a:lnSpc>
                <a:spcPct val="90000"/>
              </a:lnSpc>
            </a:pPr>
            <a:endParaRPr lang="en-US" sz="2600" dirty="0">
              <a:latin typeface="Tahoma" charset="0"/>
            </a:endParaRPr>
          </a:p>
          <a:p>
            <a:pPr lvl="1" eaLnBrk="1" hangingPunct="1">
              <a:lnSpc>
                <a:spcPct val="90000"/>
              </a:lnSpc>
            </a:pPr>
            <a:r>
              <a:rPr lang="en-US" dirty="0">
                <a:latin typeface="Tahoma" charset="0"/>
                <a:ea typeface="Arial" charset="0"/>
                <a:cs typeface="Arial" charset="0"/>
              </a:rPr>
              <a:t>NADH production</a:t>
            </a:r>
          </a:p>
          <a:p>
            <a:pPr marL="1085850" lvl="2" eaLnBrk="1" hangingPunct="1">
              <a:lnSpc>
                <a:spcPct val="90000"/>
              </a:lnSpc>
            </a:pPr>
            <a:r>
              <a:rPr lang="en-US" dirty="0">
                <a:latin typeface="Tahoma" charset="0"/>
                <a:ea typeface="Arial" charset="0"/>
                <a:cs typeface="Arial" charset="0"/>
              </a:rPr>
              <a:t>G3P donates H</a:t>
            </a:r>
          </a:p>
          <a:p>
            <a:pPr marL="1085850" lvl="2" eaLnBrk="1" hangingPunct="1">
              <a:lnSpc>
                <a:spcPct val="90000"/>
              </a:lnSpc>
            </a:pPr>
            <a:r>
              <a:rPr lang="en-US" dirty="0">
                <a:latin typeface="Tahoma" charset="0"/>
                <a:ea typeface="Arial" charset="0"/>
                <a:cs typeface="Arial" charset="0"/>
              </a:rPr>
              <a:t>oxidizes the sugar</a:t>
            </a:r>
          </a:p>
          <a:p>
            <a:pPr marL="1085850" lvl="2" eaLnBrk="1" hangingPunct="1">
              <a:lnSpc>
                <a:spcPct val="90000"/>
              </a:lnSpc>
            </a:pPr>
            <a:r>
              <a:rPr lang="en-US" dirty="0">
                <a:latin typeface="Tahoma" charset="0"/>
                <a:ea typeface="Arial" charset="0"/>
                <a:cs typeface="Arial" charset="0"/>
              </a:rPr>
              <a:t>reduces NAD</a:t>
            </a:r>
            <a:r>
              <a:rPr lang="en-US" baseline="30000" dirty="0">
                <a:latin typeface="Tahoma" charset="0"/>
                <a:ea typeface="Arial" charset="0"/>
                <a:cs typeface="Arial" charset="0"/>
              </a:rPr>
              <a:t>+</a:t>
            </a:r>
            <a:endParaRPr lang="en-US" dirty="0">
              <a:latin typeface="Tahoma" charset="0"/>
              <a:ea typeface="Arial" charset="0"/>
              <a:cs typeface="Arial" charset="0"/>
            </a:endParaRPr>
          </a:p>
          <a:p>
            <a:pPr marL="1085850" lvl="2" eaLnBrk="1" hangingPunct="1">
              <a:lnSpc>
                <a:spcPct val="90000"/>
              </a:lnSpc>
            </a:pPr>
            <a:r>
              <a:rPr lang="en-US" dirty="0">
                <a:latin typeface="Tahoma" charset="0"/>
                <a:ea typeface="Arial" charset="0"/>
                <a:cs typeface="Arial" charset="0"/>
              </a:rPr>
              <a:t>NAD</a:t>
            </a:r>
            <a:r>
              <a:rPr lang="en-US" baseline="30000" dirty="0">
                <a:latin typeface="Tahoma" charset="0"/>
                <a:ea typeface="Arial" charset="0"/>
                <a:cs typeface="Arial" charset="0"/>
              </a:rPr>
              <a:t>+</a:t>
            </a:r>
            <a:r>
              <a:rPr lang="en-US" dirty="0">
                <a:latin typeface="Tahoma" charset="0"/>
                <a:ea typeface="Arial" charset="0"/>
                <a:cs typeface="Arial" charset="0"/>
              </a:rPr>
              <a:t> </a:t>
            </a:r>
            <a:r>
              <a:rPr lang="en-US" dirty="0">
                <a:latin typeface="Tahoma" charset="0"/>
                <a:ea typeface="Arial" charset="0"/>
                <a:cs typeface="Arial" charset="0"/>
                <a:sym typeface="Symbol" charset="0"/>
              </a:rPr>
              <a:t> </a:t>
            </a:r>
            <a:r>
              <a:rPr lang="en-US" dirty="0">
                <a:solidFill>
                  <a:srgbClr val="CC0000"/>
                </a:solidFill>
                <a:latin typeface="Tahoma" charset="0"/>
                <a:ea typeface="Arial" charset="0"/>
                <a:cs typeface="Arial" charset="0"/>
                <a:sym typeface="Symbol" charset="0"/>
              </a:rPr>
              <a:t>NADH</a:t>
            </a:r>
            <a:endParaRPr lang="en-US" dirty="0">
              <a:latin typeface="Tahoma" charset="0"/>
              <a:ea typeface="Arial" charset="0"/>
              <a:cs typeface="Arial" charset="0"/>
              <a:sym typeface="Symbol" charset="0"/>
            </a:endParaRPr>
          </a:p>
          <a:p>
            <a:pPr lvl="1" eaLnBrk="1" hangingPunct="1">
              <a:lnSpc>
                <a:spcPct val="90000"/>
              </a:lnSpc>
            </a:pPr>
            <a:r>
              <a:rPr lang="en-US" dirty="0">
                <a:latin typeface="Tahoma" charset="0"/>
                <a:ea typeface="Arial" charset="0"/>
                <a:cs typeface="Arial" charset="0"/>
              </a:rPr>
              <a:t>ATP production</a:t>
            </a:r>
          </a:p>
          <a:p>
            <a:pPr marL="1085850" lvl="2" eaLnBrk="1" hangingPunct="1">
              <a:lnSpc>
                <a:spcPct val="90000"/>
              </a:lnSpc>
            </a:pPr>
            <a:r>
              <a:rPr lang="en-US" dirty="0">
                <a:latin typeface="Tahoma" charset="0"/>
                <a:ea typeface="Arial" charset="0"/>
                <a:cs typeface="Arial" charset="0"/>
              </a:rPr>
              <a:t>G3P </a:t>
            </a:r>
            <a:r>
              <a:rPr lang="en-US" dirty="0">
                <a:latin typeface="Tahoma" charset="0"/>
                <a:ea typeface="Arial" charset="0"/>
                <a:cs typeface="Arial" charset="0"/>
                <a:sym typeface="Symbol" charset="0"/>
              </a:rPr>
              <a:t>   pyruvate</a:t>
            </a:r>
          </a:p>
          <a:p>
            <a:pPr marL="1085850" lvl="2" eaLnBrk="1" hangingPunct="1">
              <a:lnSpc>
                <a:spcPct val="90000"/>
              </a:lnSpc>
            </a:pPr>
            <a:r>
              <a:rPr lang="en-US" dirty="0">
                <a:latin typeface="Tahoma" charset="0"/>
                <a:ea typeface="Arial" charset="0"/>
                <a:cs typeface="Arial" charset="0"/>
                <a:sym typeface="Symbol" charset="0"/>
              </a:rPr>
              <a:t>PEP sugar donates P</a:t>
            </a:r>
          </a:p>
          <a:p>
            <a:pPr marL="1428750" lvl="3" eaLnBrk="1" hangingPunct="1">
              <a:lnSpc>
                <a:spcPct val="90000"/>
              </a:lnSpc>
            </a:pPr>
            <a:r>
              <a:rPr lang="ja-JP" altLang="en-US" sz="1800" dirty="0">
                <a:solidFill>
                  <a:srgbClr val="CC0000"/>
                </a:solidFill>
                <a:latin typeface="Tahoma" charset="0"/>
                <a:ea typeface="Arial" charset="0"/>
                <a:cs typeface="Arial" charset="0"/>
                <a:sym typeface="Symbol" charset="0"/>
              </a:rPr>
              <a:t>“</a:t>
            </a:r>
            <a:r>
              <a:rPr lang="en-US" altLang="ja-JP" sz="1800" u="sng" dirty="0">
                <a:solidFill>
                  <a:srgbClr val="CC0000"/>
                </a:solidFill>
                <a:latin typeface="Tahoma" charset="0"/>
                <a:ea typeface="Arial" charset="0"/>
                <a:cs typeface="Arial" charset="0"/>
                <a:sym typeface="Symbol" charset="0"/>
              </a:rPr>
              <a:t>substrate level phosphorylation</a:t>
            </a:r>
            <a:r>
              <a:rPr lang="ja-JP" altLang="en-US" sz="1800" dirty="0">
                <a:solidFill>
                  <a:srgbClr val="CC0000"/>
                </a:solidFill>
                <a:latin typeface="Tahoma" charset="0"/>
                <a:ea typeface="Arial" charset="0"/>
                <a:cs typeface="Arial" charset="0"/>
                <a:sym typeface="Symbol" charset="0"/>
              </a:rPr>
              <a:t>”</a:t>
            </a:r>
            <a:endParaRPr lang="en-US" altLang="ja-JP" sz="1800" dirty="0">
              <a:latin typeface="Tahoma" charset="0"/>
              <a:ea typeface="Arial" charset="0"/>
              <a:cs typeface="Arial" charset="0"/>
              <a:sym typeface="Symbol" charset="0"/>
            </a:endParaRPr>
          </a:p>
          <a:p>
            <a:pPr marL="1085850" lvl="2" eaLnBrk="1" hangingPunct="1">
              <a:lnSpc>
                <a:spcPct val="90000"/>
              </a:lnSpc>
            </a:pPr>
            <a:r>
              <a:rPr lang="en-US" dirty="0">
                <a:latin typeface="Tahoma" charset="0"/>
                <a:ea typeface="Arial" charset="0"/>
                <a:cs typeface="Arial" charset="0"/>
                <a:sym typeface="Symbol" charset="0"/>
              </a:rPr>
              <a:t>ADP  </a:t>
            </a:r>
            <a:r>
              <a:rPr lang="en-US" dirty="0">
                <a:solidFill>
                  <a:srgbClr val="CC0000"/>
                </a:solidFill>
                <a:latin typeface="Tahoma" charset="0"/>
                <a:ea typeface="Arial" charset="0"/>
                <a:cs typeface="Arial" charset="0"/>
                <a:sym typeface="Symbol" charset="0"/>
              </a:rPr>
              <a:t>ATP</a:t>
            </a:r>
          </a:p>
        </p:txBody>
      </p:sp>
    </p:spTree>
    <p:extLst>
      <p:ext uri="{BB962C8B-B14F-4D97-AF65-F5344CB8AC3E}">
        <p14:creationId xmlns:p14="http://schemas.microsoft.com/office/powerpoint/2010/main" val="285291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4615"/>
                                        </p:tgtEl>
                                        <p:attrNameLst>
                                          <p:attrName>style.visibility</p:attrName>
                                        </p:attrNameLst>
                                      </p:cBhvr>
                                      <p:to>
                                        <p:strVal val="visible"/>
                                      </p:to>
                                    </p:set>
                                    <p:animEffect transition="in" filter="wipe(left)">
                                      <p:cBhvr>
                                        <p:cTn id="7" dur="500"/>
                                        <p:tgtEl>
                                          <p:spTgt spid="534615"/>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4616"/>
                                        </p:tgtEl>
                                        <p:attrNameLst>
                                          <p:attrName>style.visibility</p:attrName>
                                        </p:attrNameLst>
                                      </p:cBhvr>
                                      <p:to>
                                        <p:strVal val="visible"/>
                                      </p:to>
                                    </p:set>
                                    <p:animEffect transition="in" filter="wipe(left)">
                                      <p:cBhvr>
                                        <p:cTn id="11" dur="500"/>
                                        <p:tgtEl>
                                          <p:spTgt spid="534616"/>
                                        </p:tgtEl>
                                      </p:cBhvr>
                                    </p:animEffect>
                                  </p:childTnLst>
                                  <p:subTnLst>
                                    <p:audio>
                                      <p:cMediaNode>
                                        <p:cTn display="0" masterRel="sameClick">
                                          <p:stCondLst>
                                            <p:cond evt="begin" delay="0">
                                              <p:tn val="9"/>
                                            </p:cond>
                                          </p:stCondLst>
                                          <p:endCondLst>
                                            <p:cond evt="onStopAudio" delay="0">
                                              <p:tgtEl>
                                                <p:sldTgt/>
                                              </p:tgtEl>
                                            </p:cond>
                                          </p:endCondLst>
                                        </p:cTn>
                                        <p:tgtEl>
                                          <p:sndTgt r:embed="rId3" name="Pencil Check"/>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4607"/>
                                        </p:tgtEl>
                                        <p:attrNameLst>
                                          <p:attrName>style.visibility</p:attrName>
                                        </p:attrNameLst>
                                      </p:cBhvr>
                                      <p:to>
                                        <p:strVal val="visible"/>
                                      </p:to>
                                    </p:set>
                                    <p:animEffect transition="in" filter="wipe(left)">
                                      <p:cBhvr>
                                        <p:cTn id="16" dur="500"/>
                                        <p:tgtEl>
                                          <p:spTgt spid="534607"/>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34542">
                                            <p:txEl>
                                              <p:pRg st="1" end="1"/>
                                            </p:txEl>
                                          </p:spTgt>
                                        </p:tgtEl>
                                        <p:attrNameLst>
                                          <p:attrName>style.visibility</p:attrName>
                                        </p:attrNameLst>
                                      </p:cBhvr>
                                      <p:to>
                                        <p:strVal val="visible"/>
                                      </p:to>
                                    </p:set>
                                    <p:anim calcmode="lin" valueType="num">
                                      <p:cBhvr additive="base">
                                        <p:cTn id="21" dur="500" fill="hold"/>
                                        <p:tgtEl>
                                          <p:spTgt spid="53454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45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4620"/>
                                        </p:tgtEl>
                                        <p:attrNameLst>
                                          <p:attrName>style.visibility</p:attrName>
                                        </p:attrNameLst>
                                      </p:cBhvr>
                                      <p:to>
                                        <p:strVal val="visible"/>
                                      </p:to>
                                    </p:set>
                                    <p:animEffect transition="in" filter="wipe(left)">
                                      <p:cBhvr>
                                        <p:cTn id="27" dur="500"/>
                                        <p:tgtEl>
                                          <p:spTgt spid="534620"/>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34621"/>
                                        </p:tgtEl>
                                        <p:attrNameLst>
                                          <p:attrName>style.visibility</p:attrName>
                                        </p:attrNameLst>
                                      </p:cBhvr>
                                      <p:to>
                                        <p:strVal val="visible"/>
                                      </p:to>
                                    </p:set>
                                    <p:animEffect transition="in" filter="wipe(left)">
                                      <p:cBhvr>
                                        <p:cTn id="31" dur="500"/>
                                        <p:tgtEl>
                                          <p:spTgt spid="534621"/>
                                        </p:tgtEl>
                                      </p:cBhvr>
                                    </p:animEffect>
                                  </p:childTnLst>
                                  <p:subTnLst>
                                    <p:audio>
                                      <p:cMediaNode>
                                        <p:cTn display="0" masterRel="sameClick">
                                          <p:stCondLst>
                                            <p:cond evt="begin" delay="0">
                                              <p:tn val="29"/>
                                            </p:cond>
                                          </p:stCondLst>
                                          <p:endCondLst>
                                            <p:cond evt="onStopAudio" delay="0">
                                              <p:tgtEl>
                                                <p:sldTgt/>
                                              </p:tgtEl>
                                            </p:cond>
                                          </p:endCondLst>
                                        </p:cTn>
                                        <p:tgtEl>
                                          <p:sndTgt r:embed="rId6"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34542">
                                            <p:txEl>
                                              <p:pRg st="2" end="2"/>
                                            </p:txEl>
                                          </p:spTgt>
                                        </p:tgtEl>
                                        <p:attrNameLst>
                                          <p:attrName>style.visibility</p:attrName>
                                        </p:attrNameLst>
                                      </p:cBhvr>
                                      <p:to>
                                        <p:strVal val="visible"/>
                                      </p:to>
                                    </p:set>
                                    <p:anim calcmode="lin" valueType="num">
                                      <p:cBhvr additive="base">
                                        <p:cTn id="36" dur="500" fill="hold"/>
                                        <p:tgtEl>
                                          <p:spTgt spid="534542">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3454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34542">
                                            <p:txEl>
                                              <p:pRg st="3" end="3"/>
                                            </p:txEl>
                                          </p:spTgt>
                                        </p:tgtEl>
                                        <p:attrNameLst>
                                          <p:attrName>style.visibility</p:attrName>
                                        </p:attrNameLst>
                                      </p:cBhvr>
                                      <p:to>
                                        <p:strVal val="visible"/>
                                      </p:to>
                                    </p:set>
                                    <p:anim calcmode="lin" valueType="num">
                                      <p:cBhvr additive="base">
                                        <p:cTn id="42" dur="500" fill="hold"/>
                                        <p:tgtEl>
                                          <p:spTgt spid="534542">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3454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34542">
                                            <p:txEl>
                                              <p:pRg st="4" end="4"/>
                                            </p:txEl>
                                          </p:spTgt>
                                        </p:tgtEl>
                                        <p:attrNameLst>
                                          <p:attrName>style.visibility</p:attrName>
                                        </p:attrNameLst>
                                      </p:cBhvr>
                                      <p:to>
                                        <p:strVal val="visible"/>
                                      </p:to>
                                    </p:set>
                                    <p:anim calcmode="lin" valueType="num">
                                      <p:cBhvr additive="base">
                                        <p:cTn id="48" dur="500" fill="hold"/>
                                        <p:tgtEl>
                                          <p:spTgt spid="534542">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3454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34542">
                                            <p:txEl>
                                              <p:pRg st="5" end="5"/>
                                            </p:txEl>
                                          </p:spTgt>
                                        </p:tgtEl>
                                        <p:attrNameLst>
                                          <p:attrName>style.visibility</p:attrName>
                                        </p:attrNameLst>
                                      </p:cBhvr>
                                      <p:to>
                                        <p:strVal val="visible"/>
                                      </p:to>
                                    </p:set>
                                    <p:anim calcmode="lin" valueType="num">
                                      <p:cBhvr additive="base">
                                        <p:cTn id="54" dur="500" fill="hold"/>
                                        <p:tgtEl>
                                          <p:spTgt spid="534542">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53454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534542">
                                            <p:txEl>
                                              <p:pRg st="6" end="6"/>
                                            </p:txEl>
                                          </p:spTgt>
                                        </p:tgtEl>
                                        <p:attrNameLst>
                                          <p:attrName>style.visibility</p:attrName>
                                        </p:attrNameLst>
                                      </p:cBhvr>
                                      <p:to>
                                        <p:strVal val="visible"/>
                                      </p:to>
                                    </p:set>
                                    <p:anim calcmode="lin" valueType="num">
                                      <p:cBhvr additive="base">
                                        <p:cTn id="60" dur="500" fill="hold"/>
                                        <p:tgtEl>
                                          <p:spTgt spid="534542">
                                            <p:txEl>
                                              <p:pRg st="6" end="6"/>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53454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Whoosh"/>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534542">
                                            <p:txEl>
                                              <p:pRg st="7" end="7"/>
                                            </p:txEl>
                                          </p:spTgt>
                                        </p:tgtEl>
                                        <p:attrNameLst>
                                          <p:attrName>style.visibility</p:attrName>
                                        </p:attrNameLst>
                                      </p:cBhvr>
                                      <p:to>
                                        <p:strVal val="visible"/>
                                      </p:to>
                                    </p:set>
                                    <p:anim calcmode="lin" valueType="num">
                                      <p:cBhvr additive="base">
                                        <p:cTn id="66" dur="500" fill="hold"/>
                                        <p:tgtEl>
                                          <p:spTgt spid="534542">
                                            <p:txEl>
                                              <p:pRg st="7" end="7"/>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53454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534542">
                                            <p:txEl>
                                              <p:pRg st="8" end="8"/>
                                            </p:txEl>
                                          </p:spTgt>
                                        </p:tgtEl>
                                        <p:attrNameLst>
                                          <p:attrName>style.visibility</p:attrName>
                                        </p:attrNameLst>
                                      </p:cBhvr>
                                      <p:to>
                                        <p:strVal val="visible"/>
                                      </p:to>
                                    </p:set>
                                    <p:anim calcmode="lin" valueType="num">
                                      <p:cBhvr additive="base">
                                        <p:cTn id="72" dur="500" fill="hold"/>
                                        <p:tgtEl>
                                          <p:spTgt spid="534542">
                                            <p:txEl>
                                              <p:pRg st="8" end="8"/>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53454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534542">
                                            <p:txEl>
                                              <p:pRg st="9" end="9"/>
                                            </p:txEl>
                                          </p:spTgt>
                                        </p:tgtEl>
                                        <p:attrNameLst>
                                          <p:attrName>style.visibility</p:attrName>
                                        </p:attrNameLst>
                                      </p:cBhvr>
                                      <p:to>
                                        <p:strVal val="visible"/>
                                      </p:to>
                                    </p:set>
                                    <p:anim calcmode="lin" valueType="num">
                                      <p:cBhvr additive="base">
                                        <p:cTn id="78" dur="500" fill="hold"/>
                                        <p:tgtEl>
                                          <p:spTgt spid="534542">
                                            <p:txEl>
                                              <p:pRg st="9" end="9"/>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53454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Whoosh"/>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34613"/>
                                        </p:tgtEl>
                                        <p:attrNameLst>
                                          <p:attrName>style.visibility</p:attrName>
                                        </p:attrNameLst>
                                      </p:cBhvr>
                                      <p:to>
                                        <p:strVal val="visible"/>
                                      </p:to>
                                    </p:set>
                                    <p:animEffect transition="in" filter="wipe(left)">
                                      <p:cBhvr>
                                        <p:cTn id="84" dur="500"/>
                                        <p:tgtEl>
                                          <p:spTgt spid="534613"/>
                                        </p:tgtEl>
                                      </p:cBhvr>
                                    </p:animEffect>
                                  </p:childTnLst>
                                  <p:subTnLst>
                                    <p:audio>
                                      <p:cMediaNode>
                                        <p:cTn display="0" masterRel="sameClick">
                                          <p:stCondLst>
                                            <p:cond evt="begin" delay="0">
                                              <p:tn val="82"/>
                                            </p:cond>
                                          </p:stCondLst>
                                          <p:endCondLst>
                                            <p:cond evt="onStopAudio" delay="0">
                                              <p:tgtEl>
                                                <p:sldTgt/>
                                              </p:tgtEl>
                                            </p:cond>
                                          </p:endCondLst>
                                        </p:cTn>
                                        <p:tgtEl>
                                          <p:sndTgt r:embed="rId3" name="Pencil Check"/>
                                        </p:tgtEl>
                                      </p:cMediaNode>
                                    </p:audio>
                                  </p:subTnLst>
                                </p:cTn>
                              </p:par>
                            </p:childTnLst>
                          </p:cTn>
                        </p:par>
                        <p:par>
                          <p:cTn id="85" fill="hold" nodeType="afterGroup">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534612"/>
                                        </p:tgtEl>
                                        <p:attrNameLst>
                                          <p:attrName>style.visibility</p:attrName>
                                        </p:attrNameLst>
                                      </p:cBhvr>
                                      <p:to>
                                        <p:strVal val="visible"/>
                                      </p:to>
                                    </p:set>
                                    <p:animEffect transition="in" filter="wipe(left)">
                                      <p:cBhvr>
                                        <p:cTn id="88" dur="500"/>
                                        <p:tgtEl>
                                          <p:spTgt spid="534612"/>
                                        </p:tgtEl>
                                      </p:cBhvr>
                                    </p:animEffect>
                                  </p:childTnLst>
                                  <p:subTnLst>
                                    <p:audio>
                                      <p:cMediaNode>
                                        <p:cTn display="0" masterRel="sameClick">
                                          <p:stCondLst>
                                            <p:cond evt="begin" delay="0">
                                              <p:tn val="86"/>
                                            </p:cond>
                                          </p:stCondLst>
                                          <p:endCondLst>
                                            <p:cond evt="onStopAudio" delay="0">
                                              <p:tgtEl>
                                                <p:sldTgt/>
                                              </p:tgtEl>
                                            </p:cond>
                                          </p:endCondLst>
                                        </p:cTn>
                                        <p:tgtEl>
                                          <p:sndTgt r:embed="rId6" name="Vibro Up"/>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34542">
                                            <p:txEl>
                                              <p:pRg st="10" end="10"/>
                                            </p:txEl>
                                          </p:spTgt>
                                        </p:tgtEl>
                                        <p:attrNameLst>
                                          <p:attrName>style.visibility</p:attrName>
                                        </p:attrNameLst>
                                      </p:cBhvr>
                                      <p:to>
                                        <p:strVal val="visible"/>
                                      </p:to>
                                    </p:set>
                                    <p:anim calcmode="lin" valueType="num">
                                      <p:cBhvr additive="base">
                                        <p:cTn id="93" dur="500" fill="hold"/>
                                        <p:tgtEl>
                                          <p:spTgt spid="534542">
                                            <p:txEl>
                                              <p:pRg st="10" end="1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53454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07" grpId="0" animBg="1" autoUpdateAnimBg="0"/>
      <p:bldP spid="534612" grpId="0" animBg="1"/>
      <p:bldP spid="534613" grpId="0" animBg="1"/>
      <p:bldP spid="534615" grpId="0" animBg="1" autoUpdateAnimBg="0"/>
      <p:bldP spid="534616" grpId="0" animBg="1"/>
      <p:bldP spid="534621" grpId="0" animBg="1"/>
      <p:bldP spid="534620" grpId="0" animBg="1"/>
      <p:bldP spid="53454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139538"/>
            <a:ext cx="8229600" cy="1143000"/>
          </a:xfrm>
        </p:spPr>
        <p:txBody>
          <a:bodyPr/>
          <a:lstStyle/>
          <a:p>
            <a:pPr eaLnBrk="1" hangingPunct="1"/>
            <a:r>
              <a:rPr lang="en-US" dirty="0">
                <a:latin typeface="Times New Roman" charset="0"/>
              </a:rPr>
              <a:t>Substrate-level Phosphorylation</a:t>
            </a:r>
          </a:p>
        </p:txBody>
      </p:sp>
      <p:pic>
        <p:nvPicPr>
          <p:cNvPr id="542723" name="Picture 3" descr="f9-04_substrate-level_p_c"/>
          <p:cNvPicPr>
            <a:picLocks noChangeAspect="1" noChangeArrowheads="1"/>
          </p:cNvPicPr>
          <p:nvPr/>
        </p:nvPicPr>
        <p:blipFill>
          <a:blip r:embed="rId9">
            <a:extLst>
              <a:ext uri="{28A0092B-C50C-407E-A947-70E740481C1C}">
                <a14:useLocalDpi xmlns:a14="http://schemas.microsoft.com/office/drawing/2010/main" val="0"/>
              </a:ext>
            </a:extLst>
          </a:blip>
          <a:srcRect l="1125" t="19501" r="53999" b="14999"/>
          <a:stretch>
            <a:fillRect/>
          </a:stretch>
        </p:blipFill>
        <p:spPr bwMode="auto">
          <a:xfrm>
            <a:off x="4267200" y="4416425"/>
            <a:ext cx="21510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4" name="AutoShape 4"/>
          <p:cNvSpPr>
            <a:spLocks noChangeArrowheads="1"/>
          </p:cNvSpPr>
          <p:nvPr/>
        </p:nvSpPr>
        <p:spPr bwMode="auto">
          <a:xfrm>
            <a:off x="69850" y="2644775"/>
            <a:ext cx="3227388" cy="192087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l"/>
            <a:r>
              <a:rPr lang="en-US" sz="2600">
                <a:solidFill>
                  <a:srgbClr val="0F116A"/>
                </a:solidFill>
              </a:rPr>
              <a:t>P is transferred from PEP to ADP</a:t>
            </a:r>
          </a:p>
          <a:p>
            <a:pPr marL="339725" lvl="1" indent="-225425" algn="l">
              <a:buClr>
                <a:schemeClr val="tx1"/>
              </a:buClr>
              <a:buFont typeface="Wingdings" charset="0"/>
              <a:buChar char="ü"/>
            </a:pPr>
            <a:r>
              <a:rPr lang="en-US" sz="2600">
                <a:solidFill>
                  <a:srgbClr val="CC0000"/>
                </a:solidFill>
              </a:rPr>
              <a:t>kinase enzyme</a:t>
            </a:r>
            <a:endParaRPr lang="en-US" sz="2600">
              <a:solidFill>
                <a:srgbClr val="0F116A"/>
              </a:solidFill>
            </a:endParaRPr>
          </a:p>
          <a:p>
            <a:pPr marL="339725" lvl="1" indent="-225425" algn="l">
              <a:buClr>
                <a:schemeClr val="tx1"/>
              </a:buClr>
              <a:buFont typeface="Wingdings" charset="0"/>
              <a:buChar char="ü"/>
            </a:pPr>
            <a:r>
              <a:rPr lang="en-US" sz="2600">
                <a:solidFill>
                  <a:srgbClr val="0F116A"/>
                </a:solidFill>
              </a:rPr>
              <a:t>ADP </a:t>
            </a:r>
            <a:r>
              <a:rPr lang="en-US" sz="3000">
                <a:solidFill>
                  <a:srgbClr val="0F116A"/>
                </a:solidFill>
                <a:sym typeface="Symbol" charset="0"/>
              </a:rPr>
              <a:t></a:t>
            </a:r>
            <a:r>
              <a:rPr lang="en-US" sz="2600">
                <a:solidFill>
                  <a:srgbClr val="0F116A"/>
                </a:solidFill>
              </a:rPr>
              <a:t> ATP</a:t>
            </a:r>
          </a:p>
        </p:txBody>
      </p:sp>
      <p:pic>
        <p:nvPicPr>
          <p:cNvPr id="542725" name="Picture 5" descr="penguin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6" name="AutoShape 6"/>
          <p:cNvSpPr>
            <a:spLocks noChangeArrowheads="1"/>
          </p:cNvSpPr>
          <p:nvPr/>
        </p:nvSpPr>
        <p:spPr bwMode="auto">
          <a:xfrm flipH="1">
            <a:off x="1793875" y="5345113"/>
            <a:ext cx="2089150" cy="1398587"/>
          </a:xfrm>
          <a:prstGeom prst="wedgeEllipseCallout">
            <a:avLst>
              <a:gd name="adj1" fmla="val 85255"/>
              <a:gd name="adj2" fmla="val -10273"/>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I get it!</a:t>
            </a:r>
          </a:p>
          <a:p>
            <a:pPr>
              <a:lnSpc>
                <a:spcPct val="90000"/>
              </a:lnSpc>
            </a:pPr>
            <a:r>
              <a:rPr lang="en-US" sz="1800">
                <a:solidFill>
                  <a:srgbClr val="0F116A"/>
                </a:solidFill>
                <a:latin typeface="Comic Sans MS" charset="0"/>
              </a:rPr>
              <a:t>The P</a:t>
            </a:r>
            <a:r>
              <a:rPr lang="en-US" sz="1800" baseline="-25000">
                <a:solidFill>
                  <a:srgbClr val="0F116A"/>
                </a:solidFill>
                <a:latin typeface="Comic Sans MS" charset="0"/>
              </a:rPr>
              <a:t>i</a:t>
            </a:r>
            <a:r>
              <a:rPr lang="en-US" sz="1800">
                <a:solidFill>
                  <a:srgbClr val="0F116A"/>
                </a:solidFill>
                <a:latin typeface="Comic Sans MS" charset="0"/>
              </a:rPr>
              <a:t> came</a:t>
            </a:r>
            <a:br>
              <a:rPr lang="en-US" sz="1800">
                <a:solidFill>
                  <a:srgbClr val="0F116A"/>
                </a:solidFill>
                <a:latin typeface="Comic Sans MS" charset="0"/>
              </a:rPr>
            </a:br>
            <a:r>
              <a:rPr lang="en-US" sz="1800">
                <a:solidFill>
                  <a:srgbClr val="0F116A"/>
                </a:solidFill>
                <a:latin typeface="Comic Sans MS" charset="0"/>
              </a:rPr>
              <a:t>directly from</a:t>
            </a:r>
            <a:br>
              <a:rPr lang="en-US" sz="1800">
                <a:solidFill>
                  <a:srgbClr val="0F116A"/>
                </a:solidFill>
                <a:latin typeface="Comic Sans MS" charset="0"/>
              </a:rPr>
            </a:br>
            <a:r>
              <a:rPr lang="en-US" sz="1800">
                <a:solidFill>
                  <a:srgbClr val="0F116A"/>
                </a:solidFill>
                <a:latin typeface="Comic Sans MS" charset="0"/>
              </a:rPr>
              <a:t>the substrate</a:t>
            </a:r>
            <a:r>
              <a:rPr lang="en-US" sz="1800" i="1">
                <a:solidFill>
                  <a:srgbClr val="0F116A"/>
                </a:solidFill>
                <a:latin typeface="Comic Sans MS" charset="0"/>
              </a:rPr>
              <a:t>!</a:t>
            </a:r>
            <a:endParaRPr lang="en-US" sz="1700">
              <a:solidFill>
                <a:srgbClr val="0F116A"/>
              </a:solidFill>
              <a:latin typeface="Comic Sans MS" charset="0"/>
            </a:endParaRPr>
          </a:p>
        </p:txBody>
      </p:sp>
      <p:pic>
        <p:nvPicPr>
          <p:cNvPr id="542727" name="Picture 7" descr="f9-04_substrate-level_p_c"/>
          <p:cNvPicPr>
            <a:picLocks noChangeAspect="1" noChangeArrowheads="1"/>
          </p:cNvPicPr>
          <p:nvPr/>
        </p:nvPicPr>
        <p:blipFill>
          <a:blip r:embed="rId9">
            <a:extLst>
              <a:ext uri="{28A0092B-C50C-407E-A947-70E740481C1C}">
                <a14:useLocalDpi xmlns:a14="http://schemas.microsoft.com/office/drawing/2010/main" val="0"/>
              </a:ext>
            </a:extLst>
          </a:blip>
          <a:srcRect l="45000" t="19501" b="14999"/>
          <a:stretch>
            <a:fillRect/>
          </a:stretch>
        </p:blipFill>
        <p:spPr bwMode="auto">
          <a:xfrm>
            <a:off x="6369050" y="4416425"/>
            <a:ext cx="26336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8" name="AutoShape 8"/>
          <p:cNvSpPr>
            <a:spLocks noChangeArrowheads="1"/>
          </p:cNvSpPr>
          <p:nvPr/>
        </p:nvSpPr>
        <p:spPr bwMode="auto">
          <a:xfrm>
            <a:off x="5943600" y="5607050"/>
            <a:ext cx="1225550" cy="304800"/>
          </a:xfrm>
          <a:prstGeom prst="rightArrow">
            <a:avLst>
              <a:gd name="adj1" fmla="val 50000"/>
              <a:gd name="adj2" fmla="val 100521"/>
            </a:avLst>
          </a:prstGeom>
          <a:solidFill>
            <a:srgbClr val="CC0000"/>
          </a:solidFill>
          <a:ln w="9525">
            <a:solidFill>
              <a:schemeClr val="tx1"/>
            </a:solidFill>
            <a:miter lim="800000"/>
            <a:headEnd/>
            <a:tailEnd/>
          </a:ln>
        </p:spPr>
        <p:txBody>
          <a:bodyPr wrap="none" anchor="ctr"/>
          <a:lstStyle/>
          <a:p>
            <a:endParaRPr lang="en-US"/>
          </a:p>
        </p:txBody>
      </p:sp>
      <p:sp>
        <p:nvSpPr>
          <p:cNvPr id="542729" name="AutoShape 9"/>
          <p:cNvSpPr>
            <a:spLocks noChangeArrowheads="1"/>
          </p:cNvSpPr>
          <p:nvPr/>
        </p:nvSpPr>
        <p:spPr bwMode="auto">
          <a:xfrm>
            <a:off x="4127500" y="5476875"/>
            <a:ext cx="2195513" cy="1204913"/>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730" name="AutoShape 10"/>
          <p:cNvSpPr>
            <a:spLocks noChangeArrowheads="1"/>
          </p:cNvSpPr>
          <p:nvPr/>
        </p:nvSpPr>
        <p:spPr bwMode="auto">
          <a:xfrm>
            <a:off x="4127500" y="4603750"/>
            <a:ext cx="2195513" cy="781050"/>
          </a:xfrm>
          <a:prstGeom prst="roundRect">
            <a:avLst>
              <a:gd name="adj" fmla="val 16667"/>
            </a:avLst>
          </a:prstGeom>
          <a:noFill/>
          <a:ln w="38100">
            <a:solidFill>
              <a:srgbClr val="005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3194" name="Group 11"/>
          <p:cNvGrpSpPr>
            <a:grpSpLocks/>
          </p:cNvGrpSpPr>
          <p:nvPr/>
        </p:nvGrpSpPr>
        <p:grpSpPr bwMode="auto">
          <a:xfrm>
            <a:off x="3903663" y="2208213"/>
            <a:ext cx="5240337" cy="2165350"/>
            <a:chOff x="2444" y="2906"/>
            <a:chExt cx="3301" cy="1364"/>
          </a:xfrm>
        </p:grpSpPr>
        <p:pic>
          <p:nvPicPr>
            <p:cNvPr id="93200" name="Picture 12" descr="09_07b"/>
            <p:cNvPicPr>
              <a:picLocks noChangeAspect="1" noChangeArrowheads="1"/>
            </p:cNvPicPr>
            <p:nvPr/>
          </p:nvPicPr>
          <p:blipFill>
            <a:blip r:embed="rId11">
              <a:extLst>
                <a:ext uri="{28A0092B-C50C-407E-A947-70E740481C1C}">
                  <a14:useLocalDpi xmlns:a14="http://schemas.microsoft.com/office/drawing/2010/main" val="0"/>
                </a:ext>
              </a:extLst>
            </a:blip>
            <a:srcRect l="28688" t="50700" r="9000" b="14999"/>
            <a:stretch>
              <a:fillRect/>
            </a:stretch>
          </p:blipFill>
          <p:spPr bwMode="auto">
            <a:xfrm>
              <a:off x="2444" y="2906"/>
              <a:ext cx="3301" cy="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1" name="Rectangle 13"/>
            <p:cNvSpPr>
              <a:spLocks noChangeArrowheads="1"/>
            </p:cNvSpPr>
            <p:nvPr/>
          </p:nvSpPr>
          <p:spPr bwMode="auto">
            <a:xfrm>
              <a:off x="2763" y="3052"/>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H</a:t>
              </a:r>
              <a:r>
                <a:rPr lang="en-US" sz="1200" baseline="-25000">
                  <a:solidFill>
                    <a:srgbClr val="000000"/>
                  </a:solidFill>
                </a:rPr>
                <a:t>2</a:t>
              </a:r>
              <a:r>
                <a:rPr lang="en-US" sz="1200">
                  <a:solidFill>
                    <a:srgbClr val="000000"/>
                  </a:solidFill>
                </a:rPr>
                <a:t>O</a:t>
              </a:r>
              <a:endParaRPr lang="en-US" sz="1200"/>
            </a:p>
          </p:txBody>
        </p:sp>
        <p:sp>
          <p:nvSpPr>
            <p:cNvPr id="93202" name="Rectangle 14"/>
            <p:cNvSpPr>
              <a:spLocks noChangeArrowheads="1"/>
            </p:cNvSpPr>
            <p:nvPr/>
          </p:nvSpPr>
          <p:spPr bwMode="auto">
            <a:xfrm>
              <a:off x="3557" y="2958"/>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9</a:t>
              </a:r>
              <a:endParaRPr lang="en-US" sz="1200"/>
            </a:p>
          </p:txBody>
        </p:sp>
        <p:sp>
          <p:nvSpPr>
            <p:cNvPr id="93203" name="Rectangle 15"/>
            <p:cNvSpPr>
              <a:spLocks noChangeArrowheads="1"/>
            </p:cNvSpPr>
            <p:nvPr/>
          </p:nvSpPr>
          <p:spPr bwMode="auto">
            <a:xfrm>
              <a:off x="3533" y="3670"/>
              <a:ext cx="10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10</a:t>
              </a:r>
              <a:endParaRPr lang="en-US" sz="1200"/>
            </a:p>
          </p:txBody>
        </p:sp>
        <p:sp>
          <p:nvSpPr>
            <p:cNvPr id="93204" name="Rectangle 16"/>
            <p:cNvSpPr>
              <a:spLocks noChangeArrowheads="1"/>
            </p:cNvSpPr>
            <p:nvPr/>
          </p:nvSpPr>
          <p:spPr bwMode="auto">
            <a:xfrm>
              <a:off x="2587" y="3375"/>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Phosphoenolpyruvate</a:t>
              </a:r>
            </a:p>
            <a:p>
              <a:pPr>
                <a:lnSpc>
                  <a:spcPct val="90000"/>
                </a:lnSpc>
              </a:pPr>
              <a:r>
                <a:rPr lang="en-US" sz="1200">
                  <a:solidFill>
                    <a:srgbClr val="000000"/>
                  </a:solidFill>
                </a:rPr>
                <a:t>(PEP)</a:t>
              </a:r>
              <a:endParaRPr lang="en-US" sz="1200"/>
            </a:p>
          </p:txBody>
        </p:sp>
        <p:sp>
          <p:nvSpPr>
            <p:cNvPr id="93205" name="Rectangle 17"/>
            <p:cNvSpPr>
              <a:spLocks noChangeArrowheads="1"/>
            </p:cNvSpPr>
            <p:nvPr/>
          </p:nvSpPr>
          <p:spPr bwMode="auto">
            <a:xfrm>
              <a:off x="3721" y="3375"/>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Phosphoenolpyruvate</a:t>
              </a:r>
            </a:p>
            <a:p>
              <a:pPr>
                <a:lnSpc>
                  <a:spcPct val="90000"/>
                </a:lnSpc>
              </a:pPr>
              <a:r>
                <a:rPr lang="en-US" sz="1200">
                  <a:solidFill>
                    <a:srgbClr val="000000"/>
                  </a:solidFill>
                </a:rPr>
                <a:t>(PEP)</a:t>
              </a:r>
              <a:endParaRPr lang="en-US" sz="1200"/>
            </a:p>
          </p:txBody>
        </p:sp>
        <p:sp>
          <p:nvSpPr>
            <p:cNvPr id="93206" name="Rectangle 18"/>
            <p:cNvSpPr>
              <a:spLocks noChangeArrowheads="1"/>
            </p:cNvSpPr>
            <p:nvPr/>
          </p:nvSpPr>
          <p:spPr bwMode="auto">
            <a:xfrm>
              <a:off x="2904" y="4103"/>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Pyruvate</a:t>
              </a:r>
              <a:endParaRPr lang="en-US" sz="1200"/>
            </a:p>
          </p:txBody>
        </p:sp>
        <p:sp>
          <p:nvSpPr>
            <p:cNvPr id="93207" name="Rectangle 19"/>
            <p:cNvSpPr>
              <a:spLocks noChangeArrowheads="1"/>
            </p:cNvSpPr>
            <p:nvPr/>
          </p:nvSpPr>
          <p:spPr bwMode="auto">
            <a:xfrm>
              <a:off x="3864" y="4103"/>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Pyruvate</a:t>
              </a:r>
              <a:endParaRPr lang="en-US" sz="1200"/>
            </a:p>
          </p:txBody>
        </p:sp>
        <p:sp>
          <p:nvSpPr>
            <p:cNvPr id="93208" name="Rectangle 20"/>
            <p:cNvSpPr>
              <a:spLocks noChangeArrowheads="1"/>
            </p:cNvSpPr>
            <p:nvPr/>
          </p:nvSpPr>
          <p:spPr bwMode="auto">
            <a:xfrm>
              <a:off x="3392" y="3074"/>
              <a:ext cx="35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CC0000"/>
                  </a:solidFill>
                </a:rPr>
                <a:t>enolase</a:t>
              </a:r>
            </a:p>
          </p:txBody>
        </p:sp>
        <p:sp>
          <p:nvSpPr>
            <p:cNvPr id="93209" name="Rectangle 21"/>
            <p:cNvSpPr>
              <a:spLocks noChangeArrowheads="1"/>
            </p:cNvSpPr>
            <p:nvPr/>
          </p:nvSpPr>
          <p:spPr bwMode="auto">
            <a:xfrm>
              <a:off x="3202" y="3794"/>
              <a:ext cx="72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CC0000"/>
                  </a:solidFill>
                </a:rPr>
                <a:t>pyruvate kinase</a:t>
              </a:r>
            </a:p>
          </p:txBody>
        </p:sp>
        <p:sp>
          <p:nvSpPr>
            <p:cNvPr id="93210" name="Rectangle 22"/>
            <p:cNvSpPr>
              <a:spLocks noChangeArrowheads="1"/>
            </p:cNvSpPr>
            <p:nvPr/>
          </p:nvSpPr>
          <p:spPr bwMode="auto">
            <a:xfrm>
              <a:off x="4402" y="3695"/>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93211" name="Rectangle 23"/>
            <p:cNvSpPr>
              <a:spLocks noChangeArrowheads="1"/>
            </p:cNvSpPr>
            <p:nvPr/>
          </p:nvSpPr>
          <p:spPr bwMode="auto">
            <a:xfrm>
              <a:off x="4410" y="3910"/>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93212" name="Rectangle 24"/>
            <p:cNvSpPr>
              <a:spLocks noChangeArrowheads="1"/>
            </p:cNvSpPr>
            <p:nvPr/>
          </p:nvSpPr>
          <p:spPr bwMode="auto">
            <a:xfrm>
              <a:off x="2573" y="3695"/>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93213" name="Rectangle 25"/>
            <p:cNvSpPr>
              <a:spLocks noChangeArrowheads="1"/>
            </p:cNvSpPr>
            <p:nvPr/>
          </p:nvSpPr>
          <p:spPr bwMode="auto">
            <a:xfrm>
              <a:off x="2581" y="3927"/>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93214" name="Rectangle 26"/>
            <p:cNvSpPr>
              <a:spLocks noChangeArrowheads="1"/>
            </p:cNvSpPr>
            <p:nvPr/>
          </p:nvSpPr>
          <p:spPr bwMode="auto">
            <a:xfrm>
              <a:off x="4249" y="3063"/>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H</a:t>
              </a:r>
              <a:r>
                <a:rPr lang="en-US" sz="1200" baseline="-25000">
                  <a:solidFill>
                    <a:srgbClr val="000000"/>
                  </a:solidFill>
                </a:rPr>
                <a:t>2</a:t>
              </a:r>
              <a:r>
                <a:rPr lang="en-US" sz="1200">
                  <a:solidFill>
                    <a:srgbClr val="000000"/>
                  </a:solidFill>
                </a:rPr>
                <a:t>O</a:t>
              </a:r>
              <a:endParaRPr lang="en-US" sz="1200"/>
            </a:p>
          </p:txBody>
        </p:sp>
        <p:sp>
          <p:nvSpPr>
            <p:cNvPr id="93215" name="Rectangle 27"/>
            <p:cNvSpPr>
              <a:spLocks noChangeArrowheads="1"/>
            </p:cNvSpPr>
            <p:nvPr/>
          </p:nvSpPr>
          <p:spPr bwMode="auto">
            <a:xfrm>
              <a:off x="5113" y="4079"/>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CH</a:t>
              </a:r>
              <a:r>
                <a:rPr lang="en-US" sz="1200" baseline="-25000"/>
                <a:t>3</a:t>
              </a:r>
            </a:p>
          </p:txBody>
        </p:sp>
        <p:sp>
          <p:nvSpPr>
            <p:cNvPr id="93216" name="Rectangle 28"/>
            <p:cNvSpPr>
              <a:spLocks noChangeArrowheads="1"/>
            </p:cNvSpPr>
            <p:nvPr/>
          </p:nvSpPr>
          <p:spPr bwMode="auto">
            <a:xfrm>
              <a:off x="5141" y="3599"/>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r>
                <a:rPr lang="en-US" sz="1200" baseline="30000"/>
                <a:t>-</a:t>
              </a:r>
            </a:p>
          </p:txBody>
        </p:sp>
        <p:sp>
          <p:nvSpPr>
            <p:cNvPr id="93217" name="Rectangle 29"/>
            <p:cNvSpPr>
              <a:spLocks noChangeArrowheads="1"/>
            </p:cNvSpPr>
            <p:nvPr/>
          </p:nvSpPr>
          <p:spPr bwMode="auto">
            <a:xfrm>
              <a:off x="5305" y="3935"/>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3218" name="Rectangle 30"/>
            <p:cNvSpPr>
              <a:spLocks noChangeArrowheads="1"/>
            </p:cNvSpPr>
            <p:nvPr/>
          </p:nvSpPr>
          <p:spPr bwMode="auto">
            <a:xfrm>
              <a:off x="5120" y="3762"/>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3219" name="Rectangle 31"/>
            <p:cNvSpPr>
              <a:spLocks noChangeArrowheads="1"/>
            </p:cNvSpPr>
            <p:nvPr/>
          </p:nvSpPr>
          <p:spPr bwMode="auto">
            <a:xfrm>
              <a:off x="5141" y="2927"/>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r>
                <a:rPr lang="en-US" sz="1200" baseline="30000"/>
                <a:t>-</a:t>
              </a:r>
            </a:p>
          </p:txBody>
        </p:sp>
        <p:sp>
          <p:nvSpPr>
            <p:cNvPr id="93220" name="Rectangle 32"/>
            <p:cNvSpPr>
              <a:spLocks noChangeArrowheads="1"/>
            </p:cNvSpPr>
            <p:nvPr/>
          </p:nvSpPr>
          <p:spPr bwMode="auto">
            <a:xfrm>
              <a:off x="5120" y="3090"/>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3221" name="Rectangle 33"/>
            <p:cNvSpPr>
              <a:spLocks noChangeArrowheads="1"/>
            </p:cNvSpPr>
            <p:nvPr/>
          </p:nvSpPr>
          <p:spPr bwMode="auto">
            <a:xfrm>
              <a:off x="5120" y="3263"/>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3222" name="Rectangle 34"/>
            <p:cNvSpPr>
              <a:spLocks noChangeArrowheads="1"/>
            </p:cNvSpPr>
            <p:nvPr/>
          </p:nvSpPr>
          <p:spPr bwMode="auto">
            <a:xfrm>
              <a:off x="5113" y="3935"/>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a:t>
              </a:r>
            </a:p>
          </p:txBody>
        </p:sp>
        <p:sp>
          <p:nvSpPr>
            <p:cNvPr id="93223" name="Rectangle 35"/>
            <p:cNvSpPr>
              <a:spLocks noChangeArrowheads="1"/>
            </p:cNvSpPr>
            <p:nvPr/>
          </p:nvSpPr>
          <p:spPr bwMode="auto">
            <a:xfrm>
              <a:off x="5497" y="3263"/>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P</a:t>
              </a:r>
            </a:p>
          </p:txBody>
        </p:sp>
        <p:sp>
          <p:nvSpPr>
            <p:cNvPr id="93224" name="Rectangle 36"/>
            <p:cNvSpPr>
              <a:spLocks noChangeArrowheads="1"/>
            </p:cNvSpPr>
            <p:nvPr/>
          </p:nvSpPr>
          <p:spPr bwMode="auto">
            <a:xfrm>
              <a:off x="5305" y="3090"/>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3225" name="Rectangle 37"/>
            <p:cNvSpPr>
              <a:spLocks noChangeArrowheads="1"/>
            </p:cNvSpPr>
            <p:nvPr/>
          </p:nvSpPr>
          <p:spPr bwMode="auto">
            <a:xfrm>
              <a:off x="5305" y="3234"/>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3226" name="Rectangle 38"/>
            <p:cNvSpPr>
              <a:spLocks noChangeArrowheads="1"/>
            </p:cNvSpPr>
            <p:nvPr/>
          </p:nvSpPr>
          <p:spPr bwMode="auto">
            <a:xfrm>
              <a:off x="5305" y="3762"/>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O</a:t>
              </a:r>
            </a:p>
          </p:txBody>
        </p:sp>
        <p:sp>
          <p:nvSpPr>
            <p:cNvPr id="93227" name="Rectangle 39"/>
            <p:cNvSpPr>
              <a:spLocks noChangeArrowheads="1"/>
            </p:cNvSpPr>
            <p:nvPr/>
          </p:nvSpPr>
          <p:spPr bwMode="auto">
            <a:xfrm>
              <a:off x="5113" y="3407"/>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a:t>CH</a:t>
              </a:r>
              <a:r>
                <a:rPr lang="en-US" sz="1200" baseline="-25000"/>
                <a:t>2</a:t>
              </a:r>
            </a:p>
          </p:txBody>
        </p:sp>
        <p:sp>
          <p:nvSpPr>
            <p:cNvPr id="93228" name="Rectangle 40"/>
            <p:cNvSpPr>
              <a:spLocks noChangeArrowheads="1"/>
            </p:cNvSpPr>
            <p:nvPr/>
          </p:nvSpPr>
          <p:spPr bwMode="auto">
            <a:xfrm>
              <a:off x="2720" y="2937"/>
              <a:ext cx="1863" cy="429"/>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542761" name="Rectangle 41" descr="Rectangle: Click to edit Master text styles&#10;Second level&#10;Third level&#10;Fourth level&#10;Fifth level"/>
          <p:cNvSpPr>
            <a:spLocks noGrp="1" noChangeArrowheads="1"/>
          </p:cNvSpPr>
          <p:nvPr>
            <p:ph type="body" idx="1"/>
          </p:nvPr>
        </p:nvSpPr>
        <p:spPr>
          <a:xfrm>
            <a:off x="558800" y="914400"/>
            <a:ext cx="7216775" cy="1285875"/>
          </a:xfrm>
        </p:spPr>
        <p:txBody>
          <a:bodyPr/>
          <a:lstStyle/>
          <a:p>
            <a:pPr eaLnBrk="1" hangingPunct="1">
              <a:lnSpc>
                <a:spcPct val="90000"/>
              </a:lnSpc>
            </a:pPr>
            <a:r>
              <a:rPr lang="en-US" sz="2600" dirty="0">
                <a:latin typeface="Tahoma" charset="0"/>
              </a:rPr>
              <a:t>In the last steps of glycolysis, where did the P come from to make ATP?</a:t>
            </a:r>
          </a:p>
          <a:p>
            <a:pPr lvl="1" eaLnBrk="1" hangingPunct="1">
              <a:lnSpc>
                <a:spcPct val="90000"/>
              </a:lnSpc>
            </a:pPr>
            <a:r>
              <a:rPr lang="en-US" dirty="0">
                <a:latin typeface="Tahoma" charset="0"/>
                <a:ea typeface="Arial" charset="0"/>
                <a:cs typeface="Arial" charset="0"/>
              </a:rPr>
              <a:t>the sugar substrate (PEP)</a:t>
            </a:r>
          </a:p>
        </p:txBody>
      </p:sp>
      <p:sp>
        <p:nvSpPr>
          <p:cNvPr id="542762" name="AutoShape 42"/>
          <p:cNvSpPr>
            <a:spLocks noChangeArrowheads="1"/>
          </p:cNvSpPr>
          <p:nvPr/>
        </p:nvSpPr>
        <p:spPr bwMode="auto">
          <a:xfrm>
            <a:off x="2654300" y="4083050"/>
            <a:ext cx="1504950" cy="985838"/>
          </a:xfrm>
          <a:prstGeom prst="irregularSeal1">
            <a:avLst/>
          </a:prstGeom>
          <a:solidFill>
            <a:srgbClr val="CC0000"/>
          </a:solidFill>
          <a:ln w="57150">
            <a:solidFill>
              <a:srgbClr val="FF6404"/>
            </a:solidFill>
            <a:miter lim="800000"/>
            <a:headEnd/>
            <a:tailEnd/>
          </a:ln>
        </p:spPr>
        <p:txBody>
          <a:bodyPr wrap="none" anchor="ctr"/>
          <a:lstStyle/>
          <a:p>
            <a:r>
              <a:rPr lang="en-US" sz="2800">
                <a:solidFill>
                  <a:srgbClr val="FFEA18"/>
                </a:solidFill>
              </a:rPr>
              <a:t>ATP</a:t>
            </a:r>
            <a:endParaRPr lang="en-US" sz="2800">
              <a:solidFill>
                <a:schemeClr val="tx2"/>
              </a:solidFill>
            </a:endParaRPr>
          </a:p>
        </p:txBody>
      </p:sp>
      <p:sp>
        <p:nvSpPr>
          <p:cNvPr id="542763" name="AutoShape 43"/>
          <p:cNvSpPr>
            <a:spLocks noChangeArrowheads="1"/>
          </p:cNvSpPr>
          <p:nvPr/>
        </p:nvSpPr>
        <p:spPr bwMode="auto">
          <a:xfrm rot="-1564654">
            <a:off x="7364413" y="5073650"/>
            <a:ext cx="1614487" cy="1582738"/>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764" name="AutoShape 44"/>
          <p:cNvSpPr>
            <a:spLocks noChangeArrowheads="1"/>
          </p:cNvSpPr>
          <p:nvPr/>
        </p:nvSpPr>
        <p:spPr bwMode="auto">
          <a:xfrm>
            <a:off x="5943600" y="4884738"/>
            <a:ext cx="1217613" cy="304800"/>
          </a:xfrm>
          <a:prstGeom prst="rightArrow">
            <a:avLst>
              <a:gd name="adj1" fmla="val 50000"/>
              <a:gd name="adj2" fmla="val 99870"/>
            </a:avLst>
          </a:prstGeom>
          <a:solidFill>
            <a:srgbClr val="008000"/>
          </a:solidFill>
          <a:ln w="9525">
            <a:solidFill>
              <a:schemeClr val="tx1"/>
            </a:solidFill>
            <a:miter lim="800000"/>
            <a:headEnd/>
            <a:tailEnd/>
          </a:ln>
        </p:spPr>
        <p:txBody>
          <a:bodyPr wrap="none" anchor="ctr"/>
          <a:lstStyle/>
          <a:p>
            <a:endParaRPr lang="en-US"/>
          </a:p>
        </p:txBody>
      </p:sp>
      <p:sp>
        <p:nvSpPr>
          <p:cNvPr id="542765" name="AutoShape 45"/>
          <p:cNvSpPr>
            <a:spLocks noChangeArrowheads="1"/>
          </p:cNvSpPr>
          <p:nvPr/>
        </p:nvSpPr>
        <p:spPr bwMode="auto">
          <a:xfrm rot="-1521068">
            <a:off x="7527925" y="4616450"/>
            <a:ext cx="1042988" cy="444500"/>
          </a:xfrm>
          <a:prstGeom prst="roundRect">
            <a:avLst>
              <a:gd name="adj" fmla="val 16667"/>
            </a:avLst>
          </a:prstGeom>
          <a:noFill/>
          <a:ln w="38100">
            <a:solidFill>
              <a:srgbClr val="005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280635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61">
                                            <p:txEl>
                                              <p:pRg st="0" end="0"/>
                                            </p:txEl>
                                          </p:spTgt>
                                        </p:tgtEl>
                                        <p:attrNameLst>
                                          <p:attrName>style.visibility</p:attrName>
                                        </p:attrNameLst>
                                      </p:cBhvr>
                                      <p:to>
                                        <p:strVal val="visible"/>
                                      </p:to>
                                    </p:set>
                                    <p:anim calcmode="lin" valueType="num">
                                      <p:cBhvr additive="base">
                                        <p:cTn id="7" dur="500" fill="hold"/>
                                        <p:tgtEl>
                                          <p:spTgt spid="5427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42761">
                                            <p:txEl>
                                              <p:pRg st="1" end="1"/>
                                            </p:txEl>
                                          </p:spTgt>
                                        </p:tgtEl>
                                        <p:attrNameLst>
                                          <p:attrName>style.visibility</p:attrName>
                                        </p:attrNameLst>
                                      </p:cBhvr>
                                      <p:to>
                                        <p:strVal val="visible"/>
                                      </p:to>
                                    </p:set>
                                    <p:anim calcmode="lin" valueType="num">
                                      <p:cBhvr additive="base">
                                        <p:cTn id="11" dur="500" fill="hold"/>
                                        <p:tgtEl>
                                          <p:spTgt spid="54276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27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2723"/>
                                        </p:tgtEl>
                                        <p:attrNameLst>
                                          <p:attrName>style.visibility</p:attrName>
                                        </p:attrNameLst>
                                      </p:cBhvr>
                                      <p:to>
                                        <p:strVal val="visible"/>
                                      </p:to>
                                    </p:set>
                                    <p:animEffect transition="in" filter="wipe(left)">
                                      <p:cBhvr>
                                        <p:cTn id="17" dur="500"/>
                                        <p:tgtEl>
                                          <p:spTgt spid="5427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30"/>
                                        </p:tgtEl>
                                        <p:attrNameLst>
                                          <p:attrName>style.visibility</p:attrName>
                                        </p:attrNameLst>
                                      </p:cBhvr>
                                      <p:to>
                                        <p:strVal val="visible"/>
                                      </p:to>
                                    </p:set>
                                    <p:animEffect transition="in" filter="wipe(left)">
                                      <p:cBhvr>
                                        <p:cTn id="22" dur="500"/>
                                        <p:tgtEl>
                                          <p:spTgt spid="542730"/>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2729"/>
                                        </p:tgtEl>
                                        <p:attrNameLst>
                                          <p:attrName>style.visibility</p:attrName>
                                        </p:attrNameLst>
                                      </p:cBhvr>
                                      <p:to>
                                        <p:strVal val="visible"/>
                                      </p:to>
                                    </p:set>
                                    <p:animEffect transition="in" filter="wipe(left)">
                                      <p:cBhvr>
                                        <p:cTn id="27" dur="500"/>
                                        <p:tgtEl>
                                          <p:spTgt spid="542729"/>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42727"/>
                                        </p:tgtEl>
                                        <p:attrNameLst>
                                          <p:attrName>style.visibility</p:attrName>
                                        </p:attrNameLst>
                                      </p:cBhvr>
                                      <p:to>
                                        <p:strVal val="visible"/>
                                      </p:to>
                                    </p:set>
                                    <p:animEffect transition="in" filter="wipe(left)">
                                      <p:cBhvr>
                                        <p:cTn id="32" dur="500"/>
                                        <p:tgtEl>
                                          <p:spTgt spid="542727"/>
                                        </p:tgtEl>
                                      </p:cBhvr>
                                    </p:animEffect>
                                  </p:childTnLst>
                                  <p:subTnLst>
                                    <p:audio>
                                      <p:cMediaNode>
                                        <p:cTn display="0" masterRel="sameClick">
                                          <p:stCondLst>
                                            <p:cond evt="begin" delay="0">
                                              <p:tn val="30"/>
                                            </p:cond>
                                          </p:stCondLst>
                                          <p:endCondLst>
                                            <p:cond evt="onStopAudio" delay="0">
                                              <p:tgtEl>
                                                <p:sldTgt/>
                                              </p:tgtEl>
                                            </p:cond>
                                          </p:endCondLst>
                                        </p:cTn>
                                        <p:tgtEl>
                                          <p:sndTgt r:embed="rId5"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2764"/>
                                        </p:tgtEl>
                                        <p:attrNameLst>
                                          <p:attrName>style.visibility</p:attrName>
                                        </p:attrNameLst>
                                      </p:cBhvr>
                                      <p:to>
                                        <p:strVal val="visible"/>
                                      </p:to>
                                    </p:set>
                                    <p:animEffect transition="in" filter="wipe(left)">
                                      <p:cBhvr>
                                        <p:cTn id="37" dur="500"/>
                                        <p:tgtEl>
                                          <p:spTgt spid="542764"/>
                                        </p:tgtEl>
                                      </p:cBhvr>
                                    </p:animEffect>
                                  </p:childTnLst>
                                  <p:subTnLst>
                                    <p:audio>
                                      <p:cMediaNode>
                                        <p:cTn display="0" masterRel="sameClick">
                                          <p:stCondLst>
                                            <p:cond evt="begin" delay="0">
                                              <p:tn val="35"/>
                                            </p:cond>
                                          </p:stCondLst>
                                          <p:endCondLst>
                                            <p:cond evt="onStopAudio" delay="0">
                                              <p:tgtEl>
                                                <p:sldTgt/>
                                              </p:tgtEl>
                                            </p:cond>
                                          </p:endCondLst>
                                        </p:cTn>
                                        <p:tgtEl>
                                          <p:sndTgt r:embed="rId6" name="Arrow"/>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2765"/>
                                        </p:tgtEl>
                                        <p:attrNameLst>
                                          <p:attrName>style.visibility</p:attrName>
                                        </p:attrNameLst>
                                      </p:cBhvr>
                                      <p:to>
                                        <p:strVal val="visible"/>
                                      </p:to>
                                    </p:set>
                                    <p:animEffect transition="in" filter="wipe(left)">
                                      <p:cBhvr>
                                        <p:cTn id="42" dur="500"/>
                                        <p:tgtEl>
                                          <p:spTgt spid="542765"/>
                                        </p:tgtEl>
                                      </p:cBhvr>
                                    </p:animEffect>
                                  </p:childTnLst>
                                  <p:subTnLst>
                                    <p:audio>
                                      <p:cMediaNode>
                                        <p:cTn display="0" masterRel="sameClick">
                                          <p:stCondLst>
                                            <p:cond evt="begin" delay="0">
                                              <p:tn val="40"/>
                                            </p:cond>
                                          </p:stCondLst>
                                          <p:endCondLst>
                                            <p:cond evt="onStopAudio" delay="0">
                                              <p:tgtEl>
                                                <p:sldTgt/>
                                              </p:tgtEl>
                                            </p:cond>
                                          </p:endCondLst>
                                        </p:cTn>
                                        <p:tgtEl>
                                          <p:sndTgt r:embed="rId4" name="Pencil Check"/>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2728"/>
                                        </p:tgtEl>
                                        <p:attrNameLst>
                                          <p:attrName>style.visibility</p:attrName>
                                        </p:attrNameLst>
                                      </p:cBhvr>
                                      <p:to>
                                        <p:strVal val="visible"/>
                                      </p:to>
                                    </p:set>
                                    <p:animEffect transition="in" filter="wipe(left)">
                                      <p:cBhvr>
                                        <p:cTn id="47" dur="500"/>
                                        <p:tgtEl>
                                          <p:spTgt spid="542728"/>
                                        </p:tgtEl>
                                      </p:cBhvr>
                                    </p:animEffect>
                                  </p:childTnLst>
                                  <p:subTnLst>
                                    <p:audio>
                                      <p:cMediaNode>
                                        <p:cTn display="0" masterRel="sameClick">
                                          <p:stCondLst>
                                            <p:cond evt="begin" delay="0">
                                              <p:tn val="45"/>
                                            </p:cond>
                                          </p:stCondLst>
                                          <p:endCondLst>
                                            <p:cond evt="onStopAudio" delay="0">
                                              <p:tgtEl>
                                                <p:sldTgt/>
                                              </p:tgtEl>
                                            </p:cond>
                                          </p:endCondLst>
                                        </p:cTn>
                                        <p:tgtEl>
                                          <p:sndTgt r:embed="rId6" name="Arrow"/>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2763"/>
                                        </p:tgtEl>
                                        <p:attrNameLst>
                                          <p:attrName>style.visibility</p:attrName>
                                        </p:attrNameLst>
                                      </p:cBhvr>
                                      <p:to>
                                        <p:strVal val="visible"/>
                                      </p:to>
                                    </p:set>
                                    <p:animEffect transition="in" filter="wipe(left)">
                                      <p:cBhvr>
                                        <p:cTn id="52" dur="500"/>
                                        <p:tgtEl>
                                          <p:spTgt spid="542763"/>
                                        </p:tgtEl>
                                      </p:cBhvr>
                                    </p:animEffect>
                                  </p:childTnLst>
                                  <p:subTnLst>
                                    <p:audio>
                                      <p:cMediaNode>
                                        <p:cTn display="0" masterRel="sameClick">
                                          <p:stCondLst>
                                            <p:cond evt="begin" delay="0">
                                              <p:tn val="50"/>
                                            </p:cond>
                                          </p:stCondLst>
                                          <p:endCondLst>
                                            <p:cond evt="onStopAudio" delay="0">
                                              <p:tgtEl>
                                                <p:sldTgt/>
                                              </p:tgtEl>
                                            </p:cond>
                                          </p:endCondLst>
                                        </p:cTn>
                                        <p:tgtEl>
                                          <p:sndTgt r:embed="rId4" name="Pencil Check"/>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42724">
                                            <p:bg/>
                                          </p:spTgt>
                                        </p:tgtEl>
                                        <p:attrNameLst>
                                          <p:attrName>style.visibility</p:attrName>
                                        </p:attrNameLst>
                                      </p:cBhvr>
                                      <p:to>
                                        <p:strVal val="visible"/>
                                      </p:to>
                                    </p:set>
                                    <p:anim calcmode="lin" valueType="num">
                                      <p:cBhvr additive="base">
                                        <p:cTn id="57" dur="500" fill="hold"/>
                                        <p:tgtEl>
                                          <p:spTgt spid="542724">
                                            <p:bg/>
                                          </p:spTgt>
                                        </p:tgtEl>
                                        <p:attrNameLst>
                                          <p:attrName>ppt_x</p:attrName>
                                        </p:attrNameLst>
                                      </p:cBhvr>
                                      <p:tavLst>
                                        <p:tav tm="0">
                                          <p:val>
                                            <p:strVal val="0-#ppt_w/2"/>
                                          </p:val>
                                        </p:tav>
                                        <p:tav tm="100000">
                                          <p:val>
                                            <p:strVal val="#ppt_x"/>
                                          </p:val>
                                        </p:tav>
                                      </p:tavLst>
                                    </p:anim>
                                    <p:anim calcmode="lin" valueType="num">
                                      <p:cBhvr additive="base">
                                        <p:cTn id="58" dur="500" fill="hold"/>
                                        <p:tgtEl>
                                          <p:spTgt spid="542724">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42724">
                                            <p:txEl>
                                              <p:pRg st="0" end="0"/>
                                            </p:txEl>
                                          </p:spTgt>
                                        </p:tgtEl>
                                        <p:attrNameLst>
                                          <p:attrName>style.visibility</p:attrName>
                                        </p:attrNameLst>
                                      </p:cBhvr>
                                      <p:to>
                                        <p:strVal val="visible"/>
                                      </p:to>
                                    </p:set>
                                    <p:anim calcmode="lin" valueType="num">
                                      <p:cBhvr additive="base">
                                        <p:cTn id="63" dur="500" fill="hold"/>
                                        <p:tgtEl>
                                          <p:spTgt spid="542724">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427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42724">
                                            <p:txEl>
                                              <p:pRg st="1" end="1"/>
                                            </p:txEl>
                                          </p:spTgt>
                                        </p:tgtEl>
                                        <p:attrNameLst>
                                          <p:attrName>style.visibility</p:attrName>
                                        </p:attrNameLst>
                                      </p:cBhvr>
                                      <p:to>
                                        <p:strVal val="visible"/>
                                      </p:to>
                                    </p:set>
                                    <p:anim calcmode="lin" valueType="num">
                                      <p:cBhvr additive="base">
                                        <p:cTn id="69" dur="500" fill="hold"/>
                                        <p:tgtEl>
                                          <p:spTgt spid="542724">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427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42724">
                                            <p:txEl>
                                              <p:pRg st="2" end="2"/>
                                            </p:txEl>
                                          </p:spTgt>
                                        </p:tgtEl>
                                        <p:attrNameLst>
                                          <p:attrName>style.visibility</p:attrName>
                                        </p:attrNameLst>
                                      </p:cBhvr>
                                      <p:to>
                                        <p:strVal val="visible"/>
                                      </p:to>
                                    </p:set>
                                    <p:anim calcmode="lin" valueType="num">
                                      <p:cBhvr additive="base">
                                        <p:cTn id="75" dur="500" fill="hold"/>
                                        <p:tgtEl>
                                          <p:spTgt spid="542724">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5427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6" presetClass="entr" presetSubtype="32" fill="hold" grpId="0" nodeType="clickEffect">
                                  <p:stCondLst>
                                    <p:cond delay="0"/>
                                  </p:stCondLst>
                                  <p:childTnLst>
                                    <p:set>
                                      <p:cBhvr>
                                        <p:cTn id="80" dur="1" fill="hold">
                                          <p:stCondLst>
                                            <p:cond delay="0"/>
                                          </p:stCondLst>
                                        </p:cTn>
                                        <p:tgtEl>
                                          <p:spTgt spid="542762"/>
                                        </p:tgtEl>
                                        <p:attrNameLst>
                                          <p:attrName>style.visibility</p:attrName>
                                        </p:attrNameLst>
                                      </p:cBhvr>
                                      <p:to>
                                        <p:strVal val="visible"/>
                                      </p:to>
                                    </p:set>
                                    <p:animEffect transition="in" filter="circle(out)">
                                      <p:cBhvr>
                                        <p:cTn id="81" dur="500"/>
                                        <p:tgtEl>
                                          <p:spTgt spid="542762"/>
                                        </p:tgtEl>
                                      </p:cBhvr>
                                    </p:animEffect>
                                  </p:childTnLst>
                                  <p:subTnLst>
                                    <p:audio>
                                      <p:cMediaNode>
                                        <p:cTn display="0" masterRel="sameClick">
                                          <p:stCondLst>
                                            <p:cond evt="begin" delay="0">
                                              <p:tn val="79"/>
                                            </p:cond>
                                          </p:stCondLst>
                                          <p:endCondLst>
                                            <p:cond evt="onStopAudio" delay="0">
                                              <p:tgtEl>
                                                <p:sldTgt/>
                                              </p:tgtEl>
                                            </p:cond>
                                          </p:endCondLst>
                                        </p:cTn>
                                        <p:tgtEl>
                                          <p:sndTgt r:embed="rId7" name="Explosion"/>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542725"/>
                                        </p:tgtEl>
                                        <p:attrNameLst>
                                          <p:attrName>style.visibility</p:attrName>
                                        </p:attrNameLst>
                                      </p:cBhvr>
                                      <p:to>
                                        <p:strVal val="visible"/>
                                      </p:to>
                                    </p:set>
                                    <p:animEffect transition="in" filter="wipe(left)">
                                      <p:cBhvr>
                                        <p:cTn id="86" dur="500"/>
                                        <p:tgtEl>
                                          <p:spTgt spid="542725"/>
                                        </p:tgtEl>
                                      </p:cBhvr>
                                    </p:animEffec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542726"/>
                                        </p:tgtEl>
                                        <p:attrNameLst>
                                          <p:attrName>style.visibility</p:attrName>
                                        </p:attrNameLst>
                                      </p:cBhvr>
                                      <p:to>
                                        <p:strVal val="visible"/>
                                      </p:to>
                                    </p:set>
                                    <p:animEffect transition="in" filter="wipe(left)">
                                      <p:cBhvr>
                                        <p:cTn id="90" dur="500"/>
                                        <p:tgtEl>
                                          <p:spTgt spid="542726"/>
                                        </p:tgtEl>
                                      </p:cBhvr>
                                    </p:animEffect>
                                  </p:childTnLst>
                                  <p:subTnLst>
                                    <p:audio>
                                      <p:cMediaNode>
                                        <p:cTn display="0" masterRel="sameClick">
                                          <p:stCondLst>
                                            <p:cond evt="begin" delay="0">
                                              <p:tn val="88"/>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4" grpId="0" build="p" bldLvl="2" animBg="1" autoUpdateAnimBg="0"/>
      <p:bldP spid="542726" grpId="0" animBg="1" autoUpdateAnimBg="0"/>
      <p:bldP spid="542728" grpId="0" animBg="1"/>
      <p:bldP spid="542729" grpId="0" animBg="1"/>
      <p:bldP spid="542730" grpId="0" animBg="1"/>
      <p:bldP spid="542761" grpId="0" build="p" autoUpdateAnimBg="0"/>
      <p:bldP spid="542762" grpId="0" animBg="1" autoUpdateAnimBg="0"/>
      <p:bldP spid="542763" grpId="0" animBg="1"/>
      <p:bldP spid="542764" grpId="0" animBg="1"/>
      <p:bldP spid="5427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7" descr="06_07bSubstratePhosphor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666875"/>
            <a:ext cx="854233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ext Box 8"/>
          <p:cNvSpPr txBox="1">
            <a:spLocks noChangeArrowheads="1"/>
          </p:cNvSpPr>
          <p:nvPr/>
        </p:nvSpPr>
        <p:spPr bwMode="auto">
          <a:xfrm>
            <a:off x="6313488" y="3484563"/>
            <a:ext cx="2555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latin typeface="Symbol" charset="0"/>
                <a:sym typeface="Symbol" charset="0"/>
              </a:rPr>
              <a:t>+</a:t>
            </a:r>
          </a:p>
        </p:txBody>
      </p:sp>
      <p:sp>
        <p:nvSpPr>
          <p:cNvPr id="95235" name="Text Box 9"/>
          <p:cNvSpPr txBox="1">
            <a:spLocks noChangeArrowheads="1"/>
          </p:cNvSpPr>
          <p:nvPr/>
        </p:nvSpPr>
        <p:spPr bwMode="auto">
          <a:xfrm>
            <a:off x="2914650" y="2743200"/>
            <a:ext cx="6889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pPr>
            <a:r>
              <a:rPr lang="en-US" sz="2300"/>
              <a:t>ADP</a:t>
            </a:r>
          </a:p>
        </p:txBody>
      </p:sp>
      <p:sp>
        <p:nvSpPr>
          <p:cNvPr id="95236" name="Text Box 10"/>
          <p:cNvSpPr txBox="1">
            <a:spLocks noChangeArrowheads="1"/>
          </p:cNvSpPr>
          <p:nvPr/>
        </p:nvSpPr>
        <p:spPr bwMode="auto">
          <a:xfrm>
            <a:off x="7405688" y="3484563"/>
            <a:ext cx="6810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a:t>ATP</a:t>
            </a:r>
          </a:p>
        </p:txBody>
      </p:sp>
      <p:sp>
        <p:nvSpPr>
          <p:cNvPr id="95237" name="Text Box 11"/>
          <p:cNvSpPr txBox="1">
            <a:spLocks noChangeArrowheads="1"/>
          </p:cNvSpPr>
          <p:nvPr/>
        </p:nvSpPr>
        <p:spPr bwMode="auto">
          <a:xfrm>
            <a:off x="431800" y="4738688"/>
            <a:ext cx="137636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pPr>
            <a:r>
              <a:rPr lang="en-US" sz="2300"/>
              <a:t>Substrate</a:t>
            </a:r>
          </a:p>
        </p:txBody>
      </p:sp>
      <p:sp>
        <p:nvSpPr>
          <p:cNvPr id="95238" name="Text Box 12"/>
          <p:cNvSpPr txBox="1">
            <a:spLocks noChangeArrowheads="1"/>
          </p:cNvSpPr>
          <p:nvPr/>
        </p:nvSpPr>
        <p:spPr bwMode="auto">
          <a:xfrm>
            <a:off x="1493838" y="2097088"/>
            <a:ext cx="137636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t>Enzyme</a:t>
            </a:r>
          </a:p>
        </p:txBody>
      </p:sp>
      <p:sp>
        <p:nvSpPr>
          <p:cNvPr id="95239" name="Text Box 13"/>
          <p:cNvSpPr txBox="1">
            <a:spLocks noChangeArrowheads="1"/>
          </p:cNvSpPr>
          <p:nvPr/>
        </p:nvSpPr>
        <p:spPr bwMode="auto">
          <a:xfrm>
            <a:off x="5080000" y="4746625"/>
            <a:ext cx="13763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Product</a:t>
            </a:r>
          </a:p>
        </p:txBody>
      </p:sp>
      <p:sp>
        <p:nvSpPr>
          <p:cNvPr id="95240" name="Text Box 14"/>
          <p:cNvSpPr txBox="1">
            <a:spLocks noChangeArrowheads="1"/>
          </p:cNvSpPr>
          <p:nvPr/>
        </p:nvSpPr>
        <p:spPr bwMode="auto">
          <a:xfrm>
            <a:off x="5818188" y="2093913"/>
            <a:ext cx="137636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2300"/>
              <a:t>Enzyme</a:t>
            </a:r>
          </a:p>
        </p:txBody>
      </p:sp>
      <p:sp>
        <p:nvSpPr>
          <p:cNvPr id="95241" name="Text Box 15"/>
          <p:cNvSpPr txBox="1">
            <a:spLocks noChangeArrowheads="1"/>
          </p:cNvSpPr>
          <p:nvPr/>
        </p:nvSpPr>
        <p:spPr bwMode="auto">
          <a:xfrm>
            <a:off x="1068388" y="4310063"/>
            <a:ext cx="2063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P</a:t>
            </a:r>
          </a:p>
        </p:txBody>
      </p:sp>
      <p:sp>
        <p:nvSpPr>
          <p:cNvPr id="95242" name="Text Box 16"/>
          <p:cNvSpPr txBox="1">
            <a:spLocks noChangeArrowheads="1"/>
          </p:cNvSpPr>
          <p:nvPr/>
        </p:nvSpPr>
        <p:spPr bwMode="auto">
          <a:xfrm>
            <a:off x="1068388" y="2708275"/>
            <a:ext cx="206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P</a:t>
            </a:r>
          </a:p>
        </p:txBody>
      </p:sp>
      <p:sp>
        <p:nvSpPr>
          <p:cNvPr id="95243" name="Text Box 17"/>
          <p:cNvSpPr txBox="1">
            <a:spLocks noChangeArrowheads="1"/>
          </p:cNvSpPr>
          <p:nvPr/>
        </p:nvSpPr>
        <p:spPr bwMode="auto">
          <a:xfrm>
            <a:off x="5556250" y="4310063"/>
            <a:ext cx="2063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2300"/>
              <a:t>P</a:t>
            </a:r>
          </a:p>
        </p:txBody>
      </p:sp>
    </p:spTree>
    <p:extLst>
      <p:ext uri="{BB962C8B-B14F-4D97-AF65-F5344CB8AC3E}">
        <p14:creationId xmlns:p14="http://schemas.microsoft.com/office/powerpoint/2010/main" val="57226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a:latin typeface="Times New Roman" charset="0"/>
              </a:rPr>
              <a:t>Energy accounting of glycolysis </a:t>
            </a:r>
          </a:p>
        </p:txBody>
      </p:sp>
      <p:sp>
        <p:nvSpPr>
          <p:cNvPr id="418819" name="Rectangle 3" descr="Rectangle: Click to edit Master text styles&#10;Second level&#10;Third level&#10;Fourth level&#10;Fifth level"/>
          <p:cNvSpPr>
            <a:spLocks noGrp="1" noChangeArrowheads="1"/>
          </p:cNvSpPr>
          <p:nvPr>
            <p:ph type="body" idx="1"/>
          </p:nvPr>
        </p:nvSpPr>
        <p:spPr>
          <a:xfrm>
            <a:off x="0" y="4886325"/>
            <a:ext cx="7772400" cy="1662113"/>
          </a:xfrm>
          <a:solidFill>
            <a:schemeClr val="bg1"/>
          </a:solidFill>
        </p:spPr>
        <p:txBody>
          <a:bodyPr>
            <a:normAutofit fontScale="92500" lnSpcReduction="10000"/>
          </a:bodyPr>
          <a:lstStyle/>
          <a:p>
            <a:pPr eaLnBrk="1" hangingPunct="1">
              <a:lnSpc>
                <a:spcPct val="90000"/>
              </a:lnSpc>
              <a:spcBef>
                <a:spcPts val="800"/>
              </a:spcBef>
            </a:pPr>
            <a:r>
              <a:rPr lang="en-US" sz="2600">
                <a:latin typeface="Tahoma" charset="0"/>
              </a:rPr>
              <a:t>Net gain = </a:t>
            </a:r>
            <a:r>
              <a:rPr lang="en-US" sz="2600">
                <a:solidFill>
                  <a:srgbClr val="CC0000"/>
                </a:solidFill>
                <a:latin typeface="Tahoma" charset="0"/>
              </a:rPr>
              <a:t>2 ATP + 2 NADH</a:t>
            </a:r>
          </a:p>
          <a:p>
            <a:pPr lvl="1" eaLnBrk="1" hangingPunct="1">
              <a:lnSpc>
                <a:spcPct val="90000"/>
              </a:lnSpc>
              <a:spcBef>
                <a:spcPts val="800"/>
              </a:spcBef>
            </a:pPr>
            <a:r>
              <a:rPr lang="en-US">
                <a:latin typeface="Tahoma" charset="0"/>
                <a:ea typeface="Arial" charset="0"/>
                <a:cs typeface="Arial" charset="0"/>
              </a:rPr>
              <a:t>some energy investment (</a:t>
            </a:r>
            <a:r>
              <a:rPr lang="en-US">
                <a:solidFill>
                  <a:schemeClr val="tx2"/>
                </a:solidFill>
                <a:latin typeface="Tahoma" charset="0"/>
                <a:ea typeface="Arial" charset="0"/>
                <a:cs typeface="Arial" charset="0"/>
              </a:rPr>
              <a:t>-2 ATP</a:t>
            </a:r>
            <a:r>
              <a:rPr lang="en-US">
                <a:latin typeface="Tahoma" charset="0"/>
                <a:ea typeface="Arial" charset="0"/>
                <a:cs typeface="Arial" charset="0"/>
              </a:rPr>
              <a:t>)</a:t>
            </a:r>
          </a:p>
          <a:p>
            <a:pPr lvl="1" eaLnBrk="1" hangingPunct="1">
              <a:lnSpc>
                <a:spcPct val="90000"/>
              </a:lnSpc>
              <a:spcBef>
                <a:spcPts val="800"/>
              </a:spcBef>
            </a:pPr>
            <a:r>
              <a:rPr lang="en-US">
                <a:latin typeface="Tahoma" charset="0"/>
                <a:ea typeface="Arial" charset="0"/>
                <a:cs typeface="Arial" charset="0"/>
              </a:rPr>
              <a:t>small energy return (</a:t>
            </a:r>
            <a:r>
              <a:rPr lang="en-US">
                <a:solidFill>
                  <a:srgbClr val="CC0000"/>
                </a:solidFill>
                <a:latin typeface="Tahoma" charset="0"/>
                <a:ea typeface="Arial" charset="0"/>
                <a:cs typeface="Arial" charset="0"/>
              </a:rPr>
              <a:t>4 ATP + 2 NADH</a:t>
            </a:r>
            <a:r>
              <a:rPr lang="en-US">
                <a:latin typeface="Tahoma" charset="0"/>
                <a:ea typeface="Arial" charset="0"/>
                <a:cs typeface="Arial" charset="0"/>
              </a:rPr>
              <a:t>)</a:t>
            </a:r>
          </a:p>
          <a:p>
            <a:pPr eaLnBrk="1" hangingPunct="1">
              <a:lnSpc>
                <a:spcPct val="90000"/>
              </a:lnSpc>
              <a:spcBef>
                <a:spcPts val="800"/>
              </a:spcBef>
            </a:pPr>
            <a:r>
              <a:rPr lang="en-US" sz="2600">
                <a:latin typeface="Tahoma" charset="0"/>
              </a:rPr>
              <a:t>1 </a:t>
            </a:r>
            <a:r>
              <a:rPr lang="en-US" sz="2600">
                <a:solidFill>
                  <a:schemeClr val="tx2"/>
                </a:solidFill>
                <a:latin typeface="Tahoma" charset="0"/>
              </a:rPr>
              <a:t>6C sugar</a:t>
            </a:r>
            <a:r>
              <a:rPr lang="en-US" sz="2600">
                <a:latin typeface="Tahoma" charset="0"/>
              </a:rPr>
              <a:t> </a:t>
            </a:r>
            <a:r>
              <a:rPr lang="en-US" sz="2600">
                <a:latin typeface="Tahoma" charset="0"/>
                <a:sym typeface="Symbol" charset="0"/>
              </a:rPr>
              <a:t></a:t>
            </a:r>
            <a:r>
              <a:rPr lang="en-US" sz="2600">
                <a:latin typeface="Tahoma" charset="0"/>
              </a:rPr>
              <a:t> 2 </a:t>
            </a:r>
            <a:r>
              <a:rPr lang="en-US" sz="2600">
                <a:solidFill>
                  <a:schemeClr val="tx2"/>
                </a:solidFill>
                <a:latin typeface="Tahoma" charset="0"/>
              </a:rPr>
              <a:t>3C sugars</a:t>
            </a:r>
          </a:p>
        </p:txBody>
      </p:sp>
      <p:grpSp>
        <p:nvGrpSpPr>
          <p:cNvPr id="2" name="Group 4"/>
          <p:cNvGrpSpPr>
            <a:grpSpLocks/>
          </p:cNvGrpSpPr>
          <p:nvPr/>
        </p:nvGrpSpPr>
        <p:grpSpPr bwMode="auto">
          <a:xfrm>
            <a:off x="2325688" y="1311275"/>
            <a:ext cx="3079750" cy="990600"/>
            <a:chOff x="1599" y="960"/>
            <a:chExt cx="1940" cy="624"/>
          </a:xfrm>
        </p:grpSpPr>
        <p:sp>
          <p:nvSpPr>
            <p:cNvPr id="97306" name="AutoShape 5"/>
            <p:cNvSpPr>
              <a:spLocks noChangeArrowheads="1"/>
            </p:cNvSpPr>
            <p:nvPr/>
          </p:nvSpPr>
          <p:spPr bwMode="auto">
            <a:xfrm>
              <a:off x="2256" y="1200"/>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97307" name="Rectangle 6"/>
            <p:cNvSpPr>
              <a:spLocks noChangeArrowheads="1"/>
            </p:cNvSpPr>
            <p:nvPr/>
          </p:nvSpPr>
          <p:spPr bwMode="auto">
            <a:xfrm>
              <a:off x="1599" y="960"/>
              <a:ext cx="7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2 </a:t>
              </a:r>
              <a:r>
                <a:rPr lang="en-US" sz="3000">
                  <a:solidFill>
                    <a:srgbClr val="CC0000"/>
                  </a:solidFill>
                </a:rPr>
                <a:t>ATP</a:t>
              </a:r>
            </a:p>
          </p:txBody>
        </p:sp>
        <p:sp>
          <p:nvSpPr>
            <p:cNvPr id="97308" name="Rectangle 7"/>
            <p:cNvSpPr>
              <a:spLocks noChangeArrowheads="1"/>
            </p:cNvSpPr>
            <p:nvPr/>
          </p:nvSpPr>
          <p:spPr bwMode="auto">
            <a:xfrm>
              <a:off x="2716" y="960"/>
              <a:ext cx="8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2 </a:t>
              </a:r>
              <a:r>
                <a:rPr lang="en-US" sz="3000">
                  <a:solidFill>
                    <a:srgbClr val="3D1666"/>
                  </a:solidFill>
                </a:rPr>
                <a:t>ADP</a:t>
              </a:r>
              <a:endParaRPr lang="en-US" sz="3000">
                <a:solidFill>
                  <a:srgbClr val="0F116A"/>
                </a:solidFill>
              </a:endParaRPr>
            </a:p>
          </p:txBody>
        </p:sp>
      </p:grpSp>
      <p:grpSp>
        <p:nvGrpSpPr>
          <p:cNvPr id="3" name="Group 8"/>
          <p:cNvGrpSpPr>
            <a:grpSpLocks/>
          </p:cNvGrpSpPr>
          <p:nvPr/>
        </p:nvGrpSpPr>
        <p:grpSpPr bwMode="auto">
          <a:xfrm>
            <a:off x="2305050" y="2987675"/>
            <a:ext cx="2000250" cy="1066800"/>
            <a:chOff x="1586" y="1824"/>
            <a:chExt cx="1260" cy="672"/>
          </a:xfrm>
        </p:grpSpPr>
        <p:sp>
          <p:nvSpPr>
            <p:cNvPr id="97303" name="AutoShape 9"/>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97304" name="Rectangle 10"/>
            <p:cNvSpPr>
              <a:spLocks noChangeArrowheads="1"/>
            </p:cNvSpPr>
            <p:nvPr/>
          </p:nvSpPr>
          <p:spPr bwMode="auto">
            <a:xfrm>
              <a:off x="1586" y="2150"/>
              <a:ext cx="8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 </a:t>
              </a:r>
              <a:r>
                <a:rPr lang="en-US" sz="3000">
                  <a:solidFill>
                    <a:srgbClr val="3D1666"/>
                  </a:solidFill>
                </a:rPr>
                <a:t>ADP</a:t>
              </a:r>
              <a:endParaRPr lang="en-US" sz="3000">
                <a:solidFill>
                  <a:srgbClr val="CC0000"/>
                </a:solidFill>
              </a:endParaRPr>
            </a:p>
          </p:txBody>
        </p:sp>
        <p:sp>
          <p:nvSpPr>
            <p:cNvPr id="97305" name="Rectangle 11"/>
            <p:cNvSpPr>
              <a:spLocks noChangeArrowheads="1"/>
            </p:cNvSpPr>
            <p:nvPr/>
          </p:nvSpPr>
          <p:spPr bwMode="auto">
            <a:xfrm>
              <a:off x="2730" y="2150"/>
              <a:ext cx="1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en-US" sz="3000">
                <a:solidFill>
                  <a:srgbClr val="0F116A"/>
                </a:solidFill>
              </a:endParaRPr>
            </a:p>
          </p:txBody>
        </p:sp>
      </p:grpSp>
      <p:sp>
        <p:nvSpPr>
          <p:cNvPr id="97285" name="Rectangle 12"/>
          <p:cNvSpPr>
            <a:spLocks noChangeArrowheads="1"/>
          </p:cNvSpPr>
          <p:nvPr/>
        </p:nvSpPr>
        <p:spPr bwMode="auto">
          <a:xfrm>
            <a:off x="1484313" y="2438400"/>
            <a:ext cx="5035550"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600">
                <a:solidFill>
                  <a:srgbClr val="0F116A"/>
                </a:solidFill>
              </a:rPr>
              <a:t>glucose </a:t>
            </a:r>
            <a:r>
              <a:rPr lang="en-US" sz="2600">
                <a:solidFill>
                  <a:srgbClr val="0F116A"/>
                </a:solidFill>
                <a:sym typeface="Symbol" charset="0"/>
              </a:rPr>
              <a:t>     pyruvate</a:t>
            </a:r>
            <a:endParaRPr lang="en-US" sz="3000">
              <a:solidFill>
                <a:srgbClr val="0F116A"/>
              </a:solidFill>
              <a:sym typeface="Symbol" charset="0"/>
            </a:endParaRPr>
          </a:p>
        </p:txBody>
      </p:sp>
      <p:sp>
        <p:nvSpPr>
          <p:cNvPr id="97286" name="Rectangle 13"/>
          <p:cNvSpPr>
            <a:spLocks noChangeArrowheads="1"/>
          </p:cNvSpPr>
          <p:nvPr/>
        </p:nvSpPr>
        <p:spPr bwMode="auto">
          <a:xfrm>
            <a:off x="5045075" y="2857500"/>
            <a:ext cx="5095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chemeClr val="tx2"/>
                </a:solidFill>
              </a:rPr>
              <a:t>2</a:t>
            </a:r>
            <a:r>
              <a:rPr lang="en-US" sz="2000">
                <a:solidFill>
                  <a:schemeClr val="tx2"/>
                </a:solidFill>
              </a:rPr>
              <a:t>x</a:t>
            </a:r>
            <a:endParaRPr lang="en-US" sz="2600">
              <a:solidFill>
                <a:schemeClr val="tx2"/>
              </a:solidFill>
            </a:endParaRPr>
          </a:p>
        </p:txBody>
      </p:sp>
      <p:sp>
        <p:nvSpPr>
          <p:cNvPr id="97287" name="AutoShape 14"/>
          <p:cNvSpPr>
            <a:spLocks noChangeArrowheads="1"/>
          </p:cNvSpPr>
          <p:nvPr/>
        </p:nvSpPr>
        <p:spPr bwMode="auto">
          <a:xfrm>
            <a:off x="1920875" y="2838450"/>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6C</a:t>
            </a:r>
            <a:endParaRPr lang="en-US"/>
          </a:p>
        </p:txBody>
      </p:sp>
      <p:sp>
        <p:nvSpPr>
          <p:cNvPr id="97288" name="AutoShape 15"/>
          <p:cNvSpPr>
            <a:spLocks noChangeArrowheads="1"/>
          </p:cNvSpPr>
          <p:nvPr/>
        </p:nvSpPr>
        <p:spPr bwMode="auto">
          <a:xfrm>
            <a:off x="5502275" y="2838450"/>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pic>
        <p:nvPicPr>
          <p:cNvPr id="418836" name="Picture 20"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063" y="54483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37" name="AutoShape 21"/>
          <p:cNvSpPr>
            <a:spLocks noChangeArrowheads="1"/>
          </p:cNvSpPr>
          <p:nvPr/>
        </p:nvSpPr>
        <p:spPr bwMode="auto">
          <a:xfrm>
            <a:off x="7134225" y="3348038"/>
            <a:ext cx="1957388" cy="1287462"/>
          </a:xfrm>
          <a:prstGeom prst="wedgeEllipseCallout">
            <a:avLst>
              <a:gd name="adj1" fmla="val -4745"/>
              <a:gd name="adj2" fmla="val 122875"/>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All that work! </a:t>
            </a:r>
            <a:br>
              <a:rPr lang="en-US" sz="1800">
                <a:solidFill>
                  <a:srgbClr val="0F116A"/>
                </a:solidFill>
                <a:latin typeface="Comic Sans MS" charset="0"/>
              </a:rPr>
            </a:br>
            <a:r>
              <a:rPr lang="en-US" sz="1800">
                <a:solidFill>
                  <a:srgbClr val="0F116A"/>
                </a:solidFill>
                <a:latin typeface="Comic Sans MS" charset="0"/>
              </a:rPr>
              <a:t>And that</a:t>
            </a:r>
            <a:r>
              <a:rPr lang="ja-JP" altLang="en-US" sz="1800">
                <a:solidFill>
                  <a:srgbClr val="0F116A"/>
                </a:solidFill>
                <a:latin typeface="Comic Sans MS" charset="0"/>
              </a:rPr>
              <a:t>’</a:t>
            </a:r>
            <a:r>
              <a:rPr lang="en-US" altLang="ja-JP" sz="1800">
                <a:solidFill>
                  <a:srgbClr val="0F116A"/>
                </a:solidFill>
                <a:latin typeface="Comic Sans MS" charset="0"/>
              </a:rPr>
              <a:t>s all </a:t>
            </a:r>
            <a:br>
              <a:rPr lang="en-US" altLang="ja-JP" sz="1800">
                <a:solidFill>
                  <a:srgbClr val="0F116A"/>
                </a:solidFill>
                <a:latin typeface="Comic Sans MS" charset="0"/>
              </a:rPr>
            </a:br>
            <a:r>
              <a:rPr lang="en-US" altLang="ja-JP" sz="1800">
                <a:solidFill>
                  <a:srgbClr val="0F116A"/>
                </a:solidFill>
                <a:latin typeface="Comic Sans MS" charset="0"/>
              </a:rPr>
              <a:t>I get?</a:t>
            </a:r>
            <a:endParaRPr lang="en-US" sz="1800" i="1">
              <a:solidFill>
                <a:srgbClr val="0F116A"/>
              </a:solidFill>
              <a:latin typeface="Comic Sans MS" charset="0"/>
            </a:endParaRPr>
          </a:p>
        </p:txBody>
      </p:sp>
      <p:grpSp>
        <p:nvGrpSpPr>
          <p:cNvPr id="4" name="Group 25"/>
          <p:cNvGrpSpPr>
            <a:grpSpLocks/>
          </p:cNvGrpSpPr>
          <p:nvPr/>
        </p:nvGrpSpPr>
        <p:grpSpPr bwMode="auto">
          <a:xfrm>
            <a:off x="4081463" y="3290888"/>
            <a:ext cx="1504950" cy="985837"/>
            <a:chOff x="2705" y="2207"/>
            <a:chExt cx="948" cy="621"/>
          </a:xfrm>
        </p:grpSpPr>
        <p:sp>
          <p:nvSpPr>
            <p:cNvPr id="97301" name="AutoShape 23"/>
            <p:cNvSpPr>
              <a:spLocks noChangeArrowheads="1"/>
            </p:cNvSpPr>
            <p:nvPr/>
          </p:nvSpPr>
          <p:spPr bwMode="auto">
            <a:xfrm>
              <a:off x="2705" y="2207"/>
              <a:ext cx="948" cy="621"/>
            </a:xfrm>
            <a:prstGeom prst="irregularSeal1">
              <a:avLst/>
            </a:prstGeom>
            <a:solidFill>
              <a:srgbClr val="CC0000"/>
            </a:solidFill>
            <a:ln w="57150">
              <a:solidFill>
                <a:srgbClr val="FF6404"/>
              </a:solidFill>
              <a:miter lim="800000"/>
              <a:headEnd/>
              <a:tailEnd/>
            </a:ln>
          </p:spPr>
          <p:txBody>
            <a:bodyPr wrap="none" anchor="ctr"/>
            <a:lstStyle/>
            <a:p>
              <a:r>
                <a:rPr lang="en-US" sz="2800">
                  <a:solidFill>
                    <a:srgbClr val="FFEA18"/>
                  </a:solidFill>
                </a:rPr>
                <a:t>ATP</a:t>
              </a:r>
              <a:endParaRPr lang="en-US" sz="2800">
                <a:solidFill>
                  <a:schemeClr val="tx2"/>
                </a:solidFill>
              </a:endParaRPr>
            </a:p>
          </p:txBody>
        </p:sp>
        <p:sp>
          <p:nvSpPr>
            <p:cNvPr id="97302" name="Rectangle 24"/>
            <p:cNvSpPr>
              <a:spLocks noChangeArrowheads="1"/>
            </p:cNvSpPr>
            <p:nvPr/>
          </p:nvSpPr>
          <p:spPr bwMode="auto">
            <a:xfrm>
              <a:off x="2717" y="2335"/>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a:t>
              </a:r>
            </a:p>
          </p:txBody>
        </p:sp>
      </p:grpSp>
      <p:pic>
        <p:nvPicPr>
          <p:cNvPr id="418842" name="Picture 26" descr="ma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1860550"/>
            <a:ext cx="82708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7"/>
          <p:cNvGrpSpPr>
            <a:grpSpLocks/>
          </p:cNvGrpSpPr>
          <p:nvPr/>
        </p:nvGrpSpPr>
        <p:grpSpPr bwMode="auto">
          <a:xfrm>
            <a:off x="2222500" y="3816350"/>
            <a:ext cx="2082800" cy="1066800"/>
            <a:chOff x="1534" y="1824"/>
            <a:chExt cx="1312" cy="672"/>
          </a:xfrm>
        </p:grpSpPr>
        <p:sp>
          <p:nvSpPr>
            <p:cNvPr id="97298" name="AutoShape 28"/>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97299" name="Rectangle 29"/>
            <p:cNvSpPr>
              <a:spLocks noChangeArrowheads="1"/>
            </p:cNvSpPr>
            <p:nvPr/>
          </p:nvSpPr>
          <p:spPr bwMode="auto">
            <a:xfrm>
              <a:off x="1534" y="2150"/>
              <a:ext cx="93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2 </a:t>
              </a:r>
              <a:r>
                <a:rPr lang="en-US" sz="3000">
                  <a:solidFill>
                    <a:srgbClr val="3D1666"/>
                  </a:solidFill>
                </a:rPr>
                <a:t>NAD</a:t>
              </a:r>
              <a:r>
                <a:rPr lang="en-US" sz="3000" baseline="30000">
                  <a:solidFill>
                    <a:srgbClr val="3D1666"/>
                  </a:solidFill>
                </a:rPr>
                <a:t>+</a:t>
              </a:r>
              <a:endParaRPr lang="en-US" sz="3000">
                <a:solidFill>
                  <a:srgbClr val="CC0000"/>
                </a:solidFill>
              </a:endParaRPr>
            </a:p>
          </p:txBody>
        </p:sp>
        <p:sp>
          <p:nvSpPr>
            <p:cNvPr id="97300" name="Rectangle 30"/>
            <p:cNvSpPr>
              <a:spLocks noChangeArrowheads="1"/>
            </p:cNvSpPr>
            <p:nvPr/>
          </p:nvSpPr>
          <p:spPr bwMode="auto">
            <a:xfrm>
              <a:off x="2730" y="2150"/>
              <a:ext cx="1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en-US" sz="3000">
                <a:solidFill>
                  <a:srgbClr val="0F116A"/>
                </a:solidFill>
              </a:endParaRPr>
            </a:p>
          </p:txBody>
        </p:sp>
      </p:grpSp>
      <p:grpSp>
        <p:nvGrpSpPr>
          <p:cNvPr id="6" name="Group 31"/>
          <p:cNvGrpSpPr>
            <a:grpSpLocks/>
          </p:cNvGrpSpPr>
          <p:nvPr/>
        </p:nvGrpSpPr>
        <p:grpSpPr bwMode="auto">
          <a:xfrm>
            <a:off x="4092575" y="4176713"/>
            <a:ext cx="1446213" cy="915987"/>
            <a:chOff x="4711" y="2649"/>
            <a:chExt cx="911" cy="577"/>
          </a:xfrm>
        </p:grpSpPr>
        <p:sp>
          <p:nvSpPr>
            <p:cNvPr id="97296" name="Rectangle 32"/>
            <p:cNvSpPr>
              <a:spLocks noChangeArrowheads="1"/>
            </p:cNvSpPr>
            <p:nvPr/>
          </p:nvSpPr>
          <p:spPr bwMode="auto">
            <a:xfrm>
              <a:off x="4711" y="2746"/>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rgbClr val="000000"/>
                  </a:solidFill>
                </a:rPr>
                <a:t>2</a:t>
              </a:r>
            </a:p>
          </p:txBody>
        </p:sp>
        <p:pic>
          <p:nvPicPr>
            <p:cNvPr id="97297" name="Picture 33" descr="piggybank-ecoin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2" y="2649"/>
              <a:ext cx="73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8850" name="AutoShape 34"/>
          <p:cNvSpPr>
            <a:spLocks noChangeArrowheads="1"/>
          </p:cNvSpPr>
          <p:nvPr/>
        </p:nvSpPr>
        <p:spPr bwMode="auto">
          <a:xfrm>
            <a:off x="5827713" y="4411663"/>
            <a:ext cx="1957387" cy="1287462"/>
          </a:xfrm>
          <a:prstGeom prst="wedgeEllipseCallout">
            <a:avLst>
              <a:gd name="adj1" fmla="val 58435"/>
              <a:gd name="adj2" fmla="val 48028"/>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But</a:t>
            </a:r>
            <a:br>
              <a:rPr lang="en-US" sz="1800">
                <a:solidFill>
                  <a:srgbClr val="0F116A"/>
                </a:solidFill>
                <a:latin typeface="Comic Sans MS" charset="0"/>
              </a:rPr>
            </a:br>
            <a:r>
              <a:rPr lang="en-US" sz="1800">
                <a:solidFill>
                  <a:srgbClr val="0F116A"/>
                </a:solidFill>
                <a:latin typeface="Comic Sans MS" charset="0"/>
              </a:rPr>
              <a:t>glucose has</a:t>
            </a:r>
            <a:br>
              <a:rPr lang="en-US" sz="1800">
                <a:solidFill>
                  <a:srgbClr val="0F116A"/>
                </a:solidFill>
                <a:latin typeface="Comic Sans MS" charset="0"/>
              </a:rPr>
            </a:br>
            <a:r>
              <a:rPr lang="en-US" sz="1800">
                <a:solidFill>
                  <a:srgbClr val="0F116A"/>
                </a:solidFill>
                <a:latin typeface="Comic Sans MS" charset="0"/>
              </a:rPr>
              <a:t>so much more</a:t>
            </a:r>
            <a:br>
              <a:rPr lang="en-US" sz="1800">
                <a:solidFill>
                  <a:srgbClr val="0F116A"/>
                </a:solidFill>
                <a:latin typeface="Comic Sans MS" charset="0"/>
              </a:rPr>
            </a:br>
            <a:r>
              <a:rPr lang="en-US" sz="1800">
                <a:solidFill>
                  <a:srgbClr val="0F116A"/>
                </a:solidFill>
                <a:latin typeface="Comic Sans MS" charset="0"/>
              </a:rPr>
              <a:t>to give</a:t>
            </a:r>
            <a:r>
              <a:rPr lang="en-US" sz="1800" i="1">
                <a:solidFill>
                  <a:srgbClr val="0F116A"/>
                </a:solidFill>
                <a:latin typeface="Comic Sans MS" charset="0"/>
              </a:rPr>
              <a:t>!</a:t>
            </a:r>
          </a:p>
        </p:txBody>
      </p:sp>
    </p:spTree>
    <p:extLst>
      <p:ext uri="{BB962C8B-B14F-4D97-AF65-F5344CB8AC3E}">
        <p14:creationId xmlns:p14="http://schemas.microsoft.com/office/powerpoint/2010/main" val="1715767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8842"/>
                                        </p:tgtEl>
                                        <p:attrNameLst>
                                          <p:attrName>style.visibility</p:attrName>
                                        </p:attrNameLst>
                                      </p:cBhvr>
                                      <p:to>
                                        <p:strVal val="visible"/>
                                      </p:to>
                                    </p:set>
                                    <p:animEffect transition="in" filter="wipe(down)">
                                      <p:cBhvr>
                                        <p:cTn id="12" dur="500"/>
                                        <p:tgtEl>
                                          <p:spTgt spid="418842"/>
                                        </p:tgtEl>
                                      </p:cBhvr>
                                    </p:animEffect>
                                  </p:childTnLst>
                                  <p:subTnLst>
                                    <p:audio>
                                      <p:cMediaNode>
                                        <p:cTn display="0" masterRel="sameClick">
                                          <p:stCondLst>
                                            <p:cond evt="begin" delay="0">
                                              <p:tn val="10"/>
                                            </p:cond>
                                          </p:stCondLst>
                                          <p:endCondLst>
                                            <p:cond evt="onStopAudio" delay="0">
                                              <p:tgtEl>
                                                <p:sldTgt/>
                                              </p:tgtEl>
                                            </p:cond>
                                          </p:endCondLst>
                                        </p:cTn>
                                        <p:tgtEl>
                                          <p:sndTgt r:embed="rId4" name="match_strik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nodeType="afterGroup">
                            <p:stCondLst>
                              <p:cond delay="5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5" name="Explosion"/>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nodeType="afterGroup">
                            <p:stCondLst>
                              <p:cond delay="500"/>
                            </p:stCondLst>
                            <p:childTnLst>
                              <p:par>
                                <p:cTn id="28" presetID="6" presetClass="entr" presetSubtype="3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out)">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Pi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8819">
                                            <p:txEl>
                                              <p:pRg st="0" end="0"/>
                                            </p:txEl>
                                          </p:spTgt>
                                        </p:tgtEl>
                                        <p:attrNameLst>
                                          <p:attrName>style.visibility</p:attrName>
                                        </p:attrNameLst>
                                      </p:cBhvr>
                                      <p:to>
                                        <p:strVal val="visible"/>
                                      </p:to>
                                    </p:set>
                                    <p:anim calcmode="lin" valueType="num">
                                      <p:cBhvr additive="base">
                                        <p:cTn id="35"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88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18819">
                                            <p:txEl>
                                              <p:pRg st="1" end="1"/>
                                            </p:txEl>
                                          </p:spTgt>
                                        </p:tgtEl>
                                        <p:attrNameLst>
                                          <p:attrName>style.visibility</p:attrName>
                                        </p:attrNameLst>
                                      </p:cBhvr>
                                      <p:to>
                                        <p:strVal val="visible"/>
                                      </p:to>
                                    </p:set>
                                    <p:anim calcmode="lin" valueType="num">
                                      <p:cBhvr additive="base">
                                        <p:cTn id="41"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88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18819">
                                            <p:txEl>
                                              <p:pRg st="2" end="2"/>
                                            </p:txEl>
                                          </p:spTgt>
                                        </p:tgtEl>
                                        <p:attrNameLst>
                                          <p:attrName>style.visibility</p:attrName>
                                        </p:attrNameLst>
                                      </p:cBhvr>
                                      <p:to>
                                        <p:strVal val="visible"/>
                                      </p:to>
                                    </p:set>
                                    <p:anim calcmode="lin" valueType="num">
                                      <p:cBhvr additive="base">
                                        <p:cTn id="47" dur="500" fill="hold"/>
                                        <p:tgtEl>
                                          <p:spTgt spid="418819">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188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18819">
                                            <p:txEl>
                                              <p:pRg st="3" end="3"/>
                                            </p:txEl>
                                          </p:spTgt>
                                        </p:tgtEl>
                                        <p:attrNameLst>
                                          <p:attrName>style.visibility</p:attrName>
                                        </p:attrNameLst>
                                      </p:cBhvr>
                                      <p:to>
                                        <p:strVal val="visible"/>
                                      </p:to>
                                    </p:set>
                                    <p:anim calcmode="lin" valueType="num">
                                      <p:cBhvr additive="base">
                                        <p:cTn id="53" dur="500" fill="hold"/>
                                        <p:tgtEl>
                                          <p:spTgt spid="418819">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88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7"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418836"/>
                                        </p:tgtEl>
                                        <p:attrNameLst>
                                          <p:attrName>style.visibility</p:attrName>
                                        </p:attrNameLst>
                                      </p:cBhvr>
                                      <p:to>
                                        <p:strVal val="visible"/>
                                      </p:to>
                                    </p:set>
                                  </p:childTnLst>
                                </p:cTn>
                              </p:par>
                            </p:childTnLst>
                          </p:cTn>
                        </p:par>
                        <p:par>
                          <p:cTn id="59" fill="hold" nodeType="afterGroup">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418837"/>
                                        </p:tgtEl>
                                        <p:attrNameLst>
                                          <p:attrName>style.visibility</p:attrName>
                                        </p:attrNameLst>
                                      </p:cBhvr>
                                      <p:to>
                                        <p:strVal val="visible"/>
                                      </p:to>
                                    </p:set>
                                    <p:animEffect transition="in" filter="wipe(down)">
                                      <p:cBhvr>
                                        <p:cTn id="62" dur="500"/>
                                        <p:tgtEl>
                                          <p:spTgt spid="418837"/>
                                        </p:tgtEl>
                                      </p:cBhvr>
                                    </p:animEffect>
                                  </p:childTnLst>
                                  <p:subTnLst>
                                    <p:audio>
                                      <p:cMediaNode>
                                        <p:cTn display="0" masterRel="sameClick">
                                          <p:stCondLst>
                                            <p:cond evt="begin" delay="0">
                                              <p:tn val="60"/>
                                            </p:cond>
                                          </p:stCondLst>
                                          <p:endCondLst>
                                            <p:cond evt="onStopAudio" delay="0">
                                              <p:tgtEl>
                                                <p:sldTgt/>
                                              </p:tgtEl>
                                            </p:cond>
                                          </p:endCondLst>
                                        </p:cTn>
                                        <p:tgtEl>
                                          <p:sndTgt r:embed="rId8" name="Qua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18850"/>
                                        </p:tgtEl>
                                        <p:attrNameLst>
                                          <p:attrName>style.visibility</p:attrName>
                                        </p:attrNameLst>
                                      </p:cBhvr>
                                      <p:to>
                                        <p:strVal val="visible"/>
                                      </p:to>
                                    </p:set>
                                    <p:animEffect transition="in" filter="wipe(right)">
                                      <p:cBhvr>
                                        <p:cTn id="67" dur="500"/>
                                        <p:tgtEl>
                                          <p:spTgt spid="418850"/>
                                        </p:tgtEl>
                                      </p:cBhvr>
                                    </p:animEffect>
                                  </p:childTnLst>
                                  <p:subTnLst>
                                    <p:audio>
                                      <p:cMediaNode>
                                        <p:cTn display="0" masterRel="sameClick">
                                          <p:stCondLst>
                                            <p:cond evt="begin" delay="0">
                                              <p:tn val="65"/>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P spid="418837" grpId="0" animBg="1" autoUpdateAnimBg="0"/>
      <p:bldP spid="41885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Times New Roman" charset="0"/>
              </a:rPr>
              <a:t>Is that all there is?</a:t>
            </a:r>
          </a:p>
        </p:txBody>
      </p:sp>
      <p:sp>
        <p:nvSpPr>
          <p:cNvPr id="447491" name="Rectangle 3" descr="Rectangle: Click to edit Master text styles&#10;Second level&#10;Third level&#10;Fourth level&#10;Fifth level"/>
          <p:cNvSpPr>
            <a:spLocks noGrp="1" noChangeArrowheads="1"/>
          </p:cNvSpPr>
          <p:nvPr>
            <p:ph type="body" idx="1"/>
          </p:nvPr>
        </p:nvSpPr>
        <p:spPr>
          <a:xfrm>
            <a:off x="469900" y="812800"/>
            <a:ext cx="8001000" cy="2874963"/>
          </a:xfrm>
        </p:spPr>
        <p:txBody>
          <a:bodyPr/>
          <a:lstStyle/>
          <a:p>
            <a:pPr eaLnBrk="1" hangingPunct="1"/>
            <a:r>
              <a:rPr lang="en-US">
                <a:latin typeface="Tahoma" charset="0"/>
              </a:rPr>
              <a:t>Not a lot of energy…</a:t>
            </a:r>
          </a:p>
          <a:p>
            <a:pPr lvl="1" eaLnBrk="1" hangingPunct="1"/>
            <a:r>
              <a:rPr lang="en-US">
                <a:latin typeface="Tahoma" charset="0"/>
                <a:ea typeface="Arial" charset="0"/>
                <a:cs typeface="Arial" charset="0"/>
              </a:rPr>
              <a:t>for 1 billon years</a:t>
            </a:r>
            <a:r>
              <a:rPr lang="en-US" baseline="30000">
                <a:latin typeface="Tahoma" charset="0"/>
                <a:ea typeface="Arial" charset="0"/>
                <a:cs typeface="Arial" charset="0"/>
              </a:rPr>
              <a:t>+</a:t>
            </a:r>
            <a:r>
              <a:rPr lang="en-US">
                <a:latin typeface="Tahoma" charset="0"/>
                <a:ea typeface="Arial" charset="0"/>
                <a:cs typeface="Arial" charset="0"/>
              </a:rPr>
              <a:t> this is how life on Earth survived</a:t>
            </a:r>
          </a:p>
          <a:p>
            <a:pPr marL="1085850" lvl="2" eaLnBrk="1" hangingPunct="1"/>
            <a:r>
              <a:rPr lang="en-US">
                <a:latin typeface="Tahoma" charset="0"/>
                <a:ea typeface="Arial" charset="0"/>
                <a:cs typeface="Arial" charset="0"/>
              </a:rPr>
              <a:t>no O</a:t>
            </a:r>
            <a:r>
              <a:rPr lang="en-US" baseline="-25000">
                <a:latin typeface="Tahoma" charset="0"/>
                <a:ea typeface="Arial" charset="0"/>
                <a:cs typeface="Arial" charset="0"/>
              </a:rPr>
              <a:t>2</a:t>
            </a:r>
            <a:r>
              <a:rPr lang="en-US">
                <a:latin typeface="Tahoma" charset="0"/>
                <a:ea typeface="Arial" charset="0"/>
                <a:cs typeface="Arial" charset="0"/>
              </a:rPr>
              <a:t> =  slow growth, slow reproduction</a:t>
            </a:r>
          </a:p>
          <a:p>
            <a:pPr marL="1085850" lvl="2" eaLnBrk="1" hangingPunct="1"/>
            <a:r>
              <a:rPr lang="en-US">
                <a:latin typeface="Tahoma" charset="0"/>
                <a:ea typeface="Arial" charset="0"/>
                <a:cs typeface="Arial" charset="0"/>
              </a:rPr>
              <a:t>only harvest 3.5% of energy stored in glucose</a:t>
            </a:r>
          </a:p>
          <a:p>
            <a:pPr marL="1428750" lvl="3" eaLnBrk="1" hangingPunct="1"/>
            <a:r>
              <a:rPr lang="en-US">
                <a:latin typeface="Tahoma" charset="0"/>
                <a:ea typeface="Arial" charset="0"/>
                <a:cs typeface="Arial" charset="0"/>
              </a:rPr>
              <a:t>more carbons to strip off = more energy to harvest</a:t>
            </a:r>
          </a:p>
        </p:txBody>
      </p:sp>
      <p:pic>
        <p:nvPicPr>
          <p:cNvPr id="9933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 y="4267200"/>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498" name="Picture 10"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06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9" name="AutoShape 11"/>
          <p:cNvSpPr>
            <a:spLocks noChangeArrowheads="1"/>
          </p:cNvSpPr>
          <p:nvPr/>
        </p:nvSpPr>
        <p:spPr bwMode="auto">
          <a:xfrm>
            <a:off x="5399088" y="5297488"/>
            <a:ext cx="1957387" cy="1287462"/>
          </a:xfrm>
          <a:prstGeom prst="wedgeEllipseCallout">
            <a:avLst>
              <a:gd name="adj1" fmla="val 79602"/>
              <a:gd name="adj2" fmla="val 1667"/>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Hard way</a:t>
            </a:r>
            <a:br>
              <a:rPr lang="en-US" sz="1800">
                <a:solidFill>
                  <a:srgbClr val="0F116A"/>
                </a:solidFill>
                <a:latin typeface="Comic Sans MS" charset="0"/>
              </a:rPr>
            </a:br>
            <a:r>
              <a:rPr lang="en-US" sz="1800">
                <a:solidFill>
                  <a:srgbClr val="0F116A"/>
                </a:solidFill>
                <a:latin typeface="Comic Sans MS" charset="0"/>
              </a:rPr>
              <a:t>to make</a:t>
            </a:r>
            <a:br>
              <a:rPr lang="en-US" sz="1800">
                <a:solidFill>
                  <a:srgbClr val="0F116A"/>
                </a:solidFill>
                <a:latin typeface="Comic Sans MS" charset="0"/>
              </a:rPr>
            </a:br>
            <a:r>
              <a:rPr lang="en-US" sz="1800">
                <a:solidFill>
                  <a:srgbClr val="0F116A"/>
                </a:solidFill>
                <a:latin typeface="Comic Sans MS" charset="0"/>
              </a:rPr>
              <a:t>a living</a:t>
            </a:r>
            <a:r>
              <a:rPr lang="en-US" sz="1800" i="1">
                <a:solidFill>
                  <a:srgbClr val="0F116A"/>
                </a:solidFill>
                <a:latin typeface="Comic Sans MS" charset="0"/>
              </a:rPr>
              <a:t>!</a:t>
            </a:r>
            <a:r>
              <a:rPr lang="en-US" sz="1800">
                <a:solidFill>
                  <a:srgbClr val="0F116A"/>
                </a:solidFill>
                <a:latin typeface="Comic Sans MS" charset="0"/>
              </a:rPr>
              <a:t> </a:t>
            </a:r>
            <a:endParaRPr lang="en-US" sz="1800" i="1">
              <a:solidFill>
                <a:srgbClr val="0F116A"/>
              </a:solidFill>
              <a:latin typeface="Comic Sans MS" charset="0"/>
            </a:endParaRPr>
          </a:p>
        </p:txBody>
      </p:sp>
      <p:grpSp>
        <p:nvGrpSpPr>
          <p:cNvPr id="2" name="Group 12"/>
          <p:cNvGrpSpPr>
            <a:grpSpLocks/>
          </p:cNvGrpSpPr>
          <p:nvPr/>
        </p:nvGrpSpPr>
        <p:grpSpPr bwMode="auto">
          <a:xfrm>
            <a:off x="2611438" y="4246563"/>
            <a:ext cx="517525" cy="492125"/>
            <a:chOff x="3385" y="1675"/>
            <a:chExt cx="326" cy="310"/>
          </a:xfrm>
        </p:grpSpPr>
        <p:grpSp>
          <p:nvGrpSpPr>
            <p:cNvPr id="99360" name="Group 13"/>
            <p:cNvGrpSpPr>
              <a:grpSpLocks/>
            </p:cNvGrpSpPr>
            <p:nvPr/>
          </p:nvGrpSpPr>
          <p:grpSpPr bwMode="auto">
            <a:xfrm>
              <a:off x="3385" y="1675"/>
              <a:ext cx="326" cy="310"/>
              <a:chOff x="3385" y="1160"/>
              <a:chExt cx="326" cy="310"/>
            </a:xfrm>
          </p:grpSpPr>
          <p:sp>
            <p:nvSpPr>
              <p:cNvPr id="99362" name="Oval 14"/>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99363" name="Rectangle 15"/>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F116A"/>
                    </a:solidFill>
                  </a:rPr>
                  <a:t>O</a:t>
                </a:r>
                <a:r>
                  <a:rPr lang="en-US" sz="2300" baseline="-25000">
                    <a:solidFill>
                      <a:srgbClr val="0F116A"/>
                    </a:solidFill>
                  </a:rPr>
                  <a:t>2</a:t>
                </a:r>
                <a:endParaRPr lang="en-US" sz="2300">
                  <a:solidFill>
                    <a:srgbClr val="0F116A"/>
                  </a:solidFill>
                </a:endParaRPr>
              </a:p>
            </p:txBody>
          </p:sp>
        </p:grpSp>
        <p:sp>
          <p:nvSpPr>
            <p:cNvPr id="99361" name="Line 16"/>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7"/>
          <p:cNvGrpSpPr>
            <a:grpSpLocks/>
          </p:cNvGrpSpPr>
          <p:nvPr/>
        </p:nvGrpSpPr>
        <p:grpSpPr bwMode="auto">
          <a:xfrm>
            <a:off x="0" y="5616575"/>
            <a:ext cx="517525" cy="492125"/>
            <a:chOff x="3385" y="1675"/>
            <a:chExt cx="326" cy="310"/>
          </a:xfrm>
        </p:grpSpPr>
        <p:grpSp>
          <p:nvGrpSpPr>
            <p:cNvPr id="99356" name="Group 18"/>
            <p:cNvGrpSpPr>
              <a:grpSpLocks/>
            </p:cNvGrpSpPr>
            <p:nvPr/>
          </p:nvGrpSpPr>
          <p:grpSpPr bwMode="auto">
            <a:xfrm>
              <a:off x="3385" y="1675"/>
              <a:ext cx="326" cy="310"/>
              <a:chOff x="3385" y="1160"/>
              <a:chExt cx="326" cy="310"/>
            </a:xfrm>
          </p:grpSpPr>
          <p:sp>
            <p:nvSpPr>
              <p:cNvPr id="99358" name="Oval 19"/>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99359" name="Rectangle 20"/>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F116A"/>
                    </a:solidFill>
                  </a:rPr>
                  <a:t>O</a:t>
                </a:r>
                <a:r>
                  <a:rPr lang="en-US" sz="2300" baseline="-25000">
                    <a:solidFill>
                      <a:srgbClr val="0F116A"/>
                    </a:solidFill>
                  </a:rPr>
                  <a:t>2</a:t>
                </a:r>
                <a:endParaRPr lang="en-US" sz="2300">
                  <a:solidFill>
                    <a:srgbClr val="0F116A"/>
                  </a:solidFill>
                </a:endParaRPr>
              </a:p>
            </p:txBody>
          </p:sp>
        </p:grpSp>
        <p:sp>
          <p:nvSpPr>
            <p:cNvPr id="99357" name="Line 21"/>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2"/>
          <p:cNvGrpSpPr>
            <a:grpSpLocks/>
          </p:cNvGrpSpPr>
          <p:nvPr/>
        </p:nvGrpSpPr>
        <p:grpSpPr bwMode="auto">
          <a:xfrm>
            <a:off x="287338" y="4387850"/>
            <a:ext cx="517525" cy="492125"/>
            <a:chOff x="3385" y="1675"/>
            <a:chExt cx="326" cy="310"/>
          </a:xfrm>
        </p:grpSpPr>
        <p:grpSp>
          <p:nvGrpSpPr>
            <p:cNvPr id="99352" name="Group 23"/>
            <p:cNvGrpSpPr>
              <a:grpSpLocks/>
            </p:cNvGrpSpPr>
            <p:nvPr/>
          </p:nvGrpSpPr>
          <p:grpSpPr bwMode="auto">
            <a:xfrm>
              <a:off x="3385" y="1675"/>
              <a:ext cx="326" cy="310"/>
              <a:chOff x="3385" y="1160"/>
              <a:chExt cx="326" cy="310"/>
            </a:xfrm>
          </p:grpSpPr>
          <p:sp>
            <p:nvSpPr>
              <p:cNvPr id="99354" name="Oval 24"/>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99355" name="Rectangle 25"/>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F116A"/>
                    </a:solidFill>
                  </a:rPr>
                  <a:t>O</a:t>
                </a:r>
                <a:r>
                  <a:rPr lang="en-US" sz="2300" baseline="-25000">
                    <a:solidFill>
                      <a:srgbClr val="0F116A"/>
                    </a:solidFill>
                  </a:rPr>
                  <a:t>2</a:t>
                </a:r>
                <a:endParaRPr lang="en-US" sz="2300">
                  <a:solidFill>
                    <a:srgbClr val="0F116A"/>
                  </a:solidFill>
                </a:endParaRPr>
              </a:p>
            </p:txBody>
          </p:sp>
        </p:grpSp>
        <p:sp>
          <p:nvSpPr>
            <p:cNvPr id="99353" name="Line 26"/>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7"/>
          <p:cNvGrpSpPr>
            <a:grpSpLocks/>
          </p:cNvGrpSpPr>
          <p:nvPr/>
        </p:nvGrpSpPr>
        <p:grpSpPr bwMode="auto">
          <a:xfrm>
            <a:off x="2722563" y="5143500"/>
            <a:ext cx="517525" cy="492125"/>
            <a:chOff x="3385" y="1675"/>
            <a:chExt cx="326" cy="310"/>
          </a:xfrm>
        </p:grpSpPr>
        <p:grpSp>
          <p:nvGrpSpPr>
            <p:cNvPr id="99348" name="Group 28"/>
            <p:cNvGrpSpPr>
              <a:grpSpLocks/>
            </p:cNvGrpSpPr>
            <p:nvPr/>
          </p:nvGrpSpPr>
          <p:grpSpPr bwMode="auto">
            <a:xfrm>
              <a:off x="3385" y="1675"/>
              <a:ext cx="326" cy="310"/>
              <a:chOff x="3385" y="1160"/>
              <a:chExt cx="326" cy="310"/>
            </a:xfrm>
          </p:grpSpPr>
          <p:sp>
            <p:nvSpPr>
              <p:cNvPr id="99350" name="Oval 29"/>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99351" name="Rectangle 30"/>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F116A"/>
                    </a:solidFill>
                  </a:rPr>
                  <a:t>O</a:t>
                </a:r>
                <a:r>
                  <a:rPr lang="en-US" sz="2300" baseline="-25000">
                    <a:solidFill>
                      <a:srgbClr val="0F116A"/>
                    </a:solidFill>
                  </a:rPr>
                  <a:t>2</a:t>
                </a:r>
                <a:endParaRPr lang="en-US" sz="2300">
                  <a:solidFill>
                    <a:srgbClr val="0F116A"/>
                  </a:solidFill>
                </a:endParaRPr>
              </a:p>
            </p:txBody>
          </p:sp>
        </p:grpSp>
        <p:sp>
          <p:nvSpPr>
            <p:cNvPr id="99349" name="Line 31"/>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32"/>
          <p:cNvGrpSpPr>
            <a:grpSpLocks/>
          </p:cNvGrpSpPr>
          <p:nvPr/>
        </p:nvGrpSpPr>
        <p:grpSpPr bwMode="auto">
          <a:xfrm>
            <a:off x="2397125" y="6207125"/>
            <a:ext cx="517525" cy="492125"/>
            <a:chOff x="3385" y="1675"/>
            <a:chExt cx="326" cy="310"/>
          </a:xfrm>
        </p:grpSpPr>
        <p:grpSp>
          <p:nvGrpSpPr>
            <p:cNvPr id="99344" name="Group 33"/>
            <p:cNvGrpSpPr>
              <a:grpSpLocks/>
            </p:cNvGrpSpPr>
            <p:nvPr/>
          </p:nvGrpSpPr>
          <p:grpSpPr bwMode="auto">
            <a:xfrm>
              <a:off x="3385" y="1675"/>
              <a:ext cx="326" cy="310"/>
              <a:chOff x="3385" y="1160"/>
              <a:chExt cx="326" cy="310"/>
            </a:xfrm>
          </p:grpSpPr>
          <p:sp>
            <p:nvSpPr>
              <p:cNvPr id="99346" name="Oval 34"/>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99347" name="Rectangle 35"/>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F116A"/>
                    </a:solidFill>
                  </a:rPr>
                  <a:t>O</a:t>
                </a:r>
                <a:r>
                  <a:rPr lang="en-US" sz="2300" baseline="-25000">
                    <a:solidFill>
                      <a:srgbClr val="0F116A"/>
                    </a:solidFill>
                  </a:rPr>
                  <a:t>2</a:t>
                </a:r>
                <a:endParaRPr lang="en-US" sz="2300">
                  <a:solidFill>
                    <a:srgbClr val="0F116A"/>
                  </a:solidFill>
                </a:endParaRPr>
              </a:p>
            </p:txBody>
          </p:sp>
        </p:grpSp>
        <p:sp>
          <p:nvSpPr>
            <p:cNvPr id="99345" name="Line 36"/>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7525" name="Rectangle 37"/>
          <p:cNvSpPr>
            <a:spLocks noChangeArrowheads="1"/>
          </p:cNvSpPr>
          <p:nvPr/>
        </p:nvSpPr>
        <p:spPr bwMode="auto">
          <a:xfrm>
            <a:off x="3811588" y="4225925"/>
            <a:ext cx="4846637"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600">
                <a:solidFill>
                  <a:srgbClr val="0F116A"/>
                </a:solidFill>
              </a:rPr>
              <a:t>glucose </a:t>
            </a:r>
            <a:r>
              <a:rPr lang="en-US" sz="2600">
                <a:solidFill>
                  <a:srgbClr val="0F116A"/>
                </a:solidFill>
                <a:sym typeface="Symbol" charset="0"/>
              </a:rPr>
              <a:t>    pyruvate</a:t>
            </a:r>
          </a:p>
        </p:txBody>
      </p:sp>
      <p:sp>
        <p:nvSpPr>
          <p:cNvPr id="447527" name="AutoShape 39"/>
          <p:cNvSpPr>
            <a:spLocks noChangeArrowheads="1"/>
          </p:cNvSpPr>
          <p:nvPr/>
        </p:nvSpPr>
        <p:spPr bwMode="auto">
          <a:xfrm>
            <a:off x="4364038" y="4652963"/>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6C</a:t>
            </a:r>
            <a:endParaRPr lang="en-US"/>
          </a:p>
        </p:txBody>
      </p:sp>
      <p:grpSp>
        <p:nvGrpSpPr>
          <p:cNvPr id="12" name="Group 41"/>
          <p:cNvGrpSpPr>
            <a:grpSpLocks/>
          </p:cNvGrpSpPr>
          <p:nvPr/>
        </p:nvGrpSpPr>
        <p:grpSpPr bwMode="auto">
          <a:xfrm>
            <a:off x="7202488" y="4651375"/>
            <a:ext cx="1066800" cy="527050"/>
            <a:chOff x="4537" y="2930"/>
            <a:chExt cx="672" cy="332"/>
          </a:xfrm>
        </p:grpSpPr>
        <p:sp>
          <p:nvSpPr>
            <p:cNvPr id="99342" name="Rectangle 38"/>
            <p:cNvSpPr>
              <a:spLocks noChangeArrowheads="1"/>
            </p:cNvSpPr>
            <p:nvPr/>
          </p:nvSpPr>
          <p:spPr bwMode="auto">
            <a:xfrm>
              <a:off x="4537" y="2942"/>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chemeClr val="tx2"/>
                  </a:solidFill>
                </a:rPr>
                <a:t>2</a:t>
              </a:r>
              <a:r>
                <a:rPr lang="en-US" sz="2000">
                  <a:solidFill>
                    <a:schemeClr val="tx2"/>
                  </a:solidFill>
                </a:rPr>
                <a:t>x</a:t>
              </a:r>
              <a:endParaRPr lang="en-US" sz="2600">
                <a:solidFill>
                  <a:schemeClr val="tx2"/>
                </a:solidFill>
              </a:endParaRPr>
            </a:p>
          </p:txBody>
        </p:sp>
        <p:sp>
          <p:nvSpPr>
            <p:cNvPr id="99343" name="AutoShape 40"/>
            <p:cNvSpPr>
              <a:spLocks noChangeArrowheads="1"/>
            </p:cNvSpPr>
            <p:nvPr/>
          </p:nvSpPr>
          <p:spPr bwMode="auto">
            <a:xfrm>
              <a:off x="4825" y="2930"/>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grpSp>
    </p:spTree>
    <p:extLst>
      <p:ext uri="{BB962C8B-B14F-4D97-AF65-F5344CB8AC3E}">
        <p14:creationId xmlns:p14="http://schemas.microsoft.com/office/powerpoint/2010/main" val="2373350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 calcmode="lin" valueType="num">
                                      <p:cBhvr additive="base">
                                        <p:cTn id="7" dur="500" fill="hold"/>
                                        <p:tgtEl>
                                          <p:spTgt spid="447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74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47491">
                                            <p:txEl>
                                              <p:pRg st="1" end="1"/>
                                            </p:txEl>
                                          </p:spTgt>
                                        </p:tgtEl>
                                        <p:attrNameLst>
                                          <p:attrName>style.visibility</p:attrName>
                                        </p:attrNameLst>
                                      </p:cBhvr>
                                      <p:to>
                                        <p:strVal val="visible"/>
                                      </p:to>
                                    </p:set>
                                    <p:anim calcmode="lin" valueType="num">
                                      <p:cBhvr additive="base">
                                        <p:cTn id="11" dur="500" fill="hold"/>
                                        <p:tgtEl>
                                          <p:spTgt spid="4474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74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47491">
                                            <p:txEl>
                                              <p:pRg st="2" end="2"/>
                                            </p:txEl>
                                          </p:spTgt>
                                        </p:tgtEl>
                                        <p:attrNameLst>
                                          <p:attrName>style.visibility</p:attrName>
                                        </p:attrNameLst>
                                      </p:cBhvr>
                                      <p:to>
                                        <p:strVal val="visible"/>
                                      </p:to>
                                    </p:set>
                                    <p:anim calcmode="lin" valueType="num">
                                      <p:cBhvr additive="base">
                                        <p:cTn id="15" dur="500" fill="hold"/>
                                        <p:tgtEl>
                                          <p:spTgt spid="4474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74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447491">
                                            <p:txEl>
                                              <p:pRg st="3" end="3"/>
                                            </p:txEl>
                                          </p:spTgt>
                                        </p:tgtEl>
                                        <p:attrNameLst>
                                          <p:attrName>style.visibility</p:attrName>
                                        </p:attrNameLst>
                                      </p:cBhvr>
                                      <p:to>
                                        <p:strVal val="visible"/>
                                      </p:to>
                                    </p:set>
                                    <p:anim calcmode="lin" valueType="num">
                                      <p:cBhvr additive="base">
                                        <p:cTn id="19" dur="500" fill="hold"/>
                                        <p:tgtEl>
                                          <p:spTgt spid="4474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74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47491">
                                            <p:txEl>
                                              <p:pRg st="4" end="4"/>
                                            </p:txEl>
                                          </p:spTgt>
                                        </p:tgtEl>
                                        <p:attrNameLst>
                                          <p:attrName>style.visibility</p:attrName>
                                        </p:attrNameLst>
                                      </p:cBhvr>
                                      <p:to>
                                        <p:strVal val="visible"/>
                                      </p:to>
                                    </p:set>
                                    <p:anim calcmode="lin" valueType="num">
                                      <p:cBhvr additive="base">
                                        <p:cTn id="23" dur="500" fill="hold"/>
                                        <p:tgtEl>
                                          <p:spTgt spid="44749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74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4" name="Wood Bonk"/>
                                        </p:tgtEl>
                                      </p:cMediaNode>
                                    </p:audio>
                                  </p:subTnLst>
                                </p:cTn>
                              </p:par>
                            </p:childTnLst>
                          </p:cTn>
                        </p:par>
                        <p:par>
                          <p:cTn id="33" fill="hold" nodeType="afterGroup">
                            <p:stCondLst>
                              <p:cond delay="1000"/>
                            </p:stCondLst>
                            <p:childTnLst>
                              <p:par>
                                <p:cTn id="34" presetID="15"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4"/>
                                            </p:cond>
                                          </p:stCondLst>
                                          <p:endCondLst>
                                            <p:cond evt="onStopAudio" delay="0">
                                              <p:tgtEl>
                                                <p:sldTgt/>
                                              </p:tgtEl>
                                            </p:cond>
                                          </p:endCondLst>
                                        </p:cTn>
                                        <p:tgtEl>
                                          <p:sndTgt r:embed="rId4" name="Wood Bonk"/>
                                        </p:tgtEl>
                                      </p:cMediaNode>
                                    </p:audio>
                                  </p:subTnLst>
                                </p:cTn>
                              </p:par>
                            </p:childTnLst>
                          </p:cTn>
                        </p:par>
                        <p:par>
                          <p:cTn id="40" fill="hold" nodeType="afterGroup">
                            <p:stCondLst>
                              <p:cond delay="2000"/>
                            </p:stCondLst>
                            <p:childTnLst>
                              <p:par>
                                <p:cTn id="41" presetID="1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1"/>
                                            </p:cond>
                                          </p:stCondLst>
                                          <p:endCondLst>
                                            <p:cond evt="onStopAudio" delay="0">
                                              <p:tgtEl>
                                                <p:sldTgt/>
                                              </p:tgtEl>
                                            </p:cond>
                                          </p:endCondLst>
                                        </p:cTn>
                                        <p:tgtEl>
                                          <p:sndTgt r:embed="rId4" name="Wood Bonk"/>
                                        </p:tgtEl>
                                      </p:cMediaNode>
                                    </p:audio>
                                  </p:subTnLst>
                                </p:cTn>
                              </p:par>
                            </p:childTnLst>
                          </p:cTn>
                        </p:par>
                        <p:par>
                          <p:cTn id="47" fill="hold" nodeType="afterGroup">
                            <p:stCondLst>
                              <p:cond delay="300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4" name="Wood Bonk"/>
                                        </p:tgtEl>
                                      </p:cMediaNode>
                                    </p:audio>
                                  </p:subTnLst>
                                </p:cTn>
                              </p:par>
                            </p:childTnLst>
                          </p:cTn>
                        </p:par>
                        <p:par>
                          <p:cTn id="54" fill="hold" nodeType="afterGroup">
                            <p:stCondLst>
                              <p:cond delay="4000"/>
                            </p:stCondLst>
                            <p:childTnLst>
                              <p:par>
                                <p:cTn id="55" presetID="15"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5"/>
                                            </p:cond>
                                          </p:stCondLst>
                                          <p:endCondLst>
                                            <p:cond evt="onStopAudio" delay="0">
                                              <p:tgtEl>
                                                <p:sldTgt/>
                                              </p:tgtEl>
                                            </p:cond>
                                          </p:endCondLst>
                                        </p:cTn>
                                        <p:tgtEl>
                                          <p:sndTgt r:embed="rId4" name="Wood Bonk"/>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447498"/>
                                        </p:tgtEl>
                                        <p:attrNameLst>
                                          <p:attrName>style.visibility</p:attrName>
                                        </p:attrNameLst>
                                      </p:cBhvr>
                                      <p:to>
                                        <p:strVal val="visible"/>
                                      </p:to>
                                    </p:set>
                                    <p:animEffect transition="in" filter="wipe(right)">
                                      <p:cBhvr>
                                        <p:cTn id="65" dur="500"/>
                                        <p:tgtEl>
                                          <p:spTgt spid="447498"/>
                                        </p:tgtEl>
                                      </p:cBhvr>
                                    </p:animEffect>
                                  </p:childTnLst>
                                </p:cTn>
                              </p:par>
                            </p:childTnLst>
                          </p:cTn>
                        </p:par>
                        <p:par>
                          <p:cTn id="66" fill="hold" nodeType="afterGroup">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447499"/>
                                        </p:tgtEl>
                                        <p:attrNameLst>
                                          <p:attrName>style.visibility</p:attrName>
                                        </p:attrNameLst>
                                      </p:cBhvr>
                                      <p:to>
                                        <p:strVal val="visible"/>
                                      </p:to>
                                    </p:set>
                                    <p:animEffect transition="in" filter="wipe(right)">
                                      <p:cBhvr>
                                        <p:cTn id="69" dur="500"/>
                                        <p:tgtEl>
                                          <p:spTgt spid="447499"/>
                                        </p:tgtEl>
                                      </p:cBhvr>
                                    </p:animEffect>
                                  </p:childTnLst>
                                  <p:subTnLst>
                                    <p:audio>
                                      <p:cMediaNode>
                                        <p:cTn display="0" masterRel="sameClick">
                                          <p:stCondLst>
                                            <p:cond evt="begin" delay="0">
                                              <p:tn val="67"/>
                                            </p:cond>
                                          </p:stCondLst>
                                          <p:endCondLst>
                                            <p:cond evt="onStopAudio" delay="0">
                                              <p:tgtEl>
                                                <p:sldTgt/>
                                              </p:tgtEl>
                                            </p:cond>
                                          </p:endCondLst>
                                        </p:cTn>
                                        <p:tgtEl>
                                          <p:sndTgt r:embed="rId5" name="Quack"/>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47525"/>
                                        </p:tgtEl>
                                        <p:attrNameLst>
                                          <p:attrName>style.visibility</p:attrName>
                                        </p:attrNameLst>
                                      </p:cBhvr>
                                      <p:to>
                                        <p:strVal val="visible"/>
                                      </p:to>
                                    </p:set>
                                    <p:animEffect transition="in" filter="wipe(left)">
                                      <p:cBhvr>
                                        <p:cTn id="74" dur="500"/>
                                        <p:tgtEl>
                                          <p:spTgt spid="44752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47527"/>
                                        </p:tgtEl>
                                        <p:attrNameLst>
                                          <p:attrName>style.visibility</p:attrName>
                                        </p:attrNameLst>
                                      </p:cBhvr>
                                      <p:to>
                                        <p:strVal val="visible"/>
                                      </p:to>
                                    </p:set>
                                    <p:animEffect transition="in" filter="wipe(left)">
                                      <p:cBhvr>
                                        <p:cTn id="79" dur="500"/>
                                        <p:tgtEl>
                                          <p:spTgt spid="447527"/>
                                        </p:tgtEl>
                                      </p:cBhvr>
                                    </p:animEffect>
                                  </p:childTnLst>
                                  <p:subTnLst>
                                    <p:audio>
                                      <p:cMediaNode>
                                        <p:cTn display="0" masterRel="sameClick">
                                          <p:stCondLst>
                                            <p:cond evt="begin" delay="0">
                                              <p:tn val="77"/>
                                            </p:cond>
                                          </p:stCondLst>
                                          <p:endCondLst>
                                            <p:cond evt="onStopAudio" delay="0">
                                              <p:tgtEl>
                                                <p:sldTgt/>
                                              </p:tgtEl>
                                            </p:cond>
                                          </p:endCondLst>
                                        </p:cTn>
                                        <p:tgtEl>
                                          <p:sndTgt r:embed="rId6" name="Vibro Up"/>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left)">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P spid="447499" grpId="0" animBg="1" autoUpdateAnimBg="0"/>
      <p:bldP spid="447525" grpId="0" animBg="1" autoUpdateAnimBg="0"/>
      <p:bldP spid="44752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12"/>
          <p:cNvSpPr>
            <a:spLocks noChangeArrowheads="1"/>
          </p:cNvSpPr>
          <p:nvPr/>
        </p:nvSpPr>
        <p:spPr bwMode="auto">
          <a:xfrm>
            <a:off x="5176838" y="820738"/>
            <a:ext cx="3840162" cy="5816600"/>
          </a:xfrm>
          <a:prstGeom prst="rect">
            <a:avLst/>
          </a:prstGeom>
          <a:solidFill>
            <a:srgbClr val="DFF3EA"/>
          </a:solidFill>
          <a:ln>
            <a:noFill/>
          </a:ln>
          <a:extLst>
            <a:ext uri="{91240B29-F687-4f45-9708-019B960494DF}">
              <a14:hiddenLine xmlns:a14="http://schemas.microsoft.com/office/drawing/2010/main" w="38100">
                <a:solidFill>
                  <a:srgbClr val="000000"/>
                </a:solidFill>
                <a:miter lim="800000"/>
                <a:headEnd/>
                <a:tailEnd type="none" w="sm" len="med"/>
              </a14:hiddenLine>
            </a:ext>
          </a:extLst>
        </p:spPr>
        <p:txBody>
          <a:bodyPr wrap="none" anchor="ctr"/>
          <a:lstStyle/>
          <a:p>
            <a:endParaRPr lang="en-US"/>
          </a:p>
        </p:txBody>
      </p:sp>
      <p:grpSp>
        <p:nvGrpSpPr>
          <p:cNvPr id="2" name="Group 114"/>
          <p:cNvGrpSpPr>
            <a:grpSpLocks/>
          </p:cNvGrpSpPr>
          <p:nvPr/>
        </p:nvGrpSpPr>
        <p:grpSpPr bwMode="auto">
          <a:xfrm>
            <a:off x="5254625" y="1347788"/>
            <a:ext cx="3795713" cy="5300662"/>
            <a:chOff x="3310" y="849"/>
            <a:chExt cx="2391" cy="3339"/>
          </a:xfrm>
        </p:grpSpPr>
        <p:pic>
          <p:nvPicPr>
            <p:cNvPr id="101402" name="Picture 80" descr="09_07a"/>
            <p:cNvPicPr>
              <a:picLocks noChangeAspect="1" noChangeArrowheads="1"/>
            </p:cNvPicPr>
            <p:nvPr/>
          </p:nvPicPr>
          <p:blipFill>
            <a:blip r:embed="rId8">
              <a:extLst>
                <a:ext uri="{28A0092B-C50C-407E-A947-70E740481C1C}">
                  <a14:useLocalDpi xmlns:a14="http://schemas.microsoft.com/office/drawing/2010/main" val="0"/>
                </a:ext>
              </a:extLst>
            </a:blip>
            <a:srcRect l="28462" t="70500" r="27225" b="13499"/>
            <a:stretch>
              <a:fillRect/>
            </a:stretch>
          </p:blipFill>
          <p:spPr bwMode="auto">
            <a:xfrm>
              <a:off x="3310" y="849"/>
              <a:ext cx="2391"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3" name="Picture 81" descr="09_07b"/>
            <p:cNvPicPr>
              <a:picLocks noChangeAspect="1" noChangeArrowheads="1"/>
            </p:cNvPicPr>
            <p:nvPr/>
          </p:nvPicPr>
          <p:blipFill>
            <a:blip r:embed="rId9">
              <a:extLst>
                <a:ext uri="{28A0092B-C50C-407E-A947-70E740481C1C}">
                  <a14:useLocalDpi xmlns:a14="http://schemas.microsoft.com/office/drawing/2010/main" val="0"/>
                </a:ext>
              </a:extLst>
            </a:blip>
            <a:srcRect l="28688" t="15750" r="27000" b="14999"/>
            <a:stretch>
              <a:fillRect/>
            </a:stretch>
          </p:blipFill>
          <p:spPr bwMode="auto">
            <a:xfrm>
              <a:off x="3311" y="1431"/>
              <a:ext cx="2389"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404" name="Group 113"/>
            <p:cNvGrpSpPr>
              <a:grpSpLocks/>
            </p:cNvGrpSpPr>
            <p:nvPr/>
          </p:nvGrpSpPr>
          <p:grpSpPr bwMode="auto">
            <a:xfrm>
              <a:off x="3407" y="1040"/>
              <a:ext cx="2223" cy="3085"/>
              <a:chOff x="3407" y="1040"/>
              <a:chExt cx="2223" cy="3085"/>
            </a:xfrm>
          </p:grpSpPr>
          <p:sp>
            <p:nvSpPr>
              <p:cNvPr id="101405" name="Rectangle 83"/>
              <p:cNvSpPr>
                <a:spLocks noChangeArrowheads="1"/>
              </p:cNvSpPr>
              <p:nvPr/>
            </p:nvSpPr>
            <p:spPr bwMode="auto">
              <a:xfrm>
                <a:off x="4445" y="1447"/>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7</a:t>
                </a:r>
                <a:endParaRPr lang="en-US" sz="1200"/>
              </a:p>
            </p:txBody>
          </p:sp>
          <p:sp>
            <p:nvSpPr>
              <p:cNvPr id="101406" name="Rectangle 84"/>
              <p:cNvSpPr>
                <a:spLocks noChangeArrowheads="1"/>
              </p:cNvSpPr>
              <p:nvPr/>
            </p:nvSpPr>
            <p:spPr bwMode="auto">
              <a:xfrm>
                <a:off x="4445" y="2152"/>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8</a:t>
                </a:r>
                <a:endParaRPr lang="en-US" sz="1200"/>
              </a:p>
            </p:txBody>
          </p:sp>
          <p:sp>
            <p:nvSpPr>
              <p:cNvPr id="101407" name="Rectangle 85"/>
              <p:cNvSpPr>
                <a:spLocks noChangeArrowheads="1"/>
              </p:cNvSpPr>
              <p:nvPr/>
            </p:nvSpPr>
            <p:spPr bwMode="auto">
              <a:xfrm>
                <a:off x="3636" y="2967"/>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H</a:t>
                </a:r>
                <a:r>
                  <a:rPr lang="en-US" sz="1200" baseline="-25000">
                    <a:solidFill>
                      <a:srgbClr val="000000"/>
                    </a:solidFill>
                  </a:rPr>
                  <a:t>2</a:t>
                </a:r>
                <a:r>
                  <a:rPr lang="en-US" sz="1200">
                    <a:solidFill>
                      <a:srgbClr val="000000"/>
                    </a:solidFill>
                  </a:rPr>
                  <a:t>O</a:t>
                </a:r>
                <a:endParaRPr lang="en-US" sz="1200"/>
              </a:p>
            </p:txBody>
          </p:sp>
          <p:sp>
            <p:nvSpPr>
              <p:cNvPr id="101408" name="Rectangle 86"/>
              <p:cNvSpPr>
                <a:spLocks noChangeArrowheads="1"/>
              </p:cNvSpPr>
              <p:nvPr/>
            </p:nvSpPr>
            <p:spPr bwMode="auto">
              <a:xfrm>
                <a:off x="4445" y="2873"/>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9</a:t>
                </a:r>
                <a:endParaRPr lang="en-US" sz="1200"/>
              </a:p>
            </p:txBody>
          </p:sp>
          <p:sp>
            <p:nvSpPr>
              <p:cNvPr id="101409" name="Rectangle 87"/>
              <p:cNvSpPr>
                <a:spLocks noChangeArrowheads="1"/>
              </p:cNvSpPr>
              <p:nvPr/>
            </p:nvSpPr>
            <p:spPr bwMode="auto">
              <a:xfrm>
                <a:off x="4420" y="3604"/>
                <a:ext cx="10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10</a:t>
                </a:r>
                <a:endParaRPr lang="en-US" sz="1200"/>
              </a:p>
            </p:txBody>
          </p:sp>
          <p:sp>
            <p:nvSpPr>
              <p:cNvPr id="101410" name="Rectangle 88"/>
              <p:cNvSpPr>
                <a:spLocks noChangeArrowheads="1"/>
              </p:cNvSpPr>
              <p:nvPr/>
            </p:nvSpPr>
            <p:spPr bwMode="auto">
              <a:xfrm>
                <a:off x="3444" y="1463"/>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101411" name="Rectangle 89"/>
              <p:cNvSpPr>
                <a:spLocks noChangeArrowheads="1"/>
              </p:cNvSpPr>
              <p:nvPr/>
            </p:nvSpPr>
            <p:spPr bwMode="auto">
              <a:xfrm>
                <a:off x="3459" y="1704"/>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101412" name="Rectangle 90"/>
              <p:cNvSpPr>
                <a:spLocks noChangeArrowheads="1"/>
              </p:cNvSpPr>
              <p:nvPr/>
            </p:nvSpPr>
            <p:spPr bwMode="auto">
              <a:xfrm>
                <a:off x="3515" y="1870"/>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3-Phosphoglycerate</a:t>
                </a:r>
              </a:p>
              <a:p>
                <a:pPr>
                  <a:lnSpc>
                    <a:spcPct val="90000"/>
                  </a:lnSpc>
                </a:pPr>
                <a:r>
                  <a:rPr lang="en-US" sz="1200">
                    <a:solidFill>
                      <a:srgbClr val="000000"/>
                    </a:solidFill>
                  </a:rPr>
                  <a:t>(3PG)</a:t>
                </a:r>
              </a:p>
            </p:txBody>
          </p:sp>
          <p:sp>
            <p:nvSpPr>
              <p:cNvPr id="101413" name="Rectangle 91"/>
              <p:cNvSpPr>
                <a:spLocks noChangeArrowheads="1"/>
              </p:cNvSpPr>
              <p:nvPr/>
            </p:nvSpPr>
            <p:spPr bwMode="auto">
              <a:xfrm>
                <a:off x="4670" y="1870"/>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3-Phosphoglycerate</a:t>
                </a:r>
              </a:p>
              <a:p>
                <a:pPr>
                  <a:lnSpc>
                    <a:spcPct val="90000"/>
                  </a:lnSpc>
                </a:pPr>
                <a:r>
                  <a:rPr lang="en-US" sz="1200">
                    <a:solidFill>
                      <a:srgbClr val="000000"/>
                    </a:solidFill>
                  </a:rPr>
                  <a:t>(3PG)</a:t>
                </a:r>
              </a:p>
            </p:txBody>
          </p:sp>
          <p:sp>
            <p:nvSpPr>
              <p:cNvPr id="101414" name="Rectangle 92"/>
              <p:cNvSpPr>
                <a:spLocks noChangeArrowheads="1"/>
              </p:cNvSpPr>
              <p:nvPr/>
            </p:nvSpPr>
            <p:spPr bwMode="auto">
              <a:xfrm>
                <a:off x="3515" y="2602"/>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2-Phosphoglycerate</a:t>
                </a:r>
              </a:p>
              <a:p>
                <a:pPr>
                  <a:lnSpc>
                    <a:spcPct val="90000"/>
                  </a:lnSpc>
                </a:pPr>
                <a:r>
                  <a:rPr lang="en-US" sz="1200">
                    <a:solidFill>
                      <a:srgbClr val="000000"/>
                    </a:solidFill>
                  </a:rPr>
                  <a:t>(2PG)</a:t>
                </a:r>
                <a:endParaRPr lang="en-US" sz="1200"/>
              </a:p>
            </p:txBody>
          </p:sp>
          <p:sp>
            <p:nvSpPr>
              <p:cNvPr id="101415" name="Rectangle 93"/>
              <p:cNvSpPr>
                <a:spLocks noChangeArrowheads="1"/>
              </p:cNvSpPr>
              <p:nvPr/>
            </p:nvSpPr>
            <p:spPr bwMode="auto">
              <a:xfrm>
                <a:off x="4670" y="2602"/>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2-Phosphoglycerate</a:t>
                </a:r>
              </a:p>
              <a:p>
                <a:pPr>
                  <a:lnSpc>
                    <a:spcPct val="90000"/>
                  </a:lnSpc>
                </a:pPr>
                <a:r>
                  <a:rPr lang="en-US" sz="1200">
                    <a:solidFill>
                      <a:srgbClr val="000000"/>
                    </a:solidFill>
                  </a:rPr>
                  <a:t>(2PG)</a:t>
                </a:r>
                <a:endParaRPr lang="en-US" sz="1200"/>
              </a:p>
            </p:txBody>
          </p:sp>
          <p:sp>
            <p:nvSpPr>
              <p:cNvPr id="101416" name="Rectangle 94"/>
              <p:cNvSpPr>
                <a:spLocks noChangeArrowheads="1"/>
              </p:cNvSpPr>
              <p:nvPr/>
            </p:nvSpPr>
            <p:spPr bwMode="auto">
              <a:xfrm>
                <a:off x="3476" y="3291"/>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Phosphoenolpyruvate</a:t>
                </a:r>
              </a:p>
              <a:p>
                <a:pPr>
                  <a:lnSpc>
                    <a:spcPct val="90000"/>
                  </a:lnSpc>
                </a:pPr>
                <a:r>
                  <a:rPr lang="en-US" sz="1200">
                    <a:solidFill>
                      <a:srgbClr val="000000"/>
                    </a:solidFill>
                  </a:rPr>
                  <a:t>(PEP)</a:t>
                </a:r>
                <a:endParaRPr lang="en-US" sz="1200"/>
              </a:p>
            </p:txBody>
          </p:sp>
          <p:sp>
            <p:nvSpPr>
              <p:cNvPr id="101417" name="Rectangle 95"/>
              <p:cNvSpPr>
                <a:spLocks noChangeArrowheads="1"/>
              </p:cNvSpPr>
              <p:nvPr/>
            </p:nvSpPr>
            <p:spPr bwMode="auto">
              <a:xfrm>
                <a:off x="4622" y="3291"/>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200">
                    <a:solidFill>
                      <a:srgbClr val="000000"/>
                    </a:solidFill>
                  </a:rPr>
                  <a:t>Phosphoenolpyruvate</a:t>
                </a:r>
              </a:p>
              <a:p>
                <a:pPr>
                  <a:lnSpc>
                    <a:spcPct val="90000"/>
                  </a:lnSpc>
                </a:pPr>
                <a:r>
                  <a:rPr lang="en-US" sz="1200">
                    <a:solidFill>
                      <a:srgbClr val="000000"/>
                    </a:solidFill>
                  </a:rPr>
                  <a:t>(PEP)</a:t>
                </a:r>
                <a:endParaRPr lang="en-US" sz="1200"/>
              </a:p>
            </p:txBody>
          </p:sp>
          <p:sp>
            <p:nvSpPr>
              <p:cNvPr id="101418" name="Rectangle 96"/>
              <p:cNvSpPr>
                <a:spLocks noChangeArrowheads="1"/>
              </p:cNvSpPr>
              <p:nvPr/>
            </p:nvSpPr>
            <p:spPr bwMode="auto">
              <a:xfrm>
                <a:off x="3783" y="4021"/>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Pyruvate</a:t>
                </a:r>
                <a:endParaRPr lang="en-US" sz="1200"/>
              </a:p>
            </p:txBody>
          </p:sp>
          <p:sp>
            <p:nvSpPr>
              <p:cNvPr id="101419" name="Rectangle 97"/>
              <p:cNvSpPr>
                <a:spLocks noChangeArrowheads="1"/>
              </p:cNvSpPr>
              <p:nvPr/>
            </p:nvSpPr>
            <p:spPr bwMode="auto">
              <a:xfrm>
                <a:off x="4758" y="4021"/>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Pyruvate</a:t>
                </a:r>
                <a:endParaRPr lang="en-US" sz="1200"/>
              </a:p>
            </p:txBody>
          </p:sp>
          <p:sp>
            <p:nvSpPr>
              <p:cNvPr id="101420" name="Rectangle 98"/>
              <p:cNvSpPr>
                <a:spLocks noChangeArrowheads="1"/>
              </p:cNvSpPr>
              <p:nvPr/>
            </p:nvSpPr>
            <p:spPr bwMode="auto">
              <a:xfrm>
                <a:off x="5305" y="1463"/>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101421" name="Rectangle 99"/>
              <p:cNvSpPr>
                <a:spLocks noChangeArrowheads="1"/>
              </p:cNvSpPr>
              <p:nvPr/>
            </p:nvSpPr>
            <p:spPr bwMode="auto">
              <a:xfrm>
                <a:off x="5313" y="1686"/>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101422" name="Rectangle 100"/>
              <p:cNvSpPr>
                <a:spLocks noChangeArrowheads="1"/>
              </p:cNvSpPr>
              <p:nvPr/>
            </p:nvSpPr>
            <p:spPr bwMode="auto">
              <a:xfrm>
                <a:off x="5305" y="3612"/>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101423" name="Rectangle 101"/>
              <p:cNvSpPr>
                <a:spLocks noChangeArrowheads="1"/>
              </p:cNvSpPr>
              <p:nvPr/>
            </p:nvSpPr>
            <p:spPr bwMode="auto">
              <a:xfrm>
                <a:off x="5313" y="3827"/>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101424" name="Rectangle 102"/>
              <p:cNvSpPr>
                <a:spLocks noChangeArrowheads="1"/>
              </p:cNvSpPr>
              <p:nvPr/>
            </p:nvSpPr>
            <p:spPr bwMode="auto">
              <a:xfrm>
                <a:off x="3444" y="3612"/>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ADP</a:t>
                </a:r>
                <a:endParaRPr lang="en-US" sz="1200"/>
              </a:p>
            </p:txBody>
          </p:sp>
          <p:sp>
            <p:nvSpPr>
              <p:cNvPr id="101425" name="Rectangle 103"/>
              <p:cNvSpPr>
                <a:spLocks noChangeArrowheads="1"/>
              </p:cNvSpPr>
              <p:nvPr/>
            </p:nvSpPr>
            <p:spPr bwMode="auto">
              <a:xfrm>
                <a:off x="3451" y="3844"/>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ATP</a:t>
                </a:r>
                <a:endParaRPr lang="en-US" sz="1200"/>
              </a:p>
            </p:txBody>
          </p:sp>
          <p:sp>
            <p:nvSpPr>
              <p:cNvPr id="101426" name="Rectangle 104"/>
              <p:cNvSpPr>
                <a:spLocks noChangeArrowheads="1"/>
              </p:cNvSpPr>
              <p:nvPr/>
            </p:nvSpPr>
            <p:spPr bwMode="auto">
              <a:xfrm>
                <a:off x="5149" y="2978"/>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H</a:t>
                </a:r>
                <a:r>
                  <a:rPr lang="en-US" sz="1200" baseline="-25000">
                    <a:solidFill>
                      <a:srgbClr val="000000"/>
                    </a:solidFill>
                  </a:rPr>
                  <a:t>2</a:t>
                </a:r>
                <a:r>
                  <a:rPr lang="en-US" sz="1200">
                    <a:solidFill>
                      <a:srgbClr val="000000"/>
                    </a:solidFill>
                  </a:rPr>
                  <a:t>O</a:t>
                </a:r>
                <a:endParaRPr lang="en-US" sz="1200"/>
              </a:p>
            </p:txBody>
          </p:sp>
          <p:sp>
            <p:nvSpPr>
              <p:cNvPr id="101427" name="Rectangle 105"/>
              <p:cNvSpPr>
                <a:spLocks noChangeArrowheads="1"/>
              </p:cNvSpPr>
              <p:nvPr/>
            </p:nvSpPr>
            <p:spPr bwMode="auto">
              <a:xfrm>
                <a:off x="3413" y="1051"/>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101428" name="Rectangle 106"/>
              <p:cNvSpPr>
                <a:spLocks noChangeArrowheads="1"/>
              </p:cNvSpPr>
              <p:nvPr/>
            </p:nvSpPr>
            <p:spPr bwMode="auto">
              <a:xfrm>
                <a:off x="5271" y="1245"/>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101429" name="Rectangle 107"/>
              <p:cNvSpPr>
                <a:spLocks noChangeArrowheads="1"/>
              </p:cNvSpPr>
              <p:nvPr/>
            </p:nvSpPr>
            <p:spPr bwMode="auto">
              <a:xfrm>
                <a:off x="5258" y="1051"/>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101430" name="Rectangle 108"/>
              <p:cNvSpPr>
                <a:spLocks noChangeArrowheads="1"/>
              </p:cNvSpPr>
              <p:nvPr/>
            </p:nvSpPr>
            <p:spPr bwMode="auto">
              <a:xfrm>
                <a:off x="3407" y="1240"/>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101431" name="Rectangle 109"/>
              <p:cNvSpPr>
                <a:spLocks noChangeArrowheads="1"/>
              </p:cNvSpPr>
              <p:nvPr/>
            </p:nvSpPr>
            <p:spPr bwMode="auto">
              <a:xfrm>
                <a:off x="4680" y="1040"/>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P</a:t>
                </a:r>
                <a:r>
                  <a:rPr lang="en-US" sz="1200" baseline="-25000">
                    <a:solidFill>
                      <a:srgbClr val="CC0000"/>
                    </a:solidFill>
                  </a:rPr>
                  <a:t>i</a:t>
                </a:r>
                <a:endParaRPr lang="en-US" sz="1200">
                  <a:solidFill>
                    <a:srgbClr val="CC0000"/>
                  </a:solidFill>
                </a:endParaRPr>
              </a:p>
            </p:txBody>
          </p:sp>
          <p:sp>
            <p:nvSpPr>
              <p:cNvPr id="101432" name="Rectangle 110"/>
              <p:cNvSpPr>
                <a:spLocks noChangeArrowheads="1"/>
              </p:cNvSpPr>
              <p:nvPr/>
            </p:nvSpPr>
            <p:spPr bwMode="auto">
              <a:xfrm>
                <a:off x="4203" y="1049"/>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CC0000"/>
                    </a:solidFill>
                  </a:rPr>
                  <a:t>P</a:t>
                </a:r>
                <a:r>
                  <a:rPr lang="en-US" sz="1200" baseline="-25000">
                    <a:solidFill>
                      <a:srgbClr val="CC0000"/>
                    </a:solidFill>
                  </a:rPr>
                  <a:t>i</a:t>
                </a:r>
                <a:endParaRPr lang="en-US" sz="1200">
                  <a:solidFill>
                    <a:srgbClr val="CC0000"/>
                  </a:solidFill>
                </a:endParaRPr>
              </a:p>
            </p:txBody>
          </p:sp>
          <p:sp>
            <p:nvSpPr>
              <p:cNvPr id="101433" name="Rectangle 111"/>
              <p:cNvSpPr>
                <a:spLocks noChangeArrowheads="1"/>
              </p:cNvSpPr>
              <p:nvPr/>
            </p:nvSpPr>
            <p:spPr bwMode="auto">
              <a:xfrm>
                <a:off x="4445" y="1098"/>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90000"/>
                  </a:lnSpc>
                </a:pPr>
                <a:r>
                  <a:rPr lang="en-US" sz="1200">
                    <a:solidFill>
                      <a:srgbClr val="000000"/>
                    </a:solidFill>
                  </a:rPr>
                  <a:t>6</a:t>
                </a:r>
                <a:endParaRPr lang="en-US" sz="1200"/>
              </a:p>
            </p:txBody>
          </p:sp>
        </p:grpSp>
      </p:grpSp>
      <p:sp>
        <p:nvSpPr>
          <p:cNvPr id="420881" name="Rectangle 17"/>
          <p:cNvSpPr>
            <a:spLocks noChangeArrowheads="1"/>
          </p:cNvSpPr>
          <p:nvPr/>
        </p:nvSpPr>
        <p:spPr bwMode="auto">
          <a:xfrm>
            <a:off x="0" y="2582863"/>
            <a:ext cx="9142413" cy="102076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l"/>
            <a:r>
              <a:rPr lang="en-US" sz="3000">
                <a:solidFill>
                  <a:srgbClr val="0F116A"/>
                </a:solidFill>
              </a:rPr>
              <a:t>Glycolysis</a:t>
            </a:r>
          </a:p>
          <a:p>
            <a:pPr algn="l"/>
            <a:endParaRPr lang="en-US" sz="700">
              <a:solidFill>
                <a:srgbClr val="613000"/>
              </a:solidFill>
            </a:endParaRPr>
          </a:p>
          <a:p>
            <a:pPr algn="l"/>
            <a:r>
              <a:rPr lang="en-US">
                <a:solidFill>
                  <a:srgbClr val="613000"/>
                </a:solidFill>
              </a:rPr>
              <a:t>glucose</a:t>
            </a:r>
            <a:r>
              <a:rPr lang="en-US">
                <a:solidFill>
                  <a:srgbClr val="0F116A"/>
                </a:solidFill>
              </a:rPr>
              <a:t> + </a:t>
            </a:r>
            <a:r>
              <a:rPr lang="en-US">
                <a:solidFill>
                  <a:schemeClr val="tx2"/>
                </a:solidFill>
              </a:rPr>
              <a:t>2ADP</a:t>
            </a:r>
            <a:r>
              <a:rPr lang="en-US">
                <a:solidFill>
                  <a:srgbClr val="0F116A"/>
                </a:solidFill>
              </a:rPr>
              <a:t> + </a:t>
            </a:r>
            <a:r>
              <a:rPr lang="en-US">
                <a:solidFill>
                  <a:schemeClr val="tx2"/>
                </a:solidFill>
              </a:rPr>
              <a:t>2P</a:t>
            </a:r>
            <a:r>
              <a:rPr lang="en-US" baseline="-25000">
                <a:solidFill>
                  <a:schemeClr val="tx2"/>
                </a:solidFill>
              </a:rPr>
              <a:t>i</a:t>
            </a:r>
            <a:r>
              <a:rPr lang="en-US">
                <a:solidFill>
                  <a:srgbClr val="0F116A"/>
                </a:solidFill>
              </a:rPr>
              <a:t> + </a:t>
            </a:r>
            <a:r>
              <a:rPr lang="en-US">
                <a:solidFill>
                  <a:schemeClr val="tx2"/>
                </a:solidFill>
              </a:rPr>
              <a:t>2 NAD</a:t>
            </a:r>
            <a:r>
              <a:rPr lang="en-US" baseline="30000">
                <a:solidFill>
                  <a:schemeClr val="tx2"/>
                </a:solidFill>
              </a:rPr>
              <a:t>+</a:t>
            </a:r>
            <a:r>
              <a:rPr lang="en-US">
                <a:solidFill>
                  <a:srgbClr val="0F116A"/>
                </a:solidFill>
              </a:rPr>
              <a:t> </a:t>
            </a:r>
            <a:r>
              <a:rPr lang="en-US">
                <a:solidFill>
                  <a:srgbClr val="0F116A"/>
                </a:solidFill>
                <a:sym typeface="Symbol" charset="0"/>
              </a:rPr>
              <a:t></a:t>
            </a:r>
            <a:r>
              <a:rPr lang="en-US">
                <a:solidFill>
                  <a:srgbClr val="0F116A"/>
                </a:solidFill>
              </a:rPr>
              <a:t> </a:t>
            </a:r>
            <a:r>
              <a:rPr lang="en-US">
                <a:solidFill>
                  <a:srgbClr val="613000"/>
                </a:solidFill>
                <a:sym typeface="Symbol" charset="0"/>
              </a:rPr>
              <a:t>2</a:t>
            </a:r>
            <a:r>
              <a:rPr lang="en-US">
                <a:solidFill>
                  <a:srgbClr val="0F116A"/>
                </a:solidFill>
              </a:rPr>
              <a:t> </a:t>
            </a:r>
            <a:r>
              <a:rPr lang="en-US">
                <a:solidFill>
                  <a:srgbClr val="613000"/>
                </a:solidFill>
                <a:sym typeface="Symbol" charset="0"/>
              </a:rPr>
              <a:t>pyruvate</a:t>
            </a:r>
            <a:r>
              <a:rPr lang="en-US">
                <a:solidFill>
                  <a:srgbClr val="0F116A"/>
                </a:solidFill>
              </a:rPr>
              <a:t> </a:t>
            </a:r>
            <a:r>
              <a:rPr lang="en-US">
                <a:solidFill>
                  <a:srgbClr val="0F116A"/>
                </a:solidFill>
                <a:sym typeface="Symbol" charset="0"/>
              </a:rPr>
              <a:t>+</a:t>
            </a:r>
            <a:r>
              <a:rPr lang="en-US">
                <a:solidFill>
                  <a:srgbClr val="0F116A"/>
                </a:solidFill>
              </a:rPr>
              <a:t> </a:t>
            </a:r>
            <a:r>
              <a:rPr lang="en-US">
                <a:solidFill>
                  <a:srgbClr val="CC0000"/>
                </a:solidFill>
                <a:sym typeface="Symbol" charset="0"/>
              </a:rPr>
              <a:t>2ATP</a:t>
            </a:r>
            <a:r>
              <a:rPr lang="en-US">
                <a:solidFill>
                  <a:srgbClr val="0F116A"/>
                </a:solidFill>
              </a:rPr>
              <a:t> </a:t>
            </a:r>
            <a:r>
              <a:rPr lang="en-US">
                <a:solidFill>
                  <a:srgbClr val="0F116A"/>
                </a:solidFill>
                <a:sym typeface="Symbol" charset="0"/>
              </a:rPr>
              <a:t>+</a:t>
            </a:r>
            <a:r>
              <a:rPr lang="en-US">
                <a:solidFill>
                  <a:srgbClr val="0F116A"/>
                </a:solidFill>
              </a:rPr>
              <a:t> </a:t>
            </a:r>
            <a:r>
              <a:rPr lang="en-US">
                <a:solidFill>
                  <a:srgbClr val="CC0000"/>
                </a:solidFill>
                <a:sym typeface="Symbol" charset="0"/>
              </a:rPr>
              <a:t>2NADH</a:t>
            </a:r>
          </a:p>
        </p:txBody>
      </p:sp>
      <p:sp>
        <p:nvSpPr>
          <p:cNvPr id="101380" name="Rectangle 30"/>
          <p:cNvSpPr>
            <a:spLocks noChangeArrowheads="1"/>
          </p:cNvSpPr>
          <p:nvPr/>
        </p:nvSpPr>
        <p:spPr bwMode="auto">
          <a:xfrm>
            <a:off x="152400" y="6324600"/>
            <a:ext cx="1752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381" name="Rectangle 2"/>
          <p:cNvSpPr>
            <a:spLocks noGrp="1" noChangeArrowheads="1"/>
          </p:cNvSpPr>
          <p:nvPr>
            <p:ph type="title"/>
          </p:nvPr>
        </p:nvSpPr>
        <p:spPr/>
        <p:txBody>
          <a:bodyPr/>
          <a:lstStyle/>
          <a:p>
            <a:pPr eaLnBrk="1" hangingPunct="1"/>
            <a:r>
              <a:rPr lang="en-US">
                <a:latin typeface="Times New Roman" charset="0"/>
              </a:rPr>
              <a:t>But can</a:t>
            </a:r>
            <a:r>
              <a:rPr lang="ja-JP" altLang="en-US">
                <a:latin typeface="Times New Roman" charset="0"/>
              </a:rPr>
              <a:t>’</a:t>
            </a:r>
            <a:r>
              <a:rPr lang="en-US" altLang="ja-JP">
                <a:latin typeface="Times New Roman" charset="0"/>
              </a:rPr>
              <a:t>t stop there</a:t>
            </a:r>
            <a:r>
              <a:rPr lang="en-US" altLang="ja-JP" i="1">
                <a:latin typeface="Times New Roman" charset="0"/>
              </a:rPr>
              <a:t>!</a:t>
            </a:r>
            <a:endParaRPr lang="en-US">
              <a:latin typeface="Times New Roman" charset="0"/>
            </a:endParaRPr>
          </a:p>
        </p:txBody>
      </p:sp>
      <p:sp>
        <p:nvSpPr>
          <p:cNvPr id="420880" name="Rectangle 16" descr="Rectangle: Click to edit Master text styles&#10;Second level&#10;Third level&#10;Fourth level&#10;Fifth level"/>
          <p:cNvSpPr>
            <a:spLocks noGrp="1" noChangeArrowheads="1"/>
          </p:cNvSpPr>
          <p:nvPr>
            <p:ph type="body" idx="1"/>
          </p:nvPr>
        </p:nvSpPr>
        <p:spPr>
          <a:xfrm>
            <a:off x="0" y="3925888"/>
            <a:ext cx="6448425" cy="2592387"/>
          </a:xfrm>
        </p:spPr>
        <p:txBody>
          <a:bodyPr>
            <a:normAutofit fontScale="92500" lnSpcReduction="10000"/>
          </a:bodyPr>
          <a:lstStyle/>
          <a:p>
            <a:pPr eaLnBrk="1" hangingPunct="1">
              <a:spcBef>
                <a:spcPts val="800"/>
              </a:spcBef>
            </a:pPr>
            <a:r>
              <a:rPr lang="en-US" sz="2600">
                <a:latin typeface="Tahoma" charset="0"/>
              </a:rPr>
              <a:t>Going to run out of NAD</a:t>
            </a:r>
            <a:r>
              <a:rPr lang="en-US" sz="2600" baseline="30000">
                <a:latin typeface="Tahoma" charset="0"/>
              </a:rPr>
              <a:t>+</a:t>
            </a:r>
            <a:endParaRPr lang="en-US" sz="2600">
              <a:latin typeface="Tahoma" charset="0"/>
            </a:endParaRPr>
          </a:p>
          <a:p>
            <a:pPr lvl="1" eaLnBrk="1" hangingPunct="1">
              <a:spcBef>
                <a:spcPts val="800"/>
              </a:spcBef>
            </a:pPr>
            <a:r>
              <a:rPr lang="en-US" u="sng">
                <a:solidFill>
                  <a:srgbClr val="CC0000"/>
                </a:solidFill>
                <a:latin typeface="Tahoma" charset="0"/>
                <a:ea typeface="Arial" charset="0"/>
                <a:cs typeface="Arial" charset="0"/>
              </a:rPr>
              <a:t>without regenerating NAD</a:t>
            </a:r>
            <a:r>
              <a:rPr lang="en-US" baseline="30000">
                <a:solidFill>
                  <a:srgbClr val="CC0000"/>
                </a:solidFill>
                <a:latin typeface="Tahoma" charset="0"/>
                <a:ea typeface="Arial" charset="0"/>
                <a:cs typeface="Arial" charset="0"/>
              </a:rPr>
              <a:t>+</a:t>
            </a:r>
            <a:r>
              <a:rPr lang="en-US">
                <a:solidFill>
                  <a:srgbClr val="CC0000"/>
                </a:solidFill>
                <a:latin typeface="Tahoma" charset="0"/>
                <a:ea typeface="Arial" charset="0"/>
                <a:cs typeface="Arial" charset="0"/>
              </a:rPr>
              <a:t>,</a:t>
            </a:r>
            <a:r>
              <a:rPr lang="en-US" u="sng">
                <a:solidFill>
                  <a:srgbClr val="CC0000"/>
                </a:solidFill>
                <a:latin typeface="Tahoma" charset="0"/>
                <a:ea typeface="Arial" charset="0"/>
                <a:cs typeface="Arial" charset="0"/>
              </a:rPr>
              <a:t> </a:t>
            </a:r>
            <a:br>
              <a:rPr lang="en-US" u="sng">
                <a:solidFill>
                  <a:srgbClr val="CC0000"/>
                </a:solidFill>
                <a:latin typeface="Tahoma" charset="0"/>
                <a:ea typeface="Arial" charset="0"/>
                <a:cs typeface="Arial" charset="0"/>
              </a:rPr>
            </a:br>
            <a:r>
              <a:rPr lang="en-US" u="sng">
                <a:solidFill>
                  <a:srgbClr val="CC0000"/>
                </a:solidFill>
                <a:latin typeface="Tahoma" charset="0"/>
                <a:ea typeface="Arial" charset="0"/>
                <a:cs typeface="Arial" charset="0"/>
              </a:rPr>
              <a:t>energy production would stop</a:t>
            </a:r>
            <a:r>
              <a:rPr lang="en-US" i="1">
                <a:solidFill>
                  <a:srgbClr val="CC0000"/>
                </a:solidFill>
                <a:latin typeface="Tahoma" charset="0"/>
                <a:ea typeface="Arial" charset="0"/>
                <a:cs typeface="Arial" charset="0"/>
              </a:rPr>
              <a:t>!</a:t>
            </a:r>
            <a:endParaRPr lang="en-US">
              <a:latin typeface="Tahoma" charset="0"/>
              <a:ea typeface="Arial" charset="0"/>
              <a:cs typeface="Arial" charset="0"/>
            </a:endParaRPr>
          </a:p>
          <a:p>
            <a:pPr lvl="1" eaLnBrk="1" hangingPunct="1">
              <a:spcBef>
                <a:spcPts val="800"/>
              </a:spcBef>
            </a:pPr>
            <a:r>
              <a:rPr lang="en-US">
                <a:latin typeface="Tahoma" charset="0"/>
                <a:ea typeface="Arial" charset="0"/>
                <a:cs typeface="Arial" charset="0"/>
              </a:rPr>
              <a:t>another molecule must accept H </a:t>
            </a:r>
            <a:br>
              <a:rPr lang="en-US">
                <a:latin typeface="Tahoma" charset="0"/>
                <a:ea typeface="Arial" charset="0"/>
                <a:cs typeface="Arial" charset="0"/>
              </a:rPr>
            </a:br>
            <a:r>
              <a:rPr lang="en-US">
                <a:latin typeface="Tahoma" charset="0"/>
                <a:ea typeface="Arial" charset="0"/>
                <a:cs typeface="Arial" charset="0"/>
              </a:rPr>
              <a:t>from NADH</a:t>
            </a:r>
          </a:p>
          <a:p>
            <a:pPr lvl="2" eaLnBrk="1" hangingPunct="1">
              <a:lnSpc>
                <a:spcPct val="120000"/>
              </a:lnSpc>
              <a:spcBef>
                <a:spcPts val="800"/>
              </a:spcBef>
            </a:pPr>
            <a:r>
              <a:rPr lang="en-US">
                <a:latin typeface="Tahoma" charset="0"/>
                <a:ea typeface="Arial" charset="0"/>
                <a:cs typeface="Arial" charset="0"/>
              </a:rPr>
              <a:t>so NAD</a:t>
            </a:r>
            <a:r>
              <a:rPr lang="en-US" baseline="30000">
                <a:latin typeface="Tahoma" charset="0"/>
                <a:ea typeface="Arial" charset="0"/>
                <a:cs typeface="Arial" charset="0"/>
              </a:rPr>
              <a:t>+</a:t>
            </a:r>
            <a:r>
              <a:rPr lang="en-US">
                <a:latin typeface="Tahoma" charset="0"/>
                <a:ea typeface="Arial" charset="0"/>
                <a:cs typeface="Arial" charset="0"/>
              </a:rPr>
              <a:t> is freed up for another round</a:t>
            </a:r>
          </a:p>
        </p:txBody>
      </p:sp>
      <p:sp>
        <p:nvSpPr>
          <p:cNvPr id="420923" name="Freeform 59"/>
          <p:cNvSpPr>
            <a:spLocks/>
          </p:cNvSpPr>
          <p:nvPr/>
        </p:nvSpPr>
        <p:spPr bwMode="auto">
          <a:xfrm>
            <a:off x="4059238" y="2671763"/>
            <a:ext cx="4508500" cy="473075"/>
          </a:xfrm>
          <a:custGeom>
            <a:avLst/>
            <a:gdLst>
              <a:gd name="T0" fmla="*/ 0 w 2840"/>
              <a:gd name="T1" fmla="*/ 2147483647 h 166"/>
              <a:gd name="T2" fmla="*/ 0 w 2840"/>
              <a:gd name="T3" fmla="*/ 0 h 166"/>
              <a:gd name="T4" fmla="*/ 2147483647 w 2840"/>
              <a:gd name="T5" fmla="*/ 0 h 166"/>
              <a:gd name="T6" fmla="*/ 2147483647 w 2840"/>
              <a:gd name="T7" fmla="*/ 2147483647 h 166"/>
              <a:gd name="T8" fmla="*/ 0 60000 65536"/>
              <a:gd name="T9" fmla="*/ 0 60000 65536"/>
              <a:gd name="T10" fmla="*/ 0 60000 65536"/>
              <a:gd name="T11" fmla="*/ 0 60000 65536"/>
              <a:gd name="T12" fmla="*/ 0 w 2840"/>
              <a:gd name="T13" fmla="*/ 0 h 166"/>
              <a:gd name="T14" fmla="*/ 2840 w 2840"/>
              <a:gd name="T15" fmla="*/ 166 h 166"/>
            </a:gdLst>
            <a:ahLst/>
            <a:cxnLst>
              <a:cxn ang="T8">
                <a:pos x="T0" y="T1"/>
              </a:cxn>
              <a:cxn ang="T9">
                <a:pos x="T2" y="T3"/>
              </a:cxn>
              <a:cxn ang="T10">
                <a:pos x="T4" y="T5"/>
              </a:cxn>
              <a:cxn ang="T11">
                <a:pos x="T6" y="T7"/>
              </a:cxn>
            </a:cxnLst>
            <a:rect l="T12" t="T13" r="T14" b="T15"/>
            <a:pathLst>
              <a:path w="2840" h="166">
                <a:moveTo>
                  <a:pt x="0" y="166"/>
                </a:moveTo>
                <a:lnTo>
                  <a:pt x="0" y="0"/>
                </a:lnTo>
                <a:lnTo>
                  <a:pt x="2840" y="0"/>
                </a:lnTo>
                <a:lnTo>
                  <a:pt x="2840" y="143"/>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924" name="Freeform 60"/>
          <p:cNvSpPr>
            <a:spLocks/>
          </p:cNvSpPr>
          <p:nvPr/>
        </p:nvSpPr>
        <p:spPr bwMode="auto">
          <a:xfrm flipH="1" flipV="1">
            <a:off x="4059238" y="3525838"/>
            <a:ext cx="4508500" cy="381000"/>
          </a:xfrm>
          <a:custGeom>
            <a:avLst/>
            <a:gdLst>
              <a:gd name="T0" fmla="*/ 0 w 2840"/>
              <a:gd name="T1" fmla="*/ 2147483647 h 166"/>
              <a:gd name="T2" fmla="*/ 0 w 2840"/>
              <a:gd name="T3" fmla="*/ 0 h 166"/>
              <a:gd name="T4" fmla="*/ 2147483647 w 2840"/>
              <a:gd name="T5" fmla="*/ 0 h 166"/>
              <a:gd name="T6" fmla="*/ 2147483647 w 2840"/>
              <a:gd name="T7" fmla="*/ 2147483647 h 166"/>
              <a:gd name="T8" fmla="*/ 0 60000 65536"/>
              <a:gd name="T9" fmla="*/ 0 60000 65536"/>
              <a:gd name="T10" fmla="*/ 0 60000 65536"/>
              <a:gd name="T11" fmla="*/ 0 60000 65536"/>
              <a:gd name="T12" fmla="*/ 0 w 2840"/>
              <a:gd name="T13" fmla="*/ 0 h 166"/>
              <a:gd name="T14" fmla="*/ 2840 w 2840"/>
              <a:gd name="T15" fmla="*/ 166 h 166"/>
            </a:gdLst>
            <a:ahLst/>
            <a:cxnLst>
              <a:cxn ang="T8">
                <a:pos x="T0" y="T1"/>
              </a:cxn>
              <a:cxn ang="T9">
                <a:pos x="T2" y="T3"/>
              </a:cxn>
              <a:cxn ang="T10">
                <a:pos x="T4" y="T5"/>
              </a:cxn>
              <a:cxn ang="T11">
                <a:pos x="T6" y="T7"/>
              </a:cxn>
            </a:cxnLst>
            <a:rect l="T12" t="T13" r="T14" b="T15"/>
            <a:pathLst>
              <a:path w="2840" h="166">
                <a:moveTo>
                  <a:pt x="0" y="166"/>
                </a:moveTo>
                <a:lnTo>
                  <a:pt x="0" y="0"/>
                </a:lnTo>
                <a:lnTo>
                  <a:pt x="2840" y="0"/>
                </a:lnTo>
                <a:lnTo>
                  <a:pt x="2840" y="143"/>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63"/>
          <p:cNvGrpSpPr>
            <a:grpSpLocks/>
          </p:cNvGrpSpPr>
          <p:nvPr/>
        </p:nvGrpSpPr>
        <p:grpSpPr bwMode="auto">
          <a:xfrm>
            <a:off x="5167313" y="815975"/>
            <a:ext cx="3867150" cy="1387475"/>
            <a:chOff x="3255" y="308"/>
            <a:chExt cx="2436" cy="874"/>
          </a:xfrm>
        </p:grpSpPr>
        <p:grpSp>
          <p:nvGrpSpPr>
            <p:cNvPr id="101388" name="Group 61"/>
            <p:cNvGrpSpPr>
              <a:grpSpLocks/>
            </p:cNvGrpSpPr>
            <p:nvPr/>
          </p:nvGrpSpPr>
          <p:grpSpPr bwMode="auto">
            <a:xfrm>
              <a:off x="3255" y="308"/>
              <a:ext cx="2436" cy="874"/>
              <a:chOff x="3255" y="308"/>
              <a:chExt cx="2436" cy="874"/>
            </a:xfrm>
          </p:grpSpPr>
          <p:pic>
            <p:nvPicPr>
              <p:cNvPr id="420911" name="Picture 47" descr="09_07a"/>
              <p:cNvPicPr>
                <a:picLocks noChangeAspect="1" noChangeArrowheads="1"/>
              </p:cNvPicPr>
              <p:nvPr/>
            </p:nvPicPr>
            <p:blipFill>
              <a:blip r:embed="rId8"/>
              <a:srcRect l="27000" t="67500" r="27000" b="10500"/>
              <a:stretch>
                <a:fillRect/>
              </a:stretch>
            </p:blipFill>
            <p:spPr bwMode="auto">
              <a:xfrm>
                <a:off x="3255" y="309"/>
                <a:ext cx="2436" cy="87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01391" name="Rectangle 48"/>
              <p:cNvSpPr>
                <a:spLocks noChangeArrowheads="1"/>
              </p:cNvSpPr>
              <p:nvPr/>
            </p:nvSpPr>
            <p:spPr bwMode="auto">
              <a:xfrm>
                <a:off x="4667" y="642"/>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P</a:t>
                </a:r>
                <a:r>
                  <a:rPr lang="en-US" sz="1200" baseline="-25000">
                    <a:solidFill>
                      <a:srgbClr val="000000"/>
                    </a:solidFill>
                  </a:rPr>
                  <a:t>i</a:t>
                </a:r>
                <a:endParaRPr lang="en-US" sz="1200">
                  <a:solidFill>
                    <a:srgbClr val="000000"/>
                  </a:solidFill>
                </a:endParaRPr>
              </a:p>
            </p:txBody>
          </p:sp>
          <p:sp>
            <p:nvSpPr>
              <p:cNvPr id="101392" name="Rectangle 49"/>
              <p:cNvSpPr>
                <a:spLocks noChangeArrowheads="1"/>
              </p:cNvSpPr>
              <p:nvPr/>
            </p:nvSpPr>
            <p:spPr bwMode="auto">
              <a:xfrm>
                <a:off x="3370" y="642"/>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101393" name="Rectangle 50"/>
              <p:cNvSpPr>
                <a:spLocks noChangeArrowheads="1"/>
              </p:cNvSpPr>
              <p:nvPr/>
            </p:nvSpPr>
            <p:spPr bwMode="auto">
              <a:xfrm>
                <a:off x="4824" y="356"/>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G3P</a:t>
                </a:r>
                <a:endParaRPr lang="en-US" sz="1600"/>
              </a:p>
            </p:txBody>
          </p:sp>
          <p:sp>
            <p:nvSpPr>
              <p:cNvPr id="101394" name="Rectangle 51"/>
              <p:cNvSpPr>
                <a:spLocks noChangeArrowheads="1"/>
              </p:cNvSpPr>
              <p:nvPr/>
            </p:nvSpPr>
            <p:spPr bwMode="auto">
              <a:xfrm>
                <a:off x="3795" y="1001"/>
                <a:ext cx="3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1,3-BPG</a:t>
                </a:r>
                <a:endParaRPr lang="en-US" sz="1200"/>
              </a:p>
            </p:txBody>
          </p:sp>
          <p:sp>
            <p:nvSpPr>
              <p:cNvPr id="101395" name="Rectangle 52"/>
              <p:cNvSpPr>
                <a:spLocks noChangeArrowheads="1"/>
              </p:cNvSpPr>
              <p:nvPr/>
            </p:nvSpPr>
            <p:spPr bwMode="auto">
              <a:xfrm>
                <a:off x="4640" y="1001"/>
                <a:ext cx="6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a:solidFill>
                      <a:srgbClr val="000000"/>
                    </a:solidFill>
                  </a:rPr>
                  <a:t>1,3-BPG</a:t>
                </a:r>
                <a:endParaRPr lang="en-US" sz="1200"/>
              </a:p>
            </p:txBody>
          </p:sp>
          <p:sp>
            <p:nvSpPr>
              <p:cNvPr id="101396" name="Rectangle 53"/>
              <p:cNvSpPr>
                <a:spLocks noChangeArrowheads="1"/>
              </p:cNvSpPr>
              <p:nvPr/>
            </p:nvSpPr>
            <p:spPr bwMode="auto">
              <a:xfrm>
                <a:off x="5260" y="837"/>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101397" name="Rectangle 54"/>
              <p:cNvSpPr>
                <a:spLocks noChangeArrowheads="1"/>
              </p:cNvSpPr>
              <p:nvPr/>
            </p:nvSpPr>
            <p:spPr bwMode="auto">
              <a:xfrm>
                <a:off x="5274" y="642"/>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a:t>
                </a:r>
                <a:r>
                  <a:rPr lang="en-US" sz="1200" baseline="30000">
                    <a:solidFill>
                      <a:srgbClr val="000000"/>
                    </a:solidFill>
                  </a:rPr>
                  <a:t>+</a:t>
                </a:r>
                <a:endParaRPr lang="en-US" sz="1200"/>
              </a:p>
            </p:txBody>
          </p:sp>
          <p:sp>
            <p:nvSpPr>
              <p:cNvPr id="101398" name="Rectangle 55"/>
              <p:cNvSpPr>
                <a:spLocks noChangeArrowheads="1"/>
              </p:cNvSpPr>
              <p:nvPr/>
            </p:nvSpPr>
            <p:spPr bwMode="auto">
              <a:xfrm>
                <a:off x="3430" y="832"/>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NADH</a:t>
                </a:r>
                <a:endParaRPr lang="en-US" sz="1200"/>
              </a:p>
            </p:txBody>
          </p:sp>
          <p:sp>
            <p:nvSpPr>
              <p:cNvPr id="101399" name="Rectangle 56"/>
              <p:cNvSpPr>
                <a:spLocks noChangeArrowheads="1"/>
              </p:cNvSpPr>
              <p:nvPr/>
            </p:nvSpPr>
            <p:spPr bwMode="auto">
              <a:xfrm>
                <a:off x="4200" y="651"/>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rPr>
                  <a:t>P</a:t>
                </a:r>
                <a:r>
                  <a:rPr lang="en-US" sz="1200" baseline="-25000">
                    <a:solidFill>
                      <a:srgbClr val="000000"/>
                    </a:solidFill>
                  </a:rPr>
                  <a:t>i</a:t>
                </a:r>
                <a:endParaRPr lang="en-US" sz="1200">
                  <a:solidFill>
                    <a:srgbClr val="000000"/>
                  </a:solidFill>
                </a:endParaRPr>
              </a:p>
            </p:txBody>
          </p:sp>
          <p:sp>
            <p:nvSpPr>
              <p:cNvPr id="101400" name="Rectangle 57"/>
              <p:cNvSpPr>
                <a:spLocks noChangeArrowheads="1"/>
              </p:cNvSpPr>
              <p:nvPr/>
            </p:nvSpPr>
            <p:spPr bwMode="auto">
              <a:xfrm>
                <a:off x="3257" y="308"/>
                <a:ext cx="1468" cy="154"/>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01" name="Rectangle 58"/>
              <p:cNvSpPr>
                <a:spLocks noChangeArrowheads="1"/>
              </p:cNvSpPr>
              <p:nvPr/>
            </p:nvSpPr>
            <p:spPr bwMode="auto">
              <a:xfrm>
                <a:off x="4377" y="651"/>
                <a:ext cx="211" cy="154"/>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1389" name="Rectangle 62"/>
            <p:cNvSpPr>
              <a:spLocks noChangeArrowheads="1"/>
            </p:cNvSpPr>
            <p:nvPr/>
          </p:nvSpPr>
          <p:spPr bwMode="auto">
            <a:xfrm>
              <a:off x="3373" y="334"/>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a:solidFill>
                    <a:srgbClr val="000000"/>
                  </a:solidFill>
                </a:rPr>
                <a:t>DHAP</a:t>
              </a:r>
            </a:p>
          </p:txBody>
        </p:sp>
      </p:grpSp>
      <p:sp>
        <p:nvSpPr>
          <p:cNvPr id="420979" name="AutoShape 115"/>
          <p:cNvSpPr>
            <a:spLocks noChangeArrowheads="1"/>
          </p:cNvSpPr>
          <p:nvPr/>
        </p:nvSpPr>
        <p:spPr bwMode="auto">
          <a:xfrm>
            <a:off x="758825" y="1525588"/>
            <a:ext cx="3967163" cy="425450"/>
          </a:xfrm>
          <a:prstGeom prst="roundRect">
            <a:avLst>
              <a:gd name="adj" fmla="val 16667"/>
            </a:avLst>
          </a:prstGeom>
          <a:solidFill>
            <a:schemeClr val="bg2"/>
          </a:solidFill>
          <a:ln w="19050">
            <a:solidFill>
              <a:srgbClr val="000000"/>
            </a:solidFill>
            <a:round/>
            <a:headEnd/>
            <a:tailEnd type="none" w="sm" len="med"/>
          </a:ln>
        </p:spPr>
        <p:txBody>
          <a:bodyPr wrap="none" tIns="0" bIns="0" anchor="ctr">
            <a:spAutoFit/>
          </a:bodyPr>
          <a:lstStyle/>
          <a:p>
            <a:r>
              <a:rPr lang="en-US">
                <a:solidFill>
                  <a:schemeClr val="tx2"/>
                </a:solidFill>
              </a:rPr>
              <a:t>raw materials</a:t>
            </a:r>
            <a:r>
              <a:rPr lang="en-US">
                <a:solidFill>
                  <a:srgbClr val="0F116A"/>
                </a:solidFill>
              </a:rPr>
              <a:t> </a:t>
            </a:r>
            <a:r>
              <a:rPr lang="en-US">
                <a:solidFill>
                  <a:srgbClr val="0F116A"/>
                </a:solidFill>
                <a:sym typeface="Symbol" charset="0"/>
              </a:rPr>
              <a:t></a:t>
            </a:r>
            <a:r>
              <a:rPr lang="en-US">
                <a:solidFill>
                  <a:srgbClr val="0F116A"/>
                </a:solidFill>
              </a:rPr>
              <a:t> </a:t>
            </a:r>
            <a:r>
              <a:rPr lang="en-US">
                <a:solidFill>
                  <a:srgbClr val="CC0000"/>
                </a:solidFill>
                <a:sym typeface="Symbol" charset="0"/>
              </a:rPr>
              <a:t>products</a:t>
            </a:r>
            <a:endParaRPr lang="en-US">
              <a:solidFill>
                <a:srgbClr val="613000"/>
              </a:solidFill>
              <a:sym typeface="Symbol" charset="0"/>
            </a:endParaRPr>
          </a:p>
        </p:txBody>
      </p:sp>
      <p:sp>
        <p:nvSpPr>
          <p:cNvPr id="420980" name="Line 116"/>
          <p:cNvSpPr>
            <a:spLocks noChangeShapeType="1"/>
          </p:cNvSpPr>
          <p:nvPr/>
        </p:nvSpPr>
        <p:spPr bwMode="auto">
          <a:xfrm>
            <a:off x="6229350" y="1035050"/>
            <a:ext cx="1400175" cy="0"/>
          </a:xfrm>
          <a:prstGeom prst="line">
            <a:avLst/>
          </a:prstGeom>
          <a:noFill/>
          <a:ln w="38100">
            <a:solidFill>
              <a:srgbClr val="000000"/>
            </a:solidFill>
            <a:round/>
            <a:headEnd/>
            <a:tailEnd type="stealth" w="sm"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288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0980"/>
                                        </p:tgtEl>
                                        <p:attrNameLst>
                                          <p:attrName>style.visibility</p:attrName>
                                        </p:attrNameLst>
                                      </p:cBhvr>
                                      <p:to>
                                        <p:strVal val="visible"/>
                                      </p:to>
                                    </p:set>
                                    <p:animEffect transition="in" filter="wipe(left)">
                                      <p:cBhvr>
                                        <p:cTn id="11" dur="500"/>
                                        <p:tgtEl>
                                          <p:spTgt spid="4209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String"/>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0979"/>
                                        </p:tgtEl>
                                        <p:attrNameLst>
                                          <p:attrName>style.visibility</p:attrName>
                                        </p:attrNameLst>
                                      </p:cBhvr>
                                      <p:to>
                                        <p:strVal val="visible"/>
                                      </p:to>
                                    </p:set>
                                    <p:animEffect transition="in" filter="wipe(left)">
                                      <p:cBhvr>
                                        <p:cTn id="21" dur="500"/>
                                        <p:tgtEl>
                                          <p:spTgt spid="420979"/>
                                        </p:tgtEl>
                                      </p:cBhvr>
                                    </p:animEffect>
                                  </p:childTnLst>
                                  <p:subTnLst>
                                    <p:audio>
                                      <p:cMediaNode>
                                        <p:cTn display="0" masterRel="sameClick">
                                          <p:stCondLst>
                                            <p:cond evt="begin" delay="0">
                                              <p:tn val="19"/>
                                            </p:cond>
                                          </p:stCondLst>
                                          <p:endCondLst>
                                            <p:cond evt="onStopAudio" delay="0">
                                              <p:tgtEl>
                                                <p:sldTgt/>
                                              </p:tgtEl>
                                            </p:cond>
                                          </p:endCondLst>
                                        </p:cTn>
                                        <p:tgtEl>
                                          <p:sndTgt r:embed="rId5" name="Pencil Check"/>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0881"/>
                                        </p:tgtEl>
                                        <p:attrNameLst>
                                          <p:attrName>style.visibility</p:attrName>
                                        </p:attrNameLst>
                                      </p:cBhvr>
                                      <p:to>
                                        <p:strVal val="visible"/>
                                      </p:to>
                                    </p:set>
                                    <p:animEffect transition="in" filter="wipe(left)">
                                      <p:cBhvr>
                                        <p:cTn id="26" dur="500"/>
                                        <p:tgtEl>
                                          <p:spTgt spid="420881"/>
                                        </p:tgtEl>
                                      </p:cBhvr>
                                    </p:animEffect>
                                  </p:childTnLst>
                                  <p:subTnLst>
                                    <p:audio>
                                      <p:cMediaNode>
                                        <p:cTn display="0" masterRel="sameClick">
                                          <p:stCondLst>
                                            <p:cond evt="begin" delay="0">
                                              <p:tn val="24"/>
                                            </p:cond>
                                          </p:stCondLst>
                                          <p:endCondLst>
                                            <p:cond evt="onStopAudio" delay="0">
                                              <p:tgtEl>
                                                <p:sldTgt/>
                                              </p:tgtEl>
                                            </p:cond>
                                          </p:endCondLst>
                                        </p:cTn>
                                        <p:tgtEl>
                                          <p:sndTgt r:embed="rId3"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0923"/>
                                        </p:tgtEl>
                                        <p:attrNameLst>
                                          <p:attrName>style.visibility</p:attrName>
                                        </p:attrNameLst>
                                      </p:cBhvr>
                                      <p:to>
                                        <p:strVal val="visible"/>
                                      </p:to>
                                    </p:set>
                                    <p:animEffect transition="in" filter="wipe(left)">
                                      <p:cBhvr>
                                        <p:cTn id="31" dur="500"/>
                                        <p:tgtEl>
                                          <p:spTgt spid="420923"/>
                                        </p:tgtEl>
                                      </p:cBhvr>
                                    </p:animEffect>
                                  </p:childTnLst>
                                  <p:subTnLst>
                                    <p:audio>
                                      <p:cMediaNode>
                                        <p:cTn display="0" masterRel="sameClick">
                                          <p:stCondLst>
                                            <p:cond evt="begin" delay="0">
                                              <p:tn val="29"/>
                                            </p:cond>
                                          </p:stCondLst>
                                          <p:endCondLst>
                                            <p:cond evt="onStopAudio" delay="0">
                                              <p:tgtEl>
                                                <p:sldTgt/>
                                              </p:tgtEl>
                                            </p:cond>
                                          </p:endCondLst>
                                        </p:cTn>
                                        <p:tgtEl>
                                          <p:sndTgt r:embed="rId6" name="Chimes"/>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20924"/>
                                        </p:tgtEl>
                                        <p:attrNameLst>
                                          <p:attrName>style.visibility</p:attrName>
                                        </p:attrNameLst>
                                      </p:cBhvr>
                                      <p:to>
                                        <p:strVal val="visible"/>
                                      </p:to>
                                    </p:set>
                                    <p:animEffect transition="in" filter="wipe(right)">
                                      <p:cBhvr>
                                        <p:cTn id="36" dur="500"/>
                                        <p:tgtEl>
                                          <p:spTgt spid="420924"/>
                                        </p:tgtEl>
                                      </p:cBhvr>
                                    </p:animEffect>
                                  </p:childTnLst>
                                  <p:subTnLst>
                                    <p:audio>
                                      <p:cMediaNode>
                                        <p:cTn display="0" masterRel="sameClick">
                                          <p:stCondLst>
                                            <p:cond evt="begin" delay="0">
                                              <p:tn val="34"/>
                                            </p:cond>
                                          </p:stCondLst>
                                          <p:endCondLst>
                                            <p:cond evt="onStopAudio" delay="0">
                                              <p:tgtEl>
                                                <p:sldTgt/>
                                              </p:tgtEl>
                                            </p:cond>
                                          </p:endCondLst>
                                        </p:cTn>
                                        <p:tgtEl>
                                          <p:sndTgt r:embed="rId4" name="String"/>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20880">
                                            <p:txEl>
                                              <p:pRg st="0" end="0"/>
                                            </p:txEl>
                                          </p:spTgt>
                                        </p:tgtEl>
                                        <p:attrNameLst>
                                          <p:attrName>style.visibility</p:attrName>
                                        </p:attrNameLst>
                                      </p:cBhvr>
                                      <p:to>
                                        <p:strVal val="visible"/>
                                      </p:to>
                                    </p:set>
                                    <p:anim calcmode="lin" valueType="num">
                                      <p:cBhvr additive="base">
                                        <p:cTn id="41" dur="500" fill="hold"/>
                                        <p:tgtEl>
                                          <p:spTgt spid="420880">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208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20880">
                                            <p:txEl>
                                              <p:pRg st="1" end="1"/>
                                            </p:txEl>
                                          </p:spTgt>
                                        </p:tgtEl>
                                        <p:attrNameLst>
                                          <p:attrName>style.visibility</p:attrName>
                                        </p:attrNameLst>
                                      </p:cBhvr>
                                      <p:to>
                                        <p:strVal val="visible"/>
                                      </p:to>
                                    </p:set>
                                    <p:anim calcmode="lin" valueType="num">
                                      <p:cBhvr additive="base">
                                        <p:cTn id="47" dur="500" fill="hold"/>
                                        <p:tgtEl>
                                          <p:spTgt spid="420880">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2088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20880">
                                            <p:txEl>
                                              <p:pRg st="2" end="2"/>
                                            </p:txEl>
                                          </p:spTgt>
                                        </p:tgtEl>
                                        <p:attrNameLst>
                                          <p:attrName>style.visibility</p:attrName>
                                        </p:attrNameLst>
                                      </p:cBhvr>
                                      <p:to>
                                        <p:strVal val="visible"/>
                                      </p:to>
                                    </p:set>
                                    <p:anim calcmode="lin" valueType="num">
                                      <p:cBhvr additive="base">
                                        <p:cTn id="53" dur="500" fill="hold"/>
                                        <p:tgtEl>
                                          <p:spTgt spid="420880">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208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7"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20880">
                                            <p:txEl>
                                              <p:pRg st="3" end="3"/>
                                            </p:txEl>
                                          </p:spTgt>
                                        </p:tgtEl>
                                        <p:attrNameLst>
                                          <p:attrName>style.visibility</p:attrName>
                                        </p:attrNameLst>
                                      </p:cBhvr>
                                      <p:to>
                                        <p:strVal val="visible"/>
                                      </p:to>
                                    </p:set>
                                    <p:anim calcmode="lin" valueType="num">
                                      <p:cBhvr additive="base">
                                        <p:cTn id="59" dur="500" fill="hold"/>
                                        <p:tgtEl>
                                          <p:spTgt spid="420880">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208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1" grpId="0" animBg="1" autoUpdateAnimBg="0"/>
      <p:bldP spid="420880" grpId="0" build="p" autoUpdateAnimBg="0"/>
      <p:bldP spid="420923" grpId="0" animBg="1"/>
      <p:bldP spid="420924" grpId="0" animBg="1"/>
      <p:bldP spid="420979" grpId="0" animBg="1" autoUpdateAnimBg="0"/>
      <p:bldP spid="4209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descr="09_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6475" y="1655763"/>
            <a:ext cx="680085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6"/>
          <p:cNvSpPr>
            <a:spLocks noChangeArrowheads="1"/>
          </p:cNvSpPr>
          <p:nvPr/>
        </p:nvSpPr>
        <p:spPr bwMode="auto">
          <a:xfrm>
            <a:off x="3238500" y="3149600"/>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NADH</a:t>
            </a:r>
            <a:endParaRPr lang="en-US" sz="1800"/>
          </a:p>
        </p:txBody>
      </p:sp>
      <p:sp>
        <p:nvSpPr>
          <p:cNvPr id="537607" name="Rectangle 7"/>
          <p:cNvSpPr>
            <a:spLocks noChangeArrowheads="1"/>
          </p:cNvSpPr>
          <p:nvPr/>
        </p:nvSpPr>
        <p:spPr bwMode="auto">
          <a:xfrm>
            <a:off x="3589338" y="1998663"/>
            <a:ext cx="1187450" cy="2746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p>
            <a:r>
              <a:rPr lang="en-US" sz="1800">
                <a:solidFill>
                  <a:srgbClr val="CC0000"/>
                </a:solidFill>
              </a:rPr>
              <a:t>pyruvate</a:t>
            </a:r>
            <a:endParaRPr lang="en-US" sz="1800"/>
          </a:p>
        </p:txBody>
      </p:sp>
      <p:sp>
        <p:nvSpPr>
          <p:cNvPr id="103428" name="Rectangle 10"/>
          <p:cNvSpPr>
            <a:spLocks noChangeArrowheads="1"/>
          </p:cNvSpPr>
          <p:nvPr/>
        </p:nvSpPr>
        <p:spPr bwMode="auto">
          <a:xfrm>
            <a:off x="3611563" y="3857625"/>
            <a:ext cx="119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acetyl-CoA</a:t>
            </a:r>
            <a:endParaRPr lang="en-US" sz="1800"/>
          </a:p>
        </p:txBody>
      </p:sp>
      <p:sp>
        <p:nvSpPr>
          <p:cNvPr id="103429" name="Rectangle 11"/>
          <p:cNvSpPr>
            <a:spLocks noChangeArrowheads="1"/>
          </p:cNvSpPr>
          <p:nvPr/>
        </p:nvSpPr>
        <p:spPr bwMode="auto">
          <a:xfrm>
            <a:off x="5851525" y="4565650"/>
            <a:ext cx="723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lactate</a:t>
            </a:r>
            <a:endParaRPr lang="en-US" sz="1800"/>
          </a:p>
        </p:txBody>
      </p:sp>
      <p:sp>
        <p:nvSpPr>
          <p:cNvPr id="103430" name="Rectangle 12"/>
          <p:cNvSpPr>
            <a:spLocks noChangeArrowheads="1"/>
          </p:cNvSpPr>
          <p:nvPr/>
        </p:nvSpPr>
        <p:spPr bwMode="auto">
          <a:xfrm>
            <a:off x="7635875" y="5835650"/>
            <a:ext cx="81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ethanol</a:t>
            </a:r>
            <a:endParaRPr lang="en-US" sz="1800"/>
          </a:p>
        </p:txBody>
      </p:sp>
      <p:sp>
        <p:nvSpPr>
          <p:cNvPr id="103431" name="Rectangle 13"/>
          <p:cNvSpPr>
            <a:spLocks noChangeArrowheads="1"/>
          </p:cNvSpPr>
          <p:nvPr/>
        </p:nvSpPr>
        <p:spPr bwMode="auto">
          <a:xfrm>
            <a:off x="3376613" y="2484438"/>
            <a:ext cx="58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NAD</a:t>
            </a:r>
            <a:r>
              <a:rPr lang="en-US" sz="1800" baseline="30000">
                <a:solidFill>
                  <a:srgbClr val="000000"/>
                </a:solidFill>
              </a:rPr>
              <a:t>+</a:t>
            </a:r>
            <a:endParaRPr lang="en-US" sz="1800">
              <a:solidFill>
                <a:srgbClr val="000000"/>
              </a:solidFill>
            </a:endParaRPr>
          </a:p>
        </p:txBody>
      </p:sp>
      <p:sp>
        <p:nvSpPr>
          <p:cNvPr id="103432" name="Rectangle 14"/>
          <p:cNvSpPr>
            <a:spLocks noChangeArrowheads="1"/>
          </p:cNvSpPr>
          <p:nvPr/>
        </p:nvSpPr>
        <p:spPr bwMode="auto">
          <a:xfrm>
            <a:off x="5299075" y="3943350"/>
            <a:ext cx="58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NAD</a:t>
            </a:r>
            <a:r>
              <a:rPr lang="en-US" sz="1800" baseline="30000">
                <a:solidFill>
                  <a:srgbClr val="000000"/>
                </a:solidFill>
              </a:rPr>
              <a:t>+</a:t>
            </a:r>
            <a:endParaRPr lang="en-US" sz="1800">
              <a:solidFill>
                <a:srgbClr val="000000"/>
              </a:solidFill>
            </a:endParaRPr>
          </a:p>
        </p:txBody>
      </p:sp>
      <p:sp>
        <p:nvSpPr>
          <p:cNvPr id="103433" name="Rectangle 15"/>
          <p:cNvSpPr>
            <a:spLocks noChangeArrowheads="1"/>
          </p:cNvSpPr>
          <p:nvPr/>
        </p:nvSpPr>
        <p:spPr bwMode="auto">
          <a:xfrm>
            <a:off x="5307013" y="3203575"/>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NADH</a:t>
            </a:r>
            <a:endParaRPr lang="en-US" sz="1800"/>
          </a:p>
        </p:txBody>
      </p:sp>
      <p:sp>
        <p:nvSpPr>
          <p:cNvPr id="103434" name="Rectangle 16"/>
          <p:cNvSpPr>
            <a:spLocks noChangeArrowheads="1"/>
          </p:cNvSpPr>
          <p:nvPr/>
        </p:nvSpPr>
        <p:spPr bwMode="auto">
          <a:xfrm>
            <a:off x="7085013" y="4503738"/>
            <a:ext cx="58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NAD</a:t>
            </a:r>
            <a:r>
              <a:rPr lang="en-US" sz="1800" baseline="30000">
                <a:solidFill>
                  <a:srgbClr val="000000"/>
                </a:solidFill>
              </a:rPr>
              <a:t>+</a:t>
            </a:r>
            <a:endParaRPr lang="en-US" sz="1800">
              <a:solidFill>
                <a:srgbClr val="000000"/>
              </a:solidFill>
            </a:endParaRPr>
          </a:p>
        </p:txBody>
      </p:sp>
      <p:sp>
        <p:nvSpPr>
          <p:cNvPr id="103435" name="Rectangle 17"/>
          <p:cNvSpPr>
            <a:spLocks noChangeArrowheads="1"/>
          </p:cNvSpPr>
          <p:nvPr/>
        </p:nvSpPr>
        <p:spPr bwMode="auto">
          <a:xfrm>
            <a:off x="7159625" y="3805238"/>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NADH</a:t>
            </a:r>
            <a:endParaRPr lang="en-US" sz="1800"/>
          </a:p>
        </p:txBody>
      </p:sp>
      <p:sp>
        <p:nvSpPr>
          <p:cNvPr id="103436" name="Rectangle 18"/>
          <p:cNvSpPr>
            <a:spLocks noChangeArrowheads="1"/>
          </p:cNvSpPr>
          <p:nvPr/>
        </p:nvSpPr>
        <p:spPr bwMode="auto">
          <a:xfrm>
            <a:off x="8569325" y="2611438"/>
            <a:ext cx="42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CO</a:t>
            </a:r>
            <a:r>
              <a:rPr lang="en-US" sz="1800" baseline="30000">
                <a:solidFill>
                  <a:srgbClr val="000000"/>
                </a:solidFill>
              </a:rPr>
              <a:t>2</a:t>
            </a:r>
            <a:endParaRPr lang="en-US" sz="1800">
              <a:solidFill>
                <a:srgbClr val="000000"/>
              </a:solidFill>
            </a:endParaRPr>
          </a:p>
        </p:txBody>
      </p:sp>
      <p:sp>
        <p:nvSpPr>
          <p:cNvPr id="103437" name="Rectangle 19"/>
          <p:cNvSpPr>
            <a:spLocks noChangeArrowheads="1"/>
          </p:cNvSpPr>
          <p:nvPr/>
        </p:nvSpPr>
        <p:spPr bwMode="auto">
          <a:xfrm>
            <a:off x="7254875" y="32750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acetaldehyde</a:t>
            </a:r>
            <a:endParaRPr lang="en-US" sz="1800"/>
          </a:p>
        </p:txBody>
      </p:sp>
      <p:sp>
        <p:nvSpPr>
          <p:cNvPr id="103438" name="Rectangle 20"/>
          <p:cNvSpPr>
            <a:spLocks noChangeArrowheads="1"/>
          </p:cNvSpPr>
          <p:nvPr/>
        </p:nvSpPr>
        <p:spPr bwMode="auto">
          <a:xfrm>
            <a:off x="2427288" y="2493963"/>
            <a:ext cx="427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H</a:t>
            </a:r>
            <a:r>
              <a:rPr lang="en-US" sz="1800" baseline="-25000">
                <a:solidFill>
                  <a:srgbClr val="000000"/>
                </a:solidFill>
              </a:rPr>
              <a:t>2</a:t>
            </a:r>
            <a:r>
              <a:rPr lang="en-US" sz="1800">
                <a:solidFill>
                  <a:srgbClr val="000000"/>
                </a:solidFill>
              </a:rPr>
              <a:t>O</a:t>
            </a:r>
            <a:endParaRPr lang="en-US" sz="1800"/>
          </a:p>
        </p:txBody>
      </p:sp>
      <p:sp>
        <p:nvSpPr>
          <p:cNvPr id="103439" name="Rectangle 21"/>
          <p:cNvSpPr>
            <a:spLocks noChangeArrowheads="1"/>
          </p:cNvSpPr>
          <p:nvPr/>
        </p:nvSpPr>
        <p:spPr bwMode="auto">
          <a:xfrm>
            <a:off x="3876675" y="5741988"/>
            <a:ext cx="647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a:solidFill>
                  <a:srgbClr val="000000"/>
                </a:solidFill>
              </a:rPr>
              <a:t>Krebs</a:t>
            </a:r>
          </a:p>
          <a:p>
            <a:pPr>
              <a:lnSpc>
                <a:spcPct val="85000"/>
              </a:lnSpc>
            </a:pPr>
            <a:r>
              <a:rPr lang="en-US" sz="1800">
                <a:solidFill>
                  <a:srgbClr val="000000"/>
                </a:solidFill>
              </a:rPr>
              <a:t>cycle</a:t>
            </a:r>
          </a:p>
        </p:txBody>
      </p:sp>
      <p:sp>
        <p:nvSpPr>
          <p:cNvPr id="103440" name="Rectangle 22"/>
          <p:cNvSpPr>
            <a:spLocks noChangeArrowheads="1"/>
          </p:cNvSpPr>
          <p:nvPr/>
        </p:nvSpPr>
        <p:spPr bwMode="auto">
          <a:xfrm>
            <a:off x="2497138" y="3219450"/>
            <a:ext cx="2619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O</a:t>
            </a:r>
            <a:r>
              <a:rPr lang="en-US" sz="1800" baseline="-25000">
                <a:solidFill>
                  <a:srgbClr val="000000"/>
                </a:solidFill>
              </a:rPr>
              <a:t>2</a:t>
            </a:r>
            <a:endParaRPr lang="en-US" sz="1800"/>
          </a:p>
        </p:txBody>
      </p:sp>
      <p:sp>
        <p:nvSpPr>
          <p:cNvPr id="537626" name="AutoShape 26"/>
          <p:cNvSpPr>
            <a:spLocks noChangeArrowheads="1"/>
          </p:cNvSpPr>
          <p:nvPr/>
        </p:nvSpPr>
        <p:spPr bwMode="auto">
          <a:xfrm>
            <a:off x="5526088" y="4889500"/>
            <a:ext cx="1485900" cy="647700"/>
          </a:xfrm>
          <a:prstGeom prst="roundRect">
            <a:avLst>
              <a:gd name="adj" fmla="val 16667"/>
            </a:avLst>
          </a:prstGeom>
          <a:noFill/>
          <a:ln w="381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800">
                <a:solidFill>
                  <a:srgbClr val="000000"/>
                </a:solidFill>
              </a:rPr>
              <a:t>lactic acid</a:t>
            </a:r>
            <a:br>
              <a:rPr lang="en-US" sz="1800">
                <a:solidFill>
                  <a:srgbClr val="000000"/>
                </a:solidFill>
              </a:rPr>
            </a:br>
            <a:r>
              <a:rPr lang="en-US" sz="1800">
                <a:solidFill>
                  <a:srgbClr val="000000"/>
                </a:solidFill>
              </a:rPr>
              <a:t>fermentation</a:t>
            </a:r>
            <a:endParaRPr lang="en-US" sz="1800"/>
          </a:p>
        </p:txBody>
      </p:sp>
      <p:sp>
        <p:nvSpPr>
          <p:cNvPr id="537608" name="AutoShape 8"/>
          <p:cNvSpPr>
            <a:spLocks noChangeArrowheads="1"/>
          </p:cNvSpPr>
          <p:nvPr/>
        </p:nvSpPr>
        <p:spPr bwMode="auto">
          <a:xfrm>
            <a:off x="3211513" y="1225550"/>
            <a:ext cx="2403475" cy="642938"/>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27432" tIns="0" rIns="27432" bIns="0">
            <a:spAutoFit/>
          </a:bodyPr>
          <a:lstStyle/>
          <a:p>
            <a:r>
              <a:rPr lang="en-US" sz="1800">
                <a:solidFill>
                  <a:srgbClr val="000000"/>
                </a:solidFill>
              </a:rPr>
              <a:t>with oxygen</a:t>
            </a:r>
            <a:endParaRPr lang="en-US" sz="2000" u="sng">
              <a:solidFill>
                <a:srgbClr val="CC0000"/>
              </a:solidFill>
            </a:endParaRPr>
          </a:p>
          <a:p>
            <a:r>
              <a:rPr lang="en-US" sz="2000" u="sng">
                <a:solidFill>
                  <a:srgbClr val="CC0000"/>
                </a:solidFill>
              </a:rPr>
              <a:t>aerobic respiration</a:t>
            </a:r>
            <a:endParaRPr lang="en-US" sz="2600">
              <a:solidFill>
                <a:srgbClr val="0F116A"/>
              </a:solidFill>
            </a:endParaRPr>
          </a:p>
        </p:txBody>
      </p:sp>
      <p:sp>
        <p:nvSpPr>
          <p:cNvPr id="537609" name="AutoShape 9"/>
          <p:cNvSpPr>
            <a:spLocks noChangeArrowheads="1"/>
          </p:cNvSpPr>
          <p:nvPr/>
        </p:nvSpPr>
        <p:spPr bwMode="auto">
          <a:xfrm>
            <a:off x="6442075" y="1209675"/>
            <a:ext cx="2728913" cy="949325"/>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27432" tIns="0" rIns="27432" bIns="0">
            <a:spAutoFit/>
          </a:bodyPr>
          <a:lstStyle/>
          <a:p>
            <a:r>
              <a:rPr lang="en-US" sz="1800">
                <a:solidFill>
                  <a:srgbClr val="000000"/>
                </a:solidFill>
              </a:rPr>
              <a:t>without oxygen</a:t>
            </a:r>
            <a:endParaRPr lang="en-US" sz="2000" u="sng">
              <a:solidFill>
                <a:srgbClr val="CC0000"/>
              </a:solidFill>
            </a:endParaRPr>
          </a:p>
          <a:p>
            <a:r>
              <a:rPr lang="en-US" sz="2000" u="sng">
                <a:solidFill>
                  <a:srgbClr val="CC0000"/>
                </a:solidFill>
              </a:rPr>
              <a:t>anaerobic respiration</a:t>
            </a:r>
            <a:endParaRPr lang="en-US" sz="1800">
              <a:solidFill>
                <a:srgbClr val="000000"/>
              </a:solidFill>
            </a:endParaRPr>
          </a:p>
          <a:p>
            <a:r>
              <a:rPr lang="ja-JP" altLang="en-US" sz="1800">
                <a:solidFill>
                  <a:srgbClr val="0F116A"/>
                </a:solidFill>
              </a:rPr>
              <a:t>“</a:t>
            </a:r>
            <a:r>
              <a:rPr lang="en-US" altLang="ja-JP" sz="1800" u="sng">
                <a:solidFill>
                  <a:srgbClr val="0F116A"/>
                </a:solidFill>
              </a:rPr>
              <a:t>fermentation</a:t>
            </a:r>
            <a:r>
              <a:rPr lang="ja-JP" altLang="en-US" sz="1800">
                <a:solidFill>
                  <a:srgbClr val="0F116A"/>
                </a:solidFill>
              </a:rPr>
              <a:t>”</a:t>
            </a:r>
            <a:endParaRPr lang="en-US" sz="1800" u="sng">
              <a:solidFill>
                <a:srgbClr val="0F116A"/>
              </a:solidFill>
            </a:endParaRPr>
          </a:p>
        </p:txBody>
      </p:sp>
      <p:sp>
        <p:nvSpPr>
          <p:cNvPr id="103444" name="Rectangle 23"/>
          <p:cNvSpPr>
            <a:spLocks noGrp="1" noChangeArrowheads="1"/>
          </p:cNvSpPr>
          <p:nvPr>
            <p:ph type="title"/>
          </p:nvPr>
        </p:nvSpPr>
        <p:spPr>
          <a:xfrm>
            <a:off x="619125" y="677863"/>
            <a:ext cx="7772400" cy="762000"/>
          </a:xfrm>
          <a:noFill/>
        </p:spPr>
        <p:txBody>
          <a:bodyPr/>
          <a:lstStyle/>
          <a:p>
            <a:pPr eaLnBrk="1" hangingPunct="1"/>
            <a:r>
              <a:rPr lang="en-US" sz="3200">
                <a:latin typeface="Times New Roman" charset="0"/>
              </a:rPr>
              <a:t>How is NADH recycled to NAD</a:t>
            </a:r>
            <a:r>
              <a:rPr lang="en-US" sz="3200" baseline="30000">
                <a:latin typeface="Times New Roman" charset="0"/>
              </a:rPr>
              <a:t>+</a:t>
            </a:r>
            <a:r>
              <a:rPr lang="en-US" sz="3200">
                <a:latin typeface="Times New Roman" charset="0"/>
              </a:rPr>
              <a:t>?</a:t>
            </a:r>
          </a:p>
        </p:txBody>
      </p:sp>
      <p:sp>
        <p:nvSpPr>
          <p:cNvPr id="537624" name="Rectangle 24" descr="Rectangle: Click to edit Master text styles&#10;Second level&#10;Third level&#10;Fourth level&#10;Fifth level"/>
          <p:cNvSpPr>
            <a:spLocks noGrp="1" noChangeArrowheads="1"/>
          </p:cNvSpPr>
          <p:nvPr>
            <p:ph type="body" idx="1"/>
          </p:nvPr>
        </p:nvSpPr>
        <p:spPr>
          <a:xfrm>
            <a:off x="9525" y="1317625"/>
            <a:ext cx="3405188" cy="1292225"/>
          </a:xfrm>
          <a:noFill/>
        </p:spPr>
        <p:txBody>
          <a:bodyPr>
            <a:normAutofit lnSpcReduction="10000"/>
          </a:bodyPr>
          <a:lstStyle/>
          <a:p>
            <a:pPr marL="0" indent="0" eaLnBrk="1" hangingPunct="1">
              <a:lnSpc>
                <a:spcPct val="90000"/>
              </a:lnSpc>
              <a:buFont typeface="Wingdings" charset="0"/>
              <a:buNone/>
            </a:pPr>
            <a:r>
              <a:rPr lang="en-US">
                <a:latin typeface="Tahoma" charset="0"/>
              </a:rPr>
              <a:t>Another molecule must accept H from NADH</a:t>
            </a:r>
            <a:endParaRPr lang="en-US" sz="2600">
              <a:latin typeface="Tahoma" charset="0"/>
            </a:endParaRPr>
          </a:p>
        </p:txBody>
      </p:sp>
      <p:grpSp>
        <p:nvGrpSpPr>
          <p:cNvPr id="2" name="Group 28"/>
          <p:cNvGrpSpPr>
            <a:grpSpLocks/>
          </p:cNvGrpSpPr>
          <p:nvPr/>
        </p:nvGrpSpPr>
        <p:grpSpPr bwMode="auto">
          <a:xfrm>
            <a:off x="128588" y="3086100"/>
            <a:ext cx="2039937" cy="2090738"/>
            <a:chOff x="4710" y="3300"/>
            <a:chExt cx="937" cy="960"/>
          </a:xfrm>
        </p:grpSpPr>
        <p:pic>
          <p:nvPicPr>
            <p:cNvPr id="103451" name="Picture 29"/>
            <p:cNvPicPr>
              <a:picLocks noChangeAspect="1" noChangeArrowheads="1"/>
            </p:cNvPicPr>
            <p:nvPr/>
          </p:nvPicPr>
          <p:blipFill>
            <a:blip r:embed="rId10">
              <a:alphaModFix amt="70000"/>
              <a:extLst>
                <a:ext uri="{28A0092B-C50C-407E-A947-70E740481C1C}">
                  <a14:useLocalDpi xmlns:a14="http://schemas.microsoft.com/office/drawing/2010/main" val="0"/>
                </a:ext>
              </a:extLst>
            </a:blip>
            <a:srcRect/>
            <a:stretch>
              <a:fillRect/>
            </a:stretch>
          </p:blipFill>
          <p:spPr bwMode="auto">
            <a:xfrm>
              <a:off x="4710" y="3300"/>
              <a:ext cx="937" cy="9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2" name="Oval 30"/>
            <p:cNvSpPr>
              <a:spLocks noChangeArrowheads="1"/>
            </p:cNvSpPr>
            <p:nvPr/>
          </p:nvSpPr>
          <p:spPr bwMode="auto">
            <a:xfrm>
              <a:off x="4728" y="3444"/>
              <a:ext cx="881" cy="598"/>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2800">
                  <a:solidFill>
                    <a:srgbClr val="000000"/>
                  </a:solidFill>
                </a:rPr>
                <a:t>recycle</a:t>
              </a:r>
              <a:br>
                <a:rPr lang="en-US" sz="2800">
                  <a:solidFill>
                    <a:srgbClr val="000000"/>
                  </a:solidFill>
                </a:rPr>
              </a:br>
              <a:r>
                <a:rPr lang="en-US" sz="2800">
                  <a:solidFill>
                    <a:srgbClr val="000000"/>
                  </a:solidFill>
                </a:rPr>
                <a:t>NADH</a:t>
              </a:r>
            </a:p>
          </p:txBody>
        </p:sp>
      </p:grpSp>
      <p:sp>
        <p:nvSpPr>
          <p:cNvPr id="537631" name="AutoShape 31"/>
          <p:cNvSpPr>
            <a:spLocks noChangeArrowheads="1"/>
          </p:cNvSpPr>
          <p:nvPr/>
        </p:nvSpPr>
        <p:spPr bwMode="auto">
          <a:xfrm>
            <a:off x="2276475" y="2351088"/>
            <a:ext cx="2900363" cy="4430712"/>
          </a:xfrm>
          <a:prstGeom prst="roundRect">
            <a:avLst>
              <a:gd name="adj" fmla="val 16667"/>
            </a:avLst>
          </a:prstGeom>
          <a:noFill/>
          <a:ln w="57150">
            <a:solidFill>
              <a:srgbClr val="005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7632" name="AutoShape 32"/>
          <p:cNvSpPr>
            <a:spLocks noChangeArrowheads="1"/>
          </p:cNvSpPr>
          <p:nvPr/>
        </p:nvSpPr>
        <p:spPr bwMode="auto">
          <a:xfrm>
            <a:off x="5235575" y="2347913"/>
            <a:ext cx="3908425" cy="4433887"/>
          </a:xfrm>
          <a:prstGeom prst="roundRect">
            <a:avLst>
              <a:gd name="adj" fmla="val 16667"/>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7633" name="Rectangle 33"/>
          <p:cNvSpPr>
            <a:spLocks noChangeArrowheads="1"/>
          </p:cNvSpPr>
          <p:nvPr/>
        </p:nvSpPr>
        <p:spPr bwMode="auto">
          <a:xfrm>
            <a:off x="82550" y="5470525"/>
            <a:ext cx="2736850" cy="128270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nchor="ctr">
            <a:spAutoFit/>
          </a:bodyPr>
          <a:lstStyle/>
          <a:p>
            <a:pPr algn="l">
              <a:defRPr/>
            </a:pPr>
            <a:r>
              <a:rPr lang="en-US" sz="2600">
                <a:solidFill>
                  <a:srgbClr val="CC0000"/>
                </a:solidFill>
                <a:cs typeface="Arial" charset="0"/>
              </a:rPr>
              <a:t>which path you use depends on who you are…</a:t>
            </a:r>
            <a:endParaRPr lang="en-US" sz="2600" u="sng">
              <a:solidFill>
                <a:srgbClr val="CC0000"/>
              </a:solidFill>
              <a:cs typeface="Arial" charset="0"/>
            </a:endParaRPr>
          </a:p>
        </p:txBody>
      </p:sp>
      <p:sp>
        <p:nvSpPr>
          <p:cNvPr id="537634" name="AutoShape 34"/>
          <p:cNvSpPr>
            <a:spLocks noChangeArrowheads="1"/>
          </p:cNvSpPr>
          <p:nvPr/>
        </p:nvSpPr>
        <p:spPr bwMode="auto">
          <a:xfrm>
            <a:off x="7315200" y="6129338"/>
            <a:ext cx="1485900" cy="647700"/>
          </a:xfrm>
          <a:prstGeom prst="roundRect">
            <a:avLst>
              <a:gd name="adj" fmla="val 16667"/>
            </a:avLst>
          </a:prstGeom>
          <a:noFill/>
          <a:ln w="381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800">
                <a:solidFill>
                  <a:srgbClr val="000000"/>
                </a:solidFill>
              </a:rPr>
              <a:t>alcohol</a:t>
            </a:r>
            <a:br>
              <a:rPr lang="en-US" sz="1800">
                <a:solidFill>
                  <a:srgbClr val="000000"/>
                </a:solidFill>
              </a:rPr>
            </a:br>
            <a:r>
              <a:rPr lang="en-US" sz="1800">
                <a:solidFill>
                  <a:srgbClr val="000000"/>
                </a:solidFill>
              </a:rPr>
              <a:t>fermentation</a:t>
            </a:r>
            <a:endParaRPr lang="en-US" sz="1800"/>
          </a:p>
        </p:txBody>
      </p:sp>
    </p:spTree>
    <p:extLst>
      <p:ext uri="{BB962C8B-B14F-4D97-AF65-F5344CB8AC3E}">
        <p14:creationId xmlns:p14="http://schemas.microsoft.com/office/powerpoint/2010/main" val="1693754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7624">
                                            <p:txEl>
                                              <p:pRg st="0" end="0"/>
                                            </p:txEl>
                                          </p:spTgt>
                                        </p:tgtEl>
                                        <p:attrNameLst>
                                          <p:attrName>style.visibility</p:attrName>
                                        </p:attrNameLst>
                                      </p:cBhvr>
                                      <p:to>
                                        <p:strVal val="visible"/>
                                      </p:to>
                                    </p:set>
                                    <p:anim calcmode="lin" valueType="num">
                                      <p:cBhvr additive="base">
                                        <p:cTn id="7" dur="500" fill="hold"/>
                                        <p:tgtEl>
                                          <p:spTgt spid="5376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76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Laser"/>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7607"/>
                                        </p:tgtEl>
                                        <p:attrNameLst>
                                          <p:attrName>style.visibility</p:attrName>
                                        </p:attrNameLst>
                                      </p:cBhvr>
                                      <p:to>
                                        <p:strVal val="visible"/>
                                      </p:to>
                                    </p:set>
                                    <p:animEffect transition="in" filter="wipe(left)">
                                      <p:cBhvr>
                                        <p:cTn id="21" dur="500"/>
                                        <p:tgtEl>
                                          <p:spTgt spid="537607"/>
                                        </p:tgtEl>
                                      </p:cBhvr>
                                    </p:animEffect>
                                  </p:childTnLst>
                                  <p:subTnLst>
                                    <p:audio>
                                      <p:cMediaNode>
                                        <p:cTn display="0" masterRel="sameClick">
                                          <p:stCondLst>
                                            <p:cond evt="begin" delay="0">
                                              <p:tn val="19"/>
                                            </p:cond>
                                          </p:stCondLst>
                                          <p:endCondLst>
                                            <p:cond evt="onStopAudio" delay="0">
                                              <p:tgtEl>
                                                <p:sldTgt/>
                                              </p:tgtEl>
                                            </p:cond>
                                          </p:endCondLst>
                                        </p:cTn>
                                        <p:tgtEl>
                                          <p:sndTgt r:embed="rId5" name="Vibro Up"/>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7608">
                                            <p:bg/>
                                          </p:spTgt>
                                        </p:tgtEl>
                                        <p:attrNameLst>
                                          <p:attrName>style.visibility</p:attrName>
                                        </p:attrNameLst>
                                      </p:cBhvr>
                                      <p:to>
                                        <p:strVal val="visible"/>
                                      </p:to>
                                    </p:set>
                                    <p:animEffect transition="in" filter="wipe(left)">
                                      <p:cBhvr>
                                        <p:cTn id="26" dur="500"/>
                                        <p:tgtEl>
                                          <p:spTgt spid="537608">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37608">
                                            <p:txEl>
                                              <p:pRg st="0" end="0"/>
                                            </p:txEl>
                                          </p:spTgt>
                                        </p:tgtEl>
                                        <p:attrNameLst>
                                          <p:attrName>style.visibility</p:attrName>
                                        </p:attrNameLst>
                                      </p:cBhvr>
                                      <p:to>
                                        <p:strVal val="visible"/>
                                      </p:to>
                                    </p:set>
                                    <p:animEffect transition="in" filter="wipe(left)">
                                      <p:cBhvr>
                                        <p:cTn id="29" dur="500"/>
                                        <p:tgtEl>
                                          <p:spTgt spid="537608">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6" name="Chime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37608">
                                            <p:txEl>
                                              <p:pRg st="1" end="1"/>
                                            </p:txEl>
                                          </p:spTgt>
                                        </p:tgtEl>
                                        <p:attrNameLst>
                                          <p:attrName>style.visibility</p:attrName>
                                        </p:attrNameLst>
                                      </p:cBhvr>
                                      <p:to>
                                        <p:strVal val="visible"/>
                                      </p:to>
                                    </p:set>
                                    <p:animEffect transition="in" filter="wipe(left)">
                                      <p:cBhvr>
                                        <p:cTn id="34" dur="500"/>
                                        <p:tgtEl>
                                          <p:spTgt spid="537608">
                                            <p:txEl>
                                              <p:pRg st="1" end="1"/>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7" name="Pencil Check"/>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37631"/>
                                        </p:tgtEl>
                                        <p:attrNameLst>
                                          <p:attrName>style.visibility</p:attrName>
                                        </p:attrNameLst>
                                      </p:cBhvr>
                                      <p:to>
                                        <p:strVal val="visible"/>
                                      </p:to>
                                    </p:set>
                                    <p:animEffect transition="in" filter="wipe(left)">
                                      <p:cBhvr>
                                        <p:cTn id="39" dur="500"/>
                                        <p:tgtEl>
                                          <p:spTgt spid="537631"/>
                                        </p:tgtEl>
                                      </p:cBhvr>
                                    </p:animEffect>
                                  </p:childTnLst>
                                  <p:subTnLst>
                                    <p:audio>
                                      <p:cMediaNode>
                                        <p:cTn display="0" masterRel="sameClick">
                                          <p:stCondLst>
                                            <p:cond evt="begin" delay="0">
                                              <p:tn val="37"/>
                                            </p:cond>
                                          </p:stCondLst>
                                          <p:endCondLst>
                                            <p:cond evt="onStopAudio" delay="0">
                                              <p:tgtEl>
                                                <p:sldTgt/>
                                              </p:tgtEl>
                                            </p:cond>
                                          </p:endCondLst>
                                        </p:cTn>
                                        <p:tgtEl>
                                          <p:sndTgt r:embed="rId5" name="Vibro Up"/>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37609">
                                            <p:bg/>
                                          </p:spTgt>
                                        </p:tgtEl>
                                        <p:attrNameLst>
                                          <p:attrName>style.visibility</p:attrName>
                                        </p:attrNameLst>
                                      </p:cBhvr>
                                      <p:to>
                                        <p:strVal val="visible"/>
                                      </p:to>
                                    </p:set>
                                    <p:animEffect transition="in" filter="wipe(left)">
                                      <p:cBhvr>
                                        <p:cTn id="44" dur="500"/>
                                        <p:tgtEl>
                                          <p:spTgt spid="537609">
                                            <p:bg/>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37609">
                                            <p:txEl>
                                              <p:pRg st="0" end="0"/>
                                            </p:txEl>
                                          </p:spTgt>
                                        </p:tgtEl>
                                        <p:attrNameLst>
                                          <p:attrName>style.visibility</p:attrName>
                                        </p:attrNameLst>
                                      </p:cBhvr>
                                      <p:to>
                                        <p:strVal val="visible"/>
                                      </p:to>
                                    </p:set>
                                    <p:animEffect transition="in" filter="wipe(left)">
                                      <p:cBhvr>
                                        <p:cTn id="47" dur="500"/>
                                        <p:tgtEl>
                                          <p:spTgt spid="537609">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8" name="String"/>
                                        </p:tgtEl>
                                      </p:cMediaNode>
                                    </p:audio>
                                  </p:subTnLst>
                                </p:cTn>
                              </p:par>
                            </p:childTnLst>
                          </p:cTn>
                        </p:par>
                        <p:par>
                          <p:cTn id="48" fill="hold" nodeType="afterGroup">
                            <p:stCondLst>
                              <p:cond delay="500"/>
                            </p:stCondLst>
                            <p:childTnLst>
                              <p:par>
                                <p:cTn id="49" presetID="9" presetClass="exit" presetSubtype="0" fill="hold" grpId="1" nodeType="afterEffect">
                                  <p:stCondLst>
                                    <p:cond delay="0"/>
                                  </p:stCondLst>
                                  <p:childTnLst>
                                    <p:animEffect transition="out" filter="dissolve">
                                      <p:cBhvr>
                                        <p:cTn id="50" dur="500"/>
                                        <p:tgtEl>
                                          <p:spTgt spid="537631"/>
                                        </p:tgtEl>
                                      </p:cBhvr>
                                    </p:animEffect>
                                    <p:set>
                                      <p:cBhvr>
                                        <p:cTn id="51" dur="1" fill="hold">
                                          <p:stCondLst>
                                            <p:cond delay="499"/>
                                          </p:stCondLst>
                                        </p:cTn>
                                        <p:tgtEl>
                                          <p:spTgt spid="53763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37609">
                                            <p:txEl>
                                              <p:pRg st="1" end="1"/>
                                            </p:txEl>
                                          </p:spTgt>
                                        </p:tgtEl>
                                        <p:attrNameLst>
                                          <p:attrName>style.visibility</p:attrName>
                                        </p:attrNameLst>
                                      </p:cBhvr>
                                      <p:to>
                                        <p:strVal val="visible"/>
                                      </p:to>
                                    </p:set>
                                    <p:animEffect transition="in" filter="wipe(left)">
                                      <p:cBhvr>
                                        <p:cTn id="56" dur="500"/>
                                        <p:tgtEl>
                                          <p:spTgt spid="537609">
                                            <p:txEl>
                                              <p:pRg st="1" end="1"/>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7" name="Pencil Check"/>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37609">
                                            <p:txEl>
                                              <p:pRg st="2" end="2"/>
                                            </p:txEl>
                                          </p:spTgt>
                                        </p:tgtEl>
                                        <p:attrNameLst>
                                          <p:attrName>style.visibility</p:attrName>
                                        </p:attrNameLst>
                                      </p:cBhvr>
                                      <p:to>
                                        <p:strVal val="visible"/>
                                      </p:to>
                                    </p:set>
                                    <p:animEffect transition="in" filter="wipe(left)">
                                      <p:cBhvr>
                                        <p:cTn id="61" dur="500"/>
                                        <p:tgtEl>
                                          <p:spTgt spid="537609">
                                            <p:txEl>
                                              <p:pRg st="2" end="2"/>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7"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37632"/>
                                        </p:tgtEl>
                                        <p:attrNameLst>
                                          <p:attrName>style.visibility</p:attrName>
                                        </p:attrNameLst>
                                      </p:cBhvr>
                                      <p:to>
                                        <p:strVal val="visible"/>
                                      </p:to>
                                    </p:set>
                                    <p:animEffect transition="in" filter="wipe(left)">
                                      <p:cBhvr>
                                        <p:cTn id="66" dur="500"/>
                                        <p:tgtEl>
                                          <p:spTgt spid="537632"/>
                                        </p:tgtEl>
                                      </p:cBhvr>
                                    </p:animEffect>
                                  </p:childTnLst>
                                  <p:subTnLst>
                                    <p:audio>
                                      <p:cMediaNode>
                                        <p:cTn display="0" masterRel="sameClick">
                                          <p:stCondLst>
                                            <p:cond evt="begin" delay="0">
                                              <p:tn val="64"/>
                                            </p:cond>
                                          </p:stCondLst>
                                          <p:endCondLst>
                                            <p:cond evt="onStopAudio" delay="0">
                                              <p:tgtEl>
                                                <p:sldTgt/>
                                              </p:tgtEl>
                                            </p:cond>
                                          </p:endCondLst>
                                        </p:cTn>
                                        <p:tgtEl>
                                          <p:sndTgt r:embed="rId5" name="Vibro Up"/>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37626"/>
                                        </p:tgtEl>
                                        <p:attrNameLst>
                                          <p:attrName>style.visibility</p:attrName>
                                        </p:attrNameLst>
                                      </p:cBhvr>
                                      <p:to>
                                        <p:strVal val="visible"/>
                                      </p:to>
                                    </p:set>
                                    <p:animEffect transition="in" filter="wipe(left)">
                                      <p:cBhvr>
                                        <p:cTn id="71" dur="500"/>
                                        <p:tgtEl>
                                          <p:spTgt spid="537626"/>
                                        </p:tgtEl>
                                      </p:cBhvr>
                                    </p:animEffect>
                                  </p:childTnLst>
                                  <p:subTnLst>
                                    <p:audio>
                                      <p:cMediaNode>
                                        <p:cTn display="0" masterRel="sameClick">
                                          <p:stCondLst>
                                            <p:cond evt="begin" delay="0">
                                              <p:tn val="69"/>
                                            </p:cond>
                                          </p:stCondLst>
                                          <p:endCondLst>
                                            <p:cond evt="onStopAudio" delay="0">
                                              <p:tgtEl>
                                                <p:sldTgt/>
                                              </p:tgtEl>
                                            </p:cond>
                                          </p:endCondLst>
                                        </p:cTn>
                                        <p:tgtEl>
                                          <p:sndTgt r:embed="rId7"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37634"/>
                                        </p:tgtEl>
                                        <p:attrNameLst>
                                          <p:attrName>style.visibility</p:attrName>
                                        </p:attrNameLst>
                                      </p:cBhvr>
                                      <p:to>
                                        <p:strVal val="visible"/>
                                      </p:to>
                                    </p:set>
                                    <p:animEffect transition="in" filter="wipe(left)">
                                      <p:cBhvr>
                                        <p:cTn id="76" dur="500"/>
                                        <p:tgtEl>
                                          <p:spTgt spid="537634"/>
                                        </p:tgtEl>
                                      </p:cBhvr>
                                    </p:animEffect>
                                  </p:childTnLst>
                                  <p:subTnLst>
                                    <p:audio>
                                      <p:cMediaNode>
                                        <p:cTn display="0" masterRel="sameClick">
                                          <p:stCondLst>
                                            <p:cond evt="begin" delay="0">
                                              <p:tn val="74"/>
                                            </p:cond>
                                          </p:stCondLst>
                                          <p:endCondLst>
                                            <p:cond evt="onStopAudio" delay="0">
                                              <p:tgtEl>
                                                <p:sldTgt/>
                                              </p:tgtEl>
                                            </p:cond>
                                          </p:endCondLst>
                                        </p:cTn>
                                        <p:tgtEl>
                                          <p:sndTgt r:embed="rId7" name="Pencil Check"/>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37633"/>
                                        </p:tgtEl>
                                        <p:attrNameLst>
                                          <p:attrName>style.visibility</p:attrName>
                                        </p:attrNameLst>
                                      </p:cBhvr>
                                      <p:to>
                                        <p:strVal val="visible"/>
                                      </p:to>
                                    </p:set>
                                    <p:animEffect transition="in" filter="wipe(left)">
                                      <p:cBhvr>
                                        <p:cTn id="81" dur="500"/>
                                        <p:tgtEl>
                                          <p:spTgt spid="537633"/>
                                        </p:tgtEl>
                                      </p:cBhvr>
                                    </p:animEffect>
                                  </p:childTnLst>
                                  <p:subTnLst>
                                    <p:audio>
                                      <p:cMediaNode>
                                        <p:cTn display="0" masterRel="sameClick">
                                          <p:stCondLst>
                                            <p:cond evt="begin" delay="0">
                                              <p:tn val="79"/>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7" grpId="0" animBg="1" autoUpdateAnimBg="0"/>
      <p:bldP spid="537626" grpId="0" animBg="1" autoUpdateAnimBg="0"/>
      <p:bldP spid="537608" grpId="0" build="p" animBg="1" autoUpdateAnimBg="0"/>
      <p:bldP spid="537609" grpId="0" build="p" animBg="1" autoUpdateAnimBg="0"/>
      <p:bldP spid="537624" grpId="0" build="p" autoUpdateAnimBg="0"/>
      <p:bldP spid="537631" grpId="0" animBg="1"/>
      <p:bldP spid="537631" grpId="1" animBg="1"/>
      <p:bldP spid="537632" grpId="0" animBg="1"/>
      <p:bldP spid="537633" grpId="0" animBg="1" autoUpdateAnimBg="0"/>
      <p:bldP spid="53763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6"/>
          <p:cNvSpPr>
            <a:spLocks noChangeArrowheads="1"/>
          </p:cNvSpPr>
          <p:nvPr/>
        </p:nvSpPr>
        <p:spPr bwMode="auto">
          <a:xfrm>
            <a:off x="228600" y="6324600"/>
            <a:ext cx="8458200" cy="533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5474" name="Rectangle 25"/>
          <p:cNvSpPr>
            <a:spLocks noChangeArrowheads="1"/>
          </p:cNvSpPr>
          <p:nvPr/>
        </p:nvSpPr>
        <p:spPr bwMode="auto">
          <a:xfrm>
            <a:off x="1330325" y="4884738"/>
            <a:ext cx="51816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5475" name="Rectangle 23"/>
          <p:cNvSpPr>
            <a:spLocks noChangeArrowheads="1"/>
          </p:cNvSpPr>
          <p:nvPr/>
        </p:nvSpPr>
        <p:spPr bwMode="auto">
          <a:xfrm>
            <a:off x="1314450" y="1981200"/>
            <a:ext cx="51816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5476" name="Rectangle 2"/>
          <p:cNvSpPr>
            <a:spLocks noGrp="1" noChangeArrowheads="1"/>
          </p:cNvSpPr>
          <p:nvPr>
            <p:ph type="title"/>
          </p:nvPr>
        </p:nvSpPr>
        <p:spPr/>
        <p:txBody>
          <a:bodyPr/>
          <a:lstStyle/>
          <a:p>
            <a:pPr eaLnBrk="1" hangingPunct="1"/>
            <a:r>
              <a:rPr lang="en-US">
                <a:latin typeface="Times New Roman" charset="0"/>
              </a:rPr>
              <a:t>Fermentation (anaerobic)</a:t>
            </a:r>
          </a:p>
        </p:txBody>
      </p:sp>
      <p:sp>
        <p:nvSpPr>
          <p:cNvPr id="422915" name="Rectangle 3" descr="Rectangle: Click to edit Master text styles&#10;Second level&#10;Third level&#10;Fourth level&#10;Fifth level"/>
          <p:cNvSpPr>
            <a:spLocks noGrp="1" noChangeArrowheads="1"/>
          </p:cNvSpPr>
          <p:nvPr>
            <p:ph type="body" idx="1"/>
          </p:nvPr>
        </p:nvSpPr>
        <p:spPr>
          <a:xfrm>
            <a:off x="838200" y="1371600"/>
            <a:ext cx="7772400" cy="2819400"/>
          </a:xfrm>
        </p:spPr>
        <p:txBody>
          <a:bodyPr/>
          <a:lstStyle/>
          <a:p>
            <a:pPr eaLnBrk="1" hangingPunct="1"/>
            <a:r>
              <a:rPr lang="en-US">
                <a:latin typeface="Tahoma" charset="0"/>
              </a:rPr>
              <a:t>Bacteria, yeast</a:t>
            </a:r>
          </a:p>
        </p:txBody>
      </p:sp>
      <p:grpSp>
        <p:nvGrpSpPr>
          <p:cNvPr id="2" name="Group 35"/>
          <p:cNvGrpSpPr>
            <a:grpSpLocks/>
          </p:cNvGrpSpPr>
          <p:nvPr/>
        </p:nvGrpSpPr>
        <p:grpSpPr bwMode="auto">
          <a:xfrm>
            <a:off x="1474788" y="2057400"/>
            <a:ext cx="4860925" cy="990600"/>
            <a:chOff x="1349" y="1296"/>
            <a:chExt cx="3062" cy="624"/>
          </a:xfrm>
        </p:grpSpPr>
        <p:sp>
          <p:nvSpPr>
            <p:cNvPr id="105500" name="Oval 11"/>
            <p:cNvSpPr>
              <a:spLocks noChangeArrowheads="1"/>
            </p:cNvSpPr>
            <p:nvPr/>
          </p:nvSpPr>
          <p:spPr bwMode="auto">
            <a:xfrm>
              <a:off x="3941" y="1584"/>
              <a:ext cx="336" cy="336"/>
            </a:xfrm>
            <a:prstGeom prst="ellipse">
              <a:avLst/>
            </a:prstGeom>
            <a:solidFill>
              <a:schemeClr val="bg2"/>
            </a:solidFill>
            <a:ln w="9525">
              <a:solidFill>
                <a:schemeClr val="tx1"/>
              </a:solidFill>
              <a:round/>
              <a:headEnd/>
              <a:tailEnd/>
            </a:ln>
          </p:spPr>
          <p:txBody>
            <a:bodyPr wrap="none" anchor="ctr"/>
            <a:lstStyle/>
            <a:p>
              <a:r>
                <a:rPr lang="en-US" sz="2800">
                  <a:solidFill>
                    <a:schemeClr val="tx2"/>
                  </a:solidFill>
                </a:rPr>
                <a:t>1C</a:t>
              </a:r>
            </a:p>
          </p:txBody>
        </p:sp>
        <p:sp>
          <p:nvSpPr>
            <p:cNvPr id="105501" name="AutoShape 12"/>
            <p:cNvSpPr>
              <a:spLocks noChangeArrowheads="1"/>
            </p:cNvSpPr>
            <p:nvPr/>
          </p:nvSpPr>
          <p:spPr bwMode="auto">
            <a:xfrm>
              <a:off x="1733"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solidFill>
                  <a:schemeClr val="tx2"/>
                </a:solidFill>
              </a:endParaRPr>
            </a:p>
          </p:txBody>
        </p:sp>
        <p:sp>
          <p:nvSpPr>
            <p:cNvPr id="105502" name="AutoShape 13"/>
            <p:cNvSpPr>
              <a:spLocks noChangeArrowheads="1"/>
            </p:cNvSpPr>
            <p:nvPr/>
          </p:nvSpPr>
          <p:spPr bwMode="auto">
            <a:xfrm>
              <a:off x="2981"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2C</a:t>
              </a:r>
              <a:endParaRPr lang="en-US">
                <a:solidFill>
                  <a:schemeClr val="tx2"/>
                </a:solidFill>
              </a:endParaRPr>
            </a:p>
          </p:txBody>
        </p:sp>
        <p:sp>
          <p:nvSpPr>
            <p:cNvPr id="105503" name="Rectangle 14"/>
            <p:cNvSpPr>
              <a:spLocks noChangeArrowheads="1"/>
            </p:cNvSpPr>
            <p:nvPr/>
          </p:nvSpPr>
          <p:spPr bwMode="auto">
            <a:xfrm>
              <a:off x="1349" y="1296"/>
              <a:ext cx="30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tx2"/>
                  </a:solidFill>
                </a:rPr>
                <a:t>pyruvate </a:t>
              </a:r>
              <a:r>
                <a:rPr lang="en-US" sz="3000">
                  <a:solidFill>
                    <a:schemeClr val="tx2"/>
                  </a:solidFill>
                  <a:sym typeface="Symbol" charset="0"/>
                </a:rPr>
                <a:t> </a:t>
              </a:r>
              <a:r>
                <a:rPr lang="en-US" sz="3000">
                  <a:solidFill>
                    <a:schemeClr val="tx2"/>
                  </a:solidFill>
                </a:rPr>
                <a:t>ethanol + CO</a:t>
              </a:r>
              <a:r>
                <a:rPr lang="en-US" sz="3000" baseline="-25000">
                  <a:solidFill>
                    <a:schemeClr val="tx2"/>
                  </a:solidFill>
                </a:rPr>
                <a:t>2</a:t>
              </a:r>
            </a:p>
          </p:txBody>
        </p:sp>
      </p:grpSp>
      <p:sp>
        <p:nvSpPr>
          <p:cNvPr id="422927" name="Rectangle 15" descr="Rectangle: Click to edit Master text styles&#10;Second level&#10;Third level&#10;Fourth level&#10;Fifth level"/>
          <p:cNvSpPr>
            <a:spLocks noChangeArrowheads="1"/>
          </p:cNvSpPr>
          <p:nvPr/>
        </p:nvSpPr>
        <p:spPr bwMode="auto">
          <a:xfrm>
            <a:off x="838200" y="4267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charset="0"/>
              <a:buChar char="§"/>
            </a:pPr>
            <a:r>
              <a:rPr lang="en-US" sz="3000">
                <a:solidFill>
                  <a:srgbClr val="0F116A"/>
                </a:solidFill>
              </a:rPr>
              <a:t>Animals, some fungi</a:t>
            </a:r>
          </a:p>
        </p:txBody>
      </p:sp>
      <p:grpSp>
        <p:nvGrpSpPr>
          <p:cNvPr id="3" name="Group 16"/>
          <p:cNvGrpSpPr>
            <a:grpSpLocks/>
          </p:cNvGrpSpPr>
          <p:nvPr/>
        </p:nvGrpSpPr>
        <p:grpSpPr bwMode="auto">
          <a:xfrm>
            <a:off x="1490663" y="4932363"/>
            <a:ext cx="4202112" cy="1030287"/>
            <a:chOff x="1556" y="1987"/>
            <a:chExt cx="2647" cy="649"/>
          </a:xfrm>
        </p:grpSpPr>
        <p:sp>
          <p:nvSpPr>
            <p:cNvPr id="105497" name="Rectangle 17"/>
            <p:cNvSpPr>
              <a:spLocks noChangeArrowheads="1"/>
            </p:cNvSpPr>
            <p:nvPr/>
          </p:nvSpPr>
          <p:spPr bwMode="auto">
            <a:xfrm>
              <a:off x="1556" y="1987"/>
              <a:ext cx="26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tx2"/>
                  </a:solidFill>
                </a:rPr>
                <a:t>pyruvate </a:t>
              </a:r>
              <a:r>
                <a:rPr lang="en-US" sz="3000">
                  <a:solidFill>
                    <a:schemeClr val="tx2"/>
                  </a:solidFill>
                  <a:sym typeface="Symbol" charset="0"/>
                </a:rPr>
                <a:t> </a:t>
              </a:r>
              <a:r>
                <a:rPr lang="en-US" sz="3000">
                  <a:solidFill>
                    <a:schemeClr val="tx2"/>
                  </a:solidFill>
                </a:rPr>
                <a:t>lactic acid</a:t>
              </a:r>
            </a:p>
          </p:txBody>
        </p:sp>
        <p:sp>
          <p:nvSpPr>
            <p:cNvPr id="105498" name="AutoShape 18"/>
            <p:cNvSpPr>
              <a:spLocks noChangeArrowheads="1"/>
            </p:cNvSpPr>
            <p:nvPr/>
          </p:nvSpPr>
          <p:spPr bwMode="auto">
            <a:xfrm>
              <a:off x="192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sp>
          <p:nvSpPr>
            <p:cNvPr id="105499" name="AutoShape 19"/>
            <p:cNvSpPr>
              <a:spLocks noChangeArrowheads="1"/>
            </p:cNvSpPr>
            <p:nvPr/>
          </p:nvSpPr>
          <p:spPr bwMode="auto">
            <a:xfrm>
              <a:off x="336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grpSp>
      <p:sp>
        <p:nvSpPr>
          <p:cNvPr id="422934" name="Rectangle 22" descr="Rectangle: Click to edit Master text styles&#10;Second level&#10;Third level&#10;Fourth level&#10;Fifth level"/>
          <p:cNvSpPr>
            <a:spLocks noChangeArrowheads="1"/>
          </p:cNvSpPr>
          <p:nvPr/>
        </p:nvSpPr>
        <p:spPr bwMode="auto">
          <a:xfrm>
            <a:off x="295275" y="3343275"/>
            <a:ext cx="7772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5850" lvl="2" indent="-228600" algn="l" eaLnBrk="1" hangingPunct="1">
              <a:lnSpc>
                <a:spcPct val="90000"/>
              </a:lnSpc>
              <a:spcBef>
                <a:spcPct val="20000"/>
              </a:spcBef>
              <a:buClr>
                <a:schemeClr val="hlink"/>
              </a:buClr>
              <a:buSzPct val="95000"/>
              <a:buFont typeface="Wingdings" charset="0"/>
              <a:buChar char="§"/>
            </a:pPr>
            <a:r>
              <a:rPr lang="en-US">
                <a:solidFill>
                  <a:srgbClr val="0F116A"/>
                </a:solidFill>
              </a:rPr>
              <a:t>beer, wine, bread</a:t>
            </a:r>
          </a:p>
        </p:txBody>
      </p:sp>
      <p:sp>
        <p:nvSpPr>
          <p:cNvPr id="422936" name="Rectangle 24" descr="Rectangle: Click to edit Master text styles&#10;Second level&#10;Third level&#10;Fourth level&#10;Fifth level"/>
          <p:cNvSpPr>
            <a:spLocks noChangeArrowheads="1"/>
          </p:cNvSpPr>
          <p:nvPr/>
        </p:nvSpPr>
        <p:spPr bwMode="auto">
          <a:xfrm>
            <a:off x="304800" y="6200775"/>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5850" lvl="2" indent="-228600" algn="l" eaLnBrk="1" hangingPunct="1">
              <a:lnSpc>
                <a:spcPct val="130000"/>
              </a:lnSpc>
              <a:spcBef>
                <a:spcPct val="20000"/>
              </a:spcBef>
              <a:buClr>
                <a:schemeClr val="hlink"/>
              </a:buClr>
              <a:buSzPct val="95000"/>
              <a:buFont typeface="Wingdings" charset="0"/>
              <a:buChar char="§"/>
            </a:pPr>
            <a:r>
              <a:rPr lang="en-US">
                <a:solidFill>
                  <a:srgbClr val="0F116A"/>
                </a:solidFill>
              </a:rPr>
              <a:t>cheese, anaerobic exercise (no O</a:t>
            </a:r>
            <a:r>
              <a:rPr lang="en-US" baseline="-25000">
                <a:solidFill>
                  <a:srgbClr val="0F116A"/>
                </a:solidFill>
              </a:rPr>
              <a:t>2</a:t>
            </a:r>
            <a:r>
              <a:rPr lang="en-US">
                <a:solidFill>
                  <a:srgbClr val="0F116A"/>
                </a:solidFill>
              </a:rPr>
              <a:t>)</a:t>
            </a:r>
          </a:p>
        </p:txBody>
      </p:sp>
      <p:grpSp>
        <p:nvGrpSpPr>
          <p:cNvPr id="4" name="Group 27"/>
          <p:cNvGrpSpPr>
            <a:grpSpLocks/>
          </p:cNvGrpSpPr>
          <p:nvPr/>
        </p:nvGrpSpPr>
        <p:grpSpPr bwMode="auto">
          <a:xfrm>
            <a:off x="2305050" y="2606675"/>
            <a:ext cx="2112963" cy="746125"/>
            <a:chOff x="1578" y="1824"/>
            <a:chExt cx="1923" cy="680"/>
          </a:xfrm>
        </p:grpSpPr>
        <p:sp>
          <p:nvSpPr>
            <p:cNvPr id="105494" name="AutoShape 28"/>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05495" name="Rectangle 29"/>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NADH</a:t>
              </a:r>
            </a:p>
          </p:txBody>
        </p:sp>
        <p:sp>
          <p:nvSpPr>
            <p:cNvPr id="105496" name="Rectangle 30"/>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a:t>
              </a:r>
              <a:r>
                <a:rPr lang="en-US" sz="2000" baseline="30000">
                  <a:solidFill>
                    <a:srgbClr val="CC0000"/>
                  </a:solidFill>
                </a:rPr>
                <a:t>+</a:t>
              </a:r>
              <a:endParaRPr lang="en-US" sz="2000">
                <a:solidFill>
                  <a:srgbClr val="CC0000"/>
                </a:solidFill>
              </a:endParaRPr>
            </a:p>
          </p:txBody>
        </p:sp>
      </p:grpSp>
      <p:grpSp>
        <p:nvGrpSpPr>
          <p:cNvPr id="5" name="Group 31"/>
          <p:cNvGrpSpPr>
            <a:grpSpLocks/>
          </p:cNvGrpSpPr>
          <p:nvPr/>
        </p:nvGrpSpPr>
        <p:grpSpPr bwMode="auto">
          <a:xfrm>
            <a:off x="2320925" y="5502275"/>
            <a:ext cx="2112963" cy="746125"/>
            <a:chOff x="1578" y="1824"/>
            <a:chExt cx="1923" cy="680"/>
          </a:xfrm>
        </p:grpSpPr>
        <p:sp>
          <p:nvSpPr>
            <p:cNvPr id="105491" name="AutoShape 32"/>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05492" name="Rectangle 33"/>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NADH</a:t>
              </a:r>
            </a:p>
          </p:txBody>
        </p:sp>
        <p:sp>
          <p:nvSpPr>
            <p:cNvPr id="105493" name="Rectangle 34"/>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a:t>
              </a:r>
              <a:r>
                <a:rPr lang="en-US" sz="2000" baseline="30000">
                  <a:solidFill>
                    <a:srgbClr val="CC0000"/>
                  </a:solidFill>
                </a:rPr>
                <a:t>+</a:t>
              </a:r>
              <a:endParaRPr lang="en-US" sz="2000">
                <a:solidFill>
                  <a:srgbClr val="CC0000"/>
                </a:solidFill>
              </a:endParaRPr>
            </a:p>
          </p:txBody>
        </p:sp>
      </p:grpSp>
      <p:pic>
        <p:nvPicPr>
          <p:cNvPr id="422950" name="Picture 38" descr="f9-09_how_wine_is_made"/>
          <p:cNvPicPr>
            <a:picLocks noChangeAspect="1" noChangeArrowheads="1"/>
          </p:cNvPicPr>
          <p:nvPr/>
        </p:nvPicPr>
        <p:blipFill>
          <a:blip r:embed="rId8"/>
          <a:srcRect l="20250" t="3000" r="24750" b="4500"/>
          <a:stretch>
            <a:fillRect/>
          </a:stretch>
        </p:blipFill>
        <p:spPr bwMode="auto">
          <a:xfrm>
            <a:off x="6831013" y="541338"/>
            <a:ext cx="2065337" cy="2605087"/>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22951" name="Picture 39"/>
          <p:cNvPicPr>
            <a:picLocks noChangeAspect="1" noChangeArrowheads="1"/>
          </p:cNvPicPr>
          <p:nvPr/>
        </p:nvPicPr>
        <p:blipFill>
          <a:blip r:embed="rId9"/>
          <a:srcRect l="12801" r="22400"/>
          <a:stretch>
            <a:fillRect/>
          </a:stretch>
        </p:blipFill>
        <p:spPr bwMode="auto">
          <a:xfrm>
            <a:off x="6794500" y="4254500"/>
            <a:ext cx="2246313" cy="247491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22953" name="Picture 41"/>
          <p:cNvPicPr>
            <a:picLocks noChangeAspect="1" noChangeArrowheads="1"/>
          </p:cNvPicPr>
          <p:nvPr/>
        </p:nvPicPr>
        <p:blipFill>
          <a:blip r:embed="rId10">
            <a:extLst>
              <a:ext uri="{28A0092B-C50C-407E-A947-70E740481C1C}">
                <a14:useLocalDpi xmlns:a14="http://schemas.microsoft.com/office/drawing/2010/main" val="0"/>
              </a:ext>
            </a:extLst>
          </a:blip>
          <a:srcRect r="68430"/>
          <a:stretch>
            <a:fillRect/>
          </a:stretch>
        </p:blipFill>
        <p:spPr bwMode="auto">
          <a:xfrm>
            <a:off x="152400" y="1428750"/>
            <a:ext cx="75247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55" name="Rectangle 43"/>
          <p:cNvSpPr>
            <a:spLocks noChangeArrowheads="1"/>
          </p:cNvSpPr>
          <p:nvPr/>
        </p:nvSpPr>
        <p:spPr bwMode="auto">
          <a:xfrm>
            <a:off x="4360863" y="3189288"/>
            <a:ext cx="2605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800">
                <a:solidFill>
                  <a:srgbClr val="CC0000"/>
                </a:solidFill>
              </a:rPr>
              <a:t>back to glycolysis</a:t>
            </a:r>
            <a:r>
              <a:rPr lang="en-US" sz="1800">
                <a:solidFill>
                  <a:srgbClr val="CC0000"/>
                </a:solidFill>
                <a:sym typeface="Symbol" charset="0"/>
              </a:rPr>
              <a:t></a:t>
            </a:r>
          </a:p>
        </p:txBody>
      </p:sp>
      <p:sp>
        <p:nvSpPr>
          <p:cNvPr id="422956" name="Rectangle 44"/>
          <p:cNvSpPr>
            <a:spLocks noChangeArrowheads="1"/>
          </p:cNvSpPr>
          <p:nvPr/>
        </p:nvSpPr>
        <p:spPr bwMode="auto">
          <a:xfrm>
            <a:off x="4170363" y="5999163"/>
            <a:ext cx="2605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800">
                <a:solidFill>
                  <a:srgbClr val="CC0000"/>
                </a:solidFill>
              </a:rPr>
              <a:t>back to glycolysis</a:t>
            </a:r>
            <a:r>
              <a:rPr lang="en-US" sz="1800">
                <a:solidFill>
                  <a:srgbClr val="CC0000"/>
                </a:solidFill>
                <a:sym typeface="Symbol" charset="0"/>
              </a:rPr>
              <a:t></a:t>
            </a:r>
          </a:p>
        </p:txBody>
      </p:sp>
      <p:pic>
        <p:nvPicPr>
          <p:cNvPr id="422958" name="Picture 46" descr="doghouseBTLs-w"/>
          <p:cNvPicPr>
            <a:picLocks noChangeAspect="1" noChangeArrowheads="1"/>
          </p:cNvPicPr>
          <p:nvPr/>
        </p:nvPicPr>
        <p:blipFill>
          <a:blip r:embed="rId11">
            <a:clrChange>
              <a:clrFrom>
                <a:srgbClr val="FAFEFD"/>
              </a:clrFrom>
              <a:clrTo>
                <a:srgbClr val="FAFEFD">
                  <a:alpha val="0"/>
                </a:srgbClr>
              </a:clrTo>
            </a:clrChange>
            <a:extLst>
              <a:ext uri="{28A0092B-C50C-407E-A947-70E740481C1C}">
                <a14:useLocalDpi xmlns:a14="http://schemas.microsoft.com/office/drawing/2010/main" val="0"/>
              </a:ext>
            </a:extLst>
          </a:blip>
          <a:srcRect/>
          <a:stretch>
            <a:fillRect/>
          </a:stretch>
        </p:blipFill>
        <p:spPr bwMode="auto">
          <a:xfrm>
            <a:off x="7472363" y="1787525"/>
            <a:ext cx="1624012"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04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2955">
                                            <p:txEl>
                                              <p:pRg st="0" end="0"/>
                                            </p:txEl>
                                          </p:spTgt>
                                        </p:tgtEl>
                                        <p:attrNameLst>
                                          <p:attrName>style.visibility</p:attrName>
                                        </p:attrNameLst>
                                      </p:cBhvr>
                                      <p:to>
                                        <p:strVal val="visible"/>
                                      </p:to>
                                    </p:set>
                                    <p:animEffect transition="in" filter="wipe(left)">
                                      <p:cBhvr>
                                        <p:cTn id="23" dur="500"/>
                                        <p:tgtEl>
                                          <p:spTgt spid="422955">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6"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2934">
                                            <p:txEl>
                                              <p:pRg st="0" end="0"/>
                                            </p:txEl>
                                          </p:spTgt>
                                        </p:tgtEl>
                                        <p:attrNameLst>
                                          <p:attrName>style.visibility</p:attrName>
                                        </p:attrNameLst>
                                      </p:cBhvr>
                                      <p:to>
                                        <p:strVal val="visible"/>
                                      </p:to>
                                    </p:set>
                                    <p:animEffect transition="in" filter="wipe(left)">
                                      <p:cBhvr>
                                        <p:cTn id="28" dur="500"/>
                                        <p:tgtEl>
                                          <p:spTgt spid="422934">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22953"/>
                                        </p:tgtEl>
                                        <p:attrNameLst>
                                          <p:attrName>style.visibility</p:attrName>
                                        </p:attrNameLst>
                                      </p:cBhvr>
                                      <p:to>
                                        <p:strVal val="visible"/>
                                      </p:to>
                                    </p:set>
                                    <p:animEffect transition="in" filter="wipe(down)">
                                      <p:cBhvr>
                                        <p:cTn id="33" dur="500"/>
                                        <p:tgtEl>
                                          <p:spTgt spid="422953"/>
                                        </p:tgtEl>
                                      </p:cBhvr>
                                    </p:animEffect>
                                  </p:childTnLst>
                                  <p:subTnLst>
                                    <p:audio>
                                      <p:cMediaNode>
                                        <p:cTn display="0" masterRel="sameClick">
                                          <p:stCondLst>
                                            <p:cond evt="begin" delay="0">
                                              <p:tn val="31"/>
                                            </p:cond>
                                          </p:stCondLst>
                                          <p:endCondLst>
                                            <p:cond evt="onStopAudio" delay="0">
                                              <p:tgtEl>
                                                <p:sldTgt/>
                                              </p:tgtEl>
                                            </p:cond>
                                          </p:endCondLst>
                                        </p:cTn>
                                        <p:tgtEl>
                                          <p:sndTgt r:embed="rId7" name="String"/>
                                        </p:tgtEl>
                                      </p:cMediaNode>
                                    </p:audio>
                                  </p:subTnLst>
                                </p:cTn>
                              </p:par>
                            </p:childTnLst>
                          </p:cTn>
                        </p:par>
                        <p:par>
                          <p:cTn id="34" fill="hold" nodeType="afterGroup">
                            <p:stCondLst>
                              <p:cond delay="500"/>
                            </p:stCondLst>
                            <p:childTnLst>
                              <p:par>
                                <p:cTn id="35" presetID="22" presetClass="entr" presetSubtype="2" fill="hold" nodeType="afterEffect">
                                  <p:stCondLst>
                                    <p:cond delay="0"/>
                                  </p:stCondLst>
                                  <p:childTnLst>
                                    <p:set>
                                      <p:cBhvr>
                                        <p:cTn id="36" dur="1" fill="hold">
                                          <p:stCondLst>
                                            <p:cond delay="0"/>
                                          </p:stCondLst>
                                        </p:cTn>
                                        <p:tgtEl>
                                          <p:spTgt spid="422950"/>
                                        </p:tgtEl>
                                        <p:attrNameLst>
                                          <p:attrName>style.visibility</p:attrName>
                                        </p:attrNameLst>
                                      </p:cBhvr>
                                      <p:to>
                                        <p:strVal val="visible"/>
                                      </p:to>
                                    </p:set>
                                    <p:animEffect transition="in" filter="wipe(right)">
                                      <p:cBhvr>
                                        <p:cTn id="37" dur="500"/>
                                        <p:tgtEl>
                                          <p:spTgt spid="422950"/>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422958"/>
                                        </p:tgtEl>
                                        <p:attrNameLst>
                                          <p:attrName>style.visibility</p:attrName>
                                        </p:attrNameLst>
                                      </p:cBhvr>
                                      <p:to>
                                        <p:strVal val="visible"/>
                                      </p:to>
                                    </p:set>
                                    <p:animEffect transition="in" filter="wipe(down)">
                                      <p:cBhvr>
                                        <p:cTn id="41" dur="500"/>
                                        <p:tgtEl>
                                          <p:spTgt spid="42295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22927">
                                            <p:txEl>
                                              <p:pRg st="0" end="0"/>
                                            </p:txEl>
                                          </p:spTgt>
                                        </p:tgtEl>
                                        <p:attrNameLst>
                                          <p:attrName>style.visibility</p:attrName>
                                        </p:attrNameLst>
                                      </p:cBhvr>
                                      <p:to>
                                        <p:strVal val="visible"/>
                                      </p:to>
                                    </p:set>
                                    <p:anim calcmode="lin" valueType="num">
                                      <p:cBhvr additive="base">
                                        <p:cTn id="46" dur="500" fill="hold"/>
                                        <p:tgtEl>
                                          <p:spTgt spid="422927">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229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4" name="Vibro Up"/>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5" name="Chimes"/>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22956">
                                            <p:txEl>
                                              <p:pRg st="0" end="0"/>
                                            </p:txEl>
                                          </p:spTgt>
                                        </p:tgtEl>
                                        <p:attrNameLst>
                                          <p:attrName>style.visibility</p:attrName>
                                        </p:attrNameLst>
                                      </p:cBhvr>
                                      <p:to>
                                        <p:strVal val="visible"/>
                                      </p:to>
                                    </p:set>
                                    <p:animEffect transition="in" filter="wipe(left)">
                                      <p:cBhvr>
                                        <p:cTn id="62" dur="500"/>
                                        <p:tgtEl>
                                          <p:spTgt spid="422956">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6" name="Laser"/>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22936">
                                            <p:txEl>
                                              <p:pRg st="0" end="0"/>
                                            </p:txEl>
                                          </p:spTgt>
                                        </p:tgtEl>
                                        <p:attrNameLst>
                                          <p:attrName>style.visibility</p:attrName>
                                        </p:attrNameLst>
                                      </p:cBhvr>
                                      <p:to>
                                        <p:strVal val="visible"/>
                                      </p:to>
                                    </p:set>
                                    <p:animEffect transition="in" filter="wipe(left)">
                                      <p:cBhvr>
                                        <p:cTn id="67" dur="500"/>
                                        <p:tgtEl>
                                          <p:spTgt spid="422936">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par>
                          <p:cTn id="68" fill="hold" nodeType="afterGroup">
                            <p:stCondLst>
                              <p:cond delay="500"/>
                            </p:stCondLst>
                            <p:childTnLst>
                              <p:par>
                                <p:cTn id="69" presetID="22" presetClass="entr" presetSubtype="8" fill="hold" nodeType="afterEffect">
                                  <p:stCondLst>
                                    <p:cond delay="0"/>
                                  </p:stCondLst>
                                  <p:childTnLst>
                                    <p:set>
                                      <p:cBhvr>
                                        <p:cTn id="70" dur="1" fill="hold">
                                          <p:stCondLst>
                                            <p:cond delay="0"/>
                                          </p:stCondLst>
                                        </p:cTn>
                                        <p:tgtEl>
                                          <p:spTgt spid="422951"/>
                                        </p:tgtEl>
                                        <p:attrNameLst>
                                          <p:attrName>style.visibility</p:attrName>
                                        </p:attrNameLst>
                                      </p:cBhvr>
                                      <p:to>
                                        <p:strVal val="visible"/>
                                      </p:to>
                                    </p:set>
                                    <p:animEffect transition="in" filter="wipe(left)">
                                      <p:cBhvr>
                                        <p:cTn id="71" dur="500"/>
                                        <p:tgtEl>
                                          <p:spTgt spid="422951"/>
                                        </p:tgtEl>
                                      </p:cBhvr>
                                    </p:animEffect>
                                  </p:childTnLst>
                                  <p:subTnLst>
                                    <p:audio>
                                      <p:cMediaNode>
                                        <p:cTn display="0" masterRel="sameClick">
                                          <p:stCondLst>
                                            <p:cond evt="begin" delay="0">
                                              <p:tn val="6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P spid="422927" grpId="0" build="p" autoUpdateAnimBg="0"/>
      <p:bldP spid="422934" grpId="0" build="p" autoUpdateAnimBg="0"/>
      <p:bldP spid="422936" grpId="0" build="p" autoUpdateAnimBg="0"/>
      <p:bldP spid="422955" grpId="0" build="p" autoUpdateAnimBg="0"/>
      <p:bldP spid="42295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6348413" y="636588"/>
            <a:ext cx="2039937" cy="2090737"/>
            <a:chOff x="4710" y="3300"/>
            <a:chExt cx="937" cy="960"/>
          </a:xfrm>
        </p:grpSpPr>
        <p:pic>
          <p:nvPicPr>
            <p:cNvPr id="107542" name="Picture 28"/>
            <p:cNvPicPr>
              <a:picLocks noChangeAspect="1" noChangeArrowheads="1"/>
            </p:cNvPicPr>
            <p:nvPr/>
          </p:nvPicPr>
          <p:blipFill>
            <a:blip r:embed="rId9">
              <a:alphaModFix amt="70000"/>
              <a:extLst>
                <a:ext uri="{28A0092B-C50C-407E-A947-70E740481C1C}">
                  <a14:useLocalDpi xmlns:a14="http://schemas.microsoft.com/office/drawing/2010/main" val="0"/>
                </a:ext>
              </a:extLst>
            </a:blip>
            <a:srcRect/>
            <a:stretch>
              <a:fillRect/>
            </a:stretch>
          </p:blipFill>
          <p:spPr bwMode="auto">
            <a:xfrm>
              <a:off x="4710" y="3300"/>
              <a:ext cx="937" cy="9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43" name="Oval 29"/>
            <p:cNvSpPr>
              <a:spLocks noChangeArrowheads="1"/>
            </p:cNvSpPr>
            <p:nvPr/>
          </p:nvSpPr>
          <p:spPr bwMode="auto">
            <a:xfrm>
              <a:off x="4728" y="3444"/>
              <a:ext cx="881" cy="598"/>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2800">
                  <a:solidFill>
                    <a:srgbClr val="000000"/>
                  </a:solidFill>
                </a:rPr>
                <a:t>recycle</a:t>
              </a:r>
              <a:br>
                <a:rPr lang="en-US" sz="2800">
                  <a:solidFill>
                    <a:srgbClr val="000000"/>
                  </a:solidFill>
                </a:rPr>
              </a:br>
              <a:r>
                <a:rPr lang="en-US" sz="2800">
                  <a:solidFill>
                    <a:srgbClr val="000000"/>
                  </a:solidFill>
                </a:rPr>
                <a:t>NADH</a:t>
              </a:r>
            </a:p>
          </p:txBody>
        </p:sp>
      </p:grpSp>
      <p:sp>
        <p:nvSpPr>
          <p:cNvPr id="107522"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7523" name="Picture 4"/>
          <p:cNvPicPr>
            <a:picLocks noChangeAspect="1" noChangeArrowheads="1"/>
          </p:cNvPicPr>
          <p:nvPr/>
        </p:nvPicPr>
        <p:blipFill>
          <a:blip r:embed="rId10">
            <a:extLst>
              <a:ext uri="{28A0092B-C50C-407E-A947-70E740481C1C}">
                <a14:useLocalDpi xmlns:a14="http://schemas.microsoft.com/office/drawing/2010/main" val="0"/>
              </a:ext>
            </a:extLst>
          </a:blip>
          <a:srcRect b="8400"/>
          <a:stretch>
            <a:fillRect/>
          </a:stretch>
        </p:blipFill>
        <p:spPr bwMode="auto">
          <a:xfrm>
            <a:off x="3881438" y="2720975"/>
            <a:ext cx="526256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5"/>
          <p:cNvSpPr>
            <a:spLocks noGrp="1" noChangeArrowheads="1"/>
          </p:cNvSpPr>
          <p:nvPr>
            <p:ph type="title"/>
          </p:nvPr>
        </p:nvSpPr>
        <p:spPr/>
        <p:txBody>
          <a:bodyPr/>
          <a:lstStyle/>
          <a:p>
            <a:pPr eaLnBrk="1" hangingPunct="1"/>
            <a:r>
              <a:rPr lang="en-US">
                <a:latin typeface="Times New Roman" charset="0"/>
              </a:rPr>
              <a:t>Alcohol Fermentation</a:t>
            </a:r>
          </a:p>
        </p:txBody>
      </p:sp>
      <p:grpSp>
        <p:nvGrpSpPr>
          <p:cNvPr id="3" name="Group 25"/>
          <p:cNvGrpSpPr>
            <a:grpSpLocks/>
          </p:cNvGrpSpPr>
          <p:nvPr/>
        </p:nvGrpSpPr>
        <p:grpSpPr bwMode="auto">
          <a:xfrm>
            <a:off x="735013" y="1322388"/>
            <a:ext cx="5181600" cy="1143000"/>
            <a:chOff x="463" y="833"/>
            <a:chExt cx="3264" cy="720"/>
          </a:xfrm>
        </p:grpSpPr>
        <p:sp>
          <p:nvSpPr>
            <p:cNvPr id="107536" name="Rectangle 6"/>
            <p:cNvSpPr>
              <a:spLocks noChangeArrowheads="1"/>
            </p:cNvSpPr>
            <p:nvPr/>
          </p:nvSpPr>
          <p:spPr bwMode="auto">
            <a:xfrm>
              <a:off x="463" y="833"/>
              <a:ext cx="3264" cy="72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07537" name="Group 7"/>
            <p:cNvGrpSpPr>
              <a:grpSpLocks/>
            </p:cNvGrpSpPr>
            <p:nvPr/>
          </p:nvGrpSpPr>
          <p:grpSpPr bwMode="auto">
            <a:xfrm>
              <a:off x="594" y="881"/>
              <a:ext cx="3062" cy="624"/>
              <a:chOff x="1349" y="1296"/>
              <a:chExt cx="3062" cy="624"/>
            </a:xfrm>
          </p:grpSpPr>
          <p:sp>
            <p:nvSpPr>
              <p:cNvPr id="107538" name="Oval 8"/>
              <p:cNvSpPr>
                <a:spLocks noChangeArrowheads="1"/>
              </p:cNvSpPr>
              <p:nvPr/>
            </p:nvSpPr>
            <p:spPr bwMode="auto">
              <a:xfrm>
                <a:off x="3941" y="1584"/>
                <a:ext cx="336" cy="336"/>
              </a:xfrm>
              <a:prstGeom prst="ellipse">
                <a:avLst/>
              </a:prstGeom>
              <a:solidFill>
                <a:schemeClr val="bg2"/>
              </a:solidFill>
              <a:ln w="9525">
                <a:solidFill>
                  <a:schemeClr val="tx1"/>
                </a:solidFill>
                <a:round/>
                <a:headEnd/>
                <a:tailEnd/>
              </a:ln>
            </p:spPr>
            <p:txBody>
              <a:bodyPr wrap="none" anchor="ctr"/>
              <a:lstStyle/>
              <a:p>
                <a:r>
                  <a:rPr lang="en-US" sz="2800">
                    <a:solidFill>
                      <a:schemeClr val="tx2"/>
                    </a:solidFill>
                  </a:rPr>
                  <a:t>1C</a:t>
                </a:r>
              </a:p>
            </p:txBody>
          </p:sp>
          <p:sp>
            <p:nvSpPr>
              <p:cNvPr id="107539" name="AutoShape 9"/>
              <p:cNvSpPr>
                <a:spLocks noChangeArrowheads="1"/>
              </p:cNvSpPr>
              <p:nvPr/>
            </p:nvSpPr>
            <p:spPr bwMode="auto">
              <a:xfrm>
                <a:off x="1733"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solidFill>
                    <a:schemeClr val="tx2"/>
                  </a:solidFill>
                </a:endParaRPr>
              </a:p>
            </p:txBody>
          </p:sp>
          <p:sp>
            <p:nvSpPr>
              <p:cNvPr id="107540" name="AutoShape 10"/>
              <p:cNvSpPr>
                <a:spLocks noChangeArrowheads="1"/>
              </p:cNvSpPr>
              <p:nvPr/>
            </p:nvSpPr>
            <p:spPr bwMode="auto">
              <a:xfrm>
                <a:off x="2981"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2C</a:t>
                </a:r>
                <a:endParaRPr lang="en-US">
                  <a:solidFill>
                    <a:schemeClr val="tx2"/>
                  </a:solidFill>
                </a:endParaRPr>
              </a:p>
            </p:txBody>
          </p:sp>
          <p:sp>
            <p:nvSpPr>
              <p:cNvPr id="107541" name="Rectangle 11"/>
              <p:cNvSpPr>
                <a:spLocks noChangeArrowheads="1"/>
              </p:cNvSpPr>
              <p:nvPr/>
            </p:nvSpPr>
            <p:spPr bwMode="auto">
              <a:xfrm>
                <a:off x="1349" y="1296"/>
                <a:ext cx="30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tx2"/>
                    </a:solidFill>
                  </a:rPr>
                  <a:t>pyruvate </a:t>
                </a:r>
                <a:r>
                  <a:rPr lang="en-US" sz="3000">
                    <a:solidFill>
                      <a:schemeClr val="tx2"/>
                    </a:solidFill>
                    <a:sym typeface="Symbol" charset="0"/>
                  </a:rPr>
                  <a:t> </a:t>
                </a:r>
                <a:r>
                  <a:rPr lang="en-US" sz="3000">
                    <a:solidFill>
                      <a:schemeClr val="tx2"/>
                    </a:solidFill>
                  </a:rPr>
                  <a:t>ethanol + CO</a:t>
                </a:r>
                <a:r>
                  <a:rPr lang="en-US" sz="3000" baseline="-25000">
                    <a:solidFill>
                      <a:schemeClr val="tx2"/>
                    </a:solidFill>
                  </a:rPr>
                  <a:t>2</a:t>
                </a:r>
              </a:p>
            </p:txBody>
          </p:sp>
        </p:grpSp>
      </p:grpSp>
      <p:grpSp>
        <p:nvGrpSpPr>
          <p:cNvPr id="5" name="Group 12"/>
          <p:cNvGrpSpPr>
            <a:grpSpLocks/>
          </p:cNvGrpSpPr>
          <p:nvPr/>
        </p:nvGrpSpPr>
        <p:grpSpPr bwMode="auto">
          <a:xfrm>
            <a:off x="1725613" y="1947863"/>
            <a:ext cx="2112962" cy="746125"/>
            <a:chOff x="1578" y="1824"/>
            <a:chExt cx="1923" cy="680"/>
          </a:xfrm>
        </p:grpSpPr>
        <p:sp>
          <p:nvSpPr>
            <p:cNvPr id="107533" name="AutoShape 13"/>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07534" name="Rectangle 14"/>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NADH</a:t>
              </a:r>
            </a:p>
          </p:txBody>
        </p:sp>
        <p:sp>
          <p:nvSpPr>
            <p:cNvPr id="107535" name="Rectangle 15"/>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a:t>
              </a:r>
              <a:r>
                <a:rPr lang="en-US" sz="2000" baseline="30000">
                  <a:solidFill>
                    <a:srgbClr val="CC0000"/>
                  </a:solidFill>
                </a:rPr>
                <a:t>+</a:t>
              </a:r>
              <a:endParaRPr lang="en-US" sz="2000">
                <a:solidFill>
                  <a:srgbClr val="CC0000"/>
                </a:solidFill>
              </a:endParaRPr>
            </a:p>
          </p:txBody>
        </p:sp>
      </p:grpSp>
      <p:sp>
        <p:nvSpPr>
          <p:cNvPr id="485393" name="Freeform 17"/>
          <p:cNvSpPr>
            <a:spLocks/>
          </p:cNvSpPr>
          <p:nvPr/>
        </p:nvSpPr>
        <p:spPr bwMode="auto">
          <a:xfrm rot="18616356" flipV="1">
            <a:off x="5528469" y="1077119"/>
            <a:ext cx="1014412" cy="387350"/>
          </a:xfrm>
          <a:custGeom>
            <a:avLst/>
            <a:gdLst>
              <a:gd name="T0" fmla="*/ 0 w 639"/>
              <a:gd name="T1" fmla="*/ 2147483647 h 244"/>
              <a:gd name="T2" fmla="*/ 2147483647 w 639"/>
              <a:gd name="T3" fmla="*/ 2147483647 h 244"/>
              <a:gd name="T4" fmla="*/ 2147483647 w 639"/>
              <a:gd name="T5" fmla="*/ 2147483647 h 244"/>
              <a:gd name="T6" fmla="*/ 2147483647 w 639"/>
              <a:gd name="T7" fmla="*/ 2147483647 h 244"/>
              <a:gd name="T8" fmla="*/ 2147483647 w 639"/>
              <a:gd name="T9" fmla="*/ 0 h 244"/>
              <a:gd name="T10" fmla="*/ 2147483647 w 639"/>
              <a:gd name="T11" fmla="*/ 2147483647 h 244"/>
              <a:gd name="T12" fmla="*/ 0 60000 65536"/>
              <a:gd name="T13" fmla="*/ 0 60000 65536"/>
              <a:gd name="T14" fmla="*/ 0 60000 65536"/>
              <a:gd name="T15" fmla="*/ 0 60000 65536"/>
              <a:gd name="T16" fmla="*/ 0 60000 65536"/>
              <a:gd name="T17" fmla="*/ 0 60000 65536"/>
              <a:gd name="T18" fmla="*/ 0 w 639"/>
              <a:gd name="T19" fmla="*/ 0 h 244"/>
              <a:gd name="T20" fmla="*/ 639 w 63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639" h="244">
                <a:moveTo>
                  <a:pt x="0" y="192"/>
                </a:moveTo>
                <a:lnTo>
                  <a:pt x="192" y="244"/>
                </a:lnTo>
                <a:lnTo>
                  <a:pt x="192" y="96"/>
                </a:lnTo>
                <a:lnTo>
                  <a:pt x="336" y="134"/>
                </a:lnTo>
                <a:lnTo>
                  <a:pt x="336" y="0"/>
                </a:lnTo>
                <a:cubicBezTo>
                  <a:pt x="596" y="69"/>
                  <a:pt x="493" y="54"/>
                  <a:pt x="639" y="71"/>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85398" name="Picture 22" descr="penguin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99" name="AutoShape 23"/>
          <p:cNvSpPr>
            <a:spLocks noChangeArrowheads="1"/>
          </p:cNvSpPr>
          <p:nvPr/>
        </p:nvSpPr>
        <p:spPr bwMode="auto">
          <a:xfrm flipH="1">
            <a:off x="1458913" y="4984750"/>
            <a:ext cx="1655762" cy="906463"/>
          </a:xfrm>
          <a:prstGeom prst="wedgeEllipseCallout">
            <a:avLst>
              <a:gd name="adj1" fmla="val 73773"/>
              <a:gd name="adj2" fmla="val 31611"/>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Count the</a:t>
            </a:r>
            <a:br>
              <a:rPr lang="en-US" sz="1800">
                <a:solidFill>
                  <a:srgbClr val="0F116A"/>
                </a:solidFill>
                <a:latin typeface="Comic Sans MS" charset="0"/>
              </a:rPr>
            </a:br>
            <a:r>
              <a:rPr lang="en-US" sz="1800">
                <a:solidFill>
                  <a:srgbClr val="0F116A"/>
                </a:solidFill>
                <a:latin typeface="Comic Sans MS" charset="0"/>
              </a:rPr>
              <a:t>carbons</a:t>
            </a:r>
            <a:r>
              <a:rPr lang="en-US" sz="1800" i="1">
                <a:solidFill>
                  <a:srgbClr val="0F116A"/>
                </a:solidFill>
                <a:latin typeface="Comic Sans MS" charset="0"/>
              </a:rPr>
              <a:t>!</a:t>
            </a:r>
            <a:r>
              <a:rPr lang="en-US" sz="1800">
                <a:solidFill>
                  <a:srgbClr val="0F116A"/>
                </a:solidFill>
                <a:latin typeface="Comic Sans MS" charset="0"/>
              </a:rPr>
              <a:t> </a:t>
            </a:r>
          </a:p>
        </p:txBody>
      </p:sp>
      <p:sp>
        <p:nvSpPr>
          <p:cNvPr id="485400" name="Rectangle 24"/>
          <p:cNvSpPr>
            <a:spLocks noChangeArrowheads="1"/>
          </p:cNvSpPr>
          <p:nvPr/>
        </p:nvSpPr>
        <p:spPr bwMode="auto">
          <a:xfrm>
            <a:off x="209550" y="2720975"/>
            <a:ext cx="3725863" cy="2136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0188" indent="-230188" algn="l">
              <a:buFont typeface="Wingdings" charset="0"/>
              <a:buChar char="§"/>
            </a:pPr>
            <a:r>
              <a:rPr lang="en-US" sz="3000">
                <a:solidFill>
                  <a:srgbClr val="0F116A"/>
                </a:solidFill>
              </a:rPr>
              <a:t>Dead end process</a:t>
            </a:r>
            <a:endParaRPr lang="en-US" sz="2600">
              <a:solidFill>
                <a:srgbClr val="0F116A"/>
              </a:solidFill>
            </a:endParaRPr>
          </a:p>
          <a:p>
            <a:pPr marL="627063" lvl="1" indent="-230188" algn="l">
              <a:buClr>
                <a:schemeClr val="hlink"/>
              </a:buClr>
              <a:buFont typeface="Wingdings" charset="0"/>
              <a:buChar char="§"/>
            </a:pPr>
            <a:r>
              <a:rPr lang="en-US" sz="2600"/>
              <a:t>at ~12% ethanol, kills yeast</a:t>
            </a:r>
          </a:p>
          <a:p>
            <a:pPr marL="627063" lvl="1" indent="-230188" algn="l">
              <a:buClr>
                <a:schemeClr val="hlink"/>
              </a:buClr>
              <a:buFont typeface="Wingdings" charset="0"/>
              <a:buChar char="§"/>
            </a:pPr>
            <a:r>
              <a:rPr lang="en-US" sz="2600"/>
              <a:t>can</a:t>
            </a:r>
            <a:r>
              <a:rPr lang="ja-JP" altLang="en-US" sz="2600"/>
              <a:t>’</a:t>
            </a:r>
            <a:r>
              <a:rPr lang="en-US" altLang="ja-JP" sz="2600"/>
              <a:t>t reverse the reaction</a:t>
            </a:r>
            <a:endParaRPr lang="en-US" sz="2600">
              <a:solidFill>
                <a:srgbClr val="0F116A"/>
              </a:solidFill>
            </a:endParaRPr>
          </a:p>
        </p:txBody>
      </p:sp>
      <p:sp>
        <p:nvSpPr>
          <p:cNvPr id="107531" name="Rectangle 26"/>
          <p:cNvSpPr>
            <a:spLocks noChangeArrowheads="1"/>
          </p:cNvSpPr>
          <p:nvPr/>
        </p:nvSpPr>
        <p:spPr bwMode="auto">
          <a:xfrm>
            <a:off x="7405688" y="342900"/>
            <a:ext cx="1738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rgbClr val="CC0000"/>
                </a:solidFill>
              </a:rPr>
              <a:t>bacteria yeast</a:t>
            </a:r>
          </a:p>
        </p:txBody>
      </p:sp>
      <p:sp>
        <p:nvSpPr>
          <p:cNvPr id="485406" name="Rectangle 30"/>
          <p:cNvSpPr>
            <a:spLocks noChangeArrowheads="1"/>
          </p:cNvSpPr>
          <p:nvPr/>
        </p:nvSpPr>
        <p:spPr bwMode="auto">
          <a:xfrm>
            <a:off x="3684588" y="2428875"/>
            <a:ext cx="2605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800">
                <a:solidFill>
                  <a:srgbClr val="CC0000"/>
                </a:solidFill>
              </a:rPr>
              <a:t>back to glycolysis</a:t>
            </a:r>
            <a:r>
              <a:rPr lang="en-US" sz="1800">
                <a:solidFill>
                  <a:srgbClr val="CC0000"/>
                </a:solidFill>
                <a:sym typeface="Symbol" charset="0"/>
              </a:rPr>
              <a:t></a:t>
            </a:r>
          </a:p>
        </p:txBody>
      </p:sp>
    </p:spTree>
    <p:extLst>
      <p:ext uri="{BB962C8B-B14F-4D97-AF65-F5344CB8AC3E}">
        <p14:creationId xmlns:p14="http://schemas.microsoft.com/office/powerpoint/2010/main" val="1515439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5" name="Chimes"/>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5406">
                                            <p:txEl>
                                              <p:pRg st="0" end="0"/>
                                            </p:txEl>
                                          </p:spTgt>
                                        </p:tgtEl>
                                        <p:attrNameLst>
                                          <p:attrName>style.visibility</p:attrName>
                                        </p:attrNameLst>
                                      </p:cBhvr>
                                      <p:to>
                                        <p:strVal val="visible"/>
                                      </p:to>
                                    </p:set>
                                    <p:animEffect transition="in" filter="wipe(left)">
                                      <p:cBhvr>
                                        <p:cTn id="26" dur="500"/>
                                        <p:tgtEl>
                                          <p:spTgt spid="485406">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85393"/>
                                        </p:tgtEl>
                                        <p:attrNameLst>
                                          <p:attrName>style.visibility</p:attrName>
                                        </p:attrNameLst>
                                      </p:cBhvr>
                                      <p:to>
                                        <p:strVal val="visible"/>
                                      </p:to>
                                    </p:set>
                                    <p:animEffect transition="in" filter="wipe(down)">
                                      <p:cBhvr>
                                        <p:cTn id="31" dur="500"/>
                                        <p:tgtEl>
                                          <p:spTgt spid="485393"/>
                                        </p:tgtEl>
                                      </p:cBhvr>
                                    </p:animEffect>
                                  </p:childTnLst>
                                  <p:subTnLst>
                                    <p:audio>
                                      <p:cMediaNode>
                                        <p:cTn display="0" masterRel="sameClick">
                                          <p:stCondLst>
                                            <p:cond evt="begin" delay="0">
                                              <p:tn val="29"/>
                                            </p:cond>
                                          </p:stCondLst>
                                          <p:endCondLst>
                                            <p:cond evt="onStopAudio" delay="0">
                                              <p:tgtEl>
                                                <p:sldTgt/>
                                              </p:tgtEl>
                                            </p:cond>
                                          </p:endCondLst>
                                        </p:cTn>
                                        <p:tgtEl>
                                          <p:sndTgt r:embed="rId6" name="Bubbles"/>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85400">
                                            <p:txEl>
                                              <p:pRg st="0" end="0"/>
                                            </p:txEl>
                                          </p:spTgt>
                                        </p:tgtEl>
                                        <p:attrNameLst>
                                          <p:attrName>style.visibility</p:attrName>
                                        </p:attrNameLst>
                                      </p:cBhvr>
                                      <p:to>
                                        <p:strVal val="visible"/>
                                      </p:to>
                                    </p:set>
                                    <p:anim calcmode="lin" valueType="num">
                                      <p:cBhvr additive="base">
                                        <p:cTn id="36" dur="500" fill="hold"/>
                                        <p:tgtEl>
                                          <p:spTgt spid="485400">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854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85400">
                                            <p:txEl>
                                              <p:pRg st="1" end="1"/>
                                            </p:txEl>
                                          </p:spTgt>
                                        </p:tgtEl>
                                        <p:attrNameLst>
                                          <p:attrName>style.visibility</p:attrName>
                                        </p:attrNameLst>
                                      </p:cBhvr>
                                      <p:to>
                                        <p:strVal val="visible"/>
                                      </p:to>
                                    </p:set>
                                    <p:anim calcmode="lin" valueType="num">
                                      <p:cBhvr additive="base">
                                        <p:cTn id="42" dur="500" fill="hold"/>
                                        <p:tgtEl>
                                          <p:spTgt spid="485400">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854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7"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85400">
                                            <p:txEl>
                                              <p:pRg st="2" end="2"/>
                                            </p:txEl>
                                          </p:spTgt>
                                        </p:tgtEl>
                                        <p:attrNameLst>
                                          <p:attrName>style.visibility</p:attrName>
                                        </p:attrNameLst>
                                      </p:cBhvr>
                                      <p:to>
                                        <p:strVal val="visible"/>
                                      </p:to>
                                    </p:set>
                                    <p:anim calcmode="lin" valueType="num">
                                      <p:cBhvr additive="base">
                                        <p:cTn id="48" dur="500" fill="hold"/>
                                        <p:tgtEl>
                                          <p:spTgt spid="485400">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854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85398"/>
                                        </p:tgtEl>
                                        <p:attrNameLst>
                                          <p:attrName>style.visibility</p:attrName>
                                        </p:attrNameLst>
                                      </p:cBhvr>
                                      <p:to>
                                        <p:strVal val="visible"/>
                                      </p:to>
                                    </p:set>
                                    <p:animEffect transition="in" filter="wipe(left)">
                                      <p:cBhvr>
                                        <p:cTn id="54" dur="500"/>
                                        <p:tgtEl>
                                          <p:spTgt spid="485398"/>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85399"/>
                                        </p:tgtEl>
                                        <p:attrNameLst>
                                          <p:attrName>style.visibility</p:attrName>
                                        </p:attrNameLst>
                                      </p:cBhvr>
                                      <p:to>
                                        <p:strVal val="visible"/>
                                      </p:to>
                                    </p:set>
                                    <p:animEffect transition="in" filter="wipe(left)">
                                      <p:cBhvr>
                                        <p:cTn id="58" dur="500"/>
                                        <p:tgtEl>
                                          <p:spTgt spid="485399"/>
                                        </p:tgtEl>
                                      </p:cBhvr>
                                    </p:animEffect>
                                  </p:childTnLst>
                                  <p:subTnLst>
                                    <p:audio>
                                      <p:cMediaNode>
                                        <p:cTn display="0" masterRel="sameClick">
                                          <p:stCondLst>
                                            <p:cond evt="begin" delay="0">
                                              <p:tn val="56"/>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93" grpId="0" animBg="1"/>
      <p:bldP spid="485399" grpId="0" animBg="1" autoUpdateAnimBg="0"/>
      <p:bldP spid="485400" grpId="0" build="p" bldLvl="2" autoUpdateAnimBg="0"/>
      <p:bldP spid="48540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09600" y="685800"/>
            <a:ext cx="8382000" cy="762000"/>
          </a:xfrm>
        </p:spPr>
        <p:txBody>
          <a:bodyPr/>
          <a:lstStyle/>
          <a:p>
            <a:pPr eaLnBrk="1" hangingPunct="1"/>
            <a:r>
              <a:rPr lang="en-US">
                <a:latin typeface="Times New Roman" charset="0"/>
              </a:rPr>
              <a:t>Harvesting stored energy</a:t>
            </a:r>
          </a:p>
        </p:txBody>
      </p:sp>
      <p:sp>
        <p:nvSpPr>
          <p:cNvPr id="392195" name="Rectangle 3" descr="Rectangle: Click to edit Master text styles&#10;Second level&#10;Third level&#10;Fourth level&#10;Fifth level"/>
          <p:cNvSpPr>
            <a:spLocks noGrp="1" noChangeArrowheads="1"/>
          </p:cNvSpPr>
          <p:nvPr>
            <p:ph type="body" idx="1"/>
          </p:nvPr>
        </p:nvSpPr>
        <p:spPr>
          <a:xfrm>
            <a:off x="622300" y="1130300"/>
            <a:ext cx="8077200" cy="1212850"/>
          </a:xfrm>
        </p:spPr>
        <p:txBody>
          <a:bodyPr/>
          <a:lstStyle/>
          <a:p>
            <a:pPr eaLnBrk="1" hangingPunct="1"/>
            <a:r>
              <a:rPr lang="en-US">
                <a:latin typeface="Tahoma" charset="0"/>
              </a:rPr>
              <a:t>Glucose is the model</a:t>
            </a:r>
          </a:p>
          <a:p>
            <a:pPr lvl="1" eaLnBrk="1" hangingPunct="1"/>
            <a:r>
              <a:rPr lang="en-US" u="sng">
                <a:solidFill>
                  <a:srgbClr val="CC0000"/>
                </a:solidFill>
                <a:latin typeface="Tahoma" charset="0"/>
                <a:ea typeface="Arial" charset="0"/>
                <a:cs typeface="Arial" charset="0"/>
              </a:rPr>
              <a:t>catabolism</a:t>
            </a:r>
            <a:r>
              <a:rPr lang="en-US">
                <a:latin typeface="Tahoma" charset="0"/>
                <a:ea typeface="Arial" charset="0"/>
                <a:cs typeface="Arial" charset="0"/>
              </a:rPr>
              <a:t> of glucose to produce ATP</a:t>
            </a:r>
          </a:p>
        </p:txBody>
      </p:sp>
      <p:grpSp>
        <p:nvGrpSpPr>
          <p:cNvPr id="2" name="Group 81"/>
          <p:cNvGrpSpPr>
            <a:grpSpLocks/>
          </p:cNvGrpSpPr>
          <p:nvPr/>
        </p:nvGrpSpPr>
        <p:grpSpPr bwMode="auto">
          <a:xfrm>
            <a:off x="685800" y="3429000"/>
            <a:ext cx="8229600" cy="914400"/>
            <a:chOff x="432" y="2160"/>
            <a:chExt cx="5184" cy="576"/>
          </a:xfrm>
        </p:grpSpPr>
        <p:sp>
          <p:nvSpPr>
            <p:cNvPr id="50218" name="Rectangle 10"/>
            <p:cNvSpPr>
              <a:spLocks noChangeArrowheads="1"/>
            </p:cNvSpPr>
            <p:nvPr/>
          </p:nvSpPr>
          <p:spPr bwMode="auto">
            <a:xfrm>
              <a:off x="432" y="2160"/>
              <a:ext cx="5184" cy="576"/>
            </a:xfrm>
            <a:prstGeom prst="rect">
              <a:avLst/>
            </a:prstGeom>
            <a:solidFill>
              <a:schemeClr val="bg2"/>
            </a:solidFill>
            <a:ln w="9525">
              <a:solidFill>
                <a:schemeClr val="bg2"/>
              </a:solidFill>
              <a:miter lim="800000"/>
              <a:headEnd/>
              <a:tailEnd/>
            </a:ln>
          </p:spPr>
          <p:txBody>
            <a:bodyPr wrap="none" anchor="ctr"/>
            <a:lstStyle/>
            <a:p>
              <a:endParaRPr lang="en-US"/>
            </a:p>
          </p:txBody>
        </p:sp>
        <p:grpSp>
          <p:nvGrpSpPr>
            <p:cNvPr id="50219" name="Group 80"/>
            <p:cNvGrpSpPr>
              <a:grpSpLocks/>
            </p:cNvGrpSpPr>
            <p:nvPr/>
          </p:nvGrpSpPr>
          <p:grpSpPr bwMode="auto">
            <a:xfrm>
              <a:off x="529" y="2275"/>
              <a:ext cx="4416" cy="351"/>
              <a:chOff x="529" y="2275"/>
              <a:chExt cx="4416" cy="351"/>
            </a:xfrm>
          </p:grpSpPr>
          <p:sp>
            <p:nvSpPr>
              <p:cNvPr id="50220" name="Rectangle 12"/>
              <p:cNvSpPr>
                <a:spLocks noChangeArrowheads="1"/>
              </p:cNvSpPr>
              <p:nvPr/>
            </p:nvSpPr>
            <p:spPr bwMode="auto">
              <a:xfrm>
                <a:off x="529" y="2299"/>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C</a:t>
                </a:r>
                <a:r>
                  <a:rPr lang="en-US" sz="2600" baseline="-25000">
                    <a:solidFill>
                      <a:srgbClr val="CC0000"/>
                    </a:solidFill>
                  </a:rPr>
                  <a:t>6</a:t>
                </a:r>
                <a:r>
                  <a:rPr lang="en-US" sz="2600">
                    <a:solidFill>
                      <a:srgbClr val="CC0000"/>
                    </a:solidFill>
                  </a:rPr>
                  <a:t>H</a:t>
                </a:r>
                <a:r>
                  <a:rPr lang="en-US" sz="2600" baseline="-25000">
                    <a:solidFill>
                      <a:srgbClr val="CC0000"/>
                    </a:solidFill>
                  </a:rPr>
                  <a:t>12</a:t>
                </a:r>
                <a:r>
                  <a:rPr lang="en-US" sz="2600">
                    <a:solidFill>
                      <a:srgbClr val="CC0000"/>
                    </a:solidFill>
                  </a:rPr>
                  <a:t>O</a:t>
                </a:r>
                <a:r>
                  <a:rPr lang="en-US" sz="2600" baseline="-25000">
                    <a:solidFill>
                      <a:srgbClr val="CC0000"/>
                    </a:solidFill>
                  </a:rPr>
                  <a:t>6</a:t>
                </a:r>
                <a:endParaRPr lang="en-US" sz="2600" baseline="-25000">
                  <a:solidFill>
                    <a:schemeClr val="tx2"/>
                  </a:solidFill>
                </a:endParaRPr>
              </a:p>
            </p:txBody>
          </p:sp>
          <p:sp>
            <p:nvSpPr>
              <p:cNvPr id="50221" name="Rectangle 13"/>
              <p:cNvSpPr>
                <a:spLocks noChangeArrowheads="1"/>
              </p:cNvSpPr>
              <p:nvPr/>
            </p:nvSpPr>
            <p:spPr bwMode="auto">
              <a:xfrm>
                <a:off x="1738" y="2299"/>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6O</a:t>
                </a:r>
                <a:r>
                  <a:rPr lang="en-US" sz="2600" baseline="-25000">
                    <a:solidFill>
                      <a:srgbClr val="CC0000"/>
                    </a:solidFill>
                  </a:rPr>
                  <a:t>2</a:t>
                </a:r>
                <a:endParaRPr lang="en-US" sz="2600" baseline="-25000">
                  <a:solidFill>
                    <a:schemeClr val="tx2"/>
                  </a:solidFill>
                </a:endParaRPr>
              </a:p>
            </p:txBody>
          </p:sp>
          <p:sp>
            <p:nvSpPr>
              <p:cNvPr id="50222" name="Rectangle 14"/>
              <p:cNvSpPr>
                <a:spLocks noChangeArrowheads="1"/>
              </p:cNvSpPr>
              <p:nvPr/>
            </p:nvSpPr>
            <p:spPr bwMode="auto">
              <a:xfrm>
                <a:off x="2786" y="2275"/>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ATP</a:t>
                </a:r>
                <a:endParaRPr lang="en-US" sz="2600" baseline="-25000">
                  <a:solidFill>
                    <a:schemeClr val="tx2"/>
                  </a:solidFill>
                </a:endParaRPr>
              </a:p>
            </p:txBody>
          </p:sp>
          <p:sp>
            <p:nvSpPr>
              <p:cNvPr id="50223" name="Rectangle 15"/>
              <p:cNvSpPr>
                <a:spLocks noChangeArrowheads="1"/>
              </p:cNvSpPr>
              <p:nvPr/>
            </p:nvSpPr>
            <p:spPr bwMode="auto">
              <a:xfrm>
                <a:off x="3513" y="2275"/>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6H</a:t>
                </a:r>
                <a:r>
                  <a:rPr lang="en-US" sz="2600" baseline="-25000">
                    <a:solidFill>
                      <a:srgbClr val="CC0000"/>
                    </a:solidFill>
                  </a:rPr>
                  <a:t>2</a:t>
                </a:r>
                <a:r>
                  <a:rPr lang="en-US" sz="2600">
                    <a:solidFill>
                      <a:srgbClr val="CC0000"/>
                    </a:solidFill>
                  </a:rPr>
                  <a:t>O</a:t>
                </a:r>
              </a:p>
            </p:txBody>
          </p:sp>
          <p:sp>
            <p:nvSpPr>
              <p:cNvPr id="50224" name="Rectangle 16"/>
              <p:cNvSpPr>
                <a:spLocks noChangeArrowheads="1"/>
              </p:cNvSpPr>
              <p:nvPr/>
            </p:nvSpPr>
            <p:spPr bwMode="auto">
              <a:xfrm>
                <a:off x="4326" y="2275"/>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6CO</a:t>
                </a:r>
                <a:r>
                  <a:rPr lang="en-US" sz="2600" baseline="-25000">
                    <a:solidFill>
                      <a:srgbClr val="CC0000"/>
                    </a:solidFill>
                  </a:rPr>
                  <a:t>2</a:t>
                </a:r>
              </a:p>
            </p:txBody>
          </p:sp>
          <p:sp>
            <p:nvSpPr>
              <p:cNvPr id="50225" name="Rectangle 17"/>
              <p:cNvSpPr>
                <a:spLocks noChangeArrowheads="1"/>
              </p:cNvSpPr>
              <p:nvPr/>
            </p:nvSpPr>
            <p:spPr bwMode="auto">
              <a:xfrm>
                <a:off x="2335" y="2280"/>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sym typeface="Symbol" charset="0"/>
                  </a:rPr>
                  <a:t></a:t>
                </a:r>
              </a:p>
            </p:txBody>
          </p:sp>
          <p:sp>
            <p:nvSpPr>
              <p:cNvPr id="50226" name="Rectangle 18"/>
              <p:cNvSpPr>
                <a:spLocks noChangeArrowheads="1"/>
              </p:cNvSpPr>
              <p:nvPr/>
            </p:nvSpPr>
            <p:spPr bwMode="auto">
              <a:xfrm>
                <a:off x="1395" y="22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50227" name="Rectangle 19"/>
              <p:cNvSpPr>
                <a:spLocks noChangeArrowheads="1"/>
              </p:cNvSpPr>
              <p:nvPr/>
            </p:nvSpPr>
            <p:spPr bwMode="auto">
              <a:xfrm>
                <a:off x="3297" y="227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50228" name="Rectangle 20"/>
              <p:cNvSpPr>
                <a:spLocks noChangeArrowheads="1"/>
              </p:cNvSpPr>
              <p:nvPr/>
            </p:nvSpPr>
            <p:spPr bwMode="auto">
              <a:xfrm>
                <a:off x="4111" y="227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grpSp>
      </p:grpSp>
      <p:sp>
        <p:nvSpPr>
          <p:cNvPr id="392230" name="Rectangle 38"/>
          <p:cNvSpPr>
            <a:spLocks noChangeArrowheads="1"/>
          </p:cNvSpPr>
          <p:nvPr/>
        </p:nvSpPr>
        <p:spPr bwMode="auto">
          <a:xfrm>
            <a:off x="2006600" y="6324600"/>
            <a:ext cx="223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solidFill>
                  <a:srgbClr val="660000"/>
                </a:solidFill>
              </a:rPr>
              <a:t>CO</a:t>
            </a:r>
            <a:r>
              <a:rPr lang="en-US" sz="2000" baseline="-25000">
                <a:solidFill>
                  <a:srgbClr val="660000"/>
                </a:solidFill>
              </a:rPr>
              <a:t>2</a:t>
            </a:r>
            <a:r>
              <a:rPr lang="en-US" sz="2000">
                <a:solidFill>
                  <a:srgbClr val="660000"/>
                </a:solidFill>
              </a:rPr>
              <a:t> + H</a:t>
            </a:r>
            <a:r>
              <a:rPr lang="en-US" sz="2000" baseline="-25000">
                <a:solidFill>
                  <a:srgbClr val="660000"/>
                </a:solidFill>
              </a:rPr>
              <a:t>2</a:t>
            </a:r>
            <a:r>
              <a:rPr lang="en-US" sz="2000">
                <a:solidFill>
                  <a:srgbClr val="660000"/>
                </a:solidFill>
              </a:rPr>
              <a:t>O + </a:t>
            </a:r>
            <a:r>
              <a:rPr lang="en-US" sz="2000">
                <a:solidFill>
                  <a:srgbClr val="CC0000"/>
                </a:solidFill>
              </a:rPr>
              <a:t>heat</a:t>
            </a:r>
            <a:endParaRPr lang="en-US" sz="2000">
              <a:solidFill>
                <a:srgbClr val="660000"/>
              </a:solidFill>
            </a:endParaRPr>
          </a:p>
        </p:txBody>
      </p:sp>
      <p:grpSp>
        <p:nvGrpSpPr>
          <p:cNvPr id="4" name="Group 66"/>
          <p:cNvGrpSpPr>
            <a:grpSpLocks/>
          </p:cNvGrpSpPr>
          <p:nvPr/>
        </p:nvGrpSpPr>
        <p:grpSpPr bwMode="auto">
          <a:xfrm>
            <a:off x="-266700" y="4724400"/>
            <a:ext cx="4872038" cy="2133600"/>
            <a:chOff x="0" y="2976"/>
            <a:chExt cx="3069" cy="1344"/>
          </a:xfrm>
        </p:grpSpPr>
        <p:sp>
          <p:nvSpPr>
            <p:cNvPr id="50212" name="Rectangle 39"/>
            <p:cNvSpPr>
              <a:spLocks noChangeArrowheads="1"/>
            </p:cNvSpPr>
            <p:nvPr/>
          </p:nvSpPr>
          <p:spPr bwMode="auto">
            <a:xfrm>
              <a:off x="0" y="3936"/>
              <a:ext cx="1152"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0213" name="Picture 31" descr="fi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8" y="3214"/>
              <a:ext cx="817"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4" name="AutoShape 33"/>
            <p:cNvSpPr>
              <a:spLocks noChangeArrowheads="1"/>
            </p:cNvSpPr>
            <p:nvPr/>
          </p:nvSpPr>
          <p:spPr bwMode="auto">
            <a:xfrm>
              <a:off x="1056" y="3440"/>
              <a:ext cx="576" cy="24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p>
              <a:endParaRPr lang="en-US"/>
            </a:p>
          </p:txBody>
        </p:sp>
        <p:pic>
          <p:nvPicPr>
            <p:cNvPr id="50215" name="Picture 32" descr="log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3120"/>
              <a:ext cx="96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6" name="Rectangle 37"/>
            <p:cNvSpPr>
              <a:spLocks noChangeArrowheads="1"/>
            </p:cNvSpPr>
            <p:nvPr/>
          </p:nvSpPr>
          <p:spPr bwMode="auto">
            <a:xfrm>
              <a:off x="54" y="3906"/>
              <a:ext cx="108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a:solidFill>
                    <a:srgbClr val="660000"/>
                  </a:solidFill>
                </a:rPr>
                <a:t>fuel</a:t>
              </a:r>
              <a:br>
                <a:rPr lang="en-US" sz="1600">
                  <a:solidFill>
                    <a:srgbClr val="660000"/>
                  </a:solidFill>
                </a:rPr>
              </a:br>
              <a:r>
                <a:rPr lang="en-US" sz="1600">
                  <a:solidFill>
                    <a:srgbClr val="660000"/>
                  </a:solidFill>
                </a:rPr>
                <a:t>(carbohydrates)</a:t>
              </a:r>
            </a:p>
          </p:txBody>
        </p:sp>
        <p:sp>
          <p:nvSpPr>
            <p:cNvPr id="50217" name="Rectangle 41"/>
            <p:cNvSpPr>
              <a:spLocks noChangeArrowheads="1"/>
            </p:cNvSpPr>
            <p:nvPr/>
          </p:nvSpPr>
          <p:spPr bwMode="auto">
            <a:xfrm>
              <a:off x="240" y="2976"/>
              <a:ext cx="282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600" u="sng">
                  <a:solidFill>
                    <a:srgbClr val="CC0000"/>
                  </a:solidFill>
                </a:rPr>
                <a:t>COMBUSTION</a:t>
              </a:r>
              <a:r>
                <a:rPr lang="en-US" sz="1600">
                  <a:solidFill>
                    <a:srgbClr val="CC0000"/>
                  </a:solidFill>
                </a:rPr>
                <a:t> = making a lot of heat energy </a:t>
              </a:r>
              <a:br>
                <a:rPr lang="en-US" sz="1600">
                  <a:solidFill>
                    <a:srgbClr val="CC0000"/>
                  </a:solidFill>
                </a:rPr>
              </a:br>
              <a:r>
                <a:rPr lang="en-US" sz="1600">
                  <a:solidFill>
                    <a:srgbClr val="CC0000"/>
                  </a:solidFill>
                </a:rPr>
                <a:t>by burning fuels in one step</a:t>
              </a:r>
            </a:p>
          </p:txBody>
        </p:sp>
      </p:grpSp>
      <p:sp>
        <p:nvSpPr>
          <p:cNvPr id="392235" name="Rectangle 43"/>
          <p:cNvSpPr>
            <a:spLocks noChangeArrowheads="1"/>
          </p:cNvSpPr>
          <p:nvPr/>
        </p:nvSpPr>
        <p:spPr bwMode="auto">
          <a:xfrm>
            <a:off x="4813300" y="4711700"/>
            <a:ext cx="4378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600" u="sng">
                <a:solidFill>
                  <a:schemeClr val="tx2"/>
                </a:solidFill>
              </a:rPr>
              <a:t>RESPIRATION</a:t>
            </a:r>
            <a:r>
              <a:rPr lang="en-US" sz="1600">
                <a:solidFill>
                  <a:schemeClr val="tx2"/>
                </a:solidFill>
              </a:rPr>
              <a:t> = making ATP (&amp; some heat)</a:t>
            </a:r>
            <a:br>
              <a:rPr lang="en-US" sz="1600">
                <a:solidFill>
                  <a:schemeClr val="tx2"/>
                </a:solidFill>
              </a:rPr>
            </a:br>
            <a:r>
              <a:rPr lang="en-US" sz="1600">
                <a:solidFill>
                  <a:schemeClr val="tx2"/>
                </a:solidFill>
              </a:rPr>
              <a:t>by burning fuels in many small steps</a:t>
            </a:r>
            <a:endParaRPr lang="en-US" sz="1600">
              <a:solidFill>
                <a:srgbClr val="CC0000"/>
              </a:solidFill>
            </a:endParaRPr>
          </a:p>
        </p:txBody>
      </p:sp>
      <p:sp>
        <p:nvSpPr>
          <p:cNvPr id="392244" name="Rectangle 52"/>
          <p:cNvSpPr>
            <a:spLocks noChangeArrowheads="1"/>
          </p:cNvSpPr>
          <p:nvPr/>
        </p:nvSpPr>
        <p:spPr bwMode="auto">
          <a:xfrm>
            <a:off x="5961063" y="6324600"/>
            <a:ext cx="310673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solidFill>
                  <a:srgbClr val="660000"/>
                </a:solidFill>
              </a:rPr>
              <a:t>CO</a:t>
            </a:r>
            <a:r>
              <a:rPr lang="en-US" sz="2000" baseline="-25000">
                <a:solidFill>
                  <a:srgbClr val="660000"/>
                </a:solidFill>
              </a:rPr>
              <a:t>2</a:t>
            </a:r>
            <a:r>
              <a:rPr lang="en-US" sz="2000">
                <a:solidFill>
                  <a:srgbClr val="660000"/>
                </a:solidFill>
              </a:rPr>
              <a:t> + H</a:t>
            </a:r>
            <a:r>
              <a:rPr lang="en-US" sz="2000" baseline="-25000">
                <a:solidFill>
                  <a:srgbClr val="660000"/>
                </a:solidFill>
              </a:rPr>
              <a:t>2</a:t>
            </a:r>
            <a:r>
              <a:rPr lang="en-US" sz="2000">
                <a:solidFill>
                  <a:srgbClr val="660000"/>
                </a:solidFill>
              </a:rPr>
              <a:t>O + </a:t>
            </a:r>
            <a:r>
              <a:rPr lang="en-US" sz="2000">
                <a:solidFill>
                  <a:srgbClr val="CC0000"/>
                </a:solidFill>
              </a:rPr>
              <a:t>ATP </a:t>
            </a:r>
            <a:r>
              <a:rPr lang="en-US" sz="1800">
                <a:solidFill>
                  <a:srgbClr val="660000"/>
                </a:solidFill>
              </a:rPr>
              <a:t>(+</a:t>
            </a:r>
            <a:r>
              <a:rPr lang="en-US" sz="1800">
                <a:solidFill>
                  <a:srgbClr val="CC0000"/>
                </a:solidFill>
              </a:rPr>
              <a:t> heat</a:t>
            </a:r>
            <a:r>
              <a:rPr lang="en-US" sz="1800">
                <a:solidFill>
                  <a:srgbClr val="660000"/>
                </a:solidFill>
              </a:rPr>
              <a:t>)</a:t>
            </a:r>
            <a:endParaRPr lang="en-US" sz="2000">
              <a:solidFill>
                <a:srgbClr val="660000"/>
              </a:solidFill>
            </a:endParaRPr>
          </a:p>
        </p:txBody>
      </p:sp>
      <p:grpSp>
        <p:nvGrpSpPr>
          <p:cNvPr id="5" name="Group 73"/>
          <p:cNvGrpSpPr>
            <a:grpSpLocks/>
          </p:cNvGrpSpPr>
          <p:nvPr/>
        </p:nvGrpSpPr>
        <p:grpSpPr bwMode="auto">
          <a:xfrm>
            <a:off x="4953000" y="5384800"/>
            <a:ext cx="4191000" cy="1162050"/>
            <a:chOff x="3120" y="3392"/>
            <a:chExt cx="2640" cy="732"/>
          </a:xfrm>
        </p:grpSpPr>
        <p:grpSp>
          <p:nvGrpSpPr>
            <p:cNvPr id="50204" name="Group 50"/>
            <p:cNvGrpSpPr>
              <a:grpSpLocks/>
            </p:cNvGrpSpPr>
            <p:nvPr/>
          </p:nvGrpSpPr>
          <p:grpSpPr bwMode="auto">
            <a:xfrm>
              <a:off x="3120" y="3392"/>
              <a:ext cx="2640" cy="592"/>
              <a:chOff x="3120" y="3312"/>
              <a:chExt cx="2640" cy="592"/>
            </a:xfrm>
          </p:grpSpPr>
          <p:sp>
            <p:nvSpPr>
              <p:cNvPr id="50206" name="AutoShape 48"/>
              <p:cNvSpPr>
                <a:spLocks noChangeArrowheads="1"/>
              </p:cNvSpPr>
              <p:nvPr/>
            </p:nvSpPr>
            <p:spPr bwMode="auto">
              <a:xfrm>
                <a:off x="4992" y="3356"/>
                <a:ext cx="768" cy="503"/>
              </a:xfrm>
              <a:prstGeom prst="irregularSeal1">
                <a:avLst/>
              </a:prstGeom>
              <a:solidFill>
                <a:srgbClr val="CC0000"/>
              </a:solidFill>
              <a:ln w="57150">
                <a:solidFill>
                  <a:srgbClr val="FF6404"/>
                </a:solidFill>
                <a:miter lim="800000"/>
                <a:headEnd/>
                <a:tailEnd/>
              </a:ln>
            </p:spPr>
            <p:txBody>
              <a:bodyPr wrap="none" anchor="ctr"/>
              <a:lstStyle/>
              <a:p>
                <a:r>
                  <a:rPr lang="en-US">
                    <a:solidFill>
                      <a:srgbClr val="FFEA18"/>
                    </a:solidFill>
                  </a:rPr>
                  <a:t>ATP</a:t>
                </a:r>
                <a:endParaRPr lang="en-US" sz="6000">
                  <a:solidFill>
                    <a:schemeClr val="tx2"/>
                  </a:solidFill>
                </a:endParaRPr>
              </a:p>
            </p:txBody>
          </p:sp>
          <p:pic>
            <p:nvPicPr>
              <p:cNvPr id="50207" name="Picture 42"/>
              <p:cNvPicPr>
                <a:picLocks noChangeAspect="1" noChangeArrowheads="1"/>
              </p:cNvPicPr>
              <p:nvPr/>
            </p:nvPicPr>
            <p:blipFill>
              <a:blip r:embed="rId11">
                <a:extLst>
                  <a:ext uri="{28A0092B-C50C-407E-A947-70E740481C1C}">
                    <a14:useLocalDpi xmlns:a14="http://schemas.microsoft.com/office/drawing/2010/main" val="0"/>
                  </a:ext>
                </a:extLst>
              </a:blip>
              <a:srcRect l="10620" r="21239"/>
              <a:stretch>
                <a:fillRect/>
              </a:stretch>
            </p:blipFill>
            <p:spPr bwMode="auto">
              <a:xfrm>
                <a:off x="3120" y="3312"/>
                <a:ext cx="628"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8" name="AutoShape 44"/>
              <p:cNvSpPr>
                <a:spLocks noChangeArrowheads="1"/>
              </p:cNvSpPr>
              <p:nvPr/>
            </p:nvSpPr>
            <p:spPr bwMode="auto">
              <a:xfrm>
                <a:off x="3792"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p>
                <a:endParaRPr lang="en-US"/>
              </a:p>
            </p:txBody>
          </p:sp>
          <p:sp>
            <p:nvSpPr>
              <p:cNvPr id="50209" name="AutoShape 45"/>
              <p:cNvSpPr>
                <a:spLocks noChangeArrowheads="1"/>
              </p:cNvSpPr>
              <p:nvPr/>
            </p:nvSpPr>
            <p:spPr bwMode="auto">
              <a:xfrm>
                <a:off x="4128"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p>
                <a:endParaRPr lang="en-US"/>
              </a:p>
            </p:txBody>
          </p:sp>
          <p:sp>
            <p:nvSpPr>
              <p:cNvPr id="50210" name="AutoShape 46"/>
              <p:cNvSpPr>
                <a:spLocks noChangeArrowheads="1"/>
              </p:cNvSpPr>
              <p:nvPr/>
            </p:nvSpPr>
            <p:spPr bwMode="auto">
              <a:xfrm>
                <a:off x="4464"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p>
                <a:endParaRPr lang="en-US"/>
              </a:p>
            </p:txBody>
          </p:sp>
          <p:sp>
            <p:nvSpPr>
              <p:cNvPr id="50211" name="AutoShape 47"/>
              <p:cNvSpPr>
                <a:spLocks noChangeArrowheads="1"/>
              </p:cNvSpPr>
              <p:nvPr/>
            </p:nvSpPr>
            <p:spPr bwMode="auto">
              <a:xfrm>
                <a:off x="4800"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p>
                <a:endParaRPr lang="en-US"/>
              </a:p>
            </p:txBody>
          </p:sp>
        </p:grpSp>
        <p:sp>
          <p:nvSpPr>
            <p:cNvPr id="50205" name="AutoShape 51"/>
            <p:cNvSpPr>
              <a:spLocks noChangeArrowheads="1"/>
            </p:cNvSpPr>
            <p:nvPr/>
          </p:nvSpPr>
          <p:spPr bwMode="auto">
            <a:xfrm>
              <a:off x="3456" y="3792"/>
              <a:ext cx="384" cy="332"/>
            </a:xfrm>
            <a:prstGeom prst="hexagon">
              <a:avLst>
                <a:gd name="adj" fmla="val 28916"/>
                <a:gd name="vf" fmla="val 115470"/>
              </a:avLst>
            </a:prstGeom>
            <a:solidFill>
              <a:srgbClr val="FFCC18"/>
            </a:solidFill>
            <a:ln w="9525">
              <a:solidFill>
                <a:schemeClr val="tx1"/>
              </a:solidFill>
              <a:miter lim="800000"/>
              <a:headEnd/>
              <a:tailEnd/>
            </a:ln>
          </p:spPr>
          <p:txBody>
            <a:bodyPr wrap="none" anchor="ctr"/>
            <a:lstStyle/>
            <a:p>
              <a:r>
                <a:rPr lang="en-US" sz="1100">
                  <a:solidFill>
                    <a:srgbClr val="660000"/>
                  </a:solidFill>
                </a:rPr>
                <a:t>glucose</a:t>
              </a:r>
              <a:endParaRPr lang="en-US">
                <a:solidFill>
                  <a:srgbClr val="CC0000"/>
                </a:solidFill>
              </a:endParaRPr>
            </a:p>
          </p:txBody>
        </p:sp>
      </p:grpSp>
      <p:grpSp>
        <p:nvGrpSpPr>
          <p:cNvPr id="7" name="Group 79"/>
          <p:cNvGrpSpPr>
            <a:grpSpLocks/>
          </p:cNvGrpSpPr>
          <p:nvPr/>
        </p:nvGrpSpPr>
        <p:grpSpPr bwMode="auto">
          <a:xfrm>
            <a:off x="212725" y="2463800"/>
            <a:ext cx="8702675" cy="1890713"/>
            <a:chOff x="134" y="1552"/>
            <a:chExt cx="5482" cy="1191"/>
          </a:xfrm>
        </p:grpSpPr>
        <p:grpSp>
          <p:nvGrpSpPr>
            <p:cNvPr id="50198" name="Group 78"/>
            <p:cNvGrpSpPr>
              <a:grpSpLocks/>
            </p:cNvGrpSpPr>
            <p:nvPr/>
          </p:nvGrpSpPr>
          <p:grpSpPr bwMode="auto">
            <a:xfrm>
              <a:off x="432" y="1612"/>
              <a:ext cx="5184" cy="596"/>
              <a:chOff x="432" y="1612"/>
              <a:chExt cx="5184" cy="596"/>
            </a:xfrm>
          </p:grpSpPr>
          <p:sp>
            <p:nvSpPr>
              <p:cNvPr id="50200" name="Rectangle 5"/>
              <p:cNvSpPr>
                <a:spLocks noChangeArrowheads="1"/>
              </p:cNvSpPr>
              <p:nvPr/>
            </p:nvSpPr>
            <p:spPr bwMode="auto">
              <a:xfrm>
                <a:off x="432" y="1632"/>
                <a:ext cx="5184" cy="576"/>
              </a:xfrm>
              <a:prstGeom prst="rect">
                <a:avLst/>
              </a:prstGeom>
              <a:solidFill>
                <a:srgbClr val="FFEA18"/>
              </a:solidFill>
              <a:ln w="9525">
                <a:solidFill>
                  <a:srgbClr val="FFEA18"/>
                </a:solidFill>
                <a:miter lim="800000"/>
                <a:headEnd/>
                <a:tailEnd/>
              </a:ln>
            </p:spPr>
            <p:txBody>
              <a:bodyPr wrap="none" anchor="ctr"/>
              <a:lstStyle/>
              <a:p>
                <a:endParaRPr lang="en-US"/>
              </a:p>
            </p:txBody>
          </p:sp>
          <p:grpSp>
            <p:nvGrpSpPr>
              <p:cNvPr id="50201" name="Group 77"/>
              <p:cNvGrpSpPr>
                <a:grpSpLocks/>
              </p:cNvGrpSpPr>
              <p:nvPr/>
            </p:nvGrpSpPr>
            <p:grpSpPr bwMode="auto">
              <a:xfrm>
                <a:off x="516" y="1612"/>
                <a:ext cx="4679" cy="540"/>
                <a:chOff x="516" y="1612"/>
                <a:chExt cx="4679" cy="540"/>
              </a:xfrm>
            </p:grpSpPr>
            <p:sp>
              <p:nvSpPr>
                <p:cNvPr id="50202" name="Rectangle 7"/>
                <p:cNvSpPr>
                  <a:spLocks noChangeArrowheads="1"/>
                </p:cNvSpPr>
                <p:nvPr/>
              </p:nvSpPr>
              <p:spPr bwMode="auto">
                <a:xfrm>
                  <a:off x="516" y="1612"/>
                  <a:ext cx="461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chemeClr val="tx2"/>
                      </a:solidFill>
                    </a:rPr>
                    <a:t>glucose </a:t>
                  </a:r>
                  <a:r>
                    <a:rPr lang="en-US" sz="2600">
                      <a:solidFill>
                        <a:srgbClr val="0F116A"/>
                      </a:solidFill>
                    </a:rPr>
                    <a:t>+</a:t>
                  </a:r>
                  <a:r>
                    <a:rPr lang="en-US" sz="2600">
                      <a:solidFill>
                        <a:schemeClr val="tx2"/>
                      </a:solidFill>
                    </a:rPr>
                    <a:t> oxygen </a:t>
                  </a:r>
                  <a:r>
                    <a:rPr lang="en-US" sz="3000">
                      <a:solidFill>
                        <a:srgbClr val="0F116A"/>
                      </a:solidFill>
                      <a:sym typeface="Symbol" charset="0"/>
                    </a:rPr>
                    <a:t></a:t>
                  </a:r>
                  <a:r>
                    <a:rPr lang="en-US" sz="2600">
                      <a:solidFill>
                        <a:schemeClr val="tx2"/>
                      </a:solidFill>
                    </a:rPr>
                    <a:t> energy </a:t>
                  </a:r>
                  <a:r>
                    <a:rPr lang="en-US" sz="2600">
                      <a:solidFill>
                        <a:srgbClr val="0F116A"/>
                      </a:solidFill>
                    </a:rPr>
                    <a:t>+</a:t>
                  </a:r>
                  <a:r>
                    <a:rPr lang="en-US" sz="2600">
                      <a:solidFill>
                        <a:schemeClr val="tx2"/>
                      </a:solidFill>
                    </a:rPr>
                    <a:t> water </a:t>
                  </a:r>
                  <a:r>
                    <a:rPr lang="en-US" sz="2600">
                      <a:solidFill>
                        <a:srgbClr val="0F116A"/>
                      </a:solidFill>
                    </a:rPr>
                    <a:t>+</a:t>
                  </a:r>
                  <a:r>
                    <a:rPr lang="en-US" sz="2600">
                      <a:solidFill>
                        <a:schemeClr val="tx2"/>
                      </a:solidFill>
                    </a:rPr>
                    <a:t> carbon</a:t>
                  </a:r>
                </a:p>
              </p:txBody>
            </p:sp>
            <p:sp>
              <p:nvSpPr>
                <p:cNvPr id="50203" name="Rectangle 8"/>
                <p:cNvSpPr>
                  <a:spLocks noChangeArrowheads="1"/>
                </p:cNvSpPr>
                <p:nvPr/>
              </p:nvSpPr>
              <p:spPr bwMode="auto">
                <a:xfrm>
                  <a:off x="4351" y="1844"/>
                  <a:ext cx="84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chemeClr val="tx2"/>
                      </a:solidFill>
                    </a:rPr>
                    <a:t>dioxide</a:t>
                  </a:r>
                </a:p>
              </p:txBody>
            </p:sp>
          </p:grpSp>
        </p:grpSp>
        <p:sp>
          <p:nvSpPr>
            <p:cNvPr id="50199" name="Rectangle 61"/>
            <p:cNvSpPr>
              <a:spLocks noChangeArrowheads="1"/>
            </p:cNvSpPr>
            <p:nvPr/>
          </p:nvSpPr>
          <p:spPr bwMode="auto">
            <a:xfrm rot="-5400000">
              <a:off x="-308" y="1994"/>
              <a:ext cx="11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u="sng">
                  <a:solidFill>
                    <a:srgbClr val="660000"/>
                  </a:solidFill>
                </a:rPr>
                <a:t>respiration</a:t>
              </a:r>
              <a:endParaRPr lang="en-US" u="sng">
                <a:solidFill>
                  <a:srgbClr val="660000"/>
                </a:solidFill>
              </a:endParaRPr>
            </a:p>
          </p:txBody>
        </p:sp>
      </p:grpSp>
      <p:grpSp>
        <p:nvGrpSpPr>
          <p:cNvPr id="10" name="Group 67"/>
          <p:cNvGrpSpPr>
            <a:grpSpLocks/>
          </p:cNvGrpSpPr>
          <p:nvPr/>
        </p:nvGrpSpPr>
        <p:grpSpPr bwMode="auto">
          <a:xfrm>
            <a:off x="1841500" y="5654675"/>
            <a:ext cx="914400" cy="609600"/>
            <a:chOff x="2640" y="3744"/>
            <a:chExt cx="576" cy="384"/>
          </a:xfrm>
        </p:grpSpPr>
        <p:sp>
          <p:nvSpPr>
            <p:cNvPr id="50196" name="AutoShape 68"/>
            <p:cNvSpPr>
              <a:spLocks noChangeArrowheads="1"/>
            </p:cNvSpPr>
            <p:nvPr/>
          </p:nvSpPr>
          <p:spPr bwMode="auto">
            <a:xfrm rot="-5400000">
              <a:off x="2832" y="3744"/>
              <a:ext cx="384"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23" y="10462"/>
                  </a:moveTo>
                  <a:cubicBezTo>
                    <a:pt x="18108" y="7934"/>
                    <a:pt x="16715" y="5639"/>
                    <a:pt x="14526" y="4371"/>
                  </a:cubicBezTo>
                  <a:lnTo>
                    <a:pt x="16216" y="1456"/>
                  </a:lnTo>
                  <a:cubicBezTo>
                    <a:pt x="19397" y="3300"/>
                    <a:pt x="21421" y="6635"/>
                    <a:pt x="21588" y="10308"/>
                  </a:cubicBezTo>
                  <a:lnTo>
                    <a:pt x="24286" y="10186"/>
                  </a:lnTo>
                  <a:lnTo>
                    <a:pt x="20105" y="14765"/>
                  </a:lnTo>
                  <a:lnTo>
                    <a:pt x="15526" y="10584"/>
                  </a:lnTo>
                  <a:lnTo>
                    <a:pt x="18223" y="10462"/>
                  </a:lnTo>
                  <a:close/>
                </a:path>
              </a:pathLst>
            </a:custGeom>
            <a:solidFill>
              <a:srgbClr val="00A5EF"/>
            </a:solidFill>
            <a:ln w="9525">
              <a:solidFill>
                <a:schemeClr val="tx1"/>
              </a:solidFill>
              <a:miter lim="800000"/>
              <a:headEnd/>
              <a:tailEnd/>
            </a:ln>
          </p:spPr>
          <p:txBody>
            <a:bodyPr wrap="none" anchor="ctr"/>
            <a:lstStyle/>
            <a:p>
              <a:endParaRPr lang="en-US"/>
            </a:p>
          </p:txBody>
        </p:sp>
        <p:sp>
          <p:nvSpPr>
            <p:cNvPr id="50197" name="Oval 69"/>
            <p:cNvSpPr>
              <a:spLocks noChangeArrowheads="1"/>
            </p:cNvSpPr>
            <p:nvPr/>
          </p:nvSpPr>
          <p:spPr bwMode="auto">
            <a:xfrm>
              <a:off x="2640" y="3840"/>
              <a:ext cx="288" cy="288"/>
            </a:xfrm>
            <a:prstGeom prst="ellipse">
              <a:avLst/>
            </a:prstGeom>
            <a:solidFill>
              <a:srgbClr val="00A5EF"/>
            </a:solidFill>
            <a:ln w="9525">
              <a:solidFill>
                <a:schemeClr val="tx1"/>
              </a:solidFill>
              <a:round/>
              <a:headEnd/>
              <a:tailEnd/>
            </a:ln>
          </p:spPr>
          <p:txBody>
            <a:bodyPr wrap="none" anchor="ctr"/>
            <a:lstStyle/>
            <a:p>
              <a:r>
                <a:rPr lang="en-US" sz="2000">
                  <a:solidFill>
                    <a:srgbClr val="0F116A"/>
                  </a:solidFill>
                </a:rPr>
                <a:t>O</a:t>
              </a:r>
              <a:r>
                <a:rPr lang="en-US" sz="2000" baseline="-25000">
                  <a:solidFill>
                    <a:srgbClr val="0F116A"/>
                  </a:solidFill>
                </a:rPr>
                <a:t>2</a:t>
              </a:r>
              <a:endParaRPr lang="en-US" sz="2000">
                <a:solidFill>
                  <a:srgbClr val="0F116A"/>
                </a:solidFill>
              </a:endParaRPr>
            </a:p>
          </p:txBody>
        </p:sp>
      </p:grpSp>
      <p:grpSp>
        <p:nvGrpSpPr>
          <p:cNvPr id="11" name="Group 70"/>
          <p:cNvGrpSpPr>
            <a:grpSpLocks/>
          </p:cNvGrpSpPr>
          <p:nvPr/>
        </p:nvGrpSpPr>
        <p:grpSpPr bwMode="auto">
          <a:xfrm>
            <a:off x="6465888" y="5800725"/>
            <a:ext cx="914400" cy="609600"/>
            <a:chOff x="2640" y="3744"/>
            <a:chExt cx="576" cy="384"/>
          </a:xfrm>
        </p:grpSpPr>
        <p:sp>
          <p:nvSpPr>
            <p:cNvPr id="50194" name="AutoShape 71"/>
            <p:cNvSpPr>
              <a:spLocks noChangeArrowheads="1"/>
            </p:cNvSpPr>
            <p:nvPr/>
          </p:nvSpPr>
          <p:spPr bwMode="auto">
            <a:xfrm rot="-5400000">
              <a:off x="2832" y="3744"/>
              <a:ext cx="384"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23" y="10462"/>
                  </a:moveTo>
                  <a:cubicBezTo>
                    <a:pt x="18108" y="7934"/>
                    <a:pt x="16715" y="5639"/>
                    <a:pt x="14526" y="4371"/>
                  </a:cubicBezTo>
                  <a:lnTo>
                    <a:pt x="16216" y="1456"/>
                  </a:lnTo>
                  <a:cubicBezTo>
                    <a:pt x="19397" y="3300"/>
                    <a:pt x="21421" y="6635"/>
                    <a:pt x="21588" y="10308"/>
                  </a:cubicBezTo>
                  <a:lnTo>
                    <a:pt x="24286" y="10186"/>
                  </a:lnTo>
                  <a:lnTo>
                    <a:pt x="20105" y="14765"/>
                  </a:lnTo>
                  <a:lnTo>
                    <a:pt x="15526" y="10584"/>
                  </a:lnTo>
                  <a:lnTo>
                    <a:pt x="18223" y="10462"/>
                  </a:lnTo>
                  <a:close/>
                </a:path>
              </a:pathLst>
            </a:custGeom>
            <a:solidFill>
              <a:srgbClr val="00A5EF"/>
            </a:solidFill>
            <a:ln w="9525">
              <a:solidFill>
                <a:schemeClr val="tx1"/>
              </a:solidFill>
              <a:miter lim="800000"/>
              <a:headEnd/>
              <a:tailEnd/>
            </a:ln>
          </p:spPr>
          <p:txBody>
            <a:bodyPr wrap="none" anchor="ctr"/>
            <a:lstStyle/>
            <a:p>
              <a:endParaRPr lang="en-US"/>
            </a:p>
          </p:txBody>
        </p:sp>
        <p:sp>
          <p:nvSpPr>
            <p:cNvPr id="50195" name="Oval 72"/>
            <p:cNvSpPr>
              <a:spLocks noChangeArrowheads="1"/>
            </p:cNvSpPr>
            <p:nvPr/>
          </p:nvSpPr>
          <p:spPr bwMode="auto">
            <a:xfrm>
              <a:off x="2640" y="3840"/>
              <a:ext cx="288" cy="288"/>
            </a:xfrm>
            <a:prstGeom prst="ellipse">
              <a:avLst/>
            </a:prstGeom>
            <a:solidFill>
              <a:srgbClr val="00A5EF"/>
            </a:solidFill>
            <a:ln w="9525">
              <a:solidFill>
                <a:schemeClr val="tx1"/>
              </a:solidFill>
              <a:round/>
              <a:headEnd/>
              <a:tailEnd/>
            </a:ln>
          </p:spPr>
          <p:txBody>
            <a:bodyPr wrap="none" anchor="ctr"/>
            <a:lstStyle/>
            <a:p>
              <a:r>
                <a:rPr lang="en-US" sz="2000">
                  <a:solidFill>
                    <a:srgbClr val="0F116A"/>
                  </a:solidFill>
                </a:rPr>
                <a:t>O</a:t>
              </a:r>
              <a:r>
                <a:rPr lang="en-US" sz="2000" baseline="-25000">
                  <a:solidFill>
                    <a:srgbClr val="0F116A"/>
                  </a:solidFill>
                </a:rPr>
                <a:t>2</a:t>
              </a:r>
              <a:endParaRPr lang="en-US" sz="2000">
                <a:solidFill>
                  <a:srgbClr val="0F116A"/>
                </a:solidFill>
              </a:endParaRPr>
            </a:p>
          </p:txBody>
        </p:sp>
      </p:grpSp>
      <p:pic>
        <p:nvPicPr>
          <p:cNvPr id="392266" name="Picture 74" descr="matc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500" y="6108700"/>
            <a:ext cx="787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4"/>
          <p:cNvGrpSpPr>
            <a:grpSpLocks/>
          </p:cNvGrpSpPr>
          <p:nvPr/>
        </p:nvGrpSpPr>
        <p:grpSpPr bwMode="auto">
          <a:xfrm>
            <a:off x="7745413" y="2795588"/>
            <a:ext cx="1246187" cy="1304925"/>
            <a:chOff x="4879" y="1761"/>
            <a:chExt cx="785" cy="822"/>
          </a:xfrm>
        </p:grpSpPr>
        <p:sp>
          <p:nvSpPr>
            <p:cNvPr id="50192" name="Freeform 22"/>
            <p:cNvSpPr>
              <a:spLocks/>
            </p:cNvSpPr>
            <p:nvPr/>
          </p:nvSpPr>
          <p:spPr bwMode="auto">
            <a:xfrm rot="17462213" flipV="1">
              <a:off x="5222" y="1959"/>
              <a:ext cx="639" cy="244"/>
            </a:xfrm>
            <a:custGeom>
              <a:avLst/>
              <a:gdLst>
                <a:gd name="T0" fmla="*/ 0 w 639"/>
                <a:gd name="T1" fmla="*/ 192 h 244"/>
                <a:gd name="T2" fmla="*/ 192 w 639"/>
                <a:gd name="T3" fmla="*/ 244 h 244"/>
                <a:gd name="T4" fmla="*/ 192 w 639"/>
                <a:gd name="T5" fmla="*/ 96 h 244"/>
                <a:gd name="T6" fmla="*/ 336 w 639"/>
                <a:gd name="T7" fmla="*/ 134 h 244"/>
                <a:gd name="T8" fmla="*/ 336 w 639"/>
                <a:gd name="T9" fmla="*/ 0 h 244"/>
                <a:gd name="T10" fmla="*/ 639 w 639"/>
                <a:gd name="T11" fmla="*/ 71 h 244"/>
                <a:gd name="T12" fmla="*/ 0 60000 65536"/>
                <a:gd name="T13" fmla="*/ 0 60000 65536"/>
                <a:gd name="T14" fmla="*/ 0 60000 65536"/>
                <a:gd name="T15" fmla="*/ 0 60000 65536"/>
                <a:gd name="T16" fmla="*/ 0 60000 65536"/>
                <a:gd name="T17" fmla="*/ 0 60000 65536"/>
                <a:gd name="T18" fmla="*/ 0 w 639"/>
                <a:gd name="T19" fmla="*/ 0 h 244"/>
                <a:gd name="T20" fmla="*/ 639 w 63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639" h="244">
                  <a:moveTo>
                    <a:pt x="0" y="192"/>
                  </a:moveTo>
                  <a:lnTo>
                    <a:pt x="192" y="244"/>
                  </a:lnTo>
                  <a:lnTo>
                    <a:pt x="192" y="96"/>
                  </a:lnTo>
                  <a:lnTo>
                    <a:pt x="336" y="134"/>
                  </a:lnTo>
                  <a:lnTo>
                    <a:pt x="336" y="0"/>
                  </a:lnTo>
                  <a:cubicBezTo>
                    <a:pt x="596" y="69"/>
                    <a:pt x="493" y="54"/>
                    <a:pt x="639" y="71"/>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3" name="Rectangle 25"/>
            <p:cNvSpPr>
              <a:spLocks noChangeArrowheads="1"/>
            </p:cNvSpPr>
            <p:nvPr/>
          </p:nvSpPr>
          <p:spPr bwMode="auto">
            <a:xfrm>
              <a:off x="4879" y="2275"/>
              <a:ext cx="72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 </a:t>
              </a:r>
              <a:r>
                <a:rPr lang="en-US" sz="2600">
                  <a:solidFill>
                    <a:srgbClr val="CC0000"/>
                  </a:solidFill>
                </a:rPr>
                <a:t>heat</a:t>
              </a:r>
            </a:p>
          </p:txBody>
        </p:sp>
      </p:grpSp>
      <p:sp>
        <p:nvSpPr>
          <p:cNvPr id="392267" name="Rectangle 75"/>
          <p:cNvSpPr>
            <a:spLocks noChangeArrowheads="1"/>
          </p:cNvSpPr>
          <p:nvPr/>
        </p:nvSpPr>
        <p:spPr bwMode="auto">
          <a:xfrm>
            <a:off x="6588125" y="5397500"/>
            <a:ext cx="1165225" cy="3048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p>
            <a:r>
              <a:rPr lang="en-US" sz="2000">
                <a:solidFill>
                  <a:srgbClr val="0F116A"/>
                </a:solidFill>
              </a:rPr>
              <a:t>enzymes</a:t>
            </a:r>
          </a:p>
        </p:txBody>
      </p:sp>
      <p:sp>
        <p:nvSpPr>
          <p:cNvPr id="392274" name="AutoShape 82"/>
          <p:cNvSpPr>
            <a:spLocks noChangeArrowheads="1"/>
          </p:cNvSpPr>
          <p:nvPr/>
        </p:nvSpPr>
        <p:spPr bwMode="auto">
          <a:xfrm>
            <a:off x="6083300" y="5218113"/>
            <a:ext cx="611188" cy="400050"/>
          </a:xfrm>
          <a:prstGeom prst="irregularSeal1">
            <a:avLst/>
          </a:prstGeom>
          <a:solidFill>
            <a:srgbClr val="CC0000"/>
          </a:solidFill>
          <a:ln w="57150">
            <a:solidFill>
              <a:srgbClr val="FF6404"/>
            </a:solidFill>
            <a:miter lim="800000"/>
            <a:headEnd/>
            <a:tailEnd/>
          </a:ln>
        </p:spPr>
        <p:txBody>
          <a:bodyPr wrap="none" anchor="ctr"/>
          <a:lstStyle/>
          <a:p>
            <a:r>
              <a:rPr lang="en-US" sz="1600">
                <a:solidFill>
                  <a:srgbClr val="FFEA18"/>
                </a:solidFill>
              </a:rPr>
              <a:t>ATP</a:t>
            </a:r>
            <a:endParaRPr lang="en-US" sz="4400">
              <a:solidFill>
                <a:schemeClr val="tx2"/>
              </a:solidFill>
            </a:endParaRPr>
          </a:p>
        </p:txBody>
      </p:sp>
    </p:spTree>
    <p:extLst>
      <p:ext uri="{BB962C8B-B14F-4D97-AF65-F5344CB8AC3E}">
        <p14:creationId xmlns:p14="http://schemas.microsoft.com/office/powerpoint/2010/main" val="186946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6" name="Bubbles"/>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92266"/>
                                        </p:tgtEl>
                                        <p:attrNameLst>
                                          <p:attrName>style.visibility</p:attrName>
                                        </p:attrNameLst>
                                      </p:cBhvr>
                                      <p:to>
                                        <p:strVal val="visible"/>
                                      </p:to>
                                    </p:set>
                                    <p:animEffect transition="in" filter="wipe(down)">
                                      <p:cBhvr>
                                        <p:cTn id="44" dur="500"/>
                                        <p:tgtEl>
                                          <p:spTgt spid="392266"/>
                                        </p:tgtEl>
                                      </p:cBhvr>
                                    </p:animEffect>
                                  </p:childTnLst>
                                  <p:subTnLst>
                                    <p:audio>
                                      <p:cMediaNode>
                                        <p:cTn display="0" masterRel="sameClick">
                                          <p:stCondLst>
                                            <p:cond evt="begin" delay="0">
                                              <p:tn val="42"/>
                                            </p:cond>
                                          </p:stCondLst>
                                          <p:endCondLst>
                                            <p:cond evt="onStopAudio" delay="0">
                                              <p:tgtEl>
                                                <p:sldTgt/>
                                              </p:tgtEl>
                                            </p:cond>
                                          </p:endCondLst>
                                        </p:cTn>
                                        <p:tgtEl>
                                          <p:sndTgt r:embed="rId7" name="match_strik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2230">
                                            <p:txEl>
                                              <p:pRg st="0" end="0"/>
                                            </p:txEl>
                                          </p:spTgt>
                                        </p:tgtEl>
                                        <p:attrNameLst>
                                          <p:attrName>style.visibility</p:attrName>
                                        </p:attrNameLst>
                                      </p:cBhvr>
                                      <p:to>
                                        <p:strVal val="visible"/>
                                      </p:to>
                                    </p:set>
                                    <p:animEffect transition="in" filter="wipe(left)">
                                      <p:cBhvr>
                                        <p:cTn id="49" dur="500"/>
                                        <p:tgtEl>
                                          <p:spTgt spid="392230">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2235">
                                            <p:txEl>
                                              <p:pRg st="0" end="0"/>
                                            </p:txEl>
                                          </p:spTgt>
                                        </p:tgtEl>
                                        <p:attrNameLst>
                                          <p:attrName>style.visibility</p:attrName>
                                        </p:attrNameLst>
                                      </p:cBhvr>
                                      <p:to>
                                        <p:strVal val="visible"/>
                                      </p:to>
                                    </p:set>
                                    <p:animEffect transition="in" filter="wipe(left)">
                                      <p:cBhvr>
                                        <p:cTn id="54" dur="500"/>
                                        <p:tgtEl>
                                          <p:spTgt spid="392235">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6" name="Bubbles"/>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92267"/>
                                        </p:tgtEl>
                                        <p:attrNameLst>
                                          <p:attrName>style.visibility</p:attrName>
                                        </p:attrNameLst>
                                      </p:cBhvr>
                                      <p:to>
                                        <p:strVal val="visible"/>
                                      </p:to>
                                    </p:set>
                                    <p:animEffect transition="in" filter="wipe(left)">
                                      <p:cBhvr>
                                        <p:cTn id="69" dur="500"/>
                                        <p:tgtEl>
                                          <p:spTgt spid="392267"/>
                                        </p:tgtEl>
                                      </p:cBhvr>
                                    </p:animEffect>
                                  </p:childTnLst>
                                  <p:subTnLst>
                                    <p:audio>
                                      <p:cMediaNode>
                                        <p:cTn display="0" masterRel="sameClick">
                                          <p:stCondLst>
                                            <p:cond evt="begin" delay="0">
                                              <p:tn val="67"/>
                                            </p:cond>
                                          </p:stCondLst>
                                          <p:endCondLst>
                                            <p:cond evt="onStopAudio" delay="0">
                                              <p:tgtEl>
                                                <p:sldTgt/>
                                              </p:tgtEl>
                                            </p:cond>
                                          </p:endCondLst>
                                        </p:cTn>
                                        <p:tgtEl>
                                          <p:sndTgt r:embed="rId7" name="match_strik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392274"/>
                                        </p:tgtEl>
                                        <p:attrNameLst>
                                          <p:attrName>style.visibility</p:attrName>
                                        </p:attrNameLst>
                                      </p:cBhvr>
                                      <p:to>
                                        <p:strVal val="visible"/>
                                      </p:to>
                                    </p:set>
                                    <p:animEffect transition="in" filter="circle(out)">
                                      <p:cBhvr>
                                        <p:cTn id="74" dur="500"/>
                                        <p:tgtEl>
                                          <p:spTgt spid="392274"/>
                                        </p:tgtEl>
                                      </p:cBhvr>
                                    </p:animEffect>
                                  </p:childTnLst>
                                  <p:subTnLst>
                                    <p:audio>
                                      <p:cMediaNode>
                                        <p:cTn display="0" masterRel="sameClick">
                                          <p:stCondLst>
                                            <p:cond evt="begin" delay="0">
                                              <p:tn val="72"/>
                                            </p:cond>
                                          </p:stCondLst>
                                          <p:endCondLst>
                                            <p:cond evt="onStopAudio" delay="0">
                                              <p:tgtEl>
                                                <p:sldTgt/>
                                              </p:tgtEl>
                                            </p:cond>
                                          </p:endCondLst>
                                        </p:cTn>
                                        <p:tgtEl>
                                          <p:sndTgt r:embed="rId8" name="Explosion"/>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2244"/>
                                        </p:tgtEl>
                                        <p:attrNameLst>
                                          <p:attrName>style.visibility</p:attrName>
                                        </p:attrNameLst>
                                      </p:cBhvr>
                                      <p:to>
                                        <p:strVal val="visible"/>
                                      </p:to>
                                    </p:set>
                                    <p:animEffect transition="in" filter="wipe(left)">
                                      <p:cBhvr>
                                        <p:cTn id="79" dur="500"/>
                                        <p:tgtEl>
                                          <p:spTgt spid="392244"/>
                                        </p:tgtEl>
                                      </p:cBhvr>
                                    </p:animEffect>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30" grpId="0" build="p" autoUpdateAnimBg="0"/>
      <p:bldP spid="392235" grpId="0" build="p" autoUpdateAnimBg="0"/>
      <p:bldP spid="392244" grpId="0" animBg="1" autoUpdateAnimBg="0"/>
      <p:bldP spid="392267" grpId="0" animBg="1" autoUpdateAnimBg="0"/>
      <p:bldP spid="39227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6218238" y="500063"/>
            <a:ext cx="2039937" cy="2090737"/>
            <a:chOff x="4710" y="3300"/>
            <a:chExt cx="937" cy="960"/>
          </a:xfrm>
        </p:grpSpPr>
        <p:pic>
          <p:nvPicPr>
            <p:cNvPr id="109592" name="Picture 26"/>
            <p:cNvPicPr>
              <a:picLocks noChangeAspect="1" noChangeArrowheads="1"/>
            </p:cNvPicPr>
            <p:nvPr/>
          </p:nvPicPr>
          <p:blipFill>
            <a:blip r:embed="rId9">
              <a:alphaModFix amt="70000"/>
              <a:extLst>
                <a:ext uri="{28A0092B-C50C-407E-A947-70E740481C1C}">
                  <a14:useLocalDpi xmlns:a14="http://schemas.microsoft.com/office/drawing/2010/main" val="0"/>
                </a:ext>
              </a:extLst>
            </a:blip>
            <a:srcRect/>
            <a:stretch>
              <a:fillRect/>
            </a:stretch>
          </p:blipFill>
          <p:spPr bwMode="auto">
            <a:xfrm>
              <a:off x="4710" y="3300"/>
              <a:ext cx="937" cy="9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3" name="Oval 27"/>
            <p:cNvSpPr>
              <a:spLocks noChangeArrowheads="1"/>
            </p:cNvSpPr>
            <p:nvPr/>
          </p:nvSpPr>
          <p:spPr bwMode="auto">
            <a:xfrm>
              <a:off x="4728" y="3444"/>
              <a:ext cx="881" cy="598"/>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2800">
                  <a:solidFill>
                    <a:srgbClr val="000000"/>
                  </a:solidFill>
                </a:rPr>
                <a:t>recycle</a:t>
              </a:r>
              <a:br>
                <a:rPr lang="en-US" sz="2800">
                  <a:solidFill>
                    <a:srgbClr val="000000"/>
                  </a:solidFill>
                </a:rPr>
              </a:br>
              <a:r>
                <a:rPr lang="en-US" sz="2800">
                  <a:solidFill>
                    <a:srgbClr val="000000"/>
                  </a:solidFill>
                </a:rPr>
                <a:t>NADH</a:t>
              </a:r>
            </a:p>
          </p:txBody>
        </p:sp>
      </p:grpSp>
      <p:sp>
        <p:nvSpPr>
          <p:cNvPr id="486420" name="Rectangle 20"/>
          <p:cNvSpPr>
            <a:spLocks noChangeArrowheads="1"/>
          </p:cNvSpPr>
          <p:nvPr/>
        </p:nvSpPr>
        <p:spPr bwMode="auto">
          <a:xfrm>
            <a:off x="169863" y="2855913"/>
            <a:ext cx="4090987" cy="2341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0188" indent="-230188" algn="l">
              <a:lnSpc>
                <a:spcPct val="110000"/>
              </a:lnSpc>
              <a:buFont typeface="Wingdings" charset="0"/>
              <a:buChar char="§"/>
            </a:pPr>
            <a:r>
              <a:rPr lang="en-US" sz="3000">
                <a:solidFill>
                  <a:srgbClr val="0F116A"/>
                </a:solidFill>
              </a:rPr>
              <a:t>Reversible process</a:t>
            </a:r>
            <a:endParaRPr lang="en-US" sz="2600">
              <a:solidFill>
                <a:srgbClr val="0F116A"/>
              </a:solidFill>
            </a:endParaRPr>
          </a:p>
          <a:p>
            <a:pPr marL="627063" lvl="1" indent="-230188" algn="l">
              <a:lnSpc>
                <a:spcPct val="110000"/>
              </a:lnSpc>
              <a:buClr>
                <a:schemeClr val="hlink"/>
              </a:buClr>
              <a:buFont typeface="Wingdings" charset="0"/>
              <a:buChar char="§"/>
            </a:pPr>
            <a:r>
              <a:rPr lang="en-US" sz="2600"/>
              <a:t>once O</a:t>
            </a:r>
            <a:r>
              <a:rPr lang="en-US" sz="2600" baseline="-25000"/>
              <a:t>2</a:t>
            </a:r>
            <a:r>
              <a:rPr lang="en-US" sz="2600"/>
              <a:t> is available, lactate is converted back to pyruvate by the liver</a:t>
            </a:r>
            <a:endParaRPr lang="en-US" sz="2600">
              <a:solidFill>
                <a:srgbClr val="0F116A"/>
              </a:solidFill>
            </a:endParaRPr>
          </a:p>
        </p:txBody>
      </p:sp>
      <p:sp>
        <p:nvSpPr>
          <p:cNvPr id="10957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9572" name="Picture 4"/>
          <p:cNvPicPr>
            <a:picLocks noChangeAspect="1" noChangeArrowheads="1"/>
          </p:cNvPicPr>
          <p:nvPr/>
        </p:nvPicPr>
        <p:blipFill>
          <a:blip r:embed="rId10">
            <a:extLst>
              <a:ext uri="{28A0092B-C50C-407E-A947-70E740481C1C}">
                <a14:useLocalDpi xmlns:a14="http://schemas.microsoft.com/office/drawing/2010/main" val="0"/>
              </a:ext>
            </a:extLst>
          </a:blip>
          <a:srcRect l="5136" t="2400" r="8217" b="12000"/>
          <a:stretch>
            <a:fillRect/>
          </a:stretch>
        </p:blipFill>
        <p:spPr bwMode="auto">
          <a:xfrm>
            <a:off x="4113213" y="2586038"/>
            <a:ext cx="49498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5"/>
          <p:cNvSpPr>
            <a:spLocks noGrp="1" noChangeArrowheads="1"/>
          </p:cNvSpPr>
          <p:nvPr>
            <p:ph type="title"/>
          </p:nvPr>
        </p:nvSpPr>
        <p:spPr/>
        <p:txBody>
          <a:bodyPr/>
          <a:lstStyle/>
          <a:p>
            <a:pPr eaLnBrk="1" hangingPunct="1"/>
            <a:r>
              <a:rPr lang="en-US">
                <a:latin typeface="Times New Roman" charset="0"/>
              </a:rPr>
              <a:t>Lactic Acid Fermentation</a:t>
            </a:r>
          </a:p>
        </p:txBody>
      </p:sp>
      <p:grpSp>
        <p:nvGrpSpPr>
          <p:cNvPr id="3" name="Group 16"/>
          <p:cNvGrpSpPr>
            <a:grpSpLocks/>
          </p:cNvGrpSpPr>
          <p:nvPr/>
        </p:nvGrpSpPr>
        <p:grpSpPr bwMode="auto">
          <a:xfrm>
            <a:off x="671513" y="1328738"/>
            <a:ext cx="4657725" cy="1143000"/>
            <a:chOff x="423" y="837"/>
            <a:chExt cx="2934" cy="720"/>
          </a:xfrm>
        </p:grpSpPr>
        <p:sp>
          <p:nvSpPr>
            <p:cNvPr id="109587" name="Rectangle 6"/>
            <p:cNvSpPr>
              <a:spLocks noChangeArrowheads="1"/>
            </p:cNvSpPr>
            <p:nvPr/>
          </p:nvSpPr>
          <p:spPr bwMode="auto">
            <a:xfrm>
              <a:off x="423" y="837"/>
              <a:ext cx="2934" cy="72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09588" name="Group 7"/>
            <p:cNvGrpSpPr>
              <a:grpSpLocks/>
            </p:cNvGrpSpPr>
            <p:nvPr/>
          </p:nvGrpSpPr>
          <p:grpSpPr bwMode="auto">
            <a:xfrm>
              <a:off x="524" y="867"/>
              <a:ext cx="2647" cy="649"/>
              <a:chOff x="1556" y="1987"/>
              <a:chExt cx="2647" cy="649"/>
            </a:xfrm>
          </p:grpSpPr>
          <p:sp>
            <p:nvSpPr>
              <p:cNvPr id="109589" name="Rectangle 8"/>
              <p:cNvSpPr>
                <a:spLocks noChangeArrowheads="1"/>
              </p:cNvSpPr>
              <p:nvPr/>
            </p:nvSpPr>
            <p:spPr bwMode="auto">
              <a:xfrm>
                <a:off x="1556" y="1987"/>
                <a:ext cx="26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tx2"/>
                    </a:solidFill>
                  </a:rPr>
                  <a:t>pyruvate </a:t>
                </a:r>
                <a:r>
                  <a:rPr lang="en-US" sz="3000">
                    <a:solidFill>
                      <a:schemeClr val="tx2"/>
                    </a:solidFill>
                    <a:sym typeface="Symbol" charset="0"/>
                  </a:rPr>
                  <a:t> </a:t>
                </a:r>
                <a:r>
                  <a:rPr lang="en-US" sz="3000">
                    <a:solidFill>
                      <a:schemeClr val="tx2"/>
                    </a:solidFill>
                  </a:rPr>
                  <a:t>lactic acid</a:t>
                </a:r>
              </a:p>
            </p:txBody>
          </p:sp>
          <p:sp>
            <p:nvSpPr>
              <p:cNvPr id="109590" name="AutoShape 9"/>
              <p:cNvSpPr>
                <a:spLocks noChangeArrowheads="1"/>
              </p:cNvSpPr>
              <p:nvPr/>
            </p:nvSpPr>
            <p:spPr bwMode="auto">
              <a:xfrm>
                <a:off x="192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sp>
            <p:nvSpPr>
              <p:cNvPr id="109591" name="AutoShape 10"/>
              <p:cNvSpPr>
                <a:spLocks noChangeArrowheads="1"/>
              </p:cNvSpPr>
              <p:nvPr/>
            </p:nvSpPr>
            <p:spPr bwMode="auto">
              <a:xfrm>
                <a:off x="336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grpSp>
      </p:grpSp>
      <p:grpSp>
        <p:nvGrpSpPr>
          <p:cNvPr id="5" name="Group 11"/>
          <p:cNvGrpSpPr>
            <a:grpSpLocks/>
          </p:cNvGrpSpPr>
          <p:nvPr/>
        </p:nvGrpSpPr>
        <p:grpSpPr bwMode="auto">
          <a:xfrm>
            <a:off x="1662113" y="1946275"/>
            <a:ext cx="2112962" cy="746125"/>
            <a:chOff x="1578" y="1824"/>
            <a:chExt cx="1923" cy="680"/>
          </a:xfrm>
        </p:grpSpPr>
        <p:sp>
          <p:nvSpPr>
            <p:cNvPr id="109584" name="AutoShape 12"/>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09585" name="Rectangle 13"/>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NADH</a:t>
              </a:r>
            </a:p>
          </p:txBody>
        </p:sp>
        <p:sp>
          <p:nvSpPr>
            <p:cNvPr id="109586" name="Rectangle 14"/>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NAD</a:t>
              </a:r>
              <a:r>
                <a:rPr lang="en-US" sz="2000" baseline="30000">
                  <a:solidFill>
                    <a:srgbClr val="CC0000"/>
                  </a:solidFill>
                </a:rPr>
                <a:t>+</a:t>
              </a:r>
              <a:endParaRPr lang="en-US" sz="2000">
                <a:solidFill>
                  <a:srgbClr val="CC0000"/>
                </a:solidFill>
              </a:endParaRPr>
            </a:p>
          </p:txBody>
        </p:sp>
      </p:grpSp>
      <p:sp>
        <p:nvSpPr>
          <p:cNvPr id="486417" name="Rectangle 17"/>
          <p:cNvSpPr>
            <a:spLocks noChangeArrowheads="1"/>
          </p:cNvSpPr>
          <p:nvPr/>
        </p:nvSpPr>
        <p:spPr bwMode="auto">
          <a:xfrm flipH="1" flipV="1">
            <a:off x="2490788" y="1479550"/>
            <a:ext cx="5603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p>
        </p:txBody>
      </p:sp>
      <p:pic>
        <p:nvPicPr>
          <p:cNvPr id="486418" name="Picture 18" descr="penguin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19" name="AutoShape 19"/>
          <p:cNvSpPr>
            <a:spLocks noChangeArrowheads="1"/>
          </p:cNvSpPr>
          <p:nvPr/>
        </p:nvSpPr>
        <p:spPr bwMode="auto">
          <a:xfrm flipH="1">
            <a:off x="1639888" y="5419725"/>
            <a:ext cx="1655762" cy="906463"/>
          </a:xfrm>
          <a:prstGeom prst="wedgeEllipseCallout">
            <a:avLst>
              <a:gd name="adj1" fmla="val 84611"/>
              <a:gd name="adj2" fmla="val -16551"/>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Count the</a:t>
            </a:r>
            <a:br>
              <a:rPr lang="en-US" sz="1800">
                <a:solidFill>
                  <a:srgbClr val="0F116A"/>
                </a:solidFill>
                <a:latin typeface="Comic Sans MS" charset="0"/>
              </a:rPr>
            </a:br>
            <a:r>
              <a:rPr lang="en-US" sz="1800">
                <a:solidFill>
                  <a:srgbClr val="0F116A"/>
                </a:solidFill>
                <a:latin typeface="Comic Sans MS" charset="0"/>
              </a:rPr>
              <a:t>carbons</a:t>
            </a:r>
            <a:r>
              <a:rPr lang="en-US" sz="1800" i="1">
                <a:solidFill>
                  <a:srgbClr val="0F116A"/>
                </a:solidFill>
                <a:latin typeface="Comic Sans MS" charset="0"/>
              </a:rPr>
              <a:t>!</a:t>
            </a:r>
            <a:r>
              <a:rPr lang="en-US" sz="1800">
                <a:solidFill>
                  <a:srgbClr val="0F116A"/>
                </a:solidFill>
                <a:latin typeface="Comic Sans MS" charset="0"/>
              </a:rPr>
              <a:t> </a:t>
            </a:r>
          </a:p>
        </p:txBody>
      </p:sp>
      <p:grpSp>
        <p:nvGrpSpPr>
          <p:cNvPr id="6" name="Group 21"/>
          <p:cNvGrpSpPr>
            <a:grpSpLocks/>
          </p:cNvGrpSpPr>
          <p:nvPr/>
        </p:nvGrpSpPr>
        <p:grpSpPr bwMode="auto">
          <a:xfrm>
            <a:off x="5183188" y="1254125"/>
            <a:ext cx="517525" cy="492125"/>
            <a:chOff x="3385" y="1160"/>
            <a:chExt cx="326" cy="310"/>
          </a:xfrm>
        </p:grpSpPr>
        <p:sp>
          <p:nvSpPr>
            <p:cNvPr id="109582" name="Oval 22"/>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109583" name="Rectangle 23"/>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F116A"/>
                  </a:solidFill>
                </a:rPr>
                <a:t>O</a:t>
              </a:r>
              <a:r>
                <a:rPr lang="en-US" sz="2300" baseline="-25000">
                  <a:solidFill>
                    <a:srgbClr val="0F116A"/>
                  </a:solidFill>
                </a:rPr>
                <a:t>2</a:t>
              </a:r>
              <a:endParaRPr lang="en-US" sz="2300">
                <a:solidFill>
                  <a:srgbClr val="0F116A"/>
                </a:solidFill>
              </a:endParaRPr>
            </a:p>
          </p:txBody>
        </p:sp>
      </p:grpSp>
      <p:sp>
        <p:nvSpPr>
          <p:cNvPr id="109580" name="Rectangle 24"/>
          <p:cNvSpPr>
            <a:spLocks noChangeArrowheads="1"/>
          </p:cNvSpPr>
          <p:nvPr/>
        </p:nvSpPr>
        <p:spPr bwMode="auto">
          <a:xfrm>
            <a:off x="6864350" y="230188"/>
            <a:ext cx="2279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CC0000"/>
                </a:solidFill>
              </a:rPr>
              <a:t>animals</a:t>
            </a:r>
            <a:br>
              <a:rPr lang="en-US">
                <a:solidFill>
                  <a:srgbClr val="CC0000"/>
                </a:solidFill>
              </a:rPr>
            </a:br>
            <a:r>
              <a:rPr lang="en-US">
                <a:solidFill>
                  <a:srgbClr val="CC0000"/>
                </a:solidFill>
              </a:rPr>
              <a:t>some fungi</a:t>
            </a:r>
          </a:p>
        </p:txBody>
      </p:sp>
      <p:sp>
        <p:nvSpPr>
          <p:cNvPr id="486428" name="Rectangle 28"/>
          <p:cNvSpPr>
            <a:spLocks noChangeArrowheads="1"/>
          </p:cNvSpPr>
          <p:nvPr/>
        </p:nvSpPr>
        <p:spPr bwMode="auto">
          <a:xfrm>
            <a:off x="3644900" y="2366963"/>
            <a:ext cx="2605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800">
                <a:solidFill>
                  <a:srgbClr val="CC0000"/>
                </a:solidFill>
              </a:rPr>
              <a:t>back to glycolysis</a:t>
            </a:r>
            <a:r>
              <a:rPr lang="en-US" sz="1800">
                <a:solidFill>
                  <a:srgbClr val="CC0000"/>
                </a:solidFill>
                <a:sym typeface="Symbol" charset="0"/>
              </a:rPr>
              <a:t></a:t>
            </a:r>
          </a:p>
        </p:txBody>
      </p:sp>
    </p:spTree>
    <p:extLst>
      <p:ext uri="{BB962C8B-B14F-4D97-AF65-F5344CB8AC3E}">
        <p14:creationId xmlns:p14="http://schemas.microsoft.com/office/powerpoint/2010/main" val="882405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6428">
                                            <p:txEl>
                                              <p:pRg st="0" end="0"/>
                                            </p:txEl>
                                          </p:spTgt>
                                        </p:tgtEl>
                                        <p:attrNameLst>
                                          <p:attrName>style.visibility</p:attrName>
                                        </p:attrNameLst>
                                      </p:cBhvr>
                                      <p:to>
                                        <p:strVal val="visible"/>
                                      </p:to>
                                    </p:set>
                                    <p:animEffect transition="in" filter="wipe(left)">
                                      <p:cBhvr>
                                        <p:cTn id="25" dur="500"/>
                                        <p:tgtEl>
                                          <p:spTgt spid="486428">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6420">
                                            <p:txEl>
                                              <p:pRg st="0" end="0"/>
                                            </p:txEl>
                                          </p:spTgt>
                                        </p:tgtEl>
                                        <p:attrNameLst>
                                          <p:attrName>style.visibility</p:attrName>
                                        </p:attrNameLst>
                                      </p:cBhvr>
                                      <p:to>
                                        <p:strVal val="visible"/>
                                      </p:to>
                                    </p:set>
                                    <p:anim calcmode="lin" valueType="num">
                                      <p:cBhvr additive="base">
                                        <p:cTn id="30" dur="500" fill="hold"/>
                                        <p:tgtEl>
                                          <p:spTgt spid="486420">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64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86418"/>
                                        </p:tgtEl>
                                        <p:attrNameLst>
                                          <p:attrName>style.visibility</p:attrName>
                                        </p:attrNameLst>
                                      </p:cBhvr>
                                      <p:to>
                                        <p:strVal val="visible"/>
                                      </p:to>
                                    </p:set>
                                    <p:animEffect transition="in" filter="wipe(left)">
                                      <p:cBhvr>
                                        <p:cTn id="36" dur="500"/>
                                        <p:tgtEl>
                                          <p:spTgt spid="486418"/>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86419"/>
                                        </p:tgtEl>
                                        <p:attrNameLst>
                                          <p:attrName>style.visibility</p:attrName>
                                        </p:attrNameLst>
                                      </p:cBhvr>
                                      <p:to>
                                        <p:strVal val="visible"/>
                                      </p:to>
                                    </p:set>
                                    <p:animEffect transition="in" filter="wipe(left)">
                                      <p:cBhvr>
                                        <p:cTn id="40" dur="500"/>
                                        <p:tgtEl>
                                          <p:spTgt spid="486419"/>
                                        </p:tgtEl>
                                      </p:cBhvr>
                                    </p:animEffect>
                                  </p:childTnLst>
                                  <p:subTnLst>
                                    <p:audio>
                                      <p:cMediaNode>
                                        <p:cTn display="0" masterRel="sameClick">
                                          <p:stCondLst>
                                            <p:cond evt="begin" delay="0">
                                              <p:tn val="38"/>
                                            </p:cond>
                                          </p:stCondLst>
                                          <p:endCondLst>
                                            <p:cond evt="onStopAudio" delay="0">
                                              <p:tgtEl>
                                                <p:sldTgt/>
                                              </p:tgtEl>
                                            </p:cond>
                                          </p:endCondLst>
                                        </p:cTn>
                                        <p:tgtEl>
                                          <p:sndTgt r:embed="rId7" name="Quack"/>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86417">
                                            <p:txEl>
                                              <p:pRg st="0" end="0"/>
                                            </p:txEl>
                                          </p:spTgt>
                                        </p:tgtEl>
                                        <p:attrNameLst>
                                          <p:attrName>style.visibility</p:attrName>
                                        </p:attrNameLst>
                                      </p:cBhvr>
                                      <p:to>
                                        <p:strVal val="visible"/>
                                      </p:to>
                                    </p:set>
                                    <p:animEffect transition="in" filter="wipe(right)">
                                      <p:cBhvr>
                                        <p:cTn id="45" dur="500"/>
                                        <p:tgtEl>
                                          <p:spTgt spid="486417">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Laser"/>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53"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8" name="Bubbles"/>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86420">
                                            <p:txEl>
                                              <p:pRg st="1" end="1"/>
                                            </p:txEl>
                                          </p:spTgt>
                                        </p:tgtEl>
                                        <p:attrNameLst>
                                          <p:attrName>style.visibility</p:attrName>
                                        </p:attrNameLst>
                                      </p:cBhvr>
                                      <p:to>
                                        <p:strVal val="visible"/>
                                      </p:to>
                                    </p:set>
                                    <p:anim calcmode="lin" valueType="num">
                                      <p:cBhvr additive="base">
                                        <p:cTn id="58" dur="500" fill="hold"/>
                                        <p:tgtEl>
                                          <p:spTgt spid="486420">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864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0" grpId="0" build="p" bldLvl="2" autoUpdateAnimBg="0"/>
      <p:bldP spid="486417" grpId="0" build="p" autoUpdateAnimBg="0"/>
      <p:bldP spid="486419" grpId="0" animBg="1" autoUpdateAnimBg="0"/>
      <p:bldP spid="48642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a:latin typeface="Times New Roman" charset="0"/>
              </a:rPr>
              <a:t>Pyruvate is a branching point</a:t>
            </a:r>
          </a:p>
        </p:txBody>
      </p:sp>
      <p:pic>
        <p:nvPicPr>
          <p:cNvPr id="451587" name="Picture 3"/>
          <p:cNvPicPr>
            <a:picLocks noChangeAspect="1" noChangeArrowheads="1"/>
          </p:cNvPicPr>
          <p:nvPr/>
        </p:nvPicPr>
        <p:blipFill>
          <a:blip r:embed="rId6"/>
          <a:srcRect r="2084" b="4440"/>
          <a:stretch>
            <a:fillRect/>
          </a:stretch>
        </p:blipFill>
        <p:spPr bwMode="auto">
          <a:xfrm>
            <a:off x="4800600" y="1676400"/>
            <a:ext cx="3843338" cy="43449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11619" name="Rectangle 4" descr="Rectangle: Click to edit Master text styles&#10;Second level&#10;Third level&#10;Fourth level&#10;Fifth level"/>
          <p:cNvSpPr>
            <a:spLocks noGrp="1" noChangeArrowheads="1"/>
          </p:cNvSpPr>
          <p:nvPr>
            <p:ph type="body" idx="1"/>
          </p:nvPr>
        </p:nvSpPr>
        <p:spPr>
          <a:xfrm>
            <a:off x="1295400" y="1371600"/>
            <a:ext cx="1981200" cy="609600"/>
          </a:xfrm>
          <a:solidFill>
            <a:srgbClr val="FFCC18"/>
          </a:solidFill>
        </p:spPr>
        <p:txBody>
          <a:bodyPr/>
          <a:lstStyle/>
          <a:p>
            <a:pPr algn="ctr" eaLnBrk="1" hangingPunct="1">
              <a:buFontTx/>
              <a:buNone/>
            </a:pPr>
            <a:r>
              <a:rPr lang="en-US">
                <a:latin typeface="Tahoma" charset="0"/>
              </a:rPr>
              <a:t>Pyruvate</a:t>
            </a:r>
          </a:p>
        </p:txBody>
      </p:sp>
      <p:grpSp>
        <p:nvGrpSpPr>
          <p:cNvPr id="2" name="Group 17"/>
          <p:cNvGrpSpPr>
            <a:grpSpLocks/>
          </p:cNvGrpSpPr>
          <p:nvPr/>
        </p:nvGrpSpPr>
        <p:grpSpPr bwMode="auto">
          <a:xfrm>
            <a:off x="2438400" y="1828800"/>
            <a:ext cx="838200" cy="2971800"/>
            <a:chOff x="1536" y="1152"/>
            <a:chExt cx="528" cy="1872"/>
          </a:xfrm>
        </p:grpSpPr>
        <p:sp>
          <p:nvSpPr>
            <p:cNvPr id="111629" name="AutoShape 6"/>
            <p:cNvSpPr>
              <a:spLocks noChangeArrowheads="1"/>
            </p:cNvSpPr>
            <p:nvPr/>
          </p:nvSpPr>
          <p:spPr bwMode="auto">
            <a:xfrm rot="-1800000">
              <a:off x="1872" y="1152"/>
              <a:ext cx="192" cy="1872"/>
            </a:xfrm>
            <a:prstGeom prst="downArrow">
              <a:avLst>
                <a:gd name="adj1" fmla="val 50000"/>
                <a:gd name="adj2" fmla="val 243750"/>
              </a:avLst>
            </a:prstGeom>
            <a:solidFill>
              <a:srgbClr val="FFEA18"/>
            </a:solidFill>
            <a:ln w="9525">
              <a:solidFill>
                <a:schemeClr val="tx1"/>
              </a:solidFill>
              <a:miter lim="800000"/>
              <a:headEnd/>
              <a:tailEnd/>
            </a:ln>
          </p:spPr>
          <p:txBody>
            <a:bodyPr wrap="none" anchor="ctr"/>
            <a:lstStyle/>
            <a:p>
              <a:endParaRPr lang="en-US"/>
            </a:p>
          </p:txBody>
        </p:sp>
        <p:grpSp>
          <p:nvGrpSpPr>
            <p:cNvPr id="111630" name="Group 7"/>
            <p:cNvGrpSpPr>
              <a:grpSpLocks/>
            </p:cNvGrpSpPr>
            <p:nvPr/>
          </p:nvGrpSpPr>
          <p:grpSpPr bwMode="auto">
            <a:xfrm>
              <a:off x="1536" y="1584"/>
              <a:ext cx="432" cy="432"/>
              <a:chOff x="1632" y="1440"/>
              <a:chExt cx="432" cy="432"/>
            </a:xfrm>
          </p:grpSpPr>
          <p:sp>
            <p:nvSpPr>
              <p:cNvPr id="111631" name="Oval 8"/>
              <p:cNvSpPr>
                <a:spLocks noChangeArrowheads="1"/>
              </p:cNvSpPr>
              <p:nvPr/>
            </p:nvSpPr>
            <p:spPr bwMode="auto">
              <a:xfrm>
                <a:off x="1632" y="1440"/>
                <a:ext cx="432" cy="432"/>
              </a:xfrm>
              <a:prstGeom prst="ellipse">
                <a:avLst/>
              </a:prstGeom>
              <a:solidFill>
                <a:schemeClr val="bg2"/>
              </a:solidFill>
              <a:ln w="28575">
                <a:solidFill>
                  <a:schemeClr val="bg2"/>
                </a:solidFill>
                <a:round/>
                <a:headEnd/>
                <a:tailEnd/>
              </a:ln>
            </p:spPr>
            <p:txBody>
              <a:bodyPr wrap="none" anchor="ctr"/>
              <a:lstStyle/>
              <a:p>
                <a:endParaRPr lang="en-US"/>
              </a:p>
            </p:txBody>
          </p:sp>
          <p:sp>
            <p:nvSpPr>
              <p:cNvPr id="111632" name="Rectangle 9"/>
              <p:cNvSpPr>
                <a:spLocks noChangeArrowheads="1"/>
              </p:cNvSpPr>
              <p:nvPr/>
            </p:nvSpPr>
            <p:spPr bwMode="auto">
              <a:xfrm>
                <a:off x="1632" y="1459"/>
                <a:ext cx="3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O</a:t>
                </a:r>
                <a:r>
                  <a:rPr lang="en-US" sz="3000" baseline="-25000">
                    <a:solidFill>
                      <a:srgbClr val="000000"/>
                    </a:solidFill>
                  </a:rPr>
                  <a:t>2</a:t>
                </a:r>
                <a:endParaRPr lang="en-US" sz="3000">
                  <a:solidFill>
                    <a:srgbClr val="000000"/>
                  </a:solidFill>
                </a:endParaRPr>
              </a:p>
            </p:txBody>
          </p:sp>
        </p:grpSp>
      </p:grpSp>
      <p:grpSp>
        <p:nvGrpSpPr>
          <p:cNvPr id="4" name="Group 16"/>
          <p:cNvGrpSpPr>
            <a:grpSpLocks/>
          </p:cNvGrpSpPr>
          <p:nvPr/>
        </p:nvGrpSpPr>
        <p:grpSpPr bwMode="auto">
          <a:xfrm>
            <a:off x="1295400" y="1905000"/>
            <a:ext cx="685800" cy="1752600"/>
            <a:chOff x="816" y="1200"/>
            <a:chExt cx="432" cy="1104"/>
          </a:xfrm>
        </p:grpSpPr>
        <p:sp>
          <p:nvSpPr>
            <p:cNvPr id="111624" name="AutoShape 5"/>
            <p:cNvSpPr>
              <a:spLocks noChangeArrowheads="1"/>
            </p:cNvSpPr>
            <p:nvPr/>
          </p:nvSpPr>
          <p:spPr bwMode="auto">
            <a:xfrm rot="1800000">
              <a:off x="960" y="1200"/>
              <a:ext cx="192" cy="1104"/>
            </a:xfrm>
            <a:prstGeom prst="downArrow">
              <a:avLst>
                <a:gd name="adj1" fmla="val 50000"/>
                <a:gd name="adj2" fmla="val 143750"/>
              </a:avLst>
            </a:prstGeom>
            <a:solidFill>
              <a:srgbClr val="FFEA18"/>
            </a:solidFill>
            <a:ln w="9525">
              <a:solidFill>
                <a:schemeClr val="tx1"/>
              </a:solidFill>
              <a:miter lim="800000"/>
              <a:headEnd/>
              <a:tailEnd/>
            </a:ln>
          </p:spPr>
          <p:txBody>
            <a:bodyPr wrap="none" anchor="ctr"/>
            <a:lstStyle/>
            <a:p>
              <a:endParaRPr lang="en-US"/>
            </a:p>
          </p:txBody>
        </p:sp>
        <p:grpSp>
          <p:nvGrpSpPr>
            <p:cNvPr id="111625" name="Group 10"/>
            <p:cNvGrpSpPr>
              <a:grpSpLocks/>
            </p:cNvGrpSpPr>
            <p:nvPr/>
          </p:nvGrpSpPr>
          <p:grpSpPr bwMode="auto">
            <a:xfrm>
              <a:off x="816" y="1488"/>
              <a:ext cx="432" cy="451"/>
              <a:chOff x="1632" y="2957"/>
              <a:chExt cx="432" cy="451"/>
            </a:xfrm>
          </p:grpSpPr>
          <p:sp>
            <p:nvSpPr>
              <p:cNvPr id="111626" name="Oval 11"/>
              <p:cNvSpPr>
                <a:spLocks noChangeArrowheads="1"/>
              </p:cNvSpPr>
              <p:nvPr/>
            </p:nvSpPr>
            <p:spPr bwMode="auto">
              <a:xfrm>
                <a:off x="1632" y="2957"/>
                <a:ext cx="432" cy="432"/>
              </a:xfrm>
              <a:prstGeom prst="ellipse">
                <a:avLst/>
              </a:prstGeom>
              <a:solidFill>
                <a:schemeClr val="bg2"/>
              </a:solidFill>
              <a:ln w="28575">
                <a:solidFill>
                  <a:srgbClr val="CC0000"/>
                </a:solidFill>
                <a:round/>
                <a:headEnd/>
                <a:tailEnd/>
              </a:ln>
            </p:spPr>
            <p:txBody>
              <a:bodyPr wrap="none" anchor="ctr"/>
              <a:lstStyle/>
              <a:p>
                <a:endParaRPr lang="en-US"/>
              </a:p>
            </p:txBody>
          </p:sp>
          <p:sp>
            <p:nvSpPr>
              <p:cNvPr id="111627" name="Rectangle 12"/>
              <p:cNvSpPr>
                <a:spLocks noChangeArrowheads="1"/>
              </p:cNvSpPr>
              <p:nvPr/>
            </p:nvSpPr>
            <p:spPr bwMode="auto">
              <a:xfrm>
                <a:off x="1632" y="2976"/>
                <a:ext cx="3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O</a:t>
                </a:r>
                <a:r>
                  <a:rPr lang="en-US" sz="3000" baseline="-25000">
                    <a:solidFill>
                      <a:srgbClr val="000000"/>
                    </a:solidFill>
                  </a:rPr>
                  <a:t>2</a:t>
                </a:r>
                <a:endParaRPr lang="en-US" sz="3000">
                  <a:solidFill>
                    <a:srgbClr val="000000"/>
                  </a:solidFill>
                </a:endParaRPr>
              </a:p>
            </p:txBody>
          </p:sp>
          <p:sp>
            <p:nvSpPr>
              <p:cNvPr id="111628" name="Line 13"/>
              <p:cNvSpPr>
                <a:spLocks noChangeShapeType="1"/>
              </p:cNvSpPr>
              <p:nvPr/>
            </p:nvSpPr>
            <p:spPr bwMode="auto">
              <a:xfrm flipH="1">
                <a:off x="1632" y="2976"/>
                <a:ext cx="432" cy="432"/>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51598" name="Rectangle 14"/>
          <p:cNvSpPr>
            <a:spLocks noChangeArrowheads="1"/>
          </p:cNvSpPr>
          <p:nvPr/>
        </p:nvSpPr>
        <p:spPr bwMode="auto">
          <a:xfrm>
            <a:off x="1743075" y="4471988"/>
            <a:ext cx="40528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a:solidFill>
                  <a:schemeClr val="tx2"/>
                </a:solidFill>
              </a:rPr>
              <a:t>mitochondria</a:t>
            </a:r>
          </a:p>
          <a:p>
            <a:r>
              <a:rPr lang="en-US" sz="3000">
                <a:solidFill>
                  <a:srgbClr val="CC0000"/>
                </a:solidFill>
              </a:rPr>
              <a:t>Krebs cycle</a:t>
            </a:r>
            <a:endParaRPr lang="en-US" sz="3000">
              <a:solidFill>
                <a:schemeClr val="tx2"/>
              </a:solidFill>
            </a:endParaRPr>
          </a:p>
          <a:p>
            <a:r>
              <a:rPr lang="en-US" sz="3000">
                <a:solidFill>
                  <a:srgbClr val="0F116A"/>
                </a:solidFill>
              </a:rPr>
              <a:t>aerobic respiration</a:t>
            </a:r>
          </a:p>
        </p:txBody>
      </p:sp>
      <p:sp>
        <p:nvSpPr>
          <p:cNvPr id="451599" name="Rectangle 15"/>
          <p:cNvSpPr>
            <a:spLocks noChangeArrowheads="1"/>
          </p:cNvSpPr>
          <p:nvPr/>
        </p:nvSpPr>
        <p:spPr bwMode="auto">
          <a:xfrm>
            <a:off x="-4763" y="3362325"/>
            <a:ext cx="24907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rPr>
              <a:t>fermentation</a:t>
            </a:r>
            <a:endParaRPr lang="en-US" sz="3000">
              <a:solidFill>
                <a:schemeClr val="tx2"/>
              </a:solidFill>
            </a:endParaRPr>
          </a:p>
          <a:p>
            <a:pPr>
              <a:lnSpc>
                <a:spcPct val="80000"/>
              </a:lnSpc>
            </a:pPr>
            <a:r>
              <a:rPr lang="en-US" sz="3000">
                <a:solidFill>
                  <a:srgbClr val="0F116A"/>
                </a:solidFill>
              </a:rPr>
              <a:t>anaerobic</a:t>
            </a:r>
            <a:br>
              <a:rPr lang="en-US" sz="3000">
                <a:solidFill>
                  <a:srgbClr val="0F116A"/>
                </a:solidFill>
              </a:rPr>
            </a:br>
            <a:r>
              <a:rPr lang="en-US" sz="3000">
                <a:solidFill>
                  <a:srgbClr val="0F116A"/>
                </a:solidFill>
              </a:rPr>
              <a:t>respiration</a:t>
            </a:r>
          </a:p>
        </p:txBody>
      </p:sp>
    </p:spTree>
    <p:extLst>
      <p:ext uri="{BB962C8B-B14F-4D97-AF65-F5344CB8AC3E}">
        <p14:creationId xmlns:p14="http://schemas.microsoft.com/office/powerpoint/2010/main" val="4097877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1599">
                                            <p:txEl>
                                              <p:pRg st="0" end="0"/>
                                            </p:txEl>
                                          </p:spTgt>
                                        </p:tgtEl>
                                        <p:attrNameLst>
                                          <p:attrName>style.visibility</p:attrName>
                                        </p:attrNameLst>
                                      </p:cBhvr>
                                      <p:to>
                                        <p:strVal val="visible"/>
                                      </p:to>
                                    </p:set>
                                    <p:animEffect transition="in" filter="wipe(left)">
                                      <p:cBhvr>
                                        <p:cTn id="12" dur="500"/>
                                        <p:tgtEl>
                                          <p:spTgt spid="4515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1599">
                                            <p:txEl>
                                              <p:pRg st="1" end="1"/>
                                            </p:txEl>
                                          </p:spTgt>
                                        </p:tgtEl>
                                        <p:attrNameLst>
                                          <p:attrName>style.visibility</p:attrName>
                                        </p:attrNameLst>
                                      </p:cBhvr>
                                      <p:to>
                                        <p:strVal val="visible"/>
                                      </p:to>
                                    </p:set>
                                    <p:animEffect transition="in" filter="wipe(left)">
                                      <p:cBhvr>
                                        <p:cTn id="17" dur="500"/>
                                        <p:tgtEl>
                                          <p:spTgt spid="45159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1598">
                                            <p:txEl>
                                              <p:pRg st="0" end="0"/>
                                            </p:txEl>
                                          </p:spTgt>
                                        </p:tgtEl>
                                        <p:attrNameLst>
                                          <p:attrName>style.visibility</p:attrName>
                                        </p:attrNameLst>
                                      </p:cBhvr>
                                      <p:to>
                                        <p:strVal val="visible"/>
                                      </p:to>
                                    </p:set>
                                    <p:animEffect transition="in" filter="wipe(left)">
                                      <p:cBhvr>
                                        <p:cTn id="27" dur="500"/>
                                        <p:tgtEl>
                                          <p:spTgt spid="451598">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1598">
                                            <p:txEl>
                                              <p:pRg st="1" end="1"/>
                                            </p:txEl>
                                          </p:spTgt>
                                        </p:tgtEl>
                                        <p:attrNameLst>
                                          <p:attrName>style.visibility</p:attrName>
                                        </p:attrNameLst>
                                      </p:cBhvr>
                                      <p:to>
                                        <p:strVal val="visible"/>
                                      </p:to>
                                    </p:set>
                                    <p:animEffect transition="in" filter="wipe(left)">
                                      <p:cBhvr>
                                        <p:cTn id="32" dur="500"/>
                                        <p:tgtEl>
                                          <p:spTgt spid="451598">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1598">
                                            <p:txEl>
                                              <p:pRg st="2" end="2"/>
                                            </p:txEl>
                                          </p:spTgt>
                                        </p:tgtEl>
                                        <p:attrNameLst>
                                          <p:attrName>style.visibility</p:attrName>
                                        </p:attrNameLst>
                                      </p:cBhvr>
                                      <p:to>
                                        <p:strVal val="visible"/>
                                      </p:to>
                                    </p:set>
                                    <p:animEffect transition="in" filter="wipe(left)">
                                      <p:cBhvr>
                                        <p:cTn id="37" dur="500"/>
                                        <p:tgtEl>
                                          <p:spTgt spid="451598">
                                            <p:txEl>
                                              <p:pRg st="2" end="2"/>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8" grpId="0" build="p" autoUpdateAnimBg="0" advAuto="0"/>
      <p:bldP spid="451599"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5494338"/>
            <a:ext cx="6019800" cy="1143000"/>
            <a:chOff x="1056" y="3461"/>
            <a:chExt cx="3792" cy="720"/>
          </a:xfrm>
        </p:grpSpPr>
        <p:sp>
          <p:nvSpPr>
            <p:cNvPr id="115725" name="Rectangle 11"/>
            <p:cNvSpPr>
              <a:spLocks noChangeArrowheads="1"/>
            </p:cNvSpPr>
            <p:nvPr/>
          </p:nvSpPr>
          <p:spPr bwMode="auto">
            <a:xfrm>
              <a:off x="1056" y="3461"/>
              <a:ext cx="3792" cy="72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15726" name="Rectangle 16"/>
            <p:cNvSpPr>
              <a:spLocks noChangeArrowheads="1"/>
            </p:cNvSpPr>
            <p:nvPr/>
          </p:nvSpPr>
          <p:spPr bwMode="auto">
            <a:xfrm>
              <a:off x="1223" y="3504"/>
              <a:ext cx="34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20000"/>
                </a:spcBef>
                <a:buClr>
                  <a:srgbClr val="0F116A"/>
                </a:buClr>
                <a:buSzPct val="120000"/>
              </a:pPr>
              <a:r>
                <a:rPr lang="en-US" sz="3000">
                  <a:solidFill>
                    <a:srgbClr val="0F116A"/>
                  </a:solidFill>
                </a:rPr>
                <a:t>pyruvate </a:t>
              </a:r>
              <a:r>
                <a:rPr lang="en-US" sz="3000">
                  <a:solidFill>
                    <a:srgbClr val="0F116A"/>
                  </a:solidFill>
                  <a:sym typeface="Symbol" charset="0"/>
                </a:rPr>
                <a:t>      CO</a:t>
              </a:r>
              <a:r>
                <a:rPr lang="en-US" sz="3000" baseline="-25000">
                  <a:solidFill>
                    <a:srgbClr val="0F116A"/>
                  </a:solidFill>
                  <a:sym typeface="Symbol" charset="0"/>
                </a:rPr>
                <a:t>2</a:t>
              </a:r>
            </a:p>
          </p:txBody>
        </p:sp>
      </p:grpSp>
      <p:sp>
        <p:nvSpPr>
          <p:cNvPr id="115714" name="Rectangle 3"/>
          <p:cNvSpPr>
            <a:spLocks noGrp="1" noChangeArrowheads="1"/>
          </p:cNvSpPr>
          <p:nvPr>
            <p:ph type="title"/>
          </p:nvPr>
        </p:nvSpPr>
        <p:spPr/>
        <p:txBody>
          <a:bodyPr/>
          <a:lstStyle/>
          <a:p>
            <a:pPr eaLnBrk="1" hangingPunct="1"/>
            <a:r>
              <a:rPr lang="en-US">
                <a:latin typeface="Times New Roman" charset="0"/>
              </a:rPr>
              <a:t>Glycolysis is only the start</a:t>
            </a:r>
          </a:p>
        </p:txBody>
      </p:sp>
      <p:sp>
        <p:nvSpPr>
          <p:cNvPr id="369668" name="Rectangle 4" descr="Rectangle: Click to edit Master text styles&#10;Second level&#10;Third level&#10;Fourth level&#10;Fifth level"/>
          <p:cNvSpPr>
            <a:spLocks noGrp="1" noChangeArrowheads="1"/>
          </p:cNvSpPr>
          <p:nvPr>
            <p:ph type="body" idx="1"/>
          </p:nvPr>
        </p:nvSpPr>
        <p:spPr>
          <a:xfrm>
            <a:off x="622300" y="1511524"/>
            <a:ext cx="7772400" cy="4038600"/>
          </a:xfrm>
        </p:spPr>
        <p:txBody>
          <a:bodyPr>
            <a:normAutofit lnSpcReduction="10000"/>
          </a:bodyPr>
          <a:lstStyle/>
          <a:p>
            <a:pPr eaLnBrk="1" hangingPunct="1"/>
            <a:r>
              <a:rPr lang="en-US" sz="2600" dirty="0">
                <a:latin typeface="Tahoma" charset="0"/>
              </a:rPr>
              <a:t>Glycolysis</a:t>
            </a:r>
          </a:p>
          <a:p>
            <a:pPr eaLnBrk="1" hangingPunct="1"/>
            <a:endParaRPr lang="en-US" sz="2600" dirty="0">
              <a:latin typeface="Tahoma" charset="0"/>
            </a:endParaRPr>
          </a:p>
          <a:p>
            <a:pPr eaLnBrk="1" hangingPunct="1">
              <a:buFont typeface="Wingdings" charset="0"/>
              <a:buNone/>
            </a:pPr>
            <a:endParaRPr lang="en-US" sz="2600" dirty="0">
              <a:latin typeface="Tahoma" charset="0"/>
            </a:endParaRPr>
          </a:p>
          <a:p>
            <a:pPr marL="1771650" lvl="4" eaLnBrk="1" hangingPunct="1"/>
            <a:endParaRPr lang="en-US" sz="1800" dirty="0">
              <a:latin typeface="Tahoma" charset="0"/>
              <a:ea typeface="Arial" charset="0"/>
              <a:cs typeface="Arial" charset="0"/>
            </a:endParaRPr>
          </a:p>
          <a:p>
            <a:pPr eaLnBrk="1" hangingPunct="1">
              <a:spcBef>
                <a:spcPts val="200"/>
              </a:spcBef>
            </a:pPr>
            <a:r>
              <a:rPr lang="en-US" sz="2600" dirty="0">
                <a:latin typeface="Tahoma" charset="0"/>
              </a:rPr>
              <a:t>Pyruvate has more energy to yield</a:t>
            </a:r>
          </a:p>
          <a:p>
            <a:pPr lvl="1" eaLnBrk="1" hangingPunct="1">
              <a:spcBef>
                <a:spcPts val="200"/>
              </a:spcBef>
            </a:pPr>
            <a:r>
              <a:rPr lang="en-US" dirty="0">
                <a:latin typeface="Tahoma" charset="0"/>
                <a:ea typeface="Arial" charset="0"/>
                <a:cs typeface="Arial" charset="0"/>
              </a:rPr>
              <a:t>3 more C to strip off (to </a:t>
            </a:r>
            <a:r>
              <a:rPr lang="en-US" u="sng" dirty="0">
                <a:solidFill>
                  <a:srgbClr val="CC0000"/>
                </a:solidFill>
                <a:latin typeface="Tahoma" charset="0"/>
                <a:ea typeface="Arial" charset="0"/>
                <a:cs typeface="Arial" charset="0"/>
              </a:rPr>
              <a:t>oxidize</a:t>
            </a:r>
            <a:r>
              <a:rPr lang="en-US" dirty="0">
                <a:latin typeface="Tahoma" charset="0"/>
                <a:ea typeface="Arial" charset="0"/>
                <a:cs typeface="Arial" charset="0"/>
              </a:rPr>
              <a:t>)</a:t>
            </a:r>
          </a:p>
          <a:p>
            <a:pPr lvl="1" eaLnBrk="1" hangingPunct="1">
              <a:spcBef>
                <a:spcPts val="200"/>
              </a:spcBef>
            </a:pPr>
            <a:r>
              <a:rPr lang="en-US" dirty="0">
                <a:latin typeface="Tahoma" charset="0"/>
                <a:ea typeface="Arial" charset="0"/>
                <a:cs typeface="Arial" charset="0"/>
              </a:rPr>
              <a:t>if O</a:t>
            </a:r>
            <a:r>
              <a:rPr lang="en-US" baseline="-25000" dirty="0">
                <a:latin typeface="Tahoma" charset="0"/>
                <a:ea typeface="Arial" charset="0"/>
                <a:cs typeface="Arial" charset="0"/>
              </a:rPr>
              <a:t>2 </a:t>
            </a:r>
            <a:r>
              <a:rPr lang="en-US" dirty="0">
                <a:latin typeface="Tahoma" charset="0"/>
                <a:ea typeface="Arial" charset="0"/>
                <a:cs typeface="Arial" charset="0"/>
              </a:rPr>
              <a:t>is available, pyruvate enters mitochondria</a:t>
            </a:r>
          </a:p>
          <a:p>
            <a:pPr lvl="1" eaLnBrk="1" hangingPunct="1">
              <a:spcBef>
                <a:spcPts val="200"/>
              </a:spcBef>
            </a:pPr>
            <a:r>
              <a:rPr lang="en-US" dirty="0">
                <a:latin typeface="Tahoma" charset="0"/>
                <a:ea typeface="Arial" charset="0"/>
                <a:cs typeface="Arial" charset="0"/>
              </a:rPr>
              <a:t>enzymes of Krebs cycle complete the full oxidation of sugar to CO</a:t>
            </a:r>
            <a:r>
              <a:rPr lang="en-US" baseline="-25000" dirty="0">
                <a:latin typeface="Tahoma" charset="0"/>
                <a:ea typeface="Arial" charset="0"/>
                <a:cs typeface="Arial" charset="0"/>
              </a:rPr>
              <a:t>2</a:t>
            </a:r>
            <a:endParaRPr lang="en-US" dirty="0">
              <a:latin typeface="Tahoma" charset="0"/>
              <a:ea typeface="Arial" charset="0"/>
              <a:cs typeface="Arial" charset="0"/>
            </a:endParaRPr>
          </a:p>
        </p:txBody>
      </p:sp>
      <p:grpSp>
        <p:nvGrpSpPr>
          <p:cNvPr id="3" name="Group 17"/>
          <p:cNvGrpSpPr>
            <a:grpSpLocks/>
          </p:cNvGrpSpPr>
          <p:nvPr/>
        </p:nvGrpSpPr>
        <p:grpSpPr bwMode="auto">
          <a:xfrm>
            <a:off x="1676400" y="1905000"/>
            <a:ext cx="6019800" cy="1143000"/>
            <a:chOff x="1056" y="1200"/>
            <a:chExt cx="3792" cy="720"/>
          </a:xfrm>
        </p:grpSpPr>
        <p:sp>
          <p:nvSpPr>
            <p:cNvPr id="115719" name="Rectangle 2"/>
            <p:cNvSpPr>
              <a:spLocks noChangeArrowheads="1"/>
            </p:cNvSpPr>
            <p:nvPr/>
          </p:nvSpPr>
          <p:spPr bwMode="auto">
            <a:xfrm>
              <a:off x="1056" y="1200"/>
              <a:ext cx="3792" cy="720"/>
            </a:xfrm>
            <a:prstGeom prst="rect">
              <a:avLst/>
            </a:prstGeom>
            <a:solidFill>
              <a:schemeClr val="bg2"/>
            </a:solidFill>
            <a:ln w="9525">
              <a:solidFill>
                <a:schemeClr val="bg2"/>
              </a:solidFill>
              <a:miter lim="800000"/>
              <a:headEnd/>
              <a:tailEnd/>
            </a:ln>
          </p:spPr>
          <p:txBody>
            <a:bodyPr wrap="none" anchor="ctr"/>
            <a:lstStyle/>
            <a:p>
              <a:endParaRPr lang="en-US"/>
            </a:p>
          </p:txBody>
        </p:sp>
        <p:grpSp>
          <p:nvGrpSpPr>
            <p:cNvPr id="115720" name="Group 5"/>
            <p:cNvGrpSpPr>
              <a:grpSpLocks/>
            </p:cNvGrpSpPr>
            <p:nvPr/>
          </p:nvGrpSpPr>
          <p:grpSpPr bwMode="auto">
            <a:xfrm>
              <a:off x="1148" y="1243"/>
              <a:ext cx="3608" cy="634"/>
              <a:chOff x="1144" y="1286"/>
              <a:chExt cx="3608" cy="634"/>
            </a:xfrm>
          </p:grpSpPr>
          <p:sp>
            <p:nvSpPr>
              <p:cNvPr id="115721" name="Rectangle 6"/>
              <p:cNvSpPr>
                <a:spLocks noChangeArrowheads="1"/>
              </p:cNvSpPr>
              <p:nvPr/>
            </p:nvSpPr>
            <p:spPr bwMode="auto">
              <a:xfrm>
                <a:off x="3840" y="1600"/>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chemeClr val="tx2"/>
                    </a:solidFill>
                  </a:rPr>
                  <a:t>2</a:t>
                </a:r>
                <a:r>
                  <a:rPr lang="en-US">
                    <a:solidFill>
                      <a:schemeClr val="tx2"/>
                    </a:solidFill>
                  </a:rPr>
                  <a:t>x</a:t>
                </a:r>
                <a:endParaRPr lang="en-US" sz="2600">
                  <a:solidFill>
                    <a:schemeClr val="tx2"/>
                  </a:solidFill>
                </a:endParaRPr>
              </a:p>
            </p:txBody>
          </p:sp>
          <p:sp>
            <p:nvSpPr>
              <p:cNvPr id="115722" name="AutoShape 7"/>
              <p:cNvSpPr>
                <a:spLocks noChangeArrowheads="1"/>
              </p:cNvSpPr>
              <p:nvPr/>
            </p:nvSpPr>
            <p:spPr bwMode="auto">
              <a:xfrm>
                <a:off x="1440" y="1588"/>
                <a:ext cx="384" cy="332"/>
              </a:xfrm>
              <a:prstGeom prst="hexagon">
                <a:avLst>
                  <a:gd name="adj" fmla="val 28916"/>
                  <a:gd name="vf" fmla="val 115470"/>
                </a:avLst>
              </a:prstGeom>
              <a:solidFill>
                <a:srgbClr val="FFCC18"/>
              </a:solidFill>
              <a:ln w="9525">
                <a:solidFill>
                  <a:srgbClr val="FFCC18"/>
                </a:solidFill>
                <a:miter lim="800000"/>
                <a:headEnd/>
                <a:tailEnd/>
              </a:ln>
            </p:spPr>
            <p:txBody>
              <a:bodyPr wrap="none" anchor="ctr"/>
              <a:lstStyle/>
              <a:p>
                <a:r>
                  <a:rPr lang="en-US" sz="2800">
                    <a:solidFill>
                      <a:schemeClr val="tx2"/>
                    </a:solidFill>
                  </a:rPr>
                  <a:t>6C</a:t>
                </a:r>
                <a:endParaRPr lang="en-US"/>
              </a:p>
            </p:txBody>
          </p:sp>
          <p:sp>
            <p:nvSpPr>
              <p:cNvPr id="115723" name="AutoShape 8"/>
              <p:cNvSpPr>
                <a:spLocks noChangeArrowheads="1"/>
              </p:cNvSpPr>
              <p:nvPr/>
            </p:nvSpPr>
            <p:spPr bwMode="auto">
              <a:xfrm>
                <a:off x="4128" y="1588"/>
                <a:ext cx="384" cy="332"/>
              </a:xfrm>
              <a:prstGeom prst="hexagon">
                <a:avLst>
                  <a:gd name="adj" fmla="val 28916"/>
                  <a:gd name="vf" fmla="val 115470"/>
                </a:avLst>
              </a:prstGeom>
              <a:solidFill>
                <a:srgbClr val="FFCC18"/>
              </a:solidFill>
              <a:ln w="9525">
                <a:solidFill>
                  <a:srgbClr val="FFCC18"/>
                </a:solidFill>
                <a:miter lim="800000"/>
                <a:headEnd/>
                <a:tailEnd/>
              </a:ln>
            </p:spPr>
            <p:txBody>
              <a:bodyPr wrap="none" anchor="ctr"/>
              <a:lstStyle/>
              <a:p>
                <a:r>
                  <a:rPr lang="en-US" sz="2800">
                    <a:solidFill>
                      <a:schemeClr val="tx2"/>
                    </a:solidFill>
                  </a:rPr>
                  <a:t>3C</a:t>
                </a:r>
                <a:endParaRPr lang="en-US"/>
              </a:p>
            </p:txBody>
          </p:sp>
          <p:sp>
            <p:nvSpPr>
              <p:cNvPr id="115724" name="Rectangle 9"/>
              <p:cNvSpPr>
                <a:spLocks noChangeArrowheads="1"/>
              </p:cNvSpPr>
              <p:nvPr/>
            </p:nvSpPr>
            <p:spPr bwMode="auto">
              <a:xfrm>
                <a:off x="1144" y="1286"/>
                <a:ext cx="36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20000"/>
                  </a:spcBef>
                  <a:buClr>
                    <a:srgbClr val="0F116A"/>
                  </a:buClr>
                  <a:buSzPct val="120000"/>
                </a:pPr>
                <a:r>
                  <a:rPr lang="en-US" sz="3000">
                    <a:solidFill>
                      <a:srgbClr val="0F116A"/>
                    </a:solidFill>
                  </a:rPr>
                  <a:t>glucose </a:t>
                </a:r>
                <a:r>
                  <a:rPr lang="en-US" sz="3000">
                    <a:solidFill>
                      <a:srgbClr val="0F116A"/>
                    </a:solidFill>
                    <a:sym typeface="Symbol" charset="0"/>
                  </a:rPr>
                  <a:t>     pyruvate</a:t>
                </a:r>
              </a:p>
            </p:txBody>
          </p:sp>
        </p:grpSp>
      </p:grpSp>
      <p:sp>
        <p:nvSpPr>
          <p:cNvPr id="369678" name="AutoShape 14"/>
          <p:cNvSpPr>
            <a:spLocks noChangeArrowheads="1"/>
          </p:cNvSpPr>
          <p:nvPr/>
        </p:nvSpPr>
        <p:spPr bwMode="auto">
          <a:xfrm>
            <a:off x="2292350" y="6042025"/>
            <a:ext cx="609600" cy="527050"/>
          </a:xfrm>
          <a:prstGeom prst="hexagon">
            <a:avLst>
              <a:gd name="adj" fmla="val 28916"/>
              <a:gd name="vf" fmla="val 115470"/>
            </a:avLst>
          </a:prstGeom>
          <a:solidFill>
            <a:srgbClr val="FFCC18"/>
          </a:solidFill>
          <a:ln w="9525">
            <a:solidFill>
              <a:srgbClr val="FFCC18"/>
            </a:solidFill>
            <a:miter lim="800000"/>
            <a:headEnd/>
            <a:tailEnd/>
          </a:ln>
        </p:spPr>
        <p:txBody>
          <a:bodyPr wrap="none" anchor="ctr"/>
          <a:lstStyle/>
          <a:p>
            <a:r>
              <a:rPr lang="en-US" sz="2800">
                <a:solidFill>
                  <a:schemeClr val="tx2"/>
                </a:solidFill>
              </a:rPr>
              <a:t>3C</a:t>
            </a:r>
            <a:endParaRPr lang="en-US"/>
          </a:p>
        </p:txBody>
      </p:sp>
      <p:sp>
        <p:nvSpPr>
          <p:cNvPr id="369679" name="Oval 15"/>
          <p:cNvSpPr>
            <a:spLocks noChangeArrowheads="1"/>
          </p:cNvSpPr>
          <p:nvPr/>
        </p:nvSpPr>
        <p:spPr bwMode="auto">
          <a:xfrm>
            <a:off x="6705600" y="6042025"/>
            <a:ext cx="609600" cy="527050"/>
          </a:xfrm>
          <a:prstGeom prst="ellipse">
            <a:avLst/>
          </a:prstGeom>
          <a:solidFill>
            <a:schemeClr val="hlink"/>
          </a:solidFill>
          <a:ln w="9525">
            <a:solidFill>
              <a:srgbClr val="0F116A"/>
            </a:solidFill>
            <a:round/>
            <a:headEnd/>
            <a:tailEnd/>
          </a:ln>
        </p:spPr>
        <p:txBody>
          <a:bodyPr wrap="none" anchor="ctr"/>
          <a:lstStyle/>
          <a:p>
            <a:r>
              <a:rPr lang="en-US" sz="2800">
                <a:solidFill>
                  <a:schemeClr val="tx2"/>
                </a:solidFill>
              </a:rPr>
              <a:t>1C</a:t>
            </a:r>
            <a:endParaRPr lang="en-US">
              <a:solidFill>
                <a:schemeClr val="tx2"/>
              </a:solidFill>
            </a:endParaRPr>
          </a:p>
        </p:txBody>
      </p:sp>
    </p:spTree>
    <p:extLst>
      <p:ext uri="{BB962C8B-B14F-4D97-AF65-F5344CB8AC3E}">
        <p14:creationId xmlns:p14="http://schemas.microsoft.com/office/powerpoint/2010/main" val="930555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4" end="4"/>
                                            </p:txEl>
                                          </p:spTgt>
                                        </p:tgtEl>
                                        <p:attrNameLst>
                                          <p:attrName>style.visibility</p:attrName>
                                        </p:attrNameLst>
                                      </p:cBhvr>
                                      <p:to>
                                        <p:strVal val="visible"/>
                                      </p:to>
                                    </p:set>
                                    <p:anim calcmode="lin" valueType="num">
                                      <p:cBhvr additive="base">
                                        <p:cTn id="13"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5" end="5"/>
                                            </p:txEl>
                                          </p:spTgt>
                                        </p:tgtEl>
                                        <p:attrNameLst>
                                          <p:attrName>style.visibility</p:attrName>
                                        </p:attrNameLst>
                                      </p:cBhvr>
                                      <p:to>
                                        <p:strVal val="visible"/>
                                      </p:to>
                                    </p:set>
                                    <p:anim calcmode="lin" valueType="num">
                                      <p:cBhvr additive="base">
                                        <p:cTn id="19" dur="500" fill="hold"/>
                                        <p:tgtEl>
                                          <p:spTgt spid="36966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6" end="6"/>
                                            </p:txEl>
                                          </p:spTgt>
                                        </p:tgtEl>
                                        <p:attrNameLst>
                                          <p:attrName>style.visibility</p:attrName>
                                        </p:attrNameLst>
                                      </p:cBhvr>
                                      <p:to>
                                        <p:strVal val="visible"/>
                                      </p:to>
                                    </p:set>
                                    <p:anim calcmode="lin" valueType="num">
                                      <p:cBhvr additive="base">
                                        <p:cTn id="25"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7" end="7"/>
                                            </p:txEl>
                                          </p:spTgt>
                                        </p:tgtEl>
                                        <p:attrNameLst>
                                          <p:attrName>style.visibility</p:attrName>
                                        </p:attrNameLst>
                                      </p:cBhvr>
                                      <p:to>
                                        <p:strVal val="visible"/>
                                      </p:to>
                                    </p:set>
                                    <p:anim calcmode="lin" valueType="num">
                                      <p:cBhvr additive="base">
                                        <p:cTn id="31" dur="500" fill="hold"/>
                                        <p:tgtEl>
                                          <p:spTgt spid="369668">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369678"/>
                                        </p:tgtEl>
                                        <p:attrNameLst>
                                          <p:attrName>style.visibility</p:attrName>
                                        </p:attrNameLst>
                                      </p:cBhvr>
                                      <p:to>
                                        <p:strVal val="visible"/>
                                      </p:to>
                                    </p:set>
                                    <p:anim from="(-#ppt_w/2)" to="(#ppt_x)" calcmode="lin" valueType="num">
                                      <p:cBhvr>
                                        <p:cTn id="43" dur="600" fill="hold">
                                          <p:stCondLst>
                                            <p:cond delay="0"/>
                                          </p:stCondLst>
                                        </p:cTn>
                                        <p:tgtEl>
                                          <p:spTgt spid="369678"/>
                                        </p:tgtEl>
                                        <p:attrNameLst>
                                          <p:attrName>ppt_x</p:attrName>
                                        </p:attrNameLst>
                                      </p:cBhvr>
                                    </p:anim>
                                    <p:anim from="0" to="-1.0" calcmode="lin" valueType="num">
                                      <p:cBhvr>
                                        <p:cTn id="44" dur="200" decel="50000" autoRev="1" fill="hold">
                                          <p:stCondLst>
                                            <p:cond delay="600"/>
                                          </p:stCondLst>
                                        </p:cTn>
                                        <p:tgtEl>
                                          <p:spTgt spid="369678"/>
                                        </p:tgtEl>
                                        <p:attrNameLst>
                                          <p:attrName>xshear</p:attrName>
                                        </p:attrNameLst>
                                      </p:cBhvr>
                                    </p:anim>
                                    <p:animScale>
                                      <p:cBhvr>
                                        <p:cTn id="45" dur="200" decel="100000" autoRev="1" fill="hold">
                                          <p:stCondLst>
                                            <p:cond delay="600"/>
                                          </p:stCondLst>
                                        </p:cTn>
                                        <p:tgtEl>
                                          <p:spTgt spid="369678"/>
                                        </p:tgtEl>
                                      </p:cBhvr>
                                      <p:from x="100000" y="100000"/>
                                      <p:to x="80000" y="100000"/>
                                    </p:animScale>
                                    <p:anim by="(#ppt_h/3+#ppt_w*0.1)" calcmode="lin" valueType="num">
                                      <p:cBhvr additive="sum">
                                        <p:cTn id="46" dur="200" decel="100000" autoRev="1" fill="hold">
                                          <p:stCondLst>
                                            <p:cond delay="600"/>
                                          </p:stCondLst>
                                        </p:cTn>
                                        <p:tgtEl>
                                          <p:spTgt spid="369678"/>
                                        </p:tgtEl>
                                        <p:attrNameLst>
                                          <p:attrName>ppt_x</p:attrName>
                                        </p:attrNameLst>
                                      </p:cBhvr>
                                    </p:anim>
                                  </p:childTnLst>
                                  <p:subTnLst>
                                    <p:audio>
                                      <p:cMediaNode>
                                        <p:cTn display="0" masterRel="sameClick">
                                          <p:stCondLst>
                                            <p:cond evt="begin" delay="0">
                                              <p:tn val="41"/>
                                            </p:cond>
                                          </p:stCondLst>
                                          <p:endCondLst>
                                            <p:cond evt="onStopAudio" delay="0">
                                              <p:tgtEl>
                                                <p:sldTgt/>
                                              </p:tgtEl>
                                            </p:cond>
                                          </p:endCondLst>
                                        </p:cTn>
                                        <p:tgtEl>
                                          <p:sndTgt r:embed="rId5" name="Arrow"/>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369679"/>
                                        </p:tgtEl>
                                        <p:attrNameLst>
                                          <p:attrName>style.visibility</p:attrName>
                                        </p:attrNameLst>
                                      </p:cBhvr>
                                      <p:to>
                                        <p:strVal val="visible"/>
                                      </p:to>
                                    </p:set>
                                    <p:anim from="(-#ppt_w/2)" to="(#ppt_x)" calcmode="lin" valueType="num">
                                      <p:cBhvr>
                                        <p:cTn id="51" dur="600" fill="hold">
                                          <p:stCondLst>
                                            <p:cond delay="0"/>
                                          </p:stCondLst>
                                        </p:cTn>
                                        <p:tgtEl>
                                          <p:spTgt spid="369679"/>
                                        </p:tgtEl>
                                        <p:attrNameLst>
                                          <p:attrName>ppt_x</p:attrName>
                                        </p:attrNameLst>
                                      </p:cBhvr>
                                    </p:anim>
                                    <p:anim from="0" to="-1.0" calcmode="lin" valueType="num">
                                      <p:cBhvr>
                                        <p:cTn id="52" dur="200" decel="50000" autoRev="1" fill="hold">
                                          <p:stCondLst>
                                            <p:cond delay="600"/>
                                          </p:stCondLst>
                                        </p:cTn>
                                        <p:tgtEl>
                                          <p:spTgt spid="369679"/>
                                        </p:tgtEl>
                                        <p:attrNameLst>
                                          <p:attrName>xshear</p:attrName>
                                        </p:attrNameLst>
                                      </p:cBhvr>
                                    </p:anim>
                                    <p:animScale>
                                      <p:cBhvr>
                                        <p:cTn id="53" dur="200" decel="100000" autoRev="1" fill="hold">
                                          <p:stCondLst>
                                            <p:cond delay="600"/>
                                          </p:stCondLst>
                                        </p:cTn>
                                        <p:tgtEl>
                                          <p:spTgt spid="369679"/>
                                        </p:tgtEl>
                                      </p:cBhvr>
                                      <p:from x="100000" y="100000"/>
                                      <p:to x="80000" y="100000"/>
                                    </p:animScale>
                                    <p:anim by="(#ppt_h/3+#ppt_w*0.1)" calcmode="lin" valueType="num">
                                      <p:cBhvr additive="sum">
                                        <p:cTn id="54" dur="200" decel="100000" autoRev="1" fill="hold">
                                          <p:stCondLst>
                                            <p:cond delay="600"/>
                                          </p:stCondLst>
                                        </p:cTn>
                                        <p:tgtEl>
                                          <p:spTgt spid="369679"/>
                                        </p:tgtEl>
                                        <p:attrNameLst>
                                          <p:attrName>ppt_x</p:attrName>
                                        </p:attrNameLst>
                                      </p:cBhvr>
                                    </p:anim>
                                  </p:childTnLst>
                                  <p:subTnLst>
                                    <p:audio>
                                      <p:cMediaNode>
                                        <p:cTn display="0" masterRel="sameClick">
                                          <p:stCondLst>
                                            <p:cond evt="begin" delay="0">
                                              <p:tn val="49"/>
                                            </p:cond>
                                          </p:stCondLst>
                                          <p:endCondLst>
                                            <p:cond evt="onStopAudio" delay="0">
                                              <p:tgtEl>
                                                <p:sldTgt/>
                                              </p:tgtEl>
                                            </p:cond>
                                          </p:endCondLst>
                                        </p:cTn>
                                        <p:tgtEl>
                                          <p:sndTgt r:embed="rId6"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P spid="369678" grpId="0" animBg="1"/>
      <p:bldP spid="3696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2614613" y="4217988"/>
            <a:ext cx="6421437" cy="2555875"/>
            <a:chOff x="1657" y="2677"/>
            <a:chExt cx="4045" cy="1610"/>
          </a:xfrm>
        </p:grpSpPr>
        <p:pic>
          <p:nvPicPr>
            <p:cNvPr id="119837" name="Picture 5" descr="05_21a"/>
            <p:cNvPicPr>
              <a:picLocks noChangeAspect="1" noChangeArrowheads="1"/>
            </p:cNvPicPr>
            <p:nvPr/>
          </p:nvPicPr>
          <p:blipFill>
            <a:blip r:embed="rId7">
              <a:extLst>
                <a:ext uri="{28A0092B-C50C-407E-A947-70E740481C1C}">
                  <a14:useLocalDpi xmlns:a14="http://schemas.microsoft.com/office/drawing/2010/main" val="0"/>
                </a:ext>
              </a:extLst>
            </a:blip>
            <a:srcRect l="29250" t="14999" b="21001"/>
            <a:stretch>
              <a:fillRect/>
            </a:stretch>
          </p:blipFill>
          <p:spPr bwMode="auto">
            <a:xfrm>
              <a:off x="3328" y="2677"/>
              <a:ext cx="2374"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8" name="Rectangle 6"/>
            <p:cNvSpPr>
              <a:spLocks noChangeArrowheads="1"/>
            </p:cNvSpPr>
            <p:nvPr/>
          </p:nvSpPr>
          <p:spPr bwMode="auto">
            <a:xfrm>
              <a:off x="3246" y="2916"/>
              <a:ext cx="80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400">
                  <a:solidFill>
                    <a:srgbClr val="000000"/>
                  </a:solidFill>
                </a:rPr>
                <a:t>intermembrane</a:t>
              </a:r>
            </a:p>
            <a:p>
              <a:pPr eaLnBrk="1" hangingPunct="1">
                <a:lnSpc>
                  <a:spcPct val="85000"/>
                </a:lnSpc>
              </a:pPr>
              <a:r>
                <a:rPr lang="en-US" sz="1400">
                  <a:solidFill>
                    <a:srgbClr val="000000"/>
                  </a:solidFill>
                </a:rPr>
                <a:t>space</a:t>
              </a:r>
              <a:endParaRPr lang="en-US" sz="1400"/>
            </a:p>
          </p:txBody>
        </p:sp>
        <p:sp>
          <p:nvSpPr>
            <p:cNvPr id="119839" name="Rectangle 7"/>
            <p:cNvSpPr>
              <a:spLocks noChangeArrowheads="1"/>
            </p:cNvSpPr>
            <p:nvPr/>
          </p:nvSpPr>
          <p:spPr bwMode="auto">
            <a:xfrm>
              <a:off x="4475" y="2984"/>
              <a:ext cx="5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400">
                  <a:solidFill>
                    <a:srgbClr val="000000"/>
                  </a:solidFill>
                </a:rPr>
                <a:t>inner</a:t>
              </a:r>
            </a:p>
            <a:p>
              <a:pPr algn="l" eaLnBrk="1" hangingPunct="1">
                <a:lnSpc>
                  <a:spcPct val="85000"/>
                </a:lnSpc>
              </a:pPr>
              <a:r>
                <a:rPr lang="en-US" sz="1400">
                  <a:solidFill>
                    <a:srgbClr val="000000"/>
                  </a:solidFill>
                </a:rPr>
                <a:t>membrane </a:t>
              </a:r>
            </a:p>
          </p:txBody>
        </p:sp>
        <p:sp>
          <p:nvSpPr>
            <p:cNvPr id="119840" name="Rectangle 8"/>
            <p:cNvSpPr>
              <a:spLocks noChangeArrowheads="1"/>
            </p:cNvSpPr>
            <p:nvPr/>
          </p:nvSpPr>
          <p:spPr bwMode="auto">
            <a:xfrm>
              <a:off x="5000" y="2828"/>
              <a:ext cx="5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400">
                  <a:solidFill>
                    <a:srgbClr val="000000"/>
                  </a:solidFill>
                </a:rPr>
                <a:t>outer</a:t>
              </a:r>
            </a:p>
            <a:p>
              <a:pPr algn="l" eaLnBrk="1" hangingPunct="1">
                <a:lnSpc>
                  <a:spcPct val="85000"/>
                </a:lnSpc>
              </a:pPr>
              <a:r>
                <a:rPr lang="en-US" sz="1400">
                  <a:solidFill>
                    <a:srgbClr val="000000"/>
                  </a:solidFill>
                </a:rPr>
                <a:t>membrane </a:t>
              </a:r>
            </a:p>
          </p:txBody>
        </p:sp>
        <p:sp>
          <p:nvSpPr>
            <p:cNvPr id="119841" name="Rectangle 9"/>
            <p:cNvSpPr>
              <a:spLocks noChangeArrowheads="1"/>
            </p:cNvSpPr>
            <p:nvPr/>
          </p:nvSpPr>
          <p:spPr bwMode="auto">
            <a:xfrm>
              <a:off x="4178" y="3317"/>
              <a:ext cx="3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400">
                  <a:solidFill>
                    <a:srgbClr val="000000"/>
                  </a:solidFill>
                </a:rPr>
                <a:t>matrix</a:t>
              </a:r>
              <a:endParaRPr lang="en-US" sz="1400"/>
            </a:p>
          </p:txBody>
        </p:sp>
        <p:sp>
          <p:nvSpPr>
            <p:cNvPr id="119842" name="Rectangle 10"/>
            <p:cNvSpPr>
              <a:spLocks noChangeArrowheads="1"/>
            </p:cNvSpPr>
            <p:nvPr/>
          </p:nvSpPr>
          <p:spPr bwMode="auto">
            <a:xfrm>
              <a:off x="3846" y="3156"/>
              <a:ext cx="3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400">
                  <a:solidFill>
                    <a:srgbClr val="000000"/>
                  </a:solidFill>
                </a:rPr>
                <a:t>cristae</a:t>
              </a:r>
              <a:endParaRPr lang="en-US" sz="1400"/>
            </a:p>
          </p:txBody>
        </p:sp>
        <p:sp>
          <p:nvSpPr>
            <p:cNvPr id="119843" name="Line 11"/>
            <p:cNvSpPr>
              <a:spLocks noChangeShapeType="1"/>
            </p:cNvSpPr>
            <p:nvPr/>
          </p:nvSpPr>
          <p:spPr bwMode="auto">
            <a:xfrm flipH="1">
              <a:off x="5057" y="3039"/>
              <a:ext cx="80" cy="2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4" name="Line 12"/>
            <p:cNvSpPr>
              <a:spLocks noChangeShapeType="1"/>
            </p:cNvSpPr>
            <p:nvPr/>
          </p:nvSpPr>
          <p:spPr bwMode="auto">
            <a:xfrm>
              <a:off x="3595" y="3176"/>
              <a:ext cx="226" cy="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5" name="Line 13"/>
            <p:cNvSpPr>
              <a:spLocks noChangeShapeType="1"/>
            </p:cNvSpPr>
            <p:nvPr/>
          </p:nvSpPr>
          <p:spPr bwMode="auto">
            <a:xfrm flipV="1">
              <a:off x="4754" y="3203"/>
              <a:ext cx="0" cy="3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6" name="Line 14"/>
            <p:cNvSpPr>
              <a:spLocks noChangeShapeType="1"/>
            </p:cNvSpPr>
            <p:nvPr/>
          </p:nvSpPr>
          <p:spPr bwMode="auto">
            <a:xfrm>
              <a:off x="4025" y="3270"/>
              <a:ext cx="1" cy="4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7" name="Line 15"/>
            <p:cNvSpPr>
              <a:spLocks noChangeShapeType="1"/>
            </p:cNvSpPr>
            <p:nvPr/>
          </p:nvSpPr>
          <p:spPr bwMode="auto">
            <a:xfrm>
              <a:off x="4345" y="3422"/>
              <a:ext cx="0" cy="3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8" name="Rectangle 16"/>
            <p:cNvSpPr>
              <a:spLocks noChangeArrowheads="1"/>
            </p:cNvSpPr>
            <p:nvPr/>
          </p:nvSpPr>
          <p:spPr bwMode="auto">
            <a:xfrm>
              <a:off x="2358" y="4006"/>
              <a:ext cx="320" cy="1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31167" name="Picture 63" descr="05_02b"/>
            <p:cNvPicPr>
              <a:picLocks noChangeAspect="1" noChangeArrowheads="1"/>
            </p:cNvPicPr>
            <p:nvPr/>
          </p:nvPicPr>
          <p:blipFill>
            <a:blip r:embed="rId8">
              <a:clrChange>
                <a:clrFrom>
                  <a:srgbClr val="FFFFFF"/>
                </a:clrFrom>
                <a:clrTo>
                  <a:srgbClr val="FFFFFF">
                    <a:alpha val="0"/>
                  </a:srgbClr>
                </a:clrTo>
              </a:clrChange>
            </a:blip>
            <a:srcRect r="41624"/>
            <a:stretch>
              <a:fillRect/>
            </a:stretch>
          </p:blipFill>
          <p:spPr bwMode="auto">
            <a:xfrm rot="20336136">
              <a:off x="1657" y="3067"/>
              <a:ext cx="904" cy="116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19850" name="Freeform 64"/>
            <p:cNvSpPr>
              <a:spLocks/>
            </p:cNvSpPr>
            <p:nvPr/>
          </p:nvSpPr>
          <p:spPr bwMode="auto">
            <a:xfrm>
              <a:off x="2335" y="3699"/>
              <a:ext cx="990" cy="211"/>
            </a:xfrm>
            <a:custGeom>
              <a:avLst/>
              <a:gdLst>
                <a:gd name="T0" fmla="*/ 0 w 1015"/>
                <a:gd name="T1" fmla="*/ 172 h 226"/>
                <a:gd name="T2" fmla="*/ 430 w 1015"/>
                <a:gd name="T3" fmla="*/ 20 h 226"/>
                <a:gd name="T4" fmla="*/ 919 w 1015"/>
                <a:gd name="T5" fmla="*/ 54 h 226"/>
                <a:gd name="T6" fmla="*/ 0 60000 65536"/>
                <a:gd name="T7" fmla="*/ 0 60000 65536"/>
                <a:gd name="T8" fmla="*/ 0 60000 65536"/>
                <a:gd name="T9" fmla="*/ 0 w 1015"/>
                <a:gd name="T10" fmla="*/ 0 h 226"/>
                <a:gd name="T11" fmla="*/ 1015 w 1015"/>
                <a:gd name="T12" fmla="*/ 226 h 226"/>
              </a:gdLst>
              <a:ahLst/>
              <a:cxnLst>
                <a:cxn ang="T6">
                  <a:pos x="T0" y="T1"/>
                </a:cxn>
                <a:cxn ang="T7">
                  <a:pos x="T2" y="T3"/>
                </a:cxn>
                <a:cxn ang="T8">
                  <a:pos x="T4" y="T5"/>
                </a:cxn>
              </a:cxnLst>
              <a:rect l="T9" t="T10" r="T11" b="T12"/>
              <a:pathLst>
                <a:path w="1015" h="226">
                  <a:moveTo>
                    <a:pt x="0" y="226"/>
                  </a:moveTo>
                  <a:cubicBezTo>
                    <a:pt x="153" y="139"/>
                    <a:pt x="306" y="52"/>
                    <a:pt x="475" y="26"/>
                  </a:cubicBezTo>
                  <a:cubicBezTo>
                    <a:pt x="644" y="0"/>
                    <a:pt x="829" y="35"/>
                    <a:pt x="1015" y="71"/>
                  </a:cubicBezTo>
                </a:path>
              </a:pathLst>
            </a:custGeom>
            <a:noFill/>
            <a:ln w="5715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9810" name="Rectangle 2"/>
          <p:cNvSpPr>
            <a:spLocks noGrp="1" noChangeArrowheads="1"/>
          </p:cNvSpPr>
          <p:nvPr>
            <p:ph type="title"/>
          </p:nvPr>
        </p:nvSpPr>
        <p:spPr>
          <a:xfrm>
            <a:off x="457200" y="153048"/>
            <a:ext cx="8229600" cy="1143000"/>
          </a:xfrm>
        </p:spPr>
        <p:txBody>
          <a:bodyPr/>
          <a:lstStyle/>
          <a:p>
            <a:pPr eaLnBrk="1" hangingPunct="1"/>
            <a:r>
              <a:rPr lang="en-US" dirty="0">
                <a:latin typeface="Times New Roman" charset="0"/>
              </a:rPr>
              <a:t>Mitochondria — Structure</a:t>
            </a:r>
          </a:p>
        </p:txBody>
      </p:sp>
      <p:grpSp>
        <p:nvGrpSpPr>
          <p:cNvPr id="3" name="Group 38"/>
          <p:cNvGrpSpPr>
            <a:grpSpLocks/>
          </p:cNvGrpSpPr>
          <p:nvPr/>
        </p:nvGrpSpPr>
        <p:grpSpPr bwMode="auto">
          <a:xfrm>
            <a:off x="5529263" y="5629275"/>
            <a:ext cx="2286000" cy="650875"/>
            <a:chOff x="3395" y="3515"/>
            <a:chExt cx="1440" cy="410"/>
          </a:xfrm>
        </p:grpSpPr>
        <p:sp>
          <p:nvSpPr>
            <p:cNvPr id="119820" name="Oval 20"/>
            <p:cNvSpPr>
              <a:spLocks noChangeArrowheads="1"/>
            </p:cNvSpPr>
            <p:nvPr/>
          </p:nvSpPr>
          <p:spPr bwMode="auto">
            <a:xfrm>
              <a:off x="3745" y="389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1" name="Oval 21"/>
            <p:cNvSpPr>
              <a:spLocks noChangeArrowheads="1"/>
            </p:cNvSpPr>
            <p:nvPr/>
          </p:nvSpPr>
          <p:spPr bwMode="auto">
            <a:xfrm>
              <a:off x="3795" y="376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2" name="Oval 22"/>
            <p:cNvSpPr>
              <a:spLocks noChangeArrowheads="1"/>
            </p:cNvSpPr>
            <p:nvPr/>
          </p:nvSpPr>
          <p:spPr bwMode="auto">
            <a:xfrm>
              <a:off x="3895" y="364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3" name="Oval 23"/>
            <p:cNvSpPr>
              <a:spLocks noChangeArrowheads="1"/>
            </p:cNvSpPr>
            <p:nvPr/>
          </p:nvSpPr>
          <p:spPr bwMode="auto">
            <a:xfrm>
              <a:off x="4015" y="365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4" name="Oval 24"/>
            <p:cNvSpPr>
              <a:spLocks noChangeArrowheads="1"/>
            </p:cNvSpPr>
            <p:nvPr/>
          </p:nvSpPr>
          <p:spPr bwMode="auto">
            <a:xfrm>
              <a:off x="4005" y="372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5" name="Oval 25"/>
            <p:cNvSpPr>
              <a:spLocks noChangeArrowheads="1"/>
            </p:cNvSpPr>
            <p:nvPr/>
          </p:nvSpPr>
          <p:spPr bwMode="auto">
            <a:xfrm>
              <a:off x="4185" y="389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6" name="Oval 26"/>
            <p:cNvSpPr>
              <a:spLocks noChangeArrowheads="1"/>
            </p:cNvSpPr>
            <p:nvPr/>
          </p:nvSpPr>
          <p:spPr bwMode="auto">
            <a:xfrm>
              <a:off x="4210" y="375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7" name="Oval 27"/>
            <p:cNvSpPr>
              <a:spLocks noChangeArrowheads="1"/>
            </p:cNvSpPr>
            <p:nvPr/>
          </p:nvSpPr>
          <p:spPr bwMode="auto">
            <a:xfrm>
              <a:off x="3990" y="389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8" name="Oval 28"/>
            <p:cNvSpPr>
              <a:spLocks noChangeArrowheads="1"/>
            </p:cNvSpPr>
            <p:nvPr/>
          </p:nvSpPr>
          <p:spPr bwMode="auto">
            <a:xfrm>
              <a:off x="4450" y="385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29" name="Oval 29"/>
            <p:cNvSpPr>
              <a:spLocks noChangeArrowheads="1"/>
            </p:cNvSpPr>
            <p:nvPr/>
          </p:nvSpPr>
          <p:spPr bwMode="auto">
            <a:xfrm>
              <a:off x="4525" y="356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0" name="Oval 31"/>
            <p:cNvSpPr>
              <a:spLocks noChangeArrowheads="1"/>
            </p:cNvSpPr>
            <p:nvPr/>
          </p:nvSpPr>
          <p:spPr bwMode="auto">
            <a:xfrm>
              <a:off x="4700" y="355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1" name="Oval 32"/>
            <p:cNvSpPr>
              <a:spLocks noChangeArrowheads="1"/>
            </p:cNvSpPr>
            <p:nvPr/>
          </p:nvSpPr>
          <p:spPr bwMode="auto">
            <a:xfrm>
              <a:off x="4770" y="370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2" name="Oval 33"/>
            <p:cNvSpPr>
              <a:spLocks noChangeArrowheads="1"/>
            </p:cNvSpPr>
            <p:nvPr/>
          </p:nvSpPr>
          <p:spPr bwMode="auto">
            <a:xfrm>
              <a:off x="4805" y="351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3" name="Oval 34"/>
            <p:cNvSpPr>
              <a:spLocks noChangeArrowheads="1"/>
            </p:cNvSpPr>
            <p:nvPr/>
          </p:nvSpPr>
          <p:spPr bwMode="auto">
            <a:xfrm>
              <a:off x="3595" y="3815"/>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4" name="Oval 35"/>
            <p:cNvSpPr>
              <a:spLocks noChangeArrowheads="1"/>
            </p:cNvSpPr>
            <p:nvPr/>
          </p:nvSpPr>
          <p:spPr bwMode="auto">
            <a:xfrm>
              <a:off x="3600" y="364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5" name="Oval 36"/>
            <p:cNvSpPr>
              <a:spLocks noChangeArrowheads="1"/>
            </p:cNvSpPr>
            <p:nvPr/>
          </p:nvSpPr>
          <p:spPr bwMode="auto">
            <a:xfrm>
              <a:off x="3440" y="3680"/>
              <a:ext cx="30" cy="30"/>
            </a:xfrm>
            <a:prstGeom prst="ellipse">
              <a:avLst/>
            </a:prstGeom>
            <a:solidFill>
              <a:srgbClr val="000000"/>
            </a:solidFill>
            <a:ln w="9525">
              <a:solidFill>
                <a:schemeClr val="tx1"/>
              </a:solidFill>
              <a:round/>
              <a:headEnd/>
              <a:tailEnd/>
            </a:ln>
          </p:spPr>
          <p:txBody>
            <a:bodyPr wrap="none" anchor="ctr"/>
            <a:lstStyle/>
            <a:p>
              <a:endParaRPr lang="en-US"/>
            </a:p>
          </p:txBody>
        </p:sp>
        <p:sp>
          <p:nvSpPr>
            <p:cNvPr id="119836" name="Oval 37"/>
            <p:cNvSpPr>
              <a:spLocks noChangeArrowheads="1"/>
            </p:cNvSpPr>
            <p:nvPr/>
          </p:nvSpPr>
          <p:spPr bwMode="auto">
            <a:xfrm>
              <a:off x="3395" y="3750"/>
              <a:ext cx="30" cy="30"/>
            </a:xfrm>
            <a:prstGeom prst="ellipse">
              <a:avLst/>
            </a:prstGeom>
            <a:solidFill>
              <a:srgbClr val="000000"/>
            </a:solidFill>
            <a:ln w="9525">
              <a:solidFill>
                <a:schemeClr val="tx1"/>
              </a:solidFill>
              <a:round/>
              <a:headEnd/>
              <a:tailEnd/>
            </a:ln>
          </p:spPr>
          <p:txBody>
            <a:bodyPr wrap="none" anchor="ctr"/>
            <a:lstStyle/>
            <a:p>
              <a:endParaRPr lang="en-US"/>
            </a:p>
          </p:txBody>
        </p:sp>
      </p:grpSp>
      <p:sp>
        <p:nvSpPr>
          <p:cNvPr id="431163" name="Rectangle 59" descr="Rectangle: Click to edit Master text styles&#10;Second level&#10;Third level&#10;Fourth level&#10;Fifth level"/>
          <p:cNvSpPr>
            <a:spLocks noGrp="1" noChangeArrowheads="1"/>
          </p:cNvSpPr>
          <p:nvPr>
            <p:ph type="body" idx="1"/>
          </p:nvPr>
        </p:nvSpPr>
        <p:spPr>
          <a:xfrm>
            <a:off x="168275" y="916731"/>
            <a:ext cx="8002588" cy="3849688"/>
          </a:xfrm>
          <a:noFill/>
        </p:spPr>
        <p:txBody>
          <a:bodyPr>
            <a:normAutofit lnSpcReduction="10000"/>
          </a:bodyPr>
          <a:lstStyle/>
          <a:p>
            <a:pPr eaLnBrk="1" hangingPunct="1">
              <a:lnSpc>
                <a:spcPct val="90000"/>
              </a:lnSpc>
              <a:spcBef>
                <a:spcPts val="600"/>
              </a:spcBef>
              <a:spcAft>
                <a:spcPct val="0"/>
              </a:spcAft>
            </a:pPr>
            <a:r>
              <a:rPr lang="en-US" sz="2200" dirty="0">
                <a:latin typeface="Tahoma" charset="0"/>
              </a:rPr>
              <a:t>Double membrane energy harvesting organelle</a:t>
            </a:r>
          </a:p>
          <a:p>
            <a:pPr lvl="1" eaLnBrk="1" hangingPunct="1">
              <a:spcBef>
                <a:spcPts val="600"/>
              </a:spcBef>
              <a:spcAft>
                <a:spcPct val="0"/>
              </a:spcAft>
            </a:pPr>
            <a:r>
              <a:rPr lang="en-US" sz="2000" dirty="0">
                <a:latin typeface="Tahoma" charset="0"/>
                <a:ea typeface="Arial" charset="0"/>
                <a:cs typeface="Arial" charset="0"/>
              </a:rPr>
              <a:t>smooth outer membrane</a:t>
            </a:r>
          </a:p>
          <a:p>
            <a:pPr lvl="1" eaLnBrk="1" hangingPunct="1">
              <a:spcBef>
                <a:spcPts val="600"/>
              </a:spcBef>
              <a:spcAft>
                <a:spcPct val="0"/>
              </a:spcAft>
            </a:pPr>
            <a:r>
              <a:rPr lang="en-US" sz="2000" dirty="0">
                <a:latin typeface="Tahoma" charset="0"/>
                <a:ea typeface="Arial" charset="0"/>
                <a:cs typeface="Arial" charset="0"/>
              </a:rPr>
              <a:t>highly folded inner membrane</a:t>
            </a:r>
          </a:p>
          <a:p>
            <a:pPr lvl="2" eaLnBrk="1" hangingPunct="1">
              <a:spcBef>
                <a:spcPts val="600"/>
              </a:spcBef>
              <a:spcAft>
                <a:spcPct val="0"/>
              </a:spcAft>
            </a:pPr>
            <a:r>
              <a:rPr lang="en-US" sz="1800" u="sng" dirty="0">
                <a:solidFill>
                  <a:srgbClr val="CC0000"/>
                </a:solidFill>
                <a:latin typeface="Tahoma" charset="0"/>
                <a:ea typeface="Arial" charset="0"/>
                <a:cs typeface="Arial" charset="0"/>
              </a:rPr>
              <a:t>cristae</a:t>
            </a:r>
            <a:endParaRPr lang="en-US" sz="1800" dirty="0">
              <a:latin typeface="Tahoma" charset="0"/>
              <a:ea typeface="Arial" charset="0"/>
              <a:cs typeface="Arial" charset="0"/>
            </a:endParaRPr>
          </a:p>
          <a:p>
            <a:pPr lvl="1" eaLnBrk="1" hangingPunct="1">
              <a:lnSpc>
                <a:spcPct val="90000"/>
              </a:lnSpc>
              <a:spcBef>
                <a:spcPts val="600"/>
              </a:spcBef>
              <a:spcAft>
                <a:spcPct val="0"/>
              </a:spcAft>
            </a:pPr>
            <a:r>
              <a:rPr lang="en-US" sz="2000" u="sng" dirty="0" err="1">
                <a:solidFill>
                  <a:srgbClr val="CC0000"/>
                </a:solidFill>
                <a:latin typeface="Tahoma" charset="0"/>
                <a:ea typeface="Arial" charset="0"/>
                <a:cs typeface="Arial" charset="0"/>
              </a:rPr>
              <a:t>intermembrane</a:t>
            </a:r>
            <a:r>
              <a:rPr lang="en-US" sz="2000" u="sng" dirty="0">
                <a:solidFill>
                  <a:srgbClr val="CC0000"/>
                </a:solidFill>
                <a:latin typeface="Tahoma" charset="0"/>
                <a:ea typeface="Arial" charset="0"/>
                <a:cs typeface="Arial" charset="0"/>
              </a:rPr>
              <a:t> space</a:t>
            </a:r>
            <a:endParaRPr lang="en-US" sz="2000" dirty="0">
              <a:latin typeface="Tahoma" charset="0"/>
              <a:ea typeface="Arial" charset="0"/>
              <a:cs typeface="Arial" charset="0"/>
            </a:endParaRPr>
          </a:p>
          <a:p>
            <a:pPr lvl="2" eaLnBrk="1" hangingPunct="1">
              <a:spcBef>
                <a:spcPts val="600"/>
              </a:spcBef>
              <a:spcAft>
                <a:spcPct val="0"/>
              </a:spcAft>
            </a:pPr>
            <a:r>
              <a:rPr lang="en-US" sz="1800" dirty="0">
                <a:latin typeface="Tahoma" charset="0"/>
                <a:ea typeface="Arial" charset="0"/>
                <a:cs typeface="Arial" charset="0"/>
              </a:rPr>
              <a:t>fluid-filled space between membranes</a:t>
            </a:r>
          </a:p>
          <a:p>
            <a:pPr lvl="1" eaLnBrk="1" hangingPunct="1">
              <a:lnSpc>
                <a:spcPct val="90000"/>
              </a:lnSpc>
              <a:spcBef>
                <a:spcPts val="600"/>
              </a:spcBef>
              <a:spcAft>
                <a:spcPct val="0"/>
              </a:spcAft>
            </a:pPr>
            <a:r>
              <a:rPr lang="en-US" sz="2000" u="sng" dirty="0">
                <a:solidFill>
                  <a:srgbClr val="CC0000"/>
                </a:solidFill>
                <a:latin typeface="Tahoma" charset="0"/>
                <a:ea typeface="Arial" charset="0"/>
                <a:cs typeface="Arial" charset="0"/>
              </a:rPr>
              <a:t>matrix</a:t>
            </a:r>
            <a:endParaRPr lang="en-US" sz="2000" dirty="0">
              <a:latin typeface="Tahoma" charset="0"/>
              <a:ea typeface="Arial" charset="0"/>
              <a:cs typeface="Arial" charset="0"/>
            </a:endParaRPr>
          </a:p>
          <a:p>
            <a:pPr lvl="2" eaLnBrk="1" hangingPunct="1">
              <a:lnSpc>
                <a:spcPct val="90000"/>
              </a:lnSpc>
              <a:spcBef>
                <a:spcPts val="600"/>
              </a:spcBef>
              <a:spcAft>
                <a:spcPct val="0"/>
              </a:spcAft>
            </a:pPr>
            <a:r>
              <a:rPr lang="en-US" sz="1800" dirty="0">
                <a:latin typeface="Tahoma" charset="0"/>
                <a:ea typeface="Arial" charset="0"/>
                <a:cs typeface="Arial" charset="0"/>
              </a:rPr>
              <a:t>inner fluid-filled space</a:t>
            </a:r>
          </a:p>
          <a:p>
            <a:pPr lvl="1" eaLnBrk="1" hangingPunct="1">
              <a:lnSpc>
                <a:spcPct val="90000"/>
              </a:lnSpc>
              <a:spcBef>
                <a:spcPts val="600"/>
              </a:spcBef>
              <a:spcAft>
                <a:spcPct val="0"/>
              </a:spcAft>
            </a:pPr>
            <a:r>
              <a:rPr lang="en-US" sz="2000" dirty="0">
                <a:latin typeface="Tahoma" charset="0"/>
                <a:ea typeface="Arial" charset="0"/>
                <a:cs typeface="Arial" charset="0"/>
              </a:rPr>
              <a:t>DNA, ribosomes</a:t>
            </a:r>
          </a:p>
          <a:p>
            <a:pPr lvl="1" eaLnBrk="1" hangingPunct="1">
              <a:spcBef>
                <a:spcPts val="600"/>
              </a:spcBef>
              <a:spcAft>
                <a:spcPct val="0"/>
              </a:spcAft>
            </a:pPr>
            <a:r>
              <a:rPr lang="en-US" sz="2000" dirty="0">
                <a:latin typeface="Tahoma" charset="0"/>
                <a:ea typeface="Arial" charset="0"/>
                <a:cs typeface="Arial" charset="0"/>
              </a:rPr>
              <a:t>enzymes</a:t>
            </a:r>
          </a:p>
          <a:p>
            <a:pPr lvl="2" eaLnBrk="1" hangingPunct="1">
              <a:spcBef>
                <a:spcPts val="600"/>
              </a:spcBef>
              <a:spcAft>
                <a:spcPct val="0"/>
              </a:spcAft>
            </a:pPr>
            <a:r>
              <a:rPr lang="en-US" sz="1800" dirty="0">
                <a:latin typeface="Tahoma" charset="0"/>
                <a:ea typeface="Arial" charset="0"/>
                <a:cs typeface="Arial" charset="0"/>
              </a:rPr>
              <a:t>free in matrix &amp; membrane-bound </a:t>
            </a:r>
          </a:p>
        </p:txBody>
      </p:sp>
      <p:grpSp>
        <p:nvGrpSpPr>
          <p:cNvPr id="4" name="Group 61"/>
          <p:cNvGrpSpPr>
            <a:grpSpLocks/>
          </p:cNvGrpSpPr>
          <p:nvPr/>
        </p:nvGrpSpPr>
        <p:grpSpPr bwMode="auto">
          <a:xfrm>
            <a:off x="7218363" y="5788025"/>
            <a:ext cx="1925637" cy="1069975"/>
            <a:chOff x="4459" y="3615"/>
            <a:chExt cx="1213" cy="674"/>
          </a:xfrm>
        </p:grpSpPr>
        <p:sp>
          <p:nvSpPr>
            <p:cNvPr id="119817" name="Freeform 17"/>
            <p:cNvSpPr>
              <a:spLocks/>
            </p:cNvSpPr>
            <p:nvPr/>
          </p:nvSpPr>
          <p:spPr bwMode="auto">
            <a:xfrm>
              <a:off x="4459" y="3615"/>
              <a:ext cx="113" cy="250"/>
            </a:xfrm>
            <a:custGeom>
              <a:avLst/>
              <a:gdLst>
                <a:gd name="T0" fmla="*/ 31 w 113"/>
                <a:gd name="T1" fmla="*/ 0 h 115"/>
                <a:gd name="T2" fmla="*/ 21 w 113"/>
                <a:gd name="T3" fmla="*/ 341 h 115"/>
                <a:gd name="T4" fmla="*/ 6 w 113"/>
                <a:gd name="T5" fmla="*/ 552 h 115"/>
                <a:gd name="T6" fmla="*/ 31 w 113"/>
                <a:gd name="T7" fmla="*/ 1674 h 115"/>
                <a:gd name="T8" fmla="*/ 51 w 113"/>
                <a:gd name="T9" fmla="*/ 2343 h 115"/>
                <a:gd name="T10" fmla="*/ 81 w 113"/>
                <a:gd name="T11" fmla="*/ 2565 h 115"/>
                <a:gd name="T12" fmla="*/ 81 w 113"/>
                <a:gd name="T13" fmla="*/ 1450 h 115"/>
                <a:gd name="T14" fmla="*/ 31 w 113"/>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5"/>
                <a:gd name="T26" fmla="*/ 113 w 1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5">
                  <a:moveTo>
                    <a:pt x="31" y="0"/>
                  </a:moveTo>
                  <a:cubicBezTo>
                    <a:pt x="27" y="5"/>
                    <a:pt x="25" y="10"/>
                    <a:pt x="21" y="15"/>
                  </a:cubicBezTo>
                  <a:cubicBezTo>
                    <a:pt x="16" y="19"/>
                    <a:pt x="7" y="19"/>
                    <a:pt x="6" y="25"/>
                  </a:cubicBezTo>
                  <a:cubicBezTo>
                    <a:pt x="0" y="42"/>
                    <a:pt x="31" y="75"/>
                    <a:pt x="31" y="75"/>
                  </a:cubicBezTo>
                  <a:cubicBezTo>
                    <a:pt x="35" y="94"/>
                    <a:pt x="31" y="96"/>
                    <a:pt x="51" y="105"/>
                  </a:cubicBezTo>
                  <a:cubicBezTo>
                    <a:pt x="60" y="109"/>
                    <a:pt x="81" y="115"/>
                    <a:pt x="81" y="115"/>
                  </a:cubicBezTo>
                  <a:cubicBezTo>
                    <a:pt x="113" y="104"/>
                    <a:pt x="94" y="85"/>
                    <a:pt x="81" y="65"/>
                  </a:cubicBezTo>
                  <a:cubicBezTo>
                    <a:pt x="74" y="6"/>
                    <a:pt x="78" y="15"/>
                    <a:pt x="31" y="0"/>
                  </a:cubicBez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8" name="Line 18"/>
            <p:cNvSpPr>
              <a:spLocks noChangeShapeType="1"/>
            </p:cNvSpPr>
            <p:nvPr/>
          </p:nvSpPr>
          <p:spPr bwMode="auto">
            <a:xfrm flipH="1" flipV="1">
              <a:off x="4566" y="3877"/>
              <a:ext cx="350" cy="2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9" name="Rectangle 19"/>
            <p:cNvSpPr>
              <a:spLocks noChangeArrowheads="1"/>
            </p:cNvSpPr>
            <p:nvPr/>
          </p:nvSpPr>
          <p:spPr bwMode="auto">
            <a:xfrm>
              <a:off x="4932" y="4061"/>
              <a:ext cx="74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400">
                  <a:solidFill>
                    <a:srgbClr val="000000"/>
                  </a:solidFill>
                </a:rPr>
                <a:t>mitochondrial</a:t>
              </a:r>
              <a:br>
                <a:rPr lang="en-US" sz="1400">
                  <a:solidFill>
                    <a:srgbClr val="000000"/>
                  </a:solidFill>
                </a:rPr>
              </a:br>
              <a:r>
                <a:rPr lang="en-US" sz="1400">
                  <a:solidFill>
                    <a:srgbClr val="000000"/>
                  </a:solidFill>
                </a:rPr>
                <a:t>DNA</a:t>
              </a:r>
              <a:endParaRPr lang="en-US" sz="1400"/>
            </a:p>
          </p:txBody>
        </p:sp>
      </p:grpSp>
      <p:pic>
        <p:nvPicPr>
          <p:cNvPr id="431170" name="Picture 66" descr="05_21b"/>
          <p:cNvPicPr>
            <a:picLocks noChangeAspect="1" noChangeArrowheads="1"/>
          </p:cNvPicPr>
          <p:nvPr/>
        </p:nvPicPr>
        <p:blipFill>
          <a:blip r:embed="rId9"/>
          <a:srcRect l="6750" t="24001" r="2251" b="24001"/>
          <a:stretch>
            <a:fillRect/>
          </a:stretch>
        </p:blipFill>
        <p:spPr bwMode="auto">
          <a:xfrm>
            <a:off x="5708650" y="1657350"/>
            <a:ext cx="3259138" cy="139541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31173" name="Picture 69" descr="mito"/>
          <p:cNvPicPr>
            <a:picLocks noChangeAspect="1" noChangeArrowheads="1"/>
          </p:cNvPicPr>
          <p:nvPr/>
        </p:nvPicPr>
        <p:blipFill>
          <a:blip r:embed="rId10"/>
          <a:srcRect/>
          <a:stretch>
            <a:fillRect/>
          </a:stretch>
        </p:blipFill>
        <p:spPr bwMode="auto">
          <a:xfrm>
            <a:off x="127000" y="5121275"/>
            <a:ext cx="2343150" cy="1646238"/>
          </a:xfrm>
          <a:prstGeom prst="rect">
            <a:avLst/>
          </a:prstGeom>
          <a:noFill/>
          <a:effectLst>
            <a:outerShdw blurRad="63500" dist="38099" dir="2700000" algn="ctr" rotWithShape="0">
              <a:srgbClr val="000000">
                <a:alpha val="74998"/>
              </a:srgbClr>
            </a:outerShdw>
          </a:effectLst>
        </p:spPr>
      </p:pic>
      <p:sp>
        <p:nvSpPr>
          <p:cNvPr id="431174" name="AutoShape 70"/>
          <p:cNvSpPr>
            <a:spLocks noChangeArrowheads="1"/>
          </p:cNvSpPr>
          <p:nvPr/>
        </p:nvSpPr>
        <p:spPr bwMode="auto">
          <a:xfrm>
            <a:off x="304800" y="6238875"/>
            <a:ext cx="2384425" cy="593725"/>
          </a:xfrm>
          <a:prstGeom prst="roundRect">
            <a:avLst>
              <a:gd name="adj" fmla="val 16667"/>
            </a:avLst>
          </a:prstGeom>
          <a:solidFill>
            <a:srgbClr val="FFEA18"/>
          </a:solidFill>
          <a:ln w="9525">
            <a:solidFill>
              <a:srgbClr val="000000"/>
            </a:solidFill>
            <a:round/>
            <a:headEnd/>
            <a:tailEnd/>
          </a:ln>
        </p:spPr>
        <p:txBody>
          <a:bodyPr rIns="0">
            <a:spAutoFit/>
          </a:bodyPr>
          <a:lstStyle/>
          <a:p>
            <a:pPr algn="l">
              <a:lnSpc>
                <a:spcPct val="90000"/>
              </a:lnSpc>
            </a:pPr>
            <a:r>
              <a:rPr lang="en-US" sz="1600">
                <a:solidFill>
                  <a:srgbClr val="CC0000"/>
                </a:solidFill>
              </a:rPr>
              <a:t>What cells would have a lot of mitochondria?</a:t>
            </a:r>
          </a:p>
        </p:txBody>
      </p:sp>
    </p:spTree>
    <p:extLst>
      <p:ext uri="{BB962C8B-B14F-4D97-AF65-F5344CB8AC3E}">
        <p14:creationId xmlns:p14="http://schemas.microsoft.com/office/powerpoint/2010/main" val="3285965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1163">
                                            <p:txEl>
                                              <p:pRg st="0" end="0"/>
                                            </p:txEl>
                                          </p:spTgt>
                                        </p:tgtEl>
                                        <p:attrNameLst>
                                          <p:attrName>style.visibility</p:attrName>
                                        </p:attrNameLst>
                                      </p:cBhvr>
                                      <p:to>
                                        <p:strVal val="visible"/>
                                      </p:to>
                                    </p:set>
                                    <p:anim calcmode="lin" valueType="num">
                                      <p:cBhvr additive="base">
                                        <p:cTn id="7" dur="500" fill="hold"/>
                                        <p:tgtEl>
                                          <p:spTgt spid="431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11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31170"/>
                                        </p:tgtEl>
                                        <p:attrNameLst>
                                          <p:attrName>style.visibility</p:attrName>
                                        </p:attrNameLst>
                                      </p:cBhvr>
                                      <p:to>
                                        <p:strVal val="visible"/>
                                      </p:to>
                                    </p:set>
                                    <p:animEffect transition="in" filter="wipe(left)">
                                      <p:cBhvr>
                                        <p:cTn id="18" dur="500"/>
                                        <p:tgtEl>
                                          <p:spTgt spid="431170"/>
                                        </p:tgtEl>
                                      </p:cBhvr>
                                    </p:animEffect>
                                  </p:childTnLst>
                                  <p:subTnLst>
                                    <p:audio>
                                      <p:cMediaNode>
                                        <p:cTn display="0" masterRel="sameClick">
                                          <p:stCondLst>
                                            <p:cond evt="begin" delay="0">
                                              <p:tn val="16"/>
                                            </p:cond>
                                          </p:stCondLst>
                                          <p:endCondLst>
                                            <p:cond evt="onStopAudio" delay="0">
                                              <p:tgtEl>
                                                <p:sldTgt/>
                                              </p:tgtEl>
                                            </p:cond>
                                          </p:endCondLst>
                                        </p:cTn>
                                        <p:tgtEl>
                                          <p:sndTgt r:embed="rId5"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1163">
                                            <p:txEl>
                                              <p:pRg st="1" end="1"/>
                                            </p:txEl>
                                          </p:spTgt>
                                        </p:tgtEl>
                                        <p:attrNameLst>
                                          <p:attrName>style.visibility</p:attrName>
                                        </p:attrNameLst>
                                      </p:cBhvr>
                                      <p:to>
                                        <p:strVal val="visible"/>
                                      </p:to>
                                    </p:set>
                                    <p:anim calcmode="lin" valueType="num">
                                      <p:cBhvr additive="base">
                                        <p:cTn id="23" dur="500" fill="hold"/>
                                        <p:tgtEl>
                                          <p:spTgt spid="43116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31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1163">
                                            <p:txEl>
                                              <p:pRg st="2" end="2"/>
                                            </p:txEl>
                                          </p:spTgt>
                                        </p:tgtEl>
                                        <p:attrNameLst>
                                          <p:attrName>style.visibility</p:attrName>
                                        </p:attrNameLst>
                                      </p:cBhvr>
                                      <p:to>
                                        <p:strVal val="visible"/>
                                      </p:to>
                                    </p:set>
                                    <p:anim calcmode="lin" valueType="num">
                                      <p:cBhvr additive="base">
                                        <p:cTn id="29" dur="500" fill="hold"/>
                                        <p:tgtEl>
                                          <p:spTgt spid="43116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31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31163">
                                            <p:txEl>
                                              <p:pRg st="3" end="3"/>
                                            </p:txEl>
                                          </p:spTgt>
                                        </p:tgtEl>
                                        <p:attrNameLst>
                                          <p:attrName>style.visibility</p:attrName>
                                        </p:attrNameLst>
                                      </p:cBhvr>
                                      <p:to>
                                        <p:strVal val="visible"/>
                                      </p:to>
                                    </p:set>
                                    <p:anim calcmode="lin" valueType="num">
                                      <p:cBhvr additive="base">
                                        <p:cTn id="35" dur="500" fill="hold"/>
                                        <p:tgtEl>
                                          <p:spTgt spid="43116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31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31163">
                                            <p:txEl>
                                              <p:pRg st="4" end="4"/>
                                            </p:txEl>
                                          </p:spTgt>
                                        </p:tgtEl>
                                        <p:attrNameLst>
                                          <p:attrName>style.visibility</p:attrName>
                                        </p:attrNameLst>
                                      </p:cBhvr>
                                      <p:to>
                                        <p:strVal val="visible"/>
                                      </p:to>
                                    </p:set>
                                    <p:anim calcmode="lin" valueType="num">
                                      <p:cBhvr additive="base">
                                        <p:cTn id="41" dur="500" fill="hold"/>
                                        <p:tgtEl>
                                          <p:spTgt spid="43116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31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31163">
                                            <p:txEl>
                                              <p:pRg st="5" end="5"/>
                                            </p:txEl>
                                          </p:spTgt>
                                        </p:tgtEl>
                                        <p:attrNameLst>
                                          <p:attrName>style.visibility</p:attrName>
                                        </p:attrNameLst>
                                      </p:cBhvr>
                                      <p:to>
                                        <p:strVal val="visible"/>
                                      </p:to>
                                    </p:set>
                                    <p:anim calcmode="lin" valueType="num">
                                      <p:cBhvr additive="base">
                                        <p:cTn id="47" dur="500" fill="hold"/>
                                        <p:tgtEl>
                                          <p:spTgt spid="431163">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31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31163">
                                            <p:txEl>
                                              <p:pRg st="6" end="6"/>
                                            </p:txEl>
                                          </p:spTgt>
                                        </p:tgtEl>
                                        <p:attrNameLst>
                                          <p:attrName>style.visibility</p:attrName>
                                        </p:attrNameLst>
                                      </p:cBhvr>
                                      <p:to>
                                        <p:strVal val="visible"/>
                                      </p:to>
                                    </p:set>
                                    <p:anim calcmode="lin" valueType="num">
                                      <p:cBhvr additive="base">
                                        <p:cTn id="53" dur="500" fill="hold"/>
                                        <p:tgtEl>
                                          <p:spTgt spid="431163">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31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31163">
                                            <p:txEl>
                                              <p:pRg st="7" end="7"/>
                                            </p:txEl>
                                          </p:spTgt>
                                        </p:tgtEl>
                                        <p:attrNameLst>
                                          <p:attrName>style.visibility</p:attrName>
                                        </p:attrNameLst>
                                      </p:cBhvr>
                                      <p:to>
                                        <p:strVal val="visible"/>
                                      </p:to>
                                    </p:set>
                                    <p:anim calcmode="lin" valueType="num">
                                      <p:cBhvr additive="base">
                                        <p:cTn id="59" dur="500" fill="hold"/>
                                        <p:tgtEl>
                                          <p:spTgt spid="431163">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31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31163">
                                            <p:txEl>
                                              <p:pRg st="8" end="8"/>
                                            </p:txEl>
                                          </p:spTgt>
                                        </p:tgtEl>
                                        <p:attrNameLst>
                                          <p:attrName>style.visibility</p:attrName>
                                        </p:attrNameLst>
                                      </p:cBhvr>
                                      <p:to>
                                        <p:strVal val="visible"/>
                                      </p:to>
                                    </p:set>
                                    <p:anim calcmode="lin" valueType="num">
                                      <p:cBhvr additive="base">
                                        <p:cTn id="65" dur="500" fill="hold"/>
                                        <p:tgtEl>
                                          <p:spTgt spid="431163">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31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431163">
                                            <p:txEl>
                                              <p:pRg st="9" end="9"/>
                                            </p:txEl>
                                          </p:spTgt>
                                        </p:tgtEl>
                                        <p:attrNameLst>
                                          <p:attrName>style.visibility</p:attrName>
                                        </p:attrNameLst>
                                      </p:cBhvr>
                                      <p:to>
                                        <p:strVal val="visible"/>
                                      </p:to>
                                    </p:set>
                                    <p:anim calcmode="lin" valueType="num">
                                      <p:cBhvr additive="base">
                                        <p:cTn id="81" dur="500" fill="hold"/>
                                        <p:tgtEl>
                                          <p:spTgt spid="431163">
                                            <p:txEl>
                                              <p:pRg st="9" end="9"/>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4311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Whoosh"/>
                                        </p:tgtEl>
                                      </p:cMediaNode>
                                    </p:audio>
                                  </p:subTnLst>
                                </p:cTn>
                              </p:par>
                              <p:par>
                                <p:cTn id="83" presetID="2" presetClass="entr" presetSubtype="8" fill="hold" grpId="0" nodeType="withEffect">
                                  <p:stCondLst>
                                    <p:cond delay="0"/>
                                  </p:stCondLst>
                                  <p:childTnLst>
                                    <p:set>
                                      <p:cBhvr>
                                        <p:cTn id="84" dur="1" fill="hold">
                                          <p:stCondLst>
                                            <p:cond delay="0"/>
                                          </p:stCondLst>
                                        </p:cTn>
                                        <p:tgtEl>
                                          <p:spTgt spid="431163">
                                            <p:txEl>
                                              <p:pRg st="10" end="10"/>
                                            </p:txEl>
                                          </p:spTgt>
                                        </p:tgtEl>
                                        <p:attrNameLst>
                                          <p:attrName>style.visibility</p:attrName>
                                        </p:attrNameLst>
                                      </p:cBhvr>
                                      <p:to>
                                        <p:strVal val="visible"/>
                                      </p:to>
                                    </p:set>
                                    <p:anim calcmode="lin" valueType="num">
                                      <p:cBhvr additive="base">
                                        <p:cTn id="85" dur="500" fill="hold"/>
                                        <p:tgtEl>
                                          <p:spTgt spid="431163">
                                            <p:txEl>
                                              <p:pRg st="10" end="1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3116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431173"/>
                                        </p:tgtEl>
                                        <p:attrNameLst>
                                          <p:attrName>style.visibility</p:attrName>
                                        </p:attrNameLst>
                                      </p:cBhvr>
                                      <p:to>
                                        <p:strVal val="visible"/>
                                      </p:to>
                                    </p:set>
                                    <p:animEffect transition="in" filter="wipe(left)">
                                      <p:cBhvr>
                                        <p:cTn id="91" dur="500"/>
                                        <p:tgtEl>
                                          <p:spTgt spid="431173"/>
                                        </p:tgtEl>
                                      </p:cBhvr>
                                    </p:animEffect>
                                  </p:childTnLst>
                                  <p:subTnLst>
                                    <p:audio>
                                      <p:cMediaNode>
                                        <p:cTn display="0" masterRel="sameClick">
                                          <p:stCondLst>
                                            <p:cond evt="begin" delay="0">
                                              <p:tn val="89"/>
                                            </p:cond>
                                          </p:stCondLst>
                                          <p:endCondLst>
                                            <p:cond evt="onStopAudio" delay="0">
                                              <p:tgtEl>
                                                <p:sldTgt/>
                                              </p:tgtEl>
                                            </p:cond>
                                          </p:endCondLst>
                                        </p:cTn>
                                        <p:tgtEl>
                                          <p:sndTgt r:embed="rId5" name="Pencil Check"/>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31174"/>
                                        </p:tgtEl>
                                        <p:attrNameLst>
                                          <p:attrName>style.visibility</p:attrName>
                                        </p:attrNameLst>
                                      </p:cBhvr>
                                      <p:to>
                                        <p:strVal val="visible"/>
                                      </p:to>
                                    </p:set>
                                    <p:animEffect transition="in" filter="wipe(left)">
                                      <p:cBhvr>
                                        <p:cTn id="96" dur="500"/>
                                        <p:tgtEl>
                                          <p:spTgt spid="431174"/>
                                        </p:tgtEl>
                                      </p:cBhvr>
                                    </p:animEffect>
                                  </p:childTnLst>
                                  <p:subTnLst>
                                    <p:audio>
                                      <p:cMediaNode>
                                        <p:cTn display="0" masterRel="sameClick">
                                          <p:stCondLst>
                                            <p:cond evt="begin" delay="0">
                                              <p:tn val="9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63" grpId="0" build="p" autoUpdateAnimBg="0"/>
      <p:bldP spid="43117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US">
                <a:latin typeface="Times New Roman" charset="0"/>
              </a:rPr>
              <a:t>Mitochondria – Function</a:t>
            </a:r>
          </a:p>
        </p:txBody>
      </p:sp>
      <p:pic>
        <p:nvPicPr>
          <p:cNvPr id="121858" name="Picture 5"/>
          <p:cNvPicPr>
            <a:picLocks noChangeAspect="1" noChangeArrowheads="1"/>
          </p:cNvPicPr>
          <p:nvPr/>
        </p:nvPicPr>
        <p:blipFill>
          <a:blip r:embed="rId5">
            <a:extLst>
              <a:ext uri="{28A0092B-C50C-407E-A947-70E740481C1C}">
                <a14:useLocalDpi xmlns:a14="http://schemas.microsoft.com/office/drawing/2010/main" val="0"/>
              </a:ext>
            </a:extLst>
          </a:blip>
          <a:srcRect b="7390"/>
          <a:stretch>
            <a:fillRect/>
          </a:stretch>
        </p:blipFill>
        <p:spPr bwMode="auto">
          <a:xfrm>
            <a:off x="119063" y="2263775"/>
            <a:ext cx="4246562" cy="3046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25990" name="Rectangle 6"/>
          <p:cNvSpPr>
            <a:spLocks noChangeArrowheads="1"/>
          </p:cNvSpPr>
          <p:nvPr/>
        </p:nvSpPr>
        <p:spPr bwMode="auto">
          <a:xfrm>
            <a:off x="119063" y="5411788"/>
            <a:ext cx="4265612" cy="12303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200">
                <a:solidFill>
                  <a:srgbClr val="000000"/>
                </a:solidFill>
              </a:rPr>
              <a:t>What does this tell us about the evolution of eukaryotes?</a:t>
            </a:r>
          </a:p>
          <a:p>
            <a:pPr algn="l">
              <a:lnSpc>
                <a:spcPct val="140000"/>
              </a:lnSpc>
            </a:pPr>
            <a:r>
              <a:rPr lang="en-US" sz="2200">
                <a:solidFill>
                  <a:srgbClr val="CC0000"/>
                </a:solidFill>
              </a:rPr>
              <a:t>Endosymbiosis</a:t>
            </a:r>
            <a:r>
              <a:rPr lang="en-US" sz="2200" i="1">
                <a:solidFill>
                  <a:srgbClr val="CC0000"/>
                </a:solidFill>
              </a:rPr>
              <a:t>!</a:t>
            </a:r>
            <a:endParaRPr lang="en-US" sz="2200">
              <a:solidFill>
                <a:schemeClr val="tx2"/>
              </a:solidFill>
            </a:endParaRPr>
          </a:p>
        </p:txBody>
      </p:sp>
      <p:sp>
        <p:nvSpPr>
          <p:cNvPr id="425987" name="Rectangle 3"/>
          <p:cNvSpPr>
            <a:spLocks noChangeArrowheads="1"/>
          </p:cNvSpPr>
          <p:nvPr/>
        </p:nvSpPr>
        <p:spPr bwMode="auto">
          <a:xfrm>
            <a:off x="119063" y="1320800"/>
            <a:ext cx="4238625" cy="8540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anchor="ctr">
            <a:spAutoFit/>
          </a:bodyPr>
          <a:lstStyle/>
          <a:p>
            <a:pPr algn="l"/>
            <a:r>
              <a:rPr lang="en-US" sz="2500">
                <a:solidFill>
                  <a:srgbClr val="CC0000"/>
                </a:solidFill>
              </a:rPr>
              <a:t>Dividing mitochondria</a:t>
            </a:r>
            <a:endParaRPr lang="en-US" sz="2500">
              <a:solidFill>
                <a:schemeClr val="tx2"/>
              </a:solidFill>
            </a:endParaRPr>
          </a:p>
          <a:p>
            <a:pPr algn="l"/>
            <a:r>
              <a:rPr lang="en-US" sz="2500">
                <a:solidFill>
                  <a:srgbClr val="000000"/>
                </a:solidFill>
              </a:rPr>
              <a:t>Who else divides like that?</a:t>
            </a:r>
            <a:endParaRPr lang="en-US" sz="2600">
              <a:solidFill>
                <a:srgbClr val="000000"/>
              </a:solidFill>
            </a:endParaRPr>
          </a:p>
        </p:txBody>
      </p:sp>
      <p:sp>
        <p:nvSpPr>
          <p:cNvPr id="426000" name="Rectangle 16"/>
          <p:cNvSpPr>
            <a:spLocks noChangeArrowheads="1"/>
          </p:cNvSpPr>
          <p:nvPr/>
        </p:nvSpPr>
        <p:spPr bwMode="auto">
          <a:xfrm>
            <a:off x="4467225" y="5395913"/>
            <a:ext cx="4643438" cy="14319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200">
                <a:solidFill>
                  <a:srgbClr val="000000"/>
                </a:solidFill>
              </a:rPr>
              <a:t>Advantage of highly folded inner membrane?</a:t>
            </a:r>
            <a:endParaRPr lang="en-US" sz="2200">
              <a:solidFill>
                <a:schemeClr val="tx2"/>
              </a:solidFill>
            </a:endParaRPr>
          </a:p>
          <a:p>
            <a:pPr algn="l"/>
            <a:r>
              <a:rPr lang="en-US" sz="2200">
                <a:solidFill>
                  <a:srgbClr val="CC0000"/>
                </a:solidFill>
              </a:rPr>
              <a:t>More surface area for membrane-bound enzymes &amp; permeases</a:t>
            </a:r>
            <a:endParaRPr lang="en-US" sz="2200">
              <a:solidFill>
                <a:srgbClr val="000000"/>
              </a:solidFill>
            </a:endParaRPr>
          </a:p>
        </p:txBody>
      </p:sp>
      <p:grpSp>
        <p:nvGrpSpPr>
          <p:cNvPr id="121862" name="Group 10"/>
          <p:cNvGrpSpPr>
            <a:grpSpLocks/>
          </p:cNvGrpSpPr>
          <p:nvPr/>
        </p:nvGrpSpPr>
        <p:grpSpPr bwMode="auto">
          <a:xfrm>
            <a:off x="4427538" y="2133600"/>
            <a:ext cx="4668837" cy="3173413"/>
            <a:chOff x="2915" y="1364"/>
            <a:chExt cx="2790" cy="1896"/>
          </a:xfrm>
        </p:grpSpPr>
        <p:pic>
          <p:nvPicPr>
            <p:cNvPr id="121865" name="Picture 7"/>
            <p:cNvPicPr>
              <a:picLocks noChangeAspect="1" noChangeArrowheads="1"/>
            </p:cNvPicPr>
            <p:nvPr/>
          </p:nvPicPr>
          <p:blipFill>
            <a:blip r:embed="rId6">
              <a:extLst>
                <a:ext uri="{28A0092B-C50C-407E-A947-70E740481C1C}">
                  <a14:useLocalDpi xmlns:a14="http://schemas.microsoft.com/office/drawing/2010/main" val="0"/>
                </a:ext>
              </a:extLst>
            </a:blip>
            <a:srcRect l="13499" b="10847"/>
            <a:stretch>
              <a:fillRect/>
            </a:stretch>
          </p:blipFill>
          <p:spPr bwMode="auto">
            <a:xfrm>
              <a:off x="2934" y="1364"/>
              <a:ext cx="2771"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6" name="Rectangle 8"/>
            <p:cNvSpPr>
              <a:spLocks noChangeArrowheads="1"/>
            </p:cNvSpPr>
            <p:nvPr/>
          </p:nvSpPr>
          <p:spPr bwMode="auto">
            <a:xfrm>
              <a:off x="2935" y="1750"/>
              <a:ext cx="430" cy="270"/>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867" name="Rectangle 9"/>
            <p:cNvSpPr>
              <a:spLocks noChangeArrowheads="1"/>
            </p:cNvSpPr>
            <p:nvPr/>
          </p:nvSpPr>
          <p:spPr bwMode="auto">
            <a:xfrm>
              <a:off x="2915" y="1390"/>
              <a:ext cx="590" cy="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25995" name="Rectangle 11"/>
          <p:cNvSpPr>
            <a:spLocks noChangeArrowheads="1"/>
          </p:cNvSpPr>
          <p:nvPr/>
        </p:nvSpPr>
        <p:spPr bwMode="auto">
          <a:xfrm>
            <a:off x="4443413" y="1320800"/>
            <a:ext cx="4643437" cy="8540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2500">
                <a:solidFill>
                  <a:srgbClr val="CC0000"/>
                </a:solidFill>
              </a:rPr>
              <a:t>Membrane-bound proteins</a:t>
            </a:r>
            <a:endParaRPr lang="en-US" sz="2500">
              <a:solidFill>
                <a:schemeClr val="tx2"/>
              </a:solidFill>
            </a:endParaRPr>
          </a:p>
          <a:p>
            <a:pPr algn="l"/>
            <a:r>
              <a:rPr lang="en-US" sz="2500">
                <a:solidFill>
                  <a:srgbClr val="000000"/>
                </a:solidFill>
              </a:rPr>
              <a:t>Enzymes &amp; permeases</a:t>
            </a:r>
          </a:p>
        </p:txBody>
      </p:sp>
      <p:sp>
        <p:nvSpPr>
          <p:cNvPr id="426003" name="AutoShape 19"/>
          <p:cNvSpPr>
            <a:spLocks noChangeArrowheads="1"/>
          </p:cNvSpPr>
          <p:nvPr/>
        </p:nvSpPr>
        <p:spPr bwMode="auto">
          <a:xfrm>
            <a:off x="201613" y="2336800"/>
            <a:ext cx="1503362" cy="431800"/>
          </a:xfrm>
          <a:prstGeom prst="roundRect">
            <a:avLst>
              <a:gd name="adj" fmla="val 16667"/>
            </a:avLst>
          </a:prstGeom>
          <a:solidFill>
            <a:srgbClr val="FFEA18"/>
          </a:solidFill>
          <a:ln w="9525">
            <a:solidFill>
              <a:srgbClr val="000000"/>
            </a:solidFill>
            <a:round/>
            <a:headEnd/>
            <a:tailEnd/>
          </a:ln>
        </p:spPr>
        <p:txBody>
          <a:bodyPr lIns="0" tIns="0" rIns="0" bIns="0" anchor="ctr">
            <a:spAutoFit/>
          </a:bodyPr>
          <a:lstStyle/>
          <a:p>
            <a:r>
              <a:rPr lang="en-US" sz="2500">
                <a:solidFill>
                  <a:srgbClr val="CC0000"/>
                </a:solidFill>
              </a:rPr>
              <a:t>bacteria</a:t>
            </a:r>
            <a:r>
              <a:rPr lang="en-US" sz="2500" i="1">
                <a:solidFill>
                  <a:srgbClr val="CC0000"/>
                </a:solidFill>
              </a:rPr>
              <a:t>!</a:t>
            </a:r>
            <a:endParaRPr lang="en-US" sz="2600">
              <a:solidFill>
                <a:srgbClr val="000000"/>
              </a:solidFill>
            </a:endParaRPr>
          </a:p>
        </p:txBody>
      </p:sp>
    </p:spTree>
    <p:extLst>
      <p:ext uri="{BB962C8B-B14F-4D97-AF65-F5344CB8AC3E}">
        <p14:creationId xmlns:p14="http://schemas.microsoft.com/office/powerpoint/2010/main" val="218438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5987"/>
                                        </p:tgtEl>
                                        <p:attrNameLst>
                                          <p:attrName>style.visibility</p:attrName>
                                        </p:attrNameLst>
                                      </p:cBhvr>
                                      <p:to>
                                        <p:strVal val="visible"/>
                                      </p:to>
                                    </p:set>
                                    <p:animEffect transition="in" filter="wipe(left)">
                                      <p:cBhvr>
                                        <p:cTn id="7" dur="500"/>
                                        <p:tgtEl>
                                          <p:spTgt spid="425987"/>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6003"/>
                                        </p:tgtEl>
                                        <p:attrNameLst>
                                          <p:attrName>style.visibility</p:attrName>
                                        </p:attrNameLst>
                                      </p:cBhvr>
                                      <p:to>
                                        <p:strVal val="visible"/>
                                      </p:to>
                                    </p:set>
                                    <p:animEffect transition="in" filter="wipe(left)">
                                      <p:cBhvr>
                                        <p:cTn id="12" dur="500"/>
                                        <p:tgtEl>
                                          <p:spTgt spid="426003"/>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5990">
                                            <p:bg/>
                                          </p:spTgt>
                                        </p:tgtEl>
                                        <p:attrNameLst>
                                          <p:attrName>style.visibility</p:attrName>
                                        </p:attrNameLst>
                                      </p:cBhvr>
                                      <p:to>
                                        <p:strVal val="visible"/>
                                      </p:to>
                                    </p:set>
                                    <p:animEffect transition="in" filter="wipe(left)">
                                      <p:cBhvr>
                                        <p:cTn id="17" dur="500"/>
                                        <p:tgtEl>
                                          <p:spTgt spid="425990">
                                            <p:bg/>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par>
                                <p:cTn id="18" presetID="22" presetClass="entr" presetSubtype="8" fill="hold" grpId="0" nodeType="withEffect">
                                  <p:stCondLst>
                                    <p:cond delay="0"/>
                                  </p:stCondLst>
                                  <p:childTnLst>
                                    <p:set>
                                      <p:cBhvr>
                                        <p:cTn id="19" dur="1" fill="hold">
                                          <p:stCondLst>
                                            <p:cond delay="0"/>
                                          </p:stCondLst>
                                        </p:cTn>
                                        <p:tgtEl>
                                          <p:spTgt spid="425990">
                                            <p:txEl>
                                              <p:pRg st="0" end="0"/>
                                            </p:txEl>
                                          </p:spTgt>
                                        </p:tgtEl>
                                        <p:attrNameLst>
                                          <p:attrName>style.visibility</p:attrName>
                                        </p:attrNameLst>
                                      </p:cBhvr>
                                      <p:to>
                                        <p:strVal val="visible"/>
                                      </p:to>
                                    </p:set>
                                    <p:animEffect transition="in" filter="wipe(left)">
                                      <p:cBhvr>
                                        <p:cTn id="20" dur="500"/>
                                        <p:tgtEl>
                                          <p:spTgt spid="42599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5990">
                                            <p:txEl>
                                              <p:pRg st="1" end="1"/>
                                            </p:txEl>
                                          </p:spTgt>
                                        </p:tgtEl>
                                        <p:attrNameLst>
                                          <p:attrName>style.visibility</p:attrName>
                                        </p:attrNameLst>
                                      </p:cBhvr>
                                      <p:to>
                                        <p:strVal val="visible"/>
                                      </p:to>
                                    </p:set>
                                    <p:animEffect transition="in" filter="wipe(left)">
                                      <p:cBhvr>
                                        <p:cTn id="25" dur="500"/>
                                        <p:tgtEl>
                                          <p:spTgt spid="425990">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String"/>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25995"/>
                                        </p:tgtEl>
                                        <p:attrNameLst>
                                          <p:attrName>style.visibility</p:attrName>
                                        </p:attrNameLst>
                                      </p:cBhvr>
                                      <p:to>
                                        <p:strVal val="visible"/>
                                      </p:to>
                                    </p:set>
                                    <p:animEffect transition="in" filter="wipe(left)">
                                      <p:cBhvr>
                                        <p:cTn id="30" dur="500"/>
                                        <p:tgtEl>
                                          <p:spTgt spid="425995"/>
                                        </p:tgtEl>
                                      </p:cBhvr>
                                    </p:animEffect>
                                  </p:childTnLst>
                                  <p:subTnLst>
                                    <p:audio>
                                      <p:cMediaNode>
                                        <p:cTn display="0" masterRel="sameClick">
                                          <p:stCondLst>
                                            <p:cond evt="begin" delay="0">
                                              <p:tn val="28"/>
                                            </p:cond>
                                          </p:stCondLst>
                                          <p:endCondLst>
                                            <p:cond evt="onStopAudio" delay="0">
                                              <p:tgtEl>
                                                <p:sldTgt/>
                                              </p:tgtEl>
                                            </p:cond>
                                          </p:endCondLst>
                                        </p:cTn>
                                        <p:tgtEl>
                                          <p:sndTgt r:embed="rId3"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6000">
                                            <p:bg/>
                                          </p:spTgt>
                                        </p:tgtEl>
                                        <p:attrNameLst>
                                          <p:attrName>style.visibility</p:attrName>
                                        </p:attrNameLst>
                                      </p:cBhvr>
                                      <p:to>
                                        <p:strVal val="visible"/>
                                      </p:to>
                                    </p:set>
                                    <p:animEffect transition="in" filter="wipe(left)">
                                      <p:cBhvr>
                                        <p:cTn id="35" dur="500"/>
                                        <p:tgtEl>
                                          <p:spTgt spid="426000">
                                            <p:bg/>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Vibro Up"/>
                                        </p:tgtEl>
                                      </p:cMediaNode>
                                    </p:audio>
                                  </p:subTnLst>
                                </p:cTn>
                              </p:par>
                              <p:par>
                                <p:cTn id="36" presetID="22" presetClass="entr" presetSubtype="8" fill="hold" grpId="0" nodeType="withEffect">
                                  <p:stCondLst>
                                    <p:cond delay="0"/>
                                  </p:stCondLst>
                                  <p:childTnLst>
                                    <p:set>
                                      <p:cBhvr>
                                        <p:cTn id="37" dur="1" fill="hold">
                                          <p:stCondLst>
                                            <p:cond delay="0"/>
                                          </p:stCondLst>
                                        </p:cTn>
                                        <p:tgtEl>
                                          <p:spTgt spid="426000">
                                            <p:txEl>
                                              <p:pRg st="0" end="0"/>
                                            </p:txEl>
                                          </p:spTgt>
                                        </p:tgtEl>
                                        <p:attrNameLst>
                                          <p:attrName>style.visibility</p:attrName>
                                        </p:attrNameLst>
                                      </p:cBhvr>
                                      <p:to>
                                        <p:strVal val="visible"/>
                                      </p:to>
                                    </p:set>
                                    <p:animEffect transition="in" filter="wipe(left)">
                                      <p:cBhvr>
                                        <p:cTn id="38" dur="500"/>
                                        <p:tgtEl>
                                          <p:spTgt spid="42600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26000">
                                            <p:txEl>
                                              <p:pRg st="1" end="1"/>
                                            </p:txEl>
                                          </p:spTgt>
                                        </p:tgtEl>
                                        <p:attrNameLst>
                                          <p:attrName>style.visibility</p:attrName>
                                        </p:attrNameLst>
                                      </p:cBhvr>
                                      <p:to>
                                        <p:strVal val="visible"/>
                                      </p:to>
                                    </p:set>
                                    <p:animEffect transition="in" filter="wipe(left)">
                                      <p:cBhvr>
                                        <p:cTn id="43" dur="500"/>
                                        <p:tgtEl>
                                          <p:spTgt spid="426000">
                                            <p:txEl>
                                              <p:pRg st="1" end="1"/>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90" grpId="0" build="p" animBg="1" autoUpdateAnimBg="0"/>
      <p:bldP spid="425987" grpId="0" animBg="1" autoUpdateAnimBg="0"/>
      <p:bldP spid="426000" grpId="0" build="p" animBg="1" autoUpdateAnimBg="0"/>
      <p:bldP spid="425995" grpId="0" animBg="1" autoUpdateAnimBg="0"/>
      <p:bldP spid="42600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685800" y="1944688"/>
            <a:ext cx="7696200" cy="1905000"/>
            <a:chOff x="432" y="1225"/>
            <a:chExt cx="4848" cy="1200"/>
          </a:xfrm>
        </p:grpSpPr>
        <p:sp>
          <p:nvSpPr>
            <p:cNvPr id="123926" name="Rectangle 23"/>
            <p:cNvSpPr>
              <a:spLocks noChangeArrowheads="1"/>
            </p:cNvSpPr>
            <p:nvPr/>
          </p:nvSpPr>
          <p:spPr bwMode="auto">
            <a:xfrm>
              <a:off x="432" y="1225"/>
              <a:ext cx="4848" cy="1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927" name="Rectangle 11"/>
            <p:cNvSpPr>
              <a:spLocks noChangeArrowheads="1"/>
            </p:cNvSpPr>
            <p:nvPr/>
          </p:nvSpPr>
          <p:spPr bwMode="auto">
            <a:xfrm>
              <a:off x="936" y="1465"/>
              <a:ext cx="4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rPr>
                <a:t>pyruvate </a:t>
              </a:r>
              <a:r>
                <a:rPr lang="en-US" sz="3200">
                  <a:solidFill>
                    <a:srgbClr val="0F116A"/>
                  </a:solidFill>
                  <a:sym typeface="Symbol" charset="0"/>
                </a:rPr>
                <a:t></a:t>
              </a:r>
              <a:r>
                <a:rPr lang="en-US" sz="3000">
                  <a:solidFill>
                    <a:srgbClr val="0F116A"/>
                  </a:solidFill>
                </a:rPr>
                <a:t> </a:t>
              </a:r>
              <a:r>
                <a:rPr lang="en-US" sz="3200">
                  <a:solidFill>
                    <a:srgbClr val="0F116A"/>
                  </a:solidFill>
                  <a:sym typeface="Symbol" charset="0"/>
                </a:rPr>
                <a:t></a:t>
              </a:r>
              <a:r>
                <a:rPr lang="en-US" sz="3000">
                  <a:solidFill>
                    <a:srgbClr val="0F116A"/>
                  </a:solidFill>
                </a:rPr>
                <a:t> </a:t>
              </a:r>
              <a:r>
                <a:rPr lang="en-US" sz="3200">
                  <a:solidFill>
                    <a:srgbClr val="0F116A"/>
                  </a:solidFill>
                  <a:sym typeface="Symbol" charset="0"/>
                </a:rPr>
                <a:t></a:t>
              </a:r>
              <a:r>
                <a:rPr lang="en-US" sz="3000">
                  <a:solidFill>
                    <a:srgbClr val="0F116A"/>
                  </a:solidFill>
                </a:rPr>
                <a:t> acetyl CoA + CO</a:t>
              </a:r>
              <a:r>
                <a:rPr lang="en-US" sz="3000" baseline="-25000">
                  <a:solidFill>
                    <a:srgbClr val="0F116A"/>
                  </a:solidFill>
                </a:rPr>
                <a:t>2</a:t>
              </a:r>
            </a:p>
          </p:txBody>
        </p:sp>
      </p:grpSp>
      <p:sp>
        <p:nvSpPr>
          <p:cNvPr id="123906" name="Rectangle 2"/>
          <p:cNvSpPr>
            <a:spLocks noGrp="1" noChangeArrowheads="1"/>
          </p:cNvSpPr>
          <p:nvPr>
            <p:ph type="title"/>
          </p:nvPr>
        </p:nvSpPr>
        <p:spPr/>
        <p:txBody>
          <a:bodyPr/>
          <a:lstStyle/>
          <a:p>
            <a:pPr eaLnBrk="1" hangingPunct="1"/>
            <a:r>
              <a:rPr lang="en-US">
                <a:latin typeface="Times New Roman" charset="0"/>
              </a:rPr>
              <a:t>Oxidation of pyruvate</a:t>
            </a:r>
          </a:p>
        </p:txBody>
      </p:sp>
      <p:grpSp>
        <p:nvGrpSpPr>
          <p:cNvPr id="3" name="Group 49"/>
          <p:cNvGrpSpPr>
            <a:grpSpLocks/>
          </p:cNvGrpSpPr>
          <p:nvPr/>
        </p:nvGrpSpPr>
        <p:grpSpPr bwMode="auto">
          <a:xfrm>
            <a:off x="2879725" y="2859088"/>
            <a:ext cx="1539875" cy="960437"/>
            <a:chOff x="1814" y="1801"/>
            <a:chExt cx="970" cy="605"/>
          </a:xfrm>
        </p:grpSpPr>
        <p:sp>
          <p:nvSpPr>
            <p:cNvPr id="123924" name="AutoShape 5"/>
            <p:cNvSpPr>
              <a:spLocks noChangeArrowheads="1"/>
            </p:cNvSpPr>
            <p:nvPr/>
          </p:nvSpPr>
          <p:spPr bwMode="auto">
            <a:xfrm flipV="1">
              <a:off x="2208" y="1801"/>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23925" name="Rectangle 6"/>
            <p:cNvSpPr>
              <a:spLocks noChangeArrowheads="1"/>
            </p:cNvSpPr>
            <p:nvPr/>
          </p:nvSpPr>
          <p:spPr bwMode="auto">
            <a:xfrm>
              <a:off x="1814" y="2137"/>
              <a:ext cx="4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3D1666"/>
                  </a:solidFill>
                </a:rPr>
                <a:t>NAD</a:t>
              </a:r>
              <a:endParaRPr lang="en-US" sz="2200">
                <a:solidFill>
                  <a:srgbClr val="CC0000"/>
                </a:solidFill>
              </a:endParaRPr>
            </a:p>
          </p:txBody>
        </p:sp>
      </p:grpSp>
      <p:sp>
        <p:nvSpPr>
          <p:cNvPr id="379912" name="AutoShape 8"/>
          <p:cNvSpPr>
            <a:spLocks noChangeArrowheads="1"/>
          </p:cNvSpPr>
          <p:nvPr/>
        </p:nvSpPr>
        <p:spPr bwMode="auto">
          <a:xfrm>
            <a:off x="1905000" y="2862263"/>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sp>
        <p:nvSpPr>
          <p:cNvPr id="379913" name="AutoShape 9"/>
          <p:cNvSpPr>
            <a:spLocks noChangeArrowheads="1"/>
          </p:cNvSpPr>
          <p:nvPr/>
        </p:nvSpPr>
        <p:spPr bwMode="auto">
          <a:xfrm>
            <a:off x="5562600" y="2862263"/>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2C</a:t>
            </a:r>
            <a:endParaRPr lang="en-US"/>
          </a:p>
        </p:txBody>
      </p:sp>
      <p:sp>
        <p:nvSpPr>
          <p:cNvPr id="379914" name="Oval 10"/>
          <p:cNvSpPr>
            <a:spLocks noChangeArrowheads="1"/>
          </p:cNvSpPr>
          <p:nvPr/>
        </p:nvSpPr>
        <p:spPr bwMode="auto">
          <a:xfrm>
            <a:off x="7239000" y="2859088"/>
            <a:ext cx="533400" cy="533400"/>
          </a:xfrm>
          <a:prstGeom prst="ellipse">
            <a:avLst/>
          </a:prstGeom>
          <a:solidFill>
            <a:schemeClr val="hlink"/>
          </a:solidFill>
          <a:ln w="9525">
            <a:solidFill>
              <a:schemeClr val="hlink"/>
            </a:solidFill>
            <a:round/>
            <a:headEnd/>
            <a:tailEnd/>
          </a:ln>
        </p:spPr>
        <p:txBody>
          <a:bodyPr wrap="none" anchor="ctr"/>
          <a:lstStyle/>
          <a:p>
            <a:r>
              <a:rPr lang="en-US" sz="2800">
                <a:solidFill>
                  <a:schemeClr val="tx2"/>
                </a:solidFill>
              </a:rPr>
              <a:t>1C</a:t>
            </a:r>
          </a:p>
        </p:txBody>
      </p:sp>
      <p:grpSp>
        <p:nvGrpSpPr>
          <p:cNvPr id="4" name="Group 22"/>
          <p:cNvGrpSpPr>
            <a:grpSpLocks/>
          </p:cNvGrpSpPr>
          <p:nvPr/>
        </p:nvGrpSpPr>
        <p:grpSpPr bwMode="auto">
          <a:xfrm>
            <a:off x="762000" y="1676400"/>
            <a:ext cx="7702550" cy="1874838"/>
            <a:chOff x="288" y="983"/>
            <a:chExt cx="4852" cy="1181"/>
          </a:xfrm>
        </p:grpSpPr>
        <p:sp>
          <p:nvSpPr>
            <p:cNvPr id="123921" name="Text Box 13"/>
            <p:cNvSpPr txBox="1">
              <a:spLocks noChangeArrowheads="1"/>
            </p:cNvSpPr>
            <p:nvPr/>
          </p:nvSpPr>
          <p:spPr bwMode="auto">
            <a:xfrm>
              <a:off x="492" y="983"/>
              <a:ext cx="37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1700">
                  <a:latin typeface="25 Helvetica UltraLight" charset="0"/>
                </a:rPr>
                <a:t>[</a:t>
              </a:r>
              <a:endParaRPr lang="en-US" sz="14200"/>
            </a:p>
          </p:txBody>
        </p:sp>
        <p:sp>
          <p:nvSpPr>
            <p:cNvPr id="123922" name="Text Box 14"/>
            <p:cNvSpPr txBox="1">
              <a:spLocks noChangeArrowheads="1"/>
            </p:cNvSpPr>
            <p:nvPr/>
          </p:nvSpPr>
          <p:spPr bwMode="auto">
            <a:xfrm>
              <a:off x="288" y="1411"/>
              <a:ext cx="3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800">
                  <a:solidFill>
                    <a:srgbClr val="000000"/>
                  </a:solidFill>
                </a:rPr>
                <a:t>2x</a:t>
              </a:r>
              <a:endParaRPr lang="en-US"/>
            </a:p>
          </p:txBody>
        </p:sp>
        <p:sp>
          <p:nvSpPr>
            <p:cNvPr id="123923" name="Text Box 15"/>
            <p:cNvSpPr txBox="1">
              <a:spLocks noChangeArrowheads="1"/>
            </p:cNvSpPr>
            <p:nvPr/>
          </p:nvSpPr>
          <p:spPr bwMode="auto">
            <a:xfrm>
              <a:off x="4764" y="983"/>
              <a:ext cx="37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1700">
                  <a:latin typeface="25 Helvetica UltraLight" charset="0"/>
                </a:rPr>
                <a:t>]</a:t>
              </a:r>
              <a:endParaRPr lang="en-US" sz="14200"/>
            </a:p>
          </p:txBody>
        </p:sp>
      </p:grpSp>
      <p:grpSp>
        <p:nvGrpSpPr>
          <p:cNvPr id="5" name="Group 51"/>
          <p:cNvGrpSpPr>
            <a:grpSpLocks/>
          </p:cNvGrpSpPr>
          <p:nvPr/>
        </p:nvGrpSpPr>
        <p:grpSpPr bwMode="auto">
          <a:xfrm>
            <a:off x="3440113" y="-223838"/>
            <a:ext cx="7858125" cy="7513638"/>
            <a:chOff x="2167" y="-141"/>
            <a:chExt cx="4950" cy="4733"/>
          </a:xfrm>
        </p:grpSpPr>
        <p:sp>
          <p:nvSpPr>
            <p:cNvPr id="123919" name="Oval 29"/>
            <p:cNvSpPr>
              <a:spLocks noChangeArrowheads="1"/>
            </p:cNvSpPr>
            <p:nvPr/>
          </p:nvSpPr>
          <p:spPr bwMode="auto">
            <a:xfrm>
              <a:off x="2167" y="-141"/>
              <a:ext cx="4950" cy="4733"/>
            </a:xfrm>
            <a:prstGeom prst="ellipse">
              <a:avLst/>
            </a:prstGeom>
            <a:noFill/>
            <a:ln w="152400">
              <a:solidFill>
                <a:srgbClr val="993300">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0" name="Freeform 37"/>
            <p:cNvSpPr>
              <a:spLocks/>
            </p:cNvSpPr>
            <p:nvPr/>
          </p:nvSpPr>
          <p:spPr bwMode="auto">
            <a:xfrm>
              <a:off x="2752" y="66"/>
              <a:ext cx="3743" cy="4288"/>
            </a:xfrm>
            <a:custGeom>
              <a:avLst/>
              <a:gdLst>
                <a:gd name="T0" fmla="*/ 3221 w 3743"/>
                <a:gd name="T1" fmla="*/ 757 h 4288"/>
                <a:gd name="T2" fmla="*/ 2755 w 3743"/>
                <a:gd name="T3" fmla="*/ 1107 h 4288"/>
                <a:gd name="T4" fmla="*/ 2972 w 3743"/>
                <a:gd name="T5" fmla="*/ 579 h 4288"/>
                <a:gd name="T6" fmla="*/ 2918 w 3743"/>
                <a:gd name="T7" fmla="*/ 198 h 4288"/>
                <a:gd name="T8" fmla="*/ 2421 w 3743"/>
                <a:gd name="T9" fmla="*/ 299 h 4288"/>
                <a:gd name="T10" fmla="*/ 2211 w 3743"/>
                <a:gd name="T11" fmla="*/ 881 h 4288"/>
                <a:gd name="T12" fmla="*/ 2032 w 3743"/>
                <a:gd name="T13" fmla="*/ 416 h 4288"/>
                <a:gd name="T14" fmla="*/ 2094 w 3743"/>
                <a:gd name="T15" fmla="*/ 66 h 4288"/>
                <a:gd name="T16" fmla="*/ 1520 w 3743"/>
                <a:gd name="T17" fmla="*/ 43 h 4288"/>
                <a:gd name="T18" fmla="*/ 1395 w 3743"/>
                <a:gd name="T19" fmla="*/ 625 h 4288"/>
                <a:gd name="T20" fmla="*/ 1660 w 3743"/>
                <a:gd name="T21" fmla="*/ 1130 h 4288"/>
                <a:gd name="T22" fmla="*/ 1023 w 3743"/>
                <a:gd name="T23" fmla="*/ 1130 h 4288"/>
                <a:gd name="T24" fmla="*/ 432 w 3743"/>
                <a:gd name="T25" fmla="*/ 711 h 4288"/>
                <a:gd name="T26" fmla="*/ 67 w 3743"/>
                <a:gd name="T27" fmla="*/ 1464 h 4288"/>
                <a:gd name="T28" fmla="*/ 875 w 3743"/>
                <a:gd name="T29" fmla="*/ 2178 h 4288"/>
                <a:gd name="T30" fmla="*/ 1660 w 3743"/>
                <a:gd name="T31" fmla="*/ 2233 h 4288"/>
                <a:gd name="T32" fmla="*/ 1217 w 3743"/>
                <a:gd name="T33" fmla="*/ 2621 h 4288"/>
                <a:gd name="T34" fmla="*/ 199 w 3743"/>
                <a:gd name="T35" fmla="*/ 2443 h 4288"/>
                <a:gd name="T36" fmla="*/ 83 w 3743"/>
                <a:gd name="T37" fmla="*/ 2994 h 4288"/>
                <a:gd name="T38" fmla="*/ 1357 w 3743"/>
                <a:gd name="T39" fmla="*/ 2978 h 4288"/>
                <a:gd name="T40" fmla="*/ 1815 w 3743"/>
                <a:gd name="T41" fmla="*/ 2699 h 4288"/>
                <a:gd name="T42" fmla="*/ 2157 w 3743"/>
                <a:gd name="T43" fmla="*/ 2947 h 4288"/>
                <a:gd name="T44" fmla="*/ 1675 w 3743"/>
                <a:gd name="T45" fmla="*/ 3336 h 4288"/>
                <a:gd name="T46" fmla="*/ 1030 w 3743"/>
                <a:gd name="T47" fmla="*/ 3677 h 4288"/>
                <a:gd name="T48" fmla="*/ 1279 w 3743"/>
                <a:gd name="T49" fmla="*/ 4205 h 4288"/>
                <a:gd name="T50" fmla="*/ 2157 w 3743"/>
                <a:gd name="T51" fmla="*/ 4128 h 4288"/>
                <a:gd name="T52" fmla="*/ 2452 w 3743"/>
                <a:gd name="T53" fmla="*/ 3103 h 4288"/>
                <a:gd name="T54" fmla="*/ 2988 w 3743"/>
                <a:gd name="T55" fmla="*/ 3095 h 4288"/>
                <a:gd name="T56" fmla="*/ 2902 w 3743"/>
                <a:gd name="T57" fmla="*/ 3794 h 4288"/>
                <a:gd name="T58" fmla="*/ 3438 w 3743"/>
                <a:gd name="T59" fmla="*/ 4190 h 4288"/>
                <a:gd name="T60" fmla="*/ 3539 w 3743"/>
                <a:gd name="T61" fmla="*/ 2699 h 4288"/>
                <a:gd name="T62" fmla="*/ 3679 w 3743"/>
                <a:gd name="T63" fmla="*/ 967 h 4288"/>
                <a:gd name="T64" fmla="*/ 3384 w 3743"/>
                <a:gd name="T65" fmla="*/ 105 h 4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43"/>
                <a:gd name="T100" fmla="*/ 0 h 4288"/>
                <a:gd name="T101" fmla="*/ 3743 w 3743"/>
                <a:gd name="T102" fmla="*/ 4288 h 4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43" h="4288">
                  <a:moveTo>
                    <a:pt x="3322" y="423"/>
                  </a:moveTo>
                  <a:cubicBezTo>
                    <a:pt x="3295" y="532"/>
                    <a:pt x="3268" y="653"/>
                    <a:pt x="3221" y="757"/>
                  </a:cubicBezTo>
                  <a:cubicBezTo>
                    <a:pt x="3174" y="861"/>
                    <a:pt x="3120" y="987"/>
                    <a:pt x="3042" y="1045"/>
                  </a:cubicBezTo>
                  <a:cubicBezTo>
                    <a:pt x="2964" y="1103"/>
                    <a:pt x="2811" y="1147"/>
                    <a:pt x="2755" y="1107"/>
                  </a:cubicBezTo>
                  <a:cubicBezTo>
                    <a:pt x="2699" y="1067"/>
                    <a:pt x="2672" y="892"/>
                    <a:pt x="2708" y="804"/>
                  </a:cubicBezTo>
                  <a:cubicBezTo>
                    <a:pt x="2744" y="716"/>
                    <a:pt x="2918" y="657"/>
                    <a:pt x="2972" y="579"/>
                  </a:cubicBezTo>
                  <a:cubicBezTo>
                    <a:pt x="3026" y="501"/>
                    <a:pt x="3043" y="402"/>
                    <a:pt x="3034" y="338"/>
                  </a:cubicBezTo>
                  <a:cubicBezTo>
                    <a:pt x="3025" y="274"/>
                    <a:pt x="2980" y="229"/>
                    <a:pt x="2918" y="198"/>
                  </a:cubicBezTo>
                  <a:cubicBezTo>
                    <a:pt x="2856" y="167"/>
                    <a:pt x="2744" y="134"/>
                    <a:pt x="2661" y="151"/>
                  </a:cubicBezTo>
                  <a:cubicBezTo>
                    <a:pt x="2578" y="168"/>
                    <a:pt x="2455" y="208"/>
                    <a:pt x="2421" y="299"/>
                  </a:cubicBezTo>
                  <a:cubicBezTo>
                    <a:pt x="2387" y="390"/>
                    <a:pt x="2494" y="598"/>
                    <a:pt x="2459" y="695"/>
                  </a:cubicBezTo>
                  <a:cubicBezTo>
                    <a:pt x="2424" y="792"/>
                    <a:pt x="2292" y="882"/>
                    <a:pt x="2211" y="881"/>
                  </a:cubicBezTo>
                  <a:cubicBezTo>
                    <a:pt x="2130" y="880"/>
                    <a:pt x="2000" y="764"/>
                    <a:pt x="1970" y="687"/>
                  </a:cubicBezTo>
                  <a:cubicBezTo>
                    <a:pt x="1940" y="610"/>
                    <a:pt x="2005" y="492"/>
                    <a:pt x="2032" y="416"/>
                  </a:cubicBezTo>
                  <a:cubicBezTo>
                    <a:pt x="2059" y="340"/>
                    <a:pt x="2123" y="287"/>
                    <a:pt x="2133" y="229"/>
                  </a:cubicBezTo>
                  <a:cubicBezTo>
                    <a:pt x="2143" y="171"/>
                    <a:pt x="2144" y="101"/>
                    <a:pt x="2094" y="66"/>
                  </a:cubicBezTo>
                  <a:cubicBezTo>
                    <a:pt x="2044" y="31"/>
                    <a:pt x="1926" y="23"/>
                    <a:pt x="1830" y="19"/>
                  </a:cubicBezTo>
                  <a:cubicBezTo>
                    <a:pt x="1734" y="15"/>
                    <a:pt x="1608" y="0"/>
                    <a:pt x="1520" y="43"/>
                  </a:cubicBezTo>
                  <a:cubicBezTo>
                    <a:pt x="1432" y="86"/>
                    <a:pt x="1323" y="179"/>
                    <a:pt x="1302" y="276"/>
                  </a:cubicBezTo>
                  <a:cubicBezTo>
                    <a:pt x="1281" y="373"/>
                    <a:pt x="1329" y="533"/>
                    <a:pt x="1395" y="625"/>
                  </a:cubicBezTo>
                  <a:cubicBezTo>
                    <a:pt x="1461" y="717"/>
                    <a:pt x="1654" y="743"/>
                    <a:pt x="1698" y="827"/>
                  </a:cubicBezTo>
                  <a:cubicBezTo>
                    <a:pt x="1742" y="911"/>
                    <a:pt x="1721" y="1058"/>
                    <a:pt x="1660" y="1130"/>
                  </a:cubicBezTo>
                  <a:cubicBezTo>
                    <a:pt x="1599" y="1202"/>
                    <a:pt x="1439" y="1262"/>
                    <a:pt x="1333" y="1262"/>
                  </a:cubicBezTo>
                  <a:cubicBezTo>
                    <a:pt x="1227" y="1262"/>
                    <a:pt x="1106" y="1221"/>
                    <a:pt x="1023" y="1130"/>
                  </a:cubicBezTo>
                  <a:cubicBezTo>
                    <a:pt x="940" y="1039"/>
                    <a:pt x="934" y="788"/>
                    <a:pt x="836" y="718"/>
                  </a:cubicBezTo>
                  <a:cubicBezTo>
                    <a:pt x="738" y="648"/>
                    <a:pt x="550" y="653"/>
                    <a:pt x="432" y="711"/>
                  </a:cubicBezTo>
                  <a:cubicBezTo>
                    <a:pt x="314" y="769"/>
                    <a:pt x="190" y="943"/>
                    <a:pt x="129" y="1068"/>
                  </a:cubicBezTo>
                  <a:cubicBezTo>
                    <a:pt x="68" y="1193"/>
                    <a:pt x="33" y="1320"/>
                    <a:pt x="67" y="1464"/>
                  </a:cubicBezTo>
                  <a:cubicBezTo>
                    <a:pt x="101" y="1608"/>
                    <a:pt x="196" y="1811"/>
                    <a:pt x="331" y="1930"/>
                  </a:cubicBezTo>
                  <a:cubicBezTo>
                    <a:pt x="466" y="2049"/>
                    <a:pt x="700" y="2154"/>
                    <a:pt x="875" y="2178"/>
                  </a:cubicBezTo>
                  <a:cubicBezTo>
                    <a:pt x="1050" y="2202"/>
                    <a:pt x="1249" y="2068"/>
                    <a:pt x="1380" y="2077"/>
                  </a:cubicBezTo>
                  <a:cubicBezTo>
                    <a:pt x="1511" y="2086"/>
                    <a:pt x="1619" y="2162"/>
                    <a:pt x="1660" y="2233"/>
                  </a:cubicBezTo>
                  <a:cubicBezTo>
                    <a:pt x="1701" y="2304"/>
                    <a:pt x="1702" y="2440"/>
                    <a:pt x="1628" y="2505"/>
                  </a:cubicBezTo>
                  <a:cubicBezTo>
                    <a:pt x="1554" y="2570"/>
                    <a:pt x="1395" y="2625"/>
                    <a:pt x="1217" y="2621"/>
                  </a:cubicBezTo>
                  <a:cubicBezTo>
                    <a:pt x="1039" y="2617"/>
                    <a:pt x="727" y="2511"/>
                    <a:pt x="557" y="2481"/>
                  </a:cubicBezTo>
                  <a:cubicBezTo>
                    <a:pt x="387" y="2451"/>
                    <a:pt x="288" y="2408"/>
                    <a:pt x="199" y="2443"/>
                  </a:cubicBezTo>
                  <a:cubicBezTo>
                    <a:pt x="110" y="2478"/>
                    <a:pt x="40" y="2599"/>
                    <a:pt x="21" y="2691"/>
                  </a:cubicBezTo>
                  <a:cubicBezTo>
                    <a:pt x="2" y="2783"/>
                    <a:pt x="0" y="2911"/>
                    <a:pt x="83" y="2994"/>
                  </a:cubicBezTo>
                  <a:cubicBezTo>
                    <a:pt x="166" y="3077"/>
                    <a:pt x="306" y="3191"/>
                    <a:pt x="518" y="3188"/>
                  </a:cubicBezTo>
                  <a:cubicBezTo>
                    <a:pt x="730" y="3185"/>
                    <a:pt x="1184" y="3041"/>
                    <a:pt x="1357" y="2978"/>
                  </a:cubicBezTo>
                  <a:cubicBezTo>
                    <a:pt x="1530" y="2915"/>
                    <a:pt x="1483" y="2854"/>
                    <a:pt x="1559" y="2808"/>
                  </a:cubicBezTo>
                  <a:cubicBezTo>
                    <a:pt x="1635" y="2762"/>
                    <a:pt x="1735" y="2712"/>
                    <a:pt x="1815" y="2699"/>
                  </a:cubicBezTo>
                  <a:cubicBezTo>
                    <a:pt x="1895" y="2686"/>
                    <a:pt x="1983" y="2689"/>
                    <a:pt x="2040" y="2730"/>
                  </a:cubicBezTo>
                  <a:cubicBezTo>
                    <a:pt x="2097" y="2771"/>
                    <a:pt x="2149" y="2872"/>
                    <a:pt x="2157" y="2947"/>
                  </a:cubicBezTo>
                  <a:cubicBezTo>
                    <a:pt x="2165" y="3022"/>
                    <a:pt x="2167" y="3115"/>
                    <a:pt x="2087" y="3180"/>
                  </a:cubicBezTo>
                  <a:cubicBezTo>
                    <a:pt x="2007" y="3245"/>
                    <a:pt x="1812" y="3306"/>
                    <a:pt x="1675" y="3336"/>
                  </a:cubicBezTo>
                  <a:cubicBezTo>
                    <a:pt x="1538" y="3366"/>
                    <a:pt x="1370" y="3302"/>
                    <a:pt x="1263" y="3359"/>
                  </a:cubicBezTo>
                  <a:cubicBezTo>
                    <a:pt x="1156" y="3416"/>
                    <a:pt x="1058" y="3567"/>
                    <a:pt x="1030" y="3677"/>
                  </a:cubicBezTo>
                  <a:cubicBezTo>
                    <a:pt x="1002" y="3787"/>
                    <a:pt x="1051" y="3931"/>
                    <a:pt x="1093" y="4019"/>
                  </a:cubicBezTo>
                  <a:cubicBezTo>
                    <a:pt x="1135" y="4107"/>
                    <a:pt x="1181" y="4162"/>
                    <a:pt x="1279" y="4205"/>
                  </a:cubicBezTo>
                  <a:cubicBezTo>
                    <a:pt x="1377" y="4248"/>
                    <a:pt x="1537" y="4288"/>
                    <a:pt x="1683" y="4275"/>
                  </a:cubicBezTo>
                  <a:cubicBezTo>
                    <a:pt x="1829" y="4262"/>
                    <a:pt x="2041" y="4251"/>
                    <a:pt x="2157" y="4128"/>
                  </a:cubicBezTo>
                  <a:cubicBezTo>
                    <a:pt x="2273" y="4005"/>
                    <a:pt x="2333" y="3709"/>
                    <a:pt x="2382" y="3538"/>
                  </a:cubicBezTo>
                  <a:cubicBezTo>
                    <a:pt x="2431" y="3367"/>
                    <a:pt x="2393" y="3199"/>
                    <a:pt x="2452" y="3103"/>
                  </a:cubicBezTo>
                  <a:cubicBezTo>
                    <a:pt x="2511" y="3007"/>
                    <a:pt x="2650" y="2964"/>
                    <a:pt x="2739" y="2963"/>
                  </a:cubicBezTo>
                  <a:cubicBezTo>
                    <a:pt x="2828" y="2962"/>
                    <a:pt x="2949" y="3014"/>
                    <a:pt x="2988" y="3095"/>
                  </a:cubicBezTo>
                  <a:cubicBezTo>
                    <a:pt x="3027" y="3176"/>
                    <a:pt x="2986" y="3336"/>
                    <a:pt x="2972" y="3452"/>
                  </a:cubicBezTo>
                  <a:cubicBezTo>
                    <a:pt x="2958" y="3568"/>
                    <a:pt x="2906" y="3688"/>
                    <a:pt x="2902" y="3794"/>
                  </a:cubicBezTo>
                  <a:cubicBezTo>
                    <a:pt x="2898" y="3900"/>
                    <a:pt x="2860" y="4023"/>
                    <a:pt x="2949" y="4089"/>
                  </a:cubicBezTo>
                  <a:cubicBezTo>
                    <a:pt x="3038" y="4155"/>
                    <a:pt x="3312" y="4244"/>
                    <a:pt x="3438" y="4190"/>
                  </a:cubicBezTo>
                  <a:cubicBezTo>
                    <a:pt x="3564" y="4136"/>
                    <a:pt x="3685" y="4011"/>
                    <a:pt x="3702" y="3763"/>
                  </a:cubicBezTo>
                  <a:cubicBezTo>
                    <a:pt x="3719" y="3515"/>
                    <a:pt x="3597" y="2995"/>
                    <a:pt x="3539" y="2699"/>
                  </a:cubicBezTo>
                  <a:cubicBezTo>
                    <a:pt x="3481" y="2403"/>
                    <a:pt x="3330" y="2273"/>
                    <a:pt x="3353" y="1984"/>
                  </a:cubicBezTo>
                  <a:cubicBezTo>
                    <a:pt x="3376" y="1695"/>
                    <a:pt x="3622" y="1270"/>
                    <a:pt x="3679" y="967"/>
                  </a:cubicBezTo>
                  <a:cubicBezTo>
                    <a:pt x="3736" y="664"/>
                    <a:pt x="3743" y="311"/>
                    <a:pt x="3694" y="167"/>
                  </a:cubicBezTo>
                  <a:cubicBezTo>
                    <a:pt x="3645" y="23"/>
                    <a:pt x="3449" y="66"/>
                    <a:pt x="3384" y="105"/>
                  </a:cubicBezTo>
                  <a:cubicBezTo>
                    <a:pt x="3319" y="144"/>
                    <a:pt x="3349" y="314"/>
                    <a:pt x="3322" y="423"/>
                  </a:cubicBezTo>
                  <a:close/>
                </a:path>
              </a:pathLst>
            </a:custGeom>
            <a:noFill/>
            <a:ln w="177800">
              <a:solidFill>
                <a:srgbClr val="993300">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79944" name="Rectangle 40"/>
          <p:cNvSpPr>
            <a:spLocks noChangeArrowheads="1"/>
          </p:cNvSpPr>
          <p:nvPr/>
        </p:nvSpPr>
        <p:spPr bwMode="auto">
          <a:xfrm>
            <a:off x="0" y="3830638"/>
            <a:ext cx="9144000" cy="30273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79930" name="Picture 26" descr="penguin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9238" y="52578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52" name="Picture 48" descr="piggybank-ecoin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4500" y="3094038"/>
            <a:ext cx="10525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7" name="Rectangle 3" descr="Rectangle: Click to edit Master text styles&#10;Second level&#10;Third level&#10;Fourth level&#10;Fifth level"/>
          <p:cNvSpPr>
            <a:spLocks noGrp="1" noChangeArrowheads="1"/>
          </p:cNvSpPr>
          <p:nvPr>
            <p:ph type="body" idx="1"/>
          </p:nvPr>
        </p:nvSpPr>
        <p:spPr>
          <a:xfrm>
            <a:off x="314090" y="998538"/>
            <a:ext cx="7772400" cy="5334000"/>
          </a:xfrm>
        </p:spPr>
        <p:txBody>
          <a:bodyPr>
            <a:normAutofit lnSpcReduction="10000"/>
          </a:bodyPr>
          <a:lstStyle/>
          <a:p>
            <a:pPr eaLnBrk="1" hangingPunct="1"/>
            <a:r>
              <a:rPr lang="en-US" dirty="0">
                <a:latin typeface="Tahoma" charset="0"/>
              </a:rPr>
              <a:t>Pyruvate enters mitochondrial matrix</a:t>
            </a:r>
          </a:p>
          <a:p>
            <a:pPr marL="1771650" lvl="4" eaLnBrk="1" hangingPunct="1"/>
            <a:endParaRPr lang="en-US" dirty="0">
              <a:latin typeface="Tahoma" charset="0"/>
              <a:ea typeface="Arial" charset="0"/>
              <a:cs typeface="Arial" charset="0"/>
            </a:endParaRPr>
          </a:p>
          <a:p>
            <a:pPr eaLnBrk="1" hangingPunct="1">
              <a:buFontTx/>
              <a:buNone/>
            </a:pPr>
            <a:r>
              <a:rPr lang="en-US" dirty="0">
                <a:latin typeface="Tahoma" charset="0"/>
              </a:rPr>
              <a:t>	</a:t>
            </a:r>
          </a:p>
          <a:p>
            <a:pPr eaLnBrk="1" hangingPunct="1"/>
            <a:endParaRPr lang="en-US" dirty="0">
              <a:latin typeface="Tahoma" charset="0"/>
            </a:endParaRPr>
          </a:p>
          <a:p>
            <a:pPr marL="1428750" lvl="3" eaLnBrk="1" hangingPunct="1"/>
            <a:endParaRPr lang="en-US" dirty="0">
              <a:latin typeface="Tahoma" charset="0"/>
              <a:ea typeface="Arial" charset="0"/>
              <a:cs typeface="Arial" charset="0"/>
            </a:endParaRPr>
          </a:p>
          <a:p>
            <a:pPr marL="1428750" lvl="3" eaLnBrk="1" hangingPunct="1"/>
            <a:endParaRPr lang="en-US" dirty="0">
              <a:latin typeface="Tahoma" charset="0"/>
              <a:ea typeface="Arial" charset="0"/>
              <a:cs typeface="Arial" charset="0"/>
            </a:endParaRPr>
          </a:p>
          <a:p>
            <a:pPr lvl="1" eaLnBrk="1" hangingPunct="1">
              <a:spcBef>
                <a:spcPts val="913"/>
              </a:spcBef>
              <a:spcAft>
                <a:spcPct val="0"/>
              </a:spcAft>
            </a:pPr>
            <a:r>
              <a:rPr lang="en-US" sz="2600" dirty="0">
                <a:latin typeface="Tahoma" charset="0"/>
                <a:ea typeface="Arial" charset="0"/>
                <a:cs typeface="Arial" charset="0"/>
              </a:rPr>
              <a:t>3 step </a:t>
            </a:r>
            <a:r>
              <a:rPr lang="en-US" sz="2600" dirty="0">
                <a:solidFill>
                  <a:srgbClr val="CC0000"/>
                </a:solidFill>
                <a:latin typeface="Tahoma" charset="0"/>
                <a:ea typeface="Arial" charset="0"/>
                <a:cs typeface="Arial" charset="0"/>
              </a:rPr>
              <a:t>oxidation</a:t>
            </a:r>
            <a:r>
              <a:rPr lang="en-US" sz="2600" dirty="0">
                <a:latin typeface="Tahoma" charset="0"/>
                <a:ea typeface="Arial" charset="0"/>
                <a:cs typeface="Arial" charset="0"/>
              </a:rPr>
              <a:t> process</a:t>
            </a:r>
          </a:p>
          <a:p>
            <a:pPr lvl="1" eaLnBrk="1" hangingPunct="1">
              <a:spcBef>
                <a:spcPts val="913"/>
              </a:spcBef>
              <a:spcAft>
                <a:spcPct val="0"/>
              </a:spcAft>
            </a:pPr>
            <a:r>
              <a:rPr lang="en-US" sz="2600" dirty="0">
                <a:latin typeface="Tahoma" charset="0"/>
                <a:ea typeface="Arial" charset="0"/>
                <a:cs typeface="Arial" charset="0"/>
              </a:rPr>
              <a:t>releases </a:t>
            </a:r>
            <a:r>
              <a:rPr lang="en-US" sz="2600" dirty="0">
                <a:solidFill>
                  <a:srgbClr val="CC0000"/>
                </a:solidFill>
                <a:latin typeface="Tahoma" charset="0"/>
                <a:ea typeface="Arial" charset="0"/>
                <a:cs typeface="Arial" charset="0"/>
              </a:rPr>
              <a:t>2 CO</a:t>
            </a:r>
            <a:r>
              <a:rPr lang="en-US" sz="2600" baseline="-25000" dirty="0">
                <a:solidFill>
                  <a:srgbClr val="CC0000"/>
                </a:solidFill>
                <a:latin typeface="Tahoma" charset="0"/>
                <a:ea typeface="Arial" charset="0"/>
                <a:cs typeface="Arial" charset="0"/>
              </a:rPr>
              <a:t>2</a:t>
            </a:r>
            <a:r>
              <a:rPr lang="en-US" sz="2600" dirty="0">
                <a:latin typeface="Tahoma" charset="0"/>
                <a:ea typeface="Arial" charset="0"/>
                <a:cs typeface="Arial" charset="0"/>
              </a:rPr>
              <a:t>  </a:t>
            </a:r>
            <a:r>
              <a:rPr lang="en-US" sz="2200" dirty="0">
                <a:solidFill>
                  <a:schemeClr val="tx2"/>
                </a:solidFill>
                <a:latin typeface="Comic Sans MS" charset="0"/>
                <a:ea typeface="Arial" charset="0"/>
                <a:cs typeface="Arial" charset="0"/>
              </a:rPr>
              <a:t>(count the carbons!)</a:t>
            </a:r>
            <a:endParaRPr lang="en-US" sz="2600" dirty="0">
              <a:latin typeface="Tahoma" charset="0"/>
              <a:ea typeface="Arial" charset="0"/>
              <a:cs typeface="Arial" charset="0"/>
            </a:endParaRPr>
          </a:p>
          <a:p>
            <a:pPr lvl="1" eaLnBrk="1" hangingPunct="1">
              <a:spcBef>
                <a:spcPts val="913"/>
              </a:spcBef>
              <a:spcAft>
                <a:spcPct val="0"/>
              </a:spcAft>
            </a:pPr>
            <a:r>
              <a:rPr lang="en-US" sz="2600" dirty="0">
                <a:latin typeface="Tahoma" charset="0"/>
                <a:ea typeface="Arial" charset="0"/>
                <a:cs typeface="Arial" charset="0"/>
              </a:rPr>
              <a:t>reduces </a:t>
            </a:r>
            <a:r>
              <a:rPr lang="en-US" sz="2600" dirty="0">
                <a:solidFill>
                  <a:srgbClr val="CC0000"/>
                </a:solidFill>
                <a:latin typeface="Tahoma" charset="0"/>
                <a:ea typeface="Arial" charset="0"/>
                <a:cs typeface="Arial" charset="0"/>
              </a:rPr>
              <a:t>2</a:t>
            </a:r>
            <a:r>
              <a:rPr lang="en-US" sz="2600" dirty="0">
                <a:latin typeface="Tahoma" charset="0"/>
                <a:ea typeface="Arial" charset="0"/>
                <a:cs typeface="Arial" charset="0"/>
              </a:rPr>
              <a:t> </a:t>
            </a:r>
            <a:r>
              <a:rPr lang="en-US" sz="2600" dirty="0">
                <a:solidFill>
                  <a:srgbClr val="CC0000"/>
                </a:solidFill>
                <a:latin typeface="Tahoma" charset="0"/>
                <a:ea typeface="Arial" charset="0"/>
                <a:cs typeface="Arial" charset="0"/>
              </a:rPr>
              <a:t>NAD </a:t>
            </a:r>
            <a:r>
              <a:rPr lang="en-US" sz="2600" dirty="0">
                <a:solidFill>
                  <a:srgbClr val="CC0000"/>
                </a:solidFill>
                <a:latin typeface="Tahoma" charset="0"/>
                <a:ea typeface="Arial" charset="0"/>
                <a:cs typeface="Arial" charset="0"/>
                <a:sym typeface="Symbol" charset="0"/>
              </a:rPr>
              <a:t> 2 NADH</a:t>
            </a:r>
            <a:r>
              <a:rPr lang="en-US" sz="2600" dirty="0">
                <a:latin typeface="Tahoma" charset="0"/>
                <a:ea typeface="Arial" charset="0"/>
                <a:cs typeface="Arial" charset="0"/>
                <a:sym typeface="Symbol" charset="0"/>
              </a:rPr>
              <a:t> (moves e</a:t>
            </a:r>
            <a:r>
              <a:rPr lang="en-US" sz="2600" baseline="30000" dirty="0">
                <a:latin typeface="Tahoma" charset="0"/>
                <a:ea typeface="Arial" charset="0"/>
                <a:cs typeface="Arial" charset="0"/>
                <a:sym typeface="Symbol" charset="0"/>
              </a:rPr>
              <a:t>-</a:t>
            </a:r>
            <a:r>
              <a:rPr lang="en-US" sz="2600" dirty="0">
                <a:latin typeface="Tahoma" charset="0"/>
                <a:ea typeface="Arial" charset="0"/>
                <a:cs typeface="Arial" charset="0"/>
                <a:sym typeface="Symbol" charset="0"/>
              </a:rPr>
              <a:t>)</a:t>
            </a:r>
          </a:p>
          <a:p>
            <a:pPr lvl="1" eaLnBrk="1" hangingPunct="1">
              <a:spcBef>
                <a:spcPts val="913"/>
              </a:spcBef>
              <a:spcAft>
                <a:spcPct val="0"/>
              </a:spcAft>
            </a:pPr>
            <a:r>
              <a:rPr lang="en-US" sz="2600" dirty="0">
                <a:latin typeface="Tahoma" charset="0"/>
                <a:ea typeface="Arial" charset="0"/>
                <a:cs typeface="Arial" charset="0"/>
                <a:sym typeface="Symbol" charset="0"/>
              </a:rPr>
              <a:t>produces </a:t>
            </a:r>
            <a:r>
              <a:rPr lang="en-US" sz="2600" dirty="0">
                <a:solidFill>
                  <a:srgbClr val="CC0000"/>
                </a:solidFill>
                <a:latin typeface="Tahoma" charset="0"/>
                <a:ea typeface="Arial" charset="0"/>
                <a:cs typeface="Arial" charset="0"/>
                <a:sym typeface="Symbol" charset="0"/>
              </a:rPr>
              <a:t>2</a:t>
            </a:r>
            <a:r>
              <a:rPr lang="en-US" sz="2600" dirty="0">
                <a:latin typeface="Tahoma" charset="0"/>
                <a:ea typeface="Arial" charset="0"/>
                <a:cs typeface="Arial" charset="0"/>
                <a:sym typeface="Symbol" charset="0"/>
              </a:rPr>
              <a:t> </a:t>
            </a:r>
            <a:r>
              <a:rPr lang="en-US" sz="2600" u="sng" dirty="0">
                <a:solidFill>
                  <a:srgbClr val="CC0000"/>
                </a:solidFill>
                <a:latin typeface="Tahoma" charset="0"/>
                <a:ea typeface="Arial" charset="0"/>
                <a:cs typeface="Arial" charset="0"/>
                <a:sym typeface="Symbol" charset="0"/>
              </a:rPr>
              <a:t>acetyl CoA</a:t>
            </a:r>
            <a:endParaRPr lang="en-US" sz="2200" dirty="0">
              <a:latin typeface="Tahoma" charset="0"/>
              <a:ea typeface="Arial" charset="0"/>
              <a:cs typeface="Arial" charset="0"/>
              <a:sym typeface="Symbol" charset="0"/>
            </a:endParaRPr>
          </a:p>
          <a:p>
            <a:pPr eaLnBrk="1" hangingPunct="1">
              <a:spcBef>
                <a:spcPts val="913"/>
              </a:spcBef>
              <a:spcAft>
                <a:spcPct val="0"/>
              </a:spcAft>
            </a:pPr>
            <a:r>
              <a:rPr lang="en-US" dirty="0">
                <a:latin typeface="Tahoma" charset="0"/>
              </a:rPr>
              <a:t>Acetyl CoA enters </a:t>
            </a:r>
            <a:r>
              <a:rPr lang="en-US" u="sng" dirty="0">
                <a:solidFill>
                  <a:srgbClr val="CC0000"/>
                </a:solidFill>
                <a:latin typeface="Tahoma" charset="0"/>
              </a:rPr>
              <a:t>Krebs cycle</a:t>
            </a:r>
            <a:endParaRPr lang="en-US" dirty="0">
              <a:latin typeface="Tahoma" charset="0"/>
              <a:sym typeface="Symbol" charset="0"/>
            </a:endParaRPr>
          </a:p>
        </p:txBody>
      </p:sp>
      <p:sp>
        <p:nvSpPr>
          <p:cNvPr id="379954" name="AutoShape 50"/>
          <p:cNvSpPr>
            <a:spLocks noChangeArrowheads="1"/>
          </p:cNvSpPr>
          <p:nvPr/>
        </p:nvSpPr>
        <p:spPr bwMode="auto">
          <a:xfrm>
            <a:off x="6988175" y="3665538"/>
            <a:ext cx="1682750" cy="1303337"/>
          </a:xfrm>
          <a:prstGeom prst="wedgeEllipseCallout">
            <a:avLst>
              <a:gd name="adj1" fmla="val 17546"/>
              <a:gd name="adj2" fmla="val 82032"/>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Where</a:t>
            </a:r>
            <a:br>
              <a:rPr lang="en-US" sz="1800">
                <a:solidFill>
                  <a:srgbClr val="0F116A"/>
                </a:solidFill>
                <a:latin typeface="Comic Sans MS" charset="0"/>
              </a:rPr>
            </a:br>
            <a:r>
              <a:rPr lang="en-US" sz="1800">
                <a:solidFill>
                  <a:srgbClr val="0F116A"/>
                </a:solidFill>
                <a:latin typeface="Comic Sans MS" charset="0"/>
              </a:rPr>
              <a:t>does the</a:t>
            </a:r>
            <a:br>
              <a:rPr lang="en-US" sz="1800">
                <a:solidFill>
                  <a:srgbClr val="0F116A"/>
                </a:solidFill>
                <a:latin typeface="Comic Sans MS" charset="0"/>
              </a:rPr>
            </a:br>
            <a:r>
              <a:rPr lang="en-US" sz="1800">
                <a:solidFill>
                  <a:srgbClr val="0F116A"/>
                </a:solidFill>
                <a:latin typeface="Comic Sans MS" charset="0"/>
              </a:rPr>
              <a:t>CO</a:t>
            </a:r>
            <a:r>
              <a:rPr lang="en-US" sz="1800" baseline="-25000">
                <a:solidFill>
                  <a:srgbClr val="0F116A"/>
                </a:solidFill>
                <a:latin typeface="Comic Sans MS" charset="0"/>
              </a:rPr>
              <a:t>2</a:t>
            </a:r>
            <a:r>
              <a:rPr lang="en-US" sz="1800">
                <a:solidFill>
                  <a:srgbClr val="0F116A"/>
                </a:solidFill>
                <a:latin typeface="Comic Sans MS" charset="0"/>
              </a:rPr>
              <a:t> go?</a:t>
            </a:r>
          </a:p>
          <a:p>
            <a:r>
              <a:rPr lang="en-US" sz="1800">
                <a:solidFill>
                  <a:srgbClr val="CC0000"/>
                </a:solidFill>
                <a:latin typeface="Comic Sans MS" charset="0"/>
              </a:rPr>
              <a:t>Exhale</a:t>
            </a:r>
            <a:r>
              <a:rPr lang="en-US" sz="1800" i="1">
                <a:solidFill>
                  <a:srgbClr val="CC0000"/>
                </a:solidFill>
                <a:latin typeface="Comic Sans MS" charset="0"/>
              </a:rPr>
              <a:t>!</a:t>
            </a:r>
            <a:endParaRPr lang="en-US" sz="1800">
              <a:solidFill>
                <a:srgbClr val="0F116A"/>
              </a:solidFill>
              <a:latin typeface="Comic Sans MS" charset="0"/>
            </a:endParaRPr>
          </a:p>
        </p:txBody>
      </p:sp>
      <p:sp>
        <p:nvSpPr>
          <p:cNvPr id="379959" name="Freeform 55"/>
          <p:cNvSpPr>
            <a:spLocks/>
          </p:cNvSpPr>
          <p:nvPr/>
        </p:nvSpPr>
        <p:spPr bwMode="auto">
          <a:xfrm>
            <a:off x="7608888" y="569913"/>
            <a:ext cx="1273175" cy="1857375"/>
          </a:xfrm>
          <a:custGeom>
            <a:avLst/>
            <a:gdLst>
              <a:gd name="T0" fmla="*/ 2147483647 w 802"/>
              <a:gd name="T1" fmla="*/ 2147483647 h 1170"/>
              <a:gd name="T2" fmla="*/ 2147483647 w 802"/>
              <a:gd name="T3" fmla="*/ 2147483647 h 1170"/>
              <a:gd name="T4" fmla="*/ 2147483647 w 802"/>
              <a:gd name="T5" fmla="*/ 2147483647 h 1170"/>
              <a:gd name="T6" fmla="*/ 2147483647 w 802"/>
              <a:gd name="T7" fmla="*/ 2147483647 h 1170"/>
              <a:gd name="T8" fmla="*/ 2147483647 w 802"/>
              <a:gd name="T9" fmla="*/ 2147483647 h 1170"/>
              <a:gd name="T10" fmla="*/ 2147483647 w 802"/>
              <a:gd name="T11" fmla="*/ 2147483647 h 1170"/>
              <a:gd name="T12" fmla="*/ 2147483647 w 802"/>
              <a:gd name="T13" fmla="*/ 2147483647 h 1170"/>
              <a:gd name="T14" fmla="*/ 2147483647 w 802"/>
              <a:gd name="T15" fmla="*/ 2147483647 h 1170"/>
              <a:gd name="T16" fmla="*/ 2147483647 w 802"/>
              <a:gd name="T17" fmla="*/ 2147483647 h 1170"/>
              <a:gd name="T18" fmla="*/ 2147483647 w 802"/>
              <a:gd name="T19" fmla="*/ 2147483647 h 1170"/>
              <a:gd name="T20" fmla="*/ 2147483647 w 802"/>
              <a:gd name="T21" fmla="*/ 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2"/>
              <a:gd name="T34" fmla="*/ 0 h 1170"/>
              <a:gd name="T35" fmla="*/ 802 w 802"/>
              <a:gd name="T36" fmla="*/ 1170 h 1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2" h="1170">
                <a:moveTo>
                  <a:pt x="98" y="1170"/>
                </a:moveTo>
                <a:cubicBezTo>
                  <a:pt x="141" y="1124"/>
                  <a:pt x="184" y="1079"/>
                  <a:pt x="174" y="1018"/>
                </a:cubicBezTo>
                <a:cubicBezTo>
                  <a:pt x="164" y="957"/>
                  <a:pt x="0" y="851"/>
                  <a:pt x="37" y="805"/>
                </a:cubicBezTo>
                <a:cubicBezTo>
                  <a:pt x="74" y="759"/>
                  <a:pt x="319" y="766"/>
                  <a:pt x="397" y="740"/>
                </a:cubicBezTo>
                <a:cubicBezTo>
                  <a:pt x="475" y="714"/>
                  <a:pt x="508" y="690"/>
                  <a:pt x="508" y="649"/>
                </a:cubicBezTo>
                <a:cubicBezTo>
                  <a:pt x="508" y="608"/>
                  <a:pt x="393" y="531"/>
                  <a:pt x="397" y="492"/>
                </a:cubicBezTo>
                <a:cubicBezTo>
                  <a:pt x="401" y="453"/>
                  <a:pt x="489" y="447"/>
                  <a:pt x="533" y="416"/>
                </a:cubicBezTo>
                <a:cubicBezTo>
                  <a:pt x="577" y="385"/>
                  <a:pt x="635" y="346"/>
                  <a:pt x="660" y="304"/>
                </a:cubicBezTo>
                <a:cubicBezTo>
                  <a:pt x="685" y="262"/>
                  <a:pt x="669" y="198"/>
                  <a:pt x="685" y="162"/>
                </a:cubicBezTo>
                <a:cubicBezTo>
                  <a:pt x="701" y="126"/>
                  <a:pt x="737" y="114"/>
                  <a:pt x="756" y="87"/>
                </a:cubicBezTo>
                <a:cubicBezTo>
                  <a:pt x="775" y="60"/>
                  <a:pt x="788" y="30"/>
                  <a:pt x="802" y="0"/>
                </a:cubicBezTo>
              </a:path>
            </a:pathLst>
          </a:custGeom>
          <a:noFill/>
          <a:ln w="7620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360083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79907">
                                            <p:txEl>
                                              <p:pRg st="6" end="6"/>
                                            </p:txEl>
                                          </p:spTgt>
                                        </p:tgtEl>
                                        <p:attrNameLst>
                                          <p:attrName>style.visibility</p:attrName>
                                        </p:attrNameLst>
                                      </p:cBhvr>
                                      <p:to>
                                        <p:strVal val="visible"/>
                                      </p:to>
                                    </p:set>
                                    <p:anim calcmode="lin" valueType="num">
                                      <p:cBhvr additive="base">
                                        <p:cTn id="17"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Whoosh"/>
                                        </p:tgtEl>
                                      </p:cMediaNode>
                                    </p:audio>
                                  </p:subTnLst>
                                </p:cTn>
                              </p:par>
                              <p:par>
                                <p:cTn id="19" presetID="22" presetClass="entr" presetSubtype="8" fill="hold" grpId="0" nodeType="withEffect">
                                  <p:stCondLst>
                                    <p:cond delay="0"/>
                                  </p:stCondLst>
                                  <p:childTnLst>
                                    <p:set>
                                      <p:cBhvr>
                                        <p:cTn id="20" dur="1" fill="hold">
                                          <p:stCondLst>
                                            <p:cond delay="0"/>
                                          </p:stCondLst>
                                        </p:cTn>
                                        <p:tgtEl>
                                          <p:spTgt spid="379944"/>
                                        </p:tgtEl>
                                        <p:attrNameLst>
                                          <p:attrName>style.visibility</p:attrName>
                                        </p:attrNameLst>
                                      </p:cBhvr>
                                      <p:to>
                                        <p:strVal val="visible"/>
                                      </p:to>
                                    </p:set>
                                    <p:animEffect transition="in" filter="wipe(left)">
                                      <p:cBhvr>
                                        <p:cTn id="21" dur="500"/>
                                        <p:tgtEl>
                                          <p:spTgt spid="3799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7" end="7"/>
                                            </p:txEl>
                                          </p:spTgt>
                                        </p:tgtEl>
                                        <p:attrNameLst>
                                          <p:attrName>style.visibility</p:attrName>
                                        </p:attrNameLst>
                                      </p:cBhvr>
                                      <p:to>
                                        <p:strVal val="visible"/>
                                      </p:to>
                                    </p:set>
                                    <p:anim calcmode="lin" valueType="num">
                                      <p:cBhvr additive="base">
                                        <p:cTn id="31" dur="500" fill="hold"/>
                                        <p:tgtEl>
                                          <p:spTgt spid="37990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9912"/>
                                        </p:tgtEl>
                                        <p:attrNameLst>
                                          <p:attrName>style.visibility</p:attrName>
                                        </p:attrNameLst>
                                      </p:cBhvr>
                                      <p:to>
                                        <p:strVal val="visible"/>
                                      </p:to>
                                    </p:set>
                                    <p:animEffect transition="in" filter="wipe(left)">
                                      <p:cBhvr>
                                        <p:cTn id="37" dur="500"/>
                                        <p:tgtEl>
                                          <p:spTgt spid="379912"/>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9913"/>
                                        </p:tgtEl>
                                        <p:attrNameLst>
                                          <p:attrName>style.visibility</p:attrName>
                                        </p:attrNameLst>
                                      </p:cBhvr>
                                      <p:to>
                                        <p:strVal val="visible"/>
                                      </p:to>
                                    </p:set>
                                    <p:animEffect transition="in" filter="wipe(left)">
                                      <p:cBhvr>
                                        <p:cTn id="42" dur="500"/>
                                        <p:tgtEl>
                                          <p:spTgt spid="379913"/>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79914"/>
                                        </p:tgtEl>
                                        <p:attrNameLst>
                                          <p:attrName>style.visibility</p:attrName>
                                        </p:attrNameLst>
                                      </p:cBhvr>
                                      <p:to>
                                        <p:strVal val="visible"/>
                                      </p:to>
                                    </p:set>
                                    <p:anim from="(-#ppt_w/2)" to="(#ppt_x)" calcmode="lin" valueType="num">
                                      <p:cBhvr>
                                        <p:cTn id="47" dur="600" fill="hold">
                                          <p:stCondLst>
                                            <p:cond delay="0"/>
                                          </p:stCondLst>
                                        </p:cTn>
                                        <p:tgtEl>
                                          <p:spTgt spid="379914"/>
                                        </p:tgtEl>
                                        <p:attrNameLst>
                                          <p:attrName>ppt_x</p:attrName>
                                        </p:attrNameLst>
                                      </p:cBhvr>
                                    </p:anim>
                                    <p:anim from="0" to="-1.0" calcmode="lin" valueType="num">
                                      <p:cBhvr>
                                        <p:cTn id="48" dur="200" decel="50000" autoRev="1" fill="hold">
                                          <p:stCondLst>
                                            <p:cond delay="600"/>
                                          </p:stCondLst>
                                        </p:cTn>
                                        <p:tgtEl>
                                          <p:spTgt spid="379914"/>
                                        </p:tgtEl>
                                        <p:attrNameLst>
                                          <p:attrName>xshear</p:attrName>
                                        </p:attrNameLst>
                                      </p:cBhvr>
                                    </p:anim>
                                    <p:animScale>
                                      <p:cBhvr>
                                        <p:cTn id="49" dur="200" decel="100000" autoRev="1" fill="hold">
                                          <p:stCondLst>
                                            <p:cond delay="600"/>
                                          </p:stCondLst>
                                        </p:cTn>
                                        <p:tgtEl>
                                          <p:spTgt spid="379914"/>
                                        </p:tgtEl>
                                      </p:cBhvr>
                                      <p:from x="100000" y="100000"/>
                                      <p:to x="80000" y="100000"/>
                                    </p:animScale>
                                    <p:anim by="(#ppt_h/3+#ppt_w*0.1)" calcmode="lin" valueType="num">
                                      <p:cBhvr additive="sum">
                                        <p:cTn id="50" dur="200" decel="100000" autoRev="1" fill="hold">
                                          <p:stCondLst>
                                            <p:cond delay="600"/>
                                          </p:stCondLst>
                                        </p:cTn>
                                        <p:tgtEl>
                                          <p:spTgt spid="379914"/>
                                        </p:tgtEl>
                                        <p:attrNameLst>
                                          <p:attrName>ppt_x</p:attrName>
                                        </p:attrNameLst>
                                      </p:cBhvr>
                                    </p:anim>
                                  </p:childTnLst>
                                  <p:subTnLst>
                                    <p:audio>
                                      <p:cMediaNode>
                                        <p:cTn display="0" masterRel="sameClick">
                                          <p:stCondLst>
                                            <p:cond evt="begin" delay="0">
                                              <p:tn val="45"/>
                                            </p:cond>
                                          </p:stCondLst>
                                          <p:endCondLst>
                                            <p:cond evt="onStopAudio" delay="0">
                                              <p:tgtEl>
                                                <p:sldTgt/>
                                              </p:tgtEl>
                                            </p:cond>
                                          </p:endCondLst>
                                        </p:cTn>
                                        <p:tgtEl>
                                          <p:sndTgt r:embed="rId7" name="Bubbles"/>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5"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79952"/>
                                        </p:tgtEl>
                                        <p:attrNameLst>
                                          <p:attrName>style.visibility</p:attrName>
                                        </p:attrNameLst>
                                      </p:cBhvr>
                                      <p:to>
                                        <p:strVal val="visible"/>
                                      </p:to>
                                    </p:set>
                                    <p:animEffect transition="in" filter="wipe(left)">
                                      <p:cBhvr>
                                        <p:cTn id="60" dur="500"/>
                                        <p:tgtEl>
                                          <p:spTgt spid="379952"/>
                                        </p:tgtEl>
                                      </p:cBhvr>
                                    </p:animEffect>
                                  </p:childTnLst>
                                  <p:subTnLst>
                                    <p:audio>
                                      <p:cMediaNode>
                                        <p:cTn display="0" masterRel="sameClick">
                                          <p:stCondLst>
                                            <p:cond evt="begin" delay="0">
                                              <p:tn val="58"/>
                                            </p:cond>
                                          </p:stCondLst>
                                          <p:endCondLst>
                                            <p:cond evt="onStopAudio" delay="0">
                                              <p:tgtEl>
                                                <p:sldTgt/>
                                              </p:tgtEl>
                                            </p:cond>
                                          </p:endCondLst>
                                        </p:cTn>
                                        <p:tgtEl>
                                          <p:sndTgt r:embed="rId8" name="Pi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9907">
                                            <p:txEl>
                                              <p:pRg st="8" end="8"/>
                                            </p:txEl>
                                          </p:spTgt>
                                        </p:tgtEl>
                                        <p:attrNameLst>
                                          <p:attrName>style.visibility</p:attrName>
                                        </p:attrNameLst>
                                      </p:cBhvr>
                                      <p:to>
                                        <p:strVal val="visible"/>
                                      </p:to>
                                    </p:set>
                                    <p:anim calcmode="lin" valueType="num">
                                      <p:cBhvr additive="base">
                                        <p:cTn id="65" dur="500" fill="hold"/>
                                        <p:tgtEl>
                                          <p:spTgt spid="379907">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99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79907">
                                            <p:txEl>
                                              <p:pRg st="9" end="9"/>
                                            </p:txEl>
                                          </p:spTgt>
                                        </p:tgtEl>
                                        <p:attrNameLst>
                                          <p:attrName>style.visibility</p:attrName>
                                        </p:attrNameLst>
                                      </p:cBhvr>
                                      <p:to>
                                        <p:strVal val="visible"/>
                                      </p:to>
                                    </p:set>
                                    <p:anim calcmode="lin" valueType="num">
                                      <p:cBhvr additive="base">
                                        <p:cTn id="71" dur="500" fill="hold"/>
                                        <p:tgtEl>
                                          <p:spTgt spid="379907">
                                            <p:txEl>
                                              <p:pRg st="9" end="9"/>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799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Whoosh"/>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79907">
                                            <p:txEl>
                                              <p:pRg st="10" end="10"/>
                                            </p:txEl>
                                          </p:spTgt>
                                        </p:tgtEl>
                                        <p:attrNameLst>
                                          <p:attrName>style.visibility</p:attrName>
                                        </p:attrNameLst>
                                      </p:cBhvr>
                                      <p:to>
                                        <p:strVal val="visible"/>
                                      </p:to>
                                    </p:set>
                                    <p:anim calcmode="lin" valueType="num">
                                      <p:cBhvr additive="base">
                                        <p:cTn id="77" dur="500" fill="hold"/>
                                        <p:tgtEl>
                                          <p:spTgt spid="379907">
                                            <p:txEl>
                                              <p:pRg st="10" end="1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799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Whoosh"/>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379930"/>
                                        </p:tgtEl>
                                        <p:attrNameLst>
                                          <p:attrName>style.visibility</p:attrName>
                                        </p:attrNameLst>
                                      </p:cBhvr>
                                      <p:to>
                                        <p:strVal val="visible"/>
                                      </p:to>
                                    </p:set>
                                    <p:animEffect transition="in" filter="wipe(right)">
                                      <p:cBhvr>
                                        <p:cTn id="83" dur="500"/>
                                        <p:tgtEl>
                                          <p:spTgt spid="379930"/>
                                        </p:tgtEl>
                                      </p:cBhvr>
                                    </p:animEffect>
                                  </p:childTnLst>
                                </p:cTn>
                              </p:par>
                            </p:childTnLst>
                          </p:cTn>
                        </p:par>
                        <p:par>
                          <p:cTn id="84" fill="hold" nodeType="afterGroup">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79954">
                                            <p:bg/>
                                          </p:spTgt>
                                        </p:tgtEl>
                                        <p:attrNameLst>
                                          <p:attrName>style.visibility</p:attrName>
                                        </p:attrNameLst>
                                      </p:cBhvr>
                                      <p:to>
                                        <p:strVal val="visible"/>
                                      </p:to>
                                    </p:set>
                                    <p:animEffect transition="in" filter="wipe(down)">
                                      <p:cBhvr>
                                        <p:cTn id="87" dur="500"/>
                                        <p:tgtEl>
                                          <p:spTgt spid="379954">
                                            <p:bg/>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79954">
                                            <p:txEl>
                                              <p:pRg st="0" end="0"/>
                                            </p:txEl>
                                          </p:spTgt>
                                        </p:tgtEl>
                                        <p:attrNameLst>
                                          <p:attrName>style.visibility</p:attrName>
                                        </p:attrNameLst>
                                      </p:cBhvr>
                                      <p:to>
                                        <p:strVal val="visible"/>
                                      </p:to>
                                    </p:set>
                                    <p:animEffect transition="in" filter="wipe(down)">
                                      <p:cBhvr>
                                        <p:cTn id="90" dur="500"/>
                                        <p:tgtEl>
                                          <p:spTgt spid="379954">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9" name="Quack"/>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79954">
                                            <p:txEl>
                                              <p:pRg st="1" end="1"/>
                                            </p:txEl>
                                          </p:spTgt>
                                        </p:tgtEl>
                                        <p:attrNameLst>
                                          <p:attrName>style.visibility</p:attrName>
                                        </p:attrNameLst>
                                      </p:cBhvr>
                                      <p:to>
                                        <p:strVal val="visible"/>
                                      </p:to>
                                    </p:set>
                                    <p:animEffect transition="in" filter="wipe(down)">
                                      <p:cBhvr>
                                        <p:cTn id="95" dur="500"/>
                                        <p:tgtEl>
                                          <p:spTgt spid="379954">
                                            <p:txEl>
                                              <p:pRg st="1" end="1"/>
                                            </p:txEl>
                                          </p:spTgt>
                                        </p:tgtEl>
                                      </p:cBhvr>
                                    </p:animEffect>
                                  </p:childTnLst>
                                  <p:subTnLst>
                                    <p:audio>
                                      <p:cMediaNode>
                                        <p:cTn display="0" masterRel="sameClick">
                                          <p:stCondLst>
                                            <p:cond evt="begin" delay="0">
                                              <p:tn val="93"/>
                                            </p:cond>
                                          </p:stCondLst>
                                          <p:endCondLst>
                                            <p:cond evt="onStopAudio" delay="0">
                                              <p:tgtEl>
                                                <p:sldTgt/>
                                              </p:tgtEl>
                                            </p:cond>
                                          </p:endCondLst>
                                        </p:cTn>
                                        <p:tgtEl>
                                          <p:sndTgt r:embed="rId3" name="String"/>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379959"/>
                                        </p:tgtEl>
                                        <p:attrNameLst>
                                          <p:attrName>style.visibility</p:attrName>
                                        </p:attrNameLst>
                                      </p:cBhvr>
                                      <p:to>
                                        <p:strVal val="visible"/>
                                      </p:to>
                                    </p:set>
                                    <p:animEffect transition="in" filter="wipe(down)">
                                      <p:cBhvr>
                                        <p:cTn id="100" dur="500"/>
                                        <p:tgtEl>
                                          <p:spTgt spid="379959"/>
                                        </p:tgtEl>
                                      </p:cBhvr>
                                    </p:animEffect>
                                  </p:childTnLst>
                                  <p:subTnLst>
                                    <p:audio>
                                      <p:cMediaNode>
                                        <p:cTn display="0" masterRel="sameClick">
                                          <p:stCondLst>
                                            <p:cond evt="begin" delay="0">
                                              <p:tn val="98"/>
                                            </p:cond>
                                          </p:stCondLst>
                                          <p:endCondLst>
                                            <p:cond evt="onStopAudio" delay="0">
                                              <p:tgtEl>
                                                <p:sldTgt/>
                                              </p:tgtEl>
                                            </p:cond>
                                          </p:endCondLst>
                                        </p:cTn>
                                        <p:tgtEl>
                                          <p:sndTgt r:embed="rId7"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2" grpId="0" animBg="1" autoUpdateAnimBg="0"/>
      <p:bldP spid="379913" grpId="0" animBg="1" autoUpdateAnimBg="0"/>
      <p:bldP spid="379914" grpId="0" animBg="1" autoUpdateAnimBg="0"/>
      <p:bldP spid="379944" grpId="0" animBg="1"/>
      <p:bldP spid="379907" grpId="0" build="p" autoUpdateAnimBg="0"/>
      <p:bldP spid="379954" grpId="0" build="p" animBg="1" autoUpdateAnimBg="0"/>
      <p:bldP spid="37995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9"/>
          <p:cNvSpPr>
            <a:spLocks noChangeArrowheads="1"/>
          </p:cNvSpPr>
          <p:nvPr/>
        </p:nvSpPr>
        <p:spPr bwMode="auto">
          <a:xfrm>
            <a:off x="230188" y="6350000"/>
            <a:ext cx="1270000" cy="388938"/>
          </a:xfrm>
          <a:prstGeom prst="rect">
            <a:avLst/>
          </a:prstGeom>
          <a:solidFill>
            <a:schemeClr val="bg1"/>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25954" name="Rectangle 2"/>
          <p:cNvSpPr>
            <a:spLocks noGrp="1" noChangeArrowheads="1"/>
          </p:cNvSpPr>
          <p:nvPr>
            <p:ph type="title"/>
          </p:nvPr>
        </p:nvSpPr>
        <p:spPr/>
        <p:txBody>
          <a:bodyPr/>
          <a:lstStyle/>
          <a:p>
            <a:pPr eaLnBrk="1" hangingPunct="1"/>
            <a:r>
              <a:rPr lang="en-US">
                <a:latin typeface="Times New Roman" charset="0"/>
              </a:rPr>
              <a:t>Pyruvate oxidized to Acetyl CoA </a:t>
            </a:r>
          </a:p>
        </p:txBody>
      </p:sp>
      <p:pic>
        <p:nvPicPr>
          <p:cNvPr id="381955" name="Picture 3"/>
          <p:cNvPicPr>
            <a:picLocks noGrp="1" noChangeAspect="1" noChangeArrowheads="1"/>
          </p:cNvPicPr>
          <p:nvPr>
            <p:ph type="body" idx="1"/>
          </p:nvPr>
        </p:nvPicPr>
        <p:blipFill>
          <a:blip r:embed="rId11"/>
          <a:srcRect l="900" t="2383" r="1350" b="6039"/>
          <a:stretch>
            <a:fillRect/>
          </a:stretch>
        </p:blipFill>
        <p:spPr>
          <a:xfrm>
            <a:off x="908050" y="1452563"/>
            <a:ext cx="7597775" cy="4033837"/>
          </a:xfrm>
          <a:effectLst>
            <a:outerShdw blurRad="63500" dist="38099" dir="2700000" algn="ctr" rotWithShape="0">
              <a:srgbClr val="000000">
                <a:alpha val="74998"/>
              </a:srgbClr>
            </a:outerShdw>
          </a:effectLst>
        </p:spPr>
      </p:pic>
      <p:sp>
        <p:nvSpPr>
          <p:cNvPr id="125956" name="Text Box 4"/>
          <p:cNvSpPr txBox="1">
            <a:spLocks noChangeArrowheads="1"/>
          </p:cNvSpPr>
          <p:nvPr/>
        </p:nvSpPr>
        <p:spPr bwMode="auto">
          <a:xfrm>
            <a:off x="1773238" y="6056313"/>
            <a:ext cx="5840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000">
                <a:solidFill>
                  <a:srgbClr val="00006A"/>
                </a:solidFill>
                <a:sym typeface="Symbol" charset="0"/>
              </a:rPr>
              <a:t>Yield =</a:t>
            </a:r>
            <a:r>
              <a:rPr lang="en-US" sz="3000">
                <a:solidFill>
                  <a:srgbClr val="CC0000"/>
                </a:solidFill>
                <a:sym typeface="Symbol" charset="0"/>
              </a:rPr>
              <a:t> 2C sugar </a:t>
            </a:r>
            <a:r>
              <a:rPr lang="en-US" sz="3000">
                <a:solidFill>
                  <a:srgbClr val="00006A"/>
                </a:solidFill>
                <a:sym typeface="Symbol" charset="0"/>
              </a:rPr>
              <a:t>+</a:t>
            </a:r>
            <a:r>
              <a:rPr lang="en-US" sz="3000">
                <a:solidFill>
                  <a:srgbClr val="CC0000"/>
                </a:solidFill>
                <a:sym typeface="Symbol" charset="0"/>
              </a:rPr>
              <a:t> NADH </a:t>
            </a:r>
            <a:r>
              <a:rPr lang="en-US" sz="3000">
                <a:solidFill>
                  <a:srgbClr val="00006A"/>
                </a:solidFill>
                <a:sym typeface="Symbol" charset="0"/>
              </a:rPr>
              <a:t>+</a:t>
            </a:r>
            <a:r>
              <a:rPr lang="en-US" sz="3000">
                <a:solidFill>
                  <a:srgbClr val="CC0000"/>
                </a:solidFill>
                <a:sym typeface="Symbol" charset="0"/>
              </a:rPr>
              <a:t> CO</a:t>
            </a:r>
            <a:r>
              <a:rPr lang="en-US" sz="3000" baseline="-25000">
                <a:solidFill>
                  <a:srgbClr val="CC0000"/>
                </a:solidFill>
                <a:sym typeface="Symbol" charset="0"/>
              </a:rPr>
              <a:t>2</a:t>
            </a:r>
          </a:p>
        </p:txBody>
      </p:sp>
      <p:sp>
        <p:nvSpPr>
          <p:cNvPr id="381957" name="AutoShape 5"/>
          <p:cNvSpPr>
            <a:spLocks noChangeArrowheads="1"/>
          </p:cNvSpPr>
          <p:nvPr/>
        </p:nvSpPr>
        <p:spPr bwMode="auto">
          <a:xfrm>
            <a:off x="6003925" y="2265363"/>
            <a:ext cx="1400175" cy="373062"/>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p>
            <a:r>
              <a:rPr lang="en-US" sz="2200">
                <a:solidFill>
                  <a:schemeClr val="bg1"/>
                </a:solidFill>
              </a:rPr>
              <a:t>reduction</a:t>
            </a:r>
            <a:endParaRPr lang="en-US" sz="2200" baseline="-25000">
              <a:solidFill>
                <a:schemeClr val="bg1"/>
              </a:solidFill>
            </a:endParaRPr>
          </a:p>
        </p:txBody>
      </p:sp>
      <p:sp>
        <p:nvSpPr>
          <p:cNvPr id="381959" name="AutoShape 7"/>
          <p:cNvSpPr>
            <a:spLocks noChangeArrowheads="1"/>
          </p:cNvSpPr>
          <p:nvPr/>
        </p:nvSpPr>
        <p:spPr bwMode="auto">
          <a:xfrm>
            <a:off x="4230688" y="4986338"/>
            <a:ext cx="1368425" cy="373062"/>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p>
            <a:r>
              <a:rPr lang="en-US" sz="2200">
                <a:solidFill>
                  <a:schemeClr val="bg1"/>
                </a:solidFill>
              </a:rPr>
              <a:t>oxidation</a:t>
            </a:r>
            <a:endParaRPr lang="en-US" sz="2200" baseline="-25000">
              <a:solidFill>
                <a:srgbClr val="CC0000"/>
              </a:solidFill>
            </a:endParaRPr>
          </a:p>
        </p:txBody>
      </p:sp>
      <p:sp>
        <p:nvSpPr>
          <p:cNvPr id="381960" name="AutoShape 8"/>
          <p:cNvSpPr>
            <a:spLocks noChangeArrowheads="1"/>
          </p:cNvSpPr>
          <p:nvPr/>
        </p:nvSpPr>
        <p:spPr bwMode="auto">
          <a:xfrm>
            <a:off x="4657725" y="4184650"/>
            <a:ext cx="1908175" cy="373063"/>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r>
              <a:rPr lang="en-US" sz="2200">
                <a:solidFill>
                  <a:srgbClr val="000000"/>
                </a:solidFill>
              </a:rPr>
              <a:t>Coenzyme A</a:t>
            </a:r>
            <a:endParaRPr lang="en-US" sz="2200" baseline="-25000">
              <a:solidFill>
                <a:srgbClr val="000000"/>
              </a:solidFill>
            </a:endParaRPr>
          </a:p>
        </p:txBody>
      </p:sp>
      <p:sp>
        <p:nvSpPr>
          <p:cNvPr id="381961" name="Freeform 9"/>
          <p:cNvSpPr>
            <a:spLocks/>
          </p:cNvSpPr>
          <p:nvPr/>
        </p:nvSpPr>
        <p:spPr bwMode="auto">
          <a:xfrm>
            <a:off x="5572125" y="3503613"/>
            <a:ext cx="731838" cy="647700"/>
          </a:xfrm>
          <a:custGeom>
            <a:avLst/>
            <a:gdLst>
              <a:gd name="T0" fmla="*/ 0 w 330"/>
              <a:gd name="T1" fmla="*/ 2147483647 h 300"/>
              <a:gd name="T2" fmla="*/ 2147483647 w 330"/>
              <a:gd name="T3" fmla="*/ 2147483647 h 300"/>
              <a:gd name="T4" fmla="*/ 2147483647 w 330"/>
              <a:gd name="T5" fmla="*/ 0 h 300"/>
              <a:gd name="T6" fmla="*/ 0 60000 65536"/>
              <a:gd name="T7" fmla="*/ 0 60000 65536"/>
              <a:gd name="T8" fmla="*/ 0 60000 65536"/>
              <a:gd name="T9" fmla="*/ 0 w 330"/>
              <a:gd name="T10" fmla="*/ 0 h 300"/>
              <a:gd name="T11" fmla="*/ 330 w 330"/>
              <a:gd name="T12" fmla="*/ 300 h 300"/>
            </a:gdLst>
            <a:ahLst/>
            <a:cxnLst>
              <a:cxn ang="T6">
                <a:pos x="T0" y="T1"/>
              </a:cxn>
              <a:cxn ang="T7">
                <a:pos x="T2" y="T3"/>
              </a:cxn>
              <a:cxn ang="T8">
                <a:pos x="T4" y="T5"/>
              </a:cxn>
            </a:cxnLst>
            <a:rect l="T9" t="T10" r="T11" b="T12"/>
            <a:pathLst>
              <a:path w="330" h="300">
                <a:moveTo>
                  <a:pt x="0" y="300"/>
                </a:moveTo>
                <a:cubicBezTo>
                  <a:pt x="10" y="250"/>
                  <a:pt x="20" y="200"/>
                  <a:pt x="75" y="150"/>
                </a:cubicBezTo>
                <a:cubicBezTo>
                  <a:pt x="130" y="100"/>
                  <a:pt x="230" y="50"/>
                  <a:pt x="330" y="0"/>
                </a:cubicBezTo>
              </a:path>
            </a:pathLst>
          </a:custGeom>
          <a:noFill/>
          <a:ln w="7620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1962" name="AutoShape 10"/>
          <p:cNvSpPr>
            <a:spLocks noChangeArrowheads="1"/>
          </p:cNvSpPr>
          <p:nvPr/>
        </p:nvSpPr>
        <p:spPr bwMode="auto">
          <a:xfrm>
            <a:off x="871538" y="4398963"/>
            <a:ext cx="1862137" cy="3730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r>
              <a:rPr lang="en-US" sz="2200">
                <a:solidFill>
                  <a:schemeClr val="bg1"/>
                </a:solidFill>
              </a:rPr>
              <a:t>Pyruvate</a:t>
            </a:r>
            <a:endParaRPr lang="en-US" sz="2200" baseline="-25000">
              <a:solidFill>
                <a:schemeClr val="bg1"/>
              </a:solidFill>
            </a:endParaRPr>
          </a:p>
        </p:txBody>
      </p:sp>
      <p:sp>
        <p:nvSpPr>
          <p:cNvPr id="381963" name="AutoShape 11"/>
          <p:cNvSpPr>
            <a:spLocks noChangeArrowheads="1"/>
          </p:cNvSpPr>
          <p:nvPr/>
        </p:nvSpPr>
        <p:spPr bwMode="auto">
          <a:xfrm>
            <a:off x="6789738" y="4176713"/>
            <a:ext cx="1954212" cy="3730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r>
              <a:rPr lang="en-US" sz="2200">
                <a:solidFill>
                  <a:schemeClr val="bg1"/>
                </a:solidFill>
              </a:rPr>
              <a:t>Acetyl CoA</a:t>
            </a:r>
            <a:endParaRPr lang="en-US" sz="2200" baseline="-25000">
              <a:solidFill>
                <a:schemeClr val="bg1"/>
              </a:solidFill>
            </a:endParaRPr>
          </a:p>
        </p:txBody>
      </p:sp>
      <p:sp>
        <p:nvSpPr>
          <p:cNvPr id="381964" name="Rectangle 12"/>
          <p:cNvSpPr>
            <a:spLocks noChangeArrowheads="1"/>
          </p:cNvSpPr>
          <p:nvPr/>
        </p:nvSpPr>
        <p:spPr bwMode="auto">
          <a:xfrm>
            <a:off x="1258888" y="4797425"/>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p>
            <a:r>
              <a:rPr lang="en-US" sz="3000">
                <a:solidFill>
                  <a:srgbClr val="00006A"/>
                </a:solidFill>
              </a:rPr>
              <a:t>C-C-C</a:t>
            </a:r>
          </a:p>
        </p:txBody>
      </p:sp>
      <p:sp>
        <p:nvSpPr>
          <p:cNvPr id="381966" name="Rectangle 14"/>
          <p:cNvSpPr>
            <a:spLocks noChangeArrowheads="1"/>
          </p:cNvSpPr>
          <p:nvPr/>
        </p:nvSpPr>
        <p:spPr bwMode="auto">
          <a:xfrm>
            <a:off x="7277100" y="4575175"/>
            <a:ext cx="862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p>
            <a:r>
              <a:rPr lang="en-US" sz="3000">
                <a:solidFill>
                  <a:srgbClr val="00006A"/>
                </a:solidFill>
              </a:rPr>
              <a:t>C-C</a:t>
            </a:r>
          </a:p>
        </p:txBody>
      </p:sp>
      <p:sp>
        <p:nvSpPr>
          <p:cNvPr id="381967" name="Oval 15"/>
          <p:cNvSpPr>
            <a:spLocks noChangeArrowheads="1"/>
          </p:cNvSpPr>
          <p:nvPr/>
        </p:nvSpPr>
        <p:spPr bwMode="auto">
          <a:xfrm>
            <a:off x="3873500" y="4351338"/>
            <a:ext cx="700088" cy="700087"/>
          </a:xfrm>
          <a:prstGeom prst="ellipse">
            <a:avLst/>
          </a:prstGeom>
          <a:solidFill>
            <a:schemeClr val="hlink"/>
          </a:solidFill>
          <a:ln w="9525">
            <a:solidFill>
              <a:schemeClr val="hlink"/>
            </a:solidFill>
            <a:round/>
            <a:headEnd/>
            <a:tailEnd/>
          </a:ln>
        </p:spPr>
        <p:txBody>
          <a:bodyPr wrap="none" anchor="ctr"/>
          <a:lstStyle/>
          <a:p>
            <a:r>
              <a:rPr lang="en-US" sz="2800">
                <a:solidFill>
                  <a:srgbClr val="00006A"/>
                </a:solidFill>
              </a:rPr>
              <a:t>CO</a:t>
            </a:r>
            <a:r>
              <a:rPr lang="en-US" sz="2800" baseline="-25000">
                <a:solidFill>
                  <a:srgbClr val="00006A"/>
                </a:solidFill>
              </a:rPr>
              <a:t>2</a:t>
            </a:r>
            <a:endParaRPr lang="en-US" sz="2800">
              <a:solidFill>
                <a:srgbClr val="00006A"/>
              </a:solidFill>
            </a:endParaRPr>
          </a:p>
        </p:txBody>
      </p:sp>
      <p:grpSp>
        <p:nvGrpSpPr>
          <p:cNvPr id="2" name="Group 16"/>
          <p:cNvGrpSpPr>
            <a:grpSpLocks/>
          </p:cNvGrpSpPr>
          <p:nvPr/>
        </p:nvGrpSpPr>
        <p:grpSpPr bwMode="auto">
          <a:xfrm>
            <a:off x="3459163" y="2141538"/>
            <a:ext cx="1293812" cy="841375"/>
            <a:chOff x="3494" y="2399"/>
            <a:chExt cx="815" cy="530"/>
          </a:xfrm>
        </p:grpSpPr>
        <p:sp>
          <p:nvSpPr>
            <p:cNvPr id="125974" name="AutoShape 17"/>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p>
              <a:r>
                <a:rPr lang="en-US">
                  <a:solidFill>
                    <a:schemeClr val="tx2"/>
                  </a:solidFill>
                </a:rPr>
                <a:t>NAD</a:t>
              </a:r>
              <a:r>
                <a:rPr lang="en-US" baseline="30000">
                  <a:solidFill>
                    <a:schemeClr val="tx2"/>
                  </a:solidFill>
                </a:rPr>
                <a:t>+</a:t>
              </a:r>
              <a:endParaRPr lang="en-US" sz="4400">
                <a:solidFill>
                  <a:schemeClr val="tx2"/>
                </a:solidFill>
              </a:endParaRPr>
            </a:p>
          </p:txBody>
        </p:sp>
        <p:sp>
          <p:nvSpPr>
            <p:cNvPr id="125975" name="AutoShape 18"/>
            <p:cNvSpPr>
              <a:spLocks noChangeArrowheads="1"/>
            </p:cNvSpPr>
            <p:nvPr/>
          </p:nvSpPr>
          <p:spPr bwMode="auto">
            <a:xfrm>
              <a:off x="3494" y="2399"/>
              <a:ext cx="11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600">
                <a:solidFill>
                  <a:srgbClr val="000000"/>
                </a:solidFill>
              </a:endParaRPr>
            </a:p>
          </p:txBody>
        </p:sp>
      </p:grpSp>
      <p:pic>
        <p:nvPicPr>
          <p:cNvPr id="381971" name="Picture 19" descr="piggybank-ecoin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1250" y="1990725"/>
            <a:ext cx="10525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78" name="Freeform 26"/>
          <p:cNvSpPr>
            <a:spLocks/>
          </p:cNvSpPr>
          <p:nvPr/>
        </p:nvSpPr>
        <p:spPr bwMode="auto">
          <a:xfrm>
            <a:off x="4222750" y="2801938"/>
            <a:ext cx="1262063" cy="534987"/>
          </a:xfrm>
          <a:custGeom>
            <a:avLst/>
            <a:gdLst>
              <a:gd name="T0" fmla="*/ 0 w 815"/>
              <a:gd name="T1" fmla="*/ 2147483647 h 392"/>
              <a:gd name="T2" fmla="*/ 2147483647 w 815"/>
              <a:gd name="T3" fmla="*/ 2147483647 h 392"/>
              <a:gd name="T4" fmla="*/ 2147483647 w 815"/>
              <a:gd name="T5" fmla="*/ 2147483647 h 392"/>
              <a:gd name="T6" fmla="*/ 2147483647 w 815"/>
              <a:gd name="T7" fmla="*/ 2147483647 h 392"/>
              <a:gd name="T8" fmla="*/ 2147483647 w 815"/>
              <a:gd name="T9" fmla="*/ 0 h 392"/>
              <a:gd name="T10" fmla="*/ 0 60000 65536"/>
              <a:gd name="T11" fmla="*/ 0 60000 65536"/>
              <a:gd name="T12" fmla="*/ 0 60000 65536"/>
              <a:gd name="T13" fmla="*/ 0 60000 65536"/>
              <a:gd name="T14" fmla="*/ 0 60000 65536"/>
              <a:gd name="T15" fmla="*/ 0 w 815"/>
              <a:gd name="T16" fmla="*/ 0 h 392"/>
              <a:gd name="T17" fmla="*/ 815 w 815"/>
              <a:gd name="T18" fmla="*/ 392 h 392"/>
            </a:gdLst>
            <a:ahLst/>
            <a:cxnLst>
              <a:cxn ang="T10">
                <a:pos x="T0" y="T1"/>
              </a:cxn>
              <a:cxn ang="T11">
                <a:pos x="T2" y="T3"/>
              </a:cxn>
              <a:cxn ang="T12">
                <a:pos x="T4" y="T5"/>
              </a:cxn>
              <a:cxn ang="T13">
                <a:pos x="T6" y="T7"/>
              </a:cxn>
              <a:cxn ang="T14">
                <a:pos x="T8" y="T9"/>
              </a:cxn>
            </a:cxnLst>
            <a:rect l="T15" t="T16" r="T17" b="T18"/>
            <a:pathLst>
              <a:path w="815" h="392">
                <a:moveTo>
                  <a:pt x="0" y="5"/>
                </a:moveTo>
                <a:cubicBezTo>
                  <a:pt x="24" y="105"/>
                  <a:pt x="48" y="206"/>
                  <a:pt x="115" y="270"/>
                </a:cubicBezTo>
                <a:cubicBezTo>
                  <a:pt x="182" y="334"/>
                  <a:pt x="306" y="392"/>
                  <a:pt x="405" y="390"/>
                </a:cubicBezTo>
                <a:cubicBezTo>
                  <a:pt x="504" y="388"/>
                  <a:pt x="642" y="325"/>
                  <a:pt x="710" y="260"/>
                </a:cubicBezTo>
                <a:cubicBezTo>
                  <a:pt x="778" y="195"/>
                  <a:pt x="796" y="97"/>
                  <a:pt x="815" y="0"/>
                </a:cubicBezTo>
              </a:path>
            </a:pathLst>
          </a:custGeom>
          <a:noFill/>
          <a:ln w="7620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30"/>
          <p:cNvGrpSpPr>
            <a:grpSpLocks/>
          </p:cNvGrpSpPr>
          <p:nvPr/>
        </p:nvGrpSpPr>
        <p:grpSpPr bwMode="auto">
          <a:xfrm>
            <a:off x="879475" y="5759450"/>
            <a:ext cx="7034213" cy="946150"/>
            <a:chOff x="569" y="3628"/>
            <a:chExt cx="4431" cy="596"/>
          </a:xfrm>
        </p:grpSpPr>
        <p:sp>
          <p:nvSpPr>
            <p:cNvPr id="125972" name="Rectangle 27"/>
            <p:cNvSpPr>
              <a:spLocks noChangeArrowheads="1"/>
            </p:cNvSpPr>
            <p:nvPr/>
          </p:nvSpPr>
          <p:spPr bwMode="auto">
            <a:xfrm>
              <a:off x="569" y="3628"/>
              <a:ext cx="66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p>
              <a:r>
                <a:rPr lang="en-US" sz="3000">
                  <a:solidFill>
                    <a:srgbClr val="00006A"/>
                  </a:solidFill>
                  <a:sym typeface="Symbol" charset="0"/>
                </a:rPr>
                <a:t>2 x </a:t>
              </a:r>
              <a:r>
                <a:rPr lang="en-US" sz="5600">
                  <a:solidFill>
                    <a:srgbClr val="00006A"/>
                  </a:solidFill>
                  <a:sym typeface="Symbol" charset="0"/>
                </a:rPr>
                <a:t>[</a:t>
              </a:r>
            </a:p>
          </p:txBody>
        </p:sp>
        <p:sp>
          <p:nvSpPr>
            <p:cNvPr id="125973" name="Rectangle 28"/>
            <p:cNvSpPr>
              <a:spLocks noChangeArrowheads="1"/>
            </p:cNvSpPr>
            <p:nvPr/>
          </p:nvSpPr>
          <p:spPr bwMode="auto">
            <a:xfrm>
              <a:off x="4735" y="3628"/>
              <a:ext cx="26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p>
              <a:r>
                <a:rPr lang="en-US" sz="5600">
                  <a:solidFill>
                    <a:srgbClr val="00006A"/>
                  </a:solidFill>
                  <a:sym typeface="Symbol" charset="0"/>
                </a:rPr>
                <a:t>]</a:t>
              </a:r>
            </a:p>
          </p:txBody>
        </p:sp>
      </p:grpSp>
      <p:sp>
        <p:nvSpPr>
          <p:cNvPr id="381983" name="Oval 31"/>
          <p:cNvSpPr>
            <a:spLocks noChangeArrowheads="1"/>
          </p:cNvSpPr>
          <p:nvPr/>
        </p:nvSpPr>
        <p:spPr bwMode="auto">
          <a:xfrm>
            <a:off x="2951163" y="3049588"/>
            <a:ext cx="531812" cy="820737"/>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1984" name="Line 32"/>
          <p:cNvSpPr>
            <a:spLocks noChangeShapeType="1"/>
          </p:cNvSpPr>
          <p:nvPr/>
        </p:nvSpPr>
        <p:spPr bwMode="auto">
          <a:xfrm>
            <a:off x="2205038" y="3436938"/>
            <a:ext cx="4805362" cy="0"/>
          </a:xfrm>
          <a:prstGeom prst="line">
            <a:avLst/>
          </a:prstGeom>
          <a:noFill/>
          <a:ln w="76200">
            <a:solidFill>
              <a:srgbClr val="CC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36605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62"/>
                                        </p:tgtEl>
                                        <p:attrNameLst>
                                          <p:attrName>style.visibility</p:attrName>
                                        </p:attrNameLst>
                                      </p:cBhvr>
                                      <p:to>
                                        <p:strVal val="visible"/>
                                      </p:to>
                                    </p:set>
                                    <p:animEffect transition="in" filter="wipe(left)">
                                      <p:cBhvr>
                                        <p:cTn id="7" dur="500"/>
                                        <p:tgtEl>
                                          <p:spTgt spid="381962"/>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83"/>
                                        </p:tgtEl>
                                        <p:attrNameLst>
                                          <p:attrName>style.visibility</p:attrName>
                                        </p:attrNameLst>
                                      </p:cBhvr>
                                      <p:to>
                                        <p:strVal val="visible"/>
                                      </p:to>
                                    </p:set>
                                    <p:animEffect transition="in" filter="wipe(left)">
                                      <p:cBhvr>
                                        <p:cTn id="12" dur="500"/>
                                        <p:tgtEl>
                                          <p:spTgt spid="381983"/>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1960"/>
                                        </p:tgtEl>
                                        <p:attrNameLst>
                                          <p:attrName>style.visibility</p:attrName>
                                        </p:attrNameLst>
                                      </p:cBhvr>
                                      <p:to>
                                        <p:strVal val="visible"/>
                                      </p:to>
                                    </p:set>
                                    <p:animEffect transition="in" filter="wipe(left)">
                                      <p:cBhvr>
                                        <p:cTn id="17" dur="500"/>
                                        <p:tgtEl>
                                          <p:spTgt spid="381960"/>
                                        </p:tgtEl>
                                      </p:cBhvr>
                                    </p:animEffect>
                                  </p:childTnLst>
                                  <p:subTnLst>
                                    <p:audio>
                                      <p:cMediaNode>
                                        <p:cTn display="0" masterRel="sameClick">
                                          <p:stCondLst>
                                            <p:cond evt="begin" delay="0">
                                              <p:tn val="15"/>
                                            </p:cond>
                                          </p:stCondLst>
                                          <p:endCondLst>
                                            <p:cond evt="onStopAudio" delay="0">
                                              <p:tgtEl>
                                                <p:sldTgt/>
                                              </p:tgtEl>
                                            </p:cond>
                                          </p:endCondLst>
                                        </p:cTn>
                                        <p:tgtEl>
                                          <p:sndTgt r:embed="rId5" name="Po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1961"/>
                                        </p:tgtEl>
                                        <p:attrNameLst>
                                          <p:attrName>style.visibility</p:attrName>
                                        </p:attrNameLst>
                                      </p:cBhvr>
                                      <p:to>
                                        <p:strVal val="visible"/>
                                      </p:to>
                                    </p:set>
                                    <p:animEffect transition="in" filter="wipe(left)">
                                      <p:cBhvr>
                                        <p:cTn id="22" dur="500"/>
                                        <p:tgtEl>
                                          <p:spTgt spid="381961"/>
                                        </p:tgtEl>
                                      </p:cBhvr>
                                    </p:animEffect>
                                  </p:childTnLst>
                                  <p:subTnLst>
                                    <p:audio>
                                      <p:cMediaNode>
                                        <p:cTn display="0" masterRel="sameClick">
                                          <p:stCondLst>
                                            <p:cond evt="begin" delay="0">
                                              <p:tn val="20"/>
                                            </p:cond>
                                          </p:stCondLst>
                                          <p:endCondLst>
                                            <p:cond evt="onStopAudio" delay="0">
                                              <p:tgtEl>
                                                <p:sldTgt/>
                                              </p:tgtEl>
                                            </p:cond>
                                          </p:endCondLst>
                                        </p:cTn>
                                        <p:tgtEl>
                                          <p:sndTgt r:embed="rId6" name="Arrow"/>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1984"/>
                                        </p:tgtEl>
                                        <p:attrNameLst>
                                          <p:attrName>style.visibility</p:attrName>
                                        </p:attrNameLst>
                                      </p:cBhvr>
                                      <p:to>
                                        <p:strVal val="visible"/>
                                      </p:to>
                                    </p:set>
                                    <p:animEffect transition="in" filter="wipe(left)">
                                      <p:cBhvr>
                                        <p:cTn id="27" dur="500"/>
                                        <p:tgtEl>
                                          <p:spTgt spid="381984"/>
                                        </p:tgtEl>
                                      </p:cBhvr>
                                    </p:animEffect>
                                  </p:childTnLst>
                                  <p:subTnLst>
                                    <p:audio>
                                      <p:cMediaNode>
                                        <p:cTn display="0" masterRel="sameClick">
                                          <p:stCondLst>
                                            <p:cond evt="begin" delay="0">
                                              <p:tn val="25"/>
                                            </p:cond>
                                          </p:stCondLst>
                                          <p:endCondLst>
                                            <p:cond evt="onStopAudio" delay="0">
                                              <p:tgtEl>
                                                <p:sldTgt/>
                                              </p:tgtEl>
                                            </p:cond>
                                          </p:endCondLst>
                                        </p:cTn>
                                        <p:tgtEl>
                                          <p:sndTgt r:embed="rId6" name="Arrow"/>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1963"/>
                                        </p:tgtEl>
                                        <p:attrNameLst>
                                          <p:attrName>style.visibility</p:attrName>
                                        </p:attrNameLst>
                                      </p:cBhvr>
                                      <p:to>
                                        <p:strVal val="visible"/>
                                      </p:to>
                                    </p:set>
                                    <p:animEffect transition="in" filter="wipe(left)">
                                      <p:cBhvr>
                                        <p:cTn id="32" dur="500"/>
                                        <p:tgtEl>
                                          <p:spTgt spid="381963"/>
                                        </p:tgtEl>
                                      </p:cBhvr>
                                    </p:animEffect>
                                  </p:childTnLst>
                                  <p:subTnLst>
                                    <p:audio>
                                      <p:cMediaNode>
                                        <p:cTn display="0" masterRel="sameClick">
                                          <p:stCondLst>
                                            <p:cond evt="begin" delay="0">
                                              <p:tn val="30"/>
                                            </p:cond>
                                          </p:stCondLst>
                                          <p:endCondLst>
                                            <p:cond evt="onStopAudio" delay="0">
                                              <p:tgtEl>
                                                <p:sldTgt/>
                                              </p:tgtEl>
                                            </p:cond>
                                          </p:endCondLst>
                                        </p:cTn>
                                        <p:tgtEl>
                                          <p:sndTgt r:embed="rId3"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1964">
                                            <p:txEl>
                                              <p:pRg st="0" end="0"/>
                                            </p:txEl>
                                          </p:spTgt>
                                        </p:tgtEl>
                                        <p:attrNameLst>
                                          <p:attrName>style.visibility</p:attrName>
                                        </p:attrNameLst>
                                      </p:cBhvr>
                                      <p:to>
                                        <p:strVal val="visible"/>
                                      </p:to>
                                    </p:set>
                                    <p:animEffect transition="in" filter="wipe(left)">
                                      <p:cBhvr>
                                        <p:cTn id="37" dur="500"/>
                                        <p:tgtEl>
                                          <p:spTgt spid="38196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Pencil Check"/>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1966">
                                            <p:txEl>
                                              <p:pRg st="0" end="0"/>
                                            </p:txEl>
                                          </p:spTgt>
                                        </p:tgtEl>
                                        <p:attrNameLst>
                                          <p:attrName>style.visibility</p:attrName>
                                        </p:attrNameLst>
                                      </p:cBhvr>
                                      <p:to>
                                        <p:strVal val="visible"/>
                                      </p:to>
                                    </p:set>
                                    <p:animEffect transition="in" filter="wipe(left)">
                                      <p:cBhvr>
                                        <p:cTn id="42" dur="500"/>
                                        <p:tgtEl>
                                          <p:spTgt spid="381966">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Pencil Check"/>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81967"/>
                                        </p:tgtEl>
                                        <p:attrNameLst>
                                          <p:attrName>style.visibility</p:attrName>
                                        </p:attrNameLst>
                                      </p:cBhvr>
                                      <p:to>
                                        <p:strVal val="visible"/>
                                      </p:to>
                                    </p:set>
                                    <p:animEffect transition="in" filter="wipe(down)">
                                      <p:cBhvr>
                                        <p:cTn id="47" dur="580">
                                          <p:stCondLst>
                                            <p:cond delay="0"/>
                                          </p:stCondLst>
                                        </p:cTn>
                                        <p:tgtEl>
                                          <p:spTgt spid="381967"/>
                                        </p:tgtEl>
                                      </p:cBhvr>
                                    </p:animEffect>
                                    <p:anim calcmode="lin" valueType="num">
                                      <p:cBhvr>
                                        <p:cTn id="48" dur="1822" tmFilter="0,0; 0.14,0.36; 0.43,0.73; 0.71,0.91; 1.0,1.0">
                                          <p:stCondLst>
                                            <p:cond delay="0"/>
                                          </p:stCondLst>
                                        </p:cTn>
                                        <p:tgtEl>
                                          <p:spTgt spid="38196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8196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8196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8196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81967"/>
                                        </p:tgtEl>
                                        <p:attrNameLst>
                                          <p:attrName>ppt_y</p:attrName>
                                        </p:attrNameLst>
                                      </p:cBhvr>
                                      <p:tavLst>
                                        <p:tav tm="0" fmla="#ppt_y-sin(pi*$)/81">
                                          <p:val>
                                            <p:fltVal val="0"/>
                                          </p:val>
                                        </p:tav>
                                        <p:tav tm="100000">
                                          <p:val>
                                            <p:fltVal val="1"/>
                                          </p:val>
                                        </p:tav>
                                      </p:tavLst>
                                    </p:anim>
                                    <p:animScale>
                                      <p:cBhvr>
                                        <p:cTn id="53" dur="26">
                                          <p:stCondLst>
                                            <p:cond delay="650"/>
                                          </p:stCondLst>
                                        </p:cTn>
                                        <p:tgtEl>
                                          <p:spTgt spid="381967"/>
                                        </p:tgtEl>
                                      </p:cBhvr>
                                      <p:to x="100000" y="60000"/>
                                    </p:animScale>
                                    <p:animScale>
                                      <p:cBhvr>
                                        <p:cTn id="54" dur="166" decel="50000">
                                          <p:stCondLst>
                                            <p:cond delay="676"/>
                                          </p:stCondLst>
                                        </p:cTn>
                                        <p:tgtEl>
                                          <p:spTgt spid="381967"/>
                                        </p:tgtEl>
                                      </p:cBhvr>
                                      <p:to x="100000" y="100000"/>
                                    </p:animScale>
                                    <p:animScale>
                                      <p:cBhvr>
                                        <p:cTn id="55" dur="26">
                                          <p:stCondLst>
                                            <p:cond delay="1312"/>
                                          </p:stCondLst>
                                        </p:cTn>
                                        <p:tgtEl>
                                          <p:spTgt spid="381967"/>
                                        </p:tgtEl>
                                      </p:cBhvr>
                                      <p:to x="100000" y="80000"/>
                                    </p:animScale>
                                    <p:animScale>
                                      <p:cBhvr>
                                        <p:cTn id="56" dur="166" decel="50000">
                                          <p:stCondLst>
                                            <p:cond delay="1338"/>
                                          </p:stCondLst>
                                        </p:cTn>
                                        <p:tgtEl>
                                          <p:spTgt spid="381967"/>
                                        </p:tgtEl>
                                      </p:cBhvr>
                                      <p:to x="100000" y="100000"/>
                                    </p:animScale>
                                    <p:animScale>
                                      <p:cBhvr>
                                        <p:cTn id="57" dur="26">
                                          <p:stCondLst>
                                            <p:cond delay="1642"/>
                                          </p:stCondLst>
                                        </p:cTn>
                                        <p:tgtEl>
                                          <p:spTgt spid="381967"/>
                                        </p:tgtEl>
                                      </p:cBhvr>
                                      <p:to x="100000" y="90000"/>
                                    </p:animScale>
                                    <p:animScale>
                                      <p:cBhvr>
                                        <p:cTn id="58" dur="166" decel="50000">
                                          <p:stCondLst>
                                            <p:cond delay="1668"/>
                                          </p:stCondLst>
                                        </p:cTn>
                                        <p:tgtEl>
                                          <p:spTgt spid="381967"/>
                                        </p:tgtEl>
                                      </p:cBhvr>
                                      <p:to x="100000" y="100000"/>
                                    </p:animScale>
                                    <p:animScale>
                                      <p:cBhvr>
                                        <p:cTn id="59" dur="26">
                                          <p:stCondLst>
                                            <p:cond delay="1808"/>
                                          </p:stCondLst>
                                        </p:cTn>
                                        <p:tgtEl>
                                          <p:spTgt spid="381967"/>
                                        </p:tgtEl>
                                      </p:cBhvr>
                                      <p:to x="100000" y="95000"/>
                                    </p:animScale>
                                    <p:animScale>
                                      <p:cBhvr>
                                        <p:cTn id="60" dur="166" decel="50000">
                                          <p:stCondLst>
                                            <p:cond delay="1834"/>
                                          </p:stCondLst>
                                        </p:cTn>
                                        <p:tgtEl>
                                          <p:spTgt spid="381967"/>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7" name="Bubbles"/>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81959"/>
                                        </p:tgtEl>
                                        <p:attrNameLst>
                                          <p:attrName>style.visibility</p:attrName>
                                        </p:attrNameLst>
                                      </p:cBhvr>
                                      <p:to>
                                        <p:strVal val="visible"/>
                                      </p:to>
                                    </p:set>
                                    <p:animEffect transition="in" filter="wipe(left)">
                                      <p:cBhvr>
                                        <p:cTn id="65" dur="500"/>
                                        <p:tgtEl>
                                          <p:spTgt spid="381959"/>
                                        </p:tgtEl>
                                      </p:cBhvr>
                                    </p:animEffect>
                                  </p:childTnLst>
                                  <p:subTnLst>
                                    <p:audio>
                                      <p:cMediaNode>
                                        <p:cTn display="0" masterRel="sameClick">
                                          <p:stCondLst>
                                            <p:cond evt="begin" delay="0">
                                              <p:tn val="63"/>
                                            </p:cond>
                                          </p:stCondLst>
                                          <p:endCondLst>
                                            <p:cond evt="onStopAudio" delay="0">
                                              <p:tgtEl>
                                                <p:sldTgt/>
                                              </p:tgtEl>
                                            </p:cond>
                                          </p:endCondLst>
                                        </p:cTn>
                                        <p:tgtEl>
                                          <p:sndTgt r:embed="rId8" name="String"/>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81957"/>
                                        </p:tgtEl>
                                        <p:attrNameLst>
                                          <p:attrName>style.visibility</p:attrName>
                                        </p:attrNameLst>
                                      </p:cBhvr>
                                      <p:to>
                                        <p:strVal val="visible"/>
                                      </p:to>
                                    </p:set>
                                    <p:animEffect transition="in" filter="wipe(left)">
                                      <p:cBhvr>
                                        <p:cTn id="70" dur="500"/>
                                        <p:tgtEl>
                                          <p:spTgt spid="381957"/>
                                        </p:tgtEl>
                                      </p:cBhvr>
                                    </p:animEffect>
                                  </p:childTnLst>
                                  <p:subTnLst>
                                    <p:audio>
                                      <p:cMediaNode>
                                        <p:cTn display="0" masterRel="sameClick">
                                          <p:stCondLst>
                                            <p:cond evt="begin" delay="0">
                                              <p:tn val="68"/>
                                            </p:cond>
                                          </p:stCondLst>
                                          <p:endCondLst>
                                            <p:cond evt="onStopAudio" delay="0">
                                              <p:tgtEl>
                                                <p:sldTgt/>
                                              </p:tgtEl>
                                            </p:cond>
                                          </p:endCondLst>
                                        </p:cTn>
                                        <p:tgtEl>
                                          <p:sndTgt r:embed="rId8" name="String"/>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32"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circle(out)">
                                      <p:cBhvr>
                                        <p:cTn id="75" dur="500"/>
                                        <p:tgtEl>
                                          <p:spTgt spid="2"/>
                                        </p:tgtEl>
                                      </p:cBhvr>
                                    </p:animEffect>
                                  </p:childTnLst>
                                  <p:subTnLst>
                                    <p:audio>
                                      <p:cMediaNode>
                                        <p:cTn display="0" masterRel="sameClick">
                                          <p:stCondLst>
                                            <p:cond evt="begin" delay="0">
                                              <p:tn val="73"/>
                                            </p:cond>
                                          </p:stCondLst>
                                          <p:endCondLst>
                                            <p:cond evt="onStopAudio" delay="0">
                                              <p:tgtEl>
                                                <p:sldTgt/>
                                              </p:tgtEl>
                                            </p:cond>
                                          </p:endCondLst>
                                        </p:cTn>
                                        <p:tgtEl>
                                          <p:sndTgt r:embed="rId5" name="Pong"/>
                                        </p:tgtEl>
                                      </p:cMediaNode>
                                    </p:audio>
                                  </p:subTnLst>
                                </p:cTn>
                              </p:par>
                            </p:childTnLst>
                          </p:cTn>
                        </p:par>
                        <p:par>
                          <p:cTn id="76" fill="hold" nodeType="afterGroup">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81978"/>
                                        </p:tgtEl>
                                        <p:attrNameLst>
                                          <p:attrName>style.visibility</p:attrName>
                                        </p:attrNameLst>
                                      </p:cBhvr>
                                      <p:to>
                                        <p:strVal val="visible"/>
                                      </p:to>
                                    </p:set>
                                    <p:animEffect transition="in" filter="wipe(left)">
                                      <p:cBhvr>
                                        <p:cTn id="79" dur="500"/>
                                        <p:tgtEl>
                                          <p:spTgt spid="38197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381971"/>
                                        </p:tgtEl>
                                        <p:attrNameLst>
                                          <p:attrName>style.visibility</p:attrName>
                                        </p:attrNameLst>
                                      </p:cBhvr>
                                      <p:to>
                                        <p:strVal val="visible"/>
                                      </p:to>
                                    </p:set>
                                    <p:animEffect transition="in" filter="wipe(left)">
                                      <p:cBhvr>
                                        <p:cTn id="84" dur="500"/>
                                        <p:tgtEl>
                                          <p:spTgt spid="381971"/>
                                        </p:tgtEl>
                                      </p:cBhvr>
                                    </p:animEffect>
                                  </p:childTnLst>
                                  <p:subTnLst>
                                    <p:audio>
                                      <p:cMediaNode>
                                        <p:cTn display="0" masterRel="sameClick">
                                          <p:stCondLst>
                                            <p:cond evt="begin" delay="0">
                                              <p:tn val="82"/>
                                            </p:cond>
                                          </p:stCondLst>
                                          <p:endCondLst>
                                            <p:cond evt="onStopAudio" delay="0">
                                              <p:tgtEl>
                                                <p:sldTgt/>
                                              </p:tgtEl>
                                            </p:cond>
                                          </p:endCondLst>
                                        </p:cTn>
                                        <p:tgtEl>
                                          <p:sndTgt r:embed="rId9" name="Pi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left)">
                                      <p:cBhvr>
                                        <p:cTn id="89" dur="500"/>
                                        <p:tgtEl>
                                          <p:spTgt spid="3"/>
                                        </p:tgtEl>
                                      </p:cBhvr>
                                    </p:animEffect>
                                  </p:childTnLst>
                                  <p:subTnLst>
                                    <p:audio>
                                      <p:cMediaNode>
                                        <p:cTn display="0" masterRel="sameClick">
                                          <p:stCondLst>
                                            <p:cond evt="begin" delay="0">
                                              <p:tn val="87"/>
                                            </p:cond>
                                          </p:stCondLst>
                                          <p:endCondLst>
                                            <p:cond evt="onStopAudio" delay="0">
                                              <p:tgtEl>
                                                <p:sldTgt/>
                                              </p:tgtEl>
                                            </p:cond>
                                          </p:endCondLst>
                                        </p:cTn>
                                        <p:tgtEl>
                                          <p:sndTgt r:embed="rId10"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7" grpId="0" animBg="1" autoUpdateAnimBg="0"/>
      <p:bldP spid="381959" grpId="0" animBg="1" autoUpdateAnimBg="0"/>
      <p:bldP spid="381960" grpId="0" animBg="1" autoUpdateAnimBg="0"/>
      <p:bldP spid="381961" grpId="0" animBg="1"/>
      <p:bldP spid="381962" grpId="0" animBg="1" autoUpdateAnimBg="0"/>
      <p:bldP spid="381963" grpId="0" animBg="1" autoUpdateAnimBg="0"/>
      <p:bldP spid="381964" grpId="0" build="p" autoUpdateAnimBg="0"/>
      <p:bldP spid="381966" grpId="0" build="p" autoUpdateAnimBg="0"/>
      <p:bldP spid="381967" grpId="0" animBg="1" autoUpdateAnimBg="0"/>
      <p:bldP spid="381978" grpId="0" animBg="1"/>
      <p:bldP spid="381983" grpId="0" animBg="1"/>
      <p:bldP spid="38198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r>
              <a:rPr lang="en-US">
                <a:latin typeface="Times New Roman" charset="0"/>
              </a:rPr>
              <a:t>Krebs cycle</a:t>
            </a:r>
          </a:p>
        </p:txBody>
      </p:sp>
      <p:sp>
        <p:nvSpPr>
          <p:cNvPr id="384003" name="Rectangle 3" descr="Rectangle: Click to edit Master text styles&#10;Second level&#10;Third level&#10;Fourth level&#10;Fifth level"/>
          <p:cNvSpPr>
            <a:spLocks noGrp="1" noChangeArrowheads="1"/>
          </p:cNvSpPr>
          <p:nvPr>
            <p:ph type="body" idx="1"/>
          </p:nvPr>
        </p:nvSpPr>
        <p:spPr>
          <a:xfrm>
            <a:off x="266700" y="941321"/>
            <a:ext cx="8153400" cy="5334000"/>
          </a:xfrm>
        </p:spPr>
        <p:txBody>
          <a:bodyPr/>
          <a:lstStyle/>
          <a:p>
            <a:pPr eaLnBrk="1" hangingPunct="1"/>
            <a:r>
              <a:rPr lang="en-US" dirty="0">
                <a:latin typeface="Tahoma" charset="0"/>
              </a:rPr>
              <a:t>aka Citric Acid Cycle</a:t>
            </a:r>
          </a:p>
          <a:p>
            <a:pPr lvl="1" eaLnBrk="1" hangingPunct="1"/>
            <a:r>
              <a:rPr lang="en-US" dirty="0">
                <a:latin typeface="Tahoma" charset="0"/>
                <a:ea typeface="Arial" charset="0"/>
                <a:cs typeface="Arial" charset="0"/>
              </a:rPr>
              <a:t>in </a:t>
            </a:r>
            <a:r>
              <a:rPr lang="en-US" u="sng" dirty="0">
                <a:solidFill>
                  <a:srgbClr val="CC0000"/>
                </a:solidFill>
                <a:latin typeface="Tahoma" charset="0"/>
                <a:ea typeface="Arial" charset="0"/>
                <a:cs typeface="Arial" charset="0"/>
              </a:rPr>
              <a:t>mitochondrial matrix</a:t>
            </a:r>
            <a:endParaRPr lang="en-US" dirty="0">
              <a:latin typeface="Tahoma" charset="0"/>
              <a:ea typeface="Arial" charset="0"/>
              <a:cs typeface="Arial" charset="0"/>
            </a:endParaRPr>
          </a:p>
          <a:p>
            <a:pPr lvl="1" eaLnBrk="1" hangingPunct="1"/>
            <a:r>
              <a:rPr lang="en-US" dirty="0">
                <a:latin typeface="Tahoma" charset="0"/>
                <a:ea typeface="Arial" charset="0"/>
                <a:cs typeface="Arial" charset="0"/>
              </a:rPr>
              <a:t>8 step pathway</a:t>
            </a:r>
          </a:p>
          <a:p>
            <a:pPr marL="1085850" lvl="2" eaLnBrk="1" hangingPunct="1"/>
            <a:r>
              <a:rPr lang="en-US" dirty="0">
                <a:latin typeface="Tahoma" charset="0"/>
                <a:ea typeface="Arial" charset="0"/>
                <a:cs typeface="Arial" charset="0"/>
              </a:rPr>
              <a:t>each catalyzed by specific enzyme</a:t>
            </a:r>
          </a:p>
          <a:p>
            <a:pPr marL="1085850" lvl="2" eaLnBrk="1" hangingPunct="1"/>
            <a:r>
              <a:rPr lang="en-US" dirty="0">
                <a:latin typeface="Tahoma" charset="0"/>
                <a:ea typeface="Arial" charset="0"/>
                <a:cs typeface="Arial" charset="0"/>
              </a:rPr>
              <a:t>step-wise </a:t>
            </a:r>
            <a:r>
              <a:rPr lang="en-US" u="sng" dirty="0">
                <a:solidFill>
                  <a:srgbClr val="CC0000"/>
                </a:solidFill>
                <a:latin typeface="Tahoma" charset="0"/>
                <a:ea typeface="Arial" charset="0"/>
                <a:cs typeface="Arial" charset="0"/>
              </a:rPr>
              <a:t>catabolism</a:t>
            </a:r>
            <a:r>
              <a:rPr lang="en-US" dirty="0">
                <a:latin typeface="Tahoma" charset="0"/>
                <a:ea typeface="Arial" charset="0"/>
                <a:cs typeface="Arial" charset="0"/>
              </a:rPr>
              <a:t> of </a:t>
            </a:r>
            <a:r>
              <a:rPr lang="en-US" u="sng" dirty="0">
                <a:solidFill>
                  <a:srgbClr val="CC0000"/>
                </a:solidFill>
                <a:latin typeface="Tahoma" charset="0"/>
                <a:ea typeface="Arial" charset="0"/>
                <a:cs typeface="Arial" charset="0"/>
              </a:rPr>
              <a:t>6C citrate</a:t>
            </a:r>
            <a:r>
              <a:rPr lang="en-US" dirty="0">
                <a:latin typeface="Tahoma" charset="0"/>
                <a:ea typeface="Arial" charset="0"/>
                <a:cs typeface="Arial" charset="0"/>
              </a:rPr>
              <a:t> molecule</a:t>
            </a:r>
          </a:p>
          <a:p>
            <a:pPr eaLnBrk="1" hangingPunct="1"/>
            <a:r>
              <a:rPr lang="en-US" dirty="0">
                <a:latin typeface="Tahoma" charset="0"/>
              </a:rPr>
              <a:t>Evolved later than glycolysis</a:t>
            </a:r>
          </a:p>
          <a:p>
            <a:pPr lvl="1" eaLnBrk="1" hangingPunct="1"/>
            <a:r>
              <a:rPr lang="en-US" dirty="0">
                <a:latin typeface="Tahoma" charset="0"/>
                <a:ea typeface="Arial" charset="0"/>
                <a:cs typeface="Arial" charset="0"/>
              </a:rPr>
              <a:t>does that make evolutionary sense?</a:t>
            </a:r>
          </a:p>
          <a:p>
            <a:pPr marL="1085850" lvl="2" eaLnBrk="1" hangingPunct="1"/>
            <a:r>
              <a:rPr lang="en-US" dirty="0">
                <a:latin typeface="Tahoma" charset="0"/>
                <a:ea typeface="Arial" charset="0"/>
                <a:cs typeface="Arial" charset="0"/>
              </a:rPr>
              <a:t>bacteria </a:t>
            </a:r>
            <a:r>
              <a:rPr lang="en-US" dirty="0">
                <a:latin typeface="Tahoma" charset="0"/>
                <a:ea typeface="Arial" charset="0"/>
                <a:cs typeface="Arial" charset="0"/>
                <a:sym typeface="Symbol" charset="0"/>
              </a:rPr>
              <a:t></a:t>
            </a:r>
            <a:r>
              <a:rPr lang="en-US" dirty="0">
                <a:latin typeface="Tahoma" charset="0"/>
                <a:ea typeface="Arial" charset="0"/>
                <a:cs typeface="Arial" charset="0"/>
              </a:rPr>
              <a:t>3.5 billion years ago </a:t>
            </a:r>
            <a:r>
              <a:rPr lang="en-US" dirty="0">
                <a:solidFill>
                  <a:srgbClr val="660000"/>
                </a:solidFill>
                <a:latin typeface="Tahoma" charset="0"/>
                <a:ea typeface="Arial" charset="0"/>
                <a:cs typeface="Arial" charset="0"/>
              </a:rPr>
              <a:t>(glycolysis)</a:t>
            </a:r>
            <a:endParaRPr lang="en-US" dirty="0">
              <a:latin typeface="Tahoma" charset="0"/>
              <a:ea typeface="Arial" charset="0"/>
              <a:cs typeface="Arial" charset="0"/>
            </a:endParaRPr>
          </a:p>
          <a:p>
            <a:pPr marL="1085850" lvl="2" eaLnBrk="1" hangingPunct="1"/>
            <a:r>
              <a:rPr lang="en-US" dirty="0">
                <a:latin typeface="Tahoma" charset="0"/>
                <a:ea typeface="Arial" charset="0"/>
                <a:cs typeface="Arial" charset="0"/>
              </a:rPr>
              <a:t>free O</a:t>
            </a:r>
            <a:r>
              <a:rPr lang="en-US" baseline="-25000" dirty="0">
                <a:latin typeface="Tahoma" charset="0"/>
                <a:ea typeface="Arial" charset="0"/>
                <a:cs typeface="Arial" charset="0"/>
              </a:rPr>
              <a:t>2</a:t>
            </a:r>
            <a:r>
              <a:rPr lang="en-US" dirty="0">
                <a:latin typeface="Tahoma" charset="0"/>
                <a:ea typeface="Arial" charset="0"/>
                <a:cs typeface="Arial" charset="0"/>
              </a:rPr>
              <a:t> </a:t>
            </a:r>
            <a:r>
              <a:rPr lang="en-US" dirty="0">
                <a:latin typeface="Tahoma" charset="0"/>
                <a:ea typeface="Arial" charset="0"/>
                <a:cs typeface="Arial" charset="0"/>
                <a:sym typeface="Symbol" charset="0"/>
              </a:rPr>
              <a:t></a:t>
            </a:r>
            <a:r>
              <a:rPr lang="en-US" dirty="0">
                <a:latin typeface="Tahoma" charset="0"/>
                <a:ea typeface="Arial" charset="0"/>
                <a:cs typeface="Arial" charset="0"/>
              </a:rPr>
              <a:t>2.7 billion years ago </a:t>
            </a:r>
            <a:r>
              <a:rPr lang="en-US" dirty="0">
                <a:solidFill>
                  <a:srgbClr val="005C00"/>
                </a:solidFill>
                <a:latin typeface="Tahoma" charset="0"/>
                <a:ea typeface="Arial" charset="0"/>
                <a:cs typeface="Arial" charset="0"/>
              </a:rPr>
              <a:t>(photosynthesis)</a:t>
            </a:r>
          </a:p>
          <a:p>
            <a:pPr marL="1085850" lvl="2" eaLnBrk="1" hangingPunct="1"/>
            <a:r>
              <a:rPr lang="en-US" dirty="0">
                <a:latin typeface="Tahoma" charset="0"/>
                <a:ea typeface="Arial" charset="0"/>
                <a:cs typeface="Arial" charset="0"/>
              </a:rPr>
              <a:t>eukaryotes </a:t>
            </a:r>
            <a:r>
              <a:rPr lang="en-US" dirty="0">
                <a:latin typeface="Tahoma" charset="0"/>
                <a:ea typeface="Arial" charset="0"/>
                <a:cs typeface="Arial" charset="0"/>
                <a:sym typeface="Symbol" charset="0"/>
              </a:rPr>
              <a:t></a:t>
            </a:r>
            <a:r>
              <a:rPr lang="en-US" dirty="0">
                <a:latin typeface="Tahoma" charset="0"/>
                <a:ea typeface="Arial" charset="0"/>
                <a:cs typeface="Arial" charset="0"/>
              </a:rPr>
              <a:t>1.5 billion years ago </a:t>
            </a:r>
            <a:r>
              <a:rPr lang="en-US" dirty="0">
                <a:solidFill>
                  <a:srgbClr val="CC0000"/>
                </a:solidFill>
                <a:latin typeface="Tahoma" charset="0"/>
                <a:ea typeface="Arial" charset="0"/>
                <a:cs typeface="Arial" charset="0"/>
              </a:rPr>
              <a:t>(aerobic respiration = organelles </a:t>
            </a:r>
            <a:r>
              <a:rPr lang="en-US" dirty="0">
                <a:solidFill>
                  <a:srgbClr val="CC0000"/>
                </a:solidFill>
                <a:latin typeface="Tahoma" charset="0"/>
                <a:ea typeface="Arial" charset="0"/>
                <a:cs typeface="Arial" charset="0"/>
                <a:sym typeface="Symbol" charset="0"/>
              </a:rPr>
              <a:t> mitochondria</a:t>
            </a:r>
            <a:r>
              <a:rPr lang="en-US" dirty="0">
                <a:solidFill>
                  <a:srgbClr val="CC0000"/>
                </a:solidFill>
                <a:latin typeface="Tahoma" charset="0"/>
                <a:ea typeface="Arial" charset="0"/>
                <a:cs typeface="Arial" charset="0"/>
              </a:rPr>
              <a:t>)</a:t>
            </a:r>
          </a:p>
        </p:txBody>
      </p:sp>
      <p:pic>
        <p:nvPicPr>
          <p:cNvPr id="384004" name="Picture 4"/>
          <p:cNvPicPr>
            <a:picLocks noChangeAspect="1" noChangeArrowheads="1"/>
          </p:cNvPicPr>
          <p:nvPr/>
        </p:nvPicPr>
        <p:blipFill>
          <a:blip r:embed="rId4"/>
          <a:srcRect/>
          <a:stretch>
            <a:fillRect/>
          </a:stretch>
        </p:blipFill>
        <p:spPr bwMode="auto">
          <a:xfrm>
            <a:off x="7512050" y="906463"/>
            <a:ext cx="1454150" cy="2057400"/>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128004" name="Rectangle 5"/>
          <p:cNvSpPr>
            <a:spLocks noChangeArrowheads="1"/>
          </p:cNvSpPr>
          <p:nvPr/>
        </p:nvSpPr>
        <p:spPr bwMode="auto">
          <a:xfrm>
            <a:off x="6602413" y="3048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a:solidFill>
                  <a:srgbClr val="0F116A"/>
                </a:solidFill>
              </a:rPr>
              <a:t>1937 </a:t>
            </a:r>
            <a:r>
              <a:rPr lang="en-US" sz="3400">
                <a:solidFill>
                  <a:srgbClr val="000005"/>
                </a:solidFill>
              </a:rPr>
              <a:t>| </a:t>
            </a:r>
            <a:r>
              <a:rPr lang="en-US" sz="3400">
                <a:solidFill>
                  <a:srgbClr val="CC0000"/>
                </a:solidFill>
              </a:rPr>
              <a:t>1953</a:t>
            </a:r>
            <a:endParaRPr lang="en-US" sz="3000">
              <a:solidFill>
                <a:srgbClr val="0F116A"/>
              </a:solidFill>
            </a:endParaRPr>
          </a:p>
        </p:txBody>
      </p:sp>
      <p:sp>
        <p:nvSpPr>
          <p:cNvPr id="128005" name="Rectangle 7"/>
          <p:cNvSpPr>
            <a:spLocks noChangeArrowheads="1"/>
          </p:cNvSpPr>
          <p:nvPr/>
        </p:nvSpPr>
        <p:spPr bwMode="auto">
          <a:xfrm>
            <a:off x="7432675" y="2940050"/>
            <a:ext cx="1595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pPr>
            <a:r>
              <a:rPr lang="en-US">
                <a:solidFill>
                  <a:schemeClr val="tx2"/>
                </a:solidFill>
              </a:rPr>
              <a:t>Hans Krebs</a:t>
            </a:r>
          </a:p>
          <a:p>
            <a:pPr>
              <a:lnSpc>
                <a:spcPct val="90000"/>
              </a:lnSpc>
            </a:pPr>
            <a:r>
              <a:rPr lang="en-US">
                <a:solidFill>
                  <a:schemeClr val="tx2"/>
                </a:solidFill>
              </a:rPr>
              <a:t>1900-1981</a:t>
            </a:r>
          </a:p>
        </p:txBody>
      </p:sp>
    </p:spTree>
    <p:extLst>
      <p:ext uri="{BB962C8B-B14F-4D97-AF65-F5344CB8AC3E}">
        <p14:creationId xmlns:p14="http://schemas.microsoft.com/office/powerpoint/2010/main" val="2429449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 calcmode="lin" valueType="num">
                                      <p:cBhvr additive="base">
                                        <p:cTn id="7" dur="500" fill="hold"/>
                                        <p:tgtEl>
                                          <p:spTgt spid="384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3">
                                            <p:txEl>
                                              <p:pRg st="1" end="1"/>
                                            </p:txEl>
                                          </p:spTgt>
                                        </p:tgtEl>
                                        <p:attrNameLst>
                                          <p:attrName>style.visibility</p:attrName>
                                        </p:attrNameLst>
                                      </p:cBhvr>
                                      <p:to>
                                        <p:strVal val="visible"/>
                                      </p:to>
                                    </p:set>
                                    <p:anim calcmode="lin" valueType="num">
                                      <p:cBhvr additive="base">
                                        <p:cTn id="13" dur="500" fill="hold"/>
                                        <p:tgtEl>
                                          <p:spTgt spid="384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4003">
                                            <p:txEl>
                                              <p:pRg st="2" end="2"/>
                                            </p:txEl>
                                          </p:spTgt>
                                        </p:tgtEl>
                                        <p:attrNameLst>
                                          <p:attrName>style.visibility</p:attrName>
                                        </p:attrNameLst>
                                      </p:cBhvr>
                                      <p:to>
                                        <p:strVal val="visible"/>
                                      </p:to>
                                    </p:set>
                                    <p:anim calcmode="lin" valueType="num">
                                      <p:cBhvr additive="base">
                                        <p:cTn id="19" dur="500" fill="hold"/>
                                        <p:tgtEl>
                                          <p:spTgt spid="384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4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4003">
                                            <p:txEl>
                                              <p:pRg st="3" end="3"/>
                                            </p:txEl>
                                          </p:spTgt>
                                        </p:tgtEl>
                                        <p:attrNameLst>
                                          <p:attrName>style.visibility</p:attrName>
                                        </p:attrNameLst>
                                      </p:cBhvr>
                                      <p:to>
                                        <p:strVal val="visible"/>
                                      </p:to>
                                    </p:set>
                                    <p:anim calcmode="lin" valueType="num">
                                      <p:cBhvr additive="base">
                                        <p:cTn id="25" dur="500" fill="hold"/>
                                        <p:tgtEl>
                                          <p:spTgt spid="384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4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4003">
                                            <p:txEl>
                                              <p:pRg st="4" end="4"/>
                                            </p:txEl>
                                          </p:spTgt>
                                        </p:tgtEl>
                                        <p:attrNameLst>
                                          <p:attrName>style.visibility</p:attrName>
                                        </p:attrNameLst>
                                      </p:cBhvr>
                                      <p:to>
                                        <p:strVal val="visible"/>
                                      </p:to>
                                    </p:set>
                                    <p:anim calcmode="lin" valueType="num">
                                      <p:cBhvr additive="base">
                                        <p:cTn id="31" dur="500" fill="hold"/>
                                        <p:tgtEl>
                                          <p:spTgt spid="3840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4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4003">
                                            <p:txEl>
                                              <p:pRg st="5" end="5"/>
                                            </p:txEl>
                                          </p:spTgt>
                                        </p:tgtEl>
                                        <p:attrNameLst>
                                          <p:attrName>style.visibility</p:attrName>
                                        </p:attrNameLst>
                                      </p:cBhvr>
                                      <p:to>
                                        <p:strVal val="visible"/>
                                      </p:to>
                                    </p:set>
                                    <p:anim calcmode="lin" valueType="num">
                                      <p:cBhvr additive="base">
                                        <p:cTn id="37" dur="500" fill="hold"/>
                                        <p:tgtEl>
                                          <p:spTgt spid="3840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40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4003">
                                            <p:txEl>
                                              <p:pRg st="6" end="6"/>
                                            </p:txEl>
                                          </p:spTgt>
                                        </p:tgtEl>
                                        <p:attrNameLst>
                                          <p:attrName>style.visibility</p:attrName>
                                        </p:attrNameLst>
                                      </p:cBhvr>
                                      <p:to>
                                        <p:strVal val="visible"/>
                                      </p:to>
                                    </p:set>
                                    <p:anim calcmode="lin" valueType="num">
                                      <p:cBhvr additive="base">
                                        <p:cTn id="43" dur="500" fill="hold"/>
                                        <p:tgtEl>
                                          <p:spTgt spid="3840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40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4003">
                                            <p:txEl>
                                              <p:pRg st="7" end="7"/>
                                            </p:txEl>
                                          </p:spTgt>
                                        </p:tgtEl>
                                        <p:attrNameLst>
                                          <p:attrName>style.visibility</p:attrName>
                                        </p:attrNameLst>
                                      </p:cBhvr>
                                      <p:to>
                                        <p:strVal val="visible"/>
                                      </p:to>
                                    </p:set>
                                    <p:anim calcmode="lin" valueType="num">
                                      <p:cBhvr additive="base">
                                        <p:cTn id="49" dur="500" fill="hold"/>
                                        <p:tgtEl>
                                          <p:spTgt spid="3840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40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4003">
                                            <p:txEl>
                                              <p:pRg st="8" end="8"/>
                                            </p:txEl>
                                          </p:spTgt>
                                        </p:tgtEl>
                                        <p:attrNameLst>
                                          <p:attrName>style.visibility</p:attrName>
                                        </p:attrNameLst>
                                      </p:cBhvr>
                                      <p:to>
                                        <p:strVal val="visible"/>
                                      </p:to>
                                    </p:set>
                                    <p:anim calcmode="lin" valueType="num">
                                      <p:cBhvr additive="base">
                                        <p:cTn id="55" dur="500" fill="hold"/>
                                        <p:tgtEl>
                                          <p:spTgt spid="38400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40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4003">
                                            <p:txEl>
                                              <p:pRg st="9" end="9"/>
                                            </p:txEl>
                                          </p:spTgt>
                                        </p:tgtEl>
                                        <p:attrNameLst>
                                          <p:attrName>style.visibility</p:attrName>
                                        </p:attrNameLst>
                                      </p:cBhvr>
                                      <p:to>
                                        <p:strVal val="visible"/>
                                      </p:to>
                                    </p:set>
                                    <p:anim calcmode="lin" valueType="num">
                                      <p:cBhvr additive="base">
                                        <p:cTn id="61" dur="500" fill="hold"/>
                                        <p:tgtEl>
                                          <p:spTgt spid="38400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400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AutoShape 2"/>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050" name="Oval 3"/>
          <p:cNvSpPr>
            <a:spLocks noChangeArrowheads="1"/>
          </p:cNvSpPr>
          <p:nvPr/>
        </p:nvSpPr>
        <p:spPr bwMode="auto">
          <a:xfrm>
            <a:off x="3024188" y="2209800"/>
            <a:ext cx="4191000" cy="4191000"/>
          </a:xfrm>
          <a:prstGeom prst="ellipse">
            <a:avLst/>
          </a:prstGeom>
          <a:noFill/>
          <a:ln w="1270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051" name="Group 4"/>
          <p:cNvGrpSpPr>
            <a:grpSpLocks/>
          </p:cNvGrpSpPr>
          <p:nvPr/>
        </p:nvGrpSpPr>
        <p:grpSpPr bwMode="auto">
          <a:xfrm>
            <a:off x="3962400" y="2057400"/>
            <a:ext cx="671513" cy="609600"/>
            <a:chOff x="2597" y="917"/>
            <a:chExt cx="423" cy="384"/>
          </a:xfrm>
        </p:grpSpPr>
        <p:sp>
          <p:nvSpPr>
            <p:cNvPr id="130095" name="Oval 5"/>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96" name="Rectangle 6"/>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3" name="Group 7"/>
          <p:cNvGrpSpPr>
            <a:grpSpLocks/>
          </p:cNvGrpSpPr>
          <p:nvPr/>
        </p:nvGrpSpPr>
        <p:grpSpPr bwMode="auto">
          <a:xfrm>
            <a:off x="6681788" y="3200400"/>
            <a:ext cx="671512" cy="609600"/>
            <a:chOff x="2597" y="917"/>
            <a:chExt cx="423" cy="384"/>
          </a:xfrm>
        </p:grpSpPr>
        <p:sp>
          <p:nvSpPr>
            <p:cNvPr id="130093" name="Oval 8"/>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94" name="Rectangle 9"/>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6C</a:t>
              </a:r>
              <a:endParaRPr lang="en-US" sz="2600">
                <a:solidFill>
                  <a:schemeClr val="tx2"/>
                </a:solidFill>
              </a:endParaRPr>
            </a:p>
          </p:txBody>
        </p:sp>
      </p:grpSp>
      <p:grpSp>
        <p:nvGrpSpPr>
          <p:cNvPr id="4" name="Group 10"/>
          <p:cNvGrpSpPr>
            <a:grpSpLocks/>
          </p:cNvGrpSpPr>
          <p:nvPr/>
        </p:nvGrpSpPr>
        <p:grpSpPr bwMode="auto">
          <a:xfrm>
            <a:off x="3938588" y="5943600"/>
            <a:ext cx="671512" cy="609600"/>
            <a:chOff x="2597" y="917"/>
            <a:chExt cx="423" cy="384"/>
          </a:xfrm>
        </p:grpSpPr>
        <p:sp>
          <p:nvSpPr>
            <p:cNvPr id="130091" name="Oval 11"/>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92" name="Rectangle 12"/>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5" name="Group 13"/>
          <p:cNvGrpSpPr>
            <a:grpSpLocks/>
          </p:cNvGrpSpPr>
          <p:nvPr/>
        </p:nvGrpSpPr>
        <p:grpSpPr bwMode="auto">
          <a:xfrm>
            <a:off x="2795588" y="4800600"/>
            <a:ext cx="671512" cy="609600"/>
            <a:chOff x="2597" y="917"/>
            <a:chExt cx="423" cy="384"/>
          </a:xfrm>
        </p:grpSpPr>
        <p:sp>
          <p:nvSpPr>
            <p:cNvPr id="130089" name="Oval 14"/>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90" name="Rectangle 15"/>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6" name="Group 16"/>
          <p:cNvGrpSpPr>
            <a:grpSpLocks/>
          </p:cNvGrpSpPr>
          <p:nvPr/>
        </p:nvGrpSpPr>
        <p:grpSpPr bwMode="auto">
          <a:xfrm>
            <a:off x="2795588" y="3200400"/>
            <a:ext cx="671512" cy="609600"/>
            <a:chOff x="2597" y="917"/>
            <a:chExt cx="423" cy="384"/>
          </a:xfrm>
        </p:grpSpPr>
        <p:sp>
          <p:nvSpPr>
            <p:cNvPr id="130087" name="Oval 17"/>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8" name="Rectangle 18"/>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130056" name="Group 19"/>
          <p:cNvGrpSpPr>
            <a:grpSpLocks/>
          </p:cNvGrpSpPr>
          <p:nvPr/>
        </p:nvGrpSpPr>
        <p:grpSpPr bwMode="auto">
          <a:xfrm>
            <a:off x="4776788" y="1219200"/>
            <a:ext cx="671512" cy="609600"/>
            <a:chOff x="2650" y="605"/>
            <a:chExt cx="423" cy="384"/>
          </a:xfrm>
        </p:grpSpPr>
        <p:sp>
          <p:nvSpPr>
            <p:cNvPr id="130085" name="Oval 20"/>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6" name="Rectangle 21"/>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2C</a:t>
              </a:r>
              <a:endParaRPr lang="en-US" sz="2600">
                <a:solidFill>
                  <a:schemeClr val="bg1"/>
                </a:solidFill>
              </a:endParaRPr>
            </a:p>
          </p:txBody>
        </p:sp>
      </p:grpSp>
      <p:grpSp>
        <p:nvGrpSpPr>
          <p:cNvPr id="8" name="Group 22"/>
          <p:cNvGrpSpPr>
            <a:grpSpLocks/>
          </p:cNvGrpSpPr>
          <p:nvPr/>
        </p:nvGrpSpPr>
        <p:grpSpPr bwMode="auto">
          <a:xfrm>
            <a:off x="5614988" y="2057400"/>
            <a:ext cx="671512" cy="609600"/>
            <a:chOff x="2650" y="605"/>
            <a:chExt cx="423" cy="384"/>
          </a:xfrm>
        </p:grpSpPr>
        <p:sp>
          <p:nvSpPr>
            <p:cNvPr id="130083" name="Oval 23"/>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4" name="Rectangle 24"/>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6C</a:t>
              </a:r>
              <a:endParaRPr lang="en-US" sz="2600">
                <a:solidFill>
                  <a:schemeClr val="bg1"/>
                </a:solidFill>
              </a:endParaRPr>
            </a:p>
          </p:txBody>
        </p:sp>
      </p:grpSp>
      <p:grpSp>
        <p:nvGrpSpPr>
          <p:cNvPr id="9" name="Group 25"/>
          <p:cNvGrpSpPr>
            <a:grpSpLocks/>
          </p:cNvGrpSpPr>
          <p:nvPr/>
        </p:nvGrpSpPr>
        <p:grpSpPr bwMode="auto">
          <a:xfrm>
            <a:off x="6757988" y="4724400"/>
            <a:ext cx="671512" cy="609600"/>
            <a:chOff x="2650" y="605"/>
            <a:chExt cx="423" cy="384"/>
          </a:xfrm>
        </p:grpSpPr>
        <p:sp>
          <p:nvSpPr>
            <p:cNvPr id="130081" name="Oval 26"/>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2" name="Rectangle 27"/>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5C</a:t>
              </a:r>
              <a:endParaRPr lang="en-US" sz="2600">
                <a:solidFill>
                  <a:schemeClr val="bg1"/>
                </a:solidFill>
              </a:endParaRPr>
            </a:p>
          </p:txBody>
        </p:sp>
      </p:grpSp>
      <p:grpSp>
        <p:nvGrpSpPr>
          <p:cNvPr id="10" name="Group 28"/>
          <p:cNvGrpSpPr>
            <a:grpSpLocks/>
          </p:cNvGrpSpPr>
          <p:nvPr/>
        </p:nvGrpSpPr>
        <p:grpSpPr bwMode="auto">
          <a:xfrm>
            <a:off x="5691188" y="5867400"/>
            <a:ext cx="671512" cy="609600"/>
            <a:chOff x="2650" y="605"/>
            <a:chExt cx="423" cy="384"/>
          </a:xfrm>
        </p:grpSpPr>
        <p:sp>
          <p:nvSpPr>
            <p:cNvPr id="130079" name="Oval 29"/>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0" name="Rectangle 30"/>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4C</a:t>
              </a:r>
              <a:endParaRPr lang="en-US" sz="2600">
                <a:solidFill>
                  <a:schemeClr val="bg1"/>
                </a:solidFill>
              </a:endParaRPr>
            </a:p>
          </p:txBody>
        </p:sp>
      </p:grpSp>
      <p:grpSp>
        <p:nvGrpSpPr>
          <p:cNvPr id="11" name="Group 31"/>
          <p:cNvGrpSpPr>
            <a:grpSpLocks/>
          </p:cNvGrpSpPr>
          <p:nvPr/>
        </p:nvGrpSpPr>
        <p:grpSpPr bwMode="auto">
          <a:xfrm>
            <a:off x="7367588" y="3962400"/>
            <a:ext cx="1547812" cy="655638"/>
            <a:chOff x="4272" y="2352"/>
            <a:chExt cx="975" cy="413"/>
          </a:xfrm>
        </p:grpSpPr>
        <p:sp>
          <p:nvSpPr>
            <p:cNvPr id="130077"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30078" name="Rectangle 33"/>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CO</a:t>
              </a:r>
              <a:r>
                <a:rPr lang="en-US" sz="2200" baseline="-25000">
                  <a:solidFill>
                    <a:srgbClr val="000000"/>
                  </a:solidFill>
                </a:rPr>
                <a:t>2</a:t>
              </a:r>
              <a:endParaRPr lang="en-US" sz="3000">
                <a:solidFill>
                  <a:srgbClr val="000000"/>
                </a:solidFill>
              </a:endParaRPr>
            </a:p>
          </p:txBody>
        </p:sp>
      </p:grpSp>
      <p:grpSp>
        <p:nvGrpSpPr>
          <p:cNvPr id="12" name="Group 34"/>
          <p:cNvGrpSpPr>
            <a:grpSpLocks/>
          </p:cNvGrpSpPr>
          <p:nvPr/>
        </p:nvGrpSpPr>
        <p:grpSpPr bwMode="auto">
          <a:xfrm>
            <a:off x="6681788" y="5715000"/>
            <a:ext cx="1547812" cy="655638"/>
            <a:chOff x="4272" y="2352"/>
            <a:chExt cx="975" cy="413"/>
          </a:xfrm>
        </p:grpSpPr>
        <p:sp>
          <p:nvSpPr>
            <p:cNvPr id="130075"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30076" name="Rectangle 36"/>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CO</a:t>
              </a:r>
              <a:r>
                <a:rPr lang="en-US" sz="2200" baseline="-25000">
                  <a:solidFill>
                    <a:srgbClr val="000000"/>
                  </a:solidFill>
                </a:rPr>
                <a:t>2</a:t>
              </a:r>
              <a:endParaRPr lang="en-US" sz="3000">
                <a:solidFill>
                  <a:srgbClr val="000000"/>
                </a:solidFill>
              </a:endParaRPr>
            </a:p>
          </p:txBody>
        </p:sp>
      </p:grpSp>
      <p:sp>
        <p:nvSpPr>
          <p:cNvPr id="386085" name="Rectangle 37"/>
          <p:cNvSpPr>
            <a:spLocks noChangeArrowheads="1"/>
          </p:cNvSpPr>
          <p:nvPr/>
        </p:nvSpPr>
        <p:spPr bwMode="auto">
          <a:xfrm>
            <a:off x="6145213" y="19050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citrate</a:t>
            </a:r>
            <a:endParaRPr lang="en-US" sz="2200" baseline="-25000">
              <a:solidFill>
                <a:srgbClr val="000000"/>
              </a:solidFill>
            </a:endParaRPr>
          </a:p>
        </p:txBody>
      </p:sp>
      <p:sp>
        <p:nvSpPr>
          <p:cNvPr id="130063" name="Rectangle 38"/>
          <p:cNvSpPr>
            <a:spLocks noChangeArrowheads="1"/>
          </p:cNvSpPr>
          <p:nvPr/>
        </p:nvSpPr>
        <p:spPr bwMode="auto">
          <a:xfrm>
            <a:off x="5464175" y="1173163"/>
            <a:ext cx="1628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acetyl CoA</a:t>
            </a:r>
            <a:endParaRPr lang="en-US" sz="2200" baseline="-25000">
              <a:solidFill>
                <a:srgbClr val="000000"/>
              </a:solidFill>
            </a:endParaRPr>
          </a:p>
        </p:txBody>
      </p:sp>
      <p:sp>
        <p:nvSpPr>
          <p:cNvPr id="130064" name="Rectangle 39"/>
          <p:cNvSpPr>
            <a:spLocks noChangeArrowheads="1"/>
          </p:cNvSpPr>
          <p:nvPr/>
        </p:nvSpPr>
        <p:spPr bwMode="auto">
          <a:xfrm>
            <a:off x="582613" y="685800"/>
            <a:ext cx="4141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a:solidFill>
                  <a:schemeClr val="tx2"/>
                </a:solidFill>
              </a:rPr>
              <a:t>Count the carbons!</a:t>
            </a:r>
            <a:endParaRPr lang="en-US" sz="3000" baseline="-25000">
              <a:solidFill>
                <a:srgbClr val="000000"/>
              </a:solidFill>
            </a:endParaRPr>
          </a:p>
        </p:txBody>
      </p:sp>
      <p:sp>
        <p:nvSpPr>
          <p:cNvPr id="130065" name="AutoShape 4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066" name="AutoShape 4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30067" name="Group 43"/>
          <p:cNvGrpSpPr>
            <a:grpSpLocks/>
          </p:cNvGrpSpPr>
          <p:nvPr/>
        </p:nvGrpSpPr>
        <p:grpSpPr bwMode="auto">
          <a:xfrm>
            <a:off x="3200400" y="1219200"/>
            <a:ext cx="671513" cy="609600"/>
            <a:chOff x="2650" y="605"/>
            <a:chExt cx="423" cy="384"/>
          </a:xfrm>
        </p:grpSpPr>
        <p:sp>
          <p:nvSpPr>
            <p:cNvPr id="130073" name="Oval 44"/>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4" name="Rectangle 45"/>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3C</a:t>
              </a:r>
              <a:endParaRPr lang="en-US" sz="2600">
                <a:solidFill>
                  <a:schemeClr val="bg1"/>
                </a:solidFill>
              </a:endParaRPr>
            </a:p>
          </p:txBody>
        </p:sp>
      </p:grpSp>
      <p:sp>
        <p:nvSpPr>
          <p:cNvPr id="130068" name="AutoShape 46"/>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069" name="Rectangle 47"/>
          <p:cNvSpPr>
            <a:spLocks noChangeArrowheads="1"/>
          </p:cNvSpPr>
          <p:nvPr/>
        </p:nvSpPr>
        <p:spPr bwMode="auto">
          <a:xfrm>
            <a:off x="1851025" y="1173163"/>
            <a:ext cx="1349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200">
                <a:solidFill>
                  <a:srgbClr val="000000"/>
                </a:solidFill>
              </a:rPr>
              <a:t>pyruvate</a:t>
            </a:r>
            <a:endParaRPr lang="en-US" sz="2200" baseline="-25000">
              <a:solidFill>
                <a:srgbClr val="000000"/>
              </a:solidFill>
            </a:endParaRPr>
          </a:p>
        </p:txBody>
      </p:sp>
      <p:sp>
        <p:nvSpPr>
          <p:cNvPr id="386097" name="Text Box 49"/>
          <p:cNvSpPr txBox="1">
            <a:spLocks noChangeArrowheads="1"/>
          </p:cNvSpPr>
          <p:nvPr/>
        </p:nvSpPr>
        <p:spPr bwMode="auto">
          <a:xfrm>
            <a:off x="4795838" y="4386263"/>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200">
                <a:solidFill>
                  <a:srgbClr val="00006A"/>
                </a:solidFill>
              </a:rPr>
              <a:t>x</a:t>
            </a:r>
            <a:r>
              <a:rPr lang="en-US" sz="4000">
                <a:solidFill>
                  <a:srgbClr val="00006A"/>
                </a:solidFill>
              </a:rPr>
              <a:t>2</a:t>
            </a:r>
          </a:p>
        </p:txBody>
      </p:sp>
      <p:sp>
        <p:nvSpPr>
          <p:cNvPr id="386098" name="Rectangle 50"/>
          <p:cNvSpPr>
            <a:spLocks noChangeArrowheads="1"/>
          </p:cNvSpPr>
          <p:nvPr/>
        </p:nvSpPr>
        <p:spPr bwMode="auto">
          <a:xfrm>
            <a:off x="4267200" y="3457575"/>
            <a:ext cx="1670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2600" u="sng">
                <a:solidFill>
                  <a:srgbClr val="CC0000"/>
                </a:solidFill>
              </a:rPr>
              <a:t>oxidation</a:t>
            </a:r>
            <a:r>
              <a:rPr lang="en-US" sz="2600">
                <a:solidFill>
                  <a:srgbClr val="0F116A"/>
                </a:solidFill>
              </a:rPr>
              <a:t/>
            </a:r>
            <a:br>
              <a:rPr lang="en-US" sz="2600">
                <a:solidFill>
                  <a:srgbClr val="0F116A"/>
                </a:solidFill>
              </a:rPr>
            </a:br>
            <a:r>
              <a:rPr lang="en-US" sz="2600">
                <a:solidFill>
                  <a:srgbClr val="0F116A"/>
                </a:solidFill>
              </a:rPr>
              <a:t>of sugars</a:t>
            </a:r>
          </a:p>
        </p:txBody>
      </p:sp>
      <p:sp>
        <p:nvSpPr>
          <p:cNvPr id="386099" name="Rectangle 51"/>
          <p:cNvSpPr>
            <a:spLocks noChangeArrowheads="1"/>
          </p:cNvSpPr>
          <p:nvPr/>
        </p:nvSpPr>
        <p:spPr bwMode="auto">
          <a:xfrm>
            <a:off x="76200" y="3505200"/>
            <a:ext cx="2667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600">
                <a:solidFill>
                  <a:srgbClr val="0F116A"/>
                </a:solidFill>
              </a:rPr>
              <a:t>This happens </a:t>
            </a:r>
            <a:r>
              <a:rPr lang="en-US" sz="2600" u="sng">
                <a:solidFill>
                  <a:srgbClr val="0F116A"/>
                </a:solidFill>
              </a:rPr>
              <a:t>twice</a:t>
            </a:r>
            <a:r>
              <a:rPr lang="en-US" sz="2600">
                <a:solidFill>
                  <a:srgbClr val="0F116A"/>
                </a:solidFill>
              </a:rPr>
              <a:t> for each glucose molecule</a:t>
            </a:r>
          </a:p>
        </p:txBody>
      </p:sp>
    </p:spTree>
    <p:extLst>
      <p:ext uri="{BB962C8B-B14F-4D97-AF65-F5344CB8AC3E}">
        <p14:creationId xmlns:p14="http://schemas.microsoft.com/office/powerpoint/2010/main" val="1455597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98"/>
                                        </p:tgtEl>
                                        <p:attrNameLst>
                                          <p:attrName>style.visibility</p:attrName>
                                        </p:attrNameLst>
                                      </p:cBhvr>
                                      <p:to>
                                        <p:strVal val="visible"/>
                                      </p:to>
                                    </p:set>
                                    <p:animEffect transition="in" filter="wipe(left)">
                                      <p:cBhvr>
                                        <p:cTn id="7" dur="500"/>
                                        <p:tgtEl>
                                          <p:spTgt spid="3860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86085"/>
                                        </p:tgtEl>
                                        <p:attrNameLst>
                                          <p:attrName>style.visibility</p:attrName>
                                        </p:attrNameLst>
                                      </p:cBhvr>
                                      <p:to>
                                        <p:strVal val="visible"/>
                                      </p:to>
                                    </p:set>
                                    <p:animEffect transition="in" filter="wipe(down)">
                                      <p:cBhvr>
                                        <p:cTn id="16" dur="500"/>
                                        <p:tgtEl>
                                          <p:spTgt spid="386085"/>
                                        </p:tgtEl>
                                      </p:cBhvr>
                                    </p:animEffect>
                                  </p:childTnLst>
                                  <p:subTnLst>
                                    <p:audio>
                                      <p:cMediaNode>
                                        <p:cTn display="0" masterRel="sameClick">
                                          <p:stCondLst>
                                            <p:cond evt="begin" delay="0">
                                              <p:tn val="14"/>
                                            </p:cond>
                                          </p:stCondLst>
                                          <p:endCondLst>
                                            <p:cond evt="onStopAudio" delay="0">
                                              <p:tgtEl>
                                                <p:sldTgt/>
                                              </p:tgtEl>
                                            </p:cond>
                                          </p:endCondLst>
                                        </p:cTn>
                                        <p:tgtEl>
                                          <p:sndTgt r:embed="rId4" name="Vibro Up"/>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5" name="Pencil Check"/>
                                        </p:tgtEl>
                                      </p:cMediaNode>
                                    </p:audio>
                                  </p:sub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6" name="Bubbles"/>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6" name="Bubbles"/>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5" name="Pencil Check"/>
                                        </p:tgtEl>
                                      </p:cMediaNode>
                                    </p:audio>
                                  </p:subTnLst>
                                </p:cTn>
                              </p:par>
                            </p:childTnLst>
                          </p:cTn>
                        </p:par>
                        <p:par>
                          <p:cTn id="46" fill="hold" nodeType="afterGroup">
                            <p:stCondLst>
                              <p:cond delay="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Pencil Check"/>
                                        </p:tgtEl>
                                      </p:cMediaNode>
                                    </p:audio>
                                  </p:sub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subTnLst>
                                    <p:audio>
                                      <p:cMediaNode>
                                        <p:cTn display="0" masterRel="sameClick">
                                          <p:stCondLst>
                                            <p:cond evt="begin" delay="0">
                                              <p:tn val="51"/>
                                            </p:cond>
                                          </p:stCondLst>
                                          <p:endCondLst>
                                            <p:cond evt="onStopAudio" delay="0">
                                              <p:tgtEl>
                                                <p:sldTgt/>
                                              </p:tgtEl>
                                            </p:cond>
                                          </p:endCondLst>
                                        </p:cTn>
                                        <p:tgtEl>
                                          <p:sndTgt r:embed="rId5" name="Pencil Check"/>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6099"/>
                                        </p:tgtEl>
                                        <p:attrNameLst>
                                          <p:attrName>style.visibility</p:attrName>
                                        </p:attrNameLst>
                                      </p:cBhvr>
                                      <p:to>
                                        <p:strVal val="visible"/>
                                      </p:to>
                                    </p:set>
                                    <p:animEffect transition="in" filter="wipe(left)">
                                      <p:cBhvr>
                                        <p:cTn id="58" dur="500"/>
                                        <p:tgtEl>
                                          <p:spTgt spid="386099"/>
                                        </p:tgtEl>
                                      </p:cBhvr>
                                    </p:animEffect>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par>
                          <p:cTn id="59" fill="hold" nodeType="afterGroup">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86097"/>
                                        </p:tgtEl>
                                        <p:attrNameLst>
                                          <p:attrName>style.visibility</p:attrName>
                                        </p:attrNameLst>
                                      </p:cBhvr>
                                      <p:to>
                                        <p:strVal val="visible"/>
                                      </p:to>
                                    </p:set>
                                    <p:animEffect transition="in" filter="wipe(left)">
                                      <p:cBhvr>
                                        <p:cTn id="62" dur="500"/>
                                        <p:tgtEl>
                                          <p:spTgt spid="386097"/>
                                        </p:tgtEl>
                                      </p:cBhvr>
                                    </p:animEffect>
                                  </p:childTnLst>
                                  <p:subTnLst>
                                    <p:audio>
                                      <p:cMediaNode>
                                        <p:cTn display="0" masterRel="sameClick">
                                          <p:stCondLst>
                                            <p:cond evt="begin" delay="0">
                                              <p:tn val="60"/>
                                            </p:cond>
                                          </p:stCondLst>
                                          <p:endCondLst>
                                            <p:cond evt="onStopAudio" delay="0">
                                              <p:tgtEl>
                                                <p:sldTgt/>
                                              </p:tgtEl>
                                            </p:cond>
                                          </p:endCondLst>
                                        </p:cTn>
                                        <p:tgtEl>
                                          <p:sndTgt r:embed="rId7"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85" grpId="0" autoUpdateAnimBg="0"/>
      <p:bldP spid="386097" grpId="0"/>
      <p:bldP spid="386098" grpId="0"/>
      <p:bldP spid="38609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Oval 3"/>
          <p:cNvSpPr>
            <a:spLocks noChangeArrowheads="1"/>
          </p:cNvSpPr>
          <p:nvPr/>
        </p:nvSpPr>
        <p:spPr bwMode="auto">
          <a:xfrm>
            <a:off x="3024188" y="2209800"/>
            <a:ext cx="4191000" cy="4191000"/>
          </a:xfrm>
          <a:prstGeom prst="ellipse">
            <a:avLst/>
          </a:prstGeom>
          <a:noFill/>
          <a:ln w="1270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098" name="AutoShape 2"/>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32099" name="Group 4"/>
          <p:cNvGrpSpPr>
            <a:grpSpLocks/>
          </p:cNvGrpSpPr>
          <p:nvPr/>
        </p:nvGrpSpPr>
        <p:grpSpPr bwMode="auto">
          <a:xfrm>
            <a:off x="3962400" y="2057400"/>
            <a:ext cx="671513" cy="609600"/>
            <a:chOff x="2597" y="917"/>
            <a:chExt cx="423" cy="384"/>
          </a:xfrm>
        </p:grpSpPr>
        <p:sp>
          <p:nvSpPr>
            <p:cNvPr id="132175" name="Oval 5"/>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76" name="Rectangle 6"/>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3" name="Group 7"/>
          <p:cNvGrpSpPr>
            <a:grpSpLocks/>
          </p:cNvGrpSpPr>
          <p:nvPr/>
        </p:nvGrpSpPr>
        <p:grpSpPr bwMode="auto">
          <a:xfrm>
            <a:off x="6681788" y="3200400"/>
            <a:ext cx="671512" cy="609600"/>
            <a:chOff x="2597" y="917"/>
            <a:chExt cx="423" cy="384"/>
          </a:xfrm>
        </p:grpSpPr>
        <p:sp>
          <p:nvSpPr>
            <p:cNvPr id="132173" name="Oval 8"/>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74" name="Rectangle 9"/>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6C</a:t>
              </a:r>
              <a:endParaRPr lang="en-US" sz="2600">
                <a:solidFill>
                  <a:schemeClr val="tx2"/>
                </a:solidFill>
              </a:endParaRPr>
            </a:p>
          </p:txBody>
        </p:sp>
      </p:grpSp>
      <p:grpSp>
        <p:nvGrpSpPr>
          <p:cNvPr id="4" name="Group 10"/>
          <p:cNvGrpSpPr>
            <a:grpSpLocks/>
          </p:cNvGrpSpPr>
          <p:nvPr/>
        </p:nvGrpSpPr>
        <p:grpSpPr bwMode="auto">
          <a:xfrm>
            <a:off x="3938588" y="5943600"/>
            <a:ext cx="671512" cy="609600"/>
            <a:chOff x="2597" y="917"/>
            <a:chExt cx="423" cy="384"/>
          </a:xfrm>
        </p:grpSpPr>
        <p:sp>
          <p:nvSpPr>
            <p:cNvPr id="132171" name="Oval 11"/>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72" name="Rectangle 12"/>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5" name="Group 13"/>
          <p:cNvGrpSpPr>
            <a:grpSpLocks/>
          </p:cNvGrpSpPr>
          <p:nvPr/>
        </p:nvGrpSpPr>
        <p:grpSpPr bwMode="auto">
          <a:xfrm>
            <a:off x="2795588" y="4800600"/>
            <a:ext cx="671512" cy="609600"/>
            <a:chOff x="2597" y="917"/>
            <a:chExt cx="423" cy="384"/>
          </a:xfrm>
        </p:grpSpPr>
        <p:sp>
          <p:nvSpPr>
            <p:cNvPr id="132169" name="Oval 14"/>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70" name="Rectangle 15"/>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6" name="Group 16"/>
          <p:cNvGrpSpPr>
            <a:grpSpLocks/>
          </p:cNvGrpSpPr>
          <p:nvPr/>
        </p:nvGrpSpPr>
        <p:grpSpPr bwMode="auto">
          <a:xfrm>
            <a:off x="2795588" y="3200400"/>
            <a:ext cx="671512" cy="609600"/>
            <a:chOff x="2597" y="917"/>
            <a:chExt cx="423" cy="384"/>
          </a:xfrm>
        </p:grpSpPr>
        <p:sp>
          <p:nvSpPr>
            <p:cNvPr id="132167" name="Oval 17"/>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68" name="Rectangle 18"/>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4C</a:t>
              </a:r>
              <a:endParaRPr lang="en-US" sz="2600">
                <a:solidFill>
                  <a:schemeClr val="tx2"/>
                </a:solidFill>
              </a:endParaRPr>
            </a:p>
          </p:txBody>
        </p:sp>
      </p:grpSp>
      <p:grpSp>
        <p:nvGrpSpPr>
          <p:cNvPr id="132104" name="Group 19"/>
          <p:cNvGrpSpPr>
            <a:grpSpLocks/>
          </p:cNvGrpSpPr>
          <p:nvPr/>
        </p:nvGrpSpPr>
        <p:grpSpPr bwMode="auto">
          <a:xfrm>
            <a:off x="4776788" y="1219200"/>
            <a:ext cx="671512" cy="609600"/>
            <a:chOff x="2650" y="605"/>
            <a:chExt cx="423" cy="384"/>
          </a:xfrm>
        </p:grpSpPr>
        <p:sp>
          <p:nvSpPr>
            <p:cNvPr id="132165" name="Oval 20"/>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66" name="Rectangle 21"/>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2C</a:t>
              </a:r>
              <a:endParaRPr lang="en-US" sz="2600">
                <a:solidFill>
                  <a:schemeClr val="bg1"/>
                </a:solidFill>
              </a:endParaRPr>
            </a:p>
          </p:txBody>
        </p:sp>
      </p:grpSp>
      <p:grpSp>
        <p:nvGrpSpPr>
          <p:cNvPr id="8" name="Group 22"/>
          <p:cNvGrpSpPr>
            <a:grpSpLocks/>
          </p:cNvGrpSpPr>
          <p:nvPr/>
        </p:nvGrpSpPr>
        <p:grpSpPr bwMode="auto">
          <a:xfrm>
            <a:off x="5614988" y="2057400"/>
            <a:ext cx="671512" cy="609600"/>
            <a:chOff x="2650" y="605"/>
            <a:chExt cx="423" cy="384"/>
          </a:xfrm>
        </p:grpSpPr>
        <p:sp>
          <p:nvSpPr>
            <p:cNvPr id="132163" name="Oval 23"/>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64" name="Rectangle 24"/>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6C</a:t>
              </a:r>
              <a:endParaRPr lang="en-US" sz="2600">
                <a:solidFill>
                  <a:schemeClr val="bg1"/>
                </a:solidFill>
              </a:endParaRPr>
            </a:p>
          </p:txBody>
        </p:sp>
      </p:grpSp>
      <p:grpSp>
        <p:nvGrpSpPr>
          <p:cNvPr id="9" name="Group 25"/>
          <p:cNvGrpSpPr>
            <a:grpSpLocks/>
          </p:cNvGrpSpPr>
          <p:nvPr/>
        </p:nvGrpSpPr>
        <p:grpSpPr bwMode="auto">
          <a:xfrm>
            <a:off x="6757988" y="4724400"/>
            <a:ext cx="671512" cy="609600"/>
            <a:chOff x="2650" y="605"/>
            <a:chExt cx="423" cy="384"/>
          </a:xfrm>
        </p:grpSpPr>
        <p:sp>
          <p:nvSpPr>
            <p:cNvPr id="132161" name="Oval 26"/>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62" name="Rectangle 27"/>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5C</a:t>
              </a:r>
              <a:endParaRPr lang="en-US" sz="2600">
                <a:solidFill>
                  <a:schemeClr val="bg1"/>
                </a:solidFill>
              </a:endParaRPr>
            </a:p>
          </p:txBody>
        </p:sp>
      </p:grpSp>
      <p:grpSp>
        <p:nvGrpSpPr>
          <p:cNvPr id="10" name="Group 28"/>
          <p:cNvGrpSpPr>
            <a:grpSpLocks/>
          </p:cNvGrpSpPr>
          <p:nvPr/>
        </p:nvGrpSpPr>
        <p:grpSpPr bwMode="auto">
          <a:xfrm>
            <a:off x="5691188" y="5867400"/>
            <a:ext cx="671512" cy="609600"/>
            <a:chOff x="2650" y="605"/>
            <a:chExt cx="423" cy="384"/>
          </a:xfrm>
        </p:grpSpPr>
        <p:sp>
          <p:nvSpPr>
            <p:cNvPr id="132159" name="Oval 29"/>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60" name="Rectangle 30"/>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4C</a:t>
              </a:r>
              <a:endParaRPr lang="en-US" sz="2600">
                <a:solidFill>
                  <a:schemeClr val="bg1"/>
                </a:solidFill>
              </a:endParaRPr>
            </a:p>
          </p:txBody>
        </p:sp>
      </p:grpSp>
      <p:grpSp>
        <p:nvGrpSpPr>
          <p:cNvPr id="11" name="Group 31"/>
          <p:cNvGrpSpPr>
            <a:grpSpLocks/>
          </p:cNvGrpSpPr>
          <p:nvPr/>
        </p:nvGrpSpPr>
        <p:grpSpPr bwMode="auto">
          <a:xfrm>
            <a:off x="7367588" y="3687763"/>
            <a:ext cx="1547812" cy="655637"/>
            <a:chOff x="4272" y="2352"/>
            <a:chExt cx="975" cy="413"/>
          </a:xfrm>
        </p:grpSpPr>
        <p:sp>
          <p:nvSpPr>
            <p:cNvPr id="132157"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32158" name="Rectangle 33"/>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CO</a:t>
              </a:r>
              <a:r>
                <a:rPr lang="en-US" sz="2200" baseline="-25000">
                  <a:solidFill>
                    <a:srgbClr val="000000"/>
                  </a:solidFill>
                </a:rPr>
                <a:t>2</a:t>
              </a:r>
              <a:endParaRPr lang="en-US" sz="3000">
                <a:solidFill>
                  <a:srgbClr val="000000"/>
                </a:solidFill>
              </a:endParaRPr>
            </a:p>
          </p:txBody>
        </p:sp>
      </p:grpSp>
      <p:grpSp>
        <p:nvGrpSpPr>
          <p:cNvPr id="12" name="Group 34"/>
          <p:cNvGrpSpPr>
            <a:grpSpLocks/>
          </p:cNvGrpSpPr>
          <p:nvPr/>
        </p:nvGrpSpPr>
        <p:grpSpPr bwMode="auto">
          <a:xfrm>
            <a:off x="6986588" y="5410200"/>
            <a:ext cx="1547812" cy="655638"/>
            <a:chOff x="4272" y="2352"/>
            <a:chExt cx="975" cy="413"/>
          </a:xfrm>
        </p:grpSpPr>
        <p:sp>
          <p:nvSpPr>
            <p:cNvPr id="132155"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32156" name="Rectangle 36"/>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CO</a:t>
              </a:r>
              <a:r>
                <a:rPr lang="en-US" sz="2200" baseline="-25000">
                  <a:solidFill>
                    <a:srgbClr val="000000"/>
                  </a:solidFill>
                </a:rPr>
                <a:t>2</a:t>
              </a:r>
              <a:endParaRPr lang="en-US" sz="3000">
                <a:solidFill>
                  <a:srgbClr val="000000"/>
                </a:solidFill>
              </a:endParaRPr>
            </a:p>
          </p:txBody>
        </p:sp>
      </p:grpSp>
      <p:sp>
        <p:nvSpPr>
          <p:cNvPr id="403493" name="Rectangle 37"/>
          <p:cNvSpPr>
            <a:spLocks noChangeArrowheads="1"/>
          </p:cNvSpPr>
          <p:nvPr/>
        </p:nvSpPr>
        <p:spPr bwMode="auto">
          <a:xfrm>
            <a:off x="6145213" y="19050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citrate</a:t>
            </a:r>
            <a:endParaRPr lang="en-US" sz="2200" baseline="-25000">
              <a:solidFill>
                <a:srgbClr val="000000"/>
              </a:solidFill>
            </a:endParaRPr>
          </a:p>
        </p:txBody>
      </p:sp>
      <p:sp>
        <p:nvSpPr>
          <p:cNvPr id="132111" name="Rectangle 38"/>
          <p:cNvSpPr>
            <a:spLocks noChangeArrowheads="1"/>
          </p:cNvSpPr>
          <p:nvPr/>
        </p:nvSpPr>
        <p:spPr bwMode="auto">
          <a:xfrm>
            <a:off x="5464175" y="1173163"/>
            <a:ext cx="1628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acetyl CoA</a:t>
            </a:r>
            <a:endParaRPr lang="en-US" sz="2200" baseline="-25000">
              <a:solidFill>
                <a:srgbClr val="000000"/>
              </a:solidFill>
            </a:endParaRPr>
          </a:p>
        </p:txBody>
      </p:sp>
      <p:sp>
        <p:nvSpPr>
          <p:cNvPr id="132112" name="Rectangle 39"/>
          <p:cNvSpPr>
            <a:spLocks noChangeArrowheads="1"/>
          </p:cNvSpPr>
          <p:nvPr/>
        </p:nvSpPr>
        <p:spPr bwMode="auto">
          <a:xfrm>
            <a:off x="581025" y="685800"/>
            <a:ext cx="5846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400">
                <a:solidFill>
                  <a:schemeClr val="tx2"/>
                </a:solidFill>
              </a:rPr>
              <a:t>Count the electron carriers!</a:t>
            </a:r>
            <a:endParaRPr lang="en-US" sz="3000" baseline="-25000">
              <a:solidFill>
                <a:srgbClr val="000000"/>
              </a:solidFill>
            </a:endParaRPr>
          </a:p>
        </p:txBody>
      </p:sp>
      <p:sp>
        <p:nvSpPr>
          <p:cNvPr id="132113" name="AutoShape 4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2114" name="AutoShape 4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32115" name="Group 43"/>
          <p:cNvGrpSpPr>
            <a:grpSpLocks/>
          </p:cNvGrpSpPr>
          <p:nvPr/>
        </p:nvGrpSpPr>
        <p:grpSpPr bwMode="auto">
          <a:xfrm>
            <a:off x="3200400" y="1219200"/>
            <a:ext cx="671513" cy="609600"/>
            <a:chOff x="2650" y="605"/>
            <a:chExt cx="423" cy="384"/>
          </a:xfrm>
        </p:grpSpPr>
        <p:sp>
          <p:nvSpPr>
            <p:cNvPr id="132153" name="Oval 44"/>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154" name="Rectangle 45"/>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chemeClr val="bg1"/>
                  </a:solidFill>
                </a:rPr>
                <a:t>3C</a:t>
              </a:r>
              <a:endParaRPr lang="en-US" sz="2600">
                <a:solidFill>
                  <a:schemeClr val="bg1"/>
                </a:solidFill>
              </a:endParaRPr>
            </a:p>
          </p:txBody>
        </p:sp>
      </p:grpSp>
      <p:sp>
        <p:nvSpPr>
          <p:cNvPr id="132116" name="AutoShape 46"/>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2117" name="Rectangle 47"/>
          <p:cNvSpPr>
            <a:spLocks noChangeArrowheads="1"/>
          </p:cNvSpPr>
          <p:nvPr/>
        </p:nvSpPr>
        <p:spPr bwMode="auto">
          <a:xfrm>
            <a:off x="1851025" y="1173163"/>
            <a:ext cx="1349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200">
                <a:solidFill>
                  <a:srgbClr val="000000"/>
                </a:solidFill>
              </a:rPr>
              <a:t>pyruvate</a:t>
            </a:r>
            <a:endParaRPr lang="en-US" sz="2200" baseline="-25000">
              <a:solidFill>
                <a:srgbClr val="000000"/>
              </a:solidFill>
            </a:endParaRPr>
          </a:p>
        </p:txBody>
      </p:sp>
      <p:sp>
        <p:nvSpPr>
          <p:cNvPr id="403505" name="AutoShape 49"/>
          <p:cNvSpPr>
            <a:spLocks noChangeArrowheads="1"/>
          </p:cNvSpPr>
          <p:nvPr/>
        </p:nvSpPr>
        <p:spPr bwMode="auto">
          <a:xfrm>
            <a:off x="4184650" y="3303588"/>
            <a:ext cx="1833563" cy="1217612"/>
          </a:xfrm>
          <a:prstGeom prst="roundRect">
            <a:avLst>
              <a:gd name="adj" fmla="val 16667"/>
            </a:avLst>
          </a:prstGeom>
          <a:solidFill>
            <a:srgbClr val="FFEA18"/>
          </a:solidFill>
          <a:ln w="28575">
            <a:solidFill>
              <a:srgbClr val="CC0000"/>
            </a:solidFill>
            <a:round/>
            <a:headEnd/>
            <a:tailEnd/>
          </a:ln>
        </p:spPr>
        <p:txBody>
          <a:bodyPr wrap="none" lIns="0" tIns="0" rIns="0" bIns="0">
            <a:spAutoFit/>
          </a:bodyPr>
          <a:lstStyle/>
          <a:p>
            <a:pPr>
              <a:lnSpc>
                <a:spcPct val="90000"/>
              </a:lnSpc>
            </a:pPr>
            <a:r>
              <a:rPr lang="en-US" sz="2600" u="sng">
                <a:solidFill>
                  <a:srgbClr val="CC0000"/>
                </a:solidFill>
              </a:rPr>
              <a:t>reduction</a:t>
            </a:r>
            <a:r>
              <a:rPr lang="en-US" sz="2600">
                <a:solidFill>
                  <a:srgbClr val="0F116A"/>
                </a:solidFill>
              </a:rPr>
              <a:t/>
            </a:r>
            <a:br>
              <a:rPr lang="en-US" sz="2600">
                <a:solidFill>
                  <a:srgbClr val="0F116A"/>
                </a:solidFill>
              </a:rPr>
            </a:br>
            <a:r>
              <a:rPr lang="en-US" sz="2600">
                <a:solidFill>
                  <a:srgbClr val="0F116A"/>
                </a:solidFill>
              </a:rPr>
              <a:t>of electron</a:t>
            </a:r>
            <a:br>
              <a:rPr lang="en-US" sz="2600">
                <a:solidFill>
                  <a:srgbClr val="0F116A"/>
                </a:solidFill>
              </a:rPr>
            </a:br>
            <a:r>
              <a:rPr lang="en-US" sz="2600">
                <a:solidFill>
                  <a:srgbClr val="0F116A"/>
                </a:solidFill>
              </a:rPr>
              <a:t>carriers</a:t>
            </a:r>
          </a:p>
        </p:txBody>
      </p:sp>
      <p:sp>
        <p:nvSpPr>
          <p:cNvPr id="403523" name="Rectangle 67"/>
          <p:cNvSpPr>
            <a:spLocks noChangeArrowheads="1"/>
          </p:cNvSpPr>
          <p:nvPr/>
        </p:nvSpPr>
        <p:spPr bwMode="auto">
          <a:xfrm>
            <a:off x="76200" y="3505200"/>
            <a:ext cx="2667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600">
                <a:solidFill>
                  <a:srgbClr val="0F116A"/>
                </a:solidFill>
              </a:rPr>
              <a:t>This happens twice for each glucose molecule</a:t>
            </a:r>
          </a:p>
        </p:txBody>
      </p:sp>
      <p:sp>
        <p:nvSpPr>
          <p:cNvPr id="403524" name="Text Box 68"/>
          <p:cNvSpPr txBox="1">
            <a:spLocks noChangeArrowheads="1"/>
          </p:cNvSpPr>
          <p:nvPr/>
        </p:nvSpPr>
        <p:spPr bwMode="auto">
          <a:xfrm>
            <a:off x="4794250" y="4659313"/>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200">
                <a:solidFill>
                  <a:srgbClr val="00006A"/>
                </a:solidFill>
              </a:rPr>
              <a:t>x</a:t>
            </a:r>
            <a:r>
              <a:rPr lang="en-US" sz="4000">
                <a:solidFill>
                  <a:srgbClr val="00006A"/>
                </a:solidFill>
              </a:rPr>
              <a:t>2</a:t>
            </a:r>
          </a:p>
        </p:txBody>
      </p:sp>
      <p:grpSp>
        <p:nvGrpSpPr>
          <p:cNvPr id="14" name="Group 70"/>
          <p:cNvGrpSpPr>
            <a:grpSpLocks/>
          </p:cNvGrpSpPr>
          <p:nvPr/>
        </p:nvGrpSpPr>
        <p:grpSpPr bwMode="auto">
          <a:xfrm>
            <a:off x="7104063" y="777875"/>
            <a:ext cx="1547812" cy="655638"/>
            <a:chOff x="4272" y="2352"/>
            <a:chExt cx="975" cy="413"/>
          </a:xfrm>
        </p:grpSpPr>
        <p:sp>
          <p:nvSpPr>
            <p:cNvPr id="132151" name="AutoShape 71"/>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endParaRPr lang="en-US"/>
            </a:p>
          </p:txBody>
        </p:sp>
        <p:sp>
          <p:nvSpPr>
            <p:cNvPr id="132152" name="Rectangle 72"/>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CO</a:t>
              </a:r>
              <a:r>
                <a:rPr lang="en-US" sz="2200" baseline="-25000">
                  <a:solidFill>
                    <a:srgbClr val="000000"/>
                  </a:solidFill>
                </a:rPr>
                <a:t>2</a:t>
              </a:r>
              <a:endParaRPr lang="en-US" sz="3000">
                <a:solidFill>
                  <a:srgbClr val="000000"/>
                </a:solidFill>
              </a:endParaRPr>
            </a:p>
          </p:txBody>
        </p:sp>
      </p:grpSp>
      <p:grpSp>
        <p:nvGrpSpPr>
          <p:cNvPr id="15" name="Group 81"/>
          <p:cNvGrpSpPr>
            <a:grpSpLocks/>
          </p:cNvGrpSpPr>
          <p:nvPr/>
        </p:nvGrpSpPr>
        <p:grpSpPr bwMode="auto">
          <a:xfrm>
            <a:off x="7286625" y="4364038"/>
            <a:ext cx="1857375" cy="868362"/>
            <a:chOff x="4590" y="2749"/>
            <a:chExt cx="1170" cy="547"/>
          </a:xfrm>
        </p:grpSpPr>
        <p:grpSp>
          <p:nvGrpSpPr>
            <p:cNvPr id="132147" name="Group 50"/>
            <p:cNvGrpSpPr>
              <a:grpSpLocks/>
            </p:cNvGrpSpPr>
            <p:nvPr/>
          </p:nvGrpSpPr>
          <p:grpSpPr bwMode="auto">
            <a:xfrm>
              <a:off x="4590" y="2755"/>
              <a:ext cx="1167" cy="413"/>
              <a:chOff x="4641" y="2832"/>
              <a:chExt cx="1167" cy="413"/>
            </a:xfrm>
          </p:grpSpPr>
          <p:sp>
            <p:nvSpPr>
              <p:cNvPr id="132149" name="AutoShape 51"/>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endParaRPr lang="en-US"/>
              </a:p>
            </p:txBody>
          </p:sp>
          <p:sp>
            <p:nvSpPr>
              <p:cNvPr id="132150" name="Rectangle 52"/>
              <p:cNvSpPr>
                <a:spLocks noChangeArrowheads="1"/>
              </p:cNvSpPr>
              <p:nvPr/>
            </p:nvSpPr>
            <p:spPr bwMode="auto">
              <a:xfrm>
                <a:off x="5184" y="2976"/>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NADH</a:t>
                </a:r>
                <a:endParaRPr lang="en-US" sz="3000">
                  <a:solidFill>
                    <a:srgbClr val="000000"/>
                  </a:solidFill>
                </a:endParaRPr>
              </a:p>
            </p:txBody>
          </p:sp>
        </p:grpSp>
        <p:pic>
          <p:nvPicPr>
            <p:cNvPr id="132148" name="Picture 76" descr="piggybank-ecoi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7" y="2749"/>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82"/>
          <p:cNvGrpSpPr>
            <a:grpSpLocks/>
          </p:cNvGrpSpPr>
          <p:nvPr/>
        </p:nvGrpSpPr>
        <p:grpSpPr bwMode="auto">
          <a:xfrm>
            <a:off x="6453188" y="5946775"/>
            <a:ext cx="1852612" cy="911225"/>
            <a:chOff x="4065" y="3746"/>
            <a:chExt cx="1167" cy="574"/>
          </a:xfrm>
        </p:grpSpPr>
        <p:grpSp>
          <p:nvGrpSpPr>
            <p:cNvPr id="132143" name="Group 53"/>
            <p:cNvGrpSpPr>
              <a:grpSpLocks/>
            </p:cNvGrpSpPr>
            <p:nvPr/>
          </p:nvGrpSpPr>
          <p:grpSpPr bwMode="auto">
            <a:xfrm>
              <a:off x="4065" y="3746"/>
              <a:ext cx="1167" cy="413"/>
              <a:chOff x="4032" y="3792"/>
              <a:chExt cx="1167" cy="413"/>
            </a:xfrm>
          </p:grpSpPr>
          <p:sp>
            <p:nvSpPr>
              <p:cNvPr id="132145" name="AutoShape 54"/>
              <p:cNvSpPr>
                <a:spLocks noChangeArrowheads="1"/>
              </p:cNvSpPr>
              <p:nvPr/>
            </p:nvSpPr>
            <p:spPr bwMode="auto">
              <a:xfrm>
                <a:off x="4032" y="379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endParaRPr lang="en-US"/>
              </a:p>
            </p:txBody>
          </p:sp>
          <p:sp>
            <p:nvSpPr>
              <p:cNvPr id="132146" name="Rectangle 55"/>
              <p:cNvSpPr>
                <a:spLocks noChangeArrowheads="1"/>
              </p:cNvSpPr>
              <p:nvPr/>
            </p:nvSpPr>
            <p:spPr bwMode="auto">
              <a:xfrm>
                <a:off x="4575" y="3936"/>
                <a:ext cx="624"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NADH</a:t>
                </a:r>
                <a:endParaRPr lang="en-US" sz="3000">
                  <a:solidFill>
                    <a:srgbClr val="000000"/>
                  </a:solidFill>
                </a:endParaRPr>
              </a:p>
            </p:txBody>
          </p:sp>
        </p:grpSp>
        <p:pic>
          <p:nvPicPr>
            <p:cNvPr id="132144" name="Picture 77" descr="piggybank-ecoi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7" y="3773"/>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83"/>
          <p:cNvGrpSpPr>
            <a:grpSpLocks/>
          </p:cNvGrpSpPr>
          <p:nvPr/>
        </p:nvGrpSpPr>
        <p:grpSpPr bwMode="auto">
          <a:xfrm>
            <a:off x="1741488" y="1790700"/>
            <a:ext cx="1839912" cy="1031875"/>
            <a:chOff x="1097" y="1128"/>
            <a:chExt cx="1159" cy="650"/>
          </a:xfrm>
        </p:grpSpPr>
        <p:grpSp>
          <p:nvGrpSpPr>
            <p:cNvPr id="132139" name="Group 59"/>
            <p:cNvGrpSpPr>
              <a:grpSpLocks/>
            </p:cNvGrpSpPr>
            <p:nvPr/>
          </p:nvGrpSpPr>
          <p:grpSpPr bwMode="auto">
            <a:xfrm>
              <a:off x="1152" y="1346"/>
              <a:ext cx="1104" cy="432"/>
              <a:chOff x="1104" y="1392"/>
              <a:chExt cx="1104" cy="432"/>
            </a:xfrm>
          </p:grpSpPr>
          <p:sp>
            <p:nvSpPr>
              <p:cNvPr id="132141" name="AutoShape 60"/>
              <p:cNvSpPr>
                <a:spLocks noChangeArrowheads="1"/>
              </p:cNvSpPr>
              <p:nvPr/>
            </p:nvSpPr>
            <p:spPr bwMode="auto">
              <a:xfrm flipH="1" flipV="1">
                <a:off x="1680" y="1488"/>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endParaRPr lang="en-US"/>
              </a:p>
            </p:txBody>
          </p:sp>
          <p:sp>
            <p:nvSpPr>
              <p:cNvPr id="132142" name="Rectangle 61"/>
              <p:cNvSpPr>
                <a:spLocks noChangeArrowheads="1"/>
              </p:cNvSpPr>
              <p:nvPr/>
            </p:nvSpPr>
            <p:spPr bwMode="auto">
              <a:xfrm flipH="1">
                <a:off x="1104" y="1392"/>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NADH</a:t>
                </a:r>
                <a:endParaRPr lang="en-US" sz="3000">
                  <a:solidFill>
                    <a:srgbClr val="000000"/>
                  </a:solidFill>
                </a:endParaRPr>
              </a:p>
            </p:txBody>
          </p:sp>
        </p:grpSp>
        <p:pic>
          <p:nvPicPr>
            <p:cNvPr id="132140" name="Picture 78" descr="piggybank-ecoi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 y="1128"/>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80"/>
          <p:cNvGrpSpPr>
            <a:grpSpLocks/>
          </p:cNvGrpSpPr>
          <p:nvPr/>
        </p:nvGrpSpPr>
        <p:grpSpPr bwMode="auto">
          <a:xfrm>
            <a:off x="7023100" y="1409700"/>
            <a:ext cx="1930400" cy="868363"/>
            <a:chOff x="4424" y="888"/>
            <a:chExt cx="1216" cy="547"/>
          </a:xfrm>
        </p:grpSpPr>
        <p:grpSp>
          <p:nvGrpSpPr>
            <p:cNvPr id="132135" name="Group 73"/>
            <p:cNvGrpSpPr>
              <a:grpSpLocks/>
            </p:cNvGrpSpPr>
            <p:nvPr/>
          </p:nvGrpSpPr>
          <p:grpSpPr bwMode="auto">
            <a:xfrm>
              <a:off x="4424" y="922"/>
              <a:ext cx="1167" cy="413"/>
              <a:chOff x="4641" y="2832"/>
              <a:chExt cx="1167" cy="413"/>
            </a:xfrm>
          </p:grpSpPr>
          <p:sp>
            <p:nvSpPr>
              <p:cNvPr id="132137" name="AutoShape 74"/>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endParaRPr lang="en-US"/>
              </a:p>
            </p:txBody>
          </p:sp>
          <p:sp>
            <p:nvSpPr>
              <p:cNvPr id="132138" name="Rectangle 75"/>
              <p:cNvSpPr>
                <a:spLocks noChangeArrowheads="1"/>
              </p:cNvSpPr>
              <p:nvPr/>
            </p:nvSpPr>
            <p:spPr bwMode="auto">
              <a:xfrm>
                <a:off x="5184" y="2976"/>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NADH</a:t>
                </a:r>
                <a:endParaRPr lang="en-US" sz="3000">
                  <a:solidFill>
                    <a:srgbClr val="000000"/>
                  </a:solidFill>
                </a:endParaRPr>
              </a:p>
            </p:txBody>
          </p:sp>
        </p:grpSp>
        <p:pic>
          <p:nvPicPr>
            <p:cNvPr id="132136" name="Picture 79" descr="piggybank-ecoi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7" y="888"/>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85"/>
          <p:cNvGrpSpPr>
            <a:grpSpLocks/>
          </p:cNvGrpSpPr>
          <p:nvPr/>
        </p:nvGrpSpPr>
        <p:grpSpPr bwMode="auto">
          <a:xfrm>
            <a:off x="1704975" y="5259388"/>
            <a:ext cx="1876425" cy="1068387"/>
            <a:chOff x="1074" y="3313"/>
            <a:chExt cx="1182" cy="673"/>
          </a:xfrm>
        </p:grpSpPr>
        <p:grpSp>
          <p:nvGrpSpPr>
            <p:cNvPr id="132131" name="Group 56"/>
            <p:cNvGrpSpPr>
              <a:grpSpLocks/>
            </p:cNvGrpSpPr>
            <p:nvPr/>
          </p:nvGrpSpPr>
          <p:grpSpPr bwMode="auto">
            <a:xfrm>
              <a:off x="1104" y="3554"/>
              <a:ext cx="1152" cy="432"/>
              <a:chOff x="1152" y="3600"/>
              <a:chExt cx="1152" cy="432"/>
            </a:xfrm>
          </p:grpSpPr>
          <p:sp>
            <p:nvSpPr>
              <p:cNvPr id="132133" name="AutoShape 57"/>
              <p:cNvSpPr>
                <a:spLocks noChangeArrowheads="1"/>
              </p:cNvSpPr>
              <p:nvPr/>
            </p:nvSpPr>
            <p:spPr bwMode="auto">
              <a:xfrm flipH="1" flipV="1">
                <a:off x="1776" y="3696"/>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endParaRPr lang="en-US"/>
              </a:p>
            </p:txBody>
          </p:sp>
          <p:sp>
            <p:nvSpPr>
              <p:cNvPr id="132134" name="Rectangle 58"/>
              <p:cNvSpPr>
                <a:spLocks noChangeArrowheads="1"/>
              </p:cNvSpPr>
              <p:nvPr/>
            </p:nvSpPr>
            <p:spPr bwMode="auto">
              <a:xfrm flipH="1">
                <a:off x="1152" y="3600"/>
                <a:ext cx="6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FADH</a:t>
                </a:r>
                <a:r>
                  <a:rPr lang="en-US" sz="2200" baseline="-25000">
                    <a:solidFill>
                      <a:srgbClr val="000000"/>
                    </a:solidFill>
                  </a:rPr>
                  <a:t>2</a:t>
                </a:r>
                <a:endParaRPr lang="en-US" sz="3000">
                  <a:solidFill>
                    <a:srgbClr val="000000"/>
                  </a:solidFill>
                </a:endParaRPr>
              </a:p>
            </p:txBody>
          </p:sp>
        </p:grpSp>
        <p:pic>
          <p:nvPicPr>
            <p:cNvPr id="132132" name="Picture 84" descr="piggybankFAD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4" y="3313"/>
              <a:ext cx="69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86"/>
          <p:cNvGrpSpPr>
            <a:grpSpLocks/>
          </p:cNvGrpSpPr>
          <p:nvPr/>
        </p:nvGrpSpPr>
        <p:grpSpPr bwMode="auto">
          <a:xfrm>
            <a:off x="4211638" y="6148388"/>
            <a:ext cx="1203325" cy="709612"/>
            <a:chOff x="3483" y="2033"/>
            <a:chExt cx="910" cy="537"/>
          </a:xfrm>
        </p:grpSpPr>
        <p:sp>
          <p:nvSpPr>
            <p:cNvPr id="132129" name="AutoShape 87"/>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p>
              <a:r>
                <a:rPr lang="en-US">
                  <a:solidFill>
                    <a:srgbClr val="FFEA18"/>
                  </a:solidFill>
                </a:rPr>
                <a:t>ATP</a:t>
              </a:r>
              <a:endParaRPr lang="en-US" sz="4000">
                <a:solidFill>
                  <a:schemeClr val="tx2"/>
                </a:solidFill>
              </a:endParaRPr>
            </a:p>
          </p:txBody>
        </p:sp>
        <p:sp>
          <p:nvSpPr>
            <p:cNvPr id="132130" name="Rectangle 88"/>
            <p:cNvSpPr>
              <a:spLocks noChangeArrowheads="1"/>
            </p:cNvSpPr>
            <p:nvPr/>
          </p:nvSpPr>
          <p:spPr bwMode="auto">
            <a:xfrm>
              <a:off x="3483" y="2145"/>
              <a:ext cx="13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200">
                <a:solidFill>
                  <a:srgbClr val="000000"/>
                </a:solidFill>
              </a:endParaRPr>
            </a:p>
          </p:txBody>
        </p:sp>
      </p:grpSp>
      <p:sp>
        <p:nvSpPr>
          <p:cNvPr id="403545" name="AutoShape 89"/>
          <p:cNvSpPr>
            <a:spLocks noChangeArrowheads="1"/>
          </p:cNvSpPr>
          <p:nvPr/>
        </p:nvSpPr>
        <p:spPr bwMode="auto">
          <a:xfrm rot="5400000">
            <a:off x="5207001" y="6215062"/>
            <a:ext cx="234950" cy="555625"/>
          </a:xfrm>
          <a:prstGeom prst="curvedRightArrow">
            <a:avLst>
              <a:gd name="adj1" fmla="val 53385"/>
              <a:gd name="adj2" fmla="val 100682"/>
              <a:gd name="adj3" fmla="val 29926"/>
            </a:avLst>
          </a:prstGeom>
          <a:solidFill>
            <a:srgbClr val="00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38067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3493"/>
                                        </p:tgtEl>
                                        <p:attrNameLst>
                                          <p:attrName>style.visibility</p:attrName>
                                        </p:attrNameLst>
                                      </p:cBhvr>
                                      <p:to>
                                        <p:strVal val="visible"/>
                                      </p:to>
                                    </p:set>
                                    <p:animEffect transition="in" filter="wipe(left)">
                                      <p:cBhvr>
                                        <p:cTn id="10" dur="500"/>
                                        <p:tgtEl>
                                          <p:spTgt spid="403493"/>
                                        </p:tgtEl>
                                      </p:cBhvr>
                                    </p:animEffect>
                                  </p:childTnLst>
                                  <p:subTnLst>
                                    <p:audio>
                                      <p:cMediaNode>
                                        <p:cTn display="0" masterRel="sameClick">
                                          <p:stCondLst>
                                            <p:cond evt="begin" delay="0">
                                              <p:tn val="8"/>
                                            </p:cond>
                                          </p:stCondLst>
                                          <p:endCondLst>
                                            <p:cond evt="onStopAudio" delay="0">
                                              <p:tgtEl>
                                                <p:sldTgt/>
                                              </p:tgtEl>
                                            </p:cond>
                                          </p:endCondLst>
                                        </p:cTn>
                                        <p:tgtEl>
                                          <p:sndTgt r:embed="rId3" name="Vibro Up"/>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Pencil Check"/>
                                        </p:tgtEl>
                                      </p:cMediaNode>
                                    </p:audio>
                                  </p:sub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5" name="Pong"/>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6" name="Pi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Vibro Up"/>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5" name="Pong"/>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subTnLst>
                                    <p:audio>
                                      <p:cMediaNode>
                                        <p:cTn display="0" masterRel="sameClick">
                                          <p:stCondLst>
                                            <p:cond evt="begin" delay="0">
                                              <p:tn val="41"/>
                                            </p:cond>
                                          </p:stCondLst>
                                          <p:endCondLst>
                                            <p:cond evt="onStopAudio" delay="0">
                                              <p:tgtEl>
                                                <p:sldTgt/>
                                              </p:tgtEl>
                                            </p:cond>
                                          </p:endCondLst>
                                        </p:cTn>
                                        <p:tgtEl>
                                          <p:sndTgt r:embed="rId6" name="Pi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subTnLst>
                                    <p:audio>
                                      <p:cMediaNode>
                                        <p:cTn display="0" masterRel="sameClick">
                                          <p:stCondLst>
                                            <p:cond evt="begin" delay="0">
                                              <p:tn val="46"/>
                                            </p:cond>
                                          </p:stCondLst>
                                          <p:endCondLst>
                                            <p:cond evt="onStopAudio" delay="0">
                                              <p:tgtEl>
                                                <p:sldTgt/>
                                              </p:tgtEl>
                                            </p:cond>
                                          </p:endCondLst>
                                        </p:cTn>
                                        <p:tgtEl>
                                          <p:sndTgt r:embed="rId4" name="Pencil Check"/>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03545"/>
                                        </p:tgtEl>
                                        <p:attrNameLst>
                                          <p:attrName>style.visibility</p:attrName>
                                        </p:attrNameLst>
                                      </p:cBhvr>
                                      <p:to>
                                        <p:strVal val="visible"/>
                                      </p:to>
                                    </p:set>
                                    <p:animEffect transition="in" filter="wipe(right)">
                                      <p:cBhvr>
                                        <p:cTn id="53" dur="500"/>
                                        <p:tgtEl>
                                          <p:spTgt spid="403545"/>
                                        </p:tgtEl>
                                      </p:cBhvr>
                                    </p:animEffect>
                                  </p:childTnLst>
                                </p:cTn>
                              </p:par>
                            </p:childTnLst>
                          </p:cTn>
                        </p:par>
                        <p:par>
                          <p:cTn id="54" fill="hold" nodeType="afterGroup">
                            <p:stCondLst>
                              <p:cond delay="500"/>
                            </p:stCondLst>
                            <p:childTnLst>
                              <p:par>
                                <p:cTn id="55" presetID="6" presetClass="entr" presetSubtype="32"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out)">
                                      <p:cBhvr>
                                        <p:cTn id="57" dur="5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7" name="Explosion"/>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subTnLst>
                                    <p:audio>
                                      <p:cMediaNode>
                                        <p:cTn display="0" masterRel="sameClick">
                                          <p:stCondLst>
                                            <p:cond evt="begin" delay="0">
                                              <p:tn val="60"/>
                                            </p:cond>
                                          </p:stCondLst>
                                          <p:endCondLst>
                                            <p:cond evt="onStopAudio" delay="0">
                                              <p:tgtEl>
                                                <p:sldTgt/>
                                              </p:tgtEl>
                                            </p:cond>
                                          </p:endCondLst>
                                        </p:cTn>
                                        <p:tgtEl>
                                          <p:sndTgt r:embed="rId4" name="Pencil Che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subTnLst>
                                    <p:audio>
                                      <p:cMediaNode>
                                        <p:cTn display="0" masterRel="sameClick">
                                          <p:stCondLst>
                                            <p:cond evt="begin" delay="0">
                                              <p:tn val="65"/>
                                            </p:cond>
                                          </p:stCondLst>
                                          <p:endCondLst>
                                            <p:cond evt="onStopAudio" delay="0">
                                              <p:tgtEl>
                                                <p:sldTgt/>
                                              </p:tgtEl>
                                            </p:cond>
                                          </p:endCondLst>
                                        </p:cTn>
                                        <p:tgtEl>
                                          <p:sndTgt r:embed="rId6" name="Pi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subTnLst>
                                    <p:audio>
                                      <p:cMediaNode>
                                        <p:cTn display="0" masterRel="sameClick">
                                          <p:stCondLst>
                                            <p:cond evt="begin" delay="0">
                                              <p:tn val="70"/>
                                            </p:cond>
                                          </p:stCondLst>
                                          <p:endCondLst>
                                            <p:cond evt="onStopAudio" delay="0">
                                              <p:tgtEl>
                                                <p:sldTgt/>
                                              </p:tgtEl>
                                            </p:cond>
                                          </p:endCondLst>
                                        </p:cTn>
                                        <p:tgtEl>
                                          <p:sndTgt r:embed="rId4" name="Pencil Check"/>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subTnLst>
                                    <p:audio>
                                      <p:cMediaNode>
                                        <p:cTn display="0" masterRel="sameClick">
                                          <p:stCondLst>
                                            <p:cond evt="begin" delay="0">
                                              <p:tn val="75"/>
                                            </p:cond>
                                          </p:stCondLst>
                                          <p:endCondLst>
                                            <p:cond evt="onStopAudio" delay="0">
                                              <p:tgtEl>
                                                <p:sldTgt/>
                                              </p:tgtEl>
                                            </p:cond>
                                          </p:endCondLst>
                                        </p:cTn>
                                        <p:tgtEl>
                                          <p:sndTgt r:embed="rId6" name="Pi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03523"/>
                                        </p:tgtEl>
                                        <p:attrNameLst>
                                          <p:attrName>style.visibility</p:attrName>
                                        </p:attrNameLst>
                                      </p:cBhvr>
                                      <p:to>
                                        <p:strVal val="visible"/>
                                      </p:to>
                                    </p:set>
                                    <p:animEffect transition="in" filter="wipe(left)">
                                      <p:cBhvr>
                                        <p:cTn id="82" dur="500"/>
                                        <p:tgtEl>
                                          <p:spTgt spid="403523"/>
                                        </p:tgtEl>
                                      </p:cBhvr>
                                    </p:animEffect>
                                  </p:childTnLst>
                                  <p:subTnLst>
                                    <p:audio>
                                      <p:cMediaNode>
                                        <p:cTn display="0" masterRel="sameClick">
                                          <p:stCondLst>
                                            <p:cond evt="begin" delay="0">
                                              <p:tn val="80"/>
                                            </p:cond>
                                          </p:stCondLst>
                                          <p:endCondLst>
                                            <p:cond evt="onStopAudio" delay="0">
                                              <p:tgtEl>
                                                <p:sldTgt/>
                                              </p:tgtEl>
                                            </p:cond>
                                          </p:endCondLst>
                                        </p:cTn>
                                        <p:tgtEl>
                                          <p:sndTgt r:embed="rId8" name="Whoosh"/>
                                        </p:tgtEl>
                                      </p:cMediaNode>
                                    </p:audio>
                                  </p:subTnLst>
                                </p:cTn>
                              </p:par>
                            </p:childTnLst>
                          </p:cTn>
                        </p:par>
                        <p:par>
                          <p:cTn id="83" fill="hold" nodeType="afterGroup">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03524"/>
                                        </p:tgtEl>
                                        <p:attrNameLst>
                                          <p:attrName>style.visibility</p:attrName>
                                        </p:attrNameLst>
                                      </p:cBhvr>
                                      <p:to>
                                        <p:strVal val="visible"/>
                                      </p:to>
                                    </p:set>
                                    <p:animEffect transition="in" filter="wipe(left)">
                                      <p:cBhvr>
                                        <p:cTn id="86" dur="500"/>
                                        <p:tgtEl>
                                          <p:spTgt spid="4035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up)">
                                      <p:cBhvr>
                                        <p:cTn id="91" dur="500"/>
                                        <p:tgtEl>
                                          <p:spTgt spid="14"/>
                                        </p:tgtEl>
                                      </p:cBhvr>
                                    </p:animEffect>
                                  </p:childTnLst>
                                  <p:subTnLst>
                                    <p:audio>
                                      <p:cMediaNode>
                                        <p:cTn display="0" masterRel="sameClick">
                                          <p:stCondLst>
                                            <p:cond evt="begin" delay="0">
                                              <p:tn val="89"/>
                                            </p:cond>
                                          </p:stCondLst>
                                          <p:endCondLst>
                                            <p:cond evt="onStopAudio" delay="0">
                                              <p:tgtEl>
                                                <p:sldTgt/>
                                              </p:tgtEl>
                                            </p:cond>
                                          </p:endCondLst>
                                        </p:cTn>
                                        <p:tgtEl>
                                          <p:sndTgt r:embed="rId5" name="Pong"/>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up)">
                                      <p:cBhvr>
                                        <p:cTn id="96" dur="500"/>
                                        <p:tgtEl>
                                          <p:spTgt spid="21"/>
                                        </p:tgtEl>
                                      </p:cBhvr>
                                    </p:animEffect>
                                  </p:childTnLst>
                                  <p:subTnLst>
                                    <p:audio>
                                      <p:cMediaNode>
                                        <p:cTn display="0" masterRel="sameClick">
                                          <p:stCondLst>
                                            <p:cond evt="begin" delay="0">
                                              <p:tn val="94"/>
                                            </p:cond>
                                          </p:stCondLst>
                                          <p:endCondLst>
                                            <p:cond evt="onStopAudio" delay="0">
                                              <p:tgtEl>
                                                <p:sldTgt/>
                                              </p:tgtEl>
                                            </p:cond>
                                          </p:endCondLst>
                                        </p:cTn>
                                        <p:tgtEl>
                                          <p:sndTgt r:embed="rId6" name="Pi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03505"/>
                                        </p:tgtEl>
                                        <p:attrNameLst>
                                          <p:attrName>style.visibility</p:attrName>
                                        </p:attrNameLst>
                                      </p:cBhvr>
                                      <p:to>
                                        <p:strVal val="visible"/>
                                      </p:to>
                                    </p:set>
                                    <p:animEffect transition="in" filter="wipe(left)">
                                      <p:cBhvr>
                                        <p:cTn id="101" dur="500"/>
                                        <p:tgtEl>
                                          <p:spTgt spid="403505"/>
                                        </p:tgtEl>
                                      </p:cBhvr>
                                    </p:animEffect>
                                  </p:childTnLst>
                                  <p:subTnLst>
                                    <p:audio>
                                      <p:cMediaNode>
                                        <p:cTn display="0" masterRel="sameClick">
                                          <p:stCondLst>
                                            <p:cond evt="begin" delay="0">
                                              <p:tn val="99"/>
                                            </p:cond>
                                          </p:stCondLst>
                                          <p:endCondLst>
                                            <p:cond evt="onStopAudio" delay="0">
                                              <p:tgtEl>
                                                <p:sldTgt/>
                                              </p:tgtEl>
                                            </p:cond>
                                          </p:endCondLst>
                                        </p:cTn>
                                        <p:tgtEl>
                                          <p:sndTgt r:embed="rId9"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93" grpId="0" autoUpdateAnimBg="0"/>
      <p:bldP spid="403505" grpId="0" animBg="1"/>
      <p:bldP spid="403523" grpId="0"/>
      <p:bldP spid="403524" grpId="0"/>
      <p:bldP spid="4035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06_02BreathingCellRes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36525"/>
            <a:ext cx="6756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8"/>
          <p:cNvSpPr txBox="1">
            <a:spLocks noChangeArrowheads="1"/>
          </p:cNvSpPr>
          <p:nvPr/>
        </p:nvSpPr>
        <p:spPr bwMode="auto">
          <a:xfrm>
            <a:off x="5418138" y="238125"/>
            <a:ext cx="1084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Breathing</a:t>
            </a:r>
          </a:p>
        </p:txBody>
      </p:sp>
      <p:sp>
        <p:nvSpPr>
          <p:cNvPr id="52227" name="Text Box 9"/>
          <p:cNvSpPr txBox="1">
            <a:spLocks noChangeArrowheads="1"/>
          </p:cNvSpPr>
          <p:nvPr/>
        </p:nvSpPr>
        <p:spPr bwMode="auto">
          <a:xfrm>
            <a:off x="4948238" y="5413375"/>
            <a:ext cx="20335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600"/>
              <a:t>Cellular Respiration</a:t>
            </a:r>
          </a:p>
        </p:txBody>
      </p:sp>
      <p:sp>
        <p:nvSpPr>
          <p:cNvPr id="52228" name="Text Box 10"/>
          <p:cNvSpPr txBox="1">
            <a:spLocks noChangeArrowheads="1"/>
          </p:cNvSpPr>
          <p:nvPr/>
        </p:nvSpPr>
        <p:spPr bwMode="auto">
          <a:xfrm>
            <a:off x="4643438" y="5072063"/>
            <a:ext cx="26257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Muscle cells carrying out</a:t>
            </a:r>
          </a:p>
        </p:txBody>
      </p:sp>
      <p:sp>
        <p:nvSpPr>
          <p:cNvPr id="52229" name="Text Box 11"/>
          <p:cNvSpPr txBox="1">
            <a:spLocks noChangeArrowheads="1"/>
          </p:cNvSpPr>
          <p:nvPr/>
        </p:nvSpPr>
        <p:spPr bwMode="auto">
          <a:xfrm>
            <a:off x="5138738" y="6297613"/>
            <a:ext cx="18732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CO</a:t>
            </a:r>
            <a:r>
              <a:rPr lang="en-US" sz="1700" baseline="-25000"/>
              <a:t>2</a:t>
            </a:r>
            <a:r>
              <a:rPr lang="en-US" sz="1700"/>
              <a:t> + H</a:t>
            </a:r>
            <a:r>
              <a:rPr lang="en-US" sz="1700" baseline="-25000"/>
              <a:t>2</a:t>
            </a:r>
            <a:r>
              <a:rPr lang="en-US" sz="1700"/>
              <a:t>O + ATP</a:t>
            </a:r>
          </a:p>
        </p:txBody>
      </p:sp>
      <p:sp>
        <p:nvSpPr>
          <p:cNvPr id="52230" name="Text Box 12"/>
          <p:cNvSpPr txBox="1">
            <a:spLocks noChangeArrowheads="1"/>
          </p:cNvSpPr>
          <p:nvPr/>
        </p:nvSpPr>
        <p:spPr bwMode="auto">
          <a:xfrm>
            <a:off x="6491288" y="1774825"/>
            <a:ext cx="71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Lungs</a:t>
            </a:r>
          </a:p>
        </p:txBody>
      </p:sp>
      <p:sp>
        <p:nvSpPr>
          <p:cNvPr id="52231" name="Text Box 13"/>
          <p:cNvSpPr txBox="1">
            <a:spLocks noChangeArrowheads="1"/>
          </p:cNvSpPr>
          <p:nvPr/>
        </p:nvSpPr>
        <p:spPr bwMode="auto">
          <a:xfrm>
            <a:off x="5330825" y="3043238"/>
            <a:ext cx="14239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Bloodstream</a:t>
            </a:r>
          </a:p>
        </p:txBody>
      </p:sp>
      <p:sp>
        <p:nvSpPr>
          <p:cNvPr id="52232" name="Text Box 14"/>
          <p:cNvSpPr txBox="1">
            <a:spLocks noChangeArrowheads="1"/>
          </p:cNvSpPr>
          <p:nvPr/>
        </p:nvSpPr>
        <p:spPr bwMode="auto">
          <a:xfrm>
            <a:off x="4049713" y="3019425"/>
            <a:ext cx="449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CO</a:t>
            </a:r>
            <a:r>
              <a:rPr lang="en-US" sz="1700" baseline="-25000"/>
              <a:t>2</a:t>
            </a:r>
            <a:endParaRPr lang="en-US" sz="1700"/>
          </a:p>
        </p:txBody>
      </p:sp>
      <p:sp>
        <p:nvSpPr>
          <p:cNvPr id="52233" name="Text Box 15"/>
          <p:cNvSpPr txBox="1">
            <a:spLocks noChangeArrowheads="1"/>
          </p:cNvSpPr>
          <p:nvPr/>
        </p:nvSpPr>
        <p:spPr bwMode="auto">
          <a:xfrm>
            <a:off x="7473950" y="2986088"/>
            <a:ext cx="280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O</a:t>
            </a:r>
            <a:r>
              <a:rPr lang="en-US" sz="1700" baseline="-25000"/>
              <a:t>2</a:t>
            </a:r>
            <a:endParaRPr lang="en-US" sz="1700"/>
          </a:p>
        </p:txBody>
      </p:sp>
      <p:sp>
        <p:nvSpPr>
          <p:cNvPr id="52234" name="Text Box 16"/>
          <p:cNvSpPr txBox="1">
            <a:spLocks noChangeArrowheads="1"/>
          </p:cNvSpPr>
          <p:nvPr/>
        </p:nvSpPr>
        <p:spPr bwMode="auto">
          <a:xfrm>
            <a:off x="6621463" y="390525"/>
            <a:ext cx="449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CO</a:t>
            </a:r>
            <a:r>
              <a:rPr lang="en-US" sz="1700" baseline="-25000"/>
              <a:t>2</a:t>
            </a:r>
            <a:endParaRPr lang="en-US" sz="1700"/>
          </a:p>
        </p:txBody>
      </p:sp>
      <p:sp>
        <p:nvSpPr>
          <p:cNvPr id="52235" name="Text Box 17"/>
          <p:cNvSpPr txBox="1">
            <a:spLocks noChangeArrowheads="1"/>
          </p:cNvSpPr>
          <p:nvPr/>
        </p:nvSpPr>
        <p:spPr bwMode="auto">
          <a:xfrm>
            <a:off x="4826000" y="374650"/>
            <a:ext cx="280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O</a:t>
            </a:r>
            <a:r>
              <a:rPr lang="en-US" sz="1700" baseline="-25000"/>
              <a:t>2</a:t>
            </a:r>
            <a:endParaRPr lang="en-US" sz="1700"/>
          </a:p>
        </p:txBody>
      </p:sp>
      <p:sp>
        <p:nvSpPr>
          <p:cNvPr id="52236" name="Text Box 18"/>
          <p:cNvSpPr txBox="1">
            <a:spLocks noChangeArrowheads="1"/>
          </p:cNvSpPr>
          <p:nvPr/>
        </p:nvSpPr>
        <p:spPr bwMode="auto">
          <a:xfrm>
            <a:off x="5314950" y="5749925"/>
            <a:ext cx="13906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700"/>
              <a:t>Glucose + O</a:t>
            </a:r>
            <a:r>
              <a:rPr lang="en-US" sz="1700" baseline="-25000"/>
              <a:t>2</a:t>
            </a:r>
            <a:endParaRPr lang="en-US" sz="1700"/>
          </a:p>
        </p:txBody>
      </p:sp>
    </p:spTree>
    <p:extLst>
      <p:ext uri="{BB962C8B-B14F-4D97-AF65-F5344CB8AC3E}">
        <p14:creationId xmlns:p14="http://schemas.microsoft.com/office/powerpoint/2010/main" val="2569977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Grp="1" noChangeAspect="1" noChangeArrowheads="1"/>
          </p:cNvPicPr>
          <p:nvPr>
            <p:ph type="body" idx="1"/>
          </p:nvPr>
        </p:nvPicPr>
        <p:blipFill>
          <a:blip r:embed="rId6"/>
          <a:srcRect l="2696" t="2400" r="2696" b="4559"/>
          <a:stretch>
            <a:fillRect/>
          </a:stretch>
        </p:blipFill>
        <p:spPr>
          <a:xfrm>
            <a:off x="3271838" y="466725"/>
            <a:ext cx="5710237" cy="6310313"/>
          </a:xfrm>
          <a:effectLst>
            <a:outerShdw blurRad="63500" dist="38099" dir="2700000" algn="ctr" rotWithShape="0">
              <a:srgbClr val="000000">
                <a:alpha val="74998"/>
              </a:srgbClr>
            </a:outerShdw>
          </a:effectLst>
        </p:spPr>
      </p:pic>
      <p:sp>
        <p:nvSpPr>
          <p:cNvPr id="390147" name="Rectangle 3" descr="Rectangle: Click to edit Master text styles&#10;Second level&#10;Third level&#10;Fourth level&#10;Fifth level"/>
          <p:cNvSpPr>
            <a:spLocks noChangeArrowheads="1"/>
          </p:cNvSpPr>
          <p:nvPr/>
        </p:nvSpPr>
        <p:spPr bwMode="auto">
          <a:xfrm>
            <a:off x="685800" y="1371600"/>
            <a:ext cx="243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 indent="-6350" algn="l" eaLnBrk="1" hangingPunct="1">
              <a:spcBef>
                <a:spcPct val="20000"/>
              </a:spcBef>
              <a:buClr>
                <a:srgbClr val="0F116A"/>
              </a:buClr>
              <a:buSzPct val="120000"/>
            </a:pPr>
            <a:r>
              <a:rPr lang="en-US" sz="3000">
                <a:solidFill>
                  <a:srgbClr val="0F116A"/>
                </a:solidFill>
              </a:rPr>
              <a:t>So we fully oxidized glucose </a:t>
            </a:r>
          </a:p>
          <a:p>
            <a:pPr marL="6350" indent="-6350" eaLnBrk="1" hangingPunct="1">
              <a:spcBef>
                <a:spcPct val="20000"/>
              </a:spcBef>
              <a:buClr>
                <a:srgbClr val="0F116A"/>
              </a:buClr>
              <a:buSzPct val="120000"/>
            </a:pPr>
            <a:r>
              <a:rPr lang="en-US" sz="3000">
                <a:solidFill>
                  <a:srgbClr val="CC0000"/>
                </a:solidFill>
              </a:rPr>
              <a:t>C</a:t>
            </a:r>
            <a:r>
              <a:rPr lang="en-US" sz="3000" baseline="-25000">
                <a:solidFill>
                  <a:srgbClr val="CC0000"/>
                </a:solidFill>
              </a:rPr>
              <a:t>6</a:t>
            </a:r>
            <a:r>
              <a:rPr lang="en-US" sz="3000">
                <a:solidFill>
                  <a:srgbClr val="CC0000"/>
                </a:solidFill>
              </a:rPr>
              <a:t>H</a:t>
            </a:r>
            <a:r>
              <a:rPr lang="en-US" sz="3000" baseline="-25000">
                <a:solidFill>
                  <a:srgbClr val="CC0000"/>
                </a:solidFill>
              </a:rPr>
              <a:t>12</a:t>
            </a:r>
            <a:r>
              <a:rPr lang="en-US" sz="3000">
                <a:solidFill>
                  <a:srgbClr val="CC0000"/>
                </a:solidFill>
              </a:rPr>
              <a:t>O</a:t>
            </a:r>
            <a:r>
              <a:rPr lang="en-US" sz="3000" baseline="-25000">
                <a:solidFill>
                  <a:srgbClr val="CC0000"/>
                </a:solidFill>
              </a:rPr>
              <a:t>6</a:t>
            </a:r>
          </a:p>
          <a:p>
            <a:pPr marL="6350" indent="-6350" eaLnBrk="1" hangingPunct="1">
              <a:spcBef>
                <a:spcPct val="20000"/>
              </a:spcBef>
              <a:buClr>
                <a:srgbClr val="0F116A"/>
              </a:buClr>
              <a:buSzPct val="120000"/>
            </a:pPr>
            <a:r>
              <a:rPr lang="en-US" sz="3000">
                <a:solidFill>
                  <a:srgbClr val="CC0000"/>
                </a:solidFill>
                <a:sym typeface="Symbol" charset="0"/>
              </a:rPr>
              <a:t></a:t>
            </a:r>
            <a:endParaRPr lang="en-US" sz="3000">
              <a:solidFill>
                <a:srgbClr val="CC0000"/>
              </a:solidFill>
            </a:endParaRPr>
          </a:p>
          <a:p>
            <a:pPr marL="6350" indent="-6350" eaLnBrk="1" hangingPunct="1">
              <a:spcBef>
                <a:spcPct val="20000"/>
              </a:spcBef>
              <a:buClr>
                <a:srgbClr val="0F116A"/>
              </a:buClr>
              <a:buSzPct val="120000"/>
            </a:pPr>
            <a:r>
              <a:rPr lang="en-US" sz="3000">
                <a:solidFill>
                  <a:srgbClr val="CC0000"/>
                </a:solidFill>
              </a:rPr>
              <a:t>CO</a:t>
            </a:r>
            <a:r>
              <a:rPr lang="en-US" sz="3000" baseline="-25000">
                <a:solidFill>
                  <a:srgbClr val="CC0000"/>
                </a:solidFill>
              </a:rPr>
              <a:t>2</a:t>
            </a:r>
            <a:endParaRPr lang="en-US" sz="3000">
              <a:solidFill>
                <a:srgbClr val="0F116A"/>
              </a:solidFill>
            </a:endParaRPr>
          </a:p>
          <a:p>
            <a:pPr marL="6350" indent="-6350" algn="l" eaLnBrk="1" hangingPunct="1">
              <a:spcBef>
                <a:spcPct val="20000"/>
              </a:spcBef>
              <a:buClr>
                <a:srgbClr val="0F116A"/>
              </a:buClr>
              <a:buSzPct val="120000"/>
            </a:pPr>
            <a:r>
              <a:rPr lang="en-US" sz="3000">
                <a:solidFill>
                  <a:srgbClr val="0F116A"/>
                </a:solidFill>
              </a:rPr>
              <a:t>&amp; ended up </a:t>
            </a:r>
            <a:br>
              <a:rPr lang="en-US" sz="3000">
                <a:solidFill>
                  <a:srgbClr val="0F116A"/>
                </a:solidFill>
              </a:rPr>
            </a:br>
            <a:r>
              <a:rPr lang="en-US" sz="3000">
                <a:solidFill>
                  <a:srgbClr val="0F116A"/>
                </a:solidFill>
              </a:rPr>
              <a:t>with </a:t>
            </a:r>
            <a:r>
              <a:rPr lang="en-US" sz="3000" u="sng">
                <a:solidFill>
                  <a:srgbClr val="CC0000"/>
                </a:solidFill>
              </a:rPr>
              <a:t>4 ATP</a:t>
            </a:r>
            <a:r>
              <a:rPr lang="en-US" sz="3000" i="1">
                <a:solidFill>
                  <a:srgbClr val="0F116A"/>
                </a:solidFill>
              </a:rPr>
              <a:t>!</a:t>
            </a:r>
            <a:endParaRPr lang="en-US" sz="3000">
              <a:solidFill>
                <a:srgbClr val="0F116A"/>
              </a:solidFill>
            </a:endParaRPr>
          </a:p>
        </p:txBody>
      </p:sp>
      <p:sp>
        <p:nvSpPr>
          <p:cNvPr id="134147" name="Rectangle 4"/>
          <p:cNvSpPr>
            <a:spLocks noChangeArrowheads="1"/>
          </p:cNvSpPr>
          <p:nvPr/>
        </p:nvSpPr>
        <p:spPr bwMode="auto">
          <a:xfrm>
            <a:off x="587375" y="685800"/>
            <a:ext cx="2366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400">
                <a:solidFill>
                  <a:schemeClr val="tx2"/>
                </a:solidFill>
              </a:rPr>
              <a:t>Whassup?</a:t>
            </a:r>
            <a:endParaRPr lang="en-US" sz="3000" baseline="-25000">
              <a:solidFill>
                <a:srgbClr val="000000"/>
              </a:solidFill>
            </a:endParaRPr>
          </a:p>
        </p:txBody>
      </p:sp>
      <p:pic>
        <p:nvPicPr>
          <p:cNvPr id="390153" name="Picture 9"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54" name="AutoShape 10"/>
          <p:cNvSpPr>
            <a:spLocks noChangeArrowheads="1"/>
          </p:cNvSpPr>
          <p:nvPr/>
        </p:nvSpPr>
        <p:spPr bwMode="auto">
          <a:xfrm flipH="1">
            <a:off x="1419225" y="5659438"/>
            <a:ext cx="1735138" cy="1073150"/>
          </a:xfrm>
          <a:prstGeom prst="wedgeEllipseCallout">
            <a:avLst>
              <a:gd name="adj1" fmla="val 72597"/>
              <a:gd name="adj2" fmla="val -29292"/>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What</a:t>
            </a:r>
            <a:r>
              <a:rPr lang="ja-JP" altLang="en-US" sz="1800">
                <a:solidFill>
                  <a:srgbClr val="0F116A"/>
                </a:solidFill>
                <a:latin typeface="Comic Sans MS" charset="0"/>
              </a:rPr>
              <a:t>’</a:t>
            </a:r>
            <a:r>
              <a:rPr lang="en-US" altLang="ja-JP" sz="1800">
                <a:solidFill>
                  <a:srgbClr val="0F116A"/>
                </a:solidFill>
                <a:latin typeface="Comic Sans MS" charset="0"/>
              </a:rPr>
              <a:t>s the </a:t>
            </a:r>
            <a:br>
              <a:rPr lang="en-US" altLang="ja-JP" sz="1800">
                <a:solidFill>
                  <a:srgbClr val="0F116A"/>
                </a:solidFill>
                <a:latin typeface="Comic Sans MS" charset="0"/>
              </a:rPr>
            </a:br>
            <a:r>
              <a:rPr lang="en-US" altLang="ja-JP" sz="1800">
                <a:solidFill>
                  <a:srgbClr val="0F116A"/>
                </a:solidFill>
                <a:latin typeface="Comic Sans MS" charset="0"/>
              </a:rPr>
              <a:t>point? </a:t>
            </a:r>
            <a:endParaRPr lang="en-US" sz="1800">
              <a:solidFill>
                <a:srgbClr val="0F116A"/>
              </a:solidFill>
              <a:latin typeface="Comic Sans MS" charset="0"/>
            </a:endParaRPr>
          </a:p>
        </p:txBody>
      </p:sp>
    </p:spTree>
    <p:extLst>
      <p:ext uri="{BB962C8B-B14F-4D97-AF65-F5344CB8AC3E}">
        <p14:creationId xmlns:p14="http://schemas.microsoft.com/office/powerpoint/2010/main" val="2711284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90153"/>
                                        </p:tgtEl>
                                        <p:attrNameLst>
                                          <p:attrName>style.visibility</p:attrName>
                                        </p:attrNameLst>
                                      </p:cBhvr>
                                      <p:to>
                                        <p:strVal val="visible"/>
                                      </p:to>
                                    </p:set>
                                    <p:animEffect transition="in" filter="wipe(left)">
                                      <p:cBhvr>
                                        <p:cTn id="37" dur="500"/>
                                        <p:tgtEl>
                                          <p:spTgt spid="390153"/>
                                        </p:tgtEl>
                                      </p:cBhvr>
                                    </p:animEffect>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390154"/>
                                        </p:tgtEl>
                                        <p:attrNameLst>
                                          <p:attrName>style.visibility</p:attrName>
                                        </p:attrNameLst>
                                      </p:cBhvr>
                                      <p:to>
                                        <p:strVal val="visible"/>
                                      </p:to>
                                    </p:set>
                                    <p:animEffect transition="in" filter="wipe(down)">
                                      <p:cBhvr>
                                        <p:cTn id="41" dur="500"/>
                                        <p:tgtEl>
                                          <p:spTgt spid="390154"/>
                                        </p:tgtEl>
                                      </p:cBhvr>
                                    </p:animEffect>
                                  </p:childTnLst>
                                  <p:subTnLst>
                                    <p:audio>
                                      <p:cMediaNode>
                                        <p:cTn display="0" masterRel="sameClick">
                                          <p:stCondLst>
                                            <p:cond evt="begin" delay="0">
                                              <p:tn val="3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P spid="39015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Grp="1" noChangeAspect="1" noChangeArrowheads="1"/>
          </p:cNvPicPr>
          <p:nvPr>
            <p:ph type="body" idx="1"/>
          </p:nvPr>
        </p:nvPicPr>
        <p:blipFill>
          <a:blip r:embed="rId7"/>
          <a:srcRect l="1703" t="2400" r="5107" b="4440"/>
          <a:stretch>
            <a:fillRect/>
          </a:stretch>
        </p:blipFill>
        <p:spPr>
          <a:xfrm>
            <a:off x="4373563" y="1390650"/>
            <a:ext cx="3786187" cy="5372100"/>
          </a:xfrm>
          <a:ln>
            <a:solidFill>
              <a:srgbClr val="660000"/>
            </a:solidFill>
          </a:ln>
          <a:effectLst>
            <a:outerShdw blurRad="63500" dist="38099" dir="2700000" algn="ctr" rotWithShape="0">
              <a:srgbClr val="000000">
                <a:alpha val="74998"/>
              </a:srgbClr>
            </a:outerShdw>
          </a:effectLst>
        </p:spPr>
      </p:pic>
      <p:sp>
        <p:nvSpPr>
          <p:cNvPr id="392195" name="Rectangle 3" descr="Rectangle: Click to edit Master text styles&#10;Second level&#10;Third level&#10;Fourth level&#10;Fifth level"/>
          <p:cNvSpPr>
            <a:spLocks noChangeArrowheads="1"/>
          </p:cNvSpPr>
          <p:nvPr/>
        </p:nvSpPr>
        <p:spPr bwMode="auto">
          <a:xfrm>
            <a:off x="582613" y="13716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charset="0"/>
              <a:buChar char="§"/>
            </a:pPr>
            <a:r>
              <a:rPr lang="en-US" sz="3000">
                <a:solidFill>
                  <a:srgbClr val="0F116A"/>
                </a:solidFill>
              </a:rPr>
              <a:t>Krebs cycle produces large quantities of </a:t>
            </a:r>
            <a:r>
              <a:rPr lang="en-US" sz="3000" u="sng">
                <a:solidFill>
                  <a:srgbClr val="CC0000"/>
                </a:solidFill>
              </a:rPr>
              <a:t>electron carriers</a:t>
            </a:r>
            <a:endParaRPr lang="en-US" sz="3000" u="sng">
              <a:solidFill>
                <a:schemeClr val="tx2"/>
              </a:solidFill>
            </a:endParaRPr>
          </a:p>
          <a:p>
            <a:pPr marL="742950" lvl="1" indent="-285750" algn="l" eaLnBrk="1" hangingPunct="1">
              <a:spcBef>
                <a:spcPct val="20000"/>
              </a:spcBef>
              <a:buClr>
                <a:schemeClr val="tx1"/>
              </a:buClr>
              <a:buSzPct val="60000"/>
              <a:buFont typeface="Wingdings" charset="0"/>
              <a:buChar char="u"/>
            </a:pPr>
            <a:r>
              <a:rPr lang="en-US" sz="2800">
                <a:solidFill>
                  <a:srgbClr val="CC0000"/>
                </a:solidFill>
              </a:rPr>
              <a:t>NADH</a:t>
            </a:r>
            <a:endParaRPr lang="en-US" sz="2800"/>
          </a:p>
          <a:p>
            <a:pPr marL="742950" lvl="1" indent="-285750" algn="l" eaLnBrk="1" hangingPunct="1">
              <a:spcBef>
                <a:spcPct val="20000"/>
              </a:spcBef>
              <a:buClr>
                <a:schemeClr val="tx1"/>
              </a:buClr>
              <a:buSzPct val="60000"/>
              <a:buFont typeface="Wingdings" charset="0"/>
              <a:buChar char="u"/>
            </a:pPr>
            <a:r>
              <a:rPr lang="en-US" sz="2800">
                <a:solidFill>
                  <a:srgbClr val="CC0000"/>
                </a:solidFill>
              </a:rPr>
              <a:t>FADH</a:t>
            </a:r>
            <a:r>
              <a:rPr lang="en-US" sz="2800" baseline="-25000">
                <a:solidFill>
                  <a:srgbClr val="CC0000"/>
                </a:solidFill>
              </a:rPr>
              <a:t>2</a:t>
            </a:r>
            <a:endParaRPr lang="en-US" sz="2800"/>
          </a:p>
          <a:p>
            <a:pPr marL="742950" lvl="1" indent="-285750" algn="l" eaLnBrk="1" hangingPunct="1">
              <a:spcBef>
                <a:spcPct val="20000"/>
              </a:spcBef>
              <a:buClr>
                <a:schemeClr val="tx1"/>
              </a:buClr>
              <a:buSzPct val="60000"/>
              <a:buFont typeface="Wingdings" charset="0"/>
              <a:buChar char="u"/>
            </a:pPr>
            <a:r>
              <a:rPr lang="en-US" sz="2800"/>
              <a:t>go to </a:t>
            </a:r>
            <a:r>
              <a:rPr lang="en-US" sz="2800" u="sng">
                <a:solidFill>
                  <a:srgbClr val="CC0000"/>
                </a:solidFill>
              </a:rPr>
              <a:t>Electron Transport Chain</a:t>
            </a:r>
            <a:r>
              <a:rPr lang="en-US" sz="2800" i="1" u="sng">
                <a:solidFill>
                  <a:srgbClr val="CC0000"/>
                </a:solidFill>
              </a:rPr>
              <a:t>!</a:t>
            </a:r>
            <a:endParaRPr lang="en-US" sz="2800"/>
          </a:p>
        </p:txBody>
      </p:sp>
      <p:sp>
        <p:nvSpPr>
          <p:cNvPr id="136195" name="Rectangle 4"/>
          <p:cNvSpPr>
            <a:spLocks noChangeArrowheads="1"/>
          </p:cNvSpPr>
          <p:nvPr/>
        </p:nvSpPr>
        <p:spPr bwMode="auto">
          <a:xfrm>
            <a:off x="596900" y="685800"/>
            <a:ext cx="7972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400">
                <a:solidFill>
                  <a:schemeClr val="tx2"/>
                </a:solidFill>
              </a:rPr>
              <a:t>Electron Carriers = Hydrogen Carriers</a:t>
            </a:r>
            <a:endParaRPr lang="en-US" sz="3000" baseline="-25000">
              <a:solidFill>
                <a:srgbClr val="000000"/>
              </a:solidFill>
            </a:endParaRPr>
          </a:p>
        </p:txBody>
      </p:sp>
      <p:pic>
        <p:nvPicPr>
          <p:cNvPr id="392201" name="Picture 9" descr="penguin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2" name="AutoShape 10"/>
          <p:cNvSpPr>
            <a:spLocks noChangeArrowheads="1"/>
          </p:cNvSpPr>
          <p:nvPr/>
        </p:nvSpPr>
        <p:spPr bwMode="auto">
          <a:xfrm flipH="1">
            <a:off x="1617663" y="5364163"/>
            <a:ext cx="2433637" cy="1430337"/>
          </a:xfrm>
          <a:prstGeom prst="wedgeEllipseCallout">
            <a:avLst>
              <a:gd name="adj1" fmla="val 72370"/>
              <a:gd name="adj2" fmla="val -12819"/>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What</a:t>
            </a:r>
            <a:r>
              <a:rPr lang="ja-JP" altLang="en-US" sz="1800">
                <a:solidFill>
                  <a:srgbClr val="0F116A"/>
                </a:solidFill>
                <a:latin typeface="Comic Sans MS" charset="0"/>
              </a:rPr>
              <a:t>’</a:t>
            </a:r>
            <a:r>
              <a:rPr lang="en-US" altLang="ja-JP" sz="1800">
                <a:solidFill>
                  <a:srgbClr val="0F116A"/>
                </a:solidFill>
                <a:latin typeface="Comic Sans MS" charset="0"/>
              </a:rPr>
              <a:t>s so </a:t>
            </a:r>
            <a:br>
              <a:rPr lang="en-US" altLang="ja-JP" sz="1800">
                <a:solidFill>
                  <a:srgbClr val="0F116A"/>
                </a:solidFill>
                <a:latin typeface="Comic Sans MS" charset="0"/>
              </a:rPr>
            </a:br>
            <a:r>
              <a:rPr lang="en-US" altLang="ja-JP" sz="1800">
                <a:solidFill>
                  <a:srgbClr val="0F116A"/>
                </a:solidFill>
                <a:latin typeface="Comic Sans MS" charset="0"/>
              </a:rPr>
              <a:t>important about </a:t>
            </a:r>
            <a:br>
              <a:rPr lang="en-US" altLang="ja-JP" sz="1800">
                <a:solidFill>
                  <a:srgbClr val="0F116A"/>
                </a:solidFill>
                <a:latin typeface="Comic Sans MS" charset="0"/>
              </a:rPr>
            </a:br>
            <a:r>
              <a:rPr lang="en-US" altLang="ja-JP" sz="1800">
                <a:solidFill>
                  <a:srgbClr val="0F116A"/>
                </a:solidFill>
                <a:latin typeface="Comic Sans MS" charset="0"/>
              </a:rPr>
              <a:t>electron carriers? </a:t>
            </a:r>
            <a:endParaRPr lang="en-US" sz="1800">
              <a:solidFill>
                <a:srgbClr val="0F116A"/>
              </a:solidFill>
              <a:latin typeface="Comic Sans MS" charset="0"/>
            </a:endParaRPr>
          </a:p>
        </p:txBody>
      </p:sp>
      <p:grpSp>
        <p:nvGrpSpPr>
          <p:cNvPr id="2" name="Group 26"/>
          <p:cNvGrpSpPr>
            <a:grpSpLocks/>
          </p:cNvGrpSpPr>
          <p:nvPr/>
        </p:nvGrpSpPr>
        <p:grpSpPr bwMode="auto">
          <a:xfrm>
            <a:off x="6902450" y="1217613"/>
            <a:ext cx="2157413" cy="2674937"/>
            <a:chOff x="4373" y="767"/>
            <a:chExt cx="1359" cy="1685"/>
          </a:xfrm>
        </p:grpSpPr>
        <p:pic>
          <p:nvPicPr>
            <p:cNvPr id="392204" name="Picture 12" descr="09_03"/>
            <p:cNvPicPr>
              <a:picLocks noChangeAspect="1" noChangeArrowheads="1"/>
            </p:cNvPicPr>
            <p:nvPr/>
          </p:nvPicPr>
          <p:blipFill>
            <a:blip r:embed="rId9"/>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blurRad="63500" dist="38099" dir="2700000" algn="ctr" rotWithShape="0">
                <a:srgbClr val="000000">
                  <a:alpha val="74998"/>
                </a:srgbClr>
              </a:outerShdw>
            </a:effectLst>
          </p:spPr>
        </p:pic>
        <p:sp>
          <p:nvSpPr>
            <p:cNvPr id="136202" name="Rectangle 13"/>
            <p:cNvSpPr>
              <a:spLocks noChangeArrowheads="1"/>
            </p:cNvSpPr>
            <p:nvPr/>
          </p:nvSpPr>
          <p:spPr bwMode="auto">
            <a:xfrm>
              <a:off x="5258" y="2314"/>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3" name="Rectangle 15"/>
            <p:cNvSpPr>
              <a:spLocks noChangeArrowheads="1"/>
            </p:cNvSpPr>
            <p:nvPr/>
          </p:nvSpPr>
          <p:spPr bwMode="auto">
            <a:xfrm>
              <a:off x="4775" y="981"/>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4" name="Rectangle 16"/>
            <p:cNvSpPr>
              <a:spLocks noChangeArrowheads="1"/>
            </p:cNvSpPr>
            <p:nvPr/>
          </p:nvSpPr>
          <p:spPr bwMode="auto">
            <a:xfrm>
              <a:off x="5343" y="1007"/>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5" name="Rectangle 17"/>
            <p:cNvSpPr>
              <a:spLocks noChangeArrowheads="1"/>
            </p:cNvSpPr>
            <p:nvPr/>
          </p:nvSpPr>
          <p:spPr bwMode="auto">
            <a:xfrm>
              <a:off x="5356" y="838"/>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6" name="Rectangle 18"/>
            <p:cNvSpPr>
              <a:spLocks noChangeArrowheads="1"/>
            </p:cNvSpPr>
            <p:nvPr/>
          </p:nvSpPr>
          <p:spPr bwMode="auto">
            <a:xfrm>
              <a:off x="5037" y="1007"/>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7" name="Rectangle 19"/>
            <p:cNvSpPr>
              <a:spLocks noChangeArrowheads="1"/>
            </p:cNvSpPr>
            <p:nvPr/>
          </p:nvSpPr>
          <p:spPr bwMode="auto">
            <a:xfrm>
              <a:off x="5179" y="973"/>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8" name="Rectangle 20"/>
            <p:cNvSpPr>
              <a:spLocks noChangeArrowheads="1"/>
            </p:cNvSpPr>
            <p:nvPr/>
          </p:nvSpPr>
          <p:spPr bwMode="auto">
            <a:xfrm>
              <a:off x="5141" y="858"/>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09" name="Rectangle 21"/>
            <p:cNvSpPr>
              <a:spLocks noChangeArrowheads="1"/>
            </p:cNvSpPr>
            <p:nvPr/>
          </p:nvSpPr>
          <p:spPr bwMode="auto">
            <a:xfrm>
              <a:off x="4965" y="856"/>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36210" name="Rectangle 22"/>
            <p:cNvSpPr>
              <a:spLocks noChangeArrowheads="1"/>
            </p:cNvSpPr>
            <p:nvPr/>
          </p:nvSpPr>
          <p:spPr bwMode="auto">
            <a:xfrm>
              <a:off x="4800" y="782"/>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grpSp>
      <p:sp>
        <p:nvSpPr>
          <p:cNvPr id="392217" name="AutoShape 25"/>
          <p:cNvSpPr>
            <a:spLocks noChangeArrowheads="1"/>
          </p:cNvSpPr>
          <p:nvPr/>
        </p:nvSpPr>
        <p:spPr bwMode="auto">
          <a:xfrm>
            <a:off x="7085013" y="3355975"/>
            <a:ext cx="536575" cy="350838"/>
          </a:xfrm>
          <a:prstGeom prst="irregularSeal1">
            <a:avLst/>
          </a:prstGeom>
          <a:solidFill>
            <a:srgbClr val="FFEA18"/>
          </a:solidFill>
          <a:ln w="19050">
            <a:solidFill>
              <a:srgbClr val="FF6404"/>
            </a:solidFill>
            <a:miter lim="800000"/>
            <a:headEnd/>
            <a:tailEnd/>
          </a:ln>
        </p:spPr>
        <p:txBody>
          <a:bodyPr wrap="none" anchor="ctr"/>
          <a:lstStyle/>
          <a:p>
            <a:r>
              <a:rPr lang="en-US" sz="1400">
                <a:solidFill>
                  <a:srgbClr val="CC0000"/>
                </a:solidFill>
              </a:rPr>
              <a:t>ATP</a:t>
            </a:r>
            <a:endParaRPr lang="en-US" sz="4000">
              <a:solidFill>
                <a:schemeClr val="tx2"/>
              </a:solidFill>
            </a:endParaRPr>
          </a:p>
        </p:txBody>
      </p:sp>
      <p:sp>
        <p:nvSpPr>
          <p:cNvPr id="136200" name="Rectangle 14"/>
          <p:cNvSpPr>
            <a:spLocks noChangeArrowheads="1"/>
          </p:cNvSpPr>
          <p:nvPr/>
        </p:nvSpPr>
        <p:spPr bwMode="auto">
          <a:xfrm>
            <a:off x="6970713" y="2867025"/>
            <a:ext cx="374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F116A"/>
                </a:solidFill>
              </a:rPr>
              <a:t>ADP</a:t>
            </a:r>
            <a:br>
              <a:rPr lang="en-US" sz="1400">
                <a:solidFill>
                  <a:srgbClr val="0F116A"/>
                </a:solidFill>
              </a:rPr>
            </a:br>
            <a:r>
              <a:rPr lang="en-US" sz="1400">
                <a:solidFill>
                  <a:srgbClr val="0F116A"/>
                </a:solidFill>
              </a:rPr>
              <a:t>+ P</a:t>
            </a:r>
            <a:r>
              <a:rPr lang="en-US" sz="1400" baseline="-25000">
                <a:solidFill>
                  <a:srgbClr val="0F116A"/>
                </a:solidFill>
              </a:rPr>
              <a:t>i</a:t>
            </a:r>
            <a:endParaRPr lang="en-US" sz="1400">
              <a:solidFill>
                <a:srgbClr val="0F116A"/>
              </a:solidFill>
            </a:endParaRPr>
          </a:p>
        </p:txBody>
      </p:sp>
    </p:spTree>
    <p:extLst>
      <p:ext uri="{BB962C8B-B14F-4D97-AF65-F5344CB8AC3E}">
        <p14:creationId xmlns:p14="http://schemas.microsoft.com/office/powerpoint/2010/main" val="3644078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2" end="2"/>
                                            </p:txEl>
                                          </p:spTgt>
                                        </p:tgtEl>
                                        <p:attrNameLst>
                                          <p:attrName>style.visibility</p:attrName>
                                        </p:attrNameLst>
                                      </p:cBhvr>
                                      <p:to>
                                        <p:strVal val="visible"/>
                                      </p:to>
                                    </p:set>
                                    <p:anim calcmode="lin" valueType="num">
                                      <p:cBhvr additive="base">
                                        <p:cTn id="19"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92201"/>
                                        </p:tgtEl>
                                        <p:attrNameLst>
                                          <p:attrName>style.visibility</p:attrName>
                                        </p:attrNameLst>
                                      </p:cBhvr>
                                      <p:to>
                                        <p:strVal val="visible"/>
                                      </p:to>
                                    </p:set>
                                    <p:animEffect transition="in" filter="wipe(left)">
                                      <p:cBhvr>
                                        <p:cTn id="25" dur="500"/>
                                        <p:tgtEl>
                                          <p:spTgt spid="392201"/>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92202"/>
                                        </p:tgtEl>
                                        <p:attrNameLst>
                                          <p:attrName>style.visibility</p:attrName>
                                        </p:attrNameLst>
                                      </p:cBhvr>
                                      <p:to>
                                        <p:strVal val="visible"/>
                                      </p:to>
                                    </p:set>
                                    <p:animEffect transition="in" filter="wipe(left)">
                                      <p:cBhvr>
                                        <p:cTn id="29" dur="500"/>
                                        <p:tgtEl>
                                          <p:spTgt spid="392202"/>
                                        </p:tgtEl>
                                      </p:cBhvr>
                                    </p:animEffect>
                                  </p:childTnLst>
                                  <p:subTnLst>
                                    <p:audio>
                                      <p:cMediaNode>
                                        <p:cTn display="0" masterRel="sameClick">
                                          <p:stCondLst>
                                            <p:cond evt="begin" delay="0">
                                              <p:tn val="27"/>
                                            </p:cond>
                                          </p:stCondLst>
                                          <p:endCondLst>
                                            <p:cond evt="onStopAudio" delay="0">
                                              <p:tgtEl>
                                                <p:sldTgt/>
                                              </p:tgtEl>
                                            </p:cond>
                                          </p:endCondLst>
                                        </p:cTn>
                                        <p:tgtEl>
                                          <p:sndTgt r:embed="rId4" name="Quack"/>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92195">
                                            <p:txEl>
                                              <p:pRg st="3" end="3"/>
                                            </p:txEl>
                                          </p:spTgt>
                                        </p:tgtEl>
                                        <p:attrNameLst>
                                          <p:attrName>style.visibility</p:attrName>
                                        </p:attrNameLst>
                                      </p:cBhvr>
                                      <p:to>
                                        <p:strVal val="visible"/>
                                      </p:to>
                                    </p:set>
                                    <p:anim calcmode="lin" valueType="num">
                                      <p:cBhvr additive="base">
                                        <p:cTn id="34"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5" name="Vibro Up"/>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392217"/>
                                        </p:tgtEl>
                                        <p:attrNameLst>
                                          <p:attrName>style.visibility</p:attrName>
                                        </p:attrNameLst>
                                      </p:cBhvr>
                                      <p:to>
                                        <p:strVal val="visible"/>
                                      </p:to>
                                    </p:set>
                                    <p:animEffect transition="in" filter="circle(out)">
                                      <p:cBhvr>
                                        <p:cTn id="45" dur="500"/>
                                        <p:tgtEl>
                                          <p:spTgt spid="392217"/>
                                        </p:tgtEl>
                                      </p:cBhvr>
                                    </p:animEffect>
                                  </p:childTnLst>
                                  <p:subTnLst>
                                    <p:audio>
                                      <p:cMediaNode>
                                        <p:cTn display="0" masterRel="sameClick">
                                          <p:stCondLst>
                                            <p:cond evt="begin" delay="0">
                                              <p:tn val="43"/>
                                            </p:cond>
                                          </p:stCondLst>
                                          <p:endCondLst>
                                            <p:cond evt="onStopAudio" delay="0">
                                              <p:tgtEl>
                                                <p:sldTgt/>
                                              </p:tgtEl>
                                            </p:cond>
                                          </p:endCondLst>
                                        </p:cTn>
                                        <p:tgtEl>
                                          <p:sndTgt r:embed="rId6"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02" grpId="0" animBg="1" autoUpdateAnimBg="0"/>
      <p:bldP spid="39221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1" name="Rectangle 19"/>
          <p:cNvSpPr>
            <a:spLocks noChangeArrowheads="1"/>
          </p:cNvSpPr>
          <p:nvPr/>
        </p:nvSpPr>
        <p:spPr bwMode="auto">
          <a:xfrm>
            <a:off x="992188" y="1744663"/>
            <a:ext cx="7832725" cy="3200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242" name="Rectangle 2"/>
          <p:cNvSpPr>
            <a:spLocks noGrp="1" noChangeArrowheads="1"/>
          </p:cNvSpPr>
          <p:nvPr>
            <p:ph type="title"/>
          </p:nvPr>
        </p:nvSpPr>
        <p:spPr>
          <a:xfrm>
            <a:off x="609600" y="685800"/>
            <a:ext cx="8305800" cy="762000"/>
          </a:xfrm>
        </p:spPr>
        <p:txBody>
          <a:bodyPr/>
          <a:lstStyle/>
          <a:p>
            <a:pPr eaLnBrk="1" hangingPunct="1"/>
            <a:r>
              <a:rPr lang="en-US">
                <a:latin typeface="Times New Roman" charset="0"/>
              </a:rPr>
              <a:t>Energy accounting of Krebs cycle </a:t>
            </a:r>
          </a:p>
        </p:txBody>
      </p:sp>
      <p:sp>
        <p:nvSpPr>
          <p:cNvPr id="394243" name="Rectangle 3" descr="Rectangle: Click to edit Master text styles&#10;Second level&#10;Third level&#10;Fourth level&#10;Fifth level"/>
          <p:cNvSpPr>
            <a:spLocks noGrp="1" noChangeArrowheads="1"/>
          </p:cNvSpPr>
          <p:nvPr>
            <p:ph type="body" idx="1"/>
          </p:nvPr>
        </p:nvSpPr>
        <p:spPr>
          <a:xfrm>
            <a:off x="838200" y="5195888"/>
            <a:ext cx="7772400" cy="1196975"/>
          </a:xfrm>
        </p:spPr>
        <p:txBody>
          <a:bodyPr/>
          <a:lstStyle/>
          <a:p>
            <a:pPr eaLnBrk="1" hangingPunct="1">
              <a:buFont typeface="Wingdings" charset="0"/>
              <a:buNone/>
              <a:tabLst>
                <a:tab pos="1770063" algn="l"/>
                <a:tab pos="2279650" algn="l"/>
              </a:tabLst>
            </a:pPr>
            <a:r>
              <a:rPr lang="en-US">
                <a:latin typeface="Tahoma" charset="0"/>
              </a:rPr>
              <a:t>Net gain	=	</a:t>
            </a:r>
            <a:r>
              <a:rPr lang="en-US">
                <a:solidFill>
                  <a:srgbClr val="CC0000"/>
                </a:solidFill>
                <a:latin typeface="Tahoma" charset="0"/>
              </a:rPr>
              <a:t>2 ATP</a:t>
            </a:r>
          </a:p>
          <a:p>
            <a:pPr eaLnBrk="1" hangingPunct="1">
              <a:buFontTx/>
              <a:buNone/>
              <a:tabLst>
                <a:tab pos="1770063" algn="l"/>
                <a:tab pos="2279650" algn="l"/>
              </a:tabLst>
            </a:pPr>
            <a:r>
              <a:rPr lang="en-US">
                <a:solidFill>
                  <a:srgbClr val="CC0000"/>
                </a:solidFill>
                <a:latin typeface="Tahoma" charset="0"/>
              </a:rPr>
              <a:t> 		</a:t>
            </a:r>
            <a:r>
              <a:rPr lang="en-US">
                <a:latin typeface="Tahoma" charset="0"/>
              </a:rPr>
              <a:t>=	</a:t>
            </a:r>
            <a:r>
              <a:rPr lang="en-US">
                <a:solidFill>
                  <a:srgbClr val="CC0000"/>
                </a:solidFill>
                <a:latin typeface="Tahoma" charset="0"/>
              </a:rPr>
              <a:t>8 NADH + 2 FADH</a:t>
            </a:r>
            <a:r>
              <a:rPr lang="en-US" baseline="-25000">
                <a:solidFill>
                  <a:srgbClr val="CC0000"/>
                </a:solidFill>
                <a:latin typeface="Tahoma" charset="0"/>
              </a:rPr>
              <a:t>2</a:t>
            </a:r>
            <a:endParaRPr lang="en-US">
              <a:latin typeface="Tahoma" charset="0"/>
            </a:endParaRPr>
          </a:p>
        </p:txBody>
      </p:sp>
      <p:grpSp>
        <p:nvGrpSpPr>
          <p:cNvPr id="2" name="Group 8"/>
          <p:cNvGrpSpPr>
            <a:grpSpLocks/>
          </p:cNvGrpSpPr>
          <p:nvPr/>
        </p:nvGrpSpPr>
        <p:grpSpPr bwMode="auto">
          <a:xfrm>
            <a:off x="3217863" y="3527425"/>
            <a:ext cx="3078162" cy="1066800"/>
            <a:chOff x="1586" y="1824"/>
            <a:chExt cx="1939" cy="672"/>
          </a:xfrm>
        </p:grpSpPr>
        <p:sp>
          <p:nvSpPr>
            <p:cNvPr id="138265" name="AutoShape 9"/>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38266" name="Rectangle 10"/>
            <p:cNvSpPr>
              <a:spLocks noChangeArrowheads="1"/>
            </p:cNvSpPr>
            <p:nvPr/>
          </p:nvSpPr>
          <p:spPr bwMode="auto">
            <a:xfrm>
              <a:off x="1586" y="2150"/>
              <a:ext cx="8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1 </a:t>
              </a:r>
              <a:r>
                <a:rPr lang="en-US" sz="3000">
                  <a:solidFill>
                    <a:srgbClr val="3D1666"/>
                  </a:solidFill>
                </a:rPr>
                <a:t>ADP</a:t>
              </a:r>
              <a:endParaRPr lang="en-US" sz="3000">
                <a:solidFill>
                  <a:srgbClr val="CC0000"/>
                </a:solidFill>
              </a:endParaRPr>
            </a:p>
          </p:txBody>
        </p:sp>
        <p:sp>
          <p:nvSpPr>
            <p:cNvPr id="138267" name="Rectangle 11"/>
            <p:cNvSpPr>
              <a:spLocks noChangeArrowheads="1"/>
            </p:cNvSpPr>
            <p:nvPr/>
          </p:nvSpPr>
          <p:spPr bwMode="auto">
            <a:xfrm>
              <a:off x="2729" y="2150"/>
              <a:ext cx="7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1 </a:t>
              </a:r>
              <a:r>
                <a:rPr lang="en-US" sz="3000">
                  <a:solidFill>
                    <a:srgbClr val="CC0000"/>
                  </a:solidFill>
                </a:rPr>
                <a:t>ATP</a:t>
              </a:r>
              <a:endParaRPr lang="en-US" sz="3000">
                <a:solidFill>
                  <a:srgbClr val="0F116A"/>
                </a:solidFill>
              </a:endParaRPr>
            </a:p>
          </p:txBody>
        </p:sp>
      </p:grpSp>
      <p:sp>
        <p:nvSpPr>
          <p:cNvPr id="394267" name="AutoShape 27"/>
          <p:cNvSpPr>
            <a:spLocks noChangeArrowheads="1"/>
          </p:cNvSpPr>
          <p:nvPr/>
        </p:nvSpPr>
        <p:spPr bwMode="auto">
          <a:xfrm>
            <a:off x="5295900" y="3987800"/>
            <a:ext cx="1182688" cy="774700"/>
          </a:xfrm>
          <a:prstGeom prst="irregularSeal1">
            <a:avLst/>
          </a:prstGeom>
          <a:solidFill>
            <a:srgbClr val="FFFF00"/>
          </a:solidFill>
          <a:ln w="38100">
            <a:solidFill>
              <a:srgbClr val="FE6404"/>
            </a:solidFill>
            <a:miter lim="800000"/>
            <a:headEnd/>
            <a:tailEnd/>
          </a:ln>
        </p:spPr>
        <p:txBody>
          <a:bodyPr wrap="none" anchor="ctr"/>
          <a:lstStyle/>
          <a:p>
            <a:r>
              <a:rPr lang="en-US" sz="3000">
                <a:solidFill>
                  <a:srgbClr val="CC0000"/>
                </a:solidFill>
              </a:rPr>
              <a:t>ATP</a:t>
            </a:r>
            <a:endParaRPr lang="en-US">
              <a:solidFill>
                <a:srgbClr val="CC0000"/>
              </a:solidFill>
            </a:endParaRPr>
          </a:p>
        </p:txBody>
      </p:sp>
      <p:pic>
        <p:nvPicPr>
          <p:cNvPr id="394272" name="Picture 32" descr="piggybank-ecoin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2738" y="1300163"/>
            <a:ext cx="105251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0"/>
          <p:cNvGrpSpPr>
            <a:grpSpLocks/>
          </p:cNvGrpSpPr>
          <p:nvPr/>
        </p:nvGrpSpPr>
        <p:grpSpPr bwMode="auto">
          <a:xfrm>
            <a:off x="282575" y="1849438"/>
            <a:ext cx="8401050" cy="3040062"/>
            <a:chOff x="178" y="1165"/>
            <a:chExt cx="5292" cy="1915"/>
          </a:xfrm>
        </p:grpSpPr>
        <p:sp>
          <p:nvSpPr>
            <p:cNvPr id="138258" name="Text Box 41"/>
            <p:cNvSpPr txBox="1">
              <a:spLocks noChangeArrowheads="1"/>
            </p:cNvSpPr>
            <p:nvPr/>
          </p:nvSpPr>
          <p:spPr bwMode="auto">
            <a:xfrm>
              <a:off x="178" y="1914"/>
              <a:ext cx="436"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600">
                  <a:solidFill>
                    <a:srgbClr val="000000"/>
                  </a:solidFill>
                </a:rPr>
                <a:t>2x</a:t>
              </a:r>
              <a:endParaRPr lang="en-US"/>
            </a:p>
          </p:txBody>
        </p:sp>
        <p:grpSp>
          <p:nvGrpSpPr>
            <p:cNvPr id="138259" name="Group 42"/>
            <p:cNvGrpSpPr>
              <a:grpSpLocks/>
            </p:cNvGrpSpPr>
            <p:nvPr/>
          </p:nvGrpSpPr>
          <p:grpSpPr bwMode="auto">
            <a:xfrm>
              <a:off x="715" y="1165"/>
              <a:ext cx="685" cy="1915"/>
              <a:chOff x="570" y="880"/>
              <a:chExt cx="685" cy="1915"/>
            </a:xfrm>
          </p:grpSpPr>
          <p:sp>
            <p:nvSpPr>
              <p:cNvPr id="138263" name="Rectangle 43"/>
              <p:cNvSpPr>
                <a:spLocks noChangeArrowheads="1"/>
              </p:cNvSpPr>
              <p:nvPr/>
            </p:nvSpPr>
            <p:spPr bwMode="auto">
              <a:xfrm>
                <a:off x="570" y="940"/>
                <a:ext cx="565" cy="1715"/>
              </a:xfrm>
              <a:prstGeom prst="rect">
                <a:avLst/>
              </a:prstGeom>
              <a:noFill/>
              <a:ln w="152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64" name="Rectangle 44"/>
              <p:cNvSpPr>
                <a:spLocks noChangeArrowheads="1"/>
              </p:cNvSpPr>
              <p:nvPr/>
            </p:nvSpPr>
            <p:spPr bwMode="auto">
              <a:xfrm>
                <a:off x="895" y="880"/>
                <a:ext cx="360" cy="1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38260" name="Group 45"/>
            <p:cNvGrpSpPr>
              <a:grpSpLocks/>
            </p:cNvGrpSpPr>
            <p:nvPr/>
          </p:nvGrpSpPr>
          <p:grpSpPr bwMode="auto">
            <a:xfrm flipH="1">
              <a:off x="4785" y="1165"/>
              <a:ext cx="685" cy="1915"/>
              <a:chOff x="570" y="880"/>
              <a:chExt cx="685" cy="1915"/>
            </a:xfrm>
          </p:grpSpPr>
          <p:sp>
            <p:nvSpPr>
              <p:cNvPr id="138261" name="Rectangle 46"/>
              <p:cNvSpPr>
                <a:spLocks noChangeArrowheads="1"/>
              </p:cNvSpPr>
              <p:nvPr/>
            </p:nvSpPr>
            <p:spPr bwMode="auto">
              <a:xfrm>
                <a:off x="570" y="940"/>
                <a:ext cx="565" cy="1715"/>
              </a:xfrm>
              <a:prstGeom prst="rect">
                <a:avLst/>
              </a:prstGeom>
              <a:noFill/>
              <a:ln w="152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62" name="Rectangle 47"/>
              <p:cNvSpPr>
                <a:spLocks noChangeArrowheads="1"/>
              </p:cNvSpPr>
              <p:nvPr/>
            </p:nvSpPr>
            <p:spPr bwMode="auto">
              <a:xfrm>
                <a:off x="895" y="880"/>
                <a:ext cx="360" cy="1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6" name="Group 4"/>
          <p:cNvGrpSpPr>
            <a:grpSpLocks/>
          </p:cNvGrpSpPr>
          <p:nvPr/>
        </p:nvGrpSpPr>
        <p:grpSpPr bwMode="auto">
          <a:xfrm>
            <a:off x="1439863" y="2155825"/>
            <a:ext cx="7143750" cy="990600"/>
            <a:chOff x="479" y="960"/>
            <a:chExt cx="4500" cy="624"/>
          </a:xfrm>
        </p:grpSpPr>
        <p:sp>
          <p:nvSpPr>
            <p:cNvPr id="138255" name="AutoShape 5"/>
            <p:cNvSpPr>
              <a:spLocks noChangeArrowheads="1"/>
            </p:cNvSpPr>
            <p:nvPr/>
          </p:nvSpPr>
          <p:spPr bwMode="auto">
            <a:xfrm>
              <a:off x="2256" y="1200"/>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138256" name="Rectangle 6"/>
            <p:cNvSpPr>
              <a:spLocks noChangeArrowheads="1"/>
            </p:cNvSpPr>
            <p:nvPr/>
          </p:nvSpPr>
          <p:spPr bwMode="auto">
            <a:xfrm>
              <a:off x="479" y="960"/>
              <a:ext cx="18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 </a:t>
              </a:r>
              <a:r>
                <a:rPr lang="en-US" sz="3000">
                  <a:solidFill>
                    <a:srgbClr val="3D1666"/>
                  </a:solidFill>
                </a:rPr>
                <a:t>NAD</a:t>
              </a:r>
              <a:r>
                <a:rPr lang="en-US" sz="3000">
                  <a:solidFill>
                    <a:srgbClr val="CC0000"/>
                  </a:solidFill>
                </a:rPr>
                <a:t> </a:t>
              </a:r>
              <a:r>
                <a:rPr lang="en-US" sz="3000">
                  <a:solidFill>
                    <a:srgbClr val="000000"/>
                  </a:solidFill>
                </a:rPr>
                <a:t>+</a:t>
              </a:r>
              <a:r>
                <a:rPr lang="en-US" sz="3000">
                  <a:solidFill>
                    <a:srgbClr val="CC0000"/>
                  </a:solidFill>
                </a:rPr>
                <a:t> </a:t>
              </a:r>
              <a:r>
                <a:rPr lang="en-US" sz="3000">
                  <a:solidFill>
                    <a:srgbClr val="000000"/>
                  </a:solidFill>
                </a:rPr>
                <a:t>1 </a:t>
              </a:r>
              <a:r>
                <a:rPr lang="en-US" sz="3000">
                  <a:solidFill>
                    <a:srgbClr val="3D1666"/>
                  </a:solidFill>
                </a:rPr>
                <a:t>FAD</a:t>
              </a:r>
              <a:endParaRPr lang="en-US" sz="3000">
                <a:solidFill>
                  <a:srgbClr val="CC0000"/>
                </a:solidFill>
              </a:endParaRPr>
            </a:p>
          </p:txBody>
        </p:sp>
        <p:sp>
          <p:nvSpPr>
            <p:cNvPr id="138257" name="Rectangle 7"/>
            <p:cNvSpPr>
              <a:spLocks noChangeArrowheads="1"/>
            </p:cNvSpPr>
            <p:nvPr/>
          </p:nvSpPr>
          <p:spPr bwMode="auto">
            <a:xfrm>
              <a:off x="2740" y="960"/>
              <a:ext cx="22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00000"/>
                  </a:solidFill>
                </a:rPr>
                <a:t>4 </a:t>
              </a:r>
              <a:r>
                <a:rPr lang="en-US" sz="3000">
                  <a:solidFill>
                    <a:srgbClr val="CC0000"/>
                  </a:solidFill>
                </a:rPr>
                <a:t>NADH</a:t>
              </a:r>
              <a:r>
                <a:rPr lang="en-US" sz="3000">
                  <a:solidFill>
                    <a:srgbClr val="3D1666"/>
                  </a:solidFill>
                </a:rPr>
                <a:t> </a:t>
              </a:r>
              <a:r>
                <a:rPr lang="en-US" sz="3000">
                  <a:solidFill>
                    <a:srgbClr val="000000"/>
                  </a:solidFill>
                </a:rPr>
                <a:t>+</a:t>
              </a:r>
              <a:r>
                <a:rPr lang="en-US" sz="3000">
                  <a:solidFill>
                    <a:srgbClr val="3D1666"/>
                  </a:solidFill>
                </a:rPr>
                <a:t> </a:t>
              </a:r>
              <a:r>
                <a:rPr lang="en-US" sz="3000">
                  <a:solidFill>
                    <a:srgbClr val="000000"/>
                  </a:solidFill>
                </a:rPr>
                <a:t>1</a:t>
              </a:r>
              <a:r>
                <a:rPr lang="en-US" sz="3000">
                  <a:solidFill>
                    <a:srgbClr val="3D1666"/>
                  </a:solidFill>
                </a:rPr>
                <a:t> </a:t>
              </a:r>
              <a:r>
                <a:rPr lang="en-US" sz="3000">
                  <a:solidFill>
                    <a:srgbClr val="CC0000"/>
                  </a:solidFill>
                </a:rPr>
                <a:t>FADH</a:t>
              </a:r>
              <a:r>
                <a:rPr lang="en-US" sz="3000" baseline="-25000">
                  <a:solidFill>
                    <a:srgbClr val="CC0000"/>
                  </a:solidFill>
                </a:rPr>
                <a:t>2</a:t>
              </a:r>
              <a:endParaRPr lang="en-US" sz="3000">
                <a:solidFill>
                  <a:srgbClr val="0F116A"/>
                </a:solidFill>
              </a:endParaRPr>
            </a:p>
          </p:txBody>
        </p:sp>
      </p:grpSp>
      <p:sp>
        <p:nvSpPr>
          <p:cNvPr id="394253" name="Rectangle 13"/>
          <p:cNvSpPr>
            <a:spLocks noChangeArrowheads="1"/>
          </p:cNvSpPr>
          <p:nvPr/>
        </p:nvSpPr>
        <p:spPr bwMode="auto">
          <a:xfrm>
            <a:off x="1195388" y="3070225"/>
            <a:ext cx="6927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rPr>
              <a:t>pyruvate </a:t>
            </a:r>
            <a:r>
              <a:rPr lang="en-US" sz="3000">
                <a:solidFill>
                  <a:srgbClr val="0F116A"/>
                </a:solidFill>
                <a:sym typeface="Symbol" charset="0"/>
              </a:rPr>
              <a:t>         CO</a:t>
            </a:r>
            <a:r>
              <a:rPr lang="en-US" sz="3000" baseline="-25000">
                <a:solidFill>
                  <a:srgbClr val="0F116A"/>
                </a:solidFill>
                <a:sym typeface="Symbol" charset="0"/>
              </a:rPr>
              <a:t>2</a:t>
            </a:r>
          </a:p>
        </p:txBody>
      </p:sp>
      <p:sp>
        <p:nvSpPr>
          <p:cNvPr id="394257" name="AutoShape 17"/>
          <p:cNvSpPr>
            <a:spLocks noChangeArrowheads="1"/>
          </p:cNvSpPr>
          <p:nvPr/>
        </p:nvSpPr>
        <p:spPr bwMode="auto">
          <a:xfrm>
            <a:off x="1724025" y="3590925"/>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a:solidFill>
                  <a:schemeClr val="tx2"/>
                </a:solidFill>
              </a:rPr>
              <a:t>3C</a:t>
            </a:r>
            <a:endParaRPr lang="en-US"/>
          </a:p>
        </p:txBody>
      </p:sp>
      <p:grpSp>
        <p:nvGrpSpPr>
          <p:cNvPr id="7" name="Group 26"/>
          <p:cNvGrpSpPr>
            <a:grpSpLocks/>
          </p:cNvGrpSpPr>
          <p:nvPr/>
        </p:nvGrpSpPr>
        <p:grpSpPr bwMode="auto">
          <a:xfrm>
            <a:off x="7046913" y="3587750"/>
            <a:ext cx="1001712" cy="533400"/>
            <a:chOff x="4439" y="2025"/>
            <a:chExt cx="631" cy="336"/>
          </a:xfrm>
        </p:grpSpPr>
        <p:sp>
          <p:nvSpPr>
            <p:cNvPr id="138253" name="Rectangle 12"/>
            <p:cNvSpPr>
              <a:spLocks noChangeArrowheads="1"/>
            </p:cNvSpPr>
            <p:nvPr/>
          </p:nvSpPr>
          <p:spPr bwMode="auto">
            <a:xfrm>
              <a:off x="4439" y="2040"/>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3</a:t>
              </a:r>
              <a:r>
                <a:rPr lang="en-US">
                  <a:solidFill>
                    <a:srgbClr val="000000"/>
                  </a:solidFill>
                </a:rPr>
                <a:t>x</a:t>
              </a:r>
              <a:endParaRPr lang="en-US" sz="2600">
                <a:solidFill>
                  <a:schemeClr val="tx2"/>
                </a:solidFill>
              </a:endParaRPr>
            </a:p>
          </p:txBody>
        </p:sp>
        <p:sp>
          <p:nvSpPr>
            <p:cNvPr id="138254" name="Oval 18"/>
            <p:cNvSpPr>
              <a:spLocks noChangeArrowheads="1"/>
            </p:cNvSpPr>
            <p:nvPr/>
          </p:nvSpPr>
          <p:spPr bwMode="auto">
            <a:xfrm>
              <a:off x="4734" y="2025"/>
              <a:ext cx="336" cy="336"/>
            </a:xfrm>
            <a:prstGeom prst="ellipse">
              <a:avLst/>
            </a:prstGeom>
            <a:solidFill>
              <a:schemeClr val="hlink"/>
            </a:solidFill>
            <a:ln w="9525">
              <a:solidFill>
                <a:schemeClr val="bg2"/>
              </a:solidFill>
              <a:round/>
              <a:headEnd/>
              <a:tailEnd/>
            </a:ln>
          </p:spPr>
          <p:txBody>
            <a:bodyPr wrap="none" anchor="ctr"/>
            <a:lstStyle/>
            <a:p>
              <a:r>
                <a:rPr lang="en-US" sz="2800">
                  <a:solidFill>
                    <a:schemeClr val="tx2"/>
                  </a:solidFill>
                </a:rPr>
                <a:t>1C</a:t>
              </a:r>
            </a:p>
          </p:txBody>
        </p:sp>
      </p:grpSp>
      <p:pic>
        <p:nvPicPr>
          <p:cNvPr id="394277" name="Picture 37" descr="piggybankFAD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0725" y="1274763"/>
            <a:ext cx="11096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131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4253"/>
                                        </p:tgtEl>
                                        <p:attrNameLst>
                                          <p:attrName>style.visibility</p:attrName>
                                        </p:attrNameLst>
                                      </p:cBhvr>
                                      <p:to>
                                        <p:strVal val="visible"/>
                                      </p:to>
                                    </p:set>
                                    <p:anim calcmode="lin" valueType="num">
                                      <p:cBhvr additive="base">
                                        <p:cTn id="7" dur="500" fill="hold"/>
                                        <p:tgtEl>
                                          <p:spTgt spid="394253"/>
                                        </p:tgtEl>
                                        <p:attrNameLst>
                                          <p:attrName>ppt_x</p:attrName>
                                        </p:attrNameLst>
                                      </p:cBhvr>
                                      <p:tavLst>
                                        <p:tav tm="0">
                                          <p:val>
                                            <p:strVal val="0-#ppt_w/2"/>
                                          </p:val>
                                        </p:tav>
                                        <p:tav tm="100000">
                                          <p:val>
                                            <p:strVal val="#ppt_x"/>
                                          </p:val>
                                        </p:tav>
                                      </p:tavLst>
                                    </p:anim>
                                    <p:anim calcmode="lin" valueType="num">
                                      <p:cBhvr additive="base">
                                        <p:cTn id="8" dur="500" fill="hold"/>
                                        <p:tgtEl>
                                          <p:spTgt spid="394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4257"/>
                                        </p:tgtEl>
                                        <p:attrNameLst>
                                          <p:attrName>style.visibility</p:attrName>
                                        </p:attrNameLst>
                                      </p:cBhvr>
                                      <p:to>
                                        <p:strVal val="visible"/>
                                      </p:to>
                                    </p:set>
                                    <p:animEffect transition="in" filter="wipe(left)">
                                      <p:cBhvr>
                                        <p:cTn id="13" dur="500"/>
                                        <p:tgtEl>
                                          <p:spTgt spid="394257"/>
                                        </p:tgtEl>
                                      </p:cBhvr>
                                    </p:animEffect>
                                  </p:childTnLst>
                                  <p:subTnLst>
                                    <p:audio>
                                      <p:cMediaNode>
                                        <p:cTn display="0" masterRel="sameClick">
                                          <p:stCondLst>
                                            <p:cond evt="begin" delay="0">
                                              <p:tn val="11"/>
                                            </p:cond>
                                          </p:stCondLst>
                                          <p:endCondLst>
                                            <p:cond evt="onStopAudio" delay="0">
                                              <p:tgtEl>
                                                <p:sldTgt/>
                                              </p:tgtEl>
                                            </p:cond>
                                          </p:endCondLst>
                                        </p:cTn>
                                        <p:tgtEl>
                                          <p:sndTgt r:embed="rId4" name="Pong"/>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Bubbles"/>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6" name="Vibro Up"/>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94272"/>
                                        </p:tgtEl>
                                        <p:attrNameLst>
                                          <p:attrName>style.visibility</p:attrName>
                                        </p:attrNameLst>
                                      </p:cBhvr>
                                      <p:to>
                                        <p:strVal val="visible"/>
                                      </p:to>
                                    </p:set>
                                    <p:animEffect transition="in" filter="wipe(left)">
                                      <p:cBhvr>
                                        <p:cTn id="28" dur="500"/>
                                        <p:tgtEl>
                                          <p:spTgt spid="394272"/>
                                        </p:tgtEl>
                                      </p:cBhvr>
                                    </p:animEffect>
                                  </p:childTnLst>
                                  <p:subTnLst>
                                    <p:audio>
                                      <p:cMediaNode>
                                        <p:cTn display="0" masterRel="sameClick">
                                          <p:stCondLst>
                                            <p:cond evt="begin" delay="0">
                                              <p:tn val="26"/>
                                            </p:cond>
                                          </p:stCondLst>
                                          <p:endCondLst>
                                            <p:cond evt="onStopAudio" delay="0">
                                              <p:tgtEl>
                                                <p:sldTgt/>
                                              </p:tgtEl>
                                            </p:cond>
                                          </p:endCondLst>
                                        </p:cTn>
                                        <p:tgtEl>
                                          <p:sndTgt r:embed="rId7" name="Pig.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94277"/>
                                        </p:tgtEl>
                                        <p:attrNameLst>
                                          <p:attrName>style.visibility</p:attrName>
                                        </p:attrNameLst>
                                      </p:cBhvr>
                                      <p:to>
                                        <p:strVal val="visible"/>
                                      </p:to>
                                    </p:set>
                                    <p:animEffect transition="in" filter="wipe(left)">
                                      <p:cBhvr>
                                        <p:cTn id="33" dur="500"/>
                                        <p:tgtEl>
                                          <p:spTgt spid="394277"/>
                                        </p:tgtEl>
                                      </p:cBhvr>
                                    </p:animEffect>
                                  </p:childTnLst>
                                  <p:subTnLst>
                                    <p:audio>
                                      <p:cMediaNode>
                                        <p:cTn display="0" masterRel="sameClick">
                                          <p:stCondLst>
                                            <p:cond evt="begin" delay="0">
                                              <p:tn val="31"/>
                                            </p:cond>
                                          </p:stCondLst>
                                          <p:endCondLst>
                                            <p:cond evt="onStopAudio" delay="0">
                                              <p:tgtEl>
                                                <p:sldTgt/>
                                              </p:tgtEl>
                                            </p:cond>
                                          </p:endCondLst>
                                        </p:cTn>
                                        <p:tgtEl>
                                          <p:sndTgt r:embed="rId7" name="Pi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nodeType="afterGroup">
                            <p:stCondLst>
                              <p:cond delay="500"/>
                            </p:stCondLst>
                            <p:childTnLst>
                              <p:par>
                                <p:cTn id="40" presetID="6" presetClass="entr" presetSubtype="32" fill="hold" grpId="0" nodeType="afterEffect">
                                  <p:stCondLst>
                                    <p:cond delay="0"/>
                                  </p:stCondLst>
                                  <p:childTnLst>
                                    <p:set>
                                      <p:cBhvr>
                                        <p:cTn id="41" dur="1" fill="hold">
                                          <p:stCondLst>
                                            <p:cond delay="0"/>
                                          </p:stCondLst>
                                        </p:cTn>
                                        <p:tgtEl>
                                          <p:spTgt spid="394267"/>
                                        </p:tgtEl>
                                        <p:attrNameLst>
                                          <p:attrName>style.visibility</p:attrName>
                                        </p:attrNameLst>
                                      </p:cBhvr>
                                      <p:to>
                                        <p:strVal val="visible"/>
                                      </p:to>
                                    </p:set>
                                    <p:animEffect transition="in" filter="circle(out)">
                                      <p:cBhvr>
                                        <p:cTn id="42" dur="500"/>
                                        <p:tgtEl>
                                          <p:spTgt spid="394267"/>
                                        </p:tgtEl>
                                      </p:cBhvr>
                                    </p:animEffect>
                                  </p:childTnLst>
                                  <p:subTnLst>
                                    <p:audio>
                                      <p:cMediaNode>
                                        <p:cTn display="0" masterRel="sameClick">
                                          <p:stCondLst>
                                            <p:cond evt="begin" delay="0">
                                              <p:tn val="40"/>
                                            </p:cond>
                                          </p:stCondLst>
                                          <p:endCondLst>
                                            <p:cond evt="onStopAudio" delay="0">
                                              <p:tgtEl>
                                                <p:sldTgt/>
                                              </p:tgtEl>
                                            </p:cond>
                                          </p:endCondLst>
                                        </p:cTn>
                                        <p:tgtEl>
                                          <p:sndTgt r:embed="rId8" name="Explosion"/>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6" name="Vibro Up"/>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94243">
                                            <p:txEl>
                                              <p:pRg st="0" end="0"/>
                                            </p:txEl>
                                          </p:spTgt>
                                        </p:tgtEl>
                                        <p:attrNameLst>
                                          <p:attrName>style.visibility</p:attrName>
                                        </p:attrNameLst>
                                      </p:cBhvr>
                                      <p:to>
                                        <p:strVal val="visible"/>
                                      </p:to>
                                    </p:set>
                                    <p:anim calcmode="lin" valueType="num">
                                      <p:cBhvr additive="base">
                                        <p:cTn id="52" dur="500" fill="hold"/>
                                        <p:tgtEl>
                                          <p:spTgt spid="394243">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94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94243">
                                            <p:txEl>
                                              <p:pRg st="1" end="1"/>
                                            </p:txEl>
                                          </p:spTgt>
                                        </p:tgtEl>
                                        <p:attrNameLst>
                                          <p:attrName>style.visibility</p:attrName>
                                        </p:attrNameLst>
                                      </p:cBhvr>
                                      <p:to>
                                        <p:strVal val="visible"/>
                                      </p:to>
                                    </p:set>
                                    <p:anim calcmode="lin" valueType="num">
                                      <p:cBhvr additive="base">
                                        <p:cTn id="58"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P spid="394267" grpId="0" animBg="1"/>
      <p:bldP spid="394253" grpId="0"/>
      <p:bldP spid="3942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p:cNvPicPr>
            <a:picLocks noChangeAspect="1" noChangeArrowheads="1"/>
          </p:cNvPicPr>
          <p:nvPr/>
        </p:nvPicPr>
        <p:blipFill>
          <a:blip r:embed="rId5"/>
          <a:srcRect l="900" t="3642" r="900" b="4857"/>
          <a:stretch>
            <a:fillRect/>
          </a:stretch>
        </p:blipFill>
        <p:spPr bwMode="auto">
          <a:xfrm>
            <a:off x="633413" y="4011613"/>
            <a:ext cx="4017962" cy="27765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40290" name="Rectangle 2"/>
          <p:cNvSpPr>
            <a:spLocks noGrp="1" noChangeArrowheads="1"/>
          </p:cNvSpPr>
          <p:nvPr>
            <p:ph type="title"/>
          </p:nvPr>
        </p:nvSpPr>
        <p:spPr/>
        <p:txBody>
          <a:bodyPr/>
          <a:lstStyle/>
          <a:p>
            <a:pPr eaLnBrk="1" hangingPunct="1"/>
            <a:r>
              <a:rPr lang="en-US">
                <a:latin typeface="Times New Roman" charset="0"/>
              </a:rPr>
              <a:t>Value of Krebs cycle?</a:t>
            </a:r>
          </a:p>
        </p:txBody>
      </p:sp>
      <p:sp>
        <p:nvSpPr>
          <p:cNvPr id="396291" name="Rectangle 3" descr="Rectangle: Click to edit Master text styles&#10;Second level&#10;Third level&#10;Fourth level&#10;Fifth level"/>
          <p:cNvSpPr>
            <a:spLocks noGrp="1" noChangeArrowheads="1"/>
          </p:cNvSpPr>
          <p:nvPr>
            <p:ph type="body" idx="1"/>
          </p:nvPr>
        </p:nvSpPr>
        <p:spPr>
          <a:xfrm>
            <a:off x="482600" y="1213594"/>
            <a:ext cx="7772400" cy="2832100"/>
          </a:xfrm>
        </p:spPr>
        <p:txBody>
          <a:bodyPr>
            <a:normAutofit lnSpcReduction="10000"/>
          </a:bodyPr>
          <a:lstStyle/>
          <a:p>
            <a:pPr eaLnBrk="1" hangingPunct="1"/>
            <a:r>
              <a:rPr lang="en-US" sz="2600" dirty="0">
                <a:latin typeface="Tahoma" charset="0"/>
              </a:rPr>
              <a:t>If the yield is only 2 ATP then how was the Krebs cycle an adaptation?</a:t>
            </a:r>
          </a:p>
          <a:p>
            <a:pPr lvl="1" eaLnBrk="1" hangingPunct="1"/>
            <a:r>
              <a:rPr lang="en-US" u="sng" dirty="0">
                <a:solidFill>
                  <a:srgbClr val="CC0000"/>
                </a:solidFill>
                <a:latin typeface="Tahoma" charset="0"/>
                <a:ea typeface="Arial" charset="0"/>
                <a:cs typeface="Arial" charset="0"/>
              </a:rPr>
              <a:t>value of NADH &amp; FADH</a:t>
            </a:r>
            <a:r>
              <a:rPr lang="en-US" u="sng" baseline="-25000" dirty="0">
                <a:solidFill>
                  <a:srgbClr val="CC0000"/>
                </a:solidFill>
                <a:latin typeface="Tahoma" charset="0"/>
                <a:ea typeface="Arial" charset="0"/>
                <a:cs typeface="Arial" charset="0"/>
              </a:rPr>
              <a:t>2</a:t>
            </a:r>
            <a:endParaRPr lang="en-US" dirty="0">
              <a:latin typeface="Tahoma" charset="0"/>
              <a:ea typeface="Arial" charset="0"/>
              <a:cs typeface="Arial" charset="0"/>
            </a:endParaRPr>
          </a:p>
          <a:p>
            <a:pPr marL="1085850" lvl="2" eaLnBrk="1" hangingPunct="1"/>
            <a:r>
              <a:rPr lang="en-US" dirty="0">
                <a:latin typeface="Tahoma" charset="0"/>
                <a:ea typeface="Arial" charset="0"/>
                <a:cs typeface="Arial" charset="0"/>
              </a:rPr>
              <a:t>electron carriers &amp; H carriers</a:t>
            </a:r>
          </a:p>
          <a:p>
            <a:pPr lvl="3" eaLnBrk="1" hangingPunct="1"/>
            <a:r>
              <a:rPr lang="en-US" sz="1800" dirty="0">
                <a:latin typeface="Tahoma" charset="0"/>
                <a:ea typeface="Arial" charset="0"/>
                <a:cs typeface="Arial" charset="0"/>
              </a:rPr>
              <a:t>reduced molecules move electrons</a:t>
            </a:r>
          </a:p>
          <a:p>
            <a:pPr lvl="3" eaLnBrk="1" hangingPunct="1"/>
            <a:r>
              <a:rPr lang="en-US" sz="1800" dirty="0">
                <a:latin typeface="Tahoma" charset="0"/>
                <a:ea typeface="Arial" charset="0"/>
                <a:cs typeface="Arial" charset="0"/>
              </a:rPr>
              <a:t>reduced molecules move H</a:t>
            </a:r>
            <a:r>
              <a:rPr lang="en-US" sz="1800" baseline="30000" dirty="0">
                <a:latin typeface="Tahoma" charset="0"/>
                <a:ea typeface="Arial" charset="0"/>
                <a:cs typeface="Arial" charset="0"/>
              </a:rPr>
              <a:t>+ </a:t>
            </a:r>
            <a:r>
              <a:rPr lang="en-US" sz="1800" dirty="0">
                <a:latin typeface="Tahoma" charset="0"/>
                <a:ea typeface="Arial" charset="0"/>
                <a:cs typeface="Arial" charset="0"/>
              </a:rPr>
              <a:t>ions</a:t>
            </a:r>
          </a:p>
          <a:p>
            <a:pPr marL="1085850" lvl="2" eaLnBrk="1" hangingPunct="1"/>
            <a:r>
              <a:rPr lang="en-US" dirty="0">
                <a:latin typeface="Tahoma" charset="0"/>
                <a:ea typeface="Arial" charset="0"/>
                <a:cs typeface="Arial" charset="0"/>
              </a:rPr>
              <a:t>to be used in the </a:t>
            </a:r>
            <a:r>
              <a:rPr lang="en-US" u="sng" dirty="0">
                <a:solidFill>
                  <a:srgbClr val="CC0000"/>
                </a:solidFill>
                <a:latin typeface="Tahoma" charset="0"/>
                <a:ea typeface="Arial" charset="0"/>
                <a:cs typeface="Arial" charset="0"/>
              </a:rPr>
              <a:t>Electron Transport Chain</a:t>
            </a:r>
          </a:p>
        </p:txBody>
      </p:sp>
      <p:sp>
        <p:nvSpPr>
          <p:cNvPr id="396311" name="AutoShape 23"/>
          <p:cNvSpPr>
            <a:spLocks noChangeArrowheads="1"/>
          </p:cNvSpPr>
          <p:nvPr/>
        </p:nvSpPr>
        <p:spPr bwMode="auto">
          <a:xfrm>
            <a:off x="5110163" y="4572000"/>
            <a:ext cx="1330325" cy="1041400"/>
          </a:xfrm>
          <a:prstGeom prst="wedgeEllipseCallout">
            <a:avLst>
              <a:gd name="adj1" fmla="val 30551"/>
              <a:gd name="adj2" fmla="val 82620"/>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like $$</a:t>
            </a:r>
            <a:br>
              <a:rPr lang="en-US" sz="1800">
                <a:solidFill>
                  <a:srgbClr val="0F116A"/>
                </a:solidFill>
                <a:latin typeface="Comic Sans MS" charset="0"/>
              </a:rPr>
            </a:br>
            <a:r>
              <a:rPr lang="en-US" sz="1800">
                <a:solidFill>
                  <a:srgbClr val="0F116A"/>
                </a:solidFill>
                <a:latin typeface="Comic Sans MS" charset="0"/>
              </a:rPr>
              <a:t>in the </a:t>
            </a:r>
            <a:br>
              <a:rPr lang="en-US" sz="1800">
                <a:solidFill>
                  <a:srgbClr val="0F116A"/>
                </a:solidFill>
                <a:latin typeface="Comic Sans MS" charset="0"/>
              </a:rPr>
            </a:br>
            <a:r>
              <a:rPr lang="en-US" sz="1800">
                <a:solidFill>
                  <a:srgbClr val="0F116A"/>
                </a:solidFill>
                <a:latin typeface="Comic Sans MS" charset="0"/>
              </a:rPr>
              <a:t>bank</a:t>
            </a:r>
            <a:endParaRPr lang="en-US" sz="1800" i="1">
              <a:solidFill>
                <a:srgbClr val="0F116A"/>
              </a:solidFill>
              <a:latin typeface="Comic Sans MS" charset="0"/>
            </a:endParaRPr>
          </a:p>
        </p:txBody>
      </p:sp>
      <p:grpSp>
        <p:nvGrpSpPr>
          <p:cNvPr id="2" name="Group 28"/>
          <p:cNvGrpSpPr>
            <a:grpSpLocks/>
          </p:cNvGrpSpPr>
          <p:nvPr/>
        </p:nvGrpSpPr>
        <p:grpSpPr bwMode="auto">
          <a:xfrm>
            <a:off x="6162675" y="3973513"/>
            <a:ext cx="2981325" cy="2884487"/>
            <a:chOff x="3882" y="2503"/>
            <a:chExt cx="1878" cy="1817"/>
          </a:xfrm>
        </p:grpSpPr>
        <p:pic>
          <p:nvPicPr>
            <p:cNvPr id="140294" name="Picture 27" descr="piggybankFAD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503"/>
              <a:ext cx="1344"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26" descr="piggybank-ecoi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2" y="3268"/>
              <a:ext cx="1275"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1919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1" end="1"/>
                                            </p:txEl>
                                          </p:spTgt>
                                        </p:tgtEl>
                                        <p:attrNameLst>
                                          <p:attrName>style.visibility</p:attrName>
                                        </p:attrNameLst>
                                      </p:cBhvr>
                                      <p:to>
                                        <p:strVal val="visible"/>
                                      </p:to>
                                    </p:set>
                                    <p:anim calcmode="lin" valueType="num">
                                      <p:cBhvr additive="base">
                                        <p:cTn id="13"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1">
                                            <p:txEl>
                                              <p:pRg st="2" end="2"/>
                                            </p:txEl>
                                          </p:spTgt>
                                        </p:tgtEl>
                                        <p:attrNameLst>
                                          <p:attrName>style.visibility</p:attrName>
                                        </p:attrNameLst>
                                      </p:cBhvr>
                                      <p:to>
                                        <p:strVal val="visible"/>
                                      </p:to>
                                    </p:set>
                                    <p:anim calcmode="lin" valueType="num">
                                      <p:cBhvr additive="base">
                                        <p:cTn id="19"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6291">
                                            <p:txEl>
                                              <p:pRg st="3" end="3"/>
                                            </p:txEl>
                                          </p:spTgt>
                                        </p:tgtEl>
                                        <p:attrNameLst>
                                          <p:attrName>style.visibility</p:attrName>
                                        </p:attrNameLst>
                                      </p:cBhvr>
                                      <p:to>
                                        <p:strVal val="visible"/>
                                      </p:to>
                                    </p:set>
                                    <p:anim calcmode="lin" valueType="num">
                                      <p:cBhvr additive="base">
                                        <p:cTn id="25"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6291">
                                            <p:txEl>
                                              <p:pRg st="4" end="4"/>
                                            </p:txEl>
                                          </p:spTgt>
                                        </p:tgtEl>
                                        <p:attrNameLst>
                                          <p:attrName>style.visibility</p:attrName>
                                        </p:attrNameLst>
                                      </p:cBhvr>
                                      <p:to>
                                        <p:strVal val="visible"/>
                                      </p:to>
                                    </p:set>
                                    <p:anim calcmode="lin" valueType="num">
                                      <p:cBhvr additive="base">
                                        <p:cTn id="31"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6291">
                                            <p:txEl>
                                              <p:pRg st="5" end="5"/>
                                            </p:txEl>
                                          </p:spTgt>
                                        </p:tgtEl>
                                        <p:attrNameLst>
                                          <p:attrName>style.visibility</p:attrName>
                                        </p:attrNameLst>
                                      </p:cBhvr>
                                      <p:to>
                                        <p:strVal val="visible"/>
                                      </p:to>
                                    </p:set>
                                    <p:anim calcmode="lin" valueType="num">
                                      <p:cBhvr additive="base">
                                        <p:cTn id="37"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right)">
                                      <p:cBhvr>
                                        <p:cTn id="43" dur="500"/>
                                        <p:tgtEl>
                                          <p:spTgt spid="2"/>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96311"/>
                                        </p:tgtEl>
                                        <p:attrNameLst>
                                          <p:attrName>style.visibility</p:attrName>
                                        </p:attrNameLst>
                                      </p:cBhvr>
                                      <p:to>
                                        <p:strVal val="visible"/>
                                      </p:to>
                                    </p:set>
                                    <p:animEffect transition="in" filter="wipe(down)">
                                      <p:cBhvr>
                                        <p:cTn id="47" dur="500"/>
                                        <p:tgtEl>
                                          <p:spTgt spid="396311"/>
                                        </p:tgtEl>
                                      </p:cBhvr>
                                    </p:animEffect>
                                  </p:childTnLst>
                                  <p:subTnLst>
                                    <p:audio>
                                      <p:cMediaNode>
                                        <p:cTn display="0" masterRel="sameClick">
                                          <p:stCondLst>
                                            <p:cond evt="begin" delay="0">
                                              <p:tn val="45"/>
                                            </p:cond>
                                          </p:stCondLst>
                                          <p:endCondLst>
                                            <p:cond evt="onStopAudio" delay="0">
                                              <p:tgtEl>
                                                <p:sldTgt/>
                                              </p:tgtEl>
                                            </p:cond>
                                          </p:endCondLst>
                                        </p:cTn>
                                        <p:tgtEl>
                                          <p:sndTgt r:embed="rId4" name="Pi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311"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8" name="Picture 10"/>
          <p:cNvPicPr>
            <a:picLocks noChangeAspect="1" noChangeArrowheads="1"/>
          </p:cNvPicPr>
          <p:nvPr/>
        </p:nvPicPr>
        <p:blipFill>
          <a:blip r:embed="rId6">
            <a:extLst>
              <a:ext uri="{28A0092B-C50C-407E-A947-70E740481C1C}">
                <a14:useLocalDpi xmlns:a14="http://schemas.microsoft.com/office/drawing/2010/main" val="0"/>
              </a:ext>
            </a:extLst>
          </a:blip>
          <a:srcRect l="1335" r="2670"/>
          <a:stretch>
            <a:fillRect/>
          </a:stretch>
        </p:blipFill>
        <p:spPr bwMode="auto">
          <a:xfrm>
            <a:off x="5029200" y="4232275"/>
            <a:ext cx="39639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title"/>
          </p:nvPr>
        </p:nvSpPr>
        <p:spPr/>
        <p:txBody>
          <a:bodyPr/>
          <a:lstStyle/>
          <a:p>
            <a:pPr eaLnBrk="1" hangingPunct="1"/>
            <a:r>
              <a:rPr lang="en-US" dirty="0">
                <a:latin typeface="Times New Roman" charset="0"/>
              </a:rPr>
              <a:t>ATP accounting so far…</a:t>
            </a:r>
          </a:p>
        </p:txBody>
      </p:sp>
      <p:sp>
        <p:nvSpPr>
          <p:cNvPr id="375811" name="Rectangle 3" descr="Rectangle: Click to edit Master text styles&#10;Second level&#10;Third level&#10;Fourth level&#10;Fifth level"/>
          <p:cNvSpPr>
            <a:spLocks noGrp="1" noChangeArrowheads="1"/>
          </p:cNvSpPr>
          <p:nvPr>
            <p:ph type="body" idx="1"/>
          </p:nvPr>
        </p:nvSpPr>
        <p:spPr>
          <a:xfrm>
            <a:off x="368300" y="1138238"/>
            <a:ext cx="8001000" cy="2444750"/>
          </a:xfrm>
        </p:spPr>
        <p:txBody>
          <a:bodyPr/>
          <a:lstStyle/>
          <a:p>
            <a:pPr eaLnBrk="1" hangingPunct="1"/>
            <a:r>
              <a:rPr lang="en-US" dirty="0">
                <a:latin typeface="Tahoma" charset="0"/>
              </a:rPr>
              <a:t>Glycolysis </a:t>
            </a:r>
            <a:r>
              <a:rPr lang="en-US" sz="3200" dirty="0">
                <a:latin typeface="Tahoma" charset="0"/>
                <a:sym typeface="Symbol" charset="0"/>
              </a:rPr>
              <a:t></a:t>
            </a:r>
            <a:r>
              <a:rPr lang="en-US" dirty="0">
                <a:latin typeface="Tahoma" charset="0"/>
              </a:rPr>
              <a:t> </a:t>
            </a:r>
            <a:r>
              <a:rPr lang="en-US" dirty="0">
                <a:solidFill>
                  <a:srgbClr val="CC0000"/>
                </a:solidFill>
                <a:latin typeface="Tahoma" charset="0"/>
              </a:rPr>
              <a:t>2</a:t>
            </a:r>
            <a:r>
              <a:rPr lang="en-US" dirty="0">
                <a:latin typeface="Tahoma" charset="0"/>
              </a:rPr>
              <a:t> </a:t>
            </a:r>
            <a:r>
              <a:rPr lang="en-US" dirty="0">
                <a:solidFill>
                  <a:srgbClr val="CC0000"/>
                </a:solidFill>
                <a:latin typeface="Tahoma" charset="0"/>
              </a:rPr>
              <a:t>ATP</a:t>
            </a:r>
            <a:r>
              <a:rPr lang="en-US" dirty="0">
                <a:latin typeface="Tahoma" charset="0"/>
              </a:rPr>
              <a:t> </a:t>
            </a:r>
          </a:p>
          <a:p>
            <a:pPr eaLnBrk="1" hangingPunct="1"/>
            <a:r>
              <a:rPr lang="en-US" dirty="0" err="1">
                <a:latin typeface="Tahoma" charset="0"/>
              </a:rPr>
              <a:t>Kreb</a:t>
            </a:r>
            <a:r>
              <a:rPr lang="ja-JP" altLang="en-US" dirty="0">
                <a:latin typeface="Tahoma" charset="0"/>
              </a:rPr>
              <a:t>’</a:t>
            </a:r>
            <a:r>
              <a:rPr lang="en-US" altLang="ja-JP" dirty="0">
                <a:latin typeface="Tahoma" charset="0"/>
              </a:rPr>
              <a:t>s cycle</a:t>
            </a:r>
            <a:r>
              <a:rPr lang="en-US" altLang="ja-JP" dirty="0">
                <a:solidFill>
                  <a:srgbClr val="CC0000"/>
                </a:solidFill>
                <a:latin typeface="Tahoma" charset="0"/>
              </a:rPr>
              <a:t> </a:t>
            </a:r>
            <a:r>
              <a:rPr lang="en-US" altLang="ja-JP" sz="3200" dirty="0">
                <a:latin typeface="Tahoma" charset="0"/>
                <a:sym typeface="Symbol" charset="0"/>
              </a:rPr>
              <a:t> </a:t>
            </a:r>
            <a:r>
              <a:rPr lang="en-US" altLang="ja-JP" dirty="0">
                <a:solidFill>
                  <a:srgbClr val="CC0000"/>
                </a:solidFill>
                <a:latin typeface="Tahoma" charset="0"/>
              </a:rPr>
              <a:t>2</a:t>
            </a:r>
            <a:r>
              <a:rPr lang="en-US" altLang="ja-JP" dirty="0">
                <a:latin typeface="Tahoma" charset="0"/>
              </a:rPr>
              <a:t> </a:t>
            </a:r>
            <a:r>
              <a:rPr lang="en-US" altLang="ja-JP" dirty="0">
                <a:solidFill>
                  <a:srgbClr val="CC0000"/>
                </a:solidFill>
                <a:latin typeface="Tahoma" charset="0"/>
              </a:rPr>
              <a:t>ATP</a:t>
            </a:r>
            <a:r>
              <a:rPr lang="en-US" altLang="ja-JP" dirty="0">
                <a:latin typeface="Tahoma" charset="0"/>
              </a:rPr>
              <a:t> </a:t>
            </a:r>
          </a:p>
          <a:p>
            <a:pPr eaLnBrk="1" hangingPunct="1"/>
            <a:r>
              <a:rPr lang="en-US" dirty="0">
                <a:latin typeface="Tahoma" charset="0"/>
              </a:rPr>
              <a:t>Life takes a lot of energy to run, need to extract more energy than </a:t>
            </a:r>
            <a:r>
              <a:rPr lang="en-US" dirty="0">
                <a:solidFill>
                  <a:srgbClr val="CC0000"/>
                </a:solidFill>
                <a:latin typeface="Tahoma" charset="0"/>
              </a:rPr>
              <a:t>4 ATP</a:t>
            </a:r>
            <a:r>
              <a:rPr lang="en-US" dirty="0">
                <a:latin typeface="Tahoma" charset="0"/>
              </a:rPr>
              <a:t>!</a:t>
            </a:r>
          </a:p>
        </p:txBody>
      </p:sp>
      <p:sp>
        <p:nvSpPr>
          <p:cNvPr id="375817" name="Rectangle 9"/>
          <p:cNvSpPr>
            <a:spLocks noChangeArrowheads="1"/>
          </p:cNvSpPr>
          <p:nvPr/>
        </p:nvSpPr>
        <p:spPr bwMode="auto">
          <a:xfrm>
            <a:off x="5029200" y="6080125"/>
            <a:ext cx="3962400" cy="7016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p>
            <a:r>
              <a:rPr lang="en-US" sz="2000">
                <a:solidFill>
                  <a:srgbClr val="0F116A"/>
                </a:solidFill>
              </a:rPr>
              <a:t>A working muscle recycles over </a:t>
            </a:r>
            <a:br>
              <a:rPr lang="en-US" sz="2000">
                <a:solidFill>
                  <a:srgbClr val="0F116A"/>
                </a:solidFill>
              </a:rPr>
            </a:br>
            <a:r>
              <a:rPr lang="en-US" sz="2000">
                <a:solidFill>
                  <a:srgbClr val="0F116A"/>
                </a:solidFill>
              </a:rPr>
              <a:t>10 million ATPs per second</a:t>
            </a:r>
          </a:p>
        </p:txBody>
      </p:sp>
      <p:sp>
        <p:nvSpPr>
          <p:cNvPr id="375819" name="Rectangle 11"/>
          <p:cNvSpPr>
            <a:spLocks noChangeArrowheads="1"/>
          </p:cNvSpPr>
          <p:nvPr/>
        </p:nvSpPr>
        <p:spPr bwMode="auto">
          <a:xfrm>
            <a:off x="1712913" y="3582988"/>
            <a:ext cx="5688012" cy="5492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20000"/>
              </a:spcBef>
              <a:buClr>
                <a:srgbClr val="0F116A"/>
              </a:buClr>
              <a:buSzPct val="120000"/>
            </a:pPr>
            <a:r>
              <a:rPr lang="en-US" sz="3000">
                <a:solidFill>
                  <a:srgbClr val="CC0000"/>
                </a:solidFill>
              </a:rPr>
              <a:t>There</a:t>
            </a:r>
            <a:r>
              <a:rPr lang="ja-JP" altLang="en-US" sz="3000">
                <a:solidFill>
                  <a:srgbClr val="CC0000"/>
                </a:solidFill>
              </a:rPr>
              <a:t>’</a:t>
            </a:r>
            <a:r>
              <a:rPr lang="en-US" altLang="ja-JP" sz="3000">
                <a:solidFill>
                  <a:srgbClr val="CC0000"/>
                </a:solidFill>
              </a:rPr>
              <a:t>s got to be a better way!</a:t>
            </a:r>
            <a:endParaRPr lang="en-US" sz="3000">
              <a:solidFill>
                <a:srgbClr val="CC0000"/>
              </a:solidFill>
            </a:endParaRPr>
          </a:p>
        </p:txBody>
      </p:sp>
      <p:pic>
        <p:nvPicPr>
          <p:cNvPr id="375820" name="Picture 12"/>
          <p:cNvPicPr>
            <a:picLocks noChangeAspect="1" noChangeArrowheads="1"/>
          </p:cNvPicPr>
          <p:nvPr/>
        </p:nvPicPr>
        <p:blipFill>
          <a:blip r:embed="rId7"/>
          <a:srcRect/>
          <a:stretch>
            <a:fillRect/>
          </a:stretch>
        </p:blipFill>
        <p:spPr bwMode="auto">
          <a:xfrm>
            <a:off x="3263900" y="4703763"/>
            <a:ext cx="1646238" cy="2057400"/>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5816" name="AutoShape 8"/>
          <p:cNvSpPr>
            <a:spLocks noChangeArrowheads="1"/>
          </p:cNvSpPr>
          <p:nvPr/>
        </p:nvSpPr>
        <p:spPr bwMode="auto">
          <a:xfrm flipH="1">
            <a:off x="1292225" y="4548188"/>
            <a:ext cx="1735138" cy="1073150"/>
          </a:xfrm>
          <a:prstGeom prst="wedgeEllipseCallout">
            <a:avLst>
              <a:gd name="adj1" fmla="val -107731"/>
              <a:gd name="adj2" fmla="val 11537"/>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I need a lot</a:t>
            </a:r>
            <a:br>
              <a:rPr lang="en-US" sz="1800">
                <a:solidFill>
                  <a:srgbClr val="0F116A"/>
                </a:solidFill>
                <a:latin typeface="Comic Sans MS" charset="0"/>
              </a:rPr>
            </a:br>
            <a:r>
              <a:rPr lang="en-US" sz="1800">
                <a:solidFill>
                  <a:srgbClr val="0F116A"/>
                </a:solidFill>
                <a:latin typeface="Comic Sans MS" charset="0"/>
              </a:rPr>
              <a:t>more ATP</a:t>
            </a:r>
            <a:r>
              <a:rPr lang="en-US" sz="1800" i="1">
                <a:solidFill>
                  <a:srgbClr val="0F116A"/>
                </a:solidFill>
                <a:latin typeface="Comic Sans MS" charset="0"/>
              </a:rPr>
              <a:t>!</a:t>
            </a:r>
            <a:r>
              <a:rPr lang="en-US" sz="1800">
                <a:solidFill>
                  <a:srgbClr val="0F116A"/>
                </a:solidFill>
                <a:latin typeface="Comic Sans MS" charset="0"/>
              </a:rPr>
              <a:t>  </a:t>
            </a:r>
          </a:p>
        </p:txBody>
      </p:sp>
    </p:spTree>
    <p:extLst>
      <p:ext uri="{BB962C8B-B14F-4D97-AF65-F5344CB8AC3E}">
        <p14:creationId xmlns:p14="http://schemas.microsoft.com/office/powerpoint/2010/main" val="3065597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additive="base">
                                        <p:cTn id="7" dur="500" fill="hold"/>
                                        <p:tgtEl>
                                          <p:spTgt spid="375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1">
                                            <p:txEl>
                                              <p:pRg st="1" end="1"/>
                                            </p:txEl>
                                          </p:spTgt>
                                        </p:tgtEl>
                                        <p:attrNameLst>
                                          <p:attrName>style.visibility</p:attrName>
                                        </p:attrNameLst>
                                      </p:cBhvr>
                                      <p:to>
                                        <p:strVal val="visible"/>
                                      </p:to>
                                    </p:set>
                                    <p:anim calcmode="lin" valueType="num">
                                      <p:cBhvr additive="base">
                                        <p:cTn id="13" dur="500" fill="hold"/>
                                        <p:tgtEl>
                                          <p:spTgt spid="375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5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1">
                                            <p:txEl>
                                              <p:pRg st="2" end="2"/>
                                            </p:txEl>
                                          </p:spTgt>
                                        </p:tgtEl>
                                        <p:attrNameLst>
                                          <p:attrName>style.visibility</p:attrName>
                                        </p:attrNameLst>
                                      </p:cBhvr>
                                      <p:to>
                                        <p:strVal val="visible"/>
                                      </p:to>
                                    </p:set>
                                    <p:anim calcmode="lin" valueType="num">
                                      <p:cBhvr additive="base">
                                        <p:cTn id="19" dur="500" fill="hold"/>
                                        <p:tgtEl>
                                          <p:spTgt spid="375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5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375820"/>
                                        </p:tgtEl>
                                        <p:attrNameLst>
                                          <p:attrName>style.visibility</p:attrName>
                                        </p:attrNameLst>
                                      </p:cBhvr>
                                      <p:to>
                                        <p:strVal val="visible"/>
                                      </p:to>
                                    </p:set>
                                    <p:animEffect transition="in" filter="wipe(left)">
                                      <p:cBhvr>
                                        <p:cTn id="24" dur="500"/>
                                        <p:tgtEl>
                                          <p:spTgt spid="375820"/>
                                        </p:tgtEl>
                                      </p:cBhvr>
                                    </p:animEffect>
                                  </p:childTnLst>
                                </p:cTn>
                              </p:par>
                            </p:childTnLst>
                          </p:cTn>
                        </p:par>
                        <p:par>
                          <p:cTn id="25" fill="hold" nodeType="afterGroup">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375816"/>
                                        </p:tgtEl>
                                        <p:attrNameLst>
                                          <p:attrName>style.visibility</p:attrName>
                                        </p:attrNameLst>
                                      </p:cBhvr>
                                      <p:to>
                                        <p:strVal val="visible"/>
                                      </p:to>
                                    </p:set>
                                    <p:animEffect transition="in" filter="wipe(right)">
                                      <p:cBhvr>
                                        <p:cTn id="28" dur="500"/>
                                        <p:tgtEl>
                                          <p:spTgt spid="375816"/>
                                        </p:tgtEl>
                                      </p:cBhvr>
                                    </p:animEffect>
                                  </p:childTnLst>
                                  <p:subTnLst>
                                    <p:audio>
                                      <p:cMediaNode>
                                        <p:cTn display="0" masterRel="sameClick">
                                          <p:stCondLst>
                                            <p:cond evt="begin" delay="0">
                                              <p:tn val="26"/>
                                            </p:cond>
                                          </p:stCondLst>
                                          <p:endCondLst>
                                            <p:cond evt="onStopAudio" delay="0">
                                              <p:tgtEl>
                                                <p:sldTgt/>
                                              </p:tgtEl>
                                            </p:cond>
                                          </p:endCondLst>
                                        </p:cTn>
                                        <p:tgtEl>
                                          <p:sndTgt r:embed="rId4" name="Quack"/>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75818"/>
                                        </p:tgtEl>
                                        <p:attrNameLst>
                                          <p:attrName>style.visibility</p:attrName>
                                        </p:attrNameLst>
                                      </p:cBhvr>
                                      <p:to>
                                        <p:strVal val="visible"/>
                                      </p:to>
                                    </p:set>
                                    <p:animEffect transition="in" filter="wipe(left)">
                                      <p:cBhvr>
                                        <p:cTn id="33" dur="500"/>
                                        <p:tgtEl>
                                          <p:spTgt spid="375818"/>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75817"/>
                                        </p:tgtEl>
                                        <p:attrNameLst>
                                          <p:attrName>style.visibility</p:attrName>
                                        </p:attrNameLst>
                                      </p:cBhvr>
                                      <p:to>
                                        <p:strVal val="visible"/>
                                      </p:to>
                                    </p:set>
                                    <p:animEffect transition="in" filter="wipe(left)">
                                      <p:cBhvr>
                                        <p:cTn id="37" dur="500"/>
                                        <p:tgtEl>
                                          <p:spTgt spid="375817"/>
                                        </p:tgtEl>
                                      </p:cBhvr>
                                    </p:animEffect>
                                  </p:childTnLst>
                                  <p:subTnLst>
                                    <p:audio>
                                      <p:cMediaNode>
                                        <p:cTn display="0" masterRel="sameClick">
                                          <p:stCondLst>
                                            <p:cond evt="begin" delay="0">
                                              <p:tn val="35"/>
                                            </p:cond>
                                          </p:stCondLst>
                                          <p:endCondLst>
                                            <p:cond evt="onStopAudio" delay="0">
                                              <p:tgtEl>
                                                <p:sldTgt/>
                                              </p:tgtEl>
                                            </p:cond>
                                          </p:endCondLst>
                                        </p:cTn>
                                        <p:tgtEl>
                                          <p:sndTgt r:embed="rId5" name="Laser"/>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5819"/>
                                        </p:tgtEl>
                                        <p:attrNameLst>
                                          <p:attrName>style.visibility</p:attrName>
                                        </p:attrNameLst>
                                      </p:cBhvr>
                                      <p:to>
                                        <p:strVal val="visible"/>
                                      </p:to>
                                    </p:set>
                                    <p:anim calcmode="lin" valueType="num">
                                      <p:cBhvr additive="base">
                                        <p:cTn id="42" dur="500" fill="hold"/>
                                        <p:tgtEl>
                                          <p:spTgt spid="375819"/>
                                        </p:tgtEl>
                                        <p:attrNameLst>
                                          <p:attrName>ppt_x</p:attrName>
                                        </p:attrNameLst>
                                      </p:cBhvr>
                                      <p:tavLst>
                                        <p:tav tm="0">
                                          <p:val>
                                            <p:strVal val="0-#ppt_w/2"/>
                                          </p:val>
                                        </p:tav>
                                        <p:tav tm="100000">
                                          <p:val>
                                            <p:strVal val="#ppt_x"/>
                                          </p:val>
                                        </p:tav>
                                      </p:tavLst>
                                    </p:anim>
                                    <p:anim calcmode="lin" valueType="num">
                                      <p:cBhvr additive="base">
                                        <p:cTn id="43" dur="500" fill="hold"/>
                                        <p:tgtEl>
                                          <p:spTgt spid="3758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autoUpdateAnimBg="0"/>
      <p:bldP spid="375817" grpId="0" animBg="1" autoUpdateAnimBg="0"/>
      <p:bldP spid="375819" grpId="0" animBg="1" autoUpdateAnimBg="0"/>
      <p:bldP spid="375816"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a:latin typeface="Times New Roman" charset="0"/>
              </a:rPr>
              <a:t>There </a:t>
            </a:r>
            <a:r>
              <a:rPr lang="en-US" i="1">
                <a:latin typeface="Times New Roman" charset="0"/>
              </a:rPr>
              <a:t>is</a:t>
            </a:r>
            <a:r>
              <a:rPr lang="en-US">
                <a:latin typeface="Times New Roman" charset="0"/>
              </a:rPr>
              <a:t> a better way!</a:t>
            </a:r>
          </a:p>
        </p:txBody>
      </p:sp>
      <p:sp>
        <p:nvSpPr>
          <p:cNvPr id="377859" name="Rectangle 3" descr="Rectangle: Click to edit Master text styles&#10;Second level&#10;Third level&#10;Fourth level&#10;Fifth level"/>
          <p:cNvSpPr>
            <a:spLocks noGrp="1" noChangeArrowheads="1"/>
          </p:cNvSpPr>
          <p:nvPr>
            <p:ph type="body" idx="1"/>
          </p:nvPr>
        </p:nvSpPr>
        <p:spPr>
          <a:xfrm>
            <a:off x="160338" y="889000"/>
            <a:ext cx="8412162" cy="4757738"/>
          </a:xfrm>
        </p:spPr>
        <p:txBody>
          <a:bodyPr/>
          <a:lstStyle/>
          <a:p>
            <a:pPr eaLnBrk="1" hangingPunct="1"/>
            <a:r>
              <a:rPr lang="en-US">
                <a:latin typeface="Tahoma" charset="0"/>
              </a:rPr>
              <a:t>Electron Transport Chain </a:t>
            </a:r>
          </a:p>
          <a:p>
            <a:pPr lvl="1" eaLnBrk="1" hangingPunct="1"/>
            <a:r>
              <a:rPr lang="en-US">
                <a:latin typeface="Tahoma" charset="0"/>
                <a:ea typeface="Arial" charset="0"/>
                <a:cs typeface="Arial" charset="0"/>
              </a:rPr>
              <a:t>series of proteins built into </a:t>
            </a:r>
            <a:br>
              <a:rPr lang="en-US">
                <a:latin typeface="Tahoma" charset="0"/>
                <a:ea typeface="Arial" charset="0"/>
                <a:cs typeface="Arial" charset="0"/>
              </a:rPr>
            </a:br>
            <a:r>
              <a:rPr lang="en-US" u="sng">
                <a:solidFill>
                  <a:srgbClr val="CC0000"/>
                </a:solidFill>
                <a:latin typeface="Tahoma" charset="0"/>
                <a:ea typeface="Arial" charset="0"/>
                <a:cs typeface="Arial" charset="0"/>
              </a:rPr>
              <a:t>inner mitochondrial membrane</a:t>
            </a:r>
            <a:endParaRPr lang="en-US">
              <a:latin typeface="Tahoma" charset="0"/>
              <a:ea typeface="Arial" charset="0"/>
              <a:cs typeface="Arial" charset="0"/>
            </a:endParaRPr>
          </a:p>
          <a:p>
            <a:pPr marL="1085850" lvl="2" eaLnBrk="1" hangingPunct="1"/>
            <a:r>
              <a:rPr lang="en-US">
                <a:latin typeface="Tahoma" charset="0"/>
                <a:ea typeface="Arial" charset="0"/>
                <a:cs typeface="Arial" charset="0"/>
              </a:rPr>
              <a:t>along </a:t>
            </a:r>
            <a:r>
              <a:rPr lang="en-US" u="sng">
                <a:solidFill>
                  <a:srgbClr val="CC0000"/>
                </a:solidFill>
                <a:latin typeface="Tahoma" charset="0"/>
                <a:ea typeface="Arial" charset="0"/>
                <a:cs typeface="Arial" charset="0"/>
              </a:rPr>
              <a:t>cristae</a:t>
            </a:r>
            <a:endParaRPr lang="en-US">
              <a:latin typeface="Tahoma" charset="0"/>
              <a:ea typeface="Arial" charset="0"/>
              <a:cs typeface="Arial" charset="0"/>
            </a:endParaRPr>
          </a:p>
          <a:p>
            <a:pPr marL="1085850" lvl="2" eaLnBrk="1" hangingPunct="1"/>
            <a:r>
              <a:rPr lang="en-US">
                <a:latin typeface="Tahoma" charset="0"/>
                <a:ea typeface="Arial" charset="0"/>
                <a:cs typeface="Arial" charset="0"/>
              </a:rPr>
              <a:t>transport proteins</a:t>
            </a:r>
            <a:r>
              <a:rPr lang="en-US">
                <a:solidFill>
                  <a:srgbClr val="CC0000"/>
                </a:solidFill>
                <a:latin typeface="Tahoma" charset="0"/>
                <a:ea typeface="Arial" charset="0"/>
                <a:cs typeface="Arial" charset="0"/>
              </a:rPr>
              <a:t> </a:t>
            </a:r>
            <a:r>
              <a:rPr lang="en-US">
                <a:latin typeface="Tahoma" charset="0"/>
                <a:ea typeface="Arial" charset="0"/>
                <a:cs typeface="Arial" charset="0"/>
              </a:rPr>
              <a:t>&amp; enzymes </a:t>
            </a:r>
          </a:p>
          <a:p>
            <a:pPr lvl="1" eaLnBrk="1" hangingPunct="1"/>
            <a:r>
              <a:rPr lang="en-US">
                <a:latin typeface="Tahoma" charset="0"/>
                <a:ea typeface="Arial" charset="0"/>
                <a:cs typeface="Arial" charset="0"/>
              </a:rPr>
              <a:t>transport of electrons down ETC linked to pumping of H</a:t>
            </a:r>
            <a:r>
              <a:rPr lang="en-US" baseline="30000">
                <a:latin typeface="Tahoma" charset="0"/>
                <a:ea typeface="Arial" charset="0"/>
                <a:cs typeface="Arial" charset="0"/>
              </a:rPr>
              <a:t>+</a:t>
            </a:r>
            <a:r>
              <a:rPr lang="en-US">
                <a:latin typeface="Tahoma" charset="0"/>
                <a:ea typeface="Arial" charset="0"/>
                <a:cs typeface="Arial" charset="0"/>
              </a:rPr>
              <a:t> to create H</a:t>
            </a:r>
            <a:r>
              <a:rPr lang="en-US" baseline="30000">
                <a:latin typeface="Tahoma" charset="0"/>
                <a:ea typeface="Arial" charset="0"/>
                <a:cs typeface="Arial" charset="0"/>
              </a:rPr>
              <a:t>+</a:t>
            </a:r>
            <a:r>
              <a:rPr lang="en-US">
                <a:latin typeface="Tahoma" charset="0"/>
                <a:ea typeface="Arial" charset="0"/>
                <a:cs typeface="Arial" charset="0"/>
              </a:rPr>
              <a:t> gradient</a:t>
            </a:r>
          </a:p>
          <a:p>
            <a:pPr lvl="1" eaLnBrk="1" hangingPunct="1"/>
            <a:r>
              <a:rPr lang="en-US">
                <a:latin typeface="Tahoma" charset="0"/>
                <a:ea typeface="Arial" charset="0"/>
                <a:cs typeface="Arial" charset="0"/>
              </a:rPr>
              <a:t>yields </a:t>
            </a:r>
            <a:r>
              <a:rPr lang="en-US" u="sng">
                <a:solidFill>
                  <a:srgbClr val="CC0000"/>
                </a:solidFill>
                <a:latin typeface="Tahoma" charset="0"/>
                <a:ea typeface="Arial" charset="0"/>
                <a:cs typeface="Arial" charset="0"/>
              </a:rPr>
              <a:t>~36 ATP</a:t>
            </a:r>
            <a:r>
              <a:rPr lang="en-US">
                <a:latin typeface="Tahoma" charset="0"/>
                <a:ea typeface="Arial" charset="0"/>
                <a:cs typeface="Arial" charset="0"/>
              </a:rPr>
              <a:t> from 1 glucose</a:t>
            </a:r>
            <a:r>
              <a:rPr lang="en-US" i="1">
                <a:latin typeface="Tahoma" charset="0"/>
                <a:ea typeface="Arial" charset="0"/>
                <a:cs typeface="Arial" charset="0"/>
              </a:rPr>
              <a:t>!</a:t>
            </a:r>
            <a:endParaRPr lang="en-US">
              <a:latin typeface="Tahoma" charset="0"/>
              <a:ea typeface="Arial" charset="0"/>
              <a:cs typeface="Arial" charset="0"/>
            </a:endParaRPr>
          </a:p>
          <a:p>
            <a:pPr lvl="1" eaLnBrk="1" hangingPunct="1"/>
            <a:r>
              <a:rPr lang="en-US">
                <a:latin typeface="Tahoma" charset="0"/>
                <a:ea typeface="Arial" charset="0"/>
                <a:cs typeface="Arial" charset="0"/>
              </a:rPr>
              <a:t>only in presence of O</a:t>
            </a:r>
            <a:r>
              <a:rPr lang="en-US" baseline="-25000">
                <a:latin typeface="Tahoma" charset="0"/>
                <a:ea typeface="Arial" charset="0"/>
                <a:cs typeface="Arial" charset="0"/>
              </a:rPr>
              <a:t>2</a:t>
            </a:r>
            <a:r>
              <a:rPr lang="en-US">
                <a:latin typeface="Tahoma" charset="0"/>
                <a:ea typeface="Arial" charset="0"/>
                <a:cs typeface="Arial" charset="0"/>
              </a:rPr>
              <a:t> (</a:t>
            </a:r>
            <a:r>
              <a:rPr lang="en-US" u="sng">
                <a:solidFill>
                  <a:srgbClr val="CC0000"/>
                </a:solidFill>
                <a:latin typeface="Tahoma" charset="0"/>
                <a:ea typeface="Arial" charset="0"/>
                <a:cs typeface="Arial" charset="0"/>
              </a:rPr>
              <a:t>aerobic respiration</a:t>
            </a:r>
            <a:r>
              <a:rPr lang="en-US">
                <a:latin typeface="Tahoma" charset="0"/>
                <a:ea typeface="Arial" charset="0"/>
                <a:cs typeface="Arial" charset="0"/>
              </a:rPr>
              <a:t>)</a:t>
            </a:r>
          </a:p>
        </p:txBody>
      </p:sp>
      <p:grpSp>
        <p:nvGrpSpPr>
          <p:cNvPr id="2" name="Group 12"/>
          <p:cNvGrpSpPr>
            <a:grpSpLocks/>
          </p:cNvGrpSpPr>
          <p:nvPr/>
        </p:nvGrpSpPr>
        <p:grpSpPr bwMode="auto">
          <a:xfrm>
            <a:off x="8150225" y="5791200"/>
            <a:ext cx="785813" cy="785813"/>
            <a:chOff x="4530" y="3241"/>
            <a:chExt cx="495" cy="495"/>
          </a:xfrm>
        </p:grpSpPr>
        <p:sp>
          <p:nvSpPr>
            <p:cNvPr id="150535" name="Oval 8"/>
            <p:cNvSpPr>
              <a:spLocks noChangeArrowheads="1"/>
            </p:cNvSpPr>
            <p:nvPr/>
          </p:nvSpPr>
          <p:spPr bwMode="auto">
            <a:xfrm>
              <a:off x="4530" y="3241"/>
              <a:ext cx="495" cy="495"/>
            </a:xfrm>
            <a:prstGeom prst="ellipse">
              <a:avLst/>
            </a:prstGeom>
            <a:solidFill>
              <a:schemeClr val="bg2"/>
            </a:solidFill>
            <a:ln w="38100">
              <a:solidFill>
                <a:srgbClr val="0F116A"/>
              </a:solidFill>
              <a:round/>
              <a:headEnd/>
              <a:tailEnd/>
            </a:ln>
          </p:spPr>
          <p:txBody>
            <a:bodyPr wrap="none" anchor="ctr"/>
            <a:lstStyle/>
            <a:p>
              <a:endParaRPr lang="en-US"/>
            </a:p>
          </p:txBody>
        </p:sp>
        <p:sp>
          <p:nvSpPr>
            <p:cNvPr id="150536" name="Rectangle 9"/>
            <p:cNvSpPr>
              <a:spLocks noChangeArrowheads="1"/>
            </p:cNvSpPr>
            <p:nvPr/>
          </p:nvSpPr>
          <p:spPr bwMode="auto">
            <a:xfrm>
              <a:off x="4578" y="3289"/>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200">
                  <a:solidFill>
                    <a:srgbClr val="0F116A"/>
                  </a:solidFill>
                </a:rPr>
                <a:t>O</a:t>
              </a:r>
              <a:r>
                <a:rPr lang="en-US" sz="3200" baseline="-25000">
                  <a:solidFill>
                    <a:srgbClr val="0F116A"/>
                  </a:solidFill>
                </a:rPr>
                <a:t>2</a:t>
              </a:r>
              <a:endParaRPr lang="en-US" sz="3200">
                <a:solidFill>
                  <a:srgbClr val="0F116A"/>
                </a:solidFill>
              </a:endParaRPr>
            </a:p>
          </p:txBody>
        </p:sp>
      </p:grpSp>
      <p:pic>
        <p:nvPicPr>
          <p:cNvPr id="377866" name="Picture 10"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AutoShape 11"/>
          <p:cNvSpPr>
            <a:spLocks noChangeArrowheads="1"/>
          </p:cNvSpPr>
          <p:nvPr/>
        </p:nvSpPr>
        <p:spPr bwMode="auto">
          <a:xfrm flipH="1">
            <a:off x="1889125" y="5713413"/>
            <a:ext cx="1735138" cy="1073150"/>
          </a:xfrm>
          <a:prstGeom prst="wedgeEllipseCallout">
            <a:avLst>
              <a:gd name="adj1" fmla="val 100407"/>
              <a:gd name="adj2" fmla="val -32694"/>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That</a:t>
            </a:r>
            <a:br>
              <a:rPr lang="en-US" sz="1800">
                <a:solidFill>
                  <a:srgbClr val="0F116A"/>
                </a:solidFill>
                <a:latin typeface="Comic Sans MS" charset="0"/>
              </a:rPr>
            </a:br>
            <a:r>
              <a:rPr lang="en-US" sz="1800">
                <a:solidFill>
                  <a:srgbClr val="0F116A"/>
                </a:solidFill>
                <a:latin typeface="Comic Sans MS" charset="0"/>
              </a:rPr>
              <a:t>sounds more</a:t>
            </a:r>
            <a:br>
              <a:rPr lang="en-US" sz="1800">
                <a:solidFill>
                  <a:srgbClr val="0F116A"/>
                </a:solidFill>
                <a:latin typeface="Comic Sans MS" charset="0"/>
              </a:rPr>
            </a:br>
            <a:r>
              <a:rPr lang="en-US" sz="1800">
                <a:solidFill>
                  <a:srgbClr val="0F116A"/>
                </a:solidFill>
                <a:latin typeface="Comic Sans MS" charset="0"/>
              </a:rPr>
              <a:t>like it</a:t>
            </a:r>
            <a:r>
              <a:rPr lang="en-US" sz="1800" i="1">
                <a:solidFill>
                  <a:srgbClr val="0F116A"/>
                </a:solidFill>
                <a:latin typeface="Comic Sans MS" charset="0"/>
              </a:rPr>
              <a:t>!</a:t>
            </a:r>
            <a:r>
              <a:rPr lang="en-US" sz="1800">
                <a:solidFill>
                  <a:srgbClr val="0F116A"/>
                </a:solidFill>
                <a:latin typeface="Comic Sans MS" charset="0"/>
              </a:rPr>
              <a:t> </a:t>
            </a:r>
          </a:p>
        </p:txBody>
      </p:sp>
      <p:pic>
        <p:nvPicPr>
          <p:cNvPr id="377869" name="Picture 13" descr="09_15b"/>
          <p:cNvPicPr>
            <a:picLocks noChangeAspect="1" noChangeArrowheads="1"/>
          </p:cNvPicPr>
          <p:nvPr/>
        </p:nvPicPr>
        <p:blipFill>
          <a:blip r:embed="rId8">
            <a:clrChange>
              <a:clrFrom>
                <a:srgbClr val="FFFFFF"/>
              </a:clrFrom>
              <a:clrTo>
                <a:srgbClr val="FFFFFF">
                  <a:alpha val="0"/>
                </a:srgbClr>
              </a:clrTo>
            </a:clrChange>
          </a:blip>
          <a:srcRect l="28125" t="27000" r="7875" b="39000"/>
          <a:stretch>
            <a:fillRect/>
          </a:stretch>
        </p:blipFill>
        <p:spPr bwMode="auto">
          <a:xfrm>
            <a:off x="5910263" y="377825"/>
            <a:ext cx="3132137" cy="1246188"/>
          </a:xfrm>
          <a:prstGeom prst="rect">
            <a:avLst/>
          </a:prstGeom>
          <a:solidFill>
            <a:schemeClr val="bg1"/>
          </a:solid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995368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59">
                                            <p:txEl>
                                              <p:pRg st="1" end="1"/>
                                            </p:txEl>
                                          </p:spTgt>
                                        </p:tgtEl>
                                        <p:attrNameLst>
                                          <p:attrName>style.visibility</p:attrName>
                                        </p:attrNameLst>
                                      </p:cBhvr>
                                      <p:to>
                                        <p:strVal val="visible"/>
                                      </p:to>
                                    </p:set>
                                    <p:anim calcmode="lin" valueType="num">
                                      <p:cBhvr additive="base">
                                        <p:cTn id="7"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77869"/>
                                        </p:tgtEl>
                                        <p:attrNameLst>
                                          <p:attrName>style.visibility</p:attrName>
                                        </p:attrNameLst>
                                      </p:cBhvr>
                                      <p:to>
                                        <p:strVal val="visible"/>
                                      </p:to>
                                    </p:set>
                                    <p:animEffect transition="in" filter="wipe(left)">
                                      <p:cBhvr>
                                        <p:cTn id="13" dur="500"/>
                                        <p:tgtEl>
                                          <p:spTgt spid="37786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7859">
                                            <p:txEl>
                                              <p:pRg st="2" end="2"/>
                                            </p:txEl>
                                          </p:spTgt>
                                        </p:tgtEl>
                                        <p:attrNameLst>
                                          <p:attrName>style.visibility</p:attrName>
                                        </p:attrNameLst>
                                      </p:cBhvr>
                                      <p:to>
                                        <p:strVal val="visible"/>
                                      </p:to>
                                    </p:set>
                                    <p:anim calcmode="lin" valueType="num">
                                      <p:cBhvr additive="base">
                                        <p:cTn id="18" dur="500" fill="hold"/>
                                        <p:tgtEl>
                                          <p:spTgt spid="377859">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7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7859">
                                            <p:txEl>
                                              <p:pRg st="3" end="3"/>
                                            </p:txEl>
                                          </p:spTgt>
                                        </p:tgtEl>
                                        <p:attrNameLst>
                                          <p:attrName>style.visibility</p:attrName>
                                        </p:attrNameLst>
                                      </p:cBhvr>
                                      <p:to>
                                        <p:strVal val="visible"/>
                                      </p:to>
                                    </p:set>
                                    <p:anim calcmode="lin" valueType="num">
                                      <p:cBhvr additive="base">
                                        <p:cTn id="24" dur="500" fill="hold"/>
                                        <p:tgtEl>
                                          <p:spTgt spid="377859">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7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7859">
                                            <p:txEl>
                                              <p:pRg st="4" end="4"/>
                                            </p:txEl>
                                          </p:spTgt>
                                        </p:tgtEl>
                                        <p:attrNameLst>
                                          <p:attrName>style.visibility</p:attrName>
                                        </p:attrNameLst>
                                      </p:cBhvr>
                                      <p:to>
                                        <p:strVal val="visible"/>
                                      </p:to>
                                    </p:set>
                                    <p:anim calcmode="lin" valueType="num">
                                      <p:cBhvr additive="base">
                                        <p:cTn id="30" dur="500" fill="hold"/>
                                        <p:tgtEl>
                                          <p:spTgt spid="377859">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78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7859">
                                            <p:txEl>
                                              <p:pRg st="5" end="5"/>
                                            </p:txEl>
                                          </p:spTgt>
                                        </p:tgtEl>
                                        <p:attrNameLst>
                                          <p:attrName>style.visibility</p:attrName>
                                        </p:attrNameLst>
                                      </p:cBhvr>
                                      <p:to>
                                        <p:strVal val="visible"/>
                                      </p:to>
                                    </p:set>
                                    <p:anim calcmode="lin" valueType="num">
                                      <p:cBhvr additive="base">
                                        <p:cTn id="36" dur="500" fill="hold"/>
                                        <p:tgtEl>
                                          <p:spTgt spid="377859">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7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7866"/>
                                        </p:tgtEl>
                                        <p:attrNameLst>
                                          <p:attrName>style.visibility</p:attrName>
                                        </p:attrNameLst>
                                      </p:cBhvr>
                                      <p:to>
                                        <p:strVal val="visible"/>
                                      </p:to>
                                    </p:set>
                                    <p:animEffect transition="in" filter="wipe(left)">
                                      <p:cBhvr>
                                        <p:cTn id="42" dur="500"/>
                                        <p:tgtEl>
                                          <p:spTgt spid="377866"/>
                                        </p:tgtEl>
                                      </p:cBhvr>
                                    </p:animEffect>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377867"/>
                                        </p:tgtEl>
                                        <p:attrNameLst>
                                          <p:attrName>style.visibility</p:attrName>
                                        </p:attrNameLst>
                                      </p:cBhvr>
                                      <p:to>
                                        <p:strVal val="visible"/>
                                      </p:to>
                                    </p:set>
                                    <p:animEffect transition="in" filter="wipe(left)">
                                      <p:cBhvr>
                                        <p:cTn id="46" dur="500"/>
                                        <p:tgtEl>
                                          <p:spTgt spid="377867"/>
                                        </p:tgtEl>
                                      </p:cBhvr>
                                    </p:animEffect>
                                  </p:childTnLst>
                                  <p:subTnLst>
                                    <p:audio>
                                      <p:cMediaNode>
                                        <p:cTn display="0" masterRel="sameClick">
                                          <p:stCondLst>
                                            <p:cond evt="begin" delay="0">
                                              <p:tn val="44"/>
                                            </p:cond>
                                          </p:stCondLst>
                                          <p:endCondLst>
                                            <p:cond evt="onStopAudio" delay="0">
                                              <p:tgtEl>
                                                <p:sldTgt/>
                                              </p:tgtEl>
                                            </p:cond>
                                          </p:endCondLst>
                                        </p:cTn>
                                        <p:tgtEl>
                                          <p:sndTgt r:embed="rId5" name="Quack"/>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77859">
                                            <p:txEl>
                                              <p:pRg st="6" end="6"/>
                                            </p:txEl>
                                          </p:spTgt>
                                        </p:tgtEl>
                                        <p:attrNameLst>
                                          <p:attrName>style.visibility</p:attrName>
                                        </p:attrNameLst>
                                      </p:cBhvr>
                                      <p:to>
                                        <p:strVal val="visible"/>
                                      </p:to>
                                    </p:set>
                                    <p:anim calcmode="lin" valueType="num">
                                      <p:cBhvr additive="base">
                                        <p:cTn id="51" dur="500" fill="hold"/>
                                        <p:tgtEl>
                                          <p:spTgt spid="377859">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778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from="(-#ppt_w/2)" to="(#ppt_x)" calcmode="lin" valueType="num">
                                      <p:cBhvr>
                                        <p:cTn id="57" dur="600" fill="hold">
                                          <p:stCondLst>
                                            <p:cond delay="0"/>
                                          </p:stCondLst>
                                        </p:cTn>
                                        <p:tgtEl>
                                          <p:spTgt spid="2"/>
                                        </p:tgtEl>
                                        <p:attrNameLst>
                                          <p:attrName>ppt_x</p:attrName>
                                        </p:attrNameLst>
                                      </p:cBhvr>
                                    </p:anim>
                                    <p:anim from="0" to="-1.0" calcmode="lin" valueType="num">
                                      <p:cBhvr>
                                        <p:cTn id="58" dur="200" decel="50000" autoRev="1" fill="hold">
                                          <p:stCondLst>
                                            <p:cond delay="600"/>
                                          </p:stCondLst>
                                        </p:cTn>
                                        <p:tgtEl>
                                          <p:spTgt spid="2"/>
                                        </p:tgtEl>
                                        <p:attrNameLst>
                                          <p:attrName>xshear</p:attrName>
                                        </p:attrNameLst>
                                      </p:cBhvr>
                                    </p:anim>
                                    <p:animScale>
                                      <p:cBhvr>
                                        <p:cTn id="59" dur="200" decel="100000" autoRev="1" fill="hold">
                                          <p:stCondLst>
                                            <p:cond delay="600"/>
                                          </p:stCondLst>
                                        </p:cTn>
                                        <p:tgtEl>
                                          <p:spTgt spid="2"/>
                                        </p:tgtEl>
                                      </p:cBhvr>
                                      <p:from x="100000" y="100000"/>
                                      <p:to x="80000" y="100000"/>
                                    </p:animScale>
                                    <p:anim by="(#ppt_h/3+#ppt_w*0.1)" calcmode="lin" valueType="num">
                                      <p:cBhvr additive="sum">
                                        <p:cTn id="6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5"/>
                                            </p:cond>
                                          </p:stCondLst>
                                          <p:endCondLst>
                                            <p:cond evt="onStopAudio" delay="0">
                                              <p:tgtEl>
                                                <p:sldTgt/>
                                              </p:tgtEl>
                                            </p:cond>
                                          </p:endCondLst>
                                        </p:cTn>
                                        <p:tgtEl>
                                          <p:sndTgt r:embed="rId6"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en-US">
                <a:latin typeface="Times New Roman" charset="0"/>
              </a:rPr>
              <a:t>Mitochondria </a:t>
            </a:r>
          </a:p>
        </p:txBody>
      </p:sp>
      <p:pic>
        <p:nvPicPr>
          <p:cNvPr id="15257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143000"/>
            <a:ext cx="3506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8" name="Oval 4"/>
          <p:cNvSpPr>
            <a:spLocks noChangeArrowheads="1"/>
          </p:cNvSpPr>
          <p:nvPr/>
        </p:nvSpPr>
        <p:spPr bwMode="auto">
          <a:xfrm>
            <a:off x="7086600" y="3733800"/>
            <a:ext cx="304800" cy="304800"/>
          </a:xfrm>
          <a:prstGeom prst="ellipse">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909" name="AutoShape 5"/>
          <p:cNvSpPr>
            <a:spLocks noChangeArrowheads="1"/>
          </p:cNvSpPr>
          <p:nvPr/>
        </p:nvSpPr>
        <p:spPr bwMode="auto">
          <a:xfrm>
            <a:off x="7391400" y="3771900"/>
            <a:ext cx="1752600" cy="228600"/>
          </a:xfrm>
          <a:prstGeom prst="rightArrow">
            <a:avLst>
              <a:gd name="adj1" fmla="val 50000"/>
              <a:gd name="adj2" fmla="val 191667"/>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910" name="Rectangle 6" descr="Rectangle: Click to edit Master text styles&#10;Second level&#10;Third level&#10;Fourth level&#10;Fifth level"/>
          <p:cNvSpPr>
            <a:spLocks noGrp="1" noChangeArrowheads="1"/>
          </p:cNvSpPr>
          <p:nvPr>
            <p:ph type="body" idx="1"/>
          </p:nvPr>
        </p:nvSpPr>
        <p:spPr>
          <a:xfrm>
            <a:off x="368300" y="888449"/>
            <a:ext cx="5029200" cy="4216400"/>
          </a:xfrm>
        </p:spPr>
        <p:txBody>
          <a:bodyPr/>
          <a:lstStyle/>
          <a:p>
            <a:pPr eaLnBrk="1" hangingPunct="1"/>
            <a:r>
              <a:rPr lang="en-US" dirty="0">
                <a:latin typeface="Tahoma" charset="0"/>
              </a:rPr>
              <a:t>Double membrane</a:t>
            </a:r>
          </a:p>
          <a:p>
            <a:pPr lvl="1" eaLnBrk="1" hangingPunct="1"/>
            <a:r>
              <a:rPr lang="en-US" dirty="0">
                <a:latin typeface="Tahoma" charset="0"/>
                <a:ea typeface="Arial" charset="0"/>
                <a:cs typeface="Arial" charset="0"/>
              </a:rPr>
              <a:t>outer membrane</a:t>
            </a:r>
          </a:p>
          <a:p>
            <a:pPr lvl="1" eaLnBrk="1" hangingPunct="1"/>
            <a:r>
              <a:rPr lang="en-US" u="sng" dirty="0">
                <a:solidFill>
                  <a:srgbClr val="CC0000"/>
                </a:solidFill>
                <a:latin typeface="Tahoma" charset="0"/>
                <a:ea typeface="Arial" charset="0"/>
                <a:cs typeface="Arial" charset="0"/>
              </a:rPr>
              <a:t>inner membrane</a:t>
            </a:r>
            <a:endParaRPr lang="en-US" dirty="0">
              <a:latin typeface="Tahoma" charset="0"/>
              <a:ea typeface="Arial" charset="0"/>
              <a:cs typeface="Arial" charset="0"/>
            </a:endParaRPr>
          </a:p>
          <a:p>
            <a:pPr lvl="2" eaLnBrk="1" hangingPunct="1"/>
            <a:r>
              <a:rPr lang="en-US" dirty="0">
                <a:latin typeface="Tahoma" charset="0"/>
                <a:ea typeface="Arial" charset="0"/>
                <a:cs typeface="Arial" charset="0"/>
              </a:rPr>
              <a:t>highly folded </a:t>
            </a:r>
            <a:r>
              <a:rPr lang="en-US" u="sng" dirty="0">
                <a:solidFill>
                  <a:srgbClr val="CC0000"/>
                </a:solidFill>
                <a:latin typeface="Tahoma" charset="0"/>
                <a:ea typeface="Arial" charset="0"/>
                <a:cs typeface="Arial" charset="0"/>
              </a:rPr>
              <a:t>cristae</a:t>
            </a:r>
          </a:p>
          <a:p>
            <a:pPr lvl="2" eaLnBrk="1" hangingPunct="1"/>
            <a:r>
              <a:rPr lang="en-US" dirty="0">
                <a:latin typeface="Tahoma" charset="0"/>
                <a:ea typeface="Arial" charset="0"/>
                <a:cs typeface="Arial" charset="0"/>
              </a:rPr>
              <a:t>enzymes &amp; transport proteins</a:t>
            </a:r>
          </a:p>
          <a:p>
            <a:pPr lvl="1" eaLnBrk="1" hangingPunct="1"/>
            <a:r>
              <a:rPr lang="en-US" u="sng" dirty="0" err="1">
                <a:solidFill>
                  <a:srgbClr val="CC0000"/>
                </a:solidFill>
                <a:latin typeface="Tahoma" charset="0"/>
                <a:ea typeface="Arial" charset="0"/>
                <a:cs typeface="Arial" charset="0"/>
              </a:rPr>
              <a:t>intermembrane</a:t>
            </a:r>
            <a:r>
              <a:rPr lang="en-US" u="sng" dirty="0">
                <a:solidFill>
                  <a:srgbClr val="CC0000"/>
                </a:solidFill>
                <a:latin typeface="Tahoma" charset="0"/>
                <a:ea typeface="Arial" charset="0"/>
                <a:cs typeface="Arial" charset="0"/>
              </a:rPr>
              <a:t> space</a:t>
            </a:r>
            <a:r>
              <a:rPr lang="en-US" dirty="0">
                <a:latin typeface="Tahoma" charset="0"/>
                <a:ea typeface="Arial" charset="0"/>
                <a:cs typeface="Arial" charset="0"/>
              </a:rPr>
              <a:t> </a:t>
            </a:r>
          </a:p>
          <a:p>
            <a:pPr lvl="2" eaLnBrk="1" hangingPunct="1"/>
            <a:r>
              <a:rPr lang="en-US" dirty="0">
                <a:latin typeface="Tahoma" charset="0"/>
                <a:ea typeface="Arial" charset="0"/>
                <a:cs typeface="Arial" charset="0"/>
              </a:rPr>
              <a:t>fluid-filled space between membranes</a:t>
            </a:r>
          </a:p>
        </p:txBody>
      </p:sp>
      <p:pic>
        <p:nvPicPr>
          <p:cNvPr id="379912" name="Picture 8" descr="penguin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3" name="AutoShape 9"/>
          <p:cNvSpPr>
            <a:spLocks noChangeArrowheads="1"/>
          </p:cNvSpPr>
          <p:nvPr/>
        </p:nvSpPr>
        <p:spPr bwMode="auto">
          <a:xfrm flipH="1">
            <a:off x="2165350" y="5659438"/>
            <a:ext cx="1735138" cy="1073150"/>
          </a:xfrm>
          <a:prstGeom prst="wedgeEllipseCallout">
            <a:avLst>
              <a:gd name="adj1" fmla="val 115139"/>
              <a:gd name="adj2" fmla="val -27074"/>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Oooooh</a:t>
            </a:r>
            <a:r>
              <a:rPr lang="en-US" sz="1800" i="1">
                <a:solidFill>
                  <a:srgbClr val="0F116A"/>
                </a:solidFill>
                <a:latin typeface="Comic Sans MS" charset="0"/>
              </a:rPr>
              <a:t>!</a:t>
            </a:r>
            <a:r>
              <a:rPr lang="en-US" sz="1800">
                <a:solidFill>
                  <a:srgbClr val="0F116A"/>
                </a:solidFill>
                <a:latin typeface="Comic Sans MS" charset="0"/>
              </a:rPr>
              <a:t/>
            </a:r>
            <a:br>
              <a:rPr lang="en-US" sz="1800">
                <a:solidFill>
                  <a:srgbClr val="0F116A"/>
                </a:solidFill>
                <a:latin typeface="Comic Sans MS" charset="0"/>
              </a:rPr>
            </a:br>
            <a:r>
              <a:rPr lang="en-US" sz="1800">
                <a:solidFill>
                  <a:srgbClr val="0F116A"/>
                </a:solidFill>
                <a:latin typeface="Comic Sans MS" charset="0"/>
              </a:rPr>
              <a:t>Form fits </a:t>
            </a:r>
            <a:br>
              <a:rPr lang="en-US" sz="1800">
                <a:solidFill>
                  <a:srgbClr val="0F116A"/>
                </a:solidFill>
                <a:latin typeface="Comic Sans MS" charset="0"/>
              </a:rPr>
            </a:br>
            <a:r>
              <a:rPr lang="en-US" sz="1800">
                <a:solidFill>
                  <a:srgbClr val="0F116A"/>
                </a:solidFill>
                <a:latin typeface="Comic Sans MS" charset="0"/>
              </a:rPr>
              <a:t>function</a:t>
            </a:r>
            <a:r>
              <a:rPr lang="en-US" sz="1800" i="1">
                <a:solidFill>
                  <a:srgbClr val="0F116A"/>
                </a:solidFill>
                <a:latin typeface="Comic Sans MS" charset="0"/>
              </a:rPr>
              <a:t>!</a:t>
            </a:r>
            <a:endParaRPr lang="en-US" sz="1800">
              <a:solidFill>
                <a:srgbClr val="0F116A"/>
              </a:solidFill>
              <a:latin typeface="Comic Sans MS" charset="0"/>
            </a:endParaRPr>
          </a:p>
        </p:txBody>
      </p:sp>
    </p:spTree>
    <p:extLst>
      <p:ext uri="{BB962C8B-B14F-4D97-AF65-F5344CB8AC3E}">
        <p14:creationId xmlns:p14="http://schemas.microsoft.com/office/powerpoint/2010/main" val="3623301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10">
                                            <p:txEl>
                                              <p:pRg st="0" end="0"/>
                                            </p:txEl>
                                          </p:spTgt>
                                        </p:tgtEl>
                                        <p:attrNameLst>
                                          <p:attrName>style.visibility</p:attrName>
                                        </p:attrNameLst>
                                      </p:cBhvr>
                                      <p:to>
                                        <p:strVal val="visible"/>
                                      </p:to>
                                    </p:set>
                                    <p:anim calcmode="lin" valueType="num">
                                      <p:cBhvr additive="base">
                                        <p:cTn id="7" dur="500" fill="hold"/>
                                        <p:tgtEl>
                                          <p:spTgt spid="3799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10">
                                            <p:txEl>
                                              <p:pRg st="1" end="1"/>
                                            </p:txEl>
                                          </p:spTgt>
                                        </p:tgtEl>
                                        <p:attrNameLst>
                                          <p:attrName>style.visibility</p:attrName>
                                        </p:attrNameLst>
                                      </p:cBhvr>
                                      <p:to>
                                        <p:strVal val="visible"/>
                                      </p:to>
                                    </p:set>
                                    <p:anim calcmode="lin" valueType="num">
                                      <p:cBhvr additive="base">
                                        <p:cTn id="13" dur="500" fill="hold"/>
                                        <p:tgtEl>
                                          <p:spTgt spid="3799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10">
                                            <p:txEl>
                                              <p:pRg st="2" end="2"/>
                                            </p:txEl>
                                          </p:spTgt>
                                        </p:tgtEl>
                                        <p:attrNameLst>
                                          <p:attrName>style.visibility</p:attrName>
                                        </p:attrNameLst>
                                      </p:cBhvr>
                                      <p:to>
                                        <p:strVal val="visible"/>
                                      </p:to>
                                    </p:set>
                                    <p:anim calcmode="lin" valueType="num">
                                      <p:cBhvr additive="base">
                                        <p:cTn id="19" dur="500" fill="hold"/>
                                        <p:tgtEl>
                                          <p:spTgt spid="3799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1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10">
                                            <p:txEl>
                                              <p:pRg st="3" end="3"/>
                                            </p:txEl>
                                          </p:spTgt>
                                        </p:tgtEl>
                                        <p:attrNameLst>
                                          <p:attrName>style.visibility</p:attrName>
                                        </p:attrNameLst>
                                      </p:cBhvr>
                                      <p:to>
                                        <p:strVal val="visible"/>
                                      </p:to>
                                    </p:set>
                                    <p:anim calcmode="lin" valueType="num">
                                      <p:cBhvr additive="base">
                                        <p:cTn id="25" dur="500" fill="hold"/>
                                        <p:tgtEl>
                                          <p:spTgt spid="3799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1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10">
                                            <p:txEl>
                                              <p:pRg st="4" end="4"/>
                                            </p:txEl>
                                          </p:spTgt>
                                        </p:tgtEl>
                                        <p:attrNameLst>
                                          <p:attrName>style.visibility</p:attrName>
                                        </p:attrNameLst>
                                      </p:cBhvr>
                                      <p:to>
                                        <p:strVal val="visible"/>
                                      </p:to>
                                    </p:set>
                                    <p:anim calcmode="lin" valueType="num">
                                      <p:cBhvr additive="base">
                                        <p:cTn id="31" dur="500" fill="hold"/>
                                        <p:tgtEl>
                                          <p:spTgt spid="3799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1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910">
                                            <p:txEl>
                                              <p:pRg st="5" end="5"/>
                                            </p:txEl>
                                          </p:spTgt>
                                        </p:tgtEl>
                                        <p:attrNameLst>
                                          <p:attrName>style.visibility</p:attrName>
                                        </p:attrNameLst>
                                      </p:cBhvr>
                                      <p:to>
                                        <p:strVal val="visible"/>
                                      </p:to>
                                    </p:set>
                                    <p:anim calcmode="lin" valueType="num">
                                      <p:cBhvr additive="base">
                                        <p:cTn id="37" dur="500" fill="hold"/>
                                        <p:tgtEl>
                                          <p:spTgt spid="37991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1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9910">
                                            <p:txEl>
                                              <p:pRg st="6" end="6"/>
                                            </p:txEl>
                                          </p:spTgt>
                                        </p:tgtEl>
                                        <p:attrNameLst>
                                          <p:attrName>style.visibility</p:attrName>
                                        </p:attrNameLst>
                                      </p:cBhvr>
                                      <p:to>
                                        <p:strVal val="visible"/>
                                      </p:to>
                                    </p:set>
                                    <p:anim calcmode="lin" valueType="num">
                                      <p:cBhvr additive="base">
                                        <p:cTn id="43" dur="500" fill="hold"/>
                                        <p:tgtEl>
                                          <p:spTgt spid="37991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991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79912"/>
                                        </p:tgtEl>
                                        <p:attrNameLst>
                                          <p:attrName>style.visibility</p:attrName>
                                        </p:attrNameLst>
                                      </p:cBhvr>
                                      <p:to>
                                        <p:strVal val="visible"/>
                                      </p:to>
                                    </p:set>
                                    <p:animEffect transition="in" filter="wipe(left)">
                                      <p:cBhvr>
                                        <p:cTn id="49" dur="500"/>
                                        <p:tgtEl>
                                          <p:spTgt spid="379912"/>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79913"/>
                                        </p:tgtEl>
                                        <p:attrNameLst>
                                          <p:attrName>style.visibility</p:attrName>
                                        </p:attrNameLst>
                                      </p:cBhvr>
                                      <p:to>
                                        <p:strVal val="visible"/>
                                      </p:to>
                                    </p:set>
                                    <p:animEffect transition="in" filter="wipe(left)">
                                      <p:cBhvr>
                                        <p:cTn id="53" dur="500"/>
                                        <p:tgtEl>
                                          <p:spTgt spid="379913"/>
                                        </p:tgtEl>
                                      </p:cBhvr>
                                    </p:animEffect>
                                  </p:childTnLst>
                                  <p:subTnLst>
                                    <p:audio>
                                      <p:cMediaNode>
                                        <p:cTn display="0" masterRel="sameClick">
                                          <p:stCondLst>
                                            <p:cond evt="begin" delay="0">
                                              <p:tn val="51"/>
                                            </p:cond>
                                          </p:stCondLst>
                                          <p:endCondLst>
                                            <p:cond evt="onStopAudio" delay="0">
                                              <p:tgtEl>
                                                <p:sldTgt/>
                                              </p:tgtEl>
                                            </p:cond>
                                          </p:endCondLst>
                                        </p:cTn>
                                        <p:tgtEl>
                                          <p:sndTgt r:embed="rId4" name="Quack"/>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79908"/>
                                        </p:tgtEl>
                                        <p:attrNameLst>
                                          <p:attrName>style.visibility</p:attrName>
                                        </p:attrNameLst>
                                      </p:cBhvr>
                                      <p:to>
                                        <p:strVal val="visible"/>
                                      </p:to>
                                    </p:set>
                                    <p:animEffect transition="in" filter="wipe(left)">
                                      <p:cBhvr>
                                        <p:cTn id="58" dur="500"/>
                                        <p:tgtEl>
                                          <p:spTgt spid="379908"/>
                                        </p:tgtEl>
                                      </p:cBhvr>
                                    </p:animEffect>
                                  </p:childTnLst>
                                  <p:subTnLst>
                                    <p:audio>
                                      <p:cMediaNode>
                                        <p:cTn display="0" masterRel="sameClick">
                                          <p:stCondLst>
                                            <p:cond evt="begin" delay="0">
                                              <p:tn val="56"/>
                                            </p:cond>
                                          </p:stCondLst>
                                          <p:endCondLst>
                                            <p:cond evt="onStopAudio" delay="0">
                                              <p:tgtEl>
                                                <p:sldTgt/>
                                              </p:tgtEl>
                                            </p:cond>
                                          </p:endCondLst>
                                        </p:cTn>
                                        <p:tgtEl>
                                          <p:sndTgt r:embed="rId5" name="Vibro Up"/>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79909"/>
                                        </p:tgtEl>
                                        <p:attrNameLst>
                                          <p:attrName>style.visibility</p:attrName>
                                        </p:attrNameLst>
                                      </p:cBhvr>
                                      <p:to>
                                        <p:strVal val="visible"/>
                                      </p:to>
                                    </p:set>
                                    <p:animEffect transition="in" filter="wipe(left)">
                                      <p:cBhvr>
                                        <p:cTn id="63" dur="500"/>
                                        <p:tgtEl>
                                          <p:spTgt spid="379909"/>
                                        </p:tgtEl>
                                      </p:cBhvr>
                                    </p:animEffect>
                                  </p:childTnLst>
                                  <p:subTnLst>
                                    <p:audio>
                                      <p:cMediaNode>
                                        <p:cTn display="0" masterRel="sameClick">
                                          <p:stCondLst>
                                            <p:cond evt="begin" delay="0">
                                              <p:tn val="61"/>
                                            </p:cond>
                                          </p:stCondLst>
                                          <p:endCondLst>
                                            <p:cond evt="onStopAudio" delay="0">
                                              <p:tgtEl>
                                                <p:sldTgt/>
                                              </p:tgtEl>
                                            </p:cond>
                                          </p:endCondLst>
                                        </p:cTn>
                                        <p:tgtEl>
                                          <p:sndTgt r:embed="rId6"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animBg="1"/>
      <p:bldP spid="379909" grpId="0" animBg="1"/>
      <p:bldP spid="379910" grpId="0" build="p" autoUpdateAnimBg="0"/>
      <p:bldP spid="37991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a:latin typeface="Times New Roman" charset="0"/>
              </a:rPr>
              <a:t>Electron Transport Chain</a:t>
            </a:r>
          </a:p>
        </p:txBody>
      </p:sp>
      <p:pic>
        <p:nvPicPr>
          <p:cNvPr id="154626" name="Picture 3" descr="09_15b"/>
          <p:cNvPicPr>
            <a:picLocks noChangeAspect="1" noChangeArrowheads="1"/>
          </p:cNvPicPr>
          <p:nvPr/>
        </p:nvPicPr>
        <p:blipFill>
          <a:blip r:embed="rId6">
            <a:extLst>
              <a:ext uri="{28A0092B-C50C-407E-A947-70E740481C1C}">
                <a14:useLocalDpi xmlns:a14="http://schemas.microsoft.com/office/drawing/2010/main" val="0"/>
              </a:ext>
            </a:extLst>
          </a:blip>
          <a:srcRect l="1125" t="14999" b="14999"/>
          <a:stretch>
            <a:fillRect/>
          </a:stretch>
        </p:blipFill>
        <p:spPr bwMode="auto">
          <a:xfrm>
            <a:off x="0" y="1984375"/>
            <a:ext cx="8320088"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2" name="AutoShape 4"/>
          <p:cNvSpPr>
            <a:spLocks noChangeArrowheads="1"/>
          </p:cNvSpPr>
          <p:nvPr/>
        </p:nvSpPr>
        <p:spPr bwMode="auto">
          <a:xfrm>
            <a:off x="2246313" y="2100263"/>
            <a:ext cx="2660650" cy="3397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gn="l"/>
            <a:r>
              <a:rPr lang="en-US" sz="2000">
                <a:solidFill>
                  <a:srgbClr val="000000"/>
                </a:solidFill>
              </a:rPr>
              <a:t>Intermembrane space</a:t>
            </a:r>
            <a:endParaRPr lang="en-US" sz="2000"/>
          </a:p>
        </p:txBody>
      </p:sp>
      <p:sp>
        <p:nvSpPr>
          <p:cNvPr id="406533" name="Rectangle 5"/>
          <p:cNvSpPr>
            <a:spLocks noChangeArrowheads="1"/>
          </p:cNvSpPr>
          <p:nvPr/>
        </p:nvSpPr>
        <p:spPr bwMode="auto">
          <a:xfrm>
            <a:off x="2262188" y="5846763"/>
            <a:ext cx="249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Mitochondrial matrix</a:t>
            </a:r>
            <a:endParaRPr lang="en-US" sz="2000"/>
          </a:p>
        </p:txBody>
      </p:sp>
      <p:sp>
        <p:nvSpPr>
          <p:cNvPr id="406536" name="Rectangle 8"/>
          <p:cNvSpPr>
            <a:spLocks noChangeArrowheads="1"/>
          </p:cNvSpPr>
          <p:nvPr/>
        </p:nvSpPr>
        <p:spPr bwMode="auto">
          <a:xfrm>
            <a:off x="3760788" y="388620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Q</a:t>
            </a:r>
            <a:endParaRPr lang="en-US" sz="2000"/>
          </a:p>
        </p:txBody>
      </p:sp>
      <p:sp>
        <p:nvSpPr>
          <p:cNvPr id="406537" name="Rectangle 9"/>
          <p:cNvSpPr>
            <a:spLocks noChangeArrowheads="1"/>
          </p:cNvSpPr>
          <p:nvPr/>
        </p:nvSpPr>
        <p:spPr bwMode="auto">
          <a:xfrm>
            <a:off x="5578475" y="34131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C</a:t>
            </a:r>
            <a:endParaRPr lang="en-US" sz="2000"/>
          </a:p>
        </p:txBody>
      </p:sp>
      <p:sp>
        <p:nvSpPr>
          <p:cNvPr id="406542" name="Rectangle 14"/>
          <p:cNvSpPr>
            <a:spLocks noChangeArrowheads="1"/>
          </p:cNvSpPr>
          <p:nvPr/>
        </p:nvSpPr>
        <p:spPr bwMode="auto">
          <a:xfrm>
            <a:off x="2397125" y="5370513"/>
            <a:ext cx="15017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1600">
                <a:solidFill>
                  <a:srgbClr val="000000"/>
                </a:solidFill>
              </a:rPr>
              <a:t>NADH </a:t>
            </a:r>
            <a:br>
              <a:rPr lang="en-US" sz="1600">
                <a:solidFill>
                  <a:srgbClr val="000000"/>
                </a:solidFill>
              </a:rPr>
            </a:br>
            <a:r>
              <a:rPr lang="en-US" sz="1600">
                <a:solidFill>
                  <a:srgbClr val="000000"/>
                </a:solidFill>
              </a:rPr>
              <a:t>dehydrogenase</a:t>
            </a:r>
          </a:p>
        </p:txBody>
      </p:sp>
      <p:sp>
        <p:nvSpPr>
          <p:cNvPr id="406543" name="Rectangle 15"/>
          <p:cNvSpPr>
            <a:spLocks noChangeArrowheads="1"/>
          </p:cNvSpPr>
          <p:nvPr/>
        </p:nvSpPr>
        <p:spPr bwMode="auto">
          <a:xfrm>
            <a:off x="4478338" y="5362575"/>
            <a:ext cx="1152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1600">
                <a:solidFill>
                  <a:srgbClr val="000000"/>
                </a:solidFill>
              </a:rPr>
              <a:t>cytochrome</a:t>
            </a:r>
            <a:r>
              <a:rPr lang="en-US" sz="1600" i="1">
                <a:solidFill>
                  <a:srgbClr val="000000"/>
                </a:solidFill>
              </a:rPr>
              <a:t/>
            </a:r>
            <a:br>
              <a:rPr lang="en-US" sz="1600" i="1">
                <a:solidFill>
                  <a:srgbClr val="000000"/>
                </a:solidFill>
              </a:rPr>
            </a:br>
            <a:r>
              <a:rPr lang="en-US" sz="1600" i="1">
                <a:solidFill>
                  <a:srgbClr val="000000"/>
                </a:solidFill>
              </a:rPr>
              <a:t>bc</a:t>
            </a:r>
            <a:r>
              <a:rPr lang="en-US" sz="1600">
                <a:solidFill>
                  <a:srgbClr val="000000"/>
                </a:solidFill>
              </a:rPr>
              <a:t> complex</a:t>
            </a:r>
          </a:p>
        </p:txBody>
      </p:sp>
      <p:sp>
        <p:nvSpPr>
          <p:cNvPr id="406544" name="Rectangle 16"/>
          <p:cNvSpPr>
            <a:spLocks noChangeArrowheads="1"/>
          </p:cNvSpPr>
          <p:nvPr/>
        </p:nvSpPr>
        <p:spPr bwMode="auto">
          <a:xfrm>
            <a:off x="6273800" y="5368925"/>
            <a:ext cx="1638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1600">
                <a:solidFill>
                  <a:srgbClr val="000000"/>
                </a:solidFill>
              </a:rPr>
              <a:t>cytochrome c</a:t>
            </a:r>
            <a:br>
              <a:rPr lang="en-US" sz="1600">
                <a:solidFill>
                  <a:srgbClr val="000000"/>
                </a:solidFill>
              </a:rPr>
            </a:br>
            <a:r>
              <a:rPr lang="en-US" sz="1600">
                <a:solidFill>
                  <a:srgbClr val="000000"/>
                </a:solidFill>
              </a:rPr>
              <a:t>oxidase complex</a:t>
            </a:r>
            <a:endParaRPr lang="en-US" sz="1600"/>
          </a:p>
        </p:txBody>
      </p:sp>
      <p:grpSp>
        <p:nvGrpSpPr>
          <p:cNvPr id="2" name="Group 28"/>
          <p:cNvGrpSpPr>
            <a:grpSpLocks/>
          </p:cNvGrpSpPr>
          <p:nvPr/>
        </p:nvGrpSpPr>
        <p:grpSpPr bwMode="auto">
          <a:xfrm>
            <a:off x="6846888" y="1668463"/>
            <a:ext cx="1771650" cy="2471737"/>
            <a:chOff x="4596" y="984"/>
            <a:chExt cx="1116" cy="1557"/>
          </a:xfrm>
        </p:grpSpPr>
        <p:sp>
          <p:nvSpPr>
            <p:cNvPr id="154639" name="AutoShape 6"/>
            <p:cNvSpPr>
              <a:spLocks noChangeArrowheads="1"/>
            </p:cNvSpPr>
            <p:nvPr/>
          </p:nvSpPr>
          <p:spPr bwMode="auto">
            <a:xfrm>
              <a:off x="4596" y="984"/>
              <a:ext cx="1116" cy="57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gn="l">
                <a:lnSpc>
                  <a:spcPct val="90000"/>
                </a:lnSpc>
              </a:pPr>
              <a:r>
                <a:rPr lang="en-US" sz="2000">
                  <a:solidFill>
                    <a:srgbClr val="000000"/>
                  </a:solidFill>
                </a:rPr>
                <a:t>Inner</a:t>
              </a:r>
              <a:br>
                <a:rPr lang="en-US" sz="2000">
                  <a:solidFill>
                    <a:srgbClr val="000000"/>
                  </a:solidFill>
                </a:rPr>
              </a:br>
              <a:r>
                <a:rPr lang="en-US" sz="2000">
                  <a:solidFill>
                    <a:srgbClr val="000000"/>
                  </a:solidFill>
                </a:rPr>
                <a:t>mitochondrial</a:t>
              </a:r>
              <a:br>
                <a:rPr lang="en-US" sz="2000">
                  <a:solidFill>
                    <a:srgbClr val="000000"/>
                  </a:solidFill>
                </a:rPr>
              </a:br>
              <a:r>
                <a:rPr lang="en-US" sz="2000">
                  <a:solidFill>
                    <a:srgbClr val="000000"/>
                  </a:solidFill>
                </a:rPr>
                <a:t>membrane</a:t>
              </a:r>
            </a:p>
          </p:txBody>
        </p:sp>
        <p:sp>
          <p:nvSpPr>
            <p:cNvPr id="154640" name="Line 22"/>
            <p:cNvSpPr>
              <a:spLocks noChangeShapeType="1"/>
            </p:cNvSpPr>
            <p:nvPr/>
          </p:nvSpPr>
          <p:spPr bwMode="auto">
            <a:xfrm flipH="1">
              <a:off x="4961" y="1563"/>
              <a:ext cx="239" cy="9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6559" name="Freeform 31"/>
          <p:cNvSpPr>
            <a:spLocks/>
          </p:cNvSpPr>
          <p:nvPr/>
        </p:nvSpPr>
        <p:spPr bwMode="auto">
          <a:xfrm>
            <a:off x="-144463" y="1423988"/>
            <a:ext cx="9642476" cy="696912"/>
          </a:xfrm>
          <a:custGeom>
            <a:avLst/>
            <a:gdLst>
              <a:gd name="T0" fmla="*/ 0 w 6074"/>
              <a:gd name="T1" fmla="*/ 2147483647 h 439"/>
              <a:gd name="T2" fmla="*/ 2147483647 w 6074"/>
              <a:gd name="T3" fmla="*/ 2147483647 h 439"/>
              <a:gd name="T4" fmla="*/ 2147483647 w 6074"/>
              <a:gd name="T5" fmla="*/ 2147483647 h 439"/>
              <a:gd name="T6" fmla="*/ 2147483647 w 6074"/>
              <a:gd name="T7" fmla="*/ 2147483647 h 439"/>
              <a:gd name="T8" fmla="*/ 2147483647 w 6074"/>
              <a:gd name="T9" fmla="*/ 2147483647 h 439"/>
              <a:gd name="T10" fmla="*/ 2147483647 w 6074"/>
              <a:gd name="T11" fmla="*/ 2147483647 h 439"/>
              <a:gd name="T12" fmla="*/ 0 60000 65536"/>
              <a:gd name="T13" fmla="*/ 0 60000 65536"/>
              <a:gd name="T14" fmla="*/ 0 60000 65536"/>
              <a:gd name="T15" fmla="*/ 0 60000 65536"/>
              <a:gd name="T16" fmla="*/ 0 60000 65536"/>
              <a:gd name="T17" fmla="*/ 0 60000 65536"/>
              <a:gd name="T18" fmla="*/ 0 w 6074"/>
              <a:gd name="T19" fmla="*/ 0 h 439"/>
              <a:gd name="T20" fmla="*/ 6074 w 6074"/>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6074" h="439">
                <a:moveTo>
                  <a:pt x="0" y="439"/>
                </a:moveTo>
                <a:cubicBezTo>
                  <a:pt x="273" y="303"/>
                  <a:pt x="546" y="168"/>
                  <a:pt x="1011" y="99"/>
                </a:cubicBezTo>
                <a:cubicBezTo>
                  <a:pt x="1476" y="30"/>
                  <a:pt x="2199" y="42"/>
                  <a:pt x="2793" y="27"/>
                </a:cubicBezTo>
                <a:cubicBezTo>
                  <a:pt x="3387" y="12"/>
                  <a:pt x="4102" y="3"/>
                  <a:pt x="4575" y="8"/>
                </a:cubicBezTo>
                <a:cubicBezTo>
                  <a:pt x="5048" y="13"/>
                  <a:pt x="5383" y="0"/>
                  <a:pt x="5633" y="56"/>
                </a:cubicBezTo>
                <a:cubicBezTo>
                  <a:pt x="5883" y="112"/>
                  <a:pt x="5978" y="227"/>
                  <a:pt x="6074" y="343"/>
                </a:cubicBezTo>
              </a:path>
            </a:pathLst>
          </a:custGeom>
          <a:noFill/>
          <a:ln w="2540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34"/>
          <p:cNvGrpSpPr>
            <a:grpSpLocks/>
          </p:cNvGrpSpPr>
          <p:nvPr/>
        </p:nvGrpSpPr>
        <p:grpSpPr bwMode="auto">
          <a:xfrm>
            <a:off x="-76200" y="2309813"/>
            <a:ext cx="9372600" cy="1868487"/>
            <a:chOff x="-48" y="1455"/>
            <a:chExt cx="5904" cy="1177"/>
          </a:xfrm>
        </p:grpSpPr>
        <p:sp>
          <p:nvSpPr>
            <p:cNvPr id="154637" name="Freeform 32"/>
            <p:cNvSpPr>
              <a:spLocks/>
            </p:cNvSpPr>
            <p:nvPr/>
          </p:nvSpPr>
          <p:spPr bwMode="auto">
            <a:xfrm>
              <a:off x="-48" y="1460"/>
              <a:ext cx="1437" cy="1172"/>
            </a:xfrm>
            <a:custGeom>
              <a:avLst/>
              <a:gdLst>
                <a:gd name="T0" fmla="*/ 0 w 1399"/>
                <a:gd name="T1" fmla="*/ 418 h 1172"/>
                <a:gd name="T2" fmla="*/ 581 w 1399"/>
                <a:gd name="T3" fmla="*/ 97 h 1172"/>
                <a:gd name="T4" fmla="*/ 1024 w 1399"/>
                <a:gd name="T5" fmla="*/ 1002 h 1172"/>
                <a:gd name="T6" fmla="*/ 1557 w 1399"/>
                <a:gd name="T7" fmla="*/ 1117 h 1172"/>
                <a:gd name="T8" fmla="*/ 0 60000 65536"/>
                <a:gd name="T9" fmla="*/ 0 60000 65536"/>
                <a:gd name="T10" fmla="*/ 0 60000 65536"/>
                <a:gd name="T11" fmla="*/ 0 60000 65536"/>
                <a:gd name="T12" fmla="*/ 0 w 1399"/>
                <a:gd name="T13" fmla="*/ 0 h 1172"/>
                <a:gd name="T14" fmla="*/ 1399 w 1399"/>
                <a:gd name="T15" fmla="*/ 1172 h 1172"/>
              </a:gdLst>
              <a:ahLst/>
              <a:cxnLst>
                <a:cxn ang="T8">
                  <a:pos x="T0" y="T1"/>
                </a:cxn>
                <a:cxn ang="T9">
                  <a:pos x="T2" y="T3"/>
                </a:cxn>
                <a:cxn ang="T10">
                  <a:pos x="T4" y="T5"/>
                </a:cxn>
                <a:cxn ang="T11">
                  <a:pos x="T6" y="T7"/>
                </a:cxn>
              </a:cxnLst>
              <a:rect l="T12" t="T13" r="T14" b="T15"/>
              <a:pathLst>
                <a:path w="1399" h="1172">
                  <a:moveTo>
                    <a:pt x="0" y="418"/>
                  </a:moveTo>
                  <a:cubicBezTo>
                    <a:pt x="184" y="209"/>
                    <a:pt x="369" y="0"/>
                    <a:pt x="522" y="97"/>
                  </a:cubicBezTo>
                  <a:cubicBezTo>
                    <a:pt x="675" y="194"/>
                    <a:pt x="774" y="832"/>
                    <a:pt x="920" y="1002"/>
                  </a:cubicBezTo>
                  <a:cubicBezTo>
                    <a:pt x="1066" y="1172"/>
                    <a:pt x="1232" y="1144"/>
                    <a:pt x="1399" y="1117"/>
                  </a:cubicBezTo>
                </a:path>
              </a:pathLst>
            </a:custGeom>
            <a:noFill/>
            <a:ln w="2540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8" name="Freeform 33"/>
            <p:cNvSpPr>
              <a:spLocks/>
            </p:cNvSpPr>
            <p:nvPr/>
          </p:nvSpPr>
          <p:spPr bwMode="auto">
            <a:xfrm flipH="1">
              <a:off x="5096" y="1455"/>
              <a:ext cx="760" cy="1172"/>
            </a:xfrm>
            <a:custGeom>
              <a:avLst/>
              <a:gdLst>
                <a:gd name="T0" fmla="*/ 0 w 1399"/>
                <a:gd name="T1" fmla="*/ 418 h 1172"/>
                <a:gd name="T2" fmla="*/ 46 w 1399"/>
                <a:gd name="T3" fmla="*/ 97 h 1172"/>
                <a:gd name="T4" fmla="*/ 80 w 1399"/>
                <a:gd name="T5" fmla="*/ 1002 h 1172"/>
                <a:gd name="T6" fmla="*/ 122 w 1399"/>
                <a:gd name="T7" fmla="*/ 1117 h 1172"/>
                <a:gd name="T8" fmla="*/ 0 60000 65536"/>
                <a:gd name="T9" fmla="*/ 0 60000 65536"/>
                <a:gd name="T10" fmla="*/ 0 60000 65536"/>
                <a:gd name="T11" fmla="*/ 0 60000 65536"/>
                <a:gd name="T12" fmla="*/ 0 w 1399"/>
                <a:gd name="T13" fmla="*/ 0 h 1172"/>
                <a:gd name="T14" fmla="*/ 1399 w 1399"/>
                <a:gd name="T15" fmla="*/ 1172 h 1172"/>
              </a:gdLst>
              <a:ahLst/>
              <a:cxnLst>
                <a:cxn ang="T8">
                  <a:pos x="T0" y="T1"/>
                </a:cxn>
                <a:cxn ang="T9">
                  <a:pos x="T2" y="T3"/>
                </a:cxn>
                <a:cxn ang="T10">
                  <a:pos x="T4" y="T5"/>
                </a:cxn>
                <a:cxn ang="T11">
                  <a:pos x="T6" y="T7"/>
                </a:cxn>
              </a:cxnLst>
              <a:rect l="T12" t="T13" r="T14" b="T15"/>
              <a:pathLst>
                <a:path w="1399" h="1172">
                  <a:moveTo>
                    <a:pt x="0" y="418"/>
                  </a:moveTo>
                  <a:cubicBezTo>
                    <a:pt x="184" y="209"/>
                    <a:pt x="369" y="0"/>
                    <a:pt x="522" y="97"/>
                  </a:cubicBezTo>
                  <a:cubicBezTo>
                    <a:pt x="675" y="194"/>
                    <a:pt x="774" y="832"/>
                    <a:pt x="920" y="1002"/>
                  </a:cubicBezTo>
                  <a:cubicBezTo>
                    <a:pt x="1066" y="1172"/>
                    <a:pt x="1232" y="1144"/>
                    <a:pt x="1399" y="1117"/>
                  </a:cubicBezTo>
                </a:path>
              </a:pathLst>
            </a:custGeom>
            <a:noFill/>
            <a:ln w="2540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275015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59"/>
                                        </p:tgtEl>
                                        <p:attrNameLst>
                                          <p:attrName>style.visibility</p:attrName>
                                        </p:attrNameLst>
                                      </p:cBhvr>
                                      <p:to>
                                        <p:strVal val="visible"/>
                                      </p:to>
                                    </p:set>
                                    <p:animEffect transition="in" filter="wipe(left)">
                                      <p:cBhvr>
                                        <p:cTn id="7" dur="500"/>
                                        <p:tgtEl>
                                          <p:spTgt spid="406559"/>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Las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06532">
                                            <p:txEl>
                                              <p:pRg st="0" end="0"/>
                                            </p:txEl>
                                          </p:spTgt>
                                        </p:tgtEl>
                                        <p:attrNameLst>
                                          <p:attrName>style.visibility</p:attrName>
                                        </p:attrNameLst>
                                      </p:cBhvr>
                                      <p:to>
                                        <p:strVal val="visible"/>
                                      </p:to>
                                    </p:set>
                                    <p:anim calcmode="lin" valueType="num">
                                      <p:cBhvr>
                                        <p:cTn id="25" dur="500" fill="hold"/>
                                        <p:tgtEl>
                                          <p:spTgt spid="40653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06532">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40653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40653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Laser"/>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406533">
                                            <p:txEl>
                                              <p:pRg st="0" end="0"/>
                                            </p:txEl>
                                          </p:spTgt>
                                        </p:tgtEl>
                                        <p:attrNameLst>
                                          <p:attrName>style.visibility</p:attrName>
                                        </p:attrNameLst>
                                      </p:cBhvr>
                                      <p:to>
                                        <p:strVal val="visible"/>
                                      </p:to>
                                    </p:set>
                                    <p:anim calcmode="lin" valueType="num">
                                      <p:cBhvr>
                                        <p:cTn id="33" dur="500" fill="hold"/>
                                        <p:tgtEl>
                                          <p:spTgt spid="40653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06533">
                                            <p:txEl>
                                              <p:pRg st="0" end="0"/>
                                            </p:txEl>
                                          </p:spTgt>
                                        </p:tgtEl>
                                        <p:attrNameLst>
                                          <p:attrName>ppt_h</p:attrName>
                                        </p:attrNameLst>
                                      </p:cBhvr>
                                      <p:tavLst>
                                        <p:tav tm="0">
                                          <p:val>
                                            <p:fltVal val="0"/>
                                          </p:val>
                                        </p:tav>
                                        <p:tav tm="100000">
                                          <p:val>
                                            <p:strVal val="#ppt_h"/>
                                          </p:val>
                                        </p:tav>
                                      </p:tavLst>
                                    </p:anim>
                                    <p:anim calcmode="lin" valueType="num">
                                      <p:cBhvr>
                                        <p:cTn id="35" dur="500" fill="hold"/>
                                        <p:tgtEl>
                                          <p:spTgt spid="406533">
                                            <p:txEl>
                                              <p:pRg st="0" end="0"/>
                                            </p:txEl>
                                          </p:spTgt>
                                        </p:tgtEl>
                                        <p:attrNameLst>
                                          <p:attrName>ppt_x</p:attrName>
                                        </p:attrNameLst>
                                      </p:cBhvr>
                                      <p:tavLst>
                                        <p:tav tm="0">
                                          <p:val>
                                            <p:fltVal val="0.5"/>
                                          </p:val>
                                        </p:tav>
                                        <p:tav tm="100000">
                                          <p:val>
                                            <p:strVal val="#ppt_x"/>
                                          </p:val>
                                        </p:tav>
                                      </p:tavLst>
                                    </p:anim>
                                    <p:anim calcmode="lin" valueType="num">
                                      <p:cBhvr>
                                        <p:cTn id="36" dur="500" fill="hold"/>
                                        <p:tgtEl>
                                          <p:spTgt spid="406533">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Laser"/>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406542">
                                            <p:txEl>
                                              <p:pRg st="0" end="0"/>
                                            </p:txEl>
                                          </p:spTgt>
                                        </p:tgtEl>
                                        <p:attrNameLst>
                                          <p:attrName>style.visibility</p:attrName>
                                        </p:attrNameLst>
                                      </p:cBhvr>
                                      <p:to>
                                        <p:strVal val="visible"/>
                                      </p:to>
                                    </p:set>
                                    <p:anim calcmode="lin" valueType="num">
                                      <p:cBhvr>
                                        <p:cTn id="41" dur="500" fill="hold"/>
                                        <p:tgtEl>
                                          <p:spTgt spid="40654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406542">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406542">
                                            <p:txEl>
                                              <p:pRg st="0" end="0"/>
                                            </p:txEl>
                                          </p:spTgt>
                                        </p:tgtEl>
                                        <p:attrNameLst>
                                          <p:attrName>ppt_x</p:attrName>
                                        </p:attrNameLst>
                                      </p:cBhvr>
                                      <p:tavLst>
                                        <p:tav tm="0">
                                          <p:val>
                                            <p:fltVal val="0.5"/>
                                          </p:val>
                                        </p:tav>
                                        <p:tav tm="100000">
                                          <p:val>
                                            <p:strVal val="#ppt_x"/>
                                          </p:val>
                                        </p:tav>
                                      </p:tavLst>
                                    </p:anim>
                                    <p:anim calcmode="lin" valueType="num">
                                      <p:cBhvr>
                                        <p:cTn id="44" dur="500" fill="hold"/>
                                        <p:tgtEl>
                                          <p:spTgt spid="40654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406543">
                                            <p:txEl>
                                              <p:pRg st="0" end="0"/>
                                            </p:txEl>
                                          </p:spTgt>
                                        </p:tgtEl>
                                        <p:attrNameLst>
                                          <p:attrName>style.visibility</p:attrName>
                                        </p:attrNameLst>
                                      </p:cBhvr>
                                      <p:to>
                                        <p:strVal val="visible"/>
                                      </p:to>
                                    </p:set>
                                    <p:anim calcmode="lin" valueType="num">
                                      <p:cBhvr>
                                        <p:cTn id="49" dur="500" fill="hold"/>
                                        <p:tgtEl>
                                          <p:spTgt spid="40654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6543">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406543">
                                            <p:txEl>
                                              <p:pRg st="0" end="0"/>
                                            </p:txEl>
                                          </p:spTgt>
                                        </p:tgtEl>
                                        <p:attrNameLst>
                                          <p:attrName>ppt_x</p:attrName>
                                        </p:attrNameLst>
                                      </p:cBhvr>
                                      <p:tavLst>
                                        <p:tav tm="0">
                                          <p:val>
                                            <p:fltVal val="0.5"/>
                                          </p:val>
                                        </p:tav>
                                        <p:tav tm="100000">
                                          <p:val>
                                            <p:strVal val="#ppt_x"/>
                                          </p:val>
                                        </p:tav>
                                      </p:tavLst>
                                    </p:anim>
                                    <p:anim calcmode="lin" valueType="num">
                                      <p:cBhvr>
                                        <p:cTn id="52" dur="500" fill="hold"/>
                                        <p:tgtEl>
                                          <p:spTgt spid="406543">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Vibro Up"/>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406544">
                                            <p:txEl>
                                              <p:pRg st="0" end="0"/>
                                            </p:txEl>
                                          </p:spTgt>
                                        </p:tgtEl>
                                        <p:attrNameLst>
                                          <p:attrName>style.visibility</p:attrName>
                                        </p:attrNameLst>
                                      </p:cBhvr>
                                      <p:to>
                                        <p:strVal val="visible"/>
                                      </p:to>
                                    </p:set>
                                    <p:anim calcmode="lin" valueType="num">
                                      <p:cBhvr>
                                        <p:cTn id="57" dur="500" fill="hold"/>
                                        <p:tgtEl>
                                          <p:spTgt spid="406544">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406544">
                                            <p:txEl>
                                              <p:pRg st="0" end="0"/>
                                            </p:txEl>
                                          </p:spTgt>
                                        </p:tgtEl>
                                        <p:attrNameLst>
                                          <p:attrName>ppt_h</p:attrName>
                                        </p:attrNameLst>
                                      </p:cBhvr>
                                      <p:tavLst>
                                        <p:tav tm="0">
                                          <p:val>
                                            <p:fltVal val="0"/>
                                          </p:val>
                                        </p:tav>
                                        <p:tav tm="100000">
                                          <p:val>
                                            <p:strVal val="#ppt_h"/>
                                          </p:val>
                                        </p:tav>
                                      </p:tavLst>
                                    </p:anim>
                                    <p:anim calcmode="lin" valueType="num">
                                      <p:cBhvr>
                                        <p:cTn id="59" dur="500" fill="hold"/>
                                        <p:tgtEl>
                                          <p:spTgt spid="406544">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406544">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Vibro Up"/>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528" fill="hold" grpId="0" nodeType="clickEffect">
                                  <p:stCondLst>
                                    <p:cond delay="0"/>
                                  </p:stCondLst>
                                  <p:childTnLst>
                                    <p:set>
                                      <p:cBhvr>
                                        <p:cTn id="64" dur="1" fill="hold">
                                          <p:stCondLst>
                                            <p:cond delay="0"/>
                                          </p:stCondLst>
                                        </p:cTn>
                                        <p:tgtEl>
                                          <p:spTgt spid="406536">
                                            <p:txEl>
                                              <p:pRg st="0" end="0"/>
                                            </p:txEl>
                                          </p:spTgt>
                                        </p:tgtEl>
                                        <p:attrNameLst>
                                          <p:attrName>style.visibility</p:attrName>
                                        </p:attrNameLst>
                                      </p:cBhvr>
                                      <p:to>
                                        <p:strVal val="visible"/>
                                      </p:to>
                                    </p:set>
                                    <p:anim calcmode="lin" valueType="num">
                                      <p:cBhvr>
                                        <p:cTn id="65" dur="500" fill="hold"/>
                                        <p:tgtEl>
                                          <p:spTgt spid="40653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406536">
                                            <p:txEl>
                                              <p:pRg st="0" end="0"/>
                                            </p:txEl>
                                          </p:spTgt>
                                        </p:tgtEl>
                                        <p:attrNameLst>
                                          <p:attrName>ppt_h</p:attrName>
                                        </p:attrNameLst>
                                      </p:cBhvr>
                                      <p:tavLst>
                                        <p:tav tm="0">
                                          <p:val>
                                            <p:fltVal val="0"/>
                                          </p:val>
                                        </p:tav>
                                        <p:tav tm="100000">
                                          <p:val>
                                            <p:strVal val="#ppt_h"/>
                                          </p:val>
                                        </p:tav>
                                      </p:tavLst>
                                    </p:anim>
                                    <p:anim calcmode="lin" valueType="num">
                                      <p:cBhvr>
                                        <p:cTn id="67" dur="500" fill="hold"/>
                                        <p:tgtEl>
                                          <p:spTgt spid="406536">
                                            <p:txEl>
                                              <p:pRg st="0" end="0"/>
                                            </p:txEl>
                                          </p:spTgt>
                                        </p:tgtEl>
                                        <p:attrNameLst>
                                          <p:attrName>ppt_x</p:attrName>
                                        </p:attrNameLst>
                                      </p:cBhvr>
                                      <p:tavLst>
                                        <p:tav tm="0">
                                          <p:val>
                                            <p:fltVal val="0.5"/>
                                          </p:val>
                                        </p:tav>
                                        <p:tav tm="100000">
                                          <p:val>
                                            <p:strVal val="#ppt_x"/>
                                          </p:val>
                                        </p:tav>
                                      </p:tavLst>
                                    </p:anim>
                                    <p:anim calcmode="lin" valueType="num">
                                      <p:cBhvr>
                                        <p:cTn id="68" dur="500" fill="hold"/>
                                        <p:tgtEl>
                                          <p:spTgt spid="406536">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Vibro Up"/>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406537">
                                            <p:txEl>
                                              <p:pRg st="0" end="0"/>
                                            </p:txEl>
                                          </p:spTgt>
                                        </p:tgtEl>
                                        <p:attrNameLst>
                                          <p:attrName>style.visibility</p:attrName>
                                        </p:attrNameLst>
                                      </p:cBhvr>
                                      <p:to>
                                        <p:strVal val="visible"/>
                                      </p:to>
                                    </p:set>
                                    <p:anim calcmode="lin" valueType="num">
                                      <p:cBhvr>
                                        <p:cTn id="73" dur="500" fill="hold"/>
                                        <p:tgtEl>
                                          <p:spTgt spid="406537">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406537">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406537">
                                            <p:txEl>
                                              <p:pRg st="0" end="0"/>
                                            </p:txEl>
                                          </p:spTgt>
                                        </p:tgtEl>
                                        <p:attrNameLst>
                                          <p:attrName>ppt_x</p:attrName>
                                        </p:attrNameLst>
                                      </p:cBhvr>
                                      <p:tavLst>
                                        <p:tav tm="0">
                                          <p:val>
                                            <p:fltVal val="0.5"/>
                                          </p:val>
                                        </p:tav>
                                        <p:tav tm="100000">
                                          <p:val>
                                            <p:strVal val="#ppt_x"/>
                                          </p:val>
                                        </p:tav>
                                      </p:tavLst>
                                    </p:anim>
                                    <p:anim calcmode="lin" valueType="num">
                                      <p:cBhvr>
                                        <p:cTn id="76" dur="500" fill="hold"/>
                                        <p:tgtEl>
                                          <p:spTgt spid="406537">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build="p" autoUpdateAnimBg="0"/>
      <p:bldP spid="406533" grpId="0" build="p" autoUpdateAnimBg="0"/>
      <p:bldP spid="406536" grpId="0" build="p" autoUpdateAnimBg="0"/>
      <p:bldP spid="406537" grpId="0" build="p" autoUpdateAnimBg="0"/>
      <p:bldP spid="406542" grpId="0" build="p" autoUpdateAnimBg="0"/>
      <p:bldP spid="406543" grpId="0" build="p" autoUpdateAnimBg="0"/>
      <p:bldP spid="406544" grpId="0" build="p" autoUpdateAnimBg="0"/>
      <p:bldP spid="4065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p:cNvPicPr>
            <a:picLocks noChangeAspect="1" noChangeArrowheads="1"/>
          </p:cNvPicPr>
          <p:nvPr/>
        </p:nvPicPr>
        <p:blipFill>
          <a:blip r:embed="rId6">
            <a:extLst>
              <a:ext uri="{28A0092B-C50C-407E-A947-70E740481C1C}">
                <a14:useLocalDpi xmlns:a14="http://schemas.microsoft.com/office/drawing/2010/main" val="0"/>
              </a:ext>
            </a:extLst>
          </a:blip>
          <a:srcRect t="1199" b="4440"/>
          <a:stretch>
            <a:fillRect/>
          </a:stretch>
        </p:blipFill>
        <p:spPr bwMode="auto">
          <a:xfrm>
            <a:off x="4648200" y="1524000"/>
            <a:ext cx="39274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4" name="Picture 3"/>
          <p:cNvPicPr>
            <a:picLocks noChangeAspect="1" noChangeArrowheads="1"/>
          </p:cNvPicPr>
          <p:nvPr/>
        </p:nvPicPr>
        <p:blipFill>
          <a:blip r:embed="rId7">
            <a:extLst>
              <a:ext uri="{28A0092B-C50C-407E-A947-70E740481C1C}">
                <a14:useLocalDpi xmlns:a14="http://schemas.microsoft.com/office/drawing/2010/main" val="0"/>
              </a:ext>
            </a:extLst>
          </a:blip>
          <a:srcRect r="55460" b="59399"/>
          <a:stretch>
            <a:fillRect/>
          </a:stretch>
        </p:blipFill>
        <p:spPr bwMode="auto">
          <a:xfrm>
            <a:off x="1627188" y="1914525"/>
            <a:ext cx="27432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Text Box 4"/>
          <p:cNvSpPr txBox="1">
            <a:spLocks noChangeArrowheads="1"/>
          </p:cNvSpPr>
          <p:nvPr/>
        </p:nvSpPr>
        <p:spPr bwMode="auto">
          <a:xfrm>
            <a:off x="2474913" y="170815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000000"/>
                </a:solidFill>
              </a:rPr>
              <a:t>G3P</a:t>
            </a:r>
            <a:endParaRPr lang="en-US"/>
          </a:p>
        </p:txBody>
      </p:sp>
      <p:sp>
        <p:nvSpPr>
          <p:cNvPr id="384005" name="Rectangle 5"/>
          <p:cNvSpPr>
            <a:spLocks noChangeArrowheads="1"/>
          </p:cNvSpPr>
          <p:nvPr/>
        </p:nvSpPr>
        <p:spPr bwMode="auto">
          <a:xfrm>
            <a:off x="127000" y="1320800"/>
            <a:ext cx="2057400" cy="51911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solidFill>
                  <a:srgbClr val="CC0000"/>
                </a:solidFill>
              </a:rPr>
              <a:t>Glycolysis</a:t>
            </a:r>
            <a:endParaRPr lang="en-US">
              <a:solidFill>
                <a:srgbClr val="000000"/>
              </a:solidFill>
            </a:endParaRPr>
          </a:p>
        </p:txBody>
      </p:sp>
      <p:sp>
        <p:nvSpPr>
          <p:cNvPr id="384006" name="Rectangle 6"/>
          <p:cNvSpPr>
            <a:spLocks noChangeArrowheads="1"/>
          </p:cNvSpPr>
          <p:nvPr/>
        </p:nvSpPr>
        <p:spPr bwMode="auto">
          <a:xfrm>
            <a:off x="6324600" y="1219200"/>
            <a:ext cx="2438400" cy="51911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solidFill>
                  <a:srgbClr val="CC0000"/>
                </a:solidFill>
              </a:rPr>
              <a:t>Krebs cycle</a:t>
            </a:r>
            <a:endParaRPr lang="en-US">
              <a:solidFill>
                <a:srgbClr val="000000"/>
              </a:solidFill>
            </a:endParaRPr>
          </a:p>
        </p:txBody>
      </p:sp>
      <p:sp>
        <p:nvSpPr>
          <p:cNvPr id="384008" name="Rectangle 8"/>
          <p:cNvSpPr>
            <a:spLocks noChangeArrowheads="1"/>
          </p:cNvSpPr>
          <p:nvPr/>
        </p:nvSpPr>
        <p:spPr bwMode="auto">
          <a:xfrm>
            <a:off x="7391400" y="2971800"/>
            <a:ext cx="1497013" cy="8858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CC0000"/>
                </a:solidFill>
              </a:rPr>
              <a:t>8 NADH</a:t>
            </a:r>
          </a:p>
          <a:p>
            <a:pPr algn="l"/>
            <a:r>
              <a:rPr lang="en-US" sz="2600">
                <a:solidFill>
                  <a:srgbClr val="CC0000"/>
                </a:solidFill>
              </a:rPr>
              <a:t>2 FADH</a:t>
            </a:r>
            <a:r>
              <a:rPr lang="en-US" sz="2600" baseline="-25000">
                <a:solidFill>
                  <a:srgbClr val="CC0000"/>
                </a:solidFill>
              </a:rPr>
              <a:t>2</a:t>
            </a:r>
            <a:endParaRPr lang="en-US" sz="2600">
              <a:solidFill>
                <a:srgbClr val="CC0000"/>
              </a:solidFill>
            </a:endParaRPr>
          </a:p>
        </p:txBody>
      </p:sp>
      <p:sp>
        <p:nvSpPr>
          <p:cNvPr id="156679" name="Rectangle 9"/>
          <p:cNvSpPr>
            <a:spLocks noGrp="1" noChangeArrowheads="1"/>
          </p:cNvSpPr>
          <p:nvPr>
            <p:ph type="title"/>
          </p:nvPr>
        </p:nvSpPr>
        <p:spPr>
          <a:noFill/>
        </p:spPr>
        <p:txBody>
          <a:bodyPr/>
          <a:lstStyle/>
          <a:p>
            <a:pPr eaLnBrk="1" hangingPunct="1"/>
            <a:r>
              <a:rPr lang="en-US">
                <a:latin typeface="Times New Roman" charset="0"/>
              </a:rPr>
              <a:t>Remember the Electron Carriers? </a:t>
            </a:r>
          </a:p>
        </p:txBody>
      </p:sp>
      <p:sp>
        <p:nvSpPr>
          <p:cNvPr id="384007" name="Rectangle 7"/>
          <p:cNvSpPr>
            <a:spLocks noChangeArrowheads="1"/>
          </p:cNvSpPr>
          <p:nvPr/>
        </p:nvSpPr>
        <p:spPr bwMode="auto">
          <a:xfrm>
            <a:off x="347663" y="2992438"/>
            <a:ext cx="1412875"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2 NADH</a:t>
            </a:r>
          </a:p>
        </p:txBody>
      </p:sp>
      <p:grpSp>
        <p:nvGrpSpPr>
          <p:cNvPr id="2" name="Group 12"/>
          <p:cNvGrpSpPr>
            <a:grpSpLocks/>
          </p:cNvGrpSpPr>
          <p:nvPr/>
        </p:nvGrpSpPr>
        <p:grpSpPr bwMode="auto">
          <a:xfrm>
            <a:off x="1354138" y="3973513"/>
            <a:ext cx="2981325" cy="2884487"/>
            <a:chOff x="3882" y="2503"/>
            <a:chExt cx="1878" cy="1817"/>
          </a:xfrm>
        </p:grpSpPr>
        <p:pic>
          <p:nvPicPr>
            <p:cNvPr id="156685" name="Picture 13" descr="piggybankFAD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2503"/>
              <a:ext cx="1344"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6" name="Picture 14" descr="piggybank-ecoin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 y="3268"/>
              <a:ext cx="1275"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4010" name="AutoShape 10"/>
          <p:cNvSpPr>
            <a:spLocks noChangeArrowheads="1"/>
          </p:cNvSpPr>
          <p:nvPr/>
        </p:nvSpPr>
        <p:spPr bwMode="auto">
          <a:xfrm>
            <a:off x="104775" y="4221163"/>
            <a:ext cx="2000250" cy="1254125"/>
          </a:xfrm>
          <a:prstGeom prst="wedgeEllipseCallout">
            <a:avLst>
              <a:gd name="adj1" fmla="val 14523"/>
              <a:gd name="adj2" fmla="val 90125"/>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Time to</a:t>
            </a:r>
            <a:br>
              <a:rPr lang="en-US" sz="1800">
                <a:solidFill>
                  <a:srgbClr val="0F116A"/>
                </a:solidFill>
                <a:latin typeface="Comic Sans MS" charset="0"/>
              </a:rPr>
            </a:br>
            <a:r>
              <a:rPr lang="en-US" sz="1800">
                <a:solidFill>
                  <a:srgbClr val="0F116A"/>
                </a:solidFill>
                <a:latin typeface="Comic Sans MS" charset="0"/>
              </a:rPr>
              <a:t>break open</a:t>
            </a:r>
            <a:br>
              <a:rPr lang="en-US" sz="1800">
                <a:solidFill>
                  <a:srgbClr val="0F116A"/>
                </a:solidFill>
                <a:latin typeface="Comic Sans MS" charset="0"/>
              </a:rPr>
            </a:br>
            <a:r>
              <a:rPr lang="en-US" sz="1800">
                <a:solidFill>
                  <a:srgbClr val="0F116A"/>
                </a:solidFill>
                <a:latin typeface="Comic Sans MS" charset="0"/>
              </a:rPr>
              <a:t>the piggybank</a:t>
            </a:r>
            <a:r>
              <a:rPr lang="en-US" sz="1800" i="1">
                <a:solidFill>
                  <a:srgbClr val="0F116A"/>
                </a:solidFill>
                <a:latin typeface="Comic Sans MS" charset="0"/>
              </a:rPr>
              <a:t>!</a:t>
            </a:r>
          </a:p>
        </p:txBody>
      </p:sp>
      <p:sp>
        <p:nvSpPr>
          <p:cNvPr id="156683" name="Text Box 15"/>
          <p:cNvSpPr txBox="1">
            <a:spLocks noChangeArrowheads="1"/>
          </p:cNvSpPr>
          <p:nvPr/>
        </p:nvSpPr>
        <p:spPr bwMode="auto">
          <a:xfrm>
            <a:off x="2235200" y="115093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000000"/>
                </a:solidFill>
              </a:rPr>
              <a:t>glucose</a:t>
            </a:r>
            <a:endParaRPr lang="en-US"/>
          </a:p>
        </p:txBody>
      </p:sp>
      <p:sp>
        <p:nvSpPr>
          <p:cNvPr id="156684" name="Line 16"/>
          <p:cNvSpPr>
            <a:spLocks noChangeShapeType="1"/>
          </p:cNvSpPr>
          <p:nvPr/>
        </p:nvSpPr>
        <p:spPr bwMode="auto">
          <a:xfrm>
            <a:off x="2867025" y="1520825"/>
            <a:ext cx="0" cy="268288"/>
          </a:xfrm>
          <a:prstGeom prst="line">
            <a:avLst/>
          </a:prstGeom>
          <a:noFill/>
          <a:ln w="38100">
            <a:solidFill>
              <a:srgbClr val="000000"/>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703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wipe(left)">
                                      <p:cBhvr>
                                        <p:cTn id="7" dur="500"/>
                                        <p:tgtEl>
                                          <p:spTgt spid="38400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4007"/>
                                        </p:tgtEl>
                                        <p:attrNameLst>
                                          <p:attrName>style.visibility</p:attrName>
                                        </p:attrNameLst>
                                      </p:cBhvr>
                                      <p:to>
                                        <p:strVal val="visible"/>
                                      </p:to>
                                    </p:set>
                                    <p:animEffect transition="in" filter="wipe(left)">
                                      <p:cBhvr>
                                        <p:cTn id="12" dur="500"/>
                                        <p:tgtEl>
                                          <p:spTgt spid="384007"/>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4006"/>
                                        </p:tgtEl>
                                        <p:attrNameLst>
                                          <p:attrName>style.visibility</p:attrName>
                                        </p:attrNameLst>
                                      </p:cBhvr>
                                      <p:to>
                                        <p:strVal val="visible"/>
                                      </p:to>
                                    </p:set>
                                    <p:animEffect transition="in" filter="wipe(left)">
                                      <p:cBhvr>
                                        <p:cTn id="17" dur="500"/>
                                        <p:tgtEl>
                                          <p:spTgt spid="384006"/>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4008"/>
                                        </p:tgtEl>
                                        <p:attrNameLst>
                                          <p:attrName>style.visibility</p:attrName>
                                        </p:attrNameLst>
                                      </p:cBhvr>
                                      <p:to>
                                        <p:strVal val="visible"/>
                                      </p:to>
                                    </p:set>
                                    <p:animEffect transition="in" filter="wipe(left)">
                                      <p:cBhvr>
                                        <p:cTn id="22" dur="500"/>
                                        <p:tgtEl>
                                          <p:spTgt spid="384008"/>
                                        </p:tgtEl>
                                      </p:cBhvr>
                                    </p:animEffect>
                                  </p:childTnLst>
                                  <p:subTnLst>
                                    <p:audio>
                                      <p:cMediaNode>
                                        <p:cTn display="0" masterRel="sameClick">
                                          <p:stCondLst>
                                            <p:cond evt="begin" delay="0">
                                              <p:tn val="20"/>
                                            </p:cond>
                                          </p:stCondLst>
                                          <p:endCondLst>
                                            <p:cond evt="onStopAudio" delay="0">
                                              <p:tgtEl>
                                                <p:sldTgt/>
                                              </p:tgtEl>
                                            </p:cond>
                                          </p:endCondLst>
                                        </p:cTn>
                                        <p:tgtEl>
                                          <p:sndTgt r:embed="rId4"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290">
                                          <p:stCondLst>
                                            <p:cond delay="0"/>
                                          </p:stCondLst>
                                        </p:cTn>
                                        <p:tgtEl>
                                          <p:spTgt spid="2"/>
                                        </p:tgtEl>
                                      </p:cBhvr>
                                    </p:animEffect>
                                    <p:anim calcmode="lin" valueType="num">
                                      <p:cBhvr>
                                        <p:cTn id="2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3" dur="13">
                                          <p:stCondLst>
                                            <p:cond delay="325"/>
                                          </p:stCondLst>
                                        </p:cTn>
                                        <p:tgtEl>
                                          <p:spTgt spid="2"/>
                                        </p:tgtEl>
                                      </p:cBhvr>
                                      <p:to x="100000" y="60000"/>
                                    </p:animScale>
                                    <p:animScale>
                                      <p:cBhvr>
                                        <p:cTn id="34" dur="83" decel="50000">
                                          <p:stCondLst>
                                            <p:cond delay="338"/>
                                          </p:stCondLst>
                                        </p:cTn>
                                        <p:tgtEl>
                                          <p:spTgt spid="2"/>
                                        </p:tgtEl>
                                      </p:cBhvr>
                                      <p:to x="100000" y="100000"/>
                                    </p:animScale>
                                    <p:animScale>
                                      <p:cBhvr>
                                        <p:cTn id="35" dur="13">
                                          <p:stCondLst>
                                            <p:cond delay="656"/>
                                          </p:stCondLst>
                                        </p:cTn>
                                        <p:tgtEl>
                                          <p:spTgt spid="2"/>
                                        </p:tgtEl>
                                      </p:cBhvr>
                                      <p:to x="100000" y="80000"/>
                                    </p:animScale>
                                    <p:animScale>
                                      <p:cBhvr>
                                        <p:cTn id="36" dur="83" decel="50000">
                                          <p:stCondLst>
                                            <p:cond delay="669"/>
                                          </p:stCondLst>
                                        </p:cTn>
                                        <p:tgtEl>
                                          <p:spTgt spid="2"/>
                                        </p:tgtEl>
                                      </p:cBhvr>
                                      <p:to x="100000" y="100000"/>
                                    </p:animScale>
                                    <p:animScale>
                                      <p:cBhvr>
                                        <p:cTn id="37" dur="13">
                                          <p:stCondLst>
                                            <p:cond delay="821"/>
                                          </p:stCondLst>
                                        </p:cTn>
                                        <p:tgtEl>
                                          <p:spTgt spid="2"/>
                                        </p:tgtEl>
                                      </p:cBhvr>
                                      <p:to x="100000" y="90000"/>
                                    </p:animScale>
                                    <p:animScale>
                                      <p:cBhvr>
                                        <p:cTn id="38" dur="83" decel="50000">
                                          <p:stCondLst>
                                            <p:cond delay="834"/>
                                          </p:stCondLst>
                                        </p:cTn>
                                        <p:tgtEl>
                                          <p:spTgt spid="2"/>
                                        </p:tgtEl>
                                      </p:cBhvr>
                                      <p:to x="100000" y="100000"/>
                                    </p:animScale>
                                    <p:animScale>
                                      <p:cBhvr>
                                        <p:cTn id="39" dur="13">
                                          <p:stCondLst>
                                            <p:cond delay="904"/>
                                          </p:stCondLst>
                                        </p:cTn>
                                        <p:tgtEl>
                                          <p:spTgt spid="2"/>
                                        </p:tgtEl>
                                      </p:cBhvr>
                                      <p:to x="100000" y="95000"/>
                                    </p:animScale>
                                    <p:animScale>
                                      <p:cBhvr>
                                        <p:cTn id="40" dur="83" decel="50000">
                                          <p:stCondLst>
                                            <p:cond delay="917"/>
                                          </p:stCondLst>
                                        </p:cTn>
                                        <p:tgtEl>
                                          <p:spTgt spid="2"/>
                                        </p:tgtEl>
                                      </p:cBhvr>
                                      <p:to x="100000" y="100000"/>
                                    </p:animScale>
                                  </p:childTnLst>
                                  <p:subTnLst>
                                    <p:audio>
                                      <p:cMediaNode>
                                        <p:cTn display="0" masterRel="sameClick">
                                          <p:stCondLst>
                                            <p:cond evt="begin" delay="0">
                                              <p:tn val="25"/>
                                            </p:cond>
                                          </p:stCondLst>
                                          <p:endCondLst>
                                            <p:cond evt="onStopAudio" delay="0">
                                              <p:tgtEl>
                                                <p:sldTgt/>
                                              </p:tgtEl>
                                            </p:cond>
                                          </p:endCondLst>
                                        </p:cTn>
                                        <p:tgtEl>
                                          <p:sndTgt r:embed="rId5" name="Pig.wav"/>
                                        </p:tgtEl>
                                      </p:cMediaNode>
                                    </p:audio>
                                  </p:subTnLst>
                                </p:cTn>
                              </p:par>
                            </p:childTnLst>
                          </p:cTn>
                        </p:par>
                        <p:par>
                          <p:cTn id="41" fill="hold" nodeType="afterGroup">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384010"/>
                                        </p:tgtEl>
                                        <p:attrNameLst>
                                          <p:attrName>style.visibility</p:attrName>
                                        </p:attrNameLst>
                                      </p:cBhvr>
                                      <p:to>
                                        <p:strVal val="visible"/>
                                      </p:to>
                                    </p:set>
                                    <p:animEffect transition="in" filter="wipe(down)">
                                      <p:cBhvr>
                                        <p:cTn id="44" dur="500"/>
                                        <p:tgtEl>
                                          <p:spTgt spid="38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animBg="1" autoUpdateAnimBg="0"/>
      <p:bldP spid="384006" grpId="0" animBg="1" autoUpdateAnimBg="0"/>
      <p:bldP spid="384008" grpId="0" animBg="1" autoUpdateAnimBg="0"/>
      <p:bldP spid="384007" grpId="0" animBg="1" autoUpdateAnimBg="0"/>
      <p:bldP spid="38401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a:latin typeface="Times New Roman" charset="0"/>
              </a:rPr>
              <a:t>Electron Transport Chain</a:t>
            </a:r>
          </a:p>
        </p:txBody>
      </p:sp>
      <p:pic>
        <p:nvPicPr>
          <p:cNvPr id="158722" name="Picture 3" descr="09_15b"/>
          <p:cNvPicPr>
            <a:picLocks noChangeAspect="1" noChangeArrowheads="1"/>
          </p:cNvPicPr>
          <p:nvPr/>
        </p:nvPicPr>
        <p:blipFill>
          <a:blip r:embed="rId10">
            <a:extLst>
              <a:ext uri="{28A0092B-C50C-407E-A947-70E740481C1C}">
                <a14:useLocalDpi xmlns:a14="http://schemas.microsoft.com/office/drawing/2010/main" val="0"/>
              </a:ext>
            </a:extLst>
          </a:blip>
          <a:srcRect l="1125" t="14999" b="14999"/>
          <a:stretch>
            <a:fillRect/>
          </a:stretch>
        </p:blipFill>
        <p:spPr bwMode="auto">
          <a:xfrm>
            <a:off x="0" y="1868488"/>
            <a:ext cx="83200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4"/>
          <p:cNvSpPr>
            <a:spLocks noChangeArrowheads="1"/>
          </p:cNvSpPr>
          <p:nvPr/>
        </p:nvSpPr>
        <p:spPr bwMode="auto">
          <a:xfrm>
            <a:off x="7450138" y="2087563"/>
            <a:ext cx="1651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1800">
                <a:solidFill>
                  <a:srgbClr val="4C4C4C"/>
                </a:solidFill>
              </a:rPr>
              <a:t>intermembrane</a:t>
            </a:r>
            <a:br>
              <a:rPr lang="en-US" sz="1800">
                <a:solidFill>
                  <a:srgbClr val="4C4C4C"/>
                </a:solidFill>
              </a:rPr>
            </a:br>
            <a:r>
              <a:rPr lang="en-US" sz="1800">
                <a:solidFill>
                  <a:srgbClr val="4C4C4C"/>
                </a:solidFill>
              </a:rPr>
              <a:t>space</a:t>
            </a:r>
          </a:p>
        </p:txBody>
      </p:sp>
      <p:sp>
        <p:nvSpPr>
          <p:cNvPr id="158724" name="Rectangle 5"/>
          <p:cNvSpPr>
            <a:spLocks noChangeArrowheads="1"/>
          </p:cNvSpPr>
          <p:nvPr/>
        </p:nvSpPr>
        <p:spPr bwMode="auto">
          <a:xfrm>
            <a:off x="7450138" y="5738813"/>
            <a:ext cx="1343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1600">
                <a:solidFill>
                  <a:srgbClr val="4C4C4C"/>
                </a:solidFill>
              </a:rPr>
              <a:t>mitochondrial</a:t>
            </a:r>
            <a:br>
              <a:rPr lang="en-US" sz="1600">
                <a:solidFill>
                  <a:srgbClr val="4C4C4C"/>
                </a:solidFill>
              </a:rPr>
            </a:br>
            <a:r>
              <a:rPr lang="en-US" sz="1600">
                <a:solidFill>
                  <a:srgbClr val="4C4C4C"/>
                </a:solidFill>
              </a:rPr>
              <a:t>matrix</a:t>
            </a:r>
          </a:p>
        </p:txBody>
      </p:sp>
      <p:sp>
        <p:nvSpPr>
          <p:cNvPr id="158725" name="Rectangle 6"/>
          <p:cNvSpPr>
            <a:spLocks noChangeArrowheads="1"/>
          </p:cNvSpPr>
          <p:nvPr/>
        </p:nvSpPr>
        <p:spPr bwMode="auto">
          <a:xfrm>
            <a:off x="7450138" y="2824163"/>
            <a:ext cx="1511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1800">
                <a:solidFill>
                  <a:srgbClr val="4C4C4C"/>
                </a:solidFill>
              </a:rPr>
              <a:t>inner</a:t>
            </a:r>
            <a:br>
              <a:rPr lang="en-US" sz="1800">
                <a:solidFill>
                  <a:srgbClr val="4C4C4C"/>
                </a:solidFill>
              </a:rPr>
            </a:br>
            <a:r>
              <a:rPr lang="en-US" sz="1800">
                <a:solidFill>
                  <a:srgbClr val="4C4C4C"/>
                </a:solidFill>
              </a:rPr>
              <a:t>mitochondrial</a:t>
            </a:r>
            <a:br>
              <a:rPr lang="en-US" sz="1800">
                <a:solidFill>
                  <a:srgbClr val="4C4C4C"/>
                </a:solidFill>
              </a:rPr>
            </a:br>
            <a:r>
              <a:rPr lang="en-US" sz="1800">
                <a:solidFill>
                  <a:srgbClr val="4C4C4C"/>
                </a:solidFill>
              </a:rPr>
              <a:t>membrane</a:t>
            </a:r>
          </a:p>
        </p:txBody>
      </p:sp>
      <p:sp>
        <p:nvSpPr>
          <p:cNvPr id="408583" name="Rectangle 7"/>
          <p:cNvSpPr>
            <a:spLocks noChangeArrowheads="1"/>
          </p:cNvSpPr>
          <p:nvPr/>
        </p:nvSpPr>
        <p:spPr bwMode="auto">
          <a:xfrm>
            <a:off x="3386138" y="4924425"/>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NAD</a:t>
            </a:r>
            <a:r>
              <a:rPr lang="en-US" sz="2000" baseline="30000">
                <a:solidFill>
                  <a:srgbClr val="000000"/>
                </a:solidFill>
              </a:rPr>
              <a:t>+</a:t>
            </a:r>
            <a:endParaRPr lang="en-US" sz="2000">
              <a:solidFill>
                <a:srgbClr val="000000"/>
              </a:solidFill>
            </a:endParaRPr>
          </a:p>
        </p:txBody>
      </p:sp>
      <p:sp>
        <p:nvSpPr>
          <p:cNvPr id="158727" name="Rectangle 8"/>
          <p:cNvSpPr>
            <a:spLocks noChangeArrowheads="1"/>
          </p:cNvSpPr>
          <p:nvPr/>
        </p:nvSpPr>
        <p:spPr bwMode="auto">
          <a:xfrm>
            <a:off x="3760788" y="377825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Q</a:t>
            </a:r>
            <a:endParaRPr lang="en-US" sz="2000"/>
          </a:p>
        </p:txBody>
      </p:sp>
      <p:sp>
        <p:nvSpPr>
          <p:cNvPr id="158728" name="Rectangle 9"/>
          <p:cNvSpPr>
            <a:spLocks noChangeArrowheads="1"/>
          </p:cNvSpPr>
          <p:nvPr/>
        </p:nvSpPr>
        <p:spPr bwMode="auto">
          <a:xfrm>
            <a:off x="5578475" y="32893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C</a:t>
            </a:r>
            <a:endParaRPr lang="en-US" sz="2000"/>
          </a:p>
        </p:txBody>
      </p:sp>
      <p:sp>
        <p:nvSpPr>
          <p:cNvPr id="408586" name="Rectangle 10"/>
          <p:cNvSpPr>
            <a:spLocks noChangeArrowheads="1"/>
          </p:cNvSpPr>
          <p:nvPr/>
        </p:nvSpPr>
        <p:spPr bwMode="auto">
          <a:xfrm>
            <a:off x="2036763" y="47720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NADH </a:t>
            </a:r>
          </a:p>
        </p:txBody>
      </p:sp>
      <p:sp>
        <p:nvSpPr>
          <p:cNvPr id="408587" name="Oval 11"/>
          <p:cNvSpPr>
            <a:spLocks noChangeArrowheads="1"/>
          </p:cNvSpPr>
          <p:nvPr/>
        </p:nvSpPr>
        <p:spPr bwMode="auto">
          <a:xfrm>
            <a:off x="7394575" y="4822825"/>
            <a:ext cx="539750" cy="4318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r>
              <a:rPr lang="en-US" sz="2000">
                <a:solidFill>
                  <a:srgbClr val="000000"/>
                </a:solidFill>
              </a:rPr>
              <a:t> H</a:t>
            </a:r>
            <a:r>
              <a:rPr lang="en-US" sz="2000" baseline="-25000">
                <a:solidFill>
                  <a:srgbClr val="000000"/>
                </a:solidFill>
              </a:rPr>
              <a:t>2</a:t>
            </a:r>
            <a:r>
              <a:rPr lang="en-US" sz="2000">
                <a:solidFill>
                  <a:srgbClr val="000000"/>
                </a:solidFill>
              </a:rPr>
              <a:t>O</a:t>
            </a:r>
          </a:p>
        </p:txBody>
      </p:sp>
      <p:sp>
        <p:nvSpPr>
          <p:cNvPr id="408588" name="Oval 12"/>
          <p:cNvSpPr>
            <a:spLocks noChangeArrowheads="1"/>
          </p:cNvSpPr>
          <p:nvPr/>
        </p:nvSpPr>
        <p:spPr bwMode="auto">
          <a:xfrm>
            <a:off x="6415088" y="2497138"/>
            <a:ext cx="396875" cy="387350"/>
          </a:xfrm>
          <a:prstGeom prst="ellipse">
            <a:avLst/>
          </a:prstGeom>
          <a:solidFill>
            <a:srgbClr val="FFEA18"/>
          </a:solidFill>
          <a:ln w="9525">
            <a:solidFill>
              <a:srgbClr val="CC0000"/>
            </a:solidFill>
            <a:round/>
            <a:headEnd/>
            <a:tailEnd/>
          </a:ln>
        </p:spPr>
        <p:txBody>
          <a:bodyPr wrap="none" lIns="0" tIns="0" rIns="0" bIns="0"/>
          <a:lstStyle/>
          <a:p>
            <a:pPr algn="l"/>
            <a:r>
              <a:rPr lang="en-US" sz="2000">
                <a:solidFill>
                  <a:srgbClr val="CC0000"/>
                </a:solidFill>
              </a:rPr>
              <a:t>H</a:t>
            </a:r>
            <a:r>
              <a:rPr lang="en-US" sz="2000" baseline="30000">
                <a:solidFill>
                  <a:srgbClr val="CC0000"/>
                </a:solidFill>
              </a:rPr>
              <a:t>+</a:t>
            </a:r>
            <a:endParaRPr lang="en-US" sz="2000">
              <a:solidFill>
                <a:srgbClr val="CC0000"/>
              </a:solidFill>
            </a:endParaRPr>
          </a:p>
        </p:txBody>
      </p:sp>
      <p:sp>
        <p:nvSpPr>
          <p:cNvPr id="408589" name="Oval 13"/>
          <p:cNvSpPr>
            <a:spLocks noChangeArrowheads="1"/>
          </p:cNvSpPr>
          <p:nvPr/>
        </p:nvSpPr>
        <p:spPr bwMode="auto">
          <a:xfrm>
            <a:off x="6575425" y="4079875"/>
            <a:ext cx="331788" cy="303213"/>
          </a:xfrm>
          <a:prstGeom prst="ellipse">
            <a:avLst/>
          </a:prstGeom>
          <a:solidFill>
            <a:srgbClr val="CCFF66"/>
          </a:solidFill>
          <a:ln w="9525">
            <a:solidFill>
              <a:srgbClr val="008000"/>
            </a:solidFill>
            <a:round/>
            <a:headEnd/>
            <a:tailEnd/>
          </a:ln>
        </p:spPr>
        <p:txBody>
          <a:bodyPr wrap="none" lIns="0" tIns="0" rIns="0" bIns="0" anchor="ctr"/>
          <a:lstStyle/>
          <a:p>
            <a:pPr algn="l"/>
            <a:r>
              <a:rPr lang="en-US" sz="2000">
                <a:solidFill>
                  <a:srgbClr val="000000"/>
                </a:solidFill>
              </a:rPr>
              <a:t>e</a:t>
            </a:r>
            <a:r>
              <a:rPr lang="en-US" sz="2000" baseline="30000">
                <a:solidFill>
                  <a:srgbClr val="000000"/>
                </a:solidFill>
              </a:rPr>
              <a:t>–</a:t>
            </a:r>
            <a:endParaRPr lang="en-US" sz="2000">
              <a:solidFill>
                <a:srgbClr val="000000"/>
              </a:solidFill>
            </a:endParaRPr>
          </a:p>
        </p:txBody>
      </p:sp>
      <p:sp>
        <p:nvSpPr>
          <p:cNvPr id="408590" name="Rectangle 14"/>
          <p:cNvSpPr>
            <a:spLocks noChangeArrowheads="1"/>
          </p:cNvSpPr>
          <p:nvPr/>
        </p:nvSpPr>
        <p:spPr bwMode="auto">
          <a:xfrm>
            <a:off x="5419725" y="4810125"/>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 2H</a:t>
            </a:r>
            <a:r>
              <a:rPr lang="en-US" sz="2000" baseline="30000">
                <a:solidFill>
                  <a:srgbClr val="000000"/>
                </a:solidFill>
              </a:rPr>
              <a:t>+</a:t>
            </a:r>
            <a:r>
              <a:rPr lang="en-US" sz="2000">
                <a:solidFill>
                  <a:srgbClr val="000000"/>
                </a:solidFill>
              </a:rPr>
              <a:t> + </a:t>
            </a:r>
          </a:p>
        </p:txBody>
      </p:sp>
      <p:sp>
        <p:nvSpPr>
          <p:cNvPr id="408591" name="Rectangle 15"/>
          <p:cNvSpPr>
            <a:spLocks noChangeArrowheads="1"/>
          </p:cNvSpPr>
          <p:nvPr/>
        </p:nvSpPr>
        <p:spPr bwMode="auto">
          <a:xfrm>
            <a:off x="6488113" y="48101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O</a:t>
            </a:r>
            <a:r>
              <a:rPr lang="en-US" sz="2000" baseline="-25000">
                <a:solidFill>
                  <a:srgbClr val="000000"/>
                </a:solidFill>
              </a:rPr>
              <a:t>2</a:t>
            </a:r>
            <a:endParaRPr lang="en-US" sz="2000"/>
          </a:p>
        </p:txBody>
      </p:sp>
      <p:sp>
        <p:nvSpPr>
          <p:cNvPr id="158735" name="Rectangle 16"/>
          <p:cNvSpPr>
            <a:spLocks noChangeArrowheads="1"/>
          </p:cNvSpPr>
          <p:nvPr/>
        </p:nvSpPr>
        <p:spPr bwMode="auto">
          <a:xfrm>
            <a:off x="6769100" y="4848225"/>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 </a:t>
            </a:r>
            <a:endParaRPr lang="en-US" sz="2000"/>
          </a:p>
        </p:txBody>
      </p:sp>
      <p:sp>
        <p:nvSpPr>
          <p:cNvPr id="158736" name="Line 18"/>
          <p:cNvSpPr>
            <a:spLocks noChangeShapeType="1"/>
          </p:cNvSpPr>
          <p:nvPr/>
        </p:nvSpPr>
        <p:spPr bwMode="auto">
          <a:xfrm flipH="1">
            <a:off x="7875588" y="3475038"/>
            <a:ext cx="128587" cy="450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595" name="Oval 19"/>
          <p:cNvSpPr>
            <a:spLocks noChangeArrowheads="1"/>
          </p:cNvSpPr>
          <p:nvPr/>
        </p:nvSpPr>
        <p:spPr bwMode="auto">
          <a:xfrm>
            <a:off x="4613275" y="2497138"/>
            <a:ext cx="396875" cy="387350"/>
          </a:xfrm>
          <a:prstGeom prst="ellipse">
            <a:avLst/>
          </a:prstGeom>
          <a:solidFill>
            <a:srgbClr val="FFEA18"/>
          </a:solidFill>
          <a:ln w="9525">
            <a:solidFill>
              <a:srgbClr val="CC0000"/>
            </a:solidFill>
            <a:round/>
            <a:headEnd/>
            <a:tailEnd/>
          </a:ln>
        </p:spPr>
        <p:txBody>
          <a:bodyPr wrap="none" lIns="0" tIns="0" rIns="0" bIns="0"/>
          <a:lstStyle/>
          <a:p>
            <a:pPr algn="l"/>
            <a:r>
              <a:rPr lang="en-US" sz="2000">
                <a:solidFill>
                  <a:srgbClr val="CC0000"/>
                </a:solidFill>
              </a:rPr>
              <a:t>H</a:t>
            </a:r>
            <a:r>
              <a:rPr lang="en-US" sz="2000" baseline="30000">
                <a:solidFill>
                  <a:srgbClr val="CC0000"/>
                </a:solidFill>
              </a:rPr>
              <a:t>+</a:t>
            </a:r>
            <a:endParaRPr lang="en-US" sz="2000">
              <a:solidFill>
                <a:srgbClr val="CC0000"/>
              </a:solidFill>
            </a:endParaRPr>
          </a:p>
        </p:txBody>
      </p:sp>
      <p:sp>
        <p:nvSpPr>
          <p:cNvPr id="408596" name="Oval 20"/>
          <p:cNvSpPr>
            <a:spLocks noChangeArrowheads="1"/>
          </p:cNvSpPr>
          <p:nvPr/>
        </p:nvSpPr>
        <p:spPr bwMode="auto">
          <a:xfrm>
            <a:off x="2840038" y="2470150"/>
            <a:ext cx="396875" cy="387350"/>
          </a:xfrm>
          <a:prstGeom prst="ellipse">
            <a:avLst/>
          </a:prstGeom>
          <a:solidFill>
            <a:srgbClr val="FFEA18"/>
          </a:solidFill>
          <a:ln w="9525">
            <a:solidFill>
              <a:srgbClr val="CC0000"/>
            </a:solidFill>
            <a:round/>
            <a:headEnd/>
            <a:tailEnd/>
          </a:ln>
        </p:spPr>
        <p:txBody>
          <a:bodyPr wrap="none" lIns="0" tIns="0" rIns="0" bIns="0"/>
          <a:lstStyle/>
          <a:p>
            <a:pPr algn="l"/>
            <a:r>
              <a:rPr lang="en-US" sz="2000">
                <a:solidFill>
                  <a:srgbClr val="CC0000"/>
                </a:solidFill>
              </a:rPr>
              <a:t>H</a:t>
            </a:r>
            <a:r>
              <a:rPr lang="en-US" sz="2000" baseline="30000">
                <a:solidFill>
                  <a:srgbClr val="CC0000"/>
                </a:solidFill>
              </a:rPr>
              <a:t>+</a:t>
            </a:r>
            <a:endParaRPr lang="en-US" sz="2000">
              <a:solidFill>
                <a:srgbClr val="CC0000"/>
              </a:solidFill>
            </a:endParaRPr>
          </a:p>
        </p:txBody>
      </p:sp>
      <p:sp>
        <p:nvSpPr>
          <p:cNvPr id="408597" name="Oval 21"/>
          <p:cNvSpPr>
            <a:spLocks noChangeArrowheads="1"/>
          </p:cNvSpPr>
          <p:nvPr/>
        </p:nvSpPr>
        <p:spPr bwMode="auto">
          <a:xfrm>
            <a:off x="2781300" y="4197350"/>
            <a:ext cx="331788" cy="303213"/>
          </a:xfrm>
          <a:prstGeom prst="ellipse">
            <a:avLst/>
          </a:prstGeom>
          <a:solidFill>
            <a:srgbClr val="CCFF66"/>
          </a:solidFill>
          <a:ln w="9525">
            <a:solidFill>
              <a:srgbClr val="008000"/>
            </a:solidFill>
            <a:round/>
            <a:headEnd/>
            <a:tailEnd/>
          </a:ln>
        </p:spPr>
        <p:txBody>
          <a:bodyPr wrap="none" lIns="0" tIns="0" rIns="0" bIns="0" anchor="ctr"/>
          <a:lstStyle/>
          <a:p>
            <a:pPr algn="l"/>
            <a:r>
              <a:rPr lang="en-US" sz="2000">
                <a:solidFill>
                  <a:srgbClr val="000000"/>
                </a:solidFill>
              </a:rPr>
              <a:t>e</a:t>
            </a:r>
            <a:r>
              <a:rPr lang="en-US" sz="2000" baseline="30000">
                <a:solidFill>
                  <a:srgbClr val="000000"/>
                </a:solidFill>
              </a:rPr>
              <a:t>–</a:t>
            </a:r>
            <a:endParaRPr lang="en-US" sz="2000">
              <a:solidFill>
                <a:srgbClr val="000000"/>
              </a:solidFill>
            </a:endParaRPr>
          </a:p>
        </p:txBody>
      </p:sp>
      <p:sp>
        <p:nvSpPr>
          <p:cNvPr id="408598" name="Text Box 22"/>
          <p:cNvSpPr txBox="1">
            <a:spLocks noChangeArrowheads="1"/>
          </p:cNvSpPr>
          <p:nvPr/>
        </p:nvSpPr>
        <p:spPr bwMode="auto">
          <a:xfrm>
            <a:off x="3470275" y="4395788"/>
            <a:ext cx="825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600">
                <a:solidFill>
                  <a:srgbClr val="0F116A"/>
                </a:solidFill>
              </a:rPr>
              <a:t>FADH</a:t>
            </a:r>
            <a:r>
              <a:rPr lang="en-US" sz="1600" baseline="-25000">
                <a:solidFill>
                  <a:srgbClr val="0F116A"/>
                </a:solidFill>
              </a:rPr>
              <a:t>2</a:t>
            </a:r>
            <a:endParaRPr lang="en-US" sz="1600">
              <a:solidFill>
                <a:srgbClr val="0F116A"/>
              </a:solidFill>
            </a:endParaRPr>
          </a:p>
        </p:txBody>
      </p:sp>
      <p:grpSp>
        <p:nvGrpSpPr>
          <p:cNvPr id="2" name="Group 30"/>
          <p:cNvGrpSpPr>
            <a:grpSpLocks/>
          </p:cNvGrpSpPr>
          <p:nvPr/>
        </p:nvGrpSpPr>
        <p:grpSpPr bwMode="auto">
          <a:xfrm>
            <a:off x="6140450" y="4692650"/>
            <a:ext cx="296863" cy="581025"/>
            <a:chOff x="3868" y="3024"/>
            <a:chExt cx="187" cy="366"/>
          </a:xfrm>
        </p:grpSpPr>
        <p:sp>
          <p:nvSpPr>
            <p:cNvPr id="158763" name="Line 17"/>
            <p:cNvSpPr>
              <a:spLocks noChangeShapeType="1"/>
            </p:cNvSpPr>
            <p:nvPr/>
          </p:nvSpPr>
          <p:spPr bwMode="auto">
            <a:xfrm>
              <a:off x="3908" y="3191"/>
              <a:ext cx="13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64" name="Text Box 23"/>
            <p:cNvSpPr txBox="1">
              <a:spLocks noChangeArrowheads="1"/>
            </p:cNvSpPr>
            <p:nvPr/>
          </p:nvSpPr>
          <p:spPr bwMode="auto">
            <a:xfrm>
              <a:off x="3868" y="3024"/>
              <a:ext cx="18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600">
                  <a:solidFill>
                    <a:srgbClr val="000000"/>
                  </a:solidFill>
                </a:rPr>
                <a:t>1</a:t>
              </a:r>
            </a:p>
            <a:p>
              <a:pPr algn="l"/>
              <a:r>
                <a:rPr lang="en-US" sz="1600">
                  <a:solidFill>
                    <a:srgbClr val="000000"/>
                  </a:solidFill>
                </a:rPr>
                <a:t>2</a:t>
              </a:r>
              <a:endParaRPr lang="en-US" sz="1600">
                <a:solidFill>
                  <a:srgbClr val="0F116A"/>
                </a:solidFill>
                <a:latin typeface="Times" charset="0"/>
              </a:endParaRPr>
            </a:p>
          </p:txBody>
        </p:sp>
      </p:grpSp>
      <p:sp>
        <p:nvSpPr>
          <p:cNvPr id="158742" name="Rectangle 24"/>
          <p:cNvSpPr>
            <a:spLocks noChangeArrowheads="1"/>
          </p:cNvSpPr>
          <p:nvPr/>
        </p:nvSpPr>
        <p:spPr bwMode="auto">
          <a:xfrm>
            <a:off x="2397125" y="5262563"/>
            <a:ext cx="15017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1600">
                <a:solidFill>
                  <a:srgbClr val="660000"/>
                </a:solidFill>
              </a:rPr>
              <a:t>NADH </a:t>
            </a:r>
            <a:br>
              <a:rPr lang="en-US" sz="1600">
                <a:solidFill>
                  <a:srgbClr val="660000"/>
                </a:solidFill>
              </a:rPr>
            </a:br>
            <a:r>
              <a:rPr lang="en-US" sz="1600">
                <a:solidFill>
                  <a:srgbClr val="660000"/>
                </a:solidFill>
              </a:rPr>
              <a:t>dehydrogenase</a:t>
            </a:r>
          </a:p>
        </p:txBody>
      </p:sp>
      <p:sp>
        <p:nvSpPr>
          <p:cNvPr id="158743" name="Rectangle 25"/>
          <p:cNvSpPr>
            <a:spLocks noChangeArrowheads="1"/>
          </p:cNvSpPr>
          <p:nvPr/>
        </p:nvSpPr>
        <p:spPr bwMode="auto">
          <a:xfrm>
            <a:off x="4462463" y="5257800"/>
            <a:ext cx="1152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1600">
                <a:solidFill>
                  <a:srgbClr val="660000"/>
                </a:solidFill>
              </a:rPr>
              <a:t>cytochrome</a:t>
            </a:r>
            <a:r>
              <a:rPr lang="en-US" sz="1600" i="1">
                <a:solidFill>
                  <a:srgbClr val="660000"/>
                </a:solidFill>
              </a:rPr>
              <a:t/>
            </a:r>
            <a:br>
              <a:rPr lang="en-US" sz="1600" i="1">
                <a:solidFill>
                  <a:srgbClr val="660000"/>
                </a:solidFill>
              </a:rPr>
            </a:br>
            <a:r>
              <a:rPr lang="en-US" sz="1600" i="1">
                <a:solidFill>
                  <a:srgbClr val="660000"/>
                </a:solidFill>
              </a:rPr>
              <a:t>bc</a:t>
            </a:r>
            <a:r>
              <a:rPr lang="en-US" sz="1600">
                <a:solidFill>
                  <a:srgbClr val="660000"/>
                </a:solidFill>
              </a:rPr>
              <a:t> complex</a:t>
            </a:r>
          </a:p>
        </p:txBody>
      </p:sp>
      <p:sp>
        <p:nvSpPr>
          <p:cNvPr id="158744" name="Rectangle 26"/>
          <p:cNvSpPr>
            <a:spLocks noChangeArrowheads="1"/>
          </p:cNvSpPr>
          <p:nvPr/>
        </p:nvSpPr>
        <p:spPr bwMode="auto">
          <a:xfrm>
            <a:off x="6272213" y="5257800"/>
            <a:ext cx="1638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1600">
                <a:solidFill>
                  <a:srgbClr val="660000"/>
                </a:solidFill>
              </a:rPr>
              <a:t>cytochrome c</a:t>
            </a:r>
            <a:br>
              <a:rPr lang="en-US" sz="1600">
                <a:solidFill>
                  <a:srgbClr val="660000"/>
                </a:solidFill>
              </a:rPr>
            </a:br>
            <a:r>
              <a:rPr lang="en-US" sz="1600">
                <a:solidFill>
                  <a:srgbClr val="660000"/>
                </a:solidFill>
              </a:rPr>
              <a:t>oxidase complex</a:t>
            </a:r>
          </a:p>
        </p:txBody>
      </p:sp>
      <p:sp>
        <p:nvSpPr>
          <p:cNvPr id="158745" name="AutoShape 27"/>
          <p:cNvSpPr>
            <a:spLocks noChangeArrowheads="1"/>
          </p:cNvSpPr>
          <p:nvPr/>
        </p:nvSpPr>
        <p:spPr bwMode="auto">
          <a:xfrm>
            <a:off x="4214813" y="4257675"/>
            <a:ext cx="476250" cy="396875"/>
          </a:xfrm>
          <a:custGeom>
            <a:avLst/>
            <a:gdLst>
              <a:gd name="T0" fmla="*/ 2147483647 w 21600"/>
              <a:gd name="T1" fmla="*/ -205327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60" y="10800"/>
                </a:moveTo>
                <a:cubicBezTo>
                  <a:pt x="20160" y="5630"/>
                  <a:pt x="15969" y="1440"/>
                  <a:pt x="10800" y="1440"/>
                </a:cubicBezTo>
                <a:cubicBezTo>
                  <a:pt x="5630" y="1440"/>
                  <a:pt x="1440" y="5630"/>
                  <a:pt x="1440" y="10800"/>
                </a:cubicBezTo>
                <a:lnTo>
                  <a:pt x="-1" y="10799"/>
                </a:lnTo>
                <a:cubicBezTo>
                  <a:pt x="0" y="4835"/>
                  <a:pt x="4835" y="0"/>
                  <a:pt x="10800" y="0"/>
                </a:cubicBezTo>
                <a:cubicBezTo>
                  <a:pt x="16764" y="-1"/>
                  <a:pt x="21599" y="4835"/>
                  <a:pt x="21600" y="10799"/>
                </a:cubicBezTo>
                <a:lnTo>
                  <a:pt x="21600" y="10800"/>
                </a:lnTo>
                <a:lnTo>
                  <a:pt x="24300" y="10800"/>
                </a:lnTo>
                <a:lnTo>
                  <a:pt x="20880" y="14220"/>
                </a:lnTo>
                <a:lnTo>
                  <a:pt x="17460" y="10800"/>
                </a:lnTo>
                <a:lnTo>
                  <a:pt x="20160" y="1080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408604" name="Text Box 28"/>
          <p:cNvSpPr txBox="1">
            <a:spLocks noChangeArrowheads="1"/>
          </p:cNvSpPr>
          <p:nvPr/>
        </p:nvSpPr>
        <p:spPr bwMode="auto">
          <a:xfrm>
            <a:off x="4398963" y="4522788"/>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600">
                <a:solidFill>
                  <a:srgbClr val="0F116A"/>
                </a:solidFill>
              </a:rPr>
              <a:t>FAD</a:t>
            </a:r>
          </a:p>
        </p:txBody>
      </p:sp>
      <p:sp>
        <p:nvSpPr>
          <p:cNvPr id="408605" name="Oval 29"/>
          <p:cNvSpPr>
            <a:spLocks noChangeArrowheads="1"/>
          </p:cNvSpPr>
          <p:nvPr/>
        </p:nvSpPr>
        <p:spPr bwMode="auto">
          <a:xfrm>
            <a:off x="4575175" y="3756025"/>
            <a:ext cx="331788" cy="303213"/>
          </a:xfrm>
          <a:prstGeom prst="ellipse">
            <a:avLst/>
          </a:prstGeom>
          <a:solidFill>
            <a:srgbClr val="CCFF66"/>
          </a:solidFill>
          <a:ln w="9525">
            <a:solidFill>
              <a:srgbClr val="008000"/>
            </a:solidFill>
            <a:round/>
            <a:headEnd/>
            <a:tailEnd/>
          </a:ln>
        </p:spPr>
        <p:txBody>
          <a:bodyPr wrap="none" lIns="0" tIns="0" rIns="0" bIns="0" anchor="ctr"/>
          <a:lstStyle/>
          <a:p>
            <a:pPr algn="l"/>
            <a:r>
              <a:rPr lang="en-US" sz="2000">
                <a:solidFill>
                  <a:srgbClr val="000000"/>
                </a:solidFill>
              </a:rPr>
              <a:t>e</a:t>
            </a:r>
            <a:r>
              <a:rPr lang="en-US" sz="2000" baseline="30000">
                <a:solidFill>
                  <a:srgbClr val="000000"/>
                </a:solidFill>
              </a:rPr>
              <a:t>–</a:t>
            </a:r>
            <a:endParaRPr lang="en-US" sz="2000">
              <a:solidFill>
                <a:srgbClr val="000000"/>
              </a:solidFill>
            </a:endParaRPr>
          </a:p>
        </p:txBody>
      </p:sp>
      <p:sp>
        <p:nvSpPr>
          <p:cNvPr id="408607" name="Oval 31"/>
          <p:cNvSpPr>
            <a:spLocks noChangeArrowheads="1"/>
          </p:cNvSpPr>
          <p:nvPr/>
        </p:nvSpPr>
        <p:spPr bwMode="auto">
          <a:xfrm>
            <a:off x="2852738" y="4622800"/>
            <a:ext cx="331787" cy="349250"/>
          </a:xfrm>
          <a:prstGeom prst="ellipse">
            <a:avLst/>
          </a:prstGeom>
          <a:solidFill>
            <a:srgbClr val="FFEA18"/>
          </a:solidFill>
          <a:ln w="9525">
            <a:solidFill>
              <a:srgbClr val="CC0000"/>
            </a:solidFill>
            <a:round/>
            <a:headEnd/>
            <a:tailEnd/>
          </a:ln>
        </p:spPr>
        <p:txBody>
          <a:bodyPr lIns="0" tIns="0" rIns="0" bIns="0" anchor="ctr"/>
          <a:lstStyle/>
          <a:p>
            <a:r>
              <a:rPr lang="en-US" sz="2000">
                <a:solidFill>
                  <a:srgbClr val="CC0000"/>
                </a:solidFill>
              </a:rPr>
              <a:t>H</a:t>
            </a:r>
          </a:p>
        </p:txBody>
      </p:sp>
      <p:sp>
        <p:nvSpPr>
          <p:cNvPr id="408609" name="Rectangle 33"/>
          <p:cNvSpPr>
            <a:spLocks noChangeArrowheads="1"/>
          </p:cNvSpPr>
          <p:nvPr/>
        </p:nvSpPr>
        <p:spPr bwMode="auto">
          <a:xfrm>
            <a:off x="95250" y="3022600"/>
            <a:ext cx="1987550" cy="492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FFFFFF"/>
                </a:solidFill>
              </a:rPr>
              <a:t>H </a:t>
            </a:r>
            <a:r>
              <a:rPr lang="en-US" sz="2600">
                <a:solidFill>
                  <a:srgbClr val="FFFFFF"/>
                </a:solidFill>
                <a:sym typeface="Symbol" charset="0"/>
              </a:rPr>
              <a:t> </a:t>
            </a:r>
            <a:r>
              <a:rPr lang="en-US" sz="2600">
                <a:solidFill>
                  <a:srgbClr val="FFFFFF"/>
                </a:solidFill>
              </a:rPr>
              <a:t>e- + H</a:t>
            </a:r>
            <a:r>
              <a:rPr lang="en-US" sz="2600" baseline="30000">
                <a:solidFill>
                  <a:srgbClr val="FFFFFF"/>
                </a:solidFill>
              </a:rPr>
              <a:t>+</a:t>
            </a:r>
            <a:endParaRPr lang="en-US" sz="2600">
              <a:solidFill>
                <a:srgbClr val="FFFFFF"/>
              </a:solidFill>
            </a:endParaRPr>
          </a:p>
        </p:txBody>
      </p:sp>
      <p:sp>
        <p:nvSpPr>
          <p:cNvPr id="408610" name="Rectangle 34"/>
          <p:cNvSpPr>
            <a:spLocks noChangeArrowheads="1"/>
          </p:cNvSpPr>
          <p:nvPr/>
        </p:nvSpPr>
        <p:spPr bwMode="auto">
          <a:xfrm>
            <a:off x="95250" y="1435100"/>
            <a:ext cx="3135313" cy="492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chemeClr val="bg1"/>
                </a:solidFill>
              </a:rPr>
              <a:t>NADH </a:t>
            </a:r>
            <a:r>
              <a:rPr lang="en-US" sz="2600">
                <a:solidFill>
                  <a:schemeClr val="bg1"/>
                </a:solidFill>
                <a:sym typeface="Symbol" charset="0"/>
              </a:rPr>
              <a:t> </a:t>
            </a:r>
            <a:r>
              <a:rPr lang="en-US" sz="2600">
                <a:solidFill>
                  <a:schemeClr val="bg1"/>
                </a:solidFill>
              </a:rPr>
              <a:t>NAD</a:t>
            </a:r>
            <a:r>
              <a:rPr lang="en-US" sz="2600" baseline="30000">
                <a:solidFill>
                  <a:schemeClr val="bg1"/>
                </a:solidFill>
              </a:rPr>
              <a:t>+</a:t>
            </a:r>
            <a:r>
              <a:rPr lang="en-US" sz="2600">
                <a:solidFill>
                  <a:schemeClr val="bg1"/>
                </a:solidFill>
              </a:rPr>
              <a:t> + H</a:t>
            </a:r>
          </a:p>
        </p:txBody>
      </p:sp>
      <p:sp>
        <p:nvSpPr>
          <p:cNvPr id="408611" name="Oval 35"/>
          <p:cNvSpPr>
            <a:spLocks noChangeArrowheads="1"/>
          </p:cNvSpPr>
          <p:nvPr/>
        </p:nvSpPr>
        <p:spPr bwMode="auto">
          <a:xfrm>
            <a:off x="2813050" y="1430338"/>
            <a:ext cx="417513" cy="4714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8615" name="Freeform 39"/>
          <p:cNvSpPr>
            <a:spLocks/>
          </p:cNvSpPr>
          <p:nvPr/>
        </p:nvSpPr>
        <p:spPr bwMode="auto">
          <a:xfrm>
            <a:off x="273050" y="1939925"/>
            <a:ext cx="2722563" cy="1079500"/>
          </a:xfrm>
          <a:custGeom>
            <a:avLst/>
            <a:gdLst>
              <a:gd name="T0" fmla="*/ 2147483647 w 1667"/>
              <a:gd name="T1" fmla="*/ 0 h 517"/>
              <a:gd name="T2" fmla="*/ 2147483647 w 1667"/>
              <a:gd name="T3" fmla="*/ 2147483647 h 517"/>
              <a:gd name="T4" fmla="*/ 2147483647 w 1667"/>
              <a:gd name="T5" fmla="*/ 2147483647 h 517"/>
              <a:gd name="T6" fmla="*/ 2147483647 w 1667"/>
              <a:gd name="T7" fmla="*/ 2147483647 h 517"/>
              <a:gd name="T8" fmla="*/ 0 w 1667"/>
              <a:gd name="T9" fmla="*/ 2147483647 h 517"/>
              <a:gd name="T10" fmla="*/ 0 60000 65536"/>
              <a:gd name="T11" fmla="*/ 0 60000 65536"/>
              <a:gd name="T12" fmla="*/ 0 60000 65536"/>
              <a:gd name="T13" fmla="*/ 0 60000 65536"/>
              <a:gd name="T14" fmla="*/ 0 60000 65536"/>
              <a:gd name="T15" fmla="*/ 0 w 1667"/>
              <a:gd name="T16" fmla="*/ 0 h 517"/>
              <a:gd name="T17" fmla="*/ 1667 w 1667"/>
              <a:gd name="T18" fmla="*/ 517 h 517"/>
            </a:gdLst>
            <a:ahLst/>
            <a:cxnLst>
              <a:cxn ang="T10">
                <a:pos x="T0" y="T1"/>
              </a:cxn>
              <a:cxn ang="T11">
                <a:pos x="T2" y="T3"/>
              </a:cxn>
              <a:cxn ang="T12">
                <a:pos x="T4" y="T5"/>
              </a:cxn>
              <a:cxn ang="T13">
                <a:pos x="T6" y="T7"/>
              </a:cxn>
              <a:cxn ang="T14">
                <a:pos x="T8" y="T9"/>
              </a:cxn>
            </a:cxnLst>
            <a:rect l="T15" t="T16" r="T17" b="T18"/>
            <a:pathLst>
              <a:path w="1667" h="517">
                <a:moveTo>
                  <a:pt x="1667" y="0"/>
                </a:moveTo>
                <a:cubicBezTo>
                  <a:pt x="1665" y="107"/>
                  <a:pt x="1663" y="215"/>
                  <a:pt x="1523" y="263"/>
                </a:cubicBezTo>
                <a:cubicBezTo>
                  <a:pt x="1383" y="311"/>
                  <a:pt x="1043" y="278"/>
                  <a:pt x="829" y="287"/>
                </a:cubicBezTo>
                <a:cubicBezTo>
                  <a:pt x="615" y="296"/>
                  <a:pt x="377" y="278"/>
                  <a:pt x="239" y="316"/>
                </a:cubicBezTo>
                <a:cubicBezTo>
                  <a:pt x="101" y="354"/>
                  <a:pt x="50" y="435"/>
                  <a:pt x="0" y="517"/>
                </a:cubicBezTo>
              </a:path>
            </a:pathLst>
          </a:custGeom>
          <a:noFill/>
          <a:ln w="444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8617" name="Oval 41"/>
          <p:cNvSpPr>
            <a:spLocks noChangeArrowheads="1"/>
          </p:cNvSpPr>
          <p:nvPr/>
        </p:nvSpPr>
        <p:spPr bwMode="auto">
          <a:xfrm>
            <a:off x="4341813" y="4173538"/>
            <a:ext cx="331787" cy="349250"/>
          </a:xfrm>
          <a:prstGeom prst="ellipse">
            <a:avLst/>
          </a:prstGeom>
          <a:solidFill>
            <a:srgbClr val="FFEA18"/>
          </a:solidFill>
          <a:ln w="9525">
            <a:solidFill>
              <a:srgbClr val="CC0000"/>
            </a:solidFill>
            <a:round/>
            <a:headEnd/>
            <a:tailEnd/>
          </a:ln>
        </p:spPr>
        <p:txBody>
          <a:bodyPr lIns="0" tIns="0" rIns="0" bIns="0" anchor="ctr"/>
          <a:lstStyle/>
          <a:p>
            <a:r>
              <a:rPr lang="en-US" sz="2000">
                <a:solidFill>
                  <a:srgbClr val="CC0000"/>
                </a:solidFill>
              </a:rPr>
              <a:t>H</a:t>
            </a:r>
          </a:p>
        </p:txBody>
      </p:sp>
      <p:grpSp>
        <p:nvGrpSpPr>
          <p:cNvPr id="3" name="Group 43"/>
          <p:cNvGrpSpPr>
            <a:grpSpLocks/>
          </p:cNvGrpSpPr>
          <p:nvPr/>
        </p:nvGrpSpPr>
        <p:grpSpPr bwMode="auto">
          <a:xfrm>
            <a:off x="1073150" y="2032000"/>
            <a:ext cx="698500" cy="849313"/>
            <a:chOff x="5070" y="1390"/>
            <a:chExt cx="440" cy="535"/>
          </a:xfrm>
        </p:grpSpPr>
        <p:sp>
          <p:nvSpPr>
            <p:cNvPr id="158760" name="Oval 44"/>
            <p:cNvSpPr>
              <a:spLocks noChangeArrowheads="1"/>
            </p:cNvSpPr>
            <p:nvPr/>
          </p:nvSpPr>
          <p:spPr bwMode="auto">
            <a:xfrm>
              <a:off x="5070" y="1485"/>
              <a:ext cx="440" cy="44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61" name="Oval 45"/>
            <p:cNvSpPr>
              <a:spLocks noChangeArrowheads="1"/>
            </p:cNvSpPr>
            <p:nvPr/>
          </p:nvSpPr>
          <p:spPr bwMode="auto">
            <a:xfrm>
              <a:off x="5195" y="1610"/>
              <a:ext cx="190" cy="190"/>
            </a:xfrm>
            <a:prstGeom prst="ellipse">
              <a:avLst/>
            </a:prstGeom>
            <a:solidFill>
              <a:schemeClr val="folHlink"/>
            </a:solidFill>
            <a:ln w="9525">
              <a:solidFill>
                <a:schemeClr val="tx1"/>
              </a:solidFill>
              <a:round/>
              <a:headEnd/>
              <a:tailEnd/>
            </a:ln>
          </p:spPr>
          <p:txBody>
            <a:bodyPr wrap="none" anchor="ctr"/>
            <a:lstStyle/>
            <a:p>
              <a:r>
                <a:rPr lang="en-US" sz="2000">
                  <a:solidFill>
                    <a:srgbClr val="0F116A"/>
                  </a:solidFill>
                </a:rPr>
                <a:t>p</a:t>
              </a:r>
            </a:p>
          </p:txBody>
        </p:sp>
        <p:sp>
          <p:nvSpPr>
            <p:cNvPr id="158762" name="Oval 46"/>
            <p:cNvSpPr>
              <a:spLocks noChangeArrowheads="1"/>
            </p:cNvSpPr>
            <p:nvPr/>
          </p:nvSpPr>
          <p:spPr bwMode="auto">
            <a:xfrm>
              <a:off x="5225" y="1390"/>
              <a:ext cx="190" cy="19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e</a:t>
              </a:r>
            </a:p>
          </p:txBody>
        </p:sp>
      </p:grpSp>
      <p:sp>
        <p:nvSpPr>
          <p:cNvPr id="408623" name="Line 47"/>
          <p:cNvSpPr>
            <a:spLocks noChangeShapeType="1"/>
          </p:cNvSpPr>
          <p:nvPr/>
        </p:nvSpPr>
        <p:spPr bwMode="auto">
          <a:xfrm flipV="1">
            <a:off x="2987675" y="2868613"/>
            <a:ext cx="7938" cy="630237"/>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8624" name="Line 48"/>
          <p:cNvSpPr>
            <a:spLocks noChangeShapeType="1"/>
          </p:cNvSpPr>
          <p:nvPr/>
        </p:nvSpPr>
        <p:spPr bwMode="auto">
          <a:xfrm flipV="1">
            <a:off x="4813300" y="2874963"/>
            <a:ext cx="7938" cy="630237"/>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8625" name="Line 49"/>
          <p:cNvSpPr>
            <a:spLocks noChangeShapeType="1"/>
          </p:cNvSpPr>
          <p:nvPr/>
        </p:nvSpPr>
        <p:spPr bwMode="auto">
          <a:xfrm flipV="1">
            <a:off x="6630988" y="2874963"/>
            <a:ext cx="7937" cy="630237"/>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8627" name="AutoShape 51"/>
          <p:cNvSpPr>
            <a:spLocks noChangeArrowheads="1"/>
          </p:cNvSpPr>
          <p:nvPr/>
        </p:nvSpPr>
        <p:spPr bwMode="auto">
          <a:xfrm>
            <a:off x="4754563" y="1293813"/>
            <a:ext cx="4197350" cy="5334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l"/>
            <a:r>
              <a:rPr lang="en-US" sz="2600">
                <a:solidFill>
                  <a:schemeClr val="bg1"/>
                </a:solidFill>
              </a:rPr>
              <a:t>Building proton gradient</a:t>
            </a:r>
            <a:r>
              <a:rPr lang="en-US" sz="2600" i="1">
                <a:solidFill>
                  <a:schemeClr val="bg1"/>
                </a:solidFill>
              </a:rPr>
              <a:t>!</a:t>
            </a:r>
            <a:endParaRPr lang="en-US" sz="3000">
              <a:solidFill>
                <a:schemeClr val="bg1"/>
              </a:solidFill>
            </a:endParaRPr>
          </a:p>
        </p:txBody>
      </p:sp>
      <p:sp>
        <p:nvSpPr>
          <p:cNvPr id="408628" name="Rectangle 52"/>
          <p:cNvSpPr>
            <a:spLocks noChangeArrowheads="1"/>
          </p:cNvSpPr>
          <p:nvPr/>
        </p:nvSpPr>
        <p:spPr bwMode="auto">
          <a:xfrm>
            <a:off x="2719388" y="6305550"/>
            <a:ext cx="6345237"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a:solidFill>
                  <a:srgbClr val="0F116A"/>
                </a:solidFill>
              </a:rPr>
              <a:t>What powers the proton (H</a:t>
            </a:r>
            <a:r>
              <a:rPr lang="en-US" sz="2600" baseline="30000">
                <a:solidFill>
                  <a:srgbClr val="0F116A"/>
                </a:solidFill>
              </a:rPr>
              <a:t>+</a:t>
            </a:r>
            <a:r>
              <a:rPr lang="en-US" sz="2600">
                <a:solidFill>
                  <a:srgbClr val="0F116A"/>
                </a:solidFill>
              </a:rPr>
              <a:t>) pumps?…</a:t>
            </a:r>
            <a:endParaRPr lang="en-US" sz="3000">
              <a:solidFill>
                <a:srgbClr val="0F116A"/>
              </a:solidFill>
            </a:endParaRPr>
          </a:p>
        </p:txBody>
      </p:sp>
    </p:spTree>
    <p:extLst>
      <p:ext uri="{BB962C8B-B14F-4D97-AF65-F5344CB8AC3E}">
        <p14:creationId xmlns:p14="http://schemas.microsoft.com/office/powerpoint/2010/main" val="47348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610"/>
                                        </p:tgtEl>
                                        <p:attrNameLst>
                                          <p:attrName>style.visibility</p:attrName>
                                        </p:attrNameLst>
                                      </p:cBhvr>
                                      <p:to>
                                        <p:strVal val="visible"/>
                                      </p:to>
                                    </p:set>
                                    <p:animEffect transition="in" filter="wipe(left)">
                                      <p:cBhvr>
                                        <p:cTn id="7" dur="500"/>
                                        <p:tgtEl>
                                          <p:spTgt spid="40861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611"/>
                                        </p:tgtEl>
                                        <p:attrNameLst>
                                          <p:attrName>style.visibility</p:attrName>
                                        </p:attrNameLst>
                                      </p:cBhvr>
                                      <p:to>
                                        <p:strVal val="visible"/>
                                      </p:to>
                                    </p:set>
                                    <p:animEffect transition="in" filter="wipe(left)">
                                      <p:cBhvr>
                                        <p:cTn id="12" dur="500"/>
                                        <p:tgtEl>
                                          <p:spTgt spid="408611"/>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08615"/>
                                        </p:tgtEl>
                                        <p:attrNameLst>
                                          <p:attrName>style.visibility</p:attrName>
                                        </p:attrNameLst>
                                      </p:cBhvr>
                                      <p:to>
                                        <p:strVal val="visible"/>
                                      </p:to>
                                    </p:set>
                                    <p:animEffect transition="in" filter="wipe(right)">
                                      <p:cBhvr>
                                        <p:cTn id="22" dur="500"/>
                                        <p:tgtEl>
                                          <p:spTgt spid="408615"/>
                                        </p:tgtEl>
                                      </p:cBhvr>
                                    </p:animEffect>
                                  </p:childTnLst>
                                  <p:subTnLst>
                                    <p:audio>
                                      <p:cMediaNode>
                                        <p:cTn display="0" masterRel="sameClick">
                                          <p:stCondLst>
                                            <p:cond evt="begin" delay="0">
                                              <p:tn val="20"/>
                                            </p:cond>
                                          </p:stCondLst>
                                          <p:endCondLst>
                                            <p:cond evt="onStopAudio" delay="0">
                                              <p:tgtEl>
                                                <p:sldTgt/>
                                              </p:tgtEl>
                                            </p:cond>
                                          </p:endCondLst>
                                        </p:cTn>
                                        <p:tgtEl>
                                          <p:sndTgt r:embed="rId6" name="Laser"/>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8609"/>
                                        </p:tgtEl>
                                        <p:attrNameLst>
                                          <p:attrName>style.visibility</p:attrName>
                                        </p:attrNameLst>
                                      </p:cBhvr>
                                      <p:to>
                                        <p:strVal val="visible"/>
                                      </p:to>
                                    </p:set>
                                    <p:animEffect transition="in" filter="wipe(left)">
                                      <p:cBhvr>
                                        <p:cTn id="27" dur="500"/>
                                        <p:tgtEl>
                                          <p:spTgt spid="408609"/>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8586">
                                            <p:txEl>
                                              <p:pRg st="0" end="0"/>
                                            </p:txEl>
                                          </p:spTgt>
                                        </p:tgtEl>
                                        <p:attrNameLst>
                                          <p:attrName>style.visibility</p:attrName>
                                        </p:attrNameLst>
                                      </p:cBhvr>
                                      <p:to>
                                        <p:strVal val="visible"/>
                                      </p:to>
                                    </p:set>
                                    <p:animEffect transition="in" filter="wipe(left)">
                                      <p:cBhvr>
                                        <p:cTn id="32" dur="500"/>
                                        <p:tgtEl>
                                          <p:spTgt spid="408586">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08583">
                                            <p:txEl>
                                              <p:pRg st="0" end="0"/>
                                            </p:txEl>
                                          </p:spTgt>
                                        </p:tgtEl>
                                        <p:attrNameLst>
                                          <p:attrName>style.visibility</p:attrName>
                                        </p:attrNameLst>
                                      </p:cBhvr>
                                      <p:to>
                                        <p:strVal val="visible"/>
                                      </p:to>
                                    </p:set>
                                    <p:animEffect transition="in" filter="wipe(left)">
                                      <p:cBhvr>
                                        <p:cTn id="36" dur="500"/>
                                        <p:tgtEl>
                                          <p:spTgt spid="40858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08607"/>
                                        </p:tgtEl>
                                        <p:attrNameLst>
                                          <p:attrName>style.visibility</p:attrName>
                                        </p:attrNameLst>
                                      </p:cBhvr>
                                      <p:to>
                                        <p:strVal val="visible"/>
                                      </p:to>
                                    </p:set>
                                    <p:animEffect transition="in" filter="wipe(down)">
                                      <p:cBhvr>
                                        <p:cTn id="41" dur="500"/>
                                        <p:tgtEl>
                                          <p:spTgt spid="408607"/>
                                        </p:tgtEl>
                                      </p:cBhvr>
                                    </p:animEffect>
                                  </p:childTnLst>
                                  <p:subTnLst>
                                    <p:audio>
                                      <p:cMediaNode>
                                        <p:cTn display="0" masterRel="sameClick">
                                          <p:stCondLst>
                                            <p:cond evt="begin" delay="0">
                                              <p:tn val="39"/>
                                            </p:cond>
                                          </p:stCondLst>
                                          <p:endCondLst>
                                            <p:cond evt="onStopAudio" delay="0">
                                              <p:tgtEl>
                                                <p:sldTgt/>
                                              </p:tgtEl>
                                            </p:cond>
                                          </p:endCondLst>
                                        </p:cTn>
                                        <p:tgtEl>
                                          <p:sndTgt r:embed="rId7" name="String"/>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xit" presetSubtype="0" fill="hold" grpId="1" nodeType="clickEffect">
                                  <p:stCondLst>
                                    <p:cond delay="0"/>
                                  </p:stCondLst>
                                  <p:childTnLst>
                                    <p:animEffect transition="out" filter="dissolve">
                                      <p:cBhvr>
                                        <p:cTn id="45" dur="500"/>
                                        <p:tgtEl>
                                          <p:spTgt spid="408607"/>
                                        </p:tgtEl>
                                      </p:cBhvr>
                                    </p:animEffect>
                                    <p:set>
                                      <p:cBhvr>
                                        <p:cTn id="46" dur="1" fill="hold">
                                          <p:stCondLst>
                                            <p:cond delay="499"/>
                                          </p:stCondLst>
                                        </p:cTn>
                                        <p:tgtEl>
                                          <p:spTgt spid="408607"/>
                                        </p:tgtEl>
                                        <p:attrNameLst>
                                          <p:attrName>style.visibility</p:attrName>
                                        </p:attrNameLst>
                                      </p:cBhvr>
                                      <p:to>
                                        <p:strVal val="hidden"/>
                                      </p:to>
                                    </p:se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08597"/>
                                        </p:tgtEl>
                                        <p:attrNameLst>
                                          <p:attrName>style.visibility</p:attrName>
                                        </p:attrNameLst>
                                      </p:cBhvr>
                                      <p:to>
                                        <p:strVal val="visible"/>
                                      </p:to>
                                    </p:set>
                                    <p:animEffect transition="in" filter="wipe(left)">
                                      <p:cBhvr>
                                        <p:cTn id="50" dur="500"/>
                                        <p:tgtEl>
                                          <p:spTgt spid="408597"/>
                                        </p:tgtEl>
                                      </p:cBhvr>
                                    </p:animEffect>
                                  </p:childTnLst>
                                  <p:subTnLst>
                                    <p:audio>
                                      <p:cMediaNode>
                                        <p:cTn display="0" masterRel="sameClick">
                                          <p:stCondLst>
                                            <p:cond evt="begin" delay="0">
                                              <p:tn val="48"/>
                                            </p:cond>
                                          </p:stCondLst>
                                          <p:endCondLst>
                                            <p:cond evt="onStopAudio" delay="0">
                                              <p:tgtEl>
                                                <p:sldTgt/>
                                              </p:tgtEl>
                                            </p:cond>
                                          </p:endCondLst>
                                        </p:cTn>
                                        <p:tgtEl>
                                          <p:sndTgt r:embed="rId8" name="Pong"/>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08623"/>
                                        </p:tgtEl>
                                        <p:attrNameLst>
                                          <p:attrName>style.visibility</p:attrName>
                                        </p:attrNameLst>
                                      </p:cBhvr>
                                      <p:to>
                                        <p:strVal val="visible"/>
                                      </p:to>
                                    </p:set>
                                    <p:animEffect transition="in" filter="wipe(down)">
                                      <p:cBhvr>
                                        <p:cTn id="55" dur="500"/>
                                        <p:tgtEl>
                                          <p:spTgt spid="408623"/>
                                        </p:tgtEl>
                                      </p:cBhvr>
                                    </p:animEffect>
                                  </p:childTnLst>
                                  <p:subTnLst>
                                    <p:audio>
                                      <p:cMediaNode>
                                        <p:cTn display="0" masterRel="sameClick">
                                          <p:stCondLst>
                                            <p:cond evt="begin" delay="0">
                                              <p:tn val="53"/>
                                            </p:cond>
                                          </p:stCondLst>
                                          <p:endCondLst>
                                            <p:cond evt="onStopAudio" delay="0">
                                              <p:tgtEl>
                                                <p:sldTgt/>
                                              </p:tgtEl>
                                            </p:cond>
                                          </p:endCondLst>
                                        </p:cTn>
                                        <p:tgtEl>
                                          <p:sndTgt r:embed="rId6" name="Laser"/>
                                        </p:tgtEl>
                                      </p:cMediaNode>
                                    </p:audio>
                                  </p:subTnLst>
                                </p:cTn>
                              </p:par>
                            </p:childTnLst>
                          </p:cTn>
                        </p:par>
                        <p:par>
                          <p:cTn id="56" fill="hold" nodeType="afterGroup">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408596"/>
                                        </p:tgtEl>
                                        <p:attrNameLst>
                                          <p:attrName>style.visibility</p:attrName>
                                        </p:attrNameLst>
                                      </p:cBhvr>
                                      <p:to>
                                        <p:strVal val="visible"/>
                                      </p:to>
                                    </p:set>
                                    <p:animEffect transition="in" filter="wipe(down)">
                                      <p:cBhvr>
                                        <p:cTn id="59" dur="500"/>
                                        <p:tgtEl>
                                          <p:spTgt spid="408596"/>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08605"/>
                                        </p:tgtEl>
                                        <p:attrNameLst>
                                          <p:attrName>style.visibility</p:attrName>
                                        </p:attrNameLst>
                                      </p:cBhvr>
                                      <p:to>
                                        <p:strVal val="visible"/>
                                      </p:to>
                                    </p:set>
                                    <p:animEffect transition="in" filter="wipe(left)">
                                      <p:cBhvr>
                                        <p:cTn id="64" dur="500"/>
                                        <p:tgtEl>
                                          <p:spTgt spid="408605"/>
                                        </p:tgtEl>
                                      </p:cBhvr>
                                    </p:animEffect>
                                  </p:childTnLst>
                                  <p:subTnLst>
                                    <p:audio>
                                      <p:cMediaNode>
                                        <p:cTn display="0" masterRel="sameClick">
                                          <p:stCondLst>
                                            <p:cond evt="begin" delay="0">
                                              <p:tn val="62"/>
                                            </p:cond>
                                          </p:stCondLst>
                                          <p:endCondLst>
                                            <p:cond evt="onStopAudio" delay="0">
                                              <p:tgtEl>
                                                <p:sldTgt/>
                                              </p:tgtEl>
                                            </p:cond>
                                          </p:endCondLst>
                                        </p:cTn>
                                        <p:tgtEl>
                                          <p:sndTgt r:embed="rId8" name="Pong"/>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08624"/>
                                        </p:tgtEl>
                                        <p:attrNameLst>
                                          <p:attrName>style.visibility</p:attrName>
                                        </p:attrNameLst>
                                      </p:cBhvr>
                                      <p:to>
                                        <p:strVal val="visible"/>
                                      </p:to>
                                    </p:set>
                                    <p:animEffect transition="in" filter="wipe(down)">
                                      <p:cBhvr>
                                        <p:cTn id="69" dur="500"/>
                                        <p:tgtEl>
                                          <p:spTgt spid="408624"/>
                                        </p:tgtEl>
                                      </p:cBhvr>
                                    </p:animEffect>
                                  </p:childTnLst>
                                  <p:subTnLst>
                                    <p:audio>
                                      <p:cMediaNode>
                                        <p:cTn display="0" masterRel="sameClick">
                                          <p:stCondLst>
                                            <p:cond evt="begin" delay="0">
                                              <p:tn val="67"/>
                                            </p:cond>
                                          </p:stCondLst>
                                          <p:endCondLst>
                                            <p:cond evt="onStopAudio" delay="0">
                                              <p:tgtEl>
                                                <p:sldTgt/>
                                              </p:tgtEl>
                                            </p:cond>
                                          </p:endCondLst>
                                        </p:cTn>
                                        <p:tgtEl>
                                          <p:sndTgt r:embed="rId6" name="Laser"/>
                                        </p:tgtEl>
                                      </p:cMediaNode>
                                    </p:audio>
                                  </p:subTnLst>
                                </p:cTn>
                              </p:par>
                            </p:childTnLst>
                          </p:cTn>
                        </p:par>
                        <p:par>
                          <p:cTn id="70" fill="hold" nodeType="afterGroup">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408595"/>
                                        </p:tgtEl>
                                        <p:attrNameLst>
                                          <p:attrName>style.visibility</p:attrName>
                                        </p:attrNameLst>
                                      </p:cBhvr>
                                      <p:to>
                                        <p:strVal val="visible"/>
                                      </p:to>
                                    </p:set>
                                    <p:animEffect transition="in" filter="wipe(down)">
                                      <p:cBhvr>
                                        <p:cTn id="73" dur="500"/>
                                        <p:tgtEl>
                                          <p:spTgt spid="408595"/>
                                        </p:tgtEl>
                                      </p:cBhvr>
                                    </p:animEffect>
                                  </p:childTnLst>
                                  <p:subTnLst>
                                    <p:audio>
                                      <p:cMediaNode>
                                        <p:cTn display="0" masterRel="sameClick">
                                          <p:stCondLst>
                                            <p:cond evt="begin" delay="0">
                                              <p:tn val="71"/>
                                            </p:cond>
                                          </p:stCondLst>
                                          <p:endCondLst>
                                            <p:cond evt="onStopAudio" delay="0">
                                              <p:tgtEl>
                                                <p:sldTgt/>
                                              </p:tgtEl>
                                            </p:cond>
                                          </p:endCondLst>
                                        </p:cTn>
                                        <p:tgtEl>
                                          <p:sndTgt r:embed="rId5" name="Chimes"/>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08589"/>
                                        </p:tgtEl>
                                        <p:attrNameLst>
                                          <p:attrName>style.visibility</p:attrName>
                                        </p:attrNameLst>
                                      </p:cBhvr>
                                      <p:to>
                                        <p:strVal val="visible"/>
                                      </p:to>
                                    </p:set>
                                    <p:animEffect transition="in" filter="wipe(left)">
                                      <p:cBhvr>
                                        <p:cTn id="78" dur="500"/>
                                        <p:tgtEl>
                                          <p:spTgt spid="408589"/>
                                        </p:tgtEl>
                                      </p:cBhvr>
                                    </p:animEffect>
                                  </p:childTnLst>
                                  <p:subTnLst>
                                    <p:audio>
                                      <p:cMediaNode>
                                        <p:cTn display="0" masterRel="sameClick">
                                          <p:stCondLst>
                                            <p:cond evt="begin" delay="0">
                                              <p:tn val="76"/>
                                            </p:cond>
                                          </p:stCondLst>
                                          <p:endCondLst>
                                            <p:cond evt="onStopAudio" delay="0">
                                              <p:tgtEl>
                                                <p:sldTgt/>
                                              </p:tgtEl>
                                            </p:cond>
                                          </p:endCondLst>
                                        </p:cTn>
                                        <p:tgtEl>
                                          <p:sndTgt r:embed="rId8" name="Pong"/>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08625"/>
                                        </p:tgtEl>
                                        <p:attrNameLst>
                                          <p:attrName>style.visibility</p:attrName>
                                        </p:attrNameLst>
                                      </p:cBhvr>
                                      <p:to>
                                        <p:strVal val="visible"/>
                                      </p:to>
                                    </p:set>
                                    <p:animEffect transition="in" filter="wipe(down)">
                                      <p:cBhvr>
                                        <p:cTn id="83" dur="500"/>
                                        <p:tgtEl>
                                          <p:spTgt spid="408625"/>
                                        </p:tgtEl>
                                      </p:cBhvr>
                                    </p:animEffect>
                                  </p:childTnLst>
                                  <p:subTnLst>
                                    <p:audio>
                                      <p:cMediaNode>
                                        <p:cTn display="0" masterRel="sameClick">
                                          <p:stCondLst>
                                            <p:cond evt="begin" delay="0">
                                              <p:tn val="81"/>
                                            </p:cond>
                                          </p:stCondLst>
                                          <p:endCondLst>
                                            <p:cond evt="onStopAudio" delay="0">
                                              <p:tgtEl>
                                                <p:sldTgt/>
                                              </p:tgtEl>
                                            </p:cond>
                                          </p:endCondLst>
                                        </p:cTn>
                                        <p:tgtEl>
                                          <p:sndTgt r:embed="rId6" name="Laser"/>
                                        </p:tgtEl>
                                      </p:cMediaNode>
                                    </p:audio>
                                  </p:subTnLst>
                                </p:cTn>
                              </p:par>
                            </p:childTnLst>
                          </p:cTn>
                        </p:par>
                        <p:par>
                          <p:cTn id="84" fill="hold" nodeType="afterGroup">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408588"/>
                                        </p:tgtEl>
                                        <p:attrNameLst>
                                          <p:attrName>style.visibility</p:attrName>
                                        </p:attrNameLst>
                                      </p:cBhvr>
                                      <p:to>
                                        <p:strVal val="visible"/>
                                      </p:to>
                                    </p:set>
                                    <p:animEffect transition="in" filter="wipe(down)">
                                      <p:cBhvr>
                                        <p:cTn id="87" dur="500"/>
                                        <p:tgtEl>
                                          <p:spTgt spid="408588"/>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08598">
                                            <p:txEl>
                                              <p:pRg st="0" end="0"/>
                                            </p:txEl>
                                          </p:spTgt>
                                        </p:tgtEl>
                                        <p:attrNameLst>
                                          <p:attrName>style.visibility</p:attrName>
                                        </p:attrNameLst>
                                      </p:cBhvr>
                                      <p:to>
                                        <p:strVal val="visible"/>
                                      </p:to>
                                    </p:set>
                                    <p:animEffect transition="in" filter="wipe(left)">
                                      <p:cBhvr>
                                        <p:cTn id="92" dur="500"/>
                                        <p:tgtEl>
                                          <p:spTgt spid="408598">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4" name="Vibro Up"/>
                                        </p:tgtEl>
                                      </p:cMediaNode>
                                    </p:audio>
                                  </p:subTnLst>
                                </p:cTn>
                              </p:par>
                            </p:childTnLst>
                          </p:cTn>
                        </p:par>
                        <p:par>
                          <p:cTn id="93" fill="hold" nodeType="afterGroup">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408604">
                                            <p:txEl>
                                              <p:pRg st="0" end="0"/>
                                            </p:txEl>
                                          </p:spTgt>
                                        </p:tgtEl>
                                        <p:attrNameLst>
                                          <p:attrName>style.visibility</p:attrName>
                                        </p:attrNameLst>
                                      </p:cBhvr>
                                      <p:to>
                                        <p:strVal val="visible"/>
                                      </p:to>
                                    </p:set>
                                    <p:animEffect transition="in" filter="wipe(left)">
                                      <p:cBhvr>
                                        <p:cTn id="96" dur="500"/>
                                        <p:tgtEl>
                                          <p:spTgt spid="408604">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8617"/>
                                        </p:tgtEl>
                                        <p:attrNameLst>
                                          <p:attrName>style.visibility</p:attrName>
                                        </p:attrNameLst>
                                      </p:cBhvr>
                                      <p:to>
                                        <p:strVal val="visible"/>
                                      </p:to>
                                    </p:set>
                                    <p:animEffect transition="in" filter="wipe(down)">
                                      <p:cBhvr>
                                        <p:cTn id="101" dur="500"/>
                                        <p:tgtEl>
                                          <p:spTgt spid="408617"/>
                                        </p:tgtEl>
                                      </p:cBhvr>
                                    </p:animEffect>
                                  </p:childTnLst>
                                  <p:subTnLst>
                                    <p:audio>
                                      <p:cMediaNode>
                                        <p:cTn display="0" masterRel="sameClick">
                                          <p:stCondLst>
                                            <p:cond evt="begin" delay="0">
                                              <p:tn val="99"/>
                                            </p:cond>
                                          </p:stCondLst>
                                          <p:endCondLst>
                                            <p:cond evt="onStopAudio" delay="0">
                                              <p:tgtEl>
                                                <p:sldTgt/>
                                              </p:tgtEl>
                                            </p:cond>
                                          </p:endCondLst>
                                        </p:cTn>
                                        <p:tgtEl>
                                          <p:sndTgt r:embed="rId7" name="String"/>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grpId="1" nodeType="clickEffect">
                                  <p:stCondLst>
                                    <p:cond delay="0"/>
                                  </p:stCondLst>
                                  <p:childTnLst>
                                    <p:animEffect transition="out" filter="dissolve">
                                      <p:cBhvr>
                                        <p:cTn id="105" dur="500"/>
                                        <p:tgtEl>
                                          <p:spTgt spid="408617"/>
                                        </p:tgtEl>
                                      </p:cBhvr>
                                    </p:animEffect>
                                    <p:set>
                                      <p:cBhvr>
                                        <p:cTn id="106" dur="1" fill="hold">
                                          <p:stCondLst>
                                            <p:cond delay="499"/>
                                          </p:stCondLst>
                                        </p:cTn>
                                        <p:tgtEl>
                                          <p:spTgt spid="408617"/>
                                        </p:tgtEl>
                                        <p:attrNameLst>
                                          <p:attrName>style.visibility</p:attrName>
                                        </p:attrNameLst>
                                      </p:cBhvr>
                                      <p:to>
                                        <p:strVal val="hidden"/>
                                      </p:to>
                                    </p:set>
                                  </p:childTnLst>
                                </p:cTn>
                              </p:par>
                            </p:childTnLst>
                          </p:cTn>
                        </p:par>
                        <p:par>
                          <p:cTn id="107" fill="hold" nodeType="afterGroup">
                            <p:stCondLst>
                              <p:cond delay="500"/>
                            </p:stCondLst>
                            <p:childTnLst>
                              <p:par>
                                <p:cTn id="108" presetID="22" presetClass="entr" presetSubtype="4" fill="hold" grpId="1" nodeType="afterEffect">
                                  <p:stCondLst>
                                    <p:cond delay="0"/>
                                  </p:stCondLst>
                                  <p:childTnLst>
                                    <p:set>
                                      <p:cBhvr>
                                        <p:cTn id="109" dur="1" fill="hold">
                                          <p:stCondLst>
                                            <p:cond delay="0"/>
                                          </p:stCondLst>
                                        </p:cTn>
                                        <p:tgtEl>
                                          <p:spTgt spid="408605"/>
                                        </p:tgtEl>
                                        <p:attrNameLst>
                                          <p:attrName>style.visibility</p:attrName>
                                        </p:attrNameLst>
                                      </p:cBhvr>
                                      <p:to>
                                        <p:strVal val="visible"/>
                                      </p:to>
                                    </p:set>
                                    <p:animEffect transition="in" filter="wipe(down)">
                                      <p:cBhvr>
                                        <p:cTn id="110" dur="500"/>
                                        <p:tgtEl>
                                          <p:spTgt spid="408605"/>
                                        </p:tgtEl>
                                      </p:cBhvr>
                                    </p:animEffect>
                                  </p:childTnLst>
                                  <p:subTnLst>
                                    <p:audio>
                                      <p:cMediaNode>
                                        <p:cTn display="0" masterRel="sameClick">
                                          <p:stCondLst>
                                            <p:cond evt="begin" delay="0">
                                              <p:tn val="108"/>
                                            </p:cond>
                                          </p:stCondLst>
                                          <p:endCondLst>
                                            <p:cond evt="onStopAudio" delay="0">
                                              <p:tgtEl>
                                                <p:sldTgt/>
                                              </p:tgtEl>
                                            </p:cond>
                                          </p:endCondLst>
                                        </p:cTn>
                                        <p:tgtEl>
                                          <p:sndTgt r:embed="rId8" name="Pong"/>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grpId="1" nodeType="clickEffect">
                                  <p:stCondLst>
                                    <p:cond delay="0"/>
                                  </p:stCondLst>
                                  <p:childTnLst>
                                    <p:set>
                                      <p:cBhvr>
                                        <p:cTn id="114" dur="1" fill="hold">
                                          <p:stCondLst>
                                            <p:cond delay="0"/>
                                          </p:stCondLst>
                                        </p:cTn>
                                        <p:tgtEl>
                                          <p:spTgt spid="408624"/>
                                        </p:tgtEl>
                                        <p:attrNameLst>
                                          <p:attrName>style.visibility</p:attrName>
                                        </p:attrNameLst>
                                      </p:cBhvr>
                                      <p:to>
                                        <p:strVal val="visible"/>
                                      </p:to>
                                    </p:set>
                                    <p:animEffect transition="in" filter="wipe(down)">
                                      <p:cBhvr>
                                        <p:cTn id="115" dur="500"/>
                                        <p:tgtEl>
                                          <p:spTgt spid="408624"/>
                                        </p:tgtEl>
                                      </p:cBhvr>
                                    </p:animEffect>
                                  </p:childTnLst>
                                  <p:subTnLst>
                                    <p:audio>
                                      <p:cMediaNode>
                                        <p:cTn display="0" masterRel="sameClick">
                                          <p:stCondLst>
                                            <p:cond evt="begin" delay="0">
                                              <p:tn val="113"/>
                                            </p:cond>
                                          </p:stCondLst>
                                          <p:endCondLst>
                                            <p:cond evt="onStopAudio" delay="0">
                                              <p:tgtEl>
                                                <p:sldTgt/>
                                              </p:tgtEl>
                                            </p:cond>
                                          </p:endCondLst>
                                        </p:cTn>
                                        <p:tgtEl>
                                          <p:sndTgt r:embed="rId6" name="Laser"/>
                                        </p:tgtEl>
                                      </p:cMediaNode>
                                    </p:audio>
                                  </p:subTnLst>
                                </p:cTn>
                              </p:par>
                            </p:childTnLst>
                          </p:cTn>
                        </p:par>
                        <p:par>
                          <p:cTn id="116" fill="hold" nodeType="afterGroup">
                            <p:stCondLst>
                              <p:cond delay="500"/>
                            </p:stCondLst>
                            <p:childTnLst>
                              <p:par>
                                <p:cTn id="117" presetID="22" presetClass="entr" presetSubtype="4" fill="hold" grpId="1" nodeType="afterEffect">
                                  <p:stCondLst>
                                    <p:cond delay="0"/>
                                  </p:stCondLst>
                                  <p:childTnLst>
                                    <p:set>
                                      <p:cBhvr>
                                        <p:cTn id="118" dur="1" fill="hold">
                                          <p:stCondLst>
                                            <p:cond delay="0"/>
                                          </p:stCondLst>
                                        </p:cTn>
                                        <p:tgtEl>
                                          <p:spTgt spid="408595"/>
                                        </p:tgtEl>
                                        <p:attrNameLst>
                                          <p:attrName>style.visibility</p:attrName>
                                        </p:attrNameLst>
                                      </p:cBhvr>
                                      <p:to>
                                        <p:strVal val="visible"/>
                                      </p:to>
                                    </p:set>
                                    <p:animEffect transition="in" filter="wipe(down)">
                                      <p:cBhvr>
                                        <p:cTn id="119" dur="500"/>
                                        <p:tgtEl>
                                          <p:spTgt spid="408595"/>
                                        </p:tgtEl>
                                      </p:cBhvr>
                                    </p:animEffect>
                                  </p:childTnLst>
                                  <p:subTnLst>
                                    <p:audio>
                                      <p:cMediaNode>
                                        <p:cTn display="0" masterRel="sameClick">
                                          <p:stCondLst>
                                            <p:cond evt="begin" delay="0">
                                              <p:tn val="117"/>
                                            </p:cond>
                                          </p:stCondLst>
                                          <p:endCondLst>
                                            <p:cond evt="onStopAudio" delay="0">
                                              <p:tgtEl>
                                                <p:sldTgt/>
                                              </p:tgtEl>
                                            </p:cond>
                                          </p:endCondLst>
                                        </p:cTn>
                                        <p:tgtEl>
                                          <p:sndTgt r:embed="rId5" name="Chimes"/>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08591">
                                            <p:txEl>
                                              <p:pRg st="0" end="0"/>
                                            </p:txEl>
                                          </p:spTgt>
                                        </p:tgtEl>
                                        <p:attrNameLst>
                                          <p:attrName>style.visibility</p:attrName>
                                        </p:attrNameLst>
                                      </p:cBhvr>
                                      <p:to>
                                        <p:strVal val="visible"/>
                                      </p:to>
                                    </p:set>
                                    <p:animEffect transition="in" filter="wipe(left)">
                                      <p:cBhvr>
                                        <p:cTn id="124" dur="500"/>
                                        <p:tgtEl>
                                          <p:spTgt spid="408591">
                                            <p:txEl>
                                              <p:pRg st="0" end="0"/>
                                            </p:txEl>
                                          </p:spTgt>
                                        </p:tgtEl>
                                      </p:cBhvr>
                                    </p:animEffect>
                                  </p:childTnLst>
                                  <p:subTnLst>
                                    <p:audio>
                                      <p:cMediaNode>
                                        <p:cTn display="0" masterRel="sameClick">
                                          <p:stCondLst>
                                            <p:cond evt="begin" delay="0">
                                              <p:tn val="122"/>
                                            </p:cond>
                                          </p:stCondLst>
                                          <p:endCondLst>
                                            <p:cond evt="onStopAudio" delay="0">
                                              <p:tgtEl>
                                                <p:sldTgt/>
                                              </p:tgtEl>
                                            </p:cond>
                                          </p:endCondLst>
                                        </p:cTn>
                                        <p:tgtEl>
                                          <p:sndTgt r:embed="rId9" name="Bubbles"/>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08590">
                                            <p:txEl>
                                              <p:pRg st="0" end="0"/>
                                            </p:txEl>
                                          </p:spTgt>
                                        </p:tgtEl>
                                        <p:attrNameLst>
                                          <p:attrName>style.visibility</p:attrName>
                                        </p:attrNameLst>
                                      </p:cBhvr>
                                      <p:to>
                                        <p:strVal val="visible"/>
                                      </p:to>
                                    </p:set>
                                    <p:animEffect transition="in" filter="wipe(left)">
                                      <p:cBhvr>
                                        <p:cTn id="129" dur="500"/>
                                        <p:tgtEl>
                                          <p:spTgt spid="408590">
                                            <p:txEl>
                                              <p:pRg st="0" end="0"/>
                                            </p:txEl>
                                          </p:spTgt>
                                        </p:tgtEl>
                                      </p:cBhvr>
                                    </p:animEffect>
                                  </p:childTnLst>
                                  <p:subTnLst>
                                    <p:audio>
                                      <p:cMediaNode>
                                        <p:cTn display="0" masterRel="sameClick">
                                          <p:stCondLst>
                                            <p:cond evt="begin" delay="0">
                                              <p:tn val="127"/>
                                            </p:cond>
                                          </p:stCondLst>
                                          <p:endCondLst>
                                            <p:cond evt="onStopAudio" delay="0">
                                              <p:tgtEl>
                                                <p:sldTgt/>
                                              </p:tgtEl>
                                            </p:cond>
                                          </p:endCondLst>
                                        </p:cTn>
                                        <p:tgtEl>
                                          <p:sndTgt r:embed="rId4" name="Vibro Up"/>
                                        </p:tgtEl>
                                      </p:cMediaNode>
                                    </p:audio>
                                  </p:subTnLst>
                                </p:cTn>
                              </p:par>
                            </p:childTnLst>
                          </p:cTn>
                        </p:par>
                        <p:par>
                          <p:cTn id="130" fill="hold" nodeType="afterGroup">
                            <p:stCondLst>
                              <p:cond delay="500"/>
                            </p:stCondLst>
                            <p:childTnLst>
                              <p:par>
                                <p:cTn id="131" presetID="22" presetClass="entr" presetSubtype="8" fill="hold" nodeType="after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wipe(left)">
                                      <p:cBhvr>
                                        <p:cTn id="133" dur="500"/>
                                        <p:tgtEl>
                                          <p:spTgt spid="2"/>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08587"/>
                                        </p:tgtEl>
                                        <p:attrNameLst>
                                          <p:attrName>style.visibility</p:attrName>
                                        </p:attrNameLst>
                                      </p:cBhvr>
                                      <p:to>
                                        <p:strVal val="visible"/>
                                      </p:to>
                                    </p:set>
                                    <p:animEffect transition="in" filter="wipe(left)">
                                      <p:cBhvr>
                                        <p:cTn id="138" dur="500"/>
                                        <p:tgtEl>
                                          <p:spTgt spid="408587"/>
                                        </p:tgtEl>
                                      </p:cBhvr>
                                    </p:animEffect>
                                  </p:childTnLst>
                                  <p:subTnLst>
                                    <p:audio>
                                      <p:cMediaNode>
                                        <p:cTn display="0" masterRel="sameClick">
                                          <p:stCondLst>
                                            <p:cond evt="begin" delay="0">
                                              <p:tn val="136"/>
                                            </p:cond>
                                          </p:stCondLst>
                                          <p:endCondLst>
                                            <p:cond evt="onStopAudio" delay="0">
                                              <p:tgtEl>
                                                <p:sldTgt/>
                                              </p:tgtEl>
                                            </p:cond>
                                          </p:endCondLst>
                                        </p:cTn>
                                        <p:tgtEl>
                                          <p:sndTgt r:embed="rId9" name="Bubbles"/>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408627"/>
                                        </p:tgtEl>
                                        <p:attrNameLst>
                                          <p:attrName>style.visibility</p:attrName>
                                        </p:attrNameLst>
                                      </p:cBhvr>
                                      <p:to>
                                        <p:strVal val="visible"/>
                                      </p:to>
                                    </p:set>
                                    <p:anim calcmode="lin" valueType="num">
                                      <p:cBhvr additive="base">
                                        <p:cTn id="143" dur="500" fill="hold"/>
                                        <p:tgtEl>
                                          <p:spTgt spid="408627"/>
                                        </p:tgtEl>
                                        <p:attrNameLst>
                                          <p:attrName>ppt_x</p:attrName>
                                        </p:attrNameLst>
                                      </p:cBhvr>
                                      <p:tavLst>
                                        <p:tav tm="0">
                                          <p:val>
                                            <p:strVal val="0-#ppt_w/2"/>
                                          </p:val>
                                        </p:tav>
                                        <p:tav tm="100000">
                                          <p:val>
                                            <p:strVal val="#ppt_x"/>
                                          </p:val>
                                        </p:tav>
                                      </p:tavLst>
                                    </p:anim>
                                    <p:anim calcmode="lin" valueType="num">
                                      <p:cBhvr additive="base">
                                        <p:cTn id="144" dur="500" fill="hold"/>
                                        <p:tgtEl>
                                          <p:spTgt spid="408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3" name="Whoosh"/>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408628"/>
                                        </p:tgtEl>
                                        <p:attrNameLst>
                                          <p:attrName>style.visibility</p:attrName>
                                        </p:attrNameLst>
                                      </p:cBhvr>
                                      <p:to>
                                        <p:strVal val="visible"/>
                                      </p:to>
                                    </p:set>
                                    <p:anim calcmode="lin" valueType="num">
                                      <p:cBhvr additive="base">
                                        <p:cTn id="149" dur="500" fill="hold"/>
                                        <p:tgtEl>
                                          <p:spTgt spid="408628"/>
                                        </p:tgtEl>
                                        <p:attrNameLst>
                                          <p:attrName>ppt_x</p:attrName>
                                        </p:attrNameLst>
                                      </p:cBhvr>
                                      <p:tavLst>
                                        <p:tav tm="0">
                                          <p:val>
                                            <p:strVal val="0-#ppt_w/2"/>
                                          </p:val>
                                        </p:tav>
                                        <p:tav tm="100000">
                                          <p:val>
                                            <p:strVal val="#ppt_x"/>
                                          </p:val>
                                        </p:tav>
                                      </p:tavLst>
                                    </p:anim>
                                    <p:anim calcmode="lin" valueType="num">
                                      <p:cBhvr additive="base">
                                        <p:cTn id="150" dur="500" fill="hold"/>
                                        <p:tgtEl>
                                          <p:spTgt spid="408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build="p" autoUpdateAnimBg="0" advAuto="0"/>
      <p:bldP spid="408586" grpId="0" build="p" autoUpdateAnimBg="0"/>
      <p:bldP spid="408587" grpId="0" animBg="1" autoUpdateAnimBg="0"/>
      <p:bldP spid="408588" grpId="0" animBg="1" autoUpdateAnimBg="0"/>
      <p:bldP spid="408589" grpId="0" animBg="1" autoUpdateAnimBg="0"/>
      <p:bldP spid="408590" grpId="0" build="p" autoUpdateAnimBg="0"/>
      <p:bldP spid="408591" grpId="0" build="p" autoUpdateAnimBg="0"/>
      <p:bldP spid="408595" grpId="0" animBg="1" autoUpdateAnimBg="0"/>
      <p:bldP spid="408595" grpId="1" animBg="1"/>
      <p:bldP spid="408596" grpId="0" animBg="1" autoUpdateAnimBg="0"/>
      <p:bldP spid="408597" grpId="0" animBg="1" autoUpdateAnimBg="0"/>
      <p:bldP spid="408598" grpId="0" build="p" autoUpdateAnimBg="0"/>
      <p:bldP spid="408604" grpId="0" build="p" autoUpdateAnimBg="0" advAuto="0"/>
      <p:bldP spid="408605" grpId="0" animBg="1" autoUpdateAnimBg="0"/>
      <p:bldP spid="408605" grpId="1" animBg="1"/>
      <p:bldP spid="408607" grpId="0" animBg="1" autoUpdateAnimBg="0"/>
      <p:bldP spid="408607" grpId="1" animBg="1" autoUpdateAnimBg="0"/>
      <p:bldP spid="408609" grpId="0" animBg="1" autoUpdateAnimBg="0"/>
      <p:bldP spid="408610" grpId="0" animBg="1" autoUpdateAnimBg="0"/>
      <p:bldP spid="408611" grpId="0" animBg="1"/>
      <p:bldP spid="408615" grpId="0" animBg="1"/>
      <p:bldP spid="408617" grpId="0" animBg="1" autoUpdateAnimBg="0"/>
      <p:bldP spid="408617" grpId="1" animBg="1" autoUpdateAnimBg="0"/>
      <p:bldP spid="408623" grpId="0" animBg="1"/>
      <p:bldP spid="408624" grpId="0" animBg="1"/>
      <p:bldP spid="408624" grpId="1" animBg="1"/>
      <p:bldP spid="408625" grpId="0" animBg="1"/>
      <p:bldP spid="408627" grpId="0" animBg="1" autoUpdateAnimBg="0"/>
      <p:bldP spid="40862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09600" y="685800"/>
            <a:ext cx="8305800" cy="762000"/>
          </a:xfrm>
        </p:spPr>
        <p:txBody>
          <a:bodyPr/>
          <a:lstStyle/>
          <a:p>
            <a:pPr eaLnBrk="1" hangingPunct="1"/>
            <a:r>
              <a:rPr lang="en-US" sz="3400">
                <a:latin typeface="Times New Roman" charset="0"/>
              </a:rPr>
              <a:t>How do we harvest energy from fuels?</a:t>
            </a:r>
            <a:endParaRPr lang="en-US">
              <a:latin typeface="Times New Roman" charset="0"/>
            </a:endParaRPr>
          </a:p>
        </p:txBody>
      </p:sp>
      <p:sp>
        <p:nvSpPr>
          <p:cNvPr id="429059" name="Rectangle 3" descr="Rectangle: Click to edit Master text styles&#10;Second level&#10;Third level&#10;Fourth level&#10;Fifth level"/>
          <p:cNvSpPr>
            <a:spLocks noGrp="1" noChangeArrowheads="1"/>
          </p:cNvSpPr>
          <p:nvPr>
            <p:ph type="body" idx="1"/>
          </p:nvPr>
        </p:nvSpPr>
        <p:spPr>
          <a:xfrm>
            <a:off x="685800" y="1371600"/>
            <a:ext cx="8458200" cy="2971800"/>
          </a:xfrm>
        </p:spPr>
        <p:txBody>
          <a:bodyPr/>
          <a:lstStyle/>
          <a:p>
            <a:pPr eaLnBrk="1" hangingPunct="1"/>
            <a:r>
              <a:rPr lang="en-US">
                <a:latin typeface="Tahoma" charset="0"/>
              </a:rPr>
              <a:t>Digest large molecules into smaller ones</a:t>
            </a:r>
          </a:p>
          <a:p>
            <a:pPr lvl="1" eaLnBrk="1" hangingPunct="1"/>
            <a:r>
              <a:rPr lang="en-US">
                <a:latin typeface="Tahoma" charset="0"/>
                <a:ea typeface="Arial" charset="0"/>
                <a:cs typeface="Arial" charset="0"/>
              </a:rPr>
              <a:t>break bonds &amp; </a:t>
            </a:r>
            <a:r>
              <a:rPr lang="en-US" u="sng">
                <a:solidFill>
                  <a:srgbClr val="CC0000"/>
                </a:solidFill>
                <a:latin typeface="Tahoma" charset="0"/>
                <a:ea typeface="Arial" charset="0"/>
                <a:cs typeface="Arial" charset="0"/>
              </a:rPr>
              <a:t>move electrons</a:t>
            </a:r>
            <a:r>
              <a:rPr lang="en-US">
                <a:latin typeface="Tahoma" charset="0"/>
                <a:ea typeface="Arial" charset="0"/>
                <a:cs typeface="Arial" charset="0"/>
              </a:rPr>
              <a:t> from one molecule to another</a:t>
            </a:r>
          </a:p>
          <a:p>
            <a:pPr marL="1085850" lvl="2" eaLnBrk="1" hangingPunct="1"/>
            <a:r>
              <a:rPr lang="en-US">
                <a:latin typeface="Tahoma" charset="0"/>
                <a:ea typeface="Arial" charset="0"/>
                <a:cs typeface="Arial" charset="0"/>
              </a:rPr>
              <a:t>as electrons move they </a:t>
            </a:r>
            <a:r>
              <a:rPr lang="ja-JP" altLang="en-US">
                <a:latin typeface="Tahoma" charset="0"/>
                <a:ea typeface="Arial" charset="0"/>
                <a:cs typeface="Arial" charset="0"/>
              </a:rPr>
              <a:t>“</a:t>
            </a:r>
            <a:r>
              <a:rPr lang="en-US" altLang="ja-JP" u="sng">
                <a:solidFill>
                  <a:srgbClr val="CC0000"/>
                </a:solidFill>
                <a:latin typeface="Tahoma" charset="0"/>
                <a:ea typeface="Arial" charset="0"/>
                <a:cs typeface="Arial" charset="0"/>
              </a:rPr>
              <a:t>carry energy</a:t>
            </a:r>
            <a:r>
              <a:rPr lang="ja-JP" altLang="en-US">
                <a:latin typeface="Tahoma" charset="0"/>
                <a:ea typeface="Arial" charset="0"/>
                <a:cs typeface="Arial" charset="0"/>
              </a:rPr>
              <a:t>”</a:t>
            </a:r>
            <a:r>
              <a:rPr lang="en-US" altLang="ja-JP">
                <a:latin typeface="Tahoma" charset="0"/>
                <a:ea typeface="Arial" charset="0"/>
                <a:cs typeface="Arial" charset="0"/>
              </a:rPr>
              <a:t> with them</a:t>
            </a:r>
          </a:p>
          <a:p>
            <a:pPr marL="1085850" lvl="2" eaLnBrk="1" hangingPunct="1"/>
            <a:r>
              <a:rPr lang="en-US">
                <a:latin typeface="Tahoma" charset="0"/>
                <a:ea typeface="Arial" charset="0"/>
                <a:cs typeface="Arial" charset="0"/>
              </a:rPr>
              <a:t>that energy is </a:t>
            </a:r>
            <a:r>
              <a:rPr lang="en-US" u="sng">
                <a:solidFill>
                  <a:srgbClr val="CC0000"/>
                </a:solidFill>
                <a:latin typeface="Tahoma" charset="0"/>
                <a:ea typeface="Arial" charset="0"/>
                <a:cs typeface="Arial" charset="0"/>
              </a:rPr>
              <a:t>stored in another bond</a:t>
            </a:r>
            <a:r>
              <a:rPr lang="en-US">
                <a:latin typeface="Tahoma" charset="0"/>
                <a:ea typeface="Arial" charset="0"/>
                <a:cs typeface="Arial" charset="0"/>
              </a:rPr>
              <a:t>, </a:t>
            </a:r>
            <a:br>
              <a:rPr lang="en-US">
                <a:latin typeface="Tahoma" charset="0"/>
                <a:ea typeface="Arial" charset="0"/>
                <a:cs typeface="Arial" charset="0"/>
              </a:rPr>
            </a:br>
            <a:r>
              <a:rPr lang="en-US" u="sng">
                <a:solidFill>
                  <a:srgbClr val="CC0000"/>
                </a:solidFill>
                <a:latin typeface="Tahoma" charset="0"/>
                <a:ea typeface="Arial" charset="0"/>
                <a:cs typeface="Arial" charset="0"/>
              </a:rPr>
              <a:t>released as heat</a:t>
            </a:r>
            <a:r>
              <a:rPr lang="en-US">
                <a:latin typeface="Tahoma" charset="0"/>
                <a:ea typeface="Arial" charset="0"/>
                <a:cs typeface="Arial" charset="0"/>
              </a:rPr>
              <a:t> or </a:t>
            </a:r>
            <a:r>
              <a:rPr lang="en-US" u="sng">
                <a:solidFill>
                  <a:srgbClr val="CC0000"/>
                </a:solidFill>
                <a:latin typeface="Tahoma" charset="0"/>
                <a:ea typeface="Arial" charset="0"/>
                <a:cs typeface="Arial" charset="0"/>
              </a:rPr>
              <a:t>harvested to make ATP</a:t>
            </a:r>
            <a:endParaRPr lang="en-US">
              <a:latin typeface="Tahoma" charset="0"/>
              <a:ea typeface="Arial" charset="0"/>
              <a:cs typeface="Arial" charset="0"/>
            </a:endParaRPr>
          </a:p>
        </p:txBody>
      </p:sp>
      <p:sp>
        <p:nvSpPr>
          <p:cNvPr id="54275" name="Rectangle 37"/>
          <p:cNvSpPr>
            <a:spLocks noChangeArrowheads="1"/>
          </p:cNvSpPr>
          <p:nvPr/>
        </p:nvSpPr>
        <p:spPr bwMode="auto">
          <a:xfrm>
            <a:off x="7391400" y="640080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6" name="Rectangle 38"/>
          <p:cNvSpPr>
            <a:spLocks noChangeArrowheads="1"/>
          </p:cNvSpPr>
          <p:nvPr/>
        </p:nvSpPr>
        <p:spPr bwMode="auto">
          <a:xfrm>
            <a:off x="838200" y="6400800"/>
            <a:ext cx="609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7" name="Rectangle 39"/>
          <p:cNvSpPr>
            <a:spLocks noChangeArrowheads="1"/>
          </p:cNvSpPr>
          <p:nvPr/>
        </p:nvSpPr>
        <p:spPr bwMode="auto">
          <a:xfrm>
            <a:off x="838200" y="4572000"/>
            <a:ext cx="7772400" cy="21336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40"/>
          <p:cNvGrpSpPr>
            <a:grpSpLocks/>
          </p:cNvGrpSpPr>
          <p:nvPr/>
        </p:nvGrpSpPr>
        <p:grpSpPr bwMode="auto">
          <a:xfrm>
            <a:off x="1600200" y="5334000"/>
            <a:ext cx="1828800" cy="1295400"/>
            <a:chOff x="1008" y="3360"/>
            <a:chExt cx="1152" cy="816"/>
          </a:xfrm>
        </p:grpSpPr>
        <p:sp>
          <p:nvSpPr>
            <p:cNvPr id="54301" name="AutoShape 41"/>
            <p:cNvSpPr>
              <a:spLocks noChangeArrowheads="1"/>
            </p:cNvSpPr>
            <p:nvPr/>
          </p:nvSpPr>
          <p:spPr bwMode="auto">
            <a:xfrm flipV="1">
              <a:off x="1008" y="3360"/>
              <a:ext cx="1152"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50 h 21600"/>
                <a:gd name="T20" fmla="*/ 18431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1" y="7810"/>
                  </a:moveTo>
                  <a:cubicBezTo>
                    <a:pt x="18908" y="3710"/>
                    <a:pt x="15102" y="924"/>
                    <a:pt x="10800" y="924"/>
                  </a:cubicBezTo>
                  <a:cubicBezTo>
                    <a:pt x="5346" y="925"/>
                    <a:pt x="925" y="5346"/>
                    <a:pt x="925" y="10800"/>
                  </a:cubicBezTo>
                  <a:lnTo>
                    <a:pt x="-1" y="10799"/>
                  </a:lnTo>
                  <a:cubicBezTo>
                    <a:pt x="0" y="4835"/>
                    <a:pt x="4835" y="0"/>
                    <a:pt x="10800" y="0"/>
                  </a:cubicBezTo>
                  <a:cubicBezTo>
                    <a:pt x="15504" y="-1"/>
                    <a:pt x="19668" y="3045"/>
                    <a:pt x="21093" y="7530"/>
                  </a:cubicBezTo>
                  <a:lnTo>
                    <a:pt x="23666" y="6712"/>
                  </a:lnTo>
                  <a:lnTo>
                    <a:pt x="21610" y="10683"/>
                  </a:lnTo>
                  <a:lnTo>
                    <a:pt x="17638" y="8627"/>
                  </a:lnTo>
                  <a:lnTo>
                    <a:pt x="20211" y="7810"/>
                  </a:lnTo>
                  <a:close/>
                </a:path>
              </a:pathLst>
            </a:custGeom>
            <a:solidFill>
              <a:srgbClr val="CC0000"/>
            </a:solidFill>
            <a:ln w="38100">
              <a:solidFill>
                <a:srgbClr val="CC0000"/>
              </a:solidFill>
              <a:miter lim="800000"/>
              <a:headEnd/>
              <a:tailEnd/>
            </a:ln>
          </p:spPr>
          <p:txBody>
            <a:bodyPr wrap="none" anchor="ctr"/>
            <a:lstStyle/>
            <a:p>
              <a:endParaRPr lang="en-US"/>
            </a:p>
          </p:txBody>
        </p:sp>
        <p:sp>
          <p:nvSpPr>
            <p:cNvPr id="54302" name="AutoShape 42"/>
            <p:cNvSpPr>
              <a:spLocks noChangeArrowheads="1"/>
            </p:cNvSpPr>
            <p:nvPr/>
          </p:nvSpPr>
          <p:spPr bwMode="auto">
            <a:xfrm>
              <a:off x="1440" y="3888"/>
              <a:ext cx="288" cy="288"/>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e</a:t>
              </a:r>
              <a:r>
                <a:rPr lang="en-US" baseline="30000">
                  <a:solidFill>
                    <a:srgbClr val="000000"/>
                  </a:solidFill>
                </a:rPr>
                <a:t>-</a:t>
              </a:r>
              <a:endParaRPr lang="en-US">
                <a:solidFill>
                  <a:srgbClr val="FFEA18"/>
                </a:solidFill>
              </a:endParaRPr>
            </a:p>
          </p:txBody>
        </p:sp>
      </p:grpSp>
      <p:grpSp>
        <p:nvGrpSpPr>
          <p:cNvPr id="3" name="Group 43"/>
          <p:cNvGrpSpPr>
            <a:grpSpLocks/>
          </p:cNvGrpSpPr>
          <p:nvPr/>
        </p:nvGrpSpPr>
        <p:grpSpPr bwMode="auto">
          <a:xfrm>
            <a:off x="1295400" y="4953000"/>
            <a:ext cx="6705600" cy="838200"/>
            <a:chOff x="816" y="3120"/>
            <a:chExt cx="4224" cy="528"/>
          </a:xfrm>
        </p:grpSpPr>
        <p:grpSp>
          <p:nvGrpSpPr>
            <p:cNvPr id="54293" name="Group 44"/>
            <p:cNvGrpSpPr>
              <a:grpSpLocks/>
            </p:cNvGrpSpPr>
            <p:nvPr/>
          </p:nvGrpSpPr>
          <p:grpSpPr bwMode="auto">
            <a:xfrm>
              <a:off x="816" y="3120"/>
              <a:ext cx="1584" cy="528"/>
              <a:chOff x="816" y="3120"/>
              <a:chExt cx="1584" cy="528"/>
            </a:xfrm>
          </p:grpSpPr>
          <p:sp>
            <p:nvSpPr>
              <p:cNvPr id="54298" name="Oval 45"/>
              <p:cNvSpPr>
                <a:spLocks noChangeArrowheads="1"/>
              </p:cNvSpPr>
              <p:nvPr/>
            </p:nvSpPr>
            <p:spPr bwMode="auto">
              <a:xfrm>
                <a:off x="816" y="3120"/>
                <a:ext cx="528" cy="528"/>
              </a:xfrm>
              <a:prstGeom prst="ellipse">
                <a:avLst/>
              </a:prstGeom>
              <a:solidFill>
                <a:srgbClr val="FFEA18"/>
              </a:solidFill>
              <a:ln w="9525">
                <a:solidFill>
                  <a:schemeClr val="tx1"/>
                </a:solidFill>
                <a:round/>
                <a:headEnd/>
                <a:tailEnd/>
              </a:ln>
            </p:spPr>
            <p:txBody>
              <a:bodyPr wrap="none" anchor="ctr"/>
              <a:lstStyle/>
              <a:p>
                <a:endParaRPr lang="en-US"/>
              </a:p>
            </p:txBody>
          </p:sp>
          <p:sp>
            <p:nvSpPr>
              <p:cNvPr id="54299" name="Oval 46"/>
              <p:cNvSpPr>
                <a:spLocks noChangeArrowheads="1"/>
              </p:cNvSpPr>
              <p:nvPr/>
            </p:nvSpPr>
            <p:spPr bwMode="auto">
              <a:xfrm>
                <a:off x="1872" y="3120"/>
                <a:ext cx="528" cy="5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54300" name="Rectangle 47"/>
              <p:cNvSpPr>
                <a:spLocks noChangeArrowheads="1"/>
              </p:cNvSpPr>
              <p:nvPr/>
            </p:nvSpPr>
            <p:spPr bwMode="auto">
              <a:xfrm>
                <a:off x="1466" y="318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F116A"/>
                    </a:solidFill>
                  </a:rPr>
                  <a:t>+</a:t>
                </a:r>
              </a:p>
            </p:txBody>
          </p:sp>
        </p:grpSp>
        <p:sp>
          <p:nvSpPr>
            <p:cNvPr id="54294" name="Oval 48"/>
            <p:cNvSpPr>
              <a:spLocks noChangeArrowheads="1"/>
            </p:cNvSpPr>
            <p:nvPr/>
          </p:nvSpPr>
          <p:spPr bwMode="auto">
            <a:xfrm>
              <a:off x="3456" y="3120"/>
              <a:ext cx="528" cy="528"/>
            </a:xfrm>
            <a:prstGeom prst="ellipse">
              <a:avLst/>
            </a:prstGeom>
            <a:solidFill>
              <a:srgbClr val="FFEA18"/>
            </a:solidFill>
            <a:ln w="9525">
              <a:solidFill>
                <a:schemeClr val="tx1"/>
              </a:solidFill>
              <a:round/>
              <a:headEnd/>
              <a:tailEnd/>
            </a:ln>
          </p:spPr>
          <p:txBody>
            <a:bodyPr wrap="none" anchor="ctr"/>
            <a:lstStyle/>
            <a:p>
              <a:endParaRPr lang="en-US"/>
            </a:p>
          </p:txBody>
        </p:sp>
        <p:sp>
          <p:nvSpPr>
            <p:cNvPr id="54295" name="Oval 49"/>
            <p:cNvSpPr>
              <a:spLocks noChangeArrowheads="1"/>
            </p:cNvSpPr>
            <p:nvPr/>
          </p:nvSpPr>
          <p:spPr bwMode="auto">
            <a:xfrm>
              <a:off x="4512" y="3120"/>
              <a:ext cx="528" cy="5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54296" name="Rectangle 50"/>
            <p:cNvSpPr>
              <a:spLocks noChangeArrowheads="1"/>
            </p:cNvSpPr>
            <p:nvPr/>
          </p:nvSpPr>
          <p:spPr bwMode="auto">
            <a:xfrm>
              <a:off x="4106" y="318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F116A"/>
                  </a:solidFill>
                </a:rPr>
                <a:t>+</a:t>
              </a:r>
            </a:p>
          </p:txBody>
        </p:sp>
        <p:sp>
          <p:nvSpPr>
            <p:cNvPr id="54297" name="AutoShape 51"/>
            <p:cNvSpPr>
              <a:spLocks noChangeArrowheads="1"/>
            </p:cNvSpPr>
            <p:nvPr/>
          </p:nvSpPr>
          <p:spPr bwMode="auto">
            <a:xfrm>
              <a:off x="2448" y="3312"/>
              <a:ext cx="912" cy="144"/>
            </a:xfrm>
            <a:prstGeom prst="rightArrow">
              <a:avLst>
                <a:gd name="adj1" fmla="val 50000"/>
                <a:gd name="adj2" fmla="val 158333"/>
              </a:avLst>
            </a:prstGeom>
            <a:solidFill>
              <a:srgbClr val="0F116A"/>
            </a:solidFill>
            <a:ln w="9525">
              <a:solidFill>
                <a:schemeClr val="tx1"/>
              </a:solidFill>
              <a:miter lim="800000"/>
              <a:headEnd/>
              <a:tailEnd/>
            </a:ln>
          </p:spPr>
          <p:txBody>
            <a:bodyPr wrap="none" anchor="ctr"/>
            <a:lstStyle/>
            <a:p>
              <a:endParaRPr lang="en-US"/>
            </a:p>
          </p:txBody>
        </p:sp>
      </p:grpSp>
      <p:sp>
        <p:nvSpPr>
          <p:cNvPr id="429108" name="AutoShape 52"/>
          <p:cNvSpPr>
            <a:spLocks noChangeArrowheads="1"/>
          </p:cNvSpPr>
          <p:nvPr/>
        </p:nvSpPr>
        <p:spPr bwMode="auto">
          <a:xfrm>
            <a:off x="7543800" y="5486400"/>
            <a:ext cx="457200" cy="457200"/>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e</a:t>
            </a:r>
            <a:r>
              <a:rPr lang="en-US" baseline="30000">
                <a:solidFill>
                  <a:srgbClr val="000000"/>
                </a:solidFill>
              </a:rPr>
              <a:t>-</a:t>
            </a:r>
            <a:endParaRPr lang="en-US">
              <a:solidFill>
                <a:srgbClr val="FFEA18"/>
              </a:solidFill>
            </a:endParaRPr>
          </a:p>
        </p:txBody>
      </p:sp>
      <p:sp>
        <p:nvSpPr>
          <p:cNvPr id="429109" name="Rectangle 53"/>
          <p:cNvSpPr>
            <a:spLocks noChangeArrowheads="1"/>
          </p:cNvSpPr>
          <p:nvPr/>
        </p:nvSpPr>
        <p:spPr bwMode="auto">
          <a:xfrm>
            <a:off x="5949950" y="4768850"/>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00000"/>
                </a:solidFill>
              </a:rPr>
              <a:t>+</a:t>
            </a:r>
          </a:p>
        </p:txBody>
      </p:sp>
      <p:sp>
        <p:nvSpPr>
          <p:cNvPr id="429110" name="Rectangle 54"/>
          <p:cNvSpPr>
            <a:spLocks noChangeArrowheads="1"/>
          </p:cNvSpPr>
          <p:nvPr/>
        </p:nvSpPr>
        <p:spPr bwMode="auto">
          <a:xfrm>
            <a:off x="7702550" y="4768850"/>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00000"/>
                </a:solidFill>
              </a:rPr>
              <a:t>–</a:t>
            </a:r>
          </a:p>
        </p:txBody>
      </p:sp>
      <p:sp>
        <p:nvSpPr>
          <p:cNvPr id="429111" name="Text Box 55"/>
          <p:cNvSpPr txBox="1">
            <a:spLocks noChangeArrowheads="1"/>
          </p:cNvSpPr>
          <p:nvPr/>
        </p:nvSpPr>
        <p:spPr bwMode="auto">
          <a:xfrm>
            <a:off x="1036638" y="4602163"/>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loses e-</a:t>
            </a:r>
          </a:p>
        </p:txBody>
      </p:sp>
      <p:sp>
        <p:nvSpPr>
          <p:cNvPr id="429112" name="Text Box 56"/>
          <p:cNvSpPr txBox="1">
            <a:spLocks noChangeArrowheads="1"/>
          </p:cNvSpPr>
          <p:nvPr/>
        </p:nvSpPr>
        <p:spPr bwMode="auto">
          <a:xfrm>
            <a:off x="2886075" y="4602163"/>
            <a:ext cx="114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gains e-</a:t>
            </a:r>
          </a:p>
        </p:txBody>
      </p:sp>
      <p:sp>
        <p:nvSpPr>
          <p:cNvPr id="429113" name="Text Box 57"/>
          <p:cNvSpPr txBox="1">
            <a:spLocks noChangeArrowheads="1"/>
          </p:cNvSpPr>
          <p:nvPr/>
        </p:nvSpPr>
        <p:spPr bwMode="auto">
          <a:xfrm>
            <a:off x="5299075" y="4602163"/>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oxidized</a:t>
            </a:r>
          </a:p>
        </p:txBody>
      </p:sp>
      <p:sp>
        <p:nvSpPr>
          <p:cNvPr id="429114" name="Text Box 58"/>
          <p:cNvSpPr txBox="1">
            <a:spLocks noChangeArrowheads="1"/>
          </p:cNvSpPr>
          <p:nvPr/>
        </p:nvSpPr>
        <p:spPr bwMode="auto">
          <a:xfrm>
            <a:off x="6981825" y="4602163"/>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reduced</a:t>
            </a:r>
          </a:p>
        </p:txBody>
      </p:sp>
      <p:grpSp>
        <p:nvGrpSpPr>
          <p:cNvPr id="5" name="Group 59"/>
          <p:cNvGrpSpPr>
            <a:grpSpLocks/>
          </p:cNvGrpSpPr>
          <p:nvPr/>
        </p:nvGrpSpPr>
        <p:grpSpPr bwMode="auto">
          <a:xfrm>
            <a:off x="5241925" y="5905500"/>
            <a:ext cx="2997200" cy="571500"/>
            <a:chOff x="3302" y="3720"/>
            <a:chExt cx="1888" cy="360"/>
          </a:xfrm>
        </p:grpSpPr>
        <p:sp>
          <p:nvSpPr>
            <p:cNvPr id="54290" name="Text Box 60"/>
            <p:cNvSpPr txBox="1">
              <a:spLocks noChangeArrowheads="1"/>
            </p:cNvSpPr>
            <p:nvPr/>
          </p:nvSpPr>
          <p:spPr bwMode="auto">
            <a:xfrm>
              <a:off x="3302" y="3720"/>
              <a:ext cx="8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oxidation</a:t>
              </a:r>
            </a:p>
          </p:txBody>
        </p:sp>
        <p:sp>
          <p:nvSpPr>
            <p:cNvPr id="54291" name="Text Box 61"/>
            <p:cNvSpPr txBox="1">
              <a:spLocks noChangeArrowheads="1"/>
            </p:cNvSpPr>
            <p:nvPr/>
          </p:nvSpPr>
          <p:spPr bwMode="auto">
            <a:xfrm>
              <a:off x="4345" y="3720"/>
              <a:ext cx="8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reduction</a:t>
              </a:r>
            </a:p>
          </p:txBody>
        </p:sp>
        <p:sp>
          <p:nvSpPr>
            <p:cNvPr id="54292" name="Freeform 62"/>
            <p:cNvSpPr>
              <a:spLocks/>
            </p:cNvSpPr>
            <p:nvPr/>
          </p:nvSpPr>
          <p:spPr bwMode="auto">
            <a:xfrm>
              <a:off x="4080" y="3936"/>
              <a:ext cx="336" cy="144"/>
            </a:xfrm>
            <a:custGeom>
              <a:avLst/>
              <a:gdLst>
                <a:gd name="T0" fmla="*/ 0 w 336"/>
                <a:gd name="T1" fmla="*/ 0 h 144"/>
                <a:gd name="T2" fmla="*/ 192 w 336"/>
                <a:gd name="T3" fmla="*/ 144 h 144"/>
                <a:gd name="T4" fmla="*/ 336 w 336"/>
                <a:gd name="T5" fmla="*/ 0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68" y="72"/>
                    <a:pt x="136" y="144"/>
                    <a:pt x="192" y="144"/>
                  </a:cubicBezTo>
                  <a:cubicBezTo>
                    <a:pt x="248" y="144"/>
                    <a:pt x="312" y="24"/>
                    <a:pt x="336" y="0"/>
                  </a:cubicBezTo>
                </a:path>
              </a:pathLst>
            </a:custGeom>
            <a:noFill/>
            <a:ln w="38100">
              <a:solidFill>
                <a:srgbClr val="CC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29119" name="Rectangle 63"/>
          <p:cNvSpPr>
            <a:spLocks noChangeArrowheads="1"/>
          </p:cNvSpPr>
          <p:nvPr/>
        </p:nvSpPr>
        <p:spPr bwMode="auto">
          <a:xfrm>
            <a:off x="6362700" y="6461125"/>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redox</a:t>
            </a:r>
          </a:p>
        </p:txBody>
      </p:sp>
      <p:sp>
        <p:nvSpPr>
          <p:cNvPr id="429120" name="AutoShape 64"/>
          <p:cNvSpPr>
            <a:spLocks noChangeArrowheads="1"/>
          </p:cNvSpPr>
          <p:nvPr/>
        </p:nvSpPr>
        <p:spPr bwMode="auto">
          <a:xfrm>
            <a:off x="5884863" y="5486400"/>
            <a:ext cx="457200" cy="457200"/>
          </a:xfrm>
          <a:prstGeom prst="star16">
            <a:avLst>
              <a:gd name="adj" fmla="val 37500"/>
            </a:avLst>
          </a:prstGeom>
          <a:solidFill>
            <a:schemeClr val="bg1"/>
          </a:solidFill>
          <a:ln w="9525">
            <a:solidFill>
              <a:schemeClr val="bg1"/>
            </a:solidFill>
            <a:miter lim="800000"/>
            <a:headEnd/>
            <a:tailEnd/>
          </a:ln>
        </p:spPr>
        <p:txBody>
          <a:bodyPr wrap="none" anchor="ctr"/>
          <a:lstStyle/>
          <a:p>
            <a:r>
              <a:rPr lang="en-US">
                <a:solidFill>
                  <a:schemeClr val="accent2"/>
                </a:solidFill>
              </a:rPr>
              <a:t>e</a:t>
            </a:r>
            <a:r>
              <a:rPr lang="en-US" baseline="30000">
                <a:solidFill>
                  <a:schemeClr val="accent2"/>
                </a:solidFill>
              </a:rPr>
              <a:t>-</a:t>
            </a:r>
            <a:endParaRPr lang="en-US">
              <a:solidFill>
                <a:schemeClr val="accent2"/>
              </a:solidFill>
            </a:endParaRPr>
          </a:p>
        </p:txBody>
      </p:sp>
    </p:spTree>
    <p:extLst>
      <p:ext uri="{BB962C8B-B14F-4D97-AF65-F5344CB8AC3E}">
        <p14:creationId xmlns:p14="http://schemas.microsoft.com/office/powerpoint/2010/main" val="209905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 calcmode="lin" valueType="num">
                                      <p:cBhvr additive="base">
                                        <p:cTn id="7" dur="500" fill="hold"/>
                                        <p:tgtEl>
                                          <p:spTgt spid="429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90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9059">
                                            <p:txEl>
                                              <p:pRg st="1" end="1"/>
                                            </p:txEl>
                                          </p:spTgt>
                                        </p:tgtEl>
                                        <p:attrNameLst>
                                          <p:attrName>style.visibility</p:attrName>
                                        </p:attrNameLst>
                                      </p:cBhvr>
                                      <p:to>
                                        <p:strVal val="visible"/>
                                      </p:to>
                                    </p:set>
                                    <p:anim calcmode="lin" valueType="num">
                                      <p:cBhvr additive="base">
                                        <p:cTn id="13" dur="500" fill="hold"/>
                                        <p:tgtEl>
                                          <p:spTgt spid="429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90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9059">
                                            <p:txEl>
                                              <p:pRg st="2" end="2"/>
                                            </p:txEl>
                                          </p:spTgt>
                                        </p:tgtEl>
                                        <p:attrNameLst>
                                          <p:attrName>style.visibility</p:attrName>
                                        </p:attrNameLst>
                                      </p:cBhvr>
                                      <p:to>
                                        <p:strVal val="visible"/>
                                      </p:to>
                                    </p:set>
                                    <p:anim calcmode="lin" valueType="num">
                                      <p:cBhvr additive="base">
                                        <p:cTn id="19" dur="500" fill="hold"/>
                                        <p:tgtEl>
                                          <p:spTgt spid="429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90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9059">
                                            <p:txEl>
                                              <p:pRg st="3" end="3"/>
                                            </p:txEl>
                                          </p:spTgt>
                                        </p:tgtEl>
                                        <p:attrNameLst>
                                          <p:attrName>style.visibility</p:attrName>
                                        </p:attrNameLst>
                                      </p:cBhvr>
                                      <p:to>
                                        <p:strVal val="visible"/>
                                      </p:to>
                                    </p:set>
                                    <p:anim calcmode="lin" valueType="num">
                                      <p:cBhvr additive="base">
                                        <p:cTn id="25" dur="500" fill="hold"/>
                                        <p:tgtEl>
                                          <p:spTgt spid="429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90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29111">
                                            <p:txEl>
                                              <p:pRg st="0" end="0"/>
                                            </p:txEl>
                                          </p:spTgt>
                                        </p:tgtEl>
                                        <p:attrNameLst>
                                          <p:attrName>style.visibility</p:attrName>
                                        </p:attrNameLst>
                                      </p:cBhvr>
                                      <p:to>
                                        <p:strVal val="visible"/>
                                      </p:to>
                                    </p:set>
                                    <p:animEffect transition="in" filter="wipe(left)">
                                      <p:cBhvr>
                                        <p:cTn id="41" dur="500"/>
                                        <p:tgtEl>
                                          <p:spTgt spid="429111">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5" name="Pong"/>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9112">
                                            <p:txEl>
                                              <p:pRg st="0" end="0"/>
                                            </p:txEl>
                                          </p:spTgt>
                                        </p:tgtEl>
                                        <p:attrNameLst>
                                          <p:attrName>style.visibility</p:attrName>
                                        </p:attrNameLst>
                                      </p:cBhvr>
                                      <p:to>
                                        <p:strVal val="visible"/>
                                      </p:to>
                                    </p:set>
                                    <p:animEffect transition="in" filter="wipe(left)">
                                      <p:cBhvr>
                                        <p:cTn id="46" dur="500"/>
                                        <p:tgtEl>
                                          <p:spTgt spid="429112">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5" name="Pong"/>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9120"/>
                                        </p:tgtEl>
                                        <p:attrNameLst>
                                          <p:attrName>style.visibility</p:attrName>
                                        </p:attrNameLst>
                                      </p:cBhvr>
                                      <p:to>
                                        <p:strVal val="visible"/>
                                      </p:to>
                                    </p:set>
                                    <p:animEffect transition="in" filter="wipe(left)">
                                      <p:cBhvr>
                                        <p:cTn id="51" dur="500"/>
                                        <p:tgtEl>
                                          <p:spTgt spid="429120"/>
                                        </p:tgtEl>
                                      </p:cBhvr>
                                    </p:animEffect>
                                  </p:childTnLst>
                                  <p:subTnLst>
                                    <p:audio>
                                      <p:cMediaNode>
                                        <p:cTn display="0" masterRel="sameClick">
                                          <p:stCondLst>
                                            <p:cond evt="begin" delay="0">
                                              <p:tn val="49"/>
                                            </p:cond>
                                          </p:stCondLst>
                                          <p:endCondLst>
                                            <p:cond evt="onStopAudio" delay="0">
                                              <p:tgtEl>
                                                <p:sldTgt/>
                                              </p:tgtEl>
                                            </p:cond>
                                          </p:endCondLst>
                                        </p:cTn>
                                        <p:tgtEl>
                                          <p:sndTgt r:embed="rId4" name="Vibro Up"/>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9109">
                                            <p:txEl>
                                              <p:pRg st="0" end="0"/>
                                            </p:txEl>
                                          </p:spTgt>
                                        </p:tgtEl>
                                        <p:attrNameLst>
                                          <p:attrName>style.visibility</p:attrName>
                                        </p:attrNameLst>
                                      </p:cBhvr>
                                      <p:to>
                                        <p:strVal val="visible"/>
                                      </p:to>
                                    </p:set>
                                    <p:animEffect transition="in" filter="wipe(left)">
                                      <p:cBhvr>
                                        <p:cTn id="56" dur="500"/>
                                        <p:tgtEl>
                                          <p:spTgt spid="429109">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5" name="Pong"/>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9108"/>
                                        </p:tgtEl>
                                        <p:attrNameLst>
                                          <p:attrName>style.visibility</p:attrName>
                                        </p:attrNameLst>
                                      </p:cBhvr>
                                      <p:to>
                                        <p:strVal val="visible"/>
                                      </p:to>
                                    </p:set>
                                    <p:animEffect transition="in" filter="wipe(left)">
                                      <p:cBhvr>
                                        <p:cTn id="61" dur="500"/>
                                        <p:tgtEl>
                                          <p:spTgt spid="429108"/>
                                        </p:tgtEl>
                                      </p:cBhvr>
                                    </p:animEffect>
                                  </p:childTnLst>
                                  <p:subTnLst>
                                    <p:audio>
                                      <p:cMediaNode>
                                        <p:cTn display="0" masterRel="sameClick">
                                          <p:stCondLst>
                                            <p:cond evt="begin" delay="0">
                                              <p:tn val="59"/>
                                            </p:cond>
                                          </p:stCondLst>
                                          <p:endCondLst>
                                            <p:cond evt="onStopAudio" delay="0">
                                              <p:tgtEl>
                                                <p:sldTgt/>
                                              </p:tgtEl>
                                            </p:cond>
                                          </p:endCondLst>
                                        </p:cTn>
                                        <p:tgtEl>
                                          <p:sndTgt r:embed="rId4" name="Vibro Up"/>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29110">
                                            <p:txEl>
                                              <p:pRg st="0" end="0"/>
                                            </p:txEl>
                                          </p:spTgt>
                                        </p:tgtEl>
                                        <p:attrNameLst>
                                          <p:attrName>style.visibility</p:attrName>
                                        </p:attrNameLst>
                                      </p:cBhvr>
                                      <p:to>
                                        <p:strVal val="visible"/>
                                      </p:to>
                                    </p:set>
                                    <p:animEffect transition="in" filter="wipe(left)">
                                      <p:cBhvr>
                                        <p:cTn id="66" dur="500"/>
                                        <p:tgtEl>
                                          <p:spTgt spid="429110">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5" name="Pong"/>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29113">
                                            <p:txEl>
                                              <p:pRg st="0" end="0"/>
                                            </p:txEl>
                                          </p:spTgt>
                                        </p:tgtEl>
                                        <p:attrNameLst>
                                          <p:attrName>style.visibility</p:attrName>
                                        </p:attrNameLst>
                                      </p:cBhvr>
                                      <p:to>
                                        <p:strVal val="visible"/>
                                      </p:to>
                                    </p:set>
                                    <p:animEffect transition="in" filter="wipe(left)">
                                      <p:cBhvr>
                                        <p:cTn id="71" dur="500"/>
                                        <p:tgtEl>
                                          <p:spTgt spid="429113">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29114">
                                            <p:txEl>
                                              <p:pRg st="0" end="0"/>
                                            </p:txEl>
                                          </p:spTgt>
                                        </p:tgtEl>
                                        <p:attrNameLst>
                                          <p:attrName>style.visibility</p:attrName>
                                        </p:attrNameLst>
                                      </p:cBhvr>
                                      <p:to>
                                        <p:strVal val="visible"/>
                                      </p:to>
                                    </p:set>
                                    <p:animEffect transition="in" filter="wipe(left)">
                                      <p:cBhvr>
                                        <p:cTn id="76" dur="500"/>
                                        <p:tgtEl>
                                          <p:spTgt spid="429114">
                                            <p:txEl>
                                              <p:pRg st="0" end="0"/>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500"/>
                                        <p:tgtEl>
                                          <p:spTgt spid="5"/>
                                        </p:tgtEl>
                                      </p:cBhvr>
                                    </p:animEffect>
                                  </p:childTnLst>
                                  <p:subTnLst>
                                    <p:audio>
                                      <p:cMediaNode>
                                        <p:cTn display="0" masterRel="sameClick">
                                          <p:stCondLst>
                                            <p:cond evt="begin" delay="0">
                                              <p:tn val="79"/>
                                            </p:cond>
                                          </p:stCondLst>
                                          <p:endCondLst>
                                            <p:cond evt="onStopAudio" delay="0">
                                              <p:tgtEl>
                                                <p:sldTgt/>
                                              </p:tgtEl>
                                            </p:cond>
                                          </p:endCondLst>
                                        </p:cTn>
                                        <p:tgtEl>
                                          <p:sndTgt r:embed="rId6" name="Chimes"/>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29119">
                                            <p:txEl>
                                              <p:pRg st="0" end="0"/>
                                            </p:txEl>
                                          </p:spTgt>
                                        </p:tgtEl>
                                        <p:attrNameLst>
                                          <p:attrName>style.visibility</p:attrName>
                                        </p:attrNameLst>
                                      </p:cBhvr>
                                      <p:to>
                                        <p:strVal val="visible"/>
                                      </p:to>
                                    </p:set>
                                    <p:animEffect transition="in" filter="wipe(left)">
                                      <p:cBhvr>
                                        <p:cTn id="86" dur="500"/>
                                        <p:tgtEl>
                                          <p:spTgt spid="429119">
                                            <p:txEl>
                                              <p:pRg st="0" end="0"/>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autoUpdateAnimBg="0"/>
      <p:bldP spid="429108" grpId="0" animBg="1" autoUpdateAnimBg="0"/>
      <p:bldP spid="429109" grpId="0" build="p" autoUpdateAnimBg="0"/>
      <p:bldP spid="429110" grpId="0" build="p" autoUpdateAnimBg="0"/>
      <p:bldP spid="429111" grpId="0" build="p" autoUpdateAnimBg="0"/>
      <p:bldP spid="429112" grpId="0" build="p" autoUpdateAnimBg="0"/>
      <p:bldP spid="429113" grpId="0" build="p" autoUpdateAnimBg="0"/>
      <p:bldP spid="429114" grpId="0" build="p" autoUpdateAnimBg="0"/>
      <p:bldP spid="429119" grpId="0" build="p" autoUpdateAnimBg="0"/>
      <p:bldP spid="42912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7" descr="06_10_OxidativePhosphor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312863"/>
            <a:ext cx="8542337"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Text Box 8"/>
          <p:cNvSpPr txBox="1">
            <a:spLocks noChangeArrowheads="1"/>
          </p:cNvSpPr>
          <p:nvPr/>
        </p:nvSpPr>
        <p:spPr bwMode="auto">
          <a:xfrm>
            <a:off x="8445500" y="4325938"/>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000"/>
              <a:t>ATP</a:t>
            </a:r>
          </a:p>
        </p:txBody>
      </p:sp>
      <p:sp>
        <p:nvSpPr>
          <p:cNvPr id="160771" name="Text Box 9"/>
          <p:cNvSpPr txBox="1">
            <a:spLocks noChangeArrowheads="1"/>
          </p:cNvSpPr>
          <p:nvPr/>
        </p:nvSpPr>
        <p:spPr bwMode="auto">
          <a:xfrm>
            <a:off x="3119438" y="1506538"/>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72" name="Text Box 10"/>
          <p:cNvSpPr txBox="1">
            <a:spLocks noChangeArrowheads="1"/>
          </p:cNvSpPr>
          <p:nvPr/>
        </p:nvSpPr>
        <p:spPr bwMode="auto">
          <a:xfrm>
            <a:off x="811213" y="2179638"/>
            <a:ext cx="11366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Intermembrane</a:t>
            </a:r>
          </a:p>
          <a:p>
            <a:pPr algn="l">
              <a:lnSpc>
                <a:spcPct val="90000"/>
              </a:lnSpc>
            </a:pPr>
            <a:r>
              <a:rPr lang="en-US" sz="1100"/>
              <a:t>space</a:t>
            </a:r>
          </a:p>
          <a:p>
            <a:pPr algn="l">
              <a:lnSpc>
                <a:spcPct val="90000"/>
              </a:lnSpc>
            </a:pPr>
            <a:endParaRPr lang="en-US" sz="1100"/>
          </a:p>
        </p:txBody>
      </p:sp>
      <p:sp>
        <p:nvSpPr>
          <p:cNvPr id="160773" name="Text Box 11"/>
          <p:cNvSpPr txBox="1">
            <a:spLocks noChangeArrowheads="1"/>
          </p:cNvSpPr>
          <p:nvPr/>
        </p:nvSpPr>
        <p:spPr bwMode="auto">
          <a:xfrm>
            <a:off x="6535738" y="3765550"/>
            <a:ext cx="1857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100"/>
              <a:t>O</a:t>
            </a:r>
            <a:r>
              <a:rPr lang="en-US" sz="1100" baseline="-25000"/>
              <a:t>2</a:t>
            </a:r>
            <a:endParaRPr lang="en-US" sz="1100"/>
          </a:p>
        </p:txBody>
      </p:sp>
      <p:sp>
        <p:nvSpPr>
          <p:cNvPr id="160774" name="Text Box 12"/>
          <p:cNvSpPr txBox="1">
            <a:spLocks noChangeArrowheads="1"/>
          </p:cNvSpPr>
          <p:nvPr/>
        </p:nvSpPr>
        <p:spPr bwMode="auto">
          <a:xfrm>
            <a:off x="6278563" y="4410075"/>
            <a:ext cx="2667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100"/>
              <a:t>H</a:t>
            </a:r>
            <a:r>
              <a:rPr lang="en-US" sz="1100" baseline="-25000"/>
              <a:t>2</a:t>
            </a:r>
            <a:r>
              <a:rPr lang="en-US" sz="1100"/>
              <a:t>O</a:t>
            </a:r>
          </a:p>
        </p:txBody>
      </p:sp>
      <p:sp>
        <p:nvSpPr>
          <p:cNvPr id="160775" name="Text Box 13"/>
          <p:cNvSpPr txBox="1">
            <a:spLocks noChangeArrowheads="1"/>
          </p:cNvSpPr>
          <p:nvPr/>
        </p:nvSpPr>
        <p:spPr bwMode="auto">
          <a:xfrm>
            <a:off x="6365875" y="3778250"/>
            <a:ext cx="1317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40000"/>
              </a:lnSpc>
            </a:pPr>
            <a:r>
              <a:rPr lang="en-US" sz="800"/>
              <a:t>1</a:t>
            </a:r>
          </a:p>
          <a:p>
            <a:pPr algn="ctr">
              <a:lnSpc>
                <a:spcPct val="40000"/>
              </a:lnSpc>
            </a:pPr>
            <a:r>
              <a:rPr lang="en-US" sz="800">
                <a:latin typeface="Symbol" charset="0"/>
                <a:sym typeface="Symbol" charset="0"/>
              </a:rPr>
              <a:t></a:t>
            </a:r>
          </a:p>
          <a:p>
            <a:pPr algn="ctr">
              <a:lnSpc>
                <a:spcPct val="60000"/>
              </a:lnSpc>
            </a:pPr>
            <a:r>
              <a:rPr lang="en-US" sz="800"/>
              <a:t>2</a:t>
            </a:r>
          </a:p>
        </p:txBody>
      </p:sp>
      <p:sp>
        <p:nvSpPr>
          <p:cNvPr id="160776" name="AutoShape 14"/>
          <p:cNvSpPr>
            <a:spLocks/>
          </p:cNvSpPr>
          <p:nvPr/>
        </p:nvSpPr>
        <p:spPr bwMode="auto">
          <a:xfrm>
            <a:off x="1833563" y="3487738"/>
            <a:ext cx="161925" cy="1558925"/>
          </a:xfrm>
          <a:prstGeom prst="leftBrace">
            <a:avLst>
              <a:gd name="adj1" fmla="val 802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7" name="AutoShape 15"/>
          <p:cNvSpPr>
            <a:spLocks/>
          </p:cNvSpPr>
          <p:nvPr/>
        </p:nvSpPr>
        <p:spPr bwMode="auto">
          <a:xfrm>
            <a:off x="1839913" y="2855913"/>
            <a:ext cx="146050" cy="631825"/>
          </a:xfrm>
          <a:prstGeom prst="leftBrace">
            <a:avLst>
              <a:gd name="adj1" fmla="val 36051"/>
              <a:gd name="adj2" fmla="val 46481"/>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8" name="Arc 16"/>
          <p:cNvSpPr>
            <a:spLocks/>
          </p:cNvSpPr>
          <p:nvPr/>
        </p:nvSpPr>
        <p:spPr bwMode="auto">
          <a:xfrm flipH="1" flipV="1">
            <a:off x="1911350" y="2701925"/>
            <a:ext cx="82550" cy="117475"/>
          </a:xfrm>
          <a:custGeom>
            <a:avLst/>
            <a:gdLst>
              <a:gd name="T0" fmla="*/ 0 w 21600"/>
              <a:gd name="T1" fmla="*/ 0 h 21600"/>
              <a:gd name="T2" fmla="*/ 67302866 w 21600"/>
              <a:gd name="T3" fmla="*/ 558989695 h 21600"/>
              <a:gd name="T4" fmla="*/ 0 w 21600"/>
              <a:gd name="T5" fmla="*/ 5589896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9" name="Arc 17"/>
          <p:cNvSpPr>
            <a:spLocks/>
          </p:cNvSpPr>
          <p:nvPr/>
        </p:nvSpPr>
        <p:spPr bwMode="auto">
          <a:xfrm flipH="1">
            <a:off x="1905000" y="1352550"/>
            <a:ext cx="85725" cy="158750"/>
          </a:xfrm>
          <a:custGeom>
            <a:avLst/>
            <a:gdLst>
              <a:gd name="T0" fmla="*/ 0 w 21600"/>
              <a:gd name="T1" fmla="*/ 0 h 21600"/>
              <a:gd name="T2" fmla="*/ 84406538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80" name="Arc 18"/>
          <p:cNvSpPr>
            <a:spLocks/>
          </p:cNvSpPr>
          <p:nvPr/>
        </p:nvSpPr>
        <p:spPr bwMode="auto">
          <a:xfrm flipV="1">
            <a:off x="1851025" y="2155825"/>
            <a:ext cx="53975" cy="114300"/>
          </a:xfrm>
          <a:custGeom>
            <a:avLst/>
            <a:gdLst>
              <a:gd name="T0" fmla="*/ 0 w 21600"/>
              <a:gd name="T1" fmla="*/ 0 h 21600"/>
              <a:gd name="T2" fmla="*/ 5258797 w 21600"/>
              <a:gd name="T3" fmla="*/ 474251798 h 21600"/>
              <a:gd name="T4" fmla="*/ 0 w 21600"/>
              <a:gd name="T5" fmla="*/ 47425179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81" name="Arc 19"/>
          <p:cNvSpPr>
            <a:spLocks/>
          </p:cNvSpPr>
          <p:nvPr/>
        </p:nvSpPr>
        <p:spPr bwMode="auto">
          <a:xfrm>
            <a:off x="1851025" y="2270125"/>
            <a:ext cx="60325" cy="123825"/>
          </a:xfrm>
          <a:custGeom>
            <a:avLst/>
            <a:gdLst>
              <a:gd name="T0" fmla="*/ 0 w 21600"/>
              <a:gd name="T1" fmla="*/ 0 h 21600"/>
              <a:gd name="T2" fmla="*/ 10249796 w 21600"/>
              <a:gd name="T3" fmla="*/ 766621900 h 21600"/>
              <a:gd name="T4" fmla="*/ 0 w 21600"/>
              <a:gd name="T5" fmla="*/ 7666219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82" name="Line 20"/>
          <p:cNvSpPr>
            <a:spLocks noChangeShapeType="1"/>
          </p:cNvSpPr>
          <p:nvPr/>
        </p:nvSpPr>
        <p:spPr bwMode="auto">
          <a:xfrm>
            <a:off x="1911350" y="2365375"/>
            <a:ext cx="0"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3" name="Line 21"/>
          <p:cNvSpPr>
            <a:spLocks noChangeShapeType="1"/>
          </p:cNvSpPr>
          <p:nvPr/>
        </p:nvSpPr>
        <p:spPr bwMode="auto">
          <a:xfrm>
            <a:off x="1905000" y="1800225"/>
            <a:ext cx="0" cy="368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4" name="Line 22"/>
          <p:cNvSpPr>
            <a:spLocks noChangeShapeType="1"/>
          </p:cNvSpPr>
          <p:nvPr/>
        </p:nvSpPr>
        <p:spPr bwMode="auto">
          <a:xfrm>
            <a:off x="1905000" y="1492250"/>
            <a:ext cx="0" cy="698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5" name="Line 23"/>
          <p:cNvSpPr>
            <a:spLocks noChangeShapeType="1"/>
          </p:cNvSpPr>
          <p:nvPr/>
        </p:nvSpPr>
        <p:spPr bwMode="auto">
          <a:xfrm>
            <a:off x="2774950" y="2270125"/>
            <a:ext cx="298450" cy="2190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6" name="Line 24"/>
          <p:cNvSpPr>
            <a:spLocks noChangeShapeType="1"/>
          </p:cNvSpPr>
          <p:nvPr/>
        </p:nvSpPr>
        <p:spPr bwMode="auto">
          <a:xfrm flipH="1">
            <a:off x="1831975" y="2270125"/>
            <a:ext cx="317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7" name="Text Box 25"/>
          <p:cNvSpPr txBox="1">
            <a:spLocks noChangeArrowheads="1"/>
          </p:cNvSpPr>
          <p:nvPr/>
        </p:nvSpPr>
        <p:spPr bwMode="auto">
          <a:xfrm>
            <a:off x="827088" y="2925763"/>
            <a:ext cx="9207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Inner</a:t>
            </a:r>
          </a:p>
          <a:p>
            <a:pPr algn="l">
              <a:lnSpc>
                <a:spcPct val="90000"/>
              </a:lnSpc>
            </a:pPr>
            <a:r>
              <a:rPr lang="en-US" sz="1100"/>
              <a:t>mitochondrial</a:t>
            </a:r>
          </a:p>
          <a:p>
            <a:pPr algn="l">
              <a:lnSpc>
                <a:spcPct val="90000"/>
              </a:lnSpc>
            </a:pPr>
            <a:r>
              <a:rPr lang="en-US" sz="1100"/>
              <a:t>membrane</a:t>
            </a:r>
          </a:p>
        </p:txBody>
      </p:sp>
      <p:sp>
        <p:nvSpPr>
          <p:cNvPr id="160788" name="Text Box 26"/>
          <p:cNvSpPr txBox="1">
            <a:spLocks noChangeArrowheads="1"/>
          </p:cNvSpPr>
          <p:nvPr/>
        </p:nvSpPr>
        <p:spPr bwMode="auto">
          <a:xfrm>
            <a:off x="7013575" y="3763963"/>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89" name="Text Box 27"/>
          <p:cNvSpPr txBox="1">
            <a:spLocks noChangeArrowheads="1"/>
          </p:cNvSpPr>
          <p:nvPr/>
        </p:nvSpPr>
        <p:spPr bwMode="auto">
          <a:xfrm>
            <a:off x="3443288" y="3794125"/>
            <a:ext cx="368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NAD</a:t>
            </a:r>
            <a:r>
              <a:rPr lang="en-US" sz="1300" baseline="30000"/>
              <a:t>+</a:t>
            </a:r>
            <a:endParaRPr lang="en-US" sz="1100" baseline="30000">
              <a:latin typeface="Symbol" charset="0"/>
              <a:sym typeface="Symbol" charset="0"/>
            </a:endParaRPr>
          </a:p>
        </p:txBody>
      </p:sp>
      <p:sp>
        <p:nvSpPr>
          <p:cNvPr id="160790" name="Text Box 28"/>
          <p:cNvSpPr txBox="1">
            <a:spLocks noChangeArrowheads="1"/>
          </p:cNvSpPr>
          <p:nvPr/>
        </p:nvSpPr>
        <p:spPr bwMode="auto">
          <a:xfrm>
            <a:off x="3746500" y="1839913"/>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1" name="Text Box 29"/>
          <p:cNvSpPr txBox="1">
            <a:spLocks noChangeArrowheads="1"/>
          </p:cNvSpPr>
          <p:nvPr/>
        </p:nvSpPr>
        <p:spPr bwMode="auto">
          <a:xfrm>
            <a:off x="4678363" y="1504950"/>
            <a:ext cx="1619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2" name="Text Box 30"/>
          <p:cNvSpPr txBox="1">
            <a:spLocks noChangeArrowheads="1"/>
          </p:cNvSpPr>
          <p:nvPr/>
        </p:nvSpPr>
        <p:spPr bwMode="auto">
          <a:xfrm>
            <a:off x="5219700" y="1735138"/>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3" name="Text Box 31"/>
          <p:cNvSpPr txBox="1">
            <a:spLocks noChangeArrowheads="1"/>
          </p:cNvSpPr>
          <p:nvPr/>
        </p:nvSpPr>
        <p:spPr bwMode="auto">
          <a:xfrm>
            <a:off x="6226175" y="1498600"/>
            <a:ext cx="1619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4" name="Text Box 32"/>
          <p:cNvSpPr txBox="1">
            <a:spLocks noChangeArrowheads="1"/>
          </p:cNvSpPr>
          <p:nvPr/>
        </p:nvSpPr>
        <p:spPr bwMode="auto">
          <a:xfrm>
            <a:off x="5770563" y="2065338"/>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5" name="Text Box 33"/>
          <p:cNvSpPr txBox="1">
            <a:spLocks noChangeArrowheads="1"/>
          </p:cNvSpPr>
          <p:nvPr/>
        </p:nvSpPr>
        <p:spPr bwMode="auto">
          <a:xfrm>
            <a:off x="6835775" y="1844675"/>
            <a:ext cx="1619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6" name="Text Box 34"/>
          <p:cNvSpPr txBox="1">
            <a:spLocks noChangeArrowheads="1"/>
          </p:cNvSpPr>
          <p:nvPr/>
        </p:nvSpPr>
        <p:spPr bwMode="auto">
          <a:xfrm>
            <a:off x="7840663" y="2006600"/>
            <a:ext cx="1619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7" name="Text Box 35"/>
          <p:cNvSpPr txBox="1">
            <a:spLocks noChangeArrowheads="1"/>
          </p:cNvSpPr>
          <p:nvPr/>
        </p:nvSpPr>
        <p:spPr bwMode="auto">
          <a:xfrm>
            <a:off x="8343900" y="1566863"/>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8" name="Text Box 36"/>
          <p:cNvSpPr txBox="1">
            <a:spLocks noChangeArrowheads="1"/>
          </p:cNvSpPr>
          <p:nvPr/>
        </p:nvSpPr>
        <p:spPr bwMode="auto">
          <a:xfrm>
            <a:off x="3081338" y="4138613"/>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799" name="Text Box 37"/>
          <p:cNvSpPr txBox="1">
            <a:spLocks noChangeArrowheads="1"/>
          </p:cNvSpPr>
          <p:nvPr/>
        </p:nvSpPr>
        <p:spPr bwMode="auto">
          <a:xfrm>
            <a:off x="4283075" y="4381500"/>
            <a:ext cx="1619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800" name="Text Box 38"/>
          <p:cNvSpPr txBox="1">
            <a:spLocks noChangeArrowheads="1"/>
          </p:cNvSpPr>
          <p:nvPr/>
        </p:nvSpPr>
        <p:spPr bwMode="auto">
          <a:xfrm>
            <a:off x="5521325" y="3944938"/>
            <a:ext cx="161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801" name="Text Box 39"/>
          <p:cNvSpPr txBox="1">
            <a:spLocks noChangeArrowheads="1"/>
          </p:cNvSpPr>
          <p:nvPr/>
        </p:nvSpPr>
        <p:spPr bwMode="auto">
          <a:xfrm>
            <a:off x="7813675" y="4476750"/>
            <a:ext cx="1619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H</a:t>
            </a:r>
            <a:r>
              <a:rPr lang="en-US" sz="1300" baseline="30000"/>
              <a:t>+</a:t>
            </a:r>
          </a:p>
        </p:txBody>
      </p:sp>
      <p:sp>
        <p:nvSpPr>
          <p:cNvPr id="160802" name="Text Box 40"/>
          <p:cNvSpPr txBox="1">
            <a:spLocks noChangeArrowheads="1"/>
          </p:cNvSpPr>
          <p:nvPr/>
        </p:nvSpPr>
        <p:spPr bwMode="auto">
          <a:xfrm>
            <a:off x="811213" y="4156075"/>
            <a:ext cx="9207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Mitochondrial</a:t>
            </a:r>
          </a:p>
          <a:p>
            <a:pPr algn="l">
              <a:lnSpc>
                <a:spcPct val="90000"/>
              </a:lnSpc>
            </a:pPr>
            <a:r>
              <a:rPr lang="en-US" sz="1100"/>
              <a:t>matrix</a:t>
            </a:r>
          </a:p>
        </p:txBody>
      </p:sp>
      <p:sp>
        <p:nvSpPr>
          <p:cNvPr id="160803" name="Text Box 41"/>
          <p:cNvSpPr txBox="1">
            <a:spLocks noChangeArrowheads="1"/>
          </p:cNvSpPr>
          <p:nvPr/>
        </p:nvSpPr>
        <p:spPr bwMode="auto">
          <a:xfrm>
            <a:off x="2171700" y="3513138"/>
            <a:ext cx="5873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Electron</a:t>
            </a:r>
          </a:p>
          <a:p>
            <a:pPr algn="l">
              <a:lnSpc>
                <a:spcPct val="90000"/>
              </a:lnSpc>
            </a:pPr>
            <a:r>
              <a:rPr lang="en-US" sz="1100"/>
              <a:t>flow</a:t>
            </a:r>
          </a:p>
        </p:txBody>
      </p:sp>
      <p:sp>
        <p:nvSpPr>
          <p:cNvPr id="160804" name="Text Box 42"/>
          <p:cNvSpPr txBox="1">
            <a:spLocks noChangeArrowheads="1"/>
          </p:cNvSpPr>
          <p:nvPr/>
        </p:nvSpPr>
        <p:spPr bwMode="auto">
          <a:xfrm>
            <a:off x="4154488" y="1995488"/>
            <a:ext cx="565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Electron</a:t>
            </a:r>
          </a:p>
          <a:p>
            <a:pPr algn="l">
              <a:lnSpc>
                <a:spcPct val="90000"/>
              </a:lnSpc>
            </a:pPr>
            <a:r>
              <a:rPr lang="en-US" sz="1100"/>
              <a:t>carrier</a:t>
            </a:r>
          </a:p>
        </p:txBody>
      </p:sp>
      <p:sp>
        <p:nvSpPr>
          <p:cNvPr id="160805" name="Text Box 43"/>
          <p:cNvSpPr txBox="1">
            <a:spLocks noChangeArrowheads="1"/>
          </p:cNvSpPr>
          <p:nvPr/>
        </p:nvSpPr>
        <p:spPr bwMode="auto">
          <a:xfrm>
            <a:off x="2170113" y="1806575"/>
            <a:ext cx="7429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Protein</a:t>
            </a:r>
          </a:p>
          <a:p>
            <a:pPr algn="l">
              <a:lnSpc>
                <a:spcPct val="90000"/>
              </a:lnSpc>
            </a:pPr>
            <a:r>
              <a:rPr lang="en-US" sz="1100"/>
              <a:t>complex</a:t>
            </a:r>
          </a:p>
          <a:p>
            <a:pPr algn="l">
              <a:lnSpc>
                <a:spcPct val="90000"/>
              </a:lnSpc>
            </a:pPr>
            <a:r>
              <a:rPr lang="en-US" sz="1100"/>
              <a:t>of electron</a:t>
            </a:r>
          </a:p>
          <a:p>
            <a:pPr algn="l">
              <a:lnSpc>
                <a:spcPct val="90000"/>
              </a:lnSpc>
            </a:pPr>
            <a:r>
              <a:rPr lang="en-US" sz="1100"/>
              <a:t>carriers</a:t>
            </a:r>
          </a:p>
        </p:txBody>
      </p:sp>
      <p:sp>
        <p:nvSpPr>
          <p:cNvPr id="160806" name="Text Box 44"/>
          <p:cNvSpPr txBox="1">
            <a:spLocks noChangeArrowheads="1"/>
          </p:cNvSpPr>
          <p:nvPr/>
        </p:nvSpPr>
        <p:spPr bwMode="auto">
          <a:xfrm>
            <a:off x="2573338" y="3797300"/>
            <a:ext cx="412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NADH</a:t>
            </a:r>
          </a:p>
        </p:txBody>
      </p:sp>
      <p:sp>
        <p:nvSpPr>
          <p:cNvPr id="160807" name="Text Box 45"/>
          <p:cNvSpPr txBox="1">
            <a:spLocks noChangeArrowheads="1"/>
          </p:cNvSpPr>
          <p:nvPr/>
        </p:nvSpPr>
        <p:spPr bwMode="auto">
          <a:xfrm>
            <a:off x="3624263" y="3451225"/>
            <a:ext cx="412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000"/>
              <a:t>FADH</a:t>
            </a:r>
            <a:r>
              <a:rPr lang="en-US" sz="1000" baseline="-25000"/>
              <a:t>2</a:t>
            </a:r>
            <a:endParaRPr lang="en-US" sz="1000"/>
          </a:p>
        </p:txBody>
      </p:sp>
      <p:sp>
        <p:nvSpPr>
          <p:cNvPr id="160808" name="Text Box 46"/>
          <p:cNvSpPr txBox="1">
            <a:spLocks noChangeArrowheads="1"/>
          </p:cNvSpPr>
          <p:nvPr/>
        </p:nvSpPr>
        <p:spPr bwMode="auto">
          <a:xfrm>
            <a:off x="4278313" y="3451225"/>
            <a:ext cx="412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000"/>
              <a:t>FAD</a:t>
            </a:r>
          </a:p>
        </p:txBody>
      </p:sp>
      <p:sp>
        <p:nvSpPr>
          <p:cNvPr id="160809" name="Line 47"/>
          <p:cNvSpPr>
            <a:spLocks noChangeShapeType="1"/>
          </p:cNvSpPr>
          <p:nvPr/>
        </p:nvSpPr>
        <p:spPr bwMode="auto">
          <a:xfrm flipH="1">
            <a:off x="4083050" y="2305050"/>
            <a:ext cx="161925" cy="266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10" name="Text Box 48"/>
          <p:cNvSpPr txBox="1">
            <a:spLocks noChangeArrowheads="1"/>
          </p:cNvSpPr>
          <p:nvPr/>
        </p:nvSpPr>
        <p:spPr bwMode="auto">
          <a:xfrm>
            <a:off x="8175625" y="2043113"/>
            <a:ext cx="6223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ATP</a:t>
            </a:r>
          </a:p>
          <a:p>
            <a:pPr algn="l">
              <a:lnSpc>
                <a:spcPct val="90000"/>
              </a:lnSpc>
            </a:pPr>
            <a:r>
              <a:rPr lang="en-US" sz="1100"/>
              <a:t>synthase</a:t>
            </a:r>
          </a:p>
        </p:txBody>
      </p:sp>
      <p:sp>
        <p:nvSpPr>
          <p:cNvPr id="160811" name="Line 49"/>
          <p:cNvSpPr>
            <a:spLocks noChangeShapeType="1"/>
          </p:cNvSpPr>
          <p:nvPr/>
        </p:nvSpPr>
        <p:spPr bwMode="auto">
          <a:xfrm flipV="1">
            <a:off x="8067675" y="2368550"/>
            <a:ext cx="244475" cy="250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12" name="Text Box 50"/>
          <p:cNvSpPr txBox="1">
            <a:spLocks noChangeArrowheads="1"/>
          </p:cNvSpPr>
          <p:nvPr/>
        </p:nvSpPr>
        <p:spPr bwMode="auto">
          <a:xfrm>
            <a:off x="7512050" y="4322763"/>
            <a:ext cx="98425"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P</a:t>
            </a:r>
          </a:p>
        </p:txBody>
      </p:sp>
      <p:sp>
        <p:nvSpPr>
          <p:cNvPr id="160813" name="Text Box 51"/>
          <p:cNvSpPr txBox="1">
            <a:spLocks noChangeArrowheads="1"/>
          </p:cNvSpPr>
          <p:nvPr/>
        </p:nvSpPr>
        <p:spPr bwMode="auto">
          <a:xfrm>
            <a:off x="7010400" y="4316413"/>
            <a:ext cx="4159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100"/>
              <a:t>ADP +</a:t>
            </a:r>
          </a:p>
        </p:txBody>
      </p:sp>
      <p:sp>
        <p:nvSpPr>
          <p:cNvPr id="160814" name="Text Box 52"/>
          <p:cNvSpPr txBox="1">
            <a:spLocks noChangeArrowheads="1"/>
          </p:cNvSpPr>
          <p:nvPr/>
        </p:nvSpPr>
        <p:spPr bwMode="auto">
          <a:xfrm>
            <a:off x="7502525" y="4846638"/>
            <a:ext cx="10541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000"/>
              <a:t>Chemiosmosis</a:t>
            </a:r>
          </a:p>
        </p:txBody>
      </p:sp>
      <p:sp>
        <p:nvSpPr>
          <p:cNvPr id="160815" name="Text Box 53"/>
          <p:cNvSpPr txBox="1">
            <a:spLocks noChangeArrowheads="1"/>
          </p:cNvSpPr>
          <p:nvPr/>
        </p:nvSpPr>
        <p:spPr bwMode="auto">
          <a:xfrm>
            <a:off x="6804025" y="3773488"/>
            <a:ext cx="2127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000"/>
              <a:t>+ 2</a:t>
            </a:r>
          </a:p>
        </p:txBody>
      </p:sp>
      <p:sp>
        <p:nvSpPr>
          <p:cNvPr id="160816" name="AutoShape 54"/>
          <p:cNvSpPr>
            <a:spLocks/>
          </p:cNvSpPr>
          <p:nvPr/>
        </p:nvSpPr>
        <p:spPr bwMode="auto">
          <a:xfrm rot="-5400000">
            <a:off x="7869238" y="4189413"/>
            <a:ext cx="127000" cy="1174750"/>
          </a:xfrm>
          <a:prstGeom prst="leftBrace">
            <a:avLst>
              <a:gd name="adj1" fmla="val 7708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817" name="AutoShape 55"/>
          <p:cNvSpPr>
            <a:spLocks/>
          </p:cNvSpPr>
          <p:nvPr/>
        </p:nvSpPr>
        <p:spPr bwMode="auto">
          <a:xfrm rot="-5400000">
            <a:off x="4594225" y="2667001"/>
            <a:ext cx="130175" cy="4216400"/>
          </a:xfrm>
          <a:prstGeom prst="leftBrace">
            <a:avLst>
              <a:gd name="adj1" fmla="val 26991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818" name="Text Box 56"/>
          <p:cNvSpPr txBox="1">
            <a:spLocks noChangeArrowheads="1"/>
          </p:cNvSpPr>
          <p:nvPr/>
        </p:nvSpPr>
        <p:spPr bwMode="auto">
          <a:xfrm>
            <a:off x="4638675" y="5237163"/>
            <a:ext cx="18415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000"/>
              <a:t>O</a:t>
            </a:r>
            <a:r>
              <a:rPr lang="en-US" sz="900"/>
              <a:t>XIDATIVE</a:t>
            </a:r>
            <a:r>
              <a:rPr lang="en-US" sz="1000"/>
              <a:t> P</a:t>
            </a:r>
            <a:r>
              <a:rPr lang="en-US" sz="900"/>
              <a:t>HOSPHORYLATION</a:t>
            </a:r>
            <a:endParaRPr lang="en-US" sz="1000"/>
          </a:p>
        </p:txBody>
      </p:sp>
      <p:sp>
        <p:nvSpPr>
          <p:cNvPr id="160819" name="AutoShape 57"/>
          <p:cNvSpPr>
            <a:spLocks/>
          </p:cNvSpPr>
          <p:nvPr/>
        </p:nvSpPr>
        <p:spPr bwMode="auto">
          <a:xfrm rot="-5400000">
            <a:off x="5475288" y="2157413"/>
            <a:ext cx="142875" cy="5978525"/>
          </a:xfrm>
          <a:prstGeom prst="leftBrace">
            <a:avLst>
              <a:gd name="adj1" fmla="val 34870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820" name="Text Box 58"/>
          <p:cNvSpPr txBox="1">
            <a:spLocks noChangeArrowheads="1"/>
          </p:cNvSpPr>
          <p:nvPr/>
        </p:nvSpPr>
        <p:spPr bwMode="auto">
          <a:xfrm>
            <a:off x="3911600" y="4846638"/>
            <a:ext cx="152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000"/>
              <a:t>Electron Transport Chain</a:t>
            </a:r>
          </a:p>
        </p:txBody>
      </p:sp>
    </p:spTree>
    <p:extLst>
      <p:ext uri="{BB962C8B-B14F-4D97-AF65-F5344CB8AC3E}">
        <p14:creationId xmlns:p14="http://schemas.microsoft.com/office/powerpoint/2010/main" val="2018004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6862763" y="4294188"/>
            <a:ext cx="2003425" cy="2484437"/>
            <a:chOff x="4373" y="767"/>
            <a:chExt cx="1359" cy="1685"/>
          </a:xfrm>
        </p:grpSpPr>
        <p:pic>
          <p:nvPicPr>
            <p:cNvPr id="386083" name="Picture 35" descr="09_03"/>
            <p:cNvPicPr>
              <a:picLocks noChangeAspect="1" noChangeArrowheads="1"/>
            </p:cNvPicPr>
            <p:nvPr/>
          </p:nvPicPr>
          <p:blipFill>
            <a:blip r:embed="rId9"/>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blurRad="63500" dist="38099" dir="2700000" algn="ctr" rotWithShape="0">
                <a:srgbClr val="000000">
                  <a:alpha val="74998"/>
                </a:srgbClr>
              </a:outerShdw>
            </a:effectLst>
          </p:spPr>
        </p:pic>
        <p:sp>
          <p:nvSpPr>
            <p:cNvPr id="162856" name="Rectangle 36"/>
            <p:cNvSpPr>
              <a:spLocks noChangeArrowheads="1"/>
            </p:cNvSpPr>
            <p:nvPr/>
          </p:nvSpPr>
          <p:spPr bwMode="auto">
            <a:xfrm>
              <a:off x="5258" y="2314"/>
              <a:ext cx="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57" name="Rectangle 37"/>
            <p:cNvSpPr>
              <a:spLocks noChangeArrowheads="1"/>
            </p:cNvSpPr>
            <p:nvPr/>
          </p:nvSpPr>
          <p:spPr bwMode="auto">
            <a:xfrm>
              <a:off x="4775" y="981"/>
              <a:ext cx="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58" name="Rectangle 38"/>
            <p:cNvSpPr>
              <a:spLocks noChangeArrowheads="1"/>
            </p:cNvSpPr>
            <p:nvPr/>
          </p:nvSpPr>
          <p:spPr bwMode="auto">
            <a:xfrm>
              <a:off x="5343" y="1007"/>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59" name="Rectangle 39"/>
            <p:cNvSpPr>
              <a:spLocks noChangeArrowheads="1"/>
            </p:cNvSpPr>
            <p:nvPr/>
          </p:nvSpPr>
          <p:spPr bwMode="auto">
            <a:xfrm>
              <a:off x="5356" y="838"/>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60" name="Rectangle 40"/>
            <p:cNvSpPr>
              <a:spLocks noChangeArrowheads="1"/>
            </p:cNvSpPr>
            <p:nvPr/>
          </p:nvSpPr>
          <p:spPr bwMode="auto">
            <a:xfrm>
              <a:off x="5037" y="1007"/>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61" name="Rectangle 41"/>
            <p:cNvSpPr>
              <a:spLocks noChangeArrowheads="1"/>
            </p:cNvSpPr>
            <p:nvPr/>
          </p:nvSpPr>
          <p:spPr bwMode="auto">
            <a:xfrm>
              <a:off x="5178" y="973"/>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62" name="Rectangle 42"/>
            <p:cNvSpPr>
              <a:spLocks noChangeArrowheads="1"/>
            </p:cNvSpPr>
            <p:nvPr/>
          </p:nvSpPr>
          <p:spPr bwMode="auto">
            <a:xfrm>
              <a:off x="5141" y="859"/>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63" name="Rectangle 43"/>
            <p:cNvSpPr>
              <a:spLocks noChangeArrowheads="1"/>
            </p:cNvSpPr>
            <p:nvPr/>
          </p:nvSpPr>
          <p:spPr bwMode="auto">
            <a:xfrm>
              <a:off x="4965" y="856"/>
              <a:ext cx="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sp>
          <p:nvSpPr>
            <p:cNvPr id="162864" name="Rectangle 44"/>
            <p:cNvSpPr>
              <a:spLocks noChangeArrowheads="1"/>
            </p:cNvSpPr>
            <p:nvPr/>
          </p:nvSpPr>
          <p:spPr bwMode="auto">
            <a:xfrm>
              <a:off x="4801" y="782"/>
              <a:ext cx="9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a:solidFill>
                    <a:srgbClr val="CC0000"/>
                  </a:solidFill>
                </a:rPr>
                <a:t>H</a:t>
              </a:r>
              <a:r>
                <a:rPr lang="en-US" sz="1000" baseline="30000">
                  <a:solidFill>
                    <a:srgbClr val="CC0000"/>
                  </a:solidFill>
                </a:rPr>
                <a:t>+</a:t>
              </a:r>
              <a:endParaRPr lang="en-US" sz="1000">
                <a:solidFill>
                  <a:srgbClr val="CC0000"/>
                </a:solidFill>
              </a:endParaRPr>
            </a:p>
          </p:txBody>
        </p:sp>
      </p:grpSp>
      <p:sp>
        <p:nvSpPr>
          <p:cNvPr id="386093" name="AutoShape 45"/>
          <p:cNvSpPr>
            <a:spLocks noChangeArrowheads="1"/>
          </p:cNvSpPr>
          <p:nvPr/>
        </p:nvSpPr>
        <p:spPr bwMode="auto">
          <a:xfrm>
            <a:off x="7045325" y="6242050"/>
            <a:ext cx="536575" cy="350838"/>
          </a:xfrm>
          <a:prstGeom prst="irregularSeal1">
            <a:avLst/>
          </a:prstGeom>
          <a:solidFill>
            <a:srgbClr val="FFEA18"/>
          </a:solidFill>
          <a:ln w="19050">
            <a:solidFill>
              <a:srgbClr val="FF6404"/>
            </a:solidFill>
            <a:miter lim="800000"/>
            <a:headEnd/>
            <a:tailEnd/>
          </a:ln>
        </p:spPr>
        <p:txBody>
          <a:bodyPr wrap="none" anchor="ctr"/>
          <a:lstStyle/>
          <a:p>
            <a:r>
              <a:rPr lang="en-US" sz="1400">
                <a:solidFill>
                  <a:srgbClr val="CC0000"/>
                </a:solidFill>
              </a:rPr>
              <a:t>ATP</a:t>
            </a:r>
            <a:endParaRPr lang="en-US" sz="4000">
              <a:solidFill>
                <a:schemeClr val="tx2"/>
              </a:solidFill>
            </a:endParaRPr>
          </a:p>
        </p:txBody>
      </p:sp>
      <p:grpSp>
        <p:nvGrpSpPr>
          <p:cNvPr id="162819" name="Group 33"/>
          <p:cNvGrpSpPr>
            <a:grpSpLocks/>
          </p:cNvGrpSpPr>
          <p:nvPr/>
        </p:nvGrpSpPr>
        <p:grpSpPr bwMode="auto">
          <a:xfrm>
            <a:off x="1811338" y="4229100"/>
            <a:ext cx="4940300" cy="2620963"/>
            <a:chOff x="146" y="2699"/>
            <a:chExt cx="3055" cy="1621"/>
          </a:xfrm>
        </p:grpSpPr>
        <p:pic>
          <p:nvPicPr>
            <p:cNvPr id="162831" name="Picture 8" descr="09_15b"/>
            <p:cNvPicPr>
              <a:picLocks noChangeAspect="1" noChangeArrowheads="1"/>
            </p:cNvPicPr>
            <p:nvPr/>
          </p:nvPicPr>
          <p:blipFill>
            <a:blip r:embed="rId10">
              <a:extLst>
                <a:ext uri="{28A0092B-C50C-407E-A947-70E740481C1C}">
                  <a14:useLocalDpi xmlns:a14="http://schemas.microsoft.com/office/drawing/2010/main" val="0"/>
                </a:ext>
              </a:extLst>
            </a:blip>
            <a:srcRect l="1125" t="14999" b="14999"/>
            <a:stretch>
              <a:fillRect/>
            </a:stretch>
          </p:blipFill>
          <p:spPr bwMode="auto">
            <a:xfrm>
              <a:off x="146" y="2699"/>
              <a:ext cx="3055"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32" name="Rectangle 9"/>
            <p:cNvSpPr>
              <a:spLocks noChangeArrowheads="1"/>
            </p:cNvSpPr>
            <p:nvPr/>
          </p:nvSpPr>
          <p:spPr bwMode="auto">
            <a:xfrm>
              <a:off x="1389" y="3821"/>
              <a:ext cx="28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NAD</a:t>
              </a:r>
              <a:r>
                <a:rPr lang="en-US" sz="1400" baseline="30000">
                  <a:solidFill>
                    <a:srgbClr val="000000"/>
                  </a:solidFill>
                </a:rPr>
                <a:t>+</a:t>
              </a:r>
              <a:endParaRPr lang="en-US" sz="1400">
                <a:solidFill>
                  <a:srgbClr val="000000"/>
                </a:solidFill>
              </a:endParaRPr>
            </a:p>
          </p:txBody>
        </p:sp>
        <p:sp>
          <p:nvSpPr>
            <p:cNvPr id="162833" name="Rectangle 10"/>
            <p:cNvSpPr>
              <a:spLocks noChangeArrowheads="1"/>
            </p:cNvSpPr>
            <p:nvPr/>
          </p:nvSpPr>
          <p:spPr bwMode="auto">
            <a:xfrm>
              <a:off x="1527" y="3400"/>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Q</a:t>
              </a:r>
              <a:endParaRPr lang="en-US" sz="1400"/>
            </a:p>
          </p:txBody>
        </p:sp>
        <p:sp>
          <p:nvSpPr>
            <p:cNvPr id="162834" name="Rectangle 11"/>
            <p:cNvSpPr>
              <a:spLocks noChangeArrowheads="1"/>
            </p:cNvSpPr>
            <p:nvPr/>
          </p:nvSpPr>
          <p:spPr bwMode="auto">
            <a:xfrm>
              <a:off x="2191" y="3232"/>
              <a:ext cx="7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C</a:t>
              </a:r>
              <a:endParaRPr lang="en-US" sz="1400"/>
            </a:p>
          </p:txBody>
        </p:sp>
        <p:sp>
          <p:nvSpPr>
            <p:cNvPr id="162835" name="Rectangle 12"/>
            <p:cNvSpPr>
              <a:spLocks noChangeArrowheads="1"/>
            </p:cNvSpPr>
            <p:nvPr/>
          </p:nvSpPr>
          <p:spPr bwMode="auto">
            <a:xfrm>
              <a:off x="854" y="3765"/>
              <a:ext cx="34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NADH </a:t>
              </a:r>
            </a:p>
          </p:txBody>
        </p:sp>
        <p:sp>
          <p:nvSpPr>
            <p:cNvPr id="162836" name="Rectangle 13"/>
            <p:cNvSpPr>
              <a:spLocks noChangeArrowheads="1"/>
            </p:cNvSpPr>
            <p:nvPr/>
          </p:nvSpPr>
          <p:spPr bwMode="auto">
            <a:xfrm>
              <a:off x="2855" y="3807"/>
              <a:ext cx="23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 H</a:t>
              </a:r>
              <a:r>
                <a:rPr lang="en-US" sz="1400" baseline="-25000">
                  <a:solidFill>
                    <a:srgbClr val="000000"/>
                  </a:solidFill>
                </a:rPr>
                <a:t>2</a:t>
              </a:r>
              <a:r>
                <a:rPr lang="en-US" sz="1400">
                  <a:solidFill>
                    <a:srgbClr val="000000"/>
                  </a:solidFill>
                </a:rPr>
                <a:t>O</a:t>
              </a:r>
            </a:p>
          </p:txBody>
        </p:sp>
        <p:sp>
          <p:nvSpPr>
            <p:cNvPr id="162837" name="Rectangle 14"/>
            <p:cNvSpPr>
              <a:spLocks noChangeArrowheads="1"/>
            </p:cNvSpPr>
            <p:nvPr/>
          </p:nvSpPr>
          <p:spPr bwMode="auto">
            <a:xfrm>
              <a:off x="2544" y="2886"/>
              <a:ext cx="1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H</a:t>
              </a:r>
              <a:r>
                <a:rPr lang="en-US" sz="1400" baseline="30000">
                  <a:solidFill>
                    <a:srgbClr val="000000"/>
                  </a:solidFill>
                </a:rPr>
                <a:t>+</a:t>
              </a:r>
              <a:endParaRPr lang="en-US" sz="1400">
                <a:solidFill>
                  <a:srgbClr val="000000"/>
                </a:solidFill>
              </a:endParaRPr>
            </a:p>
          </p:txBody>
        </p:sp>
        <p:sp>
          <p:nvSpPr>
            <p:cNvPr id="162838" name="Rectangle 15"/>
            <p:cNvSpPr>
              <a:spLocks noChangeArrowheads="1"/>
            </p:cNvSpPr>
            <p:nvPr/>
          </p:nvSpPr>
          <p:spPr bwMode="auto">
            <a:xfrm>
              <a:off x="2578" y="3484"/>
              <a:ext cx="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e</a:t>
              </a:r>
              <a:r>
                <a:rPr lang="en-US" sz="1400" baseline="30000">
                  <a:solidFill>
                    <a:srgbClr val="000000"/>
                  </a:solidFill>
                </a:rPr>
                <a:t>–</a:t>
              </a:r>
              <a:endParaRPr lang="en-US" sz="1400">
                <a:solidFill>
                  <a:srgbClr val="000000"/>
                </a:solidFill>
              </a:endParaRPr>
            </a:p>
          </p:txBody>
        </p:sp>
        <p:sp>
          <p:nvSpPr>
            <p:cNvPr id="162839" name="Rectangle 16"/>
            <p:cNvSpPr>
              <a:spLocks noChangeArrowheads="1"/>
            </p:cNvSpPr>
            <p:nvPr/>
          </p:nvSpPr>
          <p:spPr bwMode="auto">
            <a:xfrm>
              <a:off x="2071" y="3779"/>
              <a:ext cx="33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 2H</a:t>
              </a:r>
              <a:r>
                <a:rPr lang="en-US" sz="1400" baseline="30000">
                  <a:solidFill>
                    <a:srgbClr val="000000"/>
                  </a:solidFill>
                </a:rPr>
                <a:t>+</a:t>
              </a:r>
              <a:r>
                <a:rPr lang="en-US" sz="1400">
                  <a:solidFill>
                    <a:srgbClr val="000000"/>
                  </a:solidFill>
                </a:rPr>
                <a:t> + </a:t>
              </a:r>
            </a:p>
          </p:txBody>
        </p:sp>
        <p:sp>
          <p:nvSpPr>
            <p:cNvPr id="162840" name="Rectangle 17"/>
            <p:cNvSpPr>
              <a:spLocks noChangeArrowheads="1"/>
            </p:cNvSpPr>
            <p:nvPr/>
          </p:nvSpPr>
          <p:spPr bwMode="auto">
            <a:xfrm>
              <a:off x="2510" y="3779"/>
              <a:ext cx="1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400">
                  <a:solidFill>
                    <a:srgbClr val="000000"/>
                  </a:solidFill>
                </a:rPr>
                <a:t>O</a:t>
              </a:r>
              <a:r>
                <a:rPr lang="en-US" sz="1400" baseline="-25000">
                  <a:solidFill>
                    <a:srgbClr val="000000"/>
                  </a:solidFill>
                </a:rPr>
                <a:t>2</a:t>
              </a:r>
              <a:endParaRPr lang="en-US" sz="1400"/>
            </a:p>
          </p:txBody>
        </p:sp>
        <p:sp>
          <p:nvSpPr>
            <p:cNvPr id="162841" name="Rectangle 18"/>
            <p:cNvSpPr>
              <a:spLocks noChangeArrowheads="1"/>
            </p:cNvSpPr>
            <p:nvPr/>
          </p:nvSpPr>
          <p:spPr bwMode="auto">
            <a:xfrm>
              <a:off x="2631" y="3793"/>
              <a:ext cx="3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 </a:t>
              </a:r>
              <a:endParaRPr lang="en-US" sz="1400"/>
            </a:p>
          </p:txBody>
        </p:sp>
        <p:sp>
          <p:nvSpPr>
            <p:cNvPr id="162842" name="Rectangle 19"/>
            <p:cNvSpPr>
              <a:spLocks noChangeArrowheads="1"/>
            </p:cNvSpPr>
            <p:nvPr/>
          </p:nvSpPr>
          <p:spPr bwMode="auto">
            <a:xfrm>
              <a:off x="1873" y="2886"/>
              <a:ext cx="1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H</a:t>
              </a:r>
              <a:r>
                <a:rPr lang="en-US" sz="1400" baseline="30000">
                  <a:solidFill>
                    <a:srgbClr val="000000"/>
                  </a:solidFill>
                </a:rPr>
                <a:t>+</a:t>
              </a:r>
              <a:endParaRPr lang="en-US" sz="1400">
                <a:solidFill>
                  <a:srgbClr val="000000"/>
                </a:solidFill>
              </a:endParaRPr>
            </a:p>
          </p:txBody>
        </p:sp>
        <p:sp>
          <p:nvSpPr>
            <p:cNvPr id="162843" name="Rectangle 20"/>
            <p:cNvSpPr>
              <a:spLocks noChangeArrowheads="1"/>
            </p:cNvSpPr>
            <p:nvPr/>
          </p:nvSpPr>
          <p:spPr bwMode="auto">
            <a:xfrm>
              <a:off x="1192" y="2886"/>
              <a:ext cx="1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H</a:t>
              </a:r>
              <a:r>
                <a:rPr lang="en-US" sz="1400" baseline="30000">
                  <a:solidFill>
                    <a:srgbClr val="000000"/>
                  </a:solidFill>
                </a:rPr>
                <a:t>+</a:t>
              </a:r>
              <a:endParaRPr lang="en-US" sz="1400">
                <a:solidFill>
                  <a:srgbClr val="000000"/>
                </a:solidFill>
              </a:endParaRPr>
            </a:p>
          </p:txBody>
        </p:sp>
        <p:sp>
          <p:nvSpPr>
            <p:cNvPr id="162844" name="Rectangle 21"/>
            <p:cNvSpPr>
              <a:spLocks noChangeArrowheads="1"/>
            </p:cNvSpPr>
            <p:nvPr/>
          </p:nvSpPr>
          <p:spPr bwMode="auto">
            <a:xfrm>
              <a:off x="1206" y="3568"/>
              <a:ext cx="1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e</a:t>
              </a:r>
              <a:r>
                <a:rPr lang="en-US" sz="1400" baseline="30000">
                  <a:solidFill>
                    <a:srgbClr val="000000"/>
                  </a:solidFill>
                </a:rPr>
                <a:t>–</a:t>
              </a:r>
              <a:endParaRPr lang="en-US" sz="1400">
                <a:solidFill>
                  <a:srgbClr val="000000"/>
                </a:solidFill>
              </a:endParaRPr>
            </a:p>
          </p:txBody>
        </p:sp>
        <p:sp>
          <p:nvSpPr>
            <p:cNvPr id="162845" name="Text Box 22"/>
            <p:cNvSpPr txBox="1">
              <a:spLocks noChangeArrowheads="1"/>
            </p:cNvSpPr>
            <p:nvPr/>
          </p:nvSpPr>
          <p:spPr bwMode="auto">
            <a:xfrm>
              <a:off x="1370" y="3609"/>
              <a:ext cx="36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000">
                  <a:solidFill>
                    <a:srgbClr val="0F116A"/>
                  </a:solidFill>
                </a:rPr>
                <a:t>FADH</a:t>
              </a:r>
              <a:r>
                <a:rPr lang="en-US" sz="1000" baseline="-25000">
                  <a:solidFill>
                    <a:srgbClr val="0F116A"/>
                  </a:solidFill>
                </a:rPr>
                <a:t>2</a:t>
              </a:r>
              <a:endParaRPr lang="en-US" sz="1000">
                <a:solidFill>
                  <a:srgbClr val="0F116A"/>
                </a:solidFill>
              </a:endParaRPr>
            </a:p>
          </p:txBody>
        </p:sp>
        <p:grpSp>
          <p:nvGrpSpPr>
            <p:cNvPr id="162846" name="Group 32"/>
            <p:cNvGrpSpPr>
              <a:grpSpLocks/>
            </p:cNvGrpSpPr>
            <p:nvPr/>
          </p:nvGrpSpPr>
          <p:grpSpPr bwMode="auto">
            <a:xfrm>
              <a:off x="2371" y="3723"/>
              <a:ext cx="158" cy="246"/>
              <a:chOff x="3666" y="3518"/>
              <a:chExt cx="158" cy="246"/>
            </a:xfrm>
          </p:grpSpPr>
          <p:sp>
            <p:nvSpPr>
              <p:cNvPr id="162853" name="Line 24"/>
              <p:cNvSpPr>
                <a:spLocks noChangeShapeType="1"/>
              </p:cNvSpPr>
              <p:nvPr/>
            </p:nvSpPr>
            <p:spPr bwMode="auto">
              <a:xfrm>
                <a:off x="3709" y="3643"/>
                <a:ext cx="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2854" name="Text Box 25"/>
              <p:cNvSpPr txBox="1">
                <a:spLocks noChangeArrowheads="1"/>
              </p:cNvSpPr>
              <p:nvPr/>
            </p:nvSpPr>
            <p:spPr bwMode="auto">
              <a:xfrm>
                <a:off x="3666" y="3518"/>
                <a:ext cx="15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000">
                    <a:solidFill>
                      <a:srgbClr val="0F116A"/>
                    </a:solidFill>
                  </a:rPr>
                  <a:t>1</a:t>
                </a:r>
              </a:p>
              <a:p>
                <a:pPr algn="l"/>
                <a:r>
                  <a:rPr lang="en-US" sz="1000">
                    <a:solidFill>
                      <a:srgbClr val="0F116A"/>
                    </a:solidFill>
                  </a:rPr>
                  <a:t>2</a:t>
                </a:r>
                <a:endParaRPr lang="en-US" sz="1000">
                  <a:solidFill>
                    <a:srgbClr val="0F116A"/>
                  </a:solidFill>
                  <a:latin typeface="Times" charset="0"/>
                </a:endParaRPr>
              </a:p>
            </p:txBody>
          </p:sp>
        </p:grpSp>
        <p:sp>
          <p:nvSpPr>
            <p:cNvPr id="162847" name="Rectangle 26"/>
            <p:cNvSpPr>
              <a:spLocks noChangeArrowheads="1"/>
            </p:cNvSpPr>
            <p:nvPr/>
          </p:nvSpPr>
          <p:spPr bwMode="auto">
            <a:xfrm>
              <a:off x="1013" y="3945"/>
              <a:ext cx="58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nSpc>
                  <a:spcPct val="80000"/>
                </a:lnSpc>
              </a:pPr>
              <a:r>
                <a:rPr lang="en-US" sz="1000">
                  <a:solidFill>
                    <a:srgbClr val="660000"/>
                  </a:solidFill>
                </a:rPr>
                <a:t>NADH </a:t>
              </a:r>
              <a:br>
                <a:rPr lang="en-US" sz="1000">
                  <a:solidFill>
                    <a:srgbClr val="660000"/>
                  </a:solidFill>
                </a:rPr>
              </a:br>
              <a:r>
                <a:rPr lang="en-US" sz="1000">
                  <a:solidFill>
                    <a:srgbClr val="660000"/>
                  </a:solidFill>
                </a:rPr>
                <a:t>dehydrogenase</a:t>
              </a:r>
            </a:p>
          </p:txBody>
        </p:sp>
        <p:sp>
          <p:nvSpPr>
            <p:cNvPr id="162848" name="Rectangle 27"/>
            <p:cNvSpPr>
              <a:spLocks noChangeArrowheads="1"/>
            </p:cNvSpPr>
            <p:nvPr/>
          </p:nvSpPr>
          <p:spPr bwMode="auto">
            <a:xfrm>
              <a:off x="1755" y="3943"/>
              <a:ext cx="46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lnSpc>
                  <a:spcPct val="80000"/>
                </a:lnSpc>
              </a:pPr>
              <a:r>
                <a:rPr lang="en-US" sz="1000">
                  <a:solidFill>
                    <a:srgbClr val="660000"/>
                  </a:solidFill>
                </a:rPr>
                <a:t>cytochrome</a:t>
              </a:r>
              <a:r>
                <a:rPr lang="en-US" sz="1000" i="1">
                  <a:solidFill>
                    <a:srgbClr val="660000"/>
                  </a:solidFill>
                </a:rPr>
                <a:t> </a:t>
              </a:r>
              <a:br>
                <a:rPr lang="en-US" sz="1000" i="1">
                  <a:solidFill>
                    <a:srgbClr val="660000"/>
                  </a:solidFill>
                </a:rPr>
              </a:br>
              <a:r>
                <a:rPr lang="en-US" sz="1000" i="1">
                  <a:solidFill>
                    <a:srgbClr val="660000"/>
                  </a:solidFill>
                </a:rPr>
                <a:t>bc</a:t>
              </a:r>
              <a:r>
                <a:rPr lang="en-US" sz="1000">
                  <a:solidFill>
                    <a:srgbClr val="660000"/>
                  </a:solidFill>
                </a:rPr>
                <a:t> complex</a:t>
              </a:r>
            </a:p>
          </p:txBody>
        </p:sp>
        <p:sp>
          <p:nvSpPr>
            <p:cNvPr id="162849" name="Rectangle 28"/>
            <p:cNvSpPr>
              <a:spLocks noChangeArrowheads="1"/>
            </p:cNvSpPr>
            <p:nvPr/>
          </p:nvSpPr>
          <p:spPr bwMode="auto">
            <a:xfrm>
              <a:off x="2435" y="3945"/>
              <a:ext cx="63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nSpc>
                  <a:spcPct val="80000"/>
                </a:lnSpc>
              </a:pPr>
              <a:r>
                <a:rPr lang="en-US" sz="1000">
                  <a:solidFill>
                    <a:srgbClr val="660000"/>
                  </a:solidFill>
                </a:rPr>
                <a:t>cytochrome c</a:t>
              </a:r>
              <a:br>
                <a:rPr lang="en-US" sz="1000">
                  <a:solidFill>
                    <a:srgbClr val="660000"/>
                  </a:solidFill>
                </a:rPr>
              </a:br>
              <a:r>
                <a:rPr lang="en-US" sz="1000">
                  <a:solidFill>
                    <a:srgbClr val="660000"/>
                  </a:solidFill>
                </a:rPr>
                <a:t>oxidase complex</a:t>
              </a:r>
            </a:p>
          </p:txBody>
        </p:sp>
        <p:sp>
          <p:nvSpPr>
            <p:cNvPr id="162850" name="AutoShape 29"/>
            <p:cNvSpPr>
              <a:spLocks noChangeArrowheads="1"/>
            </p:cNvSpPr>
            <p:nvPr/>
          </p:nvSpPr>
          <p:spPr bwMode="auto">
            <a:xfrm>
              <a:off x="1694" y="3576"/>
              <a:ext cx="174"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03 w 21600"/>
                <a:gd name="T19" fmla="*/ 3107 h 21600"/>
                <a:gd name="T20" fmla="*/ 18497 w 21600"/>
                <a:gd name="T21" fmla="*/ 1849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60" y="10800"/>
                  </a:moveTo>
                  <a:cubicBezTo>
                    <a:pt x="20160" y="5630"/>
                    <a:pt x="15969" y="1440"/>
                    <a:pt x="10800" y="1440"/>
                  </a:cubicBezTo>
                  <a:cubicBezTo>
                    <a:pt x="5630" y="1440"/>
                    <a:pt x="1440" y="5630"/>
                    <a:pt x="1440" y="10800"/>
                  </a:cubicBezTo>
                  <a:lnTo>
                    <a:pt x="-1" y="10799"/>
                  </a:lnTo>
                  <a:cubicBezTo>
                    <a:pt x="0" y="4835"/>
                    <a:pt x="4835" y="0"/>
                    <a:pt x="10800" y="0"/>
                  </a:cubicBezTo>
                  <a:cubicBezTo>
                    <a:pt x="16764" y="-1"/>
                    <a:pt x="21599" y="4835"/>
                    <a:pt x="21600" y="10799"/>
                  </a:cubicBezTo>
                  <a:lnTo>
                    <a:pt x="21600" y="10800"/>
                  </a:lnTo>
                  <a:lnTo>
                    <a:pt x="24300" y="10800"/>
                  </a:lnTo>
                  <a:lnTo>
                    <a:pt x="20880" y="14220"/>
                  </a:lnTo>
                  <a:lnTo>
                    <a:pt x="17460" y="10800"/>
                  </a:lnTo>
                  <a:lnTo>
                    <a:pt x="20160" y="1080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162851" name="Text Box 30"/>
            <p:cNvSpPr txBox="1">
              <a:spLocks noChangeArrowheads="1"/>
            </p:cNvSpPr>
            <p:nvPr/>
          </p:nvSpPr>
          <p:spPr bwMode="auto">
            <a:xfrm>
              <a:off x="1761" y="3651"/>
              <a:ext cx="27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000">
                  <a:solidFill>
                    <a:srgbClr val="0F116A"/>
                  </a:solidFill>
                </a:rPr>
                <a:t>FAD</a:t>
              </a:r>
            </a:p>
          </p:txBody>
        </p:sp>
        <p:sp>
          <p:nvSpPr>
            <p:cNvPr id="162852" name="Rectangle 31"/>
            <p:cNvSpPr>
              <a:spLocks noChangeArrowheads="1"/>
            </p:cNvSpPr>
            <p:nvPr/>
          </p:nvSpPr>
          <p:spPr bwMode="auto">
            <a:xfrm>
              <a:off x="1841" y="3393"/>
              <a:ext cx="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e</a:t>
              </a:r>
              <a:r>
                <a:rPr lang="en-US" sz="1400" baseline="30000">
                  <a:solidFill>
                    <a:srgbClr val="000000"/>
                  </a:solidFill>
                </a:rPr>
                <a:t>–</a:t>
              </a:r>
              <a:endParaRPr lang="en-US" sz="1400">
                <a:solidFill>
                  <a:srgbClr val="000000"/>
                </a:solidFill>
              </a:endParaRPr>
            </a:p>
          </p:txBody>
        </p:sp>
      </p:grpSp>
      <p:sp>
        <p:nvSpPr>
          <p:cNvPr id="162820" name="Rectangle 2"/>
          <p:cNvSpPr>
            <a:spLocks noGrp="1" noChangeArrowheads="1"/>
          </p:cNvSpPr>
          <p:nvPr>
            <p:ph type="title"/>
          </p:nvPr>
        </p:nvSpPr>
        <p:spPr/>
        <p:txBody>
          <a:bodyPr/>
          <a:lstStyle/>
          <a:p>
            <a:pPr eaLnBrk="1" hangingPunct="1"/>
            <a:r>
              <a:rPr lang="en-US">
                <a:latin typeface="Times New Roman" charset="0"/>
              </a:rPr>
              <a:t>Stripping H from Electron Carriers</a:t>
            </a:r>
          </a:p>
        </p:txBody>
      </p:sp>
      <p:sp>
        <p:nvSpPr>
          <p:cNvPr id="386052" name="Rectangle 4" descr="Rectangle: Click to edit Master text styles&#10;Second level&#10;Third level&#10;Fourth level&#10;Fifth level"/>
          <p:cNvSpPr>
            <a:spLocks noGrp="1" noChangeArrowheads="1"/>
          </p:cNvSpPr>
          <p:nvPr>
            <p:ph type="body" idx="1"/>
          </p:nvPr>
        </p:nvSpPr>
        <p:spPr>
          <a:xfrm>
            <a:off x="263526" y="1228788"/>
            <a:ext cx="8602662" cy="3052763"/>
          </a:xfrm>
        </p:spPr>
        <p:txBody>
          <a:bodyPr>
            <a:normAutofit fontScale="92500" lnSpcReduction="10000"/>
          </a:bodyPr>
          <a:lstStyle/>
          <a:p>
            <a:pPr eaLnBrk="1" hangingPunct="1">
              <a:lnSpc>
                <a:spcPct val="90000"/>
              </a:lnSpc>
            </a:pPr>
            <a:r>
              <a:rPr lang="en-US" dirty="0">
                <a:latin typeface="Tahoma" charset="0"/>
              </a:rPr>
              <a:t>Electron carriers pass electrons &amp; H</a:t>
            </a:r>
            <a:r>
              <a:rPr lang="en-US" baseline="30000" dirty="0">
                <a:latin typeface="Tahoma" charset="0"/>
              </a:rPr>
              <a:t>+</a:t>
            </a:r>
            <a:r>
              <a:rPr lang="en-US" dirty="0">
                <a:latin typeface="Tahoma" charset="0"/>
              </a:rPr>
              <a:t> to ETC</a:t>
            </a:r>
          </a:p>
          <a:p>
            <a:pPr lvl="1" eaLnBrk="1" hangingPunct="1">
              <a:lnSpc>
                <a:spcPct val="90000"/>
              </a:lnSpc>
            </a:pPr>
            <a:r>
              <a:rPr lang="en-US" dirty="0">
                <a:latin typeface="Tahoma" charset="0"/>
                <a:ea typeface="Arial" charset="0"/>
                <a:cs typeface="Arial" charset="0"/>
              </a:rPr>
              <a:t>H cleaved off NADH &amp; FADH</a:t>
            </a:r>
            <a:r>
              <a:rPr lang="en-US" baseline="-25000" dirty="0">
                <a:latin typeface="Tahoma" charset="0"/>
                <a:ea typeface="Arial" charset="0"/>
                <a:cs typeface="Arial" charset="0"/>
              </a:rPr>
              <a:t>2</a:t>
            </a:r>
            <a:endParaRPr lang="en-US" dirty="0">
              <a:latin typeface="Tahoma" charset="0"/>
              <a:ea typeface="Arial" charset="0"/>
              <a:cs typeface="Arial" charset="0"/>
            </a:endParaRPr>
          </a:p>
          <a:p>
            <a:pPr lvl="1" eaLnBrk="1" hangingPunct="1">
              <a:lnSpc>
                <a:spcPct val="90000"/>
              </a:lnSpc>
            </a:pPr>
            <a:r>
              <a:rPr lang="en-US" u="sng" dirty="0">
                <a:solidFill>
                  <a:srgbClr val="CC0000"/>
                </a:solidFill>
                <a:latin typeface="Tahoma" charset="0"/>
                <a:ea typeface="Arial" charset="0"/>
                <a:cs typeface="Arial" charset="0"/>
              </a:rPr>
              <a:t>electrons</a:t>
            </a:r>
            <a:r>
              <a:rPr lang="en-US" dirty="0">
                <a:latin typeface="Tahoma" charset="0"/>
                <a:ea typeface="Arial" charset="0"/>
                <a:cs typeface="Arial" charset="0"/>
              </a:rPr>
              <a:t> stripped from H atoms </a:t>
            </a:r>
            <a:r>
              <a:rPr lang="en-US" dirty="0">
                <a:latin typeface="Tahoma" charset="0"/>
                <a:ea typeface="Arial" charset="0"/>
                <a:cs typeface="Arial" charset="0"/>
                <a:sym typeface="Symbol" charset="0"/>
              </a:rPr>
              <a:t> </a:t>
            </a:r>
            <a:r>
              <a:rPr lang="en-US" dirty="0">
                <a:solidFill>
                  <a:srgbClr val="CC0000"/>
                </a:solidFill>
                <a:latin typeface="Tahoma" charset="0"/>
                <a:ea typeface="Arial" charset="0"/>
                <a:cs typeface="Arial" charset="0"/>
              </a:rPr>
              <a:t>H</a:t>
            </a:r>
            <a:r>
              <a:rPr lang="en-US" baseline="30000" dirty="0">
                <a:solidFill>
                  <a:srgbClr val="CC0000"/>
                </a:solidFill>
                <a:latin typeface="Tahoma" charset="0"/>
                <a:ea typeface="Arial" charset="0"/>
                <a:cs typeface="Arial" charset="0"/>
              </a:rPr>
              <a:t>+</a:t>
            </a:r>
            <a:r>
              <a:rPr lang="en-US" dirty="0">
                <a:latin typeface="Tahoma" charset="0"/>
                <a:ea typeface="Arial" charset="0"/>
                <a:cs typeface="Arial" charset="0"/>
              </a:rPr>
              <a:t> (</a:t>
            </a:r>
            <a:r>
              <a:rPr lang="en-US" u="sng" dirty="0">
                <a:solidFill>
                  <a:srgbClr val="CC0000"/>
                </a:solidFill>
                <a:latin typeface="Tahoma" charset="0"/>
                <a:ea typeface="Arial" charset="0"/>
                <a:cs typeface="Arial" charset="0"/>
              </a:rPr>
              <a:t>protons</a:t>
            </a:r>
            <a:r>
              <a:rPr lang="en-US" dirty="0">
                <a:latin typeface="Tahoma" charset="0"/>
                <a:ea typeface="Arial" charset="0"/>
                <a:cs typeface="Arial" charset="0"/>
              </a:rPr>
              <a:t>)</a:t>
            </a:r>
          </a:p>
          <a:p>
            <a:pPr lvl="2" eaLnBrk="1" hangingPunct="1">
              <a:lnSpc>
                <a:spcPct val="90000"/>
              </a:lnSpc>
            </a:pPr>
            <a:r>
              <a:rPr lang="en-US" dirty="0">
                <a:latin typeface="Tahoma" charset="0"/>
                <a:ea typeface="Arial" charset="0"/>
                <a:cs typeface="Arial" charset="0"/>
              </a:rPr>
              <a:t>electrons passed from one electron carrier to next in mitochondrial membrane (ETC)</a:t>
            </a:r>
          </a:p>
          <a:p>
            <a:pPr lvl="2" eaLnBrk="1" hangingPunct="1">
              <a:lnSpc>
                <a:spcPct val="90000"/>
              </a:lnSpc>
            </a:pPr>
            <a:r>
              <a:rPr lang="en-US" dirty="0">
                <a:latin typeface="Tahoma" charset="0"/>
                <a:ea typeface="Arial" charset="0"/>
                <a:cs typeface="Arial" charset="0"/>
              </a:rPr>
              <a:t>flowing electrons = energy to do work</a:t>
            </a:r>
          </a:p>
          <a:p>
            <a:pPr lvl="1" eaLnBrk="1" hangingPunct="1">
              <a:lnSpc>
                <a:spcPct val="90000"/>
              </a:lnSpc>
            </a:pPr>
            <a:r>
              <a:rPr lang="en-US" dirty="0">
                <a:latin typeface="Tahoma" charset="0"/>
                <a:ea typeface="Arial" charset="0"/>
                <a:cs typeface="Arial" charset="0"/>
              </a:rPr>
              <a:t>transport proteins in membrane pump </a:t>
            </a:r>
            <a:r>
              <a:rPr lang="en-US" dirty="0">
                <a:solidFill>
                  <a:srgbClr val="CC0000"/>
                </a:solidFill>
                <a:latin typeface="Tahoma" charset="0"/>
                <a:ea typeface="Arial" charset="0"/>
                <a:cs typeface="Arial" charset="0"/>
              </a:rPr>
              <a:t>H</a:t>
            </a:r>
            <a:r>
              <a:rPr lang="en-US" baseline="30000" dirty="0">
                <a:solidFill>
                  <a:srgbClr val="CC0000"/>
                </a:solidFill>
                <a:latin typeface="Tahoma" charset="0"/>
                <a:ea typeface="Arial" charset="0"/>
                <a:cs typeface="Arial" charset="0"/>
              </a:rPr>
              <a:t>+</a:t>
            </a:r>
            <a:r>
              <a:rPr lang="en-US" dirty="0">
                <a:latin typeface="Tahoma" charset="0"/>
                <a:ea typeface="Arial" charset="0"/>
                <a:cs typeface="Arial" charset="0"/>
              </a:rPr>
              <a:t> (</a:t>
            </a:r>
            <a:r>
              <a:rPr lang="en-US" u="sng" dirty="0">
                <a:solidFill>
                  <a:srgbClr val="CC0000"/>
                </a:solidFill>
                <a:latin typeface="Tahoma" charset="0"/>
                <a:ea typeface="Arial" charset="0"/>
                <a:cs typeface="Arial" charset="0"/>
              </a:rPr>
              <a:t>protons</a:t>
            </a:r>
            <a:r>
              <a:rPr lang="en-US" dirty="0">
                <a:latin typeface="Tahoma" charset="0"/>
                <a:ea typeface="Arial" charset="0"/>
                <a:cs typeface="Arial" charset="0"/>
              </a:rPr>
              <a:t>) across inner membrane to </a:t>
            </a:r>
            <a:r>
              <a:rPr lang="en-US" u="sng" dirty="0" err="1">
                <a:solidFill>
                  <a:srgbClr val="CC0000"/>
                </a:solidFill>
                <a:latin typeface="Tahoma" charset="0"/>
                <a:ea typeface="Arial" charset="0"/>
                <a:cs typeface="Arial" charset="0"/>
              </a:rPr>
              <a:t>intermembrane</a:t>
            </a:r>
            <a:r>
              <a:rPr lang="en-US" u="sng" dirty="0">
                <a:solidFill>
                  <a:srgbClr val="CC0000"/>
                </a:solidFill>
                <a:latin typeface="Tahoma" charset="0"/>
                <a:ea typeface="Arial" charset="0"/>
                <a:cs typeface="Arial" charset="0"/>
              </a:rPr>
              <a:t> space</a:t>
            </a:r>
          </a:p>
        </p:txBody>
      </p:sp>
      <p:sp>
        <p:nvSpPr>
          <p:cNvPr id="386094" name="Rectangle 46"/>
          <p:cNvSpPr>
            <a:spLocks noChangeArrowheads="1"/>
          </p:cNvSpPr>
          <p:nvPr/>
        </p:nvSpPr>
        <p:spPr bwMode="auto">
          <a:xfrm>
            <a:off x="6915150" y="5764213"/>
            <a:ext cx="374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F116A"/>
                </a:solidFill>
              </a:rPr>
              <a:t>ADP</a:t>
            </a:r>
            <a:br>
              <a:rPr lang="en-US" sz="1400">
                <a:solidFill>
                  <a:srgbClr val="0F116A"/>
                </a:solidFill>
              </a:rPr>
            </a:br>
            <a:r>
              <a:rPr lang="en-US" sz="1400">
                <a:solidFill>
                  <a:srgbClr val="0F116A"/>
                </a:solidFill>
              </a:rPr>
              <a:t>+ P</a:t>
            </a:r>
            <a:r>
              <a:rPr lang="en-US" sz="1400" baseline="-25000">
                <a:solidFill>
                  <a:srgbClr val="0F116A"/>
                </a:solidFill>
              </a:rPr>
              <a:t>i</a:t>
            </a:r>
            <a:endParaRPr lang="en-US" sz="1400">
              <a:solidFill>
                <a:srgbClr val="0F116A"/>
              </a:solidFill>
            </a:endParaRPr>
          </a:p>
        </p:txBody>
      </p:sp>
      <p:pic>
        <p:nvPicPr>
          <p:cNvPr id="386095" name="Picture 47" descr="penguin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96" name="AutoShape 48"/>
          <p:cNvSpPr>
            <a:spLocks noChangeArrowheads="1"/>
          </p:cNvSpPr>
          <p:nvPr/>
        </p:nvSpPr>
        <p:spPr bwMode="auto">
          <a:xfrm flipH="1">
            <a:off x="523875" y="4384675"/>
            <a:ext cx="2058988" cy="1069975"/>
          </a:xfrm>
          <a:prstGeom prst="wedgeEllipseCallout">
            <a:avLst>
              <a:gd name="adj1" fmla="val 23551"/>
              <a:gd name="adj2" fmla="val 75222"/>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TA-DA</a:t>
            </a:r>
            <a:r>
              <a:rPr lang="en-US" sz="1800" i="1">
                <a:solidFill>
                  <a:srgbClr val="0F116A"/>
                </a:solidFill>
                <a:latin typeface="Comic Sans MS" charset="0"/>
              </a:rPr>
              <a:t>!!</a:t>
            </a:r>
          </a:p>
          <a:p>
            <a:r>
              <a:rPr lang="en-US" sz="1800">
                <a:solidFill>
                  <a:srgbClr val="0F116A"/>
                </a:solidFill>
                <a:latin typeface="Comic Sans MS" charset="0"/>
              </a:rPr>
              <a:t>Moving electrons</a:t>
            </a:r>
            <a:br>
              <a:rPr lang="en-US" sz="1800">
                <a:solidFill>
                  <a:srgbClr val="0F116A"/>
                </a:solidFill>
                <a:latin typeface="Comic Sans MS" charset="0"/>
              </a:rPr>
            </a:br>
            <a:r>
              <a:rPr lang="en-US" sz="1800">
                <a:solidFill>
                  <a:srgbClr val="0F116A"/>
                </a:solidFill>
                <a:latin typeface="Comic Sans MS" charset="0"/>
              </a:rPr>
              <a:t>do the work</a:t>
            </a:r>
            <a:r>
              <a:rPr lang="en-US" sz="1800" i="1">
                <a:solidFill>
                  <a:srgbClr val="0F116A"/>
                </a:solidFill>
                <a:latin typeface="Comic Sans MS" charset="0"/>
              </a:rPr>
              <a:t>!</a:t>
            </a:r>
            <a:endParaRPr lang="en-US" sz="1800">
              <a:solidFill>
                <a:srgbClr val="0F116A"/>
              </a:solidFill>
              <a:latin typeface="Comic Sans MS" charset="0"/>
            </a:endParaRPr>
          </a:p>
        </p:txBody>
      </p:sp>
      <p:sp>
        <p:nvSpPr>
          <p:cNvPr id="386097" name="Oval 49"/>
          <p:cNvSpPr>
            <a:spLocks noChangeArrowheads="1"/>
          </p:cNvSpPr>
          <p:nvPr/>
        </p:nvSpPr>
        <p:spPr bwMode="auto">
          <a:xfrm>
            <a:off x="3425825" y="4364038"/>
            <a:ext cx="396875" cy="387350"/>
          </a:xfrm>
          <a:prstGeom prst="ellipse">
            <a:avLst/>
          </a:prstGeom>
          <a:solidFill>
            <a:srgbClr val="FFEA18"/>
          </a:solidFill>
          <a:ln w="9525">
            <a:solidFill>
              <a:srgbClr val="CC0000"/>
            </a:solidFill>
            <a:round/>
            <a:headEnd/>
            <a:tailEnd/>
          </a:ln>
        </p:spPr>
        <p:txBody>
          <a:bodyPr wrap="none" lIns="0" tIns="0" rIns="0" bIns="0"/>
          <a:lstStyle/>
          <a:p>
            <a:pPr algn="l"/>
            <a:r>
              <a:rPr lang="en-US" sz="2000">
                <a:solidFill>
                  <a:srgbClr val="CC0000"/>
                </a:solidFill>
              </a:rPr>
              <a:t>H</a:t>
            </a:r>
            <a:r>
              <a:rPr lang="en-US" sz="2000" baseline="30000">
                <a:solidFill>
                  <a:srgbClr val="CC0000"/>
                </a:solidFill>
              </a:rPr>
              <a:t>+</a:t>
            </a:r>
            <a:endParaRPr lang="en-US" sz="2000">
              <a:solidFill>
                <a:srgbClr val="CC0000"/>
              </a:solidFill>
            </a:endParaRPr>
          </a:p>
        </p:txBody>
      </p:sp>
      <p:sp>
        <p:nvSpPr>
          <p:cNvPr id="386098" name="Line 50"/>
          <p:cNvSpPr>
            <a:spLocks noChangeShapeType="1"/>
          </p:cNvSpPr>
          <p:nvPr/>
        </p:nvSpPr>
        <p:spPr bwMode="auto">
          <a:xfrm flipV="1">
            <a:off x="3573463" y="4762500"/>
            <a:ext cx="7937" cy="630238"/>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6099" name="Oval 51"/>
          <p:cNvSpPr>
            <a:spLocks noChangeArrowheads="1"/>
          </p:cNvSpPr>
          <p:nvPr/>
        </p:nvSpPr>
        <p:spPr bwMode="auto">
          <a:xfrm>
            <a:off x="4527550" y="4364038"/>
            <a:ext cx="396875" cy="387350"/>
          </a:xfrm>
          <a:prstGeom prst="ellipse">
            <a:avLst/>
          </a:prstGeom>
          <a:solidFill>
            <a:srgbClr val="FFEA18"/>
          </a:solidFill>
          <a:ln w="9525">
            <a:solidFill>
              <a:srgbClr val="CC0000"/>
            </a:solidFill>
            <a:round/>
            <a:headEnd/>
            <a:tailEnd/>
          </a:ln>
        </p:spPr>
        <p:txBody>
          <a:bodyPr wrap="none" lIns="0" tIns="0" rIns="0" bIns="0"/>
          <a:lstStyle/>
          <a:p>
            <a:pPr algn="l"/>
            <a:r>
              <a:rPr lang="en-US" sz="2000">
                <a:solidFill>
                  <a:srgbClr val="CC0000"/>
                </a:solidFill>
              </a:rPr>
              <a:t>H</a:t>
            </a:r>
            <a:r>
              <a:rPr lang="en-US" sz="2000" baseline="30000">
                <a:solidFill>
                  <a:srgbClr val="CC0000"/>
                </a:solidFill>
              </a:rPr>
              <a:t>+</a:t>
            </a:r>
            <a:endParaRPr lang="en-US" sz="2000">
              <a:solidFill>
                <a:srgbClr val="CC0000"/>
              </a:solidFill>
            </a:endParaRPr>
          </a:p>
        </p:txBody>
      </p:sp>
      <p:sp>
        <p:nvSpPr>
          <p:cNvPr id="386100" name="Line 52"/>
          <p:cNvSpPr>
            <a:spLocks noChangeShapeType="1"/>
          </p:cNvSpPr>
          <p:nvPr/>
        </p:nvSpPr>
        <p:spPr bwMode="auto">
          <a:xfrm flipV="1">
            <a:off x="4675188" y="4762500"/>
            <a:ext cx="7937" cy="630238"/>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6101" name="Oval 53"/>
          <p:cNvSpPr>
            <a:spLocks noChangeArrowheads="1"/>
          </p:cNvSpPr>
          <p:nvPr/>
        </p:nvSpPr>
        <p:spPr bwMode="auto">
          <a:xfrm>
            <a:off x="5600700" y="4364038"/>
            <a:ext cx="396875" cy="387350"/>
          </a:xfrm>
          <a:prstGeom prst="ellipse">
            <a:avLst/>
          </a:prstGeom>
          <a:solidFill>
            <a:srgbClr val="FFEA18"/>
          </a:solidFill>
          <a:ln w="9525">
            <a:solidFill>
              <a:srgbClr val="CC0000"/>
            </a:solidFill>
            <a:round/>
            <a:headEnd/>
            <a:tailEnd/>
          </a:ln>
        </p:spPr>
        <p:txBody>
          <a:bodyPr wrap="none" lIns="0" tIns="0" rIns="0" bIns="0"/>
          <a:lstStyle/>
          <a:p>
            <a:pPr algn="l"/>
            <a:r>
              <a:rPr lang="en-US" sz="2000">
                <a:solidFill>
                  <a:srgbClr val="CC0000"/>
                </a:solidFill>
              </a:rPr>
              <a:t>H</a:t>
            </a:r>
            <a:r>
              <a:rPr lang="en-US" sz="2000" baseline="30000">
                <a:solidFill>
                  <a:srgbClr val="CC0000"/>
                </a:solidFill>
              </a:rPr>
              <a:t>+</a:t>
            </a:r>
            <a:endParaRPr lang="en-US" sz="2000">
              <a:solidFill>
                <a:srgbClr val="CC0000"/>
              </a:solidFill>
            </a:endParaRPr>
          </a:p>
        </p:txBody>
      </p:sp>
      <p:sp>
        <p:nvSpPr>
          <p:cNvPr id="386102" name="Line 54"/>
          <p:cNvSpPr>
            <a:spLocks noChangeShapeType="1"/>
          </p:cNvSpPr>
          <p:nvPr/>
        </p:nvSpPr>
        <p:spPr bwMode="auto">
          <a:xfrm flipV="1">
            <a:off x="5748338" y="4762500"/>
            <a:ext cx="7937" cy="630238"/>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7097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1" end="1"/>
                                            </p:txEl>
                                          </p:spTgt>
                                        </p:tgtEl>
                                        <p:attrNameLst>
                                          <p:attrName>style.visibility</p:attrName>
                                        </p:attrNameLst>
                                      </p:cBhvr>
                                      <p:to>
                                        <p:strVal val="visible"/>
                                      </p:to>
                                    </p:set>
                                    <p:anim calcmode="lin" valueType="num">
                                      <p:cBhvr additive="base">
                                        <p:cTn id="7"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2" end="2"/>
                                            </p:txEl>
                                          </p:spTgt>
                                        </p:tgtEl>
                                        <p:attrNameLst>
                                          <p:attrName>style.visibility</p:attrName>
                                        </p:attrNameLst>
                                      </p:cBhvr>
                                      <p:to>
                                        <p:strVal val="visible"/>
                                      </p:to>
                                    </p:set>
                                    <p:anim calcmode="lin" valueType="num">
                                      <p:cBhvr additive="base">
                                        <p:cTn id="13" dur="500" fill="hold"/>
                                        <p:tgtEl>
                                          <p:spTgt spid="38605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6098"/>
                                        </p:tgtEl>
                                        <p:attrNameLst>
                                          <p:attrName>style.visibility</p:attrName>
                                        </p:attrNameLst>
                                      </p:cBhvr>
                                      <p:to>
                                        <p:strVal val="visible"/>
                                      </p:to>
                                    </p:set>
                                    <p:animEffect transition="in" filter="wipe(down)">
                                      <p:cBhvr>
                                        <p:cTn id="31" dur="500"/>
                                        <p:tgtEl>
                                          <p:spTgt spid="386098"/>
                                        </p:tgtEl>
                                      </p:cBhvr>
                                    </p:animEffect>
                                  </p:childTnLst>
                                  <p:subTnLst>
                                    <p:audio>
                                      <p:cMediaNode>
                                        <p:cTn display="0" masterRel="sameClick">
                                          <p:stCondLst>
                                            <p:cond evt="begin" delay="0">
                                              <p:tn val="29"/>
                                            </p:cond>
                                          </p:stCondLst>
                                          <p:endCondLst>
                                            <p:cond evt="onStopAudio" delay="0">
                                              <p:tgtEl>
                                                <p:sldTgt/>
                                              </p:tgtEl>
                                            </p:cond>
                                          </p:endCondLst>
                                        </p:cTn>
                                        <p:tgtEl>
                                          <p:sndTgt r:embed="rId4" name="Laser"/>
                                        </p:tgtEl>
                                      </p:cMediaNode>
                                    </p:audio>
                                  </p:sub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86097"/>
                                        </p:tgtEl>
                                        <p:attrNameLst>
                                          <p:attrName>style.visibility</p:attrName>
                                        </p:attrNameLst>
                                      </p:cBhvr>
                                      <p:to>
                                        <p:strVal val="visible"/>
                                      </p:to>
                                    </p:set>
                                    <p:animEffect transition="in" filter="wipe(down)">
                                      <p:cBhvr>
                                        <p:cTn id="35" dur="500"/>
                                        <p:tgtEl>
                                          <p:spTgt spid="386097"/>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86100"/>
                                        </p:tgtEl>
                                        <p:attrNameLst>
                                          <p:attrName>style.visibility</p:attrName>
                                        </p:attrNameLst>
                                      </p:cBhvr>
                                      <p:to>
                                        <p:strVal val="visible"/>
                                      </p:to>
                                    </p:set>
                                    <p:animEffect transition="in" filter="wipe(down)">
                                      <p:cBhvr>
                                        <p:cTn id="40" dur="500"/>
                                        <p:tgtEl>
                                          <p:spTgt spid="386100"/>
                                        </p:tgtEl>
                                      </p:cBhvr>
                                    </p:animEffect>
                                  </p:childTnLst>
                                  <p:subTnLst>
                                    <p:audio>
                                      <p:cMediaNode>
                                        <p:cTn display="0" masterRel="sameClick">
                                          <p:stCondLst>
                                            <p:cond evt="begin" delay="0">
                                              <p:tn val="38"/>
                                            </p:cond>
                                          </p:stCondLst>
                                          <p:endCondLst>
                                            <p:cond evt="onStopAudio" delay="0">
                                              <p:tgtEl>
                                                <p:sldTgt/>
                                              </p:tgtEl>
                                            </p:cond>
                                          </p:endCondLst>
                                        </p:cTn>
                                        <p:tgtEl>
                                          <p:sndTgt r:embed="rId4" name="Laser"/>
                                        </p:tgtEl>
                                      </p:cMediaNode>
                                    </p:audio>
                                  </p:sub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86099"/>
                                        </p:tgtEl>
                                        <p:attrNameLst>
                                          <p:attrName>style.visibility</p:attrName>
                                        </p:attrNameLst>
                                      </p:cBhvr>
                                      <p:to>
                                        <p:strVal val="visible"/>
                                      </p:to>
                                    </p:set>
                                    <p:animEffect transition="in" filter="wipe(down)">
                                      <p:cBhvr>
                                        <p:cTn id="44" dur="500"/>
                                        <p:tgtEl>
                                          <p:spTgt spid="38609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86102"/>
                                        </p:tgtEl>
                                        <p:attrNameLst>
                                          <p:attrName>style.visibility</p:attrName>
                                        </p:attrNameLst>
                                      </p:cBhvr>
                                      <p:to>
                                        <p:strVal val="visible"/>
                                      </p:to>
                                    </p:set>
                                    <p:animEffect transition="in" filter="wipe(down)">
                                      <p:cBhvr>
                                        <p:cTn id="49" dur="500"/>
                                        <p:tgtEl>
                                          <p:spTgt spid="386102"/>
                                        </p:tgtEl>
                                      </p:cBhvr>
                                    </p:animEffect>
                                  </p:childTnLst>
                                  <p:subTnLst>
                                    <p:audio>
                                      <p:cMediaNode>
                                        <p:cTn display="0" masterRel="sameClick">
                                          <p:stCondLst>
                                            <p:cond evt="begin" delay="0">
                                              <p:tn val="47"/>
                                            </p:cond>
                                          </p:stCondLst>
                                          <p:endCondLst>
                                            <p:cond evt="onStopAudio" delay="0">
                                              <p:tgtEl>
                                                <p:sldTgt/>
                                              </p:tgtEl>
                                            </p:cond>
                                          </p:endCondLst>
                                        </p:cTn>
                                        <p:tgtEl>
                                          <p:sndTgt r:embed="rId4" name="Laser"/>
                                        </p:tgtEl>
                                      </p:cMediaNode>
                                    </p:audio>
                                  </p:subTnLst>
                                </p:cTn>
                              </p:par>
                            </p:childTnLst>
                          </p:cTn>
                        </p:par>
                        <p:par>
                          <p:cTn id="50" fill="hold" nodeType="afterGroup">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386101"/>
                                        </p:tgtEl>
                                        <p:attrNameLst>
                                          <p:attrName>style.visibility</p:attrName>
                                        </p:attrNameLst>
                                      </p:cBhvr>
                                      <p:to>
                                        <p:strVal val="visible"/>
                                      </p:to>
                                    </p:set>
                                    <p:animEffect transition="in" filter="wipe(down)">
                                      <p:cBhvr>
                                        <p:cTn id="53" dur="500"/>
                                        <p:tgtEl>
                                          <p:spTgt spid="386101"/>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86052">
                                            <p:txEl>
                                              <p:pRg st="5" end="5"/>
                                            </p:txEl>
                                          </p:spTgt>
                                        </p:tgtEl>
                                        <p:attrNameLst>
                                          <p:attrName>style.visibility</p:attrName>
                                        </p:attrNameLst>
                                      </p:cBhvr>
                                      <p:to>
                                        <p:strVal val="visible"/>
                                      </p:to>
                                    </p:set>
                                    <p:anim calcmode="lin" valueType="num">
                                      <p:cBhvr additive="base">
                                        <p:cTn id="58" dur="500" fill="hold"/>
                                        <p:tgtEl>
                                          <p:spTgt spid="386052">
                                            <p:txEl>
                                              <p:pRg st="5" end="5"/>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605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left)">
                                      <p:cBhvr>
                                        <p:cTn id="64" dur="500"/>
                                        <p:tgtEl>
                                          <p:spTgt spid="2"/>
                                        </p:tgtEl>
                                      </p:cBhvr>
                                    </p:animEffect>
                                  </p:childTnLst>
                                  <p:subTnLst>
                                    <p:audio>
                                      <p:cMediaNode>
                                        <p:cTn display="0" masterRel="sameClick">
                                          <p:stCondLst>
                                            <p:cond evt="begin" delay="0">
                                              <p:tn val="62"/>
                                            </p:cond>
                                          </p:stCondLst>
                                          <p:endCondLst>
                                            <p:cond evt="onStopAudio" delay="0">
                                              <p:tgtEl>
                                                <p:sldTgt/>
                                              </p:tgtEl>
                                            </p:cond>
                                          </p:endCondLst>
                                        </p:cTn>
                                        <p:tgtEl>
                                          <p:sndTgt r:embed="rId6" name="Vibro Up"/>
                                        </p:tgtEl>
                                      </p:cMediaNode>
                                    </p:audio>
                                  </p:sub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386094">
                                            <p:txEl>
                                              <p:pRg st="0" end="0"/>
                                            </p:txEl>
                                          </p:spTgt>
                                        </p:tgtEl>
                                        <p:attrNameLst>
                                          <p:attrName>style.visibility</p:attrName>
                                        </p:attrNameLst>
                                      </p:cBhvr>
                                      <p:to>
                                        <p:strVal val="visible"/>
                                      </p:to>
                                    </p:set>
                                    <p:animEffect transition="in" filter="wipe(left)">
                                      <p:cBhvr>
                                        <p:cTn id="68" dur="500"/>
                                        <p:tgtEl>
                                          <p:spTgt spid="38609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386093"/>
                                        </p:tgtEl>
                                        <p:attrNameLst>
                                          <p:attrName>style.visibility</p:attrName>
                                        </p:attrNameLst>
                                      </p:cBhvr>
                                      <p:to>
                                        <p:strVal val="visible"/>
                                      </p:to>
                                    </p:set>
                                    <p:anim calcmode="lin" valueType="num">
                                      <p:cBhvr>
                                        <p:cTn id="73" dur="1000" fill="hold"/>
                                        <p:tgtEl>
                                          <p:spTgt spid="386093"/>
                                        </p:tgtEl>
                                        <p:attrNameLst>
                                          <p:attrName>ppt_w</p:attrName>
                                        </p:attrNameLst>
                                      </p:cBhvr>
                                      <p:tavLst>
                                        <p:tav tm="0">
                                          <p:val>
                                            <p:fltVal val="0"/>
                                          </p:val>
                                        </p:tav>
                                        <p:tav tm="100000">
                                          <p:val>
                                            <p:strVal val="#ppt_w"/>
                                          </p:val>
                                        </p:tav>
                                      </p:tavLst>
                                    </p:anim>
                                    <p:anim calcmode="lin" valueType="num">
                                      <p:cBhvr>
                                        <p:cTn id="74" dur="1000" fill="hold"/>
                                        <p:tgtEl>
                                          <p:spTgt spid="386093"/>
                                        </p:tgtEl>
                                        <p:attrNameLst>
                                          <p:attrName>ppt_h</p:attrName>
                                        </p:attrNameLst>
                                      </p:cBhvr>
                                      <p:tavLst>
                                        <p:tav tm="0">
                                          <p:val>
                                            <p:fltVal val="0"/>
                                          </p:val>
                                        </p:tav>
                                        <p:tav tm="100000">
                                          <p:val>
                                            <p:strVal val="#ppt_h"/>
                                          </p:val>
                                        </p:tav>
                                      </p:tavLst>
                                    </p:anim>
                                    <p:anim calcmode="lin" valueType="num">
                                      <p:cBhvr>
                                        <p:cTn id="75" dur="1000" fill="hold"/>
                                        <p:tgtEl>
                                          <p:spTgt spid="386093"/>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8609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1"/>
                                            </p:cond>
                                          </p:stCondLst>
                                          <p:endCondLst>
                                            <p:cond evt="onStopAudio" delay="0">
                                              <p:tgtEl>
                                                <p:sldTgt/>
                                              </p:tgtEl>
                                            </p:cond>
                                          </p:endCondLst>
                                        </p:cTn>
                                        <p:tgtEl>
                                          <p:sndTgt r:embed="rId7" name="Explosion"/>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386095"/>
                                        </p:tgtEl>
                                        <p:attrNameLst>
                                          <p:attrName>style.visibility</p:attrName>
                                        </p:attrNameLst>
                                      </p:cBhvr>
                                      <p:to>
                                        <p:strVal val="visible"/>
                                      </p:to>
                                    </p:set>
                                    <p:animEffect transition="in" filter="wipe(down)">
                                      <p:cBhvr>
                                        <p:cTn id="81" dur="500"/>
                                        <p:tgtEl>
                                          <p:spTgt spid="386095"/>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386096"/>
                                        </p:tgtEl>
                                        <p:attrNameLst>
                                          <p:attrName>style.visibility</p:attrName>
                                        </p:attrNameLst>
                                      </p:cBhvr>
                                      <p:to>
                                        <p:strVal val="visible"/>
                                      </p:to>
                                    </p:set>
                                    <p:animEffect transition="in" filter="wipe(down)">
                                      <p:cBhvr>
                                        <p:cTn id="85" dur="500"/>
                                        <p:tgtEl>
                                          <p:spTgt spid="386096"/>
                                        </p:tgtEl>
                                      </p:cBhvr>
                                    </p:animEffect>
                                  </p:childTnLst>
                                  <p:subTnLst>
                                    <p:audio>
                                      <p:cMediaNode>
                                        <p:cTn display="0" masterRel="sameClick">
                                          <p:stCondLst>
                                            <p:cond evt="begin" delay="0">
                                              <p:tn val="83"/>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93" grpId="0" animBg="1" autoUpdateAnimBg="0"/>
      <p:bldP spid="386052" grpId="0" build="p" autoUpdateAnimBg="0"/>
      <p:bldP spid="386094" grpId="0" build="p" autoUpdateAnimBg="0"/>
      <p:bldP spid="386096" grpId="0" animBg="1" autoUpdateAnimBg="0"/>
      <p:bldP spid="386097" grpId="0" animBg="1" autoUpdateAnimBg="0"/>
      <p:bldP spid="386098" grpId="0" animBg="1"/>
      <p:bldP spid="386099" grpId="0" animBg="1" autoUpdateAnimBg="0"/>
      <p:bldP spid="386100" grpId="0" animBg="1"/>
      <p:bldP spid="386101" grpId="0" animBg="1" autoUpdateAnimBg="0"/>
      <p:bldP spid="38610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p:cNvPicPr>
            <a:picLocks noChangeAspect="1" noChangeArrowheads="1"/>
          </p:cNvPicPr>
          <p:nvPr>
            <p:ph type="body" idx="1"/>
          </p:nvPr>
        </p:nvPicPr>
        <p:blipFill>
          <a:blip r:embed="rId8">
            <a:extLst>
              <a:ext uri="{28A0092B-C50C-407E-A947-70E740481C1C}">
                <a14:useLocalDpi xmlns:a14="http://schemas.microsoft.com/office/drawing/2010/main" val="0"/>
              </a:ext>
            </a:extLst>
          </a:blip>
          <a:srcRect b="3944"/>
          <a:stretch>
            <a:fillRect/>
          </a:stretch>
        </p:blipFill>
        <p:spPr>
          <a:xfrm>
            <a:off x="76200" y="490538"/>
            <a:ext cx="8839200" cy="5529262"/>
          </a:xfrm>
        </p:spPr>
      </p:pic>
      <p:sp>
        <p:nvSpPr>
          <p:cNvPr id="388099" name="Rectangle 3"/>
          <p:cNvSpPr>
            <a:spLocks noChangeArrowheads="1"/>
          </p:cNvSpPr>
          <p:nvPr/>
        </p:nvSpPr>
        <p:spPr bwMode="auto">
          <a:xfrm>
            <a:off x="103188" y="393700"/>
            <a:ext cx="4756150" cy="10064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chemeClr val="bg1"/>
                </a:solidFill>
              </a:rPr>
              <a:t>But what </a:t>
            </a:r>
            <a:r>
              <a:rPr lang="ja-JP" altLang="en-US" sz="3000">
                <a:solidFill>
                  <a:schemeClr val="bg1"/>
                </a:solidFill>
              </a:rPr>
              <a:t>“</a:t>
            </a:r>
            <a:r>
              <a:rPr lang="en-US" altLang="ja-JP" sz="3000">
                <a:solidFill>
                  <a:schemeClr val="bg1"/>
                </a:solidFill>
              </a:rPr>
              <a:t>pulls</a:t>
            </a:r>
            <a:r>
              <a:rPr lang="ja-JP" altLang="en-US" sz="3000">
                <a:solidFill>
                  <a:schemeClr val="bg1"/>
                </a:solidFill>
              </a:rPr>
              <a:t>”</a:t>
            </a:r>
            <a:r>
              <a:rPr lang="en-US" altLang="ja-JP" sz="3000">
                <a:solidFill>
                  <a:schemeClr val="bg1"/>
                </a:solidFill>
              </a:rPr>
              <a:t> the </a:t>
            </a:r>
            <a:br>
              <a:rPr lang="en-US" altLang="ja-JP" sz="3000">
                <a:solidFill>
                  <a:schemeClr val="bg1"/>
                </a:solidFill>
              </a:rPr>
            </a:br>
            <a:r>
              <a:rPr lang="en-US" altLang="ja-JP" sz="3000">
                <a:solidFill>
                  <a:schemeClr val="bg1"/>
                </a:solidFill>
              </a:rPr>
              <a:t>electrons down the ETC?</a:t>
            </a:r>
            <a:endParaRPr lang="en-US" sz="3400">
              <a:solidFill>
                <a:schemeClr val="bg1"/>
              </a:solidFill>
            </a:endParaRPr>
          </a:p>
        </p:txBody>
      </p:sp>
      <p:sp>
        <p:nvSpPr>
          <p:cNvPr id="388100" name="Oval 4"/>
          <p:cNvSpPr>
            <a:spLocks noChangeArrowheads="1"/>
          </p:cNvSpPr>
          <p:nvPr/>
        </p:nvSpPr>
        <p:spPr bwMode="auto">
          <a:xfrm>
            <a:off x="4868863" y="3952875"/>
            <a:ext cx="762000" cy="762000"/>
          </a:xfrm>
          <a:prstGeom prst="ellipse">
            <a:avLst/>
          </a:pr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388104" name="Picture 8"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5" name="AutoShape 9"/>
          <p:cNvSpPr>
            <a:spLocks noChangeArrowheads="1"/>
          </p:cNvSpPr>
          <p:nvPr/>
        </p:nvSpPr>
        <p:spPr bwMode="auto">
          <a:xfrm flipH="1">
            <a:off x="1689100" y="5611813"/>
            <a:ext cx="1735138" cy="1073150"/>
          </a:xfrm>
          <a:prstGeom prst="wedgeEllipseCallout">
            <a:avLst>
              <a:gd name="adj1" fmla="val 87509"/>
              <a:gd name="adj2" fmla="val -22931"/>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electrons</a:t>
            </a:r>
            <a:br>
              <a:rPr lang="en-US" sz="1800">
                <a:solidFill>
                  <a:srgbClr val="0F116A"/>
                </a:solidFill>
                <a:latin typeface="Comic Sans MS" charset="0"/>
              </a:rPr>
            </a:br>
            <a:r>
              <a:rPr lang="en-US" sz="1800">
                <a:solidFill>
                  <a:srgbClr val="0F116A"/>
                </a:solidFill>
                <a:latin typeface="Comic Sans MS" charset="0"/>
              </a:rPr>
              <a:t>flow downhill </a:t>
            </a:r>
            <a:br>
              <a:rPr lang="en-US" sz="1800">
                <a:solidFill>
                  <a:srgbClr val="0F116A"/>
                </a:solidFill>
                <a:latin typeface="Comic Sans MS" charset="0"/>
              </a:rPr>
            </a:br>
            <a:r>
              <a:rPr lang="en-US" sz="1800">
                <a:solidFill>
                  <a:srgbClr val="0F116A"/>
                </a:solidFill>
                <a:latin typeface="Comic Sans MS" charset="0"/>
              </a:rPr>
              <a:t>to O</a:t>
            </a:r>
            <a:r>
              <a:rPr lang="en-US" sz="1800" baseline="-25000">
                <a:solidFill>
                  <a:srgbClr val="0F116A"/>
                </a:solidFill>
                <a:latin typeface="Comic Sans MS" charset="0"/>
              </a:rPr>
              <a:t>2</a:t>
            </a:r>
            <a:endParaRPr lang="en-US" sz="1800">
              <a:solidFill>
                <a:srgbClr val="0F116A"/>
              </a:solidFill>
              <a:latin typeface="Comic Sans MS" charset="0"/>
            </a:endParaRPr>
          </a:p>
        </p:txBody>
      </p:sp>
      <p:sp>
        <p:nvSpPr>
          <p:cNvPr id="388106" name="Rectangle 10"/>
          <p:cNvSpPr>
            <a:spLocks noChangeArrowheads="1"/>
          </p:cNvSpPr>
          <p:nvPr/>
        </p:nvSpPr>
        <p:spPr bwMode="auto">
          <a:xfrm>
            <a:off x="4095750" y="6154738"/>
            <a:ext cx="4926013" cy="5492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chemeClr val="bg1"/>
                </a:solidFill>
              </a:rPr>
              <a:t>oxidative phosphorylation</a:t>
            </a:r>
            <a:endParaRPr lang="en-US" sz="3400">
              <a:solidFill>
                <a:schemeClr val="bg1"/>
              </a:solidFill>
            </a:endParaRPr>
          </a:p>
        </p:txBody>
      </p:sp>
      <p:grpSp>
        <p:nvGrpSpPr>
          <p:cNvPr id="2" name="Group 11"/>
          <p:cNvGrpSpPr>
            <a:grpSpLocks/>
          </p:cNvGrpSpPr>
          <p:nvPr/>
        </p:nvGrpSpPr>
        <p:grpSpPr bwMode="auto">
          <a:xfrm>
            <a:off x="5481638" y="4492625"/>
            <a:ext cx="677862" cy="677863"/>
            <a:chOff x="4530" y="3241"/>
            <a:chExt cx="495" cy="495"/>
          </a:xfrm>
        </p:grpSpPr>
        <p:sp>
          <p:nvSpPr>
            <p:cNvPr id="164875" name="Oval 12"/>
            <p:cNvSpPr>
              <a:spLocks noChangeArrowheads="1"/>
            </p:cNvSpPr>
            <p:nvPr/>
          </p:nvSpPr>
          <p:spPr bwMode="auto">
            <a:xfrm>
              <a:off x="4530" y="3241"/>
              <a:ext cx="495" cy="495"/>
            </a:xfrm>
            <a:prstGeom prst="ellipse">
              <a:avLst/>
            </a:prstGeom>
            <a:solidFill>
              <a:schemeClr val="bg2"/>
            </a:solidFill>
            <a:ln w="38100">
              <a:solidFill>
                <a:srgbClr val="0F116A"/>
              </a:solidFill>
              <a:round/>
              <a:headEnd/>
              <a:tailEnd/>
            </a:ln>
          </p:spPr>
          <p:txBody>
            <a:bodyPr wrap="none" anchor="ctr"/>
            <a:lstStyle/>
            <a:p>
              <a:endParaRPr lang="en-US"/>
            </a:p>
          </p:txBody>
        </p:sp>
        <p:sp>
          <p:nvSpPr>
            <p:cNvPr id="164876" name="Rectangle 13"/>
            <p:cNvSpPr>
              <a:spLocks noChangeArrowheads="1"/>
            </p:cNvSpPr>
            <p:nvPr/>
          </p:nvSpPr>
          <p:spPr bwMode="auto">
            <a:xfrm>
              <a:off x="4545" y="3260"/>
              <a:ext cx="47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200">
                  <a:solidFill>
                    <a:srgbClr val="0F116A"/>
                  </a:solidFill>
                </a:rPr>
                <a:t>O</a:t>
              </a:r>
              <a:r>
                <a:rPr lang="en-US" sz="3200" baseline="-25000">
                  <a:solidFill>
                    <a:srgbClr val="0F116A"/>
                  </a:solidFill>
                </a:rPr>
                <a:t>2</a:t>
              </a:r>
              <a:endParaRPr lang="en-US" sz="3200">
                <a:solidFill>
                  <a:srgbClr val="0F116A"/>
                </a:solidFill>
              </a:endParaRPr>
            </a:p>
          </p:txBody>
        </p:sp>
      </p:grpSp>
      <p:grpSp>
        <p:nvGrpSpPr>
          <p:cNvPr id="3" name="Group 21"/>
          <p:cNvGrpSpPr>
            <a:grpSpLocks/>
          </p:cNvGrpSpPr>
          <p:nvPr/>
        </p:nvGrpSpPr>
        <p:grpSpPr bwMode="auto">
          <a:xfrm>
            <a:off x="6121400" y="3586163"/>
            <a:ext cx="800100" cy="1050925"/>
            <a:chOff x="3626" y="2010"/>
            <a:chExt cx="504" cy="662"/>
          </a:xfrm>
        </p:grpSpPr>
        <p:pic>
          <p:nvPicPr>
            <p:cNvPr id="164873" name="Picture 20" descr="water dr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6" y="2010"/>
              <a:ext cx="445"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4" name="Rectangle 16"/>
            <p:cNvSpPr>
              <a:spLocks noChangeArrowheads="1"/>
            </p:cNvSpPr>
            <p:nvPr/>
          </p:nvSpPr>
          <p:spPr bwMode="auto">
            <a:xfrm>
              <a:off x="3626" y="2317"/>
              <a:ext cx="50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00000"/>
                  </a:solidFill>
                </a:rPr>
                <a:t>H</a:t>
              </a:r>
              <a:r>
                <a:rPr lang="en-US" sz="2600" baseline="-25000">
                  <a:solidFill>
                    <a:srgbClr val="000000"/>
                  </a:solidFill>
                </a:rPr>
                <a:t>2</a:t>
              </a:r>
              <a:r>
                <a:rPr lang="en-US" sz="2600">
                  <a:solidFill>
                    <a:srgbClr val="000000"/>
                  </a:solidFill>
                </a:rPr>
                <a:t>O</a:t>
              </a:r>
            </a:p>
          </p:txBody>
        </p:sp>
      </p:grpSp>
    </p:spTree>
    <p:extLst>
      <p:ext uri="{BB962C8B-B14F-4D97-AF65-F5344CB8AC3E}">
        <p14:creationId xmlns:p14="http://schemas.microsoft.com/office/powerpoint/2010/main" val="566047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8099"/>
                                        </p:tgtEl>
                                        <p:attrNameLst>
                                          <p:attrName>style.visibility</p:attrName>
                                        </p:attrNameLst>
                                      </p:cBhvr>
                                      <p:to>
                                        <p:strVal val="visible"/>
                                      </p:to>
                                    </p:set>
                                    <p:anim calcmode="lin" valueType="num">
                                      <p:cBhvr additive="base">
                                        <p:cTn id="7" dur="500" fill="hold"/>
                                        <p:tgtEl>
                                          <p:spTgt spid="388099"/>
                                        </p:tgtEl>
                                        <p:attrNameLst>
                                          <p:attrName>ppt_x</p:attrName>
                                        </p:attrNameLst>
                                      </p:cBhvr>
                                      <p:tavLst>
                                        <p:tav tm="0">
                                          <p:val>
                                            <p:strVal val="0-#ppt_w/2"/>
                                          </p:val>
                                        </p:tav>
                                        <p:tav tm="100000">
                                          <p:val>
                                            <p:strVal val="#ppt_x"/>
                                          </p:val>
                                        </p:tav>
                                      </p:tavLst>
                                    </p:anim>
                                    <p:anim calcmode="lin" valueType="num">
                                      <p:cBhvr additive="base">
                                        <p:cTn id="8" dur="500" fill="hold"/>
                                        <p:tgtEl>
                                          <p:spTgt spid="3880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810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5" name="Vibro Up"/>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6" name="Bubbles"/>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388104"/>
                                        </p:tgtEl>
                                        <p:attrNameLst>
                                          <p:attrName>style.visibility</p:attrName>
                                        </p:attrNameLst>
                                      </p:cBhvr>
                                      <p:to>
                                        <p:strVal val="visible"/>
                                      </p:to>
                                    </p:se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88105"/>
                                        </p:tgtEl>
                                        <p:attrNameLst>
                                          <p:attrName>style.visibility</p:attrName>
                                        </p:attrNameLst>
                                      </p:cBhvr>
                                      <p:to>
                                        <p:strVal val="visible"/>
                                      </p:to>
                                    </p:set>
                                    <p:animEffect transition="in" filter="wipe(down)">
                                      <p:cBhvr>
                                        <p:cTn id="33" dur="500"/>
                                        <p:tgtEl>
                                          <p:spTgt spid="388105"/>
                                        </p:tgtEl>
                                      </p:cBhvr>
                                    </p:animEffect>
                                  </p:childTnLst>
                                  <p:subTnLst>
                                    <p:audio>
                                      <p:cMediaNode>
                                        <p:cTn display="0" masterRel="sameClick">
                                          <p:stCondLst>
                                            <p:cond evt="begin" delay="0">
                                              <p:tn val="31"/>
                                            </p:cond>
                                          </p:stCondLst>
                                          <p:endCondLst>
                                            <p:cond evt="onStopAudio" delay="0">
                                              <p:tgtEl>
                                                <p:sldTgt/>
                                              </p:tgtEl>
                                            </p:cond>
                                          </p:endCondLst>
                                        </p:cTn>
                                        <p:tgtEl>
                                          <p:sndTgt r:embed="rId7" name="Quack"/>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88106"/>
                                        </p:tgtEl>
                                        <p:attrNameLst>
                                          <p:attrName>style.visibility</p:attrName>
                                        </p:attrNameLst>
                                      </p:cBhvr>
                                      <p:to>
                                        <p:strVal val="visible"/>
                                      </p:to>
                                    </p:set>
                                    <p:anim calcmode="lin" valueType="num">
                                      <p:cBhvr additive="base">
                                        <p:cTn id="38" dur="500" fill="hold"/>
                                        <p:tgtEl>
                                          <p:spTgt spid="388106"/>
                                        </p:tgtEl>
                                        <p:attrNameLst>
                                          <p:attrName>ppt_x</p:attrName>
                                        </p:attrNameLst>
                                      </p:cBhvr>
                                      <p:tavLst>
                                        <p:tav tm="0">
                                          <p:val>
                                            <p:strVal val="0-#ppt_w/2"/>
                                          </p:val>
                                        </p:tav>
                                        <p:tav tm="100000">
                                          <p:val>
                                            <p:strVal val="#ppt_x"/>
                                          </p:val>
                                        </p:tav>
                                      </p:tavLst>
                                    </p:anim>
                                    <p:anim calcmode="lin" valueType="num">
                                      <p:cBhvr additive="base">
                                        <p:cTn id="39" dur="500" fill="hold"/>
                                        <p:tgtEl>
                                          <p:spTgt spid="388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animBg="1" autoUpdateAnimBg="0"/>
      <p:bldP spid="388100" grpId="0" animBg="1"/>
      <p:bldP spid="388105" grpId="0" animBg="1" autoUpdateAnimBg="0"/>
      <p:bldP spid="388106"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6913" name="Picture 31" descr="09-13-ElectronTransChain-L"/>
          <p:cNvPicPr>
            <a:picLocks noChangeAspect="1" noChangeArrowheads="1"/>
          </p:cNvPicPr>
          <p:nvPr/>
        </p:nvPicPr>
        <p:blipFill>
          <a:blip r:embed="rId5">
            <a:extLst>
              <a:ext uri="{28A0092B-C50C-407E-A947-70E740481C1C}">
                <a14:useLocalDpi xmlns:a14="http://schemas.microsoft.com/office/drawing/2010/main" val="0"/>
              </a:ext>
            </a:extLst>
          </a:blip>
          <a:srcRect b="3000"/>
          <a:stretch>
            <a:fillRect/>
          </a:stretch>
        </p:blipFill>
        <p:spPr bwMode="auto">
          <a:xfrm>
            <a:off x="6097588" y="2501900"/>
            <a:ext cx="3046412"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4" name="Picture 5" descr="f9-13_how_electron_tran_c"/>
          <p:cNvPicPr>
            <a:picLocks noChangeAspect="1" noChangeArrowheads="1"/>
          </p:cNvPicPr>
          <p:nvPr/>
        </p:nvPicPr>
        <p:blipFill>
          <a:blip r:embed="rId6">
            <a:extLst>
              <a:ext uri="{28A0092B-C50C-407E-A947-70E740481C1C}">
                <a14:useLocalDpi xmlns:a14="http://schemas.microsoft.com/office/drawing/2010/main" val="0"/>
              </a:ext>
            </a:extLst>
          </a:blip>
          <a:srcRect t="3000" r="11250"/>
          <a:stretch>
            <a:fillRect/>
          </a:stretch>
        </p:blipFill>
        <p:spPr bwMode="auto">
          <a:xfrm>
            <a:off x="1997075" y="3836988"/>
            <a:ext cx="364807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2"/>
          <p:cNvSpPr>
            <a:spLocks noGrp="1" noChangeArrowheads="1"/>
          </p:cNvSpPr>
          <p:nvPr>
            <p:ph type="title"/>
          </p:nvPr>
        </p:nvSpPr>
        <p:spPr>
          <a:noFill/>
        </p:spPr>
        <p:txBody>
          <a:bodyPr/>
          <a:lstStyle/>
          <a:p>
            <a:pPr eaLnBrk="1" hangingPunct="1"/>
            <a:r>
              <a:rPr lang="en-US">
                <a:latin typeface="Times New Roman" charset="0"/>
              </a:rPr>
              <a:t>Electrons flow downhill</a:t>
            </a:r>
          </a:p>
        </p:txBody>
      </p:sp>
      <p:sp>
        <p:nvSpPr>
          <p:cNvPr id="390148" name="Rectangle 4" descr="Rectangle: Click to edit Master text styles&#10;Second level&#10;Third level&#10;Fourth level&#10;Fifth level"/>
          <p:cNvSpPr>
            <a:spLocks noGrp="1" noChangeArrowheads="1"/>
          </p:cNvSpPr>
          <p:nvPr>
            <p:ph type="body" idx="1"/>
          </p:nvPr>
        </p:nvSpPr>
        <p:spPr>
          <a:xfrm>
            <a:off x="344488" y="917899"/>
            <a:ext cx="8012112" cy="2551113"/>
          </a:xfrm>
          <a:noFill/>
        </p:spPr>
        <p:txBody>
          <a:bodyPr/>
          <a:lstStyle/>
          <a:p>
            <a:pPr marL="285750" indent="-285750" eaLnBrk="1" hangingPunct="1"/>
            <a:r>
              <a:rPr lang="en-US" dirty="0">
                <a:latin typeface="Tahoma" charset="0"/>
              </a:rPr>
              <a:t>Electrons move in steps from </a:t>
            </a:r>
            <a:br>
              <a:rPr lang="en-US" dirty="0">
                <a:latin typeface="Tahoma" charset="0"/>
              </a:rPr>
            </a:br>
            <a:r>
              <a:rPr lang="en-US" dirty="0">
                <a:latin typeface="Tahoma" charset="0"/>
              </a:rPr>
              <a:t>carrier to carrier downhill to </a:t>
            </a:r>
            <a:r>
              <a:rPr lang="en-US" u="sng" dirty="0">
                <a:solidFill>
                  <a:srgbClr val="CC0000"/>
                </a:solidFill>
                <a:latin typeface="Tahoma" charset="0"/>
              </a:rPr>
              <a:t>oxygen</a:t>
            </a:r>
            <a:endParaRPr lang="en-US" sz="2600" dirty="0">
              <a:latin typeface="Tahoma" charset="0"/>
            </a:endParaRPr>
          </a:p>
          <a:p>
            <a:pPr marL="685800" lvl="1" eaLnBrk="1" hangingPunct="1"/>
            <a:r>
              <a:rPr lang="en-US" sz="2600" dirty="0">
                <a:latin typeface="Tahoma" charset="0"/>
                <a:ea typeface="Arial" charset="0"/>
                <a:cs typeface="Arial" charset="0"/>
              </a:rPr>
              <a:t>each carrier more electronegative</a:t>
            </a:r>
          </a:p>
          <a:p>
            <a:pPr marL="685800" lvl="1" eaLnBrk="1" hangingPunct="1"/>
            <a:r>
              <a:rPr lang="en-US" sz="2600" dirty="0">
                <a:latin typeface="Tahoma" charset="0"/>
                <a:ea typeface="Arial" charset="0"/>
                <a:cs typeface="Arial" charset="0"/>
              </a:rPr>
              <a:t>controlled oxidation</a:t>
            </a:r>
          </a:p>
          <a:p>
            <a:pPr marL="685800" lvl="1" eaLnBrk="1" hangingPunct="1"/>
            <a:r>
              <a:rPr lang="en-US" sz="2600" dirty="0">
                <a:latin typeface="Tahoma" charset="0"/>
                <a:ea typeface="Arial" charset="0"/>
                <a:cs typeface="Arial" charset="0"/>
              </a:rPr>
              <a:t>controlled release of energy</a:t>
            </a:r>
          </a:p>
        </p:txBody>
      </p:sp>
      <p:pic>
        <p:nvPicPr>
          <p:cNvPr id="390176" name="Picture 32"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77" name="AutoShape 33"/>
          <p:cNvSpPr>
            <a:spLocks noChangeArrowheads="1"/>
          </p:cNvSpPr>
          <p:nvPr/>
        </p:nvSpPr>
        <p:spPr bwMode="auto">
          <a:xfrm flipH="1">
            <a:off x="800100" y="4246563"/>
            <a:ext cx="1735138" cy="1073150"/>
          </a:xfrm>
          <a:prstGeom prst="wedgeEllipseCallout">
            <a:avLst>
              <a:gd name="adj1" fmla="val 37370"/>
              <a:gd name="adj2" fmla="val 88310"/>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make ATP</a:t>
            </a:r>
            <a:br>
              <a:rPr lang="en-US" sz="1800">
                <a:solidFill>
                  <a:srgbClr val="0F116A"/>
                </a:solidFill>
                <a:latin typeface="Comic Sans MS" charset="0"/>
              </a:rPr>
            </a:br>
            <a:r>
              <a:rPr lang="en-US" sz="1800">
                <a:solidFill>
                  <a:srgbClr val="0F116A"/>
                </a:solidFill>
                <a:latin typeface="Comic Sans MS" charset="0"/>
              </a:rPr>
              <a:t>instead of</a:t>
            </a:r>
            <a:br>
              <a:rPr lang="en-US" sz="1800">
                <a:solidFill>
                  <a:srgbClr val="0F116A"/>
                </a:solidFill>
                <a:latin typeface="Comic Sans MS" charset="0"/>
              </a:rPr>
            </a:br>
            <a:r>
              <a:rPr lang="en-US" sz="1800">
                <a:solidFill>
                  <a:srgbClr val="0F116A"/>
                </a:solidFill>
                <a:latin typeface="Comic Sans MS" charset="0"/>
              </a:rPr>
              <a:t>fire</a:t>
            </a:r>
            <a:r>
              <a:rPr lang="en-US" sz="1800" i="1">
                <a:solidFill>
                  <a:srgbClr val="0F116A"/>
                </a:solidFill>
                <a:latin typeface="Comic Sans MS" charset="0"/>
              </a:rPr>
              <a:t>!</a:t>
            </a:r>
            <a:endParaRPr lang="en-US" sz="1800">
              <a:solidFill>
                <a:srgbClr val="0F116A"/>
              </a:solidFill>
              <a:latin typeface="Comic Sans MS" charset="0"/>
            </a:endParaRPr>
          </a:p>
        </p:txBody>
      </p:sp>
    </p:spTree>
    <p:extLst>
      <p:ext uri="{BB962C8B-B14F-4D97-AF65-F5344CB8AC3E}">
        <p14:creationId xmlns:p14="http://schemas.microsoft.com/office/powerpoint/2010/main" val="3192178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8">
                                            <p:txEl>
                                              <p:pRg st="0" end="0"/>
                                            </p:txEl>
                                          </p:spTgt>
                                        </p:tgtEl>
                                        <p:attrNameLst>
                                          <p:attrName>style.visibility</p:attrName>
                                        </p:attrNameLst>
                                      </p:cBhvr>
                                      <p:to>
                                        <p:strVal val="visible"/>
                                      </p:to>
                                    </p:set>
                                    <p:anim calcmode="lin" valueType="num">
                                      <p:cBhvr additive="base">
                                        <p:cTn id="7" dur="500" fill="hold"/>
                                        <p:tgtEl>
                                          <p:spTgt spid="3901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8">
                                            <p:txEl>
                                              <p:pRg st="1" end="1"/>
                                            </p:txEl>
                                          </p:spTgt>
                                        </p:tgtEl>
                                        <p:attrNameLst>
                                          <p:attrName>style.visibility</p:attrName>
                                        </p:attrNameLst>
                                      </p:cBhvr>
                                      <p:to>
                                        <p:strVal val="visible"/>
                                      </p:to>
                                    </p:set>
                                    <p:anim calcmode="lin" valueType="num">
                                      <p:cBhvr additive="base">
                                        <p:cTn id="13" dur="500" fill="hold"/>
                                        <p:tgtEl>
                                          <p:spTgt spid="3901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8">
                                            <p:txEl>
                                              <p:pRg st="2" end="2"/>
                                            </p:txEl>
                                          </p:spTgt>
                                        </p:tgtEl>
                                        <p:attrNameLst>
                                          <p:attrName>style.visibility</p:attrName>
                                        </p:attrNameLst>
                                      </p:cBhvr>
                                      <p:to>
                                        <p:strVal val="visible"/>
                                      </p:to>
                                    </p:set>
                                    <p:anim calcmode="lin" valueType="num">
                                      <p:cBhvr additive="base">
                                        <p:cTn id="19" dur="500" fill="hold"/>
                                        <p:tgtEl>
                                          <p:spTgt spid="3901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8">
                                            <p:txEl>
                                              <p:pRg st="3" end="3"/>
                                            </p:txEl>
                                          </p:spTgt>
                                        </p:tgtEl>
                                        <p:attrNameLst>
                                          <p:attrName>style.visibility</p:attrName>
                                        </p:attrNameLst>
                                      </p:cBhvr>
                                      <p:to>
                                        <p:strVal val="visible"/>
                                      </p:to>
                                    </p:set>
                                    <p:anim calcmode="lin" valueType="num">
                                      <p:cBhvr additive="base">
                                        <p:cTn id="25" dur="500" fill="hold"/>
                                        <p:tgtEl>
                                          <p:spTgt spid="3901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90176"/>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390177"/>
                                        </p:tgtEl>
                                        <p:attrNameLst>
                                          <p:attrName>style.visibility</p:attrName>
                                        </p:attrNameLst>
                                      </p:cBhvr>
                                      <p:to>
                                        <p:strVal val="visible"/>
                                      </p:to>
                                    </p:set>
                                    <p:animEffect transition="in" filter="wipe(down)">
                                      <p:cBhvr>
                                        <p:cTn id="34" dur="500"/>
                                        <p:tgtEl>
                                          <p:spTgt spid="390177"/>
                                        </p:tgtEl>
                                      </p:cBhvr>
                                    </p:animEffect>
                                  </p:childTnLst>
                                  <p:subTnLst>
                                    <p:audio>
                                      <p:cMediaNode>
                                        <p:cTn display="0" masterRel="sameClick">
                                          <p:stCondLst>
                                            <p:cond evt="begin" delay="0">
                                              <p:tn val="32"/>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8" grpId="0" build="p" autoUpdateAnimBg="0"/>
      <p:bldP spid="39017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961" name="Group 2"/>
          <p:cNvGrpSpPr>
            <a:grpSpLocks/>
          </p:cNvGrpSpPr>
          <p:nvPr/>
        </p:nvGrpSpPr>
        <p:grpSpPr bwMode="auto">
          <a:xfrm>
            <a:off x="4433888" y="914400"/>
            <a:ext cx="4625975" cy="5738813"/>
            <a:chOff x="2793" y="251"/>
            <a:chExt cx="2914" cy="3615"/>
          </a:xfrm>
        </p:grpSpPr>
        <p:pic>
          <p:nvPicPr>
            <p:cNvPr id="168968" name="Picture 3" descr="09_03"/>
            <p:cNvPicPr>
              <a:picLocks noChangeAspect="1" noChangeArrowheads="1"/>
            </p:cNvPicPr>
            <p:nvPr/>
          </p:nvPicPr>
          <p:blipFill>
            <a:blip r:embed="rId6">
              <a:extLst>
                <a:ext uri="{28A0092B-C50C-407E-A947-70E740481C1C}">
                  <a14:useLocalDpi xmlns:a14="http://schemas.microsoft.com/office/drawing/2010/main" val="0"/>
                </a:ext>
              </a:extLst>
            </a:blip>
            <a:srcRect l="22501" t="4500" r="22501" b="4500"/>
            <a:stretch>
              <a:fillRect/>
            </a:stretch>
          </p:blipFill>
          <p:spPr bwMode="auto">
            <a:xfrm>
              <a:off x="2793" y="251"/>
              <a:ext cx="2914" cy="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9" name="Rectangle 4"/>
            <p:cNvSpPr>
              <a:spLocks noChangeArrowheads="1"/>
            </p:cNvSpPr>
            <p:nvPr/>
          </p:nvSpPr>
          <p:spPr bwMode="auto">
            <a:xfrm>
              <a:off x="4690" y="357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0" name="Rectangle 5"/>
            <p:cNvSpPr>
              <a:spLocks noChangeArrowheads="1"/>
            </p:cNvSpPr>
            <p:nvPr/>
          </p:nvSpPr>
          <p:spPr bwMode="auto">
            <a:xfrm>
              <a:off x="2818" y="2823"/>
              <a:ext cx="788" cy="230"/>
            </a:xfrm>
            <a:prstGeom prst="rect">
              <a:avLst/>
            </a:prstGeom>
            <a:solidFill>
              <a:srgbClr val="EAC2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solidFill>
                    <a:srgbClr val="0F116A"/>
                  </a:solidFill>
                </a:rPr>
                <a:t>ADP + P</a:t>
              </a:r>
              <a:r>
                <a:rPr lang="en-US" baseline="-25000">
                  <a:solidFill>
                    <a:srgbClr val="0F116A"/>
                  </a:solidFill>
                </a:rPr>
                <a:t>i</a:t>
              </a:r>
              <a:endParaRPr lang="en-US">
                <a:solidFill>
                  <a:srgbClr val="0F116A"/>
                </a:solidFill>
              </a:endParaRPr>
            </a:p>
          </p:txBody>
        </p:sp>
        <p:sp>
          <p:nvSpPr>
            <p:cNvPr id="168971" name="Rectangle 6"/>
            <p:cNvSpPr>
              <a:spLocks noChangeArrowheads="1"/>
            </p:cNvSpPr>
            <p:nvPr/>
          </p:nvSpPr>
          <p:spPr bwMode="auto">
            <a:xfrm>
              <a:off x="3655" y="70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2" name="Rectangle 7"/>
            <p:cNvSpPr>
              <a:spLocks noChangeArrowheads="1"/>
            </p:cNvSpPr>
            <p:nvPr/>
          </p:nvSpPr>
          <p:spPr bwMode="auto">
            <a:xfrm>
              <a:off x="4872" y="7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3" name="Rectangle 8"/>
            <p:cNvSpPr>
              <a:spLocks noChangeArrowheads="1"/>
            </p:cNvSpPr>
            <p:nvPr/>
          </p:nvSpPr>
          <p:spPr bwMode="auto">
            <a:xfrm>
              <a:off x="4899" y="40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4" name="Rectangle 9"/>
            <p:cNvSpPr>
              <a:spLocks noChangeArrowheads="1"/>
            </p:cNvSpPr>
            <p:nvPr/>
          </p:nvSpPr>
          <p:spPr bwMode="auto">
            <a:xfrm>
              <a:off x="4217" y="7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5" name="Rectangle 10"/>
            <p:cNvSpPr>
              <a:spLocks noChangeArrowheads="1"/>
            </p:cNvSpPr>
            <p:nvPr/>
          </p:nvSpPr>
          <p:spPr bwMode="auto">
            <a:xfrm>
              <a:off x="4521" y="69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6" name="Rectangle 11"/>
            <p:cNvSpPr>
              <a:spLocks noChangeArrowheads="1"/>
            </p:cNvSpPr>
            <p:nvPr/>
          </p:nvSpPr>
          <p:spPr bwMode="auto">
            <a:xfrm>
              <a:off x="4439" y="44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7" name="Rectangle 12"/>
            <p:cNvSpPr>
              <a:spLocks noChangeArrowheads="1"/>
            </p:cNvSpPr>
            <p:nvPr/>
          </p:nvSpPr>
          <p:spPr bwMode="auto">
            <a:xfrm>
              <a:off x="4063" y="44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sp>
          <p:nvSpPr>
            <p:cNvPr id="168978" name="Rectangle 13"/>
            <p:cNvSpPr>
              <a:spLocks noChangeArrowheads="1"/>
            </p:cNvSpPr>
            <p:nvPr/>
          </p:nvSpPr>
          <p:spPr bwMode="auto">
            <a:xfrm>
              <a:off x="3709" y="28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CC0000"/>
                  </a:solidFill>
                </a:rPr>
                <a:t>H</a:t>
              </a:r>
              <a:r>
                <a:rPr lang="en-US" sz="1800" baseline="30000">
                  <a:solidFill>
                    <a:srgbClr val="CC0000"/>
                  </a:solidFill>
                </a:rPr>
                <a:t>+</a:t>
              </a:r>
              <a:endParaRPr lang="en-US" sz="1800">
                <a:solidFill>
                  <a:srgbClr val="CC0000"/>
                </a:solidFill>
              </a:endParaRPr>
            </a:p>
          </p:txBody>
        </p:sp>
      </p:grpSp>
      <p:sp>
        <p:nvSpPr>
          <p:cNvPr id="168962" name="Rectangle 16"/>
          <p:cNvSpPr>
            <a:spLocks noGrp="1" noChangeArrowheads="1"/>
          </p:cNvSpPr>
          <p:nvPr>
            <p:ph type="title"/>
          </p:nvPr>
        </p:nvSpPr>
        <p:spPr>
          <a:xfrm>
            <a:off x="609600" y="685800"/>
            <a:ext cx="3787775" cy="595313"/>
          </a:xfrm>
        </p:spPr>
        <p:txBody>
          <a:bodyPr>
            <a:normAutofit fontScale="90000"/>
          </a:bodyPr>
          <a:lstStyle/>
          <a:p>
            <a:pPr eaLnBrk="1" hangingPunct="1"/>
            <a:r>
              <a:rPr lang="en-US">
                <a:latin typeface="Times New Roman" charset="0"/>
              </a:rPr>
              <a:t>We did it!</a:t>
            </a:r>
          </a:p>
        </p:txBody>
      </p:sp>
      <p:sp>
        <p:nvSpPr>
          <p:cNvPr id="412689" name="AutoShape 17"/>
          <p:cNvSpPr>
            <a:spLocks noChangeArrowheads="1"/>
          </p:cNvSpPr>
          <p:nvPr/>
        </p:nvSpPr>
        <p:spPr bwMode="auto">
          <a:xfrm>
            <a:off x="4724400" y="5424488"/>
            <a:ext cx="1389063" cy="909637"/>
          </a:xfrm>
          <a:prstGeom prst="irregularSeal1">
            <a:avLst/>
          </a:prstGeom>
          <a:solidFill>
            <a:srgbClr val="FFEA18"/>
          </a:solidFill>
          <a:ln w="57150">
            <a:solidFill>
              <a:srgbClr val="FF6404"/>
            </a:solidFill>
            <a:miter lim="800000"/>
            <a:headEnd/>
            <a:tailEnd/>
          </a:ln>
        </p:spPr>
        <p:txBody>
          <a:bodyPr wrap="none" anchor="ctr"/>
          <a:lstStyle/>
          <a:p>
            <a:r>
              <a:rPr lang="en-US">
                <a:solidFill>
                  <a:srgbClr val="CC0000"/>
                </a:solidFill>
              </a:rPr>
              <a:t>ATP</a:t>
            </a:r>
            <a:endParaRPr lang="en-US" sz="6000">
              <a:solidFill>
                <a:schemeClr val="tx2"/>
              </a:solidFill>
            </a:endParaRPr>
          </a:p>
        </p:txBody>
      </p:sp>
      <p:sp>
        <p:nvSpPr>
          <p:cNvPr id="412690" name="Rectangle 18" descr="Rectangle: Click to edit Master text styles&#10;Second level&#10;Third level&#10;Fourth level&#10;Fifth level"/>
          <p:cNvSpPr>
            <a:spLocks noGrp="1" noChangeArrowheads="1"/>
          </p:cNvSpPr>
          <p:nvPr>
            <p:ph type="body" idx="1"/>
          </p:nvPr>
        </p:nvSpPr>
        <p:spPr>
          <a:xfrm>
            <a:off x="719138" y="1379538"/>
            <a:ext cx="3795712" cy="4324350"/>
          </a:xfrm>
        </p:spPr>
        <p:txBody>
          <a:bodyPr/>
          <a:lstStyle/>
          <a:p>
            <a:pPr eaLnBrk="1" hangingPunct="1"/>
            <a:r>
              <a:rPr lang="en-US">
                <a:latin typeface="Tahoma" charset="0"/>
              </a:rPr>
              <a:t>Set up a H</a:t>
            </a:r>
            <a:r>
              <a:rPr lang="en-US" baseline="30000">
                <a:latin typeface="Tahoma" charset="0"/>
              </a:rPr>
              <a:t>+ </a:t>
            </a:r>
            <a:r>
              <a:rPr lang="en-US">
                <a:latin typeface="Tahoma" charset="0"/>
              </a:rPr>
              <a:t>gradient</a:t>
            </a:r>
          </a:p>
          <a:p>
            <a:pPr eaLnBrk="1" hangingPunct="1"/>
            <a:r>
              <a:rPr lang="en-US">
                <a:latin typeface="Tahoma" charset="0"/>
              </a:rPr>
              <a:t>Allow the </a:t>
            </a:r>
            <a:r>
              <a:rPr lang="en-US" u="sng">
                <a:solidFill>
                  <a:srgbClr val="CC0000"/>
                </a:solidFill>
                <a:latin typeface="Tahoma" charset="0"/>
              </a:rPr>
              <a:t>protons</a:t>
            </a:r>
            <a:r>
              <a:rPr lang="en-US">
                <a:latin typeface="Tahoma" charset="0"/>
              </a:rPr>
              <a:t> </a:t>
            </a:r>
            <a:br>
              <a:rPr lang="en-US">
                <a:latin typeface="Tahoma" charset="0"/>
              </a:rPr>
            </a:br>
            <a:r>
              <a:rPr lang="en-US">
                <a:latin typeface="Tahoma" charset="0"/>
              </a:rPr>
              <a:t>to flow through ATP synthase</a:t>
            </a:r>
          </a:p>
          <a:p>
            <a:pPr eaLnBrk="1" hangingPunct="1"/>
            <a:r>
              <a:rPr lang="en-US">
                <a:latin typeface="Tahoma" charset="0"/>
              </a:rPr>
              <a:t>Synthesizes ATP</a:t>
            </a:r>
          </a:p>
          <a:p>
            <a:pPr eaLnBrk="1" hangingPunct="1">
              <a:buFont typeface="Wingdings" charset="0"/>
              <a:buNone/>
            </a:pPr>
            <a:endParaRPr lang="en-US" sz="1000">
              <a:solidFill>
                <a:schemeClr val="tx2"/>
              </a:solidFill>
              <a:latin typeface="Tahoma" charset="0"/>
            </a:endParaRPr>
          </a:p>
          <a:p>
            <a:pPr eaLnBrk="1" hangingPunct="1">
              <a:buFont typeface="Wingdings" charset="0"/>
              <a:buNone/>
            </a:pPr>
            <a:r>
              <a:rPr lang="en-US">
                <a:solidFill>
                  <a:schemeClr val="tx2"/>
                </a:solidFill>
                <a:latin typeface="Tahoma" charset="0"/>
              </a:rPr>
              <a:t>ADP</a:t>
            </a:r>
            <a:r>
              <a:rPr lang="en-US">
                <a:latin typeface="Tahoma" charset="0"/>
              </a:rPr>
              <a:t> + P</a:t>
            </a:r>
            <a:r>
              <a:rPr lang="en-US" baseline="-25000">
                <a:latin typeface="Tahoma" charset="0"/>
              </a:rPr>
              <a:t>i</a:t>
            </a:r>
            <a:r>
              <a:rPr lang="en-US">
                <a:latin typeface="Tahoma" charset="0"/>
              </a:rPr>
              <a:t> </a:t>
            </a:r>
            <a:r>
              <a:rPr lang="en-US">
                <a:latin typeface="Tahoma" charset="0"/>
                <a:sym typeface="Symbol" charset="0"/>
              </a:rPr>
              <a:t></a:t>
            </a:r>
            <a:r>
              <a:rPr lang="en-US">
                <a:latin typeface="Tahoma" charset="0"/>
              </a:rPr>
              <a:t> </a:t>
            </a:r>
            <a:r>
              <a:rPr lang="en-US">
                <a:solidFill>
                  <a:srgbClr val="CC0000"/>
                </a:solidFill>
                <a:latin typeface="Tahoma" charset="0"/>
              </a:rPr>
              <a:t>ATP</a:t>
            </a:r>
            <a:endParaRPr lang="en-US">
              <a:latin typeface="Tahoma" charset="0"/>
            </a:endParaRPr>
          </a:p>
        </p:txBody>
      </p:sp>
      <p:pic>
        <p:nvPicPr>
          <p:cNvPr id="412692" name="Picture 20"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93" name="AutoShape 21"/>
          <p:cNvSpPr>
            <a:spLocks noChangeArrowheads="1"/>
          </p:cNvSpPr>
          <p:nvPr/>
        </p:nvSpPr>
        <p:spPr bwMode="auto">
          <a:xfrm flipH="1">
            <a:off x="1689100" y="5611813"/>
            <a:ext cx="1735138" cy="1073150"/>
          </a:xfrm>
          <a:prstGeom prst="wedgeEllipseCallout">
            <a:avLst>
              <a:gd name="adj1" fmla="val 87509"/>
              <a:gd name="adj2" fmla="val -22931"/>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Are we</a:t>
            </a:r>
            <a:br>
              <a:rPr lang="en-US" sz="1800">
                <a:solidFill>
                  <a:srgbClr val="0F116A"/>
                </a:solidFill>
                <a:latin typeface="Comic Sans MS" charset="0"/>
              </a:rPr>
            </a:br>
            <a:r>
              <a:rPr lang="en-US" sz="1800">
                <a:solidFill>
                  <a:srgbClr val="0F116A"/>
                </a:solidFill>
                <a:latin typeface="Comic Sans MS" charset="0"/>
              </a:rPr>
              <a:t>there yet?</a:t>
            </a:r>
          </a:p>
        </p:txBody>
      </p:sp>
      <p:sp>
        <p:nvSpPr>
          <p:cNvPr id="412694" name="AutoShape 22"/>
          <p:cNvSpPr>
            <a:spLocks noChangeArrowheads="1"/>
          </p:cNvSpPr>
          <p:nvPr/>
        </p:nvSpPr>
        <p:spPr bwMode="auto">
          <a:xfrm>
            <a:off x="5407025" y="342900"/>
            <a:ext cx="3675063" cy="4413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ja-JP" altLang="en-US" sz="2600">
                <a:solidFill>
                  <a:srgbClr val="CC0000"/>
                </a:solidFill>
              </a:rPr>
              <a:t>“</a:t>
            </a:r>
            <a:r>
              <a:rPr lang="en-US" altLang="ja-JP" sz="2600">
                <a:solidFill>
                  <a:srgbClr val="CC0000"/>
                </a:solidFill>
              </a:rPr>
              <a:t>proton-motive</a:t>
            </a:r>
            <a:r>
              <a:rPr lang="ja-JP" altLang="en-US" sz="2600">
                <a:solidFill>
                  <a:srgbClr val="CC0000"/>
                </a:solidFill>
              </a:rPr>
              <a:t>”</a:t>
            </a:r>
            <a:r>
              <a:rPr lang="en-US" altLang="ja-JP" sz="2600">
                <a:solidFill>
                  <a:srgbClr val="CC0000"/>
                </a:solidFill>
              </a:rPr>
              <a:t> force</a:t>
            </a:r>
            <a:endParaRPr lang="en-US" sz="2600">
              <a:solidFill>
                <a:srgbClr val="CC0000"/>
              </a:solidFill>
            </a:endParaRPr>
          </a:p>
        </p:txBody>
      </p:sp>
    </p:spTree>
    <p:extLst>
      <p:ext uri="{BB962C8B-B14F-4D97-AF65-F5344CB8AC3E}">
        <p14:creationId xmlns:p14="http://schemas.microsoft.com/office/powerpoint/2010/main" val="2296373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90">
                                            <p:txEl>
                                              <p:pRg st="0" end="0"/>
                                            </p:txEl>
                                          </p:spTgt>
                                        </p:tgtEl>
                                        <p:attrNameLst>
                                          <p:attrName>style.visibility</p:attrName>
                                        </p:attrNameLst>
                                      </p:cBhvr>
                                      <p:to>
                                        <p:strVal val="visible"/>
                                      </p:to>
                                    </p:set>
                                    <p:anim calcmode="lin" valueType="num">
                                      <p:cBhvr additive="base">
                                        <p:cTn id="7" dur="500" fill="hold"/>
                                        <p:tgtEl>
                                          <p:spTgt spid="4126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90">
                                            <p:txEl>
                                              <p:pRg st="1" end="1"/>
                                            </p:txEl>
                                          </p:spTgt>
                                        </p:tgtEl>
                                        <p:attrNameLst>
                                          <p:attrName>style.visibility</p:attrName>
                                        </p:attrNameLst>
                                      </p:cBhvr>
                                      <p:to>
                                        <p:strVal val="visible"/>
                                      </p:to>
                                    </p:set>
                                    <p:anim calcmode="lin" valueType="num">
                                      <p:cBhvr additive="base">
                                        <p:cTn id="13" dur="500" fill="hold"/>
                                        <p:tgtEl>
                                          <p:spTgt spid="4126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26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90">
                                            <p:txEl>
                                              <p:pRg st="2" end="2"/>
                                            </p:txEl>
                                          </p:spTgt>
                                        </p:tgtEl>
                                        <p:attrNameLst>
                                          <p:attrName>style.visibility</p:attrName>
                                        </p:attrNameLst>
                                      </p:cBhvr>
                                      <p:to>
                                        <p:strVal val="visible"/>
                                      </p:to>
                                    </p:set>
                                    <p:anim calcmode="lin" valueType="num">
                                      <p:cBhvr additive="base">
                                        <p:cTn id="19" dur="500" fill="hold"/>
                                        <p:tgtEl>
                                          <p:spTgt spid="4126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26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690">
                                            <p:txEl>
                                              <p:pRg st="4" end="4"/>
                                            </p:txEl>
                                          </p:spTgt>
                                        </p:tgtEl>
                                        <p:attrNameLst>
                                          <p:attrName>style.visibility</p:attrName>
                                        </p:attrNameLst>
                                      </p:cBhvr>
                                      <p:to>
                                        <p:strVal val="visible"/>
                                      </p:to>
                                    </p:set>
                                    <p:anim calcmode="lin" valueType="num">
                                      <p:cBhvr additive="base">
                                        <p:cTn id="25" dur="500" fill="hold"/>
                                        <p:tgtEl>
                                          <p:spTgt spid="41269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269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12692"/>
                                        </p:tgtEl>
                                        <p:attrNameLst>
                                          <p:attrName>style.visibility</p:attrName>
                                        </p:attrNameLst>
                                      </p:cBhvr>
                                      <p:to>
                                        <p:strVal val="visible"/>
                                      </p:to>
                                    </p:set>
                                    <p:animEffect transition="in" filter="wipe(left)">
                                      <p:cBhvr>
                                        <p:cTn id="31" dur="500"/>
                                        <p:tgtEl>
                                          <p:spTgt spid="412692"/>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12693"/>
                                        </p:tgtEl>
                                        <p:attrNameLst>
                                          <p:attrName>style.visibility</p:attrName>
                                        </p:attrNameLst>
                                      </p:cBhvr>
                                      <p:to>
                                        <p:strVal val="visible"/>
                                      </p:to>
                                    </p:set>
                                    <p:animEffect transition="in" filter="wipe(left)">
                                      <p:cBhvr>
                                        <p:cTn id="35" dur="500"/>
                                        <p:tgtEl>
                                          <p:spTgt spid="412693"/>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412689"/>
                                        </p:tgtEl>
                                        <p:attrNameLst>
                                          <p:attrName>style.visibility</p:attrName>
                                        </p:attrNameLst>
                                      </p:cBhvr>
                                      <p:to>
                                        <p:strVal val="visible"/>
                                      </p:to>
                                    </p:set>
                                    <p:anim calcmode="lin" valueType="num">
                                      <p:cBhvr>
                                        <p:cTn id="40" dur="1000" fill="hold"/>
                                        <p:tgtEl>
                                          <p:spTgt spid="412689"/>
                                        </p:tgtEl>
                                        <p:attrNameLst>
                                          <p:attrName>ppt_w</p:attrName>
                                        </p:attrNameLst>
                                      </p:cBhvr>
                                      <p:tavLst>
                                        <p:tav tm="0">
                                          <p:val>
                                            <p:fltVal val="0"/>
                                          </p:val>
                                        </p:tav>
                                        <p:tav tm="100000">
                                          <p:val>
                                            <p:strVal val="#ppt_w"/>
                                          </p:val>
                                        </p:tav>
                                      </p:tavLst>
                                    </p:anim>
                                    <p:anim calcmode="lin" valueType="num">
                                      <p:cBhvr>
                                        <p:cTn id="41" dur="1000" fill="hold"/>
                                        <p:tgtEl>
                                          <p:spTgt spid="412689"/>
                                        </p:tgtEl>
                                        <p:attrNameLst>
                                          <p:attrName>ppt_h</p:attrName>
                                        </p:attrNameLst>
                                      </p:cBhvr>
                                      <p:tavLst>
                                        <p:tav tm="0">
                                          <p:val>
                                            <p:fltVal val="0"/>
                                          </p:val>
                                        </p:tav>
                                        <p:tav tm="100000">
                                          <p:val>
                                            <p:strVal val="#ppt_h"/>
                                          </p:val>
                                        </p:tav>
                                      </p:tavLst>
                                    </p:anim>
                                    <p:anim calcmode="lin" valueType="num">
                                      <p:cBhvr>
                                        <p:cTn id="42" dur="1000" fill="hold"/>
                                        <p:tgtEl>
                                          <p:spTgt spid="41268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1268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8"/>
                                            </p:cond>
                                          </p:stCondLst>
                                          <p:endCondLst>
                                            <p:cond evt="onStopAudio" delay="0">
                                              <p:tgtEl>
                                                <p:sldTgt/>
                                              </p:tgtEl>
                                            </p:cond>
                                          </p:endCondLst>
                                        </p:cTn>
                                        <p:tgtEl>
                                          <p:sndTgt r:embed="rId5" name="Explosio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2694"/>
                                        </p:tgtEl>
                                        <p:attrNameLst>
                                          <p:attrName>style.visibility</p:attrName>
                                        </p:attrNameLst>
                                      </p:cBhvr>
                                      <p:to>
                                        <p:strVal val="visible"/>
                                      </p:to>
                                    </p:set>
                                    <p:animEffect transition="in" filter="wipe(left)">
                                      <p:cBhvr>
                                        <p:cTn id="48" dur="500"/>
                                        <p:tgtEl>
                                          <p:spTgt spid="412694"/>
                                        </p:tgtEl>
                                      </p:cBhvr>
                                    </p:animEffect>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9" grpId="0" animBg="1" autoUpdateAnimBg="0"/>
      <p:bldP spid="412690" grpId="0" build="p" autoUpdateAnimBg="0"/>
      <p:bldP spid="412693" grpId="0" animBg="1" autoUpdateAnimBg="0"/>
      <p:bldP spid="412694"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5" name="Rectangle 5" descr="Rectangle: Click to edit Master text styles&#10;Second level&#10;Third level&#10;Fourth level&#10;Fifth level"/>
          <p:cNvSpPr>
            <a:spLocks noGrp="1" noChangeArrowheads="1"/>
          </p:cNvSpPr>
          <p:nvPr>
            <p:ph type="body" idx="1"/>
          </p:nvPr>
        </p:nvSpPr>
        <p:spPr>
          <a:xfrm>
            <a:off x="838200" y="1371600"/>
            <a:ext cx="8305800" cy="1339850"/>
          </a:xfrm>
        </p:spPr>
        <p:txBody>
          <a:bodyPr>
            <a:normAutofit fontScale="92500"/>
          </a:bodyPr>
          <a:lstStyle/>
          <a:p>
            <a:pPr eaLnBrk="1" hangingPunct="1"/>
            <a:r>
              <a:rPr lang="en-US" sz="2600" u="sng">
                <a:solidFill>
                  <a:srgbClr val="CC0000"/>
                </a:solidFill>
                <a:latin typeface="Tahoma" charset="0"/>
              </a:rPr>
              <a:t>The diffusion of ions across a membrane</a:t>
            </a:r>
            <a:endParaRPr lang="en-US" sz="2600">
              <a:latin typeface="Tahoma" charset="0"/>
            </a:endParaRPr>
          </a:p>
          <a:p>
            <a:pPr lvl="1" eaLnBrk="1" hangingPunct="1"/>
            <a:r>
              <a:rPr lang="en-US">
                <a:latin typeface="Tahoma" charset="0"/>
                <a:ea typeface="Arial" charset="0"/>
                <a:cs typeface="Arial" charset="0"/>
              </a:rPr>
              <a:t>build up of proton gradient just so H+ could flow through ATP synthase enzyme to build ATP</a:t>
            </a:r>
          </a:p>
        </p:txBody>
      </p:sp>
      <p:pic>
        <p:nvPicPr>
          <p:cNvPr id="171010" name="Picture 7" descr="f9-16_chemiosmosis_c"/>
          <p:cNvPicPr>
            <a:picLocks noChangeAspect="1" noChangeArrowheads="1"/>
          </p:cNvPicPr>
          <p:nvPr/>
        </p:nvPicPr>
        <p:blipFill>
          <a:blip r:embed="rId5">
            <a:extLst>
              <a:ext uri="{28A0092B-C50C-407E-A947-70E740481C1C}">
                <a14:useLocalDpi xmlns:a14="http://schemas.microsoft.com/office/drawing/2010/main" val="0"/>
              </a:ext>
            </a:extLst>
          </a:blip>
          <a:srcRect t="3000"/>
          <a:stretch>
            <a:fillRect/>
          </a:stretch>
        </p:blipFill>
        <p:spPr bwMode="auto">
          <a:xfrm>
            <a:off x="3689350" y="2959100"/>
            <a:ext cx="515143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ectangle 8"/>
          <p:cNvSpPr>
            <a:spLocks noGrp="1" noChangeArrowheads="1"/>
          </p:cNvSpPr>
          <p:nvPr>
            <p:ph type="title"/>
          </p:nvPr>
        </p:nvSpPr>
        <p:spPr>
          <a:noFill/>
        </p:spPr>
        <p:txBody>
          <a:bodyPr/>
          <a:lstStyle/>
          <a:p>
            <a:pPr eaLnBrk="1" hangingPunct="1"/>
            <a:r>
              <a:rPr lang="en-US">
                <a:latin typeface="Times New Roman" charset="0"/>
              </a:rPr>
              <a:t>Chemiosmosis</a:t>
            </a:r>
          </a:p>
        </p:txBody>
      </p:sp>
      <p:sp>
        <p:nvSpPr>
          <p:cNvPr id="394252" name="Rectangle 12"/>
          <p:cNvSpPr>
            <a:spLocks noChangeArrowheads="1"/>
          </p:cNvSpPr>
          <p:nvPr/>
        </p:nvSpPr>
        <p:spPr bwMode="auto">
          <a:xfrm>
            <a:off x="769938" y="3427413"/>
            <a:ext cx="2532062" cy="143192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anchor="ctr">
            <a:spAutoFit/>
          </a:bodyPr>
          <a:lstStyle/>
          <a:p>
            <a:pPr>
              <a:defRPr/>
            </a:pPr>
            <a:r>
              <a:rPr lang="en-US" sz="2200" u="sng">
                <a:solidFill>
                  <a:srgbClr val="CC0000"/>
                </a:solidFill>
                <a:latin typeface="Arial" pitchFamily="-108" charset="0"/>
                <a:ea typeface="+mn-ea"/>
                <a:cs typeface="+mn-cs"/>
              </a:rPr>
              <a:t>Chemiosmosis</a:t>
            </a:r>
            <a:r>
              <a:rPr lang="en-US" sz="2200">
                <a:solidFill>
                  <a:srgbClr val="0F116A"/>
                </a:solidFill>
                <a:latin typeface="Arial" pitchFamily="-108" charset="0"/>
                <a:ea typeface="+mn-ea"/>
                <a:cs typeface="+mn-cs"/>
              </a:rPr>
              <a:t> links the Electron Transport Chain to ATP synthesis</a:t>
            </a:r>
          </a:p>
        </p:txBody>
      </p:sp>
      <p:pic>
        <p:nvPicPr>
          <p:cNvPr id="394253" name="Picture 13"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54" name="AutoShape 14"/>
          <p:cNvSpPr>
            <a:spLocks noChangeArrowheads="1"/>
          </p:cNvSpPr>
          <p:nvPr/>
        </p:nvSpPr>
        <p:spPr bwMode="auto">
          <a:xfrm flipH="1">
            <a:off x="1689100" y="5611813"/>
            <a:ext cx="1735138" cy="1073150"/>
          </a:xfrm>
          <a:prstGeom prst="wedgeEllipseCallout">
            <a:avLst>
              <a:gd name="adj1" fmla="val 87509"/>
              <a:gd name="adj2" fmla="val -22931"/>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So that</a:t>
            </a:r>
            <a:r>
              <a:rPr lang="ja-JP" altLang="en-US" sz="1800">
                <a:solidFill>
                  <a:srgbClr val="0F116A"/>
                </a:solidFill>
                <a:latin typeface="Comic Sans MS" charset="0"/>
              </a:rPr>
              <a:t>’</a:t>
            </a:r>
            <a:r>
              <a:rPr lang="en-US" altLang="ja-JP" sz="1800">
                <a:solidFill>
                  <a:srgbClr val="0F116A"/>
                </a:solidFill>
                <a:latin typeface="Comic Sans MS" charset="0"/>
              </a:rPr>
              <a:t>s</a:t>
            </a:r>
            <a:br>
              <a:rPr lang="en-US" altLang="ja-JP" sz="1800">
                <a:solidFill>
                  <a:srgbClr val="0F116A"/>
                </a:solidFill>
                <a:latin typeface="Comic Sans MS" charset="0"/>
              </a:rPr>
            </a:br>
            <a:r>
              <a:rPr lang="en-US" altLang="ja-JP" sz="1800">
                <a:solidFill>
                  <a:srgbClr val="0F116A"/>
                </a:solidFill>
                <a:latin typeface="Comic Sans MS" charset="0"/>
              </a:rPr>
              <a:t>the point</a:t>
            </a:r>
            <a:r>
              <a:rPr lang="en-US" altLang="ja-JP" sz="1800" i="1">
                <a:solidFill>
                  <a:srgbClr val="0F116A"/>
                </a:solidFill>
                <a:latin typeface="Comic Sans MS" charset="0"/>
              </a:rPr>
              <a:t>!</a:t>
            </a:r>
            <a:endParaRPr lang="en-US" sz="1800">
              <a:solidFill>
                <a:srgbClr val="0F116A"/>
              </a:solidFill>
              <a:latin typeface="Comic Sans MS" charset="0"/>
            </a:endParaRPr>
          </a:p>
        </p:txBody>
      </p:sp>
    </p:spTree>
    <p:extLst>
      <p:ext uri="{BB962C8B-B14F-4D97-AF65-F5344CB8AC3E}">
        <p14:creationId xmlns:p14="http://schemas.microsoft.com/office/powerpoint/2010/main" val="1925359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5">
                                            <p:txEl>
                                              <p:pRg st="0" end="0"/>
                                            </p:txEl>
                                          </p:spTgt>
                                        </p:tgtEl>
                                        <p:attrNameLst>
                                          <p:attrName>style.visibility</p:attrName>
                                        </p:attrNameLst>
                                      </p:cBhvr>
                                      <p:to>
                                        <p:strVal val="visible"/>
                                      </p:to>
                                    </p:set>
                                    <p:anim calcmode="lin" valueType="num">
                                      <p:cBhvr additive="base">
                                        <p:cTn id="7" dur="500" fill="hold"/>
                                        <p:tgtEl>
                                          <p:spTgt spid="3942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5">
                                            <p:txEl>
                                              <p:pRg st="1" end="1"/>
                                            </p:txEl>
                                          </p:spTgt>
                                        </p:tgtEl>
                                        <p:attrNameLst>
                                          <p:attrName>style.visibility</p:attrName>
                                        </p:attrNameLst>
                                      </p:cBhvr>
                                      <p:to>
                                        <p:strVal val="visible"/>
                                      </p:to>
                                    </p:set>
                                    <p:anim calcmode="lin" valueType="num">
                                      <p:cBhvr additive="base">
                                        <p:cTn id="13" dur="500" fill="hold"/>
                                        <p:tgtEl>
                                          <p:spTgt spid="3942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94252"/>
                                        </p:tgtEl>
                                        <p:attrNameLst>
                                          <p:attrName>style.visibility</p:attrName>
                                        </p:attrNameLst>
                                      </p:cBhvr>
                                      <p:to>
                                        <p:strVal val="visible"/>
                                      </p:to>
                                    </p:set>
                                    <p:animEffect transition="in" filter="wipe(left)">
                                      <p:cBhvr>
                                        <p:cTn id="19" dur="500"/>
                                        <p:tgtEl>
                                          <p:spTgt spid="394252"/>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94253"/>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94254"/>
                                        </p:tgtEl>
                                        <p:attrNameLst>
                                          <p:attrName>style.visibility</p:attrName>
                                        </p:attrNameLst>
                                      </p:cBhvr>
                                      <p:to>
                                        <p:strVal val="visible"/>
                                      </p:to>
                                    </p:set>
                                    <p:animEffect transition="in" filter="wipe(down)">
                                      <p:cBhvr>
                                        <p:cTn id="27" dur="500"/>
                                        <p:tgtEl>
                                          <p:spTgt spid="394254"/>
                                        </p:tgtEl>
                                      </p:cBhvr>
                                    </p:animEffect>
                                  </p:childTnLst>
                                  <p:subTnLst>
                                    <p:audio>
                                      <p:cMediaNode>
                                        <p:cTn display="0" masterRel="sameClick">
                                          <p:stCondLst>
                                            <p:cond evt="begin" delay="0">
                                              <p:tn val="25"/>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build="p" autoUpdateAnimBg="0"/>
      <p:bldP spid="394252" grpId="0" animBg="1" autoUpdateAnimBg="0"/>
      <p:bldP spid="394254"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5" descr="09_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442913"/>
            <a:ext cx="8410575"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6"/>
          <p:cNvSpPr>
            <a:spLocks noChangeArrowheads="1"/>
          </p:cNvSpPr>
          <p:nvPr/>
        </p:nvSpPr>
        <p:spPr bwMode="auto">
          <a:xfrm>
            <a:off x="3878263" y="1050925"/>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H</a:t>
            </a:r>
            <a:r>
              <a:rPr lang="en-US" sz="1600" baseline="30000">
                <a:solidFill>
                  <a:srgbClr val="000000"/>
                </a:solidFill>
              </a:rPr>
              <a:t>+</a:t>
            </a:r>
            <a:endParaRPr lang="en-US" sz="1600">
              <a:solidFill>
                <a:srgbClr val="000000"/>
              </a:solidFill>
            </a:endParaRPr>
          </a:p>
        </p:txBody>
      </p:sp>
      <p:sp>
        <p:nvSpPr>
          <p:cNvPr id="175107" name="Rectangle 7"/>
          <p:cNvSpPr>
            <a:spLocks noChangeArrowheads="1"/>
          </p:cNvSpPr>
          <p:nvPr/>
        </p:nvSpPr>
        <p:spPr bwMode="auto">
          <a:xfrm>
            <a:off x="5576888" y="4784725"/>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H</a:t>
            </a:r>
            <a:r>
              <a:rPr lang="en-US" sz="1600" baseline="30000">
                <a:solidFill>
                  <a:srgbClr val="000000"/>
                </a:solidFill>
              </a:rPr>
              <a:t>+</a:t>
            </a:r>
            <a:endParaRPr lang="en-US" sz="1600"/>
          </a:p>
        </p:txBody>
      </p:sp>
      <p:sp>
        <p:nvSpPr>
          <p:cNvPr id="175108" name="Rectangle 8"/>
          <p:cNvSpPr>
            <a:spLocks noChangeArrowheads="1"/>
          </p:cNvSpPr>
          <p:nvPr/>
        </p:nvSpPr>
        <p:spPr bwMode="auto">
          <a:xfrm>
            <a:off x="6418263" y="4149725"/>
            <a:ext cx="236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O</a:t>
            </a:r>
            <a:r>
              <a:rPr lang="en-US" sz="1600" baseline="-25000">
                <a:solidFill>
                  <a:srgbClr val="000000"/>
                </a:solidFill>
              </a:rPr>
              <a:t>2</a:t>
            </a:r>
            <a:endParaRPr lang="en-US" sz="1600">
              <a:solidFill>
                <a:srgbClr val="000000"/>
              </a:solidFill>
            </a:endParaRPr>
          </a:p>
        </p:txBody>
      </p:sp>
      <p:sp>
        <p:nvSpPr>
          <p:cNvPr id="175109" name="Rectangle 9"/>
          <p:cNvSpPr>
            <a:spLocks noChangeArrowheads="1"/>
          </p:cNvSpPr>
          <p:nvPr/>
        </p:nvSpPr>
        <p:spPr bwMode="auto">
          <a:xfrm>
            <a:off x="6418263" y="4356100"/>
            <a:ext cx="119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a:t>
            </a:r>
            <a:endParaRPr lang="en-US" sz="1600"/>
          </a:p>
        </p:txBody>
      </p:sp>
      <p:sp>
        <p:nvSpPr>
          <p:cNvPr id="175110" name="Rectangle 10"/>
          <p:cNvSpPr>
            <a:spLocks noChangeArrowheads="1"/>
          </p:cNvSpPr>
          <p:nvPr/>
        </p:nvSpPr>
        <p:spPr bwMode="auto">
          <a:xfrm>
            <a:off x="4997450" y="20637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Q</a:t>
            </a:r>
            <a:endParaRPr lang="en-US" sz="1600"/>
          </a:p>
        </p:txBody>
      </p:sp>
      <p:sp>
        <p:nvSpPr>
          <p:cNvPr id="175111" name="Rectangle 11"/>
          <p:cNvSpPr>
            <a:spLocks noChangeArrowheads="1"/>
          </p:cNvSpPr>
          <p:nvPr/>
        </p:nvSpPr>
        <p:spPr bwMode="auto">
          <a:xfrm>
            <a:off x="7118350" y="196056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C</a:t>
            </a:r>
            <a:endParaRPr lang="en-US" sz="1600"/>
          </a:p>
        </p:txBody>
      </p:sp>
      <p:sp>
        <p:nvSpPr>
          <p:cNvPr id="175112" name="Rectangle 13"/>
          <p:cNvSpPr>
            <a:spLocks noChangeArrowheads="1"/>
          </p:cNvSpPr>
          <p:nvPr/>
        </p:nvSpPr>
        <p:spPr bwMode="auto">
          <a:xfrm>
            <a:off x="1235075" y="527208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ATP</a:t>
            </a:r>
            <a:endParaRPr lang="en-US" sz="1600"/>
          </a:p>
        </p:txBody>
      </p:sp>
      <p:sp>
        <p:nvSpPr>
          <p:cNvPr id="175113" name="Rectangle 15"/>
          <p:cNvSpPr>
            <a:spLocks noChangeArrowheads="1"/>
          </p:cNvSpPr>
          <p:nvPr/>
        </p:nvSpPr>
        <p:spPr bwMode="auto">
          <a:xfrm>
            <a:off x="625475" y="776288"/>
            <a:ext cx="1366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Pyruvate from</a:t>
            </a:r>
          </a:p>
          <a:p>
            <a:r>
              <a:rPr lang="en-US" sz="1600">
                <a:solidFill>
                  <a:srgbClr val="000000"/>
                </a:solidFill>
              </a:rPr>
              <a:t>cytoplasm</a:t>
            </a:r>
          </a:p>
        </p:txBody>
      </p:sp>
      <p:sp>
        <p:nvSpPr>
          <p:cNvPr id="175114" name="Rectangle 16"/>
          <p:cNvSpPr>
            <a:spLocks noChangeArrowheads="1"/>
          </p:cNvSpPr>
          <p:nvPr/>
        </p:nvSpPr>
        <p:spPr bwMode="auto">
          <a:xfrm>
            <a:off x="938213" y="10922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600"/>
          </a:p>
        </p:txBody>
      </p:sp>
      <p:sp>
        <p:nvSpPr>
          <p:cNvPr id="175115" name="Rectangle 17"/>
          <p:cNvSpPr>
            <a:spLocks noChangeArrowheads="1"/>
          </p:cNvSpPr>
          <p:nvPr/>
        </p:nvSpPr>
        <p:spPr bwMode="auto">
          <a:xfrm>
            <a:off x="7413625" y="1462088"/>
            <a:ext cx="892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Electron</a:t>
            </a:r>
          </a:p>
          <a:p>
            <a:pPr algn="l"/>
            <a:r>
              <a:rPr lang="en-US" sz="1600">
                <a:solidFill>
                  <a:srgbClr val="000000"/>
                </a:solidFill>
              </a:rPr>
              <a:t>transport</a:t>
            </a:r>
          </a:p>
          <a:p>
            <a:pPr algn="l"/>
            <a:r>
              <a:rPr lang="en-US" sz="1600">
                <a:solidFill>
                  <a:srgbClr val="000000"/>
                </a:solidFill>
              </a:rPr>
              <a:t>system</a:t>
            </a:r>
            <a:endParaRPr lang="en-US" sz="1600"/>
          </a:p>
        </p:txBody>
      </p:sp>
      <p:sp>
        <p:nvSpPr>
          <p:cNvPr id="175116" name="Rectangle 18"/>
          <p:cNvSpPr>
            <a:spLocks noChangeArrowheads="1"/>
          </p:cNvSpPr>
          <p:nvPr/>
        </p:nvSpPr>
        <p:spPr bwMode="auto">
          <a:xfrm>
            <a:off x="7543800" y="5899150"/>
            <a:ext cx="881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600">
                <a:solidFill>
                  <a:srgbClr val="000000"/>
                </a:solidFill>
              </a:rPr>
              <a:t>ATP</a:t>
            </a:r>
          </a:p>
          <a:p>
            <a:pPr>
              <a:lnSpc>
                <a:spcPct val="85000"/>
              </a:lnSpc>
            </a:pPr>
            <a:r>
              <a:rPr lang="en-US" sz="1600">
                <a:solidFill>
                  <a:srgbClr val="000000"/>
                </a:solidFill>
              </a:rPr>
              <a:t>synthase</a:t>
            </a:r>
          </a:p>
        </p:txBody>
      </p:sp>
      <p:sp>
        <p:nvSpPr>
          <p:cNvPr id="175117" name="Rectangle 19"/>
          <p:cNvSpPr>
            <a:spLocks noChangeArrowheads="1"/>
          </p:cNvSpPr>
          <p:nvPr/>
        </p:nvSpPr>
        <p:spPr bwMode="auto">
          <a:xfrm>
            <a:off x="5808663" y="3786188"/>
            <a:ext cx="382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H</a:t>
            </a:r>
            <a:r>
              <a:rPr lang="en-US" sz="1600" baseline="-25000">
                <a:solidFill>
                  <a:srgbClr val="000000"/>
                </a:solidFill>
              </a:rPr>
              <a:t>2</a:t>
            </a:r>
            <a:r>
              <a:rPr lang="en-US" sz="1600">
                <a:solidFill>
                  <a:srgbClr val="000000"/>
                </a:solidFill>
              </a:rPr>
              <a:t>O</a:t>
            </a:r>
            <a:endParaRPr lang="en-US" sz="1600"/>
          </a:p>
        </p:txBody>
      </p:sp>
      <p:sp>
        <p:nvSpPr>
          <p:cNvPr id="175118" name="Rectangle 20"/>
          <p:cNvSpPr>
            <a:spLocks noChangeArrowheads="1"/>
          </p:cNvSpPr>
          <p:nvPr/>
        </p:nvSpPr>
        <p:spPr bwMode="auto">
          <a:xfrm>
            <a:off x="1979613" y="4799013"/>
            <a:ext cx="382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CO</a:t>
            </a:r>
            <a:r>
              <a:rPr lang="en-US" sz="1600" baseline="-25000">
                <a:solidFill>
                  <a:srgbClr val="000000"/>
                </a:solidFill>
              </a:rPr>
              <a:t>2</a:t>
            </a:r>
            <a:endParaRPr lang="en-US" sz="1600">
              <a:solidFill>
                <a:srgbClr val="000000"/>
              </a:solidFill>
            </a:endParaRPr>
          </a:p>
        </p:txBody>
      </p:sp>
      <p:sp>
        <p:nvSpPr>
          <p:cNvPr id="175119" name="Rectangle 21"/>
          <p:cNvSpPr>
            <a:spLocks noChangeArrowheads="1"/>
          </p:cNvSpPr>
          <p:nvPr/>
        </p:nvSpPr>
        <p:spPr bwMode="auto">
          <a:xfrm>
            <a:off x="1041400" y="3994150"/>
            <a:ext cx="5762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Krebs</a:t>
            </a:r>
          </a:p>
          <a:p>
            <a:r>
              <a:rPr lang="en-US" sz="1600">
                <a:solidFill>
                  <a:srgbClr val="000000"/>
                </a:solidFill>
              </a:rPr>
              <a:t>cycle</a:t>
            </a:r>
          </a:p>
        </p:txBody>
      </p:sp>
      <p:sp>
        <p:nvSpPr>
          <p:cNvPr id="175120" name="Rectangle 22"/>
          <p:cNvSpPr>
            <a:spLocks noChangeArrowheads="1"/>
          </p:cNvSpPr>
          <p:nvPr/>
        </p:nvSpPr>
        <p:spPr bwMode="auto">
          <a:xfrm>
            <a:off x="6508750" y="728663"/>
            <a:ext cx="14684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Intermembrane</a:t>
            </a:r>
          </a:p>
          <a:p>
            <a:pPr algn="l"/>
            <a:r>
              <a:rPr lang="en-US" sz="1600">
                <a:solidFill>
                  <a:srgbClr val="000000"/>
                </a:solidFill>
              </a:rPr>
              <a:t>space</a:t>
            </a:r>
          </a:p>
        </p:txBody>
      </p:sp>
      <p:sp>
        <p:nvSpPr>
          <p:cNvPr id="175121" name="Rectangle 23"/>
          <p:cNvSpPr>
            <a:spLocks noChangeArrowheads="1"/>
          </p:cNvSpPr>
          <p:nvPr/>
        </p:nvSpPr>
        <p:spPr bwMode="auto">
          <a:xfrm>
            <a:off x="2362200" y="852488"/>
            <a:ext cx="1343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Inner</a:t>
            </a:r>
          </a:p>
          <a:p>
            <a:pPr algn="l"/>
            <a:r>
              <a:rPr lang="en-US" sz="1600">
                <a:solidFill>
                  <a:srgbClr val="000000"/>
                </a:solidFill>
              </a:rPr>
              <a:t>mitochondrial</a:t>
            </a:r>
          </a:p>
          <a:p>
            <a:pPr algn="l"/>
            <a:r>
              <a:rPr lang="en-US" sz="1600">
                <a:solidFill>
                  <a:srgbClr val="000000"/>
                </a:solidFill>
              </a:rPr>
              <a:t>membrane</a:t>
            </a:r>
          </a:p>
        </p:txBody>
      </p:sp>
      <p:sp>
        <p:nvSpPr>
          <p:cNvPr id="413720" name="Rectangle 24"/>
          <p:cNvSpPr>
            <a:spLocks noChangeArrowheads="1"/>
          </p:cNvSpPr>
          <p:nvPr/>
        </p:nvSpPr>
        <p:spPr bwMode="auto">
          <a:xfrm>
            <a:off x="2465388" y="3065463"/>
            <a:ext cx="256381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4625" indent="-174625" algn="l">
              <a:lnSpc>
                <a:spcPct val="80000"/>
              </a:lnSpc>
            </a:pPr>
            <a:r>
              <a:rPr lang="en-US" sz="1500">
                <a:solidFill>
                  <a:srgbClr val="0F116A"/>
                </a:solidFill>
              </a:rPr>
              <a:t>1. </a:t>
            </a:r>
            <a:r>
              <a:rPr lang="en-US" sz="1500" u="sng">
                <a:solidFill>
                  <a:srgbClr val="CC0000"/>
                </a:solidFill>
              </a:rPr>
              <a:t>Electrons</a:t>
            </a:r>
            <a:r>
              <a:rPr lang="en-US" sz="1500">
                <a:solidFill>
                  <a:srgbClr val="0F116A"/>
                </a:solidFill>
              </a:rPr>
              <a:t> are harvested and carried to the transport system.</a:t>
            </a:r>
          </a:p>
        </p:txBody>
      </p:sp>
      <p:sp>
        <p:nvSpPr>
          <p:cNvPr id="413721" name="Rectangle 25"/>
          <p:cNvSpPr>
            <a:spLocks noChangeArrowheads="1"/>
          </p:cNvSpPr>
          <p:nvPr/>
        </p:nvSpPr>
        <p:spPr bwMode="auto">
          <a:xfrm>
            <a:off x="5105400" y="2713038"/>
            <a:ext cx="16383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28600" indent="-228600" algn="l">
              <a:lnSpc>
                <a:spcPct val="90000"/>
              </a:lnSpc>
            </a:pPr>
            <a:r>
              <a:rPr lang="en-US" sz="1500">
                <a:solidFill>
                  <a:srgbClr val="0F116A"/>
                </a:solidFill>
              </a:rPr>
              <a:t>2. </a:t>
            </a:r>
            <a:r>
              <a:rPr lang="en-US" sz="1500" u="sng">
                <a:solidFill>
                  <a:srgbClr val="CC0000"/>
                </a:solidFill>
              </a:rPr>
              <a:t>Electrons</a:t>
            </a:r>
            <a:r>
              <a:rPr lang="en-US" sz="1500">
                <a:solidFill>
                  <a:srgbClr val="0F116A"/>
                </a:solidFill>
              </a:rPr>
              <a:t> provide energy </a:t>
            </a:r>
            <a:br>
              <a:rPr lang="en-US" sz="1500">
                <a:solidFill>
                  <a:srgbClr val="0F116A"/>
                </a:solidFill>
              </a:rPr>
            </a:br>
            <a:r>
              <a:rPr lang="en-US" sz="1500">
                <a:solidFill>
                  <a:srgbClr val="0F116A"/>
                </a:solidFill>
              </a:rPr>
              <a:t>to pump </a:t>
            </a:r>
            <a:r>
              <a:rPr lang="en-US" sz="1500" u="sng">
                <a:solidFill>
                  <a:srgbClr val="CC0000"/>
                </a:solidFill>
              </a:rPr>
              <a:t>protons</a:t>
            </a:r>
            <a:r>
              <a:rPr lang="en-US" sz="1500">
                <a:solidFill>
                  <a:srgbClr val="0F116A"/>
                </a:solidFill>
              </a:rPr>
              <a:t> across the membrane.</a:t>
            </a:r>
          </a:p>
        </p:txBody>
      </p:sp>
      <p:sp>
        <p:nvSpPr>
          <p:cNvPr id="413722" name="Rectangle 26"/>
          <p:cNvSpPr>
            <a:spLocks noChangeArrowheads="1"/>
          </p:cNvSpPr>
          <p:nvPr/>
        </p:nvSpPr>
        <p:spPr bwMode="auto">
          <a:xfrm>
            <a:off x="3962400" y="4052888"/>
            <a:ext cx="1760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28600" indent="-228600" algn="l">
              <a:lnSpc>
                <a:spcPct val="90000"/>
              </a:lnSpc>
            </a:pPr>
            <a:r>
              <a:rPr lang="en-US" sz="1500">
                <a:solidFill>
                  <a:srgbClr val="0F116A"/>
                </a:solidFill>
              </a:rPr>
              <a:t>3. </a:t>
            </a:r>
            <a:r>
              <a:rPr lang="en-US" sz="1500" u="sng">
                <a:solidFill>
                  <a:srgbClr val="CC0000"/>
                </a:solidFill>
              </a:rPr>
              <a:t>Oxygen</a:t>
            </a:r>
            <a:r>
              <a:rPr lang="en-US" sz="1500">
                <a:solidFill>
                  <a:srgbClr val="0F116A"/>
                </a:solidFill>
              </a:rPr>
              <a:t> joins    with </a:t>
            </a:r>
            <a:r>
              <a:rPr lang="en-US" sz="1500" u="sng">
                <a:solidFill>
                  <a:srgbClr val="CC0000"/>
                </a:solidFill>
              </a:rPr>
              <a:t>protons</a:t>
            </a:r>
            <a:r>
              <a:rPr lang="en-US" sz="1500">
                <a:solidFill>
                  <a:srgbClr val="0F116A"/>
                </a:solidFill>
              </a:rPr>
              <a:t> to form </a:t>
            </a:r>
            <a:r>
              <a:rPr lang="en-US" sz="1500" u="sng">
                <a:solidFill>
                  <a:srgbClr val="CC0000"/>
                </a:solidFill>
              </a:rPr>
              <a:t>water</a:t>
            </a:r>
            <a:r>
              <a:rPr lang="en-US" sz="1500">
                <a:solidFill>
                  <a:srgbClr val="0F116A"/>
                </a:solidFill>
              </a:rPr>
              <a:t>.</a:t>
            </a:r>
          </a:p>
        </p:txBody>
      </p:sp>
      <p:sp>
        <p:nvSpPr>
          <p:cNvPr id="175125" name="Rectangle 27"/>
          <p:cNvSpPr>
            <a:spLocks noChangeArrowheads="1"/>
          </p:cNvSpPr>
          <p:nvPr/>
        </p:nvSpPr>
        <p:spPr bwMode="auto">
          <a:xfrm>
            <a:off x="6315075" y="4551363"/>
            <a:ext cx="341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2H</a:t>
            </a:r>
            <a:r>
              <a:rPr lang="en-US" sz="1600" baseline="30000">
                <a:solidFill>
                  <a:srgbClr val="000000"/>
                </a:solidFill>
              </a:rPr>
              <a:t>+</a:t>
            </a:r>
            <a:endParaRPr lang="en-US" sz="1600"/>
          </a:p>
        </p:txBody>
      </p:sp>
      <p:sp>
        <p:nvSpPr>
          <p:cNvPr id="175126" name="Rectangle 28"/>
          <p:cNvSpPr>
            <a:spLocks noChangeArrowheads="1"/>
          </p:cNvSpPr>
          <p:nvPr/>
        </p:nvSpPr>
        <p:spPr bwMode="auto">
          <a:xfrm>
            <a:off x="2003425" y="3656013"/>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NADH</a:t>
            </a:r>
            <a:endParaRPr lang="en-US" sz="1600"/>
          </a:p>
        </p:txBody>
      </p:sp>
      <p:sp>
        <p:nvSpPr>
          <p:cNvPr id="175127" name="Rectangle 29"/>
          <p:cNvSpPr>
            <a:spLocks noChangeArrowheads="1"/>
          </p:cNvSpPr>
          <p:nvPr/>
        </p:nvSpPr>
        <p:spPr bwMode="auto">
          <a:xfrm>
            <a:off x="2003425" y="2665413"/>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NADH</a:t>
            </a:r>
            <a:endParaRPr lang="en-US" sz="1600"/>
          </a:p>
        </p:txBody>
      </p:sp>
      <p:sp>
        <p:nvSpPr>
          <p:cNvPr id="175128" name="Rectangle 30"/>
          <p:cNvSpPr>
            <a:spLocks noChangeArrowheads="1"/>
          </p:cNvSpPr>
          <p:nvPr/>
        </p:nvSpPr>
        <p:spPr bwMode="auto">
          <a:xfrm>
            <a:off x="965200" y="3240088"/>
            <a:ext cx="1095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Acetyl-CoA</a:t>
            </a:r>
            <a:endParaRPr lang="en-US" sz="1600"/>
          </a:p>
        </p:txBody>
      </p:sp>
      <p:sp>
        <p:nvSpPr>
          <p:cNvPr id="175129" name="Rectangle 31"/>
          <p:cNvSpPr>
            <a:spLocks noChangeArrowheads="1"/>
          </p:cNvSpPr>
          <p:nvPr/>
        </p:nvSpPr>
        <p:spPr bwMode="auto">
          <a:xfrm>
            <a:off x="2481263" y="4133850"/>
            <a:ext cx="641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FADH</a:t>
            </a:r>
            <a:r>
              <a:rPr lang="en-US" sz="1600" baseline="-25000">
                <a:solidFill>
                  <a:srgbClr val="000000"/>
                </a:solidFill>
              </a:rPr>
              <a:t>2</a:t>
            </a:r>
            <a:endParaRPr lang="en-US" sz="1600">
              <a:solidFill>
                <a:srgbClr val="000000"/>
              </a:solidFill>
            </a:endParaRPr>
          </a:p>
        </p:txBody>
      </p:sp>
      <p:sp>
        <p:nvSpPr>
          <p:cNvPr id="175130" name="Rectangle 32"/>
          <p:cNvSpPr>
            <a:spLocks noChangeArrowheads="1"/>
          </p:cNvSpPr>
          <p:nvPr/>
        </p:nvSpPr>
        <p:spPr bwMode="auto">
          <a:xfrm>
            <a:off x="5537200" y="53959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ATP</a:t>
            </a:r>
            <a:endParaRPr lang="en-US" sz="1600"/>
          </a:p>
        </p:txBody>
      </p:sp>
      <p:sp>
        <p:nvSpPr>
          <p:cNvPr id="413729" name="Rectangle 33"/>
          <p:cNvSpPr>
            <a:spLocks noChangeArrowheads="1"/>
          </p:cNvSpPr>
          <p:nvPr/>
        </p:nvSpPr>
        <p:spPr bwMode="auto">
          <a:xfrm>
            <a:off x="2833688" y="5753100"/>
            <a:ext cx="25034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28600" indent="-228600" algn="l">
              <a:lnSpc>
                <a:spcPct val="90000"/>
              </a:lnSpc>
            </a:pPr>
            <a:r>
              <a:rPr lang="en-US" sz="1500">
                <a:solidFill>
                  <a:srgbClr val="0F116A"/>
                </a:solidFill>
              </a:rPr>
              <a:t>4. </a:t>
            </a:r>
            <a:r>
              <a:rPr lang="en-US" sz="1500" u="sng">
                <a:solidFill>
                  <a:srgbClr val="CC0000"/>
                </a:solidFill>
              </a:rPr>
              <a:t>Protons</a:t>
            </a:r>
            <a:r>
              <a:rPr lang="en-US" sz="1500">
                <a:solidFill>
                  <a:srgbClr val="0F116A"/>
                </a:solidFill>
              </a:rPr>
              <a:t> diffuse back in</a:t>
            </a:r>
            <a:br>
              <a:rPr lang="en-US" sz="1500">
                <a:solidFill>
                  <a:srgbClr val="0F116A"/>
                </a:solidFill>
              </a:rPr>
            </a:br>
            <a:r>
              <a:rPr lang="en-US" sz="1500">
                <a:solidFill>
                  <a:srgbClr val="0F116A"/>
                </a:solidFill>
              </a:rPr>
              <a:t>down their concentration</a:t>
            </a:r>
            <a:br>
              <a:rPr lang="en-US" sz="1500">
                <a:solidFill>
                  <a:srgbClr val="0F116A"/>
                </a:solidFill>
              </a:rPr>
            </a:br>
            <a:r>
              <a:rPr lang="en-US" sz="1500">
                <a:solidFill>
                  <a:srgbClr val="0F116A"/>
                </a:solidFill>
              </a:rPr>
              <a:t>gradient, driving the </a:t>
            </a:r>
            <a:br>
              <a:rPr lang="en-US" sz="1500">
                <a:solidFill>
                  <a:srgbClr val="0F116A"/>
                </a:solidFill>
              </a:rPr>
            </a:br>
            <a:r>
              <a:rPr lang="en-US" sz="1500">
                <a:solidFill>
                  <a:srgbClr val="0F116A"/>
                </a:solidFill>
              </a:rPr>
              <a:t>synthesis of </a:t>
            </a:r>
            <a:r>
              <a:rPr lang="en-US" sz="1500" u="sng">
                <a:solidFill>
                  <a:srgbClr val="CC0000"/>
                </a:solidFill>
              </a:rPr>
              <a:t>ATP</a:t>
            </a:r>
            <a:r>
              <a:rPr lang="en-US" sz="1500">
                <a:solidFill>
                  <a:srgbClr val="0F116A"/>
                </a:solidFill>
              </a:rPr>
              <a:t>.</a:t>
            </a:r>
            <a:endParaRPr lang="en-US" sz="1500">
              <a:solidFill>
                <a:srgbClr val="0F116A"/>
              </a:solidFill>
              <a:latin typeface="Times" charset="0"/>
            </a:endParaRPr>
          </a:p>
        </p:txBody>
      </p:sp>
      <p:sp>
        <p:nvSpPr>
          <p:cNvPr id="175132" name="Rectangle 34"/>
          <p:cNvSpPr>
            <a:spLocks noChangeArrowheads="1"/>
          </p:cNvSpPr>
          <p:nvPr/>
        </p:nvSpPr>
        <p:spPr bwMode="auto">
          <a:xfrm>
            <a:off x="792163" y="6105525"/>
            <a:ext cx="13890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Mitochondrial </a:t>
            </a:r>
          </a:p>
          <a:p>
            <a:r>
              <a:rPr lang="en-US" sz="1600">
                <a:solidFill>
                  <a:srgbClr val="000000"/>
                </a:solidFill>
              </a:rPr>
              <a:t>matrix</a:t>
            </a:r>
          </a:p>
        </p:txBody>
      </p:sp>
      <p:sp>
        <p:nvSpPr>
          <p:cNvPr id="175133" name="Rectangle 35"/>
          <p:cNvSpPr>
            <a:spLocks noChangeArrowheads="1"/>
          </p:cNvSpPr>
          <p:nvPr/>
        </p:nvSpPr>
        <p:spPr bwMode="auto">
          <a:xfrm>
            <a:off x="6210300" y="42656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2</a:t>
            </a:r>
            <a:endParaRPr lang="en-US" sz="1600"/>
          </a:p>
        </p:txBody>
      </p:sp>
      <p:sp>
        <p:nvSpPr>
          <p:cNvPr id="175134" name="Rectangle 36"/>
          <p:cNvSpPr>
            <a:spLocks noChangeArrowheads="1"/>
          </p:cNvSpPr>
          <p:nvPr/>
        </p:nvSpPr>
        <p:spPr bwMode="auto">
          <a:xfrm>
            <a:off x="6210300" y="40592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1</a:t>
            </a:r>
            <a:endParaRPr lang="en-US" sz="1600"/>
          </a:p>
        </p:txBody>
      </p:sp>
      <p:sp>
        <p:nvSpPr>
          <p:cNvPr id="175135" name="Line 37"/>
          <p:cNvSpPr>
            <a:spLocks noChangeShapeType="1"/>
          </p:cNvSpPr>
          <p:nvPr/>
        </p:nvSpPr>
        <p:spPr bwMode="auto">
          <a:xfrm>
            <a:off x="2927350" y="1657350"/>
            <a:ext cx="1588" cy="3365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6" name="Line 38"/>
          <p:cNvSpPr>
            <a:spLocks noChangeShapeType="1"/>
          </p:cNvSpPr>
          <p:nvPr/>
        </p:nvSpPr>
        <p:spPr bwMode="auto">
          <a:xfrm>
            <a:off x="6140450" y="4287838"/>
            <a:ext cx="2587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7" name="Rectangle 39"/>
          <p:cNvSpPr>
            <a:spLocks noChangeArrowheads="1"/>
          </p:cNvSpPr>
          <p:nvPr/>
        </p:nvSpPr>
        <p:spPr bwMode="auto">
          <a:xfrm>
            <a:off x="5867400" y="928688"/>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H</a:t>
            </a:r>
            <a:r>
              <a:rPr lang="en-US" sz="1600" baseline="30000">
                <a:solidFill>
                  <a:srgbClr val="000000"/>
                </a:solidFill>
              </a:rPr>
              <a:t>+</a:t>
            </a:r>
            <a:endParaRPr lang="en-US" sz="1600">
              <a:solidFill>
                <a:srgbClr val="000000"/>
              </a:solidFill>
            </a:endParaRPr>
          </a:p>
        </p:txBody>
      </p:sp>
      <p:sp>
        <p:nvSpPr>
          <p:cNvPr id="175138" name="Rectangle 40"/>
          <p:cNvSpPr>
            <a:spLocks noChangeArrowheads="1"/>
          </p:cNvSpPr>
          <p:nvPr/>
        </p:nvSpPr>
        <p:spPr bwMode="auto">
          <a:xfrm>
            <a:off x="8078788" y="2681288"/>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H</a:t>
            </a:r>
            <a:r>
              <a:rPr lang="en-US" sz="1600" baseline="30000">
                <a:solidFill>
                  <a:srgbClr val="000000"/>
                </a:solidFill>
              </a:rPr>
              <a:t>+</a:t>
            </a:r>
            <a:endParaRPr lang="en-US" sz="1600">
              <a:solidFill>
                <a:srgbClr val="000000"/>
              </a:solidFill>
            </a:endParaRPr>
          </a:p>
        </p:txBody>
      </p:sp>
      <p:sp>
        <p:nvSpPr>
          <p:cNvPr id="175139" name="Rectangle 41"/>
          <p:cNvSpPr>
            <a:spLocks noChangeArrowheads="1"/>
          </p:cNvSpPr>
          <p:nvPr/>
        </p:nvSpPr>
        <p:spPr bwMode="auto">
          <a:xfrm>
            <a:off x="8023225" y="4270375"/>
            <a:ext cx="236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O</a:t>
            </a:r>
            <a:r>
              <a:rPr lang="en-US" sz="1600" baseline="-25000">
                <a:solidFill>
                  <a:srgbClr val="000000"/>
                </a:solidFill>
              </a:rPr>
              <a:t>2</a:t>
            </a:r>
            <a:endParaRPr lang="en-US" sz="1600">
              <a:solidFill>
                <a:srgbClr val="000000"/>
              </a:solidFill>
            </a:endParaRPr>
          </a:p>
        </p:txBody>
      </p:sp>
      <p:sp>
        <p:nvSpPr>
          <p:cNvPr id="175140" name="Rectangle 42"/>
          <p:cNvSpPr>
            <a:spLocks noChangeArrowheads="1"/>
          </p:cNvSpPr>
          <p:nvPr/>
        </p:nvSpPr>
        <p:spPr bwMode="auto">
          <a:xfrm>
            <a:off x="7935913" y="523875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H</a:t>
            </a:r>
            <a:r>
              <a:rPr lang="en-US" sz="1600" baseline="30000">
                <a:solidFill>
                  <a:srgbClr val="000000"/>
                </a:solidFill>
              </a:rPr>
              <a:t>+</a:t>
            </a:r>
            <a:endParaRPr lang="en-US" sz="1600">
              <a:solidFill>
                <a:srgbClr val="000000"/>
              </a:solidFill>
            </a:endParaRPr>
          </a:p>
        </p:txBody>
      </p:sp>
      <p:sp>
        <p:nvSpPr>
          <p:cNvPr id="175141" name="Rectangle 43"/>
          <p:cNvSpPr>
            <a:spLocks noChangeArrowheads="1"/>
          </p:cNvSpPr>
          <p:nvPr/>
        </p:nvSpPr>
        <p:spPr bwMode="auto">
          <a:xfrm>
            <a:off x="7286625" y="3146425"/>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e</a:t>
            </a:r>
            <a:r>
              <a:rPr lang="en-US" sz="1600" baseline="30000">
                <a:solidFill>
                  <a:srgbClr val="000000"/>
                </a:solidFill>
              </a:rPr>
              <a:t>-</a:t>
            </a:r>
            <a:endParaRPr lang="en-US" sz="1600">
              <a:solidFill>
                <a:srgbClr val="000000"/>
              </a:solidFill>
            </a:endParaRPr>
          </a:p>
        </p:txBody>
      </p:sp>
      <p:sp>
        <p:nvSpPr>
          <p:cNvPr id="175142" name="Rectangle 44"/>
          <p:cNvSpPr>
            <a:spLocks noChangeArrowheads="1"/>
          </p:cNvSpPr>
          <p:nvPr/>
        </p:nvSpPr>
        <p:spPr bwMode="auto">
          <a:xfrm>
            <a:off x="3657600" y="3976688"/>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e</a:t>
            </a:r>
            <a:r>
              <a:rPr lang="en-US" sz="1600" baseline="30000">
                <a:solidFill>
                  <a:srgbClr val="000000"/>
                </a:solidFill>
              </a:rPr>
              <a:t>-</a:t>
            </a:r>
            <a:endParaRPr lang="en-US" sz="1600">
              <a:solidFill>
                <a:srgbClr val="000000"/>
              </a:solidFill>
            </a:endParaRPr>
          </a:p>
        </p:txBody>
      </p:sp>
      <p:sp>
        <p:nvSpPr>
          <p:cNvPr id="175143" name="Rectangle 45"/>
          <p:cNvSpPr>
            <a:spLocks noChangeArrowheads="1"/>
          </p:cNvSpPr>
          <p:nvPr/>
        </p:nvSpPr>
        <p:spPr bwMode="auto">
          <a:xfrm>
            <a:off x="3048000" y="365601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e</a:t>
            </a:r>
            <a:r>
              <a:rPr lang="en-US" sz="1600" baseline="30000">
                <a:solidFill>
                  <a:srgbClr val="000000"/>
                </a:solidFill>
              </a:rPr>
              <a:t>-</a:t>
            </a:r>
            <a:endParaRPr lang="en-US" sz="1600">
              <a:solidFill>
                <a:srgbClr val="000000"/>
              </a:solidFill>
            </a:endParaRPr>
          </a:p>
        </p:txBody>
      </p:sp>
      <p:sp>
        <p:nvSpPr>
          <p:cNvPr id="175144" name="Rectangle 46"/>
          <p:cNvSpPr>
            <a:spLocks noChangeArrowheads="1"/>
          </p:cNvSpPr>
          <p:nvPr/>
        </p:nvSpPr>
        <p:spPr bwMode="auto">
          <a:xfrm>
            <a:off x="2895600" y="2681288"/>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rPr>
              <a:t>e</a:t>
            </a:r>
            <a:r>
              <a:rPr lang="en-US" sz="1600" baseline="30000">
                <a:solidFill>
                  <a:srgbClr val="000000"/>
                </a:solidFill>
              </a:rPr>
              <a:t>-</a:t>
            </a:r>
            <a:endParaRPr lang="en-US" sz="1600">
              <a:solidFill>
                <a:srgbClr val="000000"/>
              </a:solidFill>
            </a:endParaRPr>
          </a:p>
        </p:txBody>
      </p:sp>
      <p:sp>
        <p:nvSpPr>
          <p:cNvPr id="413744" name="AutoShape 48"/>
          <p:cNvSpPr>
            <a:spLocks noChangeArrowheads="1"/>
          </p:cNvSpPr>
          <p:nvPr/>
        </p:nvSpPr>
        <p:spPr bwMode="auto">
          <a:xfrm>
            <a:off x="5202238" y="5205413"/>
            <a:ext cx="1109662" cy="727075"/>
          </a:xfrm>
          <a:prstGeom prst="irregularSeal1">
            <a:avLst/>
          </a:prstGeom>
          <a:solidFill>
            <a:srgbClr val="FFEA18"/>
          </a:solidFill>
          <a:ln w="57150">
            <a:solidFill>
              <a:srgbClr val="FF6404"/>
            </a:solidFill>
            <a:miter lim="800000"/>
            <a:headEnd/>
            <a:tailEnd/>
          </a:ln>
        </p:spPr>
        <p:txBody>
          <a:bodyPr wrap="none" anchor="ctr"/>
          <a:lstStyle/>
          <a:p>
            <a:r>
              <a:rPr lang="en-US" sz="1800">
                <a:solidFill>
                  <a:srgbClr val="CC0000"/>
                </a:solidFill>
              </a:rPr>
              <a:t>ATP</a:t>
            </a:r>
            <a:endParaRPr lang="en-US" sz="4800">
              <a:solidFill>
                <a:schemeClr val="tx2"/>
              </a:solidFill>
            </a:endParaRPr>
          </a:p>
        </p:txBody>
      </p:sp>
    </p:spTree>
    <p:extLst>
      <p:ext uri="{BB962C8B-B14F-4D97-AF65-F5344CB8AC3E}">
        <p14:creationId xmlns:p14="http://schemas.microsoft.com/office/powerpoint/2010/main" val="3083485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20">
                                            <p:txEl>
                                              <p:pRg st="0" end="0"/>
                                            </p:txEl>
                                          </p:spTgt>
                                        </p:tgtEl>
                                        <p:attrNameLst>
                                          <p:attrName>style.visibility</p:attrName>
                                        </p:attrNameLst>
                                      </p:cBhvr>
                                      <p:to>
                                        <p:strVal val="visible"/>
                                      </p:to>
                                    </p:set>
                                    <p:animEffect transition="in" filter="wipe(left)">
                                      <p:cBhvr>
                                        <p:cTn id="7" dur="500"/>
                                        <p:tgtEl>
                                          <p:spTgt spid="4137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721">
                                            <p:txEl>
                                              <p:pRg st="0" end="0"/>
                                            </p:txEl>
                                          </p:spTgt>
                                        </p:tgtEl>
                                        <p:attrNameLst>
                                          <p:attrName>style.visibility</p:attrName>
                                        </p:attrNameLst>
                                      </p:cBhvr>
                                      <p:to>
                                        <p:strVal val="visible"/>
                                      </p:to>
                                    </p:set>
                                    <p:animEffect transition="in" filter="wipe(left)">
                                      <p:cBhvr>
                                        <p:cTn id="12" dur="500"/>
                                        <p:tgtEl>
                                          <p:spTgt spid="41372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22">
                                            <p:txEl>
                                              <p:pRg st="0" end="0"/>
                                            </p:txEl>
                                          </p:spTgt>
                                        </p:tgtEl>
                                        <p:attrNameLst>
                                          <p:attrName>style.visibility</p:attrName>
                                        </p:attrNameLst>
                                      </p:cBhvr>
                                      <p:to>
                                        <p:strVal val="visible"/>
                                      </p:to>
                                    </p:set>
                                    <p:animEffect transition="in" filter="wipe(left)">
                                      <p:cBhvr>
                                        <p:cTn id="17" dur="500"/>
                                        <p:tgtEl>
                                          <p:spTgt spid="41372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729">
                                            <p:txEl>
                                              <p:pRg st="0" end="0"/>
                                            </p:txEl>
                                          </p:spTgt>
                                        </p:tgtEl>
                                        <p:attrNameLst>
                                          <p:attrName>style.visibility</p:attrName>
                                        </p:attrNameLst>
                                      </p:cBhvr>
                                      <p:to>
                                        <p:strVal val="visible"/>
                                      </p:to>
                                    </p:set>
                                    <p:animEffect transition="in" filter="wipe(left)">
                                      <p:cBhvr>
                                        <p:cTn id="22" dur="500"/>
                                        <p:tgtEl>
                                          <p:spTgt spid="413729">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13744"/>
                                        </p:tgtEl>
                                        <p:attrNameLst>
                                          <p:attrName>style.visibility</p:attrName>
                                        </p:attrNameLst>
                                      </p:cBhvr>
                                      <p:to>
                                        <p:strVal val="visible"/>
                                      </p:to>
                                    </p:set>
                                    <p:anim calcmode="lin" valueType="num">
                                      <p:cBhvr>
                                        <p:cTn id="27" dur="1000" fill="hold"/>
                                        <p:tgtEl>
                                          <p:spTgt spid="413744"/>
                                        </p:tgtEl>
                                        <p:attrNameLst>
                                          <p:attrName>ppt_w</p:attrName>
                                        </p:attrNameLst>
                                      </p:cBhvr>
                                      <p:tavLst>
                                        <p:tav tm="0">
                                          <p:val>
                                            <p:fltVal val="0"/>
                                          </p:val>
                                        </p:tav>
                                        <p:tav tm="100000">
                                          <p:val>
                                            <p:strVal val="#ppt_w"/>
                                          </p:val>
                                        </p:tav>
                                      </p:tavLst>
                                    </p:anim>
                                    <p:anim calcmode="lin" valueType="num">
                                      <p:cBhvr>
                                        <p:cTn id="28" dur="1000" fill="hold"/>
                                        <p:tgtEl>
                                          <p:spTgt spid="413744"/>
                                        </p:tgtEl>
                                        <p:attrNameLst>
                                          <p:attrName>ppt_h</p:attrName>
                                        </p:attrNameLst>
                                      </p:cBhvr>
                                      <p:tavLst>
                                        <p:tav tm="0">
                                          <p:val>
                                            <p:fltVal val="0"/>
                                          </p:val>
                                        </p:tav>
                                        <p:tav tm="100000">
                                          <p:val>
                                            <p:strVal val="#ppt_h"/>
                                          </p:val>
                                        </p:tav>
                                      </p:tavLst>
                                    </p:anim>
                                    <p:anim calcmode="lin" valueType="num">
                                      <p:cBhvr>
                                        <p:cTn id="29" dur="1000" fill="hold"/>
                                        <p:tgtEl>
                                          <p:spTgt spid="41374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1374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20" grpId="0" build="p" autoUpdateAnimBg="0"/>
      <p:bldP spid="413721" grpId="0" build="p" autoUpdateAnimBg="0"/>
      <p:bldP spid="413722" grpId="0" build="p" autoUpdateAnimBg="0"/>
      <p:bldP spid="413729" grpId="0" build="p" autoUpdateAnimBg="0"/>
      <p:bldP spid="41374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pPr eaLnBrk="1" hangingPunct="1"/>
            <a:r>
              <a:rPr lang="en-US">
                <a:latin typeface="Times New Roman" charset="0"/>
              </a:rPr>
              <a:t>Cellular respiration</a:t>
            </a:r>
          </a:p>
        </p:txBody>
      </p:sp>
      <p:pic>
        <p:nvPicPr>
          <p:cNvPr id="177154" name="Picture 3"/>
          <p:cNvPicPr>
            <a:picLocks noChangeAspect="1" noChangeArrowheads="1"/>
          </p:cNvPicPr>
          <p:nvPr/>
        </p:nvPicPr>
        <p:blipFill>
          <a:blip r:embed="rId5">
            <a:extLst>
              <a:ext uri="{28A0092B-C50C-407E-A947-70E740481C1C}">
                <a14:useLocalDpi xmlns:a14="http://schemas.microsoft.com/office/drawing/2010/main" val="0"/>
              </a:ext>
            </a:extLst>
          </a:blip>
          <a:srcRect b="18758"/>
          <a:stretch>
            <a:fillRect/>
          </a:stretch>
        </p:blipFill>
        <p:spPr bwMode="auto">
          <a:xfrm>
            <a:off x="76200" y="1328738"/>
            <a:ext cx="90106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2" name="AutoShape 4"/>
          <p:cNvSpPr>
            <a:spLocks noChangeArrowheads="1"/>
          </p:cNvSpPr>
          <p:nvPr/>
        </p:nvSpPr>
        <p:spPr bwMode="auto">
          <a:xfrm>
            <a:off x="792163" y="5921375"/>
            <a:ext cx="1308100"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3000">
                <a:solidFill>
                  <a:srgbClr val="CC0000"/>
                </a:solidFill>
              </a:rPr>
              <a:t>2 ATP</a:t>
            </a:r>
          </a:p>
        </p:txBody>
      </p:sp>
      <p:sp>
        <p:nvSpPr>
          <p:cNvPr id="396294" name="AutoShape 6"/>
          <p:cNvSpPr>
            <a:spLocks noChangeArrowheads="1"/>
          </p:cNvSpPr>
          <p:nvPr/>
        </p:nvSpPr>
        <p:spPr bwMode="auto">
          <a:xfrm>
            <a:off x="3587750" y="5921375"/>
            <a:ext cx="1308100"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3000">
                <a:solidFill>
                  <a:srgbClr val="CC0000"/>
                </a:solidFill>
              </a:rPr>
              <a:t>2 ATP</a:t>
            </a:r>
          </a:p>
        </p:txBody>
      </p:sp>
      <p:sp>
        <p:nvSpPr>
          <p:cNvPr id="396295" name="AutoShape 7"/>
          <p:cNvSpPr>
            <a:spLocks noChangeArrowheads="1"/>
          </p:cNvSpPr>
          <p:nvPr/>
        </p:nvSpPr>
        <p:spPr bwMode="auto">
          <a:xfrm>
            <a:off x="6384925" y="5921375"/>
            <a:ext cx="1743075"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3000">
                <a:solidFill>
                  <a:srgbClr val="CC0000"/>
                </a:solidFill>
              </a:rPr>
              <a:t>~36 ATP</a:t>
            </a:r>
          </a:p>
        </p:txBody>
      </p:sp>
      <p:sp>
        <p:nvSpPr>
          <p:cNvPr id="396296" name="Rectangle 8"/>
          <p:cNvSpPr>
            <a:spLocks noChangeArrowheads="1"/>
          </p:cNvSpPr>
          <p:nvPr/>
        </p:nvSpPr>
        <p:spPr bwMode="auto">
          <a:xfrm>
            <a:off x="2617788" y="584676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00000"/>
                </a:solidFill>
              </a:rPr>
              <a:t>+</a:t>
            </a:r>
          </a:p>
        </p:txBody>
      </p:sp>
      <p:sp>
        <p:nvSpPr>
          <p:cNvPr id="396298" name="Rectangle 10"/>
          <p:cNvSpPr>
            <a:spLocks noChangeArrowheads="1"/>
          </p:cNvSpPr>
          <p:nvPr/>
        </p:nvSpPr>
        <p:spPr bwMode="auto">
          <a:xfrm>
            <a:off x="5414963" y="584676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00000"/>
                </a:solidFill>
              </a:rPr>
              <a:t>+</a:t>
            </a:r>
          </a:p>
        </p:txBody>
      </p:sp>
      <p:sp>
        <p:nvSpPr>
          <p:cNvPr id="396300" name="AutoShape 12"/>
          <p:cNvSpPr>
            <a:spLocks noChangeArrowheads="1"/>
          </p:cNvSpPr>
          <p:nvPr/>
        </p:nvSpPr>
        <p:spPr bwMode="auto">
          <a:xfrm rot="1667533">
            <a:off x="6846888" y="220663"/>
            <a:ext cx="2341562" cy="1728787"/>
          </a:xfrm>
          <a:prstGeom prst="irregularSeal1">
            <a:avLst/>
          </a:prstGeom>
          <a:solidFill>
            <a:srgbClr val="FFEA18"/>
          </a:solidFill>
          <a:ln w="57150">
            <a:solidFill>
              <a:srgbClr val="FF6404"/>
            </a:solidFill>
            <a:miter lim="800000"/>
            <a:headEnd/>
            <a:tailEnd/>
          </a:ln>
        </p:spPr>
        <p:txBody>
          <a:bodyPr wrap="none" anchor="ctr"/>
          <a:lstStyle/>
          <a:p>
            <a:r>
              <a:rPr lang="en-US" sz="3200">
                <a:solidFill>
                  <a:srgbClr val="CC0000"/>
                </a:solidFill>
              </a:rPr>
              <a:t>~40 ATP</a:t>
            </a:r>
          </a:p>
        </p:txBody>
      </p:sp>
    </p:spTree>
    <p:extLst>
      <p:ext uri="{BB962C8B-B14F-4D97-AF65-F5344CB8AC3E}">
        <p14:creationId xmlns:p14="http://schemas.microsoft.com/office/powerpoint/2010/main" val="1754447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anim calcmode="lin" valueType="num">
                                      <p:cBhvr additive="base">
                                        <p:cTn id="7" dur="500" fill="hold"/>
                                        <p:tgtEl>
                                          <p:spTgt spid="396292"/>
                                        </p:tgtEl>
                                        <p:attrNameLst>
                                          <p:attrName>ppt_x</p:attrName>
                                        </p:attrNameLst>
                                      </p:cBhvr>
                                      <p:tavLst>
                                        <p:tav tm="0">
                                          <p:val>
                                            <p:strVal val="0-#ppt_w/2"/>
                                          </p:val>
                                        </p:tav>
                                        <p:tav tm="100000">
                                          <p:val>
                                            <p:strVal val="#ppt_x"/>
                                          </p:val>
                                        </p:tav>
                                      </p:tavLst>
                                    </p:anim>
                                    <p:anim calcmode="lin" valueType="num">
                                      <p:cBhvr additive="base">
                                        <p:cTn id="8" dur="500" fill="hold"/>
                                        <p:tgtEl>
                                          <p:spTgt spid="396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6">
                                            <p:txEl>
                                              <p:pRg st="0" end="0"/>
                                            </p:txEl>
                                          </p:spTgt>
                                        </p:tgtEl>
                                        <p:attrNameLst>
                                          <p:attrName>style.visibility</p:attrName>
                                        </p:attrNameLst>
                                      </p:cBhvr>
                                      <p:to>
                                        <p:strVal val="visible"/>
                                      </p:to>
                                    </p:set>
                                    <p:anim calcmode="lin" valueType="num">
                                      <p:cBhvr additive="base">
                                        <p:cTn id="13" dur="500" fill="hold"/>
                                        <p:tgtEl>
                                          <p:spTgt spid="3962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6">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96294"/>
                                        </p:tgtEl>
                                        <p:attrNameLst>
                                          <p:attrName>style.visibility</p:attrName>
                                        </p:attrNameLst>
                                      </p:cBhvr>
                                      <p:to>
                                        <p:strVal val="visible"/>
                                      </p:to>
                                    </p:set>
                                    <p:anim calcmode="lin" valueType="num">
                                      <p:cBhvr additive="base">
                                        <p:cTn id="18" dur="500" fill="hold"/>
                                        <p:tgtEl>
                                          <p:spTgt spid="396294"/>
                                        </p:tgtEl>
                                        <p:attrNameLst>
                                          <p:attrName>ppt_x</p:attrName>
                                        </p:attrNameLst>
                                      </p:cBhvr>
                                      <p:tavLst>
                                        <p:tav tm="0">
                                          <p:val>
                                            <p:strVal val="0-#ppt_w/2"/>
                                          </p:val>
                                        </p:tav>
                                        <p:tav tm="100000">
                                          <p:val>
                                            <p:strVal val="#ppt_x"/>
                                          </p:val>
                                        </p:tav>
                                      </p:tavLst>
                                    </p:anim>
                                    <p:anim calcmode="lin" valueType="num">
                                      <p:cBhvr additive="base">
                                        <p:cTn id="19" dur="500" fill="hold"/>
                                        <p:tgtEl>
                                          <p:spTgt spid="3962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6298">
                                            <p:txEl>
                                              <p:pRg st="0" end="0"/>
                                            </p:txEl>
                                          </p:spTgt>
                                        </p:tgtEl>
                                        <p:attrNameLst>
                                          <p:attrName>style.visibility</p:attrName>
                                        </p:attrNameLst>
                                      </p:cBhvr>
                                      <p:to>
                                        <p:strVal val="visible"/>
                                      </p:to>
                                    </p:set>
                                    <p:anim calcmode="lin" valueType="num">
                                      <p:cBhvr additive="base">
                                        <p:cTn id="24" dur="500" fill="hold"/>
                                        <p:tgtEl>
                                          <p:spTgt spid="39629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6298">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396295"/>
                                        </p:tgtEl>
                                        <p:attrNameLst>
                                          <p:attrName>style.visibility</p:attrName>
                                        </p:attrNameLst>
                                      </p:cBhvr>
                                      <p:to>
                                        <p:strVal val="visible"/>
                                      </p:to>
                                    </p:set>
                                    <p:anim calcmode="lin" valueType="num">
                                      <p:cBhvr additive="base">
                                        <p:cTn id="29" dur="500" fill="hold"/>
                                        <p:tgtEl>
                                          <p:spTgt spid="396295"/>
                                        </p:tgtEl>
                                        <p:attrNameLst>
                                          <p:attrName>ppt_x</p:attrName>
                                        </p:attrNameLst>
                                      </p:cBhvr>
                                      <p:tavLst>
                                        <p:tav tm="0">
                                          <p:val>
                                            <p:strVal val="0-#ppt_w/2"/>
                                          </p:val>
                                        </p:tav>
                                        <p:tav tm="100000">
                                          <p:val>
                                            <p:strVal val="#ppt_x"/>
                                          </p:val>
                                        </p:tav>
                                      </p:tavLst>
                                    </p:anim>
                                    <p:anim calcmode="lin" valueType="num">
                                      <p:cBhvr additive="base">
                                        <p:cTn id="30" dur="500" fill="hold"/>
                                        <p:tgtEl>
                                          <p:spTgt spid="3962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96300"/>
                                        </p:tgtEl>
                                        <p:attrNameLst>
                                          <p:attrName>style.visibility</p:attrName>
                                        </p:attrNameLst>
                                      </p:cBhvr>
                                      <p:to>
                                        <p:strVal val="visible"/>
                                      </p:to>
                                    </p:set>
                                    <p:anim calcmode="lin" valueType="num">
                                      <p:cBhvr>
                                        <p:cTn id="35" dur="1000" fill="hold"/>
                                        <p:tgtEl>
                                          <p:spTgt spid="396300"/>
                                        </p:tgtEl>
                                        <p:attrNameLst>
                                          <p:attrName>ppt_w</p:attrName>
                                        </p:attrNameLst>
                                      </p:cBhvr>
                                      <p:tavLst>
                                        <p:tav tm="0">
                                          <p:val>
                                            <p:fltVal val="0"/>
                                          </p:val>
                                        </p:tav>
                                        <p:tav tm="100000">
                                          <p:val>
                                            <p:strVal val="#ppt_w"/>
                                          </p:val>
                                        </p:tav>
                                      </p:tavLst>
                                    </p:anim>
                                    <p:anim calcmode="lin" valueType="num">
                                      <p:cBhvr>
                                        <p:cTn id="36" dur="1000" fill="hold"/>
                                        <p:tgtEl>
                                          <p:spTgt spid="396300"/>
                                        </p:tgtEl>
                                        <p:attrNameLst>
                                          <p:attrName>ppt_h</p:attrName>
                                        </p:attrNameLst>
                                      </p:cBhvr>
                                      <p:tavLst>
                                        <p:tav tm="0">
                                          <p:val>
                                            <p:fltVal val="0"/>
                                          </p:val>
                                        </p:tav>
                                        <p:tav tm="100000">
                                          <p:val>
                                            <p:strVal val="#ppt_h"/>
                                          </p:val>
                                        </p:tav>
                                      </p:tavLst>
                                    </p:anim>
                                    <p:anim calcmode="lin" valueType="num">
                                      <p:cBhvr>
                                        <p:cTn id="37" dur="1000" fill="hold"/>
                                        <p:tgtEl>
                                          <p:spTgt spid="39630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9630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nimBg="1" autoUpdateAnimBg="0"/>
      <p:bldP spid="396294" grpId="0" animBg="1" autoUpdateAnimBg="0"/>
      <p:bldP spid="396295" grpId="0" animBg="1" autoUpdateAnimBg="0"/>
      <p:bldP spid="396296" grpId="0" build="p" autoUpdateAnimBg="0"/>
      <p:bldP spid="396298" grpId="0" build="p" autoUpdateAnimBg="0"/>
      <p:bldP spid="39630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US">
                <a:latin typeface="Times New Roman" charset="0"/>
              </a:rPr>
              <a:t>Summary of cellular respiration</a:t>
            </a:r>
          </a:p>
        </p:txBody>
      </p:sp>
      <p:sp>
        <p:nvSpPr>
          <p:cNvPr id="398339" name="Rectangle 3" descr="Rectangle: Click to edit Master text styles&#10;Second level&#10;Third level&#10;Fourth level&#10;Fifth level"/>
          <p:cNvSpPr>
            <a:spLocks noGrp="1" noChangeArrowheads="1"/>
          </p:cNvSpPr>
          <p:nvPr>
            <p:ph type="body" idx="1"/>
          </p:nvPr>
        </p:nvSpPr>
        <p:spPr>
          <a:xfrm>
            <a:off x="419100" y="2133600"/>
            <a:ext cx="7772400" cy="3965575"/>
          </a:xfrm>
          <a:solidFill>
            <a:schemeClr val="bg1"/>
          </a:solidFill>
        </p:spPr>
        <p:txBody>
          <a:bodyPr/>
          <a:lstStyle/>
          <a:p>
            <a:pPr eaLnBrk="1" hangingPunct="1">
              <a:lnSpc>
                <a:spcPct val="90000"/>
              </a:lnSpc>
              <a:spcBef>
                <a:spcPts val="200"/>
              </a:spcBef>
            </a:pPr>
            <a:r>
              <a:rPr lang="en-US" sz="2600">
                <a:latin typeface="Tahoma" charset="0"/>
              </a:rPr>
              <a:t>Where did the glucose come from?</a:t>
            </a:r>
          </a:p>
          <a:p>
            <a:pPr eaLnBrk="1" hangingPunct="1">
              <a:lnSpc>
                <a:spcPct val="90000"/>
              </a:lnSpc>
              <a:spcBef>
                <a:spcPts val="200"/>
              </a:spcBef>
            </a:pPr>
            <a:r>
              <a:rPr lang="en-US" sz="2600">
                <a:latin typeface="Tahoma" charset="0"/>
              </a:rPr>
              <a:t>Where did the O</a:t>
            </a:r>
            <a:r>
              <a:rPr lang="en-US" sz="2600" baseline="-25000">
                <a:latin typeface="Tahoma" charset="0"/>
              </a:rPr>
              <a:t>2</a:t>
            </a:r>
            <a:r>
              <a:rPr lang="en-US" sz="2600">
                <a:latin typeface="Tahoma" charset="0"/>
              </a:rPr>
              <a:t> come from?</a:t>
            </a:r>
          </a:p>
          <a:p>
            <a:pPr eaLnBrk="1" hangingPunct="1">
              <a:lnSpc>
                <a:spcPct val="90000"/>
              </a:lnSpc>
              <a:spcBef>
                <a:spcPts val="200"/>
              </a:spcBef>
            </a:pPr>
            <a:r>
              <a:rPr lang="en-US" sz="2600">
                <a:latin typeface="Tahoma" charset="0"/>
              </a:rPr>
              <a:t>Where did the CO</a:t>
            </a:r>
            <a:r>
              <a:rPr lang="en-US" sz="2600" baseline="-25000">
                <a:latin typeface="Tahoma" charset="0"/>
              </a:rPr>
              <a:t>2</a:t>
            </a:r>
            <a:r>
              <a:rPr lang="en-US" sz="2600">
                <a:latin typeface="Tahoma" charset="0"/>
              </a:rPr>
              <a:t> come from?</a:t>
            </a:r>
          </a:p>
          <a:p>
            <a:pPr eaLnBrk="1" hangingPunct="1">
              <a:lnSpc>
                <a:spcPct val="90000"/>
              </a:lnSpc>
              <a:spcBef>
                <a:spcPts val="200"/>
              </a:spcBef>
            </a:pPr>
            <a:r>
              <a:rPr lang="en-US" sz="2600">
                <a:latin typeface="Tahoma" charset="0"/>
              </a:rPr>
              <a:t>Where did the CO</a:t>
            </a:r>
            <a:r>
              <a:rPr lang="en-US" sz="2600" baseline="-25000">
                <a:latin typeface="Tahoma" charset="0"/>
              </a:rPr>
              <a:t>2</a:t>
            </a:r>
            <a:r>
              <a:rPr lang="en-US" sz="2600">
                <a:latin typeface="Tahoma" charset="0"/>
              </a:rPr>
              <a:t> go?</a:t>
            </a:r>
          </a:p>
          <a:p>
            <a:pPr eaLnBrk="1" hangingPunct="1">
              <a:lnSpc>
                <a:spcPct val="90000"/>
              </a:lnSpc>
              <a:spcBef>
                <a:spcPts val="200"/>
              </a:spcBef>
            </a:pPr>
            <a:r>
              <a:rPr lang="en-US" sz="2600">
                <a:latin typeface="Tahoma" charset="0"/>
              </a:rPr>
              <a:t>Where did the H</a:t>
            </a:r>
            <a:r>
              <a:rPr lang="en-US" sz="2600" baseline="-25000">
                <a:latin typeface="Tahoma" charset="0"/>
              </a:rPr>
              <a:t>2</a:t>
            </a:r>
            <a:r>
              <a:rPr lang="en-US" sz="2600">
                <a:latin typeface="Tahoma" charset="0"/>
              </a:rPr>
              <a:t>O come from?</a:t>
            </a:r>
          </a:p>
          <a:p>
            <a:pPr eaLnBrk="1" hangingPunct="1">
              <a:lnSpc>
                <a:spcPct val="90000"/>
              </a:lnSpc>
              <a:spcBef>
                <a:spcPts val="200"/>
              </a:spcBef>
            </a:pPr>
            <a:r>
              <a:rPr lang="en-US" sz="2600">
                <a:latin typeface="Tahoma" charset="0"/>
              </a:rPr>
              <a:t>Where did the ATP come from?</a:t>
            </a:r>
          </a:p>
          <a:p>
            <a:pPr eaLnBrk="1" hangingPunct="1">
              <a:lnSpc>
                <a:spcPct val="90000"/>
              </a:lnSpc>
              <a:spcBef>
                <a:spcPts val="200"/>
              </a:spcBef>
            </a:pPr>
            <a:r>
              <a:rPr lang="en-US" sz="2600">
                <a:latin typeface="Tahoma" charset="0"/>
              </a:rPr>
              <a:t>What else is produced that is not listed </a:t>
            </a:r>
            <a:br>
              <a:rPr lang="en-US" sz="2600">
                <a:latin typeface="Tahoma" charset="0"/>
              </a:rPr>
            </a:br>
            <a:r>
              <a:rPr lang="en-US" sz="2600">
                <a:latin typeface="Tahoma" charset="0"/>
              </a:rPr>
              <a:t>in this equation?</a:t>
            </a:r>
          </a:p>
          <a:p>
            <a:pPr eaLnBrk="1" hangingPunct="1">
              <a:lnSpc>
                <a:spcPct val="90000"/>
              </a:lnSpc>
              <a:spcBef>
                <a:spcPts val="200"/>
              </a:spcBef>
            </a:pPr>
            <a:r>
              <a:rPr lang="en-US" sz="2600">
                <a:latin typeface="Tahoma" charset="0"/>
              </a:rPr>
              <a:t>Why do we breathe?</a:t>
            </a:r>
          </a:p>
        </p:txBody>
      </p:sp>
      <p:grpSp>
        <p:nvGrpSpPr>
          <p:cNvPr id="2" name="Group 4"/>
          <p:cNvGrpSpPr>
            <a:grpSpLocks/>
          </p:cNvGrpSpPr>
          <p:nvPr/>
        </p:nvGrpSpPr>
        <p:grpSpPr bwMode="auto">
          <a:xfrm>
            <a:off x="698500" y="1154113"/>
            <a:ext cx="7772400" cy="914400"/>
            <a:chOff x="528" y="960"/>
            <a:chExt cx="4896" cy="576"/>
          </a:xfrm>
        </p:grpSpPr>
        <p:sp>
          <p:nvSpPr>
            <p:cNvPr id="179204" name="Rectangle 5"/>
            <p:cNvSpPr>
              <a:spLocks noChangeArrowheads="1"/>
            </p:cNvSpPr>
            <p:nvPr/>
          </p:nvSpPr>
          <p:spPr bwMode="auto">
            <a:xfrm>
              <a:off x="528" y="960"/>
              <a:ext cx="4896" cy="576"/>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79205" name="Rectangle 6"/>
            <p:cNvSpPr>
              <a:spLocks noChangeArrowheads="1"/>
            </p:cNvSpPr>
            <p:nvPr/>
          </p:nvSpPr>
          <p:spPr bwMode="auto">
            <a:xfrm>
              <a:off x="624" y="1099"/>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C</a:t>
              </a:r>
              <a:r>
                <a:rPr lang="en-US" sz="2600" baseline="-25000">
                  <a:solidFill>
                    <a:srgbClr val="CC0000"/>
                  </a:solidFill>
                </a:rPr>
                <a:t>6</a:t>
              </a:r>
              <a:r>
                <a:rPr lang="en-US" sz="2600">
                  <a:solidFill>
                    <a:srgbClr val="CC0000"/>
                  </a:solidFill>
                </a:rPr>
                <a:t>H</a:t>
              </a:r>
              <a:r>
                <a:rPr lang="en-US" sz="2600" baseline="-25000">
                  <a:solidFill>
                    <a:srgbClr val="CC0000"/>
                  </a:solidFill>
                </a:rPr>
                <a:t>12</a:t>
              </a:r>
              <a:r>
                <a:rPr lang="en-US" sz="2600">
                  <a:solidFill>
                    <a:srgbClr val="CC0000"/>
                  </a:solidFill>
                </a:rPr>
                <a:t>O</a:t>
              </a:r>
              <a:r>
                <a:rPr lang="en-US" sz="2600" baseline="-25000">
                  <a:solidFill>
                    <a:srgbClr val="CC0000"/>
                  </a:solidFill>
                </a:rPr>
                <a:t>6</a:t>
              </a:r>
              <a:endParaRPr lang="en-US" sz="2600" baseline="-25000">
                <a:solidFill>
                  <a:schemeClr val="tx2"/>
                </a:solidFill>
              </a:endParaRPr>
            </a:p>
          </p:txBody>
        </p:sp>
        <p:sp>
          <p:nvSpPr>
            <p:cNvPr id="179206" name="Rectangle 7"/>
            <p:cNvSpPr>
              <a:spLocks noChangeArrowheads="1"/>
            </p:cNvSpPr>
            <p:nvPr/>
          </p:nvSpPr>
          <p:spPr bwMode="auto">
            <a:xfrm>
              <a:off x="1787" y="1104"/>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6O</a:t>
              </a:r>
              <a:r>
                <a:rPr lang="en-US" sz="2600" baseline="-25000">
                  <a:solidFill>
                    <a:srgbClr val="CC0000"/>
                  </a:solidFill>
                </a:rPr>
                <a:t>2</a:t>
              </a:r>
              <a:endParaRPr lang="en-US" sz="2600" baseline="-25000">
                <a:solidFill>
                  <a:schemeClr val="tx2"/>
                </a:solidFill>
              </a:endParaRPr>
            </a:p>
          </p:txBody>
        </p:sp>
        <p:sp>
          <p:nvSpPr>
            <p:cNvPr id="179207" name="Rectangle 8"/>
            <p:cNvSpPr>
              <a:spLocks noChangeArrowheads="1"/>
            </p:cNvSpPr>
            <p:nvPr/>
          </p:nvSpPr>
          <p:spPr bwMode="auto">
            <a:xfrm>
              <a:off x="2798" y="1099"/>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6CO</a:t>
              </a:r>
              <a:r>
                <a:rPr lang="en-US" sz="2600" baseline="-25000">
                  <a:solidFill>
                    <a:srgbClr val="CC0000"/>
                  </a:solidFill>
                </a:rPr>
                <a:t>2</a:t>
              </a:r>
              <a:endParaRPr lang="en-US" sz="2600" baseline="-25000">
                <a:solidFill>
                  <a:schemeClr val="tx2"/>
                </a:solidFill>
              </a:endParaRPr>
            </a:p>
          </p:txBody>
        </p:sp>
        <p:sp>
          <p:nvSpPr>
            <p:cNvPr id="179208" name="Rectangle 9"/>
            <p:cNvSpPr>
              <a:spLocks noChangeArrowheads="1"/>
            </p:cNvSpPr>
            <p:nvPr/>
          </p:nvSpPr>
          <p:spPr bwMode="auto">
            <a:xfrm>
              <a:off x="3638" y="1099"/>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6H</a:t>
              </a:r>
              <a:r>
                <a:rPr lang="en-US" sz="2600" baseline="-25000">
                  <a:solidFill>
                    <a:srgbClr val="CC0000"/>
                  </a:solidFill>
                </a:rPr>
                <a:t>2</a:t>
              </a:r>
              <a:r>
                <a:rPr lang="en-US" sz="2600">
                  <a:solidFill>
                    <a:srgbClr val="CC0000"/>
                  </a:solidFill>
                </a:rPr>
                <a:t>O</a:t>
              </a:r>
            </a:p>
          </p:txBody>
        </p:sp>
        <p:sp>
          <p:nvSpPr>
            <p:cNvPr id="179209" name="Rectangle 10"/>
            <p:cNvSpPr>
              <a:spLocks noChangeArrowheads="1"/>
            </p:cNvSpPr>
            <p:nvPr/>
          </p:nvSpPr>
          <p:spPr bwMode="auto">
            <a:xfrm>
              <a:off x="4433" y="1099"/>
              <a:ext cx="9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~40 ATP</a:t>
              </a:r>
            </a:p>
          </p:txBody>
        </p:sp>
        <p:sp>
          <p:nvSpPr>
            <p:cNvPr id="179210" name="Rectangle 11"/>
            <p:cNvSpPr>
              <a:spLocks noChangeArrowheads="1"/>
            </p:cNvSpPr>
            <p:nvPr/>
          </p:nvSpPr>
          <p:spPr bwMode="auto">
            <a:xfrm>
              <a:off x="2352" y="1080"/>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FF0000"/>
                  </a:solidFill>
                  <a:sym typeface="Symbol" charset="0"/>
                </a:rPr>
                <a:t></a:t>
              </a:r>
            </a:p>
          </p:txBody>
        </p:sp>
        <p:sp>
          <p:nvSpPr>
            <p:cNvPr id="179211" name="Rectangle 12"/>
            <p:cNvSpPr>
              <a:spLocks noChangeArrowheads="1"/>
            </p:cNvSpPr>
            <p:nvPr/>
          </p:nvSpPr>
          <p:spPr bwMode="auto">
            <a:xfrm>
              <a:off x="1491" y="10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FF0000"/>
                  </a:solidFill>
                </a:rPr>
                <a:t>+</a:t>
              </a:r>
            </a:p>
          </p:txBody>
        </p:sp>
        <p:sp>
          <p:nvSpPr>
            <p:cNvPr id="179212" name="Rectangle 13"/>
            <p:cNvSpPr>
              <a:spLocks noChangeArrowheads="1"/>
            </p:cNvSpPr>
            <p:nvPr/>
          </p:nvSpPr>
          <p:spPr bwMode="auto">
            <a:xfrm>
              <a:off x="3408" y="10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FF0000"/>
                  </a:solidFill>
                </a:rPr>
                <a:t>+</a:t>
              </a:r>
            </a:p>
          </p:txBody>
        </p:sp>
        <p:sp>
          <p:nvSpPr>
            <p:cNvPr id="179213" name="Rectangle 14"/>
            <p:cNvSpPr>
              <a:spLocks noChangeArrowheads="1"/>
            </p:cNvSpPr>
            <p:nvPr/>
          </p:nvSpPr>
          <p:spPr bwMode="auto">
            <a:xfrm>
              <a:off x="4211" y="10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FF0000"/>
                  </a:solidFill>
                </a:rPr>
                <a:t>+</a:t>
              </a:r>
            </a:p>
          </p:txBody>
        </p:sp>
      </p:grpSp>
    </p:spTree>
    <p:extLst>
      <p:ext uri="{BB962C8B-B14F-4D97-AF65-F5344CB8AC3E}">
        <p14:creationId xmlns:p14="http://schemas.microsoft.com/office/powerpoint/2010/main" val="417552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8339">
                                            <p:txEl>
                                              <p:pRg st="0" end="0"/>
                                            </p:txEl>
                                          </p:spTgt>
                                        </p:tgtEl>
                                        <p:attrNameLst>
                                          <p:attrName>style.visibility</p:attrName>
                                        </p:attrNameLst>
                                      </p:cBhvr>
                                      <p:to>
                                        <p:strVal val="visible"/>
                                      </p:to>
                                    </p:set>
                                    <p:anim calcmode="lin" valueType="num">
                                      <p:cBhvr additive="base">
                                        <p:cTn id="12"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8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8339">
                                            <p:txEl>
                                              <p:pRg st="1" end="1"/>
                                            </p:txEl>
                                          </p:spTgt>
                                        </p:tgtEl>
                                        <p:attrNameLst>
                                          <p:attrName>style.visibility</p:attrName>
                                        </p:attrNameLst>
                                      </p:cBhvr>
                                      <p:to>
                                        <p:strVal val="visible"/>
                                      </p:to>
                                    </p:set>
                                    <p:anim calcmode="lin" valueType="num">
                                      <p:cBhvr additive="base">
                                        <p:cTn id="18"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8339">
                                            <p:txEl>
                                              <p:pRg st="2" end="2"/>
                                            </p:txEl>
                                          </p:spTgt>
                                        </p:tgtEl>
                                        <p:attrNameLst>
                                          <p:attrName>style.visibility</p:attrName>
                                        </p:attrNameLst>
                                      </p:cBhvr>
                                      <p:to>
                                        <p:strVal val="visible"/>
                                      </p:to>
                                    </p:set>
                                    <p:anim calcmode="lin" valueType="num">
                                      <p:cBhvr additive="base">
                                        <p:cTn id="24" dur="500" fill="hold"/>
                                        <p:tgtEl>
                                          <p:spTgt spid="3983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8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8339">
                                            <p:txEl>
                                              <p:pRg st="3" end="3"/>
                                            </p:txEl>
                                          </p:spTgt>
                                        </p:tgtEl>
                                        <p:attrNameLst>
                                          <p:attrName>style.visibility</p:attrName>
                                        </p:attrNameLst>
                                      </p:cBhvr>
                                      <p:to>
                                        <p:strVal val="visible"/>
                                      </p:to>
                                    </p:set>
                                    <p:anim calcmode="lin" valueType="num">
                                      <p:cBhvr additive="base">
                                        <p:cTn id="30" dur="500" fill="hold"/>
                                        <p:tgtEl>
                                          <p:spTgt spid="3983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8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8339">
                                            <p:txEl>
                                              <p:pRg st="4" end="4"/>
                                            </p:txEl>
                                          </p:spTgt>
                                        </p:tgtEl>
                                        <p:attrNameLst>
                                          <p:attrName>style.visibility</p:attrName>
                                        </p:attrNameLst>
                                      </p:cBhvr>
                                      <p:to>
                                        <p:strVal val="visible"/>
                                      </p:to>
                                    </p:set>
                                    <p:anim calcmode="lin" valueType="num">
                                      <p:cBhvr additive="base">
                                        <p:cTn id="36" dur="500" fill="hold"/>
                                        <p:tgtEl>
                                          <p:spTgt spid="39833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8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8339">
                                            <p:txEl>
                                              <p:pRg st="5" end="5"/>
                                            </p:txEl>
                                          </p:spTgt>
                                        </p:tgtEl>
                                        <p:attrNameLst>
                                          <p:attrName>style.visibility</p:attrName>
                                        </p:attrNameLst>
                                      </p:cBhvr>
                                      <p:to>
                                        <p:strVal val="visible"/>
                                      </p:to>
                                    </p:set>
                                    <p:anim calcmode="lin" valueType="num">
                                      <p:cBhvr additive="base">
                                        <p:cTn id="42" dur="500" fill="hold"/>
                                        <p:tgtEl>
                                          <p:spTgt spid="39833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83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98339">
                                            <p:txEl>
                                              <p:pRg st="6" end="6"/>
                                            </p:txEl>
                                          </p:spTgt>
                                        </p:tgtEl>
                                        <p:attrNameLst>
                                          <p:attrName>style.visibility</p:attrName>
                                        </p:attrNameLst>
                                      </p:cBhvr>
                                      <p:to>
                                        <p:strVal val="visible"/>
                                      </p:to>
                                    </p:set>
                                    <p:anim calcmode="lin" valueType="num">
                                      <p:cBhvr additive="base">
                                        <p:cTn id="48" dur="500" fill="hold"/>
                                        <p:tgtEl>
                                          <p:spTgt spid="39833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983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98339">
                                            <p:txEl>
                                              <p:pRg st="7" end="7"/>
                                            </p:txEl>
                                          </p:spTgt>
                                        </p:tgtEl>
                                        <p:attrNameLst>
                                          <p:attrName>style.visibility</p:attrName>
                                        </p:attrNameLst>
                                      </p:cBhvr>
                                      <p:to>
                                        <p:strVal val="visible"/>
                                      </p:to>
                                    </p:set>
                                    <p:anim calcmode="lin" valueType="num">
                                      <p:cBhvr additive="base">
                                        <p:cTn id="54" dur="500" fill="hold"/>
                                        <p:tgtEl>
                                          <p:spTgt spid="398339">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983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0" name="Rectangle 6" descr="Rectangle: Click to edit Master text styles&#10;Second level&#10;Third level&#10;Fourth level&#10;Fifth level"/>
          <p:cNvSpPr>
            <a:spLocks noChangeArrowheads="1"/>
          </p:cNvSpPr>
          <p:nvPr/>
        </p:nvSpPr>
        <p:spPr bwMode="auto">
          <a:xfrm>
            <a:off x="1631950" y="3756025"/>
            <a:ext cx="74199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90000"/>
              </a:lnSpc>
              <a:spcBef>
                <a:spcPct val="20000"/>
              </a:spcBef>
              <a:buClr>
                <a:schemeClr val="tx2"/>
              </a:buClr>
              <a:buSzPct val="120000"/>
              <a:buFont typeface="Wingdings" charset="0"/>
              <a:buChar char="§"/>
            </a:pPr>
            <a:r>
              <a:rPr lang="en-US" sz="3000">
                <a:solidFill>
                  <a:srgbClr val="CC0000"/>
                </a:solidFill>
              </a:rPr>
              <a:t>ETC backs up</a:t>
            </a:r>
          </a:p>
          <a:p>
            <a:pPr marL="742950" lvl="1" indent="-285750" algn="l" eaLnBrk="1" hangingPunct="1">
              <a:lnSpc>
                <a:spcPct val="90000"/>
              </a:lnSpc>
              <a:spcBef>
                <a:spcPct val="20000"/>
              </a:spcBef>
              <a:buClr>
                <a:schemeClr val="tx2"/>
              </a:buClr>
              <a:buSzPct val="60000"/>
              <a:buFont typeface="Wingdings" charset="0"/>
              <a:buChar char="u"/>
            </a:pPr>
            <a:r>
              <a:rPr lang="en-US" sz="2800">
                <a:solidFill>
                  <a:srgbClr val="CC0000"/>
                </a:solidFill>
              </a:rPr>
              <a:t>nothing to pull electrons down chain</a:t>
            </a:r>
          </a:p>
          <a:p>
            <a:pPr marL="742950" lvl="1" indent="-285750" algn="l" eaLnBrk="1" hangingPunct="1">
              <a:lnSpc>
                <a:spcPct val="90000"/>
              </a:lnSpc>
              <a:spcBef>
                <a:spcPct val="20000"/>
              </a:spcBef>
              <a:buClr>
                <a:schemeClr val="tx2"/>
              </a:buClr>
              <a:buSzPct val="60000"/>
              <a:buFont typeface="Wingdings" charset="0"/>
              <a:buChar char="u"/>
            </a:pPr>
            <a:r>
              <a:rPr lang="en-US" sz="2800">
                <a:solidFill>
                  <a:srgbClr val="CC0000"/>
                </a:solidFill>
              </a:rPr>
              <a:t>NADH &amp; FADH</a:t>
            </a:r>
            <a:r>
              <a:rPr lang="en-US" sz="2800" baseline="-25000">
                <a:solidFill>
                  <a:srgbClr val="CC0000"/>
                </a:solidFill>
              </a:rPr>
              <a:t>2</a:t>
            </a:r>
            <a:r>
              <a:rPr lang="en-US" sz="2800">
                <a:solidFill>
                  <a:srgbClr val="CC0000"/>
                </a:solidFill>
              </a:rPr>
              <a:t> can</a:t>
            </a:r>
            <a:r>
              <a:rPr lang="ja-JP" altLang="en-US" sz="2800">
                <a:solidFill>
                  <a:srgbClr val="CC0000"/>
                </a:solidFill>
              </a:rPr>
              <a:t>’</a:t>
            </a:r>
            <a:r>
              <a:rPr lang="en-US" altLang="ja-JP" sz="2800">
                <a:solidFill>
                  <a:srgbClr val="CC0000"/>
                </a:solidFill>
              </a:rPr>
              <a:t>t unload H</a:t>
            </a:r>
          </a:p>
          <a:p>
            <a:pPr marL="342900" indent="-342900" algn="l" eaLnBrk="1" hangingPunct="1">
              <a:lnSpc>
                <a:spcPct val="90000"/>
              </a:lnSpc>
              <a:spcBef>
                <a:spcPct val="20000"/>
              </a:spcBef>
              <a:buClr>
                <a:schemeClr val="tx2"/>
              </a:buClr>
              <a:buSzPct val="120000"/>
              <a:buFont typeface="Wingdings" charset="0"/>
              <a:buChar char="§"/>
            </a:pPr>
            <a:r>
              <a:rPr lang="en-US" sz="3000">
                <a:solidFill>
                  <a:srgbClr val="CC0000"/>
                </a:solidFill>
              </a:rPr>
              <a:t>ATP production ceases</a:t>
            </a:r>
            <a:endParaRPr lang="en-US" sz="3000">
              <a:solidFill>
                <a:srgbClr val="0F116A"/>
              </a:solidFill>
            </a:endParaRPr>
          </a:p>
          <a:p>
            <a:pPr marL="342900" indent="-342900" algn="l" eaLnBrk="1" hangingPunct="1">
              <a:lnSpc>
                <a:spcPct val="90000"/>
              </a:lnSpc>
              <a:spcBef>
                <a:spcPct val="20000"/>
              </a:spcBef>
              <a:buClr>
                <a:schemeClr val="tx2"/>
              </a:buClr>
              <a:buSzPct val="120000"/>
              <a:buFont typeface="Wingdings" charset="0"/>
              <a:buChar char="§"/>
            </a:pPr>
            <a:r>
              <a:rPr lang="en-US" sz="3000">
                <a:solidFill>
                  <a:srgbClr val="CC0000"/>
                </a:solidFill>
              </a:rPr>
              <a:t>cells run out of energy</a:t>
            </a:r>
          </a:p>
          <a:p>
            <a:pPr marL="342900" indent="-342900" algn="l" eaLnBrk="1" hangingPunct="1">
              <a:lnSpc>
                <a:spcPct val="90000"/>
              </a:lnSpc>
              <a:spcBef>
                <a:spcPct val="20000"/>
              </a:spcBef>
              <a:buClr>
                <a:schemeClr val="tx2"/>
              </a:buClr>
              <a:buSzPct val="120000"/>
              <a:buFont typeface="Wingdings" charset="0"/>
              <a:buChar char="§"/>
            </a:pPr>
            <a:r>
              <a:rPr lang="en-US" sz="3000">
                <a:solidFill>
                  <a:srgbClr val="CC0000"/>
                </a:solidFill>
              </a:rPr>
              <a:t>and you die</a:t>
            </a:r>
            <a:r>
              <a:rPr lang="en-US" sz="3000" i="1">
                <a:solidFill>
                  <a:srgbClr val="CC0000"/>
                </a:solidFill>
              </a:rPr>
              <a:t>!</a:t>
            </a:r>
            <a:endParaRPr lang="en-US" sz="3000">
              <a:solidFill>
                <a:srgbClr val="0F116A"/>
              </a:solidFill>
            </a:endParaRPr>
          </a:p>
        </p:txBody>
      </p:sp>
      <p:sp>
        <p:nvSpPr>
          <p:cNvPr id="181250" name="Rectangle 2"/>
          <p:cNvSpPr>
            <a:spLocks noGrp="1" noChangeArrowheads="1"/>
          </p:cNvSpPr>
          <p:nvPr>
            <p:ph type="title"/>
          </p:nvPr>
        </p:nvSpPr>
        <p:spPr>
          <a:xfrm>
            <a:off x="-359058" y="274638"/>
            <a:ext cx="8229600" cy="1143000"/>
          </a:xfrm>
        </p:spPr>
        <p:txBody>
          <a:bodyPr/>
          <a:lstStyle/>
          <a:p>
            <a:pPr eaLnBrk="1" hangingPunct="1"/>
            <a:r>
              <a:rPr lang="en-US" dirty="0">
                <a:latin typeface="Times New Roman" charset="0"/>
              </a:rPr>
              <a:t>Taking it beyond…</a:t>
            </a:r>
          </a:p>
        </p:txBody>
      </p:sp>
      <p:sp>
        <p:nvSpPr>
          <p:cNvPr id="181251" name="Rectangle 3" descr="Rectangle: Click to edit Master text styles&#10;Second level&#10;Third level&#10;Fourth level&#10;Fifth level"/>
          <p:cNvSpPr>
            <a:spLocks noGrp="1" noChangeArrowheads="1"/>
          </p:cNvSpPr>
          <p:nvPr>
            <p:ph type="body" idx="1"/>
          </p:nvPr>
        </p:nvSpPr>
        <p:spPr>
          <a:xfrm>
            <a:off x="225951" y="1346200"/>
            <a:ext cx="7772400" cy="1219200"/>
          </a:xfrm>
        </p:spPr>
        <p:txBody>
          <a:bodyPr/>
          <a:lstStyle/>
          <a:p>
            <a:pPr eaLnBrk="1" hangingPunct="1"/>
            <a:r>
              <a:rPr lang="en-US" dirty="0">
                <a:latin typeface="Tahoma" charset="0"/>
              </a:rPr>
              <a:t>What is the final electron acceptor in Electron Transport Chain?</a:t>
            </a:r>
          </a:p>
        </p:txBody>
      </p:sp>
      <p:sp>
        <p:nvSpPr>
          <p:cNvPr id="400388" name="Oval 4"/>
          <p:cNvSpPr>
            <a:spLocks noChangeArrowheads="1"/>
          </p:cNvSpPr>
          <p:nvPr/>
        </p:nvSpPr>
        <p:spPr bwMode="auto">
          <a:xfrm>
            <a:off x="3808413" y="2349500"/>
            <a:ext cx="854075" cy="804863"/>
          </a:xfrm>
          <a:prstGeom prst="ellipse">
            <a:avLst/>
          </a:prstGeom>
          <a:solidFill>
            <a:srgbClr val="FFEA18"/>
          </a:solidFill>
          <a:ln w="9525">
            <a:solidFill>
              <a:srgbClr val="CC0000"/>
            </a:solidFill>
            <a:round/>
            <a:headEnd/>
            <a:tailEnd/>
          </a:ln>
        </p:spPr>
        <p:txBody>
          <a:bodyPr wrap="none" lIns="0" tIns="0" rIns="0" bIns="0" anchor="ctr"/>
          <a:lstStyle/>
          <a:p>
            <a:r>
              <a:rPr lang="en-US" sz="3800">
                <a:solidFill>
                  <a:srgbClr val="CC0000"/>
                </a:solidFill>
              </a:rPr>
              <a:t>O</a:t>
            </a:r>
            <a:r>
              <a:rPr lang="en-US" sz="3800" baseline="-25000">
                <a:solidFill>
                  <a:srgbClr val="CC0000"/>
                </a:solidFill>
              </a:rPr>
              <a:t>2</a:t>
            </a:r>
            <a:endParaRPr lang="en-US" sz="3800">
              <a:solidFill>
                <a:srgbClr val="CC0000"/>
              </a:solidFill>
            </a:endParaRPr>
          </a:p>
        </p:txBody>
      </p:sp>
      <p:sp>
        <p:nvSpPr>
          <p:cNvPr id="400389" name="Rectangle 5" descr="Rectangle: Click to edit Master text styles&#10;Second level&#10;Third level&#10;Fourth level&#10;Fifth level"/>
          <p:cNvSpPr>
            <a:spLocks noChangeArrowheads="1"/>
          </p:cNvSpPr>
          <p:nvPr/>
        </p:nvSpPr>
        <p:spPr bwMode="auto">
          <a:xfrm>
            <a:off x="838200" y="3200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charset="0"/>
              <a:buChar char="§"/>
            </a:pPr>
            <a:r>
              <a:rPr lang="en-US" sz="3000">
                <a:solidFill>
                  <a:srgbClr val="0F116A"/>
                </a:solidFill>
              </a:rPr>
              <a:t>So what happens if O</a:t>
            </a:r>
            <a:r>
              <a:rPr lang="en-US" sz="3000" baseline="-25000">
                <a:solidFill>
                  <a:srgbClr val="0F116A"/>
                </a:solidFill>
              </a:rPr>
              <a:t>2</a:t>
            </a:r>
            <a:r>
              <a:rPr lang="en-US" sz="3000">
                <a:solidFill>
                  <a:srgbClr val="0F116A"/>
                </a:solidFill>
              </a:rPr>
              <a:t> unavailable?</a:t>
            </a:r>
          </a:p>
        </p:txBody>
      </p:sp>
      <p:pic>
        <p:nvPicPr>
          <p:cNvPr id="400392" name="Picture 8"/>
          <p:cNvPicPr>
            <a:picLocks noChangeAspect="1" noChangeArrowheads="1"/>
          </p:cNvPicPr>
          <p:nvPr/>
        </p:nvPicPr>
        <p:blipFill>
          <a:blip r:embed="rId6"/>
          <a:srcRect/>
          <a:stretch>
            <a:fillRect/>
          </a:stretch>
        </p:blipFill>
        <p:spPr bwMode="auto">
          <a:xfrm>
            <a:off x="130175" y="4946650"/>
            <a:ext cx="1398588" cy="1752600"/>
          </a:xfrm>
          <a:prstGeom prst="rect">
            <a:avLst/>
          </a:prstGeom>
          <a:noFill/>
          <a:ln w="9525">
            <a:noFill/>
            <a:miter lim="800000"/>
            <a:headEnd/>
            <a:tailEnd/>
          </a:ln>
          <a:effectLst>
            <a:outerShdw blurRad="63500" dist="35921" dir="2700000" algn="ctr" rotWithShape="0">
              <a:srgbClr val="000000">
                <a:alpha val="75000"/>
              </a:srgbClr>
            </a:outerShdw>
          </a:effectLst>
        </p:spPr>
      </p:pic>
      <p:grpSp>
        <p:nvGrpSpPr>
          <p:cNvPr id="2" name="Group 34"/>
          <p:cNvGrpSpPr>
            <a:grpSpLocks/>
          </p:cNvGrpSpPr>
          <p:nvPr/>
        </p:nvGrpSpPr>
        <p:grpSpPr bwMode="auto">
          <a:xfrm>
            <a:off x="5348288" y="609600"/>
            <a:ext cx="3795712" cy="2620963"/>
            <a:chOff x="1862" y="2664"/>
            <a:chExt cx="2391" cy="1651"/>
          </a:xfrm>
        </p:grpSpPr>
        <p:pic>
          <p:nvPicPr>
            <p:cNvPr id="181257" name="Picture 10" descr="09_15b"/>
            <p:cNvPicPr>
              <a:picLocks noChangeAspect="1" noChangeArrowheads="1"/>
            </p:cNvPicPr>
            <p:nvPr/>
          </p:nvPicPr>
          <p:blipFill>
            <a:blip r:embed="rId7">
              <a:extLst>
                <a:ext uri="{28A0092B-C50C-407E-A947-70E740481C1C}">
                  <a14:useLocalDpi xmlns:a14="http://schemas.microsoft.com/office/drawing/2010/main" val="0"/>
                </a:ext>
              </a:extLst>
            </a:blip>
            <a:srcRect l="27000" t="14999" b="14999"/>
            <a:stretch>
              <a:fillRect/>
            </a:stretch>
          </p:blipFill>
          <p:spPr bwMode="auto">
            <a:xfrm>
              <a:off x="1954" y="2664"/>
              <a:ext cx="2299" cy="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8" name="Rectangle 11"/>
            <p:cNvSpPr>
              <a:spLocks noChangeArrowheads="1"/>
            </p:cNvSpPr>
            <p:nvPr/>
          </p:nvSpPr>
          <p:spPr bwMode="auto">
            <a:xfrm>
              <a:off x="2407" y="3807"/>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NAD</a:t>
              </a:r>
              <a:r>
                <a:rPr lang="en-US" sz="1400" baseline="30000">
                  <a:solidFill>
                    <a:srgbClr val="000000"/>
                  </a:solidFill>
                </a:rPr>
                <a:t>+</a:t>
              </a:r>
              <a:endParaRPr lang="en-US" sz="1400">
                <a:solidFill>
                  <a:srgbClr val="000000"/>
                </a:solidFill>
              </a:endParaRPr>
            </a:p>
          </p:txBody>
        </p:sp>
        <p:sp>
          <p:nvSpPr>
            <p:cNvPr id="181259" name="Rectangle 12"/>
            <p:cNvSpPr>
              <a:spLocks noChangeArrowheads="1"/>
            </p:cNvSpPr>
            <p:nvPr/>
          </p:nvSpPr>
          <p:spPr bwMode="auto">
            <a:xfrm>
              <a:off x="2548" y="337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Q</a:t>
              </a:r>
              <a:endParaRPr lang="en-US" sz="1400"/>
            </a:p>
          </p:txBody>
        </p:sp>
        <p:sp>
          <p:nvSpPr>
            <p:cNvPr id="181260" name="Rectangle 13"/>
            <p:cNvSpPr>
              <a:spLocks noChangeArrowheads="1"/>
            </p:cNvSpPr>
            <p:nvPr/>
          </p:nvSpPr>
          <p:spPr bwMode="auto">
            <a:xfrm>
              <a:off x="3224" y="320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C</a:t>
              </a:r>
              <a:endParaRPr lang="en-US" sz="1400"/>
            </a:p>
          </p:txBody>
        </p:sp>
        <p:sp>
          <p:nvSpPr>
            <p:cNvPr id="181261" name="Rectangle 14"/>
            <p:cNvSpPr>
              <a:spLocks noChangeArrowheads="1"/>
            </p:cNvSpPr>
            <p:nvPr/>
          </p:nvSpPr>
          <p:spPr bwMode="auto">
            <a:xfrm>
              <a:off x="1862" y="3750"/>
              <a:ext cx="3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NADH </a:t>
              </a:r>
            </a:p>
          </p:txBody>
        </p:sp>
        <p:sp>
          <p:nvSpPr>
            <p:cNvPr id="181262" name="Rectangle 15"/>
            <p:cNvSpPr>
              <a:spLocks noChangeArrowheads="1"/>
            </p:cNvSpPr>
            <p:nvPr/>
          </p:nvSpPr>
          <p:spPr bwMode="auto">
            <a:xfrm>
              <a:off x="3901" y="3793"/>
              <a:ext cx="23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 H</a:t>
              </a:r>
              <a:r>
                <a:rPr lang="en-US" sz="1400" baseline="-25000">
                  <a:solidFill>
                    <a:srgbClr val="000000"/>
                  </a:solidFill>
                </a:rPr>
                <a:t>2</a:t>
              </a:r>
              <a:r>
                <a:rPr lang="en-US" sz="1400">
                  <a:solidFill>
                    <a:srgbClr val="000000"/>
                  </a:solidFill>
                </a:rPr>
                <a:t>O</a:t>
              </a:r>
            </a:p>
          </p:txBody>
        </p:sp>
        <p:sp>
          <p:nvSpPr>
            <p:cNvPr id="181263" name="Rectangle 16"/>
            <p:cNvSpPr>
              <a:spLocks noChangeArrowheads="1"/>
            </p:cNvSpPr>
            <p:nvPr/>
          </p:nvSpPr>
          <p:spPr bwMode="auto">
            <a:xfrm>
              <a:off x="3584" y="2854"/>
              <a:ext cx="1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H</a:t>
              </a:r>
              <a:r>
                <a:rPr lang="en-US" sz="1400" baseline="30000">
                  <a:solidFill>
                    <a:srgbClr val="000000"/>
                  </a:solidFill>
                </a:rPr>
                <a:t>+</a:t>
              </a:r>
              <a:endParaRPr lang="en-US" sz="1400">
                <a:solidFill>
                  <a:srgbClr val="000000"/>
                </a:solidFill>
              </a:endParaRPr>
            </a:p>
          </p:txBody>
        </p:sp>
        <p:sp>
          <p:nvSpPr>
            <p:cNvPr id="181264" name="Rectangle 17"/>
            <p:cNvSpPr>
              <a:spLocks noChangeArrowheads="1"/>
            </p:cNvSpPr>
            <p:nvPr/>
          </p:nvSpPr>
          <p:spPr bwMode="auto">
            <a:xfrm>
              <a:off x="3618" y="3464"/>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e</a:t>
              </a:r>
              <a:r>
                <a:rPr lang="en-US" sz="1400" baseline="30000">
                  <a:solidFill>
                    <a:srgbClr val="000000"/>
                  </a:solidFill>
                </a:rPr>
                <a:t>–</a:t>
              </a:r>
              <a:endParaRPr lang="en-US" sz="1400">
                <a:solidFill>
                  <a:srgbClr val="000000"/>
                </a:solidFill>
              </a:endParaRPr>
            </a:p>
          </p:txBody>
        </p:sp>
        <p:sp>
          <p:nvSpPr>
            <p:cNvPr id="181265" name="Rectangle 18"/>
            <p:cNvSpPr>
              <a:spLocks noChangeArrowheads="1"/>
            </p:cNvSpPr>
            <p:nvPr/>
          </p:nvSpPr>
          <p:spPr bwMode="auto">
            <a:xfrm>
              <a:off x="3102" y="3764"/>
              <a:ext cx="3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 2H</a:t>
              </a:r>
              <a:r>
                <a:rPr lang="en-US" sz="1400" baseline="30000">
                  <a:solidFill>
                    <a:srgbClr val="000000"/>
                  </a:solidFill>
                </a:rPr>
                <a:t>+</a:t>
              </a:r>
              <a:r>
                <a:rPr lang="en-US" sz="1400">
                  <a:solidFill>
                    <a:srgbClr val="000000"/>
                  </a:solidFill>
                </a:rPr>
                <a:t> + </a:t>
              </a:r>
            </a:p>
          </p:txBody>
        </p:sp>
        <p:sp>
          <p:nvSpPr>
            <p:cNvPr id="181266" name="Rectangle 19"/>
            <p:cNvSpPr>
              <a:spLocks noChangeArrowheads="1"/>
            </p:cNvSpPr>
            <p:nvPr/>
          </p:nvSpPr>
          <p:spPr bwMode="auto">
            <a:xfrm>
              <a:off x="3549" y="3764"/>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400">
                  <a:solidFill>
                    <a:srgbClr val="000000"/>
                  </a:solidFill>
                </a:rPr>
                <a:t>O</a:t>
              </a:r>
              <a:r>
                <a:rPr lang="en-US" sz="1400" baseline="-25000">
                  <a:solidFill>
                    <a:srgbClr val="000000"/>
                  </a:solidFill>
                </a:rPr>
                <a:t>2</a:t>
              </a:r>
              <a:endParaRPr lang="en-US" sz="1400"/>
            </a:p>
          </p:txBody>
        </p:sp>
        <p:sp>
          <p:nvSpPr>
            <p:cNvPr id="181267" name="Rectangle 20"/>
            <p:cNvSpPr>
              <a:spLocks noChangeArrowheads="1"/>
            </p:cNvSpPr>
            <p:nvPr/>
          </p:nvSpPr>
          <p:spPr bwMode="auto">
            <a:xfrm>
              <a:off x="3672" y="3778"/>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 </a:t>
              </a:r>
              <a:endParaRPr lang="en-US" sz="1400"/>
            </a:p>
          </p:txBody>
        </p:sp>
        <p:sp>
          <p:nvSpPr>
            <p:cNvPr id="181268" name="Rectangle 21"/>
            <p:cNvSpPr>
              <a:spLocks noChangeArrowheads="1"/>
            </p:cNvSpPr>
            <p:nvPr/>
          </p:nvSpPr>
          <p:spPr bwMode="auto">
            <a:xfrm>
              <a:off x="2900" y="2854"/>
              <a:ext cx="1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H</a:t>
              </a:r>
              <a:r>
                <a:rPr lang="en-US" sz="1400" baseline="30000">
                  <a:solidFill>
                    <a:srgbClr val="000000"/>
                  </a:solidFill>
                </a:rPr>
                <a:t>+</a:t>
              </a:r>
              <a:endParaRPr lang="en-US" sz="1400">
                <a:solidFill>
                  <a:srgbClr val="000000"/>
                </a:solidFill>
              </a:endParaRPr>
            </a:p>
          </p:txBody>
        </p:sp>
        <p:sp>
          <p:nvSpPr>
            <p:cNvPr id="181269" name="Rectangle 22"/>
            <p:cNvSpPr>
              <a:spLocks noChangeArrowheads="1"/>
            </p:cNvSpPr>
            <p:nvPr/>
          </p:nvSpPr>
          <p:spPr bwMode="auto">
            <a:xfrm>
              <a:off x="2206" y="2854"/>
              <a:ext cx="1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H</a:t>
              </a:r>
              <a:r>
                <a:rPr lang="en-US" sz="1400" baseline="30000">
                  <a:solidFill>
                    <a:srgbClr val="000000"/>
                  </a:solidFill>
                </a:rPr>
                <a:t>+</a:t>
              </a:r>
              <a:endParaRPr lang="en-US" sz="1400">
                <a:solidFill>
                  <a:srgbClr val="000000"/>
                </a:solidFill>
              </a:endParaRPr>
            </a:p>
          </p:txBody>
        </p:sp>
        <p:sp>
          <p:nvSpPr>
            <p:cNvPr id="181270" name="Rectangle 23"/>
            <p:cNvSpPr>
              <a:spLocks noChangeArrowheads="1"/>
            </p:cNvSpPr>
            <p:nvPr/>
          </p:nvSpPr>
          <p:spPr bwMode="auto">
            <a:xfrm>
              <a:off x="2221" y="3549"/>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e</a:t>
              </a:r>
              <a:r>
                <a:rPr lang="en-US" sz="1400" baseline="30000">
                  <a:solidFill>
                    <a:srgbClr val="000000"/>
                  </a:solidFill>
                </a:rPr>
                <a:t>–</a:t>
              </a:r>
              <a:endParaRPr lang="en-US" sz="1400">
                <a:solidFill>
                  <a:srgbClr val="000000"/>
                </a:solidFill>
              </a:endParaRPr>
            </a:p>
          </p:txBody>
        </p:sp>
        <p:sp>
          <p:nvSpPr>
            <p:cNvPr id="181271" name="Text Box 24"/>
            <p:cNvSpPr txBox="1">
              <a:spLocks noChangeArrowheads="1"/>
            </p:cNvSpPr>
            <p:nvPr/>
          </p:nvSpPr>
          <p:spPr bwMode="auto">
            <a:xfrm>
              <a:off x="2388" y="3591"/>
              <a:ext cx="3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000">
                  <a:solidFill>
                    <a:srgbClr val="0F116A"/>
                  </a:solidFill>
                </a:rPr>
                <a:t>FADH</a:t>
              </a:r>
              <a:r>
                <a:rPr lang="en-US" sz="1000" baseline="-25000">
                  <a:solidFill>
                    <a:srgbClr val="0F116A"/>
                  </a:solidFill>
                </a:rPr>
                <a:t>2</a:t>
              </a:r>
              <a:endParaRPr lang="en-US" sz="1000">
                <a:solidFill>
                  <a:srgbClr val="0F116A"/>
                </a:solidFill>
              </a:endParaRPr>
            </a:p>
          </p:txBody>
        </p:sp>
        <p:grpSp>
          <p:nvGrpSpPr>
            <p:cNvPr id="181272" name="Group 25"/>
            <p:cNvGrpSpPr>
              <a:grpSpLocks/>
            </p:cNvGrpSpPr>
            <p:nvPr/>
          </p:nvGrpSpPr>
          <p:grpSpPr bwMode="auto">
            <a:xfrm>
              <a:off x="3407" y="3707"/>
              <a:ext cx="160" cy="250"/>
              <a:chOff x="3666" y="3518"/>
              <a:chExt cx="157" cy="245"/>
            </a:xfrm>
          </p:grpSpPr>
          <p:sp>
            <p:nvSpPr>
              <p:cNvPr id="181279" name="Line 26"/>
              <p:cNvSpPr>
                <a:spLocks noChangeShapeType="1"/>
              </p:cNvSpPr>
              <p:nvPr/>
            </p:nvSpPr>
            <p:spPr bwMode="auto">
              <a:xfrm>
                <a:off x="3709" y="3643"/>
                <a:ext cx="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81280" name="Text Box 27"/>
              <p:cNvSpPr txBox="1">
                <a:spLocks noChangeArrowheads="1"/>
              </p:cNvSpPr>
              <p:nvPr/>
            </p:nvSpPr>
            <p:spPr bwMode="auto">
              <a:xfrm>
                <a:off x="3666" y="3518"/>
                <a:ext cx="15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000">
                    <a:solidFill>
                      <a:srgbClr val="0F116A"/>
                    </a:solidFill>
                  </a:rPr>
                  <a:t>1</a:t>
                </a:r>
              </a:p>
              <a:p>
                <a:pPr algn="l"/>
                <a:r>
                  <a:rPr lang="en-US" sz="1000">
                    <a:solidFill>
                      <a:srgbClr val="0F116A"/>
                    </a:solidFill>
                  </a:rPr>
                  <a:t>2</a:t>
                </a:r>
                <a:endParaRPr lang="en-US" sz="1000">
                  <a:solidFill>
                    <a:srgbClr val="0F116A"/>
                  </a:solidFill>
                  <a:latin typeface="Times" charset="0"/>
                </a:endParaRPr>
              </a:p>
            </p:txBody>
          </p:sp>
        </p:grpSp>
        <p:sp>
          <p:nvSpPr>
            <p:cNvPr id="181273" name="Rectangle 28"/>
            <p:cNvSpPr>
              <a:spLocks noChangeArrowheads="1"/>
            </p:cNvSpPr>
            <p:nvPr/>
          </p:nvSpPr>
          <p:spPr bwMode="auto">
            <a:xfrm>
              <a:off x="2024" y="3933"/>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nSpc>
                  <a:spcPct val="80000"/>
                </a:lnSpc>
              </a:pPr>
              <a:r>
                <a:rPr lang="en-US" sz="1000">
                  <a:solidFill>
                    <a:srgbClr val="660000"/>
                  </a:solidFill>
                </a:rPr>
                <a:t>NADH </a:t>
              </a:r>
              <a:br>
                <a:rPr lang="en-US" sz="1000">
                  <a:solidFill>
                    <a:srgbClr val="660000"/>
                  </a:solidFill>
                </a:rPr>
              </a:br>
              <a:r>
                <a:rPr lang="en-US" sz="1000">
                  <a:solidFill>
                    <a:srgbClr val="660000"/>
                  </a:solidFill>
                </a:rPr>
                <a:t>dehydrogenase</a:t>
              </a:r>
            </a:p>
          </p:txBody>
        </p:sp>
        <p:sp>
          <p:nvSpPr>
            <p:cNvPr id="181274" name="Rectangle 29"/>
            <p:cNvSpPr>
              <a:spLocks noChangeArrowheads="1"/>
            </p:cNvSpPr>
            <p:nvPr/>
          </p:nvSpPr>
          <p:spPr bwMode="auto">
            <a:xfrm>
              <a:off x="2780" y="3922"/>
              <a:ext cx="47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lnSpc>
                  <a:spcPct val="90000"/>
                </a:lnSpc>
              </a:pPr>
              <a:r>
                <a:rPr lang="en-US" sz="1000">
                  <a:solidFill>
                    <a:srgbClr val="660000"/>
                  </a:solidFill>
                </a:rPr>
                <a:t>cytochrome</a:t>
              </a:r>
              <a:r>
                <a:rPr lang="en-US" sz="1000" i="1">
                  <a:solidFill>
                    <a:srgbClr val="660000"/>
                  </a:solidFill>
                </a:rPr>
                <a:t> </a:t>
              </a:r>
              <a:br>
                <a:rPr lang="en-US" sz="1000" i="1">
                  <a:solidFill>
                    <a:srgbClr val="660000"/>
                  </a:solidFill>
                </a:rPr>
              </a:br>
              <a:r>
                <a:rPr lang="en-US" sz="1000" i="1">
                  <a:solidFill>
                    <a:srgbClr val="660000"/>
                  </a:solidFill>
                </a:rPr>
                <a:t>bc</a:t>
              </a:r>
              <a:r>
                <a:rPr lang="en-US" sz="1000">
                  <a:solidFill>
                    <a:srgbClr val="660000"/>
                  </a:solidFill>
                </a:rPr>
                <a:t> complex</a:t>
              </a:r>
            </a:p>
          </p:txBody>
        </p:sp>
        <p:sp>
          <p:nvSpPr>
            <p:cNvPr id="181275" name="Rectangle 30"/>
            <p:cNvSpPr>
              <a:spLocks noChangeArrowheads="1"/>
            </p:cNvSpPr>
            <p:nvPr/>
          </p:nvSpPr>
          <p:spPr bwMode="auto">
            <a:xfrm>
              <a:off x="3473" y="3933"/>
              <a:ext cx="6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nSpc>
                  <a:spcPct val="80000"/>
                </a:lnSpc>
              </a:pPr>
              <a:r>
                <a:rPr lang="en-US" sz="1000">
                  <a:solidFill>
                    <a:srgbClr val="660000"/>
                  </a:solidFill>
                </a:rPr>
                <a:t>cytochrome c</a:t>
              </a:r>
              <a:br>
                <a:rPr lang="en-US" sz="1000">
                  <a:solidFill>
                    <a:srgbClr val="660000"/>
                  </a:solidFill>
                </a:rPr>
              </a:br>
              <a:r>
                <a:rPr lang="en-US" sz="1000">
                  <a:solidFill>
                    <a:srgbClr val="660000"/>
                  </a:solidFill>
                </a:rPr>
                <a:t>oxidase complex</a:t>
              </a:r>
            </a:p>
          </p:txBody>
        </p:sp>
        <p:sp>
          <p:nvSpPr>
            <p:cNvPr id="181276" name="AutoShape 31"/>
            <p:cNvSpPr>
              <a:spLocks noChangeArrowheads="1"/>
            </p:cNvSpPr>
            <p:nvPr/>
          </p:nvSpPr>
          <p:spPr bwMode="auto">
            <a:xfrm>
              <a:off x="2718" y="3557"/>
              <a:ext cx="177"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3 w 21600"/>
                <a:gd name="T19" fmla="*/ 3189 h 21600"/>
                <a:gd name="T20" fmla="*/ 18427 w 21600"/>
                <a:gd name="T21" fmla="*/ 1841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60" y="10800"/>
                  </a:moveTo>
                  <a:cubicBezTo>
                    <a:pt x="20160" y="5630"/>
                    <a:pt x="15969" y="1440"/>
                    <a:pt x="10800" y="1440"/>
                  </a:cubicBezTo>
                  <a:cubicBezTo>
                    <a:pt x="5630" y="1440"/>
                    <a:pt x="1440" y="5630"/>
                    <a:pt x="1440" y="10800"/>
                  </a:cubicBezTo>
                  <a:lnTo>
                    <a:pt x="-1" y="10799"/>
                  </a:lnTo>
                  <a:cubicBezTo>
                    <a:pt x="0" y="4835"/>
                    <a:pt x="4835" y="0"/>
                    <a:pt x="10800" y="0"/>
                  </a:cubicBezTo>
                  <a:cubicBezTo>
                    <a:pt x="16764" y="-1"/>
                    <a:pt x="21599" y="4835"/>
                    <a:pt x="21600" y="10799"/>
                  </a:cubicBezTo>
                  <a:lnTo>
                    <a:pt x="21600" y="10800"/>
                  </a:lnTo>
                  <a:lnTo>
                    <a:pt x="24300" y="10800"/>
                  </a:lnTo>
                  <a:lnTo>
                    <a:pt x="20880" y="14220"/>
                  </a:lnTo>
                  <a:lnTo>
                    <a:pt x="17460" y="10800"/>
                  </a:lnTo>
                  <a:lnTo>
                    <a:pt x="20160" y="1080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181277" name="Text Box 32"/>
            <p:cNvSpPr txBox="1">
              <a:spLocks noChangeArrowheads="1"/>
            </p:cNvSpPr>
            <p:nvPr/>
          </p:nvSpPr>
          <p:spPr bwMode="auto">
            <a:xfrm>
              <a:off x="2786" y="3634"/>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000">
                  <a:solidFill>
                    <a:srgbClr val="0F116A"/>
                  </a:solidFill>
                </a:rPr>
                <a:t>FAD</a:t>
              </a:r>
            </a:p>
          </p:txBody>
        </p:sp>
        <p:sp>
          <p:nvSpPr>
            <p:cNvPr id="181278" name="Rectangle 33"/>
            <p:cNvSpPr>
              <a:spLocks noChangeArrowheads="1"/>
            </p:cNvSpPr>
            <p:nvPr/>
          </p:nvSpPr>
          <p:spPr bwMode="auto">
            <a:xfrm>
              <a:off x="2868" y="3371"/>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1400">
                  <a:solidFill>
                    <a:srgbClr val="000000"/>
                  </a:solidFill>
                </a:rPr>
                <a:t>e</a:t>
              </a:r>
              <a:r>
                <a:rPr lang="en-US" sz="1400" baseline="30000">
                  <a:solidFill>
                    <a:srgbClr val="000000"/>
                  </a:solidFill>
                </a:rPr>
                <a:t>–</a:t>
              </a:r>
              <a:endParaRPr lang="en-US" sz="1400">
                <a:solidFill>
                  <a:srgbClr val="000000"/>
                </a:solidFill>
              </a:endParaRPr>
            </a:p>
          </p:txBody>
        </p:sp>
      </p:grpSp>
      <p:pic>
        <p:nvPicPr>
          <p:cNvPr id="400419" name="Picture 35"/>
          <p:cNvPicPr>
            <a:picLocks noChangeAspect="1" noChangeArrowheads="1"/>
          </p:cNvPicPr>
          <p:nvPr/>
        </p:nvPicPr>
        <p:blipFill>
          <a:blip r:embed="rId6"/>
          <a:srcRect/>
          <a:stretch>
            <a:fillRect/>
          </a:stretch>
        </p:blipFill>
        <p:spPr bwMode="auto">
          <a:xfrm>
            <a:off x="8137525" y="998538"/>
            <a:ext cx="585788" cy="733425"/>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382945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0388"/>
                                        </p:tgtEl>
                                        <p:attrNameLst>
                                          <p:attrName>style.visibility</p:attrName>
                                        </p:attrNameLst>
                                      </p:cBhvr>
                                      <p:to>
                                        <p:strVal val="visible"/>
                                      </p:to>
                                    </p:set>
                                    <p:anim calcmode="lin" valueType="num">
                                      <p:cBhvr>
                                        <p:cTn id="7" dur="1000" fill="hold"/>
                                        <p:tgtEl>
                                          <p:spTgt spid="400388"/>
                                        </p:tgtEl>
                                        <p:attrNameLst>
                                          <p:attrName>ppt_w</p:attrName>
                                        </p:attrNameLst>
                                      </p:cBhvr>
                                      <p:tavLst>
                                        <p:tav tm="0">
                                          <p:val>
                                            <p:fltVal val="0"/>
                                          </p:val>
                                        </p:tav>
                                        <p:tav tm="100000">
                                          <p:val>
                                            <p:strVal val="#ppt_w"/>
                                          </p:val>
                                        </p:tav>
                                      </p:tavLst>
                                    </p:anim>
                                    <p:anim calcmode="lin" valueType="num">
                                      <p:cBhvr>
                                        <p:cTn id="8" dur="1000" fill="hold"/>
                                        <p:tgtEl>
                                          <p:spTgt spid="400388"/>
                                        </p:tgtEl>
                                        <p:attrNameLst>
                                          <p:attrName>ppt_h</p:attrName>
                                        </p:attrNameLst>
                                      </p:cBhvr>
                                      <p:tavLst>
                                        <p:tav tm="0">
                                          <p:val>
                                            <p:fltVal val="0"/>
                                          </p:val>
                                        </p:tav>
                                        <p:tav tm="100000">
                                          <p:val>
                                            <p:strVal val="#ppt_h"/>
                                          </p:val>
                                        </p:tav>
                                      </p:tavLst>
                                    </p:anim>
                                    <p:anim calcmode="lin" valueType="num">
                                      <p:cBhvr>
                                        <p:cTn id="9" dur="1000" fill="hold"/>
                                        <p:tgtEl>
                                          <p:spTgt spid="4003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038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00389">
                                            <p:txEl>
                                              <p:pRg st="0" end="0"/>
                                            </p:txEl>
                                          </p:spTgt>
                                        </p:tgtEl>
                                        <p:attrNameLst>
                                          <p:attrName>style.visibility</p:attrName>
                                        </p:attrNameLst>
                                      </p:cBhvr>
                                      <p:to>
                                        <p:strVal val="visible"/>
                                      </p:to>
                                    </p:set>
                                    <p:anim calcmode="lin" valueType="num">
                                      <p:cBhvr additive="base">
                                        <p:cTn id="15" dur="500" fill="hold"/>
                                        <p:tgtEl>
                                          <p:spTgt spid="40038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03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0390">
                                            <p:txEl>
                                              <p:pRg st="0" end="0"/>
                                            </p:txEl>
                                          </p:spTgt>
                                        </p:tgtEl>
                                        <p:attrNameLst>
                                          <p:attrName>style.visibility</p:attrName>
                                        </p:attrNameLst>
                                      </p:cBhvr>
                                      <p:to>
                                        <p:strVal val="visible"/>
                                      </p:to>
                                    </p:set>
                                    <p:anim calcmode="lin" valueType="num">
                                      <p:cBhvr additive="base">
                                        <p:cTn id="21" dur="500" fill="hold"/>
                                        <p:tgtEl>
                                          <p:spTgt spid="40039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03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0390">
                                            <p:txEl>
                                              <p:pRg st="1" end="1"/>
                                            </p:txEl>
                                          </p:spTgt>
                                        </p:tgtEl>
                                        <p:attrNameLst>
                                          <p:attrName>style.visibility</p:attrName>
                                        </p:attrNameLst>
                                      </p:cBhvr>
                                      <p:to>
                                        <p:strVal val="visible"/>
                                      </p:to>
                                    </p:set>
                                    <p:anim calcmode="lin" valueType="num">
                                      <p:cBhvr additive="base">
                                        <p:cTn id="27" dur="500" fill="hold"/>
                                        <p:tgtEl>
                                          <p:spTgt spid="400390">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03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0390">
                                            <p:txEl>
                                              <p:pRg st="2" end="2"/>
                                            </p:txEl>
                                          </p:spTgt>
                                        </p:tgtEl>
                                        <p:attrNameLst>
                                          <p:attrName>style.visibility</p:attrName>
                                        </p:attrNameLst>
                                      </p:cBhvr>
                                      <p:to>
                                        <p:strVal val="visible"/>
                                      </p:to>
                                    </p:set>
                                    <p:anim calcmode="lin" valueType="num">
                                      <p:cBhvr additive="base">
                                        <p:cTn id="33" dur="500" fill="hold"/>
                                        <p:tgtEl>
                                          <p:spTgt spid="400390">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03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0390">
                                            <p:txEl>
                                              <p:pRg st="3" end="3"/>
                                            </p:txEl>
                                          </p:spTgt>
                                        </p:tgtEl>
                                        <p:attrNameLst>
                                          <p:attrName>style.visibility</p:attrName>
                                        </p:attrNameLst>
                                      </p:cBhvr>
                                      <p:to>
                                        <p:strVal val="visible"/>
                                      </p:to>
                                    </p:set>
                                    <p:anim calcmode="lin" valueType="num">
                                      <p:cBhvr additive="base">
                                        <p:cTn id="39" dur="500" fill="hold"/>
                                        <p:tgtEl>
                                          <p:spTgt spid="400390">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03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0390">
                                            <p:txEl>
                                              <p:pRg st="4" end="4"/>
                                            </p:txEl>
                                          </p:spTgt>
                                        </p:tgtEl>
                                        <p:attrNameLst>
                                          <p:attrName>style.visibility</p:attrName>
                                        </p:attrNameLst>
                                      </p:cBhvr>
                                      <p:to>
                                        <p:strVal val="visible"/>
                                      </p:to>
                                    </p:set>
                                    <p:anim calcmode="lin" valueType="num">
                                      <p:cBhvr additive="base">
                                        <p:cTn id="45" dur="500" fill="hold"/>
                                        <p:tgtEl>
                                          <p:spTgt spid="400390">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039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00390">
                                            <p:txEl>
                                              <p:pRg st="5" end="5"/>
                                            </p:txEl>
                                          </p:spTgt>
                                        </p:tgtEl>
                                        <p:attrNameLst>
                                          <p:attrName>style.visibility</p:attrName>
                                        </p:attrNameLst>
                                      </p:cBhvr>
                                      <p:to>
                                        <p:strVal val="visible"/>
                                      </p:to>
                                    </p:set>
                                    <p:anim calcmode="lin" valueType="num">
                                      <p:cBhvr additive="base">
                                        <p:cTn id="51" dur="500" fill="hold"/>
                                        <p:tgtEl>
                                          <p:spTgt spid="400390">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0039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tring"/>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400392"/>
                                        </p:tgtEl>
                                        <p:attrNameLst>
                                          <p:attrName>style.visibility</p:attrName>
                                        </p:attrNameLst>
                                      </p:cBhvr>
                                      <p:to>
                                        <p:strVal val="visible"/>
                                      </p:to>
                                    </p:set>
                                    <p:anim calcmode="lin" valueType="num">
                                      <p:cBhvr additive="base">
                                        <p:cTn id="57" dur="500" fill="hold"/>
                                        <p:tgtEl>
                                          <p:spTgt spid="400392"/>
                                        </p:tgtEl>
                                        <p:attrNameLst>
                                          <p:attrName>ppt_x</p:attrName>
                                        </p:attrNameLst>
                                      </p:cBhvr>
                                      <p:tavLst>
                                        <p:tav tm="0">
                                          <p:val>
                                            <p:strVal val="0-#ppt_w/2"/>
                                          </p:val>
                                        </p:tav>
                                        <p:tav tm="100000">
                                          <p:val>
                                            <p:strVal val="#ppt_x"/>
                                          </p:val>
                                        </p:tav>
                                      </p:tavLst>
                                    </p:anim>
                                    <p:anim calcmode="lin" valueType="num">
                                      <p:cBhvr additive="base">
                                        <p:cTn id="58" dur="500" fill="hold"/>
                                        <p:tgtEl>
                                          <p:spTgt spid="4003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String"/>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0-#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nodeType="clickEffect">
                                  <p:stCondLst>
                                    <p:cond delay="0"/>
                                  </p:stCondLst>
                                  <p:childTnLst>
                                    <p:set>
                                      <p:cBhvr>
                                        <p:cTn id="68" dur="1" fill="hold">
                                          <p:stCondLst>
                                            <p:cond delay="0"/>
                                          </p:stCondLst>
                                        </p:cTn>
                                        <p:tgtEl>
                                          <p:spTgt spid="400419"/>
                                        </p:tgtEl>
                                        <p:attrNameLst>
                                          <p:attrName>style.visibility</p:attrName>
                                        </p:attrNameLst>
                                      </p:cBhvr>
                                      <p:to>
                                        <p:strVal val="visible"/>
                                      </p:to>
                                    </p:set>
                                    <p:anim from="(-#ppt_w/2)" to="(#ppt_x)" calcmode="lin" valueType="num">
                                      <p:cBhvr>
                                        <p:cTn id="69" dur="600" fill="hold">
                                          <p:stCondLst>
                                            <p:cond delay="0"/>
                                          </p:stCondLst>
                                        </p:cTn>
                                        <p:tgtEl>
                                          <p:spTgt spid="400419"/>
                                        </p:tgtEl>
                                        <p:attrNameLst>
                                          <p:attrName>ppt_x</p:attrName>
                                        </p:attrNameLst>
                                      </p:cBhvr>
                                    </p:anim>
                                    <p:anim from="0" to="-1.0" calcmode="lin" valueType="num">
                                      <p:cBhvr>
                                        <p:cTn id="70" dur="200" decel="50000" autoRev="1" fill="hold">
                                          <p:stCondLst>
                                            <p:cond delay="600"/>
                                          </p:stCondLst>
                                        </p:cTn>
                                        <p:tgtEl>
                                          <p:spTgt spid="400419"/>
                                        </p:tgtEl>
                                        <p:attrNameLst>
                                          <p:attrName>xshear</p:attrName>
                                        </p:attrNameLst>
                                      </p:cBhvr>
                                    </p:anim>
                                    <p:animScale>
                                      <p:cBhvr>
                                        <p:cTn id="71" dur="200" decel="100000" autoRev="1" fill="hold">
                                          <p:stCondLst>
                                            <p:cond delay="600"/>
                                          </p:stCondLst>
                                        </p:cTn>
                                        <p:tgtEl>
                                          <p:spTgt spid="400419"/>
                                        </p:tgtEl>
                                      </p:cBhvr>
                                      <p:from x="100000" y="100000"/>
                                      <p:to x="80000" y="100000"/>
                                    </p:animScale>
                                    <p:anim by="(#ppt_h/3+#ppt_w*0.1)" calcmode="lin" valueType="num">
                                      <p:cBhvr additive="sum">
                                        <p:cTn id="72" dur="200" decel="100000" autoRev="1" fill="hold">
                                          <p:stCondLst>
                                            <p:cond delay="600"/>
                                          </p:stCondLst>
                                        </p:cTn>
                                        <p:tgtEl>
                                          <p:spTgt spid="400419"/>
                                        </p:tgtEl>
                                        <p:attrNameLst>
                                          <p:attrName>ppt_x</p:attrName>
                                        </p:attrNameLst>
                                      </p:cBhvr>
                                    </p:anim>
                                  </p:childTnLst>
                                  <p:subTnLst>
                                    <p:audio>
                                      <p:cMediaNode>
                                        <p:cTn display="0" masterRel="sameClick">
                                          <p:stCondLst>
                                            <p:cond evt="begin" delay="0">
                                              <p:tn val="67"/>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autoUpdateAnimBg="0"/>
      <p:bldP spid="400388" grpId="0" animBg="1"/>
      <p:bldP spid="40038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04800" y="215900"/>
            <a:ext cx="8305800" cy="762000"/>
          </a:xfrm>
        </p:spPr>
        <p:txBody>
          <a:bodyPr/>
          <a:lstStyle/>
          <a:p>
            <a:pPr eaLnBrk="1" hangingPunct="1"/>
            <a:r>
              <a:rPr lang="en-US" sz="3400">
                <a:latin typeface="Times New Roman" charset="0"/>
              </a:rPr>
              <a:t>How do we move electrons in biology?</a:t>
            </a:r>
            <a:endParaRPr lang="en-US">
              <a:latin typeface="Times New Roman" charset="0"/>
            </a:endParaRPr>
          </a:p>
        </p:txBody>
      </p:sp>
      <p:sp>
        <p:nvSpPr>
          <p:cNvPr id="433155" name="Rectangle 3" descr="Rectangle: Click to edit Master text styles&#10;Second level&#10;Third level&#10;Fourth level&#10;Fifth level"/>
          <p:cNvSpPr>
            <a:spLocks noGrp="1" noChangeArrowheads="1"/>
          </p:cNvSpPr>
          <p:nvPr>
            <p:ph type="body" idx="1"/>
          </p:nvPr>
        </p:nvSpPr>
        <p:spPr>
          <a:xfrm>
            <a:off x="482600" y="736600"/>
            <a:ext cx="7696200" cy="2133600"/>
          </a:xfrm>
        </p:spPr>
        <p:txBody>
          <a:bodyPr/>
          <a:lstStyle/>
          <a:p>
            <a:pPr eaLnBrk="1" hangingPunct="1"/>
            <a:r>
              <a:rPr lang="en-US">
                <a:latin typeface="Tahoma" charset="0"/>
              </a:rPr>
              <a:t>Moving electrons in living systems</a:t>
            </a:r>
          </a:p>
          <a:p>
            <a:pPr lvl="1" eaLnBrk="1" hangingPunct="1"/>
            <a:r>
              <a:rPr lang="en-US">
                <a:latin typeface="Tahoma" charset="0"/>
                <a:ea typeface="Arial" charset="0"/>
                <a:cs typeface="Arial" charset="0"/>
              </a:rPr>
              <a:t>electrons cannot move alone in cells</a:t>
            </a:r>
          </a:p>
          <a:p>
            <a:pPr marL="1085850" lvl="2" eaLnBrk="1" hangingPunct="1"/>
            <a:r>
              <a:rPr lang="en-US">
                <a:latin typeface="Tahoma" charset="0"/>
                <a:ea typeface="Arial" charset="0"/>
                <a:cs typeface="Arial" charset="0"/>
              </a:rPr>
              <a:t>electrons move as part of </a:t>
            </a:r>
            <a:r>
              <a:rPr lang="en-US" u="sng">
                <a:solidFill>
                  <a:srgbClr val="CC0000"/>
                </a:solidFill>
                <a:latin typeface="Tahoma" charset="0"/>
                <a:ea typeface="Arial" charset="0"/>
                <a:cs typeface="Arial" charset="0"/>
              </a:rPr>
              <a:t>H atom</a:t>
            </a:r>
          </a:p>
          <a:p>
            <a:pPr marL="1085850" lvl="2" eaLnBrk="1" hangingPunct="1"/>
            <a:r>
              <a:rPr lang="en-US" u="sng">
                <a:solidFill>
                  <a:srgbClr val="CC0000"/>
                </a:solidFill>
                <a:latin typeface="Tahoma" charset="0"/>
                <a:ea typeface="Arial" charset="0"/>
                <a:cs typeface="Arial" charset="0"/>
              </a:rPr>
              <a:t>move H = move electrons</a:t>
            </a:r>
          </a:p>
        </p:txBody>
      </p:sp>
      <p:grpSp>
        <p:nvGrpSpPr>
          <p:cNvPr id="2" name="Group 114"/>
          <p:cNvGrpSpPr>
            <a:grpSpLocks/>
          </p:cNvGrpSpPr>
          <p:nvPr/>
        </p:nvGrpSpPr>
        <p:grpSpPr bwMode="auto">
          <a:xfrm>
            <a:off x="7051675" y="2260600"/>
            <a:ext cx="698500" cy="849313"/>
            <a:chOff x="5070" y="1390"/>
            <a:chExt cx="440" cy="535"/>
          </a:xfrm>
        </p:grpSpPr>
        <p:sp>
          <p:nvSpPr>
            <p:cNvPr id="56365" name="Oval 110"/>
            <p:cNvSpPr>
              <a:spLocks noChangeArrowheads="1"/>
            </p:cNvSpPr>
            <p:nvPr/>
          </p:nvSpPr>
          <p:spPr bwMode="auto">
            <a:xfrm>
              <a:off x="5070" y="1485"/>
              <a:ext cx="440" cy="44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66" name="Oval 111"/>
            <p:cNvSpPr>
              <a:spLocks noChangeArrowheads="1"/>
            </p:cNvSpPr>
            <p:nvPr/>
          </p:nvSpPr>
          <p:spPr bwMode="auto">
            <a:xfrm>
              <a:off x="5195" y="1610"/>
              <a:ext cx="190" cy="190"/>
            </a:xfrm>
            <a:prstGeom prst="ellipse">
              <a:avLst/>
            </a:prstGeom>
            <a:solidFill>
              <a:schemeClr val="folHlink"/>
            </a:solidFill>
            <a:ln w="9525">
              <a:solidFill>
                <a:schemeClr val="tx1"/>
              </a:solidFill>
              <a:round/>
              <a:headEnd/>
              <a:tailEnd/>
            </a:ln>
          </p:spPr>
          <p:txBody>
            <a:bodyPr wrap="none" anchor="ctr"/>
            <a:lstStyle/>
            <a:p>
              <a:r>
                <a:rPr lang="en-US" sz="2000">
                  <a:solidFill>
                    <a:srgbClr val="0F116A"/>
                  </a:solidFill>
                </a:rPr>
                <a:t>p</a:t>
              </a:r>
            </a:p>
          </p:txBody>
        </p:sp>
        <p:sp>
          <p:nvSpPr>
            <p:cNvPr id="56367" name="Oval 113"/>
            <p:cNvSpPr>
              <a:spLocks noChangeArrowheads="1"/>
            </p:cNvSpPr>
            <p:nvPr/>
          </p:nvSpPr>
          <p:spPr bwMode="auto">
            <a:xfrm>
              <a:off x="5225" y="1390"/>
              <a:ext cx="190" cy="19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e</a:t>
              </a:r>
            </a:p>
          </p:txBody>
        </p:sp>
      </p:grpSp>
      <p:grpSp>
        <p:nvGrpSpPr>
          <p:cNvPr id="3" name="Group 157"/>
          <p:cNvGrpSpPr>
            <a:grpSpLocks/>
          </p:cNvGrpSpPr>
          <p:nvPr/>
        </p:nvGrpSpPr>
        <p:grpSpPr bwMode="auto">
          <a:xfrm>
            <a:off x="838200" y="3262313"/>
            <a:ext cx="7772400" cy="2133600"/>
            <a:chOff x="528" y="2064"/>
            <a:chExt cx="4896" cy="1344"/>
          </a:xfrm>
        </p:grpSpPr>
        <p:sp>
          <p:nvSpPr>
            <p:cNvPr id="56345" name="Rectangle 158"/>
            <p:cNvSpPr>
              <a:spLocks noChangeArrowheads="1"/>
            </p:cNvSpPr>
            <p:nvPr/>
          </p:nvSpPr>
          <p:spPr bwMode="auto">
            <a:xfrm>
              <a:off x="528" y="2064"/>
              <a:ext cx="4896" cy="1344"/>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46" name="Oval 159"/>
            <p:cNvSpPr>
              <a:spLocks noChangeArrowheads="1"/>
            </p:cNvSpPr>
            <p:nvPr/>
          </p:nvSpPr>
          <p:spPr bwMode="auto">
            <a:xfrm>
              <a:off x="810" y="2333"/>
              <a:ext cx="528" cy="528"/>
            </a:xfrm>
            <a:prstGeom prst="ellipse">
              <a:avLst/>
            </a:prstGeom>
            <a:solidFill>
              <a:srgbClr val="FFEA18"/>
            </a:solidFill>
            <a:ln w="9525">
              <a:solidFill>
                <a:schemeClr val="tx1"/>
              </a:solidFill>
              <a:round/>
              <a:headEnd/>
              <a:tailEnd/>
            </a:ln>
          </p:spPr>
          <p:txBody>
            <a:bodyPr wrap="none" anchor="ctr"/>
            <a:lstStyle/>
            <a:p>
              <a:endParaRPr lang="en-US"/>
            </a:p>
          </p:txBody>
        </p:sp>
        <p:sp>
          <p:nvSpPr>
            <p:cNvPr id="56347" name="Oval 160"/>
            <p:cNvSpPr>
              <a:spLocks noChangeArrowheads="1"/>
            </p:cNvSpPr>
            <p:nvPr/>
          </p:nvSpPr>
          <p:spPr bwMode="auto">
            <a:xfrm>
              <a:off x="1866" y="2333"/>
              <a:ext cx="528" cy="5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56348" name="Rectangle 161"/>
            <p:cNvSpPr>
              <a:spLocks noChangeArrowheads="1"/>
            </p:cNvSpPr>
            <p:nvPr/>
          </p:nvSpPr>
          <p:spPr bwMode="auto">
            <a:xfrm>
              <a:off x="1460" y="2395"/>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F116A"/>
                  </a:solidFill>
                </a:rPr>
                <a:t>+</a:t>
              </a:r>
            </a:p>
          </p:txBody>
        </p:sp>
        <p:sp>
          <p:nvSpPr>
            <p:cNvPr id="56349" name="AutoShape 162"/>
            <p:cNvSpPr>
              <a:spLocks noChangeArrowheads="1"/>
            </p:cNvSpPr>
            <p:nvPr/>
          </p:nvSpPr>
          <p:spPr bwMode="auto">
            <a:xfrm flipV="1">
              <a:off x="1002" y="2573"/>
              <a:ext cx="1152"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50 h 21600"/>
                <a:gd name="T20" fmla="*/ 18431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1" y="7810"/>
                  </a:moveTo>
                  <a:cubicBezTo>
                    <a:pt x="18908" y="3710"/>
                    <a:pt x="15102" y="924"/>
                    <a:pt x="10800" y="924"/>
                  </a:cubicBezTo>
                  <a:cubicBezTo>
                    <a:pt x="5346" y="925"/>
                    <a:pt x="925" y="5346"/>
                    <a:pt x="925" y="10800"/>
                  </a:cubicBezTo>
                  <a:lnTo>
                    <a:pt x="-1" y="10799"/>
                  </a:lnTo>
                  <a:cubicBezTo>
                    <a:pt x="0" y="4835"/>
                    <a:pt x="4835" y="0"/>
                    <a:pt x="10800" y="0"/>
                  </a:cubicBezTo>
                  <a:cubicBezTo>
                    <a:pt x="15504" y="-1"/>
                    <a:pt x="19668" y="3045"/>
                    <a:pt x="21093" y="7530"/>
                  </a:cubicBezTo>
                  <a:lnTo>
                    <a:pt x="23666" y="6712"/>
                  </a:lnTo>
                  <a:lnTo>
                    <a:pt x="21610" y="10683"/>
                  </a:lnTo>
                  <a:lnTo>
                    <a:pt x="17638" y="8627"/>
                  </a:lnTo>
                  <a:lnTo>
                    <a:pt x="20211" y="7810"/>
                  </a:lnTo>
                  <a:close/>
                </a:path>
              </a:pathLst>
            </a:custGeom>
            <a:solidFill>
              <a:srgbClr val="CC0000"/>
            </a:solidFill>
            <a:ln w="38100">
              <a:solidFill>
                <a:srgbClr val="CC0000"/>
              </a:solidFill>
              <a:miter lim="800000"/>
              <a:headEnd/>
              <a:tailEnd/>
            </a:ln>
          </p:spPr>
          <p:txBody>
            <a:bodyPr wrap="none" anchor="ctr"/>
            <a:lstStyle/>
            <a:p>
              <a:endParaRPr lang="en-US"/>
            </a:p>
          </p:txBody>
        </p:sp>
        <p:sp>
          <p:nvSpPr>
            <p:cNvPr id="56350" name="AutoShape 163"/>
            <p:cNvSpPr>
              <a:spLocks noChangeArrowheads="1"/>
            </p:cNvSpPr>
            <p:nvPr/>
          </p:nvSpPr>
          <p:spPr bwMode="auto">
            <a:xfrm>
              <a:off x="1434" y="3101"/>
              <a:ext cx="288" cy="288"/>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H</a:t>
              </a:r>
              <a:endParaRPr lang="en-US">
                <a:solidFill>
                  <a:srgbClr val="FFEA18"/>
                </a:solidFill>
              </a:endParaRPr>
            </a:p>
          </p:txBody>
        </p:sp>
        <p:sp>
          <p:nvSpPr>
            <p:cNvPr id="56351" name="Oval 164"/>
            <p:cNvSpPr>
              <a:spLocks noChangeArrowheads="1"/>
            </p:cNvSpPr>
            <p:nvPr/>
          </p:nvSpPr>
          <p:spPr bwMode="auto">
            <a:xfrm>
              <a:off x="3450" y="2333"/>
              <a:ext cx="528" cy="528"/>
            </a:xfrm>
            <a:prstGeom prst="ellipse">
              <a:avLst/>
            </a:prstGeom>
            <a:solidFill>
              <a:srgbClr val="FFEA18"/>
            </a:solidFill>
            <a:ln w="9525">
              <a:solidFill>
                <a:schemeClr val="tx1"/>
              </a:solidFill>
              <a:round/>
              <a:headEnd/>
              <a:tailEnd/>
            </a:ln>
          </p:spPr>
          <p:txBody>
            <a:bodyPr wrap="none" anchor="ctr"/>
            <a:lstStyle/>
            <a:p>
              <a:endParaRPr lang="en-US"/>
            </a:p>
          </p:txBody>
        </p:sp>
        <p:sp>
          <p:nvSpPr>
            <p:cNvPr id="56352" name="Oval 165"/>
            <p:cNvSpPr>
              <a:spLocks noChangeArrowheads="1"/>
            </p:cNvSpPr>
            <p:nvPr/>
          </p:nvSpPr>
          <p:spPr bwMode="auto">
            <a:xfrm>
              <a:off x="4506" y="2333"/>
              <a:ext cx="528" cy="5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56353" name="Rectangle 166"/>
            <p:cNvSpPr>
              <a:spLocks noChangeArrowheads="1"/>
            </p:cNvSpPr>
            <p:nvPr/>
          </p:nvSpPr>
          <p:spPr bwMode="auto">
            <a:xfrm>
              <a:off x="4100" y="2395"/>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F116A"/>
                  </a:solidFill>
                </a:rPr>
                <a:t>+</a:t>
              </a:r>
            </a:p>
          </p:txBody>
        </p:sp>
        <p:sp>
          <p:nvSpPr>
            <p:cNvPr id="56354" name="AutoShape 167"/>
            <p:cNvSpPr>
              <a:spLocks noChangeArrowheads="1"/>
            </p:cNvSpPr>
            <p:nvPr/>
          </p:nvSpPr>
          <p:spPr bwMode="auto">
            <a:xfrm>
              <a:off x="4746" y="2669"/>
              <a:ext cx="288" cy="288"/>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H</a:t>
              </a:r>
              <a:endParaRPr lang="en-US">
                <a:solidFill>
                  <a:srgbClr val="FFEA18"/>
                </a:solidFill>
              </a:endParaRPr>
            </a:p>
          </p:txBody>
        </p:sp>
        <p:sp>
          <p:nvSpPr>
            <p:cNvPr id="56355" name="Rectangle 168"/>
            <p:cNvSpPr>
              <a:spLocks noChangeArrowheads="1"/>
            </p:cNvSpPr>
            <p:nvPr/>
          </p:nvSpPr>
          <p:spPr bwMode="auto">
            <a:xfrm>
              <a:off x="3742" y="2217"/>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00000"/>
                  </a:solidFill>
                </a:rPr>
                <a:t>+</a:t>
              </a:r>
            </a:p>
          </p:txBody>
        </p:sp>
        <p:sp>
          <p:nvSpPr>
            <p:cNvPr id="56356" name="Rectangle 169"/>
            <p:cNvSpPr>
              <a:spLocks noChangeArrowheads="1"/>
            </p:cNvSpPr>
            <p:nvPr/>
          </p:nvSpPr>
          <p:spPr bwMode="auto">
            <a:xfrm>
              <a:off x="4846" y="2217"/>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00000"/>
                  </a:solidFill>
                </a:rPr>
                <a:t>–</a:t>
              </a:r>
            </a:p>
          </p:txBody>
        </p:sp>
        <p:sp>
          <p:nvSpPr>
            <p:cNvPr id="56357" name="AutoShape 170"/>
            <p:cNvSpPr>
              <a:spLocks noChangeArrowheads="1"/>
            </p:cNvSpPr>
            <p:nvPr/>
          </p:nvSpPr>
          <p:spPr bwMode="auto">
            <a:xfrm>
              <a:off x="2442" y="2525"/>
              <a:ext cx="912" cy="144"/>
            </a:xfrm>
            <a:prstGeom prst="rightArrow">
              <a:avLst>
                <a:gd name="adj1" fmla="val 50000"/>
                <a:gd name="adj2" fmla="val 158333"/>
              </a:avLst>
            </a:prstGeom>
            <a:solidFill>
              <a:srgbClr val="0F116A"/>
            </a:solidFill>
            <a:ln w="9525">
              <a:solidFill>
                <a:schemeClr val="tx1"/>
              </a:solidFill>
              <a:miter lim="800000"/>
              <a:headEnd/>
              <a:tailEnd/>
            </a:ln>
          </p:spPr>
          <p:txBody>
            <a:bodyPr wrap="none" anchor="ctr"/>
            <a:lstStyle/>
            <a:p>
              <a:endParaRPr lang="en-US"/>
            </a:p>
          </p:txBody>
        </p:sp>
        <p:sp>
          <p:nvSpPr>
            <p:cNvPr id="56358" name="Text Box 171"/>
            <p:cNvSpPr txBox="1">
              <a:spLocks noChangeArrowheads="1"/>
            </p:cNvSpPr>
            <p:nvPr/>
          </p:nvSpPr>
          <p:spPr bwMode="auto">
            <a:xfrm>
              <a:off x="647" y="2112"/>
              <a:ext cx="7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loses e-</a:t>
              </a:r>
            </a:p>
          </p:txBody>
        </p:sp>
        <p:sp>
          <p:nvSpPr>
            <p:cNvPr id="56359" name="Text Box 172"/>
            <p:cNvSpPr txBox="1">
              <a:spLocks noChangeArrowheads="1"/>
            </p:cNvSpPr>
            <p:nvPr/>
          </p:nvSpPr>
          <p:spPr bwMode="auto">
            <a:xfrm>
              <a:off x="1812" y="2112"/>
              <a:ext cx="7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gains e-</a:t>
              </a:r>
            </a:p>
          </p:txBody>
        </p:sp>
        <p:sp>
          <p:nvSpPr>
            <p:cNvPr id="56360" name="Text Box 173"/>
            <p:cNvSpPr txBox="1">
              <a:spLocks noChangeArrowheads="1"/>
            </p:cNvSpPr>
            <p:nvPr/>
          </p:nvSpPr>
          <p:spPr bwMode="auto">
            <a:xfrm>
              <a:off x="3332" y="2112"/>
              <a:ext cx="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oxidized</a:t>
              </a:r>
            </a:p>
          </p:txBody>
        </p:sp>
        <p:sp>
          <p:nvSpPr>
            <p:cNvPr id="56361" name="Text Box 174"/>
            <p:cNvSpPr txBox="1">
              <a:spLocks noChangeArrowheads="1"/>
            </p:cNvSpPr>
            <p:nvPr/>
          </p:nvSpPr>
          <p:spPr bwMode="auto">
            <a:xfrm>
              <a:off x="4392" y="2112"/>
              <a:ext cx="7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reduced</a:t>
              </a:r>
            </a:p>
          </p:txBody>
        </p:sp>
        <p:sp>
          <p:nvSpPr>
            <p:cNvPr id="56362" name="Text Box 175"/>
            <p:cNvSpPr txBox="1">
              <a:spLocks noChangeArrowheads="1"/>
            </p:cNvSpPr>
            <p:nvPr/>
          </p:nvSpPr>
          <p:spPr bwMode="auto">
            <a:xfrm>
              <a:off x="3296" y="2933"/>
              <a:ext cx="8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oxidation</a:t>
              </a:r>
            </a:p>
          </p:txBody>
        </p:sp>
        <p:sp>
          <p:nvSpPr>
            <p:cNvPr id="56363" name="Text Box 176"/>
            <p:cNvSpPr txBox="1">
              <a:spLocks noChangeArrowheads="1"/>
            </p:cNvSpPr>
            <p:nvPr/>
          </p:nvSpPr>
          <p:spPr bwMode="auto">
            <a:xfrm>
              <a:off x="4339" y="2933"/>
              <a:ext cx="8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F116A"/>
                  </a:solidFill>
                </a:rPr>
                <a:t>reduction</a:t>
              </a:r>
            </a:p>
          </p:txBody>
        </p:sp>
        <p:sp>
          <p:nvSpPr>
            <p:cNvPr id="56364" name="Freeform 177"/>
            <p:cNvSpPr>
              <a:spLocks/>
            </p:cNvSpPr>
            <p:nvPr/>
          </p:nvSpPr>
          <p:spPr bwMode="auto">
            <a:xfrm>
              <a:off x="4074" y="3149"/>
              <a:ext cx="336" cy="144"/>
            </a:xfrm>
            <a:custGeom>
              <a:avLst/>
              <a:gdLst>
                <a:gd name="T0" fmla="*/ 0 w 336"/>
                <a:gd name="T1" fmla="*/ 0 h 144"/>
                <a:gd name="T2" fmla="*/ 192 w 336"/>
                <a:gd name="T3" fmla="*/ 144 h 144"/>
                <a:gd name="T4" fmla="*/ 336 w 336"/>
                <a:gd name="T5" fmla="*/ 0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68" y="72"/>
                    <a:pt x="136" y="144"/>
                    <a:pt x="192" y="144"/>
                  </a:cubicBezTo>
                  <a:cubicBezTo>
                    <a:pt x="248" y="144"/>
                    <a:pt x="312" y="24"/>
                    <a:pt x="336" y="0"/>
                  </a:cubicBezTo>
                </a:path>
              </a:pathLst>
            </a:custGeom>
            <a:noFill/>
            <a:ln w="38100">
              <a:solidFill>
                <a:srgbClr val="CC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178"/>
          <p:cNvGrpSpPr>
            <a:grpSpLocks/>
          </p:cNvGrpSpPr>
          <p:nvPr/>
        </p:nvGrpSpPr>
        <p:grpSpPr bwMode="auto">
          <a:xfrm>
            <a:off x="838200" y="5395913"/>
            <a:ext cx="7772400" cy="1447800"/>
            <a:chOff x="528" y="3408"/>
            <a:chExt cx="4896" cy="912"/>
          </a:xfrm>
        </p:grpSpPr>
        <p:sp>
          <p:nvSpPr>
            <p:cNvPr id="56334" name="Rectangle 179"/>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p>
              <a:endParaRPr lang="en-US"/>
            </a:p>
          </p:txBody>
        </p:sp>
        <p:grpSp>
          <p:nvGrpSpPr>
            <p:cNvPr id="56335" name="Group 180"/>
            <p:cNvGrpSpPr>
              <a:grpSpLocks/>
            </p:cNvGrpSpPr>
            <p:nvPr/>
          </p:nvGrpSpPr>
          <p:grpSpPr bwMode="auto">
            <a:xfrm>
              <a:off x="743" y="3672"/>
              <a:ext cx="4431" cy="346"/>
              <a:chOff x="743" y="3672"/>
              <a:chExt cx="4431" cy="346"/>
            </a:xfrm>
          </p:grpSpPr>
          <p:sp>
            <p:nvSpPr>
              <p:cNvPr id="56336" name="Rectangle 181"/>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C</a:t>
                </a:r>
                <a:r>
                  <a:rPr lang="en-US" sz="2600" baseline="-25000">
                    <a:solidFill>
                      <a:srgbClr val="CC0000"/>
                    </a:solidFill>
                  </a:rPr>
                  <a:t>6</a:t>
                </a:r>
                <a:r>
                  <a:rPr lang="en-US" sz="2600">
                    <a:solidFill>
                      <a:srgbClr val="CC0000"/>
                    </a:solidFill>
                  </a:rPr>
                  <a:t>H</a:t>
                </a:r>
                <a:r>
                  <a:rPr lang="en-US" sz="2600" baseline="-25000">
                    <a:solidFill>
                      <a:srgbClr val="CC0000"/>
                    </a:solidFill>
                  </a:rPr>
                  <a:t>12</a:t>
                </a:r>
                <a:r>
                  <a:rPr lang="en-US" sz="2600">
                    <a:solidFill>
                      <a:srgbClr val="CC0000"/>
                    </a:solidFill>
                  </a:rPr>
                  <a:t>O</a:t>
                </a:r>
                <a:r>
                  <a:rPr lang="en-US" sz="2600" baseline="-25000">
                    <a:solidFill>
                      <a:srgbClr val="CC0000"/>
                    </a:solidFill>
                  </a:rPr>
                  <a:t>6</a:t>
                </a:r>
                <a:endParaRPr lang="en-US" sz="2600" baseline="-25000">
                  <a:solidFill>
                    <a:schemeClr val="tx2"/>
                  </a:solidFill>
                </a:endParaRPr>
              </a:p>
            </p:txBody>
          </p:sp>
          <p:sp>
            <p:nvSpPr>
              <p:cNvPr id="56337" name="Rectangle 182"/>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6O</a:t>
                </a:r>
                <a:r>
                  <a:rPr lang="en-US" sz="2600" baseline="-25000">
                    <a:solidFill>
                      <a:srgbClr val="CC0000"/>
                    </a:solidFill>
                  </a:rPr>
                  <a:t>2</a:t>
                </a:r>
                <a:endParaRPr lang="en-US" sz="2600" baseline="-25000">
                  <a:solidFill>
                    <a:schemeClr val="tx2"/>
                  </a:solidFill>
                </a:endParaRPr>
              </a:p>
            </p:txBody>
          </p:sp>
          <p:sp>
            <p:nvSpPr>
              <p:cNvPr id="56338" name="Rectangle 183"/>
              <p:cNvSpPr>
                <a:spLocks noChangeArrowheads="1"/>
              </p:cNvSpPr>
              <p:nvPr/>
            </p:nvSpPr>
            <p:spPr bwMode="auto">
              <a:xfrm>
                <a:off x="2928"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6CO</a:t>
                </a:r>
                <a:r>
                  <a:rPr lang="en-US" sz="2600" baseline="-25000">
                    <a:solidFill>
                      <a:srgbClr val="CC0000"/>
                    </a:solidFill>
                  </a:rPr>
                  <a:t>2</a:t>
                </a:r>
                <a:endParaRPr lang="en-US" sz="2600" baseline="-25000">
                  <a:solidFill>
                    <a:schemeClr val="tx2"/>
                  </a:solidFill>
                </a:endParaRPr>
              </a:p>
            </p:txBody>
          </p:sp>
          <p:sp>
            <p:nvSpPr>
              <p:cNvPr id="56339" name="Rectangle 184"/>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6H</a:t>
                </a:r>
                <a:r>
                  <a:rPr lang="en-US" sz="2600" baseline="-25000">
                    <a:solidFill>
                      <a:srgbClr val="CC0000"/>
                    </a:solidFill>
                  </a:rPr>
                  <a:t>2</a:t>
                </a:r>
                <a:r>
                  <a:rPr lang="en-US" sz="2600">
                    <a:solidFill>
                      <a:srgbClr val="CC0000"/>
                    </a:solidFill>
                  </a:rPr>
                  <a:t>O</a:t>
                </a:r>
              </a:p>
            </p:txBody>
          </p:sp>
          <p:sp>
            <p:nvSpPr>
              <p:cNvPr id="56340" name="Rectangle 185"/>
              <p:cNvSpPr>
                <a:spLocks noChangeArrowheads="1"/>
              </p:cNvSpPr>
              <p:nvPr/>
            </p:nvSpPr>
            <p:spPr bwMode="auto">
              <a:xfrm>
                <a:off x="4642"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ATP</a:t>
                </a:r>
              </a:p>
            </p:txBody>
          </p:sp>
          <p:sp>
            <p:nvSpPr>
              <p:cNvPr id="56341" name="Rectangle 186"/>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sym typeface="Symbol" charset="0"/>
                  </a:rPr>
                  <a:t></a:t>
                </a:r>
              </a:p>
            </p:txBody>
          </p:sp>
          <p:sp>
            <p:nvSpPr>
              <p:cNvPr id="56342" name="Rectangle 187"/>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56343" name="Rectangle 188"/>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56344" name="Rectangle 189"/>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grpSp>
      </p:grpSp>
      <p:sp>
        <p:nvSpPr>
          <p:cNvPr id="433343" name="Freeform 191"/>
          <p:cNvSpPr>
            <a:spLocks/>
          </p:cNvSpPr>
          <p:nvPr/>
        </p:nvSpPr>
        <p:spPr bwMode="auto">
          <a:xfrm>
            <a:off x="1752600" y="5548313"/>
            <a:ext cx="3352800" cy="457200"/>
          </a:xfrm>
          <a:custGeom>
            <a:avLst/>
            <a:gdLst>
              <a:gd name="T0" fmla="*/ 0 w 2112"/>
              <a:gd name="T1" fmla="*/ 2147483647 h 192"/>
              <a:gd name="T2" fmla="*/ 0 w 2112"/>
              <a:gd name="T3" fmla="*/ 0 h 192"/>
              <a:gd name="T4" fmla="*/ 2147483647 w 2112"/>
              <a:gd name="T5" fmla="*/ 0 h 192"/>
              <a:gd name="T6" fmla="*/ 2147483647 w 2112"/>
              <a:gd name="T7" fmla="*/ 2147483647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a:solidFill>
              <a:srgbClr val="FF8A0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3344" name="Text Box 192"/>
          <p:cNvSpPr txBox="1">
            <a:spLocks noChangeArrowheads="1"/>
          </p:cNvSpPr>
          <p:nvPr/>
        </p:nvSpPr>
        <p:spPr bwMode="auto">
          <a:xfrm>
            <a:off x="2743200" y="5380038"/>
            <a:ext cx="1312863"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00000"/>
                </a:solidFill>
              </a:rPr>
              <a:t>oxidation</a:t>
            </a:r>
            <a:endParaRPr lang="en-US" sz="2800"/>
          </a:p>
        </p:txBody>
      </p:sp>
      <p:sp>
        <p:nvSpPr>
          <p:cNvPr id="433346" name="Freeform 194"/>
          <p:cNvSpPr>
            <a:spLocks/>
          </p:cNvSpPr>
          <p:nvPr/>
        </p:nvSpPr>
        <p:spPr bwMode="auto">
          <a:xfrm>
            <a:off x="3429000" y="6310313"/>
            <a:ext cx="3200400" cy="381000"/>
          </a:xfrm>
          <a:custGeom>
            <a:avLst/>
            <a:gdLst>
              <a:gd name="T0" fmla="*/ 0 w 2064"/>
              <a:gd name="T1" fmla="*/ 0 h 192"/>
              <a:gd name="T2" fmla="*/ 0 w 2064"/>
              <a:gd name="T3" fmla="*/ 2147483647 h 192"/>
              <a:gd name="T4" fmla="*/ 2147483647 w 2064"/>
              <a:gd name="T5" fmla="*/ 2147483647 h 192"/>
              <a:gd name="T6" fmla="*/ 2147483647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a:solidFill>
              <a:srgbClr val="198D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3347" name="Text Box 195"/>
          <p:cNvSpPr txBox="1">
            <a:spLocks noChangeArrowheads="1"/>
          </p:cNvSpPr>
          <p:nvPr/>
        </p:nvSpPr>
        <p:spPr bwMode="auto">
          <a:xfrm>
            <a:off x="4329113" y="6462713"/>
            <a:ext cx="134143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00000"/>
                </a:solidFill>
              </a:rPr>
              <a:t>reduction</a:t>
            </a:r>
            <a:endParaRPr lang="en-US" sz="2800"/>
          </a:p>
        </p:txBody>
      </p:sp>
      <p:grpSp>
        <p:nvGrpSpPr>
          <p:cNvPr id="6" name="Group 196"/>
          <p:cNvGrpSpPr>
            <a:grpSpLocks/>
          </p:cNvGrpSpPr>
          <p:nvPr/>
        </p:nvGrpSpPr>
        <p:grpSpPr bwMode="auto">
          <a:xfrm>
            <a:off x="1676400" y="5776913"/>
            <a:ext cx="1743075" cy="1066800"/>
            <a:chOff x="1056" y="3648"/>
            <a:chExt cx="1098" cy="672"/>
          </a:xfrm>
        </p:grpSpPr>
        <p:sp>
          <p:nvSpPr>
            <p:cNvPr id="56332" name="AutoShape 197"/>
            <p:cNvSpPr>
              <a:spLocks noChangeArrowheads="1"/>
            </p:cNvSpPr>
            <p:nvPr/>
          </p:nvSpPr>
          <p:spPr bwMode="auto">
            <a:xfrm flipV="1">
              <a:off x="1056" y="3648"/>
              <a:ext cx="1098"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1" y="7810"/>
                  </a:moveTo>
                  <a:cubicBezTo>
                    <a:pt x="18908" y="3710"/>
                    <a:pt x="15102" y="924"/>
                    <a:pt x="10800" y="924"/>
                  </a:cubicBezTo>
                  <a:cubicBezTo>
                    <a:pt x="5346" y="925"/>
                    <a:pt x="925" y="5346"/>
                    <a:pt x="925" y="10800"/>
                  </a:cubicBezTo>
                  <a:lnTo>
                    <a:pt x="-1" y="10799"/>
                  </a:lnTo>
                  <a:cubicBezTo>
                    <a:pt x="0" y="4835"/>
                    <a:pt x="4835" y="0"/>
                    <a:pt x="10800" y="0"/>
                  </a:cubicBezTo>
                  <a:cubicBezTo>
                    <a:pt x="15504" y="-1"/>
                    <a:pt x="19668" y="3045"/>
                    <a:pt x="21093" y="7530"/>
                  </a:cubicBezTo>
                  <a:lnTo>
                    <a:pt x="23666" y="6712"/>
                  </a:lnTo>
                  <a:lnTo>
                    <a:pt x="21610" y="10683"/>
                  </a:lnTo>
                  <a:lnTo>
                    <a:pt x="17638" y="8627"/>
                  </a:lnTo>
                  <a:lnTo>
                    <a:pt x="20211" y="7810"/>
                  </a:lnTo>
                  <a:close/>
                </a:path>
              </a:pathLst>
            </a:custGeom>
            <a:solidFill>
              <a:srgbClr val="CC0000"/>
            </a:solidFill>
            <a:ln w="38100">
              <a:solidFill>
                <a:srgbClr val="CC0000"/>
              </a:solidFill>
              <a:miter lim="800000"/>
              <a:headEnd/>
              <a:tailEnd/>
            </a:ln>
          </p:spPr>
          <p:txBody>
            <a:bodyPr wrap="none" anchor="ctr"/>
            <a:lstStyle/>
            <a:p>
              <a:endParaRPr lang="en-US"/>
            </a:p>
          </p:txBody>
        </p:sp>
        <p:sp>
          <p:nvSpPr>
            <p:cNvPr id="56333" name="AutoShape 198"/>
            <p:cNvSpPr>
              <a:spLocks noChangeArrowheads="1"/>
            </p:cNvSpPr>
            <p:nvPr/>
          </p:nvSpPr>
          <p:spPr bwMode="auto">
            <a:xfrm>
              <a:off x="1488" y="4032"/>
              <a:ext cx="288" cy="288"/>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H</a:t>
              </a:r>
              <a:endParaRPr lang="en-US">
                <a:solidFill>
                  <a:srgbClr val="FFEA18"/>
                </a:solidFill>
              </a:endParaRPr>
            </a:p>
          </p:txBody>
        </p:sp>
      </p:grpSp>
      <p:sp>
        <p:nvSpPr>
          <p:cNvPr id="433351" name="AutoShape 199"/>
          <p:cNvSpPr>
            <a:spLocks noChangeArrowheads="1"/>
          </p:cNvSpPr>
          <p:nvPr/>
        </p:nvSpPr>
        <p:spPr bwMode="auto">
          <a:xfrm>
            <a:off x="2682875" y="6597650"/>
            <a:ext cx="260350" cy="260350"/>
          </a:xfrm>
          <a:prstGeom prst="star16">
            <a:avLst>
              <a:gd name="adj" fmla="val 37500"/>
            </a:avLst>
          </a:prstGeom>
          <a:solidFill>
            <a:schemeClr val="bg1"/>
          </a:solidFill>
          <a:ln w="9525">
            <a:solidFill>
              <a:schemeClr val="bg1"/>
            </a:solidFill>
            <a:miter lim="800000"/>
            <a:headEnd/>
            <a:tailEnd/>
          </a:ln>
        </p:spPr>
        <p:txBody>
          <a:bodyPr wrap="none" anchor="ctr"/>
          <a:lstStyle/>
          <a:p>
            <a:r>
              <a:rPr lang="en-US" sz="1800">
                <a:solidFill>
                  <a:schemeClr val="accent2"/>
                </a:solidFill>
              </a:rPr>
              <a:t>e</a:t>
            </a:r>
            <a:r>
              <a:rPr lang="en-US" sz="1800" baseline="30000">
                <a:solidFill>
                  <a:schemeClr val="accent2"/>
                </a:solidFill>
              </a:rPr>
              <a:t>-</a:t>
            </a:r>
            <a:endParaRPr lang="en-US" sz="1800">
              <a:solidFill>
                <a:schemeClr val="accent2"/>
              </a:solidFill>
            </a:endParaRPr>
          </a:p>
        </p:txBody>
      </p:sp>
    </p:spTree>
    <p:extLst>
      <p:ext uri="{BB962C8B-B14F-4D97-AF65-F5344CB8AC3E}">
        <p14:creationId xmlns:p14="http://schemas.microsoft.com/office/powerpoint/2010/main" val="3318859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3155">
                                            <p:txEl>
                                              <p:pRg st="1" end="1"/>
                                            </p:txEl>
                                          </p:spTgt>
                                        </p:tgtEl>
                                        <p:attrNameLst>
                                          <p:attrName>style.visibility</p:attrName>
                                        </p:attrNameLst>
                                      </p:cBhvr>
                                      <p:to>
                                        <p:strVal val="visible"/>
                                      </p:to>
                                    </p:set>
                                    <p:anim calcmode="lin" valueType="num">
                                      <p:cBhvr additive="base">
                                        <p:cTn id="13"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3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3155">
                                            <p:txEl>
                                              <p:pRg st="2" end="2"/>
                                            </p:txEl>
                                          </p:spTgt>
                                        </p:tgtEl>
                                        <p:attrNameLst>
                                          <p:attrName>style.visibility</p:attrName>
                                        </p:attrNameLst>
                                      </p:cBhvr>
                                      <p:to>
                                        <p:strVal val="visible"/>
                                      </p:to>
                                    </p:set>
                                    <p:anim calcmode="lin" valueType="num">
                                      <p:cBhvr additive="base">
                                        <p:cTn id="19"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31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3155">
                                            <p:txEl>
                                              <p:pRg st="3" end="3"/>
                                            </p:txEl>
                                          </p:spTgt>
                                        </p:tgtEl>
                                        <p:attrNameLst>
                                          <p:attrName>style.visibility</p:attrName>
                                        </p:attrNameLst>
                                      </p:cBhvr>
                                      <p:to>
                                        <p:strVal val="visible"/>
                                      </p:to>
                                    </p:set>
                                    <p:anim calcmode="lin" valueType="num">
                                      <p:cBhvr additive="base">
                                        <p:cTn id="30" dur="500" fill="hold"/>
                                        <p:tgtEl>
                                          <p:spTgt spid="4331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331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5" name="Vibro Up"/>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Vibro Up"/>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33343"/>
                                        </p:tgtEl>
                                        <p:attrNameLst>
                                          <p:attrName>style.visibility</p:attrName>
                                        </p:attrNameLst>
                                      </p:cBhvr>
                                      <p:to>
                                        <p:strVal val="visible"/>
                                      </p:to>
                                    </p:set>
                                    <p:animEffect transition="in" filter="wipe(left)">
                                      <p:cBhvr>
                                        <p:cTn id="46" dur="500"/>
                                        <p:tgtEl>
                                          <p:spTgt spid="433343"/>
                                        </p:tgtEl>
                                      </p:cBhvr>
                                    </p:animEffect>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3344"/>
                                        </p:tgtEl>
                                        <p:attrNameLst>
                                          <p:attrName>style.visibility</p:attrName>
                                        </p:attrNameLst>
                                      </p:cBhvr>
                                      <p:to>
                                        <p:strVal val="visible"/>
                                      </p:to>
                                    </p:set>
                                    <p:animEffect transition="in" filter="wipe(left)">
                                      <p:cBhvr>
                                        <p:cTn id="51" dur="500"/>
                                        <p:tgtEl>
                                          <p:spTgt spid="433344"/>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33346"/>
                                        </p:tgtEl>
                                        <p:attrNameLst>
                                          <p:attrName>style.visibility</p:attrName>
                                        </p:attrNameLst>
                                      </p:cBhvr>
                                      <p:to>
                                        <p:strVal val="visible"/>
                                      </p:to>
                                    </p:set>
                                    <p:animEffect transition="in" filter="wipe(left)">
                                      <p:cBhvr>
                                        <p:cTn id="56" dur="500"/>
                                        <p:tgtEl>
                                          <p:spTgt spid="433346"/>
                                        </p:tgtEl>
                                      </p:cBhvr>
                                    </p:animEffect>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33347"/>
                                        </p:tgtEl>
                                        <p:attrNameLst>
                                          <p:attrName>style.visibility</p:attrName>
                                        </p:attrNameLst>
                                      </p:cBhvr>
                                      <p:to>
                                        <p:strVal val="visible"/>
                                      </p:to>
                                    </p:set>
                                    <p:animEffect transition="in" filter="wipe(left)">
                                      <p:cBhvr>
                                        <p:cTn id="61" dur="500"/>
                                        <p:tgtEl>
                                          <p:spTgt spid="433347"/>
                                        </p:tgtEl>
                                      </p:cBhvr>
                                    </p:animEffect>
                                  </p:childTnLst>
                                  <p:subTnLst>
                                    <p:audio>
                                      <p:cMediaNode>
                                        <p:cTn display="0" masterRel="sameClick">
                                          <p:stCondLst>
                                            <p:cond evt="begin" delay="0">
                                              <p:tn val="59"/>
                                            </p:cond>
                                          </p:stCondLst>
                                          <p:endCondLst>
                                            <p:cond evt="onStopAudio" delay="0">
                                              <p:tgtEl>
                                                <p:sldTgt/>
                                              </p:tgtEl>
                                            </p:cond>
                                          </p:endCondLst>
                                        </p:cTn>
                                        <p:tgtEl>
                                          <p:sndTgt r:embed="rId4" name="Chimes"/>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tring"/>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33351"/>
                                        </p:tgtEl>
                                        <p:attrNameLst>
                                          <p:attrName>style.visibility</p:attrName>
                                        </p:attrNameLst>
                                      </p:cBhvr>
                                      <p:to>
                                        <p:strVal val="visible"/>
                                      </p:to>
                                    </p:set>
                                    <p:animEffect transition="in" filter="wipe(left)">
                                      <p:cBhvr>
                                        <p:cTn id="71" dur="500"/>
                                        <p:tgtEl>
                                          <p:spTgt spid="433351"/>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P spid="433343" grpId="0" animBg="1"/>
      <p:bldP spid="433344" grpId="0" animBg="1" autoUpdateAnimBg="0"/>
      <p:bldP spid="433346" grpId="0" animBg="1"/>
      <p:bldP spid="433347" grpId="0" animBg="1" autoUpdateAnimBg="0"/>
      <p:bldP spid="43335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2081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4"/>
          <p:cNvSpPr>
            <a:spLocks noChangeArrowheads="1"/>
          </p:cNvSpPr>
          <p:nvPr/>
        </p:nvSpPr>
        <p:spPr bwMode="auto">
          <a:xfrm>
            <a:off x="990600" y="1981200"/>
            <a:ext cx="7848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460375" algn="l" eaLnBrk="1" hangingPunct="1">
              <a:tabLst>
                <a:tab pos="1373188" algn="l"/>
                <a:tab pos="1825625" algn="l"/>
              </a:tabLst>
            </a:pPr>
            <a:r>
              <a:rPr lang="en-US" sz="3600">
                <a:solidFill>
                  <a:srgbClr val="0F116A"/>
                </a:solidFill>
              </a:rPr>
              <a:t>Cellular Respiration</a:t>
            </a:r>
            <a:r>
              <a:rPr lang="en-US" sz="3600">
                <a:solidFill>
                  <a:schemeClr val="tx2"/>
                </a:solidFill>
              </a:rPr>
              <a:t/>
            </a:r>
            <a:br>
              <a:rPr lang="en-US" sz="3600">
                <a:solidFill>
                  <a:schemeClr val="tx2"/>
                </a:solidFill>
              </a:rPr>
            </a:br>
            <a:r>
              <a:rPr lang="en-US" sz="3600">
                <a:solidFill>
                  <a:schemeClr val="tx2"/>
                </a:solidFill>
              </a:rPr>
              <a:t>	Other Metabolites &amp; </a:t>
            </a:r>
            <a:br>
              <a:rPr lang="en-US" sz="3600">
                <a:solidFill>
                  <a:schemeClr val="tx2"/>
                </a:solidFill>
              </a:rPr>
            </a:br>
            <a:r>
              <a:rPr lang="en-US" sz="3600">
                <a:solidFill>
                  <a:schemeClr val="tx2"/>
                </a:solidFill>
              </a:rPr>
              <a:t>	Control of Respiration</a:t>
            </a:r>
          </a:p>
        </p:txBody>
      </p:sp>
    </p:spTree>
    <p:extLst>
      <p:ext uri="{BB962C8B-B14F-4D97-AF65-F5344CB8AC3E}">
        <p14:creationId xmlns:p14="http://schemas.microsoft.com/office/powerpoint/2010/main" val="12328785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pPr eaLnBrk="1" hangingPunct="1"/>
            <a:r>
              <a:rPr lang="en-US">
                <a:latin typeface="Times New Roman" charset="0"/>
              </a:rPr>
              <a:t>Cellular respiration</a:t>
            </a:r>
          </a:p>
        </p:txBody>
      </p:sp>
      <p:pic>
        <p:nvPicPr>
          <p:cNvPr id="185346" name="Picture 3"/>
          <p:cNvPicPr>
            <a:picLocks noChangeAspect="1" noChangeArrowheads="1"/>
          </p:cNvPicPr>
          <p:nvPr/>
        </p:nvPicPr>
        <p:blipFill>
          <a:blip r:embed="rId4">
            <a:extLst>
              <a:ext uri="{28A0092B-C50C-407E-A947-70E740481C1C}">
                <a14:useLocalDpi xmlns:a14="http://schemas.microsoft.com/office/drawing/2010/main" val="0"/>
              </a:ext>
            </a:extLst>
          </a:blip>
          <a:srcRect b="4889"/>
          <a:stretch>
            <a:fillRect/>
          </a:stretch>
        </p:blipFill>
        <p:spPr bwMode="auto">
          <a:xfrm>
            <a:off x="1066800" y="1371600"/>
            <a:ext cx="6934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8" name="Oval 4"/>
          <p:cNvSpPr>
            <a:spLocks noChangeArrowheads="1"/>
          </p:cNvSpPr>
          <p:nvPr/>
        </p:nvSpPr>
        <p:spPr bwMode="auto">
          <a:xfrm>
            <a:off x="1057275" y="3294063"/>
            <a:ext cx="1011238" cy="630237"/>
          </a:xfrm>
          <a:prstGeom prst="ellipse">
            <a:avLst/>
          </a:prstGeom>
          <a:noFill/>
          <a:ln w="444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102199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wipe(left)">
                                      <p:cBhvr>
                                        <p:cTn id="7" dur="500"/>
                                        <p:tgtEl>
                                          <p:spTgt spid="36966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7" descr="06_15NutrientCatabolis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12725"/>
            <a:ext cx="8548687"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2" name="Text Box 8"/>
          <p:cNvSpPr txBox="1">
            <a:spLocks noChangeArrowheads="1"/>
          </p:cNvSpPr>
          <p:nvPr/>
        </p:nvSpPr>
        <p:spPr bwMode="auto">
          <a:xfrm>
            <a:off x="1874838" y="373063"/>
            <a:ext cx="12509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Food, such as</a:t>
            </a:r>
          </a:p>
          <a:p>
            <a:pPr algn="l">
              <a:lnSpc>
                <a:spcPct val="90000"/>
              </a:lnSpc>
            </a:pPr>
            <a:r>
              <a:rPr lang="en-US" sz="1400"/>
              <a:t>peanuts</a:t>
            </a:r>
          </a:p>
        </p:txBody>
      </p:sp>
      <p:sp>
        <p:nvSpPr>
          <p:cNvPr id="189443" name="Text Box 9"/>
          <p:cNvSpPr txBox="1">
            <a:spLocks noChangeArrowheads="1"/>
          </p:cNvSpPr>
          <p:nvPr/>
        </p:nvSpPr>
        <p:spPr bwMode="auto">
          <a:xfrm>
            <a:off x="5805488" y="2444750"/>
            <a:ext cx="733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solidFill>
                  <a:schemeClr val="bg1"/>
                </a:solidFill>
              </a:rPr>
              <a:t>Proteins</a:t>
            </a:r>
          </a:p>
        </p:txBody>
      </p:sp>
      <p:sp>
        <p:nvSpPr>
          <p:cNvPr id="189444" name="Text Box 10"/>
          <p:cNvSpPr txBox="1">
            <a:spLocks noChangeArrowheads="1"/>
          </p:cNvSpPr>
          <p:nvPr/>
        </p:nvSpPr>
        <p:spPr bwMode="auto">
          <a:xfrm>
            <a:off x="3389313" y="2444750"/>
            <a:ext cx="387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solidFill>
                  <a:schemeClr val="bg1"/>
                </a:solidFill>
              </a:rPr>
              <a:t>Fats</a:t>
            </a:r>
          </a:p>
        </p:txBody>
      </p:sp>
      <p:sp>
        <p:nvSpPr>
          <p:cNvPr id="189445" name="Text Box 11"/>
          <p:cNvSpPr txBox="1">
            <a:spLocks noChangeArrowheads="1"/>
          </p:cNvSpPr>
          <p:nvPr/>
        </p:nvSpPr>
        <p:spPr bwMode="auto">
          <a:xfrm>
            <a:off x="425450" y="2444750"/>
            <a:ext cx="13271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solidFill>
                  <a:schemeClr val="bg1"/>
                </a:solidFill>
              </a:rPr>
              <a:t>Carbohydrates</a:t>
            </a:r>
          </a:p>
        </p:txBody>
      </p:sp>
      <p:sp>
        <p:nvSpPr>
          <p:cNvPr id="189446" name="Text Box 12"/>
          <p:cNvSpPr txBox="1">
            <a:spLocks noChangeArrowheads="1"/>
          </p:cNvSpPr>
          <p:nvPr/>
        </p:nvSpPr>
        <p:spPr bwMode="auto">
          <a:xfrm>
            <a:off x="630238" y="4721225"/>
            <a:ext cx="7493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Glucose</a:t>
            </a:r>
          </a:p>
        </p:txBody>
      </p:sp>
      <p:sp>
        <p:nvSpPr>
          <p:cNvPr id="189447" name="Text Box 13"/>
          <p:cNvSpPr txBox="1">
            <a:spLocks noChangeArrowheads="1"/>
          </p:cNvSpPr>
          <p:nvPr/>
        </p:nvSpPr>
        <p:spPr bwMode="auto">
          <a:xfrm>
            <a:off x="7018338" y="4424363"/>
            <a:ext cx="1825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O</a:t>
            </a:r>
            <a:r>
              <a:rPr lang="en-US" sz="1300"/>
              <a:t>XIDATIVE</a:t>
            </a:r>
            <a:endParaRPr lang="en-US" sz="1400"/>
          </a:p>
          <a:p>
            <a:pPr algn="ctr">
              <a:lnSpc>
                <a:spcPct val="90000"/>
              </a:lnSpc>
            </a:pPr>
            <a:r>
              <a:rPr lang="en-US" sz="1400"/>
              <a:t>P</a:t>
            </a:r>
            <a:r>
              <a:rPr lang="en-US" sz="1300"/>
              <a:t>HOSPHORYLATION</a:t>
            </a:r>
            <a:endParaRPr lang="en-US" sz="1400"/>
          </a:p>
          <a:p>
            <a:pPr algn="ctr">
              <a:lnSpc>
                <a:spcPct val="90000"/>
              </a:lnSpc>
            </a:pPr>
            <a:r>
              <a:rPr lang="en-US" sz="1400"/>
              <a:t>(Electron Transport</a:t>
            </a:r>
          </a:p>
          <a:p>
            <a:pPr algn="ctr">
              <a:lnSpc>
                <a:spcPct val="90000"/>
              </a:lnSpc>
            </a:pPr>
            <a:r>
              <a:rPr lang="en-US" sz="1400"/>
              <a:t>and Chemiosmosis)</a:t>
            </a:r>
          </a:p>
        </p:txBody>
      </p:sp>
      <p:sp>
        <p:nvSpPr>
          <p:cNvPr id="189448" name="Text Box 14"/>
          <p:cNvSpPr txBox="1">
            <a:spLocks noChangeArrowheads="1"/>
          </p:cNvSpPr>
          <p:nvPr/>
        </p:nvSpPr>
        <p:spPr bwMode="auto">
          <a:xfrm>
            <a:off x="5535613" y="4570413"/>
            <a:ext cx="6715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CITRIC</a:t>
            </a:r>
          </a:p>
          <a:p>
            <a:pPr algn="ctr">
              <a:lnSpc>
                <a:spcPct val="90000"/>
              </a:lnSpc>
            </a:pPr>
            <a:r>
              <a:rPr lang="en-US" sz="1400"/>
              <a:t>ACID</a:t>
            </a:r>
          </a:p>
          <a:p>
            <a:pPr algn="ctr">
              <a:lnSpc>
                <a:spcPct val="90000"/>
              </a:lnSpc>
            </a:pPr>
            <a:r>
              <a:rPr lang="en-US" sz="1400"/>
              <a:t>CYCLE</a:t>
            </a:r>
          </a:p>
        </p:txBody>
      </p:sp>
      <p:sp>
        <p:nvSpPr>
          <p:cNvPr id="189449" name="Text Box 15"/>
          <p:cNvSpPr txBox="1">
            <a:spLocks noChangeArrowheads="1"/>
          </p:cNvSpPr>
          <p:nvPr/>
        </p:nvSpPr>
        <p:spPr bwMode="auto">
          <a:xfrm>
            <a:off x="3867150" y="4640263"/>
            <a:ext cx="7334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Acetyl</a:t>
            </a:r>
          </a:p>
          <a:p>
            <a:pPr algn="ctr"/>
            <a:r>
              <a:rPr lang="en-US" sz="1400"/>
              <a:t>CoA</a:t>
            </a:r>
          </a:p>
        </p:txBody>
      </p:sp>
      <p:sp>
        <p:nvSpPr>
          <p:cNvPr id="189450" name="Text Box 16"/>
          <p:cNvSpPr txBox="1">
            <a:spLocks noChangeArrowheads="1"/>
          </p:cNvSpPr>
          <p:nvPr/>
        </p:nvSpPr>
        <p:spPr bwMode="auto">
          <a:xfrm>
            <a:off x="1262063" y="5008563"/>
            <a:ext cx="12096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GLYCOLYSIS</a:t>
            </a:r>
          </a:p>
        </p:txBody>
      </p:sp>
      <p:sp>
        <p:nvSpPr>
          <p:cNvPr id="189451" name="Text Box 17"/>
          <p:cNvSpPr txBox="1">
            <a:spLocks noChangeArrowheads="1"/>
          </p:cNvSpPr>
          <p:nvPr/>
        </p:nvSpPr>
        <p:spPr bwMode="auto">
          <a:xfrm>
            <a:off x="2409825" y="4724400"/>
            <a:ext cx="752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Pyruvate</a:t>
            </a:r>
          </a:p>
        </p:txBody>
      </p:sp>
      <p:sp>
        <p:nvSpPr>
          <p:cNvPr id="189452" name="Text Box 18"/>
          <p:cNvSpPr txBox="1">
            <a:spLocks noChangeArrowheads="1"/>
          </p:cNvSpPr>
          <p:nvPr/>
        </p:nvSpPr>
        <p:spPr bwMode="auto">
          <a:xfrm>
            <a:off x="5648325" y="3076575"/>
            <a:ext cx="1108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Amino acids</a:t>
            </a:r>
          </a:p>
        </p:txBody>
      </p:sp>
      <p:sp>
        <p:nvSpPr>
          <p:cNvPr id="189453" name="Text Box 19"/>
          <p:cNvSpPr txBox="1">
            <a:spLocks noChangeArrowheads="1"/>
          </p:cNvSpPr>
          <p:nvPr/>
        </p:nvSpPr>
        <p:spPr bwMode="auto">
          <a:xfrm>
            <a:off x="2808288" y="3078163"/>
            <a:ext cx="8270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Glycerol</a:t>
            </a:r>
          </a:p>
        </p:txBody>
      </p:sp>
      <p:sp>
        <p:nvSpPr>
          <p:cNvPr id="189454" name="Text Box 20"/>
          <p:cNvSpPr txBox="1">
            <a:spLocks noChangeArrowheads="1"/>
          </p:cNvSpPr>
          <p:nvPr/>
        </p:nvSpPr>
        <p:spPr bwMode="auto">
          <a:xfrm>
            <a:off x="749300" y="3079750"/>
            <a:ext cx="6445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Sugars</a:t>
            </a:r>
          </a:p>
        </p:txBody>
      </p:sp>
      <p:sp>
        <p:nvSpPr>
          <p:cNvPr id="189455" name="Text Box 21"/>
          <p:cNvSpPr txBox="1">
            <a:spLocks noChangeArrowheads="1"/>
          </p:cNvSpPr>
          <p:nvPr/>
        </p:nvSpPr>
        <p:spPr bwMode="auto">
          <a:xfrm>
            <a:off x="3713163" y="3082925"/>
            <a:ext cx="9540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Fatty acids</a:t>
            </a:r>
          </a:p>
        </p:txBody>
      </p:sp>
      <p:sp>
        <p:nvSpPr>
          <p:cNvPr id="189456" name="Text Box 22"/>
          <p:cNvSpPr txBox="1">
            <a:spLocks noChangeArrowheads="1"/>
          </p:cNvSpPr>
          <p:nvPr/>
        </p:nvSpPr>
        <p:spPr bwMode="auto">
          <a:xfrm>
            <a:off x="6884988" y="3462338"/>
            <a:ext cx="695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Amino </a:t>
            </a:r>
          </a:p>
          <a:p>
            <a:pPr algn="l">
              <a:lnSpc>
                <a:spcPct val="90000"/>
              </a:lnSpc>
            </a:pPr>
            <a:r>
              <a:rPr lang="en-US" sz="1400"/>
              <a:t>groups</a:t>
            </a:r>
          </a:p>
        </p:txBody>
      </p:sp>
      <p:sp>
        <p:nvSpPr>
          <p:cNvPr id="189457" name="Text Box 23"/>
          <p:cNvSpPr txBox="1">
            <a:spLocks noChangeArrowheads="1"/>
          </p:cNvSpPr>
          <p:nvPr/>
        </p:nvSpPr>
        <p:spPr bwMode="auto">
          <a:xfrm>
            <a:off x="1727200" y="4721225"/>
            <a:ext cx="3429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G3P</a:t>
            </a:r>
          </a:p>
        </p:txBody>
      </p:sp>
      <p:sp>
        <p:nvSpPr>
          <p:cNvPr id="189458" name="Text Box 24"/>
          <p:cNvSpPr txBox="1">
            <a:spLocks noChangeArrowheads="1"/>
          </p:cNvSpPr>
          <p:nvPr/>
        </p:nvSpPr>
        <p:spPr bwMode="auto">
          <a:xfrm>
            <a:off x="4106863" y="5981700"/>
            <a:ext cx="3429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ATP</a:t>
            </a:r>
          </a:p>
        </p:txBody>
      </p:sp>
    </p:spTree>
    <p:extLst>
      <p:ext uri="{BB962C8B-B14F-4D97-AF65-F5344CB8AC3E}">
        <p14:creationId xmlns:p14="http://schemas.microsoft.com/office/powerpoint/2010/main" val="130927752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09600" y="685800"/>
            <a:ext cx="8534400" cy="762000"/>
          </a:xfrm>
        </p:spPr>
        <p:txBody>
          <a:bodyPr>
            <a:normAutofit fontScale="90000"/>
          </a:bodyPr>
          <a:lstStyle/>
          <a:p>
            <a:pPr eaLnBrk="1" hangingPunct="1"/>
            <a:r>
              <a:rPr lang="en-US">
                <a:latin typeface="Times New Roman" charset="0"/>
              </a:rPr>
              <a:t>Beyond glucose: Other carbohydrates</a:t>
            </a:r>
          </a:p>
        </p:txBody>
      </p:sp>
      <p:sp>
        <p:nvSpPr>
          <p:cNvPr id="371715" name="Rectangle 3" descr="Rectangle: Click to edit Master text styles&#10;Second level&#10;Third level&#10;Fourth level&#10;Fifth level"/>
          <p:cNvSpPr>
            <a:spLocks noGrp="1" noChangeArrowheads="1"/>
          </p:cNvSpPr>
          <p:nvPr>
            <p:ph type="body" idx="1"/>
          </p:nvPr>
        </p:nvSpPr>
        <p:spPr>
          <a:xfrm>
            <a:off x="838200" y="1371600"/>
            <a:ext cx="7772400" cy="1201738"/>
          </a:xfrm>
        </p:spPr>
        <p:txBody>
          <a:bodyPr/>
          <a:lstStyle/>
          <a:p>
            <a:pPr eaLnBrk="1" hangingPunct="1"/>
            <a:r>
              <a:rPr lang="en-US">
                <a:latin typeface="Tahoma" charset="0"/>
              </a:rPr>
              <a:t>Glycolysis accepts a wide range of carbohydrates fuels</a:t>
            </a:r>
          </a:p>
        </p:txBody>
      </p:sp>
      <p:grpSp>
        <p:nvGrpSpPr>
          <p:cNvPr id="2" name="Group 10"/>
          <p:cNvGrpSpPr>
            <a:grpSpLocks/>
          </p:cNvGrpSpPr>
          <p:nvPr/>
        </p:nvGrpSpPr>
        <p:grpSpPr bwMode="auto">
          <a:xfrm>
            <a:off x="1600200" y="2616200"/>
            <a:ext cx="6324600" cy="838200"/>
            <a:chOff x="960" y="3456"/>
            <a:chExt cx="3984" cy="528"/>
          </a:xfrm>
        </p:grpSpPr>
        <p:sp>
          <p:nvSpPr>
            <p:cNvPr id="191498" name="Rectangle 9"/>
            <p:cNvSpPr>
              <a:spLocks noChangeArrowheads="1"/>
            </p:cNvSpPr>
            <p:nvPr/>
          </p:nvSpPr>
          <p:spPr bwMode="auto">
            <a:xfrm>
              <a:off x="960" y="3456"/>
              <a:ext cx="3984"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1499" name="Rectangle 6"/>
            <p:cNvSpPr>
              <a:spLocks noChangeArrowheads="1"/>
            </p:cNvSpPr>
            <p:nvPr/>
          </p:nvSpPr>
          <p:spPr bwMode="auto">
            <a:xfrm>
              <a:off x="1008" y="3477"/>
              <a:ext cx="3881"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a:solidFill>
                    <a:srgbClr val="0F116A"/>
                  </a:solidFill>
                </a:rPr>
                <a:t>polysaccharides </a:t>
              </a:r>
              <a:r>
                <a:rPr lang="en-US" sz="3000">
                  <a:solidFill>
                    <a:srgbClr val="0F116A"/>
                  </a:solidFill>
                  <a:sym typeface="Symbol" charset="0"/>
                </a:rPr>
                <a:t>   </a:t>
              </a:r>
              <a:r>
                <a:rPr lang="en-US" sz="3000">
                  <a:solidFill>
                    <a:srgbClr val="0F116A"/>
                  </a:solidFill>
                </a:rPr>
                <a:t>glucose</a:t>
              </a:r>
            </a:p>
          </p:txBody>
        </p:sp>
        <p:sp>
          <p:nvSpPr>
            <p:cNvPr id="191500" name="Rectangle 7"/>
            <p:cNvSpPr>
              <a:spLocks noChangeArrowheads="1"/>
            </p:cNvSpPr>
            <p:nvPr/>
          </p:nvSpPr>
          <p:spPr bwMode="auto">
            <a:xfrm>
              <a:off x="2928" y="3696"/>
              <a:ext cx="9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CC0000"/>
                  </a:solidFill>
                </a:rPr>
                <a:t>hydrolysis</a:t>
              </a:r>
              <a:endParaRPr lang="en-US" sz="3000">
                <a:solidFill>
                  <a:srgbClr val="0F116A"/>
                </a:solidFill>
              </a:endParaRPr>
            </a:p>
          </p:txBody>
        </p:sp>
      </p:grpSp>
      <p:grpSp>
        <p:nvGrpSpPr>
          <p:cNvPr id="3" name="Group 11"/>
          <p:cNvGrpSpPr>
            <a:grpSpLocks/>
          </p:cNvGrpSpPr>
          <p:nvPr/>
        </p:nvGrpSpPr>
        <p:grpSpPr bwMode="auto">
          <a:xfrm>
            <a:off x="1600200" y="4483100"/>
            <a:ext cx="6324600" cy="838200"/>
            <a:chOff x="960" y="3456"/>
            <a:chExt cx="3984" cy="528"/>
          </a:xfrm>
        </p:grpSpPr>
        <p:sp>
          <p:nvSpPr>
            <p:cNvPr id="191495" name="Rectangle 12"/>
            <p:cNvSpPr>
              <a:spLocks noChangeArrowheads="1"/>
            </p:cNvSpPr>
            <p:nvPr/>
          </p:nvSpPr>
          <p:spPr bwMode="auto">
            <a:xfrm>
              <a:off x="960" y="3456"/>
              <a:ext cx="3984"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1496" name="Rectangle 13"/>
            <p:cNvSpPr>
              <a:spLocks noChangeArrowheads="1"/>
            </p:cNvSpPr>
            <p:nvPr/>
          </p:nvSpPr>
          <p:spPr bwMode="auto">
            <a:xfrm>
              <a:off x="1008" y="3477"/>
              <a:ext cx="3881"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a:solidFill>
                    <a:srgbClr val="0F116A"/>
                  </a:solidFill>
                </a:rPr>
                <a:t>other 6C sugars </a:t>
              </a:r>
              <a:r>
                <a:rPr lang="en-US" sz="3000">
                  <a:solidFill>
                    <a:srgbClr val="0F116A"/>
                  </a:solidFill>
                  <a:sym typeface="Symbol" charset="0"/>
                </a:rPr>
                <a:t>   </a:t>
              </a:r>
              <a:r>
                <a:rPr lang="en-US" sz="3000">
                  <a:solidFill>
                    <a:srgbClr val="0F116A"/>
                  </a:solidFill>
                </a:rPr>
                <a:t>glucose</a:t>
              </a:r>
            </a:p>
          </p:txBody>
        </p:sp>
        <p:sp>
          <p:nvSpPr>
            <p:cNvPr id="191497" name="Rectangle 14"/>
            <p:cNvSpPr>
              <a:spLocks noChangeArrowheads="1"/>
            </p:cNvSpPr>
            <p:nvPr/>
          </p:nvSpPr>
          <p:spPr bwMode="auto">
            <a:xfrm>
              <a:off x="3004" y="3696"/>
              <a:ext cx="8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CC0000"/>
                  </a:solidFill>
                </a:rPr>
                <a:t>modified</a:t>
              </a:r>
              <a:endParaRPr lang="en-US" sz="3000">
                <a:solidFill>
                  <a:srgbClr val="0F116A"/>
                </a:solidFill>
              </a:endParaRPr>
            </a:p>
          </p:txBody>
        </p:sp>
      </p:grpSp>
      <p:sp>
        <p:nvSpPr>
          <p:cNvPr id="371727" name="Rectangle 15" descr="Rectangle: Click to edit Master text styles&#10;Second level&#10;Third level&#10;Fourth level&#10;Fifth level"/>
          <p:cNvSpPr>
            <a:spLocks noChangeArrowheads="1"/>
          </p:cNvSpPr>
          <p:nvPr/>
        </p:nvSpPr>
        <p:spPr bwMode="auto">
          <a:xfrm>
            <a:off x="838200" y="3454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5850" lvl="2" indent="-228600" algn="l" eaLnBrk="1" hangingPunct="1">
              <a:spcBef>
                <a:spcPct val="20000"/>
              </a:spcBef>
              <a:buClr>
                <a:schemeClr val="hlink"/>
              </a:buClr>
              <a:buSzPct val="95000"/>
              <a:buFont typeface="Wingdings" charset="0"/>
              <a:buChar char="§"/>
            </a:pPr>
            <a:r>
              <a:rPr lang="en-US">
                <a:solidFill>
                  <a:srgbClr val="0F116A"/>
                </a:solidFill>
              </a:rPr>
              <a:t>ex. starch, glycogen</a:t>
            </a:r>
          </a:p>
        </p:txBody>
      </p:sp>
      <p:sp>
        <p:nvSpPr>
          <p:cNvPr id="371728" name="Rectangle 16" descr="Rectangle: Click to edit Master text styles&#10;Second level&#10;Third level&#10;Fourth level&#10;Fifth level"/>
          <p:cNvSpPr>
            <a:spLocks noChangeArrowheads="1"/>
          </p:cNvSpPr>
          <p:nvPr/>
        </p:nvSpPr>
        <p:spPr bwMode="auto">
          <a:xfrm>
            <a:off x="838200" y="535463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5850" lvl="2" indent="-228600" algn="l" eaLnBrk="1" hangingPunct="1">
              <a:spcBef>
                <a:spcPct val="20000"/>
              </a:spcBef>
              <a:buClr>
                <a:schemeClr val="hlink"/>
              </a:buClr>
              <a:buSzPct val="95000"/>
              <a:buFont typeface="Wingdings" charset="0"/>
              <a:buChar char="§"/>
            </a:pPr>
            <a:r>
              <a:rPr lang="en-US">
                <a:solidFill>
                  <a:srgbClr val="0F116A"/>
                </a:solidFill>
              </a:rPr>
              <a:t>ex. galactose, fructose</a:t>
            </a:r>
          </a:p>
        </p:txBody>
      </p:sp>
    </p:spTree>
    <p:extLst>
      <p:ext uri="{BB962C8B-B14F-4D97-AF65-F5344CB8AC3E}">
        <p14:creationId xmlns:p14="http://schemas.microsoft.com/office/powerpoint/2010/main" val="1323591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additive="base">
                                        <p:cTn id="7" dur="500" fill="hold"/>
                                        <p:tgtEl>
                                          <p:spTgt spid="371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27">
                                            <p:txEl>
                                              <p:pRg st="0" end="0"/>
                                            </p:txEl>
                                          </p:spTgt>
                                        </p:tgtEl>
                                        <p:attrNameLst>
                                          <p:attrName>style.visibility</p:attrName>
                                        </p:attrNameLst>
                                      </p:cBhvr>
                                      <p:to>
                                        <p:strVal val="visible"/>
                                      </p:to>
                                    </p:set>
                                    <p:anim calcmode="lin" valueType="num">
                                      <p:cBhvr additive="base">
                                        <p:cTn id="19" dur="500" fill="hold"/>
                                        <p:tgtEl>
                                          <p:spTgt spid="3717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28">
                                            <p:txEl>
                                              <p:pRg st="0" end="0"/>
                                            </p:txEl>
                                          </p:spTgt>
                                        </p:tgtEl>
                                        <p:attrNameLst>
                                          <p:attrName>style.visibility</p:attrName>
                                        </p:attrNameLst>
                                      </p:cBhvr>
                                      <p:to>
                                        <p:strVal val="visible"/>
                                      </p:to>
                                    </p:set>
                                    <p:anim calcmode="lin" valueType="num">
                                      <p:cBhvr additive="base">
                                        <p:cTn id="31" dur="500" fill="hold"/>
                                        <p:tgtEl>
                                          <p:spTgt spid="37172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P spid="371727" grpId="0" build="p" autoUpdateAnimBg="0"/>
      <p:bldP spid="371728"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2133600" y="2286000"/>
            <a:ext cx="4476750" cy="2743200"/>
            <a:chOff x="1344" y="1440"/>
            <a:chExt cx="2820" cy="1728"/>
          </a:xfrm>
        </p:grpSpPr>
        <p:grpSp>
          <p:nvGrpSpPr>
            <p:cNvPr id="193569" name="Group 38"/>
            <p:cNvGrpSpPr>
              <a:grpSpLocks/>
            </p:cNvGrpSpPr>
            <p:nvPr/>
          </p:nvGrpSpPr>
          <p:grpSpPr bwMode="auto">
            <a:xfrm>
              <a:off x="1344" y="1440"/>
              <a:ext cx="756" cy="1728"/>
              <a:chOff x="1344" y="1440"/>
              <a:chExt cx="756" cy="1728"/>
            </a:xfrm>
          </p:grpSpPr>
          <p:sp>
            <p:nvSpPr>
              <p:cNvPr id="193580" name="Rectangle 39"/>
              <p:cNvSpPr>
                <a:spLocks noChangeArrowheads="1"/>
              </p:cNvSpPr>
              <p:nvPr/>
            </p:nvSpPr>
            <p:spPr bwMode="auto">
              <a:xfrm>
                <a:off x="1344" y="1440"/>
                <a:ext cx="72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3581" name="Group 40"/>
              <p:cNvGrpSpPr>
                <a:grpSpLocks/>
              </p:cNvGrpSpPr>
              <p:nvPr/>
            </p:nvGrpSpPr>
            <p:grpSpPr bwMode="auto">
              <a:xfrm>
                <a:off x="1392" y="1756"/>
                <a:ext cx="708" cy="1172"/>
                <a:chOff x="1392" y="1756"/>
                <a:chExt cx="708" cy="1172"/>
              </a:xfrm>
            </p:grpSpPr>
            <p:sp>
              <p:nvSpPr>
                <p:cNvPr id="193582" name="Text Box 41"/>
                <p:cNvSpPr txBox="1">
                  <a:spLocks noChangeArrowheads="1"/>
                </p:cNvSpPr>
                <p:nvPr/>
              </p:nvSpPr>
              <p:spPr bwMode="auto">
                <a:xfrm flipH="1">
                  <a:off x="1776" y="2248"/>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sz="3600">
                      <a:solidFill>
                        <a:srgbClr val="1822CD"/>
                      </a:solidFill>
                    </a:rPr>
                    <a:t>N</a:t>
                  </a:r>
                  <a:endParaRPr lang="en-US" sz="3600">
                    <a:solidFill>
                      <a:srgbClr val="000000"/>
                    </a:solidFill>
                  </a:endParaRPr>
                </a:p>
              </p:txBody>
            </p:sp>
            <p:sp>
              <p:nvSpPr>
                <p:cNvPr id="193583" name="Line 42"/>
                <p:cNvSpPr>
                  <a:spLocks noChangeShapeType="1"/>
                </p:cNvSpPr>
                <p:nvPr/>
              </p:nvSpPr>
              <p:spPr bwMode="auto">
                <a:xfrm flipH="1" flipV="1">
                  <a:off x="1668" y="1968"/>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84" name="Line 43"/>
                <p:cNvSpPr>
                  <a:spLocks noChangeShapeType="1"/>
                </p:cNvSpPr>
                <p:nvPr/>
              </p:nvSpPr>
              <p:spPr bwMode="auto">
                <a:xfrm rot="5400000" flipH="1" flipV="1">
                  <a:off x="1668" y="2496"/>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85" name="Text Box 44"/>
                <p:cNvSpPr txBox="1">
                  <a:spLocks noChangeArrowheads="1"/>
                </p:cNvSpPr>
                <p:nvPr/>
              </p:nvSpPr>
              <p:spPr bwMode="auto">
                <a:xfrm flipH="1">
                  <a:off x="1392" y="175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3600">
                      <a:solidFill>
                        <a:srgbClr val="1822CD"/>
                      </a:solidFill>
                    </a:rPr>
                    <a:t>H</a:t>
                  </a:r>
                  <a:endParaRPr lang="en-US"/>
                </a:p>
              </p:txBody>
            </p:sp>
            <p:sp>
              <p:nvSpPr>
                <p:cNvPr id="193586" name="Text Box 45"/>
                <p:cNvSpPr txBox="1">
                  <a:spLocks noChangeArrowheads="1"/>
                </p:cNvSpPr>
                <p:nvPr/>
              </p:nvSpPr>
              <p:spPr bwMode="auto">
                <a:xfrm flipH="1">
                  <a:off x="1392" y="2524"/>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3600">
                      <a:solidFill>
                        <a:srgbClr val="1822CD"/>
                      </a:solidFill>
                    </a:rPr>
                    <a:t>H</a:t>
                  </a:r>
                  <a:endParaRPr lang="en-US">
                    <a:solidFill>
                      <a:srgbClr val="1822CD"/>
                    </a:solidFill>
                  </a:endParaRPr>
                </a:p>
              </p:txBody>
            </p:sp>
          </p:grpSp>
        </p:grpSp>
        <p:grpSp>
          <p:nvGrpSpPr>
            <p:cNvPr id="193570" name="Group 46"/>
            <p:cNvGrpSpPr>
              <a:grpSpLocks/>
            </p:cNvGrpSpPr>
            <p:nvPr/>
          </p:nvGrpSpPr>
          <p:grpSpPr bwMode="auto">
            <a:xfrm>
              <a:off x="2016" y="1440"/>
              <a:ext cx="2148" cy="1728"/>
              <a:chOff x="2016" y="1440"/>
              <a:chExt cx="2148" cy="1728"/>
            </a:xfrm>
          </p:grpSpPr>
          <p:sp>
            <p:nvSpPr>
              <p:cNvPr id="193571" name="Rectangle 47"/>
              <p:cNvSpPr>
                <a:spLocks noChangeArrowheads="1"/>
              </p:cNvSpPr>
              <p:nvPr/>
            </p:nvSpPr>
            <p:spPr bwMode="auto">
              <a:xfrm>
                <a:off x="2064" y="1440"/>
                <a:ext cx="182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3572" name="Group 48"/>
              <p:cNvGrpSpPr>
                <a:grpSpLocks/>
              </p:cNvGrpSpPr>
              <p:nvPr/>
            </p:nvGrpSpPr>
            <p:grpSpPr bwMode="auto">
              <a:xfrm>
                <a:off x="2568" y="1548"/>
                <a:ext cx="1596" cy="923"/>
                <a:chOff x="2532" y="1516"/>
                <a:chExt cx="1596" cy="923"/>
              </a:xfrm>
            </p:grpSpPr>
            <p:sp>
              <p:nvSpPr>
                <p:cNvPr id="193576" name="Text Box 49"/>
                <p:cNvSpPr txBox="1">
                  <a:spLocks noChangeArrowheads="1"/>
                </p:cNvSpPr>
                <p:nvPr/>
              </p:nvSpPr>
              <p:spPr bwMode="auto">
                <a:xfrm>
                  <a:off x="2532" y="1966"/>
                  <a:ext cx="159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20000"/>
                    </a:lnSpc>
                    <a:spcBef>
                      <a:spcPct val="50000"/>
                    </a:spcBef>
                  </a:pPr>
                  <a:endParaRPr lang="en-US" sz="3600">
                    <a:solidFill>
                      <a:srgbClr val="2F8B20"/>
                    </a:solidFill>
                  </a:endParaRPr>
                </a:p>
                <a:p>
                  <a:pPr>
                    <a:lnSpc>
                      <a:spcPct val="50000"/>
                    </a:lnSpc>
                    <a:spcBef>
                      <a:spcPct val="50000"/>
                    </a:spcBef>
                  </a:pPr>
                  <a:r>
                    <a:rPr lang="en-US" sz="3600">
                      <a:solidFill>
                        <a:srgbClr val="2F8B20"/>
                      </a:solidFill>
                    </a:rPr>
                    <a:t>C—OH</a:t>
                  </a:r>
                </a:p>
              </p:txBody>
            </p:sp>
            <p:grpSp>
              <p:nvGrpSpPr>
                <p:cNvPr id="193577" name="Group 50"/>
                <p:cNvGrpSpPr>
                  <a:grpSpLocks/>
                </p:cNvGrpSpPr>
                <p:nvPr/>
              </p:nvGrpSpPr>
              <p:grpSpPr bwMode="auto">
                <a:xfrm>
                  <a:off x="2798" y="1516"/>
                  <a:ext cx="340" cy="644"/>
                  <a:chOff x="1296" y="2832"/>
                  <a:chExt cx="340" cy="644"/>
                </a:xfrm>
              </p:grpSpPr>
              <p:sp>
                <p:nvSpPr>
                  <p:cNvPr id="193578" name="Rectangle 51"/>
                  <p:cNvSpPr>
                    <a:spLocks noChangeArrowheads="1"/>
                  </p:cNvSpPr>
                  <p:nvPr/>
                </p:nvSpPr>
                <p:spPr bwMode="auto">
                  <a:xfrm>
                    <a:off x="1327" y="3072"/>
                    <a:ext cx="2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2F8B20"/>
                        </a:solidFill>
                      </a:rPr>
                      <a:t>||</a:t>
                    </a:r>
                  </a:p>
                </p:txBody>
              </p:sp>
              <p:sp>
                <p:nvSpPr>
                  <p:cNvPr id="193579" name="Rectangle 52"/>
                  <p:cNvSpPr>
                    <a:spLocks noChangeArrowheads="1"/>
                  </p:cNvSpPr>
                  <p:nvPr/>
                </p:nvSpPr>
                <p:spPr bwMode="auto">
                  <a:xfrm>
                    <a:off x="1296" y="2832"/>
                    <a:ext cx="3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2F8B20"/>
                        </a:solidFill>
                      </a:rPr>
                      <a:t>O</a:t>
                    </a:r>
                  </a:p>
                </p:txBody>
              </p:sp>
            </p:grpSp>
          </p:grpSp>
          <p:grpSp>
            <p:nvGrpSpPr>
              <p:cNvPr id="193573" name="Group 53"/>
              <p:cNvGrpSpPr>
                <a:grpSpLocks/>
              </p:cNvGrpSpPr>
              <p:nvPr/>
            </p:nvGrpSpPr>
            <p:grpSpPr bwMode="auto">
              <a:xfrm>
                <a:off x="2016" y="1695"/>
                <a:ext cx="900" cy="1445"/>
                <a:chOff x="2016" y="1695"/>
                <a:chExt cx="900" cy="1445"/>
              </a:xfrm>
            </p:grpSpPr>
            <p:sp>
              <p:nvSpPr>
                <p:cNvPr id="193574" name="Text Box 54"/>
                <p:cNvSpPr txBox="1">
                  <a:spLocks noChangeArrowheads="1"/>
                </p:cNvSpPr>
                <p:nvPr/>
              </p:nvSpPr>
              <p:spPr bwMode="auto">
                <a:xfrm>
                  <a:off x="2016" y="1695"/>
                  <a:ext cx="90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30000"/>
                    </a:lnSpc>
                    <a:spcBef>
                      <a:spcPct val="50000"/>
                    </a:spcBef>
                  </a:pPr>
                  <a:r>
                    <a:rPr lang="en-US" sz="3600">
                      <a:solidFill>
                        <a:srgbClr val="000000"/>
                      </a:solidFill>
                    </a:rPr>
                    <a:t>H</a:t>
                  </a:r>
                </a:p>
                <a:p>
                  <a:pPr>
                    <a:lnSpc>
                      <a:spcPct val="30000"/>
                    </a:lnSpc>
                    <a:spcBef>
                      <a:spcPct val="50000"/>
                    </a:spcBef>
                  </a:pPr>
                  <a:r>
                    <a:rPr lang="en-US" sz="3600">
                      <a:solidFill>
                        <a:srgbClr val="000000"/>
                      </a:solidFill>
                    </a:rPr>
                    <a:t>|</a:t>
                  </a:r>
                </a:p>
                <a:p>
                  <a:pPr>
                    <a:lnSpc>
                      <a:spcPct val="50000"/>
                    </a:lnSpc>
                    <a:spcBef>
                      <a:spcPct val="50000"/>
                    </a:spcBef>
                  </a:pPr>
                  <a:r>
                    <a:rPr lang="en-US" sz="3600">
                      <a:solidFill>
                        <a:srgbClr val="000000"/>
                      </a:solidFill>
                    </a:rPr>
                    <a:t>—C—</a:t>
                  </a:r>
                </a:p>
                <a:p>
                  <a:pPr>
                    <a:lnSpc>
                      <a:spcPct val="40000"/>
                    </a:lnSpc>
                    <a:spcBef>
                      <a:spcPct val="50000"/>
                    </a:spcBef>
                  </a:pPr>
                  <a:r>
                    <a:rPr lang="en-US" sz="3600">
                      <a:solidFill>
                        <a:srgbClr val="000000"/>
                      </a:solidFill>
                    </a:rPr>
                    <a:t>|</a:t>
                  </a:r>
                </a:p>
              </p:txBody>
            </p:sp>
            <p:sp>
              <p:nvSpPr>
                <p:cNvPr id="193575" name="Text Box 55"/>
                <p:cNvSpPr txBox="1">
                  <a:spLocks noChangeArrowheads="1"/>
                </p:cNvSpPr>
                <p:nvPr/>
              </p:nvSpPr>
              <p:spPr bwMode="auto">
                <a:xfrm>
                  <a:off x="2326" y="273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600">
                      <a:solidFill>
                        <a:srgbClr val="CC0000"/>
                      </a:solidFill>
                    </a:rPr>
                    <a:t>R</a:t>
                  </a:r>
                  <a:endParaRPr lang="en-US" sz="3600">
                    <a:solidFill>
                      <a:srgbClr val="000000"/>
                    </a:solidFill>
                  </a:endParaRPr>
                </a:p>
              </p:txBody>
            </p:sp>
          </p:grpSp>
        </p:grpSp>
      </p:grpSp>
      <p:sp>
        <p:nvSpPr>
          <p:cNvPr id="193538" name="Rectangle 3"/>
          <p:cNvSpPr>
            <a:spLocks noGrp="1" noChangeArrowheads="1"/>
          </p:cNvSpPr>
          <p:nvPr>
            <p:ph type="title"/>
          </p:nvPr>
        </p:nvSpPr>
        <p:spPr/>
        <p:txBody>
          <a:bodyPr/>
          <a:lstStyle/>
          <a:p>
            <a:pPr eaLnBrk="1" hangingPunct="1"/>
            <a:r>
              <a:rPr lang="en-US">
                <a:latin typeface="Times New Roman" charset="0"/>
              </a:rPr>
              <a:t>Beyond glucose: Proteins</a:t>
            </a:r>
          </a:p>
        </p:txBody>
      </p:sp>
      <p:sp>
        <p:nvSpPr>
          <p:cNvPr id="373765" name="Rectangle 5"/>
          <p:cNvSpPr>
            <a:spLocks noChangeArrowheads="1"/>
          </p:cNvSpPr>
          <p:nvPr/>
        </p:nvSpPr>
        <p:spPr bwMode="auto">
          <a:xfrm>
            <a:off x="533400" y="5019675"/>
            <a:ext cx="2362200" cy="163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200">
                <a:solidFill>
                  <a:srgbClr val="CC0000"/>
                </a:solidFill>
              </a:rPr>
              <a:t>amino group </a:t>
            </a:r>
            <a:r>
              <a:rPr lang="en-US" sz="2200">
                <a:solidFill>
                  <a:srgbClr val="0F116A"/>
                </a:solidFill>
              </a:rPr>
              <a:t>= </a:t>
            </a:r>
          </a:p>
          <a:p>
            <a:pPr>
              <a:lnSpc>
                <a:spcPct val="90000"/>
              </a:lnSpc>
            </a:pPr>
            <a:r>
              <a:rPr lang="en-US" sz="2200">
                <a:solidFill>
                  <a:srgbClr val="0F116A"/>
                </a:solidFill>
              </a:rPr>
              <a:t>waste product excreted as ammonia, urea, or uric acid</a:t>
            </a:r>
          </a:p>
        </p:txBody>
      </p:sp>
      <p:grpSp>
        <p:nvGrpSpPr>
          <p:cNvPr id="9" name="Group 9"/>
          <p:cNvGrpSpPr>
            <a:grpSpLocks/>
          </p:cNvGrpSpPr>
          <p:nvPr/>
        </p:nvGrpSpPr>
        <p:grpSpPr bwMode="auto">
          <a:xfrm>
            <a:off x="2133600" y="2286000"/>
            <a:ext cx="1200150" cy="2743200"/>
            <a:chOff x="1344" y="1440"/>
            <a:chExt cx="756" cy="1728"/>
          </a:xfrm>
        </p:grpSpPr>
        <p:sp>
          <p:nvSpPr>
            <p:cNvPr id="193562" name="Rectangle 10"/>
            <p:cNvSpPr>
              <a:spLocks noChangeArrowheads="1"/>
            </p:cNvSpPr>
            <p:nvPr/>
          </p:nvSpPr>
          <p:spPr bwMode="auto">
            <a:xfrm>
              <a:off x="1344" y="1440"/>
              <a:ext cx="720" cy="172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3563" name="Group 11"/>
            <p:cNvGrpSpPr>
              <a:grpSpLocks/>
            </p:cNvGrpSpPr>
            <p:nvPr/>
          </p:nvGrpSpPr>
          <p:grpSpPr bwMode="auto">
            <a:xfrm>
              <a:off x="1392" y="1756"/>
              <a:ext cx="708" cy="1172"/>
              <a:chOff x="1392" y="1756"/>
              <a:chExt cx="708" cy="1172"/>
            </a:xfrm>
          </p:grpSpPr>
          <p:sp>
            <p:nvSpPr>
              <p:cNvPr id="193564" name="Text Box 12"/>
              <p:cNvSpPr txBox="1">
                <a:spLocks noChangeArrowheads="1"/>
              </p:cNvSpPr>
              <p:nvPr/>
            </p:nvSpPr>
            <p:spPr bwMode="auto">
              <a:xfrm flipH="1">
                <a:off x="1776" y="2248"/>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50000"/>
                  </a:lnSpc>
                  <a:spcBef>
                    <a:spcPct val="50000"/>
                  </a:spcBef>
                </a:pPr>
                <a:r>
                  <a:rPr lang="en-US" sz="3600">
                    <a:solidFill>
                      <a:srgbClr val="1822CD"/>
                    </a:solidFill>
                  </a:rPr>
                  <a:t>N</a:t>
                </a:r>
                <a:endParaRPr lang="en-US" sz="3600">
                  <a:solidFill>
                    <a:srgbClr val="000000"/>
                  </a:solidFill>
                </a:endParaRPr>
              </a:p>
            </p:txBody>
          </p:sp>
          <p:sp>
            <p:nvSpPr>
              <p:cNvPr id="193565" name="Line 13"/>
              <p:cNvSpPr>
                <a:spLocks noChangeShapeType="1"/>
              </p:cNvSpPr>
              <p:nvPr/>
            </p:nvSpPr>
            <p:spPr bwMode="auto">
              <a:xfrm flipH="1" flipV="1">
                <a:off x="1668" y="1968"/>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6" name="Line 14"/>
              <p:cNvSpPr>
                <a:spLocks noChangeShapeType="1"/>
              </p:cNvSpPr>
              <p:nvPr/>
            </p:nvSpPr>
            <p:spPr bwMode="auto">
              <a:xfrm rot="5400000" flipH="1" flipV="1">
                <a:off x="1668" y="2496"/>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7" name="Text Box 15"/>
              <p:cNvSpPr txBox="1">
                <a:spLocks noChangeArrowheads="1"/>
              </p:cNvSpPr>
              <p:nvPr/>
            </p:nvSpPr>
            <p:spPr bwMode="auto">
              <a:xfrm flipH="1">
                <a:off x="1392" y="175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3600">
                    <a:solidFill>
                      <a:srgbClr val="1822CD"/>
                    </a:solidFill>
                  </a:rPr>
                  <a:t>H</a:t>
                </a:r>
                <a:endParaRPr lang="en-US"/>
              </a:p>
            </p:txBody>
          </p:sp>
          <p:sp>
            <p:nvSpPr>
              <p:cNvPr id="193568" name="Text Box 16"/>
              <p:cNvSpPr txBox="1">
                <a:spLocks noChangeArrowheads="1"/>
              </p:cNvSpPr>
              <p:nvPr/>
            </p:nvSpPr>
            <p:spPr bwMode="auto">
              <a:xfrm flipH="1">
                <a:off x="1392" y="2524"/>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3600">
                    <a:solidFill>
                      <a:srgbClr val="1822CD"/>
                    </a:solidFill>
                  </a:rPr>
                  <a:t>H</a:t>
                </a:r>
                <a:endParaRPr lang="en-US">
                  <a:solidFill>
                    <a:srgbClr val="1822CD"/>
                  </a:solidFill>
                </a:endParaRPr>
              </a:p>
            </p:txBody>
          </p:sp>
        </p:grpSp>
      </p:grpSp>
      <p:grpSp>
        <p:nvGrpSpPr>
          <p:cNvPr id="11" name="Group 17"/>
          <p:cNvGrpSpPr>
            <a:grpSpLocks/>
          </p:cNvGrpSpPr>
          <p:nvPr/>
        </p:nvGrpSpPr>
        <p:grpSpPr bwMode="auto">
          <a:xfrm>
            <a:off x="3200400" y="2286000"/>
            <a:ext cx="3409950" cy="2743200"/>
            <a:chOff x="2016" y="1440"/>
            <a:chExt cx="2148" cy="1728"/>
          </a:xfrm>
        </p:grpSpPr>
        <p:sp>
          <p:nvSpPr>
            <p:cNvPr id="193553" name="Rectangle 18"/>
            <p:cNvSpPr>
              <a:spLocks noChangeArrowheads="1"/>
            </p:cNvSpPr>
            <p:nvPr/>
          </p:nvSpPr>
          <p:spPr bwMode="auto">
            <a:xfrm>
              <a:off x="2064" y="1440"/>
              <a:ext cx="1824" cy="172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3554" name="Group 19"/>
            <p:cNvGrpSpPr>
              <a:grpSpLocks/>
            </p:cNvGrpSpPr>
            <p:nvPr/>
          </p:nvGrpSpPr>
          <p:grpSpPr bwMode="auto">
            <a:xfrm>
              <a:off x="2568" y="1548"/>
              <a:ext cx="1596" cy="923"/>
              <a:chOff x="2532" y="1516"/>
              <a:chExt cx="1596" cy="923"/>
            </a:xfrm>
          </p:grpSpPr>
          <p:sp>
            <p:nvSpPr>
              <p:cNvPr id="193558" name="Text Box 20"/>
              <p:cNvSpPr txBox="1">
                <a:spLocks noChangeArrowheads="1"/>
              </p:cNvSpPr>
              <p:nvPr/>
            </p:nvSpPr>
            <p:spPr bwMode="auto">
              <a:xfrm>
                <a:off x="2532" y="1966"/>
                <a:ext cx="159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20000"/>
                  </a:lnSpc>
                  <a:spcBef>
                    <a:spcPct val="50000"/>
                  </a:spcBef>
                </a:pPr>
                <a:endParaRPr lang="en-US" sz="3600">
                  <a:solidFill>
                    <a:srgbClr val="2F8B20"/>
                  </a:solidFill>
                </a:endParaRPr>
              </a:p>
              <a:p>
                <a:pPr>
                  <a:lnSpc>
                    <a:spcPct val="50000"/>
                  </a:lnSpc>
                  <a:spcBef>
                    <a:spcPct val="50000"/>
                  </a:spcBef>
                </a:pPr>
                <a:r>
                  <a:rPr lang="en-US" sz="3600">
                    <a:solidFill>
                      <a:srgbClr val="2F8B20"/>
                    </a:solidFill>
                  </a:rPr>
                  <a:t>C—OH</a:t>
                </a:r>
              </a:p>
            </p:txBody>
          </p:sp>
          <p:grpSp>
            <p:nvGrpSpPr>
              <p:cNvPr id="193559" name="Group 21"/>
              <p:cNvGrpSpPr>
                <a:grpSpLocks/>
              </p:cNvGrpSpPr>
              <p:nvPr/>
            </p:nvGrpSpPr>
            <p:grpSpPr bwMode="auto">
              <a:xfrm>
                <a:off x="2798" y="1516"/>
                <a:ext cx="340" cy="644"/>
                <a:chOff x="1296" y="2832"/>
                <a:chExt cx="340" cy="644"/>
              </a:xfrm>
            </p:grpSpPr>
            <p:sp>
              <p:nvSpPr>
                <p:cNvPr id="193560" name="Rectangle 22"/>
                <p:cNvSpPr>
                  <a:spLocks noChangeArrowheads="1"/>
                </p:cNvSpPr>
                <p:nvPr/>
              </p:nvSpPr>
              <p:spPr bwMode="auto">
                <a:xfrm>
                  <a:off x="1327" y="3072"/>
                  <a:ext cx="2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2F8B20"/>
                      </a:solidFill>
                    </a:rPr>
                    <a:t>||</a:t>
                  </a:r>
                </a:p>
              </p:txBody>
            </p:sp>
            <p:sp>
              <p:nvSpPr>
                <p:cNvPr id="193561" name="Rectangle 23"/>
                <p:cNvSpPr>
                  <a:spLocks noChangeArrowheads="1"/>
                </p:cNvSpPr>
                <p:nvPr/>
              </p:nvSpPr>
              <p:spPr bwMode="auto">
                <a:xfrm>
                  <a:off x="1296" y="2832"/>
                  <a:ext cx="3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2F8B20"/>
                      </a:solidFill>
                    </a:rPr>
                    <a:t>O</a:t>
                  </a:r>
                </a:p>
              </p:txBody>
            </p:sp>
          </p:grpSp>
        </p:grpSp>
        <p:grpSp>
          <p:nvGrpSpPr>
            <p:cNvPr id="193555" name="Group 24"/>
            <p:cNvGrpSpPr>
              <a:grpSpLocks/>
            </p:cNvGrpSpPr>
            <p:nvPr/>
          </p:nvGrpSpPr>
          <p:grpSpPr bwMode="auto">
            <a:xfrm>
              <a:off x="2016" y="1695"/>
              <a:ext cx="900" cy="1445"/>
              <a:chOff x="2016" y="1695"/>
              <a:chExt cx="900" cy="1445"/>
            </a:xfrm>
          </p:grpSpPr>
          <p:sp>
            <p:nvSpPr>
              <p:cNvPr id="193556" name="Text Box 25"/>
              <p:cNvSpPr txBox="1">
                <a:spLocks noChangeArrowheads="1"/>
              </p:cNvSpPr>
              <p:nvPr/>
            </p:nvSpPr>
            <p:spPr bwMode="auto">
              <a:xfrm>
                <a:off x="2016" y="1695"/>
                <a:ext cx="90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30000"/>
                  </a:lnSpc>
                  <a:spcBef>
                    <a:spcPct val="50000"/>
                  </a:spcBef>
                </a:pPr>
                <a:r>
                  <a:rPr lang="en-US" sz="3600">
                    <a:solidFill>
                      <a:srgbClr val="000000"/>
                    </a:solidFill>
                  </a:rPr>
                  <a:t>H</a:t>
                </a:r>
              </a:p>
              <a:p>
                <a:pPr>
                  <a:lnSpc>
                    <a:spcPct val="30000"/>
                  </a:lnSpc>
                  <a:spcBef>
                    <a:spcPct val="50000"/>
                  </a:spcBef>
                </a:pPr>
                <a:r>
                  <a:rPr lang="en-US" sz="3600">
                    <a:solidFill>
                      <a:srgbClr val="000000"/>
                    </a:solidFill>
                  </a:rPr>
                  <a:t>|</a:t>
                </a:r>
              </a:p>
              <a:p>
                <a:pPr>
                  <a:lnSpc>
                    <a:spcPct val="50000"/>
                  </a:lnSpc>
                  <a:spcBef>
                    <a:spcPct val="50000"/>
                  </a:spcBef>
                </a:pPr>
                <a:r>
                  <a:rPr lang="en-US" sz="3600">
                    <a:solidFill>
                      <a:srgbClr val="000000"/>
                    </a:solidFill>
                  </a:rPr>
                  <a:t>—C—</a:t>
                </a:r>
              </a:p>
              <a:p>
                <a:pPr>
                  <a:lnSpc>
                    <a:spcPct val="40000"/>
                  </a:lnSpc>
                  <a:spcBef>
                    <a:spcPct val="50000"/>
                  </a:spcBef>
                </a:pPr>
                <a:r>
                  <a:rPr lang="en-US" sz="3600">
                    <a:solidFill>
                      <a:srgbClr val="000000"/>
                    </a:solidFill>
                  </a:rPr>
                  <a:t>|</a:t>
                </a:r>
              </a:p>
            </p:txBody>
          </p:sp>
          <p:sp>
            <p:nvSpPr>
              <p:cNvPr id="193557" name="Text Box 26"/>
              <p:cNvSpPr txBox="1">
                <a:spLocks noChangeArrowheads="1"/>
              </p:cNvSpPr>
              <p:nvPr/>
            </p:nvSpPr>
            <p:spPr bwMode="auto">
              <a:xfrm>
                <a:off x="2326" y="273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600">
                    <a:solidFill>
                      <a:srgbClr val="CC0000"/>
                    </a:solidFill>
                  </a:rPr>
                  <a:t>R</a:t>
                </a:r>
                <a:endParaRPr lang="en-US" sz="3600">
                  <a:solidFill>
                    <a:srgbClr val="000000"/>
                  </a:solidFill>
                </a:endParaRPr>
              </a:p>
            </p:txBody>
          </p:sp>
        </p:grpSp>
      </p:grpSp>
      <p:grpSp>
        <p:nvGrpSpPr>
          <p:cNvPr id="15" name="Group 35"/>
          <p:cNvGrpSpPr>
            <a:grpSpLocks/>
          </p:cNvGrpSpPr>
          <p:nvPr/>
        </p:nvGrpSpPr>
        <p:grpSpPr bwMode="auto">
          <a:xfrm>
            <a:off x="763588" y="3314700"/>
            <a:ext cx="1293812" cy="922338"/>
            <a:chOff x="481" y="2088"/>
            <a:chExt cx="815" cy="581"/>
          </a:xfrm>
        </p:grpSpPr>
        <p:sp>
          <p:nvSpPr>
            <p:cNvPr id="193551" name="AutoShape 6"/>
            <p:cNvSpPr>
              <a:spLocks noChangeArrowheads="1"/>
            </p:cNvSpPr>
            <p:nvPr/>
          </p:nvSpPr>
          <p:spPr bwMode="auto">
            <a:xfrm flipH="1">
              <a:off x="1056" y="2088"/>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nchor="ctr"/>
            <a:lstStyle/>
            <a:p>
              <a:endParaRPr lang="en-US"/>
            </a:p>
          </p:txBody>
        </p:sp>
        <p:sp>
          <p:nvSpPr>
            <p:cNvPr id="193552" name="Rectangle 27"/>
            <p:cNvSpPr>
              <a:spLocks noChangeArrowheads="1"/>
            </p:cNvSpPr>
            <p:nvPr/>
          </p:nvSpPr>
          <p:spPr bwMode="auto">
            <a:xfrm>
              <a:off x="481" y="2400"/>
              <a:ext cx="60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CC0000"/>
                  </a:solidFill>
                </a:rPr>
                <a:t>waste</a:t>
              </a:r>
            </a:p>
          </p:txBody>
        </p:sp>
      </p:grpSp>
      <p:grpSp>
        <p:nvGrpSpPr>
          <p:cNvPr id="16" name="Group 36"/>
          <p:cNvGrpSpPr>
            <a:grpSpLocks/>
          </p:cNvGrpSpPr>
          <p:nvPr/>
        </p:nvGrpSpPr>
        <p:grpSpPr bwMode="auto">
          <a:xfrm>
            <a:off x="6248400" y="3314700"/>
            <a:ext cx="2122488" cy="1257300"/>
            <a:chOff x="3936" y="2088"/>
            <a:chExt cx="1337" cy="792"/>
          </a:xfrm>
        </p:grpSpPr>
        <p:sp>
          <p:nvSpPr>
            <p:cNvPr id="193549" name="AutoShape 7"/>
            <p:cNvSpPr>
              <a:spLocks noChangeArrowheads="1"/>
            </p:cNvSpPr>
            <p:nvPr/>
          </p:nvSpPr>
          <p:spPr bwMode="auto">
            <a:xfrm>
              <a:off x="3936" y="2088"/>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nchor="ctr"/>
            <a:lstStyle/>
            <a:p>
              <a:endParaRPr lang="en-US"/>
            </a:p>
          </p:txBody>
        </p:sp>
        <p:sp>
          <p:nvSpPr>
            <p:cNvPr id="193550" name="Rectangle 28"/>
            <p:cNvSpPr>
              <a:spLocks noChangeArrowheads="1"/>
            </p:cNvSpPr>
            <p:nvPr/>
          </p:nvSpPr>
          <p:spPr bwMode="auto">
            <a:xfrm>
              <a:off x="4169" y="2400"/>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200">
                  <a:solidFill>
                    <a:srgbClr val="CC0000"/>
                  </a:solidFill>
                </a:rPr>
                <a:t>glycolysis</a:t>
              </a:r>
            </a:p>
            <a:p>
              <a:pPr algn="l"/>
              <a:r>
                <a:rPr lang="en-US" sz="2200">
                  <a:solidFill>
                    <a:srgbClr val="CC0000"/>
                  </a:solidFill>
                </a:rPr>
                <a:t>Krebs cycle</a:t>
              </a:r>
            </a:p>
          </p:txBody>
        </p:sp>
      </p:grpSp>
      <p:grpSp>
        <p:nvGrpSpPr>
          <p:cNvPr id="17" name="Group 33"/>
          <p:cNvGrpSpPr>
            <a:grpSpLocks/>
          </p:cNvGrpSpPr>
          <p:nvPr/>
        </p:nvGrpSpPr>
        <p:grpSpPr bwMode="auto">
          <a:xfrm>
            <a:off x="779463" y="1333500"/>
            <a:ext cx="7051675" cy="838200"/>
            <a:chOff x="1008" y="1648"/>
            <a:chExt cx="4442" cy="528"/>
          </a:xfrm>
        </p:grpSpPr>
        <p:sp>
          <p:nvSpPr>
            <p:cNvPr id="193546" name="Rectangle 30"/>
            <p:cNvSpPr>
              <a:spLocks noChangeArrowheads="1"/>
            </p:cNvSpPr>
            <p:nvPr/>
          </p:nvSpPr>
          <p:spPr bwMode="auto">
            <a:xfrm>
              <a:off x="1008" y="1648"/>
              <a:ext cx="4442"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31"/>
            <p:cNvSpPr>
              <a:spLocks noChangeArrowheads="1"/>
            </p:cNvSpPr>
            <p:nvPr/>
          </p:nvSpPr>
          <p:spPr bwMode="auto">
            <a:xfrm>
              <a:off x="1065" y="1669"/>
              <a:ext cx="4327"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a:solidFill>
                    <a:srgbClr val="0F116A"/>
                  </a:solidFill>
                </a:rPr>
                <a:t>proteins </a:t>
              </a:r>
              <a:r>
                <a:rPr lang="en-US" sz="3000">
                  <a:solidFill>
                    <a:srgbClr val="0F116A"/>
                  </a:solidFill>
                  <a:sym typeface="Symbol" charset="0"/>
                </a:rPr>
                <a:t></a:t>
              </a:r>
              <a:r>
                <a:rPr lang="en-US" sz="3000">
                  <a:solidFill>
                    <a:srgbClr val="0F116A"/>
                  </a:solidFill>
                </a:rPr>
                <a:t> </a:t>
              </a:r>
              <a:r>
                <a:rPr lang="en-US" sz="3000">
                  <a:solidFill>
                    <a:srgbClr val="0F116A"/>
                  </a:solidFill>
                  <a:sym typeface="Symbol" charset="0"/>
                </a:rPr>
                <a:t></a:t>
              </a:r>
              <a:r>
                <a:rPr lang="en-US" sz="3000">
                  <a:solidFill>
                    <a:srgbClr val="0F116A"/>
                  </a:solidFill>
                </a:rPr>
                <a:t> </a:t>
              </a:r>
              <a:r>
                <a:rPr lang="en-US" sz="3000">
                  <a:solidFill>
                    <a:srgbClr val="0F116A"/>
                  </a:solidFill>
                  <a:sym typeface="Symbol" charset="0"/>
                </a:rPr>
                <a:t>   </a:t>
              </a:r>
              <a:r>
                <a:rPr lang="en-US" sz="3000">
                  <a:solidFill>
                    <a:srgbClr val="0F116A"/>
                  </a:solidFill>
                </a:rPr>
                <a:t>amino acids</a:t>
              </a:r>
            </a:p>
          </p:txBody>
        </p:sp>
        <p:sp>
          <p:nvSpPr>
            <p:cNvPr id="193548" name="Rectangle 32"/>
            <p:cNvSpPr>
              <a:spLocks noChangeArrowheads="1"/>
            </p:cNvSpPr>
            <p:nvPr/>
          </p:nvSpPr>
          <p:spPr bwMode="auto">
            <a:xfrm>
              <a:off x="2531" y="1888"/>
              <a:ext cx="9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CC0000"/>
                  </a:solidFill>
                </a:rPr>
                <a:t>hydrolysis</a:t>
              </a:r>
              <a:endParaRPr lang="en-US" sz="3000">
                <a:solidFill>
                  <a:srgbClr val="0F116A"/>
                </a:solidFill>
              </a:endParaRPr>
            </a:p>
          </p:txBody>
        </p:sp>
      </p:grpSp>
      <p:sp>
        <p:nvSpPr>
          <p:cNvPr id="373768" name="Rectangle 8"/>
          <p:cNvSpPr>
            <a:spLocks noChangeArrowheads="1"/>
          </p:cNvSpPr>
          <p:nvPr/>
        </p:nvSpPr>
        <p:spPr bwMode="auto">
          <a:xfrm>
            <a:off x="5334000" y="4992688"/>
            <a:ext cx="27432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lnSpc>
                <a:spcPct val="90000"/>
              </a:lnSpc>
            </a:pPr>
            <a:r>
              <a:rPr lang="en-US" sz="2200">
                <a:solidFill>
                  <a:srgbClr val="CC0000"/>
                </a:solidFill>
              </a:rPr>
              <a:t>2C sugar = </a:t>
            </a:r>
          </a:p>
          <a:p>
            <a:pPr algn="l">
              <a:lnSpc>
                <a:spcPct val="90000"/>
              </a:lnSpc>
            </a:pPr>
            <a:r>
              <a:rPr lang="en-US" sz="2200">
                <a:solidFill>
                  <a:srgbClr val="CC0000"/>
                </a:solidFill>
              </a:rPr>
              <a:t>carbon skeleton </a:t>
            </a:r>
            <a:r>
              <a:rPr lang="en-US" sz="2200">
                <a:solidFill>
                  <a:srgbClr val="0F116A"/>
                </a:solidFill>
              </a:rPr>
              <a:t>=</a:t>
            </a:r>
            <a:r>
              <a:rPr lang="en-US" sz="2200">
                <a:solidFill>
                  <a:srgbClr val="CC0000"/>
                </a:solidFill>
              </a:rPr>
              <a:t> </a:t>
            </a:r>
            <a:endParaRPr lang="en-US" sz="2200">
              <a:solidFill>
                <a:srgbClr val="0F116A"/>
              </a:solidFill>
            </a:endParaRPr>
          </a:p>
          <a:p>
            <a:pPr algn="l">
              <a:lnSpc>
                <a:spcPct val="90000"/>
              </a:lnSpc>
            </a:pPr>
            <a:r>
              <a:rPr lang="en-US" sz="2200">
                <a:solidFill>
                  <a:srgbClr val="0F116A"/>
                </a:solidFill>
              </a:rPr>
              <a:t>enters glycolysis or Krebs cycle</a:t>
            </a:r>
            <a:r>
              <a:rPr lang="en-US">
                <a:solidFill>
                  <a:srgbClr val="000000"/>
                </a:solidFill>
                <a:latin typeface="Times" charset="0"/>
              </a:rPr>
              <a:t> </a:t>
            </a:r>
            <a:r>
              <a:rPr lang="en-US" sz="2200">
                <a:solidFill>
                  <a:srgbClr val="0F116A"/>
                </a:solidFill>
              </a:rPr>
              <a:t>at </a:t>
            </a:r>
            <a:br>
              <a:rPr lang="en-US" sz="2200">
                <a:solidFill>
                  <a:srgbClr val="0F116A"/>
                </a:solidFill>
              </a:rPr>
            </a:br>
            <a:r>
              <a:rPr lang="en-US" sz="2200">
                <a:solidFill>
                  <a:srgbClr val="0F116A"/>
                </a:solidFill>
              </a:rPr>
              <a:t>different stages</a:t>
            </a:r>
          </a:p>
        </p:txBody>
      </p:sp>
    </p:spTree>
    <p:extLst>
      <p:ext uri="{BB962C8B-B14F-4D97-AF65-F5344CB8AC3E}">
        <p14:creationId xmlns:p14="http://schemas.microsoft.com/office/powerpoint/2010/main" val="5929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5"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6" name="Whoosh"/>
                                        </p:tgtEl>
                                      </p:cMediaNode>
                                    </p:audio>
                                  </p:sub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73768"/>
                                        </p:tgtEl>
                                        <p:attrNameLst>
                                          <p:attrName>style.visibility</p:attrName>
                                        </p:attrNameLst>
                                      </p:cBhvr>
                                      <p:to>
                                        <p:strVal val="visible"/>
                                      </p:to>
                                    </p:set>
                                    <p:animEffect transition="in" filter="wipe(up)">
                                      <p:cBhvr>
                                        <p:cTn id="27" dur="500"/>
                                        <p:tgtEl>
                                          <p:spTgt spid="373768"/>
                                        </p:tgtEl>
                                      </p:cBhvr>
                                    </p:animEffect>
                                  </p:childTnLst>
                                  <p:subTnLst>
                                    <p:audio>
                                      <p:cMediaNode>
                                        <p:cTn display="0" masterRel="sameClick">
                                          <p:stCondLst>
                                            <p:cond evt="begin" delay="0">
                                              <p:tn val="25"/>
                                            </p:cond>
                                          </p:stCondLst>
                                          <p:endCondLst>
                                            <p:cond evt="onStopAudio" delay="0">
                                              <p:tgtEl>
                                                <p:sldTgt/>
                                              </p:tgtEl>
                                            </p:cond>
                                          </p:endCondLst>
                                        </p:cTn>
                                        <p:tgtEl>
                                          <p:sndTgt r:embed="rId6"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7"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6" name="Whoosh"/>
                                        </p:tgtEl>
                                      </p:cMediaNode>
                                    </p:audio>
                                  </p:sub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73765"/>
                                        </p:tgtEl>
                                        <p:attrNameLst>
                                          <p:attrName>style.visibility</p:attrName>
                                        </p:attrNameLst>
                                      </p:cBhvr>
                                      <p:to>
                                        <p:strVal val="visible"/>
                                      </p:to>
                                    </p:set>
                                    <p:animEffect transition="in" filter="wipe(up)">
                                      <p:cBhvr>
                                        <p:cTn id="41" dur="500"/>
                                        <p:tgtEl>
                                          <p:spTgt spid="373765"/>
                                        </p:tgtEl>
                                      </p:cBhvr>
                                    </p:animEffect>
                                  </p:childTnLst>
                                  <p:subTnLst>
                                    <p:audio>
                                      <p:cMediaNode>
                                        <p:cTn display="0" masterRel="sameClick">
                                          <p:stCondLst>
                                            <p:cond evt="begin" delay="0">
                                              <p:tn val="39"/>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animBg="1" autoUpdateAnimBg="0"/>
      <p:bldP spid="37376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704850" y="2982913"/>
            <a:ext cx="8294688" cy="925512"/>
            <a:chOff x="444" y="1879"/>
            <a:chExt cx="5225" cy="583"/>
          </a:xfrm>
        </p:grpSpPr>
        <p:sp>
          <p:nvSpPr>
            <p:cNvPr id="195625" name="Rectangle 51"/>
            <p:cNvSpPr>
              <a:spLocks noChangeArrowheads="1"/>
            </p:cNvSpPr>
            <p:nvPr/>
          </p:nvSpPr>
          <p:spPr bwMode="auto">
            <a:xfrm>
              <a:off x="444" y="1910"/>
              <a:ext cx="5225" cy="54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5626" name="Rectangle 52"/>
            <p:cNvSpPr>
              <a:spLocks noChangeArrowheads="1"/>
            </p:cNvSpPr>
            <p:nvPr/>
          </p:nvSpPr>
          <p:spPr bwMode="auto">
            <a:xfrm>
              <a:off x="511" y="1879"/>
              <a:ext cx="509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3000">
                  <a:solidFill>
                    <a:srgbClr val="0F116A"/>
                  </a:solidFill>
                </a:rPr>
                <a:t>  </a:t>
              </a:r>
              <a:r>
                <a:rPr lang="en-US" sz="3000">
                  <a:solidFill>
                    <a:srgbClr val="FFFFFF"/>
                  </a:solidFill>
                </a:rPr>
                <a:t> fatty acids </a:t>
              </a:r>
              <a:r>
                <a:rPr lang="en-US" sz="3000">
                  <a:solidFill>
                    <a:srgbClr val="FFFFFF"/>
                  </a:solidFill>
                  <a:sym typeface="Symbol" charset="0"/>
                </a:rPr>
                <a:t></a:t>
              </a:r>
              <a:r>
                <a:rPr lang="en-US" sz="3000">
                  <a:solidFill>
                    <a:srgbClr val="FFFFFF"/>
                  </a:solidFill>
                </a:rPr>
                <a:t> </a:t>
              </a:r>
              <a:r>
                <a:rPr lang="en-US" sz="3000">
                  <a:solidFill>
                    <a:srgbClr val="FFFFFF"/>
                  </a:solidFill>
                  <a:sym typeface="Symbol" charset="0"/>
                </a:rPr>
                <a:t>2C acetyl</a:t>
              </a:r>
              <a:r>
                <a:rPr lang="en-US" sz="3000">
                  <a:solidFill>
                    <a:srgbClr val="FFFFFF"/>
                  </a:solidFill>
                </a:rPr>
                <a:t> </a:t>
              </a:r>
              <a:r>
                <a:rPr lang="en-US" sz="3000">
                  <a:solidFill>
                    <a:srgbClr val="FFFFFF"/>
                  </a:solidFill>
                  <a:sym typeface="Symbol" charset="0"/>
                </a:rPr>
                <a:t> acetyl</a:t>
              </a:r>
              <a:r>
                <a:rPr lang="en-US" sz="3000">
                  <a:solidFill>
                    <a:srgbClr val="FFFFFF"/>
                  </a:solidFill>
                </a:rPr>
                <a:t> </a:t>
              </a:r>
              <a:r>
                <a:rPr lang="en-US" sz="3000">
                  <a:solidFill>
                    <a:srgbClr val="FFFFFF"/>
                  </a:solidFill>
                  <a:sym typeface="Symbol" charset="0"/>
                </a:rPr>
                <a:t> Krebs </a:t>
              </a:r>
            </a:p>
          </p:txBody>
        </p:sp>
        <p:sp>
          <p:nvSpPr>
            <p:cNvPr id="195627" name="Rectangle 54"/>
            <p:cNvSpPr>
              <a:spLocks noChangeArrowheads="1"/>
            </p:cNvSpPr>
            <p:nvPr/>
          </p:nvSpPr>
          <p:spPr bwMode="auto">
            <a:xfrm>
              <a:off x="2401" y="2116"/>
              <a:ext cx="9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rgbClr val="FFFFFF"/>
                  </a:solidFill>
                  <a:sym typeface="Symbol" charset="0"/>
                </a:rPr>
                <a:t>groups</a:t>
              </a:r>
            </a:p>
          </p:txBody>
        </p:sp>
        <p:sp>
          <p:nvSpPr>
            <p:cNvPr id="195628" name="Rectangle 55"/>
            <p:cNvSpPr>
              <a:spLocks noChangeArrowheads="1"/>
            </p:cNvSpPr>
            <p:nvPr/>
          </p:nvSpPr>
          <p:spPr bwMode="auto">
            <a:xfrm>
              <a:off x="3849" y="2116"/>
              <a:ext cx="56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rgbClr val="FFFFFF"/>
                  </a:solidFill>
                  <a:sym typeface="Symbol" charset="0"/>
                </a:rPr>
                <a:t>coA</a:t>
              </a:r>
            </a:p>
          </p:txBody>
        </p:sp>
        <p:sp>
          <p:nvSpPr>
            <p:cNvPr id="195629" name="Rectangle 56"/>
            <p:cNvSpPr>
              <a:spLocks noChangeArrowheads="1"/>
            </p:cNvSpPr>
            <p:nvPr/>
          </p:nvSpPr>
          <p:spPr bwMode="auto">
            <a:xfrm>
              <a:off x="4838" y="2116"/>
              <a:ext cx="71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rgbClr val="FFFFFF"/>
                  </a:solidFill>
                  <a:sym typeface="Symbol" charset="0"/>
                </a:rPr>
                <a:t>cycle</a:t>
              </a:r>
            </a:p>
          </p:txBody>
        </p:sp>
      </p:grpSp>
      <p:sp>
        <p:nvSpPr>
          <p:cNvPr id="195586" name="Rectangle 3"/>
          <p:cNvSpPr>
            <a:spLocks noGrp="1" noChangeArrowheads="1"/>
          </p:cNvSpPr>
          <p:nvPr>
            <p:ph type="title"/>
          </p:nvPr>
        </p:nvSpPr>
        <p:spPr/>
        <p:txBody>
          <a:bodyPr/>
          <a:lstStyle/>
          <a:p>
            <a:pPr eaLnBrk="1" hangingPunct="1"/>
            <a:r>
              <a:rPr lang="en-US">
                <a:latin typeface="Times New Roman" charset="0"/>
              </a:rPr>
              <a:t>Beyond glucose: Fats</a:t>
            </a:r>
          </a:p>
        </p:txBody>
      </p:sp>
      <p:pic>
        <p:nvPicPr>
          <p:cNvPr id="195587" name="Picture 12"/>
          <p:cNvPicPr>
            <a:picLocks noChangeAspect="1" noChangeArrowheads="1"/>
          </p:cNvPicPr>
          <p:nvPr/>
        </p:nvPicPr>
        <p:blipFill>
          <a:blip r:embed="rId6">
            <a:extLst>
              <a:ext uri="{28A0092B-C50C-407E-A947-70E740481C1C}">
                <a14:useLocalDpi xmlns:a14="http://schemas.microsoft.com/office/drawing/2010/main" val="0"/>
              </a:ext>
            </a:extLst>
          </a:blip>
          <a:srcRect t="47400" r="8495" b="8279"/>
          <a:stretch>
            <a:fillRect/>
          </a:stretch>
        </p:blipFill>
        <p:spPr bwMode="auto">
          <a:xfrm>
            <a:off x="2057400" y="4116388"/>
            <a:ext cx="48990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7" name="Oval 13"/>
          <p:cNvSpPr>
            <a:spLocks noChangeArrowheads="1"/>
          </p:cNvSpPr>
          <p:nvPr/>
        </p:nvSpPr>
        <p:spPr bwMode="auto">
          <a:xfrm>
            <a:off x="1752600" y="3886200"/>
            <a:ext cx="1371600" cy="29718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65"/>
          <p:cNvGrpSpPr>
            <a:grpSpLocks/>
          </p:cNvGrpSpPr>
          <p:nvPr/>
        </p:nvGrpSpPr>
        <p:grpSpPr bwMode="auto">
          <a:xfrm>
            <a:off x="65088" y="4678363"/>
            <a:ext cx="1701800" cy="2057400"/>
            <a:chOff x="41" y="2947"/>
            <a:chExt cx="1072" cy="1296"/>
          </a:xfrm>
        </p:grpSpPr>
        <p:sp>
          <p:nvSpPr>
            <p:cNvPr id="195622" name="Rectangle 14"/>
            <p:cNvSpPr>
              <a:spLocks noChangeArrowheads="1"/>
            </p:cNvSpPr>
            <p:nvPr/>
          </p:nvSpPr>
          <p:spPr bwMode="auto">
            <a:xfrm>
              <a:off x="48" y="2947"/>
              <a:ext cx="106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200">
                  <a:solidFill>
                    <a:srgbClr val="CC0000"/>
                  </a:solidFill>
                </a:rPr>
                <a:t>3C glycerol</a:t>
              </a:r>
              <a:endParaRPr lang="en-US" sz="3000">
                <a:solidFill>
                  <a:srgbClr val="0F116A"/>
                </a:solidFill>
              </a:endParaRPr>
            </a:p>
          </p:txBody>
        </p:sp>
        <p:sp>
          <p:nvSpPr>
            <p:cNvPr id="195623" name="Rectangle 15"/>
            <p:cNvSpPr>
              <a:spLocks noChangeArrowheads="1"/>
            </p:cNvSpPr>
            <p:nvPr/>
          </p:nvSpPr>
          <p:spPr bwMode="auto">
            <a:xfrm>
              <a:off x="41" y="3552"/>
              <a:ext cx="967" cy="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0F116A"/>
                  </a:solidFill>
                </a:rPr>
                <a:t>enters</a:t>
              </a:r>
            </a:p>
            <a:p>
              <a:r>
                <a:rPr lang="en-US" sz="2200">
                  <a:solidFill>
                    <a:srgbClr val="0F116A"/>
                  </a:solidFill>
                </a:rPr>
                <a:t>glycolysis</a:t>
              </a:r>
            </a:p>
            <a:p>
              <a:r>
                <a:rPr lang="en-US" sz="2200">
                  <a:solidFill>
                    <a:srgbClr val="0F116A"/>
                  </a:solidFill>
                </a:rPr>
                <a:t>as</a:t>
              </a:r>
              <a:r>
                <a:rPr lang="en-US" sz="2200">
                  <a:solidFill>
                    <a:srgbClr val="CC0000"/>
                  </a:solidFill>
                </a:rPr>
                <a:t> G3P</a:t>
              </a:r>
              <a:endParaRPr lang="en-US" sz="3000">
                <a:solidFill>
                  <a:srgbClr val="0F116A"/>
                </a:solidFill>
              </a:endParaRPr>
            </a:p>
          </p:txBody>
        </p:sp>
        <p:sp>
          <p:nvSpPr>
            <p:cNvPr id="195624" name="AutoShape 16"/>
            <p:cNvSpPr>
              <a:spLocks noChangeArrowheads="1"/>
            </p:cNvSpPr>
            <p:nvPr/>
          </p:nvSpPr>
          <p:spPr bwMode="auto">
            <a:xfrm flipH="1">
              <a:off x="816" y="3120"/>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lstStyle/>
            <a:p>
              <a:endParaRPr lang="en-US"/>
            </a:p>
          </p:txBody>
        </p:sp>
      </p:grpSp>
      <p:sp>
        <p:nvSpPr>
          <p:cNvPr id="415761" name="Oval 17"/>
          <p:cNvSpPr>
            <a:spLocks noChangeArrowheads="1"/>
          </p:cNvSpPr>
          <p:nvPr/>
        </p:nvSpPr>
        <p:spPr bwMode="auto">
          <a:xfrm>
            <a:off x="57150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2" name="Oval 18"/>
          <p:cNvSpPr>
            <a:spLocks noChangeArrowheads="1"/>
          </p:cNvSpPr>
          <p:nvPr/>
        </p:nvSpPr>
        <p:spPr bwMode="auto">
          <a:xfrm>
            <a:off x="52578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3" name="Oval 19"/>
          <p:cNvSpPr>
            <a:spLocks noChangeArrowheads="1"/>
          </p:cNvSpPr>
          <p:nvPr/>
        </p:nvSpPr>
        <p:spPr bwMode="auto">
          <a:xfrm>
            <a:off x="48006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4" name="Oval 20"/>
          <p:cNvSpPr>
            <a:spLocks noChangeArrowheads="1"/>
          </p:cNvSpPr>
          <p:nvPr/>
        </p:nvSpPr>
        <p:spPr bwMode="auto">
          <a:xfrm>
            <a:off x="42672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5" name="Oval 21"/>
          <p:cNvSpPr>
            <a:spLocks noChangeArrowheads="1"/>
          </p:cNvSpPr>
          <p:nvPr/>
        </p:nvSpPr>
        <p:spPr bwMode="auto">
          <a:xfrm>
            <a:off x="38100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6" name="Oval 22"/>
          <p:cNvSpPr>
            <a:spLocks noChangeArrowheads="1"/>
          </p:cNvSpPr>
          <p:nvPr/>
        </p:nvSpPr>
        <p:spPr bwMode="auto">
          <a:xfrm>
            <a:off x="33528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7" name="Oval 23"/>
          <p:cNvSpPr>
            <a:spLocks noChangeArrowheads="1"/>
          </p:cNvSpPr>
          <p:nvPr/>
        </p:nvSpPr>
        <p:spPr bwMode="auto">
          <a:xfrm>
            <a:off x="61722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8" name="Oval 24"/>
          <p:cNvSpPr>
            <a:spLocks noChangeArrowheads="1"/>
          </p:cNvSpPr>
          <p:nvPr/>
        </p:nvSpPr>
        <p:spPr bwMode="auto">
          <a:xfrm>
            <a:off x="57150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69" name="Oval 25"/>
          <p:cNvSpPr>
            <a:spLocks noChangeArrowheads="1"/>
          </p:cNvSpPr>
          <p:nvPr/>
        </p:nvSpPr>
        <p:spPr bwMode="auto">
          <a:xfrm>
            <a:off x="52578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0" name="Oval 26"/>
          <p:cNvSpPr>
            <a:spLocks noChangeArrowheads="1"/>
          </p:cNvSpPr>
          <p:nvPr/>
        </p:nvSpPr>
        <p:spPr bwMode="auto">
          <a:xfrm>
            <a:off x="48006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1" name="Oval 27"/>
          <p:cNvSpPr>
            <a:spLocks noChangeArrowheads="1"/>
          </p:cNvSpPr>
          <p:nvPr/>
        </p:nvSpPr>
        <p:spPr bwMode="auto">
          <a:xfrm>
            <a:off x="42672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2" name="Oval 28"/>
          <p:cNvSpPr>
            <a:spLocks noChangeArrowheads="1"/>
          </p:cNvSpPr>
          <p:nvPr/>
        </p:nvSpPr>
        <p:spPr bwMode="auto">
          <a:xfrm>
            <a:off x="38100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3" name="Oval 29"/>
          <p:cNvSpPr>
            <a:spLocks noChangeArrowheads="1"/>
          </p:cNvSpPr>
          <p:nvPr/>
        </p:nvSpPr>
        <p:spPr bwMode="auto">
          <a:xfrm>
            <a:off x="33528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4" name="Oval 30"/>
          <p:cNvSpPr>
            <a:spLocks noChangeArrowheads="1"/>
          </p:cNvSpPr>
          <p:nvPr/>
        </p:nvSpPr>
        <p:spPr bwMode="auto">
          <a:xfrm>
            <a:off x="61722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5" name="Oval 31"/>
          <p:cNvSpPr>
            <a:spLocks noChangeArrowheads="1"/>
          </p:cNvSpPr>
          <p:nvPr/>
        </p:nvSpPr>
        <p:spPr bwMode="auto">
          <a:xfrm>
            <a:off x="57150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6" name="Oval 32"/>
          <p:cNvSpPr>
            <a:spLocks noChangeArrowheads="1"/>
          </p:cNvSpPr>
          <p:nvPr/>
        </p:nvSpPr>
        <p:spPr bwMode="auto">
          <a:xfrm>
            <a:off x="52578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7" name="Oval 33"/>
          <p:cNvSpPr>
            <a:spLocks noChangeArrowheads="1"/>
          </p:cNvSpPr>
          <p:nvPr/>
        </p:nvSpPr>
        <p:spPr bwMode="auto">
          <a:xfrm>
            <a:off x="48006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8" name="Oval 34"/>
          <p:cNvSpPr>
            <a:spLocks noChangeArrowheads="1"/>
          </p:cNvSpPr>
          <p:nvPr/>
        </p:nvSpPr>
        <p:spPr bwMode="auto">
          <a:xfrm>
            <a:off x="42672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79" name="Oval 35"/>
          <p:cNvSpPr>
            <a:spLocks noChangeArrowheads="1"/>
          </p:cNvSpPr>
          <p:nvPr/>
        </p:nvSpPr>
        <p:spPr bwMode="auto">
          <a:xfrm>
            <a:off x="38100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80" name="Oval 36"/>
          <p:cNvSpPr>
            <a:spLocks noChangeArrowheads="1"/>
          </p:cNvSpPr>
          <p:nvPr/>
        </p:nvSpPr>
        <p:spPr bwMode="auto">
          <a:xfrm>
            <a:off x="33528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781" name="Oval 37"/>
          <p:cNvSpPr>
            <a:spLocks noChangeArrowheads="1"/>
          </p:cNvSpPr>
          <p:nvPr/>
        </p:nvSpPr>
        <p:spPr bwMode="auto">
          <a:xfrm>
            <a:off x="61722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66"/>
          <p:cNvGrpSpPr>
            <a:grpSpLocks/>
          </p:cNvGrpSpPr>
          <p:nvPr/>
        </p:nvGrpSpPr>
        <p:grpSpPr bwMode="auto">
          <a:xfrm>
            <a:off x="6824663" y="4648200"/>
            <a:ext cx="2371725" cy="2087563"/>
            <a:chOff x="4374" y="2928"/>
            <a:chExt cx="1494" cy="1315"/>
          </a:xfrm>
        </p:grpSpPr>
        <p:sp>
          <p:nvSpPr>
            <p:cNvPr id="195619" name="Rectangle 2"/>
            <p:cNvSpPr>
              <a:spLocks noChangeArrowheads="1"/>
            </p:cNvSpPr>
            <p:nvPr/>
          </p:nvSpPr>
          <p:spPr bwMode="auto">
            <a:xfrm>
              <a:off x="4416" y="3552"/>
              <a:ext cx="1270" cy="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0F116A"/>
                  </a:solidFill>
                </a:rPr>
                <a:t>enter</a:t>
              </a:r>
            </a:p>
            <a:p>
              <a:r>
                <a:rPr lang="en-US" sz="2200">
                  <a:solidFill>
                    <a:srgbClr val="0F116A"/>
                  </a:solidFill>
                </a:rPr>
                <a:t>Krebs cycle</a:t>
              </a:r>
            </a:p>
            <a:p>
              <a:r>
                <a:rPr lang="en-US" sz="2200">
                  <a:solidFill>
                    <a:srgbClr val="0F116A"/>
                  </a:solidFill>
                </a:rPr>
                <a:t>as</a:t>
              </a:r>
              <a:r>
                <a:rPr lang="en-US" sz="2200">
                  <a:solidFill>
                    <a:srgbClr val="CC0000"/>
                  </a:solidFill>
                </a:rPr>
                <a:t> acetyl CoA</a:t>
              </a:r>
            </a:p>
          </p:txBody>
        </p:sp>
        <p:sp>
          <p:nvSpPr>
            <p:cNvPr id="195620" name="AutoShape 38"/>
            <p:cNvSpPr>
              <a:spLocks noChangeArrowheads="1"/>
            </p:cNvSpPr>
            <p:nvPr/>
          </p:nvSpPr>
          <p:spPr bwMode="auto">
            <a:xfrm>
              <a:off x="4374" y="3120"/>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lstStyle/>
            <a:p>
              <a:endParaRPr lang="en-US"/>
            </a:p>
          </p:txBody>
        </p:sp>
        <p:sp>
          <p:nvSpPr>
            <p:cNvPr id="195621" name="Rectangle 39"/>
            <p:cNvSpPr>
              <a:spLocks noChangeArrowheads="1"/>
            </p:cNvSpPr>
            <p:nvPr/>
          </p:nvSpPr>
          <p:spPr bwMode="auto">
            <a:xfrm>
              <a:off x="4608" y="2928"/>
              <a:ext cx="126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200">
                  <a:solidFill>
                    <a:srgbClr val="CC0000"/>
                  </a:solidFill>
                </a:rPr>
                <a:t>2C fatty acids</a:t>
              </a:r>
            </a:p>
          </p:txBody>
        </p:sp>
      </p:grpSp>
      <p:grpSp>
        <p:nvGrpSpPr>
          <p:cNvPr id="5" name="Group 63"/>
          <p:cNvGrpSpPr>
            <a:grpSpLocks/>
          </p:cNvGrpSpPr>
          <p:nvPr/>
        </p:nvGrpSpPr>
        <p:grpSpPr bwMode="auto">
          <a:xfrm>
            <a:off x="704850" y="1335088"/>
            <a:ext cx="8294688" cy="838200"/>
            <a:chOff x="444" y="861"/>
            <a:chExt cx="5225" cy="528"/>
          </a:xfrm>
        </p:grpSpPr>
        <p:sp>
          <p:nvSpPr>
            <p:cNvPr id="195616" name="Rectangle 41"/>
            <p:cNvSpPr>
              <a:spLocks noChangeArrowheads="1"/>
            </p:cNvSpPr>
            <p:nvPr/>
          </p:nvSpPr>
          <p:spPr bwMode="auto">
            <a:xfrm>
              <a:off x="444" y="861"/>
              <a:ext cx="5225"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5617" name="Rectangle 42"/>
            <p:cNvSpPr>
              <a:spLocks noChangeArrowheads="1"/>
            </p:cNvSpPr>
            <p:nvPr/>
          </p:nvSpPr>
          <p:spPr bwMode="auto">
            <a:xfrm>
              <a:off x="511" y="882"/>
              <a:ext cx="5090"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3000">
                  <a:solidFill>
                    <a:srgbClr val="0F116A"/>
                  </a:solidFill>
                </a:rPr>
                <a:t> fats </a:t>
              </a:r>
              <a:r>
                <a:rPr lang="en-US" sz="3000">
                  <a:solidFill>
                    <a:srgbClr val="0F116A"/>
                  </a:solidFill>
                  <a:sym typeface="Symbol" charset="0"/>
                </a:rPr>
                <a:t></a:t>
              </a:r>
              <a:r>
                <a:rPr lang="en-US" sz="3000">
                  <a:solidFill>
                    <a:srgbClr val="0F116A"/>
                  </a:solidFill>
                </a:rPr>
                <a:t> </a:t>
              </a:r>
              <a:r>
                <a:rPr lang="en-US" sz="3000">
                  <a:solidFill>
                    <a:srgbClr val="0F116A"/>
                  </a:solidFill>
                  <a:sym typeface="Symbol" charset="0"/>
                </a:rPr>
                <a:t></a:t>
              </a:r>
              <a:r>
                <a:rPr lang="en-US" sz="3000">
                  <a:solidFill>
                    <a:srgbClr val="0F116A"/>
                  </a:solidFill>
                </a:rPr>
                <a:t> </a:t>
              </a:r>
              <a:r>
                <a:rPr lang="en-US" sz="3000">
                  <a:solidFill>
                    <a:srgbClr val="0F116A"/>
                  </a:solidFill>
                  <a:sym typeface="Symbol" charset="0"/>
                </a:rPr>
                <a:t>   </a:t>
              </a:r>
              <a:r>
                <a:rPr lang="en-US" sz="3000">
                  <a:solidFill>
                    <a:srgbClr val="0F116A"/>
                  </a:solidFill>
                </a:rPr>
                <a:t>glycerol + fatty acids</a:t>
              </a:r>
            </a:p>
          </p:txBody>
        </p:sp>
        <p:sp>
          <p:nvSpPr>
            <p:cNvPr id="195618" name="Rectangle 43"/>
            <p:cNvSpPr>
              <a:spLocks noChangeArrowheads="1"/>
            </p:cNvSpPr>
            <p:nvPr/>
          </p:nvSpPr>
          <p:spPr bwMode="auto">
            <a:xfrm>
              <a:off x="1352" y="1101"/>
              <a:ext cx="9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CC0000"/>
                  </a:solidFill>
                </a:rPr>
                <a:t>hydrolysis</a:t>
              </a:r>
              <a:endParaRPr lang="en-US" sz="3000">
                <a:solidFill>
                  <a:srgbClr val="0F116A"/>
                </a:solidFill>
              </a:endParaRPr>
            </a:p>
          </p:txBody>
        </p:sp>
      </p:grpSp>
      <p:grpSp>
        <p:nvGrpSpPr>
          <p:cNvPr id="6" name="Group 60"/>
          <p:cNvGrpSpPr>
            <a:grpSpLocks/>
          </p:cNvGrpSpPr>
          <p:nvPr/>
        </p:nvGrpSpPr>
        <p:grpSpPr bwMode="auto">
          <a:xfrm>
            <a:off x="704850" y="2357438"/>
            <a:ext cx="8294688" cy="587375"/>
            <a:chOff x="444" y="1523"/>
            <a:chExt cx="5225" cy="370"/>
          </a:xfrm>
        </p:grpSpPr>
        <p:sp>
          <p:nvSpPr>
            <p:cNvPr id="195614" name="Rectangle 46"/>
            <p:cNvSpPr>
              <a:spLocks noChangeArrowheads="1"/>
            </p:cNvSpPr>
            <p:nvPr/>
          </p:nvSpPr>
          <p:spPr bwMode="auto">
            <a:xfrm>
              <a:off x="444" y="1523"/>
              <a:ext cx="5225" cy="3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5615" name="Rectangle 47"/>
            <p:cNvSpPr>
              <a:spLocks noChangeArrowheads="1"/>
            </p:cNvSpPr>
            <p:nvPr/>
          </p:nvSpPr>
          <p:spPr bwMode="auto">
            <a:xfrm>
              <a:off x="511" y="1544"/>
              <a:ext cx="5090" cy="34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3000">
                  <a:solidFill>
                    <a:srgbClr val="0F116A"/>
                  </a:solidFill>
                </a:rPr>
                <a:t>  </a:t>
              </a:r>
              <a:r>
                <a:rPr lang="en-US" sz="3000">
                  <a:solidFill>
                    <a:schemeClr val="bg1"/>
                  </a:solidFill>
                </a:rPr>
                <a:t> glycerol (3C) </a:t>
              </a:r>
              <a:r>
                <a:rPr lang="en-US" sz="3000">
                  <a:solidFill>
                    <a:schemeClr val="bg1"/>
                  </a:solidFill>
                  <a:sym typeface="Symbol" charset="0"/>
                </a:rPr>
                <a:t></a:t>
              </a:r>
              <a:r>
                <a:rPr lang="en-US" sz="3000">
                  <a:solidFill>
                    <a:schemeClr val="bg1"/>
                  </a:solidFill>
                </a:rPr>
                <a:t> </a:t>
              </a:r>
              <a:r>
                <a:rPr lang="en-US" sz="3000">
                  <a:solidFill>
                    <a:schemeClr val="bg1"/>
                  </a:solidFill>
                  <a:sym typeface="Symbol" charset="0"/>
                </a:rPr>
                <a:t> </a:t>
              </a:r>
              <a:r>
                <a:rPr lang="en-US" sz="3000">
                  <a:solidFill>
                    <a:schemeClr val="bg1"/>
                  </a:solidFill>
                </a:rPr>
                <a:t>G3P </a:t>
              </a:r>
              <a:r>
                <a:rPr lang="en-US" sz="3000">
                  <a:solidFill>
                    <a:schemeClr val="bg1"/>
                  </a:solidFill>
                  <a:sym typeface="Symbol" charset="0"/>
                </a:rPr>
                <a:t></a:t>
              </a:r>
              <a:r>
                <a:rPr lang="en-US" sz="3000">
                  <a:solidFill>
                    <a:schemeClr val="bg1"/>
                  </a:solidFill>
                </a:rPr>
                <a:t> </a:t>
              </a:r>
              <a:r>
                <a:rPr lang="en-US" sz="3000">
                  <a:solidFill>
                    <a:schemeClr val="bg1"/>
                  </a:solidFill>
                  <a:sym typeface="Symbol" charset="0"/>
                </a:rPr>
                <a:t> glycolysis</a:t>
              </a:r>
            </a:p>
          </p:txBody>
        </p:sp>
      </p:grpSp>
    </p:spTree>
    <p:extLst>
      <p:ext uri="{BB962C8B-B14F-4D97-AF65-F5344CB8AC3E}">
        <p14:creationId xmlns:p14="http://schemas.microsoft.com/office/powerpoint/2010/main" val="2970552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415757"/>
                                        </p:tgtEl>
                                        <p:attrNameLst>
                                          <p:attrName>style.visibility</p:attrName>
                                        </p:attrNameLst>
                                      </p:cBhvr>
                                      <p:to>
                                        <p:strVal val="visible"/>
                                      </p:to>
                                    </p:set>
                                    <p:animEffect transition="in" filter="circle(out)">
                                      <p:cBhvr>
                                        <p:cTn id="19" dur="1000"/>
                                        <p:tgtEl>
                                          <p:spTgt spid="415757"/>
                                        </p:tgtEl>
                                      </p:cBhvr>
                                    </p:animEffect>
                                  </p:childTnLst>
                                  <p:subTnLst>
                                    <p:audio>
                                      <p:cMediaNode>
                                        <p:cTn display="0" masterRel="sameClick">
                                          <p:stCondLst>
                                            <p:cond evt="begin" delay="0">
                                              <p:tn val="17"/>
                                            </p:cond>
                                          </p:stCondLst>
                                          <p:endCondLst>
                                            <p:cond evt="onStopAudio" delay="0">
                                              <p:tgtEl>
                                                <p:sldTgt/>
                                              </p:tgtEl>
                                            </p:cond>
                                          </p:endCondLst>
                                        </p:cTn>
                                        <p:tgtEl>
                                          <p:sndTgt r:embed="rId5" name="Whoosh"/>
                                        </p:tgtEl>
                                      </p:cMediaNode>
                                    </p:audio>
                                  </p:sub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5"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Pencil Check"/>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15767"/>
                                        </p:tgtEl>
                                        <p:attrNameLst>
                                          <p:attrName>style.visibility</p:attrName>
                                        </p:attrNameLst>
                                      </p:cBhvr>
                                      <p:to>
                                        <p:strVal val="visible"/>
                                      </p:to>
                                    </p:set>
                                    <p:animEffect transition="in" filter="wipe(down)">
                                      <p:cBhvr>
                                        <p:cTn id="34" dur="500"/>
                                        <p:tgtEl>
                                          <p:spTgt spid="415767"/>
                                        </p:tgtEl>
                                      </p:cBhvr>
                                    </p:animEffect>
                                  </p:childTnLst>
                                  <p:subTnLst>
                                    <p:audio>
                                      <p:cMediaNode>
                                        <p:cTn display="0" masterRel="sameClick">
                                          <p:stCondLst>
                                            <p:cond evt="begin" delay="0">
                                              <p:tn val="32"/>
                                            </p:cond>
                                          </p:stCondLst>
                                          <p:endCondLst>
                                            <p:cond evt="onStopAudio" delay="0">
                                              <p:tgtEl>
                                                <p:sldTgt/>
                                              </p:tgtEl>
                                            </p:cond>
                                          </p:endCondLst>
                                        </p:cTn>
                                        <p:tgtEl>
                                          <p:sndTgt r:embed="rId4" name="Pencil Check"/>
                                        </p:tgtEl>
                                      </p:cMediaNode>
                                    </p:audio>
                                  </p:sub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415761"/>
                                        </p:tgtEl>
                                        <p:attrNameLst>
                                          <p:attrName>style.visibility</p:attrName>
                                        </p:attrNameLst>
                                      </p:cBhvr>
                                      <p:to>
                                        <p:strVal val="visible"/>
                                      </p:to>
                                    </p:set>
                                    <p:animEffect transition="in" filter="wipe(down)">
                                      <p:cBhvr>
                                        <p:cTn id="38" dur="500"/>
                                        <p:tgtEl>
                                          <p:spTgt spid="415761"/>
                                        </p:tgtEl>
                                      </p:cBhvr>
                                    </p:animEffect>
                                  </p:childTnLst>
                                </p:cTn>
                              </p:par>
                            </p:childTnLst>
                          </p:cTn>
                        </p:par>
                        <p:par>
                          <p:cTn id="39" fill="hold" nodeType="afterGroup">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415762"/>
                                        </p:tgtEl>
                                        <p:attrNameLst>
                                          <p:attrName>style.visibility</p:attrName>
                                        </p:attrNameLst>
                                      </p:cBhvr>
                                      <p:to>
                                        <p:strVal val="visible"/>
                                      </p:to>
                                    </p:set>
                                    <p:animEffect transition="in" filter="wipe(down)">
                                      <p:cBhvr>
                                        <p:cTn id="42" dur="500"/>
                                        <p:tgtEl>
                                          <p:spTgt spid="415762"/>
                                        </p:tgtEl>
                                      </p:cBhvr>
                                    </p:animEffect>
                                  </p:childTnLst>
                                </p:cTn>
                              </p:par>
                            </p:childTnLst>
                          </p:cTn>
                        </p:par>
                        <p:par>
                          <p:cTn id="43" fill="hold" nodeType="afterGroup">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415763"/>
                                        </p:tgtEl>
                                        <p:attrNameLst>
                                          <p:attrName>style.visibility</p:attrName>
                                        </p:attrNameLst>
                                      </p:cBhvr>
                                      <p:to>
                                        <p:strVal val="visible"/>
                                      </p:to>
                                    </p:set>
                                    <p:animEffect transition="in" filter="wipe(down)">
                                      <p:cBhvr>
                                        <p:cTn id="46" dur="500"/>
                                        <p:tgtEl>
                                          <p:spTgt spid="415763"/>
                                        </p:tgtEl>
                                      </p:cBhvr>
                                    </p:animEffect>
                                  </p:childTnLst>
                                </p:cTn>
                              </p:par>
                            </p:childTnLst>
                          </p:cTn>
                        </p:par>
                        <p:par>
                          <p:cTn id="47" fill="hold" nodeType="afterGroup">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415764"/>
                                        </p:tgtEl>
                                        <p:attrNameLst>
                                          <p:attrName>style.visibility</p:attrName>
                                        </p:attrNameLst>
                                      </p:cBhvr>
                                      <p:to>
                                        <p:strVal val="visible"/>
                                      </p:to>
                                    </p:set>
                                    <p:animEffect transition="in" filter="wipe(down)">
                                      <p:cBhvr>
                                        <p:cTn id="50" dur="500"/>
                                        <p:tgtEl>
                                          <p:spTgt spid="415764"/>
                                        </p:tgtEl>
                                      </p:cBhvr>
                                    </p:animEffect>
                                  </p:childTnLst>
                                </p:cTn>
                              </p:par>
                            </p:childTnLst>
                          </p:cTn>
                        </p:par>
                        <p:par>
                          <p:cTn id="51" fill="hold" nodeType="afterGroup">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415765"/>
                                        </p:tgtEl>
                                        <p:attrNameLst>
                                          <p:attrName>style.visibility</p:attrName>
                                        </p:attrNameLst>
                                      </p:cBhvr>
                                      <p:to>
                                        <p:strVal val="visible"/>
                                      </p:to>
                                    </p:set>
                                    <p:animEffect transition="in" filter="wipe(down)">
                                      <p:cBhvr>
                                        <p:cTn id="54" dur="500"/>
                                        <p:tgtEl>
                                          <p:spTgt spid="415765"/>
                                        </p:tgtEl>
                                      </p:cBhvr>
                                    </p:animEffect>
                                  </p:childTnLst>
                                </p:cTn>
                              </p:par>
                            </p:childTnLst>
                          </p:cTn>
                        </p:par>
                        <p:par>
                          <p:cTn id="55" fill="hold" nodeType="afterGroup">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415766"/>
                                        </p:tgtEl>
                                        <p:attrNameLst>
                                          <p:attrName>style.visibility</p:attrName>
                                        </p:attrNameLst>
                                      </p:cBhvr>
                                      <p:to>
                                        <p:strVal val="visible"/>
                                      </p:to>
                                    </p:set>
                                    <p:animEffect transition="in" filter="wipe(down)">
                                      <p:cBhvr>
                                        <p:cTn id="58" dur="500"/>
                                        <p:tgtEl>
                                          <p:spTgt spid="415766"/>
                                        </p:tgtEl>
                                      </p:cBhvr>
                                    </p:animEffect>
                                  </p:childTnLst>
                                </p:cTn>
                              </p:par>
                            </p:childTnLst>
                          </p:cTn>
                        </p:par>
                        <p:par>
                          <p:cTn id="59" fill="hold" nodeType="afterGroup">
                            <p:stCondLst>
                              <p:cond delay="3500"/>
                            </p:stCondLst>
                            <p:childTnLst>
                              <p:par>
                                <p:cTn id="60" presetID="22" presetClass="entr" presetSubtype="1"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up)">
                                      <p:cBhvr>
                                        <p:cTn id="62" dur="500"/>
                                        <p:tgtEl>
                                          <p:spTgt spid="4"/>
                                        </p:tgtEl>
                                      </p:cBhvr>
                                    </p:animEffect>
                                  </p:childTnLst>
                                  <p:subTnLst>
                                    <p:audio>
                                      <p:cMediaNode>
                                        <p:cTn display="0" masterRel="sameClick">
                                          <p:stCondLst>
                                            <p:cond evt="begin" delay="0">
                                              <p:tn val="60"/>
                                            </p:cond>
                                          </p:stCondLst>
                                          <p:endCondLst>
                                            <p:cond evt="onStopAudio" delay="0">
                                              <p:tgtEl>
                                                <p:sldTgt/>
                                              </p:tgtEl>
                                            </p:cond>
                                          </p:endCondLst>
                                        </p:cTn>
                                        <p:tgtEl>
                                          <p:sndTgt r:embed="rId5"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15774"/>
                                        </p:tgtEl>
                                        <p:attrNameLst>
                                          <p:attrName>style.visibility</p:attrName>
                                        </p:attrNameLst>
                                      </p:cBhvr>
                                      <p:to>
                                        <p:strVal val="visible"/>
                                      </p:to>
                                    </p:set>
                                    <p:animEffect transition="in" filter="wipe(down)">
                                      <p:cBhvr>
                                        <p:cTn id="67" dur="500"/>
                                        <p:tgtEl>
                                          <p:spTgt spid="415774"/>
                                        </p:tgtEl>
                                      </p:cBhvr>
                                    </p:animEffect>
                                  </p:childTnLst>
                                  <p:subTnLst>
                                    <p:audio>
                                      <p:cMediaNode>
                                        <p:cTn display="0" masterRel="sameClick">
                                          <p:stCondLst>
                                            <p:cond evt="begin" delay="0">
                                              <p:tn val="65"/>
                                            </p:cond>
                                          </p:stCondLst>
                                          <p:endCondLst>
                                            <p:cond evt="onStopAudio" delay="0">
                                              <p:tgtEl>
                                                <p:sldTgt/>
                                              </p:tgtEl>
                                            </p:cond>
                                          </p:endCondLst>
                                        </p:cTn>
                                        <p:tgtEl>
                                          <p:sndTgt r:embed="rId4" name="Pencil Check"/>
                                        </p:tgtEl>
                                      </p:cMediaNode>
                                    </p:audio>
                                  </p:subTnLst>
                                </p:cTn>
                              </p:par>
                            </p:childTnLst>
                          </p:cTn>
                        </p:par>
                        <p:par>
                          <p:cTn id="68" fill="hold" nodeType="afterGroup">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15768"/>
                                        </p:tgtEl>
                                        <p:attrNameLst>
                                          <p:attrName>style.visibility</p:attrName>
                                        </p:attrNameLst>
                                      </p:cBhvr>
                                      <p:to>
                                        <p:strVal val="visible"/>
                                      </p:to>
                                    </p:set>
                                    <p:animEffect transition="in" filter="wipe(down)">
                                      <p:cBhvr>
                                        <p:cTn id="71" dur="500"/>
                                        <p:tgtEl>
                                          <p:spTgt spid="415768"/>
                                        </p:tgtEl>
                                      </p:cBhvr>
                                    </p:animEffect>
                                  </p:childTnLst>
                                </p:cTn>
                              </p:par>
                            </p:childTnLst>
                          </p:cTn>
                        </p:par>
                        <p:par>
                          <p:cTn id="72" fill="hold" nodeType="afterGroup">
                            <p:stCondLst>
                              <p:cond delay="1000"/>
                            </p:stCondLst>
                            <p:childTnLst>
                              <p:par>
                                <p:cTn id="73" presetID="22" presetClass="entr" presetSubtype="4" fill="hold" grpId="0" nodeType="afterEffect">
                                  <p:stCondLst>
                                    <p:cond delay="0"/>
                                  </p:stCondLst>
                                  <p:childTnLst>
                                    <p:set>
                                      <p:cBhvr>
                                        <p:cTn id="74" dur="1" fill="hold">
                                          <p:stCondLst>
                                            <p:cond delay="0"/>
                                          </p:stCondLst>
                                        </p:cTn>
                                        <p:tgtEl>
                                          <p:spTgt spid="415769"/>
                                        </p:tgtEl>
                                        <p:attrNameLst>
                                          <p:attrName>style.visibility</p:attrName>
                                        </p:attrNameLst>
                                      </p:cBhvr>
                                      <p:to>
                                        <p:strVal val="visible"/>
                                      </p:to>
                                    </p:set>
                                    <p:animEffect transition="in" filter="wipe(down)">
                                      <p:cBhvr>
                                        <p:cTn id="75" dur="500"/>
                                        <p:tgtEl>
                                          <p:spTgt spid="415769"/>
                                        </p:tgtEl>
                                      </p:cBhvr>
                                    </p:animEffect>
                                  </p:childTnLst>
                                </p:cTn>
                              </p:par>
                            </p:childTnLst>
                          </p:cTn>
                        </p:par>
                        <p:par>
                          <p:cTn id="76" fill="hold" nodeType="afterGroup">
                            <p:stCondLst>
                              <p:cond delay="1500"/>
                            </p:stCondLst>
                            <p:childTnLst>
                              <p:par>
                                <p:cTn id="77" presetID="22" presetClass="entr" presetSubtype="4" fill="hold" grpId="0" nodeType="afterEffect">
                                  <p:stCondLst>
                                    <p:cond delay="0"/>
                                  </p:stCondLst>
                                  <p:childTnLst>
                                    <p:set>
                                      <p:cBhvr>
                                        <p:cTn id="78" dur="1" fill="hold">
                                          <p:stCondLst>
                                            <p:cond delay="0"/>
                                          </p:stCondLst>
                                        </p:cTn>
                                        <p:tgtEl>
                                          <p:spTgt spid="415770"/>
                                        </p:tgtEl>
                                        <p:attrNameLst>
                                          <p:attrName>style.visibility</p:attrName>
                                        </p:attrNameLst>
                                      </p:cBhvr>
                                      <p:to>
                                        <p:strVal val="visible"/>
                                      </p:to>
                                    </p:set>
                                    <p:animEffect transition="in" filter="wipe(down)">
                                      <p:cBhvr>
                                        <p:cTn id="79" dur="500"/>
                                        <p:tgtEl>
                                          <p:spTgt spid="415770"/>
                                        </p:tgtEl>
                                      </p:cBhvr>
                                    </p:animEffect>
                                  </p:childTnLst>
                                </p:cTn>
                              </p:par>
                            </p:childTnLst>
                          </p:cTn>
                        </p:par>
                        <p:par>
                          <p:cTn id="80" fill="hold" nodeType="afterGroup">
                            <p:stCondLst>
                              <p:cond delay="2000"/>
                            </p:stCondLst>
                            <p:childTnLst>
                              <p:par>
                                <p:cTn id="81" presetID="22" presetClass="entr" presetSubtype="4" fill="hold" grpId="0" nodeType="afterEffect">
                                  <p:stCondLst>
                                    <p:cond delay="0"/>
                                  </p:stCondLst>
                                  <p:childTnLst>
                                    <p:set>
                                      <p:cBhvr>
                                        <p:cTn id="82" dur="1" fill="hold">
                                          <p:stCondLst>
                                            <p:cond delay="0"/>
                                          </p:stCondLst>
                                        </p:cTn>
                                        <p:tgtEl>
                                          <p:spTgt spid="415771"/>
                                        </p:tgtEl>
                                        <p:attrNameLst>
                                          <p:attrName>style.visibility</p:attrName>
                                        </p:attrNameLst>
                                      </p:cBhvr>
                                      <p:to>
                                        <p:strVal val="visible"/>
                                      </p:to>
                                    </p:set>
                                    <p:animEffect transition="in" filter="wipe(down)">
                                      <p:cBhvr>
                                        <p:cTn id="83" dur="500"/>
                                        <p:tgtEl>
                                          <p:spTgt spid="415771"/>
                                        </p:tgtEl>
                                      </p:cBhvr>
                                    </p:animEffect>
                                  </p:childTnLst>
                                </p:cTn>
                              </p:par>
                            </p:childTnLst>
                          </p:cTn>
                        </p:par>
                        <p:par>
                          <p:cTn id="84" fill="hold" nodeType="afterGroup">
                            <p:stCondLst>
                              <p:cond delay="2500"/>
                            </p:stCondLst>
                            <p:childTnLst>
                              <p:par>
                                <p:cTn id="85" presetID="22" presetClass="entr" presetSubtype="4" fill="hold" grpId="0" nodeType="afterEffect">
                                  <p:stCondLst>
                                    <p:cond delay="0"/>
                                  </p:stCondLst>
                                  <p:childTnLst>
                                    <p:set>
                                      <p:cBhvr>
                                        <p:cTn id="86" dur="1" fill="hold">
                                          <p:stCondLst>
                                            <p:cond delay="0"/>
                                          </p:stCondLst>
                                        </p:cTn>
                                        <p:tgtEl>
                                          <p:spTgt spid="415772"/>
                                        </p:tgtEl>
                                        <p:attrNameLst>
                                          <p:attrName>style.visibility</p:attrName>
                                        </p:attrNameLst>
                                      </p:cBhvr>
                                      <p:to>
                                        <p:strVal val="visible"/>
                                      </p:to>
                                    </p:set>
                                    <p:animEffect transition="in" filter="wipe(down)">
                                      <p:cBhvr>
                                        <p:cTn id="87" dur="500"/>
                                        <p:tgtEl>
                                          <p:spTgt spid="415772"/>
                                        </p:tgtEl>
                                      </p:cBhvr>
                                    </p:animEffect>
                                  </p:childTnLst>
                                </p:cTn>
                              </p:par>
                            </p:childTnLst>
                          </p:cTn>
                        </p:par>
                        <p:par>
                          <p:cTn id="88" fill="hold" nodeType="afterGroup">
                            <p:stCondLst>
                              <p:cond delay="3000"/>
                            </p:stCondLst>
                            <p:childTnLst>
                              <p:par>
                                <p:cTn id="89" presetID="22" presetClass="entr" presetSubtype="4" fill="hold" grpId="0" nodeType="afterEffect">
                                  <p:stCondLst>
                                    <p:cond delay="0"/>
                                  </p:stCondLst>
                                  <p:childTnLst>
                                    <p:set>
                                      <p:cBhvr>
                                        <p:cTn id="90" dur="1" fill="hold">
                                          <p:stCondLst>
                                            <p:cond delay="0"/>
                                          </p:stCondLst>
                                        </p:cTn>
                                        <p:tgtEl>
                                          <p:spTgt spid="415773"/>
                                        </p:tgtEl>
                                        <p:attrNameLst>
                                          <p:attrName>style.visibility</p:attrName>
                                        </p:attrNameLst>
                                      </p:cBhvr>
                                      <p:to>
                                        <p:strVal val="visible"/>
                                      </p:to>
                                    </p:set>
                                    <p:animEffect transition="in" filter="wipe(down)">
                                      <p:cBhvr>
                                        <p:cTn id="91" dur="500"/>
                                        <p:tgtEl>
                                          <p:spTgt spid="415773"/>
                                        </p:tgtEl>
                                      </p:cBhvr>
                                    </p:animEffect>
                                  </p:childTnLst>
                                </p:cTn>
                              </p:par>
                            </p:childTnLst>
                          </p:cTn>
                        </p:par>
                        <p:par>
                          <p:cTn id="92" fill="hold" nodeType="afterGroup">
                            <p:stCondLst>
                              <p:cond delay="3500"/>
                            </p:stCondLst>
                            <p:childTnLst>
                              <p:par>
                                <p:cTn id="93" presetID="22" presetClass="entr" presetSubtype="4" fill="hold" grpId="0" nodeType="afterEffect">
                                  <p:stCondLst>
                                    <p:cond delay="0"/>
                                  </p:stCondLst>
                                  <p:childTnLst>
                                    <p:set>
                                      <p:cBhvr>
                                        <p:cTn id="94" dur="1" fill="hold">
                                          <p:stCondLst>
                                            <p:cond delay="0"/>
                                          </p:stCondLst>
                                        </p:cTn>
                                        <p:tgtEl>
                                          <p:spTgt spid="415781"/>
                                        </p:tgtEl>
                                        <p:attrNameLst>
                                          <p:attrName>style.visibility</p:attrName>
                                        </p:attrNameLst>
                                      </p:cBhvr>
                                      <p:to>
                                        <p:strVal val="visible"/>
                                      </p:to>
                                    </p:set>
                                    <p:animEffect transition="in" filter="wipe(down)">
                                      <p:cBhvr>
                                        <p:cTn id="95" dur="500"/>
                                        <p:tgtEl>
                                          <p:spTgt spid="415781"/>
                                        </p:tgtEl>
                                      </p:cBhvr>
                                    </p:animEffect>
                                  </p:childTnLst>
                                  <p:subTnLst>
                                    <p:audio>
                                      <p:cMediaNode>
                                        <p:cTn display="0" masterRel="sameClick">
                                          <p:stCondLst>
                                            <p:cond evt="begin" delay="0">
                                              <p:tn val="93"/>
                                            </p:cond>
                                          </p:stCondLst>
                                          <p:endCondLst>
                                            <p:cond evt="onStopAudio" delay="0">
                                              <p:tgtEl>
                                                <p:sldTgt/>
                                              </p:tgtEl>
                                            </p:cond>
                                          </p:endCondLst>
                                        </p:cTn>
                                        <p:tgtEl>
                                          <p:sndTgt r:embed="rId4" name="Pencil Check"/>
                                        </p:tgtEl>
                                      </p:cMediaNode>
                                    </p:audio>
                                  </p:subTnLst>
                                </p:cTn>
                              </p:par>
                            </p:childTnLst>
                          </p:cTn>
                        </p:par>
                        <p:par>
                          <p:cTn id="96" fill="hold" nodeType="afterGroup">
                            <p:stCondLst>
                              <p:cond delay="4000"/>
                            </p:stCondLst>
                            <p:childTnLst>
                              <p:par>
                                <p:cTn id="97" presetID="22" presetClass="entr" presetSubtype="4" fill="hold" grpId="0" nodeType="afterEffect">
                                  <p:stCondLst>
                                    <p:cond delay="0"/>
                                  </p:stCondLst>
                                  <p:childTnLst>
                                    <p:set>
                                      <p:cBhvr>
                                        <p:cTn id="98" dur="1" fill="hold">
                                          <p:stCondLst>
                                            <p:cond delay="0"/>
                                          </p:stCondLst>
                                        </p:cTn>
                                        <p:tgtEl>
                                          <p:spTgt spid="415775"/>
                                        </p:tgtEl>
                                        <p:attrNameLst>
                                          <p:attrName>style.visibility</p:attrName>
                                        </p:attrNameLst>
                                      </p:cBhvr>
                                      <p:to>
                                        <p:strVal val="visible"/>
                                      </p:to>
                                    </p:set>
                                    <p:animEffect transition="in" filter="wipe(down)">
                                      <p:cBhvr>
                                        <p:cTn id="99" dur="500"/>
                                        <p:tgtEl>
                                          <p:spTgt spid="415775"/>
                                        </p:tgtEl>
                                      </p:cBhvr>
                                    </p:animEffect>
                                  </p:childTnLst>
                                </p:cTn>
                              </p:par>
                            </p:childTnLst>
                          </p:cTn>
                        </p:par>
                        <p:par>
                          <p:cTn id="100" fill="hold" nodeType="afterGroup">
                            <p:stCondLst>
                              <p:cond delay="4500"/>
                            </p:stCondLst>
                            <p:childTnLst>
                              <p:par>
                                <p:cTn id="101" presetID="22" presetClass="entr" presetSubtype="4" fill="hold" grpId="0" nodeType="afterEffect">
                                  <p:stCondLst>
                                    <p:cond delay="0"/>
                                  </p:stCondLst>
                                  <p:childTnLst>
                                    <p:set>
                                      <p:cBhvr>
                                        <p:cTn id="102" dur="1" fill="hold">
                                          <p:stCondLst>
                                            <p:cond delay="0"/>
                                          </p:stCondLst>
                                        </p:cTn>
                                        <p:tgtEl>
                                          <p:spTgt spid="415776"/>
                                        </p:tgtEl>
                                        <p:attrNameLst>
                                          <p:attrName>style.visibility</p:attrName>
                                        </p:attrNameLst>
                                      </p:cBhvr>
                                      <p:to>
                                        <p:strVal val="visible"/>
                                      </p:to>
                                    </p:set>
                                    <p:animEffect transition="in" filter="wipe(down)">
                                      <p:cBhvr>
                                        <p:cTn id="103" dur="500"/>
                                        <p:tgtEl>
                                          <p:spTgt spid="415776"/>
                                        </p:tgtEl>
                                      </p:cBhvr>
                                    </p:animEffect>
                                  </p:childTnLst>
                                </p:cTn>
                              </p:par>
                            </p:childTnLst>
                          </p:cTn>
                        </p:par>
                        <p:par>
                          <p:cTn id="104" fill="hold" nodeType="afterGroup">
                            <p:stCondLst>
                              <p:cond delay="5000"/>
                            </p:stCondLst>
                            <p:childTnLst>
                              <p:par>
                                <p:cTn id="105" presetID="22" presetClass="entr" presetSubtype="4" fill="hold" grpId="0" nodeType="afterEffect">
                                  <p:stCondLst>
                                    <p:cond delay="0"/>
                                  </p:stCondLst>
                                  <p:childTnLst>
                                    <p:set>
                                      <p:cBhvr>
                                        <p:cTn id="106" dur="1" fill="hold">
                                          <p:stCondLst>
                                            <p:cond delay="0"/>
                                          </p:stCondLst>
                                        </p:cTn>
                                        <p:tgtEl>
                                          <p:spTgt spid="415777"/>
                                        </p:tgtEl>
                                        <p:attrNameLst>
                                          <p:attrName>style.visibility</p:attrName>
                                        </p:attrNameLst>
                                      </p:cBhvr>
                                      <p:to>
                                        <p:strVal val="visible"/>
                                      </p:to>
                                    </p:set>
                                    <p:animEffect transition="in" filter="wipe(down)">
                                      <p:cBhvr>
                                        <p:cTn id="107" dur="500"/>
                                        <p:tgtEl>
                                          <p:spTgt spid="415777"/>
                                        </p:tgtEl>
                                      </p:cBhvr>
                                    </p:animEffect>
                                  </p:childTnLst>
                                </p:cTn>
                              </p:par>
                            </p:childTnLst>
                          </p:cTn>
                        </p:par>
                        <p:par>
                          <p:cTn id="108" fill="hold" nodeType="afterGroup">
                            <p:stCondLst>
                              <p:cond delay="5500"/>
                            </p:stCondLst>
                            <p:childTnLst>
                              <p:par>
                                <p:cTn id="109" presetID="22" presetClass="entr" presetSubtype="4" fill="hold" grpId="0" nodeType="afterEffect">
                                  <p:stCondLst>
                                    <p:cond delay="0"/>
                                  </p:stCondLst>
                                  <p:childTnLst>
                                    <p:set>
                                      <p:cBhvr>
                                        <p:cTn id="110" dur="1" fill="hold">
                                          <p:stCondLst>
                                            <p:cond delay="0"/>
                                          </p:stCondLst>
                                        </p:cTn>
                                        <p:tgtEl>
                                          <p:spTgt spid="415778"/>
                                        </p:tgtEl>
                                        <p:attrNameLst>
                                          <p:attrName>style.visibility</p:attrName>
                                        </p:attrNameLst>
                                      </p:cBhvr>
                                      <p:to>
                                        <p:strVal val="visible"/>
                                      </p:to>
                                    </p:set>
                                    <p:animEffect transition="in" filter="wipe(down)">
                                      <p:cBhvr>
                                        <p:cTn id="111" dur="500"/>
                                        <p:tgtEl>
                                          <p:spTgt spid="415778"/>
                                        </p:tgtEl>
                                      </p:cBhvr>
                                    </p:animEffect>
                                  </p:childTnLst>
                                </p:cTn>
                              </p:par>
                            </p:childTnLst>
                          </p:cTn>
                        </p:par>
                        <p:par>
                          <p:cTn id="112" fill="hold" nodeType="afterGroup">
                            <p:stCondLst>
                              <p:cond delay="6000"/>
                            </p:stCondLst>
                            <p:childTnLst>
                              <p:par>
                                <p:cTn id="113" presetID="22" presetClass="entr" presetSubtype="4" fill="hold" grpId="0" nodeType="afterEffect">
                                  <p:stCondLst>
                                    <p:cond delay="0"/>
                                  </p:stCondLst>
                                  <p:childTnLst>
                                    <p:set>
                                      <p:cBhvr>
                                        <p:cTn id="114" dur="1" fill="hold">
                                          <p:stCondLst>
                                            <p:cond delay="0"/>
                                          </p:stCondLst>
                                        </p:cTn>
                                        <p:tgtEl>
                                          <p:spTgt spid="415779"/>
                                        </p:tgtEl>
                                        <p:attrNameLst>
                                          <p:attrName>style.visibility</p:attrName>
                                        </p:attrNameLst>
                                      </p:cBhvr>
                                      <p:to>
                                        <p:strVal val="visible"/>
                                      </p:to>
                                    </p:set>
                                    <p:animEffect transition="in" filter="wipe(down)">
                                      <p:cBhvr>
                                        <p:cTn id="115" dur="500"/>
                                        <p:tgtEl>
                                          <p:spTgt spid="415779"/>
                                        </p:tgtEl>
                                      </p:cBhvr>
                                    </p:animEffect>
                                  </p:childTnLst>
                                </p:cTn>
                              </p:par>
                            </p:childTnLst>
                          </p:cTn>
                        </p:par>
                        <p:par>
                          <p:cTn id="116" fill="hold" nodeType="afterGroup">
                            <p:stCondLst>
                              <p:cond delay="6500"/>
                            </p:stCondLst>
                            <p:childTnLst>
                              <p:par>
                                <p:cTn id="117" presetID="22" presetClass="entr" presetSubtype="4" fill="hold" grpId="0" nodeType="afterEffect">
                                  <p:stCondLst>
                                    <p:cond delay="0"/>
                                  </p:stCondLst>
                                  <p:childTnLst>
                                    <p:set>
                                      <p:cBhvr>
                                        <p:cTn id="118" dur="1" fill="hold">
                                          <p:stCondLst>
                                            <p:cond delay="0"/>
                                          </p:stCondLst>
                                        </p:cTn>
                                        <p:tgtEl>
                                          <p:spTgt spid="415780"/>
                                        </p:tgtEl>
                                        <p:attrNameLst>
                                          <p:attrName>style.visibility</p:attrName>
                                        </p:attrNameLst>
                                      </p:cBhvr>
                                      <p:to>
                                        <p:strVal val="visible"/>
                                      </p:to>
                                    </p:set>
                                    <p:animEffect transition="in" filter="wipe(down)">
                                      <p:cBhvr>
                                        <p:cTn id="119" dur="500"/>
                                        <p:tgtEl>
                                          <p:spTgt spid="41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7" grpId="0" animBg="1"/>
      <p:bldP spid="415761" grpId="0" animBg="1"/>
      <p:bldP spid="415762" grpId="0" animBg="1"/>
      <p:bldP spid="415763" grpId="0" animBg="1"/>
      <p:bldP spid="415764" grpId="0" animBg="1"/>
      <p:bldP spid="415765" grpId="0" animBg="1"/>
      <p:bldP spid="415766" grpId="0" animBg="1"/>
      <p:bldP spid="415767" grpId="0" animBg="1"/>
      <p:bldP spid="415768" grpId="0" animBg="1"/>
      <p:bldP spid="415769" grpId="0" animBg="1"/>
      <p:bldP spid="415770" grpId="0" animBg="1"/>
      <p:bldP spid="415771" grpId="0" animBg="1"/>
      <p:bldP spid="415772" grpId="0" animBg="1"/>
      <p:bldP spid="415773" grpId="0" animBg="1"/>
      <p:bldP spid="415774" grpId="0" animBg="1"/>
      <p:bldP spid="415775" grpId="0" animBg="1"/>
      <p:bldP spid="415776" grpId="0" animBg="1"/>
      <p:bldP spid="415777" grpId="0" animBg="1"/>
      <p:bldP spid="415778" grpId="0" animBg="1"/>
      <p:bldP spid="415779" grpId="0" animBg="1"/>
      <p:bldP spid="415780" grpId="0" animBg="1"/>
      <p:bldP spid="41578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p:txBody>
          <a:bodyPr/>
          <a:lstStyle/>
          <a:p>
            <a:pPr eaLnBrk="1" hangingPunct="1"/>
            <a:r>
              <a:rPr lang="en-US">
                <a:latin typeface="Times New Roman" charset="0"/>
              </a:rPr>
              <a:t>Carbohydrates vs. Fats </a:t>
            </a:r>
          </a:p>
        </p:txBody>
      </p:sp>
      <p:grpSp>
        <p:nvGrpSpPr>
          <p:cNvPr id="2" name="Group 8"/>
          <p:cNvGrpSpPr>
            <a:grpSpLocks/>
          </p:cNvGrpSpPr>
          <p:nvPr/>
        </p:nvGrpSpPr>
        <p:grpSpPr bwMode="auto">
          <a:xfrm>
            <a:off x="4940300" y="3825875"/>
            <a:ext cx="4137025" cy="2830513"/>
            <a:chOff x="3112" y="2160"/>
            <a:chExt cx="2606" cy="1783"/>
          </a:xfrm>
        </p:grpSpPr>
        <p:pic>
          <p:nvPicPr>
            <p:cNvPr id="197641" name="Picture 3"/>
            <p:cNvPicPr>
              <a:picLocks noChangeAspect="1" noChangeArrowheads="1"/>
            </p:cNvPicPr>
            <p:nvPr/>
          </p:nvPicPr>
          <p:blipFill>
            <a:blip r:embed="rId6">
              <a:extLst>
                <a:ext uri="{28A0092B-C50C-407E-A947-70E740481C1C}">
                  <a14:useLocalDpi xmlns:a14="http://schemas.microsoft.com/office/drawing/2010/main" val="0"/>
                </a:ext>
              </a:extLst>
            </a:blip>
            <a:srcRect t="47400" r="8495" b="8279"/>
            <a:stretch>
              <a:fillRect/>
            </a:stretch>
          </p:blipFill>
          <p:spPr bwMode="auto">
            <a:xfrm>
              <a:off x="3112" y="2526"/>
              <a:ext cx="2606"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2" name="Rectangle 4"/>
            <p:cNvSpPr>
              <a:spLocks noChangeArrowheads="1"/>
            </p:cNvSpPr>
            <p:nvPr/>
          </p:nvSpPr>
          <p:spPr bwMode="auto">
            <a:xfrm>
              <a:off x="4176" y="2160"/>
              <a:ext cx="4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000">
                  <a:solidFill>
                    <a:srgbClr val="CC0000"/>
                  </a:solidFill>
                </a:rPr>
                <a:t>fat</a:t>
              </a:r>
              <a:endParaRPr lang="en-US" sz="3000">
                <a:solidFill>
                  <a:srgbClr val="0F116A"/>
                </a:solidFill>
              </a:endParaRPr>
            </a:p>
          </p:txBody>
        </p:sp>
      </p:grpSp>
      <p:grpSp>
        <p:nvGrpSpPr>
          <p:cNvPr id="3" name="Group 9"/>
          <p:cNvGrpSpPr>
            <a:grpSpLocks/>
          </p:cNvGrpSpPr>
          <p:nvPr/>
        </p:nvGrpSpPr>
        <p:grpSpPr bwMode="auto">
          <a:xfrm>
            <a:off x="15875" y="4587875"/>
            <a:ext cx="4776788" cy="2139950"/>
            <a:chOff x="10" y="2640"/>
            <a:chExt cx="3009" cy="1348"/>
          </a:xfrm>
        </p:grpSpPr>
        <p:pic>
          <p:nvPicPr>
            <p:cNvPr id="197639" name="Picture 5"/>
            <p:cNvPicPr>
              <a:picLocks noChangeAspect="1" noChangeArrowheads="1"/>
            </p:cNvPicPr>
            <p:nvPr/>
          </p:nvPicPr>
          <p:blipFill>
            <a:blip r:embed="rId7">
              <a:extLst>
                <a:ext uri="{28A0092B-C50C-407E-A947-70E740481C1C}">
                  <a14:useLocalDpi xmlns:a14="http://schemas.microsoft.com/office/drawing/2010/main" val="0"/>
                </a:ext>
              </a:extLst>
            </a:blip>
            <a:srcRect b="55173"/>
            <a:stretch>
              <a:fillRect/>
            </a:stretch>
          </p:blipFill>
          <p:spPr bwMode="auto">
            <a:xfrm>
              <a:off x="10" y="3072"/>
              <a:ext cx="3009"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0" name="Rectangle 6"/>
            <p:cNvSpPr>
              <a:spLocks noChangeArrowheads="1"/>
            </p:cNvSpPr>
            <p:nvPr/>
          </p:nvSpPr>
          <p:spPr bwMode="auto">
            <a:xfrm>
              <a:off x="624" y="2640"/>
              <a:ext cx="16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rPr>
                <a:t>carbohydrate</a:t>
              </a:r>
              <a:endParaRPr lang="en-US" sz="3000">
                <a:solidFill>
                  <a:srgbClr val="0F116A"/>
                </a:solidFill>
              </a:endParaRPr>
            </a:p>
          </p:txBody>
        </p:sp>
      </p:grpSp>
      <p:sp>
        <p:nvSpPr>
          <p:cNvPr id="377863" name="Rectangle 7" descr="Rectangle: Click to edit Master text styles&#10;Second level&#10;Third level&#10;Fourth level&#10;Fifth level"/>
          <p:cNvSpPr>
            <a:spLocks noGrp="1" noChangeArrowheads="1"/>
          </p:cNvSpPr>
          <p:nvPr>
            <p:ph type="body" idx="1"/>
          </p:nvPr>
        </p:nvSpPr>
        <p:spPr>
          <a:xfrm>
            <a:off x="541338" y="1371600"/>
            <a:ext cx="8069262" cy="3014663"/>
          </a:xfrm>
          <a:noFill/>
        </p:spPr>
        <p:txBody>
          <a:bodyPr/>
          <a:lstStyle/>
          <a:p>
            <a:pPr eaLnBrk="1" hangingPunct="1">
              <a:buClrTx/>
            </a:pPr>
            <a:r>
              <a:rPr lang="en-US">
                <a:latin typeface="Tahoma" charset="0"/>
              </a:rPr>
              <a:t>Fat generates 2x </a:t>
            </a:r>
            <a:r>
              <a:rPr lang="en-US">
                <a:solidFill>
                  <a:srgbClr val="CC0000"/>
                </a:solidFill>
                <a:latin typeface="Tahoma" charset="0"/>
              </a:rPr>
              <a:t>ATP</a:t>
            </a:r>
            <a:r>
              <a:rPr lang="en-US">
                <a:latin typeface="Tahoma" charset="0"/>
              </a:rPr>
              <a:t> vs. carbohydrate</a:t>
            </a:r>
          </a:p>
          <a:p>
            <a:pPr lvl="1" eaLnBrk="1" hangingPunct="1">
              <a:buClrTx/>
            </a:pPr>
            <a:r>
              <a:rPr lang="en-US">
                <a:latin typeface="Tahoma" charset="0"/>
                <a:ea typeface="Arial" charset="0"/>
                <a:cs typeface="Arial" charset="0"/>
              </a:rPr>
              <a:t>more </a:t>
            </a:r>
            <a:r>
              <a:rPr lang="en-US">
                <a:solidFill>
                  <a:schemeClr val="tx2"/>
                </a:solidFill>
                <a:latin typeface="Tahoma" charset="0"/>
                <a:ea typeface="Arial" charset="0"/>
                <a:cs typeface="Arial" charset="0"/>
              </a:rPr>
              <a:t>C</a:t>
            </a:r>
            <a:r>
              <a:rPr lang="en-US">
                <a:latin typeface="Tahoma" charset="0"/>
                <a:ea typeface="Arial" charset="0"/>
                <a:cs typeface="Arial" charset="0"/>
              </a:rPr>
              <a:t> in gram of fat</a:t>
            </a:r>
          </a:p>
          <a:p>
            <a:pPr lvl="2" eaLnBrk="1" hangingPunct="1"/>
            <a:r>
              <a:rPr lang="en-US">
                <a:latin typeface="Tahoma" charset="0"/>
                <a:ea typeface="Arial" charset="0"/>
                <a:cs typeface="Arial" charset="0"/>
              </a:rPr>
              <a:t>more energy releasing bonds</a:t>
            </a:r>
          </a:p>
          <a:p>
            <a:pPr lvl="1" eaLnBrk="1" hangingPunct="1">
              <a:buClrTx/>
            </a:pPr>
            <a:r>
              <a:rPr lang="en-US">
                <a:latin typeface="Tahoma" charset="0"/>
                <a:ea typeface="Arial" charset="0"/>
                <a:cs typeface="Arial" charset="0"/>
              </a:rPr>
              <a:t>more </a:t>
            </a:r>
            <a:r>
              <a:rPr lang="en-US">
                <a:solidFill>
                  <a:schemeClr val="tx2"/>
                </a:solidFill>
                <a:latin typeface="Tahoma" charset="0"/>
                <a:ea typeface="Arial" charset="0"/>
                <a:cs typeface="Arial" charset="0"/>
              </a:rPr>
              <a:t>O</a:t>
            </a:r>
            <a:r>
              <a:rPr lang="en-US">
                <a:latin typeface="Tahoma" charset="0"/>
                <a:ea typeface="Arial" charset="0"/>
                <a:cs typeface="Arial" charset="0"/>
              </a:rPr>
              <a:t> in gram of carbohydrate</a:t>
            </a:r>
          </a:p>
          <a:p>
            <a:pPr lvl="2" eaLnBrk="1" hangingPunct="1"/>
            <a:r>
              <a:rPr lang="en-US">
                <a:latin typeface="Tahoma" charset="0"/>
                <a:ea typeface="Arial" charset="0"/>
                <a:cs typeface="Arial" charset="0"/>
              </a:rPr>
              <a:t>so it</a:t>
            </a:r>
            <a:r>
              <a:rPr lang="ja-JP" altLang="en-US">
                <a:latin typeface="Tahoma" charset="0"/>
                <a:ea typeface="Arial" charset="0"/>
                <a:cs typeface="Arial" charset="0"/>
              </a:rPr>
              <a:t>’</a:t>
            </a:r>
            <a:r>
              <a:rPr lang="en-US" altLang="ja-JP">
                <a:latin typeface="Tahoma" charset="0"/>
                <a:ea typeface="Arial" charset="0"/>
                <a:cs typeface="Arial" charset="0"/>
              </a:rPr>
              <a:t>s already partly oxidized</a:t>
            </a:r>
          </a:p>
          <a:p>
            <a:pPr lvl="2" eaLnBrk="1" hangingPunct="1"/>
            <a:r>
              <a:rPr lang="en-US">
                <a:latin typeface="Tahoma" charset="0"/>
                <a:ea typeface="Arial" charset="0"/>
                <a:cs typeface="Arial" charset="0"/>
              </a:rPr>
              <a:t>less energy to release</a:t>
            </a:r>
          </a:p>
        </p:txBody>
      </p:sp>
      <p:pic>
        <p:nvPicPr>
          <p:cNvPr id="377866" name="Picture 10" descr="penguin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0513" y="96838"/>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AutoShape 11"/>
          <p:cNvSpPr>
            <a:spLocks noChangeArrowheads="1"/>
          </p:cNvSpPr>
          <p:nvPr/>
        </p:nvSpPr>
        <p:spPr bwMode="auto">
          <a:xfrm>
            <a:off x="6729413" y="1944688"/>
            <a:ext cx="2433637" cy="1484312"/>
          </a:xfrm>
          <a:prstGeom prst="wedgeEllipseCallout">
            <a:avLst>
              <a:gd name="adj1" fmla="val 10144"/>
              <a:gd name="adj2" fmla="val -145616"/>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That</a:t>
            </a:r>
            <a:r>
              <a:rPr lang="ja-JP" altLang="en-US" sz="1800">
                <a:solidFill>
                  <a:srgbClr val="0F116A"/>
                </a:solidFill>
                <a:latin typeface="Comic Sans MS" charset="0"/>
              </a:rPr>
              <a:t>’</a:t>
            </a:r>
            <a:r>
              <a:rPr lang="en-US" altLang="ja-JP" sz="1800">
                <a:solidFill>
                  <a:srgbClr val="0F116A"/>
                </a:solidFill>
                <a:latin typeface="Comic Sans MS" charset="0"/>
              </a:rPr>
              <a:t>s why</a:t>
            </a:r>
            <a:br>
              <a:rPr lang="en-US" altLang="ja-JP" sz="1800">
                <a:solidFill>
                  <a:srgbClr val="0F116A"/>
                </a:solidFill>
                <a:latin typeface="Comic Sans MS" charset="0"/>
              </a:rPr>
            </a:br>
            <a:r>
              <a:rPr lang="en-US" altLang="ja-JP" sz="1800">
                <a:solidFill>
                  <a:srgbClr val="0F116A"/>
                </a:solidFill>
                <a:latin typeface="Comic Sans MS" charset="0"/>
              </a:rPr>
              <a:t>it takes so much</a:t>
            </a:r>
            <a:br>
              <a:rPr lang="en-US" altLang="ja-JP" sz="1800">
                <a:solidFill>
                  <a:srgbClr val="0F116A"/>
                </a:solidFill>
                <a:latin typeface="Comic Sans MS" charset="0"/>
              </a:rPr>
            </a:br>
            <a:r>
              <a:rPr lang="en-US" altLang="ja-JP" sz="1800">
                <a:solidFill>
                  <a:srgbClr val="0F116A"/>
                </a:solidFill>
                <a:latin typeface="Comic Sans MS" charset="0"/>
              </a:rPr>
              <a:t>to lose a </a:t>
            </a:r>
            <a:br>
              <a:rPr lang="en-US" altLang="ja-JP" sz="1800">
                <a:solidFill>
                  <a:srgbClr val="0F116A"/>
                </a:solidFill>
                <a:latin typeface="Comic Sans MS" charset="0"/>
              </a:rPr>
            </a:br>
            <a:r>
              <a:rPr lang="en-US" altLang="ja-JP" sz="1800">
                <a:solidFill>
                  <a:srgbClr val="0F116A"/>
                </a:solidFill>
                <a:latin typeface="Comic Sans MS" charset="0"/>
              </a:rPr>
              <a:t>pound a fat</a:t>
            </a:r>
            <a:r>
              <a:rPr lang="en-US" altLang="ja-JP" sz="1800" i="1">
                <a:solidFill>
                  <a:srgbClr val="0F116A"/>
                </a:solidFill>
                <a:latin typeface="Comic Sans MS" charset="0"/>
              </a:rPr>
              <a:t>!</a:t>
            </a:r>
            <a:endParaRPr lang="en-US" sz="1800">
              <a:solidFill>
                <a:srgbClr val="0F116A"/>
              </a:solidFill>
              <a:latin typeface="Comic Sans MS" charset="0"/>
            </a:endParaRPr>
          </a:p>
        </p:txBody>
      </p:sp>
    </p:spTree>
    <p:extLst>
      <p:ext uri="{BB962C8B-B14F-4D97-AF65-F5344CB8AC3E}">
        <p14:creationId xmlns:p14="http://schemas.microsoft.com/office/powerpoint/2010/main" val="699611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77863">
                                            <p:txEl>
                                              <p:pRg st="1" end="1"/>
                                            </p:txEl>
                                          </p:spTgt>
                                        </p:tgtEl>
                                        <p:attrNameLst>
                                          <p:attrName>style.visibility</p:attrName>
                                        </p:attrNameLst>
                                      </p:cBhvr>
                                      <p:to>
                                        <p:strVal val="visible"/>
                                      </p:to>
                                    </p:set>
                                    <p:anim calcmode="lin" valueType="num">
                                      <p:cBhvr additive="base">
                                        <p:cTn id="17" dur="500" fill="hold"/>
                                        <p:tgtEl>
                                          <p:spTgt spid="37786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78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77863">
                                            <p:txEl>
                                              <p:pRg st="2" end="2"/>
                                            </p:txEl>
                                          </p:spTgt>
                                        </p:tgtEl>
                                        <p:attrNameLst>
                                          <p:attrName>style.visibility</p:attrName>
                                        </p:attrNameLst>
                                      </p:cBhvr>
                                      <p:to>
                                        <p:strVal val="visible"/>
                                      </p:to>
                                    </p:set>
                                    <p:anim calcmode="lin" valueType="num">
                                      <p:cBhvr additive="base">
                                        <p:cTn id="23" dur="500" fill="hold"/>
                                        <p:tgtEl>
                                          <p:spTgt spid="37786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78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77863">
                                            <p:txEl>
                                              <p:pRg st="3" end="3"/>
                                            </p:txEl>
                                          </p:spTgt>
                                        </p:tgtEl>
                                        <p:attrNameLst>
                                          <p:attrName>style.visibility</p:attrName>
                                        </p:attrNameLst>
                                      </p:cBhvr>
                                      <p:to>
                                        <p:strVal val="visible"/>
                                      </p:to>
                                    </p:set>
                                    <p:anim calcmode="lin" valueType="num">
                                      <p:cBhvr additive="base">
                                        <p:cTn id="29" dur="500" fill="hold"/>
                                        <p:tgtEl>
                                          <p:spTgt spid="37786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78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77863">
                                            <p:txEl>
                                              <p:pRg st="4" end="4"/>
                                            </p:txEl>
                                          </p:spTgt>
                                        </p:tgtEl>
                                        <p:attrNameLst>
                                          <p:attrName>style.visibility</p:attrName>
                                        </p:attrNameLst>
                                      </p:cBhvr>
                                      <p:to>
                                        <p:strVal val="visible"/>
                                      </p:to>
                                    </p:set>
                                    <p:anim calcmode="lin" valueType="num">
                                      <p:cBhvr additive="base">
                                        <p:cTn id="35" dur="500" fill="hold"/>
                                        <p:tgtEl>
                                          <p:spTgt spid="37786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778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7863">
                                            <p:txEl>
                                              <p:pRg st="5" end="5"/>
                                            </p:txEl>
                                          </p:spTgt>
                                        </p:tgtEl>
                                        <p:attrNameLst>
                                          <p:attrName>style.visibility</p:attrName>
                                        </p:attrNameLst>
                                      </p:cBhvr>
                                      <p:to>
                                        <p:strVal val="visible"/>
                                      </p:to>
                                    </p:set>
                                    <p:anim calcmode="lin" valueType="num">
                                      <p:cBhvr additive="base">
                                        <p:cTn id="41" dur="500" fill="hold"/>
                                        <p:tgtEl>
                                          <p:spTgt spid="37786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78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77866"/>
                                        </p:tgtEl>
                                        <p:attrNameLst>
                                          <p:attrName>style.visibility</p:attrName>
                                        </p:attrNameLst>
                                      </p:cBhvr>
                                      <p:to>
                                        <p:strVal val="visible"/>
                                      </p:to>
                                    </p:set>
                                    <p:animEffect transition="in" filter="wipe(right)">
                                      <p:cBhvr>
                                        <p:cTn id="47" dur="500"/>
                                        <p:tgtEl>
                                          <p:spTgt spid="377866"/>
                                        </p:tgtEl>
                                      </p:cBhvr>
                                    </p:animEffect>
                                  </p:childTnLst>
                                </p:cTn>
                              </p:par>
                            </p:childTnLst>
                          </p:cTn>
                        </p:par>
                        <p:par>
                          <p:cTn id="48" fill="hold" nodeType="afterGroup">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377867"/>
                                        </p:tgtEl>
                                        <p:attrNameLst>
                                          <p:attrName>style.visibility</p:attrName>
                                        </p:attrNameLst>
                                      </p:cBhvr>
                                      <p:to>
                                        <p:strVal val="visible"/>
                                      </p:to>
                                    </p:set>
                                    <p:animEffect transition="in" filter="wipe(up)">
                                      <p:cBhvr>
                                        <p:cTn id="51" dur="500"/>
                                        <p:tgtEl>
                                          <p:spTgt spid="377867"/>
                                        </p:tgtEl>
                                      </p:cBhvr>
                                    </p:animEffect>
                                  </p:childTnLst>
                                  <p:subTnLst>
                                    <p:audio>
                                      <p:cMediaNode>
                                        <p:cTn display="0" masterRel="sameClick">
                                          <p:stCondLst>
                                            <p:cond evt="begin" delay="0">
                                              <p:tn val="4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3" grpId="0" build="p" autoUpdateAnimBg="0"/>
      <p:bldP spid="377867"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p:cNvPicPr>
            <a:picLocks noChangeAspect="1" noChangeArrowheads="1"/>
          </p:cNvPicPr>
          <p:nvPr/>
        </p:nvPicPr>
        <p:blipFill>
          <a:blip r:embed="rId4">
            <a:extLst>
              <a:ext uri="{28A0092B-C50C-407E-A947-70E740481C1C}">
                <a14:useLocalDpi xmlns:a14="http://schemas.microsoft.com/office/drawing/2010/main" val="0"/>
              </a:ext>
            </a:extLst>
          </a:blip>
          <a:srcRect b="3355"/>
          <a:stretch>
            <a:fillRect/>
          </a:stretch>
        </p:blipFill>
        <p:spPr bwMode="auto">
          <a:xfrm>
            <a:off x="4876800" y="457200"/>
            <a:ext cx="4267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2" name="Rectangle 3" descr="Rectangle: Click to edit Master text styles&#10;Second level&#10;Third level&#10;Fourth level&#10;Fifth level"/>
          <p:cNvSpPr>
            <a:spLocks noChangeArrowheads="1"/>
          </p:cNvSpPr>
          <p:nvPr/>
        </p:nvSpPr>
        <p:spPr bwMode="auto">
          <a:xfrm>
            <a:off x="838200" y="1371600"/>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SzPct val="120000"/>
              <a:buFont typeface="Wingdings" charset="0"/>
              <a:buChar char="§"/>
            </a:pPr>
            <a:endParaRPr lang="en-US" sz="3000">
              <a:solidFill>
                <a:srgbClr val="0F116A"/>
              </a:solidFill>
            </a:endParaRPr>
          </a:p>
        </p:txBody>
      </p:sp>
      <p:sp>
        <p:nvSpPr>
          <p:cNvPr id="379908" name="Rectangle 4" descr="Rectangle: Click to edit Master text styles&#10;Second level&#10;Third level&#10;Fourth level&#10;Fifth level"/>
          <p:cNvSpPr>
            <a:spLocks noGrp="1" noChangeArrowheads="1"/>
          </p:cNvSpPr>
          <p:nvPr>
            <p:ph type="body" idx="1"/>
          </p:nvPr>
        </p:nvSpPr>
        <p:spPr>
          <a:xfrm>
            <a:off x="404813" y="1066800"/>
            <a:ext cx="4494212" cy="5486400"/>
          </a:xfrm>
        </p:spPr>
        <p:txBody>
          <a:bodyPr/>
          <a:lstStyle/>
          <a:p>
            <a:pPr marL="228600" indent="-228600" eaLnBrk="1" hangingPunct="1">
              <a:lnSpc>
                <a:spcPct val="90000"/>
              </a:lnSpc>
            </a:pPr>
            <a:r>
              <a:rPr lang="en-US" sz="2400" dirty="0">
                <a:latin typeface="Tahoma" charset="0"/>
              </a:rPr>
              <a:t>Coordination of chemical processes across whole organism</a:t>
            </a:r>
            <a:endParaRPr lang="en-US" sz="2200" dirty="0">
              <a:latin typeface="Tahoma" charset="0"/>
            </a:endParaRPr>
          </a:p>
          <a:p>
            <a:pPr marL="569913" lvl="1" indent="-227013" eaLnBrk="1" hangingPunct="1">
              <a:lnSpc>
                <a:spcPct val="90000"/>
              </a:lnSpc>
            </a:pPr>
            <a:r>
              <a:rPr lang="en-US" sz="2200" u="sng" dirty="0">
                <a:solidFill>
                  <a:srgbClr val="CC0000"/>
                </a:solidFill>
                <a:latin typeface="Tahoma" charset="0"/>
                <a:ea typeface="Arial" charset="0"/>
                <a:cs typeface="Arial" charset="0"/>
              </a:rPr>
              <a:t>digestion</a:t>
            </a:r>
            <a:endParaRPr lang="en-US" sz="2000" dirty="0">
              <a:latin typeface="Tahoma" charset="0"/>
              <a:ea typeface="Arial" charset="0"/>
              <a:cs typeface="Arial" charset="0"/>
            </a:endParaRPr>
          </a:p>
          <a:p>
            <a:pPr marL="858838" lvl="2" indent="-174625" eaLnBrk="1" hangingPunct="1">
              <a:lnSpc>
                <a:spcPct val="90000"/>
              </a:lnSpc>
            </a:pPr>
            <a:r>
              <a:rPr lang="en-US" sz="1800" u="sng" dirty="0">
                <a:solidFill>
                  <a:srgbClr val="CC0000"/>
                </a:solidFill>
                <a:latin typeface="Tahoma" charset="0"/>
                <a:ea typeface="Arial" charset="0"/>
                <a:cs typeface="Arial" charset="0"/>
              </a:rPr>
              <a:t>catabolism</a:t>
            </a:r>
            <a:r>
              <a:rPr lang="en-US" sz="1800" dirty="0">
                <a:latin typeface="Tahoma" charset="0"/>
                <a:ea typeface="Arial" charset="0"/>
                <a:cs typeface="Arial" charset="0"/>
              </a:rPr>
              <a:t> when organism </a:t>
            </a:r>
            <a:r>
              <a:rPr lang="en-US" sz="1800" u="sng" dirty="0">
                <a:latin typeface="Tahoma" charset="0"/>
                <a:ea typeface="Arial" charset="0"/>
                <a:cs typeface="Arial" charset="0"/>
              </a:rPr>
              <a:t>needs energy</a:t>
            </a:r>
            <a:r>
              <a:rPr lang="en-US" sz="1800" dirty="0">
                <a:latin typeface="Tahoma" charset="0"/>
                <a:ea typeface="Arial" charset="0"/>
                <a:cs typeface="Arial" charset="0"/>
              </a:rPr>
              <a:t> or </a:t>
            </a:r>
            <a:r>
              <a:rPr lang="en-US" sz="1800" u="sng" dirty="0">
                <a:latin typeface="Tahoma" charset="0"/>
                <a:ea typeface="Arial" charset="0"/>
                <a:cs typeface="Arial" charset="0"/>
              </a:rPr>
              <a:t>needs raw materials</a:t>
            </a:r>
            <a:endParaRPr lang="en-US" sz="1800" dirty="0">
              <a:latin typeface="Tahoma" charset="0"/>
              <a:ea typeface="Arial" charset="0"/>
              <a:cs typeface="Arial" charset="0"/>
            </a:endParaRPr>
          </a:p>
          <a:p>
            <a:pPr marL="569913" lvl="1" indent="-227013" eaLnBrk="1" hangingPunct="1">
              <a:lnSpc>
                <a:spcPct val="90000"/>
              </a:lnSpc>
            </a:pPr>
            <a:r>
              <a:rPr lang="en-US" sz="2200" u="sng" dirty="0">
                <a:solidFill>
                  <a:srgbClr val="CC0000"/>
                </a:solidFill>
                <a:latin typeface="Tahoma" charset="0"/>
                <a:ea typeface="Arial" charset="0"/>
                <a:cs typeface="Arial" charset="0"/>
              </a:rPr>
              <a:t>synthesis</a:t>
            </a:r>
            <a:endParaRPr lang="en-US" sz="2000" u="sng" dirty="0">
              <a:solidFill>
                <a:srgbClr val="CC0000"/>
              </a:solidFill>
              <a:latin typeface="Tahoma" charset="0"/>
              <a:ea typeface="Arial" charset="0"/>
              <a:cs typeface="Arial" charset="0"/>
            </a:endParaRPr>
          </a:p>
          <a:p>
            <a:pPr marL="858838" lvl="2" indent="-174625" eaLnBrk="1" hangingPunct="1">
              <a:lnSpc>
                <a:spcPct val="90000"/>
              </a:lnSpc>
            </a:pPr>
            <a:r>
              <a:rPr lang="en-US" sz="1800" u="sng" dirty="0">
                <a:solidFill>
                  <a:srgbClr val="CC0000"/>
                </a:solidFill>
                <a:latin typeface="Tahoma" charset="0"/>
                <a:ea typeface="Arial" charset="0"/>
                <a:cs typeface="Arial" charset="0"/>
              </a:rPr>
              <a:t>anabolism</a:t>
            </a:r>
            <a:r>
              <a:rPr lang="en-US" sz="1800" dirty="0">
                <a:latin typeface="Tahoma" charset="0"/>
                <a:ea typeface="Arial" charset="0"/>
                <a:cs typeface="Arial" charset="0"/>
              </a:rPr>
              <a:t> when organism has </a:t>
            </a:r>
            <a:r>
              <a:rPr lang="en-US" sz="1800" u="sng" dirty="0">
                <a:latin typeface="Tahoma" charset="0"/>
                <a:ea typeface="Arial" charset="0"/>
                <a:cs typeface="Arial" charset="0"/>
              </a:rPr>
              <a:t>enough energy</a:t>
            </a:r>
            <a:r>
              <a:rPr lang="en-US" sz="1800" dirty="0">
                <a:latin typeface="Tahoma" charset="0"/>
                <a:ea typeface="Arial" charset="0"/>
                <a:cs typeface="Arial" charset="0"/>
              </a:rPr>
              <a:t> &amp; a </a:t>
            </a:r>
            <a:r>
              <a:rPr lang="en-US" sz="1800" u="sng" dirty="0">
                <a:latin typeface="Tahoma" charset="0"/>
                <a:ea typeface="Arial" charset="0"/>
                <a:cs typeface="Arial" charset="0"/>
              </a:rPr>
              <a:t>supply of raw materials</a:t>
            </a:r>
            <a:endParaRPr lang="en-US" sz="1800" dirty="0">
              <a:latin typeface="Tahoma" charset="0"/>
              <a:ea typeface="Arial" charset="0"/>
              <a:cs typeface="Arial" charset="0"/>
            </a:endParaRPr>
          </a:p>
          <a:p>
            <a:pPr marL="569913" lvl="1" indent="-227013" eaLnBrk="1" hangingPunct="1">
              <a:lnSpc>
                <a:spcPct val="90000"/>
              </a:lnSpc>
            </a:pPr>
            <a:r>
              <a:rPr lang="en-US" sz="2200" dirty="0">
                <a:latin typeface="Tahoma" charset="0"/>
                <a:ea typeface="Arial" charset="0"/>
                <a:cs typeface="Arial" charset="0"/>
              </a:rPr>
              <a:t>by </a:t>
            </a:r>
            <a:r>
              <a:rPr lang="en-US" sz="2200" u="sng" dirty="0">
                <a:solidFill>
                  <a:srgbClr val="CC0000"/>
                </a:solidFill>
                <a:latin typeface="Tahoma" charset="0"/>
                <a:ea typeface="Arial" charset="0"/>
                <a:cs typeface="Arial" charset="0"/>
              </a:rPr>
              <a:t>regulating enzymes</a:t>
            </a:r>
            <a:endParaRPr lang="en-US" sz="2000" dirty="0">
              <a:latin typeface="Tahoma" charset="0"/>
              <a:ea typeface="Arial" charset="0"/>
              <a:cs typeface="Arial" charset="0"/>
            </a:endParaRPr>
          </a:p>
          <a:p>
            <a:pPr marL="858838" lvl="2" indent="-174625" eaLnBrk="1" hangingPunct="1">
              <a:lnSpc>
                <a:spcPct val="90000"/>
              </a:lnSpc>
            </a:pPr>
            <a:r>
              <a:rPr lang="en-US" sz="1800" dirty="0">
                <a:latin typeface="Tahoma" charset="0"/>
                <a:ea typeface="Arial" charset="0"/>
                <a:cs typeface="Arial" charset="0"/>
              </a:rPr>
              <a:t>feedback mechanisms</a:t>
            </a:r>
          </a:p>
          <a:p>
            <a:pPr marL="858838" lvl="2" indent="-174625" eaLnBrk="1" hangingPunct="1">
              <a:lnSpc>
                <a:spcPct val="90000"/>
              </a:lnSpc>
            </a:pPr>
            <a:r>
              <a:rPr lang="en-US" sz="1800" u="sng" dirty="0">
                <a:solidFill>
                  <a:srgbClr val="CC0000"/>
                </a:solidFill>
                <a:latin typeface="Tahoma" charset="0"/>
                <a:ea typeface="Arial" charset="0"/>
                <a:cs typeface="Arial" charset="0"/>
              </a:rPr>
              <a:t>raw materials stimulate production</a:t>
            </a:r>
          </a:p>
          <a:p>
            <a:pPr marL="858838" lvl="2" indent="-174625" eaLnBrk="1" hangingPunct="1">
              <a:lnSpc>
                <a:spcPct val="90000"/>
              </a:lnSpc>
            </a:pPr>
            <a:r>
              <a:rPr lang="en-US" sz="1800" u="sng" dirty="0">
                <a:solidFill>
                  <a:srgbClr val="CC0000"/>
                </a:solidFill>
                <a:latin typeface="Tahoma" charset="0"/>
                <a:ea typeface="Arial" charset="0"/>
                <a:cs typeface="Arial" charset="0"/>
              </a:rPr>
              <a:t>products inhibit further production</a:t>
            </a:r>
            <a:endParaRPr lang="en-US" sz="1800" dirty="0">
              <a:latin typeface="Tahoma" charset="0"/>
              <a:ea typeface="Arial" charset="0"/>
              <a:cs typeface="Arial" charset="0"/>
            </a:endParaRPr>
          </a:p>
        </p:txBody>
      </p:sp>
      <p:sp>
        <p:nvSpPr>
          <p:cNvPr id="199684" name="Rectangle 5"/>
          <p:cNvSpPr>
            <a:spLocks noGrp="1" noChangeArrowheads="1"/>
          </p:cNvSpPr>
          <p:nvPr>
            <p:ph type="title"/>
          </p:nvPr>
        </p:nvSpPr>
        <p:spPr>
          <a:noFill/>
        </p:spPr>
        <p:txBody>
          <a:bodyPr/>
          <a:lstStyle/>
          <a:p>
            <a:pPr eaLnBrk="1" hangingPunct="1"/>
            <a:r>
              <a:rPr lang="en-US">
                <a:latin typeface="Times New Roman" charset="0"/>
              </a:rPr>
              <a:t>Metabolism </a:t>
            </a:r>
          </a:p>
        </p:txBody>
      </p:sp>
      <p:sp>
        <p:nvSpPr>
          <p:cNvPr id="199685" name="AutoShape 6"/>
          <p:cNvSpPr>
            <a:spLocks noChangeArrowheads="1"/>
          </p:cNvSpPr>
          <p:nvPr/>
        </p:nvSpPr>
        <p:spPr bwMode="auto">
          <a:xfrm>
            <a:off x="7620000" y="4876800"/>
            <a:ext cx="228600" cy="228600"/>
          </a:xfrm>
          <a:prstGeom prst="rightArrow">
            <a:avLst>
              <a:gd name="adj1" fmla="val 50000"/>
              <a:gd name="adj2" fmla="val 25000"/>
            </a:avLst>
          </a:prstGeom>
          <a:solidFill>
            <a:schemeClr val="bg1"/>
          </a:solidFill>
          <a:ln w="12700">
            <a:solidFill>
              <a:srgbClr val="000000"/>
            </a:solidFill>
            <a:miter lim="800000"/>
            <a:headEnd/>
            <a:tailEnd/>
          </a:ln>
        </p:spPr>
        <p:txBody>
          <a:bodyPr wrap="none" anchor="ctr"/>
          <a:lstStyle/>
          <a:p>
            <a:endParaRPr lang="en-US"/>
          </a:p>
        </p:txBody>
      </p:sp>
      <p:sp>
        <p:nvSpPr>
          <p:cNvPr id="199686" name="Text Box 7"/>
          <p:cNvSpPr txBox="1">
            <a:spLocks noChangeArrowheads="1"/>
          </p:cNvSpPr>
          <p:nvPr/>
        </p:nvSpPr>
        <p:spPr bwMode="auto">
          <a:xfrm>
            <a:off x="7769225" y="4830763"/>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a:solidFill>
                  <a:srgbClr val="000000"/>
                </a:solidFill>
              </a:rPr>
              <a:t>CO</a:t>
            </a:r>
            <a:r>
              <a:rPr lang="en-US" sz="1200" baseline="-25000">
                <a:solidFill>
                  <a:srgbClr val="000000"/>
                </a:solidFill>
              </a:rPr>
              <a:t>2</a:t>
            </a:r>
            <a:endParaRPr lang="en-US" sz="1200">
              <a:solidFill>
                <a:srgbClr val="000000"/>
              </a:solidFill>
            </a:endParaRPr>
          </a:p>
        </p:txBody>
      </p:sp>
    </p:spTree>
    <p:extLst>
      <p:ext uri="{BB962C8B-B14F-4D97-AF65-F5344CB8AC3E}">
        <p14:creationId xmlns:p14="http://schemas.microsoft.com/office/powerpoint/2010/main" val="3142936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8">
                                            <p:txEl>
                                              <p:pRg st="0" end="0"/>
                                            </p:txEl>
                                          </p:spTgt>
                                        </p:tgtEl>
                                        <p:attrNameLst>
                                          <p:attrName>style.visibility</p:attrName>
                                        </p:attrNameLst>
                                      </p:cBhvr>
                                      <p:to>
                                        <p:strVal val="visible"/>
                                      </p:to>
                                    </p:set>
                                    <p:anim calcmode="lin" valueType="num">
                                      <p:cBhvr additive="base">
                                        <p:cTn id="7" dur="500" fill="hold"/>
                                        <p:tgtEl>
                                          <p:spTgt spid="379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8">
                                            <p:txEl>
                                              <p:pRg st="1" end="1"/>
                                            </p:txEl>
                                          </p:spTgt>
                                        </p:tgtEl>
                                        <p:attrNameLst>
                                          <p:attrName>style.visibility</p:attrName>
                                        </p:attrNameLst>
                                      </p:cBhvr>
                                      <p:to>
                                        <p:strVal val="visible"/>
                                      </p:to>
                                    </p:set>
                                    <p:anim calcmode="lin" valueType="num">
                                      <p:cBhvr additive="base">
                                        <p:cTn id="13" dur="500" fill="hold"/>
                                        <p:tgtEl>
                                          <p:spTgt spid="3799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8">
                                            <p:txEl>
                                              <p:pRg st="2" end="2"/>
                                            </p:txEl>
                                          </p:spTgt>
                                        </p:tgtEl>
                                        <p:attrNameLst>
                                          <p:attrName>style.visibility</p:attrName>
                                        </p:attrNameLst>
                                      </p:cBhvr>
                                      <p:to>
                                        <p:strVal val="visible"/>
                                      </p:to>
                                    </p:set>
                                    <p:anim calcmode="lin" valueType="num">
                                      <p:cBhvr additive="base">
                                        <p:cTn id="19" dur="500" fill="hold"/>
                                        <p:tgtEl>
                                          <p:spTgt spid="3799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8">
                                            <p:txEl>
                                              <p:pRg st="3" end="3"/>
                                            </p:txEl>
                                          </p:spTgt>
                                        </p:tgtEl>
                                        <p:attrNameLst>
                                          <p:attrName>style.visibility</p:attrName>
                                        </p:attrNameLst>
                                      </p:cBhvr>
                                      <p:to>
                                        <p:strVal val="visible"/>
                                      </p:to>
                                    </p:set>
                                    <p:anim calcmode="lin" valueType="num">
                                      <p:cBhvr additive="base">
                                        <p:cTn id="25" dur="500" fill="hold"/>
                                        <p:tgtEl>
                                          <p:spTgt spid="3799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8">
                                            <p:txEl>
                                              <p:pRg st="4" end="4"/>
                                            </p:txEl>
                                          </p:spTgt>
                                        </p:tgtEl>
                                        <p:attrNameLst>
                                          <p:attrName>style.visibility</p:attrName>
                                        </p:attrNameLst>
                                      </p:cBhvr>
                                      <p:to>
                                        <p:strVal val="visible"/>
                                      </p:to>
                                    </p:set>
                                    <p:anim calcmode="lin" valueType="num">
                                      <p:cBhvr additive="base">
                                        <p:cTn id="31" dur="500" fill="hold"/>
                                        <p:tgtEl>
                                          <p:spTgt spid="3799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908">
                                            <p:txEl>
                                              <p:pRg st="5" end="5"/>
                                            </p:txEl>
                                          </p:spTgt>
                                        </p:tgtEl>
                                        <p:attrNameLst>
                                          <p:attrName>style.visibility</p:attrName>
                                        </p:attrNameLst>
                                      </p:cBhvr>
                                      <p:to>
                                        <p:strVal val="visible"/>
                                      </p:to>
                                    </p:set>
                                    <p:anim calcmode="lin" valueType="num">
                                      <p:cBhvr additive="base">
                                        <p:cTn id="37" dur="500" fill="hold"/>
                                        <p:tgtEl>
                                          <p:spTgt spid="37990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9908">
                                            <p:txEl>
                                              <p:pRg st="6" end="6"/>
                                            </p:txEl>
                                          </p:spTgt>
                                        </p:tgtEl>
                                        <p:attrNameLst>
                                          <p:attrName>style.visibility</p:attrName>
                                        </p:attrNameLst>
                                      </p:cBhvr>
                                      <p:to>
                                        <p:strVal val="visible"/>
                                      </p:to>
                                    </p:set>
                                    <p:anim calcmode="lin" valueType="num">
                                      <p:cBhvr additive="base">
                                        <p:cTn id="43" dur="500" fill="hold"/>
                                        <p:tgtEl>
                                          <p:spTgt spid="37990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99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9908">
                                            <p:txEl>
                                              <p:pRg st="7" end="7"/>
                                            </p:txEl>
                                          </p:spTgt>
                                        </p:tgtEl>
                                        <p:attrNameLst>
                                          <p:attrName>style.visibility</p:attrName>
                                        </p:attrNameLst>
                                      </p:cBhvr>
                                      <p:to>
                                        <p:strVal val="visible"/>
                                      </p:to>
                                    </p:set>
                                    <p:anim calcmode="lin" valueType="num">
                                      <p:cBhvr additive="base">
                                        <p:cTn id="49" dur="500" fill="hold"/>
                                        <p:tgtEl>
                                          <p:spTgt spid="37990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99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9908">
                                            <p:txEl>
                                              <p:pRg st="8" end="8"/>
                                            </p:txEl>
                                          </p:spTgt>
                                        </p:tgtEl>
                                        <p:attrNameLst>
                                          <p:attrName>style.visibility</p:attrName>
                                        </p:attrNameLst>
                                      </p:cBhvr>
                                      <p:to>
                                        <p:strVal val="visible"/>
                                      </p:to>
                                    </p:set>
                                    <p:anim calcmode="lin" valueType="num">
                                      <p:cBhvr additive="base">
                                        <p:cTn id="55" dur="500" fill="hold"/>
                                        <p:tgtEl>
                                          <p:spTgt spid="37990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99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p:cNvPicPr>
            <a:picLocks noChangeAspect="1" noChangeArrowheads="1"/>
          </p:cNvPicPr>
          <p:nvPr/>
        </p:nvPicPr>
        <p:blipFill>
          <a:blip r:embed="rId7">
            <a:extLst>
              <a:ext uri="{28A0092B-C50C-407E-A947-70E740481C1C}">
                <a14:useLocalDpi xmlns:a14="http://schemas.microsoft.com/office/drawing/2010/main" val="0"/>
              </a:ext>
            </a:extLst>
          </a:blip>
          <a:srcRect b="3355"/>
          <a:stretch>
            <a:fillRect/>
          </a:stretch>
        </p:blipFill>
        <p:spPr bwMode="auto">
          <a:xfrm>
            <a:off x="4876800" y="457200"/>
            <a:ext cx="4267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Rectangle 3" descr="Rectangle: Click to edit Master text styles&#10;Second level&#10;Third level&#10;Fourth level&#10;Fifth level"/>
          <p:cNvSpPr>
            <a:spLocks noChangeArrowheads="1"/>
          </p:cNvSpPr>
          <p:nvPr/>
        </p:nvSpPr>
        <p:spPr bwMode="auto">
          <a:xfrm>
            <a:off x="838200" y="1371600"/>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SzPct val="120000"/>
              <a:buFont typeface="Wingdings" charset="0"/>
              <a:buChar char="§"/>
            </a:pPr>
            <a:endParaRPr lang="en-US" sz="3000">
              <a:solidFill>
                <a:srgbClr val="0F116A"/>
              </a:solidFill>
            </a:endParaRPr>
          </a:p>
        </p:txBody>
      </p:sp>
      <p:sp>
        <p:nvSpPr>
          <p:cNvPr id="419844" name="Rectangle 4" descr="Rectangle: Click to edit Master text styles&#10;Second level&#10;Third level&#10;Fourth level&#10;Fifth level"/>
          <p:cNvSpPr>
            <a:spLocks noGrp="1" noChangeArrowheads="1"/>
          </p:cNvSpPr>
          <p:nvPr>
            <p:ph type="body" idx="1"/>
          </p:nvPr>
        </p:nvSpPr>
        <p:spPr>
          <a:xfrm>
            <a:off x="685800" y="1371600"/>
            <a:ext cx="4351338" cy="4935538"/>
          </a:xfrm>
        </p:spPr>
        <p:txBody>
          <a:bodyPr/>
          <a:lstStyle/>
          <a:p>
            <a:pPr marL="288925" indent="-288925" eaLnBrk="1" hangingPunct="1">
              <a:lnSpc>
                <a:spcPct val="90000"/>
              </a:lnSpc>
            </a:pPr>
            <a:r>
              <a:rPr lang="en-US" sz="2600" u="sng">
                <a:solidFill>
                  <a:srgbClr val="CC0000"/>
                </a:solidFill>
                <a:latin typeface="Tahoma" charset="0"/>
              </a:rPr>
              <a:t>Digestion</a:t>
            </a:r>
            <a:endParaRPr lang="en-US" sz="2600">
              <a:latin typeface="Tahoma" charset="0"/>
            </a:endParaRPr>
          </a:p>
          <a:p>
            <a:pPr lvl="1" eaLnBrk="1" hangingPunct="1">
              <a:lnSpc>
                <a:spcPct val="90000"/>
              </a:lnSpc>
            </a:pPr>
            <a:r>
              <a:rPr lang="en-US">
                <a:latin typeface="Tahoma" charset="0"/>
                <a:ea typeface="Arial" charset="0"/>
                <a:cs typeface="Arial" charset="0"/>
              </a:rPr>
              <a:t>digestion of carbohydrates, fats &amp; proteins</a:t>
            </a:r>
          </a:p>
          <a:p>
            <a:pPr lvl="2" eaLnBrk="1" hangingPunct="1">
              <a:lnSpc>
                <a:spcPct val="90000"/>
              </a:lnSpc>
            </a:pPr>
            <a:r>
              <a:rPr lang="en-US">
                <a:latin typeface="Tahoma" charset="0"/>
                <a:ea typeface="Arial" charset="0"/>
                <a:cs typeface="Arial" charset="0"/>
              </a:rPr>
              <a:t>all catabolized through same pathways</a:t>
            </a:r>
          </a:p>
          <a:p>
            <a:pPr lvl="2" eaLnBrk="1" hangingPunct="1">
              <a:lnSpc>
                <a:spcPct val="90000"/>
              </a:lnSpc>
            </a:pPr>
            <a:r>
              <a:rPr lang="en-US">
                <a:latin typeface="Tahoma" charset="0"/>
                <a:ea typeface="Arial" charset="0"/>
                <a:cs typeface="Arial" charset="0"/>
              </a:rPr>
              <a:t>enter at different points</a:t>
            </a:r>
          </a:p>
          <a:p>
            <a:pPr lvl="1" eaLnBrk="1" hangingPunct="1">
              <a:lnSpc>
                <a:spcPct val="90000"/>
              </a:lnSpc>
            </a:pPr>
            <a:r>
              <a:rPr lang="en-US">
                <a:latin typeface="Tahoma" charset="0"/>
                <a:ea typeface="Arial" charset="0"/>
                <a:cs typeface="Arial" charset="0"/>
              </a:rPr>
              <a:t>cell extracts energy from every source</a:t>
            </a:r>
          </a:p>
        </p:txBody>
      </p:sp>
      <p:sp>
        <p:nvSpPr>
          <p:cNvPr id="201732" name="Rectangle 5"/>
          <p:cNvSpPr>
            <a:spLocks noGrp="1" noChangeArrowheads="1"/>
          </p:cNvSpPr>
          <p:nvPr>
            <p:ph type="title"/>
          </p:nvPr>
        </p:nvSpPr>
        <p:spPr>
          <a:noFill/>
        </p:spPr>
        <p:txBody>
          <a:bodyPr/>
          <a:lstStyle/>
          <a:p>
            <a:pPr eaLnBrk="1" hangingPunct="1"/>
            <a:r>
              <a:rPr lang="en-US">
                <a:latin typeface="Times New Roman" charset="0"/>
              </a:rPr>
              <a:t>Metabolism </a:t>
            </a:r>
          </a:p>
        </p:txBody>
      </p:sp>
      <p:sp>
        <p:nvSpPr>
          <p:cNvPr id="201733" name="AutoShape 6"/>
          <p:cNvSpPr>
            <a:spLocks noChangeArrowheads="1"/>
          </p:cNvSpPr>
          <p:nvPr/>
        </p:nvSpPr>
        <p:spPr bwMode="auto">
          <a:xfrm>
            <a:off x="7620000" y="4876800"/>
            <a:ext cx="228600" cy="228600"/>
          </a:xfrm>
          <a:prstGeom prst="rightArrow">
            <a:avLst>
              <a:gd name="adj1" fmla="val 50000"/>
              <a:gd name="adj2" fmla="val 25000"/>
            </a:avLst>
          </a:prstGeom>
          <a:solidFill>
            <a:schemeClr val="bg1"/>
          </a:solidFill>
          <a:ln w="12700">
            <a:solidFill>
              <a:srgbClr val="000000"/>
            </a:solidFill>
            <a:miter lim="800000"/>
            <a:headEnd/>
            <a:tailEnd/>
          </a:ln>
        </p:spPr>
        <p:txBody>
          <a:bodyPr wrap="none" anchor="ctr"/>
          <a:lstStyle/>
          <a:p>
            <a:endParaRPr lang="en-US"/>
          </a:p>
        </p:txBody>
      </p:sp>
      <p:sp>
        <p:nvSpPr>
          <p:cNvPr id="201734" name="Text Box 7"/>
          <p:cNvSpPr txBox="1">
            <a:spLocks noChangeArrowheads="1"/>
          </p:cNvSpPr>
          <p:nvPr/>
        </p:nvSpPr>
        <p:spPr bwMode="auto">
          <a:xfrm>
            <a:off x="7769225" y="4830763"/>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a:solidFill>
                  <a:srgbClr val="000000"/>
                </a:solidFill>
              </a:rPr>
              <a:t>CO</a:t>
            </a:r>
            <a:r>
              <a:rPr lang="en-US" sz="1200" baseline="-25000">
                <a:solidFill>
                  <a:srgbClr val="000000"/>
                </a:solidFill>
              </a:rPr>
              <a:t>2</a:t>
            </a:r>
            <a:endParaRPr lang="en-US" sz="1200">
              <a:solidFill>
                <a:srgbClr val="000000"/>
              </a:solidFill>
            </a:endParaRPr>
          </a:p>
        </p:txBody>
      </p:sp>
      <p:sp>
        <p:nvSpPr>
          <p:cNvPr id="419848" name="AutoShape 8"/>
          <p:cNvSpPr>
            <a:spLocks noChangeArrowheads="1"/>
          </p:cNvSpPr>
          <p:nvPr/>
        </p:nvSpPr>
        <p:spPr bwMode="auto">
          <a:xfrm flipV="1">
            <a:off x="6215063" y="1336675"/>
            <a:ext cx="1676400" cy="5181600"/>
          </a:xfrm>
          <a:prstGeom prst="upArrow">
            <a:avLst>
              <a:gd name="adj1" fmla="val 50000"/>
              <a:gd name="adj2" fmla="val 77273"/>
            </a:avLst>
          </a:prstGeom>
          <a:solidFill>
            <a:srgbClr val="CC0000">
              <a:alpha val="74901"/>
            </a:srgbClr>
          </a:solidFill>
          <a:ln w="9525">
            <a:solidFill>
              <a:srgbClr val="CC0000"/>
            </a:solidFill>
            <a:miter lim="800000"/>
            <a:headEnd/>
            <a:tailEnd/>
          </a:ln>
        </p:spPr>
        <p:txBody>
          <a:bodyPr wrap="none" anchor="ctr"/>
          <a:lstStyle/>
          <a:p>
            <a:endParaRPr lang="en-US"/>
          </a:p>
        </p:txBody>
      </p:sp>
      <p:sp>
        <p:nvSpPr>
          <p:cNvPr id="419849" name="Oval 9"/>
          <p:cNvSpPr>
            <a:spLocks noChangeArrowheads="1"/>
          </p:cNvSpPr>
          <p:nvPr/>
        </p:nvSpPr>
        <p:spPr bwMode="auto">
          <a:xfrm>
            <a:off x="6364288" y="417513"/>
            <a:ext cx="1371600" cy="70167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850" name="Oval 10"/>
          <p:cNvSpPr>
            <a:spLocks noChangeArrowheads="1"/>
          </p:cNvSpPr>
          <p:nvPr/>
        </p:nvSpPr>
        <p:spPr bwMode="auto">
          <a:xfrm>
            <a:off x="5086350" y="417513"/>
            <a:ext cx="1371600" cy="70167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851" name="Oval 11"/>
          <p:cNvSpPr>
            <a:spLocks noChangeArrowheads="1"/>
          </p:cNvSpPr>
          <p:nvPr/>
        </p:nvSpPr>
        <p:spPr bwMode="auto">
          <a:xfrm>
            <a:off x="7626350" y="417513"/>
            <a:ext cx="1371600" cy="70167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19852" name="Picture 12" descr="penguin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6063" y="55594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3" name="AutoShape 13"/>
          <p:cNvSpPr>
            <a:spLocks noChangeArrowheads="1"/>
          </p:cNvSpPr>
          <p:nvPr/>
        </p:nvSpPr>
        <p:spPr bwMode="auto">
          <a:xfrm>
            <a:off x="7607300" y="4421188"/>
            <a:ext cx="1441450" cy="1001712"/>
          </a:xfrm>
          <a:prstGeom prst="wedgeEllipseCallout">
            <a:avLst>
              <a:gd name="adj1" fmla="val -12556"/>
              <a:gd name="adj2" fmla="val 81222"/>
            </a:avLst>
          </a:prstGeom>
          <a:solidFill>
            <a:srgbClr val="FFEA18"/>
          </a:solidFill>
          <a:ln w="38100">
            <a:solidFill>
              <a:srgbClr val="CC0000"/>
            </a:solidFill>
            <a:miter lim="800000"/>
            <a:headEnd/>
            <a:tailEnd/>
          </a:ln>
        </p:spPr>
        <p:txBody>
          <a:bodyPr wrap="none" lIns="0" tIns="0" rIns="0" bIns="0" anchor="ctr"/>
          <a:lstStyle/>
          <a:p>
            <a:r>
              <a:rPr lang="en-US" sz="1600">
                <a:solidFill>
                  <a:srgbClr val="0F116A"/>
                </a:solidFill>
                <a:latin typeface="Comic Sans MS" charset="0"/>
              </a:rPr>
              <a:t>Cells are</a:t>
            </a:r>
            <a:br>
              <a:rPr lang="en-US" sz="1600">
                <a:solidFill>
                  <a:srgbClr val="0F116A"/>
                </a:solidFill>
                <a:latin typeface="Comic Sans MS" charset="0"/>
              </a:rPr>
            </a:br>
            <a:r>
              <a:rPr lang="en-US" sz="1600">
                <a:solidFill>
                  <a:srgbClr val="0F116A"/>
                </a:solidFill>
                <a:latin typeface="Comic Sans MS" charset="0"/>
              </a:rPr>
              <a:t>versatile &amp; </a:t>
            </a:r>
            <a:br>
              <a:rPr lang="en-US" sz="1600">
                <a:solidFill>
                  <a:srgbClr val="0F116A"/>
                </a:solidFill>
                <a:latin typeface="Comic Sans MS" charset="0"/>
              </a:rPr>
            </a:br>
            <a:r>
              <a:rPr lang="en-US" sz="1600">
                <a:solidFill>
                  <a:srgbClr val="0F116A"/>
                </a:solidFill>
                <a:latin typeface="Comic Sans MS" charset="0"/>
              </a:rPr>
              <a:t>selfish</a:t>
            </a:r>
            <a:r>
              <a:rPr lang="en-US" sz="1600" i="1">
                <a:solidFill>
                  <a:srgbClr val="0F116A"/>
                </a:solidFill>
                <a:latin typeface="Comic Sans MS" charset="0"/>
              </a:rPr>
              <a:t>!</a:t>
            </a:r>
            <a:endParaRPr lang="en-US" sz="1600">
              <a:solidFill>
                <a:srgbClr val="0F116A"/>
              </a:solidFill>
              <a:latin typeface="Comic Sans MS" charset="0"/>
            </a:endParaRPr>
          </a:p>
        </p:txBody>
      </p:sp>
    </p:spTree>
    <p:extLst>
      <p:ext uri="{BB962C8B-B14F-4D97-AF65-F5344CB8AC3E}">
        <p14:creationId xmlns:p14="http://schemas.microsoft.com/office/powerpoint/2010/main" val="570604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4">
                                            <p:txEl>
                                              <p:pRg st="0" end="0"/>
                                            </p:txEl>
                                          </p:spTgt>
                                        </p:tgtEl>
                                        <p:attrNameLst>
                                          <p:attrName>style.visibility</p:attrName>
                                        </p:attrNameLst>
                                      </p:cBhvr>
                                      <p:to>
                                        <p:strVal val="visible"/>
                                      </p:to>
                                    </p:set>
                                    <p:anim calcmode="lin" valueType="num">
                                      <p:cBhvr additive="base">
                                        <p:cTn id="7" dur="500" fill="hold"/>
                                        <p:tgtEl>
                                          <p:spTgt spid="419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44">
                                            <p:txEl>
                                              <p:pRg st="1" end="1"/>
                                            </p:txEl>
                                          </p:spTgt>
                                        </p:tgtEl>
                                        <p:attrNameLst>
                                          <p:attrName>style.visibility</p:attrName>
                                        </p:attrNameLst>
                                      </p:cBhvr>
                                      <p:to>
                                        <p:strVal val="visible"/>
                                      </p:to>
                                    </p:set>
                                    <p:anim calcmode="lin" valueType="num">
                                      <p:cBhvr additive="base">
                                        <p:cTn id="13" dur="500" fill="hold"/>
                                        <p:tgtEl>
                                          <p:spTgt spid="4198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44">
                                            <p:txEl>
                                              <p:pRg st="2" end="2"/>
                                            </p:txEl>
                                          </p:spTgt>
                                        </p:tgtEl>
                                        <p:attrNameLst>
                                          <p:attrName>style.visibility</p:attrName>
                                        </p:attrNameLst>
                                      </p:cBhvr>
                                      <p:to>
                                        <p:strVal val="visible"/>
                                      </p:to>
                                    </p:set>
                                    <p:anim calcmode="lin" valueType="num">
                                      <p:cBhvr additive="base">
                                        <p:cTn id="19" dur="500" fill="hold"/>
                                        <p:tgtEl>
                                          <p:spTgt spid="4198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44">
                                            <p:txEl>
                                              <p:pRg st="3" end="3"/>
                                            </p:txEl>
                                          </p:spTgt>
                                        </p:tgtEl>
                                        <p:attrNameLst>
                                          <p:attrName>style.visibility</p:attrName>
                                        </p:attrNameLst>
                                      </p:cBhvr>
                                      <p:to>
                                        <p:strVal val="visible"/>
                                      </p:to>
                                    </p:set>
                                    <p:anim calcmode="lin" valueType="num">
                                      <p:cBhvr additive="base">
                                        <p:cTn id="25" dur="500" fill="hold"/>
                                        <p:tgtEl>
                                          <p:spTgt spid="4198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419849"/>
                                        </p:tgtEl>
                                        <p:attrNameLst>
                                          <p:attrName>style.visibility</p:attrName>
                                        </p:attrNameLst>
                                      </p:cBhvr>
                                      <p:to>
                                        <p:strVal val="visible"/>
                                      </p:to>
                                    </p:set>
                                    <p:animEffect transition="in" filter="circle(out)">
                                      <p:cBhvr>
                                        <p:cTn id="31" dur="1000"/>
                                        <p:tgtEl>
                                          <p:spTgt spid="419849"/>
                                        </p:tgtEl>
                                      </p:cBhvr>
                                    </p:animEffect>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19850"/>
                                        </p:tgtEl>
                                        <p:attrNameLst>
                                          <p:attrName>style.visibility</p:attrName>
                                        </p:attrNameLst>
                                      </p:cBhvr>
                                      <p:to>
                                        <p:strVal val="visible"/>
                                      </p:to>
                                    </p:set>
                                    <p:animEffect transition="in" filter="circle(out)">
                                      <p:cBhvr>
                                        <p:cTn id="36" dur="1000"/>
                                        <p:tgtEl>
                                          <p:spTgt spid="419850"/>
                                        </p:tgtEl>
                                      </p:cBhvr>
                                    </p:animEffect>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419851"/>
                                        </p:tgtEl>
                                        <p:attrNameLst>
                                          <p:attrName>style.visibility</p:attrName>
                                        </p:attrNameLst>
                                      </p:cBhvr>
                                      <p:to>
                                        <p:strVal val="visible"/>
                                      </p:to>
                                    </p:set>
                                    <p:animEffect transition="in" filter="circle(out)">
                                      <p:cBhvr>
                                        <p:cTn id="41" dur="1000"/>
                                        <p:tgtEl>
                                          <p:spTgt spid="419851"/>
                                        </p:tgtEl>
                                      </p:cBhvr>
                                    </p:animEffect>
                                  </p:childTnLst>
                                  <p:subTnLst>
                                    <p:audio>
                                      <p:cMediaNode>
                                        <p:cTn display="0" masterRel="sameClick">
                                          <p:stCondLst>
                                            <p:cond evt="begin" delay="0">
                                              <p:tn val="39"/>
                                            </p:cond>
                                          </p:stCondLst>
                                          <p:endCondLst>
                                            <p:cond evt="onStopAudio" delay="0">
                                              <p:tgtEl>
                                                <p:sldTgt/>
                                              </p:tgtEl>
                                            </p:cond>
                                          </p:endCondLst>
                                        </p:cTn>
                                        <p:tgtEl>
                                          <p:sndTgt r:embed="rId4" name="Pencil Che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419848"/>
                                        </p:tgtEl>
                                        <p:attrNameLst>
                                          <p:attrName>style.visibility</p:attrName>
                                        </p:attrNameLst>
                                      </p:cBhvr>
                                      <p:to>
                                        <p:strVal val="visible"/>
                                      </p:to>
                                    </p:set>
                                    <p:animEffect transition="in" filter="fade">
                                      <p:cBhvr>
                                        <p:cTn id="46" dur="1000"/>
                                        <p:tgtEl>
                                          <p:spTgt spid="419848"/>
                                        </p:tgtEl>
                                      </p:cBhvr>
                                    </p:animEffect>
                                    <p:anim calcmode="lin" valueType="num">
                                      <p:cBhvr>
                                        <p:cTn id="47" dur="1000" fill="hold"/>
                                        <p:tgtEl>
                                          <p:spTgt spid="419848"/>
                                        </p:tgtEl>
                                        <p:attrNameLst>
                                          <p:attrName>ppt_x</p:attrName>
                                        </p:attrNameLst>
                                      </p:cBhvr>
                                      <p:tavLst>
                                        <p:tav tm="0">
                                          <p:val>
                                            <p:strVal val="#ppt_x"/>
                                          </p:val>
                                        </p:tav>
                                        <p:tav tm="100000">
                                          <p:val>
                                            <p:strVal val="#ppt_x"/>
                                          </p:val>
                                        </p:tav>
                                      </p:tavLst>
                                    </p:anim>
                                    <p:anim calcmode="lin" valueType="num">
                                      <p:cBhvr>
                                        <p:cTn id="48" dur="1000" fill="hold"/>
                                        <p:tgtEl>
                                          <p:spTgt spid="4198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Laser"/>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19844">
                                            <p:txEl>
                                              <p:pRg st="4" end="4"/>
                                            </p:txEl>
                                          </p:spTgt>
                                        </p:tgtEl>
                                        <p:attrNameLst>
                                          <p:attrName>style.visibility</p:attrName>
                                        </p:attrNameLst>
                                      </p:cBhvr>
                                      <p:to>
                                        <p:strVal val="visible"/>
                                      </p:to>
                                    </p:set>
                                    <p:anim calcmode="lin" valueType="num">
                                      <p:cBhvr additive="base">
                                        <p:cTn id="53" dur="500" fill="hold"/>
                                        <p:tgtEl>
                                          <p:spTgt spid="419844">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98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419852"/>
                                        </p:tgtEl>
                                        <p:attrNameLst>
                                          <p:attrName>style.visibility</p:attrName>
                                        </p:attrNameLst>
                                      </p:cBhvr>
                                      <p:to>
                                        <p:strVal val="visible"/>
                                      </p:to>
                                    </p:set>
                                  </p:childTnLst>
                                </p:cTn>
                              </p:par>
                            </p:childTnLst>
                          </p:cTn>
                        </p:par>
                        <p:par>
                          <p:cTn id="59" fill="hold" nodeType="afterGroup">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419853"/>
                                        </p:tgtEl>
                                        <p:attrNameLst>
                                          <p:attrName>style.visibility</p:attrName>
                                        </p:attrNameLst>
                                      </p:cBhvr>
                                      <p:to>
                                        <p:strVal val="visible"/>
                                      </p:to>
                                    </p:set>
                                    <p:animEffect transition="in" filter="wipe(down)">
                                      <p:cBhvr>
                                        <p:cTn id="62" dur="500"/>
                                        <p:tgtEl>
                                          <p:spTgt spid="419853"/>
                                        </p:tgtEl>
                                      </p:cBhvr>
                                    </p:animEffect>
                                  </p:childTnLst>
                                  <p:subTnLst>
                                    <p:audio>
                                      <p:cMediaNode>
                                        <p:cTn display="0" masterRel="sameClick">
                                          <p:stCondLst>
                                            <p:cond evt="begin" delay="0">
                                              <p:tn val="60"/>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build="p" autoUpdateAnimBg="0"/>
      <p:bldP spid="419848" grpId="0" animBg="1"/>
      <p:bldP spid="419849" grpId="0" animBg="1"/>
      <p:bldP spid="419850" grpId="0" animBg="1"/>
      <p:bldP spid="419851" grpId="0" animBg="1"/>
      <p:bldP spid="41985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p:txBody>
          <a:bodyPr/>
          <a:lstStyle/>
          <a:p>
            <a:pPr eaLnBrk="1" hangingPunct="1"/>
            <a:r>
              <a:rPr lang="en-US">
                <a:latin typeface="Times New Roman" charset="0"/>
              </a:rPr>
              <a:t>Metabolism</a:t>
            </a:r>
          </a:p>
        </p:txBody>
      </p:sp>
      <p:grpSp>
        <p:nvGrpSpPr>
          <p:cNvPr id="2" name="Group 26"/>
          <p:cNvGrpSpPr>
            <a:grpSpLocks/>
          </p:cNvGrpSpPr>
          <p:nvPr/>
        </p:nvGrpSpPr>
        <p:grpSpPr bwMode="auto">
          <a:xfrm>
            <a:off x="300038" y="5468938"/>
            <a:ext cx="3905250" cy="685800"/>
            <a:chOff x="144" y="3445"/>
            <a:chExt cx="2460" cy="432"/>
          </a:xfrm>
        </p:grpSpPr>
        <p:sp>
          <p:nvSpPr>
            <p:cNvPr id="203790" name="Rectangle 4"/>
            <p:cNvSpPr>
              <a:spLocks noChangeArrowheads="1"/>
            </p:cNvSpPr>
            <p:nvPr/>
          </p:nvSpPr>
          <p:spPr bwMode="auto">
            <a:xfrm>
              <a:off x="144" y="3445"/>
              <a:ext cx="2460" cy="43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3791" name="Group 25"/>
            <p:cNvGrpSpPr>
              <a:grpSpLocks/>
            </p:cNvGrpSpPr>
            <p:nvPr/>
          </p:nvGrpSpPr>
          <p:grpSpPr bwMode="auto">
            <a:xfrm>
              <a:off x="157" y="3459"/>
              <a:ext cx="2398" cy="404"/>
              <a:chOff x="157" y="3459"/>
              <a:chExt cx="2398" cy="404"/>
            </a:xfrm>
          </p:grpSpPr>
          <p:sp>
            <p:nvSpPr>
              <p:cNvPr id="203792" name="Rectangle 6"/>
              <p:cNvSpPr>
                <a:spLocks noChangeArrowheads="1"/>
              </p:cNvSpPr>
              <p:nvPr/>
            </p:nvSpPr>
            <p:spPr bwMode="auto">
              <a:xfrm>
                <a:off x="157" y="3459"/>
                <a:ext cx="1210" cy="40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90000"/>
                  </a:lnSpc>
                </a:pPr>
                <a:r>
                  <a:rPr lang="en-US" sz="2000">
                    <a:solidFill>
                      <a:schemeClr val="tx2"/>
                    </a:solidFill>
                  </a:rPr>
                  <a:t>Krebs cycle</a:t>
                </a:r>
                <a:br>
                  <a:rPr lang="en-US" sz="2000">
                    <a:solidFill>
                      <a:schemeClr val="tx2"/>
                    </a:solidFill>
                  </a:rPr>
                </a:br>
                <a:r>
                  <a:rPr lang="en-US" sz="2000">
                    <a:solidFill>
                      <a:schemeClr val="tx2"/>
                    </a:solidFill>
                  </a:rPr>
                  <a:t>intermediaries</a:t>
                </a:r>
                <a:endParaRPr lang="en-US" sz="2600">
                  <a:solidFill>
                    <a:srgbClr val="000000"/>
                  </a:solidFill>
                </a:endParaRPr>
              </a:p>
            </p:txBody>
          </p:sp>
          <p:sp>
            <p:nvSpPr>
              <p:cNvPr id="203793" name="Rectangle 7"/>
              <p:cNvSpPr>
                <a:spLocks noChangeArrowheads="1"/>
              </p:cNvSpPr>
              <p:nvPr/>
            </p:nvSpPr>
            <p:spPr bwMode="auto">
              <a:xfrm>
                <a:off x="1380" y="3507"/>
                <a:ext cx="584" cy="30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sym typeface="Symbol" charset="0"/>
                  </a:rPr>
                  <a:t> </a:t>
                </a:r>
              </a:p>
            </p:txBody>
          </p:sp>
          <p:sp>
            <p:nvSpPr>
              <p:cNvPr id="203794" name="Rectangle 8"/>
              <p:cNvSpPr>
                <a:spLocks noChangeArrowheads="1"/>
              </p:cNvSpPr>
              <p:nvPr/>
            </p:nvSpPr>
            <p:spPr bwMode="auto">
              <a:xfrm>
                <a:off x="1968" y="3459"/>
                <a:ext cx="587" cy="40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pPr>
                <a:r>
                  <a:rPr lang="en-US" sz="2000">
                    <a:solidFill>
                      <a:schemeClr val="tx2"/>
                    </a:solidFill>
                  </a:rPr>
                  <a:t>amino</a:t>
                </a:r>
              </a:p>
              <a:p>
                <a:pPr>
                  <a:lnSpc>
                    <a:spcPct val="90000"/>
                  </a:lnSpc>
                </a:pPr>
                <a:r>
                  <a:rPr lang="en-US" sz="2000">
                    <a:solidFill>
                      <a:schemeClr val="tx2"/>
                    </a:solidFill>
                  </a:rPr>
                  <a:t>acids</a:t>
                </a:r>
                <a:endParaRPr lang="en-US" sz="2600">
                  <a:solidFill>
                    <a:schemeClr val="tx2"/>
                  </a:solidFill>
                </a:endParaRPr>
              </a:p>
            </p:txBody>
          </p:sp>
        </p:grpSp>
      </p:grpSp>
      <p:grpSp>
        <p:nvGrpSpPr>
          <p:cNvPr id="4" name="Group 24"/>
          <p:cNvGrpSpPr>
            <a:grpSpLocks/>
          </p:cNvGrpSpPr>
          <p:nvPr/>
        </p:nvGrpSpPr>
        <p:grpSpPr bwMode="auto">
          <a:xfrm>
            <a:off x="300038" y="4876800"/>
            <a:ext cx="3905250" cy="498475"/>
            <a:chOff x="144" y="3072"/>
            <a:chExt cx="2460" cy="314"/>
          </a:xfrm>
        </p:grpSpPr>
        <p:sp>
          <p:nvSpPr>
            <p:cNvPr id="203788" name="Rectangle 10"/>
            <p:cNvSpPr>
              <a:spLocks noChangeArrowheads="1"/>
            </p:cNvSpPr>
            <p:nvPr/>
          </p:nvSpPr>
          <p:spPr bwMode="auto">
            <a:xfrm>
              <a:off x="144" y="3072"/>
              <a:ext cx="2460" cy="31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3789" name="Rectangle 11"/>
            <p:cNvSpPr>
              <a:spLocks noChangeArrowheads="1"/>
            </p:cNvSpPr>
            <p:nvPr/>
          </p:nvSpPr>
          <p:spPr bwMode="auto">
            <a:xfrm>
              <a:off x="157" y="3075"/>
              <a:ext cx="1958" cy="30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000">
                  <a:solidFill>
                    <a:schemeClr val="tx2"/>
                  </a:solidFill>
                </a:rPr>
                <a:t>pyruvate</a:t>
              </a:r>
              <a:r>
                <a:rPr lang="en-US" sz="2600">
                  <a:solidFill>
                    <a:srgbClr val="0F116A"/>
                  </a:solidFill>
                </a:rPr>
                <a:t> </a:t>
              </a:r>
              <a:r>
                <a:rPr lang="en-US" sz="2600">
                  <a:solidFill>
                    <a:srgbClr val="0F116A"/>
                  </a:solidFill>
                  <a:sym typeface="Symbol" charset="0"/>
                </a:rPr>
                <a:t> </a:t>
              </a:r>
              <a:r>
                <a:rPr lang="en-US" sz="2000">
                  <a:solidFill>
                    <a:srgbClr val="0F116A"/>
                  </a:solidFill>
                  <a:sym typeface="Symbol" charset="0"/>
                </a:rPr>
                <a:t> </a:t>
              </a:r>
              <a:r>
                <a:rPr lang="en-US" sz="2000">
                  <a:solidFill>
                    <a:schemeClr val="tx2"/>
                  </a:solidFill>
                  <a:sym typeface="Symbol" charset="0"/>
                </a:rPr>
                <a:t>glucose</a:t>
              </a:r>
              <a:endParaRPr lang="en-US" sz="2600">
                <a:solidFill>
                  <a:srgbClr val="0F116A"/>
                </a:solidFill>
                <a:sym typeface="Symbol" charset="0"/>
              </a:endParaRPr>
            </a:p>
          </p:txBody>
        </p:sp>
      </p:grpSp>
      <p:grpSp>
        <p:nvGrpSpPr>
          <p:cNvPr id="5" name="Group 23"/>
          <p:cNvGrpSpPr>
            <a:grpSpLocks/>
          </p:cNvGrpSpPr>
          <p:nvPr/>
        </p:nvGrpSpPr>
        <p:grpSpPr bwMode="auto">
          <a:xfrm>
            <a:off x="300038" y="6248400"/>
            <a:ext cx="3905250" cy="533400"/>
            <a:chOff x="144" y="3936"/>
            <a:chExt cx="2460" cy="336"/>
          </a:xfrm>
        </p:grpSpPr>
        <p:sp>
          <p:nvSpPr>
            <p:cNvPr id="203786" name="Rectangle 13"/>
            <p:cNvSpPr>
              <a:spLocks noChangeArrowheads="1"/>
            </p:cNvSpPr>
            <p:nvPr/>
          </p:nvSpPr>
          <p:spPr bwMode="auto">
            <a:xfrm>
              <a:off x="144" y="3936"/>
              <a:ext cx="2460" cy="33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3787" name="Rectangle 14"/>
            <p:cNvSpPr>
              <a:spLocks noChangeArrowheads="1"/>
            </p:cNvSpPr>
            <p:nvPr/>
          </p:nvSpPr>
          <p:spPr bwMode="auto">
            <a:xfrm>
              <a:off x="157" y="3951"/>
              <a:ext cx="2318" cy="30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000">
                  <a:solidFill>
                    <a:schemeClr val="tx2"/>
                  </a:solidFill>
                </a:rPr>
                <a:t>acetyl CoA</a:t>
              </a:r>
              <a:r>
                <a:rPr lang="en-US" sz="2600">
                  <a:solidFill>
                    <a:srgbClr val="0F116A"/>
                  </a:solidFill>
                </a:rPr>
                <a:t> </a:t>
              </a:r>
              <a:r>
                <a:rPr lang="en-US" sz="2600">
                  <a:solidFill>
                    <a:srgbClr val="0F116A"/>
                  </a:solidFill>
                  <a:sym typeface="Symbol" charset="0"/>
                </a:rPr>
                <a:t>  </a:t>
              </a:r>
              <a:r>
                <a:rPr lang="en-US" sz="2000">
                  <a:solidFill>
                    <a:schemeClr val="tx2"/>
                  </a:solidFill>
                  <a:sym typeface="Symbol" charset="0"/>
                </a:rPr>
                <a:t>fatty acids</a:t>
              </a:r>
              <a:endParaRPr lang="en-US" sz="2600">
                <a:solidFill>
                  <a:srgbClr val="0F116A"/>
                </a:solidFill>
                <a:sym typeface="Symbol" charset="0"/>
              </a:endParaRPr>
            </a:p>
          </p:txBody>
        </p:sp>
      </p:grpSp>
      <p:pic>
        <p:nvPicPr>
          <p:cNvPr id="203781" name="Picture 15"/>
          <p:cNvPicPr>
            <a:picLocks noChangeAspect="1" noChangeArrowheads="1"/>
          </p:cNvPicPr>
          <p:nvPr/>
        </p:nvPicPr>
        <p:blipFill>
          <a:blip r:embed="rId8">
            <a:extLst>
              <a:ext uri="{28A0092B-C50C-407E-A947-70E740481C1C}">
                <a14:useLocalDpi xmlns:a14="http://schemas.microsoft.com/office/drawing/2010/main" val="0"/>
              </a:ext>
            </a:extLst>
          </a:blip>
          <a:srcRect b="3355"/>
          <a:stretch>
            <a:fillRect/>
          </a:stretch>
        </p:blipFill>
        <p:spPr bwMode="auto">
          <a:xfrm>
            <a:off x="4640263" y="533400"/>
            <a:ext cx="4503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68" name="AutoShape 16"/>
          <p:cNvSpPr>
            <a:spLocks noChangeArrowheads="1"/>
          </p:cNvSpPr>
          <p:nvPr/>
        </p:nvSpPr>
        <p:spPr bwMode="auto">
          <a:xfrm>
            <a:off x="6096000" y="1447800"/>
            <a:ext cx="1676400" cy="5181600"/>
          </a:xfrm>
          <a:prstGeom prst="upArrow">
            <a:avLst>
              <a:gd name="adj1" fmla="val 50000"/>
              <a:gd name="adj2" fmla="val 77273"/>
            </a:avLst>
          </a:prstGeom>
          <a:solidFill>
            <a:srgbClr val="CC0000">
              <a:alpha val="74901"/>
            </a:srgbClr>
          </a:solidFill>
          <a:ln w="9525">
            <a:solidFill>
              <a:srgbClr val="CC0000"/>
            </a:solidFill>
            <a:miter lim="800000"/>
            <a:headEnd/>
            <a:tailEnd/>
          </a:ln>
        </p:spPr>
        <p:txBody>
          <a:bodyPr wrap="none" anchor="ctr"/>
          <a:lstStyle/>
          <a:p>
            <a:endParaRPr lang="en-US"/>
          </a:p>
        </p:txBody>
      </p:sp>
      <p:sp>
        <p:nvSpPr>
          <p:cNvPr id="381969" name="Rectangle 17" descr="Rectangle: Click to edit Master text styles&#10;Second level&#10;Third level&#10;Fourth level&#10;Fifth level"/>
          <p:cNvSpPr>
            <a:spLocks noGrp="1" noChangeArrowheads="1"/>
          </p:cNvSpPr>
          <p:nvPr>
            <p:ph type="body" idx="1"/>
          </p:nvPr>
        </p:nvSpPr>
        <p:spPr>
          <a:xfrm>
            <a:off x="241300" y="749300"/>
            <a:ext cx="4724400" cy="3581400"/>
          </a:xfrm>
        </p:spPr>
        <p:txBody>
          <a:bodyPr>
            <a:normAutofit fontScale="92500"/>
          </a:bodyPr>
          <a:lstStyle/>
          <a:p>
            <a:pPr eaLnBrk="1" hangingPunct="1">
              <a:lnSpc>
                <a:spcPct val="90000"/>
              </a:lnSpc>
            </a:pPr>
            <a:r>
              <a:rPr lang="en-US" sz="2600" u="sng">
                <a:solidFill>
                  <a:srgbClr val="CC0000"/>
                </a:solidFill>
                <a:latin typeface="Tahoma" charset="0"/>
              </a:rPr>
              <a:t>Synthesis</a:t>
            </a:r>
            <a:endParaRPr lang="en-US" sz="2600">
              <a:latin typeface="Tahoma" charset="0"/>
            </a:endParaRPr>
          </a:p>
          <a:p>
            <a:pPr lvl="1" eaLnBrk="1" hangingPunct="1">
              <a:lnSpc>
                <a:spcPct val="90000"/>
              </a:lnSpc>
            </a:pPr>
            <a:r>
              <a:rPr lang="en-US">
                <a:latin typeface="Tahoma" charset="0"/>
                <a:ea typeface="Arial" charset="0"/>
                <a:cs typeface="Arial" charset="0"/>
              </a:rPr>
              <a:t>enough energy? </a:t>
            </a:r>
          </a:p>
          <a:p>
            <a:pPr lvl="1" eaLnBrk="1" hangingPunct="1">
              <a:lnSpc>
                <a:spcPct val="90000"/>
              </a:lnSpc>
              <a:buFont typeface="Wingdings" charset="0"/>
              <a:buNone/>
            </a:pPr>
            <a:r>
              <a:rPr lang="en-US">
                <a:latin typeface="Tahoma" charset="0"/>
                <a:ea typeface="Arial" charset="0"/>
                <a:cs typeface="Arial" charset="0"/>
              </a:rPr>
              <a:t>	</a:t>
            </a:r>
            <a:r>
              <a:rPr lang="en-US">
                <a:solidFill>
                  <a:srgbClr val="CC0000"/>
                </a:solidFill>
                <a:latin typeface="Tahoma" charset="0"/>
                <a:ea typeface="Arial" charset="0"/>
                <a:cs typeface="Arial" charset="0"/>
              </a:rPr>
              <a:t>build stuff!</a:t>
            </a:r>
            <a:endParaRPr lang="en-US">
              <a:latin typeface="Tahoma" charset="0"/>
              <a:ea typeface="Arial" charset="0"/>
              <a:cs typeface="Arial" charset="0"/>
            </a:endParaRPr>
          </a:p>
          <a:p>
            <a:pPr lvl="1" eaLnBrk="1" hangingPunct="1">
              <a:lnSpc>
                <a:spcPct val="90000"/>
              </a:lnSpc>
            </a:pPr>
            <a:r>
              <a:rPr lang="en-US">
                <a:latin typeface="Tahoma" charset="0"/>
                <a:ea typeface="Arial" charset="0"/>
                <a:cs typeface="Arial" charset="0"/>
              </a:rPr>
              <a:t>cell uses points in glycolysis &amp; Krebs cycle as links to pathways for synthesis</a:t>
            </a:r>
          </a:p>
          <a:p>
            <a:pPr lvl="2" eaLnBrk="1" hangingPunct="1">
              <a:lnSpc>
                <a:spcPct val="90000"/>
              </a:lnSpc>
            </a:pPr>
            <a:r>
              <a:rPr lang="en-US">
                <a:latin typeface="Tahoma" charset="0"/>
                <a:ea typeface="Arial" charset="0"/>
                <a:cs typeface="Arial" charset="0"/>
              </a:rPr>
              <a:t>run pathways </a:t>
            </a:r>
            <a:r>
              <a:rPr lang="ja-JP" altLang="en-US">
                <a:latin typeface="Tahoma" charset="0"/>
                <a:ea typeface="Arial" charset="0"/>
                <a:cs typeface="Arial" charset="0"/>
              </a:rPr>
              <a:t>“</a:t>
            </a:r>
            <a:r>
              <a:rPr lang="en-US" altLang="ja-JP">
                <a:latin typeface="Tahoma" charset="0"/>
                <a:ea typeface="Arial" charset="0"/>
                <a:cs typeface="Arial" charset="0"/>
              </a:rPr>
              <a:t>backwards</a:t>
            </a:r>
            <a:r>
              <a:rPr lang="ja-JP" altLang="en-US">
                <a:latin typeface="Tahoma" charset="0"/>
                <a:ea typeface="Arial" charset="0"/>
                <a:cs typeface="Arial" charset="0"/>
              </a:rPr>
              <a:t>”</a:t>
            </a:r>
            <a:endParaRPr lang="en-US" altLang="ja-JP">
              <a:latin typeface="Tahoma" charset="0"/>
              <a:ea typeface="Arial" charset="0"/>
              <a:cs typeface="Arial" charset="0"/>
            </a:endParaRPr>
          </a:p>
          <a:p>
            <a:pPr lvl="3" eaLnBrk="1" hangingPunct="1">
              <a:lnSpc>
                <a:spcPct val="90000"/>
              </a:lnSpc>
            </a:pPr>
            <a:r>
              <a:rPr lang="en-US" sz="1800">
                <a:latin typeface="Tahoma" charset="0"/>
                <a:ea typeface="Arial" charset="0"/>
                <a:cs typeface="Arial" charset="0"/>
              </a:rPr>
              <a:t>have extra fuel, build fat</a:t>
            </a:r>
            <a:r>
              <a:rPr lang="en-US" sz="1800" i="1">
                <a:latin typeface="Tahoma" charset="0"/>
                <a:ea typeface="Arial" charset="0"/>
                <a:cs typeface="Arial" charset="0"/>
              </a:rPr>
              <a:t>!</a:t>
            </a:r>
            <a:endParaRPr lang="en-US" sz="1800">
              <a:latin typeface="Tahoma" charset="0"/>
              <a:ea typeface="Arial" charset="0"/>
              <a:cs typeface="Arial" charset="0"/>
            </a:endParaRPr>
          </a:p>
        </p:txBody>
      </p:sp>
      <p:pic>
        <p:nvPicPr>
          <p:cNvPr id="381979" name="Picture 27"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9238" y="55594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80" name="AutoShape 28"/>
          <p:cNvSpPr>
            <a:spLocks noChangeArrowheads="1"/>
          </p:cNvSpPr>
          <p:nvPr/>
        </p:nvSpPr>
        <p:spPr bwMode="auto">
          <a:xfrm>
            <a:off x="7610475" y="4421188"/>
            <a:ext cx="1441450" cy="1001712"/>
          </a:xfrm>
          <a:prstGeom prst="wedgeEllipseCallout">
            <a:avLst>
              <a:gd name="adj1" fmla="val -12556"/>
              <a:gd name="adj2" fmla="val 81222"/>
            </a:avLst>
          </a:prstGeom>
          <a:solidFill>
            <a:srgbClr val="FFEA18"/>
          </a:solidFill>
          <a:ln w="38100">
            <a:solidFill>
              <a:srgbClr val="CC0000"/>
            </a:solidFill>
            <a:miter lim="800000"/>
            <a:headEnd/>
            <a:tailEnd/>
          </a:ln>
        </p:spPr>
        <p:txBody>
          <a:bodyPr wrap="none" lIns="0" tIns="0" rIns="0" bIns="0" anchor="ctr"/>
          <a:lstStyle/>
          <a:p>
            <a:r>
              <a:rPr lang="en-US" sz="1600">
                <a:solidFill>
                  <a:srgbClr val="0F116A"/>
                </a:solidFill>
                <a:latin typeface="Comic Sans MS" charset="0"/>
              </a:rPr>
              <a:t>Cells are</a:t>
            </a:r>
            <a:br>
              <a:rPr lang="en-US" sz="1600">
                <a:solidFill>
                  <a:srgbClr val="0F116A"/>
                </a:solidFill>
                <a:latin typeface="Comic Sans MS" charset="0"/>
              </a:rPr>
            </a:br>
            <a:r>
              <a:rPr lang="en-US" sz="1600">
                <a:solidFill>
                  <a:srgbClr val="0F116A"/>
                </a:solidFill>
                <a:latin typeface="Comic Sans MS" charset="0"/>
              </a:rPr>
              <a:t>versatile &amp; </a:t>
            </a:r>
            <a:br>
              <a:rPr lang="en-US" sz="1600">
                <a:solidFill>
                  <a:srgbClr val="0F116A"/>
                </a:solidFill>
                <a:latin typeface="Comic Sans MS" charset="0"/>
              </a:rPr>
            </a:br>
            <a:r>
              <a:rPr lang="en-US" sz="1600">
                <a:solidFill>
                  <a:srgbClr val="0F116A"/>
                </a:solidFill>
                <a:latin typeface="Comic Sans MS" charset="0"/>
              </a:rPr>
              <a:t>thrifty</a:t>
            </a:r>
            <a:r>
              <a:rPr lang="en-US" sz="1600" i="1">
                <a:solidFill>
                  <a:srgbClr val="0F116A"/>
                </a:solidFill>
                <a:latin typeface="Comic Sans MS" charset="0"/>
              </a:rPr>
              <a:t>!</a:t>
            </a:r>
            <a:endParaRPr lang="en-US" sz="1600">
              <a:solidFill>
                <a:srgbClr val="0F116A"/>
              </a:solidFill>
              <a:latin typeface="Comic Sans MS" charset="0"/>
            </a:endParaRPr>
          </a:p>
        </p:txBody>
      </p:sp>
    </p:spTree>
    <p:extLst>
      <p:ext uri="{BB962C8B-B14F-4D97-AF65-F5344CB8AC3E}">
        <p14:creationId xmlns:p14="http://schemas.microsoft.com/office/powerpoint/2010/main" val="1375390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69">
                                            <p:txEl>
                                              <p:pRg st="0" end="0"/>
                                            </p:txEl>
                                          </p:spTgt>
                                        </p:tgtEl>
                                        <p:attrNameLst>
                                          <p:attrName>style.visibility</p:attrName>
                                        </p:attrNameLst>
                                      </p:cBhvr>
                                      <p:to>
                                        <p:strVal val="visible"/>
                                      </p:to>
                                    </p:set>
                                    <p:anim calcmode="lin" valueType="num">
                                      <p:cBhvr additive="base">
                                        <p:cTn id="7" dur="500" fill="hold"/>
                                        <p:tgtEl>
                                          <p:spTgt spid="3819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69">
                                            <p:txEl>
                                              <p:pRg st="1" end="1"/>
                                            </p:txEl>
                                          </p:spTgt>
                                        </p:tgtEl>
                                        <p:attrNameLst>
                                          <p:attrName>style.visibility</p:attrName>
                                        </p:attrNameLst>
                                      </p:cBhvr>
                                      <p:to>
                                        <p:strVal val="visible"/>
                                      </p:to>
                                    </p:set>
                                    <p:anim calcmode="lin" valueType="num">
                                      <p:cBhvr additive="base">
                                        <p:cTn id="13" dur="500" fill="hold"/>
                                        <p:tgtEl>
                                          <p:spTgt spid="3819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81969">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381969">
                                            <p:txEl>
                                              <p:pRg st="2" end="2"/>
                                            </p:txEl>
                                          </p:spTgt>
                                        </p:tgtEl>
                                        <p:attrNameLst>
                                          <p:attrName>ppt_x</p:attrName>
                                        </p:attrNameLst>
                                      </p:cBhvr>
                                    </p:anim>
                                    <p:anim from="0" to="-1.0" calcmode="lin" valueType="num">
                                      <p:cBhvr>
                                        <p:cTn id="20" dur="200" decel="50000" autoRev="1" fill="hold">
                                          <p:stCondLst>
                                            <p:cond delay="600"/>
                                          </p:stCondLst>
                                        </p:cTn>
                                        <p:tgtEl>
                                          <p:spTgt spid="381969">
                                            <p:txEl>
                                              <p:pRg st="2" end="2"/>
                                            </p:txEl>
                                          </p:spTgt>
                                        </p:tgtEl>
                                        <p:attrNameLst>
                                          <p:attrName>xshear</p:attrName>
                                        </p:attrNameLst>
                                      </p:cBhvr>
                                    </p:anim>
                                    <p:animScale>
                                      <p:cBhvr>
                                        <p:cTn id="21" dur="200" decel="100000" autoRev="1" fill="hold">
                                          <p:stCondLst>
                                            <p:cond delay="600"/>
                                          </p:stCondLst>
                                        </p:cTn>
                                        <p:tgtEl>
                                          <p:spTgt spid="381969">
                                            <p:txEl>
                                              <p:pRg st="2" end="2"/>
                                            </p:txEl>
                                          </p:spTgt>
                                        </p:tgtEl>
                                      </p:cBhvr>
                                      <p:from x="100000" y="100000"/>
                                      <p:to x="80000" y="100000"/>
                                    </p:animScale>
                                    <p:anim by="(#ppt_h/3+#ppt_w*0.1)" calcmode="lin" valueType="num">
                                      <p:cBhvr additive="sum">
                                        <p:cTn id="22" dur="200" decel="100000" autoRev="1" fill="hold">
                                          <p:stCondLst>
                                            <p:cond delay="600"/>
                                          </p:stCondLst>
                                        </p:cTn>
                                        <p:tgtEl>
                                          <p:spTgt spid="381969">
                                            <p:txEl>
                                              <p:pRg st="2" end="2"/>
                                            </p:txEl>
                                          </p:spTgt>
                                        </p:tgtEl>
                                        <p:attrNameLst>
                                          <p:attrName>ppt_x</p:attrName>
                                        </p:attrNameLst>
                                      </p:cBhvr>
                                    </p:anim>
                                  </p:childTnLst>
                                  <p:subTnLst>
                                    <p:audio>
                                      <p:cMediaNode>
                                        <p:cTn display="0" masterRel="sameClick">
                                          <p:stCondLst>
                                            <p:cond evt="begin" delay="0">
                                              <p:tn val="17"/>
                                            </p:cond>
                                          </p:stCondLst>
                                          <p:endCondLst>
                                            <p:cond evt="onStopAudio" delay="0">
                                              <p:tgtEl>
                                                <p:sldTgt/>
                                              </p:tgtEl>
                                            </p:cond>
                                          </p:endCondLst>
                                        </p:cTn>
                                        <p:tgtEl>
                                          <p:sndTgt r:embed="rId4" name="String"/>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81969">
                                            <p:txEl>
                                              <p:pRg st="3" end="3"/>
                                            </p:txEl>
                                          </p:spTgt>
                                        </p:tgtEl>
                                        <p:attrNameLst>
                                          <p:attrName>style.visibility</p:attrName>
                                        </p:attrNameLst>
                                      </p:cBhvr>
                                      <p:to>
                                        <p:strVal val="visible"/>
                                      </p:to>
                                    </p:set>
                                    <p:anim calcmode="lin" valueType="num">
                                      <p:cBhvr additive="base">
                                        <p:cTn id="27" dur="500" fill="hold"/>
                                        <p:tgtEl>
                                          <p:spTgt spid="38196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19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81969">
                                            <p:txEl>
                                              <p:pRg st="4" end="4"/>
                                            </p:txEl>
                                          </p:spTgt>
                                        </p:tgtEl>
                                        <p:attrNameLst>
                                          <p:attrName>style.visibility</p:attrName>
                                        </p:attrNameLst>
                                      </p:cBhvr>
                                      <p:to>
                                        <p:strVal val="visible"/>
                                      </p:to>
                                    </p:set>
                                    <p:anim calcmode="lin" valueType="num">
                                      <p:cBhvr additive="base">
                                        <p:cTn id="33" dur="500" fill="hold"/>
                                        <p:tgtEl>
                                          <p:spTgt spid="381969">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19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81968"/>
                                        </p:tgtEl>
                                        <p:attrNameLst>
                                          <p:attrName>style.visibility</p:attrName>
                                        </p:attrNameLst>
                                      </p:cBhvr>
                                      <p:to>
                                        <p:strVal val="visible"/>
                                      </p:to>
                                    </p:set>
                                    <p:animEffect transition="in" filter="fade">
                                      <p:cBhvr>
                                        <p:cTn id="39" dur="1000"/>
                                        <p:tgtEl>
                                          <p:spTgt spid="381968"/>
                                        </p:tgtEl>
                                      </p:cBhvr>
                                    </p:animEffect>
                                    <p:anim calcmode="lin" valueType="num">
                                      <p:cBhvr>
                                        <p:cTn id="40" dur="1000" fill="hold"/>
                                        <p:tgtEl>
                                          <p:spTgt spid="381968"/>
                                        </p:tgtEl>
                                        <p:attrNameLst>
                                          <p:attrName>ppt_x</p:attrName>
                                        </p:attrNameLst>
                                      </p:cBhvr>
                                      <p:tavLst>
                                        <p:tav tm="0">
                                          <p:val>
                                            <p:strVal val="#ppt_x"/>
                                          </p:val>
                                        </p:tav>
                                        <p:tav tm="100000">
                                          <p:val>
                                            <p:strVal val="#ppt_x"/>
                                          </p:val>
                                        </p:tav>
                                      </p:tavLst>
                                    </p:anim>
                                    <p:anim calcmode="lin" valueType="num">
                                      <p:cBhvr>
                                        <p:cTn id="41" dur="900" decel="100000" fill="hold"/>
                                        <p:tgtEl>
                                          <p:spTgt spid="38196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8196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Laser"/>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0-#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Vibro Up"/>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0-#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Vibro Up"/>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81969">
                                            <p:txEl>
                                              <p:pRg st="5" end="5"/>
                                            </p:txEl>
                                          </p:spTgt>
                                        </p:tgtEl>
                                        <p:attrNameLst>
                                          <p:attrName>style.visibility</p:attrName>
                                        </p:attrNameLst>
                                      </p:cBhvr>
                                      <p:to>
                                        <p:strVal val="visible"/>
                                      </p:to>
                                    </p:set>
                                    <p:anim calcmode="lin" valueType="num">
                                      <p:cBhvr additive="base">
                                        <p:cTn id="65" dur="500" fill="hold"/>
                                        <p:tgtEl>
                                          <p:spTgt spid="381969">
                                            <p:txEl>
                                              <p:pRg st="5" end="5"/>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8196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381979"/>
                                        </p:tgtEl>
                                        <p:attrNameLst>
                                          <p:attrName>style.visibility</p:attrName>
                                        </p:attrNameLst>
                                      </p:cBhvr>
                                      <p:to>
                                        <p:strVal val="visible"/>
                                      </p:to>
                                    </p:set>
                                  </p:childTnLst>
                                </p:cTn>
                              </p:par>
                            </p:childTnLst>
                          </p:cTn>
                        </p:par>
                        <p:par>
                          <p:cTn id="71" fill="hold" nodeType="afterGroup">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381980"/>
                                        </p:tgtEl>
                                        <p:attrNameLst>
                                          <p:attrName>style.visibility</p:attrName>
                                        </p:attrNameLst>
                                      </p:cBhvr>
                                      <p:to>
                                        <p:strVal val="visible"/>
                                      </p:to>
                                    </p:set>
                                    <p:animEffect transition="in" filter="wipe(down)">
                                      <p:cBhvr>
                                        <p:cTn id="74" dur="500"/>
                                        <p:tgtEl>
                                          <p:spTgt spid="381980"/>
                                        </p:tgtEl>
                                      </p:cBhvr>
                                    </p:animEffect>
                                  </p:childTnLst>
                                  <p:subTnLst>
                                    <p:audio>
                                      <p:cMediaNode>
                                        <p:cTn display="0" masterRel="sameClick">
                                          <p:stCondLst>
                                            <p:cond evt="begin" delay="0">
                                              <p:tn val="72"/>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8" grpId="0" animBg="1"/>
      <p:bldP spid="381969" grpId="0" build="p" autoUpdateAnimBg="0"/>
      <p:bldP spid="38198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0"/>
            <a:ext cx="8229600" cy="1143000"/>
          </a:xfrm>
        </p:spPr>
        <p:txBody>
          <a:bodyPr/>
          <a:lstStyle/>
          <a:p>
            <a:pPr eaLnBrk="1" hangingPunct="1"/>
            <a:r>
              <a:rPr lang="en-US" dirty="0">
                <a:latin typeface="Times New Roman" charset="0"/>
              </a:rPr>
              <a:t>Coupling oxidation &amp; reduction</a:t>
            </a:r>
          </a:p>
        </p:txBody>
      </p:sp>
      <p:sp>
        <p:nvSpPr>
          <p:cNvPr id="394243" name="Rectangle 3" descr="Rectangle: Click to edit Master text styles&#10;Second level&#10;Third level&#10;Fourth level&#10;Fifth level"/>
          <p:cNvSpPr>
            <a:spLocks noGrp="1" noChangeArrowheads="1"/>
          </p:cNvSpPr>
          <p:nvPr>
            <p:ph type="body" idx="1"/>
          </p:nvPr>
        </p:nvSpPr>
        <p:spPr>
          <a:xfrm>
            <a:off x="304800" y="837163"/>
            <a:ext cx="8229600" cy="3733800"/>
          </a:xfrm>
        </p:spPr>
        <p:txBody>
          <a:bodyPr>
            <a:normAutofit fontScale="92500" lnSpcReduction="10000"/>
          </a:bodyPr>
          <a:lstStyle/>
          <a:p>
            <a:pPr eaLnBrk="1" hangingPunct="1">
              <a:lnSpc>
                <a:spcPct val="90000"/>
              </a:lnSpc>
              <a:spcBef>
                <a:spcPts val="600"/>
              </a:spcBef>
            </a:pPr>
            <a:r>
              <a:rPr lang="en-US" sz="2600" dirty="0">
                <a:latin typeface="Tahoma" charset="0"/>
              </a:rPr>
              <a:t>REDOX reactions in respiration </a:t>
            </a:r>
          </a:p>
          <a:p>
            <a:pPr lvl="1" eaLnBrk="1" hangingPunct="1">
              <a:lnSpc>
                <a:spcPct val="90000"/>
              </a:lnSpc>
              <a:spcBef>
                <a:spcPts val="600"/>
              </a:spcBef>
            </a:pPr>
            <a:r>
              <a:rPr lang="en-US" dirty="0">
                <a:latin typeface="Tahoma" charset="0"/>
                <a:ea typeface="Arial" charset="0"/>
                <a:cs typeface="Arial" charset="0"/>
              </a:rPr>
              <a:t>release energy as breakdown organic molecules</a:t>
            </a:r>
          </a:p>
          <a:p>
            <a:pPr marL="1085850" lvl="2" eaLnBrk="1" hangingPunct="1">
              <a:lnSpc>
                <a:spcPct val="90000"/>
              </a:lnSpc>
              <a:spcBef>
                <a:spcPts val="600"/>
              </a:spcBef>
            </a:pPr>
            <a:r>
              <a:rPr lang="en-US" dirty="0">
                <a:latin typeface="Tahoma" charset="0"/>
                <a:ea typeface="Arial" charset="0"/>
                <a:cs typeface="Arial" charset="0"/>
              </a:rPr>
              <a:t>break C-C bonds</a:t>
            </a:r>
          </a:p>
          <a:p>
            <a:pPr marL="1085850" lvl="2" eaLnBrk="1" hangingPunct="1">
              <a:lnSpc>
                <a:spcPct val="90000"/>
              </a:lnSpc>
              <a:spcBef>
                <a:spcPts val="600"/>
              </a:spcBef>
            </a:pPr>
            <a:r>
              <a:rPr lang="en-US" dirty="0">
                <a:latin typeface="Tahoma" charset="0"/>
                <a:ea typeface="Arial" charset="0"/>
                <a:cs typeface="Arial" charset="0"/>
              </a:rPr>
              <a:t>strip off electrons from C-H bonds by removing H atoms</a:t>
            </a:r>
          </a:p>
          <a:p>
            <a:pPr marL="1428750" lvl="3" eaLnBrk="1" hangingPunct="1">
              <a:lnSpc>
                <a:spcPct val="90000"/>
              </a:lnSpc>
              <a:spcBef>
                <a:spcPts val="600"/>
              </a:spcBef>
            </a:pPr>
            <a:r>
              <a:rPr lang="en-US" sz="1800" dirty="0">
                <a:latin typeface="Tahoma" charset="0"/>
                <a:ea typeface="Arial" charset="0"/>
                <a:cs typeface="Arial" charset="0"/>
              </a:rPr>
              <a:t>C</a:t>
            </a:r>
            <a:r>
              <a:rPr lang="en-US" sz="1800" baseline="-25000" dirty="0">
                <a:latin typeface="Tahoma" charset="0"/>
                <a:ea typeface="Arial" charset="0"/>
                <a:cs typeface="Arial" charset="0"/>
              </a:rPr>
              <a:t>6</a:t>
            </a:r>
            <a:r>
              <a:rPr lang="en-US" sz="1800" dirty="0">
                <a:latin typeface="Tahoma" charset="0"/>
                <a:ea typeface="Arial" charset="0"/>
                <a:cs typeface="Arial" charset="0"/>
              </a:rPr>
              <a:t>H</a:t>
            </a:r>
            <a:r>
              <a:rPr lang="en-US" sz="1800" baseline="-25000" dirty="0">
                <a:latin typeface="Tahoma" charset="0"/>
                <a:ea typeface="Arial" charset="0"/>
                <a:cs typeface="Arial" charset="0"/>
              </a:rPr>
              <a:t>12</a:t>
            </a:r>
            <a:r>
              <a:rPr lang="en-US" sz="1800" dirty="0">
                <a:latin typeface="Tahoma" charset="0"/>
                <a:ea typeface="Arial" charset="0"/>
                <a:cs typeface="Arial" charset="0"/>
              </a:rPr>
              <a:t>O</a:t>
            </a:r>
            <a:r>
              <a:rPr lang="en-US" sz="1800" baseline="-25000" dirty="0">
                <a:latin typeface="Tahoma" charset="0"/>
                <a:ea typeface="Arial" charset="0"/>
                <a:cs typeface="Arial" charset="0"/>
              </a:rPr>
              <a:t>6</a:t>
            </a:r>
            <a:r>
              <a:rPr lang="en-US" sz="1800" dirty="0">
                <a:latin typeface="Tahoma" charset="0"/>
                <a:ea typeface="Arial" charset="0"/>
                <a:cs typeface="Arial" charset="0"/>
              </a:rPr>
              <a:t> </a:t>
            </a:r>
            <a:r>
              <a:rPr lang="en-US" dirty="0">
                <a:latin typeface="Tahoma" charset="0"/>
                <a:ea typeface="Arial" charset="0"/>
                <a:cs typeface="Arial" charset="0"/>
                <a:sym typeface="Symbol" charset="0"/>
              </a:rPr>
              <a:t> </a:t>
            </a:r>
            <a:r>
              <a:rPr lang="en-US" sz="1800" dirty="0">
                <a:latin typeface="Tahoma" charset="0"/>
                <a:ea typeface="Arial" charset="0"/>
                <a:cs typeface="Arial" charset="0"/>
                <a:sym typeface="Symbol" charset="0"/>
              </a:rPr>
              <a:t>CO</a:t>
            </a:r>
            <a:r>
              <a:rPr lang="en-US" sz="1800" baseline="-25000" dirty="0">
                <a:latin typeface="Tahoma" charset="0"/>
                <a:ea typeface="Arial" charset="0"/>
                <a:cs typeface="Arial" charset="0"/>
                <a:sym typeface="Symbol" charset="0"/>
              </a:rPr>
              <a:t>2  </a:t>
            </a:r>
            <a:r>
              <a:rPr lang="en-US" sz="1800" dirty="0">
                <a:solidFill>
                  <a:srgbClr val="CC0000"/>
                </a:solidFill>
                <a:latin typeface="Tahoma" charset="0"/>
                <a:ea typeface="Arial" charset="0"/>
                <a:cs typeface="Arial" charset="0"/>
                <a:sym typeface="Symbol" charset="0"/>
              </a:rPr>
              <a:t>=</a:t>
            </a:r>
            <a:r>
              <a:rPr lang="en-US" sz="1800" dirty="0">
                <a:solidFill>
                  <a:schemeClr val="tx2"/>
                </a:solidFill>
                <a:latin typeface="Tahoma" charset="0"/>
                <a:ea typeface="Arial" charset="0"/>
                <a:cs typeface="Arial" charset="0"/>
                <a:sym typeface="Symbol" charset="0"/>
              </a:rPr>
              <a:t> </a:t>
            </a:r>
            <a:r>
              <a:rPr lang="en-US" sz="1800" dirty="0">
                <a:solidFill>
                  <a:srgbClr val="CC0000"/>
                </a:solidFill>
                <a:latin typeface="Tahoma" charset="0"/>
                <a:ea typeface="Arial" charset="0"/>
                <a:cs typeface="Arial" charset="0"/>
                <a:sym typeface="Symbol" charset="0"/>
              </a:rPr>
              <a:t>the</a:t>
            </a:r>
            <a:r>
              <a:rPr lang="en-US" sz="1800" dirty="0">
                <a:solidFill>
                  <a:schemeClr val="tx2"/>
                </a:solidFill>
                <a:latin typeface="Tahoma" charset="0"/>
                <a:ea typeface="Arial" charset="0"/>
                <a:cs typeface="Arial" charset="0"/>
                <a:sym typeface="Symbol" charset="0"/>
              </a:rPr>
              <a:t> </a:t>
            </a:r>
            <a:r>
              <a:rPr lang="en-US" sz="1800" dirty="0">
                <a:solidFill>
                  <a:srgbClr val="CC0000"/>
                </a:solidFill>
                <a:latin typeface="Tahoma" charset="0"/>
                <a:ea typeface="Arial" charset="0"/>
                <a:cs typeface="Arial" charset="0"/>
                <a:sym typeface="Symbol" charset="0"/>
              </a:rPr>
              <a:t>fuel has been </a:t>
            </a:r>
            <a:r>
              <a:rPr lang="en-US" sz="1800" u="sng" dirty="0">
                <a:solidFill>
                  <a:srgbClr val="CC0000"/>
                </a:solidFill>
                <a:latin typeface="Tahoma" charset="0"/>
                <a:ea typeface="Arial" charset="0"/>
                <a:cs typeface="Arial" charset="0"/>
                <a:sym typeface="Symbol" charset="0"/>
              </a:rPr>
              <a:t>oxidized</a:t>
            </a:r>
            <a:endParaRPr lang="en-US" sz="1800" dirty="0">
              <a:latin typeface="Tahoma" charset="0"/>
              <a:ea typeface="Arial" charset="0"/>
              <a:cs typeface="Arial" charset="0"/>
            </a:endParaRPr>
          </a:p>
          <a:p>
            <a:pPr marL="1085850" lvl="2" eaLnBrk="1" hangingPunct="1">
              <a:lnSpc>
                <a:spcPct val="90000"/>
              </a:lnSpc>
              <a:spcBef>
                <a:spcPts val="600"/>
              </a:spcBef>
            </a:pPr>
            <a:r>
              <a:rPr lang="en-US" dirty="0">
                <a:latin typeface="Tahoma" charset="0"/>
                <a:ea typeface="Arial" charset="0"/>
                <a:cs typeface="Arial" charset="0"/>
              </a:rPr>
              <a:t>electrons attracted to more electronegative atoms</a:t>
            </a:r>
          </a:p>
          <a:p>
            <a:pPr marL="1428750" lvl="3" eaLnBrk="1" hangingPunct="1">
              <a:lnSpc>
                <a:spcPct val="90000"/>
              </a:lnSpc>
              <a:spcBef>
                <a:spcPts val="600"/>
              </a:spcBef>
            </a:pPr>
            <a:r>
              <a:rPr lang="en-US" sz="1800" dirty="0">
                <a:latin typeface="Tahoma" charset="0"/>
                <a:ea typeface="Arial" charset="0"/>
                <a:cs typeface="Arial" charset="0"/>
              </a:rPr>
              <a:t>in biology, the most electronegative atom?  </a:t>
            </a:r>
            <a:r>
              <a:rPr lang="en-US" sz="3200" dirty="0">
                <a:latin typeface="Tahoma" charset="0"/>
                <a:ea typeface="Arial" charset="0"/>
                <a:cs typeface="Arial" charset="0"/>
              </a:rPr>
              <a:t> </a:t>
            </a:r>
            <a:endParaRPr lang="en-US" sz="3200" baseline="-25000" dirty="0">
              <a:latin typeface="Tahoma" charset="0"/>
              <a:ea typeface="Arial" charset="0"/>
              <a:cs typeface="Arial" charset="0"/>
            </a:endParaRPr>
          </a:p>
          <a:p>
            <a:pPr marL="1428750" lvl="3" eaLnBrk="1" hangingPunct="1">
              <a:lnSpc>
                <a:spcPct val="90000"/>
              </a:lnSpc>
              <a:spcBef>
                <a:spcPts val="600"/>
              </a:spcBef>
            </a:pPr>
            <a:r>
              <a:rPr lang="en-US" sz="1800" dirty="0">
                <a:latin typeface="Tahoma" charset="0"/>
                <a:ea typeface="Arial" charset="0"/>
                <a:cs typeface="Arial" charset="0"/>
                <a:sym typeface="Symbol" charset="0"/>
              </a:rPr>
              <a:t>O</a:t>
            </a:r>
            <a:r>
              <a:rPr lang="en-US" sz="1800" baseline="-25000" dirty="0">
                <a:latin typeface="Tahoma" charset="0"/>
                <a:ea typeface="Arial" charset="0"/>
                <a:cs typeface="Arial" charset="0"/>
                <a:sym typeface="Symbol" charset="0"/>
              </a:rPr>
              <a:t>2</a:t>
            </a:r>
            <a:r>
              <a:rPr lang="en-US" sz="1800" dirty="0">
                <a:latin typeface="Tahoma" charset="0"/>
                <a:ea typeface="Arial" charset="0"/>
                <a:cs typeface="Arial" charset="0"/>
              </a:rPr>
              <a:t> </a:t>
            </a:r>
            <a:r>
              <a:rPr lang="en-US" dirty="0">
                <a:latin typeface="Tahoma" charset="0"/>
                <a:ea typeface="Arial" charset="0"/>
                <a:cs typeface="Arial" charset="0"/>
                <a:sym typeface="Symbol" charset="0"/>
              </a:rPr>
              <a:t> </a:t>
            </a:r>
            <a:r>
              <a:rPr lang="en-US" sz="1800" dirty="0">
                <a:latin typeface="Tahoma" charset="0"/>
                <a:ea typeface="Arial" charset="0"/>
                <a:cs typeface="Arial" charset="0"/>
                <a:sym typeface="Symbol" charset="0"/>
              </a:rPr>
              <a:t>H</a:t>
            </a:r>
            <a:r>
              <a:rPr lang="en-US" sz="1800" baseline="-25000" dirty="0">
                <a:latin typeface="Tahoma" charset="0"/>
                <a:ea typeface="Arial" charset="0"/>
                <a:cs typeface="Arial" charset="0"/>
                <a:sym typeface="Symbol" charset="0"/>
              </a:rPr>
              <a:t>2</a:t>
            </a:r>
            <a:r>
              <a:rPr lang="en-US" sz="1800" dirty="0">
                <a:latin typeface="Tahoma" charset="0"/>
                <a:ea typeface="Arial" charset="0"/>
                <a:cs typeface="Arial" charset="0"/>
                <a:sym typeface="Symbol" charset="0"/>
              </a:rPr>
              <a:t>O </a:t>
            </a:r>
            <a:r>
              <a:rPr lang="en-US" sz="1800" dirty="0">
                <a:solidFill>
                  <a:srgbClr val="CC0000"/>
                </a:solidFill>
                <a:latin typeface="Tahoma" charset="0"/>
                <a:ea typeface="Arial" charset="0"/>
                <a:cs typeface="Arial" charset="0"/>
                <a:sym typeface="Symbol" charset="0"/>
              </a:rPr>
              <a:t>=</a:t>
            </a:r>
            <a:r>
              <a:rPr lang="en-US" sz="1800" dirty="0">
                <a:solidFill>
                  <a:schemeClr val="tx2"/>
                </a:solidFill>
                <a:latin typeface="Tahoma" charset="0"/>
                <a:ea typeface="Arial" charset="0"/>
                <a:cs typeface="Arial" charset="0"/>
                <a:sym typeface="Symbol" charset="0"/>
              </a:rPr>
              <a:t> </a:t>
            </a:r>
            <a:r>
              <a:rPr lang="en-US" sz="1800" dirty="0">
                <a:solidFill>
                  <a:srgbClr val="CC0000"/>
                </a:solidFill>
                <a:latin typeface="Tahoma" charset="0"/>
                <a:ea typeface="Arial" charset="0"/>
                <a:cs typeface="Arial" charset="0"/>
                <a:sym typeface="Symbol" charset="0"/>
              </a:rPr>
              <a:t>oxygen has been </a:t>
            </a:r>
            <a:r>
              <a:rPr lang="en-US" sz="1800" u="sng" dirty="0">
                <a:solidFill>
                  <a:srgbClr val="CC0000"/>
                </a:solidFill>
                <a:latin typeface="Tahoma" charset="0"/>
                <a:ea typeface="Arial" charset="0"/>
                <a:cs typeface="Arial" charset="0"/>
                <a:sym typeface="Symbol" charset="0"/>
              </a:rPr>
              <a:t>reduced</a:t>
            </a:r>
            <a:endParaRPr lang="en-US" sz="1800" dirty="0">
              <a:latin typeface="Tahoma" charset="0"/>
              <a:ea typeface="Arial" charset="0"/>
              <a:cs typeface="Arial" charset="0"/>
            </a:endParaRPr>
          </a:p>
          <a:p>
            <a:pPr lvl="1" eaLnBrk="1" hangingPunct="1">
              <a:lnSpc>
                <a:spcPct val="90000"/>
              </a:lnSpc>
              <a:spcBef>
                <a:spcPts val="600"/>
              </a:spcBef>
            </a:pPr>
            <a:r>
              <a:rPr lang="en-US" u="sng" dirty="0">
                <a:solidFill>
                  <a:srgbClr val="CC0000"/>
                </a:solidFill>
                <a:latin typeface="Tahoma" charset="0"/>
                <a:ea typeface="Arial" charset="0"/>
                <a:cs typeface="Arial" charset="0"/>
              </a:rPr>
              <a:t>couple REDOX reactions &amp; </a:t>
            </a:r>
            <a:br>
              <a:rPr lang="en-US" u="sng" dirty="0">
                <a:solidFill>
                  <a:srgbClr val="CC0000"/>
                </a:solidFill>
                <a:latin typeface="Tahoma" charset="0"/>
                <a:ea typeface="Arial" charset="0"/>
                <a:cs typeface="Arial" charset="0"/>
              </a:rPr>
            </a:br>
            <a:r>
              <a:rPr lang="en-US" u="sng" dirty="0">
                <a:solidFill>
                  <a:srgbClr val="CC0000"/>
                </a:solidFill>
                <a:latin typeface="Tahoma" charset="0"/>
                <a:ea typeface="Arial" charset="0"/>
                <a:cs typeface="Arial" charset="0"/>
              </a:rPr>
              <a:t>use the released energy to synthesize ATP</a:t>
            </a:r>
            <a:endParaRPr lang="en-US" dirty="0">
              <a:latin typeface="Tahoma" charset="0"/>
              <a:ea typeface="Arial" charset="0"/>
              <a:cs typeface="Arial" charset="0"/>
            </a:endParaRPr>
          </a:p>
        </p:txBody>
      </p:sp>
      <p:grpSp>
        <p:nvGrpSpPr>
          <p:cNvPr id="58371" name="Group 26"/>
          <p:cNvGrpSpPr>
            <a:grpSpLocks/>
          </p:cNvGrpSpPr>
          <p:nvPr/>
        </p:nvGrpSpPr>
        <p:grpSpPr bwMode="auto">
          <a:xfrm>
            <a:off x="762000" y="5226050"/>
            <a:ext cx="7772400" cy="1479550"/>
            <a:chOff x="528" y="3398"/>
            <a:chExt cx="4896" cy="932"/>
          </a:xfrm>
        </p:grpSpPr>
        <p:grpSp>
          <p:nvGrpSpPr>
            <p:cNvPr id="58373" name="Group 27"/>
            <p:cNvGrpSpPr>
              <a:grpSpLocks/>
            </p:cNvGrpSpPr>
            <p:nvPr/>
          </p:nvGrpSpPr>
          <p:grpSpPr bwMode="auto">
            <a:xfrm>
              <a:off x="528" y="3408"/>
              <a:ext cx="4896" cy="912"/>
              <a:chOff x="528" y="3408"/>
              <a:chExt cx="4896" cy="912"/>
            </a:xfrm>
          </p:grpSpPr>
          <p:sp>
            <p:nvSpPr>
              <p:cNvPr id="58378" name="Rectangle 28"/>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p>
                <a:endParaRPr lang="en-US"/>
              </a:p>
            </p:txBody>
          </p:sp>
          <p:grpSp>
            <p:nvGrpSpPr>
              <p:cNvPr id="58379" name="Group 29"/>
              <p:cNvGrpSpPr>
                <a:grpSpLocks/>
              </p:cNvGrpSpPr>
              <p:nvPr/>
            </p:nvGrpSpPr>
            <p:grpSpPr bwMode="auto">
              <a:xfrm>
                <a:off x="743" y="3672"/>
                <a:ext cx="4431" cy="346"/>
                <a:chOff x="743" y="3672"/>
                <a:chExt cx="4431" cy="346"/>
              </a:xfrm>
            </p:grpSpPr>
            <p:sp>
              <p:nvSpPr>
                <p:cNvPr id="58380" name="Rectangle 30"/>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C</a:t>
                  </a:r>
                  <a:r>
                    <a:rPr lang="en-US" sz="2600" baseline="-25000">
                      <a:solidFill>
                        <a:srgbClr val="CC0000"/>
                      </a:solidFill>
                    </a:rPr>
                    <a:t>6</a:t>
                  </a:r>
                  <a:r>
                    <a:rPr lang="en-US" sz="2600">
                      <a:solidFill>
                        <a:srgbClr val="CC0000"/>
                      </a:solidFill>
                    </a:rPr>
                    <a:t>H</a:t>
                  </a:r>
                  <a:r>
                    <a:rPr lang="en-US" sz="2600" baseline="-25000">
                      <a:solidFill>
                        <a:srgbClr val="CC0000"/>
                      </a:solidFill>
                    </a:rPr>
                    <a:t>12</a:t>
                  </a:r>
                  <a:r>
                    <a:rPr lang="en-US" sz="2600">
                      <a:solidFill>
                        <a:srgbClr val="CC0000"/>
                      </a:solidFill>
                    </a:rPr>
                    <a:t>O</a:t>
                  </a:r>
                  <a:r>
                    <a:rPr lang="en-US" sz="2600" baseline="-25000">
                      <a:solidFill>
                        <a:srgbClr val="CC0000"/>
                      </a:solidFill>
                    </a:rPr>
                    <a:t>6</a:t>
                  </a:r>
                  <a:endParaRPr lang="en-US" sz="2600" baseline="-25000">
                    <a:solidFill>
                      <a:schemeClr val="tx2"/>
                    </a:solidFill>
                  </a:endParaRPr>
                </a:p>
              </p:txBody>
            </p:sp>
            <p:sp>
              <p:nvSpPr>
                <p:cNvPr id="58381" name="Rectangle 31"/>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6O</a:t>
                  </a:r>
                  <a:r>
                    <a:rPr lang="en-US" sz="2600" baseline="-25000">
                      <a:solidFill>
                        <a:srgbClr val="CC0000"/>
                      </a:solidFill>
                    </a:rPr>
                    <a:t>2</a:t>
                  </a:r>
                  <a:endParaRPr lang="en-US" sz="2600" baseline="-25000">
                    <a:solidFill>
                      <a:schemeClr val="tx2"/>
                    </a:solidFill>
                  </a:endParaRPr>
                </a:p>
              </p:txBody>
            </p:sp>
            <p:sp>
              <p:nvSpPr>
                <p:cNvPr id="58382" name="Rectangle 32"/>
                <p:cNvSpPr>
                  <a:spLocks noChangeArrowheads="1"/>
                </p:cNvSpPr>
                <p:nvPr/>
              </p:nvSpPr>
              <p:spPr bwMode="auto">
                <a:xfrm>
                  <a:off x="2928"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6CO</a:t>
                  </a:r>
                  <a:r>
                    <a:rPr lang="en-US" sz="2600" baseline="-25000">
                      <a:solidFill>
                        <a:srgbClr val="CC0000"/>
                      </a:solidFill>
                    </a:rPr>
                    <a:t>2</a:t>
                  </a:r>
                  <a:endParaRPr lang="en-US" sz="2600" baseline="-25000">
                    <a:solidFill>
                      <a:schemeClr val="tx2"/>
                    </a:solidFill>
                  </a:endParaRPr>
                </a:p>
              </p:txBody>
            </p:sp>
            <p:sp>
              <p:nvSpPr>
                <p:cNvPr id="58383" name="Rectangle 33"/>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6H</a:t>
                  </a:r>
                  <a:r>
                    <a:rPr lang="en-US" sz="2600" baseline="-25000">
                      <a:solidFill>
                        <a:srgbClr val="CC0000"/>
                      </a:solidFill>
                    </a:rPr>
                    <a:t>2</a:t>
                  </a:r>
                  <a:r>
                    <a:rPr lang="en-US" sz="2600">
                      <a:solidFill>
                        <a:srgbClr val="CC0000"/>
                      </a:solidFill>
                    </a:rPr>
                    <a:t>O</a:t>
                  </a:r>
                </a:p>
              </p:txBody>
            </p:sp>
            <p:sp>
              <p:nvSpPr>
                <p:cNvPr id="58384" name="Rectangle 34"/>
                <p:cNvSpPr>
                  <a:spLocks noChangeArrowheads="1"/>
                </p:cNvSpPr>
                <p:nvPr/>
              </p:nvSpPr>
              <p:spPr bwMode="auto">
                <a:xfrm>
                  <a:off x="4642"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ATP</a:t>
                  </a:r>
                </a:p>
              </p:txBody>
            </p:sp>
            <p:sp>
              <p:nvSpPr>
                <p:cNvPr id="58385" name="Rectangle 35"/>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sym typeface="Symbol" charset="0"/>
                    </a:rPr>
                    <a:t></a:t>
                  </a:r>
                </a:p>
              </p:txBody>
            </p:sp>
            <p:sp>
              <p:nvSpPr>
                <p:cNvPr id="58386" name="Rectangle 36"/>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58387" name="Rectangle 37"/>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58388" name="Rectangle 38"/>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grpSp>
        </p:grpSp>
        <p:sp>
          <p:nvSpPr>
            <p:cNvPr id="58374" name="Freeform 39"/>
            <p:cNvSpPr>
              <a:spLocks/>
            </p:cNvSpPr>
            <p:nvPr/>
          </p:nvSpPr>
          <p:spPr bwMode="auto">
            <a:xfrm>
              <a:off x="1104" y="3504"/>
              <a:ext cx="2112" cy="288"/>
            </a:xfrm>
            <a:custGeom>
              <a:avLst/>
              <a:gdLst>
                <a:gd name="T0" fmla="*/ 0 w 2112"/>
                <a:gd name="T1" fmla="*/ 972 h 192"/>
                <a:gd name="T2" fmla="*/ 0 w 2112"/>
                <a:gd name="T3" fmla="*/ 0 h 192"/>
                <a:gd name="T4" fmla="*/ 2112 w 2112"/>
                <a:gd name="T5" fmla="*/ 0 h 192"/>
                <a:gd name="T6" fmla="*/ 2112 w 2112"/>
                <a:gd name="T7" fmla="*/ 729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a:solidFill>
                <a:srgbClr val="FF8A0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5" name="Text Box 40"/>
            <p:cNvSpPr txBox="1">
              <a:spLocks noChangeArrowheads="1"/>
            </p:cNvSpPr>
            <p:nvPr/>
          </p:nvSpPr>
          <p:spPr bwMode="auto">
            <a:xfrm>
              <a:off x="1728" y="3398"/>
              <a:ext cx="827"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00000"/>
                  </a:solidFill>
                </a:rPr>
                <a:t>oxidation</a:t>
              </a:r>
              <a:endParaRPr lang="en-US" sz="2800"/>
            </a:p>
          </p:txBody>
        </p:sp>
        <p:sp>
          <p:nvSpPr>
            <p:cNvPr id="58376" name="Freeform 41"/>
            <p:cNvSpPr>
              <a:spLocks/>
            </p:cNvSpPr>
            <p:nvPr/>
          </p:nvSpPr>
          <p:spPr bwMode="auto">
            <a:xfrm>
              <a:off x="2160" y="3984"/>
              <a:ext cx="2016" cy="240"/>
            </a:xfrm>
            <a:custGeom>
              <a:avLst/>
              <a:gdLst>
                <a:gd name="T0" fmla="*/ 0 w 2064"/>
                <a:gd name="T1" fmla="*/ 0 h 192"/>
                <a:gd name="T2" fmla="*/ 0 w 2064"/>
                <a:gd name="T3" fmla="*/ 469 h 192"/>
                <a:gd name="T4" fmla="*/ 1878 w 2064"/>
                <a:gd name="T5" fmla="*/ 469 h 192"/>
                <a:gd name="T6" fmla="*/ 1878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a:solidFill>
                <a:srgbClr val="198D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7" name="Text Box 42"/>
            <p:cNvSpPr txBox="1">
              <a:spLocks noChangeArrowheads="1"/>
            </p:cNvSpPr>
            <p:nvPr/>
          </p:nvSpPr>
          <p:spPr bwMode="auto">
            <a:xfrm>
              <a:off x="2727" y="4080"/>
              <a:ext cx="845"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00000"/>
                  </a:solidFill>
                </a:rPr>
                <a:t>reduction</a:t>
              </a:r>
              <a:endParaRPr lang="en-US" sz="2800"/>
            </a:p>
          </p:txBody>
        </p:sp>
      </p:grpSp>
      <p:sp>
        <p:nvSpPr>
          <p:cNvPr id="394284" name="Oval 44"/>
          <p:cNvSpPr>
            <a:spLocks noChangeArrowheads="1"/>
          </p:cNvSpPr>
          <p:nvPr/>
        </p:nvSpPr>
        <p:spPr bwMode="auto">
          <a:xfrm>
            <a:off x="7156450" y="3716338"/>
            <a:ext cx="881063" cy="78263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l" eaLnBrk="1" hangingPunct="1">
              <a:spcBef>
                <a:spcPct val="20000"/>
              </a:spcBef>
              <a:buClr>
                <a:schemeClr val="tx1"/>
              </a:buClr>
              <a:buSzPct val="110000"/>
            </a:pPr>
            <a:r>
              <a:rPr lang="en-US" sz="3200">
                <a:solidFill>
                  <a:srgbClr val="0F116A"/>
                </a:solidFill>
              </a:rPr>
              <a:t>O</a:t>
            </a:r>
            <a:r>
              <a:rPr lang="en-US" sz="3200" baseline="-25000">
                <a:solidFill>
                  <a:srgbClr val="0F116A"/>
                </a:solidFill>
              </a:rPr>
              <a:t>2</a:t>
            </a:r>
            <a:r>
              <a:rPr lang="en-US" sz="3200">
                <a:solidFill>
                  <a:srgbClr val="0F116A"/>
                </a:solidFill>
              </a:rPr>
              <a:t> </a:t>
            </a:r>
          </a:p>
        </p:txBody>
      </p:sp>
    </p:spTree>
    <p:extLst>
      <p:ext uri="{BB962C8B-B14F-4D97-AF65-F5344CB8AC3E}">
        <p14:creationId xmlns:p14="http://schemas.microsoft.com/office/powerpoint/2010/main" val="151689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additive="base">
                                        <p:cTn id="7" dur="500" fill="hold"/>
                                        <p:tgtEl>
                                          <p:spTgt spid="394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3">
                                            <p:txEl>
                                              <p:pRg st="1" end="1"/>
                                            </p:txEl>
                                          </p:spTgt>
                                        </p:tgtEl>
                                        <p:attrNameLst>
                                          <p:attrName>style.visibility</p:attrName>
                                        </p:attrNameLst>
                                      </p:cBhvr>
                                      <p:to>
                                        <p:strVal val="visible"/>
                                      </p:to>
                                    </p:set>
                                    <p:anim calcmode="lin" valueType="num">
                                      <p:cBhvr additive="base">
                                        <p:cTn id="13"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3">
                                            <p:txEl>
                                              <p:pRg st="2" end="2"/>
                                            </p:txEl>
                                          </p:spTgt>
                                        </p:tgtEl>
                                        <p:attrNameLst>
                                          <p:attrName>style.visibility</p:attrName>
                                        </p:attrNameLst>
                                      </p:cBhvr>
                                      <p:to>
                                        <p:strVal val="visible"/>
                                      </p:to>
                                    </p:set>
                                    <p:anim calcmode="lin" valueType="num">
                                      <p:cBhvr additive="base">
                                        <p:cTn id="19" dur="500" fill="hold"/>
                                        <p:tgtEl>
                                          <p:spTgt spid="394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3">
                                            <p:txEl>
                                              <p:pRg st="3" end="3"/>
                                            </p:txEl>
                                          </p:spTgt>
                                        </p:tgtEl>
                                        <p:attrNameLst>
                                          <p:attrName>style.visibility</p:attrName>
                                        </p:attrNameLst>
                                      </p:cBhvr>
                                      <p:to>
                                        <p:strVal val="visible"/>
                                      </p:to>
                                    </p:set>
                                    <p:anim calcmode="lin" valueType="num">
                                      <p:cBhvr additive="base">
                                        <p:cTn id="25" dur="500" fill="hold"/>
                                        <p:tgtEl>
                                          <p:spTgt spid="394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4243">
                                            <p:txEl>
                                              <p:pRg st="4" end="4"/>
                                            </p:txEl>
                                          </p:spTgt>
                                        </p:tgtEl>
                                        <p:attrNameLst>
                                          <p:attrName>style.visibility</p:attrName>
                                        </p:attrNameLst>
                                      </p:cBhvr>
                                      <p:to>
                                        <p:strVal val="visible"/>
                                      </p:to>
                                    </p:set>
                                    <p:anim calcmode="lin" valueType="num">
                                      <p:cBhvr additive="base">
                                        <p:cTn id="31" dur="500" fill="hold"/>
                                        <p:tgtEl>
                                          <p:spTgt spid="394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4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4243">
                                            <p:txEl>
                                              <p:pRg st="5" end="5"/>
                                            </p:txEl>
                                          </p:spTgt>
                                        </p:tgtEl>
                                        <p:attrNameLst>
                                          <p:attrName>style.visibility</p:attrName>
                                        </p:attrNameLst>
                                      </p:cBhvr>
                                      <p:to>
                                        <p:strVal val="visible"/>
                                      </p:to>
                                    </p:set>
                                    <p:anim calcmode="lin" valueType="num">
                                      <p:cBhvr additive="base">
                                        <p:cTn id="37" dur="500" fill="hold"/>
                                        <p:tgtEl>
                                          <p:spTgt spid="394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4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4243">
                                            <p:txEl>
                                              <p:pRg st="6" end="6"/>
                                            </p:txEl>
                                          </p:spTgt>
                                        </p:tgtEl>
                                        <p:attrNameLst>
                                          <p:attrName>style.visibility</p:attrName>
                                        </p:attrNameLst>
                                      </p:cBhvr>
                                      <p:to>
                                        <p:strVal val="visible"/>
                                      </p:to>
                                    </p:set>
                                    <p:anim calcmode="lin" valueType="num">
                                      <p:cBhvr additive="base">
                                        <p:cTn id="43" dur="500" fill="hold"/>
                                        <p:tgtEl>
                                          <p:spTgt spid="3942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42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94284"/>
                                        </p:tgtEl>
                                        <p:attrNameLst>
                                          <p:attrName>style.visibility</p:attrName>
                                        </p:attrNameLst>
                                      </p:cBhvr>
                                      <p:to>
                                        <p:strVal val="visible"/>
                                      </p:to>
                                    </p:set>
                                    <p:anim from="(-#ppt_w/2)" to="(#ppt_x)" calcmode="lin" valueType="num">
                                      <p:cBhvr>
                                        <p:cTn id="49" dur="600" fill="hold">
                                          <p:stCondLst>
                                            <p:cond delay="0"/>
                                          </p:stCondLst>
                                        </p:cTn>
                                        <p:tgtEl>
                                          <p:spTgt spid="394284"/>
                                        </p:tgtEl>
                                        <p:attrNameLst>
                                          <p:attrName>ppt_x</p:attrName>
                                        </p:attrNameLst>
                                      </p:cBhvr>
                                    </p:anim>
                                    <p:anim from="0" to="-1.0" calcmode="lin" valueType="num">
                                      <p:cBhvr>
                                        <p:cTn id="50" dur="200" decel="50000" autoRev="1" fill="hold">
                                          <p:stCondLst>
                                            <p:cond delay="600"/>
                                          </p:stCondLst>
                                        </p:cTn>
                                        <p:tgtEl>
                                          <p:spTgt spid="394284"/>
                                        </p:tgtEl>
                                        <p:attrNameLst>
                                          <p:attrName>xshear</p:attrName>
                                        </p:attrNameLst>
                                      </p:cBhvr>
                                    </p:anim>
                                    <p:animScale>
                                      <p:cBhvr>
                                        <p:cTn id="51" dur="200" decel="100000" autoRev="1" fill="hold">
                                          <p:stCondLst>
                                            <p:cond delay="600"/>
                                          </p:stCondLst>
                                        </p:cTn>
                                        <p:tgtEl>
                                          <p:spTgt spid="394284"/>
                                        </p:tgtEl>
                                      </p:cBhvr>
                                      <p:from x="100000" y="100000"/>
                                      <p:to x="80000" y="100000"/>
                                    </p:animScale>
                                    <p:anim by="(#ppt_h/3+#ppt_w*0.1)" calcmode="lin" valueType="num">
                                      <p:cBhvr additive="sum">
                                        <p:cTn id="52" dur="200" decel="100000" autoRev="1" fill="hold">
                                          <p:stCondLst>
                                            <p:cond delay="600"/>
                                          </p:stCondLst>
                                        </p:cTn>
                                        <p:tgtEl>
                                          <p:spTgt spid="394284"/>
                                        </p:tgtEl>
                                        <p:attrNameLst>
                                          <p:attrName>ppt_x</p:attrName>
                                        </p:attrNameLst>
                                      </p:cBhvr>
                                    </p:anim>
                                  </p:childTnLst>
                                  <p:subTnLst>
                                    <p:audio>
                                      <p:cMediaNode>
                                        <p:cTn display="0" masterRel="sameClick">
                                          <p:stCondLst>
                                            <p:cond evt="begin" delay="0">
                                              <p:tn val="47"/>
                                            </p:cond>
                                          </p:stCondLst>
                                          <p:endCondLst>
                                            <p:cond evt="onStopAudio" delay="0">
                                              <p:tgtEl>
                                                <p:sldTgt/>
                                              </p:tgtEl>
                                            </p:cond>
                                          </p:endCondLst>
                                        </p:cTn>
                                        <p:tgtEl>
                                          <p:sndTgt r:embed="rId4" name="Bubbles"/>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4243">
                                            <p:txEl>
                                              <p:pRg st="7" end="7"/>
                                            </p:txEl>
                                          </p:spTgt>
                                        </p:tgtEl>
                                        <p:attrNameLst>
                                          <p:attrName>style.visibility</p:attrName>
                                        </p:attrNameLst>
                                      </p:cBhvr>
                                      <p:to>
                                        <p:strVal val="visible"/>
                                      </p:to>
                                    </p:set>
                                    <p:anim calcmode="lin" valueType="num">
                                      <p:cBhvr additive="base">
                                        <p:cTn id="57" dur="500" fill="hold"/>
                                        <p:tgtEl>
                                          <p:spTgt spid="394243">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42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94243">
                                            <p:txEl>
                                              <p:pRg st="8" end="8"/>
                                            </p:txEl>
                                          </p:spTgt>
                                        </p:tgtEl>
                                        <p:attrNameLst>
                                          <p:attrName>style.visibility</p:attrName>
                                        </p:attrNameLst>
                                      </p:cBhvr>
                                      <p:to>
                                        <p:strVal val="visible"/>
                                      </p:to>
                                    </p:set>
                                    <p:anim calcmode="lin" valueType="num">
                                      <p:cBhvr additive="base">
                                        <p:cTn id="63" dur="500" fill="hold"/>
                                        <p:tgtEl>
                                          <p:spTgt spid="394243">
                                            <p:txEl>
                                              <p:pRg st="8" end="8"/>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942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P spid="39428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09600" y="685800"/>
            <a:ext cx="7772400" cy="1295400"/>
          </a:xfrm>
        </p:spPr>
        <p:txBody>
          <a:bodyPr>
            <a:normAutofit fontScale="90000"/>
          </a:bodyPr>
          <a:lstStyle/>
          <a:p>
            <a:pPr eaLnBrk="1" hangingPunct="1"/>
            <a:r>
              <a:rPr lang="en-US">
                <a:latin typeface="Times New Roman" charset="0"/>
              </a:rPr>
              <a:t>Carbohydrate </a:t>
            </a:r>
            <a:br>
              <a:rPr lang="en-US">
                <a:latin typeface="Times New Roman" charset="0"/>
              </a:rPr>
            </a:br>
            <a:r>
              <a:rPr lang="en-US">
                <a:latin typeface="Times New Roman" charset="0"/>
              </a:rPr>
              <a:t>Metabolism</a:t>
            </a:r>
          </a:p>
        </p:txBody>
      </p:sp>
      <p:sp>
        <p:nvSpPr>
          <p:cNvPr id="205826" name="Rectangle 3" descr="Rectangle: Click to edit Master text styles&#10;Second level&#10;Third level&#10;Fourth level&#10;Fifth level"/>
          <p:cNvSpPr>
            <a:spLocks noGrp="1" noChangeArrowheads="1"/>
          </p:cNvSpPr>
          <p:nvPr>
            <p:ph type="body" idx="1"/>
          </p:nvPr>
        </p:nvSpPr>
        <p:spPr>
          <a:xfrm>
            <a:off x="660400" y="2079625"/>
            <a:ext cx="3181350" cy="1366838"/>
          </a:xfrm>
          <a:solidFill>
            <a:schemeClr val="bg2"/>
          </a:solidFill>
        </p:spPr>
        <p:txBody>
          <a:bodyPr/>
          <a:lstStyle/>
          <a:p>
            <a:pPr marL="0" indent="0" algn="ctr" eaLnBrk="1" hangingPunct="1">
              <a:buFont typeface="Wingdings" charset="0"/>
              <a:buNone/>
            </a:pPr>
            <a:r>
              <a:rPr lang="en-US" sz="2600">
                <a:solidFill>
                  <a:schemeClr val="tx2"/>
                </a:solidFill>
                <a:latin typeface="Tahoma" charset="0"/>
              </a:rPr>
              <a:t>The many stops on the Carbohydrate Line</a:t>
            </a:r>
          </a:p>
        </p:txBody>
      </p:sp>
      <p:pic>
        <p:nvPicPr>
          <p:cNvPr id="2058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5" y="457200"/>
            <a:ext cx="50863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AutoShape 7"/>
          <p:cNvSpPr>
            <a:spLocks noChangeArrowheads="1"/>
          </p:cNvSpPr>
          <p:nvPr/>
        </p:nvSpPr>
        <p:spPr bwMode="auto">
          <a:xfrm>
            <a:off x="498475" y="5387975"/>
            <a:ext cx="3262313" cy="533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ja-JP" altLang="en-US" sz="2600">
                <a:solidFill>
                  <a:srgbClr val="CC0000"/>
                </a:solidFill>
              </a:rPr>
              <a:t>“</a:t>
            </a:r>
            <a:r>
              <a:rPr lang="en-US" altLang="ja-JP" sz="2600">
                <a:solidFill>
                  <a:srgbClr val="CC0000"/>
                </a:solidFill>
              </a:rPr>
              <a:t>gluconeogenesis</a:t>
            </a:r>
            <a:r>
              <a:rPr lang="ja-JP" altLang="en-US" sz="2600">
                <a:solidFill>
                  <a:srgbClr val="CC0000"/>
                </a:solidFill>
              </a:rPr>
              <a:t>”</a:t>
            </a:r>
            <a:endParaRPr lang="en-US" sz="2600">
              <a:solidFill>
                <a:srgbClr val="0F116A"/>
              </a:solidFill>
            </a:endParaRPr>
          </a:p>
        </p:txBody>
      </p:sp>
      <p:sp>
        <p:nvSpPr>
          <p:cNvPr id="397320" name="Oval 8"/>
          <p:cNvSpPr>
            <a:spLocks noChangeArrowheads="1"/>
          </p:cNvSpPr>
          <p:nvPr/>
        </p:nvSpPr>
        <p:spPr bwMode="auto">
          <a:xfrm>
            <a:off x="5334000" y="5257800"/>
            <a:ext cx="1447800" cy="1447800"/>
          </a:xfrm>
          <a:prstGeom prst="ellipse">
            <a:avLst/>
          </a:prstGeom>
          <a:solidFill>
            <a:srgbClr val="FFEA18">
              <a:alpha val="50195"/>
            </a:srgbClr>
          </a:solidFill>
          <a:ln w="57150">
            <a:solidFill>
              <a:srgbClr val="FFCC18"/>
            </a:solidFill>
            <a:round/>
            <a:headEnd/>
            <a:tailEnd/>
          </a:ln>
        </p:spPr>
        <p:txBody>
          <a:bodyPr wrap="none" anchor="ctr"/>
          <a:lstStyle/>
          <a:p>
            <a:endParaRPr lang="en-US"/>
          </a:p>
        </p:txBody>
      </p:sp>
      <p:sp>
        <p:nvSpPr>
          <p:cNvPr id="397321" name="Rectangle 9" descr="Rectangle: Click to edit Master text styles&#10;Second level&#10;Third level&#10;Fourth level&#10;Fifth level"/>
          <p:cNvSpPr>
            <a:spLocks noChangeArrowheads="1"/>
          </p:cNvSpPr>
          <p:nvPr/>
        </p:nvSpPr>
        <p:spPr bwMode="auto">
          <a:xfrm>
            <a:off x="647700" y="3714750"/>
            <a:ext cx="3181350" cy="13668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F116A"/>
              </a:buClr>
              <a:buSzPct val="120000"/>
              <a:buFont typeface="Wingdings" charset="0"/>
              <a:buNone/>
            </a:pPr>
            <a:r>
              <a:rPr lang="en-US" sz="2600">
                <a:solidFill>
                  <a:schemeClr val="tx2"/>
                </a:solidFill>
              </a:rPr>
              <a:t>from Krebs cycle back through glycolysis</a:t>
            </a:r>
            <a:endParaRPr lang="en-US" sz="2600">
              <a:solidFill>
                <a:srgbClr val="0F116A"/>
              </a:solidFill>
            </a:endParaRPr>
          </a:p>
        </p:txBody>
      </p:sp>
      <p:pic>
        <p:nvPicPr>
          <p:cNvPr id="20583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3725" y="0"/>
            <a:ext cx="484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977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7321"/>
                                        </p:tgtEl>
                                        <p:attrNameLst>
                                          <p:attrName>style.visibility</p:attrName>
                                        </p:attrNameLst>
                                      </p:cBhvr>
                                      <p:to>
                                        <p:strVal val="visible"/>
                                      </p:to>
                                    </p:set>
                                    <p:animEffect transition="in" filter="wipe(left)">
                                      <p:cBhvr>
                                        <p:cTn id="7" dur="500"/>
                                        <p:tgtEl>
                                          <p:spTgt spid="39732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97320"/>
                                        </p:tgtEl>
                                        <p:attrNameLst>
                                          <p:attrName>style.visibility</p:attrName>
                                        </p:attrNameLst>
                                      </p:cBhvr>
                                      <p:to>
                                        <p:strVal val="visible"/>
                                      </p:to>
                                    </p:set>
                                    <p:animEffect transition="in" filter="circle(out)">
                                      <p:cBhvr>
                                        <p:cTn id="12" dur="1000"/>
                                        <p:tgtEl>
                                          <p:spTgt spid="397320"/>
                                        </p:tgtEl>
                                      </p:cBhvr>
                                    </p:animEffect>
                                  </p:childTnLst>
                                  <p:subTnLst>
                                    <p:audio>
                                      <p:cMediaNode>
                                        <p:cTn display="0" masterRel="sameClick">
                                          <p:stCondLst>
                                            <p:cond evt="begin" delay="0">
                                              <p:tn val="10"/>
                                            </p:cond>
                                          </p:stCondLst>
                                          <p:endCondLst>
                                            <p:cond evt="onStopAudio" delay="0">
                                              <p:tgtEl>
                                                <p:sldTgt/>
                                              </p:tgtEl>
                                            </p:cond>
                                          </p:endCondLst>
                                        </p:cTn>
                                        <p:tgtEl>
                                          <p:sndTgt r:embed="rId4" name="Po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97319"/>
                                        </p:tgtEl>
                                        <p:attrNameLst>
                                          <p:attrName>style.visibility</p:attrName>
                                        </p:attrNameLst>
                                      </p:cBhvr>
                                      <p:to>
                                        <p:strVal val="visible"/>
                                      </p:to>
                                    </p:set>
                                    <p:anim calcmode="lin" valueType="num">
                                      <p:cBhvr additive="base">
                                        <p:cTn id="17" dur="500" fill="hold"/>
                                        <p:tgtEl>
                                          <p:spTgt spid="397319"/>
                                        </p:tgtEl>
                                        <p:attrNameLst>
                                          <p:attrName>ppt_x</p:attrName>
                                        </p:attrNameLst>
                                      </p:cBhvr>
                                      <p:tavLst>
                                        <p:tav tm="0">
                                          <p:val>
                                            <p:strVal val="0-#ppt_w/2"/>
                                          </p:val>
                                        </p:tav>
                                        <p:tav tm="100000">
                                          <p:val>
                                            <p:strVal val="#ppt_x"/>
                                          </p:val>
                                        </p:tav>
                                      </p:tavLst>
                                    </p:anim>
                                    <p:anim calcmode="lin" valueType="num">
                                      <p:cBhvr additive="base">
                                        <p:cTn id="18" dur="500" fill="hold"/>
                                        <p:tgtEl>
                                          <p:spTgt spid="3973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9" grpId="0" animBg="1" autoUpdateAnimBg="0"/>
      <p:bldP spid="397320" grpId="0" animBg="1"/>
      <p:bldP spid="39732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p:txBody>
          <a:bodyPr/>
          <a:lstStyle/>
          <a:p>
            <a:pPr eaLnBrk="1" hangingPunct="1"/>
            <a:r>
              <a:rPr lang="en-US">
                <a:latin typeface="Times New Roman" charset="0"/>
              </a:rPr>
              <a:t>Lipid Metabolism</a:t>
            </a:r>
          </a:p>
        </p:txBody>
      </p:sp>
      <p:pic>
        <p:nvPicPr>
          <p:cNvPr id="207874" name="Picture 4" descr="map01130melilo_MOPS_C_limi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963" y="838200"/>
            <a:ext cx="4313237"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Oval 6"/>
          <p:cNvSpPr>
            <a:spLocks noChangeArrowheads="1"/>
          </p:cNvSpPr>
          <p:nvPr/>
        </p:nvSpPr>
        <p:spPr bwMode="auto">
          <a:xfrm>
            <a:off x="7008813" y="3233738"/>
            <a:ext cx="1447800" cy="1447800"/>
          </a:xfrm>
          <a:prstGeom prst="ellipse">
            <a:avLst/>
          </a:prstGeom>
          <a:solidFill>
            <a:srgbClr val="FFEA18">
              <a:alpha val="50195"/>
            </a:srgbClr>
          </a:solidFill>
          <a:ln w="57150">
            <a:solidFill>
              <a:srgbClr val="FFCC18"/>
            </a:solidFill>
            <a:round/>
            <a:headEnd/>
            <a:tailEnd/>
          </a:ln>
        </p:spPr>
        <p:txBody>
          <a:bodyPr wrap="none" anchor="ctr"/>
          <a:lstStyle/>
          <a:p>
            <a:endParaRPr lang="en-US"/>
          </a:p>
        </p:txBody>
      </p:sp>
      <p:sp>
        <p:nvSpPr>
          <p:cNvPr id="207876" name="Rectangle 7" descr="Rectangle: Click to edit Master text styles&#10;Second level&#10;Third level&#10;Fourth level&#10;Fifth level"/>
          <p:cNvSpPr>
            <a:spLocks noChangeArrowheads="1"/>
          </p:cNvSpPr>
          <p:nvPr/>
        </p:nvSpPr>
        <p:spPr bwMode="auto">
          <a:xfrm>
            <a:off x="989013" y="1595438"/>
            <a:ext cx="3181350"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F116A"/>
              </a:buClr>
              <a:buSzPct val="120000"/>
              <a:buFont typeface="Wingdings" charset="0"/>
              <a:buNone/>
            </a:pPr>
            <a:r>
              <a:rPr lang="en-US" sz="2600">
                <a:solidFill>
                  <a:srgbClr val="0060AF"/>
                </a:solidFill>
              </a:rPr>
              <a:t>The many stops on the Lipid Line</a:t>
            </a:r>
          </a:p>
        </p:txBody>
      </p:sp>
      <p:sp>
        <p:nvSpPr>
          <p:cNvPr id="395273" name="Rectangle 9" descr="Rectangle: Click to edit Master text styles&#10;Second level&#10;Third level&#10;Fourth level&#10;Fifth level"/>
          <p:cNvSpPr>
            <a:spLocks noChangeArrowheads="1"/>
          </p:cNvSpPr>
          <p:nvPr/>
        </p:nvSpPr>
        <p:spPr bwMode="auto">
          <a:xfrm>
            <a:off x="877888" y="3087688"/>
            <a:ext cx="3403600" cy="18351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F116A"/>
              </a:buClr>
              <a:buSzPct val="120000"/>
              <a:buFont typeface="Wingdings" charset="0"/>
              <a:buNone/>
            </a:pPr>
            <a:r>
              <a:rPr lang="en-US" sz="2600">
                <a:solidFill>
                  <a:schemeClr val="tx2"/>
                </a:solidFill>
              </a:rPr>
              <a:t>from Krebs cycle (acetyl CoA) </a:t>
            </a:r>
            <a:br>
              <a:rPr lang="en-US" sz="2600">
                <a:solidFill>
                  <a:schemeClr val="tx2"/>
                </a:solidFill>
              </a:rPr>
            </a:br>
            <a:r>
              <a:rPr lang="en-US" sz="2600">
                <a:solidFill>
                  <a:schemeClr val="tx2"/>
                </a:solidFill>
              </a:rPr>
              <a:t>to a variety of lipid synthesis pathways</a:t>
            </a:r>
            <a:endParaRPr lang="en-US" sz="2600">
              <a:solidFill>
                <a:srgbClr val="0F116A"/>
              </a:solidFill>
            </a:endParaRPr>
          </a:p>
        </p:txBody>
      </p:sp>
    </p:spTree>
    <p:extLst>
      <p:ext uri="{BB962C8B-B14F-4D97-AF65-F5344CB8AC3E}">
        <p14:creationId xmlns:p14="http://schemas.microsoft.com/office/powerpoint/2010/main" val="669791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5273"/>
                                        </p:tgtEl>
                                        <p:attrNameLst>
                                          <p:attrName>style.visibility</p:attrName>
                                        </p:attrNameLst>
                                      </p:cBhvr>
                                      <p:to>
                                        <p:strVal val="visible"/>
                                      </p:to>
                                    </p:set>
                                    <p:animEffect transition="in" filter="wipe(left)">
                                      <p:cBhvr>
                                        <p:cTn id="7" dur="500"/>
                                        <p:tgtEl>
                                          <p:spTgt spid="39527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95270"/>
                                        </p:tgtEl>
                                        <p:attrNameLst>
                                          <p:attrName>style.visibility</p:attrName>
                                        </p:attrNameLst>
                                      </p:cBhvr>
                                      <p:to>
                                        <p:strVal val="visible"/>
                                      </p:to>
                                    </p:set>
                                    <p:animEffect transition="in" filter="circle(out)">
                                      <p:cBhvr>
                                        <p:cTn id="12" dur="1000"/>
                                        <p:tgtEl>
                                          <p:spTgt spid="395270"/>
                                        </p:tgtEl>
                                      </p:cBhvr>
                                    </p:animEffect>
                                  </p:childTnLst>
                                  <p:subTnLst>
                                    <p:audio>
                                      <p:cMediaNode>
                                        <p:cTn display="0" masterRel="sameClick">
                                          <p:stCondLst>
                                            <p:cond evt="begin" delay="0">
                                              <p:tn val="10"/>
                                            </p:cond>
                                          </p:stCondLst>
                                          <p:endCondLst>
                                            <p:cond evt="onStopAudio" delay="0">
                                              <p:tgtEl>
                                                <p:sldTgt/>
                                              </p:tgtEl>
                                            </p:cond>
                                          </p:endCondLst>
                                        </p:cTn>
                                        <p:tgtEl>
                                          <p:sndTgt r:embed="rId4"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p:bldP spid="395273"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0" y="0"/>
            <a:ext cx="2489200" cy="1193800"/>
          </a:xfrm>
        </p:spPr>
        <p:txBody>
          <a:bodyPr>
            <a:normAutofit fontScale="90000"/>
          </a:bodyPr>
          <a:lstStyle/>
          <a:p>
            <a:pPr eaLnBrk="1" hangingPunct="1"/>
            <a:r>
              <a:rPr lang="en-US">
                <a:latin typeface="Times New Roman" charset="0"/>
              </a:rPr>
              <a:t>Amino Acid </a:t>
            </a:r>
            <a:br>
              <a:rPr lang="en-US">
                <a:latin typeface="Times New Roman" charset="0"/>
              </a:rPr>
            </a:br>
            <a:r>
              <a:rPr lang="en-US">
                <a:latin typeface="Times New Roman" charset="0"/>
              </a:rPr>
              <a:t>Metabolism</a:t>
            </a:r>
          </a:p>
        </p:txBody>
      </p:sp>
      <p:sp>
        <p:nvSpPr>
          <p:cNvPr id="209922" name="Rectangle 9" descr="Rectangle: Click to edit Master text styles&#10;Second level&#10;Third level&#10;Fourth level&#10;Fifth level"/>
          <p:cNvSpPr>
            <a:spLocks noChangeArrowheads="1"/>
          </p:cNvSpPr>
          <p:nvPr/>
        </p:nvSpPr>
        <p:spPr bwMode="auto">
          <a:xfrm>
            <a:off x="215900" y="1562100"/>
            <a:ext cx="1803400"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F116A"/>
              </a:buClr>
              <a:buSzPct val="120000"/>
              <a:buFont typeface="Wingdings" charset="0"/>
              <a:buNone/>
            </a:pPr>
            <a:r>
              <a:rPr lang="en-US" sz="2000">
                <a:solidFill>
                  <a:srgbClr val="0060AF"/>
                </a:solidFill>
              </a:rPr>
              <a:t>The many stops on the </a:t>
            </a:r>
            <a:br>
              <a:rPr lang="en-US" sz="2000">
                <a:solidFill>
                  <a:srgbClr val="0060AF"/>
                </a:solidFill>
              </a:rPr>
            </a:br>
            <a:r>
              <a:rPr lang="en-US" sz="2000">
                <a:solidFill>
                  <a:srgbClr val="0060AF"/>
                </a:solidFill>
              </a:rPr>
              <a:t>Amino Acid Line</a:t>
            </a:r>
          </a:p>
        </p:txBody>
      </p:sp>
      <p:sp>
        <p:nvSpPr>
          <p:cNvPr id="396298" name="Rectangle 10" descr="Rectangle: Click to edit Master text styles&#10;Second level&#10;Third level&#10;Fourth level&#10;Fifth level"/>
          <p:cNvSpPr>
            <a:spLocks noChangeArrowheads="1"/>
          </p:cNvSpPr>
          <p:nvPr/>
        </p:nvSpPr>
        <p:spPr bwMode="auto">
          <a:xfrm>
            <a:off x="201613" y="3071813"/>
            <a:ext cx="2097087" cy="23891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F116A"/>
              </a:buClr>
              <a:buSzPct val="120000"/>
              <a:buFont typeface="Wingdings" charset="0"/>
              <a:buNone/>
            </a:pPr>
            <a:r>
              <a:rPr lang="en-US" sz="2000">
                <a:solidFill>
                  <a:schemeClr val="tx2"/>
                </a:solidFill>
              </a:rPr>
              <a:t>from Krebs cycle &amp; glycolysis to an array of amino acid synthesis pathways</a:t>
            </a:r>
            <a:endParaRPr lang="en-US" sz="2000">
              <a:solidFill>
                <a:srgbClr val="0F116A"/>
              </a:solidFill>
            </a:endParaRPr>
          </a:p>
        </p:txBody>
      </p:sp>
      <p:sp>
        <p:nvSpPr>
          <p:cNvPr id="396299" name="AutoShape 11"/>
          <p:cNvSpPr>
            <a:spLocks noChangeArrowheads="1"/>
          </p:cNvSpPr>
          <p:nvPr/>
        </p:nvSpPr>
        <p:spPr bwMode="auto">
          <a:xfrm>
            <a:off x="0" y="5975350"/>
            <a:ext cx="3956050" cy="88265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sz="2600">
                <a:solidFill>
                  <a:srgbClr val="CC0000"/>
                </a:solidFill>
              </a:rPr>
              <a:t>8 essential amino acids</a:t>
            </a:r>
            <a:br>
              <a:rPr lang="en-US" sz="2600">
                <a:solidFill>
                  <a:srgbClr val="CC0000"/>
                </a:solidFill>
              </a:rPr>
            </a:br>
            <a:r>
              <a:rPr lang="en-US" sz="2600">
                <a:solidFill>
                  <a:srgbClr val="0F116A"/>
                </a:solidFill>
              </a:rPr>
              <a:t>12 synthesized aa</a:t>
            </a:r>
            <a:r>
              <a:rPr lang="ja-JP" altLang="en-US" sz="2600">
                <a:solidFill>
                  <a:srgbClr val="0F116A"/>
                </a:solidFill>
              </a:rPr>
              <a:t>’</a:t>
            </a:r>
            <a:r>
              <a:rPr lang="en-US" altLang="ja-JP" sz="2600">
                <a:solidFill>
                  <a:srgbClr val="0F116A"/>
                </a:solidFill>
              </a:rPr>
              <a:t>s</a:t>
            </a:r>
            <a:endParaRPr lang="en-US" sz="2600">
              <a:solidFill>
                <a:srgbClr val="0F116A"/>
              </a:solidFill>
            </a:endParaRPr>
          </a:p>
        </p:txBody>
      </p:sp>
      <p:pic>
        <p:nvPicPr>
          <p:cNvPr id="20992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5213" y="368300"/>
            <a:ext cx="6808787"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155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298"/>
                                        </p:tgtEl>
                                        <p:attrNameLst>
                                          <p:attrName>style.visibility</p:attrName>
                                        </p:attrNameLst>
                                      </p:cBhvr>
                                      <p:to>
                                        <p:strVal val="visible"/>
                                      </p:to>
                                    </p:set>
                                    <p:animEffect transition="in" filter="wipe(left)">
                                      <p:cBhvr>
                                        <p:cTn id="7" dur="500"/>
                                        <p:tgtEl>
                                          <p:spTgt spid="3962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6299"/>
                                        </p:tgtEl>
                                        <p:attrNameLst>
                                          <p:attrName>style.visibility</p:attrName>
                                        </p:attrNameLst>
                                      </p:cBhvr>
                                      <p:to>
                                        <p:strVal val="visible"/>
                                      </p:to>
                                    </p:set>
                                    <p:anim calcmode="lin" valueType="num">
                                      <p:cBhvr additive="base">
                                        <p:cTn id="12" dur="500" fill="hold"/>
                                        <p:tgtEl>
                                          <p:spTgt spid="396299"/>
                                        </p:tgtEl>
                                        <p:attrNameLst>
                                          <p:attrName>ppt_x</p:attrName>
                                        </p:attrNameLst>
                                      </p:cBhvr>
                                      <p:tavLst>
                                        <p:tav tm="0">
                                          <p:val>
                                            <p:strVal val="0-#ppt_w/2"/>
                                          </p:val>
                                        </p:tav>
                                        <p:tav tm="100000">
                                          <p:val>
                                            <p:strVal val="#ppt_x"/>
                                          </p:val>
                                        </p:tav>
                                      </p:tavLst>
                                    </p:anim>
                                    <p:anim calcmode="lin" valueType="num">
                                      <p:cBhvr additive="base">
                                        <p:cTn id="13" dur="500" fill="hold"/>
                                        <p:tgtEl>
                                          <p:spTgt spid="396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8" grpId="0" animBg="1" autoUpdateAnimBg="0"/>
      <p:bldP spid="396299"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normAutofit fontScale="90000"/>
          </a:bodyPr>
          <a:lstStyle/>
          <a:p>
            <a:pPr eaLnBrk="1" hangingPunct="1"/>
            <a:r>
              <a:rPr lang="en-US">
                <a:latin typeface="Times New Roman" charset="0"/>
              </a:rPr>
              <a:t>Nucleotide </a:t>
            </a:r>
            <a:br>
              <a:rPr lang="en-US">
                <a:latin typeface="Times New Roman" charset="0"/>
              </a:rPr>
            </a:br>
            <a:r>
              <a:rPr lang="en-US">
                <a:latin typeface="Times New Roman" charset="0"/>
              </a:rPr>
              <a:t>Metabolism</a:t>
            </a:r>
          </a:p>
        </p:txBody>
      </p:sp>
      <p:sp>
        <p:nvSpPr>
          <p:cNvPr id="211970" name="Rectangle 11" descr="Rectangle: Click to edit Master text styles&#10;Second level&#10;Third level&#10;Fourth level&#10;Fifth level"/>
          <p:cNvSpPr>
            <a:spLocks noChangeArrowheads="1"/>
          </p:cNvSpPr>
          <p:nvPr/>
        </p:nvSpPr>
        <p:spPr bwMode="auto">
          <a:xfrm>
            <a:off x="0" y="1285875"/>
            <a:ext cx="2943225" cy="1295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F116A"/>
              </a:buClr>
              <a:buSzPct val="120000"/>
              <a:buFont typeface="Wingdings" charset="0"/>
              <a:buNone/>
            </a:pPr>
            <a:r>
              <a:rPr lang="en-US" sz="2600">
                <a:solidFill>
                  <a:srgbClr val="0060AF"/>
                </a:solidFill>
              </a:rPr>
              <a:t>The many stops on the </a:t>
            </a:r>
            <a:br>
              <a:rPr lang="en-US" sz="2600">
                <a:solidFill>
                  <a:srgbClr val="0060AF"/>
                </a:solidFill>
              </a:rPr>
            </a:br>
            <a:r>
              <a:rPr lang="en-US" sz="2600">
                <a:solidFill>
                  <a:srgbClr val="0060AF"/>
                </a:solidFill>
              </a:rPr>
              <a:t>GATC Line</a:t>
            </a:r>
          </a:p>
        </p:txBody>
      </p:sp>
      <p:sp>
        <p:nvSpPr>
          <p:cNvPr id="394252" name="Rectangle 12" descr="Rectangle: Click to edit Master text styles&#10;Second level&#10;Third level&#10;Fourth level&#10;Fifth level"/>
          <p:cNvSpPr>
            <a:spLocks noChangeArrowheads="1"/>
          </p:cNvSpPr>
          <p:nvPr/>
        </p:nvSpPr>
        <p:spPr bwMode="auto">
          <a:xfrm>
            <a:off x="0" y="3159125"/>
            <a:ext cx="3479800" cy="16541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a:lstStyle/>
          <a:p>
            <a:pPr marL="228600" indent="-228600" algn="l" eaLnBrk="1" hangingPunct="1">
              <a:spcBef>
                <a:spcPct val="20000"/>
              </a:spcBef>
              <a:buClr>
                <a:srgbClr val="0F116A"/>
              </a:buClr>
              <a:buSzPct val="120000"/>
            </a:pPr>
            <a:r>
              <a:rPr lang="en-US">
                <a:solidFill>
                  <a:schemeClr val="tx2"/>
                </a:solidFill>
              </a:rPr>
              <a:t>• sugar from glycolysis</a:t>
            </a:r>
          </a:p>
          <a:p>
            <a:pPr marL="228600" indent="-228600" algn="l" eaLnBrk="1" hangingPunct="1">
              <a:spcBef>
                <a:spcPct val="20000"/>
              </a:spcBef>
              <a:buClr>
                <a:srgbClr val="0F116A"/>
              </a:buClr>
              <a:buSzPct val="120000"/>
            </a:pPr>
            <a:r>
              <a:rPr lang="en-US">
                <a:solidFill>
                  <a:schemeClr val="tx2"/>
                </a:solidFill>
                <a:sym typeface="Symbol" charset="0"/>
              </a:rPr>
              <a:t>• </a:t>
            </a:r>
            <a:r>
              <a:rPr lang="en-US">
                <a:solidFill>
                  <a:schemeClr val="tx2"/>
                </a:solidFill>
              </a:rPr>
              <a:t>phosphate &amp; N-base from Krebs cycle</a:t>
            </a:r>
          </a:p>
        </p:txBody>
      </p:sp>
      <p:pic>
        <p:nvPicPr>
          <p:cNvPr id="21197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863600"/>
            <a:ext cx="57340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702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52">
                                            <p:bg/>
                                          </p:spTgt>
                                        </p:tgtEl>
                                        <p:attrNameLst>
                                          <p:attrName>style.visibility</p:attrName>
                                        </p:attrNameLst>
                                      </p:cBhvr>
                                      <p:to>
                                        <p:strVal val="visible"/>
                                      </p:to>
                                    </p:set>
                                    <p:animEffect transition="in" filter="wipe(left)">
                                      <p:cBhvr>
                                        <p:cTn id="7" dur="500"/>
                                        <p:tgtEl>
                                          <p:spTgt spid="394252">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8" presetID="22" presetClass="entr" presetSubtype="8" fill="hold" grpId="0" nodeType="withEffect">
                                  <p:stCondLst>
                                    <p:cond delay="0"/>
                                  </p:stCondLst>
                                  <p:childTnLst>
                                    <p:set>
                                      <p:cBhvr>
                                        <p:cTn id="9" dur="1" fill="hold">
                                          <p:stCondLst>
                                            <p:cond delay="0"/>
                                          </p:stCondLst>
                                        </p:cTn>
                                        <p:tgtEl>
                                          <p:spTgt spid="394252">
                                            <p:txEl>
                                              <p:pRg st="0" end="0"/>
                                            </p:txEl>
                                          </p:spTgt>
                                        </p:tgtEl>
                                        <p:attrNameLst>
                                          <p:attrName>style.visibility</p:attrName>
                                        </p:attrNameLst>
                                      </p:cBhvr>
                                      <p:to>
                                        <p:strVal val="visible"/>
                                      </p:to>
                                    </p:set>
                                    <p:animEffect transition="in" filter="wipe(left)">
                                      <p:cBhvr>
                                        <p:cTn id="10" dur="500"/>
                                        <p:tgtEl>
                                          <p:spTgt spid="394252">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Whoosh"/>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4252">
                                            <p:txEl>
                                              <p:pRg st="1" end="1"/>
                                            </p:txEl>
                                          </p:spTgt>
                                        </p:tgtEl>
                                        <p:attrNameLst>
                                          <p:attrName>style.visibility</p:attrName>
                                        </p:attrNameLst>
                                      </p:cBhvr>
                                      <p:to>
                                        <p:strVal val="visible"/>
                                      </p:to>
                                    </p:set>
                                    <p:animEffect transition="in" filter="wipe(left)">
                                      <p:cBhvr>
                                        <p:cTn id="15" dur="500"/>
                                        <p:tgtEl>
                                          <p:spTgt spid="394252">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2" grpId="0" build="p"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5" descr="09_10"/>
          <p:cNvPicPr>
            <a:picLocks noChangeAspect="1" noChangeArrowheads="1"/>
          </p:cNvPicPr>
          <p:nvPr/>
        </p:nvPicPr>
        <p:blipFill>
          <a:blip r:embed="rId3">
            <a:extLst>
              <a:ext uri="{28A0092B-C50C-407E-A947-70E740481C1C}">
                <a14:useLocalDpi xmlns:a14="http://schemas.microsoft.com/office/drawing/2010/main" val="0"/>
              </a:ext>
            </a:extLst>
          </a:blip>
          <a:srcRect r="13499"/>
          <a:stretch>
            <a:fillRect/>
          </a:stretch>
        </p:blipFill>
        <p:spPr bwMode="auto">
          <a:xfrm>
            <a:off x="1868488" y="363538"/>
            <a:ext cx="7275512"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Rectangle 6"/>
          <p:cNvSpPr>
            <a:spLocks noChangeArrowheads="1"/>
          </p:cNvSpPr>
          <p:nvPr/>
        </p:nvSpPr>
        <p:spPr bwMode="auto">
          <a:xfrm>
            <a:off x="3392488" y="4667250"/>
            <a:ext cx="148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coenzyme A</a:t>
            </a:r>
            <a:endParaRPr lang="en-US" sz="2000"/>
          </a:p>
        </p:txBody>
      </p:sp>
      <p:sp>
        <p:nvSpPr>
          <p:cNvPr id="214019" name="Rectangle 7"/>
          <p:cNvSpPr>
            <a:spLocks noChangeArrowheads="1"/>
          </p:cNvSpPr>
          <p:nvPr/>
        </p:nvSpPr>
        <p:spPr bwMode="auto">
          <a:xfrm>
            <a:off x="7327900" y="5110163"/>
            <a:ext cx="13589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a:solidFill>
                  <a:srgbClr val="000000"/>
                </a:solidFill>
              </a:rPr>
              <a:t>acetyl group</a:t>
            </a:r>
          </a:p>
        </p:txBody>
      </p:sp>
      <p:sp>
        <p:nvSpPr>
          <p:cNvPr id="214020" name="Rectangle 8"/>
          <p:cNvSpPr>
            <a:spLocks noChangeArrowheads="1"/>
          </p:cNvSpPr>
          <p:nvPr/>
        </p:nvSpPr>
        <p:spPr bwMode="auto">
          <a:xfrm>
            <a:off x="6473825" y="4464050"/>
            <a:ext cx="1312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Acetyl coA</a:t>
            </a:r>
            <a:endParaRPr lang="en-US" sz="2000"/>
          </a:p>
        </p:txBody>
      </p:sp>
      <p:sp>
        <p:nvSpPr>
          <p:cNvPr id="214021" name="Rectangle 9"/>
          <p:cNvSpPr>
            <a:spLocks noChangeArrowheads="1"/>
          </p:cNvSpPr>
          <p:nvPr/>
        </p:nvSpPr>
        <p:spPr bwMode="auto">
          <a:xfrm>
            <a:off x="6310313" y="6207125"/>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CC0000"/>
                </a:solidFill>
              </a:rPr>
              <a:t>ATP</a:t>
            </a:r>
          </a:p>
        </p:txBody>
      </p:sp>
      <p:sp>
        <p:nvSpPr>
          <p:cNvPr id="214022" name="Rectangle 10"/>
          <p:cNvSpPr>
            <a:spLocks noChangeArrowheads="1"/>
          </p:cNvSpPr>
          <p:nvPr/>
        </p:nvSpPr>
        <p:spPr bwMode="auto">
          <a:xfrm>
            <a:off x="4673600" y="6162675"/>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Fat </a:t>
            </a:r>
            <a:endParaRPr lang="en-US" sz="2000"/>
          </a:p>
        </p:txBody>
      </p:sp>
      <p:sp>
        <p:nvSpPr>
          <p:cNvPr id="214023" name="Rectangle 11"/>
          <p:cNvSpPr>
            <a:spLocks noChangeArrowheads="1"/>
          </p:cNvSpPr>
          <p:nvPr/>
        </p:nvSpPr>
        <p:spPr bwMode="auto">
          <a:xfrm>
            <a:off x="4494213" y="1571625"/>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666666"/>
                </a:solidFill>
              </a:rPr>
              <a:t>CO</a:t>
            </a:r>
            <a:r>
              <a:rPr lang="en-US" sz="2000" baseline="-25000">
                <a:solidFill>
                  <a:srgbClr val="666666"/>
                </a:solidFill>
              </a:rPr>
              <a:t>2</a:t>
            </a:r>
            <a:endParaRPr lang="en-US" sz="2000">
              <a:solidFill>
                <a:srgbClr val="000000"/>
              </a:solidFill>
            </a:endParaRPr>
          </a:p>
        </p:txBody>
      </p:sp>
      <p:sp>
        <p:nvSpPr>
          <p:cNvPr id="214024" name="Rectangle 12"/>
          <p:cNvSpPr>
            <a:spLocks noChangeArrowheads="1"/>
          </p:cNvSpPr>
          <p:nvPr/>
        </p:nvSpPr>
        <p:spPr bwMode="auto">
          <a:xfrm>
            <a:off x="4137025" y="2963863"/>
            <a:ext cx="874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Protein</a:t>
            </a:r>
            <a:endParaRPr lang="en-US" sz="2000"/>
          </a:p>
        </p:txBody>
      </p:sp>
      <p:sp>
        <p:nvSpPr>
          <p:cNvPr id="214025" name="Rectangle 13"/>
          <p:cNvSpPr>
            <a:spLocks noChangeArrowheads="1"/>
          </p:cNvSpPr>
          <p:nvPr/>
        </p:nvSpPr>
        <p:spPr bwMode="auto">
          <a:xfrm>
            <a:off x="7085013" y="3743325"/>
            <a:ext cx="60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Lipid</a:t>
            </a:r>
            <a:endParaRPr lang="en-US" sz="2000"/>
          </a:p>
        </p:txBody>
      </p:sp>
      <p:sp>
        <p:nvSpPr>
          <p:cNvPr id="214026" name="Rectangle 14"/>
          <p:cNvSpPr>
            <a:spLocks noChangeArrowheads="1"/>
          </p:cNvSpPr>
          <p:nvPr/>
        </p:nvSpPr>
        <p:spPr bwMode="auto">
          <a:xfrm>
            <a:off x="4289425" y="239077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666666"/>
                </a:solidFill>
              </a:rPr>
              <a:t>NADH</a:t>
            </a:r>
            <a:endParaRPr lang="en-US" sz="2000"/>
          </a:p>
        </p:txBody>
      </p:sp>
      <p:sp>
        <p:nvSpPr>
          <p:cNvPr id="214027" name="Rectangle 15"/>
          <p:cNvSpPr>
            <a:spLocks noChangeArrowheads="1"/>
          </p:cNvSpPr>
          <p:nvPr/>
        </p:nvSpPr>
        <p:spPr bwMode="auto">
          <a:xfrm>
            <a:off x="4521200" y="1947863"/>
            <a:ext cx="646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666666"/>
                </a:solidFill>
              </a:rPr>
              <a:t>NAD</a:t>
            </a:r>
            <a:r>
              <a:rPr lang="en-US" sz="2000" baseline="30000">
                <a:solidFill>
                  <a:srgbClr val="666666"/>
                </a:solidFill>
              </a:rPr>
              <a:t>+</a:t>
            </a:r>
            <a:endParaRPr lang="en-US" sz="2000">
              <a:solidFill>
                <a:srgbClr val="000000"/>
              </a:solidFill>
            </a:endParaRPr>
          </a:p>
        </p:txBody>
      </p:sp>
      <p:sp>
        <p:nvSpPr>
          <p:cNvPr id="214028" name="Rectangle 16"/>
          <p:cNvSpPr>
            <a:spLocks noChangeArrowheads="1"/>
          </p:cNvSpPr>
          <p:nvPr/>
        </p:nvSpPr>
        <p:spPr bwMode="auto">
          <a:xfrm>
            <a:off x="4570413" y="1150938"/>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666666"/>
                </a:solidFill>
              </a:rPr>
              <a:t>Pyruvate</a:t>
            </a:r>
            <a:endParaRPr lang="en-US" sz="2000"/>
          </a:p>
        </p:txBody>
      </p:sp>
      <p:sp>
        <p:nvSpPr>
          <p:cNvPr id="214029" name="Rectangle 17"/>
          <p:cNvSpPr>
            <a:spLocks noChangeArrowheads="1"/>
          </p:cNvSpPr>
          <p:nvPr/>
        </p:nvSpPr>
        <p:spPr bwMode="auto">
          <a:xfrm>
            <a:off x="4989513" y="600075"/>
            <a:ext cx="127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666666"/>
                </a:solidFill>
              </a:rPr>
              <a:t>Glycolysis</a:t>
            </a:r>
            <a:endParaRPr lang="en-US" sz="2000"/>
          </a:p>
        </p:txBody>
      </p:sp>
      <p:sp>
        <p:nvSpPr>
          <p:cNvPr id="214030" name="Rectangle 18"/>
          <p:cNvSpPr>
            <a:spLocks noChangeArrowheads="1"/>
          </p:cNvSpPr>
          <p:nvPr/>
        </p:nvSpPr>
        <p:spPr bwMode="auto">
          <a:xfrm>
            <a:off x="7783513" y="720725"/>
            <a:ext cx="90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666666"/>
                </a:solidFill>
              </a:rPr>
              <a:t>Glucose</a:t>
            </a:r>
            <a:endParaRPr lang="en-US" sz="1800"/>
          </a:p>
        </p:txBody>
      </p:sp>
      <p:sp>
        <p:nvSpPr>
          <p:cNvPr id="214031" name="Rectangle 19"/>
          <p:cNvSpPr>
            <a:spLocks noChangeArrowheads="1"/>
          </p:cNvSpPr>
          <p:nvPr/>
        </p:nvSpPr>
        <p:spPr bwMode="auto">
          <a:xfrm>
            <a:off x="7874000" y="2593975"/>
            <a:ext cx="647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70000"/>
              </a:lnSpc>
            </a:pPr>
            <a:r>
              <a:rPr lang="en-US" sz="1800">
                <a:solidFill>
                  <a:srgbClr val="666666"/>
                </a:solidFill>
              </a:rPr>
              <a:t>Krebs</a:t>
            </a:r>
          </a:p>
          <a:p>
            <a:pPr>
              <a:lnSpc>
                <a:spcPct val="70000"/>
              </a:lnSpc>
            </a:pPr>
            <a:r>
              <a:rPr lang="en-US" sz="1800">
                <a:solidFill>
                  <a:srgbClr val="666666"/>
                </a:solidFill>
              </a:rPr>
              <a:t>cycle</a:t>
            </a:r>
            <a:endParaRPr lang="en-US" sz="2000">
              <a:solidFill>
                <a:srgbClr val="666666"/>
              </a:solidFill>
            </a:endParaRPr>
          </a:p>
        </p:txBody>
      </p:sp>
      <p:sp>
        <p:nvSpPr>
          <p:cNvPr id="214032" name="Rectangle 20"/>
          <p:cNvSpPr>
            <a:spLocks noChangeArrowheads="1"/>
          </p:cNvSpPr>
          <p:nvPr/>
        </p:nvSpPr>
        <p:spPr bwMode="auto">
          <a:xfrm>
            <a:off x="8380413" y="3232150"/>
            <a:ext cx="508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2000">
                <a:solidFill>
                  <a:srgbClr val="666666"/>
                </a:solidFill>
              </a:rPr>
              <a:t>ETC</a:t>
            </a:r>
          </a:p>
        </p:txBody>
      </p:sp>
      <p:sp>
        <p:nvSpPr>
          <p:cNvPr id="214033" name="Rectangle 21"/>
          <p:cNvSpPr>
            <a:spLocks noChangeArrowheads="1"/>
          </p:cNvSpPr>
          <p:nvPr/>
        </p:nvSpPr>
        <p:spPr bwMode="auto">
          <a:xfrm>
            <a:off x="7612063" y="12446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666666"/>
                </a:solidFill>
              </a:rPr>
              <a:t>Glycolysis</a:t>
            </a:r>
            <a:endParaRPr lang="en-US" sz="1800"/>
          </a:p>
        </p:txBody>
      </p:sp>
      <p:sp>
        <p:nvSpPr>
          <p:cNvPr id="214034" name="Rectangle 22"/>
          <p:cNvSpPr>
            <a:spLocks noChangeArrowheads="1"/>
          </p:cNvSpPr>
          <p:nvPr/>
        </p:nvSpPr>
        <p:spPr bwMode="auto">
          <a:xfrm>
            <a:off x="7707313" y="1851025"/>
            <a:ext cx="1016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a:solidFill>
                  <a:srgbClr val="000000"/>
                </a:solidFill>
              </a:rPr>
              <a:t>Pyruvate</a:t>
            </a:r>
          </a:p>
          <a:p>
            <a:pPr>
              <a:lnSpc>
                <a:spcPct val="85000"/>
              </a:lnSpc>
            </a:pPr>
            <a:r>
              <a:rPr lang="en-US" sz="1800">
                <a:solidFill>
                  <a:srgbClr val="000000"/>
                </a:solidFill>
              </a:rPr>
              <a:t>oxidation</a:t>
            </a:r>
          </a:p>
        </p:txBody>
      </p:sp>
      <p:sp>
        <p:nvSpPr>
          <p:cNvPr id="214035" name="Line 23"/>
          <p:cNvSpPr>
            <a:spLocks noChangeShapeType="1"/>
          </p:cNvSpPr>
          <p:nvPr/>
        </p:nvSpPr>
        <p:spPr bwMode="auto">
          <a:xfrm flipH="1" flipV="1">
            <a:off x="4451350" y="4951413"/>
            <a:ext cx="455613" cy="1206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36" name="Line 24"/>
          <p:cNvSpPr>
            <a:spLocks noChangeShapeType="1"/>
          </p:cNvSpPr>
          <p:nvPr/>
        </p:nvSpPr>
        <p:spPr bwMode="auto">
          <a:xfrm>
            <a:off x="7031038" y="5245100"/>
            <a:ext cx="223837"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37" name="Rectangle 2"/>
          <p:cNvSpPr>
            <a:spLocks noGrp="1" noChangeArrowheads="1"/>
          </p:cNvSpPr>
          <p:nvPr>
            <p:ph type="title"/>
          </p:nvPr>
        </p:nvSpPr>
        <p:spPr>
          <a:xfrm>
            <a:off x="609600" y="598488"/>
            <a:ext cx="3581400" cy="1317625"/>
          </a:xfrm>
        </p:spPr>
        <p:txBody>
          <a:bodyPr>
            <a:normAutofit fontScale="90000"/>
          </a:bodyPr>
          <a:lstStyle/>
          <a:p>
            <a:pPr eaLnBrk="1" hangingPunct="1"/>
            <a:r>
              <a:rPr lang="en-US">
                <a:latin typeface="Times New Roman" charset="0"/>
              </a:rPr>
              <a:t>Central Role of Acetyl CoA</a:t>
            </a:r>
          </a:p>
        </p:txBody>
      </p:sp>
      <p:sp>
        <p:nvSpPr>
          <p:cNvPr id="417823" name="Rectangle 31" descr="Rectangle: Click to edit Master text styles&#10;Second level&#10;Third level&#10;Fourth level&#10;Fifth level"/>
          <p:cNvSpPr>
            <a:spLocks noGrp="1" noChangeArrowheads="1"/>
          </p:cNvSpPr>
          <p:nvPr>
            <p:ph type="body" idx="1"/>
          </p:nvPr>
        </p:nvSpPr>
        <p:spPr>
          <a:xfrm>
            <a:off x="300038" y="1726748"/>
            <a:ext cx="3589337" cy="4338637"/>
          </a:xfrm>
          <a:noFill/>
        </p:spPr>
        <p:txBody>
          <a:bodyPr>
            <a:normAutofit lnSpcReduction="10000"/>
          </a:bodyPr>
          <a:lstStyle/>
          <a:p>
            <a:pPr eaLnBrk="1" hangingPunct="1">
              <a:lnSpc>
                <a:spcPct val="90000"/>
              </a:lnSpc>
            </a:pPr>
            <a:r>
              <a:rPr lang="en-US" sz="2600" dirty="0">
                <a:latin typeface="Tahoma" charset="0"/>
              </a:rPr>
              <a:t>Acetyl CoA is central to both energy production &amp; biomolecule synthesis</a:t>
            </a:r>
          </a:p>
          <a:p>
            <a:pPr eaLnBrk="1" hangingPunct="1">
              <a:lnSpc>
                <a:spcPct val="90000"/>
              </a:lnSpc>
            </a:pPr>
            <a:r>
              <a:rPr lang="en-US" sz="2600" dirty="0">
                <a:latin typeface="Tahoma" charset="0"/>
              </a:rPr>
              <a:t>Depending on organism</a:t>
            </a:r>
            <a:r>
              <a:rPr lang="ja-JP" altLang="en-US" sz="2600" dirty="0">
                <a:latin typeface="Tahoma" charset="0"/>
              </a:rPr>
              <a:t>’</a:t>
            </a:r>
            <a:r>
              <a:rPr lang="en-US" altLang="ja-JP" sz="2600" dirty="0">
                <a:latin typeface="Tahoma" charset="0"/>
              </a:rPr>
              <a:t>s need</a:t>
            </a:r>
          </a:p>
          <a:p>
            <a:pPr lvl="1" eaLnBrk="1" hangingPunct="1">
              <a:lnSpc>
                <a:spcPct val="90000"/>
              </a:lnSpc>
            </a:pPr>
            <a:r>
              <a:rPr lang="en-US" dirty="0">
                <a:latin typeface="Tahoma" charset="0"/>
                <a:ea typeface="Arial" charset="0"/>
                <a:cs typeface="Arial" charset="0"/>
              </a:rPr>
              <a:t>build ATP</a:t>
            </a:r>
          </a:p>
          <a:p>
            <a:pPr lvl="2" eaLnBrk="1" hangingPunct="1">
              <a:lnSpc>
                <a:spcPct val="90000"/>
              </a:lnSpc>
            </a:pPr>
            <a:r>
              <a:rPr lang="en-US" dirty="0">
                <a:latin typeface="Tahoma" charset="0"/>
                <a:ea typeface="Arial" charset="0"/>
                <a:cs typeface="Arial" charset="0"/>
              </a:rPr>
              <a:t>immediate use</a:t>
            </a:r>
          </a:p>
          <a:p>
            <a:pPr lvl="1" eaLnBrk="1" hangingPunct="1">
              <a:lnSpc>
                <a:spcPct val="90000"/>
              </a:lnSpc>
            </a:pPr>
            <a:r>
              <a:rPr lang="en-US" dirty="0">
                <a:latin typeface="Tahoma" charset="0"/>
                <a:ea typeface="Arial" charset="0"/>
                <a:cs typeface="Arial" charset="0"/>
              </a:rPr>
              <a:t>build fat</a:t>
            </a:r>
          </a:p>
          <a:p>
            <a:pPr lvl="2" eaLnBrk="1" hangingPunct="1">
              <a:lnSpc>
                <a:spcPct val="90000"/>
              </a:lnSpc>
            </a:pPr>
            <a:r>
              <a:rPr lang="en-US" dirty="0">
                <a:latin typeface="Tahoma" charset="0"/>
                <a:ea typeface="Arial" charset="0"/>
                <a:cs typeface="Arial" charset="0"/>
              </a:rPr>
              <a:t>stored energy</a:t>
            </a:r>
          </a:p>
        </p:txBody>
      </p:sp>
    </p:spTree>
    <p:extLst>
      <p:ext uri="{BB962C8B-B14F-4D97-AF65-F5344CB8AC3E}">
        <p14:creationId xmlns:p14="http://schemas.microsoft.com/office/powerpoint/2010/main" val="1880569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823">
                                            <p:txEl>
                                              <p:pRg st="0" end="0"/>
                                            </p:txEl>
                                          </p:spTgt>
                                        </p:tgtEl>
                                        <p:attrNameLst>
                                          <p:attrName>style.visibility</p:attrName>
                                        </p:attrNameLst>
                                      </p:cBhvr>
                                      <p:to>
                                        <p:strVal val="visible"/>
                                      </p:to>
                                    </p:set>
                                    <p:anim calcmode="lin" valueType="num">
                                      <p:cBhvr additive="base">
                                        <p:cTn id="7" dur="500" fill="hold"/>
                                        <p:tgtEl>
                                          <p:spTgt spid="4178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8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7823">
                                            <p:txEl>
                                              <p:pRg st="1" end="1"/>
                                            </p:txEl>
                                          </p:spTgt>
                                        </p:tgtEl>
                                        <p:attrNameLst>
                                          <p:attrName>style.visibility</p:attrName>
                                        </p:attrNameLst>
                                      </p:cBhvr>
                                      <p:to>
                                        <p:strVal val="visible"/>
                                      </p:to>
                                    </p:set>
                                    <p:anim calcmode="lin" valueType="num">
                                      <p:cBhvr additive="base">
                                        <p:cTn id="13" dur="500" fill="hold"/>
                                        <p:tgtEl>
                                          <p:spTgt spid="4178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78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7823">
                                            <p:txEl>
                                              <p:pRg st="2" end="2"/>
                                            </p:txEl>
                                          </p:spTgt>
                                        </p:tgtEl>
                                        <p:attrNameLst>
                                          <p:attrName>style.visibility</p:attrName>
                                        </p:attrNameLst>
                                      </p:cBhvr>
                                      <p:to>
                                        <p:strVal val="visible"/>
                                      </p:to>
                                    </p:set>
                                    <p:anim calcmode="lin" valueType="num">
                                      <p:cBhvr additive="base">
                                        <p:cTn id="19" dur="500" fill="hold"/>
                                        <p:tgtEl>
                                          <p:spTgt spid="4178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78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7823">
                                            <p:txEl>
                                              <p:pRg st="3" end="3"/>
                                            </p:txEl>
                                          </p:spTgt>
                                        </p:tgtEl>
                                        <p:attrNameLst>
                                          <p:attrName>style.visibility</p:attrName>
                                        </p:attrNameLst>
                                      </p:cBhvr>
                                      <p:to>
                                        <p:strVal val="visible"/>
                                      </p:to>
                                    </p:set>
                                    <p:anim calcmode="lin" valueType="num">
                                      <p:cBhvr additive="base">
                                        <p:cTn id="25" dur="500" fill="hold"/>
                                        <p:tgtEl>
                                          <p:spTgt spid="4178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78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7823">
                                            <p:txEl>
                                              <p:pRg st="4" end="4"/>
                                            </p:txEl>
                                          </p:spTgt>
                                        </p:tgtEl>
                                        <p:attrNameLst>
                                          <p:attrName>style.visibility</p:attrName>
                                        </p:attrNameLst>
                                      </p:cBhvr>
                                      <p:to>
                                        <p:strVal val="visible"/>
                                      </p:to>
                                    </p:set>
                                    <p:anim calcmode="lin" valueType="num">
                                      <p:cBhvr additive="base">
                                        <p:cTn id="31" dur="500" fill="hold"/>
                                        <p:tgtEl>
                                          <p:spTgt spid="4178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78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7823">
                                            <p:txEl>
                                              <p:pRg st="5" end="5"/>
                                            </p:txEl>
                                          </p:spTgt>
                                        </p:tgtEl>
                                        <p:attrNameLst>
                                          <p:attrName>style.visibility</p:attrName>
                                        </p:attrNameLst>
                                      </p:cBhvr>
                                      <p:to>
                                        <p:strVal val="visible"/>
                                      </p:to>
                                    </p:set>
                                    <p:anim calcmode="lin" valueType="num">
                                      <p:cBhvr additive="base">
                                        <p:cTn id="37" dur="500" fill="hold"/>
                                        <p:tgtEl>
                                          <p:spTgt spid="4178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78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2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69"/>
          <p:cNvSpPr>
            <a:spLocks noGrp="1" noChangeArrowheads="1"/>
          </p:cNvSpPr>
          <p:nvPr>
            <p:ph type="dt" sz="quarter" idx="4294967295"/>
          </p:nvPr>
        </p:nvSpPr>
        <p:spPr bwMode="auto">
          <a:xfrm>
            <a:off x="7620000" y="6264275"/>
            <a:ext cx="1524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t>2006-2007</a:t>
            </a:r>
            <a:endParaRPr lang="en-US" b="0"/>
          </a:p>
        </p:txBody>
      </p:sp>
      <p:sp>
        <p:nvSpPr>
          <p:cNvPr id="215042" name="Rectangle 2"/>
          <p:cNvSpPr>
            <a:spLocks noGrp="1" noChangeArrowheads="1"/>
          </p:cNvSpPr>
          <p:nvPr>
            <p:ph type="ctrTitle" idx="4294967295"/>
          </p:nvPr>
        </p:nvSpPr>
        <p:spPr>
          <a:xfrm>
            <a:off x="0" y="2057400"/>
            <a:ext cx="3505200" cy="1143000"/>
          </a:xfrm>
        </p:spPr>
        <p:txBody>
          <a:bodyPr anchor="ctr">
            <a:normAutofit fontScale="90000"/>
          </a:bodyPr>
          <a:lstStyle/>
          <a:p>
            <a:pPr marL="0" indent="0" algn="ctr" eaLnBrk="1" hangingPunct="1"/>
            <a:r>
              <a:rPr lang="en-US">
                <a:latin typeface="Times New Roman" charset="0"/>
              </a:rPr>
              <a:t>Control of Respiration</a:t>
            </a:r>
          </a:p>
        </p:txBody>
      </p:sp>
      <p:sp>
        <p:nvSpPr>
          <p:cNvPr id="215043" name="Rectangle 3" descr="Rectangle: Click to edit Master text styles&#10;Second level&#10;Third level&#10;Fourth level&#10;Fifth level"/>
          <p:cNvSpPr>
            <a:spLocks noGrp="1" noChangeArrowheads="1"/>
          </p:cNvSpPr>
          <p:nvPr>
            <p:ph type="subTitle" idx="4294967295"/>
          </p:nvPr>
        </p:nvSpPr>
        <p:spPr>
          <a:xfrm>
            <a:off x="0" y="3733800"/>
            <a:ext cx="3657600" cy="1185863"/>
          </a:xfrm>
        </p:spPr>
        <p:txBody>
          <a:bodyPr/>
          <a:lstStyle/>
          <a:p>
            <a:pPr algn="ctr" eaLnBrk="1" hangingPunct="1"/>
            <a:r>
              <a:rPr lang="en-US" sz="3400">
                <a:latin typeface="Tahoma" charset="0"/>
              </a:rPr>
              <a:t>Feedback Control</a:t>
            </a:r>
          </a:p>
        </p:txBody>
      </p:sp>
      <p:pic>
        <p:nvPicPr>
          <p:cNvPr id="215044" name="Picture 4"/>
          <p:cNvPicPr>
            <a:picLocks noChangeAspect="1" noChangeArrowheads="1"/>
          </p:cNvPicPr>
          <p:nvPr/>
        </p:nvPicPr>
        <p:blipFill>
          <a:blip r:embed="rId3">
            <a:extLst>
              <a:ext uri="{28A0092B-C50C-407E-A947-70E740481C1C}">
                <a14:useLocalDpi xmlns:a14="http://schemas.microsoft.com/office/drawing/2010/main" val="0"/>
              </a:ext>
            </a:extLst>
          </a:blip>
          <a:srcRect b="3355"/>
          <a:stretch>
            <a:fillRect/>
          </a:stretch>
        </p:blipFill>
        <p:spPr bwMode="auto">
          <a:xfrm>
            <a:off x="4933950" y="457200"/>
            <a:ext cx="41338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59296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p:txBody>
          <a:bodyPr/>
          <a:lstStyle/>
          <a:p>
            <a:pPr eaLnBrk="1" hangingPunct="1"/>
            <a:r>
              <a:rPr lang="en-US">
                <a:latin typeface="Times New Roman" charset="0"/>
              </a:rPr>
              <a:t>Feedback Inhibition</a:t>
            </a:r>
          </a:p>
        </p:txBody>
      </p:sp>
      <p:sp>
        <p:nvSpPr>
          <p:cNvPr id="399363" name="Rectangle 3" descr="Rectangle: Click to edit Master text styles&#10;Second level&#10;Third level&#10;Fourth level&#10;Fifth level"/>
          <p:cNvSpPr>
            <a:spLocks noChangeArrowheads="1"/>
          </p:cNvSpPr>
          <p:nvPr>
            <p:ph type="body" idx="1"/>
          </p:nvPr>
        </p:nvSpPr>
        <p:spPr>
          <a:xfrm>
            <a:off x="838200" y="1371600"/>
            <a:ext cx="8001000" cy="2590800"/>
          </a:xfrm>
          <a:noFill/>
        </p:spPr>
        <p:txBody>
          <a:bodyPr/>
          <a:lstStyle/>
          <a:p>
            <a:pPr eaLnBrk="1" hangingPunct="1"/>
            <a:r>
              <a:rPr lang="en-US">
                <a:latin typeface="Tahoma" charset="0"/>
              </a:rPr>
              <a:t>Regulation &amp; coordination of production</a:t>
            </a:r>
          </a:p>
          <a:p>
            <a:pPr lvl="1" eaLnBrk="1" hangingPunct="1"/>
            <a:r>
              <a:rPr lang="en-US">
                <a:latin typeface="Tahoma" charset="0"/>
                <a:ea typeface="Arial" charset="0"/>
                <a:cs typeface="Arial" charset="0"/>
              </a:rPr>
              <a:t>final product is inhibitor of earlier step</a:t>
            </a:r>
          </a:p>
          <a:p>
            <a:pPr lvl="2" eaLnBrk="1" hangingPunct="1"/>
            <a:r>
              <a:rPr lang="en-US">
                <a:latin typeface="Tahoma" charset="0"/>
                <a:ea typeface="Arial" charset="0"/>
                <a:cs typeface="Arial" charset="0"/>
              </a:rPr>
              <a:t>allosteric inhibitor of earlier enzyme</a:t>
            </a:r>
            <a:endParaRPr lang="en-US" u="sng">
              <a:latin typeface="Tahoma" charset="0"/>
              <a:ea typeface="Arial" charset="0"/>
              <a:cs typeface="Arial" charset="0"/>
            </a:endParaRPr>
          </a:p>
          <a:p>
            <a:pPr lvl="1" eaLnBrk="1" hangingPunct="1"/>
            <a:r>
              <a:rPr lang="en-US">
                <a:latin typeface="Tahoma" charset="0"/>
                <a:ea typeface="Arial" charset="0"/>
                <a:cs typeface="Arial" charset="0"/>
              </a:rPr>
              <a:t>no unnecessary accumulation of product </a:t>
            </a:r>
          </a:p>
          <a:p>
            <a:pPr lvl="1" eaLnBrk="1" hangingPunct="1"/>
            <a:r>
              <a:rPr lang="en-US">
                <a:latin typeface="Tahoma" charset="0"/>
                <a:ea typeface="Arial" charset="0"/>
                <a:cs typeface="Arial" charset="0"/>
              </a:rPr>
              <a:t>production is self-limiting</a:t>
            </a:r>
          </a:p>
        </p:txBody>
      </p:sp>
      <p:pic>
        <p:nvPicPr>
          <p:cNvPr id="3993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902200"/>
            <a:ext cx="6096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5" name="Oval 5"/>
          <p:cNvSpPr>
            <a:spLocks noChangeArrowheads="1"/>
          </p:cNvSpPr>
          <p:nvPr/>
        </p:nvSpPr>
        <p:spPr bwMode="auto">
          <a:xfrm>
            <a:off x="7620000" y="4191000"/>
            <a:ext cx="685800" cy="685800"/>
          </a:xfrm>
          <a:prstGeom prst="ellipse">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093" name="Rectangle 6" descr="Rectangle: Click to edit Master text styles&#10;Second level&#10;Third level&#10;Fourth level&#10;Fifth level"/>
          <p:cNvSpPr>
            <a:spLocks noChangeArrowheads="1"/>
          </p:cNvSpPr>
          <p:nvPr/>
        </p:nvSpPr>
        <p:spPr bwMode="auto">
          <a:xfrm>
            <a:off x="685800" y="4191000"/>
            <a:ext cx="8001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rgbClr val="0F116A"/>
              </a:buClr>
              <a:buSzPct val="120000"/>
              <a:buFont typeface="Wingdings" charset="0"/>
              <a:buNone/>
            </a:pPr>
            <a:r>
              <a:rPr lang="en-US" sz="3400">
                <a:solidFill>
                  <a:srgbClr val="198721"/>
                </a:solidFill>
              </a:rPr>
              <a:t>A</a:t>
            </a:r>
            <a:r>
              <a:rPr lang="en-US" sz="3800">
                <a:solidFill>
                  <a:srgbClr val="0F116A"/>
                </a:solidFill>
              </a:rPr>
              <a:t> </a:t>
            </a:r>
            <a:r>
              <a:rPr lang="en-US" sz="3800">
                <a:solidFill>
                  <a:srgbClr val="0F116A"/>
                </a:solidFill>
                <a:sym typeface="Symbol" charset="0"/>
              </a:rPr>
              <a:t> </a:t>
            </a:r>
            <a:r>
              <a:rPr lang="en-US" sz="3400">
                <a:solidFill>
                  <a:srgbClr val="198721"/>
                </a:solidFill>
              </a:rPr>
              <a:t>B</a:t>
            </a:r>
            <a:r>
              <a:rPr lang="en-US" sz="3800">
                <a:solidFill>
                  <a:srgbClr val="0F116A"/>
                </a:solidFill>
              </a:rPr>
              <a:t> </a:t>
            </a:r>
            <a:r>
              <a:rPr lang="en-US" sz="3800">
                <a:solidFill>
                  <a:srgbClr val="0F116A"/>
                </a:solidFill>
                <a:sym typeface="Symbol" charset="0"/>
              </a:rPr>
              <a:t> </a:t>
            </a:r>
            <a:r>
              <a:rPr lang="en-US" sz="3400">
                <a:solidFill>
                  <a:srgbClr val="198721"/>
                </a:solidFill>
              </a:rPr>
              <a:t>C</a:t>
            </a:r>
            <a:r>
              <a:rPr lang="en-US" sz="3800">
                <a:solidFill>
                  <a:srgbClr val="0F116A"/>
                </a:solidFill>
              </a:rPr>
              <a:t> </a:t>
            </a:r>
            <a:r>
              <a:rPr lang="en-US" sz="3800">
                <a:solidFill>
                  <a:srgbClr val="0F116A"/>
                </a:solidFill>
                <a:sym typeface="Symbol" charset="0"/>
              </a:rPr>
              <a:t> </a:t>
            </a:r>
            <a:r>
              <a:rPr lang="en-US" sz="3400">
                <a:solidFill>
                  <a:srgbClr val="198721"/>
                </a:solidFill>
              </a:rPr>
              <a:t>D</a:t>
            </a:r>
            <a:r>
              <a:rPr lang="en-US" sz="3800">
                <a:solidFill>
                  <a:srgbClr val="0F116A"/>
                </a:solidFill>
              </a:rPr>
              <a:t> </a:t>
            </a:r>
            <a:r>
              <a:rPr lang="en-US" sz="3800">
                <a:solidFill>
                  <a:srgbClr val="0F116A"/>
                </a:solidFill>
                <a:sym typeface="Symbol" charset="0"/>
              </a:rPr>
              <a:t> </a:t>
            </a:r>
            <a:r>
              <a:rPr lang="en-US" sz="3400">
                <a:solidFill>
                  <a:srgbClr val="198721"/>
                </a:solidFill>
              </a:rPr>
              <a:t>E</a:t>
            </a:r>
            <a:r>
              <a:rPr lang="en-US" sz="3800">
                <a:solidFill>
                  <a:srgbClr val="0F116A"/>
                </a:solidFill>
              </a:rPr>
              <a:t> </a:t>
            </a:r>
            <a:r>
              <a:rPr lang="en-US" sz="3800">
                <a:solidFill>
                  <a:srgbClr val="0F116A"/>
                </a:solidFill>
                <a:sym typeface="Symbol" charset="0"/>
              </a:rPr>
              <a:t> </a:t>
            </a:r>
            <a:r>
              <a:rPr lang="en-US" sz="3400">
                <a:solidFill>
                  <a:srgbClr val="198721"/>
                </a:solidFill>
              </a:rPr>
              <a:t>F</a:t>
            </a:r>
            <a:r>
              <a:rPr lang="en-US" sz="3800">
                <a:solidFill>
                  <a:srgbClr val="0F116A"/>
                </a:solidFill>
              </a:rPr>
              <a:t> </a:t>
            </a:r>
            <a:r>
              <a:rPr lang="en-US" sz="3800">
                <a:solidFill>
                  <a:srgbClr val="0F116A"/>
                </a:solidFill>
                <a:sym typeface="Symbol" charset="0"/>
              </a:rPr>
              <a:t> </a:t>
            </a:r>
            <a:r>
              <a:rPr lang="en-US" sz="3400">
                <a:solidFill>
                  <a:srgbClr val="198721"/>
                </a:solidFill>
              </a:rPr>
              <a:t>G</a:t>
            </a:r>
            <a:r>
              <a:rPr lang="en-US" sz="3000">
                <a:solidFill>
                  <a:srgbClr val="0F116A"/>
                </a:solidFill>
              </a:rPr>
              <a:t> </a:t>
            </a:r>
          </a:p>
        </p:txBody>
      </p:sp>
      <p:sp>
        <p:nvSpPr>
          <p:cNvPr id="399367" name="Rectangle 7"/>
          <p:cNvSpPr>
            <a:spLocks noChangeArrowheads="1"/>
          </p:cNvSpPr>
          <p:nvPr/>
        </p:nvSpPr>
        <p:spPr bwMode="auto">
          <a:xfrm>
            <a:off x="3392488" y="6354763"/>
            <a:ext cx="4283075" cy="427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chemeClr val="tx2"/>
                </a:solidFill>
              </a:rPr>
              <a:t>allosteric inhibitor of </a:t>
            </a:r>
            <a:r>
              <a:rPr lang="en-US" sz="2200">
                <a:solidFill>
                  <a:srgbClr val="CC0000"/>
                </a:solidFill>
              </a:rPr>
              <a:t>enzyme 1</a:t>
            </a:r>
            <a:endParaRPr lang="en-US" sz="3000">
              <a:solidFill>
                <a:srgbClr val="0F116A"/>
              </a:solidFill>
            </a:endParaRPr>
          </a:p>
        </p:txBody>
      </p:sp>
      <p:grpSp>
        <p:nvGrpSpPr>
          <p:cNvPr id="217095" name="Group 8"/>
          <p:cNvGrpSpPr>
            <a:grpSpLocks/>
          </p:cNvGrpSpPr>
          <p:nvPr/>
        </p:nvGrpSpPr>
        <p:grpSpPr bwMode="auto">
          <a:xfrm>
            <a:off x="1544638" y="4497388"/>
            <a:ext cx="1116012" cy="1063625"/>
            <a:chOff x="916" y="1235"/>
            <a:chExt cx="703" cy="670"/>
          </a:xfrm>
        </p:grpSpPr>
        <p:sp>
          <p:nvSpPr>
            <p:cNvPr id="217112" name="Rectangle 9"/>
            <p:cNvSpPr>
              <a:spLocks noChangeArrowheads="1"/>
            </p:cNvSpPr>
            <p:nvPr/>
          </p:nvSpPr>
          <p:spPr bwMode="auto">
            <a:xfrm>
              <a:off x="916" y="1444"/>
              <a:ext cx="70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enzyme</a:t>
              </a:r>
            </a:p>
            <a:p>
              <a:r>
                <a:rPr lang="en-US" sz="2200">
                  <a:solidFill>
                    <a:srgbClr val="CC0000"/>
                  </a:solidFill>
                </a:rPr>
                <a:t>1</a:t>
              </a:r>
              <a:endParaRPr lang="en-US" sz="2600">
                <a:solidFill>
                  <a:srgbClr val="0F116A"/>
                </a:solidFill>
              </a:endParaRPr>
            </a:p>
          </p:txBody>
        </p:sp>
        <p:sp>
          <p:nvSpPr>
            <p:cNvPr id="217113" name="Rectangle 10"/>
            <p:cNvSpPr>
              <a:spLocks noChangeArrowheads="1"/>
            </p:cNvSpPr>
            <p:nvPr/>
          </p:nvSpPr>
          <p:spPr bwMode="auto">
            <a:xfrm rot="-5400000">
              <a:off x="1091" y="1239"/>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endParaRPr lang="en-US" sz="3000">
                <a:solidFill>
                  <a:srgbClr val="0F116A"/>
                </a:solidFill>
                <a:sym typeface="Symbol" charset="0"/>
              </a:endParaRPr>
            </a:p>
          </p:txBody>
        </p:sp>
      </p:grpSp>
      <p:grpSp>
        <p:nvGrpSpPr>
          <p:cNvPr id="217096" name="Group 11"/>
          <p:cNvGrpSpPr>
            <a:grpSpLocks/>
          </p:cNvGrpSpPr>
          <p:nvPr/>
        </p:nvGrpSpPr>
        <p:grpSpPr bwMode="auto">
          <a:xfrm>
            <a:off x="2598738" y="4508500"/>
            <a:ext cx="1116012" cy="1047750"/>
            <a:chOff x="1579" y="1245"/>
            <a:chExt cx="703" cy="660"/>
          </a:xfrm>
        </p:grpSpPr>
        <p:sp>
          <p:nvSpPr>
            <p:cNvPr id="217110" name="Rectangle 12"/>
            <p:cNvSpPr>
              <a:spLocks noChangeArrowheads="1"/>
            </p:cNvSpPr>
            <p:nvPr/>
          </p:nvSpPr>
          <p:spPr bwMode="auto">
            <a:xfrm>
              <a:off x="1579" y="1444"/>
              <a:ext cx="70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enzyme</a:t>
              </a:r>
            </a:p>
            <a:p>
              <a:r>
                <a:rPr lang="en-US" sz="2200">
                  <a:solidFill>
                    <a:srgbClr val="CC0000"/>
                  </a:solidFill>
                </a:rPr>
                <a:t>2</a:t>
              </a:r>
            </a:p>
          </p:txBody>
        </p:sp>
        <p:sp>
          <p:nvSpPr>
            <p:cNvPr id="217111" name="Rectangle 13"/>
            <p:cNvSpPr>
              <a:spLocks noChangeArrowheads="1"/>
            </p:cNvSpPr>
            <p:nvPr/>
          </p:nvSpPr>
          <p:spPr bwMode="auto">
            <a:xfrm rot="-5400000">
              <a:off x="1754" y="1249"/>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endParaRPr lang="en-US" sz="3000">
                <a:solidFill>
                  <a:srgbClr val="0F116A"/>
                </a:solidFill>
                <a:sym typeface="Symbol" charset="0"/>
              </a:endParaRPr>
            </a:p>
          </p:txBody>
        </p:sp>
      </p:grpSp>
      <p:grpSp>
        <p:nvGrpSpPr>
          <p:cNvPr id="217097" name="Group 14"/>
          <p:cNvGrpSpPr>
            <a:grpSpLocks/>
          </p:cNvGrpSpPr>
          <p:nvPr/>
        </p:nvGrpSpPr>
        <p:grpSpPr bwMode="auto">
          <a:xfrm>
            <a:off x="3651250" y="4494213"/>
            <a:ext cx="1116013" cy="1063625"/>
            <a:chOff x="2256" y="1235"/>
            <a:chExt cx="703" cy="670"/>
          </a:xfrm>
        </p:grpSpPr>
        <p:sp>
          <p:nvSpPr>
            <p:cNvPr id="217108" name="Rectangle 15"/>
            <p:cNvSpPr>
              <a:spLocks noChangeArrowheads="1"/>
            </p:cNvSpPr>
            <p:nvPr/>
          </p:nvSpPr>
          <p:spPr bwMode="auto">
            <a:xfrm>
              <a:off x="2256" y="1444"/>
              <a:ext cx="70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enzyme</a:t>
              </a:r>
            </a:p>
            <a:p>
              <a:r>
                <a:rPr lang="en-US" sz="2200">
                  <a:solidFill>
                    <a:srgbClr val="CC0000"/>
                  </a:solidFill>
                </a:rPr>
                <a:t>3</a:t>
              </a:r>
            </a:p>
          </p:txBody>
        </p:sp>
        <p:sp>
          <p:nvSpPr>
            <p:cNvPr id="217109" name="Rectangle 16"/>
            <p:cNvSpPr>
              <a:spLocks noChangeArrowheads="1"/>
            </p:cNvSpPr>
            <p:nvPr/>
          </p:nvSpPr>
          <p:spPr bwMode="auto">
            <a:xfrm rot="-5400000">
              <a:off x="2431" y="1239"/>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endParaRPr lang="en-US" sz="3000">
                <a:solidFill>
                  <a:srgbClr val="0F116A"/>
                </a:solidFill>
                <a:sym typeface="Symbol" charset="0"/>
              </a:endParaRPr>
            </a:p>
          </p:txBody>
        </p:sp>
      </p:grpSp>
      <p:grpSp>
        <p:nvGrpSpPr>
          <p:cNvPr id="217098" name="Group 17"/>
          <p:cNvGrpSpPr>
            <a:grpSpLocks/>
          </p:cNvGrpSpPr>
          <p:nvPr/>
        </p:nvGrpSpPr>
        <p:grpSpPr bwMode="auto">
          <a:xfrm>
            <a:off x="4703763" y="4508500"/>
            <a:ext cx="1116012" cy="1047750"/>
            <a:chOff x="2904" y="1245"/>
            <a:chExt cx="703" cy="660"/>
          </a:xfrm>
        </p:grpSpPr>
        <p:sp>
          <p:nvSpPr>
            <p:cNvPr id="217106" name="Rectangle 18"/>
            <p:cNvSpPr>
              <a:spLocks noChangeArrowheads="1"/>
            </p:cNvSpPr>
            <p:nvPr/>
          </p:nvSpPr>
          <p:spPr bwMode="auto">
            <a:xfrm>
              <a:off x="2904" y="1444"/>
              <a:ext cx="70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enzyme</a:t>
              </a:r>
            </a:p>
            <a:p>
              <a:r>
                <a:rPr lang="en-US" sz="2200">
                  <a:solidFill>
                    <a:srgbClr val="CC0000"/>
                  </a:solidFill>
                </a:rPr>
                <a:t>4</a:t>
              </a:r>
            </a:p>
          </p:txBody>
        </p:sp>
        <p:sp>
          <p:nvSpPr>
            <p:cNvPr id="217107" name="Rectangle 19"/>
            <p:cNvSpPr>
              <a:spLocks noChangeArrowheads="1"/>
            </p:cNvSpPr>
            <p:nvPr/>
          </p:nvSpPr>
          <p:spPr bwMode="auto">
            <a:xfrm rot="-5400000">
              <a:off x="3079" y="1249"/>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endParaRPr lang="en-US" sz="3000">
                <a:solidFill>
                  <a:srgbClr val="0F116A"/>
                </a:solidFill>
                <a:sym typeface="Symbol" charset="0"/>
              </a:endParaRPr>
            </a:p>
          </p:txBody>
        </p:sp>
      </p:grpSp>
      <p:grpSp>
        <p:nvGrpSpPr>
          <p:cNvPr id="217099" name="Group 20"/>
          <p:cNvGrpSpPr>
            <a:grpSpLocks/>
          </p:cNvGrpSpPr>
          <p:nvPr/>
        </p:nvGrpSpPr>
        <p:grpSpPr bwMode="auto">
          <a:xfrm>
            <a:off x="5756275" y="4508500"/>
            <a:ext cx="1116013" cy="1047750"/>
            <a:chOff x="3566" y="1245"/>
            <a:chExt cx="703" cy="660"/>
          </a:xfrm>
        </p:grpSpPr>
        <p:sp>
          <p:nvSpPr>
            <p:cNvPr id="217104" name="Rectangle 21"/>
            <p:cNvSpPr>
              <a:spLocks noChangeArrowheads="1"/>
            </p:cNvSpPr>
            <p:nvPr/>
          </p:nvSpPr>
          <p:spPr bwMode="auto">
            <a:xfrm>
              <a:off x="3566" y="1444"/>
              <a:ext cx="70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enzyme</a:t>
              </a:r>
              <a:endParaRPr lang="en-US" sz="2200">
                <a:solidFill>
                  <a:srgbClr val="CC0000"/>
                </a:solidFill>
              </a:endParaRPr>
            </a:p>
            <a:p>
              <a:r>
                <a:rPr lang="en-US" sz="2200">
                  <a:solidFill>
                    <a:srgbClr val="CC0000"/>
                  </a:solidFill>
                </a:rPr>
                <a:t>5</a:t>
              </a:r>
            </a:p>
          </p:txBody>
        </p:sp>
        <p:sp>
          <p:nvSpPr>
            <p:cNvPr id="217105" name="Rectangle 22"/>
            <p:cNvSpPr>
              <a:spLocks noChangeArrowheads="1"/>
            </p:cNvSpPr>
            <p:nvPr/>
          </p:nvSpPr>
          <p:spPr bwMode="auto">
            <a:xfrm rot="-5400000">
              <a:off x="3740" y="1249"/>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endParaRPr lang="en-US" sz="3000">
                <a:solidFill>
                  <a:srgbClr val="0F116A"/>
                </a:solidFill>
                <a:sym typeface="Symbol" charset="0"/>
              </a:endParaRPr>
            </a:p>
          </p:txBody>
        </p:sp>
      </p:grpSp>
      <p:grpSp>
        <p:nvGrpSpPr>
          <p:cNvPr id="217100" name="Group 23"/>
          <p:cNvGrpSpPr>
            <a:grpSpLocks/>
          </p:cNvGrpSpPr>
          <p:nvPr/>
        </p:nvGrpSpPr>
        <p:grpSpPr bwMode="auto">
          <a:xfrm>
            <a:off x="6808788" y="4508500"/>
            <a:ext cx="1116012" cy="1047750"/>
            <a:chOff x="4228" y="1245"/>
            <a:chExt cx="703" cy="660"/>
          </a:xfrm>
        </p:grpSpPr>
        <p:sp>
          <p:nvSpPr>
            <p:cNvPr id="217102" name="Rectangle 24"/>
            <p:cNvSpPr>
              <a:spLocks noChangeArrowheads="1"/>
            </p:cNvSpPr>
            <p:nvPr/>
          </p:nvSpPr>
          <p:spPr bwMode="auto">
            <a:xfrm>
              <a:off x="4228" y="1444"/>
              <a:ext cx="70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CC0000"/>
                  </a:solidFill>
                </a:rPr>
                <a:t>enzyme</a:t>
              </a:r>
              <a:endParaRPr lang="en-US" sz="2200">
                <a:solidFill>
                  <a:srgbClr val="CC0000"/>
                </a:solidFill>
              </a:endParaRPr>
            </a:p>
            <a:p>
              <a:r>
                <a:rPr lang="en-US" sz="2200">
                  <a:solidFill>
                    <a:srgbClr val="CC0000"/>
                  </a:solidFill>
                </a:rPr>
                <a:t>6</a:t>
              </a:r>
            </a:p>
          </p:txBody>
        </p:sp>
        <p:sp>
          <p:nvSpPr>
            <p:cNvPr id="217103" name="Rectangle 25"/>
            <p:cNvSpPr>
              <a:spLocks noChangeArrowheads="1"/>
            </p:cNvSpPr>
            <p:nvPr/>
          </p:nvSpPr>
          <p:spPr bwMode="auto">
            <a:xfrm rot="-5400000">
              <a:off x="4403" y="1249"/>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CC0000"/>
                  </a:solidFill>
                  <a:sym typeface="Symbol" charset="0"/>
                </a:rPr>
                <a:t></a:t>
              </a:r>
              <a:endParaRPr lang="en-US" sz="3000">
                <a:solidFill>
                  <a:srgbClr val="0F116A"/>
                </a:solidFill>
                <a:sym typeface="Symbol" charset="0"/>
              </a:endParaRPr>
            </a:p>
          </p:txBody>
        </p:sp>
      </p:grpSp>
      <p:sp>
        <p:nvSpPr>
          <p:cNvPr id="399386" name="Text Box 26"/>
          <p:cNvSpPr txBox="1">
            <a:spLocks noChangeArrowheads="1"/>
          </p:cNvSpPr>
          <p:nvPr/>
        </p:nvSpPr>
        <p:spPr bwMode="auto">
          <a:xfrm>
            <a:off x="1828800" y="4724400"/>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3600">
                <a:solidFill>
                  <a:srgbClr val="CC0000"/>
                </a:solidFill>
              </a:rPr>
              <a:t>X</a:t>
            </a:r>
            <a:endParaRPr lang="en-US">
              <a:solidFill>
                <a:srgbClr val="CC0000"/>
              </a:solidFill>
            </a:endParaRPr>
          </a:p>
        </p:txBody>
      </p:sp>
    </p:spTree>
    <p:extLst>
      <p:ext uri="{BB962C8B-B14F-4D97-AF65-F5344CB8AC3E}">
        <p14:creationId xmlns:p14="http://schemas.microsoft.com/office/powerpoint/2010/main" val="3028978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3">
                                            <p:txEl>
                                              <p:pRg st="1" end="1"/>
                                            </p:txEl>
                                          </p:spTgt>
                                        </p:tgtEl>
                                        <p:attrNameLst>
                                          <p:attrName>style.visibility</p:attrName>
                                        </p:attrNameLst>
                                      </p:cBhvr>
                                      <p:to>
                                        <p:strVal val="visible"/>
                                      </p:to>
                                    </p:set>
                                    <p:anim calcmode="lin" valueType="num">
                                      <p:cBhvr additive="base">
                                        <p:cTn id="7"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9365"/>
                                        </p:tgtEl>
                                        <p:attrNameLst>
                                          <p:attrName>style.visibility</p:attrName>
                                        </p:attrNameLst>
                                      </p:cBhvr>
                                      <p:to>
                                        <p:strVal val="visible"/>
                                      </p:to>
                                    </p:set>
                                    <p:animEffect transition="in" filter="wipe(left)">
                                      <p:cBhvr>
                                        <p:cTn id="13" dur="500"/>
                                        <p:tgtEl>
                                          <p:spTgt spid="399365"/>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399364"/>
                                        </p:tgtEl>
                                        <p:attrNameLst>
                                          <p:attrName>style.visibility</p:attrName>
                                        </p:attrNameLst>
                                      </p:cBhvr>
                                      <p:to>
                                        <p:strVal val="visible"/>
                                      </p:to>
                                    </p:set>
                                    <p:animEffect transition="in" filter="wipe(right)">
                                      <p:cBhvr>
                                        <p:cTn id="18" dur="500"/>
                                        <p:tgtEl>
                                          <p:spTgt spid="399364"/>
                                        </p:tgtEl>
                                      </p:cBhvr>
                                    </p:animEffect>
                                  </p:childTnLst>
                                  <p:subTnLst>
                                    <p:audio>
                                      <p:cMediaNode>
                                        <p:cTn display="0" masterRel="sameClick">
                                          <p:stCondLst>
                                            <p:cond evt="begin" delay="0">
                                              <p:tn val="16"/>
                                            </p:cond>
                                          </p:stCondLst>
                                          <p:endCondLst>
                                            <p:cond evt="onStopAudio" delay="0">
                                              <p:tgtEl>
                                                <p:sldTgt/>
                                              </p:tgtEl>
                                            </p:cond>
                                          </p:endCondLst>
                                        </p:cTn>
                                        <p:tgtEl>
                                          <p:sndTgt r:embed="rId5" name="Laser"/>
                                        </p:tgtEl>
                                      </p:cMediaNode>
                                    </p:audio>
                                  </p:sub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99386">
                                            <p:txEl>
                                              <p:pRg st="0" end="0"/>
                                            </p:txEl>
                                          </p:spTgt>
                                        </p:tgtEl>
                                        <p:attrNameLst>
                                          <p:attrName>style.visibility</p:attrName>
                                        </p:attrNameLst>
                                      </p:cBhvr>
                                      <p:to>
                                        <p:strVal val="visible"/>
                                      </p:to>
                                    </p:set>
                                    <p:animEffect transition="in" filter="wipe(left)">
                                      <p:cBhvr>
                                        <p:cTn id="22" dur="500"/>
                                        <p:tgtEl>
                                          <p:spTgt spid="399386">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6" name="String"/>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67"/>
                                        </p:tgtEl>
                                        <p:attrNameLst>
                                          <p:attrName>style.visibility</p:attrName>
                                        </p:attrNameLst>
                                      </p:cBhvr>
                                      <p:to>
                                        <p:strVal val="visible"/>
                                      </p:to>
                                    </p:set>
                                    <p:animEffect transition="in" filter="wipe(left)">
                                      <p:cBhvr>
                                        <p:cTn id="27" dur="500"/>
                                        <p:tgtEl>
                                          <p:spTgt spid="399367"/>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399363">
                                            <p:txEl>
                                              <p:pRg st="2" end="2"/>
                                            </p:txEl>
                                          </p:spTgt>
                                        </p:tgtEl>
                                        <p:attrNameLst>
                                          <p:attrName>style.visibility</p:attrName>
                                        </p:attrNameLst>
                                      </p:cBhvr>
                                      <p:to>
                                        <p:strVal val="visible"/>
                                      </p:to>
                                    </p:set>
                                    <p:anim calcmode="lin" valueType="num">
                                      <p:cBhvr additive="base">
                                        <p:cTn id="30" dur="500" fill="hold"/>
                                        <p:tgtEl>
                                          <p:spTgt spid="399363">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9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9363">
                                            <p:txEl>
                                              <p:pRg st="3" end="3"/>
                                            </p:txEl>
                                          </p:spTgt>
                                        </p:tgtEl>
                                        <p:attrNameLst>
                                          <p:attrName>style.visibility</p:attrName>
                                        </p:attrNameLst>
                                      </p:cBhvr>
                                      <p:to>
                                        <p:strVal val="visible"/>
                                      </p:to>
                                    </p:set>
                                    <p:anim calcmode="lin" valueType="num">
                                      <p:cBhvr additive="base">
                                        <p:cTn id="36" dur="500" fill="hold"/>
                                        <p:tgtEl>
                                          <p:spTgt spid="399363">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9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9363">
                                            <p:txEl>
                                              <p:pRg st="4" end="4"/>
                                            </p:txEl>
                                          </p:spTgt>
                                        </p:tgtEl>
                                        <p:attrNameLst>
                                          <p:attrName>style.visibility</p:attrName>
                                        </p:attrNameLst>
                                      </p:cBhvr>
                                      <p:to>
                                        <p:strVal val="visible"/>
                                      </p:to>
                                    </p:set>
                                    <p:anim calcmode="lin" valueType="num">
                                      <p:cBhvr additive="base">
                                        <p:cTn id="42" dur="500" fill="hold"/>
                                        <p:tgtEl>
                                          <p:spTgt spid="399363">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9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P spid="399365" grpId="0" animBg="1"/>
      <p:bldP spid="399367" grpId="0" animBg="1" autoUpdateAnimBg="0"/>
      <p:bldP spid="399386"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3"/>
          <p:cNvPicPr>
            <a:picLocks noChangeAspect="1" noChangeArrowheads="1"/>
          </p:cNvPicPr>
          <p:nvPr/>
        </p:nvPicPr>
        <p:blipFill>
          <a:blip r:embed="rId6">
            <a:extLst>
              <a:ext uri="{28A0092B-C50C-407E-A947-70E740481C1C}">
                <a14:useLocalDpi xmlns:a14="http://schemas.microsoft.com/office/drawing/2010/main" val="0"/>
              </a:ext>
            </a:extLst>
          </a:blip>
          <a:srcRect b="3355"/>
          <a:stretch>
            <a:fillRect/>
          </a:stretch>
        </p:blipFill>
        <p:spPr bwMode="auto">
          <a:xfrm>
            <a:off x="4910138" y="381000"/>
            <a:ext cx="4233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8" name="Rectangle 4"/>
          <p:cNvSpPr>
            <a:spLocks noGrp="1" noChangeArrowheads="1"/>
          </p:cNvSpPr>
          <p:nvPr>
            <p:ph type="title"/>
          </p:nvPr>
        </p:nvSpPr>
        <p:spPr/>
        <p:txBody>
          <a:bodyPr/>
          <a:lstStyle/>
          <a:p>
            <a:pPr eaLnBrk="1" hangingPunct="1"/>
            <a:r>
              <a:rPr lang="en-US">
                <a:latin typeface="Times New Roman" charset="0"/>
              </a:rPr>
              <a:t>Respond to cell</a:t>
            </a:r>
            <a:r>
              <a:rPr lang="ja-JP" altLang="en-US">
                <a:latin typeface="Times New Roman" charset="0"/>
              </a:rPr>
              <a:t>’</a:t>
            </a:r>
            <a:r>
              <a:rPr lang="en-US" altLang="ja-JP">
                <a:latin typeface="Times New Roman" charset="0"/>
              </a:rPr>
              <a:t>s needs</a:t>
            </a:r>
            <a:endParaRPr lang="en-US">
              <a:latin typeface="Times New Roman" charset="0"/>
            </a:endParaRPr>
          </a:p>
        </p:txBody>
      </p:sp>
      <p:sp>
        <p:nvSpPr>
          <p:cNvPr id="390149" name="Rectangle 5"/>
          <p:cNvSpPr>
            <a:spLocks noChangeArrowheads="1"/>
          </p:cNvSpPr>
          <p:nvPr/>
        </p:nvSpPr>
        <p:spPr bwMode="auto">
          <a:xfrm>
            <a:off x="304800" y="5181600"/>
            <a:ext cx="4570413"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US" sz="2200">
                <a:solidFill>
                  <a:schemeClr val="tx2"/>
                </a:solidFill>
              </a:rPr>
              <a:t>Why is this regulation important?</a:t>
            </a:r>
          </a:p>
        </p:txBody>
      </p:sp>
      <p:sp>
        <p:nvSpPr>
          <p:cNvPr id="390150" name="Rectangle 6"/>
          <p:cNvSpPr>
            <a:spLocks noChangeArrowheads="1"/>
          </p:cNvSpPr>
          <p:nvPr/>
        </p:nvSpPr>
        <p:spPr bwMode="auto">
          <a:xfrm>
            <a:off x="304800" y="5608638"/>
            <a:ext cx="4570413" cy="1096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200">
                <a:solidFill>
                  <a:srgbClr val="0F116A"/>
                </a:solidFill>
              </a:rPr>
              <a:t>Balancing act: </a:t>
            </a:r>
            <a:br>
              <a:rPr lang="en-US" sz="2200">
                <a:solidFill>
                  <a:srgbClr val="0F116A"/>
                </a:solidFill>
              </a:rPr>
            </a:br>
            <a:r>
              <a:rPr lang="en-US" sz="2200">
                <a:solidFill>
                  <a:srgbClr val="0F116A"/>
                </a:solidFill>
              </a:rPr>
              <a:t>availability of </a:t>
            </a:r>
            <a:r>
              <a:rPr lang="en-US" sz="2200" u="sng">
                <a:solidFill>
                  <a:srgbClr val="CC0000"/>
                </a:solidFill>
              </a:rPr>
              <a:t>raw materials</a:t>
            </a:r>
            <a:r>
              <a:rPr lang="en-US" sz="2200">
                <a:solidFill>
                  <a:srgbClr val="0F116A"/>
                </a:solidFill>
              </a:rPr>
              <a:t> vs. </a:t>
            </a:r>
            <a:r>
              <a:rPr lang="en-US" sz="2200" u="sng">
                <a:solidFill>
                  <a:srgbClr val="CC0000"/>
                </a:solidFill>
              </a:rPr>
              <a:t>energy demands</a:t>
            </a:r>
            <a:r>
              <a:rPr lang="en-US" sz="2200">
                <a:solidFill>
                  <a:srgbClr val="0F116A"/>
                </a:solidFill>
              </a:rPr>
              <a:t> vs. </a:t>
            </a:r>
            <a:r>
              <a:rPr lang="en-US" sz="2200" u="sng">
                <a:solidFill>
                  <a:srgbClr val="CC0000"/>
                </a:solidFill>
              </a:rPr>
              <a:t>synthesis</a:t>
            </a:r>
            <a:endParaRPr lang="en-US" sz="2200">
              <a:solidFill>
                <a:srgbClr val="0F116A"/>
              </a:solidFill>
            </a:endParaRPr>
          </a:p>
        </p:txBody>
      </p:sp>
      <p:sp>
        <p:nvSpPr>
          <p:cNvPr id="390146" name="Rectangle 2" descr="Rectangle: Click to edit Master text styles&#10;Second level&#10;Third level&#10;Fourth level&#10;Fifth level"/>
          <p:cNvSpPr>
            <a:spLocks noGrp="1" noChangeArrowheads="1"/>
          </p:cNvSpPr>
          <p:nvPr>
            <p:ph type="body" idx="1"/>
          </p:nvPr>
        </p:nvSpPr>
        <p:spPr>
          <a:xfrm>
            <a:off x="330200" y="1003009"/>
            <a:ext cx="4625975" cy="3657600"/>
          </a:xfrm>
        </p:spPr>
        <p:txBody>
          <a:bodyPr>
            <a:normAutofit fontScale="92500" lnSpcReduction="10000"/>
          </a:bodyPr>
          <a:lstStyle/>
          <a:p>
            <a:pPr marL="285750" indent="-285750" eaLnBrk="1" hangingPunct="1">
              <a:spcBef>
                <a:spcPts val="700"/>
              </a:spcBef>
              <a:buClrTx/>
            </a:pPr>
            <a:r>
              <a:rPr lang="en-US" sz="2400" dirty="0">
                <a:latin typeface="Tahoma" charset="0"/>
              </a:rPr>
              <a:t>Key point of control</a:t>
            </a:r>
          </a:p>
          <a:p>
            <a:pPr marL="700088" lvl="1" indent="-236538" eaLnBrk="1" hangingPunct="1">
              <a:spcBef>
                <a:spcPts val="700"/>
              </a:spcBef>
            </a:pPr>
            <a:r>
              <a:rPr lang="en-US" sz="2200" u="sng" dirty="0">
                <a:solidFill>
                  <a:srgbClr val="CC0000"/>
                </a:solidFill>
                <a:latin typeface="Tahoma" charset="0"/>
                <a:ea typeface="Arial" charset="0"/>
                <a:cs typeface="Arial" charset="0"/>
              </a:rPr>
              <a:t>phosphofructokinase</a:t>
            </a:r>
            <a:r>
              <a:rPr lang="en-US" u="sng" dirty="0">
                <a:latin typeface="Tahoma" charset="0"/>
                <a:ea typeface="Arial" charset="0"/>
                <a:cs typeface="Arial" charset="0"/>
              </a:rPr>
              <a:t> </a:t>
            </a:r>
            <a:endParaRPr lang="en-US" dirty="0">
              <a:latin typeface="Tahoma" charset="0"/>
              <a:ea typeface="Arial" charset="0"/>
              <a:cs typeface="Arial" charset="0"/>
            </a:endParaRPr>
          </a:p>
          <a:p>
            <a:pPr lvl="2" eaLnBrk="1" hangingPunct="1">
              <a:spcBef>
                <a:spcPts val="700"/>
              </a:spcBef>
            </a:pPr>
            <a:r>
              <a:rPr lang="en-US" dirty="0">
                <a:latin typeface="Tahoma" charset="0"/>
                <a:ea typeface="Arial" charset="0"/>
                <a:cs typeface="Arial" charset="0"/>
              </a:rPr>
              <a:t>allosteric regulation of enzyme</a:t>
            </a:r>
          </a:p>
          <a:p>
            <a:pPr lvl="3" eaLnBrk="1" hangingPunct="1">
              <a:spcBef>
                <a:spcPts val="700"/>
              </a:spcBef>
            </a:pPr>
            <a:r>
              <a:rPr lang="en-US" sz="1800" dirty="0">
                <a:latin typeface="Tahoma" charset="0"/>
                <a:ea typeface="Arial" charset="0"/>
                <a:cs typeface="Arial" charset="0"/>
              </a:rPr>
              <a:t>why here?</a:t>
            </a:r>
          </a:p>
          <a:p>
            <a:pPr lvl="3" eaLnBrk="1" hangingPunct="1">
              <a:spcBef>
                <a:spcPts val="700"/>
              </a:spcBef>
              <a:buFont typeface="Wingdings" charset="0"/>
              <a:buNone/>
            </a:pPr>
            <a:r>
              <a:rPr lang="en-US" sz="1800" dirty="0">
                <a:solidFill>
                  <a:srgbClr val="CC0000"/>
                </a:solidFill>
                <a:latin typeface="Tahoma" charset="0"/>
                <a:ea typeface="Arial" charset="0"/>
                <a:cs typeface="Arial" charset="0"/>
              </a:rPr>
              <a:t>	</a:t>
            </a:r>
            <a:r>
              <a:rPr lang="ja-JP" altLang="en-US" sz="1800" dirty="0">
                <a:solidFill>
                  <a:srgbClr val="CC0000"/>
                </a:solidFill>
                <a:latin typeface="Tahoma" charset="0"/>
                <a:ea typeface="Arial" charset="0"/>
                <a:cs typeface="Arial" charset="0"/>
              </a:rPr>
              <a:t>“</a:t>
            </a:r>
            <a:r>
              <a:rPr lang="en-US" altLang="ja-JP" sz="1800" dirty="0">
                <a:solidFill>
                  <a:srgbClr val="CC0000"/>
                </a:solidFill>
                <a:latin typeface="Tahoma" charset="0"/>
                <a:ea typeface="Arial" charset="0"/>
                <a:cs typeface="Arial" charset="0"/>
              </a:rPr>
              <a:t>can</a:t>
            </a:r>
            <a:r>
              <a:rPr lang="ja-JP" altLang="en-US" sz="1800" dirty="0">
                <a:solidFill>
                  <a:srgbClr val="CC0000"/>
                </a:solidFill>
                <a:latin typeface="Tahoma" charset="0"/>
                <a:ea typeface="Arial" charset="0"/>
                <a:cs typeface="Arial" charset="0"/>
              </a:rPr>
              <a:t>’</a:t>
            </a:r>
            <a:r>
              <a:rPr lang="en-US" altLang="ja-JP" sz="1800" dirty="0">
                <a:solidFill>
                  <a:srgbClr val="CC0000"/>
                </a:solidFill>
                <a:latin typeface="Tahoma" charset="0"/>
                <a:ea typeface="Arial" charset="0"/>
                <a:cs typeface="Arial" charset="0"/>
              </a:rPr>
              <a:t>t turn back</a:t>
            </a:r>
            <a:r>
              <a:rPr lang="ja-JP" altLang="en-US" sz="1800" dirty="0">
                <a:solidFill>
                  <a:srgbClr val="CC0000"/>
                </a:solidFill>
                <a:latin typeface="Tahoma" charset="0"/>
                <a:ea typeface="Arial" charset="0"/>
                <a:cs typeface="Arial" charset="0"/>
              </a:rPr>
              <a:t>”</a:t>
            </a:r>
            <a:r>
              <a:rPr lang="en-US" altLang="ja-JP" sz="1800" dirty="0">
                <a:solidFill>
                  <a:srgbClr val="CC0000"/>
                </a:solidFill>
                <a:latin typeface="Tahoma" charset="0"/>
                <a:ea typeface="Arial" charset="0"/>
                <a:cs typeface="Arial" charset="0"/>
              </a:rPr>
              <a:t> step before splitting glucose</a:t>
            </a:r>
            <a:endParaRPr lang="en-US" altLang="ja-JP" sz="1800" dirty="0">
              <a:latin typeface="Tahoma" charset="0"/>
              <a:ea typeface="Arial" charset="0"/>
              <a:cs typeface="Arial" charset="0"/>
            </a:endParaRPr>
          </a:p>
          <a:p>
            <a:pPr lvl="2" eaLnBrk="1" hangingPunct="1">
              <a:spcBef>
                <a:spcPts val="700"/>
              </a:spcBef>
            </a:pPr>
            <a:r>
              <a:rPr lang="en-US" dirty="0">
                <a:latin typeface="Tahoma" charset="0"/>
                <a:ea typeface="Arial" charset="0"/>
                <a:cs typeface="Arial" charset="0"/>
              </a:rPr>
              <a:t>AMP &amp; ADP stimulate</a:t>
            </a:r>
          </a:p>
          <a:p>
            <a:pPr lvl="2" eaLnBrk="1" hangingPunct="1">
              <a:spcBef>
                <a:spcPts val="700"/>
              </a:spcBef>
            </a:pPr>
            <a:r>
              <a:rPr lang="en-US" dirty="0">
                <a:latin typeface="Tahoma" charset="0"/>
                <a:ea typeface="Arial" charset="0"/>
                <a:cs typeface="Arial" charset="0"/>
              </a:rPr>
              <a:t>ATP inhibits</a:t>
            </a:r>
          </a:p>
          <a:p>
            <a:pPr lvl="2" eaLnBrk="1" hangingPunct="1">
              <a:spcBef>
                <a:spcPts val="700"/>
              </a:spcBef>
            </a:pPr>
            <a:r>
              <a:rPr lang="en-US" dirty="0">
                <a:latin typeface="Tahoma" charset="0"/>
                <a:ea typeface="Arial" charset="0"/>
                <a:cs typeface="Arial" charset="0"/>
              </a:rPr>
              <a:t>citrate inhibits</a:t>
            </a:r>
          </a:p>
        </p:txBody>
      </p:sp>
    </p:spTree>
    <p:extLst>
      <p:ext uri="{BB962C8B-B14F-4D97-AF65-F5344CB8AC3E}">
        <p14:creationId xmlns:p14="http://schemas.microsoft.com/office/powerpoint/2010/main" val="846883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6">
                                            <p:txEl>
                                              <p:pRg st="1" end="1"/>
                                            </p:txEl>
                                          </p:spTgt>
                                        </p:tgtEl>
                                        <p:attrNameLst>
                                          <p:attrName>style.visibility</p:attrName>
                                        </p:attrNameLst>
                                      </p:cBhvr>
                                      <p:to>
                                        <p:strVal val="visible"/>
                                      </p:to>
                                    </p:set>
                                    <p:anim calcmode="lin" valueType="num">
                                      <p:cBhvr additive="base">
                                        <p:cTn id="7" dur="500" fill="hold"/>
                                        <p:tgtEl>
                                          <p:spTgt spid="39014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6">
                                            <p:txEl>
                                              <p:pRg st="2" end="2"/>
                                            </p:txEl>
                                          </p:spTgt>
                                        </p:tgtEl>
                                        <p:attrNameLst>
                                          <p:attrName>style.visibility</p:attrName>
                                        </p:attrNameLst>
                                      </p:cBhvr>
                                      <p:to>
                                        <p:strVal val="visible"/>
                                      </p:to>
                                    </p:set>
                                    <p:anim calcmode="lin" valueType="num">
                                      <p:cBhvr additive="base">
                                        <p:cTn id="13" dur="500" fill="hold"/>
                                        <p:tgtEl>
                                          <p:spTgt spid="39014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6">
                                            <p:txEl>
                                              <p:pRg st="3" end="3"/>
                                            </p:txEl>
                                          </p:spTgt>
                                        </p:tgtEl>
                                        <p:attrNameLst>
                                          <p:attrName>style.visibility</p:attrName>
                                        </p:attrNameLst>
                                      </p:cBhvr>
                                      <p:to>
                                        <p:strVal val="visible"/>
                                      </p:to>
                                    </p:set>
                                    <p:anim calcmode="lin" valueType="num">
                                      <p:cBhvr additive="base">
                                        <p:cTn id="19" dur="500" fill="hold"/>
                                        <p:tgtEl>
                                          <p:spTgt spid="39014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6">
                                            <p:txEl>
                                              <p:pRg st="4" end="4"/>
                                            </p:txEl>
                                          </p:spTgt>
                                        </p:tgtEl>
                                        <p:attrNameLst>
                                          <p:attrName>style.visibility</p:attrName>
                                        </p:attrNameLst>
                                      </p:cBhvr>
                                      <p:to>
                                        <p:strVal val="visible"/>
                                      </p:to>
                                    </p:set>
                                    <p:anim calcmode="lin" valueType="num">
                                      <p:cBhvr additive="base">
                                        <p:cTn id="25" dur="500" fill="hold"/>
                                        <p:tgtEl>
                                          <p:spTgt spid="39014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6">
                                            <p:txEl>
                                              <p:pRg st="5" end="5"/>
                                            </p:txEl>
                                          </p:spTgt>
                                        </p:tgtEl>
                                        <p:attrNameLst>
                                          <p:attrName>style.visibility</p:attrName>
                                        </p:attrNameLst>
                                      </p:cBhvr>
                                      <p:to>
                                        <p:strVal val="visible"/>
                                      </p:to>
                                    </p:set>
                                    <p:anim calcmode="lin" valueType="num">
                                      <p:cBhvr additive="base">
                                        <p:cTn id="31" dur="500" fill="hold"/>
                                        <p:tgtEl>
                                          <p:spTgt spid="39014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0146">
                                            <p:txEl>
                                              <p:pRg st="6" end="6"/>
                                            </p:txEl>
                                          </p:spTgt>
                                        </p:tgtEl>
                                        <p:attrNameLst>
                                          <p:attrName>style.visibility</p:attrName>
                                        </p:attrNameLst>
                                      </p:cBhvr>
                                      <p:to>
                                        <p:strVal val="visible"/>
                                      </p:to>
                                    </p:set>
                                    <p:anim calcmode="lin" valueType="num">
                                      <p:cBhvr additive="base">
                                        <p:cTn id="37" dur="500" fill="hold"/>
                                        <p:tgtEl>
                                          <p:spTgt spid="39014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014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0146">
                                            <p:txEl>
                                              <p:pRg st="7" end="7"/>
                                            </p:txEl>
                                          </p:spTgt>
                                        </p:tgtEl>
                                        <p:attrNameLst>
                                          <p:attrName>style.visibility</p:attrName>
                                        </p:attrNameLst>
                                      </p:cBhvr>
                                      <p:to>
                                        <p:strVal val="visible"/>
                                      </p:to>
                                    </p:set>
                                    <p:anim calcmode="lin" valueType="num">
                                      <p:cBhvr additive="base">
                                        <p:cTn id="43" dur="500" fill="hold"/>
                                        <p:tgtEl>
                                          <p:spTgt spid="39014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014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0149"/>
                                        </p:tgtEl>
                                        <p:attrNameLst>
                                          <p:attrName>style.visibility</p:attrName>
                                        </p:attrNameLst>
                                      </p:cBhvr>
                                      <p:to>
                                        <p:strVal val="visible"/>
                                      </p:to>
                                    </p:set>
                                    <p:animEffect transition="in" filter="wipe(left)">
                                      <p:cBhvr>
                                        <p:cTn id="49" dur="500"/>
                                        <p:tgtEl>
                                          <p:spTgt spid="390149"/>
                                        </p:tgtEl>
                                      </p:cBhvr>
                                    </p:animEffect>
                                  </p:childTnLst>
                                  <p:subTnLst>
                                    <p:audio>
                                      <p:cMediaNode>
                                        <p:cTn display="0" masterRel="sameClick">
                                          <p:stCondLst>
                                            <p:cond evt="begin" delay="0">
                                              <p:tn val="47"/>
                                            </p:cond>
                                          </p:stCondLst>
                                          <p:endCondLst>
                                            <p:cond evt="onStopAudio" delay="0">
                                              <p:tgtEl>
                                                <p:sldTgt/>
                                              </p:tgtEl>
                                            </p:cond>
                                          </p:endCondLst>
                                        </p:cTn>
                                        <p:tgtEl>
                                          <p:sndTgt r:embed="rId4" name="Pong"/>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0150"/>
                                        </p:tgtEl>
                                        <p:attrNameLst>
                                          <p:attrName>style.visibility</p:attrName>
                                        </p:attrNameLst>
                                      </p:cBhvr>
                                      <p:to>
                                        <p:strVal val="visible"/>
                                      </p:to>
                                    </p:set>
                                    <p:animEffect transition="in" filter="wipe(left)">
                                      <p:cBhvr>
                                        <p:cTn id="54" dur="500"/>
                                        <p:tgtEl>
                                          <p:spTgt spid="390150"/>
                                        </p:tgtEl>
                                      </p:cBhvr>
                                    </p:animEffect>
                                  </p:childTnLst>
                                  <p:subTnLst>
                                    <p:audio>
                                      <p:cMediaNode>
                                        <p:cTn display="0" masterRel="sameClick">
                                          <p:stCondLst>
                                            <p:cond evt="begin" delay="0">
                                              <p:tn val="52"/>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nimBg="1" autoUpdateAnimBg="0"/>
      <p:bldP spid="390150" grpId="0" animBg="1" autoUpdateAnimBg="0"/>
      <p:bldP spid="390146"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457200" y="31458"/>
            <a:ext cx="8229600" cy="1143000"/>
          </a:xfrm>
        </p:spPr>
        <p:txBody>
          <a:bodyPr/>
          <a:lstStyle/>
          <a:p>
            <a:pPr eaLnBrk="1" hangingPunct="1"/>
            <a:r>
              <a:rPr lang="en-US" dirty="0">
                <a:latin typeface="Times New Roman" charset="0"/>
              </a:rPr>
              <a:t>A Metabolic economy</a:t>
            </a:r>
          </a:p>
        </p:txBody>
      </p:sp>
      <p:sp>
        <p:nvSpPr>
          <p:cNvPr id="388099" name="Rectangle 3" descr="Rectangle: Click to edit Master text styles&#10;Second level&#10;Third level&#10;Fourth level&#10;Fifth level"/>
          <p:cNvSpPr>
            <a:spLocks noGrp="1" noChangeArrowheads="1"/>
          </p:cNvSpPr>
          <p:nvPr>
            <p:ph type="body" idx="1"/>
          </p:nvPr>
        </p:nvSpPr>
        <p:spPr>
          <a:xfrm>
            <a:off x="292100" y="900339"/>
            <a:ext cx="8458200" cy="5257800"/>
          </a:xfrm>
        </p:spPr>
        <p:txBody>
          <a:bodyPr>
            <a:normAutofit lnSpcReduction="10000"/>
          </a:bodyPr>
          <a:lstStyle/>
          <a:p>
            <a:pPr eaLnBrk="1" hangingPunct="1">
              <a:spcBef>
                <a:spcPts val="800"/>
              </a:spcBef>
            </a:pPr>
            <a:r>
              <a:rPr lang="en-US" sz="2600" dirty="0">
                <a:latin typeface="Tahoma" charset="0"/>
              </a:rPr>
              <a:t>Basic principles of </a:t>
            </a:r>
            <a:r>
              <a:rPr lang="en-US" sz="2600" u="sng" dirty="0">
                <a:solidFill>
                  <a:srgbClr val="CC0000"/>
                </a:solidFill>
                <a:latin typeface="Tahoma" charset="0"/>
              </a:rPr>
              <a:t>supply &amp; demand</a:t>
            </a:r>
            <a:r>
              <a:rPr lang="en-US" sz="2600" dirty="0">
                <a:latin typeface="Tahoma" charset="0"/>
              </a:rPr>
              <a:t> regulate metabolic economy</a:t>
            </a:r>
          </a:p>
          <a:p>
            <a:pPr lvl="1" eaLnBrk="1" hangingPunct="1">
              <a:spcBef>
                <a:spcPts val="800"/>
              </a:spcBef>
            </a:pPr>
            <a:r>
              <a:rPr lang="en-US" dirty="0">
                <a:latin typeface="Tahoma" charset="0"/>
                <a:ea typeface="Arial" charset="0"/>
                <a:cs typeface="Arial" charset="0"/>
              </a:rPr>
              <a:t>balance the supply of </a:t>
            </a:r>
            <a:r>
              <a:rPr lang="en-US" u="sng" dirty="0">
                <a:solidFill>
                  <a:srgbClr val="CC0000"/>
                </a:solidFill>
                <a:latin typeface="Tahoma" charset="0"/>
                <a:ea typeface="Arial" charset="0"/>
                <a:cs typeface="Arial" charset="0"/>
              </a:rPr>
              <a:t>raw materials</a:t>
            </a:r>
            <a:r>
              <a:rPr lang="en-US" dirty="0">
                <a:latin typeface="Tahoma" charset="0"/>
                <a:ea typeface="Arial" charset="0"/>
                <a:cs typeface="Arial" charset="0"/>
              </a:rPr>
              <a:t> with the </a:t>
            </a:r>
            <a:r>
              <a:rPr lang="en-US" u="sng" dirty="0">
                <a:solidFill>
                  <a:srgbClr val="CC0000"/>
                </a:solidFill>
                <a:latin typeface="Tahoma" charset="0"/>
                <a:ea typeface="Arial" charset="0"/>
                <a:cs typeface="Arial" charset="0"/>
              </a:rPr>
              <a:t>products</a:t>
            </a:r>
            <a:r>
              <a:rPr lang="en-US" dirty="0">
                <a:latin typeface="Tahoma" charset="0"/>
                <a:ea typeface="Arial" charset="0"/>
                <a:cs typeface="Arial" charset="0"/>
              </a:rPr>
              <a:t> produced </a:t>
            </a:r>
          </a:p>
          <a:p>
            <a:pPr lvl="1" eaLnBrk="1" hangingPunct="1">
              <a:spcBef>
                <a:spcPts val="800"/>
              </a:spcBef>
            </a:pPr>
            <a:r>
              <a:rPr lang="en-US" dirty="0">
                <a:latin typeface="Tahoma" charset="0"/>
                <a:ea typeface="Arial" charset="0"/>
                <a:cs typeface="Arial" charset="0"/>
              </a:rPr>
              <a:t>these molecules become </a:t>
            </a:r>
            <a:r>
              <a:rPr lang="en-US" u="sng" dirty="0">
                <a:solidFill>
                  <a:srgbClr val="CC0000"/>
                </a:solidFill>
                <a:latin typeface="Tahoma" charset="0"/>
                <a:ea typeface="Arial" charset="0"/>
                <a:cs typeface="Arial" charset="0"/>
              </a:rPr>
              <a:t>feedback regulators</a:t>
            </a:r>
            <a:r>
              <a:rPr lang="en-US" dirty="0">
                <a:latin typeface="Tahoma" charset="0"/>
                <a:ea typeface="Arial" charset="0"/>
                <a:cs typeface="Arial" charset="0"/>
              </a:rPr>
              <a:t> </a:t>
            </a:r>
          </a:p>
          <a:p>
            <a:pPr lvl="2" eaLnBrk="1" hangingPunct="1">
              <a:spcBef>
                <a:spcPts val="800"/>
              </a:spcBef>
            </a:pPr>
            <a:r>
              <a:rPr lang="en-US" dirty="0">
                <a:latin typeface="Tahoma" charset="0"/>
                <a:ea typeface="Arial" charset="0"/>
                <a:cs typeface="Arial" charset="0"/>
              </a:rPr>
              <a:t>they </a:t>
            </a:r>
            <a:r>
              <a:rPr lang="en-US" u="sng" dirty="0">
                <a:solidFill>
                  <a:srgbClr val="CC0000"/>
                </a:solidFill>
                <a:latin typeface="Tahoma" charset="0"/>
                <a:ea typeface="Arial" charset="0"/>
                <a:cs typeface="Arial" charset="0"/>
              </a:rPr>
              <a:t>control enzymes</a:t>
            </a:r>
            <a:r>
              <a:rPr lang="en-US" dirty="0">
                <a:latin typeface="Tahoma" charset="0"/>
                <a:ea typeface="Arial" charset="0"/>
                <a:cs typeface="Arial" charset="0"/>
              </a:rPr>
              <a:t> at strategic points in </a:t>
            </a:r>
            <a:br>
              <a:rPr lang="en-US" dirty="0">
                <a:latin typeface="Tahoma" charset="0"/>
                <a:ea typeface="Arial" charset="0"/>
                <a:cs typeface="Arial" charset="0"/>
              </a:rPr>
            </a:br>
            <a:r>
              <a:rPr lang="en-US" dirty="0">
                <a:latin typeface="Tahoma" charset="0"/>
                <a:ea typeface="Arial" charset="0"/>
                <a:cs typeface="Arial" charset="0"/>
              </a:rPr>
              <a:t>glycolysis &amp; Krebs cycle</a:t>
            </a:r>
          </a:p>
          <a:p>
            <a:pPr lvl="3" eaLnBrk="1" hangingPunct="1">
              <a:spcBef>
                <a:spcPts val="800"/>
              </a:spcBef>
            </a:pPr>
            <a:r>
              <a:rPr lang="en-US" dirty="0">
                <a:latin typeface="Tahoma" charset="0"/>
                <a:ea typeface="Arial" charset="0"/>
                <a:cs typeface="Arial" charset="0"/>
              </a:rPr>
              <a:t>levels of </a:t>
            </a:r>
            <a:r>
              <a:rPr lang="en-US" u="sng" dirty="0">
                <a:solidFill>
                  <a:srgbClr val="CC0000"/>
                </a:solidFill>
                <a:latin typeface="Tahoma" charset="0"/>
                <a:ea typeface="Arial" charset="0"/>
                <a:cs typeface="Arial" charset="0"/>
              </a:rPr>
              <a:t>AMP, ADP, ATP</a:t>
            </a:r>
            <a:endParaRPr lang="en-US" dirty="0">
              <a:latin typeface="Tahoma" charset="0"/>
              <a:ea typeface="Arial" charset="0"/>
              <a:cs typeface="Arial" charset="0"/>
            </a:endParaRPr>
          </a:p>
          <a:p>
            <a:pPr lvl="4" eaLnBrk="1" hangingPunct="1">
              <a:spcBef>
                <a:spcPts val="800"/>
              </a:spcBef>
            </a:pPr>
            <a:r>
              <a:rPr lang="en-US" dirty="0">
                <a:latin typeface="Tahoma" charset="0"/>
                <a:ea typeface="Arial" charset="0"/>
                <a:cs typeface="Arial" charset="0"/>
              </a:rPr>
              <a:t>regulation by </a:t>
            </a:r>
            <a:r>
              <a:rPr lang="en-US" u="sng" dirty="0">
                <a:latin typeface="Tahoma" charset="0"/>
                <a:ea typeface="Arial" charset="0"/>
                <a:cs typeface="Arial" charset="0"/>
              </a:rPr>
              <a:t>final products</a:t>
            </a:r>
            <a:r>
              <a:rPr lang="en-US" dirty="0">
                <a:latin typeface="Tahoma" charset="0"/>
                <a:ea typeface="Arial" charset="0"/>
                <a:cs typeface="Arial" charset="0"/>
              </a:rPr>
              <a:t> &amp; </a:t>
            </a:r>
            <a:r>
              <a:rPr lang="en-US" u="sng" dirty="0">
                <a:latin typeface="Tahoma" charset="0"/>
                <a:ea typeface="Arial" charset="0"/>
                <a:cs typeface="Arial" charset="0"/>
              </a:rPr>
              <a:t>raw materials</a:t>
            </a:r>
            <a:endParaRPr lang="en-US" dirty="0">
              <a:latin typeface="Tahoma" charset="0"/>
              <a:ea typeface="Arial" charset="0"/>
              <a:cs typeface="Arial" charset="0"/>
            </a:endParaRPr>
          </a:p>
          <a:p>
            <a:pPr lvl="3" eaLnBrk="1" hangingPunct="1">
              <a:spcBef>
                <a:spcPts val="800"/>
              </a:spcBef>
            </a:pPr>
            <a:r>
              <a:rPr lang="en-US" dirty="0">
                <a:latin typeface="Tahoma" charset="0"/>
                <a:ea typeface="Arial" charset="0"/>
                <a:cs typeface="Arial" charset="0"/>
              </a:rPr>
              <a:t>levels of </a:t>
            </a:r>
            <a:r>
              <a:rPr lang="en-US" u="sng" dirty="0">
                <a:solidFill>
                  <a:srgbClr val="CC0000"/>
                </a:solidFill>
                <a:latin typeface="Tahoma" charset="0"/>
                <a:ea typeface="Arial" charset="0"/>
                <a:cs typeface="Arial" charset="0"/>
              </a:rPr>
              <a:t>intermediates compounds</a:t>
            </a:r>
            <a:r>
              <a:rPr lang="en-US" dirty="0">
                <a:latin typeface="Tahoma" charset="0"/>
                <a:ea typeface="Arial" charset="0"/>
                <a:cs typeface="Arial" charset="0"/>
              </a:rPr>
              <a:t> in pathways </a:t>
            </a:r>
          </a:p>
          <a:p>
            <a:pPr lvl="4" eaLnBrk="1" hangingPunct="1">
              <a:spcBef>
                <a:spcPts val="800"/>
              </a:spcBef>
            </a:pPr>
            <a:r>
              <a:rPr lang="en-US" dirty="0">
                <a:latin typeface="Tahoma" charset="0"/>
                <a:ea typeface="Arial" charset="0"/>
                <a:cs typeface="Arial" charset="0"/>
              </a:rPr>
              <a:t>regulation of </a:t>
            </a:r>
            <a:r>
              <a:rPr lang="en-US" u="sng" dirty="0">
                <a:latin typeface="Tahoma" charset="0"/>
                <a:ea typeface="Arial" charset="0"/>
                <a:cs typeface="Arial" charset="0"/>
              </a:rPr>
              <a:t>earlier steps in pathways</a:t>
            </a:r>
            <a:endParaRPr lang="en-US" dirty="0">
              <a:latin typeface="Tahoma" charset="0"/>
              <a:ea typeface="Arial" charset="0"/>
              <a:cs typeface="Arial" charset="0"/>
            </a:endParaRPr>
          </a:p>
          <a:p>
            <a:pPr lvl="3" eaLnBrk="1" hangingPunct="1">
              <a:spcBef>
                <a:spcPts val="800"/>
              </a:spcBef>
            </a:pPr>
            <a:r>
              <a:rPr lang="en-US" dirty="0">
                <a:latin typeface="Tahoma" charset="0"/>
                <a:ea typeface="Arial" charset="0"/>
                <a:cs typeface="Arial" charset="0"/>
              </a:rPr>
              <a:t>levels of </a:t>
            </a:r>
            <a:r>
              <a:rPr lang="en-US" u="sng" dirty="0">
                <a:solidFill>
                  <a:srgbClr val="CC0000"/>
                </a:solidFill>
                <a:latin typeface="Tahoma" charset="0"/>
                <a:ea typeface="Arial" charset="0"/>
                <a:cs typeface="Arial" charset="0"/>
              </a:rPr>
              <a:t>other biomolecules</a:t>
            </a:r>
            <a:r>
              <a:rPr lang="en-US" dirty="0">
                <a:latin typeface="Tahoma" charset="0"/>
                <a:ea typeface="Arial" charset="0"/>
                <a:cs typeface="Arial" charset="0"/>
              </a:rPr>
              <a:t> in body</a:t>
            </a:r>
          </a:p>
          <a:p>
            <a:pPr lvl="4" eaLnBrk="1" hangingPunct="1">
              <a:spcBef>
                <a:spcPts val="800"/>
              </a:spcBef>
            </a:pPr>
            <a:r>
              <a:rPr lang="en-US" dirty="0">
                <a:latin typeface="Tahoma" charset="0"/>
                <a:ea typeface="Arial" charset="0"/>
                <a:cs typeface="Arial" charset="0"/>
              </a:rPr>
              <a:t>regulates rate of siphoning off to </a:t>
            </a:r>
            <a:r>
              <a:rPr lang="en-US" u="sng" dirty="0">
                <a:latin typeface="Tahoma" charset="0"/>
                <a:ea typeface="Arial" charset="0"/>
                <a:cs typeface="Arial" charset="0"/>
              </a:rPr>
              <a:t>synthesis pathways</a:t>
            </a:r>
            <a:endParaRPr lang="en-US" dirty="0">
              <a:latin typeface="Tahoma" charset="0"/>
              <a:ea typeface="Arial" charset="0"/>
              <a:cs typeface="Arial" charset="0"/>
            </a:endParaRPr>
          </a:p>
        </p:txBody>
      </p:sp>
    </p:spTree>
    <p:extLst>
      <p:ext uri="{BB962C8B-B14F-4D97-AF65-F5344CB8AC3E}">
        <p14:creationId xmlns:p14="http://schemas.microsoft.com/office/powerpoint/2010/main" val="1767799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099">
                                            <p:txEl>
                                              <p:pRg st="3" end="3"/>
                                            </p:txEl>
                                          </p:spTgt>
                                        </p:tgtEl>
                                        <p:attrNameLst>
                                          <p:attrName>style.visibility</p:attrName>
                                        </p:attrNameLst>
                                      </p:cBhvr>
                                      <p:to>
                                        <p:strVal val="visible"/>
                                      </p:to>
                                    </p:set>
                                    <p:anim calcmode="lin" valueType="num">
                                      <p:cBhvr additive="base">
                                        <p:cTn id="25" dur="500" fill="hold"/>
                                        <p:tgtEl>
                                          <p:spTgt spid="388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8099">
                                            <p:txEl>
                                              <p:pRg st="4" end="4"/>
                                            </p:txEl>
                                          </p:spTgt>
                                        </p:tgtEl>
                                        <p:attrNameLst>
                                          <p:attrName>style.visibility</p:attrName>
                                        </p:attrNameLst>
                                      </p:cBhvr>
                                      <p:to>
                                        <p:strVal val="visible"/>
                                      </p:to>
                                    </p:set>
                                    <p:anim calcmode="lin" valueType="num">
                                      <p:cBhvr additive="base">
                                        <p:cTn id="31" dur="500" fill="hold"/>
                                        <p:tgtEl>
                                          <p:spTgt spid="388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8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8099">
                                            <p:txEl>
                                              <p:pRg st="5" end="5"/>
                                            </p:txEl>
                                          </p:spTgt>
                                        </p:tgtEl>
                                        <p:attrNameLst>
                                          <p:attrName>style.visibility</p:attrName>
                                        </p:attrNameLst>
                                      </p:cBhvr>
                                      <p:to>
                                        <p:strVal val="visible"/>
                                      </p:to>
                                    </p:set>
                                    <p:anim calcmode="lin" valueType="num">
                                      <p:cBhvr additive="base">
                                        <p:cTn id="37" dur="500" fill="hold"/>
                                        <p:tgtEl>
                                          <p:spTgt spid="388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80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8099">
                                            <p:txEl>
                                              <p:pRg st="6" end="6"/>
                                            </p:txEl>
                                          </p:spTgt>
                                        </p:tgtEl>
                                        <p:attrNameLst>
                                          <p:attrName>style.visibility</p:attrName>
                                        </p:attrNameLst>
                                      </p:cBhvr>
                                      <p:to>
                                        <p:strVal val="visible"/>
                                      </p:to>
                                    </p:set>
                                    <p:anim calcmode="lin" valueType="num">
                                      <p:cBhvr additive="base">
                                        <p:cTn id="43" dur="500" fill="hold"/>
                                        <p:tgtEl>
                                          <p:spTgt spid="388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80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8099">
                                            <p:txEl>
                                              <p:pRg st="7" end="7"/>
                                            </p:txEl>
                                          </p:spTgt>
                                        </p:tgtEl>
                                        <p:attrNameLst>
                                          <p:attrName>style.visibility</p:attrName>
                                        </p:attrNameLst>
                                      </p:cBhvr>
                                      <p:to>
                                        <p:strVal val="visible"/>
                                      </p:to>
                                    </p:set>
                                    <p:anim calcmode="lin" valueType="num">
                                      <p:cBhvr additive="base">
                                        <p:cTn id="49" dur="500" fill="hold"/>
                                        <p:tgtEl>
                                          <p:spTgt spid="388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80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8099">
                                            <p:txEl>
                                              <p:pRg st="8" end="8"/>
                                            </p:txEl>
                                          </p:spTgt>
                                        </p:tgtEl>
                                        <p:attrNameLst>
                                          <p:attrName>style.visibility</p:attrName>
                                        </p:attrNameLst>
                                      </p:cBhvr>
                                      <p:to>
                                        <p:strVal val="visible"/>
                                      </p:to>
                                    </p:set>
                                    <p:anim calcmode="lin" valueType="num">
                                      <p:cBhvr additive="base">
                                        <p:cTn id="55" dur="500" fill="hold"/>
                                        <p:tgtEl>
                                          <p:spTgt spid="3880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80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8099">
                                            <p:txEl>
                                              <p:pRg st="9" end="9"/>
                                            </p:txEl>
                                          </p:spTgt>
                                        </p:tgtEl>
                                        <p:attrNameLst>
                                          <p:attrName>style.visibility</p:attrName>
                                        </p:attrNameLst>
                                      </p:cBhvr>
                                      <p:to>
                                        <p:strVal val="visible"/>
                                      </p:to>
                                    </p:set>
                                    <p:anim calcmode="lin" valueType="num">
                                      <p:cBhvr additive="base">
                                        <p:cTn id="61" dur="500" fill="hold"/>
                                        <p:tgtEl>
                                          <p:spTgt spid="38809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80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3" name="Rectangle 39"/>
          <p:cNvSpPr>
            <a:spLocks noChangeArrowheads="1"/>
          </p:cNvSpPr>
          <p:nvPr/>
        </p:nvSpPr>
        <p:spPr bwMode="auto">
          <a:xfrm>
            <a:off x="190500" y="1285875"/>
            <a:ext cx="1619250" cy="557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23234" name="Picture 27" descr="09_10"/>
          <p:cNvPicPr>
            <a:picLocks noChangeAspect="1" noChangeArrowheads="1"/>
          </p:cNvPicPr>
          <p:nvPr/>
        </p:nvPicPr>
        <p:blipFill>
          <a:blip r:embed="rId4">
            <a:extLst>
              <a:ext uri="{28A0092B-C50C-407E-A947-70E740481C1C}">
                <a14:useLocalDpi xmlns:a14="http://schemas.microsoft.com/office/drawing/2010/main" val="0"/>
              </a:ext>
            </a:extLst>
          </a:blip>
          <a:srcRect l="22501" r="16313"/>
          <a:stretch>
            <a:fillRect/>
          </a:stretch>
        </p:blipFill>
        <p:spPr bwMode="auto">
          <a:xfrm>
            <a:off x="3965575" y="434975"/>
            <a:ext cx="5145088" cy="630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5" name="Rectangle 28"/>
          <p:cNvSpPr>
            <a:spLocks noChangeArrowheads="1"/>
          </p:cNvSpPr>
          <p:nvPr/>
        </p:nvSpPr>
        <p:spPr bwMode="auto">
          <a:xfrm>
            <a:off x="6507163" y="627856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CC0000"/>
                </a:solidFill>
              </a:rPr>
              <a:t>ATP</a:t>
            </a:r>
            <a:endParaRPr lang="en-US" sz="2000"/>
          </a:p>
        </p:txBody>
      </p:sp>
      <p:sp>
        <p:nvSpPr>
          <p:cNvPr id="223236" name="Rectangle 29"/>
          <p:cNvSpPr>
            <a:spLocks noChangeArrowheads="1"/>
          </p:cNvSpPr>
          <p:nvPr/>
        </p:nvSpPr>
        <p:spPr bwMode="auto">
          <a:xfrm>
            <a:off x="4830763" y="6265863"/>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Fat </a:t>
            </a:r>
            <a:endParaRPr lang="en-US" sz="2000"/>
          </a:p>
        </p:txBody>
      </p:sp>
      <p:sp>
        <p:nvSpPr>
          <p:cNvPr id="223237" name="Rectangle 30"/>
          <p:cNvSpPr>
            <a:spLocks noChangeArrowheads="1"/>
          </p:cNvSpPr>
          <p:nvPr/>
        </p:nvSpPr>
        <p:spPr bwMode="auto">
          <a:xfrm>
            <a:off x="4341813" y="3051175"/>
            <a:ext cx="874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Protein</a:t>
            </a:r>
            <a:endParaRPr lang="en-US" sz="2000"/>
          </a:p>
        </p:txBody>
      </p:sp>
      <p:sp>
        <p:nvSpPr>
          <p:cNvPr id="223238" name="Rectangle 31"/>
          <p:cNvSpPr>
            <a:spLocks noChangeArrowheads="1"/>
          </p:cNvSpPr>
          <p:nvPr/>
        </p:nvSpPr>
        <p:spPr bwMode="auto">
          <a:xfrm>
            <a:off x="7289800" y="3798888"/>
            <a:ext cx="60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solidFill>
                  <a:srgbClr val="000000"/>
                </a:solidFill>
              </a:rPr>
              <a:t>Lipid</a:t>
            </a:r>
            <a:endParaRPr lang="en-US" sz="2000"/>
          </a:p>
        </p:txBody>
      </p:sp>
      <p:sp>
        <p:nvSpPr>
          <p:cNvPr id="223239" name="Rectangle 32"/>
          <p:cNvSpPr>
            <a:spLocks noChangeArrowheads="1"/>
          </p:cNvSpPr>
          <p:nvPr/>
        </p:nvSpPr>
        <p:spPr bwMode="auto">
          <a:xfrm>
            <a:off x="7985125" y="815975"/>
            <a:ext cx="90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666666"/>
                </a:solidFill>
              </a:rPr>
              <a:t>Glucose</a:t>
            </a:r>
            <a:endParaRPr lang="en-US" sz="1800"/>
          </a:p>
        </p:txBody>
      </p:sp>
      <p:sp>
        <p:nvSpPr>
          <p:cNvPr id="223240" name="Rectangle 33"/>
          <p:cNvSpPr>
            <a:spLocks noChangeArrowheads="1"/>
          </p:cNvSpPr>
          <p:nvPr/>
        </p:nvSpPr>
        <p:spPr bwMode="auto">
          <a:xfrm>
            <a:off x="8112125" y="2649538"/>
            <a:ext cx="647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70000"/>
              </a:lnSpc>
            </a:pPr>
            <a:r>
              <a:rPr lang="en-US" sz="1800">
                <a:solidFill>
                  <a:srgbClr val="666666"/>
                </a:solidFill>
              </a:rPr>
              <a:t>Krebs</a:t>
            </a:r>
          </a:p>
          <a:p>
            <a:pPr>
              <a:lnSpc>
                <a:spcPct val="70000"/>
              </a:lnSpc>
            </a:pPr>
            <a:r>
              <a:rPr lang="en-US" sz="1800">
                <a:solidFill>
                  <a:srgbClr val="666666"/>
                </a:solidFill>
              </a:rPr>
              <a:t>cycle</a:t>
            </a:r>
          </a:p>
        </p:txBody>
      </p:sp>
      <p:sp>
        <p:nvSpPr>
          <p:cNvPr id="223241" name="Rectangle 34"/>
          <p:cNvSpPr>
            <a:spLocks noChangeArrowheads="1"/>
          </p:cNvSpPr>
          <p:nvPr/>
        </p:nvSpPr>
        <p:spPr bwMode="auto">
          <a:xfrm>
            <a:off x="8207375" y="3303588"/>
            <a:ext cx="4572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a:solidFill>
                  <a:srgbClr val="666666"/>
                </a:solidFill>
              </a:rPr>
              <a:t>ETC</a:t>
            </a:r>
          </a:p>
        </p:txBody>
      </p:sp>
      <p:sp>
        <p:nvSpPr>
          <p:cNvPr id="223242" name="Rectangle 35"/>
          <p:cNvSpPr>
            <a:spLocks noChangeArrowheads="1"/>
          </p:cNvSpPr>
          <p:nvPr/>
        </p:nvSpPr>
        <p:spPr bwMode="auto">
          <a:xfrm>
            <a:off x="7864475" y="1316038"/>
            <a:ext cx="114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666666"/>
                </a:solidFill>
              </a:rPr>
              <a:t>Glycolysis</a:t>
            </a:r>
            <a:endParaRPr lang="en-US" sz="1800"/>
          </a:p>
        </p:txBody>
      </p:sp>
      <p:sp>
        <p:nvSpPr>
          <p:cNvPr id="223243" name="Rectangle 36"/>
          <p:cNvSpPr>
            <a:spLocks noChangeArrowheads="1"/>
          </p:cNvSpPr>
          <p:nvPr/>
        </p:nvSpPr>
        <p:spPr bwMode="auto">
          <a:xfrm>
            <a:off x="7927975" y="1827213"/>
            <a:ext cx="1016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a:solidFill>
                  <a:srgbClr val="000000"/>
                </a:solidFill>
              </a:rPr>
              <a:t>Pyruvate</a:t>
            </a:r>
          </a:p>
          <a:p>
            <a:pPr>
              <a:lnSpc>
                <a:spcPct val="85000"/>
              </a:lnSpc>
            </a:pPr>
            <a:r>
              <a:rPr lang="en-US" sz="1800">
                <a:solidFill>
                  <a:srgbClr val="000000"/>
                </a:solidFill>
              </a:rPr>
              <a:t>oxidation</a:t>
            </a:r>
          </a:p>
        </p:txBody>
      </p:sp>
      <p:sp>
        <p:nvSpPr>
          <p:cNvPr id="223244" name="Rectangle 37"/>
          <p:cNvSpPr>
            <a:spLocks noChangeArrowheads="1"/>
          </p:cNvSpPr>
          <p:nvPr/>
        </p:nvSpPr>
        <p:spPr bwMode="auto">
          <a:xfrm>
            <a:off x="5156200" y="1230313"/>
            <a:ext cx="96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Pyruvate</a:t>
            </a:r>
            <a:endParaRPr lang="en-US" sz="1800"/>
          </a:p>
        </p:txBody>
      </p:sp>
      <p:sp>
        <p:nvSpPr>
          <p:cNvPr id="223245" name="Rectangle 38"/>
          <p:cNvSpPr>
            <a:spLocks noChangeArrowheads="1"/>
          </p:cNvSpPr>
          <p:nvPr/>
        </p:nvSpPr>
        <p:spPr bwMode="auto">
          <a:xfrm>
            <a:off x="5281613" y="7112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a:solidFill>
                  <a:srgbClr val="000000"/>
                </a:solidFill>
              </a:rPr>
              <a:t>Glycolysis</a:t>
            </a:r>
            <a:endParaRPr lang="en-US" sz="1800"/>
          </a:p>
        </p:txBody>
      </p:sp>
      <p:sp>
        <p:nvSpPr>
          <p:cNvPr id="223246" name="Rectangle 2"/>
          <p:cNvSpPr>
            <a:spLocks noGrp="1" noChangeArrowheads="1"/>
          </p:cNvSpPr>
          <p:nvPr>
            <p:ph type="title"/>
          </p:nvPr>
        </p:nvSpPr>
        <p:spPr>
          <a:xfrm>
            <a:off x="609600" y="609600"/>
            <a:ext cx="7772400" cy="762000"/>
          </a:xfrm>
        </p:spPr>
        <p:txBody>
          <a:bodyPr/>
          <a:lstStyle/>
          <a:p>
            <a:pPr eaLnBrk="1" hangingPunct="1"/>
            <a:r>
              <a:rPr lang="en-US">
                <a:latin typeface="Times New Roman" charset="0"/>
              </a:rPr>
              <a:t>It</a:t>
            </a:r>
            <a:r>
              <a:rPr lang="ja-JP" altLang="en-US">
                <a:latin typeface="Times New Roman" charset="0"/>
              </a:rPr>
              <a:t>’</a:t>
            </a:r>
            <a:r>
              <a:rPr lang="en-US" altLang="ja-JP">
                <a:latin typeface="Times New Roman" charset="0"/>
              </a:rPr>
              <a:t>s a Balancing Act</a:t>
            </a:r>
            <a:endParaRPr lang="en-US">
              <a:latin typeface="Times New Roman" charset="0"/>
            </a:endParaRPr>
          </a:p>
        </p:txBody>
      </p:sp>
      <p:sp>
        <p:nvSpPr>
          <p:cNvPr id="410627" name="Rectangle 3" descr="Rectangle: Click to edit Master text styles&#10;Second level&#10;Third level&#10;Fourth level&#10;Fifth level"/>
          <p:cNvSpPr>
            <a:spLocks noGrp="1" noChangeArrowheads="1"/>
          </p:cNvSpPr>
          <p:nvPr>
            <p:ph type="body" idx="1"/>
          </p:nvPr>
        </p:nvSpPr>
        <p:spPr>
          <a:xfrm>
            <a:off x="101600" y="1379538"/>
            <a:ext cx="4541838" cy="5334000"/>
          </a:xfrm>
          <a:noFill/>
        </p:spPr>
        <p:txBody>
          <a:bodyPr>
            <a:normAutofit lnSpcReduction="10000"/>
          </a:bodyPr>
          <a:lstStyle/>
          <a:p>
            <a:pPr eaLnBrk="1" hangingPunct="1"/>
            <a:r>
              <a:rPr lang="en-US" sz="2600">
                <a:latin typeface="Tahoma" charset="0"/>
              </a:rPr>
              <a:t>Balancing </a:t>
            </a:r>
            <a:r>
              <a:rPr lang="en-US" sz="2600" u="sng">
                <a:solidFill>
                  <a:srgbClr val="CC0000"/>
                </a:solidFill>
                <a:latin typeface="Tahoma" charset="0"/>
              </a:rPr>
              <a:t>synthesis</a:t>
            </a:r>
            <a:br>
              <a:rPr lang="en-US" sz="2600" u="sng">
                <a:solidFill>
                  <a:srgbClr val="CC0000"/>
                </a:solidFill>
                <a:latin typeface="Tahoma" charset="0"/>
              </a:rPr>
            </a:br>
            <a:r>
              <a:rPr lang="en-US" sz="2600">
                <a:latin typeface="Tahoma" charset="0"/>
              </a:rPr>
              <a:t>with availability of </a:t>
            </a:r>
            <a:br>
              <a:rPr lang="en-US" sz="2600">
                <a:latin typeface="Tahoma" charset="0"/>
              </a:rPr>
            </a:br>
            <a:r>
              <a:rPr lang="en-US" sz="2600">
                <a:latin typeface="Tahoma" charset="0"/>
              </a:rPr>
              <a:t>both </a:t>
            </a:r>
            <a:r>
              <a:rPr lang="en-US" sz="2600" u="sng">
                <a:solidFill>
                  <a:srgbClr val="CC0000"/>
                </a:solidFill>
                <a:latin typeface="Tahoma" charset="0"/>
              </a:rPr>
              <a:t>energy</a:t>
            </a:r>
            <a:r>
              <a:rPr lang="en-US" sz="2600">
                <a:latin typeface="Tahoma" charset="0"/>
              </a:rPr>
              <a:t> &amp; </a:t>
            </a:r>
            <a:r>
              <a:rPr lang="en-US" sz="2600" u="sng">
                <a:solidFill>
                  <a:srgbClr val="CC0000"/>
                </a:solidFill>
                <a:latin typeface="Tahoma" charset="0"/>
              </a:rPr>
              <a:t>raw </a:t>
            </a:r>
            <a:br>
              <a:rPr lang="en-US" sz="2600" u="sng">
                <a:solidFill>
                  <a:srgbClr val="CC0000"/>
                </a:solidFill>
                <a:latin typeface="Tahoma" charset="0"/>
              </a:rPr>
            </a:br>
            <a:r>
              <a:rPr lang="en-US" sz="2600" u="sng">
                <a:solidFill>
                  <a:srgbClr val="CC0000"/>
                </a:solidFill>
                <a:latin typeface="Tahoma" charset="0"/>
              </a:rPr>
              <a:t>materials</a:t>
            </a:r>
            <a:r>
              <a:rPr lang="en-US" sz="2600">
                <a:latin typeface="Tahoma" charset="0"/>
              </a:rPr>
              <a:t> is essential</a:t>
            </a:r>
            <a:br>
              <a:rPr lang="en-US" sz="2600">
                <a:latin typeface="Tahoma" charset="0"/>
              </a:rPr>
            </a:br>
            <a:r>
              <a:rPr lang="en-US" sz="2600">
                <a:latin typeface="Tahoma" charset="0"/>
              </a:rPr>
              <a:t> for survival!</a:t>
            </a:r>
          </a:p>
          <a:p>
            <a:pPr lvl="1" eaLnBrk="1" hangingPunct="1"/>
            <a:r>
              <a:rPr lang="en-US">
                <a:latin typeface="Tahoma" charset="0"/>
                <a:ea typeface="Arial" charset="0"/>
                <a:cs typeface="Arial" charset="0"/>
              </a:rPr>
              <a:t>do it well &amp; you </a:t>
            </a:r>
            <a:br>
              <a:rPr lang="en-US">
                <a:latin typeface="Tahoma" charset="0"/>
                <a:ea typeface="Arial" charset="0"/>
                <a:cs typeface="Arial" charset="0"/>
              </a:rPr>
            </a:br>
            <a:r>
              <a:rPr lang="en-US">
                <a:latin typeface="Tahoma" charset="0"/>
                <a:ea typeface="Arial" charset="0"/>
                <a:cs typeface="Arial" charset="0"/>
              </a:rPr>
              <a:t>survive longer</a:t>
            </a:r>
          </a:p>
          <a:p>
            <a:pPr lvl="1" eaLnBrk="1" hangingPunct="1"/>
            <a:r>
              <a:rPr lang="en-US">
                <a:latin typeface="Tahoma" charset="0"/>
                <a:ea typeface="Arial" charset="0"/>
                <a:cs typeface="Arial" charset="0"/>
              </a:rPr>
              <a:t>you survive longer &amp;</a:t>
            </a:r>
            <a:br>
              <a:rPr lang="en-US">
                <a:latin typeface="Tahoma" charset="0"/>
                <a:ea typeface="Arial" charset="0"/>
                <a:cs typeface="Arial" charset="0"/>
              </a:rPr>
            </a:br>
            <a:r>
              <a:rPr lang="en-US">
                <a:latin typeface="Tahoma" charset="0"/>
                <a:ea typeface="Arial" charset="0"/>
                <a:cs typeface="Arial" charset="0"/>
              </a:rPr>
              <a:t>you have more offspring</a:t>
            </a:r>
          </a:p>
          <a:p>
            <a:pPr lvl="1" eaLnBrk="1" hangingPunct="1"/>
            <a:r>
              <a:rPr lang="en-US">
                <a:latin typeface="Tahoma" charset="0"/>
                <a:ea typeface="Arial" charset="0"/>
                <a:cs typeface="Arial" charset="0"/>
              </a:rPr>
              <a:t>you have more offspring &amp; you get to </a:t>
            </a:r>
            <a:r>
              <a:rPr lang="ja-JP" altLang="en-US">
                <a:latin typeface="Tahoma" charset="0"/>
                <a:ea typeface="Arial" charset="0"/>
                <a:cs typeface="Arial" charset="0"/>
              </a:rPr>
              <a:t>“</a:t>
            </a:r>
            <a:r>
              <a:rPr lang="en-US" altLang="ja-JP">
                <a:latin typeface="Tahoma" charset="0"/>
                <a:ea typeface="Arial" charset="0"/>
                <a:cs typeface="Arial" charset="0"/>
              </a:rPr>
              <a:t>take over the world</a:t>
            </a:r>
            <a:r>
              <a:rPr lang="ja-JP" altLang="en-US">
                <a:latin typeface="Tahoma" charset="0"/>
                <a:ea typeface="Arial" charset="0"/>
                <a:cs typeface="Arial" charset="0"/>
              </a:rPr>
              <a:t>”</a:t>
            </a:r>
            <a:endParaRPr lang="en-US">
              <a:latin typeface="Tahoma" charset="0"/>
              <a:ea typeface="Arial" charset="0"/>
              <a:cs typeface="Arial" charset="0"/>
            </a:endParaRPr>
          </a:p>
        </p:txBody>
      </p:sp>
    </p:spTree>
    <p:extLst>
      <p:ext uri="{BB962C8B-B14F-4D97-AF65-F5344CB8AC3E}">
        <p14:creationId xmlns:p14="http://schemas.microsoft.com/office/powerpoint/2010/main" val="139155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7">
                                            <p:txEl>
                                              <p:pRg st="1" end="1"/>
                                            </p:txEl>
                                          </p:spTgt>
                                        </p:tgtEl>
                                        <p:attrNameLst>
                                          <p:attrName>style.visibility</p:attrName>
                                        </p:attrNameLst>
                                      </p:cBhvr>
                                      <p:to>
                                        <p:strVal val="visible"/>
                                      </p:to>
                                    </p:set>
                                    <p:anim calcmode="lin" valueType="num">
                                      <p:cBhvr additive="base">
                                        <p:cTn id="13" dur="500" fill="hold"/>
                                        <p:tgtEl>
                                          <p:spTgt spid="410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27">
                                            <p:txEl>
                                              <p:pRg st="2" end="2"/>
                                            </p:txEl>
                                          </p:spTgt>
                                        </p:tgtEl>
                                        <p:attrNameLst>
                                          <p:attrName>style.visibility</p:attrName>
                                        </p:attrNameLst>
                                      </p:cBhvr>
                                      <p:to>
                                        <p:strVal val="visible"/>
                                      </p:to>
                                    </p:set>
                                    <p:anim calcmode="lin" valueType="num">
                                      <p:cBhvr additive="base">
                                        <p:cTn id="19" dur="500" fill="hold"/>
                                        <p:tgtEl>
                                          <p:spTgt spid="410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627">
                                            <p:txEl>
                                              <p:pRg st="3" end="3"/>
                                            </p:txEl>
                                          </p:spTgt>
                                        </p:tgtEl>
                                        <p:attrNameLst>
                                          <p:attrName>style.visibility</p:attrName>
                                        </p:attrNameLst>
                                      </p:cBhvr>
                                      <p:to>
                                        <p:strVal val="visible"/>
                                      </p:to>
                                    </p:set>
                                    <p:anim calcmode="lin" valueType="num">
                                      <p:cBhvr additive="base">
                                        <p:cTn id="25" dur="500" fill="hold"/>
                                        <p:tgtEl>
                                          <p:spTgt spid="410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atin typeface="Times New Roman" charset="0"/>
              </a:rPr>
              <a:t>Oxidation &amp; reduction</a:t>
            </a:r>
          </a:p>
        </p:txBody>
      </p:sp>
      <p:sp>
        <p:nvSpPr>
          <p:cNvPr id="396291" name="Rectangle 3" descr="Rectangle: Click to edit Master text styles&#10;Second level&#10;Third level&#10;Fourth level&#10;Fifth level"/>
          <p:cNvSpPr>
            <a:spLocks noGrp="1" noChangeArrowheads="1"/>
          </p:cNvSpPr>
          <p:nvPr>
            <p:ph type="body" sz="half" idx="1"/>
          </p:nvPr>
        </p:nvSpPr>
        <p:spPr>
          <a:xfrm>
            <a:off x="762001" y="1014899"/>
            <a:ext cx="3810000" cy="3505200"/>
          </a:xfrm>
        </p:spPr>
        <p:txBody>
          <a:bodyPr/>
          <a:lstStyle/>
          <a:p>
            <a:pPr eaLnBrk="1" hangingPunct="1"/>
            <a:r>
              <a:rPr lang="en-US" sz="3000" dirty="0">
                <a:latin typeface="Tahoma" charset="0"/>
              </a:rPr>
              <a:t>Oxidation</a:t>
            </a:r>
          </a:p>
          <a:p>
            <a:pPr lvl="1" eaLnBrk="1" hangingPunct="1"/>
            <a:r>
              <a:rPr lang="en-US" sz="2800" dirty="0">
                <a:latin typeface="Tahoma" charset="0"/>
                <a:ea typeface="Arial" charset="0"/>
                <a:cs typeface="Arial" charset="0"/>
              </a:rPr>
              <a:t>adding O</a:t>
            </a:r>
          </a:p>
          <a:p>
            <a:pPr lvl="1" eaLnBrk="1" hangingPunct="1"/>
            <a:r>
              <a:rPr lang="en-US" sz="2800" dirty="0">
                <a:latin typeface="Tahoma" charset="0"/>
                <a:ea typeface="Arial" charset="0"/>
                <a:cs typeface="Arial" charset="0"/>
              </a:rPr>
              <a:t>removing H </a:t>
            </a:r>
          </a:p>
          <a:p>
            <a:pPr lvl="1" eaLnBrk="1" hangingPunct="1"/>
            <a:r>
              <a:rPr lang="en-US" sz="2800" dirty="0">
                <a:latin typeface="Tahoma" charset="0"/>
                <a:ea typeface="Arial" charset="0"/>
                <a:cs typeface="Arial" charset="0"/>
              </a:rPr>
              <a:t>loss of electrons</a:t>
            </a:r>
          </a:p>
          <a:p>
            <a:pPr lvl="1" eaLnBrk="1" hangingPunct="1"/>
            <a:r>
              <a:rPr lang="en-US" sz="2800" dirty="0">
                <a:latin typeface="Tahoma" charset="0"/>
                <a:ea typeface="Arial" charset="0"/>
                <a:cs typeface="Arial" charset="0"/>
              </a:rPr>
              <a:t>releases energy</a:t>
            </a:r>
          </a:p>
          <a:p>
            <a:pPr lvl="1" eaLnBrk="1" hangingPunct="1"/>
            <a:r>
              <a:rPr lang="en-US" sz="2800" u="sng" dirty="0">
                <a:solidFill>
                  <a:srgbClr val="CC0000"/>
                </a:solidFill>
                <a:latin typeface="Tahoma" charset="0"/>
                <a:ea typeface="Arial" charset="0"/>
                <a:cs typeface="Arial" charset="0"/>
              </a:rPr>
              <a:t>exergonic</a:t>
            </a:r>
            <a:endParaRPr lang="en-US" dirty="0">
              <a:latin typeface="Tahoma" charset="0"/>
              <a:ea typeface="Arial" charset="0"/>
              <a:cs typeface="Arial" charset="0"/>
            </a:endParaRPr>
          </a:p>
        </p:txBody>
      </p:sp>
      <p:sp>
        <p:nvSpPr>
          <p:cNvPr id="396292" name="Rectangle 4" descr="Rectangle: Click to edit Master text styles&#10;Second level&#10;Third level&#10;Fourth level&#10;Fifth level"/>
          <p:cNvSpPr>
            <a:spLocks noGrp="1" noChangeArrowheads="1"/>
          </p:cNvSpPr>
          <p:nvPr>
            <p:ph type="body" sz="half" idx="2"/>
          </p:nvPr>
        </p:nvSpPr>
        <p:spPr>
          <a:xfrm>
            <a:off x="4762500" y="1018980"/>
            <a:ext cx="3810000" cy="3505200"/>
          </a:xfrm>
        </p:spPr>
        <p:txBody>
          <a:bodyPr/>
          <a:lstStyle/>
          <a:p>
            <a:pPr eaLnBrk="1" hangingPunct="1"/>
            <a:r>
              <a:rPr lang="en-US" sz="3000" dirty="0">
                <a:latin typeface="Tahoma" charset="0"/>
              </a:rPr>
              <a:t>Reduction</a:t>
            </a:r>
          </a:p>
          <a:p>
            <a:pPr lvl="1" eaLnBrk="1" hangingPunct="1"/>
            <a:r>
              <a:rPr lang="en-US" sz="2800" dirty="0">
                <a:latin typeface="Tahoma" charset="0"/>
                <a:ea typeface="Arial" charset="0"/>
                <a:cs typeface="Arial" charset="0"/>
              </a:rPr>
              <a:t>removing O</a:t>
            </a:r>
          </a:p>
          <a:p>
            <a:pPr lvl="1" eaLnBrk="1" hangingPunct="1"/>
            <a:r>
              <a:rPr lang="en-US" sz="2800" dirty="0">
                <a:latin typeface="Tahoma" charset="0"/>
                <a:ea typeface="Arial" charset="0"/>
                <a:cs typeface="Arial" charset="0"/>
              </a:rPr>
              <a:t>adding H </a:t>
            </a:r>
          </a:p>
          <a:p>
            <a:pPr lvl="1" eaLnBrk="1" hangingPunct="1"/>
            <a:r>
              <a:rPr lang="en-US" sz="2800" dirty="0">
                <a:latin typeface="Tahoma" charset="0"/>
                <a:ea typeface="Arial" charset="0"/>
                <a:cs typeface="Arial" charset="0"/>
              </a:rPr>
              <a:t>gain of electrons</a:t>
            </a:r>
          </a:p>
          <a:p>
            <a:pPr lvl="1" eaLnBrk="1" hangingPunct="1"/>
            <a:r>
              <a:rPr lang="en-US" sz="2800" dirty="0">
                <a:latin typeface="Tahoma" charset="0"/>
                <a:ea typeface="Arial" charset="0"/>
                <a:cs typeface="Arial" charset="0"/>
              </a:rPr>
              <a:t>stores energy</a:t>
            </a:r>
          </a:p>
          <a:p>
            <a:pPr lvl="1" eaLnBrk="1" hangingPunct="1"/>
            <a:r>
              <a:rPr lang="en-US" sz="2800" u="sng" dirty="0">
                <a:solidFill>
                  <a:srgbClr val="CC0000"/>
                </a:solidFill>
                <a:latin typeface="Tahoma" charset="0"/>
                <a:ea typeface="Arial" charset="0"/>
                <a:cs typeface="Arial" charset="0"/>
              </a:rPr>
              <a:t>endergonic</a:t>
            </a:r>
            <a:endParaRPr lang="en-US" sz="2800" dirty="0">
              <a:latin typeface="Tahoma" charset="0"/>
              <a:ea typeface="Arial" charset="0"/>
              <a:cs typeface="Arial" charset="0"/>
            </a:endParaRPr>
          </a:p>
        </p:txBody>
      </p:sp>
      <p:grpSp>
        <p:nvGrpSpPr>
          <p:cNvPr id="60420" name="Group 17"/>
          <p:cNvGrpSpPr>
            <a:grpSpLocks/>
          </p:cNvGrpSpPr>
          <p:nvPr/>
        </p:nvGrpSpPr>
        <p:grpSpPr bwMode="auto">
          <a:xfrm>
            <a:off x="762000" y="4800600"/>
            <a:ext cx="7772400" cy="1479550"/>
            <a:chOff x="528" y="3398"/>
            <a:chExt cx="4896" cy="932"/>
          </a:xfrm>
        </p:grpSpPr>
        <p:grpSp>
          <p:nvGrpSpPr>
            <p:cNvPr id="60421" name="Group 18"/>
            <p:cNvGrpSpPr>
              <a:grpSpLocks/>
            </p:cNvGrpSpPr>
            <p:nvPr/>
          </p:nvGrpSpPr>
          <p:grpSpPr bwMode="auto">
            <a:xfrm>
              <a:off x="528" y="3408"/>
              <a:ext cx="4896" cy="912"/>
              <a:chOff x="528" y="3408"/>
              <a:chExt cx="4896" cy="912"/>
            </a:xfrm>
          </p:grpSpPr>
          <p:sp>
            <p:nvSpPr>
              <p:cNvPr id="60426" name="Rectangle 19"/>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p>
                <a:endParaRPr lang="en-US"/>
              </a:p>
            </p:txBody>
          </p:sp>
          <p:grpSp>
            <p:nvGrpSpPr>
              <p:cNvPr id="60427" name="Group 20"/>
              <p:cNvGrpSpPr>
                <a:grpSpLocks/>
              </p:cNvGrpSpPr>
              <p:nvPr/>
            </p:nvGrpSpPr>
            <p:grpSpPr bwMode="auto">
              <a:xfrm>
                <a:off x="743" y="3672"/>
                <a:ext cx="4431" cy="346"/>
                <a:chOff x="743" y="3672"/>
                <a:chExt cx="4431" cy="346"/>
              </a:xfrm>
            </p:grpSpPr>
            <p:sp>
              <p:nvSpPr>
                <p:cNvPr id="60428" name="Rectangle 21"/>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C</a:t>
                  </a:r>
                  <a:r>
                    <a:rPr lang="en-US" sz="2600" baseline="-25000">
                      <a:solidFill>
                        <a:srgbClr val="CC0000"/>
                      </a:solidFill>
                    </a:rPr>
                    <a:t>6</a:t>
                  </a:r>
                  <a:r>
                    <a:rPr lang="en-US" sz="2600">
                      <a:solidFill>
                        <a:srgbClr val="CC0000"/>
                      </a:solidFill>
                    </a:rPr>
                    <a:t>H</a:t>
                  </a:r>
                  <a:r>
                    <a:rPr lang="en-US" sz="2600" baseline="-25000">
                      <a:solidFill>
                        <a:srgbClr val="CC0000"/>
                      </a:solidFill>
                    </a:rPr>
                    <a:t>12</a:t>
                  </a:r>
                  <a:r>
                    <a:rPr lang="en-US" sz="2600">
                      <a:solidFill>
                        <a:srgbClr val="CC0000"/>
                      </a:solidFill>
                    </a:rPr>
                    <a:t>O</a:t>
                  </a:r>
                  <a:r>
                    <a:rPr lang="en-US" sz="2600" baseline="-25000">
                      <a:solidFill>
                        <a:srgbClr val="CC0000"/>
                      </a:solidFill>
                    </a:rPr>
                    <a:t>6</a:t>
                  </a:r>
                  <a:endParaRPr lang="en-US" sz="2600" baseline="-25000">
                    <a:solidFill>
                      <a:schemeClr val="tx2"/>
                    </a:solidFill>
                  </a:endParaRPr>
                </a:p>
              </p:txBody>
            </p:sp>
            <p:sp>
              <p:nvSpPr>
                <p:cNvPr id="60429" name="Rectangle 22"/>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6O</a:t>
                  </a:r>
                  <a:r>
                    <a:rPr lang="en-US" sz="2600" baseline="-25000">
                      <a:solidFill>
                        <a:srgbClr val="CC0000"/>
                      </a:solidFill>
                    </a:rPr>
                    <a:t>2</a:t>
                  </a:r>
                  <a:endParaRPr lang="en-US" sz="2600" baseline="-25000">
                    <a:solidFill>
                      <a:schemeClr val="tx2"/>
                    </a:solidFill>
                  </a:endParaRPr>
                </a:p>
              </p:txBody>
            </p:sp>
            <p:sp>
              <p:nvSpPr>
                <p:cNvPr id="60430" name="Rectangle 23"/>
                <p:cNvSpPr>
                  <a:spLocks noChangeArrowheads="1"/>
                </p:cNvSpPr>
                <p:nvPr/>
              </p:nvSpPr>
              <p:spPr bwMode="auto">
                <a:xfrm>
                  <a:off x="2928"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6CO</a:t>
                  </a:r>
                  <a:r>
                    <a:rPr lang="en-US" sz="2600" baseline="-25000">
                      <a:solidFill>
                        <a:srgbClr val="CC0000"/>
                      </a:solidFill>
                    </a:rPr>
                    <a:t>2</a:t>
                  </a:r>
                  <a:endParaRPr lang="en-US" sz="2600" baseline="-25000">
                    <a:solidFill>
                      <a:schemeClr val="tx2"/>
                    </a:solidFill>
                  </a:endParaRPr>
                </a:p>
              </p:txBody>
            </p:sp>
            <p:sp>
              <p:nvSpPr>
                <p:cNvPr id="60431" name="Rectangle 24"/>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6H</a:t>
                  </a:r>
                  <a:r>
                    <a:rPr lang="en-US" sz="2600" baseline="-25000">
                      <a:solidFill>
                        <a:srgbClr val="CC0000"/>
                      </a:solidFill>
                    </a:rPr>
                    <a:t>2</a:t>
                  </a:r>
                  <a:r>
                    <a:rPr lang="en-US" sz="2600">
                      <a:solidFill>
                        <a:srgbClr val="CC0000"/>
                      </a:solidFill>
                    </a:rPr>
                    <a:t>O</a:t>
                  </a:r>
                </a:p>
              </p:txBody>
            </p:sp>
            <p:sp>
              <p:nvSpPr>
                <p:cNvPr id="60432" name="Rectangle 25"/>
                <p:cNvSpPr>
                  <a:spLocks noChangeArrowheads="1"/>
                </p:cNvSpPr>
                <p:nvPr/>
              </p:nvSpPr>
              <p:spPr bwMode="auto">
                <a:xfrm>
                  <a:off x="4642"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CC0000"/>
                      </a:solidFill>
                    </a:rPr>
                    <a:t>ATP</a:t>
                  </a:r>
                </a:p>
              </p:txBody>
            </p:sp>
            <p:sp>
              <p:nvSpPr>
                <p:cNvPr id="60433" name="Rectangle 26"/>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sym typeface="Symbol" charset="0"/>
                    </a:rPr>
                    <a:t></a:t>
                  </a:r>
                </a:p>
              </p:txBody>
            </p:sp>
            <p:sp>
              <p:nvSpPr>
                <p:cNvPr id="60434" name="Rectangle 27"/>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60435" name="Rectangle 28"/>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sp>
              <p:nvSpPr>
                <p:cNvPr id="60436" name="Rectangle 29"/>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a:solidFill>
                        <a:srgbClr val="0F116A"/>
                      </a:solidFill>
                    </a:rPr>
                    <a:t>+</a:t>
                  </a:r>
                </a:p>
              </p:txBody>
            </p:sp>
          </p:grpSp>
        </p:grpSp>
        <p:sp>
          <p:nvSpPr>
            <p:cNvPr id="60422" name="Freeform 30"/>
            <p:cNvSpPr>
              <a:spLocks/>
            </p:cNvSpPr>
            <p:nvPr/>
          </p:nvSpPr>
          <p:spPr bwMode="auto">
            <a:xfrm>
              <a:off x="1104" y="3504"/>
              <a:ext cx="2112" cy="288"/>
            </a:xfrm>
            <a:custGeom>
              <a:avLst/>
              <a:gdLst>
                <a:gd name="T0" fmla="*/ 0 w 2112"/>
                <a:gd name="T1" fmla="*/ 972 h 192"/>
                <a:gd name="T2" fmla="*/ 0 w 2112"/>
                <a:gd name="T3" fmla="*/ 0 h 192"/>
                <a:gd name="T4" fmla="*/ 2112 w 2112"/>
                <a:gd name="T5" fmla="*/ 0 h 192"/>
                <a:gd name="T6" fmla="*/ 2112 w 2112"/>
                <a:gd name="T7" fmla="*/ 729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a:solidFill>
                <a:srgbClr val="FF8A0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3" name="Text Box 31"/>
            <p:cNvSpPr txBox="1">
              <a:spLocks noChangeArrowheads="1"/>
            </p:cNvSpPr>
            <p:nvPr/>
          </p:nvSpPr>
          <p:spPr bwMode="auto">
            <a:xfrm>
              <a:off x="1728" y="3398"/>
              <a:ext cx="827"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00000"/>
                  </a:solidFill>
                </a:rPr>
                <a:t>oxidation</a:t>
              </a:r>
              <a:endParaRPr lang="en-US" sz="2800"/>
            </a:p>
          </p:txBody>
        </p:sp>
        <p:sp>
          <p:nvSpPr>
            <p:cNvPr id="60424" name="Freeform 32"/>
            <p:cNvSpPr>
              <a:spLocks/>
            </p:cNvSpPr>
            <p:nvPr/>
          </p:nvSpPr>
          <p:spPr bwMode="auto">
            <a:xfrm>
              <a:off x="2160" y="3984"/>
              <a:ext cx="2016" cy="240"/>
            </a:xfrm>
            <a:custGeom>
              <a:avLst/>
              <a:gdLst>
                <a:gd name="T0" fmla="*/ 0 w 2064"/>
                <a:gd name="T1" fmla="*/ 0 h 192"/>
                <a:gd name="T2" fmla="*/ 0 w 2064"/>
                <a:gd name="T3" fmla="*/ 469 h 192"/>
                <a:gd name="T4" fmla="*/ 1878 w 2064"/>
                <a:gd name="T5" fmla="*/ 469 h 192"/>
                <a:gd name="T6" fmla="*/ 1878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a:solidFill>
                <a:srgbClr val="198D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5" name="Text Box 33"/>
            <p:cNvSpPr txBox="1">
              <a:spLocks noChangeArrowheads="1"/>
            </p:cNvSpPr>
            <p:nvPr/>
          </p:nvSpPr>
          <p:spPr bwMode="auto">
            <a:xfrm>
              <a:off x="2727" y="4080"/>
              <a:ext cx="845"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solidFill>
                    <a:srgbClr val="000000"/>
                  </a:solidFill>
                </a:rPr>
                <a:t>reduction</a:t>
              </a:r>
              <a:endParaRPr lang="en-US" sz="2800"/>
            </a:p>
          </p:txBody>
        </p:sp>
      </p:grpSp>
    </p:spTree>
    <p:extLst>
      <p:ext uri="{BB962C8B-B14F-4D97-AF65-F5344CB8AC3E}">
        <p14:creationId xmlns:p14="http://schemas.microsoft.com/office/powerpoint/2010/main" val="3836722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anim calcmode="lin" valueType="num">
                                      <p:cBhvr additive="base">
                                        <p:cTn id="7"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6292">
                                            <p:txEl>
                                              <p:pRg st="1" end="1"/>
                                            </p:txEl>
                                          </p:spTgt>
                                        </p:tgtEl>
                                        <p:attrNameLst>
                                          <p:attrName>style.visibility</p:attrName>
                                        </p:attrNameLst>
                                      </p:cBhvr>
                                      <p:to>
                                        <p:strVal val="visible"/>
                                      </p:to>
                                    </p:set>
                                    <p:anim calcmode="lin" valueType="num">
                                      <p:cBhvr additive="base">
                                        <p:cTn id="12" dur="500" fill="hold"/>
                                        <p:tgtEl>
                                          <p:spTgt spid="39629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62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6291">
                                            <p:txEl>
                                              <p:pRg st="2" end="2"/>
                                            </p:txEl>
                                          </p:spTgt>
                                        </p:tgtEl>
                                        <p:attrNameLst>
                                          <p:attrName>style.visibility</p:attrName>
                                        </p:attrNameLst>
                                      </p:cBhvr>
                                      <p:to>
                                        <p:strVal val="visible"/>
                                      </p:to>
                                    </p:set>
                                    <p:anim calcmode="lin" valueType="num">
                                      <p:cBhvr additive="base">
                                        <p:cTn id="18"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396292">
                                            <p:txEl>
                                              <p:pRg st="2" end="2"/>
                                            </p:txEl>
                                          </p:spTgt>
                                        </p:tgtEl>
                                        <p:attrNameLst>
                                          <p:attrName>style.visibility</p:attrName>
                                        </p:attrNameLst>
                                      </p:cBhvr>
                                      <p:to>
                                        <p:strVal val="visible"/>
                                      </p:to>
                                    </p:set>
                                    <p:anim calcmode="lin" valueType="num">
                                      <p:cBhvr additive="base">
                                        <p:cTn id="23" dur="500" fill="hold"/>
                                        <p:tgtEl>
                                          <p:spTgt spid="39629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62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6291">
                                            <p:txEl>
                                              <p:pRg st="3" end="3"/>
                                            </p:txEl>
                                          </p:spTgt>
                                        </p:tgtEl>
                                        <p:attrNameLst>
                                          <p:attrName>style.visibility</p:attrName>
                                        </p:attrNameLst>
                                      </p:cBhvr>
                                      <p:to>
                                        <p:strVal val="visible"/>
                                      </p:to>
                                    </p:set>
                                    <p:anim calcmode="lin" valueType="num">
                                      <p:cBhvr additive="base">
                                        <p:cTn id="29"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396292">
                                            <p:txEl>
                                              <p:pRg st="3" end="3"/>
                                            </p:txEl>
                                          </p:spTgt>
                                        </p:tgtEl>
                                        <p:attrNameLst>
                                          <p:attrName>style.visibility</p:attrName>
                                        </p:attrNameLst>
                                      </p:cBhvr>
                                      <p:to>
                                        <p:strVal val="visible"/>
                                      </p:to>
                                    </p:set>
                                    <p:anim calcmode="lin" valueType="num">
                                      <p:cBhvr additive="base">
                                        <p:cTn id="34" dur="500" fill="hold"/>
                                        <p:tgtEl>
                                          <p:spTgt spid="396292">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62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96291">
                                            <p:txEl>
                                              <p:pRg st="4" end="4"/>
                                            </p:txEl>
                                          </p:spTgt>
                                        </p:tgtEl>
                                        <p:attrNameLst>
                                          <p:attrName>style.visibility</p:attrName>
                                        </p:attrNameLst>
                                      </p:cBhvr>
                                      <p:to>
                                        <p:strVal val="visible"/>
                                      </p:to>
                                    </p:set>
                                    <p:anim calcmode="lin" valueType="num">
                                      <p:cBhvr additive="base">
                                        <p:cTn id="40"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par>
                          <p:cTn id="42" fill="hold" nodeType="afterGroup">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396292">
                                            <p:txEl>
                                              <p:pRg st="4" end="4"/>
                                            </p:txEl>
                                          </p:spTgt>
                                        </p:tgtEl>
                                        <p:attrNameLst>
                                          <p:attrName>style.visibility</p:attrName>
                                        </p:attrNameLst>
                                      </p:cBhvr>
                                      <p:to>
                                        <p:strVal val="visible"/>
                                      </p:to>
                                    </p:set>
                                    <p:anim calcmode="lin" valueType="num">
                                      <p:cBhvr additive="base">
                                        <p:cTn id="45" dur="500" fill="hold"/>
                                        <p:tgtEl>
                                          <p:spTgt spid="39629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962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96291">
                                            <p:txEl>
                                              <p:pRg st="5" end="5"/>
                                            </p:txEl>
                                          </p:spTgt>
                                        </p:tgtEl>
                                        <p:attrNameLst>
                                          <p:attrName>style.visibility</p:attrName>
                                        </p:attrNameLst>
                                      </p:cBhvr>
                                      <p:to>
                                        <p:strVal val="visible"/>
                                      </p:to>
                                    </p:set>
                                    <p:anim calcmode="lin" valueType="num">
                                      <p:cBhvr additive="base">
                                        <p:cTn id="51"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par>
                          <p:cTn id="53" fill="hold" nodeType="afterGroup">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396292">
                                            <p:txEl>
                                              <p:pRg st="5" end="5"/>
                                            </p:txEl>
                                          </p:spTgt>
                                        </p:tgtEl>
                                        <p:attrNameLst>
                                          <p:attrName>style.visibility</p:attrName>
                                        </p:attrNameLst>
                                      </p:cBhvr>
                                      <p:to>
                                        <p:strVal val="visible"/>
                                      </p:to>
                                    </p:set>
                                    <p:anim calcmode="lin" valueType="num">
                                      <p:cBhvr additive="base">
                                        <p:cTn id="56" dur="500" fill="hold"/>
                                        <p:tgtEl>
                                          <p:spTgt spid="396292">
                                            <p:txEl>
                                              <p:pRg st="5" end="5"/>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9629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292"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title"/>
          </p:nvPr>
        </p:nvSpPr>
        <p:spPr>
          <a:xfrm>
            <a:off x="193675" y="180975"/>
            <a:ext cx="8534400" cy="914400"/>
          </a:xfrm>
        </p:spPr>
        <p:txBody>
          <a:bodyPr>
            <a:normAutofit fontScale="90000"/>
          </a:bodyPr>
          <a:lstStyle/>
          <a:p>
            <a:pPr marL="744538" indent="-744538" eaLnBrk="1" hangingPunct="1"/>
            <a:r>
              <a:rPr lang="en-US" sz="3200">
                <a:latin typeface="Times New Roman" charset="0"/>
              </a:rPr>
              <a:t>6.11 </a:t>
            </a:r>
            <a:r>
              <a:rPr lang="en-US" sz="3200">
                <a:solidFill>
                  <a:srgbClr val="0060AF"/>
                </a:solidFill>
                <a:latin typeface="Times New Roman" charset="0"/>
              </a:rPr>
              <a:t>CONNECTION:</a:t>
            </a:r>
            <a:r>
              <a:rPr lang="en-US" sz="3200">
                <a:latin typeface="Times New Roman" charset="0"/>
              </a:rPr>
              <a:t> Certain poisons interrupt critical events in cellular respiration</a:t>
            </a:r>
          </a:p>
        </p:txBody>
      </p:sp>
      <p:sp>
        <p:nvSpPr>
          <p:cNvPr id="225282" name="Rectangle 3"/>
          <p:cNvSpPr>
            <a:spLocks noGrp="1" noChangeArrowheads="1"/>
          </p:cNvSpPr>
          <p:nvPr>
            <p:ph type="body" idx="1"/>
          </p:nvPr>
        </p:nvSpPr>
        <p:spPr>
          <a:xfrm>
            <a:off x="168275" y="1298575"/>
            <a:ext cx="8534400" cy="5006975"/>
          </a:xfrm>
        </p:spPr>
        <p:txBody>
          <a:bodyPr/>
          <a:lstStyle/>
          <a:p>
            <a:pPr eaLnBrk="1" hangingPunct="1"/>
            <a:r>
              <a:rPr lang="en-US">
                <a:latin typeface="Tahoma" charset="0"/>
              </a:rPr>
              <a:t>There are three different categories of cellular poisons that affect cellular respiration</a:t>
            </a:r>
          </a:p>
          <a:p>
            <a:pPr lvl="1" eaLnBrk="1" hangingPunct="1">
              <a:buFontTx/>
              <a:buChar char="–"/>
            </a:pPr>
            <a:r>
              <a:rPr lang="en-US">
                <a:latin typeface="Tahoma" charset="0"/>
                <a:ea typeface="Arial" charset="0"/>
                <a:cs typeface="Arial" charset="0"/>
              </a:rPr>
              <a:t>The first category blocks the electron transport chain (for example, rotenone, cyanide, and carbon monoxide)</a:t>
            </a:r>
          </a:p>
          <a:p>
            <a:pPr lvl="1" eaLnBrk="1" hangingPunct="1">
              <a:buFontTx/>
              <a:buChar char="–"/>
            </a:pPr>
            <a:r>
              <a:rPr lang="en-US">
                <a:latin typeface="Tahoma" charset="0"/>
                <a:ea typeface="Arial" charset="0"/>
                <a:cs typeface="Arial" charset="0"/>
              </a:rPr>
              <a:t>The second inhibits ATP synthase (for example, oligomycin)</a:t>
            </a:r>
          </a:p>
          <a:p>
            <a:pPr lvl="1" eaLnBrk="1" hangingPunct="1">
              <a:buFontTx/>
              <a:buChar char="–"/>
            </a:pPr>
            <a:r>
              <a:rPr lang="en-US">
                <a:latin typeface="Tahoma" charset="0"/>
                <a:ea typeface="Arial" charset="0"/>
                <a:cs typeface="Arial" charset="0"/>
              </a:rPr>
              <a:t>Finally, the third makes the membrane leaky to hydrogen ions (for example, dinitrophenol)</a:t>
            </a:r>
          </a:p>
          <a:p>
            <a:pPr eaLnBrk="1" hangingPunct="1">
              <a:buFontTx/>
              <a:buChar char="–"/>
            </a:pPr>
            <a:endParaRPr lang="en-US">
              <a:latin typeface="Tahoma" charset="0"/>
            </a:endParaRPr>
          </a:p>
        </p:txBody>
      </p:sp>
      <p:sp>
        <p:nvSpPr>
          <p:cNvPr id="225283" name="Line 4"/>
          <p:cNvSpPr>
            <a:spLocks noChangeShapeType="1"/>
          </p:cNvSpPr>
          <p:nvPr/>
        </p:nvSpPr>
        <p:spPr bwMode="auto">
          <a:xfrm>
            <a:off x="1952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28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28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303687625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a:xfrm>
            <a:off x="193675" y="180975"/>
            <a:ext cx="8534400" cy="914400"/>
          </a:xfrm>
        </p:spPr>
        <p:txBody>
          <a:bodyPr>
            <a:normAutofit fontScale="90000"/>
          </a:bodyPr>
          <a:lstStyle/>
          <a:p>
            <a:pPr marL="744538" indent="-744538" eaLnBrk="1" hangingPunct="1"/>
            <a:r>
              <a:rPr lang="en-US" sz="3200">
                <a:latin typeface="Times New Roman" charset="0"/>
              </a:rPr>
              <a:t>6.12 Review: Each molecule of glucose yields many molecules of ATP</a:t>
            </a:r>
          </a:p>
        </p:txBody>
      </p:sp>
      <p:sp>
        <p:nvSpPr>
          <p:cNvPr id="229378" name="Rectangle 3"/>
          <p:cNvSpPr>
            <a:spLocks noGrp="1" noChangeArrowheads="1"/>
          </p:cNvSpPr>
          <p:nvPr>
            <p:ph type="body" idx="1"/>
          </p:nvPr>
        </p:nvSpPr>
        <p:spPr>
          <a:xfrm>
            <a:off x="168275" y="1298575"/>
            <a:ext cx="8534400" cy="4425950"/>
          </a:xfrm>
        </p:spPr>
        <p:txBody>
          <a:bodyPr>
            <a:normAutofit lnSpcReduction="10000"/>
          </a:bodyPr>
          <a:lstStyle/>
          <a:p>
            <a:pPr eaLnBrk="1" hangingPunct="1"/>
            <a:r>
              <a:rPr lang="en-US">
                <a:latin typeface="Tahoma" charset="0"/>
              </a:rPr>
              <a:t>Recall that the energy payoff of cellular respiration involves (1) glycolysis, (2) alteration of pyruvate, (3) the citric acid cycle, and (4) oxidative phosphorylation</a:t>
            </a:r>
          </a:p>
          <a:p>
            <a:pPr lvl="1" eaLnBrk="1" hangingPunct="1">
              <a:buFontTx/>
              <a:buChar char="–"/>
            </a:pPr>
            <a:r>
              <a:rPr lang="en-US">
                <a:latin typeface="Tahoma" charset="0"/>
                <a:ea typeface="Arial" charset="0"/>
                <a:cs typeface="Arial" charset="0"/>
              </a:rPr>
              <a:t>The total yield of ATP molecules per glucose molecule has a theoretical maximum of about 38</a:t>
            </a:r>
          </a:p>
          <a:p>
            <a:pPr lvl="1" eaLnBrk="1" hangingPunct="1">
              <a:buFontTx/>
              <a:buChar char="–"/>
            </a:pPr>
            <a:r>
              <a:rPr lang="en-US">
                <a:latin typeface="Tahoma" charset="0"/>
                <a:ea typeface="Arial" charset="0"/>
                <a:cs typeface="Arial" charset="0"/>
              </a:rPr>
              <a:t>This is about 40% of a glucose molecule potential energy</a:t>
            </a:r>
          </a:p>
          <a:p>
            <a:pPr lvl="1" eaLnBrk="1" hangingPunct="1">
              <a:buFontTx/>
              <a:buChar char="–"/>
            </a:pPr>
            <a:r>
              <a:rPr lang="en-US">
                <a:latin typeface="Tahoma" charset="0"/>
                <a:ea typeface="Arial" charset="0"/>
                <a:cs typeface="Arial" charset="0"/>
              </a:rPr>
              <a:t>Additionally, water and CO</a:t>
            </a:r>
            <a:r>
              <a:rPr lang="en-US" baseline="-25000">
                <a:latin typeface="Tahoma" charset="0"/>
                <a:ea typeface="Arial" charset="0"/>
                <a:cs typeface="Arial" charset="0"/>
              </a:rPr>
              <a:t>2</a:t>
            </a:r>
            <a:r>
              <a:rPr lang="en-US">
                <a:latin typeface="Tahoma" charset="0"/>
                <a:ea typeface="Arial" charset="0"/>
                <a:cs typeface="Arial" charset="0"/>
              </a:rPr>
              <a:t> are produced</a:t>
            </a:r>
          </a:p>
        </p:txBody>
      </p:sp>
      <p:sp>
        <p:nvSpPr>
          <p:cNvPr id="229379" name="Line 4"/>
          <p:cNvSpPr>
            <a:spLocks noChangeShapeType="1"/>
          </p:cNvSpPr>
          <p:nvPr/>
        </p:nvSpPr>
        <p:spPr bwMode="auto">
          <a:xfrm>
            <a:off x="1952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938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938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78688275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7" descr="06_12CellRespATPyiel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782638"/>
            <a:ext cx="8529637"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6" name="Text Box 8"/>
          <p:cNvSpPr txBox="1">
            <a:spLocks noChangeArrowheads="1"/>
          </p:cNvSpPr>
          <p:nvPr/>
        </p:nvSpPr>
        <p:spPr bwMode="auto">
          <a:xfrm>
            <a:off x="546100" y="1008063"/>
            <a:ext cx="822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Cytoplasm</a:t>
            </a:r>
          </a:p>
        </p:txBody>
      </p:sp>
      <p:sp>
        <p:nvSpPr>
          <p:cNvPr id="231427" name="Text Box 9"/>
          <p:cNvSpPr txBox="1">
            <a:spLocks noChangeArrowheads="1"/>
          </p:cNvSpPr>
          <p:nvPr/>
        </p:nvSpPr>
        <p:spPr bwMode="auto">
          <a:xfrm>
            <a:off x="431800" y="2854325"/>
            <a:ext cx="6159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100"/>
              <a:t>Glucose</a:t>
            </a:r>
          </a:p>
        </p:txBody>
      </p:sp>
      <p:sp>
        <p:nvSpPr>
          <p:cNvPr id="231428" name="Text Box 10"/>
          <p:cNvSpPr txBox="1">
            <a:spLocks noChangeArrowheads="1"/>
          </p:cNvSpPr>
          <p:nvPr/>
        </p:nvSpPr>
        <p:spPr bwMode="auto">
          <a:xfrm>
            <a:off x="6510338" y="1878013"/>
            <a:ext cx="5651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FADH</a:t>
            </a:r>
            <a:r>
              <a:rPr lang="en-US" sz="1200" baseline="-25000"/>
              <a:t>2</a:t>
            </a:r>
            <a:endParaRPr lang="en-US" sz="1200"/>
          </a:p>
        </p:txBody>
      </p:sp>
      <p:sp>
        <p:nvSpPr>
          <p:cNvPr id="231429" name="Text Box 11"/>
          <p:cNvSpPr txBox="1">
            <a:spLocks noChangeArrowheads="1"/>
          </p:cNvSpPr>
          <p:nvPr/>
        </p:nvSpPr>
        <p:spPr bwMode="auto">
          <a:xfrm>
            <a:off x="6667500" y="1006475"/>
            <a:ext cx="1111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Mitochondrion</a:t>
            </a:r>
          </a:p>
        </p:txBody>
      </p:sp>
      <p:sp>
        <p:nvSpPr>
          <p:cNvPr id="231430" name="AutoShape 12"/>
          <p:cNvSpPr>
            <a:spLocks/>
          </p:cNvSpPr>
          <p:nvPr/>
        </p:nvSpPr>
        <p:spPr bwMode="auto">
          <a:xfrm rot="-5400000">
            <a:off x="4708525" y="957263"/>
            <a:ext cx="149225" cy="7835900"/>
          </a:xfrm>
          <a:prstGeom prst="leftBrace">
            <a:avLst>
              <a:gd name="adj1" fmla="val 437589"/>
              <a:gd name="adj2" fmla="val 50162"/>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1431" name="Text Box 13"/>
          <p:cNvSpPr txBox="1">
            <a:spLocks noChangeArrowheads="1"/>
          </p:cNvSpPr>
          <p:nvPr/>
        </p:nvSpPr>
        <p:spPr bwMode="auto">
          <a:xfrm>
            <a:off x="2455863" y="5243513"/>
            <a:ext cx="167005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pPr>
            <a:r>
              <a:rPr lang="en-US" sz="1200"/>
              <a:t>Maximum per glucose:</a:t>
            </a:r>
          </a:p>
        </p:txBody>
      </p:sp>
      <p:sp>
        <p:nvSpPr>
          <p:cNvPr id="231432" name="Text Box 14"/>
          <p:cNvSpPr txBox="1">
            <a:spLocks noChangeArrowheads="1"/>
          </p:cNvSpPr>
          <p:nvPr/>
        </p:nvSpPr>
        <p:spPr bwMode="auto">
          <a:xfrm>
            <a:off x="6924675" y="2570163"/>
            <a:ext cx="15081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200"/>
              <a:t>O</a:t>
            </a:r>
            <a:r>
              <a:rPr lang="en-US" sz="1000"/>
              <a:t>XIDATIVE</a:t>
            </a:r>
            <a:endParaRPr lang="en-US" sz="1200"/>
          </a:p>
          <a:p>
            <a:pPr algn="ctr">
              <a:lnSpc>
                <a:spcPct val="90000"/>
              </a:lnSpc>
            </a:pPr>
            <a:r>
              <a:rPr lang="en-US" sz="1200"/>
              <a:t>P</a:t>
            </a:r>
            <a:r>
              <a:rPr lang="en-US" sz="1000"/>
              <a:t>HOSPHORYLATION</a:t>
            </a:r>
            <a:endParaRPr lang="en-US" sz="1200"/>
          </a:p>
          <a:p>
            <a:pPr algn="ctr">
              <a:lnSpc>
                <a:spcPct val="90000"/>
              </a:lnSpc>
            </a:pPr>
            <a:r>
              <a:rPr lang="en-US" sz="1200"/>
              <a:t>(Electron Transport</a:t>
            </a:r>
          </a:p>
          <a:p>
            <a:pPr algn="ctr">
              <a:lnSpc>
                <a:spcPct val="90000"/>
              </a:lnSpc>
            </a:pPr>
            <a:r>
              <a:rPr lang="en-US" sz="1200"/>
              <a:t>and Chemiosmosis)</a:t>
            </a:r>
          </a:p>
        </p:txBody>
      </p:sp>
      <p:sp>
        <p:nvSpPr>
          <p:cNvPr id="231433" name="Text Box 15"/>
          <p:cNvSpPr txBox="1">
            <a:spLocks noChangeArrowheads="1"/>
          </p:cNvSpPr>
          <p:nvPr/>
        </p:nvSpPr>
        <p:spPr bwMode="auto">
          <a:xfrm>
            <a:off x="4495800" y="2757488"/>
            <a:ext cx="985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200"/>
              <a:t>C</a:t>
            </a:r>
            <a:r>
              <a:rPr lang="en-US" sz="1000"/>
              <a:t>ITRIC</a:t>
            </a:r>
            <a:r>
              <a:rPr lang="en-US" sz="1200"/>
              <a:t> A</a:t>
            </a:r>
            <a:r>
              <a:rPr lang="en-US" sz="1000"/>
              <a:t>CID</a:t>
            </a:r>
            <a:endParaRPr lang="en-US" sz="1200"/>
          </a:p>
          <a:p>
            <a:pPr algn="ctr">
              <a:lnSpc>
                <a:spcPct val="90000"/>
              </a:lnSpc>
            </a:pPr>
            <a:r>
              <a:rPr lang="en-US" sz="1200"/>
              <a:t>C</a:t>
            </a:r>
            <a:r>
              <a:rPr lang="en-US" sz="1000"/>
              <a:t>YCLE</a:t>
            </a:r>
            <a:endParaRPr lang="en-US" sz="1200"/>
          </a:p>
        </p:txBody>
      </p:sp>
      <p:sp>
        <p:nvSpPr>
          <p:cNvPr id="231434" name="Text Box 16"/>
          <p:cNvSpPr txBox="1">
            <a:spLocks noChangeArrowheads="1"/>
          </p:cNvSpPr>
          <p:nvPr/>
        </p:nvSpPr>
        <p:spPr bwMode="auto">
          <a:xfrm>
            <a:off x="2098675" y="868363"/>
            <a:ext cx="1314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Electron shuttle</a:t>
            </a:r>
          </a:p>
          <a:p>
            <a:pPr algn="l">
              <a:lnSpc>
                <a:spcPct val="90000"/>
              </a:lnSpc>
            </a:pPr>
            <a:r>
              <a:rPr lang="en-US" sz="1200"/>
              <a:t>across membrane</a:t>
            </a:r>
          </a:p>
        </p:txBody>
      </p:sp>
      <p:sp>
        <p:nvSpPr>
          <p:cNvPr id="231435" name="Text Box 17"/>
          <p:cNvSpPr txBox="1">
            <a:spLocks noChangeArrowheads="1"/>
          </p:cNvSpPr>
          <p:nvPr/>
        </p:nvSpPr>
        <p:spPr bwMode="auto">
          <a:xfrm>
            <a:off x="2063750" y="1366838"/>
            <a:ext cx="952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2</a:t>
            </a:r>
          </a:p>
        </p:txBody>
      </p:sp>
      <p:sp>
        <p:nvSpPr>
          <p:cNvPr id="231436" name="Text Box 18"/>
          <p:cNvSpPr txBox="1">
            <a:spLocks noChangeArrowheads="1"/>
          </p:cNvSpPr>
          <p:nvPr/>
        </p:nvSpPr>
        <p:spPr bwMode="auto">
          <a:xfrm>
            <a:off x="2209800" y="1365250"/>
            <a:ext cx="5651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NADH</a:t>
            </a:r>
          </a:p>
        </p:txBody>
      </p:sp>
      <p:sp>
        <p:nvSpPr>
          <p:cNvPr id="231437" name="Text Box 19"/>
          <p:cNvSpPr txBox="1">
            <a:spLocks noChangeArrowheads="1"/>
          </p:cNvSpPr>
          <p:nvPr/>
        </p:nvSpPr>
        <p:spPr bwMode="auto">
          <a:xfrm>
            <a:off x="3216275" y="1893888"/>
            <a:ext cx="952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2</a:t>
            </a:r>
          </a:p>
        </p:txBody>
      </p:sp>
      <p:sp>
        <p:nvSpPr>
          <p:cNvPr id="231438" name="Text Box 20"/>
          <p:cNvSpPr txBox="1">
            <a:spLocks noChangeArrowheads="1"/>
          </p:cNvSpPr>
          <p:nvPr/>
        </p:nvSpPr>
        <p:spPr bwMode="auto">
          <a:xfrm>
            <a:off x="3362325" y="1892300"/>
            <a:ext cx="5651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NADH</a:t>
            </a:r>
          </a:p>
        </p:txBody>
      </p:sp>
      <p:sp>
        <p:nvSpPr>
          <p:cNvPr id="231439" name="Text Box 21"/>
          <p:cNvSpPr txBox="1">
            <a:spLocks noChangeArrowheads="1"/>
          </p:cNvSpPr>
          <p:nvPr/>
        </p:nvSpPr>
        <p:spPr bwMode="auto">
          <a:xfrm>
            <a:off x="4025900" y="1366838"/>
            <a:ext cx="952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2</a:t>
            </a:r>
          </a:p>
        </p:txBody>
      </p:sp>
      <p:sp>
        <p:nvSpPr>
          <p:cNvPr id="231440" name="Text Box 22"/>
          <p:cNvSpPr txBox="1">
            <a:spLocks noChangeArrowheads="1"/>
          </p:cNvSpPr>
          <p:nvPr/>
        </p:nvSpPr>
        <p:spPr bwMode="auto">
          <a:xfrm>
            <a:off x="4171950" y="1365250"/>
            <a:ext cx="5651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NADH</a:t>
            </a:r>
          </a:p>
        </p:txBody>
      </p:sp>
      <p:sp>
        <p:nvSpPr>
          <p:cNvPr id="231441" name="Line 23"/>
          <p:cNvSpPr>
            <a:spLocks noChangeShapeType="1"/>
          </p:cNvSpPr>
          <p:nvPr/>
        </p:nvSpPr>
        <p:spPr bwMode="auto">
          <a:xfrm>
            <a:off x="3314700" y="1206500"/>
            <a:ext cx="187325"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1442" name="Text Box 24"/>
          <p:cNvSpPr txBox="1">
            <a:spLocks noChangeArrowheads="1"/>
          </p:cNvSpPr>
          <p:nvPr/>
        </p:nvSpPr>
        <p:spPr bwMode="auto">
          <a:xfrm>
            <a:off x="5451475" y="1878013"/>
            <a:ext cx="952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6</a:t>
            </a:r>
          </a:p>
        </p:txBody>
      </p:sp>
      <p:sp>
        <p:nvSpPr>
          <p:cNvPr id="231443" name="Text Box 25"/>
          <p:cNvSpPr txBox="1">
            <a:spLocks noChangeArrowheads="1"/>
          </p:cNvSpPr>
          <p:nvPr/>
        </p:nvSpPr>
        <p:spPr bwMode="auto">
          <a:xfrm>
            <a:off x="5622925" y="1876425"/>
            <a:ext cx="5651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NADH</a:t>
            </a:r>
          </a:p>
        </p:txBody>
      </p:sp>
      <p:sp>
        <p:nvSpPr>
          <p:cNvPr id="231444" name="Text Box 26"/>
          <p:cNvSpPr txBox="1">
            <a:spLocks noChangeArrowheads="1"/>
          </p:cNvSpPr>
          <p:nvPr/>
        </p:nvSpPr>
        <p:spPr bwMode="auto">
          <a:xfrm>
            <a:off x="6330950" y="1878013"/>
            <a:ext cx="952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2</a:t>
            </a:r>
          </a:p>
        </p:txBody>
      </p:sp>
      <p:sp>
        <p:nvSpPr>
          <p:cNvPr id="231445" name="Text Box 27"/>
          <p:cNvSpPr txBox="1">
            <a:spLocks noChangeArrowheads="1"/>
          </p:cNvSpPr>
          <p:nvPr/>
        </p:nvSpPr>
        <p:spPr bwMode="auto">
          <a:xfrm>
            <a:off x="3986213" y="1649413"/>
            <a:ext cx="9080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(or 2 FADH</a:t>
            </a:r>
            <a:r>
              <a:rPr lang="en-US" sz="1200" baseline="-25000"/>
              <a:t>2</a:t>
            </a:r>
            <a:r>
              <a:rPr lang="en-US" sz="1200"/>
              <a:t>)</a:t>
            </a:r>
          </a:p>
        </p:txBody>
      </p:sp>
      <p:sp>
        <p:nvSpPr>
          <p:cNvPr id="231446" name="Text Box 28"/>
          <p:cNvSpPr txBox="1">
            <a:spLocks noChangeArrowheads="1"/>
          </p:cNvSpPr>
          <p:nvPr/>
        </p:nvSpPr>
        <p:spPr bwMode="auto">
          <a:xfrm>
            <a:off x="3287713" y="2713038"/>
            <a:ext cx="5270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100"/>
              <a:t>2 Acetyl</a:t>
            </a:r>
          </a:p>
          <a:p>
            <a:pPr algn="ctr"/>
            <a:r>
              <a:rPr lang="en-US" sz="1100"/>
              <a:t>CoA</a:t>
            </a:r>
          </a:p>
        </p:txBody>
      </p:sp>
      <p:sp>
        <p:nvSpPr>
          <p:cNvPr id="231447" name="Text Box 29"/>
          <p:cNvSpPr txBox="1">
            <a:spLocks noChangeArrowheads="1"/>
          </p:cNvSpPr>
          <p:nvPr/>
        </p:nvSpPr>
        <p:spPr bwMode="auto">
          <a:xfrm>
            <a:off x="1009650" y="2581275"/>
            <a:ext cx="8731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200"/>
              <a:t>G</a:t>
            </a:r>
            <a:r>
              <a:rPr lang="en-US" sz="1000"/>
              <a:t>LYCOLYSIS</a:t>
            </a:r>
            <a:endParaRPr lang="en-US" sz="1200"/>
          </a:p>
        </p:txBody>
      </p:sp>
      <p:sp>
        <p:nvSpPr>
          <p:cNvPr id="231448" name="Text Box 30"/>
          <p:cNvSpPr txBox="1">
            <a:spLocks noChangeArrowheads="1"/>
          </p:cNvSpPr>
          <p:nvPr/>
        </p:nvSpPr>
        <p:spPr bwMode="auto">
          <a:xfrm>
            <a:off x="1841500" y="2705100"/>
            <a:ext cx="5842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100"/>
              <a:t>2</a:t>
            </a:r>
          </a:p>
          <a:p>
            <a:pPr algn="ctr">
              <a:lnSpc>
                <a:spcPct val="90000"/>
              </a:lnSpc>
            </a:pPr>
            <a:r>
              <a:rPr lang="en-US" sz="1100"/>
              <a:t>Pyruvate</a:t>
            </a:r>
          </a:p>
        </p:txBody>
      </p:sp>
      <p:sp>
        <p:nvSpPr>
          <p:cNvPr id="231449" name="Text Box 31"/>
          <p:cNvSpPr txBox="1">
            <a:spLocks noChangeArrowheads="1"/>
          </p:cNvSpPr>
          <p:nvPr/>
        </p:nvSpPr>
        <p:spPr bwMode="auto">
          <a:xfrm>
            <a:off x="4514850" y="5180013"/>
            <a:ext cx="5270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200"/>
              <a:t>About</a:t>
            </a:r>
          </a:p>
          <a:p>
            <a:pPr algn="ctr">
              <a:lnSpc>
                <a:spcPct val="90000"/>
              </a:lnSpc>
            </a:pPr>
            <a:r>
              <a:rPr lang="en-US" sz="1200"/>
              <a:t>38 ATP</a:t>
            </a:r>
          </a:p>
        </p:txBody>
      </p:sp>
      <p:sp>
        <p:nvSpPr>
          <p:cNvPr id="231450" name="Text Box 32"/>
          <p:cNvSpPr txBox="1">
            <a:spLocks noChangeArrowheads="1"/>
          </p:cNvSpPr>
          <p:nvPr/>
        </p:nvSpPr>
        <p:spPr bwMode="auto">
          <a:xfrm>
            <a:off x="7186613" y="4241800"/>
            <a:ext cx="117792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latin typeface="Symbol" charset="0"/>
                <a:sym typeface="Symbol" charset="0"/>
              </a:rPr>
              <a:t> </a:t>
            </a:r>
            <a:r>
              <a:rPr lang="en-US" sz="1200"/>
              <a:t>about 34 ATP</a:t>
            </a:r>
          </a:p>
        </p:txBody>
      </p:sp>
      <p:sp>
        <p:nvSpPr>
          <p:cNvPr id="231451" name="Text Box 33"/>
          <p:cNvSpPr txBox="1">
            <a:spLocks noChangeArrowheads="1"/>
          </p:cNvSpPr>
          <p:nvPr/>
        </p:nvSpPr>
        <p:spPr bwMode="auto">
          <a:xfrm>
            <a:off x="4568825" y="4468813"/>
            <a:ext cx="134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by substrate-level</a:t>
            </a:r>
          </a:p>
          <a:p>
            <a:pPr algn="l">
              <a:lnSpc>
                <a:spcPct val="90000"/>
              </a:lnSpc>
            </a:pPr>
            <a:r>
              <a:rPr lang="en-US" sz="1200"/>
              <a:t>phosphorylation</a:t>
            </a:r>
          </a:p>
        </p:txBody>
      </p:sp>
      <p:sp>
        <p:nvSpPr>
          <p:cNvPr id="231452" name="Text Box 34"/>
          <p:cNvSpPr txBox="1">
            <a:spLocks noChangeArrowheads="1"/>
          </p:cNvSpPr>
          <p:nvPr/>
        </p:nvSpPr>
        <p:spPr bwMode="auto">
          <a:xfrm>
            <a:off x="6604000" y="4468813"/>
            <a:ext cx="21717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by oxidative phosphorylation</a:t>
            </a:r>
          </a:p>
        </p:txBody>
      </p:sp>
      <p:sp>
        <p:nvSpPr>
          <p:cNvPr id="231453" name="Text Box 35"/>
          <p:cNvSpPr txBox="1">
            <a:spLocks noChangeArrowheads="1"/>
          </p:cNvSpPr>
          <p:nvPr/>
        </p:nvSpPr>
        <p:spPr bwMode="auto">
          <a:xfrm>
            <a:off x="4624388" y="4241800"/>
            <a:ext cx="117792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latin typeface="Symbol" charset="0"/>
                <a:sym typeface="Symbol" charset="0"/>
              </a:rPr>
              <a:t> </a:t>
            </a:r>
            <a:r>
              <a:rPr lang="en-US" sz="1200"/>
              <a:t>2 ATP</a:t>
            </a:r>
          </a:p>
        </p:txBody>
      </p:sp>
      <p:sp>
        <p:nvSpPr>
          <p:cNvPr id="231454" name="Text Box 36"/>
          <p:cNvSpPr txBox="1">
            <a:spLocks noChangeArrowheads="1"/>
          </p:cNvSpPr>
          <p:nvPr/>
        </p:nvSpPr>
        <p:spPr bwMode="auto">
          <a:xfrm>
            <a:off x="1190625" y="4471988"/>
            <a:ext cx="134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t>by substrate-level</a:t>
            </a:r>
          </a:p>
          <a:p>
            <a:pPr algn="l">
              <a:lnSpc>
                <a:spcPct val="90000"/>
              </a:lnSpc>
            </a:pPr>
            <a:r>
              <a:rPr lang="en-US" sz="1200"/>
              <a:t>phosphorylation</a:t>
            </a:r>
          </a:p>
        </p:txBody>
      </p:sp>
      <p:sp>
        <p:nvSpPr>
          <p:cNvPr id="231455" name="Text Box 37"/>
          <p:cNvSpPr txBox="1">
            <a:spLocks noChangeArrowheads="1"/>
          </p:cNvSpPr>
          <p:nvPr/>
        </p:nvSpPr>
        <p:spPr bwMode="auto">
          <a:xfrm>
            <a:off x="1246188" y="4244975"/>
            <a:ext cx="117792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200">
                <a:latin typeface="Symbol" charset="0"/>
                <a:sym typeface="Symbol" charset="0"/>
              </a:rPr>
              <a:t> </a:t>
            </a:r>
            <a:r>
              <a:rPr lang="en-US" sz="1200"/>
              <a:t>2 ATP</a:t>
            </a:r>
          </a:p>
        </p:txBody>
      </p:sp>
    </p:spTree>
    <p:extLst>
      <p:ext uri="{BB962C8B-B14F-4D97-AF65-F5344CB8AC3E}">
        <p14:creationId xmlns:p14="http://schemas.microsoft.com/office/powerpoint/2010/main" val="121210524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7" descr="06_16Biosynthe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36525"/>
            <a:ext cx="554196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4" name="Text Box 8"/>
          <p:cNvSpPr txBox="1">
            <a:spLocks noChangeArrowheads="1"/>
          </p:cNvSpPr>
          <p:nvPr/>
        </p:nvSpPr>
        <p:spPr bwMode="auto">
          <a:xfrm>
            <a:off x="3532188" y="5102225"/>
            <a:ext cx="21748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Cells, tissues, organisms</a:t>
            </a:r>
          </a:p>
        </p:txBody>
      </p:sp>
      <p:sp>
        <p:nvSpPr>
          <p:cNvPr id="233475" name="Text Box 9"/>
          <p:cNvSpPr txBox="1">
            <a:spLocks noChangeArrowheads="1"/>
          </p:cNvSpPr>
          <p:nvPr/>
        </p:nvSpPr>
        <p:spPr bwMode="auto">
          <a:xfrm>
            <a:off x="2422525" y="4144963"/>
            <a:ext cx="733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solidFill>
                  <a:schemeClr val="bg1"/>
                </a:solidFill>
              </a:rPr>
              <a:t>Proteins</a:t>
            </a:r>
          </a:p>
        </p:txBody>
      </p:sp>
      <p:sp>
        <p:nvSpPr>
          <p:cNvPr id="233476" name="Text Box 10"/>
          <p:cNvSpPr txBox="1">
            <a:spLocks noChangeArrowheads="1"/>
          </p:cNvSpPr>
          <p:nvPr/>
        </p:nvSpPr>
        <p:spPr bwMode="auto">
          <a:xfrm>
            <a:off x="4370388" y="4151313"/>
            <a:ext cx="387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solidFill>
                  <a:schemeClr val="bg1"/>
                </a:solidFill>
              </a:rPr>
              <a:t>Fats</a:t>
            </a:r>
          </a:p>
        </p:txBody>
      </p:sp>
      <p:sp>
        <p:nvSpPr>
          <p:cNvPr id="233477" name="Text Box 11"/>
          <p:cNvSpPr txBox="1">
            <a:spLocks noChangeArrowheads="1"/>
          </p:cNvSpPr>
          <p:nvPr/>
        </p:nvSpPr>
        <p:spPr bwMode="auto">
          <a:xfrm>
            <a:off x="6016625" y="4140200"/>
            <a:ext cx="13271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solidFill>
                  <a:schemeClr val="bg1"/>
                </a:solidFill>
              </a:rPr>
              <a:t>Carbohydrates</a:t>
            </a:r>
          </a:p>
        </p:txBody>
      </p:sp>
      <p:sp>
        <p:nvSpPr>
          <p:cNvPr id="233478" name="Text Box 12"/>
          <p:cNvSpPr txBox="1">
            <a:spLocks noChangeArrowheads="1"/>
          </p:cNvSpPr>
          <p:nvPr/>
        </p:nvSpPr>
        <p:spPr bwMode="auto">
          <a:xfrm>
            <a:off x="6454775" y="2068513"/>
            <a:ext cx="7493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Glucose</a:t>
            </a:r>
          </a:p>
        </p:txBody>
      </p:sp>
      <p:sp>
        <p:nvSpPr>
          <p:cNvPr id="233479" name="Text Box 13"/>
          <p:cNvSpPr txBox="1">
            <a:spLocks noChangeArrowheads="1"/>
          </p:cNvSpPr>
          <p:nvPr/>
        </p:nvSpPr>
        <p:spPr bwMode="auto">
          <a:xfrm>
            <a:off x="2662238" y="158750"/>
            <a:ext cx="28606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ATP needed to drive biosynthesis</a:t>
            </a:r>
          </a:p>
        </p:txBody>
      </p:sp>
      <p:sp>
        <p:nvSpPr>
          <p:cNvPr id="233480" name="Text Box 14"/>
          <p:cNvSpPr txBox="1">
            <a:spLocks noChangeArrowheads="1"/>
          </p:cNvSpPr>
          <p:nvPr/>
        </p:nvSpPr>
        <p:spPr bwMode="auto">
          <a:xfrm>
            <a:off x="2444750" y="1885950"/>
            <a:ext cx="6715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CITRIC</a:t>
            </a:r>
          </a:p>
          <a:p>
            <a:pPr algn="ctr">
              <a:lnSpc>
                <a:spcPct val="90000"/>
              </a:lnSpc>
            </a:pPr>
            <a:r>
              <a:rPr lang="en-US" sz="1400"/>
              <a:t>ACID</a:t>
            </a:r>
          </a:p>
          <a:p>
            <a:pPr algn="ctr">
              <a:lnSpc>
                <a:spcPct val="90000"/>
              </a:lnSpc>
            </a:pPr>
            <a:r>
              <a:rPr lang="en-US" sz="1400"/>
              <a:t>CYCLE</a:t>
            </a:r>
          </a:p>
        </p:txBody>
      </p:sp>
      <p:sp>
        <p:nvSpPr>
          <p:cNvPr id="233481" name="Text Box 15"/>
          <p:cNvSpPr txBox="1">
            <a:spLocks noChangeArrowheads="1"/>
          </p:cNvSpPr>
          <p:nvPr/>
        </p:nvSpPr>
        <p:spPr bwMode="auto">
          <a:xfrm>
            <a:off x="3790950" y="1930400"/>
            <a:ext cx="7334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Acetyl</a:t>
            </a:r>
          </a:p>
          <a:p>
            <a:pPr algn="ctr"/>
            <a:r>
              <a:rPr lang="en-US" sz="1400"/>
              <a:t>CoA</a:t>
            </a:r>
          </a:p>
        </p:txBody>
      </p:sp>
      <p:sp>
        <p:nvSpPr>
          <p:cNvPr id="233482" name="Text Box 16"/>
          <p:cNvSpPr txBox="1">
            <a:spLocks noChangeArrowheads="1"/>
          </p:cNvSpPr>
          <p:nvPr/>
        </p:nvSpPr>
        <p:spPr bwMode="auto">
          <a:xfrm>
            <a:off x="5030788" y="1751013"/>
            <a:ext cx="19685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GLUCOSE SYNTHESIS</a:t>
            </a:r>
          </a:p>
        </p:txBody>
      </p:sp>
      <p:sp>
        <p:nvSpPr>
          <p:cNvPr id="233483" name="Text Box 17"/>
          <p:cNvSpPr txBox="1">
            <a:spLocks noChangeArrowheads="1"/>
          </p:cNvSpPr>
          <p:nvPr/>
        </p:nvSpPr>
        <p:spPr bwMode="auto">
          <a:xfrm>
            <a:off x="4772025" y="2062163"/>
            <a:ext cx="7524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Pyruvate</a:t>
            </a:r>
          </a:p>
        </p:txBody>
      </p:sp>
      <p:sp>
        <p:nvSpPr>
          <p:cNvPr id="233484" name="Text Box 18"/>
          <p:cNvSpPr txBox="1">
            <a:spLocks noChangeArrowheads="1"/>
          </p:cNvSpPr>
          <p:nvPr/>
        </p:nvSpPr>
        <p:spPr bwMode="auto">
          <a:xfrm>
            <a:off x="2212975" y="3560763"/>
            <a:ext cx="1108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Amino acids</a:t>
            </a:r>
          </a:p>
        </p:txBody>
      </p:sp>
      <p:sp>
        <p:nvSpPr>
          <p:cNvPr id="233485" name="Text Box 19"/>
          <p:cNvSpPr txBox="1">
            <a:spLocks noChangeArrowheads="1"/>
          </p:cNvSpPr>
          <p:nvPr/>
        </p:nvSpPr>
        <p:spPr bwMode="auto">
          <a:xfrm>
            <a:off x="4602163" y="3559175"/>
            <a:ext cx="8270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Glycerol</a:t>
            </a:r>
          </a:p>
        </p:txBody>
      </p:sp>
      <p:sp>
        <p:nvSpPr>
          <p:cNvPr id="233486" name="Text Box 20"/>
          <p:cNvSpPr txBox="1">
            <a:spLocks noChangeArrowheads="1"/>
          </p:cNvSpPr>
          <p:nvPr/>
        </p:nvSpPr>
        <p:spPr bwMode="auto">
          <a:xfrm>
            <a:off x="6346825" y="3557588"/>
            <a:ext cx="6445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Sugars</a:t>
            </a:r>
          </a:p>
        </p:txBody>
      </p:sp>
      <p:sp>
        <p:nvSpPr>
          <p:cNvPr id="233487" name="Text Box 21"/>
          <p:cNvSpPr txBox="1">
            <a:spLocks noChangeArrowheads="1"/>
          </p:cNvSpPr>
          <p:nvPr/>
        </p:nvSpPr>
        <p:spPr bwMode="auto">
          <a:xfrm>
            <a:off x="3602038" y="3560763"/>
            <a:ext cx="9540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Fatty acids</a:t>
            </a:r>
          </a:p>
        </p:txBody>
      </p:sp>
      <p:sp>
        <p:nvSpPr>
          <p:cNvPr id="233488" name="Text Box 22"/>
          <p:cNvSpPr txBox="1">
            <a:spLocks noChangeArrowheads="1"/>
          </p:cNvSpPr>
          <p:nvPr/>
        </p:nvSpPr>
        <p:spPr bwMode="auto">
          <a:xfrm>
            <a:off x="1843088" y="2952750"/>
            <a:ext cx="695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Amino </a:t>
            </a:r>
          </a:p>
          <a:p>
            <a:pPr algn="l">
              <a:lnSpc>
                <a:spcPct val="90000"/>
              </a:lnSpc>
            </a:pPr>
            <a:r>
              <a:rPr lang="en-US" sz="1400"/>
              <a:t>groups</a:t>
            </a:r>
          </a:p>
        </p:txBody>
      </p:sp>
      <p:sp>
        <p:nvSpPr>
          <p:cNvPr id="233489" name="Text Box 23"/>
          <p:cNvSpPr txBox="1">
            <a:spLocks noChangeArrowheads="1"/>
          </p:cNvSpPr>
          <p:nvPr/>
        </p:nvSpPr>
        <p:spPr bwMode="auto">
          <a:xfrm>
            <a:off x="5816600" y="2058988"/>
            <a:ext cx="3429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G3P</a:t>
            </a:r>
          </a:p>
        </p:txBody>
      </p:sp>
      <p:sp>
        <p:nvSpPr>
          <p:cNvPr id="233490" name="Text Box 24"/>
          <p:cNvSpPr txBox="1">
            <a:spLocks noChangeArrowheads="1"/>
          </p:cNvSpPr>
          <p:nvPr/>
        </p:nvSpPr>
        <p:spPr bwMode="auto">
          <a:xfrm>
            <a:off x="3978275" y="630238"/>
            <a:ext cx="3429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ATP</a:t>
            </a:r>
          </a:p>
        </p:txBody>
      </p:sp>
    </p:spTree>
    <p:extLst>
      <p:ext uri="{BB962C8B-B14F-4D97-AF65-F5344CB8AC3E}">
        <p14:creationId xmlns:p14="http://schemas.microsoft.com/office/powerpoint/2010/main" val="27911426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151"/>
          <p:cNvSpPr>
            <a:spLocks noChangeArrowheads="1"/>
          </p:cNvSpPr>
          <p:nvPr/>
        </p:nvSpPr>
        <p:spPr bwMode="auto">
          <a:xfrm>
            <a:off x="0" y="2971800"/>
            <a:ext cx="9144000" cy="388620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62466" name="Rectangle 2"/>
          <p:cNvSpPr>
            <a:spLocks noGrp="1" noChangeArrowheads="1"/>
          </p:cNvSpPr>
          <p:nvPr>
            <p:ph type="title"/>
          </p:nvPr>
        </p:nvSpPr>
        <p:spPr>
          <a:xfrm>
            <a:off x="337460" y="215900"/>
            <a:ext cx="8229600" cy="1143000"/>
          </a:xfrm>
        </p:spPr>
        <p:txBody>
          <a:bodyPr/>
          <a:lstStyle/>
          <a:p>
            <a:pPr eaLnBrk="1" hangingPunct="1"/>
            <a:r>
              <a:rPr lang="en-US" dirty="0">
                <a:latin typeface="Times New Roman" charset="0"/>
              </a:rPr>
              <a:t>Moving electrons in respiration</a:t>
            </a:r>
          </a:p>
        </p:txBody>
      </p:sp>
      <p:sp>
        <p:nvSpPr>
          <p:cNvPr id="398339" name="Rectangle 3" descr="Rectangle: Click to edit Master text styles&#10;Second level&#10;Third level&#10;Fourth level&#10;Fifth level"/>
          <p:cNvSpPr>
            <a:spLocks noGrp="1" noChangeArrowheads="1"/>
          </p:cNvSpPr>
          <p:nvPr>
            <p:ph type="body" idx="1"/>
          </p:nvPr>
        </p:nvSpPr>
        <p:spPr>
          <a:xfrm>
            <a:off x="342900" y="1073539"/>
            <a:ext cx="8153400" cy="1676400"/>
          </a:xfrm>
        </p:spPr>
        <p:txBody>
          <a:bodyPr>
            <a:normAutofit lnSpcReduction="10000"/>
          </a:bodyPr>
          <a:lstStyle/>
          <a:p>
            <a:pPr eaLnBrk="1" hangingPunct="1">
              <a:lnSpc>
                <a:spcPct val="90000"/>
              </a:lnSpc>
            </a:pPr>
            <a:r>
              <a:rPr lang="en-US" sz="2600" u="sng" dirty="0">
                <a:solidFill>
                  <a:srgbClr val="CC0000"/>
                </a:solidFill>
                <a:latin typeface="Tahoma" charset="0"/>
              </a:rPr>
              <a:t>Electron carriers</a:t>
            </a:r>
            <a:r>
              <a:rPr lang="en-US" sz="2600" dirty="0">
                <a:latin typeface="Tahoma" charset="0"/>
              </a:rPr>
              <a:t> move electrons by </a:t>
            </a:r>
            <a:br>
              <a:rPr lang="en-US" sz="2600" dirty="0">
                <a:latin typeface="Tahoma" charset="0"/>
              </a:rPr>
            </a:br>
            <a:r>
              <a:rPr lang="en-US" sz="2600" dirty="0">
                <a:latin typeface="Tahoma" charset="0"/>
              </a:rPr>
              <a:t>shuttling H atoms around</a:t>
            </a:r>
          </a:p>
          <a:p>
            <a:pPr lvl="1" eaLnBrk="1" hangingPunct="1">
              <a:lnSpc>
                <a:spcPct val="90000"/>
              </a:lnSpc>
            </a:pPr>
            <a:r>
              <a:rPr lang="en-US" dirty="0">
                <a:solidFill>
                  <a:srgbClr val="CC0000"/>
                </a:solidFill>
                <a:latin typeface="Tahoma" charset="0"/>
                <a:ea typeface="Arial" charset="0"/>
                <a:cs typeface="Arial" charset="0"/>
              </a:rPr>
              <a:t>NAD</a:t>
            </a:r>
            <a:r>
              <a:rPr lang="en-US" baseline="30000" dirty="0">
                <a:solidFill>
                  <a:srgbClr val="CC0000"/>
                </a:solidFill>
                <a:latin typeface="Tahoma" charset="0"/>
                <a:ea typeface="Arial" charset="0"/>
                <a:cs typeface="Arial" charset="0"/>
              </a:rPr>
              <a:t>+</a:t>
            </a:r>
            <a:r>
              <a:rPr lang="en-US" dirty="0">
                <a:latin typeface="Tahoma" charset="0"/>
                <a:ea typeface="Arial" charset="0"/>
                <a:cs typeface="Arial" charset="0"/>
              </a:rPr>
              <a:t> </a:t>
            </a:r>
            <a:r>
              <a:rPr lang="en-US" sz="2600" dirty="0">
                <a:solidFill>
                  <a:srgbClr val="0F116A"/>
                </a:solidFill>
                <a:latin typeface="Tahoma" charset="0"/>
                <a:ea typeface="Arial" charset="0"/>
                <a:cs typeface="Arial" charset="0"/>
                <a:sym typeface="Symbol" charset="0"/>
              </a:rPr>
              <a:t></a:t>
            </a:r>
            <a:r>
              <a:rPr lang="en-US" sz="2200" dirty="0">
                <a:solidFill>
                  <a:schemeClr val="tx2"/>
                </a:solidFill>
                <a:latin typeface="Tahoma" charset="0"/>
                <a:ea typeface="Arial" charset="0"/>
                <a:cs typeface="Arial" charset="0"/>
              </a:rPr>
              <a:t> </a:t>
            </a:r>
            <a:r>
              <a:rPr lang="en-US" sz="2200" dirty="0">
                <a:latin typeface="Tahoma" charset="0"/>
                <a:ea typeface="Arial" charset="0"/>
                <a:cs typeface="Arial" charset="0"/>
              </a:rPr>
              <a:t>NADH (reduced)</a:t>
            </a:r>
          </a:p>
          <a:p>
            <a:pPr lvl="1" eaLnBrk="1" hangingPunct="1">
              <a:lnSpc>
                <a:spcPct val="90000"/>
              </a:lnSpc>
            </a:pPr>
            <a:r>
              <a:rPr lang="en-US" dirty="0">
                <a:solidFill>
                  <a:srgbClr val="CC0000"/>
                </a:solidFill>
                <a:latin typeface="Tahoma" charset="0"/>
                <a:ea typeface="Arial" charset="0"/>
                <a:cs typeface="Arial" charset="0"/>
              </a:rPr>
              <a:t>FAD</a:t>
            </a:r>
            <a:r>
              <a:rPr lang="en-US" baseline="30000" dirty="0">
                <a:solidFill>
                  <a:srgbClr val="CC0000"/>
                </a:solidFill>
                <a:latin typeface="Tahoma" charset="0"/>
                <a:ea typeface="Arial" charset="0"/>
                <a:cs typeface="Arial" charset="0"/>
              </a:rPr>
              <a:t>+2</a:t>
            </a:r>
            <a:r>
              <a:rPr lang="en-US" baseline="30000" dirty="0">
                <a:latin typeface="Tahoma" charset="0"/>
                <a:ea typeface="Arial" charset="0"/>
                <a:cs typeface="Arial" charset="0"/>
              </a:rPr>
              <a:t> </a:t>
            </a:r>
            <a:r>
              <a:rPr lang="en-US" sz="2600" dirty="0">
                <a:solidFill>
                  <a:srgbClr val="0F116A"/>
                </a:solidFill>
                <a:latin typeface="Tahoma" charset="0"/>
                <a:ea typeface="Arial" charset="0"/>
                <a:cs typeface="Arial" charset="0"/>
                <a:sym typeface="Symbol" charset="0"/>
              </a:rPr>
              <a:t></a:t>
            </a:r>
            <a:r>
              <a:rPr lang="en-US" sz="2200" dirty="0">
                <a:solidFill>
                  <a:schemeClr val="tx2"/>
                </a:solidFill>
                <a:latin typeface="Tahoma" charset="0"/>
                <a:ea typeface="Arial" charset="0"/>
                <a:cs typeface="Arial" charset="0"/>
              </a:rPr>
              <a:t> </a:t>
            </a:r>
            <a:r>
              <a:rPr lang="en-US" sz="2200" dirty="0">
                <a:latin typeface="Tahoma" charset="0"/>
                <a:ea typeface="Arial" charset="0"/>
                <a:cs typeface="Arial" charset="0"/>
              </a:rPr>
              <a:t>FADH</a:t>
            </a:r>
            <a:r>
              <a:rPr lang="en-US" sz="2200" baseline="-25000" dirty="0">
                <a:latin typeface="Tahoma" charset="0"/>
                <a:ea typeface="Arial" charset="0"/>
                <a:cs typeface="Arial" charset="0"/>
              </a:rPr>
              <a:t>2 </a:t>
            </a:r>
            <a:r>
              <a:rPr lang="en-US" sz="2200" dirty="0">
                <a:latin typeface="Tahoma" charset="0"/>
                <a:ea typeface="Arial" charset="0"/>
                <a:cs typeface="Arial" charset="0"/>
              </a:rPr>
              <a:t>(reduced)</a:t>
            </a:r>
            <a:endParaRPr lang="en-US" dirty="0">
              <a:latin typeface="Tahoma" charset="0"/>
              <a:ea typeface="Arial" charset="0"/>
              <a:cs typeface="Arial" charset="0"/>
            </a:endParaRPr>
          </a:p>
        </p:txBody>
      </p:sp>
      <p:grpSp>
        <p:nvGrpSpPr>
          <p:cNvPr id="2" name="Group 170"/>
          <p:cNvGrpSpPr>
            <a:grpSpLocks/>
          </p:cNvGrpSpPr>
          <p:nvPr/>
        </p:nvGrpSpPr>
        <p:grpSpPr bwMode="auto">
          <a:xfrm>
            <a:off x="2990850" y="4175125"/>
            <a:ext cx="1047750" cy="641350"/>
            <a:chOff x="1884" y="2630"/>
            <a:chExt cx="660" cy="404"/>
          </a:xfrm>
        </p:grpSpPr>
        <p:sp>
          <p:nvSpPr>
            <p:cNvPr id="62557" name="Rectangle 98"/>
            <p:cNvSpPr>
              <a:spLocks noChangeArrowheads="1"/>
            </p:cNvSpPr>
            <p:nvPr/>
          </p:nvSpPr>
          <p:spPr bwMode="auto">
            <a:xfrm>
              <a:off x="1884" y="2630"/>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a:solidFill>
                    <a:srgbClr val="0F116A"/>
                  </a:solidFill>
                </a:rPr>
                <a:t>+</a:t>
              </a:r>
            </a:p>
          </p:txBody>
        </p:sp>
        <p:sp>
          <p:nvSpPr>
            <p:cNvPr id="62558" name="AutoShape 99"/>
            <p:cNvSpPr>
              <a:spLocks noChangeArrowheads="1"/>
            </p:cNvSpPr>
            <p:nvPr/>
          </p:nvSpPr>
          <p:spPr bwMode="auto">
            <a:xfrm>
              <a:off x="2256" y="2688"/>
              <a:ext cx="288" cy="288"/>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H</a:t>
              </a:r>
              <a:endParaRPr lang="en-US">
                <a:solidFill>
                  <a:srgbClr val="FFEA18"/>
                </a:solidFill>
              </a:endParaRPr>
            </a:p>
          </p:txBody>
        </p:sp>
      </p:grpSp>
      <p:grpSp>
        <p:nvGrpSpPr>
          <p:cNvPr id="3" name="Group 171"/>
          <p:cNvGrpSpPr>
            <a:grpSpLocks/>
          </p:cNvGrpSpPr>
          <p:nvPr/>
        </p:nvGrpSpPr>
        <p:grpSpPr bwMode="auto">
          <a:xfrm>
            <a:off x="4343400" y="4129088"/>
            <a:ext cx="1225550" cy="442912"/>
            <a:chOff x="2688" y="2601"/>
            <a:chExt cx="772" cy="279"/>
          </a:xfrm>
        </p:grpSpPr>
        <p:sp>
          <p:nvSpPr>
            <p:cNvPr id="62555" name="AutoShape 100"/>
            <p:cNvSpPr>
              <a:spLocks noChangeArrowheads="1"/>
            </p:cNvSpPr>
            <p:nvPr/>
          </p:nvSpPr>
          <p:spPr bwMode="auto">
            <a:xfrm>
              <a:off x="2736" y="2784"/>
              <a:ext cx="624" cy="96"/>
            </a:xfrm>
            <a:prstGeom prst="rightArrow">
              <a:avLst>
                <a:gd name="adj1" fmla="val 50000"/>
                <a:gd name="adj2" fmla="val 162500"/>
              </a:avLst>
            </a:prstGeom>
            <a:solidFill>
              <a:srgbClr val="0F116A"/>
            </a:solidFill>
            <a:ln w="9525">
              <a:solidFill>
                <a:schemeClr val="tx1"/>
              </a:solidFill>
              <a:miter lim="800000"/>
              <a:headEnd/>
              <a:tailEnd/>
            </a:ln>
          </p:spPr>
          <p:txBody>
            <a:bodyPr wrap="none" anchor="ctr"/>
            <a:lstStyle/>
            <a:p>
              <a:endParaRPr lang="en-US"/>
            </a:p>
          </p:txBody>
        </p:sp>
        <p:sp>
          <p:nvSpPr>
            <p:cNvPr id="62556" name="Rectangle 143"/>
            <p:cNvSpPr>
              <a:spLocks noChangeArrowheads="1"/>
            </p:cNvSpPr>
            <p:nvPr/>
          </p:nvSpPr>
          <p:spPr bwMode="auto">
            <a:xfrm>
              <a:off x="2688" y="2601"/>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solidFill>
                    <a:srgbClr val="CC0000"/>
                  </a:solidFill>
                </a:rPr>
                <a:t>reduction</a:t>
              </a:r>
            </a:p>
          </p:txBody>
        </p:sp>
      </p:grpSp>
      <p:grpSp>
        <p:nvGrpSpPr>
          <p:cNvPr id="4" name="Group 174"/>
          <p:cNvGrpSpPr>
            <a:grpSpLocks/>
          </p:cNvGrpSpPr>
          <p:nvPr/>
        </p:nvGrpSpPr>
        <p:grpSpPr bwMode="auto">
          <a:xfrm>
            <a:off x="4343400" y="4648200"/>
            <a:ext cx="1212850" cy="442913"/>
            <a:chOff x="2736" y="2928"/>
            <a:chExt cx="764" cy="279"/>
          </a:xfrm>
        </p:grpSpPr>
        <p:sp>
          <p:nvSpPr>
            <p:cNvPr id="62553" name="Rectangle 144"/>
            <p:cNvSpPr>
              <a:spLocks noChangeArrowheads="1"/>
            </p:cNvSpPr>
            <p:nvPr/>
          </p:nvSpPr>
          <p:spPr bwMode="auto">
            <a:xfrm>
              <a:off x="2744" y="2976"/>
              <a:ext cx="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solidFill>
                    <a:srgbClr val="198D0E"/>
                  </a:solidFill>
                </a:rPr>
                <a:t>oxidation</a:t>
              </a:r>
            </a:p>
          </p:txBody>
        </p:sp>
        <p:sp>
          <p:nvSpPr>
            <p:cNvPr id="62554" name="AutoShape 145"/>
            <p:cNvSpPr>
              <a:spLocks noChangeArrowheads="1"/>
            </p:cNvSpPr>
            <p:nvPr/>
          </p:nvSpPr>
          <p:spPr bwMode="auto">
            <a:xfrm flipH="1">
              <a:off x="2736" y="2928"/>
              <a:ext cx="624" cy="96"/>
            </a:xfrm>
            <a:prstGeom prst="rightArrow">
              <a:avLst>
                <a:gd name="adj1" fmla="val 50000"/>
                <a:gd name="adj2" fmla="val 162500"/>
              </a:avLst>
            </a:prstGeom>
            <a:solidFill>
              <a:srgbClr val="0F116A"/>
            </a:solidFill>
            <a:ln w="9525">
              <a:solidFill>
                <a:schemeClr val="tx1"/>
              </a:solidFill>
              <a:miter lim="800000"/>
              <a:headEnd/>
              <a:tailEnd/>
            </a:ln>
          </p:spPr>
          <p:txBody>
            <a:bodyPr wrap="none" anchor="ctr"/>
            <a:lstStyle/>
            <a:p>
              <a:endParaRPr lang="en-US"/>
            </a:p>
          </p:txBody>
        </p:sp>
      </p:grpSp>
      <p:grpSp>
        <p:nvGrpSpPr>
          <p:cNvPr id="62471" name="Group 184"/>
          <p:cNvGrpSpPr>
            <a:grpSpLocks/>
          </p:cNvGrpSpPr>
          <p:nvPr/>
        </p:nvGrpSpPr>
        <p:grpSpPr bwMode="auto">
          <a:xfrm>
            <a:off x="-46038" y="2955925"/>
            <a:ext cx="3800476" cy="3887788"/>
            <a:chOff x="-29" y="1862"/>
            <a:chExt cx="2394" cy="2449"/>
          </a:xfrm>
        </p:grpSpPr>
        <p:grpSp>
          <p:nvGrpSpPr>
            <p:cNvPr id="62516" name="Group 169"/>
            <p:cNvGrpSpPr>
              <a:grpSpLocks/>
            </p:cNvGrpSpPr>
            <p:nvPr/>
          </p:nvGrpSpPr>
          <p:grpSpPr bwMode="auto">
            <a:xfrm>
              <a:off x="-29" y="1920"/>
              <a:ext cx="2394" cy="2391"/>
              <a:chOff x="-29" y="1920"/>
              <a:chExt cx="2394" cy="2391"/>
            </a:xfrm>
          </p:grpSpPr>
          <p:sp>
            <p:nvSpPr>
              <p:cNvPr id="62518" name="Line 74"/>
              <p:cNvSpPr>
                <a:spLocks noChangeShapeType="1"/>
              </p:cNvSpPr>
              <p:nvPr/>
            </p:nvSpPr>
            <p:spPr bwMode="auto">
              <a:xfrm flipH="1">
                <a:off x="1500" y="2064"/>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9" name="Line 45"/>
              <p:cNvSpPr>
                <a:spLocks noChangeShapeType="1"/>
              </p:cNvSpPr>
              <p:nvPr/>
            </p:nvSpPr>
            <p:spPr bwMode="auto">
              <a:xfrm flipH="1">
                <a:off x="972" y="2784"/>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20" name="Line 11"/>
              <p:cNvSpPr>
                <a:spLocks noChangeShapeType="1"/>
              </p:cNvSpPr>
              <p:nvPr/>
            </p:nvSpPr>
            <p:spPr bwMode="auto">
              <a:xfrm flipH="1">
                <a:off x="972" y="39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21" name="Line 13"/>
              <p:cNvSpPr>
                <a:spLocks noChangeShapeType="1"/>
              </p:cNvSpPr>
              <p:nvPr/>
            </p:nvSpPr>
            <p:spPr bwMode="auto">
              <a:xfrm flipH="1">
                <a:off x="1473" y="37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22" name="AutoShape 15"/>
              <p:cNvSpPr>
                <a:spLocks noChangeArrowheads="1"/>
              </p:cNvSpPr>
              <p:nvPr/>
            </p:nvSpPr>
            <p:spPr bwMode="auto">
              <a:xfrm rot="1800000" flipH="1">
                <a:off x="1741" y="331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62523" name="AutoShape 16"/>
              <p:cNvSpPr>
                <a:spLocks noChangeArrowheads="1"/>
              </p:cNvSpPr>
              <p:nvPr/>
            </p:nvSpPr>
            <p:spPr bwMode="auto">
              <a:xfrm rot="16200000" flipH="1">
                <a:off x="1261" y="3325"/>
                <a:ext cx="528" cy="502"/>
              </a:xfrm>
              <a:prstGeom prst="pentagon">
                <a:avLst/>
              </a:prstGeom>
              <a:solidFill>
                <a:srgbClr val="FFCC18"/>
              </a:solidFill>
              <a:ln w="9525">
                <a:solidFill>
                  <a:schemeClr val="tx1"/>
                </a:solidFill>
                <a:miter lim="800000"/>
                <a:headEnd/>
                <a:tailEnd/>
              </a:ln>
            </p:spPr>
            <p:txBody>
              <a:bodyPr wrap="none" anchor="ctr"/>
              <a:lstStyle/>
              <a:p>
                <a:endParaRPr lang="en-US"/>
              </a:p>
            </p:txBody>
          </p:sp>
          <p:grpSp>
            <p:nvGrpSpPr>
              <p:cNvPr id="62524" name="Group 18"/>
              <p:cNvGrpSpPr>
                <a:grpSpLocks/>
              </p:cNvGrpSpPr>
              <p:nvPr/>
            </p:nvGrpSpPr>
            <p:grpSpPr bwMode="auto">
              <a:xfrm flipH="1">
                <a:off x="300" y="3360"/>
                <a:ext cx="817" cy="720"/>
                <a:chOff x="1680" y="1344"/>
                <a:chExt cx="817" cy="720"/>
              </a:xfrm>
            </p:grpSpPr>
            <p:sp>
              <p:nvSpPr>
                <p:cNvPr id="62548" name="Oval 19"/>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a:solidFill>
                        <a:srgbClr val="CC0000"/>
                      </a:solidFill>
                    </a:rPr>
                    <a:t>P</a:t>
                  </a:r>
                </a:p>
              </p:txBody>
            </p:sp>
            <p:sp>
              <p:nvSpPr>
                <p:cNvPr id="62549" name="Text Box 20"/>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CC0000"/>
                      </a:solidFill>
                    </a:rPr>
                    <a:t>O</a:t>
                  </a:r>
                  <a:r>
                    <a:rPr lang="en-US" baseline="30000">
                      <a:solidFill>
                        <a:srgbClr val="CC0000"/>
                      </a:solidFill>
                    </a:rPr>
                    <a:t>–</a:t>
                  </a:r>
                  <a:endParaRPr lang="en-US">
                    <a:solidFill>
                      <a:srgbClr val="CC0000"/>
                    </a:solidFill>
                  </a:endParaRPr>
                </a:p>
              </p:txBody>
            </p:sp>
            <p:sp>
              <p:nvSpPr>
                <p:cNvPr id="62550" name="Rectangle 21"/>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r>
                    <a:rPr lang="en-US" baseline="30000">
                      <a:solidFill>
                        <a:srgbClr val="CC0000"/>
                      </a:solidFill>
                    </a:rPr>
                    <a:t>–</a:t>
                  </a:r>
                </a:p>
              </p:txBody>
            </p:sp>
            <p:sp>
              <p:nvSpPr>
                <p:cNvPr id="62551" name="Rectangle 22"/>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endParaRPr lang="en-US" baseline="30000">
                    <a:solidFill>
                      <a:srgbClr val="CC0000"/>
                    </a:solidFill>
                  </a:endParaRPr>
                </a:p>
              </p:txBody>
            </p:sp>
            <p:sp>
              <p:nvSpPr>
                <p:cNvPr id="62552" name="Rectangle 23"/>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aseline="30000">
                      <a:solidFill>
                        <a:srgbClr val="CC0000"/>
                      </a:solidFill>
                    </a:rPr>
                    <a:t>–</a:t>
                  </a:r>
                  <a:r>
                    <a:rPr lang="en-US">
                      <a:solidFill>
                        <a:srgbClr val="CC0000"/>
                      </a:solidFill>
                    </a:rPr>
                    <a:t>O</a:t>
                  </a:r>
                </a:p>
              </p:txBody>
            </p:sp>
          </p:grpSp>
          <p:grpSp>
            <p:nvGrpSpPr>
              <p:cNvPr id="62525" name="Group 37"/>
              <p:cNvGrpSpPr>
                <a:grpSpLocks/>
              </p:cNvGrpSpPr>
              <p:nvPr/>
            </p:nvGrpSpPr>
            <p:grpSpPr bwMode="auto">
              <a:xfrm flipH="1">
                <a:off x="300" y="2688"/>
                <a:ext cx="817" cy="720"/>
                <a:chOff x="1680" y="1344"/>
                <a:chExt cx="817" cy="720"/>
              </a:xfrm>
            </p:grpSpPr>
            <p:sp>
              <p:nvSpPr>
                <p:cNvPr id="62543" name="Oval 38"/>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a:solidFill>
                        <a:srgbClr val="CC0000"/>
                      </a:solidFill>
                    </a:rPr>
                    <a:t>P</a:t>
                  </a:r>
                </a:p>
              </p:txBody>
            </p:sp>
            <p:sp>
              <p:nvSpPr>
                <p:cNvPr id="62544" name="Text Box 39"/>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CC0000"/>
                      </a:solidFill>
                    </a:rPr>
                    <a:t>O</a:t>
                  </a:r>
                  <a:r>
                    <a:rPr lang="en-US" baseline="30000">
                      <a:solidFill>
                        <a:srgbClr val="CC0000"/>
                      </a:solidFill>
                    </a:rPr>
                    <a:t>–</a:t>
                  </a:r>
                  <a:endParaRPr lang="en-US">
                    <a:solidFill>
                      <a:srgbClr val="CC0000"/>
                    </a:solidFill>
                  </a:endParaRPr>
                </a:p>
              </p:txBody>
            </p:sp>
            <p:sp>
              <p:nvSpPr>
                <p:cNvPr id="62545" name="Rectangle 40"/>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r>
                    <a:rPr lang="en-US" baseline="30000">
                      <a:solidFill>
                        <a:srgbClr val="CC0000"/>
                      </a:solidFill>
                    </a:rPr>
                    <a:t>–</a:t>
                  </a:r>
                </a:p>
              </p:txBody>
            </p:sp>
            <p:sp>
              <p:nvSpPr>
                <p:cNvPr id="62546" name="Rectangle 41"/>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endParaRPr lang="en-US" baseline="30000">
                    <a:solidFill>
                      <a:srgbClr val="CC0000"/>
                    </a:solidFill>
                  </a:endParaRPr>
                </a:p>
              </p:txBody>
            </p:sp>
            <p:sp>
              <p:nvSpPr>
                <p:cNvPr id="62547" name="Rectangle 42"/>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aseline="30000">
                      <a:solidFill>
                        <a:srgbClr val="CC0000"/>
                      </a:solidFill>
                    </a:rPr>
                    <a:t>–</a:t>
                  </a:r>
                  <a:r>
                    <a:rPr lang="en-US">
                      <a:solidFill>
                        <a:srgbClr val="CC0000"/>
                      </a:solidFill>
                    </a:rPr>
                    <a:t>O</a:t>
                  </a:r>
                </a:p>
              </p:txBody>
            </p:sp>
          </p:grpSp>
          <p:sp>
            <p:nvSpPr>
              <p:cNvPr id="62526" name="AutoShape 43"/>
              <p:cNvSpPr>
                <a:spLocks noChangeArrowheads="1"/>
              </p:cNvSpPr>
              <p:nvPr/>
            </p:nvSpPr>
            <p:spPr bwMode="auto">
              <a:xfrm flipH="1">
                <a:off x="972" y="2688"/>
                <a:ext cx="529" cy="423"/>
              </a:xfrm>
              <a:prstGeom prst="pentagon">
                <a:avLst/>
              </a:prstGeom>
              <a:solidFill>
                <a:srgbClr val="0C8F0F"/>
              </a:solidFill>
              <a:ln w="9525">
                <a:solidFill>
                  <a:schemeClr val="tx1"/>
                </a:solidFill>
                <a:miter lim="800000"/>
                <a:headEnd/>
                <a:tailEnd/>
              </a:ln>
            </p:spPr>
            <p:txBody>
              <a:bodyPr wrap="none" anchor="ctr"/>
              <a:lstStyle/>
              <a:p>
                <a:endParaRPr lang="en-US"/>
              </a:p>
            </p:txBody>
          </p:sp>
          <p:sp>
            <p:nvSpPr>
              <p:cNvPr id="62527" name="AutoShape 44"/>
              <p:cNvSpPr>
                <a:spLocks noChangeArrowheads="1"/>
              </p:cNvSpPr>
              <p:nvPr/>
            </p:nvSpPr>
            <p:spPr bwMode="auto">
              <a:xfrm flipH="1">
                <a:off x="972" y="3888"/>
                <a:ext cx="529" cy="423"/>
              </a:xfrm>
              <a:prstGeom prst="pentagon">
                <a:avLst/>
              </a:prstGeom>
              <a:solidFill>
                <a:srgbClr val="0C8F0F"/>
              </a:solidFill>
              <a:ln w="9525">
                <a:solidFill>
                  <a:schemeClr val="tx1"/>
                </a:solidFill>
                <a:miter lim="800000"/>
                <a:headEnd/>
                <a:tailEnd/>
              </a:ln>
            </p:spPr>
            <p:txBody>
              <a:bodyPr wrap="none" anchor="ctr"/>
              <a:lstStyle/>
              <a:p>
                <a:endParaRPr lang="en-US"/>
              </a:p>
            </p:txBody>
          </p:sp>
          <p:sp>
            <p:nvSpPr>
              <p:cNvPr id="62528" name="AutoShape 46"/>
              <p:cNvSpPr>
                <a:spLocks noChangeArrowheads="1"/>
              </p:cNvSpPr>
              <p:nvPr/>
            </p:nvSpPr>
            <p:spPr bwMode="auto">
              <a:xfrm rot="1800000" flipH="1">
                <a:off x="1260" y="2256"/>
                <a:ext cx="480" cy="415"/>
              </a:xfrm>
              <a:prstGeom prst="hexagon">
                <a:avLst>
                  <a:gd name="adj" fmla="val 28916"/>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62529" name="Line 47"/>
              <p:cNvSpPr>
                <a:spLocks noChangeShapeType="1"/>
              </p:cNvSpPr>
              <p:nvPr/>
            </p:nvSpPr>
            <p:spPr bwMode="auto">
              <a:xfrm flipH="1">
                <a:off x="1500" y="27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30" name="Line 86"/>
              <p:cNvSpPr>
                <a:spLocks noChangeShapeType="1"/>
              </p:cNvSpPr>
              <p:nvPr/>
            </p:nvSpPr>
            <p:spPr bwMode="auto">
              <a:xfrm rot="16200000" flipH="1">
                <a:off x="1932" y="216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2531" name="Group 85"/>
              <p:cNvGrpSpPr>
                <a:grpSpLocks/>
              </p:cNvGrpSpPr>
              <p:nvPr/>
            </p:nvGrpSpPr>
            <p:grpSpPr bwMode="auto">
              <a:xfrm>
                <a:off x="1915" y="2112"/>
                <a:ext cx="34" cy="240"/>
                <a:chOff x="3086" y="2688"/>
                <a:chExt cx="34" cy="240"/>
              </a:xfrm>
            </p:grpSpPr>
            <p:sp>
              <p:nvSpPr>
                <p:cNvPr id="62541" name="Line 83"/>
                <p:cNvSpPr>
                  <a:spLocks noChangeShapeType="1"/>
                </p:cNvSpPr>
                <p:nvPr/>
              </p:nvSpPr>
              <p:spPr bwMode="auto">
                <a:xfrm flipH="1">
                  <a:off x="3086"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42" name="Line 76"/>
                <p:cNvSpPr>
                  <a:spLocks noChangeShapeType="1"/>
                </p:cNvSpPr>
                <p:nvPr/>
              </p:nvSpPr>
              <p:spPr bwMode="auto">
                <a:xfrm flipH="1">
                  <a:off x="3120"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2532" name="Oval 78"/>
              <p:cNvSpPr>
                <a:spLocks noChangeArrowheads="1"/>
              </p:cNvSpPr>
              <p:nvPr/>
            </p:nvSpPr>
            <p:spPr bwMode="auto">
              <a:xfrm>
                <a:off x="1836" y="2256"/>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C</a:t>
                </a:r>
                <a:endParaRPr lang="en-US">
                  <a:solidFill>
                    <a:srgbClr val="0F116A"/>
                  </a:solidFill>
                </a:endParaRPr>
              </a:p>
            </p:txBody>
          </p:sp>
          <p:sp>
            <p:nvSpPr>
              <p:cNvPr id="62533" name="Oval 81"/>
              <p:cNvSpPr>
                <a:spLocks noChangeArrowheads="1"/>
              </p:cNvSpPr>
              <p:nvPr/>
            </p:nvSpPr>
            <p:spPr bwMode="auto">
              <a:xfrm>
                <a:off x="1836" y="2256"/>
                <a:ext cx="192" cy="192"/>
              </a:xfrm>
              <a:prstGeom prst="ellipse">
                <a:avLst/>
              </a:prstGeom>
              <a:solidFill>
                <a:schemeClr val="bg2"/>
              </a:solidFill>
              <a:ln w="9525">
                <a:solidFill>
                  <a:schemeClr val="bg2"/>
                </a:solidFill>
                <a:round/>
                <a:headEnd/>
                <a:tailEnd/>
              </a:ln>
            </p:spPr>
            <p:txBody>
              <a:bodyPr wrap="none" anchor="ctr"/>
              <a:lstStyle/>
              <a:p>
                <a:r>
                  <a:rPr lang="en-US" sz="2000">
                    <a:solidFill>
                      <a:srgbClr val="0F116A"/>
                    </a:solidFill>
                  </a:rPr>
                  <a:t>C</a:t>
                </a:r>
                <a:endParaRPr lang="en-US">
                  <a:solidFill>
                    <a:srgbClr val="0F116A"/>
                  </a:solidFill>
                </a:endParaRPr>
              </a:p>
            </p:txBody>
          </p:sp>
          <p:sp>
            <p:nvSpPr>
              <p:cNvPr id="62534" name="Oval 82"/>
              <p:cNvSpPr>
                <a:spLocks noChangeArrowheads="1"/>
              </p:cNvSpPr>
              <p:nvPr/>
            </p:nvSpPr>
            <p:spPr bwMode="auto">
              <a:xfrm>
                <a:off x="1836" y="1920"/>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O</a:t>
                </a:r>
                <a:endParaRPr lang="en-US">
                  <a:solidFill>
                    <a:srgbClr val="0F116A"/>
                  </a:solidFill>
                </a:endParaRPr>
              </a:p>
            </p:txBody>
          </p:sp>
          <p:sp>
            <p:nvSpPr>
              <p:cNvPr id="62535" name="Oval 87"/>
              <p:cNvSpPr>
                <a:spLocks noChangeArrowheads="1"/>
              </p:cNvSpPr>
              <p:nvPr/>
            </p:nvSpPr>
            <p:spPr bwMode="auto">
              <a:xfrm>
                <a:off x="2172" y="2256"/>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NH</a:t>
                </a:r>
                <a:r>
                  <a:rPr lang="en-US" sz="2000" baseline="-25000">
                    <a:solidFill>
                      <a:srgbClr val="0F116A"/>
                    </a:solidFill>
                  </a:rPr>
                  <a:t>2</a:t>
                </a:r>
                <a:endParaRPr lang="en-US">
                  <a:solidFill>
                    <a:srgbClr val="0F116A"/>
                  </a:solidFill>
                </a:endParaRPr>
              </a:p>
            </p:txBody>
          </p:sp>
          <p:sp>
            <p:nvSpPr>
              <p:cNvPr id="62536" name="Oval 91"/>
              <p:cNvSpPr>
                <a:spLocks noChangeArrowheads="1"/>
              </p:cNvSpPr>
              <p:nvPr/>
            </p:nvSpPr>
            <p:spPr bwMode="auto">
              <a:xfrm>
                <a:off x="1452" y="2544"/>
                <a:ext cx="192" cy="1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N</a:t>
                </a:r>
                <a:r>
                  <a:rPr lang="en-US" sz="2000" baseline="30000">
                    <a:solidFill>
                      <a:srgbClr val="0F116A"/>
                    </a:solidFill>
                  </a:rPr>
                  <a:t>+</a:t>
                </a:r>
                <a:endParaRPr lang="en-US">
                  <a:solidFill>
                    <a:srgbClr val="0F116A"/>
                  </a:solidFill>
                </a:endParaRPr>
              </a:p>
            </p:txBody>
          </p:sp>
          <p:sp>
            <p:nvSpPr>
              <p:cNvPr id="62537" name="Oval 92"/>
              <p:cNvSpPr>
                <a:spLocks noChangeArrowheads="1"/>
              </p:cNvSpPr>
              <p:nvPr/>
            </p:nvSpPr>
            <p:spPr bwMode="auto">
              <a:xfrm>
                <a:off x="1404" y="1968"/>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H</a:t>
                </a:r>
                <a:endParaRPr lang="en-US">
                  <a:solidFill>
                    <a:srgbClr val="0F116A"/>
                  </a:solidFill>
                </a:endParaRPr>
              </a:p>
            </p:txBody>
          </p:sp>
          <p:sp>
            <p:nvSpPr>
              <p:cNvPr id="62538" name="Text Box 93"/>
              <p:cNvSpPr txBox="1">
                <a:spLocks noChangeArrowheads="1"/>
              </p:cNvSpPr>
              <p:nvPr/>
            </p:nvSpPr>
            <p:spPr bwMode="auto">
              <a:xfrm>
                <a:off x="1584" y="3456"/>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a:solidFill>
                      <a:srgbClr val="000000"/>
                    </a:solidFill>
                  </a:rPr>
                  <a:t>adenine</a:t>
                </a:r>
              </a:p>
            </p:txBody>
          </p:sp>
          <p:sp>
            <p:nvSpPr>
              <p:cNvPr id="62539" name="Text Box 94"/>
              <p:cNvSpPr txBox="1">
                <a:spLocks noChangeArrowheads="1"/>
              </p:cNvSpPr>
              <p:nvPr/>
            </p:nvSpPr>
            <p:spPr bwMode="auto">
              <a:xfrm>
                <a:off x="1104" y="3984"/>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800">
                    <a:solidFill>
                      <a:srgbClr val="000000"/>
                    </a:solidFill>
                  </a:rPr>
                  <a:t>ribose sugar</a:t>
                </a:r>
              </a:p>
            </p:txBody>
          </p:sp>
          <p:sp>
            <p:nvSpPr>
              <p:cNvPr id="62540" name="Text Box 95"/>
              <p:cNvSpPr txBox="1">
                <a:spLocks noChangeArrowheads="1"/>
              </p:cNvSpPr>
              <p:nvPr/>
            </p:nvSpPr>
            <p:spPr bwMode="auto">
              <a:xfrm>
                <a:off x="-29" y="3283"/>
                <a:ext cx="6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a:solidFill>
                      <a:srgbClr val="000000"/>
                    </a:solidFill>
                  </a:rPr>
                  <a:t>phosphates</a:t>
                </a:r>
              </a:p>
            </p:txBody>
          </p:sp>
        </p:grpSp>
        <p:sp>
          <p:nvSpPr>
            <p:cNvPr id="62517" name="Rectangle 146"/>
            <p:cNvSpPr>
              <a:spLocks noChangeArrowheads="1"/>
            </p:cNvSpPr>
            <p:nvPr/>
          </p:nvSpPr>
          <p:spPr bwMode="auto">
            <a:xfrm>
              <a:off x="48" y="1862"/>
              <a:ext cx="1103"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solidFill>
                    <a:schemeClr val="tx2"/>
                  </a:solidFill>
                </a:rPr>
                <a:t>NAD</a:t>
              </a:r>
              <a:r>
                <a:rPr lang="en-US" sz="2000" baseline="30000">
                  <a:solidFill>
                    <a:schemeClr val="tx2"/>
                  </a:solidFill>
                </a:rPr>
                <a:t>+</a:t>
              </a:r>
              <a:endParaRPr lang="en-US" sz="2000">
                <a:solidFill>
                  <a:srgbClr val="0F116A"/>
                </a:solidFill>
              </a:endParaRPr>
            </a:p>
            <a:p>
              <a:pPr algn="l"/>
              <a:r>
                <a:rPr lang="en-US" sz="2000">
                  <a:solidFill>
                    <a:schemeClr val="tx2"/>
                  </a:solidFill>
                </a:rPr>
                <a:t>nicotinamide</a:t>
              </a:r>
            </a:p>
            <a:p>
              <a:pPr algn="l"/>
              <a:r>
                <a:rPr lang="en-US" sz="2000">
                  <a:solidFill>
                    <a:srgbClr val="0F116A"/>
                  </a:solidFill>
                </a:rPr>
                <a:t>Vitamin B3</a:t>
              </a:r>
            </a:p>
            <a:p>
              <a:pPr algn="l"/>
              <a:r>
                <a:rPr lang="en-US" sz="2000">
                  <a:solidFill>
                    <a:srgbClr val="0F116A"/>
                  </a:solidFill>
                </a:rPr>
                <a:t>niacin</a:t>
              </a:r>
              <a:endParaRPr lang="en-US" sz="2600">
                <a:solidFill>
                  <a:srgbClr val="0F116A"/>
                </a:solidFill>
              </a:endParaRPr>
            </a:p>
          </p:txBody>
        </p:sp>
      </p:grpSp>
      <p:sp>
        <p:nvSpPr>
          <p:cNvPr id="398473" name="Line 137"/>
          <p:cNvSpPr>
            <a:spLocks noChangeShapeType="1"/>
          </p:cNvSpPr>
          <p:nvPr/>
        </p:nvSpPr>
        <p:spPr bwMode="auto">
          <a:xfrm flipH="1">
            <a:off x="7573963" y="3352800"/>
            <a:ext cx="2286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68"/>
          <p:cNvGrpSpPr>
            <a:grpSpLocks/>
          </p:cNvGrpSpPr>
          <p:nvPr/>
        </p:nvGrpSpPr>
        <p:grpSpPr bwMode="auto">
          <a:xfrm>
            <a:off x="5713413" y="3048000"/>
            <a:ext cx="3278187" cy="3795713"/>
            <a:chOff x="3436" y="1920"/>
            <a:chExt cx="2065" cy="2391"/>
          </a:xfrm>
        </p:grpSpPr>
        <p:sp>
          <p:nvSpPr>
            <p:cNvPr id="62484" name="Line 102"/>
            <p:cNvSpPr>
              <a:spLocks noChangeShapeType="1"/>
            </p:cNvSpPr>
            <p:nvPr/>
          </p:nvSpPr>
          <p:spPr bwMode="auto">
            <a:xfrm>
              <a:off x="4512" y="2112"/>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5" name="Line 103"/>
            <p:cNvSpPr>
              <a:spLocks noChangeShapeType="1"/>
            </p:cNvSpPr>
            <p:nvPr/>
          </p:nvSpPr>
          <p:spPr bwMode="auto">
            <a:xfrm flipH="1">
              <a:off x="4108" y="2784"/>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6" name="Line 104"/>
            <p:cNvSpPr>
              <a:spLocks noChangeShapeType="1"/>
            </p:cNvSpPr>
            <p:nvPr/>
          </p:nvSpPr>
          <p:spPr bwMode="auto">
            <a:xfrm flipH="1">
              <a:off x="4108" y="39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7" name="Line 105"/>
            <p:cNvSpPr>
              <a:spLocks noChangeShapeType="1"/>
            </p:cNvSpPr>
            <p:nvPr/>
          </p:nvSpPr>
          <p:spPr bwMode="auto">
            <a:xfrm flipH="1">
              <a:off x="4609" y="37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8" name="AutoShape 106"/>
            <p:cNvSpPr>
              <a:spLocks noChangeArrowheads="1"/>
            </p:cNvSpPr>
            <p:nvPr/>
          </p:nvSpPr>
          <p:spPr bwMode="auto">
            <a:xfrm rot="1800000" flipH="1">
              <a:off x="4877" y="331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62489" name="AutoShape 107"/>
            <p:cNvSpPr>
              <a:spLocks noChangeArrowheads="1"/>
            </p:cNvSpPr>
            <p:nvPr/>
          </p:nvSpPr>
          <p:spPr bwMode="auto">
            <a:xfrm rot="16200000" flipH="1">
              <a:off x="4397" y="3325"/>
              <a:ext cx="528" cy="502"/>
            </a:xfrm>
            <a:prstGeom prst="pentagon">
              <a:avLst/>
            </a:prstGeom>
            <a:solidFill>
              <a:srgbClr val="FFCC18"/>
            </a:solidFill>
            <a:ln w="9525">
              <a:solidFill>
                <a:schemeClr val="tx1"/>
              </a:solidFill>
              <a:miter lim="800000"/>
              <a:headEnd/>
              <a:tailEnd/>
            </a:ln>
          </p:spPr>
          <p:txBody>
            <a:bodyPr wrap="none" anchor="ctr"/>
            <a:lstStyle/>
            <a:p>
              <a:endParaRPr lang="en-US"/>
            </a:p>
          </p:txBody>
        </p:sp>
        <p:grpSp>
          <p:nvGrpSpPr>
            <p:cNvPr id="62490" name="Group 108"/>
            <p:cNvGrpSpPr>
              <a:grpSpLocks/>
            </p:cNvGrpSpPr>
            <p:nvPr/>
          </p:nvGrpSpPr>
          <p:grpSpPr bwMode="auto">
            <a:xfrm flipH="1">
              <a:off x="3436" y="3360"/>
              <a:ext cx="817" cy="720"/>
              <a:chOff x="1680" y="1344"/>
              <a:chExt cx="817" cy="720"/>
            </a:xfrm>
          </p:grpSpPr>
          <p:sp>
            <p:nvSpPr>
              <p:cNvPr id="62511" name="Oval 109"/>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a:solidFill>
                      <a:srgbClr val="CC0000"/>
                    </a:solidFill>
                  </a:rPr>
                  <a:t>P</a:t>
                </a:r>
              </a:p>
            </p:txBody>
          </p:sp>
          <p:sp>
            <p:nvSpPr>
              <p:cNvPr id="62512" name="Text Box 110"/>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CC0000"/>
                    </a:solidFill>
                  </a:rPr>
                  <a:t>O</a:t>
                </a:r>
                <a:r>
                  <a:rPr lang="en-US" baseline="30000">
                    <a:solidFill>
                      <a:srgbClr val="CC0000"/>
                    </a:solidFill>
                  </a:rPr>
                  <a:t>–</a:t>
                </a:r>
                <a:endParaRPr lang="en-US">
                  <a:solidFill>
                    <a:srgbClr val="CC0000"/>
                  </a:solidFill>
                </a:endParaRPr>
              </a:p>
            </p:txBody>
          </p:sp>
          <p:sp>
            <p:nvSpPr>
              <p:cNvPr id="62513" name="Rectangle 111"/>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r>
                  <a:rPr lang="en-US" baseline="30000">
                    <a:solidFill>
                      <a:srgbClr val="CC0000"/>
                    </a:solidFill>
                  </a:rPr>
                  <a:t>–</a:t>
                </a:r>
              </a:p>
            </p:txBody>
          </p:sp>
          <p:sp>
            <p:nvSpPr>
              <p:cNvPr id="62514" name="Rectangle 112"/>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endParaRPr lang="en-US" baseline="30000">
                  <a:solidFill>
                    <a:srgbClr val="CC0000"/>
                  </a:solidFill>
                </a:endParaRPr>
              </a:p>
            </p:txBody>
          </p:sp>
          <p:sp>
            <p:nvSpPr>
              <p:cNvPr id="62515" name="Rectangle 113"/>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aseline="30000">
                    <a:solidFill>
                      <a:srgbClr val="CC0000"/>
                    </a:solidFill>
                  </a:rPr>
                  <a:t>–</a:t>
                </a:r>
                <a:r>
                  <a:rPr lang="en-US">
                    <a:solidFill>
                      <a:srgbClr val="CC0000"/>
                    </a:solidFill>
                  </a:rPr>
                  <a:t>O</a:t>
                </a:r>
              </a:p>
            </p:txBody>
          </p:sp>
        </p:grpSp>
        <p:grpSp>
          <p:nvGrpSpPr>
            <p:cNvPr id="62491" name="Group 114"/>
            <p:cNvGrpSpPr>
              <a:grpSpLocks/>
            </p:cNvGrpSpPr>
            <p:nvPr/>
          </p:nvGrpSpPr>
          <p:grpSpPr bwMode="auto">
            <a:xfrm flipH="1">
              <a:off x="3436" y="2688"/>
              <a:ext cx="817" cy="720"/>
              <a:chOff x="1680" y="1344"/>
              <a:chExt cx="817" cy="720"/>
            </a:xfrm>
          </p:grpSpPr>
          <p:sp>
            <p:nvSpPr>
              <p:cNvPr id="62506" name="Oval 115"/>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p>
                <a:r>
                  <a:rPr lang="en-US">
                    <a:solidFill>
                      <a:srgbClr val="CC0000"/>
                    </a:solidFill>
                  </a:rPr>
                  <a:t>P</a:t>
                </a:r>
              </a:p>
            </p:txBody>
          </p:sp>
          <p:sp>
            <p:nvSpPr>
              <p:cNvPr id="62507" name="Text Box 116"/>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CC0000"/>
                    </a:solidFill>
                  </a:rPr>
                  <a:t>O</a:t>
                </a:r>
                <a:r>
                  <a:rPr lang="en-US" baseline="30000">
                    <a:solidFill>
                      <a:srgbClr val="CC0000"/>
                    </a:solidFill>
                  </a:rPr>
                  <a:t>–</a:t>
                </a:r>
                <a:endParaRPr lang="en-US">
                  <a:solidFill>
                    <a:srgbClr val="CC0000"/>
                  </a:solidFill>
                </a:endParaRPr>
              </a:p>
            </p:txBody>
          </p:sp>
          <p:sp>
            <p:nvSpPr>
              <p:cNvPr id="62508" name="Rectangle 117"/>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r>
                  <a:rPr lang="en-US" baseline="30000">
                    <a:solidFill>
                      <a:srgbClr val="CC0000"/>
                    </a:solidFill>
                  </a:rPr>
                  <a:t>–</a:t>
                </a:r>
              </a:p>
            </p:txBody>
          </p:sp>
          <p:sp>
            <p:nvSpPr>
              <p:cNvPr id="62509" name="Rectangle 118"/>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C0000"/>
                    </a:solidFill>
                  </a:rPr>
                  <a:t>O</a:t>
                </a:r>
                <a:endParaRPr lang="en-US" baseline="30000">
                  <a:solidFill>
                    <a:srgbClr val="CC0000"/>
                  </a:solidFill>
                </a:endParaRPr>
              </a:p>
            </p:txBody>
          </p:sp>
          <p:sp>
            <p:nvSpPr>
              <p:cNvPr id="62510" name="Rectangle 119"/>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aseline="30000">
                    <a:solidFill>
                      <a:srgbClr val="CC0000"/>
                    </a:solidFill>
                  </a:rPr>
                  <a:t>–</a:t>
                </a:r>
                <a:r>
                  <a:rPr lang="en-US">
                    <a:solidFill>
                      <a:srgbClr val="CC0000"/>
                    </a:solidFill>
                  </a:rPr>
                  <a:t>O</a:t>
                </a:r>
              </a:p>
            </p:txBody>
          </p:sp>
        </p:grpSp>
        <p:sp>
          <p:nvSpPr>
            <p:cNvPr id="62492" name="AutoShape 120"/>
            <p:cNvSpPr>
              <a:spLocks noChangeArrowheads="1"/>
            </p:cNvSpPr>
            <p:nvPr/>
          </p:nvSpPr>
          <p:spPr bwMode="auto">
            <a:xfrm flipH="1">
              <a:off x="4108" y="2688"/>
              <a:ext cx="529" cy="423"/>
            </a:xfrm>
            <a:prstGeom prst="pentagon">
              <a:avLst/>
            </a:prstGeom>
            <a:solidFill>
              <a:srgbClr val="0C8F0F"/>
            </a:solidFill>
            <a:ln w="9525">
              <a:solidFill>
                <a:schemeClr val="tx1"/>
              </a:solidFill>
              <a:miter lim="800000"/>
              <a:headEnd/>
              <a:tailEnd/>
            </a:ln>
          </p:spPr>
          <p:txBody>
            <a:bodyPr wrap="none" anchor="ctr"/>
            <a:lstStyle/>
            <a:p>
              <a:endParaRPr lang="en-US"/>
            </a:p>
          </p:txBody>
        </p:sp>
        <p:sp>
          <p:nvSpPr>
            <p:cNvPr id="62493" name="AutoShape 121"/>
            <p:cNvSpPr>
              <a:spLocks noChangeArrowheads="1"/>
            </p:cNvSpPr>
            <p:nvPr/>
          </p:nvSpPr>
          <p:spPr bwMode="auto">
            <a:xfrm flipH="1">
              <a:off x="4108" y="3888"/>
              <a:ext cx="529" cy="423"/>
            </a:xfrm>
            <a:prstGeom prst="pentagon">
              <a:avLst/>
            </a:prstGeom>
            <a:solidFill>
              <a:srgbClr val="0C8F0F"/>
            </a:solidFill>
            <a:ln w="9525">
              <a:solidFill>
                <a:schemeClr val="tx1"/>
              </a:solidFill>
              <a:miter lim="800000"/>
              <a:headEnd/>
              <a:tailEnd/>
            </a:ln>
          </p:spPr>
          <p:txBody>
            <a:bodyPr wrap="none" anchor="ctr"/>
            <a:lstStyle/>
            <a:p>
              <a:endParaRPr lang="en-US"/>
            </a:p>
          </p:txBody>
        </p:sp>
        <p:sp>
          <p:nvSpPr>
            <p:cNvPr id="62494" name="AutoShape 122"/>
            <p:cNvSpPr>
              <a:spLocks noChangeArrowheads="1"/>
            </p:cNvSpPr>
            <p:nvPr/>
          </p:nvSpPr>
          <p:spPr bwMode="auto">
            <a:xfrm rot="1800000" flipH="1">
              <a:off x="4396" y="2256"/>
              <a:ext cx="480" cy="415"/>
            </a:xfrm>
            <a:prstGeom prst="hexagon">
              <a:avLst>
                <a:gd name="adj" fmla="val 28916"/>
                <a:gd name="vf" fmla="val 115470"/>
              </a:avLst>
            </a:prstGeom>
            <a:solidFill>
              <a:srgbClr val="FFCC18"/>
            </a:solidFill>
            <a:ln w="9525">
              <a:solidFill>
                <a:schemeClr val="tx1"/>
              </a:solidFill>
              <a:miter lim="800000"/>
              <a:headEnd/>
              <a:tailEnd/>
            </a:ln>
          </p:spPr>
          <p:txBody>
            <a:bodyPr wrap="none" anchor="ctr"/>
            <a:lstStyle/>
            <a:p>
              <a:endParaRPr lang="en-US"/>
            </a:p>
          </p:txBody>
        </p:sp>
        <p:sp>
          <p:nvSpPr>
            <p:cNvPr id="62495" name="Line 123"/>
            <p:cNvSpPr>
              <a:spLocks noChangeShapeType="1"/>
            </p:cNvSpPr>
            <p:nvPr/>
          </p:nvSpPr>
          <p:spPr bwMode="auto">
            <a:xfrm flipH="1">
              <a:off x="4636" y="27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6" name="Line 124"/>
            <p:cNvSpPr>
              <a:spLocks noChangeShapeType="1"/>
            </p:cNvSpPr>
            <p:nvPr/>
          </p:nvSpPr>
          <p:spPr bwMode="auto">
            <a:xfrm rot="16200000" flipH="1">
              <a:off x="5068" y="216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2497" name="Group 125"/>
            <p:cNvGrpSpPr>
              <a:grpSpLocks/>
            </p:cNvGrpSpPr>
            <p:nvPr/>
          </p:nvGrpSpPr>
          <p:grpSpPr bwMode="auto">
            <a:xfrm>
              <a:off x="5051" y="2112"/>
              <a:ext cx="34" cy="240"/>
              <a:chOff x="3086" y="2688"/>
              <a:chExt cx="34" cy="240"/>
            </a:xfrm>
          </p:grpSpPr>
          <p:sp>
            <p:nvSpPr>
              <p:cNvPr id="62504" name="Line 126"/>
              <p:cNvSpPr>
                <a:spLocks noChangeShapeType="1"/>
              </p:cNvSpPr>
              <p:nvPr/>
            </p:nvSpPr>
            <p:spPr bwMode="auto">
              <a:xfrm flipH="1">
                <a:off x="3086"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05" name="Line 127"/>
              <p:cNvSpPr>
                <a:spLocks noChangeShapeType="1"/>
              </p:cNvSpPr>
              <p:nvPr/>
            </p:nvSpPr>
            <p:spPr bwMode="auto">
              <a:xfrm flipH="1">
                <a:off x="3120"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2498" name="Oval 128"/>
            <p:cNvSpPr>
              <a:spLocks noChangeArrowheads="1"/>
            </p:cNvSpPr>
            <p:nvPr/>
          </p:nvSpPr>
          <p:spPr bwMode="auto">
            <a:xfrm>
              <a:off x="4972" y="2256"/>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C</a:t>
              </a:r>
              <a:endParaRPr lang="en-US">
                <a:solidFill>
                  <a:srgbClr val="0F116A"/>
                </a:solidFill>
              </a:endParaRPr>
            </a:p>
          </p:txBody>
        </p:sp>
        <p:sp>
          <p:nvSpPr>
            <p:cNvPr id="62499" name="Oval 129"/>
            <p:cNvSpPr>
              <a:spLocks noChangeArrowheads="1"/>
            </p:cNvSpPr>
            <p:nvPr/>
          </p:nvSpPr>
          <p:spPr bwMode="auto">
            <a:xfrm>
              <a:off x="4972" y="2256"/>
              <a:ext cx="192" cy="192"/>
            </a:xfrm>
            <a:prstGeom prst="ellipse">
              <a:avLst/>
            </a:prstGeom>
            <a:solidFill>
              <a:schemeClr val="bg2"/>
            </a:solidFill>
            <a:ln w="9525">
              <a:solidFill>
                <a:schemeClr val="bg2"/>
              </a:solidFill>
              <a:round/>
              <a:headEnd/>
              <a:tailEnd/>
            </a:ln>
          </p:spPr>
          <p:txBody>
            <a:bodyPr wrap="none" anchor="ctr"/>
            <a:lstStyle/>
            <a:p>
              <a:r>
                <a:rPr lang="en-US" sz="2000">
                  <a:solidFill>
                    <a:srgbClr val="0F116A"/>
                  </a:solidFill>
                </a:rPr>
                <a:t>C</a:t>
              </a:r>
              <a:endParaRPr lang="en-US">
                <a:solidFill>
                  <a:srgbClr val="0F116A"/>
                </a:solidFill>
              </a:endParaRPr>
            </a:p>
          </p:txBody>
        </p:sp>
        <p:sp>
          <p:nvSpPr>
            <p:cNvPr id="62500" name="Oval 130"/>
            <p:cNvSpPr>
              <a:spLocks noChangeArrowheads="1"/>
            </p:cNvSpPr>
            <p:nvPr/>
          </p:nvSpPr>
          <p:spPr bwMode="auto">
            <a:xfrm>
              <a:off x="4972" y="1920"/>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O</a:t>
              </a:r>
              <a:endParaRPr lang="en-US">
                <a:solidFill>
                  <a:srgbClr val="0F116A"/>
                </a:solidFill>
              </a:endParaRPr>
            </a:p>
          </p:txBody>
        </p:sp>
        <p:sp>
          <p:nvSpPr>
            <p:cNvPr id="62501" name="Oval 131"/>
            <p:cNvSpPr>
              <a:spLocks noChangeArrowheads="1"/>
            </p:cNvSpPr>
            <p:nvPr/>
          </p:nvSpPr>
          <p:spPr bwMode="auto">
            <a:xfrm>
              <a:off x="5308" y="2256"/>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NH</a:t>
              </a:r>
              <a:r>
                <a:rPr lang="en-US" sz="2000" baseline="-25000">
                  <a:solidFill>
                    <a:srgbClr val="0F116A"/>
                  </a:solidFill>
                </a:rPr>
                <a:t>2</a:t>
              </a:r>
              <a:endParaRPr lang="en-US">
                <a:solidFill>
                  <a:srgbClr val="0F116A"/>
                </a:solidFill>
              </a:endParaRPr>
            </a:p>
          </p:txBody>
        </p:sp>
        <p:sp>
          <p:nvSpPr>
            <p:cNvPr id="62502" name="Oval 132"/>
            <p:cNvSpPr>
              <a:spLocks noChangeArrowheads="1"/>
            </p:cNvSpPr>
            <p:nvPr/>
          </p:nvSpPr>
          <p:spPr bwMode="auto">
            <a:xfrm>
              <a:off x="4588" y="2544"/>
              <a:ext cx="192" cy="1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N</a:t>
              </a:r>
              <a:r>
                <a:rPr lang="en-US" sz="2000" baseline="30000">
                  <a:solidFill>
                    <a:srgbClr val="0F116A"/>
                  </a:solidFill>
                </a:rPr>
                <a:t>+</a:t>
              </a:r>
              <a:endParaRPr lang="en-US">
                <a:solidFill>
                  <a:srgbClr val="0F116A"/>
                </a:solidFill>
              </a:endParaRPr>
            </a:p>
          </p:txBody>
        </p:sp>
        <p:sp>
          <p:nvSpPr>
            <p:cNvPr id="62503" name="Oval 133"/>
            <p:cNvSpPr>
              <a:spLocks noChangeArrowheads="1"/>
            </p:cNvSpPr>
            <p:nvPr/>
          </p:nvSpPr>
          <p:spPr bwMode="auto">
            <a:xfrm>
              <a:off x="4416" y="1968"/>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000">
                  <a:solidFill>
                    <a:srgbClr val="0F116A"/>
                  </a:solidFill>
                </a:rPr>
                <a:t>H</a:t>
              </a:r>
              <a:endParaRPr lang="en-US">
                <a:solidFill>
                  <a:srgbClr val="0F116A"/>
                </a:solidFill>
              </a:endParaRPr>
            </a:p>
          </p:txBody>
        </p:sp>
      </p:grpSp>
      <p:sp>
        <p:nvSpPr>
          <p:cNvPr id="398483" name="Rectangle 147"/>
          <p:cNvSpPr>
            <a:spLocks noChangeArrowheads="1"/>
          </p:cNvSpPr>
          <p:nvPr/>
        </p:nvSpPr>
        <p:spPr bwMode="auto">
          <a:xfrm>
            <a:off x="6092825" y="2955925"/>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solidFill>
                  <a:schemeClr val="tx2"/>
                </a:solidFill>
              </a:rPr>
              <a:t>NADH</a:t>
            </a:r>
            <a:endParaRPr lang="en-US" sz="2600">
              <a:solidFill>
                <a:schemeClr val="tx2"/>
              </a:solidFill>
            </a:endParaRPr>
          </a:p>
        </p:txBody>
      </p:sp>
      <p:sp>
        <p:nvSpPr>
          <p:cNvPr id="398484" name="Rectangle 148"/>
          <p:cNvSpPr>
            <a:spLocks noChangeArrowheads="1"/>
          </p:cNvSpPr>
          <p:nvPr/>
        </p:nvSpPr>
        <p:spPr bwMode="auto">
          <a:xfrm>
            <a:off x="3492500" y="6262688"/>
            <a:ext cx="2452688" cy="5873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en-US" sz="1800">
                <a:solidFill>
                  <a:schemeClr val="bg1"/>
                </a:solidFill>
              </a:rPr>
              <a:t>carries electrons as a reduced molecule</a:t>
            </a:r>
          </a:p>
        </p:txBody>
      </p:sp>
      <p:sp>
        <p:nvSpPr>
          <p:cNvPr id="398514" name="AutoShape 178"/>
          <p:cNvSpPr>
            <a:spLocks noChangeArrowheads="1"/>
          </p:cNvSpPr>
          <p:nvPr/>
        </p:nvSpPr>
        <p:spPr bwMode="auto">
          <a:xfrm>
            <a:off x="6226175" y="2071688"/>
            <a:ext cx="2841625" cy="823912"/>
          </a:xfrm>
          <a:prstGeom prst="star24">
            <a:avLst>
              <a:gd name="adj" fmla="val 37500"/>
            </a:avLst>
          </a:prstGeom>
          <a:solidFill>
            <a:srgbClr val="FFEA18"/>
          </a:solidFill>
          <a:ln w="28575">
            <a:solidFill>
              <a:srgbClr val="CC0000"/>
            </a:solidFill>
            <a:miter lim="800000"/>
            <a:headEnd/>
            <a:tailEnd/>
          </a:ln>
        </p:spPr>
        <p:txBody>
          <a:bodyPr wrap="none" anchor="ctr"/>
          <a:lstStyle/>
          <a:p>
            <a:r>
              <a:rPr lang="en-US" sz="2000">
                <a:solidFill>
                  <a:srgbClr val="000000"/>
                </a:solidFill>
              </a:rPr>
              <a:t>reducing power!</a:t>
            </a:r>
          </a:p>
        </p:txBody>
      </p:sp>
      <p:grpSp>
        <p:nvGrpSpPr>
          <p:cNvPr id="14" name="Group 180"/>
          <p:cNvGrpSpPr>
            <a:grpSpLocks/>
          </p:cNvGrpSpPr>
          <p:nvPr/>
        </p:nvGrpSpPr>
        <p:grpSpPr bwMode="auto">
          <a:xfrm flipH="1">
            <a:off x="7235825" y="4038600"/>
            <a:ext cx="1905000" cy="2743200"/>
            <a:chOff x="0" y="2544"/>
            <a:chExt cx="1200" cy="1728"/>
          </a:xfrm>
        </p:grpSpPr>
        <p:pic>
          <p:nvPicPr>
            <p:cNvPr id="62482" name="Picture 181" descr="penguin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0" y="3456"/>
              <a:ext cx="80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3" name="AutoShape 182"/>
            <p:cNvSpPr>
              <a:spLocks noChangeArrowheads="1"/>
            </p:cNvSpPr>
            <p:nvPr/>
          </p:nvSpPr>
          <p:spPr bwMode="auto">
            <a:xfrm flipH="1">
              <a:off x="48" y="2544"/>
              <a:ext cx="1152" cy="765"/>
            </a:xfrm>
            <a:prstGeom prst="wedgeEllipseCallout">
              <a:avLst>
                <a:gd name="adj1" fmla="val 5727"/>
                <a:gd name="adj2" fmla="val 76662"/>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600">
                  <a:solidFill>
                    <a:srgbClr val="0F116A"/>
                  </a:solidFill>
                  <a:latin typeface="Comic Sans MS" charset="0"/>
                </a:rPr>
                <a:t>How efficient!</a:t>
              </a:r>
            </a:p>
            <a:p>
              <a:pPr>
                <a:lnSpc>
                  <a:spcPct val="90000"/>
                </a:lnSpc>
              </a:pPr>
              <a:r>
                <a:rPr lang="en-US" sz="1600">
                  <a:solidFill>
                    <a:srgbClr val="0F116A"/>
                  </a:solidFill>
                  <a:latin typeface="Comic Sans MS" charset="0"/>
                </a:rPr>
                <a:t>Build once,</a:t>
              </a:r>
              <a:br>
                <a:rPr lang="en-US" sz="1600">
                  <a:solidFill>
                    <a:srgbClr val="0F116A"/>
                  </a:solidFill>
                  <a:latin typeface="Comic Sans MS" charset="0"/>
                </a:rPr>
              </a:br>
              <a:r>
                <a:rPr lang="en-US" sz="1600">
                  <a:solidFill>
                    <a:srgbClr val="0F116A"/>
                  </a:solidFill>
                  <a:latin typeface="Comic Sans MS" charset="0"/>
                </a:rPr>
                <a:t>use many ways</a:t>
              </a:r>
            </a:p>
          </p:txBody>
        </p:sp>
      </p:grpSp>
      <p:sp>
        <p:nvSpPr>
          <p:cNvPr id="398521" name="AutoShape 185"/>
          <p:cNvSpPr>
            <a:spLocks noChangeArrowheads="1"/>
          </p:cNvSpPr>
          <p:nvPr/>
        </p:nvSpPr>
        <p:spPr bwMode="auto">
          <a:xfrm>
            <a:off x="7573963" y="3048000"/>
            <a:ext cx="457200" cy="457200"/>
          </a:xfrm>
          <a:prstGeom prst="star16">
            <a:avLst>
              <a:gd name="adj" fmla="val 37500"/>
            </a:avLst>
          </a:prstGeom>
          <a:solidFill>
            <a:srgbClr val="FF8A0F"/>
          </a:solidFill>
          <a:ln w="9525">
            <a:solidFill>
              <a:srgbClr val="CC0000"/>
            </a:solidFill>
            <a:miter lim="800000"/>
            <a:headEnd/>
            <a:tailEnd/>
          </a:ln>
        </p:spPr>
        <p:txBody>
          <a:bodyPr wrap="none" anchor="ctr"/>
          <a:lstStyle/>
          <a:p>
            <a:r>
              <a:rPr lang="en-US">
                <a:solidFill>
                  <a:srgbClr val="000000"/>
                </a:solidFill>
              </a:rPr>
              <a:t>H</a:t>
            </a:r>
            <a:endParaRPr lang="en-US">
              <a:solidFill>
                <a:srgbClr val="FFEA18"/>
              </a:solidFill>
            </a:endParaRPr>
          </a:p>
        </p:txBody>
      </p:sp>
      <p:sp>
        <p:nvSpPr>
          <p:cNvPr id="398523" name="Freeform 187"/>
          <p:cNvSpPr>
            <a:spLocks/>
          </p:cNvSpPr>
          <p:nvPr/>
        </p:nvSpPr>
        <p:spPr bwMode="auto">
          <a:xfrm>
            <a:off x="3938588" y="3382963"/>
            <a:ext cx="3636962" cy="936625"/>
          </a:xfrm>
          <a:custGeom>
            <a:avLst/>
            <a:gdLst>
              <a:gd name="T0" fmla="*/ 0 w 2262"/>
              <a:gd name="T1" fmla="*/ 2147483647 h 575"/>
              <a:gd name="T2" fmla="*/ 2147483647 w 2262"/>
              <a:gd name="T3" fmla="*/ 2147483647 h 575"/>
              <a:gd name="T4" fmla="*/ 2147483647 w 2262"/>
              <a:gd name="T5" fmla="*/ 2147483647 h 575"/>
              <a:gd name="T6" fmla="*/ 2147483647 w 2262"/>
              <a:gd name="T7" fmla="*/ 0 h 575"/>
              <a:gd name="T8" fmla="*/ 0 60000 65536"/>
              <a:gd name="T9" fmla="*/ 0 60000 65536"/>
              <a:gd name="T10" fmla="*/ 0 60000 65536"/>
              <a:gd name="T11" fmla="*/ 0 60000 65536"/>
              <a:gd name="T12" fmla="*/ 0 w 2262"/>
              <a:gd name="T13" fmla="*/ 0 h 575"/>
              <a:gd name="T14" fmla="*/ 2262 w 2262"/>
              <a:gd name="T15" fmla="*/ 575 h 575"/>
            </a:gdLst>
            <a:ahLst/>
            <a:cxnLst>
              <a:cxn ang="T8">
                <a:pos x="T0" y="T1"/>
              </a:cxn>
              <a:cxn ang="T9">
                <a:pos x="T2" y="T3"/>
              </a:cxn>
              <a:cxn ang="T10">
                <a:pos x="T4" y="T5"/>
              </a:cxn>
              <a:cxn ang="T11">
                <a:pos x="T6" y="T7"/>
              </a:cxn>
            </a:cxnLst>
            <a:rect l="T12" t="T13" r="T14" b="T15"/>
            <a:pathLst>
              <a:path w="2262" h="575">
                <a:moveTo>
                  <a:pt x="0" y="575"/>
                </a:moveTo>
                <a:cubicBezTo>
                  <a:pt x="158" y="403"/>
                  <a:pt x="316" y="232"/>
                  <a:pt x="532" y="182"/>
                </a:cubicBezTo>
                <a:cubicBezTo>
                  <a:pt x="748" y="132"/>
                  <a:pt x="1006" y="303"/>
                  <a:pt x="1294" y="273"/>
                </a:cubicBezTo>
                <a:cubicBezTo>
                  <a:pt x="1582" y="243"/>
                  <a:pt x="1922" y="121"/>
                  <a:pt x="2262"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98529" name="Picture 193" descr="piggybank-ecoin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8200" y="577850"/>
            <a:ext cx="19812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524" name="AutoShape 188"/>
          <p:cNvSpPr>
            <a:spLocks noChangeArrowheads="1"/>
          </p:cNvSpPr>
          <p:nvPr/>
        </p:nvSpPr>
        <p:spPr bwMode="auto">
          <a:xfrm>
            <a:off x="5605463" y="-1588"/>
            <a:ext cx="1711325" cy="788988"/>
          </a:xfrm>
          <a:prstGeom prst="wedgeEllipseCallout">
            <a:avLst>
              <a:gd name="adj1" fmla="val 36551"/>
              <a:gd name="adj2" fmla="val 139134"/>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a:solidFill>
                  <a:srgbClr val="0F116A"/>
                </a:solidFill>
                <a:latin typeface="Comic Sans MS" charset="0"/>
              </a:rPr>
              <a:t>like $$</a:t>
            </a:r>
            <a:br>
              <a:rPr lang="en-US" sz="1800">
                <a:solidFill>
                  <a:srgbClr val="0F116A"/>
                </a:solidFill>
                <a:latin typeface="Comic Sans MS" charset="0"/>
              </a:rPr>
            </a:br>
            <a:r>
              <a:rPr lang="en-US" sz="1800">
                <a:solidFill>
                  <a:srgbClr val="0F116A"/>
                </a:solidFill>
                <a:latin typeface="Comic Sans MS" charset="0"/>
              </a:rPr>
              <a:t>in the bank</a:t>
            </a:r>
            <a:endParaRPr lang="en-US" sz="1800" i="1">
              <a:solidFill>
                <a:srgbClr val="0F116A"/>
              </a:solidFill>
              <a:latin typeface="Comic Sans MS" charset="0"/>
            </a:endParaRPr>
          </a:p>
        </p:txBody>
      </p:sp>
    </p:spTree>
    <p:extLst>
      <p:ext uri="{BB962C8B-B14F-4D97-AF65-F5344CB8AC3E}">
        <p14:creationId xmlns:p14="http://schemas.microsoft.com/office/powerpoint/2010/main" val="1278871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8339">
                                            <p:txEl>
                                              <p:pRg st="2" end="2"/>
                                            </p:txEl>
                                          </p:spTgt>
                                        </p:tgtEl>
                                        <p:attrNameLst>
                                          <p:attrName>style.visibility</p:attrName>
                                        </p:attrNameLst>
                                      </p:cBhvr>
                                      <p:to>
                                        <p:strVal val="visible"/>
                                      </p:to>
                                    </p:set>
                                    <p:anim calcmode="lin" valueType="num">
                                      <p:cBhvr additive="base">
                                        <p:cTn id="19" dur="500" fill="hold"/>
                                        <p:tgtEl>
                                          <p:spTgt spid="398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8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4" name="Quack"/>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from="(-#ppt_w/2)" to="(#ppt_x)" calcmode="lin" valueType="num">
                                      <p:cBhvr>
                                        <p:cTn id="35" dur="600" fill="hold">
                                          <p:stCondLst>
                                            <p:cond delay="0"/>
                                          </p:stCondLst>
                                        </p:cTn>
                                        <p:tgtEl>
                                          <p:spTgt spid="2"/>
                                        </p:tgtEl>
                                        <p:attrNameLst>
                                          <p:attrName>ppt_x</p:attrName>
                                        </p:attrNameLst>
                                      </p:cBhvr>
                                    </p:anim>
                                    <p:anim from="0" to="-1.0" calcmode="lin" valueType="num">
                                      <p:cBhvr>
                                        <p:cTn id="36" dur="200" decel="50000" autoRev="1" fill="hold">
                                          <p:stCondLst>
                                            <p:cond delay="600"/>
                                          </p:stCondLst>
                                        </p:cTn>
                                        <p:tgtEl>
                                          <p:spTgt spid="2"/>
                                        </p:tgtEl>
                                        <p:attrNameLst>
                                          <p:attrName>xshear</p:attrName>
                                        </p:attrNameLst>
                                      </p:cBhvr>
                                    </p:anim>
                                    <p:animScale>
                                      <p:cBhvr>
                                        <p:cTn id="37" dur="200" decel="100000" autoRev="1" fill="hold">
                                          <p:stCondLst>
                                            <p:cond delay="600"/>
                                          </p:stCondLst>
                                        </p:cTn>
                                        <p:tgtEl>
                                          <p:spTgt spid="2"/>
                                        </p:tgtEl>
                                      </p:cBhvr>
                                      <p:from x="100000" y="100000"/>
                                      <p:to x="80000" y="100000"/>
                                    </p:animScale>
                                    <p:anim by="(#ppt_h/3+#ppt_w*0.1)" calcmode="lin" valueType="num">
                                      <p:cBhvr additive="sum">
                                        <p:cTn id="38"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5"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subTnLst>
                                    <p:audio>
                                      <p:cMediaNode>
                                        <p:cTn display="0" masterRel="sameClick">
                                          <p:stCondLst>
                                            <p:cond evt="begin" delay="0">
                                              <p:tn val="46"/>
                                            </p:cond>
                                          </p:stCondLst>
                                          <p:endCondLst>
                                            <p:cond evt="onStopAudio" delay="0">
                                              <p:tgtEl>
                                                <p:sldTgt/>
                                              </p:tgtEl>
                                            </p:cond>
                                          </p:endCondLst>
                                        </p:cTn>
                                        <p:tgtEl>
                                          <p:sndTgt r:embed="rId5"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8523"/>
                                        </p:tgtEl>
                                        <p:attrNameLst>
                                          <p:attrName>style.visibility</p:attrName>
                                        </p:attrNameLst>
                                      </p:cBhvr>
                                      <p:to>
                                        <p:strVal val="visible"/>
                                      </p:to>
                                    </p:set>
                                    <p:animEffect transition="in" filter="wipe(left)">
                                      <p:cBhvr>
                                        <p:cTn id="53" dur="500"/>
                                        <p:tgtEl>
                                          <p:spTgt spid="398523"/>
                                        </p:tgtEl>
                                      </p:cBhvr>
                                    </p:animEffect>
                                  </p:childTnLst>
                                  <p:subTnLst>
                                    <p:audio>
                                      <p:cMediaNode>
                                        <p:cTn display="0" masterRel="sameClick">
                                          <p:stCondLst>
                                            <p:cond evt="begin" delay="0">
                                              <p:tn val="51"/>
                                            </p:cond>
                                          </p:stCondLst>
                                          <p:endCondLst>
                                            <p:cond evt="onStopAudio" delay="0">
                                              <p:tgtEl>
                                                <p:sldTgt/>
                                              </p:tgtEl>
                                            </p:cond>
                                          </p:endCondLst>
                                        </p:cTn>
                                        <p:tgtEl>
                                          <p:sndTgt r:embed="rId6" name="String"/>
                                        </p:tgtEl>
                                      </p:cMediaNode>
                                    </p:audio>
                                  </p:sub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98473"/>
                                        </p:tgtEl>
                                        <p:attrNameLst>
                                          <p:attrName>style.visibility</p:attrName>
                                        </p:attrNameLst>
                                      </p:cBhvr>
                                      <p:to>
                                        <p:strVal val="visible"/>
                                      </p:to>
                                    </p:set>
                                    <p:animEffect transition="in" filter="wipe(left)">
                                      <p:cBhvr>
                                        <p:cTn id="57" dur="500"/>
                                        <p:tgtEl>
                                          <p:spTgt spid="398473"/>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398521"/>
                                        </p:tgtEl>
                                        <p:attrNameLst>
                                          <p:attrName>style.visibility</p:attrName>
                                        </p:attrNameLst>
                                      </p:cBhvr>
                                      <p:to>
                                        <p:strVal val="visible"/>
                                      </p:to>
                                    </p:set>
                                    <p:animEffect transition="in" filter="wipe(left)">
                                      <p:cBhvr>
                                        <p:cTn id="61" dur="500"/>
                                        <p:tgtEl>
                                          <p:spTgt spid="398521"/>
                                        </p:tgtEl>
                                      </p:cBhvr>
                                    </p:animEffect>
                                  </p:childTnLst>
                                  <p:subTnLst>
                                    <p:audio>
                                      <p:cMediaNode>
                                        <p:cTn display="0" masterRel="sameClick">
                                          <p:stCondLst>
                                            <p:cond evt="begin" delay="0">
                                              <p:tn val="59"/>
                                            </p:cond>
                                          </p:stCondLst>
                                          <p:endCondLst>
                                            <p:cond evt="onStopAudio" delay="0">
                                              <p:tgtEl>
                                                <p:sldTgt/>
                                              </p:tgtEl>
                                            </p:cond>
                                          </p:endCondLst>
                                        </p:cTn>
                                        <p:tgtEl>
                                          <p:sndTgt r:embed="rId7" name="Chimes"/>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8483"/>
                                        </p:tgtEl>
                                        <p:attrNameLst>
                                          <p:attrName>style.visibility</p:attrName>
                                        </p:attrNameLst>
                                      </p:cBhvr>
                                      <p:to>
                                        <p:strVal val="visible"/>
                                      </p:to>
                                    </p:set>
                                    <p:animEffect transition="in" filter="wipe(left)">
                                      <p:cBhvr>
                                        <p:cTn id="66" dur="500"/>
                                        <p:tgtEl>
                                          <p:spTgt spid="398483"/>
                                        </p:tgtEl>
                                      </p:cBhvr>
                                    </p:animEffect>
                                  </p:childTnLst>
                                  <p:subTnLst>
                                    <p:audio>
                                      <p:cMediaNode>
                                        <p:cTn display="0" masterRel="sameClick">
                                          <p:stCondLst>
                                            <p:cond evt="begin" delay="0">
                                              <p:tn val="64"/>
                                            </p:cond>
                                          </p:stCondLst>
                                          <p:endCondLst>
                                            <p:cond evt="onStopAudio" delay="0">
                                              <p:tgtEl>
                                                <p:sldTgt/>
                                              </p:tgtEl>
                                            </p:cond>
                                          </p:endCondLst>
                                        </p:cTn>
                                        <p:tgtEl>
                                          <p:sndTgt r:embed="rId5" name="Vibro Up"/>
                                        </p:tgtEl>
                                      </p:cMediaNode>
                                    </p:audio>
                                  </p:subTnLst>
                                </p:cTn>
                              </p:par>
                            </p:childTnLst>
                          </p:cTn>
                        </p:par>
                        <p:par>
                          <p:cTn id="67" fill="hold" nodeType="afterGroup">
                            <p:stCondLst>
                              <p:cond delay="500"/>
                            </p:stCondLst>
                            <p:childTnLst>
                              <p:par>
                                <p:cTn id="68" presetID="9" presetClass="exit" presetSubtype="0" fill="hold" grpId="1" nodeType="afterEffect">
                                  <p:stCondLst>
                                    <p:cond delay="0"/>
                                  </p:stCondLst>
                                  <p:childTnLst>
                                    <p:animEffect transition="out" filter="dissolve">
                                      <p:cBhvr>
                                        <p:cTn id="69" dur="500"/>
                                        <p:tgtEl>
                                          <p:spTgt spid="398523"/>
                                        </p:tgtEl>
                                      </p:cBhvr>
                                    </p:animEffect>
                                    <p:set>
                                      <p:cBhvr>
                                        <p:cTn id="70" dur="1" fill="hold">
                                          <p:stCondLst>
                                            <p:cond delay="499"/>
                                          </p:stCondLst>
                                        </p:cTn>
                                        <p:tgtEl>
                                          <p:spTgt spid="39852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98484"/>
                                        </p:tgtEl>
                                        <p:attrNameLst>
                                          <p:attrName>style.visibility</p:attrName>
                                        </p:attrNameLst>
                                      </p:cBhvr>
                                      <p:to>
                                        <p:strVal val="visible"/>
                                      </p:to>
                                    </p:set>
                                    <p:anim calcmode="lin" valueType="num">
                                      <p:cBhvr additive="base">
                                        <p:cTn id="75" dur="500" fill="hold"/>
                                        <p:tgtEl>
                                          <p:spTgt spid="398484"/>
                                        </p:tgtEl>
                                        <p:attrNameLst>
                                          <p:attrName>ppt_x</p:attrName>
                                        </p:attrNameLst>
                                      </p:cBhvr>
                                      <p:tavLst>
                                        <p:tav tm="0">
                                          <p:val>
                                            <p:strVal val="0-#ppt_w/2"/>
                                          </p:val>
                                        </p:tav>
                                        <p:tav tm="100000">
                                          <p:val>
                                            <p:strVal val="#ppt_x"/>
                                          </p:val>
                                        </p:tav>
                                      </p:tavLst>
                                    </p:anim>
                                    <p:anim calcmode="lin" valueType="num">
                                      <p:cBhvr additive="base">
                                        <p:cTn id="76" dur="500" fill="hold"/>
                                        <p:tgtEl>
                                          <p:spTgt spid="398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398529"/>
                                        </p:tgtEl>
                                        <p:attrNameLst>
                                          <p:attrName>style.visibility</p:attrName>
                                        </p:attrNameLst>
                                      </p:cBhvr>
                                      <p:to>
                                        <p:strVal val="visible"/>
                                      </p:to>
                                    </p:set>
                                    <p:animEffect transition="in" filter="wipe(down)">
                                      <p:cBhvr>
                                        <p:cTn id="81" dur="290">
                                          <p:stCondLst>
                                            <p:cond delay="0"/>
                                          </p:stCondLst>
                                        </p:cTn>
                                        <p:tgtEl>
                                          <p:spTgt spid="398529"/>
                                        </p:tgtEl>
                                      </p:cBhvr>
                                    </p:animEffect>
                                    <p:anim calcmode="lin" valueType="num">
                                      <p:cBhvr>
                                        <p:cTn id="82" dur="911" tmFilter="0,0; 0.14,0.36; 0.43,0.73; 0.71,0.91; 1.0,1.0">
                                          <p:stCondLst>
                                            <p:cond delay="0"/>
                                          </p:stCondLst>
                                        </p:cTn>
                                        <p:tgtEl>
                                          <p:spTgt spid="398529"/>
                                        </p:tgtEl>
                                        <p:attrNameLst>
                                          <p:attrName>ppt_x</p:attrName>
                                        </p:attrNameLst>
                                      </p:cBhvr>
                                      <p:tavLst>
                                        <p:tav tm="0">
                                          <p:val>
                                            <p:strVal val="#ppt_x-0.25"/>
                                          </p:val>
                                        </p:tav>
                                        <p:tav tm="100000">
                                          <p:val>
                                            <p:strVal val="#ppt_x"/>
                                          </p:val>
                                        </p:tav>
                                      </p:tavLst>
                                    </p:anim>
                                    <p:anim calcmode="lin" valueType="num">
                                      <p:cBhvr>
                                        <p:cTn id="83" dur="332" tmFilter="0.0,0.0; 0.25,0.07; 0.50,0.2; 0.75,0.467; 1.0,1.0">
                                          <p:stCondLst>
                                            <p:cond delay="0"/>
                                          </p:stCondLst>
                                        </p:cTn>
                                        <p:tgtEl>
                                          <p:spTgt spid="398529"/>
                                        </p:tgtEl>
                                        <p:attrNameLst>
                                          <p:attrName>ppt_y</p:attrName>
                                        </p:attrNameLst>
                                      </p:cBhvr>
                                      <p:tavLst>
                                        <p:tav tm="0" fmla="#ppt_y-sin(pi*$)/3">
                                          <p:val>
                                            <p:fltVal val="0.5"/>
                                          </p:val>
                                        </p:tav>
                                        <p:tav tm="100000">
                                          <p:val>
                                            <p:fltVal val="1"/>
                                          </p:val>
                                        </p:tav>
                                      </p:tavLst>
                                    </p:anim>
                                    <p:anim calcmode="lin" valueType="num">
                                      <p:cBhvr>
                                        <p:cTn id="84" dur="332" tmFilter="0, 0; 0.125,0.2665; 0.25,0.4; 0.375,0.465; 0.5,0.5;  0.625,0.535; 0.75,0.6; 0.875,0.7335; 1,1">
                                          <p:stCondLst>
                                            <p:cond delay="332"/>
                                          </p:stCondLst>
                                        </p:cTn>
                                        <p:tgtEl>
                                          <p:spTgt spid="398529"/>
                                        </p:tgtEl>
                                        <p:attrNameLst>
                                          <p:attrName>ppt_y</p:attrName>
                                        </p:attrNameLst>
                                      </p:cBhvr>
                                      <p:tavLst>
                                        <p:tav tm="0" fmla="#ppt_y-sin(pi*$)/9">
                                          <p:val>
                                            <p:fltVal val="0"/>
                                          </p:val>
                                        </p:tav>
                                        <p:tav tm="100000">
                                          <p:val>
                                            <p:fltVal val="1"/>
                                          </p:val>
                                        </p:tav>
                                      </p:tavLst>
                                    </p:anim>
                                    <p:anim calcmode="lin" valueType="num">
                                      <p:cBhvr>
                                        <p:cTn id="85" dur="166" tmFilter="0, 0; 0.125,0.2665; 0.25,0.4; 0.375,0.465; 0.5,0.5;  0.625,0.535; 0.75,0.6; 0.875,0.7335; 1,1">
                                          <p:stCondLst>
                                            <p:cond delay="662"/>
                                          </p:stCondLst>
                                        </p:cTn>
                                        <p:tgtEl>
                                          <p:spTgt spid="398529"/>
                                        </p:tgtEl>
                                        <p:attrNameLst>
                                          <p:attrName>ppt_y</p:attrName>
                                        </p:attrNameLst>
                                      </p:cBhvr>
                                      <p:tavLst>
                                        <p:tav tm="0" fmla="#ppt_y-sin(pi*$)/27">
                                          <p:val>
                                            <p:fltVal val="0"/>
                                          </p:val>
                                        </p:tav>
                                        <p:tav tm="100000">
                                          <p:val>
                                            <p:fltVal val="1"/>
                                          </p:val>
                                        </p:tav>
                                      </p:tavLst>
                                    </p:anim>
                                    <p:anim calcmode="lin" valueType="num">
                                      <p:cBhvr>
                                        <p:cTn id="86" dur="82" tmFilter="0, 0; 0.125,0.2665; 0.25,0.4; 0.375,0.465; 0.5,0.5;  0.625,0.535; 0.75,0.6; 0.875,0.7335; 1,1">
                                          <p:stCondLst>
                                            <p:cond delay="828"/>
                                          </p:stCondLst>
                                        </p:cTn>
                                        <p:tgtEl>
                                          <p:spTgt spid="398529"/>
                                        </p:tgtEl>
                                        <p:attrNameLst>
                                          <p:attrName>ppt_y</p:attrName>
                                        </p:attrNameLst>
                                      </p:cBhvr>
                                      <p:tavLst>
                                        <p:tav tm="0" fmla="#ppt_y-sin(pi*$)/81">
                                          <p:val>
                                            <p:fltVal val="0"/>
                                          </p:val>
                                        </p:tav>
                                        <p:tav tm="100000">
                                          <p:val>
                                            <p:fltVal val="1"/>
                                          </p:val>
                                        </p:tav>
                                      </p:tavLst>
                                    </p:anim>
                                    <p:animScale>
                                      <p:cBhvr>
                                        <p:cTn id="87" dur="13">
                                          <p:stCondLst>
                                            <p:cond delay="325"/>
                                          </p:stCondLst>
                                        </p:cTn>
                                        <p:tgtEl>
                                          <p:spTgt spid="398529"/>
                                        </p:tgtEl>
                                      </p:cBhvr>
                                      <p:to x="100000" y="60000"/>
                                    </p:animScale>
                                    <p:animScale>
                                      <p:cBhvr>
                                        <p:cTn id="88" dur="83" decel="50000">
                                          <p:stCondLst>
                                            <p:cond delay="338"/>
                                          </p:stCondLst>
                                        </p:cTn>
                                        <p:tgtEl>
                                          <p:spTgt spid="398529"/>
                                        </p:tgtEl>
                                      </p:cBhvr>
                                      <p:to x="100000" y="100000"/>
                                    </p:animScale>
                                    <p:animScale>
                                      <p:cBhvr>
                                        <p:cTn id="89" dur="13">
                                          <p:stCondLst>
                                            <p:cond delay="656"/>
                                          </p:stCondLst>
                                        </p:cTn>
                                        <p:tgtEl>
                                          <p:spTgt spid="398529"/>
                                        </p:tgtEl>
                                      </p:cBhvr>
                                      <p:to x="100000" y="80000"/>
                                    </p:animScale>
                                    <p:animScale>
                                      <p:cBhvr>
                                        <p:cTn id="90" dur="83" decel="50000">
                                          <p:stCondLst>
                                            <p:cond delay="669"/>
                                          </p:stCondLst>
                                        </p:cTn>
                                        <p:tgtEl>
                                          <p:spTgt spid="398529"/>
                                        </p:tgtEl>
                                      </p:cBhvr>
                                      <p:to x="100000" y="100000"/>
                                    </p:animScale>
                                    <p:animScale>
                                      <p:cBhvr>
                                        <p:cTn id="91" dur="13">
                                          <p:stCondLst>
                                            <p:cond delay="821"/>
                                          </p:stCondLst>
                                        </p:cTn>
                                        <p:tgtEl>
                                          <p:spTgt spid="398529"/>
                                        </p:tgtEl>
                                      </p:cBhvr>
                                      <p:to x="100000" y="90000"/>
                                    </p:animScale>
                                    <p:animScale>
                                      <p:cBhvr>
                                        <p:cTn id="92" dur="83" decel="50000">
                                          <p:stCondLst>
                                            <p:cond delay="834"/>
                                          </p:stCondLst>
                                        </p:cTn>
                                        <p:tgtEl>
                                          <p:spTgt spid="398529"/>
                                        </p:tgtEl>
                                      </p:cBhvr>
                                      <p:to x="100000" y="100000"/>
                                    </p:animScale>
                                    <p:animScale>
                                      <p:cBhvr>
                                        <p:cTn id="93" dur="13">
                                          <p:stCondLst>
                                            <p:cond delay="904"/>
                                          </p:stCondLst>
                                        </p:cTn>
                                        <p:tgtEl>
                                          <p:spTgt spid="398529"/>
                                        </p:tgtEl>
                                      </p:cBhvr>
                                      <p:to x="100000" y="95000"/>
                                    </p:animScale>
                                    <p:animScale>
                                      <p:cBhvr>
                                        <p:cTn id="94" dur="83" decel="50000">
                                          <p:stCondLst>
                                            <p:cond delay="917"/>
                                          </p:stCondLst>
                                        </p:cTn>
                                        <p:tgtEl>
                                          <p:spTgt spid="398529"/>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8" name="Pig.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6" presetClass="entr" presetSubtype="32" fill="hold" grpId="0" nodeType="clickEffect">
                                  <p:stCondLst>
                                    <p:cond delay="0"/>
                                  </p:stCondLst>
                                  <p:childTnLst>
                                    <p:set>
                                      <p:cBhvr>
                                        <p:cTn id="98" dur="1" fill="hold">
                                          <p:stCondLst>
                                            <p:cond delay="0"/>
                                          </p:stCondLst>
                                        </p:cTn>
                                        <p:tgtEl>
                                          <p:spTgt spid="398514"/>
                                        </p:tgtEl>
                                        <p:attrNameLst>
                                          <p:attrName>style.visibility</p:attrName>
                                        </p:attrNameLst>
                                      </p:cBhvr>
                                      <p:to>
                                        <p:strVal val="visible"/>
                                      </p:to>
                                    </p:set>
                                    <p:animEffect transition="in" filter="circle(out)">
                                      <p:cBhvr>
                                        <p:cTn id="99" dur="500"/>
                                        <p:tgtEl>
                                          <p:spTgt spid="398514"/>
                                        </p:tgtEl>
                                      </p:cBhvr>
                                    </p:animEffect>
                                  </p:childTnLst>
                                  <p:subTnLst>
                                    <p:audio>
                                      <p:cMediaNode>
                                        <p:cTn display="0" masterRel="sameClick">
                                          <p:stCondLst>
                                            <p:cond evt="begin" delay="0">
                                              <p:tn val="97"/>
                                            </p:cond>
                                          </p:stCondLst>
                                          <p:endCondLst>
                                            <p:cond evt="onStopAudio" delay="0">
                                              <p:tgtEl>
                                                <p:sldTgt/>
                                              </p:tgtEl>
                                            </p:cond>
                                          </p:endCondLst>
                                        </p:cTn>
                                        <p:tgtEl>
                                          <p:sndTgt r:embed="rId9" name="Explosion"/>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398524"/>
                                        </p:tgtEl>
                                        <p:attrNameLst>
                                          <p:attrName>style.visibility</p:attrName>
                                        </p:attrNameLst>
                                      </p:cBhvr>
                                      <p:to>
                                        <p:strVal val="visible"/>
                                      </p:to>
                                    </p:set>
                                    <p:animEffect transition="in" filter="wipe(right)">
                                      <p:cBhvr>
                                        <p:cTn id="104" dur="500"/>
                                        <p:tgtEl>
                                          <p:spTgt spid="398524"/>
                                        </p:tgtEl>
                                      </p:cBhvr>
                                    </p:animEffect>
                                  </p:childTnLst>
                                  <p:subTnLst>
                                    <p:audio>
                                      <p:cMediaNode>
                                        <p:cTn display="0" masterRel="sameClick">
                                          <p:stCondLst>
                                            <p:cond evt="begin" delay="0">
                                              <p:tn val="102"/>
                                            </p:cond>
                                          </p:stCondLst>
                                          <p:endCondLst>
                                            <p:cond evt="onStopAudio" delay="0">
                                              <p:tgtEl>
                                                <p:sldTgt/>
                                              </p:tgtEl>
                                            </p:cond>
                                          </p:endCondLst>
                                        </p:cTn>
                                        <p:tgtEl>
                                          <p:sndTgt r:embed="rId10" name="Pencil Check"/>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2"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ipe(right)">
                                      <p:cBhvr>
                                        <p:cTn id="109" dur="500"/>
                                        <p:tgtEl>
                                          <p:spTgt spid="4"/>
                                        </p:tgtEl>
                                      </p:cBhvr>
                                    </p:animEffect>
                                  </p:childTnLst>
                                  <p:subTnLst>
                                    <p:audio>
                                      <p:cMediaNode>
                                        <p:cTn display="0" masterRel="sameClick">
                                          <p:stCondLst>
                                            <p:cond evt="begin" delay="0">
                                              <p:tn val="107"/>
                                            </p:cond>
                                          </p:stCondLst>
                                          <p:endCondLst>
                                            <p:cond evt="onStopAudio" delay="0">
                                              <p:tgtEl>
                                                <p:sldTgt/>
                                              </p:tgtEl>
                                            </p:cond>
                                          </p:endCondLst>
                                        </p:cTn>
                                        <p:tgtEl>
                                          <p:sndTgt r:embed="rId6"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P spid="398473" grpId="0" animBg="1"/>
      <p:bldP spid="398483" grpId="0"/>
      <p:bldP spid="398484" grpId="0" animBg="1" autoUpdateAnimBg="0"/>
      <p:bldP spid="398514" grpId="0" animBg="1" autoUpdateAnimBg="0"/>
      <p:bldP spid="398521" grpId="0" animBg="1" autoUpdateAnimBg="0"/>
      <p:bldP spid="398523" grpId="0" animBg="1"/>
      <p:bldP spid="398523" grpId="1" animBg="1"/>
      <p:bldP spid="398524"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7530</Words>
  <Application>Microsoft Macintosh PowerPoint</Application>
  <PresentationFormat>On-screen Show (4:3)</PresentationFormat>
  <Paragraphs>1952</Paragraphs>
  <Slides>83</Slides>
  <Notes>82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 Cellular Respiration Harvesting Chemical Energy</vt:lpstr>
      <vt:lpstr>Harvesting stored energy</vt:lpstr>
      <vt:lpstr>Harvesting stored energy</vt:lpstr>
      <vt:lpstr>PowerPoint Presentation</vt:lpstr>
      <vt:lpstr>How do we harvest energy from fuels?</vt:lpstr>
      <vt:lpstr>How do we move electrons in biology?</vt:lpstr>
      <vt:lpstr>Coupling oxidation &amp; reduction</vt:lpstr>
      <vt:lpstr>Oxidation &amp; reduction</vt:lpstr>
      <vt:lpstr>Moving electrons in respiration</vt:lpstr>
      <vt:lpstr>PowerPoint Presentation</vt:lpstr>
      <vt:lpstr>PowerPoint Presentation</vt:lpstr>
      <vt:lpstr>Overview of cellular respiration</vt:lpstr>
      <vt:lpstr>And how do we do that?</vt:lpstr>
      <vt:lpstr>Glycolysis </vt:lpstr>
      <vt:lpstr>Evolutionary perspective</vt:lpstr>
      <vt:lpstr>Overview</vt:lpstr>
      <vt:lpstr>PowerPoint Presentation</vt:lpstr>
      <vt:lpstr>PowerPoint Presentation</vt:lpstr>
      <vt:lpstr>Glycolysis summary </vt:lpstr>
      <vt:lpstr>1st half of glycolysis (5 reactions)</vt:lpstr>
      <vt:lpstr>2nd half of glycolysis (5 reactions)</vt:lpstr>
      <vt:lpstr>Substrate-level Phosphorylation</vt:lpstr>
      <vt:lpstr>PowerPoint Presentation</vt:lpstr>
      <vt:lpstr>Energy accounting of glycolysis </vt:lpstr>
      <vt:lpstr>Is that all there is?</vt:lpstr>
      <vt:lpstr>But can’t stop there!</vt:lpstr>
      <vt:lpstr>How is NADH recycled to NAD+?</vt:lpstr>
      <vt:lpstr>Fermentation (anaerobic)</vt:lpstr>
      <vt:lpstr>Alcohol Fermentation</vt:lpstr>
      <vt:lpstr>Lactic Acid Fermentation</vt:lpstr>
      <vt:lpstr>Pyruvate is a branching point</vt:lpstr>
      <vt:lpstr>Glycolysis is only the start</vt:lpstr>
      <vt:lpstr>Mitochondria — Structure</vt:lpstr>
      <vt:lpstr>Mitochondria – Function</vt:lpstr>
      <vt:lpstr>Oxidation of pyruvate</vt:lpstr>
      <vt:lpstr>Pyruvate oxidized to Acetyl CoA </vt:lpstr>
      <vt:lpstr>Krebs cycle</vt:lpstr>
      <vt:lpstr>PowerPoint Presentation</vt:lpstr>
      <vt:lpstr>PowerPoint Presentation</vt:lpstr>
      <vt:lpstr>PowerPoint Presentation</vt:lpstr>
      <vt:lpstr>PowerPoint Presentation</vt:lpstr>
      <vt:lpstr>Energy accounting of Krebs cycle </vt:lpstr>
      <vt:lpstr>Value of Krebs cycle?</vt:lpstr>
      <vt:lpstr>ATP accounting so far…</vt:lpstr>
      <vt:lpstr>There is a better way!</vt:lpstr>
      <vt:lpstr>Mitochondria </vt:lpstr>
      <vt:lpstr>Electron Transport Chain</vt:lpstr>
      <vt:lpstr>Remember the Electron Carriers? </vt:lpstr>
      <vt:lpstr>Electron Transport Chain</vt:lpstr>
      <vt:lpstr>PowerPoint Presentation</vt:lpstr>
      <vt:lpstr>Stripping H from Electron Carriers</vt:lpstr>
      <vt:lpstr>PowerPoint Presentation</vt:lpstr>
      <vt:lpstr>Electrons flow downhill</vt:lpstr>
      <vt:lpstr>We did it!</vt:lpstr>
      <vt:lpstr>Chemiosmosis</vt:lpstr>
      <vt:lpstr>PowerPoint Presentation</vt:lpstr>
      <vt:lpstr>Cellular respiration</vt:lpstr>
      <vt:lpstr>Summary of cellular respiration</vt:lpstr>
      <vt:lpstr>Taking it beyond…</vt:lpstr>
      <vt:lpstr>PowerPoint Presentation</vt:lpstr>
      <vt:lpstr>Cellular respiration</vt:lpstr>
      <vt:lpstr>PowerPoint Presentation</vt:lpstr>
      <vt:lpstr>Beyond glucose: Other carbohydrates</vt:lpstr>
      <vt:lpstr>Beyond glucose: Proteins</vt:lpstr>
      <vt:lpstr>Beyond glucose: Fats</vt:lpstr>
      <vt:lpstr>Carbohydrates vs. Fats </vt:lpstr>
      <vt:lpstr>Metabolism </vt:lpstr>
      <vt:lpstr>Metabolism </vt:lpstr>
      <vt:lpstr>Metabolism</vt:lpstr>
      <vt:lpstr>Carbohydrate  Metabolism</vt:lpstr>
      <vt:lpstr>Lipid Metabolism</vt:lpstr>
      <vt:lpstr>Amino Acid  Metabolism</vt:lpstr>
      <vt:lpstr>Nucleotide  Metabolism</vt:lpstr>
      <vt:lpstr>Central Role of Acetyl CoA</vt:lpstr>
      <vt:lpstr>Control of Respiration</vt:lpstr>
      <vt:lpstr>Feedback Inhibition</vt:lpstr>
      <vt:lpstr>Respond to cell’s needs</vt:lpstr>
      <vt:lpstr>A Metabolic economy</vt:lpstr>
      <vt:lpstr>It’s a Balancing Act</vt:lpstr>
      <vt:lpstr>6.11 CONNECTION: Certain poisons interrupt critical events in cellular respiration</vt:lpstr>
      <vt:lpstr>6.12 Review: Each molecule of glucose yields many molecules of ATP</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Cellular Respiration Harvesting Chemical Energy</dc:title>
  <dc:creator>Plano High School</dc:creator>
  <cp:lastModifiedBy>Plano High School</cp:lastModifiedBy>
  <cp:revision>4</cp:revision>
  <dcterms:created xsi:type="dcterms:W3CDTF">2017-05-25T17:38:18Z</dcterms:created>
  <dcterms:modified xsi:type="dcterms:W3CDTF">2017-05-25T17:45:44Z</dcterms:modified>
</cp:coreProperties>
</file>