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2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D5972-DD9E-2746-B70C-F2D17630EE65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3E34-7000-CB46-8785-DD5C248C4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E1CEF-B94E-F24A-9C00-A4E55449CF58}" type="slidenum">
              <a:rPr lang="en-US"/>
              <a:pPr/>
              <a:t>1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5B1E34-D490-B042-87C2-D1E899028219}" type="slidenum">
              <a:rPr lang="en-US"/>
              <a:pPr/>
              <a:t>7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3DE90-D593-ED4C-8DB2-1986D9B8FB4E}" type="slidenum">
              <a:rPr lang="en-US"/>
              <a:pPr/>
              <a:t>17</a:t>
            </a:fld>
            <a:endParaRPr lang="en-US"/>
          </a:p>
        </p:txBody>
      </p:sp>
      <p:sp>
        <p:nvSpPr>
          <p:cNvPr id="445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group includes snails, clams, and squid? </a:t>
            </a:r>
            <a:r>
              <a:rPr lang="en-US" b="1" u="sng" dirty="0"/>
              <a:t>Mollusks</a:t>
            </a:r>
            <a:endParaRPr lang="en-US" dirty="0"/>
          </a:p>
          <a:p>
            <a:r>
              <a:rPr lang="en-US" dirty="0"/>
              <a:t>Which group is the sponges? </a:t>
            </a:r>
            <a:r>
              <a:rPr lang="en-US" b="1" u="sng" dirty="0" err="1"/>
              <a:t>Porifera</a:t>
            </a:r>
            <a:endParaRPr lang="en-US" dirty="0"/>
          </a:p>
          <a:p>
            <a:r>
              <a:rPr lang="en-US" dirty="0"/>
              <a:t>Which are the flatworms? </a:t>
            </a:r>
            <a:r>
              <a:rPr lang="en-US" b="1" u="sng" dirty="0" err="1"/>
              <a:t>Platyhelminthes</a:t>
            </a:r>
            <a:endParaRPr lang="en-US" dirty="0"/>
          </a:p>
          <a:p>
            <a:pPr lvl="1">
              <a:buFont typeface="Wingdings" charset="2"/>
              <a:buNone/>
            </a:pPr>
            <a:r>
              <a:rPr lang="en-US" dirty="0"/>
              <a:t>…segmented worms? </a:t>
            </a:r>
            <a:r>
              <a:rPr lang="en-US" b="1" u="sng" dirty="0"/>
              <a:t>Annelids</a:t>
            </a:r>
            <a:endParaRPr lang="en-US" dirty="0"/>
          </a:p>
          <a:p>
            <a:pPr lvl="1">
              <a:buFont typeface="Wingdings" charset="2"/>
              <a:buNone/>
            </a:pPr>
            <a:r>
              <a:rPr lang="en-US" dirty="0"/>
              <a:t>…roundworms? </a:t>
            </a:r>
            <a:r>
              <a:rPr lang="en-US" b="1" u="sng" dirty="0"/>
              <a:t>Nematodes</a:t>
            </a:r>
            <a:endParaRPr lang="en-US" dirty="0"/>
          </a:p>
          <a:p>
            <a:r>
              <a:rPr lang="en-US" dirty="0"/>
              <a:t>Which group has jointed appendages &amp; an exoskeleton? </a:t>
            </a:r>
            <a:r>
              <a:rPr lang="en-US" b="1" u="sng" dirty="0"/>
              <a:t>Arthropods</a:t>
            </a:r>
            <a:endParaRPr lang="en-US" dirty="0"/>
          </a:p>
          <a:p>
            <a:r>
              <a:rPr lang="en-US" dirty="0"/>
              <a:t>Which two groups have radial symmetry? </a:t>
            </a:r>
            <a:r>
              <a:rPr lang="en-US" b="1" u="sng" dirty="0" err="1"/>
              <a:t>Cnidaria</a:t>
            </a:r>
            <a:r>
              <a:rPr lang="en-US" b="1" u="sng" dirty="0"/>
              <a:t>, Echinoderm</a:t>
            </a:r>
          </a:p>
          <a:p>
            <a:r>
              <a:rPr lang="en-US" dirty="0"/>
              <a:t>What is the adaptive advantage of bilateral symmetry? </a:t>
            </a:r>
            <a:r>
              <a:rPr lang="en-US" b="1" u="sng" dirty="0" err="1"/>
              <a:t>cephalization</a:t>
            </a:r>
            <a:endParaRPr lang="en-US" dirty="0"/>
          </a:p>
          <a:p>
            <a:r>
              <a:rPr lang="en-US" dirty="0"/>
              <a:t>Which group has no symmetry? </a:t>
            </a:r>
            <a:r>
              <a:rPr lang="en-US" b="1" u="sng" dirty="0" err="1" smtClean="0"/>
              <a:t>Porifera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Reptiles and Birds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Reptiles and fish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Feathers, wings, hallow bones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Bilateral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Ecto</a:t>
            </a:r>
            <a:r>
              <a:rPr lang="en-US" baseline="0" dirty="0" smtClean="0"/>
              <a:t>: fish, amphibians, reptiles Endo: Birds and Mammals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To keep their skin moist so they can breathe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Internal development of embryos and mammary glands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How their young develop </a:t>
            </a:r>
            <a:r>
              <a:rPr lang="en-US" baseline="0" dirty="0" err="1" smtClean="0"/>
              <a:t>Monotremes</a:t>
            </a:r>
            <a:r>
              <a:rPr lang="en-US" baseline="0" dirty="0" smtClean="0"/>
              <a:t>: lay eggs Marsupials: Pouch, short lived placenta offspring must further develop </a:t>
            </a:r>
            <a:r>
              <a:rPr lang="en-US" baseline="0" smtClean="0"/>
              <a:t>in pouch </a:t>
            </a:r>
            <a:r>
              <a:rPr lang="en-US" baseline="0" dirty="0" err="1" smtClean="0"/>
              <a:t>Placentals</a:t>
            </a:r>
            <a:r>
              <a:rPr lang="en-US" baseline="0" dirty="0" smtClean="0"/>
              <a:t>: full placenta fetus develops to full term in pouch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6701D-DE88-7648-ABA3-ACF6C77F196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8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0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2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12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3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2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90DE-21D1-414B-A5D5-4997B8A6D426}" type="datetimeFigureOut">
              <a:rPr lang="en-US" smtClean="0"/>
              <a:t>5/25/17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0C4B-E578-EA47-9420-860E939A2D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3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0.pn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9.png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1" Type="http://schemas.microsoft.com/office/2007/relationships/media" Target="file://localhost/Users/Administrator/Desktop/Franks/AP/Diversity/Simple%20video%20on%20How%20Jellyfish%20Sting.mp4" TargetMode="External"/><Relationship Id="rId2" Type="http://schemas.openxmlformats.org/officeDocument/2006/relationships/video" Target="file://localhost/Users/Administrator/Desktop/Franks/AP/Diversity/Simple%20video%20on%20How%20Jellyfish%20Sting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9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2007-2008</a:t>
            </a:r>
            <a:endParaRPr lang="en-US" b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68888" y="4700588"/>
            <a:ext cx="4025900" cy="2159000"/>
            <a:chOff x="3189" y="2913"/>
            <a:chExt cx="2536" cy="136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189" y="2913"/>
              <a:ext cx="2536" cy="1311"/>
              <a:chOff x="3189" y="2913"/>
              <a:chExt cx="2536" cy="1311"/>
            </a:xfrm>
          </p:grpSpPr>
          <p:pic>
            <p:nvPicPr>
              <p:cNvPr id="371718" name="Picture 6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3264" y="2992"/>
                <a:ext cx="2352" cy="1232"/>
              </a:xfrm>
              <a:prstGeom prst="rect">
                <a:avLst/>
              </a:prstGeom>
              <a:noFill/>
            </p:spPr>
          </p:pic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189" y="2913"/>
                <a:ext cx="820" cy="436"/>
                <a:chOff x="2222" y="2927"/>
                <a:chExt cx="820" cy="436"/>
              </a:xfrm>
            </p:grpSpPr>
            <p:sp>
              <p:nvSpPr>
                <p:cNvPr id="371720" name="Rectangle 8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rgbClr val="FFCC18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721" name="Rectangle 9"/>
                <p:cNvSpPr>
                  <a:spLocks noChangeArrowheads="1"/>
                </p:cNvSpPr>
                <p:nvPr/>
              </p:nvSpPr>
              <p:spPr bwMode="auto">
                <a:xfrm>
                  <a:off x="2444" y="3063"/>
                  <a:ext cx="37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rgbClr val="000000"/>
                      </a:solidFill>
                      <a:ea typeface="Geneva" charset="0"/>
                      <a:cs typeface="Geneva" charset="0"/>
                    </a:rPr>
                    <a:t>Domain</a:t>
                  </a:r>
                </a:p>
                <a:p>
                  <a:r>
                    <a:rPr lang="en-US" sz="1200" b="1">
                      <a:solidFill>
                        <a:srgbClr val="000000"/>
                      </a:solidFill>
                      <a:ea typeface="Geneva" charset="0"/>
                      <a:cs typeface="Geneva" charset="0"/>
                    </a:rPr>
                    <a:t>Bacteria</a:t>
                  </a:r>
                  <a:endParaRPr lang="en-US" sz="1200">
                    <a:ea typeface="Geneva" charset="0"/>
                    <a:cs typeface="Geneva" charset="0"/>
                  </a:endParaRP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4047" y="2913"/>
                <a:ext cx="820" cy="436"/>
                <a:chOff x="2222" y="2927"/>
                <a:chExt cx="820" cy="436"/>
              </a:xfrm>
            </p:grpSpPr>
            <p:sp>
              <p:nvSpPr>
                <p:cNvPr id="371723" name="Rectangle 11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724" name="Rectangle 12"/>
                <p:cNvSpPr>
                  <a:spLocks noChangeArrowheads="1"/>
                </p:cNvSpPr>
                <p:nvPr/>
              </p:nvSpPr>
              <p:spPr bwMode="auto">
                <a:xfrm>
                  <a:off x="2445" y="3063"/>
                  <a:ext cx="379" cy="23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Domain</a:t>
                  </a:r>
                </a:p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Archaea</a:t>
                  </a:r>
                  <a:endParaRPr lang="en-US" sz="1200">
                    <a:solidFill>
                      <a:schemeClr val="bg1"/>
                    </a:solidFill>
                    <a:ea typeface="Geneva" charset="0"/>
                    <a:cs typeface="Geneva" charset="0"/>
                  </a:endParaRP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4905" y="2913"/>
                <a:ext cx="820" cy="436"/>
                <a:chOff x="2222" y="2927"/>
                <a:chExt cx="820" cy="436"/>
              </a:xfrm>
            </p:grpSpPr>
            <p:sp>
              <p:nvSpPr>
                <p:cNvPr id="371726" name="Rectangle 14"/>
                <p:cNvSpPr>
                  <a:spLocks noChangeArrowheads="1"/>
                </p:cNvSpPr>
                <p:nvPr/>
              </p:nvSpPr>
              <p:spPr bwMode="auto">
                <a:xfrm>
                  <a:off x="2222" y="2927"/>
                  <a:ext cx="820" cy="436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72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46" y="3063"/>
                  <a:ext cx="374" cy="230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Domain</a:t>
                  </a:r>
                </a:p>
                <a:p>
                  <a:r>
                    <a:rPr lang="en-US" sz="1200" b="1">
                      <a:solidFill>
                        <a:schemeClr val="bg1"/>
                      </a:solidFill>
                      <a:ea typeface="Geneva" charset="0"/>
                      <a:cs typeface="Geneva" charset="0"/>
                    </a:rPr>
                    <a:t>Eukarya</a:t>
                  </a:r>
                  <a:endParaRPr lang="en-US" sz="1200">
                    <a:solidFill>
                      <a:schemeClr val="bg1"/>
                    </a:solidFill>
                    <a:ea typeface="Geneva" charset="0"/>
                    <a:cs typeface="Geneva" charset="0"/>
                  </a:endParaRPr>
                </a:p>
              </p:txBody>
            </p:sp>
          </p:grpSp>
        </p:grpSp>
        <p:sp>
          <p:nvSpPr>
            <p:cNvPr id="371728" name="Rectangle 16"/>
            <p:cNvSpPr>
              <a:spLocks noChangeArrowheads="1"/>
            </p:cNvSpPr>
            <p:nvPr/>
          </p:nvSpPr>
          <p:spPr bwMode="auto">
            <a:xfrm>
              <a:off x="4036" y="4158"/>
              <a:ext cx="843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Common ancestor</a:t>
              </a:r>
              <a:endParaRPr lang="en-US" sz="1200">
                <a:ea typeface="Geneva" charset="0"/>
                <a:cs typeface="Geneva" charset="0"/>
              </a:endParaRPr>
            </a:p>
          </p:txBody>
        </p:sp>
      </p:grpSp>
      <p:sp>
        <p:nvSpPr>
          <p:cNvPr id="371729" name="Rectangle 17"/>
          <p:cNvSpPr>
            <a:spLocks noGrp="1" noChangeArrowheads="1"/>
          </p:cNvSpPr>
          <p:nvPr/>
        </p:nvSpPr>
        <p:spPr bwMode="auto">
          <a:xfrm>
            <a:off x="1709738" y="2181225"/>
            <a:ext cx="578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</a:bodyPr>
          <a:lstStyle/>
          <a:p>
            <a:pPr algn="l"/>
            <a:r>
              <a:rPr lang="en-US" sz="3600" b="1" dirty="0">
                <a:solidFill>
                  <a:schemeClr val="tx2"/>
                </a:solidFill>
                <a:ea typeface="Geneva" charset="0"/>
                <a:cs typeface="Geneva" charset="0"/>
              </a:rPr>
              <a:t>Kingdom: Animals</a:t>
            </a:r>
          </a:p>
        </p:txBody>
      </p:sp>
      <p:sp>
        <p:nvSpPr>
          <p:cNvPr id="371730" name="Rectangle 18" descr="Rectangle: Click to edit Master text styles&#10;Second level&#10;Third level&#10;Fourth level&#10;Fifth level"/>
          <p:cNvSpPr>
            <a:spLocks noGrp="1" noChangeArrowheads="1"/>
          </p:cNvSpPr>
          <p:nvPr/>
        </p:nvSpPr>
        <p:spPr bwMode="auto">
          <a:xfrm>
            <a:off x="1735138" y="2935288"/>
            <a:ext cx="56880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/>
            <a:r>
              <a:rPr lang="en-US" sz="3000" b="1" dirty="0">
                <a:solidFill>
                  <a:srgbClr val="0F116A"/>
                </a:solidFill>
                <a:ea typeface="Geneva" charset="0"/>
                <a:cs typeface="Geneva" charset="0"/>
              </a:rPr>
              <a:t>Domain </a:t>
            </a:r>
            <a:r>
              <a:rPr lang="en-US" sz="3000" b="1" dirty="0" err="1" smtClean="0">
                <a:solidFill>
                  <a:srgbClr val="0F116A"/>
                </a:solidFill>
                <a:ea typeface="Geneva" charset="0"/>
                <a:cs typeface="Geneva" charset="0"/>
              </a:rPr>
              <a:t>Eukarya</a:t>
            </a:r>
            <a:endParaRPr lang="en-US" sz="3000" b="1" dirty="0" smtClean="0">
              <a:solidFill>
                <a:srgbClr val="0F116A"/>
              </a:solidFill>
              <a:ea typeface="Geneva" charset="0"/>
              <a:cs typeface="Geneva" charset="0"/>
            </a:endParaRPr>
          </a:p>
          <a:p>
            <a:pPr algn="l"/>
            <a:r>
              <a:rPr lang="en-US" sz="3000" b="1" dirty="0" smtClean="0">
                <a:solidFill>
                  <a:srgbClr val="0F116A"/>
                </a:solidFill>
                <a:ea typeface="Geneva" charset="0"/>
                <a:cs typeface="Geneva" charset="0"/>
              </a:rPr>
              <a:t>	(Ch. 32, 33, 34)</a:t>
            </a:r>
            <a:endParaRPr lang="en-US" sz="3000" b="1" dirty="0">
              <a:solidFill>
                <a:srgbClr val="0F116A"/>
              </a:solidFill>
              <a:ea typeface="Geneva" charset="0"/>
              <a:cs typeface="Geneva" charset="0"/>
            </a:endParaRPr>
          </a:p>
        </p:txBody>
      </p:sp>
      <p:pic>
        <p:nvPicPr>
          <p:cNvPr id="371731" name="Picture 1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8575" y="373063"/>
            <a:ext cx="2667000" cy="40513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1735" name="Picture 2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588" y="3783013"/>
            <a:ext cx="202406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1736" name="Picture 2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9538" y="393700"/>
            <a:ext cx="3021012" cy="1963738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74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26200" cy="1143000"/>
          </a:xfrm>
        </p:spPr>
        <p:txBody>
          <a:bodyPr/>
          <a:lstStyle/>
          <a:p>
            <a:r>
              <a:rPr lang="en-US" dirty="0"/>
              <a:t>Invertebrate: </a:t>
            </a:r>
            <a:r>
              <a:rPr lang="en-US" dirty="0" err="1"/>
              <a:t>Nematoda</a:t>
            </a:r>
            <a:endParaRPr lang="en-US" dirty="0"/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3700" y="939800"/>
            <a:ext cx="7772400" cy="301148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Roundworms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bilaterally symmetrical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body cavity</a:t>
            </a:r>
          </a:p>
          <a:p>
            <a:pPr marL="1085850" lvl="2">
              <a:lnSpc>
                <a:spcPct val="90000"/>
              </a:lnSpc>
            </a:pPr>
            <a:r>
              <a:rPr lang="en-US" dirty="0" err="1"/>
              <a:t>pseudocoelom</a:t>
            </a:r>
            <a:r>
              <a:rPr lang="en-US" dirty="0"/>
              <a:t> = simple body cavity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digestive system</a:t>
            </a:r>
          </a:p>
          <a:p>
            <a:pPr marL="1428750" lvl="3">
              <a:lnSpc>
                <a:spcPct val="90000"/>
              </a:lnSpc>
            </a:pPr>
            <a:r>
              <a:rPr lang="en-US" sz="2400" dirty="0"/>
              <a:t>tube running through length of body (mouth to anus)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many are parasitic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hookworm</a:t>
            </a:r>
          </a:p>
        </p:txBody>
      </p:sp>
      <p:pic>
        <p:nvPicPr>
          <p:cNvPr id="37786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18250" y="3589338"/>
            <a:ext cx="276225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999"/>
              </a:srgbClr>
            </a:outerShdw>
          </a:effectLst>
        </p:spPr>
      </p:pic>
      <p:sp>
        <p:nvSpPr>
          <p:cNvPr id="377862" name="Rectangle 6"/>
          <p:cNvSpPr>
            <a:spLocks noChangeArrowheads="1"/>
          </p:cNvSpPr>
          <p:nvPr/>
        </p:nvSpPr>
        <p:spPr bwMode="auto">
          <a:xfrm>
            <a:off x="8069263" y="5384800"/>
            <a:ext cx="938212" cy="242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7864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0488" y="5267325"/>
            <a:ext cx="191611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377863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19263" y="4524375"/>
            <a:ext cx="1908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999"/>
              </a:srgbClr>
            </a:outerShdw>
          </a:effectLst>
        </p:spPr>
      </p:pic>
      <p:pic>
        <p:nvPicPr>
          <p:cNvPr id="377865" name="Picture 9" descr="33-25a-FreeLivingNematod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64038" y="4195763"/>
            <a:ext cx="2033587" cy="25527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7866" name="Picture 10" descr="33-25ax-NematodeCElegans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35713" y="373063"/>
            <a:ext cx="2609850" cy="17938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7867" name="Rectangle 11"/>
          <p:cNvSpPr>
            <a:spLocks noChangeArrowheads="1"/>
          </p:cNvSpPr>
          <p:nvPr/>
        </p:nvSpPr>
        <p:spPr bwMode="auto">
          <a:xfrm>
            <a:off x="7689850" y="2106613"/>
            <a:ext cx="145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000000"/>
                </a:solidFill>
              </a:rPr>
              <a:t>C. elegans</a:t>
            </a:r>
          </a:p>
        </p:txBody>
      </p:sp>
    </p:spTree>
    <p:extLst>
      <p:ext uri="{BB962C8B-B14F-4D97-AF65-F5344CB8AC3E}">
        <p14:creationId xmlns:p14="http://schemas.microsoft.com/office/powerpoint/2010/main" val="54451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11" name="Picture 7" descr="33-22-CephalopodsColl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08538" y="3897313"/>
            <a:ext cx="4219575" cy="2830512"/>
          </a:xfrm>
          <a:prstGeom prst="rect">
            <a:avLst/>
          </a:prstGeom>
          <a:noFill/>
        </p:spPr>
      </p:pic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80200" cy="1143000"/>
          </a:xfrm>
        </p:spPr>
        <p:txBody>
          <a:bodyPr/>
          <a:lstStyle/>
          <a:p>
            <a:r>
              <a:rPr lang="en-US" dirty="0"/>
              <a:t>Invertebrate: </a:t>
            </a:r>
            <a:r>
              <a:rPr lang="en-US" dirty="0" err="1"/>
              <a:t>Mollusca</a:t>
            </a:r>
            <a:endParaRPr lang="en-US" dirty="0"/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20688" y="1104900"/>
            <a:ext cx="8443912" cy="2601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Mollusks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slugs, snails, clams, squid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bilaterally symmetrical (with exceptions)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soft bodies</a:t>
            </a:r>
            <a:r>
              <a:rPr lang="en-US" sz="2400" dirty="0" smtClean="0"/>
              <a:t>, protected </a:t>
            </a:r>
            <a:r>
              <a:rPr lang="en-US" sz="2400" dirty="0"/>
              <a:t>by hard </a:t>
            </a:r>
            <a:r>
              <a:rPr lang="en-US" sz="2400" dirty="0" smtClean="0"/>
              <a:t>shells (mostly)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true </a:t>
            </a:r>
            <a:r>
              <a:rPr lang="en-US" sz="2400" u="sng" dirty="0" err="1" smtClean="0">
                <a:solidFill>
                  <a:srgbClr val="CC0000"/>
                </a:solidFill>
              </a:rPr>
              <a:t>coelom</a:t>
            </a:r>
            <a:endParaRPr lang="en-US" sz="2400" u="sng" dirty="0">
              <a:solidFill>
                <a:srgbClr val="CC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increases complexity &amp; specialization of internal organs</a:t>
            </a:r>
          </a:p>
        </p:txBody>
      </p:sp>
      <p:pic>
        <p:nvPicPr>
          <p:cNvPr id="379908" name="Picture 4" descr="33-16-MolluskBodyPlan-L"/>
          <p:cNvPicPr>
            <a:picLocks noChangeAspect="1" noChangeArrowheads="1"/>
          </p:cNvPicPr>
          <p:nvPr/>
        </p:nvPicPr>
        <p:blipFill>
          <a:blip r:embed="rId3" cstate="screen"/>
          <a:srcRect b="4338"/>
          <a:stretch>
            <a:fillRect/>
          </a:stretch>
        </p:blipFill>
        <p:spPr bwMode="auto">
          <a:xfrm>
            <a:off x="244475" y="4021138"/>
            <a:ext cx="4779963" cy="2849562"/>
          </a:xfrm>
          <a:prstGeom prst="rect">
            <a:avLst/>
          </a:prstGeom>
          <a:noFill/>
        </p:spPr>
      </p:pic>
      <p:pic>
        <p:nvPicPr>
          <p:cNvPr id="379910" name="Picture 6" descr="33-20-Bivalv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73825" y="635000"/>
            <a:ext cx="2452688" cy="16240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9912" name="Picture 8" descr="33-19c-Snai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22850" y="3884613"/>
            <a:ext cx="18700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138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689600" cy="1143000"/>
          </a:xfrm>
        </p:spPr>
        <p:txBody>
          <a:bodyPr/>
          <a:lstStyle/>
          <a:p>
            <a:r>
              <a:rPr lang="en-US" dirty="0"/>
              <a:t>Invertebrate: </a:t>
            </a:r>
            <a:r>
              <a:rPr lang="en-US" dirty="0" err="1"/>
              <a:t>Annelida</a:t>
            </a:r>
            <a:endParaRPr lang="en-US" dirty="0"/>
          </a:p>
        </p:txBody>
      </p:sp>
      <p:sp>
        <p:nvSpPr>
          <p:cNvPr id="3788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66700" y="927100"/>
            <a:ext cx="7772400" cy="27082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Segmented worms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earthworms, leeches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segments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increase mobility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redundancy in body sections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bilaterally symmetrical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true </a:t>
            </a:r>
            <a:r>
              <a:rPr lang="en-US" sz="2400" dirty="0" err="1" smtClean="0"/>
              <a:t>coelom</a:t>
            </a:r>
            <a:endParaRPr lang="en-US" sz="2400" dirty="0"/>
          </a:p>
        </p:txBody>
      </p:sp>
      <p:pic>
        <p:nvPicPr>
          <p:cNvPr id="378885" name="Picture 5" descr="33-24-AnnelidsCollage"/>
          <p:cNvPicPr>
            <a:picLocks noChangeAspect="1" noChangeArrowheads="1"/>
          </p:cNvPicPr>
          <p:nvPr/>
        </p:nvPicPr>
        <p:blipFill>
          <a:blip r:embed="rId2" cstate="screen"/>
          <a:srcRect t="8571"/>
          <a:stretch>
            <a:fillRect/>
          </a:stretch>
        </p:blipFill>
        <p:spPr bwMode="auto">
          <a:xfrm>
            <a:off x="2579688" y="4191000"/>
            <a:ext cx="6424612" cy="25622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5600700" y="3859213"/>
            <a:ext cx="1312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fan worm</a:t>
            </a:r>
          </a:p>
        </p:txBody>
      </p:sp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8234363" y="3859213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</a:rPr>
              <a:t>leech</a:t>
            </a:r>
          </a:p>
        </p:txBody>
      </p:sp>
      <p:pic>
        <p:nvPicPr>
          <p:cNvPr id="378889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3300" y="1065213"/>
            <a:ext cx="2900363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001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22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9" name="Picture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03538" y="5032375"/>
            <a:ext cx="17319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197600" cy="1143000"/>
          </a:xfrm>
        </p:spPr>
        <p:txBody>
          <a:bodyPr/>
          <a:lstStyle/>
          <a:p>
            <a:r>
              <a:rPr lang="en-US" dirty="0"/>
              <a:t>Invertebrate: </a:t>
            </a:r>
            <a:r>
              <a:rPr lang="en-US" dirty="0" err="1"/>
              <a:t>Arthropoda</a:t>
            </a:r>
            <a:endParaRPr lang="en-US" dirty="0"/>
          </a:p>
        </p:txBody>
      </p:sp>
      <p:sp>
        <p:nvSpPr>
          <p:cNvPr id="3809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44500" y="1054100"/>
            <a:ext cx="7772400" cy="34925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Spiders, insects, crustaceans</a:t>
            </a:r>
          </a:p>
          <a:p>
            <a:pPr lvl="1"/>
            <a:r>
              <a:rPr lang="en-US" sz="2400" dirty="0"/>
              <a:t>most successful animal </a:t>
            </a:r>
            <a:r>
              <a:rPr lang="en-US" sz="2400" dirty="0" smtClean="0"/>
              <a:t>phylum (Not even close)</a:t>
            </a:r>
          </a:p>
          <a:p>
            <a:pPr lvl="1"/>
            <a:r>
              <a:rPr lang="en-US" sz="2400" dirty="0"/>
              <a:t>bilaterally symmetrical</a:t>
            </a:r>
          </a:p>
          <a:p>
            <a:pPr lvl="1"/>
            <a:r>
              <a:rPr lang="en-US" sz="2400" dirty="0"/>
              <a:t>segmented</a:t>
            </a:r>
          </a:p>
          <a:p>
            <a:pPr lvl="2"/>
            <a:r>
              <a:rPr lang="en-US" dirty="0"/>
              <a:t>specialized segments</a:t>
            </a:r>
          </a:p>
          <a:p>
            <a:pPr lvl="2"/>
            <a:r>
              <a:rPr lang="en-US" dirty="0"/>
              <a:t>allows jointed appendages</a:t>
            </a:r>
          </a:p>
          <a:p>
            <a:pPr lvl="1"/>
            <a:r>
              <a:rPr lang="en-US" sz="2400" dirty="0"/>
              <a:t>exoskeleton</a:t>
            </a:r>
          </a:p>
          <a:p>
            <a:pPr lvl="2"/>
            <a:r>
              <a:rPr lang="en-US" dirty="0"/>
              <a:t>chitin + protein</a:t>
            </a:r>
          </a:p>
        </p:txBody>
      </p:sp>
      <p:pic>
        <p:nvPicPr>
          <p:cNvPr id="380933" name="Picture 5" descr="33-26-ArthropodExtAnatom-L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CDEBF5"/>
              </a:clrFrom>
              <a:clrTo>
                <a:srgbClr val="CDEB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4900" y="3671888"/>
            <a:ext cx="40544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0934" name="Picture 6" descr="33-28-HorseshoeCrab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69075" y="2057400"/>
            <a:ext cx="2181225" cy="144145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0937" name="Picture 9" descr="33-30x-LycosidSpid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1288" y="4956175"/>
            <a:ext cx="2576512" cy="17653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41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12" name="Picture 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1600" y="1571625"/>
            <a:ext cx="27559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16600" cy="1143000"/>
          </a:xfrm>
        </p:spPr>
        <p:txBody>
          <a:bodyPr/>
          <a:lstStyle/>
          <a:p>
            <a:r>
              <a:rPr lang="en-US" dirty="0"/>
              <a:t>Arthropod groups</a:t>
            </a:r>
          </a:p>
        </p:txBody>
      </p:sp>
      <p:pic>
        <p:nvPicPr>
          <p:cNvPr id="384007" name="Picture 7" descr="33-35-CrustaceansColl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59263" y="1279525"/>
            <a:ext cx="4764087" cy="3195638"/>
          </a:xfrm>
          <a:prstGeom prst="rect">
            <a:avLst/>
          </a:prstGeom>
          <a:noFill/>
        </p:spPr>
      </p:pic>
      <p:pic>
        <p:nvPicPr>
          <p:cNvPr id="384004" name="Picture 4" descr="33-34-MetamorphosisButtrfly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325" y="4321175"/>
            <a:ext cx="5364163" cy="2454275"/>
          </a:xfrm>
          <a:prstGeom prst="rect">
            <a:avLst/>
          </a:prstGeom>
          <a:noFill/>
        </p:spPr>
      </p:pic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5392738" y="6064250"/>
            <a:ext cx="25558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>
                <a:solidFill>
                  <a:srgbClr val="000000"/>
                </a:solidFill>
              </a:rPr>
              <a:t>insects</a:t>
            </a:r>
          </a:p>
          <a:p>
            <a:pPr algn="l"/>
            <a:r>
              <a:rPr lang="en-US" sz="2000" b="1">
                <a:solidFill>
                  <a:schemeClr val="tx2"/>
                </a:solidFill>
              </a:rPr>
              <a:t>6 legs, 3 body parts</a:t>
            </a:r>
            <a:endParaRPr lang="en-US" sz="2600" b="1">
              <a:solidFill>
                <a:srgbClr val="000000"/>
              </a:solidFill>
            </a:endParaRPr>
          </a:p>
        </p:txBody>
      </p:sp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5770563" y="4367213"/>
            <a:ext cx="3373437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dirty="0">
                <a:solidFill>
                  <a:srgbClr val="000000"/>
                </a:solidFill>
              </a:rPr>
              <a:t>crustaceans</a:t>
            </a:r>
          </a:p>
          <a:p>
            <a:pPr algn="l"/>
            <a:r>
              <a:rPr lang="en-US" sz="2000" b="1" dirty="0">
                <a:solidFill>
                  <a:schemeClr val="tx2"/>
                </a:solidFill>
              </a:rPr>
              <a:t>gills, 2 pairs antennae</a:t>
            </a:r>
          </a:p>
          <a:p>
            <a:pPr algn="l"/>
            <a:r>
              <a:rPr lang="en-US" sz="2000" b="1" dirty="0">
                <a:solidFill>
                  <a:srgbClr val="CC0000"/>
                </a:solidFill>
              </a:rPr>
              <a:t>crab, lobster, barnacles, </a:t>
            </a:r>
            <a:r>
              <a:rPr lang="en-US" sz="2000" b="1" dirty="0" smtClean="0">
                <a:solidFill>
                  <a:srgbClr val="CC0000"/>
                </a:solidFill>
              </a:rPr>
              <a:t>shrimp</a:t>
            </a:r>
            <a:endParaRPr lang="en-US" sz="2000" b="1" dirty="0">
              <a:solidFill>
                <a:srgbClr val="CC0000"/>
              </a:solidFill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130175" y="1258888"/>
            <a:ext cx="3162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600" b="1" dirty="0">
                <a:solidFill>
                  <a:srgbClr val="000000"/>
                </a:solidFill>
              </a:rPr>
              <a:t>arachnids</a:t>
            </a:r>
          </a:p>
          <a:p>
            <a:pPr algn="l"/>
            <a:r>
              <a:rPr lang="en-US" sz="2000" b="1" dirty="0">
                <a:solidFill>
                  <a:schemeClr val="tx2"/>
                </a:solidFill>
              </a:rPr>
              <a:t>8 legs, 2 body parts</a:t>
            </a:r>
          </a:p>
          <a:p>
            <a:pPr algn="l"/>
            <a:r>
              <a:rPr lang="en-US" sz="2000" b="1" dirty="0">
                <a:solidFill>
                  <a:srgbClr val="CC0000"/>
                </a:solidFill>
              </a:rPr>
              <a:t>spiders, ticks, scorpions</a:t>
            </a:r>
            <a:endParaRPr lang="en-US" sz="2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319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" y="0"/>
            <a:ext cx="8380413" cy="679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7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88200" cy="1143000"/>
          </a:xfrm>
        </p:spPr>
        <p:txBody>
          <a:bodyPr/>
          <a:lstStyle/>
          <a:p>
            <a:r>
              <a:rPr lang="en-US" dirty="0"/>
              <a:t>Invertebrate: </a:t>
            </a:r>
            <a:r>
              <a:rPr lang="en-US" dirty="0" err="1"/>
              <a:t>Echinodermata</a:t>
            </a:r>
            <a:endParaRPr lang="en-US" dirty="0"/>
          </a:p>
        </p:txBody>
      </p:sp>
      <p:sp>
        <p:nvSpPr>
          <p:cNvPr id="3819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08000" y="1104900"/>
            <a:ext cx="7772400" cy="1663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/>
              <a:t>Seastars</a:t>
            </a:r>
            <a:r>
              <a:rPr lang="en-US" sz="2400" dirty="0" smtClean="0"/>
              <a:t>, </a:t>
            </a:r>
            <a:r>
              <a:rPr lang="en-US" sz="2400" dirty="0"/>
              <a:t>sea urchins, sea cucumber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radially</a:t>
            </a:r>
            <a:r>
              <a:rPr lang="en-US" sz="2400" dirty="0"/>
              <a:t> symmetrical as adults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spiny endoskeleton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deuterostome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81956" name="Picture 4" descr="33-37-EchinodermsCollage"/>
          <p:cNvPicPr>
            <a:picLocks noChangeAspect="1" noChangeArrowheads="1"/>
          </p:cNvPicPr>
          <p:nvPr/>
        </p:nvPicPr>
        <p:blipFill>
          <a:blip r:embed="rId2" cstate="screen"/>
          <a:srcRect l="948" r="948"/>
          <a:stretch>
            <a:fillRect/>
          </a:stretch>
        </p:blipFill>
        <p:spPr bwMode="auto">
          <a:xfrm>
            <a:off x="3638550" y="3040063"/>
            <a:ext cx="54229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81957" name="Picture 5" descr="IMG_127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625" y="3457575"/>
            <a:ext cx="34956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81958" name="AutoShape 6"/>
          <p:cNvSpPr>
            <a:spLocks noChangeArrowheads="1"/>
          </p:cNvSpPr>
          <p:nvPr/>
        </p:nvSpPr>
        <p:spPr bwMode="auto">
          <a:xfrm>
            <a:off x="4876800" y="2590800"/>
            <a:ext cx="3748088" cy="373063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00000"/>
                </a:solidFill>
              </a:rPr>
              <a:t>loss of bilateral symmetry?</a:t>
            </a:r>
          </a:p>
        </p:txBody>
      </p:sp>
    </p:spTree>
    <p:extLst>
      <p:ext uri="{BB962C8B-B14F-4D97-AF65-F5344CB8AC3E}">
        <p14:creationId xmlns:p14="http://schemas.microsoft.com/office/powerpoint/2010/main" val="96159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Invertebrate quick check…</a:t>
            </a:r>
          </a:p>
        </p:txBody>
      </p:sp>
      <p:sp>
        <p:nvSpPr>
          <p:cNvPr id="385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6913" y="2178050"/>
            <a:ext cx="8332787" cy="4411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Which group includes snails, clams, and squid?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Which group is the sponges?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Which are the flatworms?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…segmented worms?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sz="2400" dirty="0"/>
              <a:t>…roundworms?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Which group has jointed appendages &amp; an exoskeleton?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Which two groups have radial symmetry?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What is the adaptive advantage of bilateral symmetry?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Which group has no symmetry?</a:t>
            </a:r>
          </a:p>
        </p:txBody>
      </p:sp>
      <p:sp>
        <p:nvSpPr>
          <p:cNvPr id="385028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325563"/>
            <a:ext cx="8191500" cy="715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000" b="1" u="sng">
                <a:solidFill>
                  <a:srgbClr val="CC0000"/>
                </a:solidFill>
              </a:rPr>
              <a:t>Invertebrates:</a:t>
            </a:r>
            <a:r>
              <a:rPr lang="en-US" sz="2000" b="1">
                <a:solidFill>
                  <a:srgbClr val="0F116A"/>
                </a:solidFill>
              </a:rPr>
              <a:t> Porifera, Cnidaria, Platyhelminthes, Nematoda, Annelida, Mollusca, Arthropoda, Echinodermata </a:t>
            </a:r>
          </a:p>
        </p:txBody>
      </p:sp>
    </p:spTree>
    <p:extLst>
      <p:ext uri="{BB962C8B-B14F-4D97-AF65-F5344CB8AC3E}">
        <p14:creationId xmlns:p14="http://schemas.microsoft.com/office/powerpoint/2010/main" val="264327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4410075"/>
          </a:xfrm>
        </p:spPr>
        <p:txBody>
          <a:bodyPr/>
          <a:lstStyle/>
          <a:p>
            <a:r>
              <a:rPr lang="en-US"/>
              <a:t>Vertebrates</a:t>
            </a:r>
          </a:p>
          <a:p>
            <a:pPr lvl="1"/>
            <a:r>
              <a:rPr lang="en-US"/>
              <a:t>fish, amphibians, reptiles, birds, mammals</a:t>
            </a:r>
          </a:p>
          <a:p>
            <a:pPr lvl="1"/>
            <a:r>
              <a:rPr lang="en-US"/>
              <a:t>internal bony skeleton</a:t>
            </a:r>
          </a:p>
          <a:p>
            <a:pPr marL="1085850" lvl="2"/>
            <a:r>
              <a:rPr lang="en-US"/>
              <a:t>backbone encasing </a:t>
            </a:r>
            <a:br>
              <a:rPr lang="en-US"/>
            </a:br>
            <a:r>
              <a:rPr lang="en-US"/>
              <a:t>spinal column</a:t>
            </a:r>
          </a:p>
          <a:p>
            <a:pPr marL="1085850" lvl="2"/>
            <a:r>
              <a:rPr lang="en-US"/>
              <a:t>skull-encased brain</a:t>
            </a:r>
          </a:p>
          <a:p>
            <a:pPr lvl="1"/>
            <a:r>
              <a:rPr lang="en-US"/>
              <a:t>deuterostome</a:t>
            </a:r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32475" y="2501900"/>
            <a:ext cx="2252663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982" name="Line 6"/>
          <p:cNvSpPr>
            <a:spLocks noChangeShapeType="1"/>
          </p:cNvSpPr>
          <p:nvPr/>
        </p:nvSpPr>
        <p:spPr bwMode="auto">
          <a:xfrm flipH="1">
            <a:off x="7335838" y="2870200"/>
            <a:ext cx="52387" cy="7540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V="1">
            <a:off x="5834063" y="4237038"/>
            <a:ext cx="1246187" cy="822325"/>
            <a:chOff x="2014" y="691"/>
            <a:chExt cx="926" cy="1136"/>
          </a:xfrm>
        </p:grpSpPr>
        <p:sp>
          <p:nvSpPr>
            <p:cNvPr id="382984" name="Line 8"/>
            <p:cNvSpPr>
              <a:spLocks noChangeShapeType="1"/>
            </p:cNvSpPr>
            <p:nvPr/>
          </p:nvSpPr>
          <p:spPr bwMode="auto">
            <a:xfrm flipH="1" flipV="1">
              <a:off x="2014" y="691"/>
              <a:ext cx="768" cy="11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985" name="Line 9"/>
            <p:cNvSpPr>
              <a:spLocks noChangeShapeType="1"/>
            </p:cNvSpPr>
            <p:nvPr/>
          </p:nvSpPr>
          <p:spPr bwMode="auto">
            <a:xfrm flipH="1" flipV="1">
              <a:off x="2019" y="691"/>
              <a:ext cx="921" cy="10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5268913" y="6072188"/>
            <a:ext cx="8350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postanal</a:t>
            </a:r>
          </a:p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tail</a:t>
            </a:r>
            <a:endParaRPr lang="en-US" sz="1600" b="1"/>
          </a:p>
        </p:txBody>
      </p:sp>
      <p:sp>
        <p:nvSpPr>
          <p:cNvPr id="382987" name="Line 11"/>
          <p:cNvSpPr>
            <a:spLocks noChangeShapeType="1"/>
          </p:cNvSpPr>
          <p:nvPr/>
        </p:nvSpPr>
        <p:spPr bwMode="auto">
          <a:xfrm flipH="1">
            <a:off x="6140450" y="6202363"/>
            <a:ext cx="2603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988" name="Line 12"/>
          <p:cNvSpPr>
            <a:spLocks noChangeShapeType="1"/>
          </p:cNvSpPr>
          <p:nvPr/>
        </p:nvSpPr>
        <p:spPr bwMode="auto">
          <a:xfrm flipH="1" flipV="1">
            <a:off x="7180263" y="6078538"/>
            <a:ext cx="333375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7554913" y="6354763"/>
            <a:ext cx="10048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notochord</a:t>
            </a:r>
            <a:endParaRPr lang="en-US" sz="1600" b="1"/>
          </a:p>
        </p:txBody>
      </p:sp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7397750" y="2381250"/>
            <a:ext cx="130968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hollow dorsal</a:t>
            </a:r>
          </a:p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nerve cord</a:t>
            </a:r>
            <a:endParaRPr lang="en-US" sz="1600" b="1"/>
          </a:p>
        </p:txBody>
      </p:sp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4689475" y="5049838"/>
            <a:ext cx="10842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pharyngeal</a:t>
            </a:r>
          </a:p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000000"/>
                </a:solidFill>
              </a:rPr>
              <a:t>pouches</a:t>
            </a:r>
            <a:endParaRPr lang="en-US" sz="1600" b="1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Chordata</a:t>
            </a:r>
            <a:endParaRPr lang="en-US" dirty="0"/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7578725" y="2830513"/>
            <a:ext cx="1533525" cy="5080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CC0000"/>
                </a:solidFill>
              </a:rPr>
              <a:t>becomes brain &amp; spinal cord</a:t>
            </a:r>
          </a:p>
        </p:txBody>
      </p:sp>
      <p:sp>
        <p:nvSpPr>
          <p:cNvPr id="382993" name="Rectangle 17"/>
          <p:cNvSpPr>
            <a:spLocks noChangeArrowheads="1"/>
          </p:cNvSpPr>
          <p:nvPr/>
        </p:nvSpPr>
        <p:spPr bwMode="auto">
          <a:xfrm>
            <a:off x="7929563" y="5795963"/>
            <a:ext cx="1092200" cy="5080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CC0000"/>
                </a:solidFill>
              </a:rPr>
              <a:t>becomes vertebrae</a:t>
            </a:r>
          </a:p>
        </p:txBody>
      </p:sp>
      <p:sp>
        <p:nvSpPr>
          <p:cNvPr id="382994" name="Rectangle 18"/>
          <p:cNvSpPr>
            <a:spLocks noChangeArrowheads="1"/>
          </p:cNvSpPr>
          <p:nvPr/>
        </p:nvSpPr>
        <p:spPr bwMode="auto">
          <a:xfrm>
            <a:off x="3911600" y="4411663"/>
            <a:ext cx="1758950" cy="5080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CC0000"/>
                </a:solidFill>
              </a:rPr>
              <a:t>becomes gills or Eustachian tube</a:t>
            </a:r>
          </a:p>
        </p:txBody>
      </p:sp>
      <p:sp>
        <p:nvSpPr>
          <p:cNvPr id="382995" name="Rectangle 19"/>
          <p:cNvSpPr>
            <a:spLocks noChangeArrowheads="1"/>
          </p:cNvSpPr>
          <p:nvPr/>
        </p:nvSpPr>
        <p:spPr bwMode="auto">
          <a:xfrm>
            <a:off x="3797300" y="6235700"/>
            <a:ext cx="1393825" cy="5080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b="1">
                <a:solidFill>
                  <a:srgbClr val="CC0000"/>
                </a:solidFill>
              </a:rPr>
              <a:t>becomes tail or tailbone</a:t>
            </a:r>
          </a:p>
        </p:txBody>
      </p:sp>
    </p:spTree>
    <p:extLst>
      <p:ext uri="{BB962C8B-B14F-4D97-AF65-F5344CB8AC3E}">
        <p14:creationId xmlns:p14="http://schemas.microsoft.com/office/powerpoint/2010/main" val="422426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91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68938" y="1965325"/>
            <a:ext cx="31670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6972300" cy="1143000"/>
          </a:xfrm>
        </p:spPr>
        <p:txBody>
          <a:bodyPr/>
          <a:lstStyle/>
          <a:p>
            <a:r>
              <a:rPr lang="en-US" dirty="0"/>
              <a:t>Vertebrates: Fish</a:t>
            </a:r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6046788" y="452438"/>
            <a:ext cx="3009900" cy="427037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salmon, trout, sharks</a:t>
            </a:r>
          </a:p>
        </p:txBody>
      </p:sp>
      <p:sp>
        <p:nvSpPr>
          <p:cNvPr id="400389" name="Rectangle 5"/>
          <p:cNvSpPr>
            <a:spLocks noChangeArrowheads="1"/>
          </p:cNvSpPr>
          <p:nvPr/>
        </p:nvSpPr>
        <p:spPr bwMode="auto">
          <a:xfrm>
            <a:off x="33338" y="327025"/>
            <a:ext cx="1287462" cy="344488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450 mya</a:t>
            </a:r>
          </a:p>
        </p:txBody>
      </p:sp>
      <p:pic>
        <p:nvPicPr>
          <p:cNvPr id="40039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88050" y="4932363"/>
            <a:ext cx="30464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0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939800"/>
            <a:ext cx="7772400" cy="5427663"/>
          </a:xfrm>
        </p:spPr>
        <p:txBody>
          <a:bodyPr/>
          <a:lstStyle/>
          <a:p>
            <a:r>
              <a:rPr lang="en-US" sz="2400" dirty="0"/>
              <a:t>Characteristics </a:t>
            </a:r>
          </a:p>
          <a:p>
            <a:pPr lvl="1"/>
            <a:r>
              <a:rPr lang="en-US" sz="2400" dirty="0"/>
              <a:t>body structure</a:t>
            </a:r>
          </a:p>
          <a:p>
            <a:pPr lvl="2"/>
            <a:r>
              <a:rPr lang="en-US" dirty="0"/>
              <a:t>bony &amp; cartilaginous skeleton</a:t>
            </a:r>
          </a:p>
          <a:p>
            <a:pPr lvl="2"/>
            <a:r>
              <a:rPr lang="en-US" dirty="0"/>
              <a:t>jaws &amp; paired appendages (fins)</a:t>
            </a:r>
          </a:p>
          <a:p>
            <a:pPr lvl="2"/>
            <a:r>
              <a:rPr lang="en-US" dirty="0"/>
              <a:t>scales </a:t>
            </a:r>
          </a:p>
          <a:p>
            <a:pPr lvl="1"/>
            <a:r>
              <a:rPr lang="en-US" sz="2400" dirty="0"/>
              <a:t>body function</a:t>
            </a:r>
          </a:p>
          <a:p>
            <a:pPr lvl="2"/>
            <a:r>
              <a:rPr lang="en-US" dirty="0"/>
              <a:t>gills for gas exchange</a:t>
            </a:r>
          </a:p>
          <a:p>
            <a:pPr lvl="2"/>
            <a:r>
              <a:rPr lang="en-US" dirty="0"/>
              <a:t>two-chambered heart;</a:t>
            </a:r>
            <a:r>
              <a:rPr lang="en-US" dirty="0" smtClean="0"/>
              <a:t> single loop circulation</a:t>
            </a:r>
          </a:p>
          <a:p>
            <a:pPr lvl="2"/>
            <a:r>
              <a:rPr lang="en-US" dirty="0" err="1" smtClean="0"/>
              <a:t>ectothermic</a:t>
            </a:r>
            <a:endParaRPr lang="en-US" dirty="0" smtClean="0"/>
          </a:p>
          <a:p>
            <a:pPr lvl="1"/>
            <a:r>
              <a:rPr lang="en-US" sz="2400" dirty="0"/>
              <a:t>reproduction</a:t>
            </a:r>
          </a:p>
          <a:p>
            <a:pPr lvl="2"/>
            <a:r>
              <a:rPr lang="en-US" dirty="0"/>
              <a:t>external fertilization</a:t>
            </a:r>
          </a:p>
          <a:p>
            <a:pPr lvl="2"/>
            <a:r>
              <a:rPr lang="en-US" dirty="0"/>
              <a:t>external development in</a:t>
            </a:r>
            <a:r>
              <a:rPr lang="en-US" dirty="0" smtClean="0"/>
              <a:t> egg</a:t>
            </a:r>
            <a:endParaRPr lang="en-US" dirty="0"/>
          </a:p>
        </p:txBody>
      </p:sp>
      <p:sp>
        <p:nvSpPr>
          <p:cNvPr id="400394" name="Rectangle 10"/>
          <p:cNvSpPr>
            <a:spLocks noChangeArrowheads="1"/>
          </p:cNvSpPr>
          <p:nvPr/>
        </p:nvSpPr>
        <p:spPr bwMode="auto">
          <a:xfrm>
            <a:off x="7951788" y="3275013"/>
            <a:ext cx="7429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gills</a:t>
            </a:r>
          </a:p>
        </p:txBody>
      </p:sp>
      <p:sp>
        <p:nvSpPr>
          <p:cNvPr id="400395" name="Rectangle 11"/>
          <p:cNvSpPr>
            <a:spLocks noChangeArrowheads="1"/>
          </p:cNvSpPr>
          <p:nvPr/>
        </p:nvSpPr>
        <p:spPr bwMode="auto">
          <a:xfrm>
            <a:off x="6424613" y="3263900"/>
            <a:ext cx="8509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361445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9613" y="4926013"/>
            <a:ext cx="32670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Animal Characteristics </a:t>
            </a:r>
          </a:p>
        </p:txBody>
      </p:sp>
      <p:pic>
        <p:nvPicPr>
          <p:cNvPr id="373765" name="Picture 5" descr="41-00b-BearWithSalm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2788" y="2384425"/>
            <a:ext cx="3263900" cy="2449513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5711825" y="5203825"/>
            <a:ext cx="714375" cy="35718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7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3738" y="1371600"/>
            <a:ext cx="6365875" cy="498951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Heterotrophs</a:t>
            </a:r>
            <a:endParaRPr lang="en-US" dirty="0"/>
          </a:p>
          <a:p>
            <a:pPr lvl="1"/>
            <a:r>
              <a:rPr lang="en-US" dirty="0"/>
              <a:t>must ingest</a:t>
            </a:r>
            <a:r>
              <a:rPr lang="en-US" dirty="0" smtClean="0"/>
              <a:t> </a:t>
            </a:r>
            <a:r>
              <a:rPr lang="en-US" dirty="0" err="1" smtClean="0"/>
              <a:t>orgnaisms</a:t>
            </a:r>
            <a:r>
              <a:rPr lang="en-US" dirty="0" smtClean="0"/>
              <a:t> (“food”) for </a:t>
            </a:r>
            <a:r>
              <a:rPr lang="en-US" dirty="0"/>
              <a:t>nutrients</a:t>
            </a:r>
          </a:p>
          <a:p>
            <a:r>
              <a:rPr lang="en-US" dirty="0"/>
              <a:t>Multicellular</a:t>
            </a:r>
          </a:p>
          <a:p>
            <a:pPr lvl="1"/>
            <a:r>
              <a:rPr lang="en-US" dirty="0" smtClean="0"/>
              <a:t>complex</a:t>
            </a:r>
          </a:p>
          <a:p>
            <a:r>
              <a:rPr lang="en-US" dirty="0"/>
              <a:t>No cell walls			</a:t>
            </a:r>
            <a:endParaRPr lang="en-US" dirty="0" smtClean="0"/>
          </a:p>
          <a:p>
            <a:pPr lvl="1"/>
            <a:r>
              <a:rPr lang="en-US" dirty="0" smtClean="0"/>
              <a:t>Allows </a:t>
            </a:r>
            <a:r>
              <a:rPr lang="en-US" dirty="0" err="1" smtClean="0"/>
              <a:t>quickmovement</a:t>
            </a:r>
            <a:endParaRPr lang="en-US" dirty="0"/>
          </a:p>
          <a:p>
            <a:r>
              <a:rPr lang="en-US" dirty="0"/>
              <a:t>Sexual reproduction</a:t>
            </a:r>
          </a:p>
          <a:p>
            <a:pPr lvl="1"/>
            <a:r>
              <a:rPr lang="en-US" dirty="0"/>
              <a:t>no alternation of generations</a:t>
            </a:r>
          </a:p>
          <a:p>
            <a:pPr lvl="1"/>
            <a:r>
              <a:rPr lang="en-US" dirty="0"/>
              <a:t>no haploid gametophyte</a:t>
            </a:r>
          </a:p>
        </p:txBody>
      </p:sp>
    </p:spTree>
    <p:extLst>
      <p:ext uri="{BB962C8B-B14F-4D97-AF65-F5344CB8AC3E}">
        <p14:creationId xmlns:p14="http://schemas.microsoft.com/office/powerpoint/2010/main" val="403939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54000"/>
            <a:ext cx="4152900" cy="1247775"/>
          </a:xfrm>
          <a:noFill/>
        </p:spPr>
        <p:txBody>
          <a:bodyPr>
            <a:normAutofit fontScale="90000"/>
          </a:bodyPr>
          <a:lstStyle/>
          <a:p>
            <a:r>
              <a:rPr lang="en-US" dirty="0"/>
              <a:t>Transition to Land</a:t>
            </a:r>
          </a:p>
        </p:txBody>
      </p:sp>
      <p:sp>
        <p:nvSpPr>
          <p:cNvPr id="40755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716088"/>
            <a:ext cx="4422775" cy="644525"/>
          </a:xfrm>
          <a:noFill/>
        </p:spPr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Evolution of </a:t>
            </a:r>
            <a:r>
              <a:rPr lang="en-US" dirty="0" err="1"/>
              <a:t>tetrapods</a:t>
            </a:r>
            <a:endParaRPr lang="en-US" dirty="0"/>
          </a:p>
        </p:txBody>
      </p:sp>
      <p:pic>
        <p:nvPicPr>
          <p:cNvPr id="407596" name="Picture 1068" descr="05cnd-fossi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21163" y="376238"/>
            <a:ext cx="4833937" cy="300513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2" name="Group 1070"/>
          <p:cNvGrpSpPr>
            <a:grpSpLocks/>
          </p:cNvGrpSpPr>
          <p:nvPr/>
        </p:nvGrpSpPr>
        <p:grpSpPr bwMode="auto">
          <a:xfrm>
            <a:off x="0" y="2747963"/>
            <a:ext cx="5813425" cy="4110037"/>
            <a:chOff x="0" y="1731"/>
            <a:chExt cx="3662" cy="2589"/>
          </a:xfrm>
        </p:grpSpPr>
        <p:grpSp>
          <p:nvGrpSpPr>
            <p:cNvPr id="3" name="Group 1069"/>
            <p:cNvGrpSpPr>
              <a:grpSpLocks/>
            </p:cNvGrpSpPr>
            <p:nvPr/>
          </p:nvGrpSpPr>
          <p:grpSpPr bwMode="auto">
            <a:xfrm>
              <a:off x="0" y="1731"/>
              <a:ext cx="3662" cy="2589"/>
              <a:chOff x="0" y="1731"/>
              <a:chExt cx="3662" cy="2589"/>
            </a:xfrm>
          </p:grpSpPr>
          <p:pic>
            <p:nvPicPr>
              <p:cNvPr id="407557" name="Picture 1029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0" y="1731"/>
                <a:ext cx="3662" cy="2589"/>
              </a:xfrm>
              <a:prstGeom prst="rect">
                <a:avLst/>
              </a:prstGeom>
              <a:noFill/>
              <a:ln w="9525">
                <a:solidFill>
                  <a:srgbClr val="66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p:spPr>
          </p:pic>
          <p:sp>
            <p:nvSpPr>
              <p:cNvPr id="407558" name="Rectangle 1030"/>
              <p:cNvSpPr>
                <a:spLocks noChangeArrowheads="1"/>
              </p:cNvSpPr>
              <p:nvPr/>
            </p:nvSpPr>
            <p:spPr bwMode="auto">
              <a:xfrm>
                <a:off x="922" y="3799"/>
                <a:ext cx="2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Tibia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59" name="Rectangle 1031"/>
              <p:cNvSpPr>
                <a:spLocks noChangeArrowheads="1"/>
              </p:cNvSpPr>
              <p:nvPr/>
            </p:nvSpPr>
            <p:spPr bwMode="auto">
              <a:xfrm>
                <a:off x="593" y="3156"/>
                <a:ext cx="34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Femur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60" name="Rectangle 1032"/>
              <p:cNvSpPr>
                <a:spLocks noChangeArrowheads="1"/>
              </p:cNvSpPr>
              <p:nvPr/>
            </p:nvSpPr>
            <p:spPr bwMode="auto">
              <a:xfrm>
                <a:off x="96" y="3920"/>
                <a:ext cx="33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Fibula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62" name="Rectangle 1034"/>
              <p:cNvSpPr>
                <a:spLocks noChangeArrowheads="1"/>
              </p:cNvSpPr>
              <p:nvPr/>
            </p:nvSpPr>
            <p:spPr bwMode="auto">
              <a:xfrm>
                <a:off x="2270" y="3250"/>
                <a:ext cx="4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Humerus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63" name="Rectangle 1035"/>
              <p:cNvSpPr>
                <a:spLocks noChangeArrowheads="1"/>
              </p:cNvSpPr>
              <p:nvPr/>
            </p:nvSpPr>
            <p:spPr bwMode="auto">
              <a:xfrm>
                <a:off x="3100" y="3257"/>
                <a:ext cx="4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Shoulder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64" name="Rectangle 1036"/>
              <p:cNvSpPr>
                <a:spLocks noChangeArrowheads="1"/>
              </p:cNvSpPr>
              <p:nvPr/>
            </p:nvSpPr>
            <p:spPr bwMode="auto">
              <a:xfrm>
                <a:off x="3226" y="3738"/>
                <a:ext cx="37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Radius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65" name="Rectangle 1037"/>
              <p:cNvSpPr>
                <a:spLocks noChangeArrowheads="1"/>
              </p:cNvSpPr>
              <p:nvPr/>
            </p:nvSpPr>
            <p:spPr bwMode="auto">
              <a:xfrm>
                <a:off x="2333" y="3829"/>
                <a:ext cx="24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Ulna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66" name="Line 1038"/>
              <p:cNvSpPr>
                <a:spLocks noChangeShapeType="1"/>
              </p:cNvSpPr>
              <p:nvPr/>
            </p:nvSpPr>
            <p:spPr bwMode="auto">
              <a:xfrm flipH="1">
                <a:off x="3005" y="3347"/>
                <a:ext cx="81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67" name="Line 1039"/>
              <p:cNvSpPr>
                <a:spLocks noChangeShapeType="1"/>
              </p:cNvSpPr>
              <p:nvPr/>
            </p:nvSpPr>
            <p:spPr bwMode="auto">
              <a:xfrm flipH="1" flipV="1">
                <a:off x="2548" y="3378"/>
                <a:ext cx="349" cy="2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68" name="Line 1040"/>
              <p:cNvSpPr>
                <a:spLocks noChangeShapeType="1"/>
              </p:cNvSpPr>
              <p:nvPr/>
            </p:nvSpPr>
            <p:spPr bwMode="auto">
              <a:xfrm flipV="1">
                <a:off x="2651" y="3811"/>
                <a:ext cx="189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69" name="Line 1041"/>
              <p:cNvSpPr>
                <a:spLocks noChangeShapeType="1"/>
              </p:cNvSpPr>
              <p:nvPr/>
            </p:nvSpPr>
            <p:spPr bwMode="auto">
              <a:xfrm>
                <a:off x="2920" y="3795"/>
                <a:ext cx="286" cy="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70" name="Line 1042"/>
              <p:cNvSpPr>
                <a:spLocks noChangeShapeType="1"/>
              </p:cNvSpPr>
              <p:nvPr/>
            </p:nvSpPr>
            <p:spPr bwMode="auto">
              <a:xfrm flipH="1">
                <a:off x="511" y="3757"/>
                <a:ext cx="114" cy="2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71" name="Line 1043"/>
              <p:cNvSpPr>
                <a:spLocks noChangeShapeType="1"/>
              </p:cNvSpPr>
              <p:nvPr/>
            </p:nvSpPr>
            <p:spPr bwMode="auto">
              <a:xfrm>
                <a:off x="715" y="3734"/>
                <a:ext cx="207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72" name="Line 1044"/>
              <p:cNvSpPr>
                <a:spLocks noChangeShapeType="1"/>
              </p:cNvSpPr>
              <p:nvPr/>
            </p:nvSpPr>
            <p:spPr bwMode="auto">
              <a:xfrm>
                <a:off x="487" y="3288"/>
                <a:ext cx="58" cy="15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73" name="Line 1045"/>
              <p:cNvSpPr>
                <a:spLocks noChangeShapeType="1"/>
              </p:cNvSpPr>
              <p:nvPr/>
            </p:nvSpPr>
            <p:spPr bwMode="auto">
              <a:xfrm flipV="1">
                <a:off x="683" y="3309"/>
                <a:ext cx="108" cy="29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74" name="Rectangle 1046"/>
              <p:cNvSpPr>
                <a:spLocks noChangeArrowheads="1"/>
              </p:cNvSpPr>
              <p:nvPr/>
            </p:nvSpPr>
            <p:spPr bwMode="auto">
              <a:xfrm>
                <a:off x="49" y="2359"/>
                <a:ext cx="261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Tibia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75" name="Rectangle 1047"/>
              <p:cNvSpPr>
                <a:spLocks noChangeArrowheads="1"/>
              </p:cNvSpPr>
              <p:nvPr/>
            </p:nvSpPr>
            <p:spPr bwMode="auto">
              <a:xfrm>
                <a:off x="199" y="2169"/>
                <a:ext cx="342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Femur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76" name="Rectangle 1048"/>
              <p:cNvSpPr>
                <a:spLocks noChangeArrowheads="1"/>
              </p:cNvSpPr>
              <p:nvPr/>
            </p:nvSpPr>
            <p:spPr bwMode="auto">
              <a:xfrm>
                <a:off x="525" y="2293"/>
                <a:ext cx="32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Pelvis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77" name="Rectangle 1049"/>
              <p:cNvSpPr>
                <a:spLocks noChangeArrowheads="1"/>
              </p:cNvSpPr>
              <p:nvPr/>
            </p:nvSpPr>
            <p:spPr bwMode="auto">
              <a:xfrm>
                <a:off x="456" y="2822"/>
                <a:ext cx="330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Fibula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78" name="Rectangle 1050"/>
              <p:cNvSpPr>
                <a:spLocks noChangeArrowheads="1"/>
              </p:cNvSpPr>
              <p:nvPr/>
            </p:nvSpPr>
            <p:spPr bwMode="auto">
              <a:xfrm>
                <a:off x="1113" y="2799"/>
                <a:ext cx="1178" cy="173"/>
              </a:xfrm>
              <a:prstGeom prst="rect">
                <a:avLst/>
              </a:prstGeom>
              <a:solidFill>
                <a:srgbClr val="FFCC1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45720" tIns="0" rIns="4572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8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Lobe-finned fish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79" name="Rectangle 1051"/>
              <p:cNvSpPr>
                <a:spLocks noChangeArrowheads="1"/>
              </p:cNvSpPr>
              <p:nvPr/>
            </p:nvSpPr>
            <p:spPr bwMode="auto">
              <a:xfrm>
                <a:off x="2550" y="2027"/>
                <a:ext cx="4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Humerus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80" name="Rectangle 1052"/>
              <p:cNvSpPr>
                <a:spLocks noChangeArrowheads="1"/>
              </p:cNvSpPr>
              <p:nvPr/>
            </p:nvSpPr>
            <p:spPr bwMode="auto">
              <a:xfrm>
                <a:off x="3125" y="2306"/>
                <a:ext cx="485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Shoulder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81" name="Rectangle 1053"/>
              <p:cNvSpPr>
                <a:spLocks noChangeArrowheads="1"/>
              </p:cNvSpPr>
              <p:nvPr/>
            </p:nvSpPr>
            <p:spPr bwMode="auto">
              <a:xfrm>
                <a:off x="2969" y="2661"/>
                <a:ext cx="37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Radius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82" name="Rectangle 1054"/>
              <p:cNvSpPr>
                <a:spLocks noChangeArrowheads="1"/>
              </p:cNvSpPr>
              <p:nvPr/>
            </p:nvSpPr>
            <p:spPr bwMode="auto">
              <a:xfrm>
                <a:off x="2511" y="2268"/>
                <a:ext cx="243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Ulna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  <p:sp>
            <p:nvSpPr>
              <p:cNvPr id="407583" name="Freeform 1055"/>
              <p:cNvSpPr>
                <a:spLocks/>
              </p:cNvSpPr>
              <p:nvPr/>
            </p:nvSpPr>
            <p:spPr bwMode="auto">
              <a:xfrm>
                <a:off x="2916" y="2383"/>
                <a:ext cx="194" cy="11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272" y="0"/>
                  </a:cxn>
                  <a:cxn ang="0">
                    <a:pos x="0" y="180"/>
                  </a:cxn>
                </a:cxnLst>
                <a:rect l="0" t="0" r="r" b="b"/>
                <a:pathLst>
                  <a:path w="272" h="180">
                    <a:moveTo>
                      <a:pt x="112" y="0"/>
                    </a:moveTo>
                    <a:lnTo>
                      <a:pt x="272" y="0"/>
                    </a:lnTo>
                    <a:lnTo>
                      <a:pt x="0" y="1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84" name="Line 1056"/>
              <p:cNvSpPr>
                <a:spLocks noChangeShapeType="1"/>
              </p:cNvSpPr>
              <p:nvPr/>
            </p:nvSpPr>
            <p:spPr bwMode="auto">
              <a:xfrm>
                <a:off x="2868" y="2638"/>
                <a:ext cx="92" cy="1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85" name="Line 1057"/>
              <p:cNvSpPr>
                <a:spLocks noChangeShapeType="1"/>
              </p:cNvSpPr>
              <p:nvPr/>
            </p:nvSpPr>
            <p:spPr bwMode="auto">
              <a:xfrm flipH="1">
                <a:off x="2844" y="2174"/>
                <a:ext cx="6" cy="3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86" name="Line 1058"/>
              <p:cNvSpPr>
                <a:spLocks noChangeShapeType="1"/>
              </p:cNvSpPr>
              <p:nvPr/>
            </p:nvSpPr>
            <p:spPr bwMode="auto">
              <a:xfrm>
                <a:off x="2651" y="2392"/>
                <a:ext cx="177" cy="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87" name="Line 1059"/>
              <p:cNvSpPr>
                <a:spLocks noChangeShapeType="1"/>
              </p:cNvSpPr>
              <p:nvPr/>
            </p:nvSpPr>
            <p:spPr bwMode="auto">
              <a:xfrm>
                <a:off x="552" y="2723"/>
                <a:ext cx="92" cy="1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88" name="Line 1060"/>
              <p:cNvSpPr>
                <a:spLocks noChangeShapeType="1"/>
              </p:cNvSpPr>
              <p:nvPr/>
            </p:nvSpPr>
            <p:spPr bwMode="auto">
              <a:xfrm flipH="1" flipV="1">
                <a:off x="379" y="2429"/>
                <a:ext cx="157" cy="2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89" name="Line 1061"/>
              <p:cNvSpPr>
                <a:spLocks noChangeShapeType="1"/>
              </p:cNvSpPr>
              <p:nvPr/>
            </p:nvSpPr>
            <p:spPr bwMode="auto">
              <a:xfrm flipH="1" flipV="1">
                <a:off x="396" y="2311"/>
                <a:ext cx="224" cy="3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90" name="Line 1062"/>
              <p:cNvSpPr>
                <a:spLocks noChangeShapeType="1"/>
              </p:cNvSpPr>
              <p:nvPr/>
            </p:nvSpPr>
            <p:spPr bwMode="auto">
              <a:xfrm flipH="1" flipV="1">
                <a:off x="717" y="2409"/>
                <a:ext cx="11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591" name="Rectangle 1063"/>
              <p:cNvSpPr>
                <a:spLocks noChangeArrowheads="1"/>
              </p:cNvSpPr>
              <p:nvPr/>
            </p:nvSpPr>
            <p:spPr bwMode="auto">
              <a:xfrm>
                <a:off x="74" y="3199"/>
                <a:ext cx="324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0000"/>
                    </a:solidFill>
                    <a:ea typeface="Geneva" charset="0"/>
                    <a:cs typeface="Geneva" charset="0"/>
                  </a:rPr>
                  <a:t>Pelvis</a:t>
                </a:r>
                <a:endParaRPr lang="en-US" sz="1400" b="1">
                  <a:ea typeface="Geneva" charset="0"/>
                  <a:cs typeface="Geneva" charset="0"/>
                </a:endParaRPr>
              </a:p>
            </p:txBody>
          </p:sp>
        </p:grpSp>
        <p:sp>
          <p:nvSpPr>
            <p:cNvPr id="407592" name="Rectangle 1064"/>
            <p:cNvSpPr>
              <a:spLocks noChangeArrowheads="1"/>
            </p:cNvSpPr>
            <p:nvPr/>
          </p:nvSpPr>
          <p:spPr bwMode="auto">
            <a:xfrm>
              <a:off x="1113" y="3963"/>
              <a:ext cx="1170" cy="173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tIns="0" rIns="4572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  <a:ea typeface="Geneva" charset="0"/>
                  <a:cs typeface="Geneva" charset="0"/>
                </a:rPr>
                <a:t>Early amphibian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87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445125" y="1406525"/>
            <a:ext cx="3484563" cy="2611438"/>
            <a:chOff x="2657" y="921"/>
            <a:chExt cx="1885" cy="1413"/>
          </a:xfrm>
        </p:grpSpPr>
        <p:pic>
          <p:nvPicPr>
            <p:cNvPr id="401419" name="Picture 1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657" y="921"/>
              <a:ext cx="1885" cy="1413"/>
            </a:xfrm>
            <a:prstGeom prst="rect">
              <a:avLst/>
            </a:prstGeom>
            <a:noFill/>
          </p:spPr>
        </p:pic>
        <p:sp>
          <p:nvSpPr>
            <p:cNvPr id="401420" name="Rectangle 12"/>
            <p:cNvSpPr>
              <a:spLocks noChangeArrowheads="1"/>
            </p:cNvSpPr>
            <p:nvPr/>
          </p:nvSpPr>
          <p:spPr bwMode="auto">
            <a:xfrm>
              <a:off x="2862" y="1159"/>
              <a:ext cx="175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200" b="1">
                  <a:solidFill>
                    <a:srgbClr val="000000"/>
                  </a:solidFill>
                </a:rPr>
                <a:t>lung</a:t>
              </a:r>
              <a:endParaRPr lang="en-US" sz="1000"/>
            </a:p>
          </p:txBody>
        </p:sp>
        <p:sp>
          <p:nvSpPr>
            <p:cNvPr id="401425" name="Rectangle 17"/>
            <p:cNvSpPr>
              <a:spLocks noChangeArrowheads="1"/>
            </p:cNvSpPr>
            <p:nvPr/>
          </p:nvSpPr>
          <p:spPr bwMode="auto">
            <a:xfrm>
              <a:off x="3994" y="1478"/>
              <a:ext cx="26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200" b="1">
                  <a:solidFill>
                    <a:srgbClr val="000000"/>
                  </a:solidFill>
                </a:rPr>
                <a:t>buccal</a:t>
              </a:r>
            </a:p>
            <a:p>
              <a:pPr algn="l">
                <a:lnSpc>
                  <a:spcPct val="85000"/>
                </a:lnSpc>
              </a:pPr>
              <a:r>
                <a:rPr lang="en-US" sz="12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401427" name="Line 19"/>
            <p:cNvSpPr>
              <a:spLocks noChangeShapeType="1"/>
            </p:cNvSpPr>
            <p:nvPr/>
          </p:nvSpPr>
          <p:spPr bwMode="auto">
            <a:xfrm>
              <a:off x="2970" y="1228"/>
              <a:ext cx="306" cy="4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431" name="Line 23"/>
            <p:cNvSpPr>
              <a:spLocks noChangeShapeType="1"/>
            </p:cNvSpPr>
            <p:nvPr/>
          </p:nvSpPr>
          <p:spPr bwMode="auto">
            <a:xfrm>
              <a:off x="3852" y="1459"/>
              <a:ext cx="133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433" name="Rectangle 25"/>
            <p:cNvSpPr>
              <a:spLocks noChangeArrowheads="1"/>
            </p:cNvSpPr>
            <p:nvPr/>
          </p:nvSpPr>
          <p:spPr bwMode="auto">
            <a:xfrm>
              <a:off x="3730" y="1834"/>
              <a:ext cx="261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200" b="1">
                  <a:solidFill>
                    <a:srgbClr val="000000"/>
                  </a:solidFill>
                </a:rPr>
                <a:t>glottis</a:t>
              </a:r>
            </a:p>
            <a:p>
              <a:pPr algn="l">
                <a:lnSpc>
                  <a:spcPct val="85000"/>
                </a:lnSpc>
              </a:pPr>
              <a:r>
                <a:rPr lang="en-US" sz="1200" b="1">
                  <a:solidFill>
                    <a:srgbClr val="000000"/>
                  </a:solidFill>
                </a:rPr>
                <a:t>closed</a:t>
              </a:r>
            </a:p>
          </p:txBody>
        </p:sp>
        <p:sp>
          <p:nvSpPr>
            <p:cNvPr id="401434" name="Line 26"/>
            <p:cNvSpPr>
              <a:spLocks noChangeShapeType="1"/>
            </p:cNvSpPr>
            <p:nvPr/>
          </p:nvSpPr>
          <p:spPr bwMode="auto">
            <a:xfrm>
              <a:off x="3604" y="1421"/>
              <a:ext cx="142" cy="4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0"/>
            <a:ext cx="6769100" cy="1143000"/>
          </a:xfrm>
        </p:spPr>
        <p:txBody>
          <a:bodyPr/>
          <a:lstStyle/>
          <a:p>
            <a:r>
              <a:rPr lang="en-US" dirty="0"/>
              <a:t>Vertebrates: Amphibian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884238"/>
            <a:ext cx="6589712" cy="54276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Characteristics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body structure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legs (</a:t>
            </a:r>
            <a:r>
              <a:rPr lang="en-US" dirty="0" err="1"/>
              <a:t>tetrapods</a:t>
            </a:r>
            <a:r>
              <a:rPr lang="en-US" dirty="0"/>
              <a:t>)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moist skin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body function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lungs (positive pressure) &amp;</a:t>
            </a:r>
            <a:r>
              <a:rPr lang="en-US" dirty="0" smtClean="0"/>
              <a:t> skin </a:t>
            </a:r>
          </a:p>
          <a:p>
            <a:pPr marL="1085850" lvl="2">
              <a:lnSpc>
                <a:spcPct val="90000"/>
              </a:lnSpc>
              <a:buNone/>
            </a:pPr>
            <a:r>
              <a:rPr lang="en-US" dirty="0" smtClean="0"/>
              <a:t>   for </a:t>
            </a:r>
            <a:r>
              <a:rPr lang="en-US" dirty="0"/>
              <a:t>gas exchange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three-chambered heart</a:t>
            </a:r>
            <a:r>
              <a:rPr lang="en-US" dirty="0" smtClean="0"/>
              <a:t>; 2-loop</a:t>
            </a:r>
          </a:p>
          <a:p>
            <a:pPr marL="1085850" lvl="2">
              <a:lnSpc>
                <a:spcPct val="90000"/>
              </a:lnSpc>
              <a:buNone/>
            </a:pPr>
            <a:r>
              <a:rPr lang="en-US" dirty="0" smtClean="0"/>
              <a:t>   circulation</a:t>
            </a:r>
          </a:p>
          <a:p>
            <a:pPr marL="1085850" lvl="2">
              <a:lnSpc>
                <a:spcPct val="90000"/>
              </a:lnSpc>
            </a:pPr>
            <a:r>
              <a:rPr lang="en-US" dirty="0" err="1" smtClean="0"/>
              <a:t>ectothermic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/>
              <a:t>reproduction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external fertilization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external development in aquatic egg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metamorphosis (tadpole to adult)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7105650" y="452438"/>
            <a:ext cx="1924050" cy="1096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frogs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salamanders toads</a:t>
            </a:r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33338" y="327025"/>
            <a:ext cx="1287462" cy="344488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350 mya</a:t>
            </a:r>
          </a:p>
        </p:txBody>
      </p:sp>
      <p:pic>
        <p:nvPicPr>
          <p:cNvPr id="401416" name="Picture 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50113" y="1995488"/>
            <a:ext cx="1711325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1417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67475" y="4940300"/>
            <a:ext cx="259397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01436" name="Picture 28" descr="34-18c-TadpoleWithLeg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7413" y="3894138"/>
            <a:ext cx="1684337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73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363538"/>
            <a:ext cx="5575300" cy="1143000"/>
          </a:xfrm>
        </p:spPr>
        <p:txBody>
          <a:bodyPr/>
          <a:lstStyle/>
          <a:p>
            <a:r>
              <a:rPr lang="en-US" dirty="0"/>
              <a:t>Vertebrates: Reptiles</a:t>
            </a:r>
          </a:p>
        </p:txBody>
      </p:sp>
      <p:sp>
        <p:nvSpPr>
          <p:cNvPr id="402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1174750"/>
            <a:ext cx="7874000" cy="542766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Characteristics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body structure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dry skin, scales, armor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body function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lungs for gas exchange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thoracic breathing; negative pressure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three-chambered </a:t>
            </a:r>
            <a:r>
              <a:rPr lang="en-US" dirty="0" smtClean="0"/>
              <a:t>heart (2-loops)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ectothermic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400" dirty="0"/>
              <a:t>reproduction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internal fertilization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external development in </a:t>
            </a:r>
            <a:br>
              <a:rPr lang="en-US" dirty="0"/>
            </a:br>
            <a:r>
              <a:rPr lang="en-US" sz="3200" dirty="0">
                <a:ln>
                  <a:solidFill>
                    <a:srgbClr val="FF0000"/>
                  </a:solidFill>
                </a:ln>
              </a:rPr>
              <a:t>amniotic egg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3338" y="327025"/>
            <a:ext cx="1287462" cy="344488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250 mya</a:t>
            </a:r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6038850" y="452438"/>
            <a:ext cx="2990850" cy="1096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dinosaurs, turtles 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lizards, snakes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alligators, crocodile</a:t>
            </a:r>
          </a:p>
        </p:txBody>
      </p:sp>
      <p:pic>
        <p:nvPicPr>
          <p:cNvPr id="402439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3800" y="1668463"/>
            <a:ext cx="1446213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18150" y="4090988"/>
            <a:ext cx="3600450" cy="2616200"/>
            <a:chOff x="3476" y="2577"/>
            <a:chExt cx="2268" cy="1648"/>
          </a:xfrm>
        </p:grpSpPr>
        <p:pic>
          <p:nvPicPr>
            <p:cNvPr id="402441" name="Picture 9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54" y="2602"/>
              <a:ext cx="2124" cy="1593"/>
            </a:xfrm>
            <a:prstGeom prst="rect">
              <a:avLst/>
            </a:prstGeom>
            <a:noFill/>
          </p:spPr>
        </p:pic>
        <p:sp>
          <p:nvSpPr>
            <p:cNvPr id="402442" name="Line 10"/>
            <p:cNvSpPr>
              <a:spLocks noChangeShapeType="1"/>
            </p:cNvSpPr>
            <p:nvPr/>
          </p:nvSpPr>
          <p:spPr bwMode="auto">
            <a:xfrm flipH="1">
              <a:off x="4824" y="2853"/>
              <a:ext cx="475" cy="2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443" name="Line 11"/>
            <p:cNvSpPr>
              <a:spLocks noChangeShapeType="1"/>
            </p:cNvSpPr>
            <p:nvPr/>
          </p:nvSpPr>
          <p:spPr bwMode="auto">
            <a:xfrm flipH="1" flipV="1">
              <a:off x="4286" y="2736"/>
              <a:ext cx="70" cy="3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444" name="Line 12"/>
            <p:cNvSpPr>
              <a:spLocks noChangeShapeType="1"/>
            </p:cNvSpPr>
            <p:nvPr/>
          </p:nvSpPr>
          <p:spPr bwMode="auto">
            <a:xfrm flipH="1">
              <a:off x="4419" y="3733"/>
              <a:ext cx="53" cy="3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/>
          </p:nvSpPr>
          <p:spPr bwMode="auto">
            <a:xfrm flipH="1">
              <a:off x="3993" y="3533"/>
              <a:ext cx="90" cy="4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446" name="Line 14"/>
            <p:cNvSpPr>
              <a:spLocks noChangeShapeType="1"/>
            </p:cNvSpPr>
            <p:nvPr/>
          </p:nvSpPr>
          <p:spPr bwMode="auto">
            <a:xfrm flipH="1">
              <a:off x="3844" y="3297"/>
              <a:ext cx="129" cy="5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447" name="Line 15"/>
            <p:cNvSpPr>
              <a:spLocks noChangeShapeType="1"/>
            </p:cNvSpPr>
            <p:nvPr/>
          </p:nvSpPr>
          <p:spPr bwMode="auto">
            <a:xfrm flipH="1" flipV="1">
              <a:off x="3851" y="2808"/>
              <a:ext cx="126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448" name="Rectangle 16"/>
            <p:cNvSpPr>
              <a:spLocks noChangeArrowheads="1"/>
            </p:cNvSpPr>
            <p:nvPr/>
          </p:nvSpPr>
          <p:spPr bwMode="auto">
            <a:xfrm>
              <a:off x="4131" y="2624"/>
              <a:ext cx="43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500" b="1">
                  <a:solidFill>
                    <a:srgbClr val="000000"/>
                  </a:solidFill>
                </a:rPr>
                <a:t>embryo</a:t>
              </a:r>
              <a:endParaRPr lang="en-US" sz="1400"/>
            </a:p>
          </p:txBody>
        </p:sp>
        <p:sp>
          <p:nvSpPr>
            <p:cNvPr id="402449" name="Rectangle 17"/>
            <p:cNvSpPr>
              <a:spLocks noChangeArrowheads="1"/>
            </p:cNvSpPr>
            <p:nvPr/>
          </p:nvSpPr>
          <p:spPr bwMode="auto">
            <a:xfrm>
              <a:off x="3644" y="2577"/>
              <a:ext cx="46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500" b="1">
                  <a:solidFill>
                    <a:srgbClr val="000000"/>
                  </a:solidFill>
                </a:rPr>
                <a:t>leathery</a:t>
              </a:r>
            </a:p>
            <a:p>
              <a:pPr algn="l">
                <a:lnSpc>
                  <a:spcPct val="85000"/>
                </a:lnSpc>
              </a:pPr>
              <a:r>
                <a:rPr lang="en-US" sz="1500" b="1">
                  <a:solidFill>
                    <a:srgbClr val="000000"/>
                  </a:solidFill>
                </a:rPr>
                <a:t>shell</a:t>
              </a:r>
              <a:endParaRPr lang="en-US" sz="1400"/>
            </a:p>
          </p:txBody>
        </p:sp>
        <p:sp>
          <p:nvSpPr>
            <p:cNvPr id="402450" name="Rectangle 18"/>
            <p:cNvSpPr>
              <a:spLocks noChangeArrowheads="1"/>
            </p:cNvSpPr>
            <p:nvPr/>
          </p:nvSpPr>
          <p:spPr bwMode="auto">
            <a:xfrm>
              <a:off x="3476" y="3797"/>
              <a:ext cx="44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500" b="1">
                  <a:solidFill>
                    <a:srgbClr val="000000"/>
                  </a:solidFill>
                </a:rPr>
                <a:t>chorion</a:t>
              </a:r>
              <a:endParaRPr lang="en-US" sz="1400"/>
            </a:p>
          </p:txBody>
        </p:sp>
        <p:sp>
          <p:nvSpPr>
            <p:cNvPr id="402451" name="Rectangle 19"/>
            <p:cNvSpPr>
              <a:spLocks noChangeArrowheads="1"/>
            </p:cNvSpPr>
            <p:nvPr/>
          </p:nvSpPr>
          <p:spPr bwMode="auto">
            <a:xfrm>
              <a:off x="3697" y="4013"/>
              <a:ext cx="48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500" b="1">
                  <a:solidFill>
                    <a:srgbClr val="000000"/>
                  </a:solidFill>
                </a:rPr>
                <a:t>allantois</a:t>
              </a:r>
              <a:endParaRPr lang="en-US" sz="1400"/>
            </a:p>
          </p:txBody>
        </p:sp>
        <p:sp>
          <p:nvSpPr>
            <p:cNvPr id="402452" name="Rectangle 20"/>
            <p:cNvSpPr>
              <a:spLocks noChangeArrowheads="1"/>
            </p:cNvSpPr>
            <p:nvPr/>
          </p:nvSpPr>
          <p:spPr bwMode="auto">
            <a:xfrm>
              <a:off x="4261" y="4103"/>
              <a:ext cx="47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500" b="1">
                  <a:solidFill>
                    <a:srgbClr val="000000"/>
                  </a:solidFill>
                </a:rPr>
                <a:t>yolk sac</a:t>
              </a:r>
              <a:endParaRPr lang="en-US" sz="1400"/>
            </a:p>
          </p:txBody>
        </p:sp>
        <p:sp>
          <p:nvSpPr>
            <p:cNvPr id="402453" name="Rectangle 21"/>
            <p:cNvSpPr>
              <a:spLocks noChangeArrowheads="1"/>
            </p:cNvSpPr>
            <p:nvPr/>
          </p:nvSpPr>
          <p:spPr bwMode="auto">
            <a:xfrm>
              <a:off x="5317" y="2821"/>
              <a:ext cx="42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500" b="1">
                  <a:solidFill>
                    <a:srgbClr val="000000"/>
                  </a:solidFill>
                </a:rPr>
                <a:t>amnion</a:t>
              </a:r>
              <a:endParaRPr lang="en-US" sz="1400"/>
            </a:p>
          </p:txBody>
        </p:sp>
      </p:grpSp>
      <p:pic>
        <p:nvPicPr>
          <p:cNvPr id="402455" name="Picture 2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50" y="1630363"/>
            <a:ext cx="20558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2456" name="Picture 2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73800" y="2917825"/>
            <a:ext cx="156686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16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46900" cy="1143000"/>
          </a:xfrm>
        </p:spPr>
        <p:txBody>
          <a:bodyPr/>
          <a:lstStyle/>
          <a:p>
            <a:r>
              <a:rPr lang="en-US" dirty="0"/>
              <a:t>Vertebrates: Birds (Aves)</a:t>
            </a:r>
          </a:p>
        </p:txBody>
      </p:sp>
      <p:sp>
        <p:nvSpPr>
          <p:cNvPr id="4034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427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Characteristics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body structure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feathers &amp; wings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thin, hollow </a:t>
            </a:r>
            <a:r>
              <a:rPr lang="en-US" dirty="0" smtClean="0"/>
              <a:t>bones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body function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very efficient lungs &amp; air sacs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four-chambered heart</a:t>
            </a:r>
          </a:p>
          <a:p>
            <a:pPr marL="1085850" lvl="2">
              <a:lnSpc>
                <a:spcPct val="90000"/>
              </a:lnSpc>
            </a:pPr>
            <a:r>
              <a:rPr lang="en-US" dirty="0" smtClean="0"/>
              <a:t>endothermic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reproduction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internal fertilization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external development in </a:t>
            </a:r>
            <a:br>
              <a:rPr lang="en-US" dirty="0"/>
            </a:br>
            <a:r>
              <a:rPr lang="en-US" dirty="0"/>
              <a:t>amniotic egg</a:t>
            </a:r>
          </a:p>
        </p:txBody>
      </p:sp>
      <p:sp>
        <p:nvSpPr>
          <p:cNvPr id="403460" name="Rectangle 4"/>
          <p:cNvSpPr>
            <a:spLocks noChangeArrowheads="1"/>
          </p:cNvSpPr>
          <p:nvPr/>
        </p:nvSpPr>
        <p:spPr bwMode="auto">
          <a:xfrm>
            <a:off x="33338" y="327025"/>
            <a:ext cx="1287462" cy="344488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150 mya</a:t>
            </a:r>
          </a:p>
        </p:txBody>
      </p:sp>
      <p:sp>
        <p:nvSpPr>
          <p:cNvPr id="403461" name="Rectangle 5"/>
          <p:cNvSpPr>
            <a:spLocks noChangeArrowheads="1"/>
          </p:cNvSpPr>
          <p:nvPr/>
        </p:nvSpPr>
        <p:spPr bwMode="auto">
          <a:xfrm>
            <a:off x="6818313" y="452438"/>
            <a:ext cx="2211387" cy="762000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finches, hawk 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ostrich, turkey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730875" y="3459163"/>
            <a:ext cx="3413125" cy="2662237"/>
            <a:chOff x="3633" y="1284"/>
            <a:chExt cx="2127" cy="1659"/>
          </a:xfrm>
        </p:grpSpPr>
        <p:pic>
          <p:nvPicPr>
            <p:cNvPr id="403463" name="Picture 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074" y="1284"/>
              <a:ext cx="1686" cy="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3464" name="Rectangle 8"/>
            <p:cNvSpPr>
              <a:spLocks noChangeArrowheads="1"/>
            </p:cNvSpPr>
            <p:nvPr/>
          </p:nvSpPr>
          <p:spPr bwMode="auto">
            <a:xfrm>
              <a:off x="3655" y="1677"/>
              <a:ext cx="450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trachea</a:t>
              </a:r>
              <a:endParaRPr lang="en-US" sz="1600"/>
            </a:p>
          </p:txBody>
        </p:sp>
        <p:sp>
          <p:nvSpPr>
            <p:cNvPr id="403465" name="Rectangle 9"/>
            <p:cNvSpPr>
              <a:spLocks noChangeArrowheads="1"/>
            </p:cNvSpPr>
            <p:nvPr/>
          </p:nvSpPr>
          <p:spPr bwMode="auto">
            <a:xfrm>
              <a:off x="3633" y="2003"/>
              <a:ext cx="4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anterior</a:t>
              </a:r>
            </a:p>
            <a:p>
              <a:pPr algn="l"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air sacs</a:t>
              </a:r>
              <a:endParaRPr lang="en-US" sz="1600"/>
            </a:p>
          </p:txBody>
        </p:sp>
        <p:sp>
          <p:nvSpPr>
            <p:cNvPr id="403466" name="Rectangle 10"/>
            <p:cNvSpPr>
              <a:spLocks noChangeArrowheads="1"/>
            </p:cNvSpPr>
            <p:nvPr/>
          </p:nvSpPr>
          <p:spPr bwMode="auto">
            <a:xfrm>
              <a:off x="5160" y="1675"/>
              <a:ext cx="26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lung</a:t>
              </a:r>
              <a:endParaRPr lang="en-US" sz="1600"/>
            </a:p>
          </p:txBody>
        </p:sp>
        <p:sp>
          <p:nvSpPr>
            <p:cNvPr id="403467" name="Rectangle 11"/>
            <p:cNvSpPr>
              <a:spLocks noChangeArrowheads="1"/>
            </p:cNvSpPr>
            <p:nvPr/>
          </p:nvSpPr>
          <p:spPr bwMode="auto">
            <a:xfrm>
              <a:off x="4763" y="2684"/>
              <a:ext cx="54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posterior</a:t>
              </a:r>
            </a:p>
            <a:p>
              <a:pPr algn="l">
                <a:lnSpc>
                  <a:spcPct val="85000"/>
                </a:lnSpc>
              </a:pPr>
              <a:r>
                <a:rPr lang="en-US" sz="1600" b="1">
                  <a:solidFill>
                    <a:srgbClr val="000000"/>
                  </a:solidFill>
                </a:rPr>
                <a:t>air sacs</a:t>
              </a:r>
              <a:endParaRPr lang="en-US" sz="1600"/>
            </a:p>
          </p:txBody>
        </p:sp>
        <p:sp>
          <p:nvSpPr>
            <p:cNvPr id="403468" name="Line 12"/>
            <p:cNvSpPr>
              <a:spLocks noChangeShapeType="1"/>
            </p:cNvSpPr>
            <p:nvPr/>
          </p:nvSpPr>
          <p:spPr bwMode="auto">
            <a:xfrm flipV="1">
              <a:off x="4144" y="1658"/>
              <a:ext cx="222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144" y="1760"/>
              <a:ext cx="514" cy="361"/>
              <a:chOff x="1964" y="1479"/>
              <a:chExt cx="888" cy="624"/>
            </a:xfrm>
          </p:grpSpPr>
          <p:sp>
            <p:nvSpPr>
              <p:cNvPr id="403470" name="Freeform 14"/>
              <p:cNvSpPr>
                <a:spLocks/>
              </p:cNvSpPr>
              <p:nvPr/>
            </p:nvSpPr>
            <p:spPr bwMode="auto">
              <a:xfrm>
                <a:off x="1964" y="1479"/>
                <a:ext cx="888" cy="520"/>
              </a:xfrm>
              <a:custGeom>
                <a:avLst/>
                <a:gdLst/>
                <a:ahLst/>
                <a:cxnLst>
                  <a:cxn ang="0">
                    <a:pos x="744" y="0"/>
                  </a:cxn>
                  <a:cxn ang="0">
                    <a:pos x="0" y="520"/>
                  </a:cxn>
                  <a:cxn ang="0">
                    <a:pos x="888" y="120"/>
                  </a:cxn>
                </a:cxnLst>
                <a:rect l="0" t="0" r="r" b="b"/>
                <a:pathLst>
                  <a:path w="888" h="520">
                    <a:moveTo>
                      <a:pt x="744" y="0"/>
                    </a:moveTo>
                    <a:lnTo>
                      <a:pt x="0" y="520"/>
                    </a:lnTo>
                    <a:lnTo>
                      <a:pt x="888" y="1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71" name="Freeform 15"/>
              <p:cNvSpPr>
                <a:spLocks/>
              </p:cNvSpPr>
              <p:nvPr/>
            </p:nvSpPr>
            <p:spPr bwMode="auto">
              <a:xfrm>
                <a:off x="1964" y="1887"/>
                <a:ext cx="632" cy="216"/>
              </a:xfrm>
              <a:custGeom>
                <a:avLst/>
                <a:gdLst/>
                <a:ahLst/>
                <a:cxnLst>
                  <a:cxn ang="0">
                    <a:pos x="632" y="216"/>
                  </a:cxn>
                  <a:cxn ang="0">
                    <a:pos x="0" y="112"/>
                  </a:cxn>
                  <a:cxn ang="0">
                    <a:pos x="400" y="0"/>
                  </a:cxn>
                </a:cxnLst>
                <a:rect l="0" t="0" r="r" b="b"/>
                <a:pathLst>
                  <a:path w="632" h="216">
                    <a:moveTo>
                      <a:pt x="632" y="216"/>
                    </a:moveTo>
                    <a:lnTo>
                      <a:pt x="0" y="112"/>
                    </a:lnTo>
                    <a:lnTo>
                      <a:pt x="40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4695" y="2209"/>
              <a:ext cx="449" cy="440"/>
              <a:chOff x="2916" y="2255"/>
              <a:chExt cx="776" cy="760"/>
            </a:xfrm>
          </p:grpSpPr>
          <p:sp>
            <p:nvSpPr>
              <p:cNvPr id="403473" name="Freeform 17"/>
              <p:cNvSpPr>
                <a:spLocks/>
              </p:cNvSpPr>
              <p:nvPr/>
            </p:nvSpPr>
            <p:spPr bwMode="auto">
              <a:xfrm>
                <a:off x="2916" y="2255"/>
                <a:ext cx="776" cy="7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2" y="760"/>
                  </a:cxn>
                  <a:cxn ang="0">
                    <a:pos x="776" y="152"/>
                  </a:cxn>
                </a:cxnLst>
                <a:rect l="0" t="0" r="r" b="b"/>
                <a:pathLst>
                  <a:path w="776" h="760">
                    <a:moveTo>
                      <a:pt x="0" y="0"/>
                    </a:moveTo>
                    <a:lnTo>
                      <a:pt x="552" y="760"/>
                    </a:lnTo>
                    <a:lnTo>
                      <a:pt x="776" y="15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474" name="Line 18"/>
              <p:cNvSpPr>
                <a:spLocks noChangeShapeType="1"/>
              </p:cNvSpPr>
              <p:nvPr/>
            </p:nvSpPr>
            <p:spPr bwMode="auto">
              <a:xfrm>
                <a:off x="3284" y="2359"/>
                <a:ext cx="184" cy="6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03475" name="Line 19"/>
            <p:cNvSpPr>
              <a:spLocks noChangeShapeType="1"/>
            </p:cNvSpPr>
            <p:nvPr/>
          </p:nvSpPr>
          <p:spPr bwMode="auto">
            <a:xfrm flipV="1">
              <a:off x="4797" y="1723"/>
              <a:ext cx="347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03477" name="Picture 2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8425" y="1098550"/>
            <a:ext cx="2466975" cy="1851025"/>
          </a:xfrm>
          <a:prstGeom prst="rect">
            <a:avLst/>
          </a:prstGeom>
          <a:noFill/>
        </p:spPr>
      </p:pic>
      <p:pic>
        <p:nvPicPr>
          <p:cNvPr id="403478" name="Picture 2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404100" y="1449388"/>
            <a:ext cx="14478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6838950" y="2446338"/>
            <a:ext cx="2305050" cy="1044575"/>
            <a:chOff x="3156" y="1637"/>
            <a:chExt cx="1452" cy="658"/>
          </a:xfrm>
        </p:grpSpPr>
        <p:sp>
          <p:nvSpPr>
            <p:cNvPr id="403483" name="AutoShape 27"/>
            <p:cNvSpPr>
              <a:spLocks noChangeArrowheads="1"/>
            </p:cNvSpPr>
            <p:nvPr/>
          </p:nvSpPr>
          <p:spPr bwMode="auto">
            <a:xfrm>
              <a:off x="3165" y="1734"/>
              <a:ext cx="1443" cy="494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03479" name="Picture 23" descr="01-06b-Bone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56" y="1637"/>
              <a:ext cx="1372" cy="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</p:pic>
      </p:grpSp>
      <p:pic>
        <p:nvPicPr>
          <p:cNvPr id="403480" name="Picture 2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308475" y="6002338"/>
            <a:ext cx="305593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74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18" name="Picture 1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4538" y="4238625"/>
            <a:ext cx="1990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5517" name="Picture 1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48563" y="1498600"/>
            <a:ext cx="14478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14338"/>
            <a:ext cx="6654800" cy="1143000"/>
          </a:xfrm>
        </p:spPr>
        <p:txBody>
          <a:bodyPr/>
          <a:lstStyle/>
          <a:p>
            <a:r>
              <a:rPr lang="en-US" dirty="0"/>
              <a:t>Vertebrates: Mammals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33338" y="327025"/>
            <a:ext cx="2432050" cy="344488"/>
          </a:xfrm>
          <a:prstGeom prst="rect">
            <a:avLst/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/>
            </a:outerShdw>
          </a:effectLst>
        </p:spPr>
        <p:txBody>
          <a:bodyPr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220 mya / 65 mya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6454775" y="452438"/>
            <a:ext cx="2584450" cy="1096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F116A"/>
                </a:solidFill>
              </a:rPr>
              <a:t>mice, ferret </a:t>
            </a:r>
          </a:p>
          <a:p>
            <a:pPr algn="l"/>
            <a:r>
              <a:rPr lang="en-US" sz="2200" b="1">
                <a:solidFill>
                  <a:srgbClr val="0F116A"/>
                </a:solidFill>
              </a:rPr>
              <a:t>elephants, bats</a:t>
            </a:r>
            <a:br>
              <a:rPr lang="en-US" sz="2200" b="1">
                <a:solidFill>
                  <a:srgbClr val="0F116A"/>
                </a:solidFill>
              </a:rPr>
            </a:br>
            <a:r>
              <a:rPr lang="en-US" sz="2200" b="1">
                <a:solidFill>
                  <a:srgbClr val="0F116A"/>
                </a:solidFill>
              </a:rPr>
              <a:t>whales, humans</a:t>
            </a:r>
          </a:p>
        </p:txBody>
      </p:sp>
      <p:pic>
        <p:nvPicPr>
          <p:cNvPr id="405520" name="Picture 16"/>
          <p:cNvPicPr>
            <a:picLocks noChangeAspect="1" noChangeArrowheads="1"/>
          </p:cNvPicPr>
          <p:nvPr/>
        </p:nvPicPr>
        <p:blipFill>
          <a:blip r:embed="rId4" cstate="screen"/>
          <a:srcRect l="3145" r="6288" b="4500"/>
          <a:stretch>
            <a:fillRect/>
          </a:stretch>
        </p:blipFill>
        <p:spPr bwMode="auto">
          <a:xfrm>
            <a:off x="5641975" y="4679950"/>
            <a:ext cx="13938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06988" y="1520825"/>
            <a:ext cx="2386012" cy="2746375"/>
            <a:chOff x="3217" y="958"/>
            <a:chExt cx="1503" cy="1730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217" y="958"/>
              <a:ext cx="1503" cy="1730"/>
              <a:chOff x="3217" y="958"/>
              <a:chExt cx="1503" cy="1730"/>
            </a:xfrm>
          </p:grpSpPr>
          <p:pic>
            <p:nvPicPr>
              <p:cNvPr id="405511" name="Picture 7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3685" y="958"/>
                <a:ext cx="1035" cy="1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5515" name="Rectangle 11"/>
              <p:cNvSpPr>
                <a:spLocks noChangeArrowheads="1"/>
              </p:cNvSpPr>
              <p:nvPr/>
            </p:nvSpPr>
            <p:spPr bwMode="auto">
              <a:xfrm>
                <a:off x="3217" y="1646"/>
                <a:ext cx="544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700" b="1">
                    <a:solidFill>
                      <a:srgbClr val="000000"/>
                    </a:solidFill>
                  </a:rPr>
                  <a:t>muscles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700" b="1">
                    <a:solidFill>
                      <a:srgbClr val="000000"/>
                    </a:solidFill>
                  </a:rPr>
                  <a:t>contract</a:t>
                </a:r>
                <a:endParaRPr lang="en-US" sz="1600"/>
              </a:p>
            </p:txBody>
          </p:sp>
          <p:sp>
            <p:nvSpPr>
              <p:cNvPr id="405516" name="Rectangle 12"/>
              <p:cNvSpPr>
                <a:spLocks noChangeArrowheads="1"/>
              </p:cNvSpPr>
              <p:nvPr/>
            </p:nvSpPr>
            <p:spPr bwMode="auto">
              <a:xfrm>
                <a:off x="3955" y="2410"/>
                <a:ext cx="695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700" b="1">
                    <a:solidFill>
                      <a:srgbClr val="000000"/>
                    </a:solidFill>
                  </a:rPr>
                  <a:t>diaphragm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700" b="1">
                    <a:solidFill>
                      <a:srgbClr val="000000"/>
                    </a:solidFill>
                  </a:rPr>
                  <a:t>contracts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flipV="1">
              <a:off x="3765" y="1801"/>
              <a:ext cx="382" cy="138"/>
              <a:chOff x="2360" y="2698"/>
              <a:chExt cx="450" cy="276"/>
            </a:xfrm>
          </p:grpSpPr>
          <p:sp>
            <p:nvSpPr>
              <p:cNvPr id="405513" name="Line 9"/>
              <p:cNvSpPr>
                <a:spLocks noChangeShapeType="1"/>
              </p:cNvSpPr>
              <p:nvPr/>
            </p:nvSpPr>
            <p:spPr bwMode="auto">
              <a:xfrm flipV="1">
                <a:off x="2360" y="2698"/>
                <a:ext cx="450" cy="2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514" name="Line 10"/>
              <p:cNvSpPr>
                <a:spLocks noChangeShapeType="1"/>
              </p:cNvSpPr>
              <p:nvPr/>
            </p:nvSpPr>
            <p:spPr bwMode="auto">
              <a:xfrm flipV="1">
                <a:off x="2360" y="2809"/>
                <a:ext cx="404" cy="1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5524" name="Oval 20"/>
          <p:cNvSpPr>
            <a:spLocks noChangeArrowheads="1"/>
          </p:cNvSpPr>
          <p:nvPr/>
        </p:nvSpPr>
        <p:spPr bwMode="auto">
          <a:xfrm>
            <a:off x="1257300" y="147638"/>
            <a:ext cx="1468438" cy="674687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5427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Characteristics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body structure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hair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specialized teeth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body function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lungs, diaphragm; negative pressure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four-chambered heart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endotherms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reproduction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internal fertilization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internal development in uterus</a:t>
            </a:r>
          </a:p>
          <a:p>
            <a:pPr marL="1428750" lvl="3">
              <a:lnSpc>
                <a:spcPct val="90000"/>
              </a:lnSpc>
            </a:pPr>
            <a:r>
              <a:rPr lang="en-US" sz="1800"/>
              <a:t>nourishment through placenta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birth live young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mammary glands make milk</a:t>
            </a:r>
          </a:p>
        </p:txBody>
      </p:sp>
    </p:spTree>
    <p:extLst>
      <p:ext uri="{BB962C8B-B14F-4D97-AF65-F5344CB8AC3E}">
        <p14:creationId xmlns:p14="http://schemas.microsoft.com/office/powerpoint/2010/main" val="230655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451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Vertebrates: Mammals</a:t>
            </a:r>
          </a:p>
        </p:txBody>
      </p:sp>
      <p:sp>
        <p:nvSpPr>
          <p:cNvPr id="406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54063" y="1371600"/>
            <a:ext cx="7839075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Sub-groups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monotremes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egg-laying mammals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lack placenta &amp; true nipples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duckbilled platypus, echidna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marsupials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pouched mammals</a:t>
            </a:r>
          </a:p>
          <a:p>
            <a:pPr marL="1428750" lvl="3">
              <a:lnSpc>
                <a:spcPct val="90000"/>
              </a:lnSpc>
            </a:pPr>
            <a:r>
              <a:rPr lang="en-US" sz="1800"/>
              <a:t>offspring feed from nipples in pouch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short-lived placenta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koala, kangaroo, opossum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placental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true placenta</a:t>
            </a:r>
          </a:p>
          <a:p>
            <a:pPr marL="1428750" lvl="3">
              <a:lnSpc>
                <a:spcPct val="90000"/>
              </a:lnSpc>
            </a:pPr>
            <a:r>
              <a:rPr lang="en-US" sz="1800"/>
              <a:t>nutrient &amp; waste filter</a:t>
            </a:r>
          </a:p>
          <a:p>
            <a:pPr marL="1085850" lvl="2">
              <a:lnSpc>
                <a:spcPct val="90000"/>
              </a:lnSpc>
            </a:pPr>
            <a:r>
              <a:rPr lang="en-US" sz="2000"/>
              <a:t>shrews, bats, whales, humans</a:t>
            </a:r>
          </a:p>
        </p:txBody>
      </p:sp>
      <p:pic>
        <p:nvPicPr>
          <p:cNvPr id="40653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80075" y="395288"/>
            <a:ext cx="264160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0653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89725" y="2046288"/>
            <a:ext cx="2343150" cy="16017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0653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32650" y="3792538"/>
            <a:ext cx="1614488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06537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51513" y="4341813"/>
            <a:ext cx="15287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615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Vertebrate quick check…</a:t>
            </a:r>
          </a:p>
        </p:txBody>
      </p:sp>
      <p:sp>
        <p:nvSpPr>
          <p:cNvPr id="4290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06525"/>
            <a:ext cx="8191500" cy="5191125"/>
          </a:xfrm>
        </p:spPr>
        <p:txBody>
          <a:bodyPr/>
          <a:lstStyle/>
          <a:p>
            <a:r>
              <a:rPr lang="en-US" sz="2600"/>
              <a:t>Which vertebrates lay eggs with shells?</a:t>
            </a:r>
          </a:p>
          <a:p>
            <a:r>
              <a:rPr lang="en-US" sz="2600"/>
              <a:t>Which vertebrates are covered with scales?</a:t>
            </a:r>
          </a:p>
          <a:p>
            <a:r>
              <a:rPr lang="en-US" sz="2600"/>
              <a:t>What adaptations do birds have for flying?</a:t>
            </a:r>
          </a:p>
          <a:p>
            <a:r>
              <a:rPr lang="en-US" sz="2600"/>
              <a:t>What kind of symmetry do all vertebrates have?</a:t>
            </a:r>
          </a:p>
          <a:p>
            <a:r>
              <a:rPr lang="en-US" sz="2600"/>
              <a:t>Which vertebrates are ectothermic and which are endothermic</a:t>
            </a:r>
          </a:p>
          <a:p>
            <a:r>
              <a:rPr lang="en-US" sz="2600"/>
              <a:t>Why must amphibians live near water?</a:t>
            </a:r>
          </a:p>
          <a:p>
            <a:r>
              <a:rPr lang="en-US" sz="2600"/>
              <a:t>What reproductive adaptations made mammals very successful?</a:t>
            </a:r>
          </a:p>
          <a:p>
            <a:r>
              <a:rPr lang="en-US" sz="2600"/>
              <a:t>What characteristics distinguish the 3 sub-groups of mammals?</a:t>
            </a:r>
          </a:p>
        </p:txBody>
      </p:sp>
    </p:spTree>
    <p:extLst>
      <p:ext uri="{BB962C8B-B14F-4D97-AF65-F5344CB8AC3E}">
        <p14:creationId xmlns:p14="http://schemas.microsoft.com/office/powerpoint/2010/main" val="3586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9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9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9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9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957263" y="2478088"/>
            <a:ext cx="7594600" cy="3533775"/>
            <a:chOff x="603" y="1561"/>
            <a:chExt cx="4784" cy="2226"/>
          </a:xfrm>
        </p:grpSpPr>
        <p:sp>
          <p:nvSpPr>
            <p:cNvPr id="372788" name="Freeform 52"/>
            <p:cNvSpPr>
              <a:spLocks/>
            </p:cNvSpPr>
            <p:nvPr/>
          </p:nvSpPr>
          <p:spPr bwMode="auto">
            <a:xfrm>
              <a:off x="1175" y="1566"/>
              <a:ext cx="1296" cy="1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2"/>
                </a:cxn>
                <a:cxn ang="0">
                  <a:pos x="1296" y="1392"/>
                </a:cxn>
                <a:cxn ang="0">
                  <a:pos x="1296" y="1152"/>
                </a:cxn>
              </a:cxnLst>
              <a:rect l="0" t="0" r="r" b="b"/>
              <a:pathLst>
                <a:path w="1296" h="1392">
                  <a:moveTo>
                    <a:pt x="0" y="0"/>
                  </a:moveTo>
                  <a:lnTo>
                    <a:pt x="0" y="1392"/>
                  </a:lnTo>
                  <a:lnTo>
                    <a:pt x="1296" y="1392"/>
                  </a:lnTo>
                  <a:lnTo>
                    <a:pt x="1296" y="1152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95" name="Freeform 59"/>
            <p:cNvSpPr>
              <a:spLocks/>
            </p:cNvSpPr>
            <p:nvPr/>
          </p:nvSpPr>
          <p:spPr bwMode="auto">
            <a:xfrm>
              <a:off x="2327" y="1566"/>
              <a:ext cx="1872" cy="1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64"/>
                </a:cxn>
                <a:cxn ang="0">
                  <a:pos x="1872" y="864"/>
                </a:cxn>
                <a:cxn ang="0">
                  <a:pos x="1872" y="576"/>
                </a:cxn>
              </a:cxnLst>
              <a:rect l="0" t="0" r="r" b="b"/>
              <a:pathLst>
                <a:path w="1872" h="864">
                  <a:moveTo>
                    <a:pt x="0" y="0"/>
                  </a:moveTo>
                  <a:lnTo>
                    <a:pt x="0" y="864"/>
                  </a:lnTo>
                  <a:lnTo>
                    <a:pt x="1872" y="864"/>
                  </a:lnTo>
                  <a:lnTo>
                    <a:pt x="1872" y="576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97" name="Freeform 61"/>
            <p:cNvSpPr>
              <a:spLocks/>
            </p:cNvSpPr>
            <p:nvPr/>
          </p:nvSpPr>
          <p:spPr bwMode="auto">
            <a:xfrm>
              <a:off x="1751" y="1566"/>
              <a:ext cx="1488" cy="14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52"/>
                </a:cxn>
                <a:cxn ang="0">
                  <a:pos x="1392" y="1152"/>
                </a:cxn>
                <a:cxn ang="0">
                  <a:pos x="1392" y="864"/>
                </a:cxn>
              </a:cxnLst>
              <a:rect l="0" t="0" r="r" b="b"/>
              <a:pathLst>
                <a:path w="1392" h="1152">
                  <a:moveTo>
                    <a:pt x="0" y="0"/>
                  </a:moveTo>
                  <a:lnTo>
                    <a:pt x="0" y="1152"/>
                  </a:lnTo>
                  <a:lnTo>
                    <a:pt x="1392" y="1152"/>
                  </a:lnTo>
                  <a:lnTo>
                    <a:pt x="1392" y="864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798" name="Freeform 62"/>
            <p:cNvSpPr>
              <a:spLocks/>
            </p:cNvSpPr>
            <p:nvPr/>
          </p:nvSpPr>
          <p:spPr bwMode="auto">
            <a:xfrm>
              <a:off x="2864" y="1566"/>
              <a:ext cx="549" cy="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1104" y="288"/>
                </a:cxn>
                <a:cxn ang="0">
                  <a:pos x="1104" y="0"/>
                </a:cxn>
              </a:cxnLst>
              <a:rect l="0" t="0" r="r" b="b"/>
              <a:pathLst>
                <a:path w="1104" h="288">
                  <a:moveTo>
                    <a:pt x="0" y="0"/>
                  </a:moveTo>
                  <a:lnTo>
                    <a:pt x="0" y="288"/>
                  </a:lnTo>
                  <a:lnTo>
                    <a:pt x="1104" y="288"/>
                  </a:lnTo>
                  <a:lnTo>
                    <a:pt x="1104" y="0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01" name="Freeform 65"/>
            <p:cNvSpPr>
              <a:spLocks/>
            </p:cNvSpPr>
            <p:nvPr/>
          </p:nvSpPr>
          <p:spPr bwMode="auto">
            <a:xfrm>
              <a:off x="603" y="1561"/>
              <a:ext cx="1296" cy="22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92"/>
                </a:cxn>
                <a:cxn ang="0">
                  <a:pos x="1296" y="1392"/>
                </a:cxn>
                <a:cxn ang="0">
                  <a:pos x="1296" y="1152"/>
                </a:cxn>
              </a:cxnLst>
              <a:rect l="0" t="0" r="r" b="b"/>
              <a:pathLst>
                <a:path w="1296" h="1392">
                  <a:moveTo>
                    <a:pt x="0" y="0"/>
                  </a:moveTo>
                  <a:lnTo>
                    <a:pt x="0" y="1392"/>
                  </a:lnTo>
                  <a:lnTo>
                    <a:pt x="1296" y="1392"/>
                  </a:lnTo>
                  <a:lnTo>
                    <a:pt x="1296" y="1152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53" name="Freeform 117"/>
            <p:cNvSpPr>
              <a:spLocks/>
            </p:cNvSpPr>
            <p:nvPr/>
          </p:nvSpPr>
          <p:spPr bwMode="auto">
            <a:xfrm>
              <a:off x="4565" y="1566"/>
              <a:ext cx="822" cy="5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1104" y="288"/>
                </a:cxn>
                <a:cxn ang="0">
                  <a:pos x="1104" y="0"/>
                </a:cxn>
              </a:cxnLst>
              <a:rect l="0" t="0" r="r" b="b"/>
              <a:pathLst>
                <a:path w="1104" h="288">
                  <a:moveTo>
                    <a:pt x="0" y="0"/>
                  </a:moveTo>
                  <a:lnTo>
                    <a:pt x="0" y="288"/>
                  </a:lnTo>
                  <a:lnTo>
                    <a:pt x="1104" y="288"/>
                  </a:lnTo>
                  <a:lnTo>
                    <a:pt x="1104" y="0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54" name="Freeform 118"/>
            <p:cNvSpPr>
              <a:spLocks/>
            </p:cNvSpPr>
            <p:nvPr/>
          </p:nvSpPr>
          <p:spPr bwMode="auto">
            <a:xfrm>
              <a:off x="3133" y="2156"/>
              <a:ext cx="1859" cy="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7"/>
                </a:cxn>
                <a:cxn ang="0">
                  <a:pos x="1859" y="182"/>
                </a:cxn>
                <a:cxn ang="0">
                  <a:pos x="1859" y="0"/>
                </a:cxn>
              </a:cxnLst>
              <a:rect l="0" t="0" r="r" b="b"/>
              <a:pathLst>
                <a:path w="1859" h="187">
                  <a:moveTo>
                    <a:pt x="0" y="0"/>
                  </a:moveTo>
                  <a:lnTo>
                    <a:pt x="0" y="187"/>
                  </a:lnTo>
                  <a:cubicBezTo>
                    <a:pt x="619" y="185"/>
                    <a:pt x="1239" y="183"/>
                    <a:pt x="1859" y="182"/>
                  </a:cubicBezTo>
                  <a:lnTo>
                    <a:pt x="1859" y="0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55" name="Freeform 119"/>
            <p:cNvSpPr>
              <a:spLocks/>
            </p:cNvSpPr>
            <p:nvPr/>
          </p:nvSpPr>
          <p:spPr bwMode="auto">
            <a:xfrm>
              <a:off x="3406" y="1562"/>
              <a:ext cx="570" cy="321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570" y="321"/>
                </a:cxn>
                <a:cxn ang="0">
                  <a:pos x="570" y="0"/>
                </a:cxn>
              </a:cxnLst>
              <a:rect l="0" t="0" r="r" b="b"/>
              <a:pathLst>
                <a:path w="570" h="321">
                  <a:moveTo>
                    <a:pt x="0" y="321"/>
                  </a:moveTo>
                  <a:lnTo>
                    <a:pt x="570" y="321"/>
                  </a:lnTo>
                  <a:lnTo>
                    <a:pt x="570" y="0"/>
                  </a:lnTo>
                </a:path>
              </a:pathLst>
            </a:custGeom>
            <a:noFill/>
            <a:ln w="1524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2826" name="Rectangle 90"/>
          <p:cNvSpPr>
            <a:spLocks noChangeArrowheads="1"/>
          </p:cNvSpPr>
          <p:nvPr/>
        </p:nvSpPr>
        <p:spPr bwMode="auto">
          <a:xfrm>
            <a:off x="182563" y="6303963"/>
            <a:ext cx="205263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803" name="Rectangle 67"/>
          <p:cNvSpPr>
            <a:spLocks noChangeArrowheads="1"/>
          </p:cNvSpPr>
          <p:nvPr/>
        </p:nvSpPr>
        <p:spPr bwMode="auto">
          <a:xfrm>
            <a:off x="758825" y="2287588"/>
            <a:ext cx="5762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000000"/>
                </a:solidFill>
              </a:rPr>
              <a:t>Porifera</a:t>
            </a:r>
            <a:endParaRPr lang="en-US" sz="1200" b="1"/>
          </a:p>
        </p:txBody>
      </p:sp>
      <p:sp>
        <p:nvSpPr>
          <p:cNvPr id="372804" name="Rectangle 68"/>
          <p:cNvSpPr>
            <a:spLocks noChangeArrowheads="1"/>
          </p:cNvSpPr>
          <p:nvPr/>
        </p:nvSpPr>
        <p:spPr bwMode="auto">
          <a:xfrm>
            <a:off x="1539875" y="2058988"/>
            <a:ext cx="609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000000"/>
                </a:solidFill>
              </a:rPr>
              <a:t>Cnidaria</a:t>
            </a:r>
            <a:endParaRPr lang="en-US" sz="1200" b="1"/>
          </a:p>
        </p:txBody>
      </p:sp>
      <p:sp>
        <p:nvSpPr>
          <p:cNvPr id="372805" name="Rectangle 69"/>
          <p:cNvSpPr>
            <a:spLocks noChangeArrowheads="1"/>
          </p:cNvSpPr>
          <p:nvPr/>
        </p:nvSpPr>
        <p:spPr bwMode="auto">
          <a:xfrm>
            <a:off x="2185988" y="2287588"/>
            <a:ext cx="1168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000000"/>
                </a:solidFill>
              </a:rPr>
              <a:t>Platyhelminthes</a:t>
            </a:r>
            <a:endParaRPr lang="en-US" sz="1200" b="1"/>
          </a:p>
        </p:txBody>
      </p:sp>
      <p:sp>
        <p:nvSpPr>
          <p:cNvPr id="372806" name="Rectangle 70"/>
          <p:cNvSpPr>
            <a:spLocks noChangeArrowheads="1"/>
          </p:cNvSpPr>
          <p:nvPr/>
        </p:nvSpPr>
        <p:spPr bwMode="auto">
          <a:xfrm>
            <a:off x="606425" y="2578100"/>
            <a:ext cx="646113" cy="182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sponges</a:t>
            </a:r>
          </a:p>
        </p:txBody>
      </p:sp>
      <p:sp>
        <p:nvSpPr>
          <p:cNvPr id="372808" name="Rectangle 72"/>
          <p:cNvSpPr>
            <a:spLocks noChangeArrowheads="1"/>
          </p:cNvSpPr>
          <p:nvPr/>
        </p:nvSpPr>
        <p:spPr bwMode="auto">
          <a:xfrm>
            <a:off x="1546225" y="2578100"/>
            <a:ext cx="585788" cy="182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jellyfish</a:t>
            </a:r>
          </a:p>
        </p:txBody>
      </p:sp>
      <p:sp>
        <p:nvSpPr>
          <p:cNvPr id="372809" name="Rectangle 73"/>
          <p:cNvSpPr>
            <a:spLocks noChangeArrowheads="1"/>
          </p:cNvSpPr>
          <p:nvPr/>
        </p:nvSpPr>
        <p:spPr bwMode="auto">
          <a:xfrm>
            <a:off x="2397125" y="2578100"/>
            <a:ext cx="738188" cy="182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flatworms</a:t>
            </a:r>
          </a:p>
        </p:txBody>
      </p:sp>
      <p:sp>
        <p:nvSpPr>
          <p:cNvPr id="372810" name="Rectangle 74"/>
          <p:cNvSpPr>
            <a:spLocks noChangeArrowheads="1"/>
          </p:cNvSpPr>
          <p:nvPr/>
        </p:nvSpPr>
        <p:spPr bwMode="auto">
          <a:xfrm>
            <a:off x="3225800" y="2578100"/>
            <a:ext cx="941388" cy="146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</a:rPr>
              <a:t>roundworms</a:t>
            </a:r>
          </a:p>
        </p:txBody>
      </p:sp>
      <p:sp>
        <p:nvSpPr>
          <p:cNvPr id="372811" name="Rectangle 75"/>
          <p:cNvSpPr>
            <a:spLocks noChangeArrowheads="1"/>
          </p:cNvSpPr>
          <p:nvPr/>
        </p:nvSpPr>
        <p:spPr bwMode="auto">
          <a:xfrm>
            <a:off x="3308350" y="2058988"/>
            <a:ext cx="736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000000"/>
                </a:solidFill>
              </a:rPr>
              <a:t>Nematoda</a:t>
            </a:r>
            <a:endParaRPr lang="en-US" sz="1200" b="1"/>
          </a:p>
        </p:txBody>
      </p:sp>
      <p:sp>
        <p:nvSpPr>
          <p:cNvPr id="372812" name="Rectangle 76"/>
          <p:cNvSpPr>
            <a:spLocks noChangeArrowheads="1"/>
          </p:cNvSpPr>
          <p:nvPr/>
        </p:nvSpPr>
        <p:spPr bwMode="auto">
          <a:xfrm>
            <a:off x="4310063" y="2287588"/>
            <a:ext cx="6524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rgbClr val="000000"/>
                </a:solidFill>
              </a:rPr>
              <a:t>Mollusca</a:t>
            </a:r>
            <a:endParaRPr lang="en-US" sz="1200" b="1"/>
          </a:p>
        </p:txBody>
      </p:sp>
      <p:sp>
        <p:nvSpPr>
          <p:cNvPr id="372813" name="Rectangle 77"/>
          <p:cNvSpPr>
            <a:spLocks noChangeArrowheads="1"/>
          </p:cNvSpPr>
          <p:nvPr/>
        </p:nvSpPr>
        <p:spPr bwMode="auto">
          <a:xfrm>
            <a:off x="5845175" y="2287588"/>
            <a:ext cx="8302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Arthropoda</a:t>
            </a:r>
            <a:endParaRPr lang="en-US" sz="1200" b="1"/>
          </a:p>
        </p:txBody>
      </p:sp>
      <p:sp>
        <p:nvSpPr>
          <p:cNvPr id="372814" name="Rectangle 78"/>
          <p:cNvSpPr>
            <a:spLocks noChangeArrowheads="1"/>
          </p:cNvSpPr>
          <p:nvPr/>
        </p:nvSpPr>
        <p:spPr bwMode="auto">
          <a:xfrm>
            <a:off x="8216900" y="2287588"/>
            <a:ext cx="6683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Chordata</a:t>
            </a:r>
            <a:endParaRPr lang="en-US" sz="1200" b="1"/>
          </a:p>
        </p:txBody>
      </p:sp>
      <p:sp>
        <p:nvSpPr>
          <p:cNvPr id="372815" name="Rectangle 79"/>
          <p:cNvSpPr>
            <a:spLocks noChangeArrowheads="1"/>
          </p:cNvSpPr>
          <p:nvPr/>
        </p:nvSpPr>
        <p:spPr bwMode="auto">
          <a:xfrm>
            <a:off x="5064125" y="2058988"/>
            <a:ext cx="642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Annelida</a:t>
            </a:r>
            <a:endParaRPr lang="en-US" sz="1200" b="1"/>
          </a:p>
        </p:txBody>
      </p:sp>
      <p:sp>
        <p:nvSpPr>
          <p:cNvPr id="372816" name="Rectangle 80"/>
          <p:cNvSpPr>
            <a:spLocks noChangeArrowheads="1"/>
          </p:cNvSpPr>
          <p:nvPr/>
        </p:nvSpPr>
        <p:spPr bwMode="auto">
          <a:xfrm>
            <a:off x="6664325" y="2058988"/>
            <a:ext cx="1101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Echinodermata</a:t>
            </a:r>
            <a:endParaRPr lang="en-US" sz="1200" b="1"/>
          </a:p>
        </p:txBody>
      </p:sp>
      <p:sp>
        <p:nvSpPr>
          <p:cNvPr id="372818" name="Line 82"/>
          <p:cNvSpPr>
            <a:spLocks noChangeShapeType="1"/>
          </p:cNvSpPr>
          <p:nvPr/>
        </p:nvSpPr>
        <p:spPr bwMode="auto">
          <a:xfrm>
            <a:off x="1946275" y="6046788"/>
            <a:ext cx="0" cy="439737"/>
          </a:xfrm>
          <a:prstGeom prst="line">
            <a:avLst/>
          </a:prstGeom>
          <a:noFill/>
          <a:ln w="152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819" name="Rectangle 83"/>
          <p:cNvSpPr>
            <a:spLocks noChangeArrowheads="1"/>
          </p:cNvSpPr>
          <p:nvPr/>
        </p:nvSpPr>
        <p:spPr bwMode="auto">
          <a:xfrm>
            <a:off x="4203700" y="2578100"/>
            <a:ext cx="679450" cy="146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</a:rPr>
              <a:t>mollusks</a:t>
            </a:r>
          </a:p>
        </p:txBody>
      </p:sp>
      <p:sp>
        <p:nvSpPr>
          <p:cNvPr id="372824" name="Rectangle 88"/>
          <p:cNvSpPr>
            <a:spLocks noChangeArrowheads="1"/>
          </p:cNvSpPr>
          <p:nvPr/>
        </p:nvSpPr>
        <p:spPr bwMode="auto">
          <a:xfrm>
            <a:off x="1343025" y="6170613"/>
            <a:ext cx="1168400" cy="18256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multicellularity</a:t>
            </a:r>
          </a:p>
        </p:txBody>
      </p:sp>
      <p:sp>
        <p:nvSpPr>
          <p:cNvPr id="372825" name="Rectangle 89"/>
          <p:cNvSpPr>
            <a:spLocks noChangeArrowheads="1"/>
          </p:cNvSpPr>
          <p:nvPr/>
        </p:nvSpPr>
        <p:spPr bwMode="auto">
          <a:xfrm>
            <a:off x="1198563" y="6500813"/>
            <a:ext cx="1431925" cy="2222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</a:rPr>
              <a:t>Ancestral Protist</a:t>
            </a:r>
            <a:endParaRPr lang="en-US" sz="1400" b="1"/>
          </a:p>
        </p:txBody>
      </p:sp>
      <p:sp>
        <p:nvSpPr>
          <p:cNvPr id="372827" name="Rectangle 91"/>
          <p:cNvSpPr>
            <a:spLocks noChangeArrowheads="1"/>
          </p:cNvSpPr>
          <p:nvPr/>
        </p:nvSpPr>
        <p:spPr bwMode="auto">
          <a:xfrm>
            <a:off x="2695575" y="5622925"/>
            <a:ext cx="617538" cy="1825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tissues</a:t>
            </a:r>
          </a:p>
        </p:txBody>
      </p:sp>
      <p:sp>
        <p:nvSpPr>
          <p:cNvPr id="372828" name="Rectangle 92"/>
          <p:cNvSpPr>
            <a:spLocks noChangeArrowheads="1"/>
          </p:cNvSpPr>
          <p:nvPr/>
        </p:nvSpPr>
        <p:spPr bwMode="auto">
          <a:xfrm>
            <a:off x="3203575" y="5022850"/>
            <a:ext cx="1438275" cy="1825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bilateral symmetry</a:t>
            </a:r>
          </a:p>
        </p:txBody>
      </p:sp>
      <p:sp>
        <p:nvSpPr>
          <p:cNvPr id="372829" name="Rectangle 93"/>
          <p:cNvSpPr>
            <a:spLocks noChangeArrowheads="1"/>
          </p:cNvSpPr>
          <p:nvPr/>
        </p:nvSpPr>
        <p:spPr bwMode="auto">
          <a:xfrm>
            <a:off x="4676775" y="4445000"/>
            <a:ext cx="930275" cy="1825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body cavity</a:t>
            </a:r>
          </a:p>
        </p:txBody>
      </p:sp>
      <p:sp>
        <p:nvSpPr>
          <p:cNvPr id="372830" name="Rectangle 94"/>
          <p:cNvSpPr>
            <a:spLocks noChangeArrowheads="1"/>
          </p:cNvSpPr>
          <p:nvPr/>
        </p:nvSpPr>
        <p:spPr bwMode="auto">
          <a:xfrm>
            <a:off x="4862513" y="3101975"/>
            <a:ext cx="1082675" cy="1825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segmentation</a:t>
            </a:r>
          </a:p>
        </p:txBody>
      </p:sp>
      <p:pic>
        <p:nvPicPr>
          <p:cNvPr id="372832" name="Picture 9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83263" y="1320800"/>
            <a:ext cx="747712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33" name="Picture 9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00513" y="1457325"/>
            <a:ext cx="9255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34" name="Picture 9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77213" y="1395413"/>
            <a:ext cx="850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35" name="Picture 9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22513" y="1411288"/>
            <a:ext cx="787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36" name="Picture 10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44850" y="1411288"/>
            <a:ext cx="8143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37" name="Picture 10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99050" y="1531938"/>
            <a:ext cx="777875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38" name="Picture 10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49388" y="1420813"/>
            <a:ext cx="76993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39" name="Picture 10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5775" y="1435100"/>
            <a:ext cx="72231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840" name="Picture 10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2313" y="1339850"/>
            <a:ext cx="54610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841" name="Rectangle 10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Animal Evolution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7493000" y="4038600"/>
            <a:ext cx="1368425" cy="1322388"/>
            <a:chOff x="2932" y="3109"/>
            <a:chExt cx="1169" cy="1130"/>
          </a:xfrm>
        </p:grpSpPr>
        <p:pic>
          <p:nvPicPr>
            <p:cNvPr id="372842" name="Picture 106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2932" y="3109"/>
              <a:ext cx="1169" cy="1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2843" name="Line 107"/>
            <p:cNvSpPr>
              <a:spLocks noChangeShapeType="1"/>
            </p:cNvSpPr>
            <p:nvPr/>
          </p:nvSpPr>
          <p:spPr bwMode="auto">
            <a:xfrm>
              <a:off x="3534" y="3210"/>
              <a:ext cx="1" cy="94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44" name="Line 108"/>
            <p:cNvSpPr>
              <a:spLocks noChangeShapeType="1"/>
            </p:cNvSpPr>
            <p:nvPr/>
          </p:nvSpPr>
          <p:spPr bwMode="auto">
            <a:xfrm rot="-2700000">
              <a:off x="3535" y="3211"/>
              <a:ext cx="1" cy="94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45" name="Line 109"/>
            <p:cNvSpPr>
              <a:spLocks noChangeShapeType="1"/>
            </p:cNvSpPr>
            <p:nvPr/>
          </p:nvSpPr>
          <p:spPr bwMode="auto">
            <a:xfrm rot="-5400000">
              <a:off x="3534" y="3211"/>
              <a:ext cx="1" cy="94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846" name="Line 110"/>
            <p:cNvSpPr>
              <a:spLocks noChangeShapeType="1"/>
            </p:cNvSpPr>
            <p:nvPr/>
          </p:nvSpPr>
          <p:spPr bwMode="auto">
            <a:xfrm rot="-8100000">
              <a:off x="3535" y="3211"/>
              <a:ext cx="1" cy="94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72848" name="Picture 11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151688" y="5272088"/>
            <a:ext cx="1966912" cy="1474787"/>
          </a:xfrm>
          <a:prstGeom prst="rect">
            <a:avLst/>
          </a:prstGeom>
          <a:noFill/>
        </p:spPr>
      </p:pic>
      <p:sp>
        <p:nvSpPr>
          <p:cNvPr id="372849" name="Rectangle 113"/>
          <p:cNvSpPr>
            <a:spLocks noChangeArrowheads="1"/>
          </p:cNvSpPr>
          <p:nvPr/>
        </p:nvSpPr>
        <p:spPr bwMode="auto">
          <a:xfrm>
            <a:off x="6897688" y="6524625"/>
            <a:ext cx="242887" cy="17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852" name="Rectangle 116"/>
          <p:cNvSpPr>
            <a:spLocks noChangeArrowheads="1"/>
          </p:cNvSpPr>
          <p:nvPr/>
        </p:nvSpPr>
        <p:spPr bwMode="auto">
          <a:xfrm>
            <a:off x="6370638" y="3898900"/>
            <a:ext cx="625475" cy="182563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coelom</a:t>
            </a:r>
          </a:p>
        </p:txBody>
      </p:sp>
      <p:sp>
        <p:nvSpPr>
          <p:cNvPr id="372822" name="Rectangle 86"/>
          <p:cNvSpPr>
            <a:spLocks noChangeArrowheads="1"/>
          </p:cNvSpPr>
          <p:nvPr/>
        </p:nvSpPr>
        <p:spPr bwMode="auto">
          <a:xfrm>
            <a:off x="6953250" y="2578100"/>
            <a:ext cx="569913" cy="146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</a:rPr>
              <a:t>starfish</a:t>
            </a:r>
          </a:p>
        </p:txBody>
      </p:sp>
      <p:sp>
        <p:nvSpPr>
          <p:cNvPr id="372823" name="Rectangle 87"/>
          <p:cNvSpPr>
            <a:spLocks noChangeArrowheads="1"/>
          </p:cNvSpPr>
          <p:nvPr/>
        </p:nvSpPr>
        <p:spPr bwMode="auto">
          <a:xfrm>
            <a:off x="8139113" y="2578100"/>
            <a:ext cx="841375" cy="1460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</a:rPr>
              <a:t>vertebrates</a:t>
            </a:r>
          </a:p>
        </p:txBody>
      </p:sp>
      <p:sp>
        <p:nvSpPr>
          <p:cNvPr id="372831" name="Rectangle 95"/>
          <p:cNvSpPr>
            <a:spLocks noChangeArrowheads="1"/>
          </p:cNvSpPr>
          <p:nvPr/>
        </p:nvSpPr>
        <p:spPr bwMode="auto">
          <a:xfrm>
            <a:off x="7389813" y="3430588"/>
            <a:ext cx="1074737" cy="18256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endoskeleton</a:t>
            </a:r>
          </a:p>
        </p:txBody>
      </p:sp>
      <p:sp>
        <p:nvSpPr>
          <p:cNvPr id="372820" name="Rectangle 84"/>
          <p:cNvSpPr>
            <a:spLocks noChangeArrowheads="1"/>
          </p:cNvSpPr>
          <p:nvPr/>
        </p:nvSpPr>
        <p:spPr bwMode="auto">
          <a:xfrm>
            <a:off x="4999038" y="2578100"/>
            <a:ext cx="823912" cy="2921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</a:rPr>
              <a:t>segmented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>
                <a:solidFill>
                  <a:srgbClr val="000000"/>
                </a:solidFill>
              </a:rPr>
              <a:t>worms</a:t>
            </a:r>
          </a:p>
        </p:txBody>
      </p:sp>
      <p:sp>
        <p:nvSpPr>
          <p:cNvPr id="372821" name="Rectangle 85"/>
          <p:cNvSpPr>
            <a:spLocks noChangeArrowheads="1"/>
          </p:cNvSpPr>
          <p:nvPr/>
        </p:nvSpPr>
        <p:spPr bwMode="auto">
          <a:xfrm>
            <a:off x="6019800" y="2578100"/>
            <a:ext cx="560388" cy="2921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44" tIns="0" rIns="9144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>
                <a:solidFill>
                  <a:srgbClr val="000000"/>
                </a:solidFill>
              </a:rPr>
              <a:t>insects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>
                <a:solidFill>
                  <a:srgbClr val="000000"/>
                </a:solidFill>
              </a:rPr>
              <a:t>spiders</a:t>
            </a:r>
          </a:p>
        </p:txBody>
      </p:sp>
      <p:sp>
        <p:nvSpPr>
          <p:cNvPr id="372857" name="Rectangle 121"/>
          <p:cNvSpPr>
            <a:spLocks noChangeArrowheads="1"/>
          </p:cNvSpPr>
          <p:nvPr/>
        </p:nvSpPr>
        <p:spPr bwMode="auto">
          <a:xfrm>
            <a:off x="8137525" y="2887663"/>
            <a:ext cx="803275" cy="182562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000000"/>
                </a:solidFill>
              </a:rPr>
              <a:t>backbone</a:t>
            </a:r>
          </a:p>
        </p:txBody>
      </p:sp>
      <p:sp>
        <p:nvSpPr>
          <p:cNvPr id="372859" name="Rectangle 123"/>
          <p:cNvSpPr>
            <a:spLocks noChangeArrowheads="1"/>
          </p:cNvSpPr>
          <p:nvPr/>
        </p:nvSpPr>
        <p:spPr bwMode="auto">
          <a:xfrm>
            <a:off x="2598738" y="6156325"/>
            <a:ext cx="2638425" cy="2127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</a:rPr>
              <a:t>specialization &amp; </a:t>
            </a:r>
            <a:r>
              <a:rPr lang="en-US" sz="1400" b="1">
                <a:solidFill>
                  <a:schemeClr val="bg1"/>
                </a:solidFill>
                <a:sym typeface="Symbol" charset="2"/>
              </a:rPr>
              <a:t></a:t>
            </a:r>
            <a:r>
              <a:rPr lang="en-US" sz="1200" b="1">
                <a:solidFill>
                  <a:schemeClr val="bg1"/>
                </a:solidFill>
                <a:sym typeface="Symbol" charset="2"/>
              </a:rPr>
              <a:t> </a:t>
            </a:r>
            <a:r>
              <a:rPr lang="en-US" sz="1200" b="1">
                <a:solidFill>
                  <a:schemeClr val="bg1"/>
                </a:solidFill>
              </a:rPr>
              <a:t>body complexity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72860" name="Rectangle 124"/>
          <p:cNvSpPr>
            <a:spLocks noChangeArrowheads="1"/>
          </p:cNvSpPr>
          <p:nvPr/>
        </p:nvSpPr>
        <p:spPr bwMode="auto">
          <a:xfrm>
            <a:off x="3394075" y="5632450"/>
            <a:ext cx="2446338" cy="3651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</a:rPr>
              <a:t>specialized structure &amp; function,</a:t>
            </a:r>
          </a:p>
          <a:p>
            <a:pPr algn="l"/>
            <a:r>
              <a:rPr lang="en-US" sz="1200" b="1">
                <a:solidFill>
                  <a:schemeClr val="bg1"/>
                </a:solidFill>
              </a:rPr>
              <a:t>muscle &amp; nerve tissue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72861" name="Rectangle 125"/>
          <p:cNvSpPr>
            <a:spLocks noChangeArrowheads="1"/>
          </p:cNvSpPr>
          <p:nvPr/>
        </p:nvSpPr>
        <p:spPr bwMode="auto">
          <a:xfrm>
            <a:off x="4719638" y="5026025"/>
            <a:ext cx="2454275" cy="18256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</a:rPr>
              <a:t>distinct body plan; cephalization</a:t>
            </a: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372862" name="Rectangle 126"/>
          <p:cNvSpPr>
            <a:spLocks noChangeArrowheads="1"/>
          </p:cNvSpPr>
          <p:nvPr/>
        </p:nvSpPr>
        <p:spPr bwMode="auto">
          <a:xfrm>
            <a:off x="5651500" y="4433888"/>
            <a:ext cx="1768475" cy="3651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>
            <a:prstTxWarp prst="textNoShape">
              <a:avLst/>
            </a:prstTxWarp>
            <a:spAutoFit/>
          </a:bodyPr>
          <a:lstStyle/>
          <a:p>
            <a:pPr algn="l">
              <a:buFont typeface="Symbol" charset="2"/>
              <a:buChar char="­"/>
            </a:pPr>
            <a:r>
              <a:rPr lang="en-US" sz="1200" b="1">
                <a:solidFill>
                  <a:schemeClr val="bg1"/>
                </a:solidFill>
              </a:rPr>
              <a:t> body complexity</a:t>
            </a:r>
          </a:p>
          <a:p>
            <a:pPr algn="l">
              <a:buFont typeface="Symbol" charset="2"/>
              <a:buNone/>
            </a:pPr>
            <a:r>
              <a:rPr lang="en-US" sz="1200" b="1">
                <a:solidFill>
                  <a:schemeClr val="bg1"/>
                </a:solidFill>
                <a:sym typeface="Symbol" charset="2"/>
              </a:rPr>
              <a:t> digestive &amp; repro sys</a:t>
            </a:r>
            <a:endParaRPr lang="en-US" sz="1400" b="1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372863" name="Rectangle 127"/>
          <p:cNvSpPr>
            <a:spLocks noChangeArrowheads="1"/>
          </p:cNvSpPr>
          <p:nvPr/>
        </p:nvSpPr>
        <p:spPr bwMode="auto">
          <a:xfrm>
            <a:off x="7048500" y="3895725"/>
            <a:ext cx="1184275" cy="18256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sym typeface="Symbol" charset="2"/>
              </a:rPr>
              <a:t> digestive sys</a:t>
            </a:r>
          </a:p>
        </p:txBody>
      </p:sp>
      <p:sp>
        <p:nvSpPr>
          <p:cNvPr id="372864" name="Rectangle 128"/>
          <p:cNvSpPr>
            <a:spLocks noChangeArrowheads="1"/>
          </p:cNvSpPr>
          <p:nvPr/>
        </p:nvSpPr>
        <p:spPr bwMode="auto">
          <a:xfrm>
            <a:off x="6432550" y="3429000"/>
            <a:ext cx="920750" cy="182563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>
                <a:solidFill>
                  <a:schemeClr val="bg1"/>
                </a:solidFill>
                <a:sym typeface="Symbol" charset="2"/>
              </a:rPr>
              <a:t> body size</a:t>
            </a:r>
          </a:p>
        </p:txBody>
      </p:sp>
      <p:sp>
        <p:nvSpPr>
          <p:cNvPr id="372865" name="Rectangle 129"/>
          <p:cNvSpPr>
            <a:spLocks noChangeArrowheads="1"/>
          </p:cNvSpPr>
          <p:nvPr/>
        </p:nvSpPr>
        <p:spPr bwMode="auto">
          <a:xfrm>
            <a:off x="2943225" y="3014663"/>
            <a:ext cx="1895475" cy="3651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solidFill>
                  <a:schemeClr val="bg1"/>
                </a:solidFill>
                <a:sym typeface="Symbol" charset="2"/>
              </a:rPr>
              <a:t>redundancy,</a:t>
            </a:r>
          </a:p>
          <a:p>
            <a:pPr algn="r"/>
            <a:r>
              <a:rPr lang="en-US" sz="1200" b="1">
                <a:solidFill>
                  <a:schemeClr val="bg1"/>
                </a:solidFill>
                <a:sym typeface="Symbol" charset="2"/>
              </a:rPr>
              <a:t>specialization,  mobility</a:t>
            </a:r>
          </a:p>
        </p:txBody>
      </p:sp>
      <p:sp>
        <p:nvSpPr>
          <p:cNvPr id="372866" name="Rectangle 130"/>
          <p:cNvSpPr>
            <a:spLocks noChangeArrowheads="1"/>
          </p:cNvSpPr>
          <p:nvPr/>
        </p:nvSpPr>
        <p:spPr bwMode="auto">
          <a:xfrm>
            <a:off x="6899275" y="2801938"/>
            <a:ext cx="1200150" cy="395287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r">
              <a:buFont typeface="Symbol" charset="2"/>
              <a:buChar char="­"/>
            </a:pPr>
            <a:r>
              <a:rPr lang="en-US" sz="1200" b="1">
                <a:solidFill>
                  <a:schemeClr val="bg1"/>
                </a:solidFill>
                <a:sym typeface="Symbol" charset="2"/>
              </a:rPr>
              <a:t> body &amp; brain </a:t>
            </a:r>
          </a:p>
          <a:p>
            <a:pPr algn="r">
              <a:buFont typeface="Symbol" charset="2"/>
              <a:buNone/>
            </a:pPr>
            <a:r>
              <a:rPr lang="en-US" sz="1200" b="1">
                <a:solidFill>
                  <a:schemeClr val="bg1"/>
                </a:solidFill>
                <a:sym typeface="Symbol" charset="2"/>
              </a:rPr>
              <a:t>size, </a:t>
            </a:r>
            <a:r>
              <a:rPr lang="en-US" sz="1400" b="1">
                <a:solidFill>
                  <a:schemeClr val="bg1"/>
                </a:solidFill>
                <a:sym typeface="Symbol" charset="2"/>
              </a:rPr>
              <a:t></a:t>
            </a:r>
            <a:r>
              <a:rPr lang="en-US" sz="1200" b="1">
                <a:solidFill>
                  <a:schemeClr val="bg1"/>
                </a:solidFill>
                <a:sym typeface="Symbol" charset="2"/>
              </a:rPr>
              <a:t> mobility</a:t>
            </a:r>
          </a:p>
        </p:txBody>
      </p:sp>
      <p:sp>
        <p:nvSpPr>
          <p:cNvPr id="372867" name="Rectangle 131"/>
          <p:cNvSpPr>
            <a:spLocks noChangeArrowheads="1"/>
          </p:cNvSpPr>
          <p:nvPr/>
        </p:nvSpPr>
        <p:spPr bwMode="auto">
          <a:xfrm>
            <a:off x="8393113" y="4076700"/>
            <a:ext cx="5667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sym typeface="Symbol" charset="2"/>
              </a:rPr>
              <a:t>radial</a:t>
            </a:r>
          </a:p>
        </p:txBody>
      </p:sp>
      <p:sp>
        <p:nvSpPr>
          <p:cNvPr id="372868" name="Rectangle 132"/>
          <p:cNvSpPr>
            <a:spLocks noChangeArrowheads="1"/>
          </p:cNvSpPr>
          <p:nvPr/>
        </p:nvSpPr>
        <p:spPr bwMode="auto">
          <a:xfrm>
            <a:off x="6854825" y="6249988"/>
            <a:ext cx="7747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sym typeface="Symbol" charset="2"/>
              </a:rPr>
              <a:t>bilateral</a:t>
            </a:r>
          </a:p>
        </p:txBody>
      </p:sp>
    </p:spTree>
    <p:extLst>
      <p:ext uri="{BB962C8B-B14F-4D97-AF65-F5344CB8AC3E}">
        <p14:creationId xmlns:p14="http://schemas.microsoft.com/office/powerpoint/2010/main" val="44229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" y="0"/>
            <a:ext cx="3835400" cy="1143000"/>
          </a:xfrm>
        </p:spPr>
        <p:txBody>
          <a:bodyPr/>
          <a:lstStyle/>
          <a:p>
            <a:r>
              <a:rPr lang="en-US" dirty="0"/>
              <a:t>Body Cavity</a:t>
            </a: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29025" y="384175"/>
            <a:ext cx="4381500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7021513" y="1049338"/>
            <a:ext cx="1085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660000"/>
                </a:solidFill>
              </a:rPr>
              <a:t>ectoderm</a:t>
            </a:r>
            <a:endParaRPr lang="en-US" sz="1800" b="1"/>
          </a:p>
        </p:txBody>
      </p:sp>
      <p:sp>
        <p:nvSpPr>
          <p:cNvPr id="386054" name="Rectangle 6"/>
          <p:cNvSpPr>
            <a:spLocks noChangeArrowheads="1"/>
          </p:cNvSpPr>
          <p:nvPr/>
        </p:nvSpPr>
        <p:spPr bwMode="auto">
          <a:xfrm>
            <a:off x="6983413" y="2747963"/>
            <a:ext cx="1085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660000"/>
                </a:solidFill>
              </a:rPr>
              <a:t>ectoderm</a:t>
            </a:r>
            <a:endParaRPr lang="en-US" sz="1800" b="1"/>
          </a:p>
        </p:txBody>
      </p:sp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7339013" y="3128963"/>
            <a:ext cx="12207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/>
              <a:t>mesoderm</a:t>
            </a:r>
            <a:endParaRPr lang="en-US" sz="1800" b="1"/>
          </a:p>
        </p:txBody>
      </p:sp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7273925" y="3438525"/>
            <a:ext cx="1233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tx2"/>
                </a:solidFill>
              </a:rPr>
              <a:t>endoderm</a:t>
            </a:r>
            <a:r>
              <a:rPr lang="en-US" sz="1900" b="1">
                <a:solidFill>
                  <a:srgbClr val="000000"/>
                </a:solidFill>
              </a:rPr>
              <a:t> </a:t>
            </a:r>
            <a:endParaRPr lang="en-US" sz="1800" b="1"/>
          </a:p>
        </p:txBody>
      </p:sp>
      <p:sp>
        <p:nvSpPr>
          <p:cNvPr id="386058" name="Rectangle 10"/>
          <p:cNvSpPr>
            <a:spLocks noChangeArrowheads="1"/>
          </p:cNvSpPr>
          <p:nvPr/>
        </p:nvSpPr>
        <p:spPr bwMode="auto">
          <a:xfrm>
            <a:off x="7277100" y="5076825"/>
            <a:ext cx="1085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rgbClr val="660000"/>
                </a:solidFill>
              </a:rPr>
              <a:t>ectoderm</a:t>
            </a:r>
            <a:endParaRPr lang="en-US" sz="1800" b="1"/>
          </a:p>
        </p:txBody>
      </p:sp>
      <p:sp>
        <p:nvSpPr>
          <p:cNvPr id="386059" name="Rectangle 11"/>
          <p:cNvSpPr>
            <a:spLocks noChangeArrowheads="1"/>
          </p:cNvSpPr>
          <p:nvPr/>
        </p:nvSpPr>
        <p:spPr bwMode="auto">
          <a:xfrm>
            <a:off x="7389813" y="5378450"/>
            <a:ext cx="1220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/>
              <a:t>mesoderm</a:t>
            </a:r>
            <a:endParaRPr lang="en-US" sz="1800" b="1"/>
          </a:p>
        </p:txBody>
      </p:sp>
      <p:sp>
        <p:nvSpPr>
          <p:cNvPr id="386061" name="Rectangle 13"/>
          <p:cNvSpPr>
            <a:spLocks noChangeArrowheads="1"/>
          </p:cNvSpPr>
          <p:nvPr/>
        </p:nvSpPr>
        <p:spPr bwMode="auto">
          <a:xfrm>
            <a:off x="7062788" y="6069013"/>
            <a:ext cx="1166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tx2"/>
                </a:solidFill>
              </a:rPr>
              <a:t>endoderm</a:t>
            </a:r>
            <a:endParaRPr lang="en-US" sz="1800" b="1"/>
          </a:p>
        </p:txBody>
      </p:sp>
      <p:sp>
        <p:nvSpPr>
          <p:cNvPr id="386062" name="Rectangle 14"/>
          <p:cNvSpPr>
            <a:spLocks noChangeArrowheads="1"/>
          </p:cNvSpPr>
          <p:nvPr/>
        </p:nvSpPr>
        <p:spPr bwMode="auto">
          <a:xfrm>
            <a:off x="7300913" y="1352550"/>
            <a:ext cx="12207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/>
              <a:t>mesoderm</a:t>
            </a:r>
            <a:endParaRPr lang="en-US" sz="1800" b="1"/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7021513" y="1662113"/>
            <a:ext cx="1166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900" b="1">
                <a:solidFill>
                  <a:schemeClr val="tx2"/>
                </a:solidFill>
              </a:rPr>
              <a:t>endoderm</a:t>
            </a:r>
            <a:endParaRPr lang="en-US" sz="1800" b="1"/>
          </a:p>
        </p:txBody>
      </p:sp>
      <p:sp>
        <p:nvSpPr>
          <p:cNvPr id="386064" name="Rectangle 16"/>
          <p:cNvSpPr>
            <a:spLocks noChangeArrowheads="1"/>
          </p:cNvSpPr>
          <p:nvPr/>
        </p:nvSpPr>
        <p:spPr bwMode="auto">
          <a:xfrm>
            <a:off x="6654800" y="654050"/>
            <a:ext cx="1558925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000000"/>
                </a:solidFill>
              </a:rPr>
              <a:t>acoelomate</a:t>
            </a:r>
            <a:endParaRPr lang="en-US" sz="1800" b="1"/>
          </a:p>
        </p:txBody>
      </p:sp>
      <p:sp>
        <p:nvSpPr>
          <p:cNvPr id="386065" name="Rectangle 17"/>
          <p:cNvSpPr>
            <a:spLocks noChangeArrowheads="1"/>
          </p:cNvSpPr>
          <p:nvPr/>
        </p:nvSpPr>
        <p:spPr bwMode="auto">
          <a:xfrm>
            <a:off x="6654800" y="2343150"/>
            <a:ext cx="2359025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000000"/>
                </a:solidFill>
              </a:rPr>
              <a:t>pseudocoelomate</a:t>
            </a:r>
            <a:endParaRPr lang="en-US" sz="1800" b="1"/>
          </a:p>
        </p:txBody>
      </p:sp>
      <p:sp>
        <p:nvSpPr>
          <p:cNvPr id="386066" name="Rectangle 18"/>
          <p:cNvSpPr>
            <a:spLocks noChangeArrowheads="1"/>
          </p:cNvSpPr>
          <p:nvPr/>
        </p:nvSpPr>
        <p:spPr bwMode="auto">
          <a:xfrm>
            <a:off x="6654800" y="4689475"/>
            <a:ext cx="1411288" cy="3651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45720" rIns="4572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100" b="1">
                <a:solidFill>
                  <a:srgbClr val="000000"/>
                </a:solidFill>
              </a:rPr>
              <a:t>coelomate</a:t>
            </a:r>
            <a:endParaRPr lang="en-US" sz="1800" b="1"/>
          </a:p>
        </p:txBody>
      </p:sp>
      <p:sp>
        <p:nvSpPr>
          <p:cNvPr id="386067" name="Line 19"/>
          <p:cNvSpPr>
            <a:spLocks noChangeShapeType="1"/>
          </p:cNvSpPr>
          <p:nvPr/>
        </p:nvSpPr>
        <p:spPr bwMode="auto">
          <a:xfrm flipH="1">
            <a:off x="6708775" y="3074988"/>
            <a:ext cx="293688" cy="434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68" name="Line 20"/>
          <p:cNvSpPr>
            <a:spLocks noChangeShapeType="1"/>
          </p:cNvSpPr>
          <p:nvPr/>
        </p:nvSpPr>
        <p:spPr bwMode="auto">
          <a:xfrm flipH="1">
            <a:off x="6689725" y="5251450"/>
            <a:ext cx="533400" cy="457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69" name="Line 21"/>
          <p:cNvSpPr>
            <a:spLocks noChangeShapeType="1"/>
          </p:cNvSpPr>
          <p:nvPr/>
        </p:nvSpPr>
        <p:spPr bwMode="auto">
          <a:xfrm flipH="1">
            <a:off x="6746875" y="5522913"/>
            <a:ext cx="611188" cy="32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721475" y="5661025"/>
            <a:ext cx="2420938" cy="338138"/>
            <a:chOff x="4185" y="3650"/>
            <a:chExt cx="1525" cy="213"/>
          </a:xfrm>
        </p:grpSpPr>
        <p:sp>
          <p:nvSpPr>
            <p:cNvPr id="386060" name="Rectangle 12"/>
            <p:cNvSpPr>
              <a:spLocks noChangeArrowheads="1"/>
            </p:cNvSpPr>
            <p:nvPr/>
          </p:nvSpPr>
          <p:spPr bwMode="auto">
            <a:xfrm>
              <a:off x="4647" y="3650"/>
              <a:ext cx="1063" cy="213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900" b="1">
                  <a:solidFill>
                    <a:srgbClr val="CC0000"/>
                  </a:solidFill>
                </a:rPr>
                <a:t>coelom cavity</a:t>
              </a:r>
              <a:endParaRPr lang="en-US" sz="1800" b="1"/>
            </a:p>
          </p:txBody>
        </p:sp>
        <p:sp>
          <p:nvSpPr>
            <p:cNvPr id="386070" name="Line 22"/>
            <p:cNvSpPr>
              <a:spLocks noChangeShapeType="1"/>
            </p:cNvSpPr>
            <p:nvPr/>
          </p:nvSpPr>
          <p:spPr bwMode="auto">
            <a:xfrm flipH="1">
              <a:off x="4185" y="3748"/>
              <a:ext cx="442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6071" name="Line 23"/>
          <p:cNvSpPr>
            <a:spLocks noChangeShapeType="1"/>
          </p:cNvSpPr>
          <p:nvPr/>
        </p:nvSpPr>
        <p:spPr bwMode="auto">
          <a:xfrm flipH="1" flipV="1">
            <a:off x="6607175" y="6019800"/>
            <a:ext cx="407988" cy="206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72" name="Line 24"/>
          <p:cNvSpPr>
            <a:spLocks noChangeShapeType="1"/>
          </p:cNvSpPr>
          <p:nvPr/>
        </p:nvSpPr>
        <p:spPr bwMode="auto">
          <a:xfrm flipH="1">
            <a:off x="6607175" y="1200150"/>
            <a:ext cx="382588" cy="255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73" name="Line 25"/>
          <p:cNvSpPr>
            <a:spLocks noChangeShapeType="1"/>
          </p:cNvSpPr>
          <p:nvPr/>
        </p:nvSpPr>
        <p:spPr bwMode="auto">
          <a:xfrm flipH="1">
            <a:off x="6659563" y="1509713"/>
            <a:ext cx="5984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74" name="Line 26"/>
          <p:cNvSpPr>
            <a:spLocks noChangeShapeType="1"/>
          </p:cNvSpPr>
          <p:nvPr/>
        </p:nvSpPr>
        <p:spPr bwMode="auto">
          <a:xfrm flipH="1">
            <a:off x="6735763" y="3317875"/>
            <a:ext cx="571500" cy="293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75" name="Line 27"/>
          <p:cNvSpPr>
            <a:spLocks noChangeShapeType="1"/>
          </p:cNvSpPr>
          <p:nvPr/>
        </p:nvSpPr>
        <p:spPr bwMode="auto">
          <a:xfrm flipV="1">
            <a:off x="6634163" y="3636963"/>
            <a:ext cx="60960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076" name="Line 28"/>
          <p:cNvSpPr>
            <a:spLocks noChangeShapeType="1"/>
          </p:cNvSpPr>
          <p:nvPr/>
        </p:nvSpPr>
        <p:spPr bwMode="auto">
          <a:xfrm>
            <a:off x="6470650" y="1558925"/>
            <a:ext cx="506413" cy="236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594475" y="3756025"/>
            <a:ext cx="1898650" cy="338138"/>
            <a:chOff x="4105" y="2450"/>
            <a:chExt cx="1196" cy="213"/>
          </a:xfrm>
        </p:grpSpPr>
        <p:sp>
          <p:nvSpPr>
            <p:cNvPr id="386057" name="Rectangle 9"/>
            <p:cNvSpPr>
              <a:spLocks noChangeArrowheads="1"/>
            </p:cNvSpPr>
            <p:nvPr/>
          </p:nvSpPr>
          <p:spPr bwMode="auto">
            <a:xfrm>
              <a:off x="4398" y="2450"/>
              <a:ext cx="903" cy="213"/>
            </a:xfrm>
            <a:prstGeom prst="rect">
              <a:avLst/>
            </a:prstGeom>
            <a:solidFill>
              <a:srgbClr val="FFCC18"/>
            </a:solidFill>
            <a:ln w="9525">
              <a:noFill/>
              <a:miter lim="800000"/>
              <a:headEnd/>
              <a:tailEnd/>
            </a:ln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900" b="1">
                  <a:solidFill>
                    <a:srgbClr val="CC0000"/>
                  </a:solidFill>
                </a:rPr>
                <a:t>pseudocoel</a:t>
              </a:r>
              <a:endParaRPr lang="en-US" sz="1800" b="1"/>
            </a:p>
          </p:txBody>
        </p:sp>
        <p:sp>
          <p:nvSpPr>
            <p:cNvPr id="386077" name="Line 29"/>
            <p:cNvSpPr>
              <a:spLocks noChangeShapeType="1"/>
            </p:cNvSpPr>
            <p:nvPr/>
          </p:nvSpPr>
          <p:spPr bwMode="auto">
            <a:xfrm>
              <a:off x="4105" y="2494"/>
              <a:ext cx="273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6084" name="AutoShape 3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3188" y="1333501"/>
            <a:ext cx="3719512" cy="37338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/>
        </p:spPr>
        <p:txBody>
          <a:bodyPr lIns="45720" tIns="0" rIns="0" bIns="0">
            <a:normAutofit lnSpcReduction="10000"/>
          </a:bodyPr>
          <a:lstStyle/>
          <a:p>
            <a:pPr marL="227013" indent="-227013">
              <a:lnSpc>
                <a:spcPct val="90000"/>
              </a:lnSpc>
            </a:pPr>
            <a:r>
              <a:rPr lang="en-US" sz="2200" dirty="0"/>
              <a:t>Space for organ system development</a:t>
            </a:r>
          </a:p>
          <a:p>
            <a:pPr marL="568325" lvl="1" indent="-227013">
              <a:lnSpc>
                <a:spcPct val="90000"/>
              </a:lnSpc>
            </a:pPr>
            <a:r>
              <a:rPr lang="en-US" sz="2000" dirty="0"/>
              <a:t>increase digestive &amp; reproductive systems</a:t>
            </a:r>
            <a:endParaRPr lang="en-US" sz="2000" dirty="0" smtClean="0"/>
          </a:p>
          <a:p>
            <a:pPr marL="227013" indent="-227013">
              <a:lnSpc>
                <a:spcPct val="90000"/>
              </a:lnSpc>
            </a:pPr>
            <a:r>
              <a:rPr lang="en-US" sz="2200" u="sng" dirty="0" err="1" smtClean="0">
                <a:solidFill>
                  <a:srgbClr val="CC0000"/>
                </a:solidFill>
              </a:rPr>
              <a:t>Coelom</a:t>
            </a:r>
            <a:endParaRPr lang="en-US" sz="2200" dirty="0"/>
          </a:p>
          <a:p>
            <a:pPr marL="568325" lvl="1" indent="-227013">
              <a:lnSpc>
                <a:spcPct val="90000"/>
              </a:lnSpc>
            </a:pPr>
            <a:r>
              <a:rPr lang="en-US" sz="2000" dirty="0"/>
              <a:t>mesoderm &amp; endoderm interact during development</a:t>
            </a:r>
          </a:p>
          <a:p>
            <a:pPr marL="568325" lvl="1" indent="-227013">
              <a:lnSpc>
                <a:spcPct val="90000"/>
              </a:lnSpc>
            </a:pPr>
            <a:r>
              <a:rPr lang="en-US" sz="2000" dirty="0"/>
              <a:t>allows complex structures to </a:t>
            </a:r>
            <a:r>
              <a:rPr lang="en-US" sz="2000" dirty="0" smtClean="0"/>
              <a:t>develop</a:t>
            </a:r>
          </a:p>
          <a:p>
            <a:pPr marL="919163" lvl="2" indent="-236538">
              <a:lnSpc>
                <a:spcPct val="90000"/>
              </a:lnSpc>
            </a:pPr>
            <a:r>
              <a:rPr lang="en-US" sz="2000" dirty="0"/>
              <a:t>ex. stomach</a:t>
            </a:r>
          </a:p>
        </p:txBody>
      </p:sp>
      <p:sp>
        <p:nvSpPr>
          <p:cNvPr id="386085" name="AutoShape 37"/>
          <p:cNvSpPr>
            <a:spLocks noChangeArrowheads="1"/>
          </p:cNvSpPr>
          <p:nvPr/>
        </p:nvSpPr>
        <p:spPr bwMode="auto">
          <a:xfrm>
            <a:off x="4968875" y="6380163"/>
            <a:ext cx="4057650" cy="3730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protostome vs. deuterostome</a:t>
            </a:r>
          </a:p>
        </p:txBody>
      </p:sp>
      <p:pic>
        <p:nvPicPr>
          <p:cNvPr id="386086" name="Picture 38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0875" y="6010275"/>
            <a:ext cx="83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87" name="Picture 39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5940425"/>
            <a:ext cx="8636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93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90" name="Picture 6" descr="33-03-SpongeAnatomy-NL"/>
          <p:cNvPicPr>
            <a:picLocks noChangeAspect="1" noChangeArrowheads="1"/>
          </p:cNvPicPr>
          <p:nvPr/>
        </p:nvPicPr>
        <p:blipFill>
          <a:blip r:embed="rId2" cstate="screen"/>
          <a:srcRect l="57672" b="57889"/>
          <a:stretch>
            <a:fillRect/>
          </a:stretch>
        </p:blipFill>
        <p:spPr bwMode="auto">
          <a:xfrm>
            <a:off x="6334125" y="1803400"/>
            <a:ext cx="2603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346700" cy="830262"/>
          </a:xfrm>
        </p:spPr>
        <p:txBody>
          <a:bodyPr/>
          <a:lstStyle/>
          <a:p>
            <a:r>
              <a:rPr lang="en-US" dirty="0"/>
              <a:t>Invertebrate: </a:t>
            </a:r>
            <a:r>
              <a:rPr lang="en-US" dirty="0" err="1"/>
              <a:t>Porifera</a:t>
            </a:r>
            <a:endParaRPr lang="en-US" dirty="0"/>
          </a:p>
        </p:txBody>
      </p:sp>
      <p:sp>
        <p:nvSpPr>
          <p:cNvPr id="374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20700" y="1371600"/>
            <a:ext cx="7772400" cy="2714625"/>
          </a:xfrm>
        </p:spPr>
        <p:txBody>
          <a:bodyPr/>
          <a:lstStyle/>
          <a:p>
            <a:r>
              <a:rPr lang="en-US" dirty="0"/>
              <a:t>Sponges</a:t>
            </a:r>
          </a:p>
          <a:p>
            <a:pPr lvl="1"/>
            <a:r>
              <a:rPr lang="en-US" dirty="0"/>
              <a:t>no distinct </a:t>
            </a:r>
            <a:r>
              <a:rPr lang="en-US" dirty="0" smtClean="0"/>
              <a:t>tissues/organs</a:t>
            </a:r>
          </a:p>
          <a:p>
            <a:pPr lvl="2"/>
            <a:r>
              <a:rPr lang="en-US" dirty="0" smtClean="0"/>
              <a:t>A few specialized cell types</a:t>
            </a:r>
          </a:p>
          <a:p>
            <a:pPr lvl="1"/>
            <a:r>
              <a:rPr lang="en-US" dirty="0"/>
              <a:t>no symmetry</a:t>
            </a:r>
          </a:p>
          <a:p>
            <a:pPr lvl="1"/>
            <a:r>
              <a:rPr lang="en-US" dirty="0"/>
              <a:t>sessile (as adults)</a:t>
            </a:r>
          </a:p>
        </p:txBody>
      </p:sp>
      <p:pic>
        <p:nvPicPr>
          <p:cNvPr id="374788" name="Picture 4" descr="33-02-SpongesColl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763" y="3968750"/>
            <a:ext cx="55499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374789" name="Picture 5" descr="33-03-SpongeAnatomy-NL"/>
          <p:cNvPicPr>
            <a:picLocks noChangeAspect="1" noChangeArrowheads="1"/>
          </p:cNvPicPr>
          <p:nvPr/>
        </p:nvPicPr>
        <p:blipFill>
          <a:blip r:embed="rId2" cstate="screen"/>
          <a:srcRect l="10814" t="3618" r="54068" b="6332"/>
          <a:stretch>
            <a:fillRect/>
          </a:stretch>
        </p:blipFill>
        <p:spPr bwMode="auto">
          <a:xfrm>
            <a:off x="6462713" y="3424238"/>
            <a:ext cx="25177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74791" name="AutoShape 7"/>
          <p:cNvSpPr>
            <a:spLocks noChangeArrowheads="1"/>
          </p:cNvSpPr>
          <p:nvPr/>
        </p:nvSpPr>
        <p:spPr bwMode="auto">
          <a:xfrm flipV="1">
            <a:off x="8577263" y="2754313"/>
            <a:ext cx="403225" cy="1466850"/>
          </a:xfrm>
          <a:prstGeom prst="curvedLeftArrow">
            <a:avLst>
              <a:gd name="adj1" fmla="val 57531"/>
              <a:gd name="adj2" fmla="val 122843"/>
              <a:gd name="adj3" fmla="val 3857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6384925" y="1136650"/>
            <a:ext cx="2657475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000000"/>
                </a:solidFill>
              </a:rPr>
              <a:t>food taken into each cell by endocytosis</a:t>
            </a:r>
          </a:p>
        </p:txBody>
      </p:sp>
    </p:spTree>
    <p:extLst>
      <p:ext uri="{BB962C8B-B14F-4D97-AF65-F5344CB8AC3E}">
        <p14:creationId xmlns:p14="http://schemas.microsoft.com/office/powerpoint/2010/main" val="266033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5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64125"/>
            <a:ext cx="1855788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53100" cy="754062"/>
          </a:xfrm>
        </p:spPr>
        <p:txBody>
          <a:bodyPr>
            <a:normAutofit fontScale="90000"/>
          </a:bodyPr>
          <a:lstStyle/>
          <a:p>
            <a:r>
              <a:rPr lang="en-US" dirty="0"/>
              <a:t>Invertebrate: </a:t>
            </a:r>
            <a:r>
              <a:rPr lang="en-US" dirty="0" err="1"/>
              <a:t>Cnidaria</a:t>
            </a:r>
            <a:endParaRPr lang="en-US" dirty="0"/>
          </a:p>
        </p:txBody>
      </p:sp>
      <p:pic>
        <p:nvPicPr>
          <p:cNvPr id="375812" name="Picture 4" descr="33-04-CnidarianForms-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91025" y="2355850"/>
            <a:ext cx="471646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5818" name="Line 10"/>
          <p:cNvSpPr>
            <a:spLocks noChangeShapeType="1"/>
          </p:cNvSpPr>
          <p:nvPr/>
        </p:nvSpPr>
        <p:spPr bwMode="auto">
          <a:xfrm>
            <a:off x="955675" y="5224463"/>
            <a:ext cx="0" cy="15001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 rot="-2700000">
            <a:off x="957263" y="5226050"/>
            <a:ext cx="0" cy="15001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 rot="-5400000">
            <a:off x="956469" y="5225256"/>
            <a:ext cx="0" cy="15001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 rot="-8100000">
            <a:off x="958057" y="5225256"/>
            <a:ext cx="0" cy="15001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52450" y="812800"/>
            <a:ext cx="8131175" cy="5689600"/>
          </a:xfrm>
        </p:spPr>
        <p:txBody>
          <a:bodyPr/>
          <a:lstStyle/>
          <a:p>
            <a:r>
              <a:rPr lang="en-US" dirty="0"/>
              <a:t>Jellyfish, hydra, sea anemone, coral</a:t>
            </a:r>
          </a:p>
          <a:p>
            <a:pPr lvl="1"/>
            <a:r>
              <a:rPr lang="en-US" dirty="0"/>
              <a:t>tissues, but no organs</a:t>
            </a:r>
          </a:p>
          <a:p>
            <a:pPr lvl="1"/>
            <a:r>
              <a:rPr lang="en-US" dirty="0"/>
              <a:t>two cell layers</a:t>
            </a:r>
          </a:p>
          <a:p>
            <a:pPr lvl="1"/>
            <a:r>
              <a:rPr lang="en-US" dirty="0"/>
              <a:t>radial symmetry</a:t>
            </a:r>
          </a:p>
          <a:p>
            <a:pPr lvl="1"/>
            <a:r>
              <a:rPr lang="en-US" dirty="0"/>
              <a:t>predators</a:t>
            </a:r>
          </a:p>
          <a:p>
            <a:pPr marL="1085850" lvl="2"/>
            <a:r>
              <a:rPr lang="en-US" dirty="0"/>
              <a:t>tentacles surround </a:t>
            </a:r>
            <a:br>
              <a:rPr lang="en-US" dirty="0"/>
            </a:br>
            <a:r>
              <a:rPr lang="en-US" dirty="0"/>
              <a:t>gut opening</a:t>
            </a:r>
          </a:p>
          <a:p>
            <a:pPr marL="1085850" lvl="2"/>
            <a:r>
              <a:rPr lang="en-US" dirty="0"/>
              <a:t>extracellular </a:t>
            </a:r>
            <a:br>
              <a:rPr lang="en-US" dirty="0"/>
            </a:br>
            <a:r>
              <a:rPr lang="en-US" dirty="0"/>
              <a:t>digestion</a:t>
            </a:r>
          </a:p>
          <a:p>
            <a:pPr marL="1428750" lvl="3"/>
            <a:r>
              <a:rPr lang="en-US" dirty="0"/>
              <a:t>release enzymes </a:t>
            </a:r>
            <a:br>
              <a:rPr lang="en-US" dirty="0"/>
            </a:br>
            <a:r>
              <a:rPr lang="en-US" dirty="0"/>
              <a:t>into gut cavity</a:t>
            </a:r>
          </a:p>
          <a:p>
            <a:pPr marL="1428750" lvl="3"/>
            <a:r>
              <a:rPr lang="en-US" dirty="0"/>
              <a:t>absorption by cells</a:t>
            </a:r>
            <a:br>
              <a:rPr lang="en-US" dirty="0"/>
            </a:br>
            <a:r>
              <a:rPr lang="en-US" dirty="0"/>
              <a:t>lining gut</a:t>
            </a:r>
          </a:p>
        </p:txBody>
      </p:sp>
      <p:sp>
        <p:nvSpPr>
          <p:cNvPr id="375822" name="AutoShape 14"/>
          <p:cNvSpPr>
            <a:spLocks noChangeArrowheads="1"/>
          </p:cNvSpPr>
          <p:nvPr/>
        </p:nvSpPr>
        <p:spPr bwMode="auto">
          <a:xfrm>
            <a:off x="8124825" y="2555875"/>
            <a:ext cx="984250" cy="3063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medusa</a:t>
            </a:r>
          </a:p>
        </p:txBody>
      </p:sp>
      <p:sp>
        <p:nvSpPr>
          <p:cNvPr id="375823" name="AutoShape 15"/>
          <p:cNvSpPr>
            <a:spLocks noChangeArrowheads="1"/>
          </p:cNvSpPr>
          <p:nvPr/>
        </p:nvSpPr>
        <p:spPr bwMode="auto">
          <a:xfrm>
            <a:off x="4225925" y="2555875"/>
            <a:ext cx="730250" cy="306388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polyp</a:t>
            </a:r>
          </a:p>
        </p:txBody>
      </p:sp>
    </p:spTree>
    <p:extLst>
      <p:ext uri="{BB962C8B-B14F-4D97-AF65-F5344CB8AC3E}">
        <p14:creationId xmlns:p14="http://schemas.microsoft.com/office/powerpoint/2010/main" val="53609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482600" y="858838"/>
            <a:ext cx="8315325" cy="5834062"/>
            <a:chOff x="304" y="541"/>
            <a:chExt cx="5238" cy="3675"/>
          </a:xfrm>
        </p:grpSpPr>
        <p:pic>
          <p:nvPicPr>
            <p:cNvPr id="387077" name="Picture 5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4" y="541"/>
              <a:ext cx="5238" cy="36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87078" name="Rectangle 6"/>
            <p:cNvSpPr>
              <a:spLocks noChangeArrowheads="1"/>
            </p:cNvSpPr>
            <p:nvPr/>
          </p:nvSpPr>
          <p:spPr bwMode="auto">
            <a:xfrm>
              <a:off x="739" y="3299"/>
              <a:ext cx="4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hydra</a:t>
              </a:r>
              <a:endParaRPr lang="en-US" sz="1800" b="1"/>
            </a:p>
          </p:txBody>
        </p:sp>
        <p:sp>
          <p:nvSpPr>
            <p:cNvPr id="387080" name="Rectangle 8"/>
            <p:cNvSpPr>
              <a:spLocks noChangeArrowheads="1"/>
            </p:cNvSpPr>
            <p:nvPr/>
          </p:nvSpPr>
          <p:spPr bwMode="auto">
            <a:xfrm>
              <a:off x="1936" y="3743"/>
              <a:ext cx="12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stinging cell</a:t>
              </a:r>
            </a:p>
            <a:p>
              <a:pPr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with nematocyst</a:t>
              </a:r>
              <a:endParaRPr lang="en-US" sz="1800" b="1"/>
            </a:p>
          </p:txBody>
        </p:sp>
        <p:sp>
          <p:nvSpPr>
            <p:cNvPr id="387081" name="Rectangle 9"/>
            <p:cNvSpPr>
              <a:spLocks noChangeArrowheads="1"/>
            </p:cNvSpPr>
            <p:nvPr/>
          </p:nvSpPr>
          <p:spPr bwMode="auto">
            <a:xfrm>
              <a:off x="3187" y="3387"/>
              <a:ext cx="50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trigger</a:t>
              </a:r>
              <a:endParaRPr lang="en-US" sz="1800" b="1"/>
            </a:p>
          </p:txBody>
        </p:sp>
        <p:sp>
          <p:nvSpPr>
            <p:cNvPr id="387082" name="Rectangle 10"/>
            <p:cNvSpPr>
              <a:spLocks noChangeArrowheads="1"/>
            </p:cNvSpPr>
            <p:nvPr/>
          </p:nvSpPr>
          <p:spPr bwMode="auto">
            <a:xfrm>
              <a:off x="4415" y="2125"/>
              <a:ext cx="88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discharged</a:t>
              </a:r>
            </a:p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nematocyst</a:t>
              </a:r>
            </a:p>
          </p:txBody>
        </p:sp>
        <p:sp>
          <p:nvSpPr>
            <p:cNvPr id="387083" name="Rectangle 11"/>
            <p:cNvSpPr>
              <a:spLocks noChangeArrowheads="1"/>
            </p:cNvSpPr>
            <p:nvPr/>
          </p:nvSpPr>
          <p:spPr bwMode="auto">
            <a:xfrm>
              <a:off x="3924" y="3236"/>
              <a:ext cx="104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undischarged</a:t>
              </a:r>
            </a:p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nematocyst</a:t>
              </a:r>
            </a:p>
          </p:txBody>
        </p:sp>
        <p:sp>
          <p:nvSpPr>
            <p:cNvPr id="387085" name="Rectangle 13"/>
            <p:cNvSpPr>
              <a:spLocks noChangeArrowheads="1"/>
            </p:cNvSpPr>
            <p:nvPr/>
          </p:nvSpPr>
          <p:spPr bwMode="auto">
            <a:xfrm>
              <a:off x="1746" y="1530"/>
              <a:ext cx="69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tentacles</a:t>
              </a:r>
              <a:endParaRPr lang="en-US" sz="1800" b="1"/>
            </a:p>
          </p:txBody>
        </p:sp>
        <p:sp>
          <p:nvSpPr>
            <p:cNvPr id="387086" name="Line 14"/>
            <p:cNvSpPr>
              <a:spLocks noChangeShapeType="1"/>
            </p:cNvSpPr>
            <p:nvPr/>
          </p:nvSpPr>
          <p:spPr bwMode="auto">
            <a:xfrm flipH="1">
              <a:off x="3684" y="3313"/>
              <a:ext cx="121" cy="12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088" name="Freeform 16"/>
            <p:cNvSpPr>
              <a:spLocks/>
            </p:cNvSpPr>
            <p:nvPr/>
          </p:nvSpPr>
          <p:spPr bwMode="auto">
            <a:xfrm>
              <a:off x="1742" y="1071"/>
              <a:ext cx="269" cy="45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269" y="344"/>
                </a:cxn>
                <a:cxn ang="0">
                  <a:pos x="156" y="0"/>
                </a:cxn>
              </a:cxnLst>
              <a:rect l="0" t="0" r="r" b="b"/>
              <a:pathLst>
                <a:path w="269" h="344">
                  <a:moveTo>
                    <a:pt x="0" y="96"/>
                  </a:moveTo>
                  <a:lnTo>
                    <a:pt x="269" y="344"/>
                  </a:lnTo>
                  <a:lnTo>
                    <a:pt x="156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089" name="Rectangle 17"/>
            <p:cNvSpPr>
              <a:spLocks noChangeArrowheads="1"/>
            </p:cNvSpPr>
            <p:nvPr/>
          </p:nvSpPr>
          <p:spPr bwMode="auto">
            <a:xfrm>
              <a:off x="1124" y="759"/>
              <a:ext cx="48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mouth</a:t>
              </a:r>
              <a:endParaRPr lang="en-US" sz="1800" b="1"/>
            </a:p>
          </p:txBody>
        </p:sp>
        <p:sp>
          <p:nvSpPr>
            <p:cNvPr id="387090" name="Line 18"/>
            <p:cNvSpPr>
              <a:spLocks noChangeShapeType="1"/>
            </p:cNvSpPr>
            <p:nvPr/>
          </p:nvSpPr>
          <p:spPr bwMode="auto">
            <a:xfrm flipH="1">
              <a:off x="1129" y="949"/>
              <a:ext cx="74" cy="4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091" name="Rectangle 19"/>
            <p:cNvSpPr>
              <a:spLocks noChangeArrowheads="1"/>
            </p:cNvSpPr>
            <p:nvPr/>
          </p:nvSpPr>
          <p:spPr bwMode="auto">
            <a:xfrm>
              <a:off x="1585" y="1790"/>
              <a:ext cx="61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sensory</a:t>
              </a:r>
            </a:p>
            <a:p>
              <a:pPr algn="l"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cell</a:t>
              </a:r>
            </a:p>
          </p:txBody>
        </p:sp>
        <p:sp>
          <p:nvSpPr>
            <p:cNvPr id="387092" name="Line 20"/>
            <p:cNvSpPr>
              <a:spLocks noChangeShapeType="1"/>
            </p:cNvSpPr>
            <p:nvPr/>
          </p:nvSpPr>
          <p:spPr bwMode="auto">
            <a:xfrm>
              <a:off x="1864" y="2017"/>
              <a:ext cx="416" cy="4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099" name="Line 27"/>
            <p:cNvSpPr>
              <a:spLocks noChangeShapeType="1"/>
            </p:cNvSpPr>
            <p:nvPr/>
          </p:nvSpPr>
          <p:spPr bwMode="auto">
            <a:xfrm>
              <a:off x="3861" y="3179"/>
              <a:ext cx="104" cy="8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100" name="Rectangle 28"/>
            <p:cNvSpPr>
              <a:spLocks noChangeArrowheads="1"/>
            </p:cNvSpPr>
            <p:nvPr/>
          </p:nvSpPr>
          <p:spPr bwMode="auto">
            <a:xfrm>
              <a:off x="2986" y="2253"/>
              <a:ext cx="62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000" b="1">
                  <a:solidFill>
                    <a:srgbClr val="000000"/>
                  </a:solidFill>
                </a:rPr>
                <a:t>stinging</a:t>
              </a:r>
              <a:br>
                <a:rPr lang="en-US" sz="2000" b="1">
                  <a:solidFill>
                    <a:srgbClr val="000000"/>
                  </a:solidFill>
                </a:rPr>
              </a:br>
              <a:r>
                <a:rPr lang="en-US" sz="2000" b="1">
                  <a:solidFill>
                    <a:srgbClr val="000000"/>
                  </a:solidFill>
                </a:rPr>
                <a:t>cell</a:t>
              </a:r>
              <a:endParaRPr lang="en-US" sz="1800" b="1"/>
            </a:p>
          </p:txBody>
        </p:sp>
        <p:sp>
          <p:nvSpPr>
            <p:cNvPr id="387101" name="Line 29"/>
            <p:cNvSpPr>
              <a:spLocks noChangeShapeType="1"/>
            </p:cNvSpPr>
            <p:nvPr/>
          </p:nvSpPr>
          <p:spPr bwMode="auto">
            <a:xfrm flipH="1" flipV="1">
              <a:off x="3432" y="2505"/>
              <a:ext cx="194" cy="30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102" name="Line 30"/>
            <p:cNvSpPr>
              <a:spLocks noChangeShapeType="1"/>
            </p:cNvSpPr>
            <p:nvPr/>
          </p:nvSpPr>
          <p:spPr bwMode="auto">
            <a:xfrm flipH="1">
              <a:off x="4378" y="2518"/>
              <a:ext cx="365" cy="2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7109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3512" y="165100"/>
            <a:ext cx="6440488" cy="762000"/>
          </a:xfrm>
          <a:noFill/>
          <a:ln/>
        </p:spPr>
        <p:txBody>
          <a:bodyPr/>
          <a:lstStyle/>
          <a:p>
            <a:pPr algn="r"/>
            <a:r>
              <a:rPr lang="en-US" dirty="0"/>
              <a:t>Stinging cells of Cnidarians</a:t>
            </a:r>
          </a:p>
        </p:txBody>
      </p:sp>
    </p:spTree>
    <p:extLst>
      <p:ext uri="{BB962C8B-B14F-4D97-AF65-F5344CB8AC3E}">
        <p14:creationId xmlns:p14="http://schemas.microsoft.com/office/powerpoint/2010/main" val="411097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mple video on How Jellyfish Sting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4300" y="685800"/>
            <a:ext cx="5715000" cy="4572000"/>
          </a:xfrm>
          <a:prstGeom prst="rect">
            <a:avLst/>
          </a:prstGeom>
          <a:ln w="82550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1270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918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49" name="Picture 1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45263" y="3373438"/>
            <a:ext cx="2586037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97700" cy="1143000"/>
          </a:xfrm>
        </p:spPr>
        <p:txBody>
          <a:bodyPr/>
          <a:lstStyle/>
          <a:p>
            <a:r>
              <a:rPr lang="en-US" dirty="0"/>
              <a:t>Invertebrate: </a:t>
            </a:r>
            <a:r>
              <a:rPr lang="en-US" dirty="0" err="1"/>
              <a:t>Platyhelminthes</a:t>
            </a:r>
            <a:endParaRPr lang="en-US" dirty="0"/>
          </a:p>
        </p:txBody>
      </p:sp>
      <p:pic>
        <p:nvPicPr>
          <p:cNvPr id="376836" name="Picture 4" descr="33-09x-Flatworm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8063" y="1301750"/>
            <a:ext cx="2884487" cy="19462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51063" y="4900613"/>
            <a:ext cx="4964112" cy="1957387"/>
            <a:chOff x="343" y="1299"/>
            <a:chExt cx="5089" cy="2006"/>
          </a:xfrm>
        </p:grpSpPr>
        <p:pic>
          <p:nvPicPr>
            <p:cNvPr id="376840" name="Picture 8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43" y="1299"/>
              <a:ext cx="4464" cy="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6841" name="Rectangle 9"/>
            <p:cNvSpPr>
              <a:spLocks noChangeArrowheads="1"/>
            </p:cNvSpPr>
            <p:nvPr/>
          </p:nvSpPr>
          <p:spPr bwMode="auto">
            <a:xfrm>
              <a:off x="4221" y="2147"/>
              <a:ext cx="105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ectoderm</a:t>
              </a:r>
              <a:endParaRPr lang="en-US" sz="1800" b="1"/>
            </a:p>
          </p:txBody>
        </p:sp>
        <p:sp>
          <p:nvSpPr>
            <p:cNvPr id="376842" name="Rectangle 10"/>
            <p:cNvSpPr>
              <a:spLocks noChangeArrowheads="1"/>
            </p:cNvSpPr>
            <p:nvPr/>
          </p:nvSpPr>
          <p:spPr bwMode="auto">
            <a:xfrm>
              <a:off x="4247" y="2576"/>
              <a:ext cx="1185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mesoderm</a:t>
              </a:r>
              <a:endParaRPr lang="en-US" sz="1800" b="1"/>
            </a:p>
          </p:txBody>
        </p:sp>
        <p:sp>
          <p:nvSpPr>
            <p:cNvPr id="376843" name="Rectangle 11"/>
            <p:cNvSpPr>
              <a:spLocks noChangeArrowheads="1"/>
            </p:cNvSpPr>
            <p:nvPr/>
          </p:nvSpPr>
          <p:spPr bwMode="auto">
            <a:xfrm>
              <a:off x="4127" y="2905"/>
              <a:ext cx="113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800" b="1">
                  <a:solidFill>
                    <a:srgbClr val="000000"/>
                  </a:solidFill>
                </a:rPr>
                <a:t>endoderm</a:t>
              </a:r>
              <a:endParaRPr lang="en-US" sz="1800" b="1"/>
            </a:p>
          </p:txBody>
        </p:sp>
        <p:sp>
          <p:nvSpPr>
            <p:cNvPr id="376844" name="Line 12"/>
            <p:cNvSpPr>
              <a:spLocks noChangeShapeType="1"/>
            </p:cNvSpPr>
            <p:nvPr/>
          </p:nvSpPr>
          <p:spPr bwMode="auto">
            <a:xfrm flipH="1">
              <a:off x="3752" y="2262"/>
              <a:ext cx="448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45" name="Line 13"/>
            <p:cNvSpPr>
              <a:spLocks noChangeShapeType="1"/>
            </p:cNvSpPr>
            <p:nvPr/>
          </p:nvSpPr>
          <p:spPr bwMode="auto">
            <a:xfrm flipH="1">
              <a:off x="3723" y="2690"/>
              <a:ext cx="5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846" name="Line 14"/>
            <p:cNvSpPr>
              <a:spLocks noChangeShapeType="1"/>
            </p:cNvSpPr>
            <p:nvPr/>
          </p:nvSpPr>
          <p:spPr bwMode="auto">
            <a:xfrm>
              <a:off x="3441" y="2750"/>
              <a:ext cx="658" cy="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6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39800" y="1092200"/>
            <a:ext cx="6473825" cy="3705225"/>
          </a:xfrm>
        </p:spPr>
        <p:txBody>
          <a:bodyPr/>
          <a:lstStyle/>
          <a:p>
            <a:r>
              <a:rPr lang="en-US" sz="2600" dirty="0"/>
              <a:t>Flatworms</a:t>
            </a:r>
          </a:p>
          <a:p>
            <a:pPr lvl="1"/>
            <a:r>
              <a:rPr lang="en-US" sz="2400" dirty="0"/>
              <a:t>tapeworm, </a:t>
            </a:r>
            <a:r>
              <a:rPr lang="en-US" sz="2400" dirty="0" err="1"/>
              <a:t>planaria</a:t>
            </a:r>
            <a:endParaRPr lang="en-US" sz="2400" dirty="0"/>
          </a:p>
          <a:p>
            <a:pPr lvl="1"/>
            <a:r>
              <a:rPr lang="en-US" sz="2400" dirty="0"/>
              <a:t>mostly parasitic</a:t>
            </a:r>
          </a:p>
          <a:p>
            <a:pPr lvl="1"/>
            <a:r>
              <a:rPr lang="en-US" sz="2400" dirty="0"/>
              <a:t>bilaterally symmetrical</a:t>
            </a:r>
            <a:endParaRPr lang="en-US" sz="2400" dirty="0" smtClean="0"/>
          </a:p>
          <a:p>
            <a:pPr marL="1085850" lvl="2"/>
            <a:r>
              <a:rPr lang="en-US" sz="2000" dirty="0" smtClean="0"/>
              <a:t>right </a:t>
            </a:r>
            <a:r>
              <a:rPr lang="en-US" sz="2000" dirty="0"/>
              <a:t>&amp; </a:t>
            </a:r>
            <a:r>
              <a:rPr lang="en-US" sz="2000" dirty="0" smtClean="0"/>
              <a:t>left, head </a:t>
            </a:r>
            <a:r>
              <a:rPr lang="en-US" sz="2000" dirty="0"/>
              <a:t>(anterior) end</a:t>
            </a:r>
            <a:r>
              <a:rPr lang="en-US" sz="2000" dirty="0" smtClean="0"/>
              <a:t> </a:t>
            </a:r>
          </a:p>
          <a:p>
            <a:pPr marL="1085850" lvl="2">
              <a:buNone/>
            </a:pPr>
            <a:r>
              <a:rPr lang="en-US" sz="2000" dirty="0" smtClean="0"/>
              <a:t>    &amp; </a:t>
            </a:r>
            <a:r>
              <a:rPr lang="en-US" sz="2000" dirty="0"/>
              <a:t>posterior end </a:t>
            </a:r>
          </a:p>
          <a:p>
            <a:pPr marL="1428750" lvl="3"/>
            <a:r>
              <a:rPr lang="en-US" u="sng" dirty="0" err="1">
                <a:solidFill>
                  <a:srgbClr val="CC0000"/>
                </a:solidFill>
              </a:rPr>
              <a:t>cephalization</a:t>
            </a:r>
            <a:r>
              <a:rPr lang="en-US" dirty="0"/>
              <a:t> =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/>
              <a:t>development of brain</a:t>
            </a:r>
            <a:endParaRPr lang="en-US" sz="1800" dirty="0"/>
          </a:p>
          <a:p>
            <a:pPr marL="1428750" lvl="3"/>
            <a:r>
              <a:rPr lang="en-US" dirty="0"/>
              <a:t>concentration of sense organs in head</a:t>
            </a:r>
          </a:p>
          <a:p>
            <a:pPr marL="1085850" lvl="2"/>
            <a:r>
              <a:rPr lang="en-US" sz="2000" dirty="0" smtClean="0"/>
              <a:t>increased </a:t>
            </a:r>
            <a:r>
              <a:rPr lang="en-US" sz="2000" dirty="0"/>
              <a:t>specialization in body plan</a:t>
            </a:r>
            <a:endParaRPr lang="en-US" u="sng" dirty="0">
              <a:solidFill>
                <a:srgbClr val="CC0000"/>
              </a:solidFill>
            </a:endParaRPr>
          </a:p>
        </p:txBody>
      </p:sp>
      <p:sp>
        <p:nvSpPr>
          <p:cNvPr id="376852" name="Rectangle 20"/>
          <p:cNvSpPr>
            <a:spLocks noChangeArrowheads="1"/>
          </p:cNvSpPr>
          <p:nvPr/>
        </p:nvSpPr>
        <p:spPr bwMode="auto">
          <a:xfrm>
            <a:off x="3848100" y="6464300"/>
            <a:ext cx="165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100" b="1">
                <a:solidFill>
                  <a:srgbClr val="CC0000"/>
                </a:solidFill>
              </a:rPr>
              <a:t>acoelomate</a:t>
            </a:r>
          </a:p>
        </p:txBody>
      </p:sp>
    </p:spTree>
    <p:extLst>
      <p:ext uri="{BB962C8B-B14F-4D97-AF65-F5344CB8AC3E}">
        <p14:creationId xmlns:p14="http://schemas.microsoft.com/office/powerpoint/2010/main" val="345763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Macintosh PowerPoint</Application>
  <PresentationFormat>On-screen Show (4:3)</PresentationFormat>
  <Paragraphs>383</Paragraphs>
  <Slides>26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Animal Characteristics </vt:lpstr>
      <vt:lpstr>Animal Evolution</vt:lpstr>
      <vt:lpstr>Body Cavity</vt:lpstr>
      <vt:lpstr>Invertebrate: Porifera</vt:lpstr>
      <vt:lpstr>Invertebrate: Cnidaria</vt:lpstr>
      <vt:lpstr>Stinging cells of Cnidarians</vt:lpstr>
      <vt:lpstr>PowerPoint Presentation</vt:lpstr>
      <vt:lpstr>Invertebrate: Platyhelminthes</vt:lpstr>
      <vt:lpstr>Invertebrate: Nematoda</vt:lpstr>
      <vt:lpstr>Invertebrate: Mollusca</vt:lpstr>
      <vt:lpstr>Invertebrate: Annelida</vt:lpstr>
      <vt:lpstr>Invertebrate: Arthropoda</vt:lpstr>
      <vt:lpstr>Arthropod groups</vt:lpstr>
      <vt:lpstr>PowerPoint Presentation</vt:lpstr>
      <vt:lpstr>Invertebrate: Echinodermata</vt:lpstr>
      <vt:lpstr>Invertebrate quick check…</vt:lpstr>
      <vt:lpstr>Chordata</vt:lpstr>
      <vt:lpstr>Vertebrates: Fish</vt:lpstr>
      <vt:lpstr>Transition to Land</vt:lpstr>
      <vt:lpstr>Vertebrates: Amphibian</vt:lpstr>
      <vt:lpstr>Vertebrates: Reptiles</vt:lpstr>
      <vt:lpstr>Vertebrates: Birds (Aves)</vt:lpstr>
      <vt:lpstr>Vertebrates: Mammals</vt:lpstr>
      <vt:lpstr>Vertebrates: Mammals</vt:lpstr>
      <vt:lpstr>Vertebrate quick check…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1</cp:revision>
  <dcterms:created xsi:type="dcterms:W3CDTF">2017-05-25T13:30:27Z</dcterms:created>
  <dcterms:modified xsi:type="dcterms:W3CDTF">2017-05-25T13:31:13Z</dcterms:modified>
</cp:coreProperties>
</file>