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8" r:id="rId2"/>
    <p:sldId id="412" r:id="rId3"/>
    <p:sldId id="414" r:id="rId4"/>
    <p:sldId id="418" r:id="rId5"/>
    <p:sldId id="422" r:id="rId6"/>
    <p:sldId id="426" r:id="rId7"/>
    <p:sldId id="427" r:id="rId8"/>
    <p:sldId id="429" r:id="rId9"/>
    <p:sldId id="437" r:id="rId10"/>
    <p:sldId id="264" r:id="rId11"/>
    <p:sldId id="265" r:id="rId12"/>
    <p:sldId id="446" r:id="rId13"/>
    <p:sldId id="448" r:id="rId14"/>
    <p:sldId id="261" r:id="rId15"/>
    <p:sldId id="457" r:id="rId16"/>
    <p:sldId id="459" r:id="rId17"/>
    <p:sldId id="465" r:id="rId18"/>
    <p:sldId id="467" r:id="rId19"/>
    <p:sldId id="469" r:id="rId20"/>
    <p:sldId id="470" r:id="rId21"/>
    <p:sldId id="474" r:id="rId22"/>
    <p:sldId id="477" r:id="rId23"/>
    <p:sldId id="479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993" autoAdjust="0"/>
  </p:normalViewPr>
  <p:slideViewPr>
    <p:cSldViewPr snapToGrid="0" snapToObjects="1">
      <p:cViewPr varScale="1">
        <p:scale>
          <a:sx n="67" d="100"/>
          <a:sy n="67" d="100"/>
        </p:scale>
        <p:origin x="-2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DCDF16-54F2-C645-B44F-B68BAEFF635A}" type="datetimeFigureOut">
              <a:rPr lang="en-US" smtClean="0"/>
              <a:pPr/>
              <a:t>5/25/17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6701D-DE88-7648-ABA3-ACF6C77F19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9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47229E-E3B3-2C4F-9A61-6EF920EA9D35}" type="slidenum">
              <a:rPr lang="en-GB"/>
              <a:pPr/>
              <a:t>1</a:t>
            </a:fld>
            <a:endParaRPr lang="en-GB"/>
          </a:p>
        </p:txBody>
      </p:sp>
      <p:sp>
        <p:nvSpPr>
          <p:cNvPr id="19459" name="Text Box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917"/>
          </a:xfrm>
          <a:noFill/>
          <a:ln w="9525"/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0" lang="en-US" dirty="0" smtClean="0"/>
              <a:t>Figure 26.8 Aligning segments of DNA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/>
              <a:t>Systematists</a:t>
            </a:r>
            <a:r>
              <a:rPr lang="en-US" sz="1200" dirty="0" smtClean="0"/>
              <a:t> use computer programs and mathematical tools when analyzing comparable DNA segments from different organisms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6701D-DE88-7648-ABA3-ACF6C77F196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D8C671-DC8E-3943-988C-314ED35F065C}" type="slidenum">
              <a:rPr lang="en-US"/>
              <a:pPr/>
              <a:t>12</a:t>
            </a:fld>
            <a:endParaRPr lang="en-US"/>
          </a:p>
        </p:txBody>
      </p:sp>
      <p:sp>
        <p:nvSpPr>
          <p:cNvPr id="603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dirty="0"/>
              <a:t>Figure 26.9 A molecular </a:t>
            </a:r>
            <a:r>
              <a:rPr kumimoji="0" lang="en-US" dirty="0" err="1" smtClean="0"/>
              <a:t>homoplasy</a:t>
            </a:r>
            <a:endParaRPr kumimoji="0" lang="en-US" dirty="0" smtClean="0"/>
          </a:p>
          <a:p>
            <a:r>
              <a:rPr lang="en-US" sz="1200" dirty="0" smtClean="0"/>
              <a:t>It is also important to distinguish homology from analogy in molecular similarities</a:t>
            </a:r>
          </a:p>
          <a:p>
            <a:r>
              <a:rPr lang="en-US" sz="1200" dirty="0" smtClean="0"/>
              <a:t>Mathematical tools help to identify molecular </a:t>
            </a:r>
            <a:r>
              <a:rPr lang="en-US" sz="1200" dirty="0" err="1" smtClean="0"/>
              <a:t>homoplasies</a:t>
            </a:r>
            <a:r>
              <a:rPr lang="en-US" sz="1200" dirty="0" smtClean="0"/>
              <a:t>, or coincidences</a:t>
            </a:r>
          </a:p>
          <a:p>
            <a:r>
              <a:rPr lang="en-US" sz="1200" b="1" dirty="0" smtClean="0"/>
              <a:t>Molecular </a:t>
            </a:r>
            <a:r>
              <a:rPr lang="en-US" sz="1200" b="1" dirty="0" err="1" smtClean="0"/>
              <a:t>systematics</a:t>
            </a:r>
            <a:r>
              <a:rPr lang="en-US" sz="1200" b="1" dirty="0" smtClean="0"/>
              <a:t> </a:t>
            </a:r>
            <a:r>
              <a:rPr lang="en-US" sz="1200" dirty="0" smtClean="0"/>
              <a:t>uses DNA and other molecular data to determine evolutionary relationships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Once homologous characters have been identified, they can be used to infer a phylogeny</a:t>
            </a:r>
          </a:p>
          <a:p>
            <a:endParaRPr lang="en-US" sz="1200" dirty="0" smtClean="0"/>
          </a:p>
          <a:p>
            <a:endParaRPr kumimoji="0"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B1D06-8DE9-2B40-A38F-29C598F4599B}" type="slidenum">
              <a:rPr lang="en-US"/>
              <a:pPr/>
              <a:t>13</a:t>
            </a:fld>
            <a:endParaRPr lang="en-US"/>
          </a:p>
        </p:txBody>
      </p:sp>
      <p:sp>
        <p:nvSpPr>
          <p:cNvPr id="605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5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 valid </a:t>
            </a:r>
            <a:r>
              <a:rPr lang="en-US" sz="1200" dirty="0" err="1" smtClean="0"/>
              <a:t>clade</a:t>
            </a:r>
            <a:r>
              <a:rPr lang="en-US" sz="1200" dirty="0" smtClean="0"/>
              <a:t> is </a:t>
            </a:r>
            <a:r>
              <a:rPr lang="en-US" sz="1200" b="1" dirty="0" smtClean="0"/>
              <a:t>monophyletic</a:t>
            </a:r>
            <a:r>
              <a:rPr lang="en-US" sz="1200" dirty="0" smtClean="0"/>
              <a:t>, signifying that it consists of the ancestor species and all its descendants</a:t>
            </a:r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 </a:t>
            </a:r>
            <a:r>
              <a:rPr lang="en-US" sz="1200" b="1" dirty="0" err="1" smtClean="0"/>
              <a:t>paraphyletic</a:t>
            </a:r>
            <a:r>
              <a:rPr lang="en-US" sz="1200" b="1" dirty="0" smtClean="0"/>
              <a:t> </a:t>
            </a:r>
            <a:r>
              <a:rPr lang="en-US" sz="1200" dirty="0" smtClean="0"/>
              <a:t>grouping consists of an ancestral species and some, but not all, of the descendants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 </a:t>
            </a:r>
            <a:r>
              <a:rPr lang="en-US" sz="1200" b="1" dirty="0" smtClean="0"/>
              <a:t>polyphyletic </a:t>
            </a:r>
            <a:r>
              <a:rPr lang="en-US" sz="1200" dirty="0" smtClean="0"/>
              <a:t>grouping consists of various species that lack a common ancestor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6701D-DE88-7648-ABA3-ACF6C77F196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B0398-CA3C-714A-A20A-1A4C8E908995}" type="slidenum">
              <a:rPr lang="en-US"/>
              <a:pPr/>
              <a:t>15</a:t>
            </a:fld>
            <a:endParaRPr lang="en-US"/>
          </a:p>
        </p:txBody>
      </p:sp>
      <p:sp>
        <p:nvSpPr>
          <p:cNvPr id="61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In comparison with its ancestor, an organism has both shared and different characteristics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When inferring evolutionary relationships, it is useful to know in which </a:t>
            </a:r>
            <a:r>
              <a:rPr lang="en-US" sz="1200" dirty="0" err="1" smtClean="0"/>
              <a:t>clade</a:t>
            </a:r>
            <a:r>
              <a:rPr lang="en-US" sz="1200" dirty="0" smtClean="0"/>
              <a:t> a shared derived character first appeared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754D71-9568-3942-8106-860DEFEE9548}" type="slidenum">
              <a:rPr lang="en-US"/>
              <a:pPr/>
              <a:t>16</a:t>
            </a:fld>
            <a:endParaRPr lang="en-US"/>
          </a:p>
        </p:txBody>
      </p:sp>
      <p:sp>
        <p:nvSpPr>
          <p:cNvPr id="61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dirty="0"/>
              <a:t>Figure 26.11 Constructing a </a:t>
            </a:r>
            <a:r>
              <a:rPr kumimoji="0" lang="en-US" dirty="0" err="1"/>
              <a:t>phylogenetic</a:t>
            </a:r>
            <a:r>
              <a:rPr kumimoji="0" lang="en-US" dirty="0"/>
              <a:t> </a:t>
            </a:r>
            <a:r>
              <a:rPr kumimoji="0" lang="en-US" dirty="0" smtClean="0"/>
              <a:t>tree</a:t>
            </a:r>
          </a:p>
          <a:p>
            <a:r>
              <a:rPr lang="en-US" sz="1200" dirty="0" smtClean="0"/>
              <a:t>An </a:t>
            </a:r>
            <a:r>
              <a:rPr lang="en-US" sz="1200" b="1" dirty="0" err="1" smtClean="0"/>
              <a:t>outgroup</a:t>
            </a:r>
            <a:r>
              <a:rPr lang="en-US" sz="1200" b="1" dirty="0" smtClean="0"/>
              <a:t> </a:t>
            </a:r>
            <a:r>
              <a:rPr lang="en-US" sz="1200" dirty="0" smtClean="0"/>
              <a:t>is a species or group of species that is closely related to the </a:t>
            </a:r>
            <a:r>
              <a:rPr lang="en-US" sz="1200" b="1" dirty="0" err="1" smtClean="0"/>
              <a:t>ingroup</a:t>
            </a:r>
            <a:r>
              <a:rPr lang="en-US" sz="1200" dirty="0" smtClean="0"/>
              <a:t>, the various species being studied</a:t>
            </a:r>
          </a:p>
          <a:p>
            <a:r>
              <a:rPr lang="en-US" sz="1200" dirty="0" err="1" smtClean="0"/>
              <a:t>Systematists</a:t>
            </a:r>
            <a:r>
              <a:rPr lang="en-US" sz="1200" dirty="0" smtClean="0"/>
              <a:t> compare each </a:t>
            </a:r>
            <a:r>
              <a:rPr lang="en-US" sz="1200" dirty="0" err="1" smtClean="0"/>
              <a:t>ingroup</a:t>
            </a:r>
            <a:r>
              <a:rPr lang="en-US" sz="1200" dirty="0" smtClean="0"/>
              <a:t> species with the </a:t>
            </a:r>
            <a:r>
              <a:rPr lang="en-US" sz="1200" dirty="0" err="1" smtClean="0"/>
              <a:t>outgroup</a:t>
            </a:r>
            <a:r>
              <a:rPr lang="en-US" sz="1200" dirty="0" smtClean="0"/>
              <a:t> to differentiate between shared derived and shared ancestral characteristics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Homologies shared by the </a:t>
            </a:r>
            <a:r>
              <a:rPr lang="en-US" sz="1200" dirty="0" err="1" smtClean="0"/>
              <a:t>outgroup</a:t>
            </a:r>
            <a:r>
              <a:rPr lang="en-US" sz="1200" dirty="0" smtClean="0"/>
              <a:t> and </a:t>
            </a:r>
            <a:r>
              <a:rPr lang="en-US" sz="1200" dirty="0" err="1" smtClean="0"/>
              <a:t>ingroup</a:t>
            </a:r>
            <a:r>
              <a:rPr lang="en-US" sz="1200" dirty="0" smtClean="0"/>
              <a:t> are ancestral characters that predate the divergence of both groups from a common ancestor</a:t>
            </a:r>
          </a:p>
          <a:p>
            <a:endParaRPr lang="en-US" sz="1200" dirty="0" smtClean="0"/>
          </a:p>
          <a:p>
            <a:endParaRPr kumimoji="0"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60278C-C2F4-494D-8BD7-722BBCC4ABC1}" type="slidenum">
              <a:rPr lang="en-US"/>
              <a:pPr/>
              <a:t>17</a:t>
            </a:fld>
            <a:endParaRPr lang="en-US"/>
          </a:p>
        </p:txBody>
      </p:sp>
      <p:sp>
        <p:nvSpPr>
          <p:cNvPr id="619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dirty="0"/>
              <a:t>Figure 26.12 Branch lengths can indicate relative amounts of genetic </a:t>
            </a:r>
            <a:r>
              <a:rPr kumimoji="0" lang="en-US" dirty="0" smtClean="0"/>
              <a:t>change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In some trees, the length of a branch can reflect the number of genetic changes that have taken place in a particular DNA sequence in that lineage</a:t>
            </a:r>
          </a:p>
          <a:p>
            <a:endParaRPr kumimoji="0"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01F74A-4ED1-C54D-AC47-6174C8439D8F}" type="slidenum">
              <a:rPr lang="en-US"/>
              <a:pPr/>
              <a:t>18</a:t>
            </a:fld>
            <a:endParaRPr lang="en-US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dirty="0"/>
              <a:t>Figure 26.13 Branch lengths can indicate </a:t>
            </a:r>
            <a:r>
              <a:rPr kumimoji="0" lang="en-US" dirty="0" smtClean="0"/>
              <a:t>time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In other trees, branch length can represent chronological time, and branching points can be determined from the fossil record</a:t>
            </a:r>
          </a:p>
          <a:p>
            <a:endParaRPr kumimoji="0"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19CA46-4823-624F-87E2-CF6295694F8C}" type="slidenum">
              <a:rPr lang="en-US"/>
              <a:pPr/>
              <a:t>19</a:t>
            </a:fld>
            <a:endParaRPr lang="en-US"/>
          </a:p>
        </p:txBody>
      </p:sp>
      <p:sp>
        <p:nvSpPr>
          <p:cNvPr id="62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 smtClean="0"/>
              <a:t>Systematists</a:t>
            </a:r>
            <a:r>
              <a:rPr lang="en-US" sz="1200" dirty="0" smtClean="0"/>
              <a:t> can never be sure of finding the best tree in a large data set</a:t>
            </a:r>
          </a:p>
          <a:p>
            <a:r>
              <a:rPr lang="en-US" sz="1200" dirty="0" smtClean="0"/>
              <a:t>They narrow possibilities by applying the principles of maximum parsimony and maximum likelihood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3EF951-7C1E-6B4C-BF7F-4FE5FC69933E}" type="slidenum">
              <a:rPr lang="en-US"/>
              <a:pPr/>
              <a:t>20</a:t>
            </a:fld>
            <a:endParaRPr lang="en-US"/>
          </a:p>
        </p:txBody>
      </p:sp>
      <p:sp>
        <p:nvSpPr>
          <p:cNvPr id="624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dirty="0"/>
              <a:t>Figure 26.14 Trees with different </a:t>
            </a:r>
            <a:r>
              <a:rPr kumimoji="0" lang="en-US" dirty="0" smtClean="0"/>
              <a:t>likelihoods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Computer programs are used to search for trees that are parsimonious and likely</a:t>
            </a:r>
          </a:p>
          <a:p>
            <a:endParaRPr kumimoji="0"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ED4356-76D4-D44B-88B0-6E0CB3ADABA3}" type="slidenum">
              <a:rPr lang="en-US"/>
              <a:pPr/>
              <a:t>2</a:t>
            </a:fld>
            <a:endParaRPr lang="en-US"/>
          </a:p>
        </p:txBody>
      </p:sp>
      <p:sp>
        <p:nvSpPr>
          <p:cNvPr id="6656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C77E47-534E-A248-B6FC-1B646BB49169}" type="slidenum">
              <a:rPr lang="en-US"/>
              <a:pPr/>
              <a:t>21</a:t>
            </a:fld>
            <a:endParaRPr lang="en-US"/>
          </a:p>
        </p:txBody>
      </p:sp>
      <p:sp>
        <p:nvSpPr>
          <p:cNvPr id="626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6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/>
              <a:t>Figure 26.15 Applying parsimony to a problem in molecular systematics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E7112D-6D2E-F048-80AB-9D8DB2B5EE19}" type="slidenum">
              <a:rPr lang="en-US"/>
              <a:pPr/>
              <a:t>22</a:t>
            </a:fld>
            <a:endParaRPr lang="en-US"/>
          </a:p>
        </p:txBody>
      </p:sp>
      <p:sp>
        <p:nvSpPr>
          <p:cNvPr id="70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dirty="0"/>
              <a:t>Figure 26.15 Applying parsimony to a problem in molecular </a:t>
            </a:r>
            <a:r>
              <a:rPr kumimoji="0" lang="en-US" dirty="0" err="1" smtClean="0"/>
              <a:t>systematics</a:t>
            </a:r>
            <a:endParaRPr kumimoji="0" lang="en-US" dirty="0" smtClean="0"/>
          </a:p>
          <a:p>
            <a:r>
              <a:rPr lang="en-US" sz="1200" dirty="0" smtClean="0"/>
              <a:t>The best hypotheses for </a:t>
            </a:r>
            <a:r>
              <a:rPr lang="en-US" sz="1200" dirty="0" err="1" smtClean="0"/>
              <a:t>phylogenetic</a:t>
            </a:r>
            <a:r>
              <a:rPr lang="en-US" sz="1200" dirty="0" smtClean="0"/>
              <a:t> trees fit the most data: morphological, molecular, and fossil</a:t>
            </a:r>
          </a:p>
          <a:p>
            <a:r>
              <a:rPr lang="en-US" sz="1200" b="1" dirty="0" err="1" smtClean="0"/>
              <a:t>Phylogenetic</a:t>
            </a:r>
            <a:r>
              <a:rPr lang="en-US" sz="1200" b="1" dirty="0" smtClean="0"/>
              <a:t> bracketing </a:t>
            </a:r>
            <a:r>
              <a:rPr lang="en-US" sz="1200" dirty="0" smtClean="0"/>
              <a:t>allows us to predict features of an ancestor from features of its descendents</a:t>
            </a:r>
          </a:p>
          <a:p>
            <a:endParaRPr kumimoji="0"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CB9C1B-CC4D-254A-94EB-DC3089BA6931}" type="slidenum">
              <a:rPr lang="en-US"/>
              <a:pPr/>
              <a:t>23</a:t>
            </a:fld>
            <a:endParaRPr lang="en-U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kumimoji="0" lang="en-US" dirty="0" err="1"/>
              <a:t>lFigure</a:t>
            </a:r>
            <a:r>
              <a:rPr kumimoji="0" lang="en-US" dirty="0"/>
              <a:t> 26.16 A </a:t>
            </a:r>
            <a:r>
              <a:rPr kumimoji="0" lang="en-US" dirty="0" err="1"/>
              <a:t>phylogenetic</a:t>
            </a:r>
            <a:r>
              <a:rPr kumimoji="0" lang="en-US" dirty="0"/>
              <a:t> tree of birds and their close relatives</a:t>
            </a:r>
            <a:endParaRPr kumimoji="0" lang="en-US" dirty="0" smtClean="0"/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This has been applied to infer features of dinosaurs from their descendents: birds and crocodiles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Animation: Geologic Record.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4D4FD0-2333-844D-8B55-15E971108766}" type="slidenum">
              <a:rPr lang="en-US"/>
              <a:pPr/>
              <a:t>3</a:t>
            </a:fld>
            <a:endParaRPr lang="en-US"/>
          </a:p>
        </p:txBody>
      </p:sp>
      <p:sp>
        <p:nvSpPr>
          <p:cNvPr id="6666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In the 18th century, </a:t>
            </a:r>
            <a:r>
              <a:rPr lang="en-US" sz="1200" dirty="0" err="1" smtClean="0"/>
              <a:t>Carolus</a:t>
            </a:r>
            <a:r>
              <a:rPr lang="en-US" sz="1200" dirty="0" smtClean="0"/>
              <a:t> Linnaeus published a system of taxonomy based on resemblances</a:t>
            </a:r>
          </a:p>
          <a:p>
            <a:r>
              <a:rPr lang="en-US" sz="1200" dirty="0" smtClean="0"/>
              <a:t>Two key features of his system remain useful today: two-part names for species and hierarchical classification 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21BD1A-93E6-174B-BD9E-C540FB2536B6}" type="slidenum">
              <a:rPr lang="en-US"/>
              <a:pPr/>
              <a:t>4</a:t>
            </a:fld>
            <a:endParaRPr lang="en-US"/>
          </a:p>
        </p:txBody>
      </p:sp>
      <p:sp>
        <p:nvSpPr>
          <p:cNvPr id="58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dirty="0"/>
              <a:t>Figure 26.3 Hierarchical </a:t>
            </a:r>
            <a:r>
              <a:rPr kumimoji="0" lang="en-US" dirty="0" smtClean="0"/>
              <a:t>classification</a:t>
            </a:r>
          </a:p>
          <a:p>
            <a:r>
              <a:rPr lang="en-US" sz="1200" dirty="0" smtClean="0"/>
              <a:t>Linnaeus introduced a system for grouping species in increasingly broad categories</a:t>
            </a:r>
          </a:p>
          <a:p>
            <a:r>
              <a:rPr lang="en-US" sz="1200" dirty="0" smtClean="0"/>
              <a:t>The taxonomic groups from broad to narrow are </a:t>
            </a:r>
            <a:r>
              <a:rPr lang="en-US" sz="1200" b="1" dirty="0" smtClean="0"/>
              <a:t>domain</a:t>
            </a:r>
            <a:r>
              <a:rPr lang="en-US" sz="1200" dirty="0" smtClean="0"/>
              <a:t>, </a:t>
            </a:r>
            <a:r>
              <a:rPr lang="en-US" sz="1200" b="1" dirty="0" smtClean="0"/>
              <a:t>kingdom</a:t>
            </a:r>
            <a:r>
              <a:rPr lang="en-US" sz="1200" dirty="0" smtClean="0"/>
              <a:t>,</a:t>
            </a:r>
            <a:r>
              <a:rPr lang="en-US" sz="1200" b="1" dirty="0" smtClean="0"/>
              <a:t> phylum</a:t>
            </a:r>
            <a:r>
              <a:rPr lang="en-US" sz="1200" dirty="0" smtClean="0"/>
              <a:t>,</a:t>
            </a:r>
            <a:r>
              <a:rPr lang="en-US" sz="1200" b="1" dirty="0" smtClean="0"/>
              <a:t> class</a:t>
            </a:r>
            <a:r>
              <a:rPr lang="en-US" sz="1200" dirty="0" smtClean="0"/>
              <a:t>,</a:t>
            </a:r>
            <a:r>
              <a:rPr lang="en-US" sz="1200" b="1" dirty="0" smtClean="0"/>
              <a:t> order</a:t>
            </a:r>
            <a:r>
              <a:rPr lang="en-US" sz="1200" dirty="0" smtClean="0"/>
              <a:t>, </a:t>
            </a:r>
            <a:r>
              <a:rPr lang="en-US" sz="1200" b="1" dirty="0" smtClean="0"/>
              <a:t>family</a:t>
            </a:r>
            <a:r>
              <a:rPr lang="en-US" sz="1200" dirty="0" smtClean="0"/>
              <a:t>, </a:t>
            </a:r>
            <a:r>
              <a:rPr lang="en-US" sz="1200" b="1" dirty="0" smtClean="0"/>
              <a:t>genus</a:t>
            </a:r>
            <a:r>
              <a:rPr lang="en-US" sz="1200" dirty="0" smtClean="0"/>
              <a:t>, and </a:t>
            </a:r>
            <a:r>
              <a:rPr lang="en-US" sz="1200" b="1" dirty="0" smtClean="0"/>
              <a:t>species</a:t>
            </a:r>
          </a:p>
          <a:p>
            <a:r>
              <a:rPr lang="en-US" sz="1200" dirty="0" smtClean="0"/>
              <a:t>A taxonomic unit at any level of hierarchy is called a </a:t>
            </a:r>
            <a:r>
              <a:rPr lang="en-US" sz="1200" b="1" dirty="0" err="1" smtClean="0"/>
              <a:t>taxon</a:t>
            </a:r>
            <a:endParaRPr lang="en-US" sz="1200" b="1" dirty="0" smtClean="0"/>
          </a:p>
          <a:p>
            <a:endParaRPr kumimoji="0"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DC4324-AF01-6047-889C-48968A69D4E7}" type="slidenum">
              <a:rPr lang="en-US"/>
              <a:pPr/>
              <a:t>5</a:t>
            </a:fld>
            <a:endParaRPr lang="en-US"/>
          </a:p>
        </p:txBody>
      </p:sp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dirty="0"/>
              <a:t>Figure 26.4 The connection between classification and </a:t>
            </a:r>
            <a:r>
              <a:rPr kumimoji="0" lang="en-US" dirty="0" smtClean="0"/>
              <a:t>phylogeny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/>
              <a:t>Systematists</a:t>
            </a:r>
            <a:r>
              <a:rPr lang="en-US" sz="1200" dirty="0" smtClean="0"/>
              <a:t> depict evolutionary relationships in branching </a:t>
            </a:r>
            <a:r>
              <a:rPr lang="en-US" sz="1200" b="1" dirty="0" err="1" smtClean="0"/>
              <a:t>phylogenetic</a:t>
            </a:r>
            <a:r>
              <a:rPr lang="en-US" sz="1200" b="1" dirty="0" smtClean="0"/>
              <a:t> trees</a:t>
            </a:r>
          </a:p>
          <a:p>
            <a:r>
              <a:rPr kumimoji="0" lang="en-US" dirty="0" smtClean="0"/>
              <a:t>\</a:t>
            </a:r>
          </a:p>
          <a:p>
            <a:r>
              <a:rPr lang="en-US" sz="1200" dirty="0" smtClean="0"/>
              <a:t>Linnaean classification and phylogeny can differ from each other</a:t>
            </a:r>
          </a:p>
          <a:p>
            <a:r>
              <a:rPr lang="en-US" sz="1200" dirty="0" err="1" smtClean="0"/>
              <a:t>Systematists</a:t>
            </a:r>
            <a:r>
              <a:rPr lang="en-US" sz="1200" dirty="0" smtClean="0"/>
              <a:t> have proposed the </a:t>
            </a:r>
            <a:r>
              <a:rPr lang="en-US" sz="1200" dirty="0" err="1" smtClean="0"/>
              <a:t>PhyloCode</a:t>
            </a:r>
            <a:r>
              <a:rPr lang="en-US" sz="1200" dirty="0" smtClean="0"/>
              <a:t>, which recognizes only groups that include a common ancestor and all its descendents</a:t>
            </a:r>
          </a:p>
          <a:p>
            <a:endParaRPr kumimoji="0"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90D108-5D45-E540-AE83-FDA79F3B135D}" type="slidenum">
              <a:rPr lang="en-US"/>
              <a:pPr/>
              <a:t>6</a:t>
            </a:fld>
            <a:endParaRPr lang="en-US"/>
          </a:p>
        </p:txBody>
      </p:sp>
      <p:sp>
        <p:nvSpPr>
          <p:cNvPr id="58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dirty="0"/>
              <a:t>Figure 26.5 How to read a </a:t>
            </a:r>
            <a:r>
              <a:rPr kumimoji="0" lang="en-US" dirty="0" err="1"/>
              <a:t>phylogenetic</a:t>
            </a:r>
            <a:r>
              <a:rPr kumimoji="0" lang="en-US" dirty="0"/>
              <a:t> </a:t>
            </a:r>
            <a:r>
              <a:rPr kumimoji="0" lang="en-US" dirty="0" smtClean="0"/>
              <a:t>tree</a:t>
            </a:r>
          </a:p>
          <a:p>
            <a:r>
              <a:rPr lang="en-US" sz="1200" dirty="0" smtClean="0"/>
              <a:t>A </a:t>
            </a:r>
            <a:r>
              <a:rPr lang="en-US" sz="1200" dirty="0" err="1" smtClean="0"/>
              <a:t>phylogenetic</a:t>
            </a:r>
            <a:r>
              <a:rPr lang="en-US" sz="1200" dirty="0" smtClean="0"/>
              <a:t> tree represents a hypothesis about evolutionary relationships</a:t>
            </a:r>
          </a:p>
          <a:p>
            <a:r>
              <a:rPr lang="en-US" sz="1200" dirty="0" smtClean="0"/>
              <a:t>Each </a:t>
            </a:r>
            <a:r>
              <a:rPr lang="en-US" sz="1200" b="1" dirty="0" smtClean="0"/>
              <a:t>branch point </a:t>
            </a:r>
            <a:r>
              <a:rPr lang="en-US" sz="1200" dirty="0" smtClean="0"/>
              <a:t>represents the divergence of two species</a:t>
            </a:r>
          </a:p>
          <a:p>
            <a:r>
              <a:rPr lang="en-US" sz="1200" b="1" dirty="0" smtClean="0"/>
              <a:t>Sister </a:t>
            </a:r>
            <a:r>
              <a:rPr lang="en-US" sz="1200" b="1" dirty="0" err="1" smtClean="0"/>
              <a:t>taxa</a:t>
            </a:r>
            <a:r>
              <a:rPr lang="en-US" sz="1200" b="1" dirty="0" smtClean="0"/>
              <a:t> </a:t>
            </a:r>
            <a:r>
              <a:rPr lang="en-US" sz="1200" dirty="0" smtClean="0"/>
              <a:t>are groups that share an immediate common ancestor</a:t>
            </a:r>
          </a:p>
          <a:p>
            <a:endParaRPr kumimoji="0" lang="en-US" dirty="0" smtClean="0"/>
          </a:p>
          <a:p>
            <a:r>
              <a:rPr lang="en-US" sz="1200" dirty="0" smtClean="0"/>
              <a:t>A </a:t>
            </a:r>
            <a:r>
              <a:rPr lang="en-US" sz="1200" b="1" dirty="0" smtClean="0"/>
              <a:t>rooted </a:t>
            </a:r>
            <a:r>
              <a:rPr lang="en-US" sz="1200" dirty="0" smtClean="0"/>
              <a:t>tree includes a branch to represent the last common ancestor of all </a:t>
            </a:r>
            <a:r>
              <a:rPr lang="en-US" sz="1200" dirty="0" err="1" smtClean="0"/>
              <a:t>taxa</a:t>
            </a:r>
            <a:r>
              <a:rPr lang="en-US" sz="1200" dirty="0" smtClean="0"/>
              <a:t> in the tree</a:t>
            </a:r>
          </a:p>
          <a:p>
            <a:r>
              <a:rPr lang="en-US" sz="1200" dirty="0" smtClean="0"/>
              <a:t>A </a:t>
            </a:r>
            <a:r>
              <a:rPr lang="en-US" sz="1200" b="1" dirty="0" err="1" smtClean="0"/>
              <a:t>polytomy</a:t>
            </a:r>
            <a:r>
              <a:rPr lang="en-US" sz="1200" b="1" dirty="0" smtClean="0"/>
              <a:t> </a:t>
            </a:r>
            <a:r>
              <a:rPr lang="en-US" sz="1200" dirty="0" smtClean="0"/>
              <a:t>is a branch from which more than two groups emerge</a:t>
            </a:r>
          </a:p>
          <a:p>
            <a:endParaRPr kumimoji="0"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827EA6-4A40-5740-8838-B701361F6274}" type="slidenum">
              <a:rPr lang="en-US"/>
              <a:pPr/>
              <a:t>7</a:t>
            </a:fld>
            <a:endParaRPr lang="en-US"/>
          </a:p>
        </p:txBody>
      </p:sp>
      <p:sp>
        <p:nvSpPr>
          <p:cNvPr id="58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Phylogeny provides important information about similar characteristics in closely related species</a:t>
            </a:r>
          </a:p>
          <a:p>
            <a:r>
              <a:rPr lang="en-US" sz="1200" dirty="0" smtClean="0"/>
              <a:t>A phylogeny was used to identify the species of whale from which “whale meat” originated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D93AAE-2A44-D540-8183-2A5C00CE2337}" type="slidenum">
              <a:rPr lang="en-US"/>
              <a:pPr/>
              <a:t>8</a:t>
            </a:fld>
            <a:endParaRPr lang="en-US"/>
          </a:p>
        </p:txBody>
      </p:sp>
      <p:sp>
        <p:nvSpPr>
          <p:cNvPr id="59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dirty="0"/>
              <a:t>Figure 26.6 What is the species identity of food being sold as whale meat</a:t>
            </a:r>
            <a:r>
              <a:rPr kumimoji="0" lang="en-US" dirty="0" smtClean="0"/>
              <a:t>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 phylogeny was used to identify the species of whale from which “whale meat” originated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Phylogenies of anthrax bacteria helped researchers identify the source of a particular strain of anthrax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kumimoji="0"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0F0D09-16A2-C64F-8505-F873F11719B7}" type="slidenum">
              <a:rPr lang="en-US"/>
              <a:pPr/>
              <a:t>9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To infer phylogenies, </a:t>
            </a:r>
            <a:r>
              <a:rPr lang="en-US" sz="1200" dirty="0" err="1" smtClean="0"/>
              <a:t>systematists</a:t>
            </a:r>
            <a:r>
              <a:rPr lang="en-US" sz="1200" dirty="0" smtClean="0"/>
              <a:t> gather information about morphologies, genes, and biochemistry of living organisms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Organisms with similar morphologies or DNA sequences are likely to be more closely related than organisms with different structures or sequences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Convergent evolution occurs when similar environmental pressures and natural selection produce similar (analogous) adaptations in organisms from different evolutionary lineages</a:t>
            </a:r>
          </a:p>
          <a:p>
            <a:pPr>
              <a:lnSpc>
                <a:spcPct val="95000"/>
              </a:lnSpc>
            </a:pPr>
            <a:r>
              <a:rPr lang="en-US" sz="1200" dirty="0" smtClean="0"/>
              <a:t>Bat and bird wings are homologous as forelimbs, but analogous as functional wings</a:t>
            </a:r>
          </a:p>
          <a:p>
            <a:pPr>
              <a:lnSpc>
                <a:spcPct val="95000"/>
              </a:lnSpc>
            </a:pPr>
            <a:r>
              <a:rPr lang="en-US" sz="1200" dirty="0" smtClean="0"/>
              <a:t>Analogous structures or molecular sequences that evolved independently are also called </a:t>
            </a:r>
            <a:r>
              <a:rPr lang="en-US" sz="1200" b="1" dirty="0" err="1" smtClean="0"/>
              <a:t>homoplasies</a:t>
            </a:r>
            <a:endParaRPr lang="en-US" sz="1200" b="1" dirty="0" smtClean="0"/>
          </a:p>
          <a:p>
            <a:pPr>
              <a:lnSpc>
                <a:spcPct val="95000"/>
              </a:lnSpc>
            </a:pPr>
            <a:r>
              <a:rPr lang="en-US" sz="1200" dirty="0" smtClean="0"/>
              <a:t>Homology can be distinguished from analogy by comparing fossil evidence and the degree of complexity</a:t>
            </a:r>
          </a:p>
          <a:p>
            <a:pPr>
              <a:lnSpc>
                <a:spcPct val="95000"/>
              </a:lnSpc>
            </a:pPr>
            <a:r>
              <a:rPr lang="en-US" sz="1200" dirty="0" smtClean="0"/>
              <a:t>The more complex two similar structures are, the more likely it is that they are homologous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B847B-DA45-8948-82EE-2BA4CC5E5983}" type="datetimeFigureOut">
              <a:rPr lang="en-US" smtClean="0"/>
              <a:pPr/>
              <a:t>5/25/17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E294B-3848-4841-9946-E2AFE09691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B847B-DA45-8948-82EE-2BA4CC5E5983}" type="datetimeFigureOut">
              <a:rPr lang="en-US" smtClean="0"/>
              <a:pPr/>
              <a:t>5/25/17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E294B-3848-4841-9946-E2AFE09691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B847B-DA45-8948-82EE-2BA4CC5E5983}" type="datetimeFigureOut">
              <a:rPr lang="en-US" smtClean="0"/>
              <a:pPr/>
              <a:t>5/25/17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E294B-3848-4841-9946-E2AFE09691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B847B-DA45-8948-82EE-2BA4CC5E5983}" type="datetimeFigureOut">
              <a:rPr lang="en-US" smtClean="0"/>
              <a:pPr/>
              <a:t>5/25/17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E294B-3848-4841-9946-E2AFE09691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B847B-DA45-8948-82EE-2BA4CC5E5983}" type="datetimeFigureOut">
              <a:rPr lang="en-US" smtClean="0"/>
              <a:pPr/>
              <a:t>5/25/17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E294B-3848-4841-9946-E2AFE09691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B847B-DA45-8948-82EE-2BA4CC5E5983}" type="datetimeFigureOut">
              <a:rPr lang="en-US" smtClean="0"/>
              <a:pPr/>
              <a:t>5/25/17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E294B-3848-4841-9946-E2AFE09691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B847B-DA45-8948-82EE-2BA4CC5E5983}" type="datetimeFigureOut">
              <a:rPr lang="en-US" smtClean="0"/>
              <a:pPr/>
              <a:t>5/25/17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E294B-3848-4841-9946-E2AFE09691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B847B-DA45-8948-82EE-2BA4CC5E5983}" type="datetimeFigureOut">
              <a:rPr lang="en-US" smtClean="0"/>
              <a:pPr/>
              <a:t>5/25/17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E294B-3848-4841-9946-E2AFE09691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B847B-DA45-8948-82EE-2BA4CC5E5983}" type="datetimeFigureOut">
              <a:rPr lang="en-US" smtClean="0"/>
              <a:pPr/>
              <a:t>5/25/17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E294B-3848-4841-9946-E2AFE09691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B847B-DA45-8948-82EE-2BA4CC5E5983}" type="datetimeFigureOut">
              <a:rPr lang="en-US" smtClean="0"/>
              <a:pPr/>
              <a:t>5/25/17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E294B-3848-4841-9946-E2AFE09691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B847B-DA45-8948-82EE-2BA4CC5E5983}" type="datetimeFigureOut">
              <a:rPr lang="en-US" smtClean="0"/>
              <a:pPr/>
              <a:t>5/25/17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E294B-3848-4841-9946-E2AFE09691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B847B-DA45-8948-82EE-2BA4CC5E5983}" type="datetimeFigureOut">
              <a:rPr lang="en-US" smtClean="0"/>
              <a:pPr/>
              <a:t>5/25/17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E294B-3848-4841-9946-E2AFE09691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96850"/>
            <a:ext cx="8229600" cy="642938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>
                <a:ea typeface="ＭＳ Ｐゴシック" charset="-128"/>
                <a:cs typeface="ＭＳ Ｐゴシック" charset="-128"/>
              </a:rPr>
              <a:t>Two patterns of evolutionary change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081213" y="838200"/>
            <a:ext cx="5003800" cy="5575300"/>
            <a:chOff x="1311" y="528"/>
            <a:chExt cx="3152" cy="3512"/>
          </a:xfrm>
        </p:grpSpPr>
        <p:sp>
          <p:nvSpPr>
            <p:cNvPr id="18436" name="Text Box 3"/>
            <p:cNvSpPr txBox="1">
              <a:spLocks noChangeArrowheads="1"/>
            </p:cNvSpPr>
            <p:nvPr/>
          </p:nvSpPr>
          <p:spPr bwMode="auto">
            <a:xfrm>
              <a:off x="2975" y="3840"/>
              <a:ext cx="1005" cy="19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2160" tIns="46080" rIns="92160" bIns="46080" anchor="ctr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ts val="875"/>
                </a:spcBef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>
                  <a:solidFill>
                    <a:srgbClr val="000000"/>
                  </a:solidFill>
                </a:rPr>
                <a:t>(b) Cladogenesis</a:t>
              </a: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311" y="528"/>
              <a:ext cx="3152" cy="3512"/>
              <a:chOff x="1311" y="528"/>
              <a:chExt cx="3152" cy="3512"/>
            </a:xfrm>
          </p:grpSpPr>
          <p:pic>
            <p:nvPicPr>
              <p:cNvPr id="18438" name="Picture 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331" y="528"/>
                <a:ext cx="3133" cy="336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18439" name="Text Box 6"/>
              <p:cNvSpPr txBox="1">
                <a:spLocks noChangeArrowheads="1"/>
              </p:cNvSpPr>
              <p:nvPr/>
            </p:nvSpPr>
            <p:spPr bwMode="auto">
              <a:xfrm>
                <a:off x="1311" y="3848"/>
                <a:ext cx="901" cy="19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2160" tIns="46080" rIns="92160" bIns="46080"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ts val="875"/>
                  </a:spcBef>
                  <a:buFont typeface="Arial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b="1">
                    <a:solidFill>
                      <a:srgbClr val="000000"/>
                    </a:solidFill>
                  </a:rPr>
                  <a:t>(a) Anagenesis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Parsimony and the analogy-versus-homology pitfall</a:t>
            </a:r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2481263" y="1295400"/>
            <a:ext cx="4021137" cy="5194300"/>
            <a:chOff x="1514" y="704"/>
            <a:chExt cx="2631" cy="3384"/>
          </a:xfrm>
        </p:grpSpPr>
        <p:pic>
          <p:nvPicPr>
            <p:cNvPr id="27652" name="Picture 3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86" y="704"/>
              <a:ext cx="2378" cy="3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53" name="Text Box 34"/>
            <p:cNvSpPr txBox="1">
              <a:spLocks noChangeArrowheads="1"/>
            </p:cNvSpPr>
            <p:nvPr/>
          </p:nvSpPr>
          <p:spPr bwMode="auto">
            <a:xfrm>
              <a:off x="1768" y="1149"/>
              <a:ext cx="391" cy="179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kumimoji="1" lang="en-US" sz="1200"/>
                <a:t>Lizard</a:t>
              </a:r>
            </a:p>
          </p:txBody>
        </p:sp>
        <p:sp>
          <p:nvSpPr>
            <p:cNvPr id="27654" name="Text Box 35"/>
            <p:cNvSpPr txBox="1">
              <a:spLocks noChangeArrowheads="1"/>
            </p:cNvSpPr>
            <p:nvPr/>
          </p:nvSpPr>
          <p:spPr bwMode="auto">
            <a:xfrm>
              <a:off x="2920" y="1707"/>
              <a:ext cx="855" cy="298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kumimoji="1" lang="en-US" sz="1200"/>
                <a:t>Four-chambered</a:t>
              </a:r>
              <a:br>
                <a:rPr kumimoji="1" lang="en-US" sz="1200"/>
              </a:br>
              <a:r>
                <a:rPr kumimoji="1" lang="en-US" sz="1200"/>
                <a:t>heart</a:t>
              </a:r>
            </a:p>
          </p:txBody>
        </p:sp>
        <p:sp>
          <p:nvSpPr>
            <p:cNvPr id="27655" name="Text Box 36"/>
            <p:cNvSpPr txBox="1">
              <a:spLocks noChangeArrowheads="1"/>
            </p:cNvSpPr>
            <p:nvPr/>
          </p:nvSpPr>
          <p:spPr bwMode="auto">
            <a:xfrm>
              <a:off x="2713" y="1145"/>
              <a:ext cx="297" cy="179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kumimoji="1" lang="en-US" sz="1200"/>
                <a:t>Bird</a:t>
              </a:r>
            </a:p>
          </p:txBody>
        </p:sp>
        <p:sp>
          <p:nvSpPr>
            <p:cNvPr id="27656" name="Text Box 37"/>
            <p:cNvSpPr txBox="1">
              <a:spLocks noChangeArrowheads="1"/>
            </p:cNvSpPr>
            <p:nvPr/>
          </p:nvSpPr>
          <p:spPr bwMode="auto">
            <a:xfrm>
              <a:off x="3567" y="1149"/>
              <a:ext cx="502" cy="179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kumimoji="1" lang="en-US" sz="1200"/>
                <a:t>Mammal</a:t>
              </a:r>
            </a:p>
          </p:txBody>
        </p:sp>
        <p:sp>
          <p:nvSpPr>
            <p:cNvPr id="27657" name="Text Box 38"/>
            <p:cNvSpPr txBox="1">
              <a:spLocks noChangeArrowheads="1"/>
            </p:cNvSpPr>
            <p:nvPr/>
          </p:nvSpPr>
          <p:spPr bwMode="auto">
            <a:xfrm>
              <a:off x="1740" y="2850"/>
              <a:ext cx="391" cy="179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kumimoji="1" lang="en-US" sz="1200"/>
                <a:t>Lizard</a:t>
              </a:r>
            </a:p>
          </p:txBody>
        </p:sp>
        <p:sp>
          <p:nvSpPr>
            <p:cNvPr id="27658" name="Text Box 39"/>
            <p:cNvSpPr txBox="1">
              <a:spLocks noChangeArrowheads="1"/>
            </p:cNvSpPr>
            <p:nvPr/>
          </p:nvSpPr>
          <p:spPr bwMode="auto">
            <a:xfrm>
              <a:off x="2481" y="3035"/>
              <a:ext cx="855" cy="298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kumimoji="1" lang="en-US" sz="1200"/>
                <a:t>Four-chambered</a:t>
              </a:r>
              <a:br>
                <a:rPr kumimoji="1" lang="en-US" sz="1200"/>
              </a:br>
              <a:r>
                <a:rPr kumimoji="1" lang="en-US" sz="1200"/>
                <a:t>heart</a:t>
              </a:r>
            </a:p>
          </p:txBody>
        </p:sp>
        <p:sp>
          <p:nvSpPr>
            <p:cNvPr id="27659" name="Text Box 40"/>
            <p:cNvSpPr txBox="1">
              <a:spLocks noChangeArrowheads="1"/>
            </p:cNvSpPr>
            <p:nvPr/>
          </p:nvSpPr>
          <p:spPr bwMode="auto">
            <a:xfrm>
              <a:off x="2732" y="2845"/>
              <a:ext cx="297" cy="179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kumimoji="1" lang="en-US" sz="1200"/>
                <a:t>Bird</a:t>
              </a:r>
            </a:p>
          </p:txBody>
        </p:sp>
        <p:sp>
          <p:nvSpPr>
            <p:cNvPr id="27660" name="Text Box 41"/>
            <p:cNvSpPr txBox="1">
              <a:spLocks noChangeArrowheads="1"/>
            </p:cNvSpPr>
            <p:nvPr/>
          </p:nvSpPr>
          <p:spPr bwMode="auto">
            <a:xfrm>
              <a:off x="3479" y="2850"/>
              <a:ext cx="502" cy="179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kumimoji="1" lang="en-US" sz="1200"/>
                <a:t>Mammal</a:t>
              </a:r>
            </a:p>
          </p:txBody>
        </p:sp>
        <p:sp>
          <p:nvSpPr>
            <p:cNvPr id="27661" name="Text Box 42"/>
            <p:cNvSpPr txBox="1">
              <a:spLocks noChangeArrowheads="1"/>
            </p:cNvSpPr>
            <p:nvPr/>
          </p:nvSpPr>
          <p:spPr bwMode="auto">
            <a:xfrm>
              <a:off x="3290" y="3339"/>
              <a:ext cx="855" cy="298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kumimoji="1" lang="en-US" sz="1200"/>
                <a:t>Four-chambered</a:t>
              </a:r>
              <a:br>
                <a:rPr kumimoji="1" lang="en-US" sz="1200"/>
              </a:br>
              <a:r>
                <a:rPr kumimoji="1" lang="en-US" sz="1200"/>
                <a:t>heart</a:t>
              </a:r>
            </a:p>
          </p:txBody>
        </p:sp>
        <p:sp>
          <p:nvSpPr>
            <p:cNvPr id="27662" name="Text Box 43"/>
            <p:cNvSpPr txBox="1">
              <a:spLocks noChangeArrowheads="1"/>
            </p:cNvSpPr>
            <p:nvPr/>
          </p:nvSpPr>
          <p:spPr bwMode="auto">
            <a:xfrm>
              <a:off x="1514" y="2192"/>
              <a:ext cx="1173" cy="179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kumimoji="1" lang="en-US" sz="1200" b="1"/>
                <a:t>(a) Mammal-bird clade</a:t>
              </a:r>
            </a:p>
          </p:txBody>
        </p:sp>
        <p:sp>
          <p:nvSpPr>
            <p:cNvPr id="27663" name="Text Box 44"/>
            <p:cNvSpPr txBox="1">
              <a:spLocks noChangeArrowheads="1"/>
            </p:cNvSpPr>
            <p:nvPr/>
          </p:nvSpPr>
          <p:spPr bwMode="auto">
            <a:xfrm>
              <a:off x="1536" y="3909"/>
              <a:ext cx="1075" cy="179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1" lang="en-US" sz="1200" b="1"/>
                <a:t>(b) Lizard-bird clade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4873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 Aligning segments of DNA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1905000" y="755650"/>
            <a:ext cx="5334000" cy="5607050"/>
            <a:chOff x="1200" y="476"/>
            <a:chExt cx="3360" cy="3532"/>
          </a:xfrm>
        </p:grpSpPr>
        <p:pic>
          <p:nvPicPr>
            <p:cNvPr id="28676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88" y="504"/>
              <a:ext cx="1793" cy="3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32"/>
            <p:cNvGrpSpPr>
              <a:grpSpLocks/>
            </p:cNvGrpSpPr>
            <p:nvPr/>
          </p:nvGrpSpPr>
          <p:grpSpPr bwMode="auto">
            <a:xfrm>
              <a:off x="2535" y="533"/>
              <a:ext cx="2025" cy="3458"/>
              <a:chOff x="2631" y="509"/>
              <a:chExt cx="2025" cy="3458"/>
            </a:xfrm>
          </p:grpSpPr>
          <p:sp>
            <p:nvSpPr>
              <p:cNvPr id="28686" name="Text Box 7"/>
              <p:cNvSpPr txBox="1">
                <a:spLocks noChangeArrowheads="1"/>
              </p:cNvSpPr>
              <p:nvPr/>
            </p:nvSpPr>
            <p:spPr bwMode="auto">
              <a:xfrm>
                <a:off x="2664" y="509"/>
                <a:ext cx="1758" cy="154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kumimoji="1" lang="en-US" sz="1000" b="1"/>
                  <a:t>1</a:t>
                </a:r>
                <a:r>
                  <a:rPr kumimoji="1" lang="en-US" sz="1000"/>
                  <a:t>  C   C   A   T   C   A   G   A   G   T   C   C  </a:t>
                </a:r>
              </a:p>
            </p:txBody>
          </p:sp>
          <p:sp>
            <p:nvSpPr>
              <p:cNvPr id="28687" name="Text Box 10"/>
              <p:cNvSpPr txBox="1">
                <a:spLocks noChangeArrowheads="1"/>
              </p:cNvSpPr>
              <p:nvPr/>
            </p:nvSpPr>
            <p:spPr bwMode="auto">
              <a:xfrm>
                <a:off x="2634" y="1562"/>
                <a:ext cx="1662" cy="154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kumimoji="1" lang="en-US" sz="1000" b="1"/>
                  <a:t>1</a:t>
                </a:r>
                <a:r>
                  <a:rPr kumimoji="1" lang="en-US" sz="1000"/>
                  <a:t>  C   C   A   T   C   A   G   A   G   T   C   C  </a:t>
                </a:r>
              </a:p>
            </p:txBody>
          </p:sp>
          <p:sp>
            <p:nvSpPr>
              <p:cNvPr id="28688" name="Text Box 11"/>
              <p:cNvSpPr txBox="1">
                <a:spLocks noChangeArrowheads="1"/>
              </p:cNvSpPr>
              <p:nvPr/>
            </p:nvSpPr>
            <p:spPr bwMode="auto">
              <a:xfrm>
                <a:off x="2661" y="725"/>
                <a:ext cx="1758" cy="154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kumimoji="1" lang="en-US" sz="1000" b="1"/>
                  <a:t>2 </a:t>
                </a:r>
                <a:r>
                  <a:rPr kumimoji="1" lang="en-US" sz="1000"/>
                  <a:t> C   C   A   T   C   A   G   A   G   T   C   C  </a:t>
                </a:r>
              </a:p>
            </p:txBody>
          </p:sp>
          <p:sp>
            <p:nvSpPr>
              <p:cNvPr id="28689" name="Text Box 12"/>
              <p:cNvSpPr txBox="1">
                <a:spLocks noChangeArrowheads="1"/>
              </p:cNvSpPr>
              <p:nvPr/>
            </p:nvSpPr>
            <p:spPr bwMode="auto">
              <a:xfrm>
                <a:off x="2631" y="1775"/>
                <a:ext cx="1662" cy="154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kumimoji="1" lang="en-US" sz="1000" b="1"/>
                  <a:t>2</a:t>
                </a:r>
                <a:r>
                  <a:rPr kumimoji="1" lang="en-US" sz="1000"/>
                  <a:t>  C   C   A   T   C   A   G   A   G   T   C   C  </a:t>
                </a:r>
              </a:p>
            </p:txBody>
          </p:sp>
          <p:sp>
            <p:nvSpPr>
              <p:cNvPr id="28690" name="Text Box 13"/>
              <p:cNvSpPr txBox="1">
                <a:spLocks noChangeArrowheads="1"/>
              </p:cNvSpPr>
              <p:nvPr/>
            </p:nvSpPr>
            <p:spPr bwMode="auto">
              <a:xfrm>
                <a:off x="2943" y="2009"/>
                <a:ext cx="412" cy="154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kumimoji="1" lang="en-US" sz="1000"/>
                  <a:t>G   T   A</a:t>
                </a:r>
              </a:p>
            </p:txBody>
          </p:sp>
          <p:sp>
            <p:nvSpPr>
              <p:cNvPr id="28691" name="Text Box 14"/>
              <p:cNvSpPr txBox="1">
                <a:spLocks noChangeArrowheads="1"/>
              </p:cNvSpPr>
              <p:nvPr/>
            </p:nvSpPr>
            <p:spPr bwMode="auto">
              <a:xfrm>
                <a:off x="3774" y="1296"/>
                <a:ext cx="408" cy="154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kumimoji="1" lang="en-US" sz="1000"/>
                  <a:t>Deletion</a:t>
                </a:r>
              </a:p>
            </p:txBody>
          </p:sp>
          <p:sp>
            <p:nvSpPr>
              <p:cNvPr id="28692" name="Text Box 15"/>
              <p:cNvSpPr txBox="1">
                <a:spLocks noChangeArrowheads="1"/>
              </p:cNvSpPr>
              <p:nvPr/>
            </p:nvSpPr>
            <p:spPr bwMode="auto">
              <a:xfrm>
                <a:off x="3337" y="2006"/>
                <a:ext cx="432" cy="154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kumimoji="1" lang="en-US" sz="1000"/>
                  <a:t>Insertion</a:t>
                </a:r>
                <a:endParaRPr kumimoji="1" lang="en-US" sz="1500" baseline="-25000"/>
              </a:p>
            </p:txBody>
          </p:sp>
          <p:sp>
            <p:nvSpPr>
              <p:cNvPr id="28693" name="Text Box 16"/>
              <p:cNvSpPr txBox="1">
                <a:spLocks noChangeArrowheads="1"/>
              </p:cNvSpPr>
              <p:nvPr/>
            </p:nvSpPr>
            <p:spPr bwMode="auto">
              <a:xfrm>
                <a:off x="2670" y="2675"/>
                <a:ext cx="1662" cy="154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kumimoji="1" lang="en-US" sz="1000" b="1"/>
                  <a:t>1</a:t>
                </a:r>
                <a:r>
                  <a:rPr kumimoji="1" lang="en-US" sz="1000"/>
                  <a:t>     C  C  A  T    C  A    A  G  T  C  C  </a:t>
                </a:r>
              </a:p>
            </p:txBody>
          </p:sp>
          <p:sp>
            <p:nvSpPr>
              <p:cNvPr id="28694" name="Text Box 17"/>
              <p:cNvSpPr txBox="1">
                <a:spLocks noChangeArrowheads="1"/>
              </p:cNvSpPr>
              <p:nvPr/>
            </p:nvSpPr>
            <p:spPr bwMode="auto">
              <a:xfrm>
                <a:off x="2667" y="2898"/>
                <a:ext cx="1989" cy="154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kumimoji="1" lang="en-US" sz="1000" b="1"/>
                  <a:t>2</a:t>
                </a:r>
                <a:r>
                  <a:rPr kumimoji="1" lang="en-US" sz="1000"/>
                  <a:t>     C  C  A  T    G  T  A    C  A   G    A  G  T  C  C  </a:t>
                </a:r>
              </a:p>
            </p:txBody>
          </p:sp>
          <p:sp>
            <p:nvSpPr>
              <p:cNvPr id="28695" name="Text Box 18"/>
              <p:cNvSpPr txBox="1">
                <a:spLocks noChangeArrowheads="1"/>
              </p:cNvSpPr>
              <p:nvPr/>
            </p:nvSpPr>
            <p:spPr bwMode="auto">
              <a:xfrm>
                <a:off x="2664" y="3590"/>
                <a:ext cx="1992" cy="154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kumimoji="1" lang="en-US" sz="1000" b="1"/>
                  <a:t>1</a:t>
                </a:r>
                <a:r>
                  <a:rPr kumimoji="1" lang="en-US" sz="1000"/>
                  <a:t>     C  C  A  T                    C  A          A  G  T  C  C  </a:t>
                </a:r>
              </a:p>
            </p:txBody>
          </p:sp>
          <p:sp>
            <p:nvSpPr>
              <p:cNvPr id="28696" name="Text Box 19"/>
              <p:cNvSpPr txBox="1">
                <a:spLocks noChangeArrowheads="1"/>
              </p:cNvSpPr>
              <p:nvPr/>
            </p:nvSpPr>
            <p:spPr bwMode="auto">
              <a:xfrm>
                <a:off x="2667" y="3813"/>
                <a:ext cx="1989" cy="154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kumimoji="1" lang="en-US" sz="1000" b="1"/>
                  <a:t>2</a:t>
                </a:r>
                <a:r>
                  <a:rPr kumimoji="1" lang="en-US" sz="1000"/>
                  <a:t>     C  C  A  T    G  T  A    C  A   G     A  G  T  C  C  </a:t>
                </a:r>
              </a:p>
            </p:txBody>
          </p:sp>
        </p:grpSp>
        <p:sp>
          <p:nvSpPr>
            <p:cNvPr id="28678" name="Oval 21"/>
            <p:cNvSpPr>
              <a:spLocks noChangeArrowheads="1"/>
            </p:cNvSpPr>
            <p:nvPr/>
          </p:nvSpPr>
          <p:spPr bwMode="auto">
            <a:xfrm>
              <a:off x="1238" y="509"/>
              <a:ext cx="96" cy="96"/>
            </a:xfrm>
            <a:prstGeom prst="ellipse">
              <a:avLst/>
            </a:prstGeom>
            <a:solidFill>
              <a:schemeClr val="hlink"/>
            </a:solidFill>
            <a:ln w="0">
              <a:noFill/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79" name="Text Box 20"/>
            <p:cNvSpPr txBox="1">
              <a:spLocks noChangeArrowheads="1"/>
            </p:cNvSpPr>
            <p:nvPr/>
          </p:nvSpPr>
          <p:spPr bwMode="auto">
            <a:xfrm>
              <a:off x="1200" y="476"/>
              <a:ext cx="1039" cy="634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marL="169863" indent="-169863" eaLnBrk="0" hangingPunct="0"/>
              <a:r>
                <a:rPr kumimoji="1" lang="en-US" sz="1000" b="1">
                  <a:solidFill>
                    <a:schemeClr val="bg1"/>
                  </a:solidFill>
                </a:rPr>
                <a:t>1</a:t>
              </a:r>
              <a:r>
                <a:rPr kumimoji="1" lang="en-US" sz="1000"/>
                <a:t>	Ancestral homologous </a:t>
              </a:r>
              <a:br>
                <a:rPr kumimoji="1" lang="en-US" sz="1000"/>
              </a:br>
              <a:r>
                <a:rPr kumimoji="1" lang="en-US" sz="1000"/>
                <a:t>DNA segments are </a:t>
              </a:r>
              <a:br>
                <a:rPr kumimoji="1" lang="en-US" sz="1000"/>
              </a:br>
              <a:r>
                <a:rPr kumimoji="1" lang="en-US" sz="1000"/>
                <a:t>identical as species 1 </a:t>
              </a:r>
              <a:br>
                <a:rPr kumimoji="1" lang="en-US" sz="1000"/>
              </a:br>
              <a:r>
                <a:rPr kumimoji="1" lang="en-US" sz="1000"/>
                <a:t>and species 2 begin to </a:t>
              </a:r>
              <a:br>
                <a:rPr kumimoji="1" lang="en-US" sz="1000"/>
              </a:br>
              <a:r>
                <a:rPr kumimoji="1" lang="en-US" sz="1000"/>
                <a:t>diverge from their </a:t>
              </a:r>
              <a:br>
                <a:rPr kumimoji="1" lang="en-US" sz="1000"/>
              </a:br>
              <a:r>
                <a:rPr kumimoji="1" lang="en-US" sz="1000"/>
                <a:t>common ancestor.</a:t>
              </a:r>
            </a:p>
          </p:txBody>
        </p:sp>
        <p:sp>
          <p:nvSpPr>
            <p:cNvPr id="28680" name="Oval 22"/>
            <p:cNvSpPr>
              <a:spLocks noChangeArrowheads="1"/>
            </p:cNvSpPr>
            <p:nvPr/>
          </p:nvSpPr>
          <p:spPr bwMode="auto">
            <a:xfrm>
              <a:off x="1286" y="1555"/>
              <a:ext cx="96" cy="96"/>
            </a:xfrm>
            <a:prstGeom prst="ellipse">
              <a:avLst/>
            </a:prstGeom>
            <a:solidFill>
              <a:schemeClr val="hlink"/>
            </a:solidFill>
            <a:ln w="0">
              <a:noFill/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81" name="Text Box 23"/>
            <p:cNvSpPr txBox="1">
              <a:spLocks noChangeArrowheads="1"/>
            </p:cNvSpPr>
            <p:nvPr/>
          </p:nvSpPr>
          <p:spPr bwMode="auto">
            <a:xfrm>
              <a:off x="1253" y="1522"/>
              <a:ext cx="1014" cy="538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marL="169863" indent="-169863" eaLnBrk="0" hangingPunct="0"/>
              <a:r>
                <a:rPr kumimoji="1" lang="en-US" sz="1000" b="1">
                  <a:solidFill>
                    <a:schemeClr val="bg1"/>
                  </a:solidFill>
                </a:rPr>
                <a:t>2</a:t>
              </a:r>
              <a:r>
                <a:rPr kumimoji="1" lang="en-US" sz="1000"/>
                <a:t>	Deletion and insertion </a:t>
              </a:r>
              <a:br>
                <a:rPr kumimoji="1" lang="en-US" sz="1000"/>
              </a:br>
              <a:r>
                <a:rPr kumimoji="1" lang="en-US" sz="1000"/>
                <a:t>mutations shift what </a:t>
              </a:r>
              <a:br>
                <a:rPr kumimoji="1" lang="en-US" sz="1000"/>
              </a:br>
              <a:r>
                <a:rPr kumimoji="1" lang="en-US" sz="1000"/>
                <a:t>had been matching </a:t>
              </a:r>
              <a:br>
                <a:rPr kumimoji="1" lang="en-US" sz="1000"/>
              </a:br>
              <a:r>
                <a:rPr kumimoji="1" lang="en-US" sz="1000"/>
                <a:t>sequences in the two </a:t>
              </a:r>
              <a:br>
                <a:rPr kumimoji="1" lang="en-US" sz="1000"/>
              </a:br>
              <a:r>
                <a:rPr kumimoji="1" lang="en-US" sz="1000"/>
                <a:t>species.</a:t>
              </a:r>
            </a:p>
          </p:txBody>
        </p:sp>
        <p:sp>
          <p:nvSpPr>
            <p:cNvPr id="28682" name="Oval 25"/>
            <p:cNvSpPr>
              <a:spLocks noChangeArrowheads="1"/>
            </p:cNvSpPr>
            <p:nvPr/>
          </p:nvSpPr>
          <p:spPr bwMode="auto">
            <a:xfrm>
              <a:off x="1281" y="2702"/>
              <a:ext cx="96" cy="96"/>
            </a:xfrm>
            <a:prstGeom prst="ellipse">
              <a:avLst/>
            </a:prstGeom>
            <a:solidFill>
              <a:schemeClr val="hlink"/>
            </a:solidFill>
            <a:ln w="0">
              <a:noFill/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83" name="Text Box 26"/>
            <p:cNvSpPr txBox="1">
              <a:spLocks noChangeArrowheads="1"/>
            </p:cNvSpPr>
            <p:nvPr/>
          </p:nvSpPr>
          <p:spPr bwMode="auto">
            <a:xfrm>
              <a:off x="1244" y="2673"/>
              <a:ext cx="1216" cy="346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marL="169863" indent="-169863" eaLnBrk="0" hangingPunct="0"/>
              <a:r>
                <a:rPr kumimoji="1" lang="en-US" sz="1000" b="1">
                  <a:solidFill>
                    <a:schemeClr val="bg1"/>
                  </a:solidFill>
                </a:rPr>
                <a:t>3</a:t>
              </a:r>
              <a:r>
                <a:rPr kumimoji="1" lang="en-US" sz="1000"/>
                <a:t>	Homologous regions </a:t>
              </a:r>
              <a:br>
                <a:rPr kumimoji="1" lang="en-US" sz="1000"/>
              </a:br>
              <a:r>
                <a:rPr kumimoji="1" lang="en-US" sz="1000"/>
                <a:t>(yellow) do not all align </a:t>
              </a:r>
              <a:br>
                <a:rPr kumimoji="1" lang="en-US" sz="1000"/>
              </a:br>
              <a:r>
                <a:rPr kumimoji="1" lang="en-US" sz="1000"/>
                <a:t>because of these mutations.</a:t>
              </a:r>
            </a:p>
          </p:txBody>
        </p:sp>
        <p:sp>
          <p:nvSpPr>
            <p:cNvPr id="28684" name="Oval 28"/>
            <p:cNvSpPr>
              <a:spLocks noChangeArrowheads="1"/>
            </p:cNvSpPr>
            <p:nvPr/>
          </p:nvSpPr>
          <p:spPr bwMode="auto">
            <a:xfrm>
              <a:off x="1281" y="3594"/>
              <a:ext cx="96" cy="96"/>
            </a:xfrm>
            <a:prstGeom prst="ellipse">
              <a:avLst/>
            </a:prstGeom>
            <a:solidFill>
              <a:schemeClr val="hlink"/>
            </a:solidFill>
            <a:ln w="0">
              <a:noFill/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85" name="Text Box 29"/>
            <p:cNvSpPr txBox="1">
              <a:spLocks noChangeArrowheads="1"/>
            </p:cNvSpPr>
            <p:nvPr/>
          </p:nvSpPr>
          <p:spPr bwMode="auto">
            <a:xfrm>
              <a:off x="1240" y="3565"/>
              <a:ext cx="1085" cy="442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marL="169863" indent="-169863" eaLnBrk="0" hangingPunct="0"/>
              <a:r>
                <a:rPr kumimoji="1" lang="en-US" sz="1000" b="1">
                  <a:solidFill>
                    <a:schemeClr val="bg1"/>
                  </a:solidFill>
                </a:rPr>
                <a:t>4</a:t>
              </a:r>
              <a:r>
                <a:rPr kumimoji="1" lang="en-US" sz="1000"/>
                <a:t>	Homologous regions </a:t>
              </a:r>
              <a:br>
                <a:rPr kumimoji="1" lang="en-US" sz="1000"/>
              </a:br>
              <a:r>
                <a:rPr kumimoji="1" lang="en-US" sz="1000"/>
                <a:t>realign after a computer </a:t>
              </a:r>
              <a:br>
                <a:rPr kumimoji="1" lang="en-US" sz="1000"/>
              </a:br>
              <a:r>
                <a:rPr kumimoji="1" lang="en-US" sz="1000"/>
                <a:t>program adds gaps in </a:t>
              </a:r>
              <a:br>
                <a:rPr kumimoji="1" lang="en-US" sz="1000"/>
              </a:br>
              <a:r>
                <a:rPr kumimoji="1" lang="en-US" sz="1000"/>
                <a:t>sequence 1.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039" name="Picture 7" descr="26_09MolecularHomoplasy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3812" y="4671928"/>
            <a:ext cx="6554787" cy="1322387"/>
          </a:xfrm>
          <a:prstGeom prst="rect">
            <a:avLst/>
          </a:prstGeom>
          <a:noFill/>
        </p:spPr>
      </p:pic>
      <p:sp>
        <p:nvSpPr>
          <p:cNvPr id="556040" name="Rectangle 8"/>
          <p:cNvSpPr>
            <a:spLocks noChangeArrowheads="1"/>
          </p:cNvSpPr>
          <p:nvPr/>
        </p:nvSpPr>
        <p:spPr bwMode="auto">
          <a:xfrm>
            <a:off x="111125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r>
              <a:rPr kumimoji="0" lang="en-US" sz="1200">
                <a:solidFill>
                  <a:schemeClr val="tx2"/>
                </a:solidFill>
              </a:rPr>
              <a:t>Fig. 26-9</a:t>
            </a:r>
          </a:p>
        </p:txBody>
      </p:sp>
      <p:sp>
        <p:nvSpPr>
          <p:cNvPr id="4" name="Rectangle 3"/>
          <p:cNvSpPr/>
          <p:nvPr/>
        </p:nvSpPr>
        <p:spPr>
          <a:xfrm>
            <a:off x="527420" y="382013"/>
            <a:ext cx="73211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It is also important to distinguish homology from analogy in molecular similarities</a:t>
            </a:r>
          </a:p>
          <a:p>
            <a:r>
              <a:rPr lang="en-US" sz="2400" dirty="0" smtClean="0"/>
              <a:t>Mathematical tools help to identify molecular </a:t>
            </a:r>
            <a:r>
              <a:rPr lang="en-US" sz="2400" dirty="0" err="1" smtClean="0"/>
              <a:t>homoplasies</a:t>
            </a:r>
            <a:r>
              <a:rPr lang="en-US" sz="2400" dirty="0" smtClean="0"/>
              <a:t>, or coincidences</a:t>
            </a:r>
          </a:p>
          <a:p>
            <a:r>
              <a:rPr lang="en-US" sz="2400" b="1" dirty="0" smtClean="0"/>
              <a:t>Molecular </a:t>
            </a:r>
            <a:r>
              <a:rPr lang="en-US" sz="2400" b="1" dirty="0" err="1" smtClean="0"/>
              <a:t>systematics</a:t>
            </a:r>
            <a:r>
              <a:rPr lang="en-US" sz="2400" b="1" dirty="0" smtClean="0"/>
              <a:t> </a:t>
            </a:r>
            <a:r>
              <a:rPr lang="en-US" sz="2400" dirty="0" smtClean="0"/>
              <a:t>uses DNA and other molecular data to determine evolutionary relationships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87313" y="76200"/>
            <a:ext cx="8534400" cy="503238"/>
          </a:xfrm>
        </p:spPr>
        <p:txBody>
          <a:bodyPr>
            <a:normAutofit fontScale="90000"/>
          </a:bodyPr>
          <a:lstStyle/>
          <a:p>
            <a:r>
              <a:rPr lang="en-US"/>
              <a:t>Cladistics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4788" y="1174750"/>
            <a:ext cx="8534400" cy="3524250"/>
          </a:xfrm>
        </p:spPr>
        <p:txBody>
          <a:bodyPr/>
          <a:lstStyle/>
          <a:p>
            <a:r>
              <a:rPr lang="en-US" sz="3000" b="1"/>
              <a:t>Cladistics </a:t>
            </a:r>
            <a:r>
              <a:rPr lang="en-US" sz="3000"/>
              <a:t>groups organisms by common descent</a:t>
            </a:r>
          </a:p>
          <a:p>
            <a:r>
              <a:rPr lang="en-US" sz="3000"/>
              <a:t>A </a:t>
            </a:r>
            <a:r>
              <a:rPr lang="en-US" sz="3000" b="1"/>
              <a:t>clade </a:t>
            </a:r>
            <a:r>
              <a:rPr lang="en-US" sz="3000"/>
              <a:t>is a group of species that includes an ancestral species and all its descendants</a:t>
            </a:r>
          </a:p>
          <a:p>
            <a:r>
              <a:rPr lang="en-US" sz="3000"/>
              <a:t>Clades can be nested in larger clades, but not all groupings of organisms qualify as clades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>
                <a:ea typeface="ＭＳ Ｐゴシック" charset="-128"/>
                <a:cs typeface="ＭＳ Ｐゴシック" charset="-128"/>
              </a:rPr>
              <a:t>Monophyletic, paraphyletic, and polyphyletic groupings</a:t>
            </a:r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165100" y="1828800"/>
            <a:ext cx="8978900" cy="3810000"/>
            <a:chOff x="104" y="1152"/>
            <a:chExt cx="5656" cy="2400"/>
          </a:xfrm>
        </p:grpSpPr>
        <p:grpSp>
          <p:nvGrpSpPr>
            <p:cNvPr id="3" name="Group 45"/>
            <p:cNvGrpSpPr>
              <a:grpSpLocks/>
            </p:cNvGrpSpPr>
            <p:nvPr/>
          </p:nvGrpSpPr>
          <p:grpSpPr bwMode="auto">
            <a:xfrm>
              <a:off x="186" y="1152"/>
              <a:ext cx="5574" cy="2399"/>
              <a:chOff x="177" y="917"/>
              <a:chExt cx="5574" cy="2399"/>
            </a:xfrm>
          </p:grpSpPr>
          <p:pic>
            <p:nvPicPr>
              <p:cNvPr id="24582" name="Picture 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77" y="1152"/>
                <a:ext cx="5376" cy="1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583" name="Text Box 6"/>
              <p:cNvSpPr txBox="1">
                <a:spLocks noChangeArrowheads="1"/>
              </p:cNvSpPr>
              <p:nvPr/>
            </p:nvSpPr>
            <p:spPr bwMode="auto">
              <a:xfrm>
                <a:off x="2006" y="2406"/>
                <a:ext cx="1820" cy="906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marL="236538" indent="-236538" eaLnBrk="0" hangingPunct="0"/>
                <a:r>
                  <a:rPr kumimoji="1" lang="en-US" sz="1100" b="1"/>
                  <a:t>(b)</a:t>
                </a:r>
                <a:r>
                  <a:rPr kumimoji="1" lang="en-US" sz="1100"/>
                  <a:t>	</a:t>
                </a:r>
                <a:r>
                  <a:rPr kumimoji="1" lang="en-US" sz="1100" b="1"/>
                  <a:t>Paraphyletic.</a:t>
                </a:r>
                <a:r>
                  <a:rPr kumimoji="1" lang="en-US" sz="1100"/>
                  <a:t> Grouping 2 does not </a:t>
                </a:r>
                <a:br>
                  <a:rPr kumimoji="1" lang="en-US" sz="1100"/>
                </a:br>
                <a:r>
                  <a:rPr kumimoji="1" lang="en-US" sz="1100"/>
                  <a:t>meet the cladistic criterion: It is </a:t>
                </a:r>
                <a:br>
                  <a:rPr kumimoji="1" lang="en-US" sz="1100"/>
                </a:br>
                <a:r>
                  <a:rPr kumimoji="1" lang="en-US" sz="1100"/>
                  <a:t>paraphyletic, which means that it </a:t>
                </a:r>
                <a:br>
                  <a:rPr kumimoji="1" lang="en-US" sz="1100"/>
                </a:br>
                <a:r>
                  <a:rPr kumimoji="1" lang="en-US" sz="1100"/>
                  <a:t>consists of an ancestor (A in this case) </a:t>
                </a:r>
                <a:br>
                  <a:rPr kumimoji="1" lang="en-US" sz="1100"/>
                </a:br>
                <a:r>
                  <a:rPr kumimoji="1" lang="en-US" sz="1100"/>
                  <a:t>and </a:t>
                </a:r>
                <a:r>
                  <a:rPr kumimoji="1" lang="en-US" sz="1100" i="1"/>
                  <a:t>some</a:t>
                </a:r>
                <a:r>
                  <a:rPr kumimoji="1" lang="en-US" sz="1100"/>
                  <a:t>, but not all, of that ancestor’s </a:t>
                </a:r>
                <a:br>
                  <a:rPr kumimoji="1" lang="en-US" sz="1100"/>
                </a:br>
                <a:r>
                  <a:rPr kumimoji="1" lang="en-US" sz="1100"/>
                  <a:t>descendants. (Grouping 2 includes the </a:t>
                </a:r>
                <a:br>
                  <a:rPr kumimoji="1" lang="en-US" sz="1100"/>
                </a:br>
                <a:r>
                  <a:rPr kumimoji="1" lang="en-US" sz="1100"/>
                  <a:t>descendants I, J, and K, but excludes </a:t>
                </a:r>
                <a:br>
                  <a:rPr kumimoji="1" lang="en-US" sz="1100"/>
                </a:br>
                <a:r>
                  <a:rPr kumimoji="1" lang="en-US" sz="1100"/>
                  <a:t>B–H, which also descended from A.)</a:t>
                </a:r>
              </a:p>
            </p:txBody>
          </p:sp>
          <p:sp>
            <p:nvSpPr>
              <p:cNvPr id="24584" name="Text Box 7"/>
              <p:cNvSpPr txBox="1">
                <a:spLocks noChangeArrowheads="1"/>
              </p:cNvSpPr>
              <p:nvPr/>
            </p:nvSpPr>
            <p:spPr bwMode="auto">
              <a:xfrm>
                <a:off x="3867" y="2410"/>
                <a:ext cx="1884" cy="906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marL="236538" indent="-236538" eaLnBrk="0" hangingPunct="0"/>
                <a:r>
                  <a:rPr kumimoji="1" lang="en-US" sz="1100" b="1"/>
                  <a:t>(c)</a:t>
                </a:r>
                <a:r>
                  <a:rPr kumimoji="1" lang="en-US" sz="1100"/>
                  <a:t>	</a:t>
                </a:r>
                <a:r>
                  <a:rPr kumimoji="1" lang="en-US" sz="1100" b="1"/>
                  <a:t>Polyphyletic.</a:t>
                </a:r>
                <a:r>
                  <a:rPr kumimoji="1" lang="en-US" sz="1100"/>
                  <a:t> Grouping 3 also fails the </a:t>
                </a:r>
                <a:br>
                  <a:rPr kumimoji="1" lang="en-US" sz="1100"/>
                </a:br>
                <a:r>
                  <a:rPr kumimoji="1" lang="en-US" sz="1100"/>
                  <a:t>cladistic test. It is polyphyletic, which </a:t>
                </a:r>
                <a:br>
                  <a:rPr kumimoji="1" lang="en-US" sz="1100"/>
                </a:br>
                <a:r>
                  <a:rPr kumimoji="1" lang="en-US" sz="1100"/>
                  <a:t>means that it lacks the common ancestor </a:t>
                </a:r>
                <a:br>
                  <a:rPr kumimoji="1" lang="en-US" sz="1100"/>
                </a:br>
                <a:r>
                  <a:rPr kumimoji="1" lang="en-US" sz="1100"/>
                  <a:t>of (A)  the species in the group. Further-</a:t>
                </a:r>
                <a:br>
                  <a:rPr kumimoji="1" lang="en-US" sz="1100"/>
                </a:br>
                <a:r>
                  <a:rPr kumimoji="1" lang="en-US" sz="1100"/>
                  <a:t>more, a valid taxon that includes the </a:t>
                </a:r>
                <a:br>
                  <a:rPr kumimoji="1" lang="en-US" sz="1100"/>
                </a:br>
                <a:r>
                  <a:rPr kumimoji="1" lang="en-US" sz="1100"/>
                  <a:t>extant species G, H, J, and K would </a:t>
                </a:r>
                <a:br>
                  <a:rPr kumimoji="1" lang="en-US" sz="1100"/>
                </a:br>
                <a:r>
                  <a:rPr kumimoji="1" lang="en-US" sz="1100"/>
                  <a:t>necessarily also contain D and E, which </a:t>
                </a:r>
                <a:br>
                  <a:rPr kumimoji="1" lang="en-US" sz="1100"/>
                </a:br>
                <a:r>
                  <a:rPr kumimoji="1" lang="en-US" sz="1100"/>
                  <a:t>are also descended from A.</a:t>
                </a:r>
              </a:p>
            </p:txBody>
          </p:sp>
          <p:sp>
            <p:nvSpPr>
              <p:cNvPr id="24585" name="Text Box 8"/>
              <p:cNvSpPr txBox="1">
                <a:spLocks noChangeArrowheads="1"/>
              </p:cNvSpPr>
              <p:nvPr/>
            </p:nvSpPr>
            <p:spPr bwMode="auto">
              <a:xfrm>
                <a:off x="228" y="1200"/>
                <a:ext cx="180" cy="164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kumimoji="1" lang="en-US" sz="1100"/>
                  <a:t>D</a:t>
                </a:r>
                <a:endParaRPr kumimoji="1" lang="en-US" sz="1600"/>
              </a:p>
            </p:txBody>
          </p:sp>
          <p:sp>
            <p:nvSpPr>
              <p:cNvPr id="24586" name="Text Box 9"/>
              <p:cNvSpPr txBox="1">
                <a:spLocks noChangeArrowheads="1"/>
              </p:cNvSpPr>
              <p:nvPr/>
            </p:nvSpPr>
            <p:spPr bwMode="auto">
              <a:xfrm>
                <a:off x="494" y="1200"/>
                <a:ext cx="175" cy="164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kumimoji="1" lang="en-US" sz="1100"/>
                  <a:t>E</a:t>
                </a:r>
                <a:endParaRPr kumimoji="1" lang="en-US" sz="1600"/>
              </a:p>
            </p:txBody>
          </p:sp>
          <p:sp>
            <p:nvSpPr>
              <p:cNvPr id="24587" name="Text Box 10"/>
              <p:cNvSpPr txBox="1">
                <a:spLocks noChangeArrowheads="1"/>
              </p:cNvSpPr>
              <p:nvPr/>
            </p:nvSpPr>
            <p:spPr bwMode="auto">
              <a:xfrm>
                <a:off x="362" y="1484"/>
                <a:ext cx="180" cy="164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kumimoji="1" lang="en-US" sz="1100"/>
                  <a:t>C</a:t>
                </a:r>
                <a:endParaRPr kumimoji="1" lang="en-US" sz="1600"/>
              </a:p>
            </p:txBody>
          </p:sp>
          <p:sp>
            <p:nvSpPr>
              <p:cNvPr id="24588" name="Text Box 11"/>
              <p:cNvSpPr txBox="1">
                <a:spLocks noChangeArrowheads="1"/>
              </p:cNvSpPr>
              <p:nvPr/>
            </p:nvSpPr>
            <p:spPr bwMode="auto">
              <a:xfrm>
                <a:off x="761" y="1200"/>
                <a:ext cx="184" cy="164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kumimoji="1" lang="en-US" sz="1100"/>
                  <a:t>G</a:t>
                </a:r>
                <a:endParaRPr kumimoji="1" lang="en-US" sz="1600"/>
              </a:p>
            </p:txBody>
          </p:sp>
          <p:sp>
            <p:nvSpPr>
              <p:cNvPr id="24589" name="Text Box 12"/>
              <p:cNvSpPr txBox="1">
                <a:spLocks noChangeArrowheads="1"/>
              </p:cNvSpPr>
              <p:nvPr/>
            </p:nvSpPr>
            <p:spPr bwMode="auto">
              <a:xfrm>
                <a:off x="1027" y="1200"/>
                <a:ext cx="180" cy="164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kumimoji="1" lang="en-US" sz="1100"/>
                  <a:t>H</a:t>
                </a:r>
                <a:endParaRPr kumimoji="1" lang="en-US" sz="1600"/>
              </a:p>
            </p:txBody>
          </p:sp>
          <p:sp>
            <p:nvSpPr>
              <p:cNvPr id="24590" name="Text Box 13"/>
              <p:cNvSpPr txBox="1">
                <a:spLocks noChangeArrowheads="1"/>
              </p:cNvSpPr>
              <p:nvPr/>
            </p:nvSpPr>
            <p:spPr bwMode="auto">
              <a:xfrm>
                <a:off x="918" y="1484"/>
                <a:ext cx="170" cy="164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kumimoji="1" lang="en-US" sz="1100"/>
                  <a:t>F</a:t>
                </a:r>
                <a:endParaRPr kumimoji="1" lang="en-US" sz="1600"/>
              </a:p>
            </p:txBody>
          </p:sp>
          <p:sp>
            <p:nvSpPr>
              <p:cNvPr id="24591" name="Text Box 14"/>
              <p:cNvSpPr txBox="1">
                <a:spLocks noChangeArrowheads="1"/>
              </p:cNvSpPr>
              <p:nvPr/>
            </p:nvSpPr>
            <p:spPr bwMode="auto">
              <a:xfrm>
                <a:off x="1450" y="1200"/>
                <a:ext cx="160" cy="164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kumimoji="1" lang="en-US" sz="1100"/>
                  <a:t>J</a:t>
                </a:r>
                <a:endParaRPr kumimoji="1" lang="en-US" sz="1600"/>
              </a:p>
            </p:txBody>
          </p:sp>
          <p:sp>
            <p:nvSpPr>
              <p:cNvPr id="24592" name="Text Box 15"/>
              <p:cNvSpPr txBox="1">
                <a:spLocks noChangeArrowheads="1"/>
              </p:cNvSpPr>
              <p:nvPr/>
            </p:nvSpPr>
            <p:spPr bwMode="auto">
              <a:xfrm>
                <a:off x="1714" y="1200"/>
                <a:ext cx="175" cy="164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kumimoji="1" lang="en-US" sz="1100"/>
                  <a:t>K</a:t>
                </a:r>
                <a:endParaRPr kumimoji="1" lang="en-US" sz="1600"/>
              </a:p>
            </p:txBody>
          </p:sp>
          <p:sp>
            <p:nvSpPr>
              <p:cNvPr id="24593" name="Text Box 16"/>
              <p:cNvSpPr txBox="1">
                <a:spLocks noChangeArrowheads="1"/>
              </p:cNvSpPr>
              <p:nvPr/>
            </p:nvSpPr>
            <p:spPr bwMode="auto">
              <a:xfrm>
                <a:off x="1602" y="1484"/>
                <a:ext cx="140" cy="164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kumimoji="1" lang="en-US" sz="1100"/>
                  <a:t>I</a:t>
                </a:r>
                <a:endParaRPr kumimoji="1" lang="en-US" sz="1600"/>
              </a:p>
            </p:txBody>
          </p:sp>
          <p:sp>
            <p:nvSpPr>
              <p:cNvPr id="24594" name="Text Box 17"/>
              <p:cNvSpPr txBox="1">
                <a:spLocks noChangeArrowheads="1"/>
              </p:cNvSpPr>
              <p:nvPr/>
            </p:nvSpPr>
            <p:spPr bwMode="auto">
              <a:xfrm>
                <a:off x="1980" y="1200"/>
                <a:ext cx="180" cy="164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kumimoji="1" lang="en-US" sz="1100"/>
                  <a:t>D</a:t>
                </a:r>
                <a:endParaRPr kumimoji="1" lang="en-US" sz="1600"/>
              </a:p>
            </p:txBody>
          </p:sp>
          <p:sp>
            <p:nvSpPr>
              <p:cNvPr id="24595" name="Text Box 18"/>
              <p:cNvSpPr txBox="1">
                <a:spLocks noChangeArrowheads="1"/>
              </p:cNvSpPr>
              <p:nvPr/>
            </p:nvSpPr>
            <p:spPr bwMode="auto">
              <a:xfrm>
                <a:off x="2246" y="1200"/>
                <a:ext cx="175" cy="164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kumimoji="1" lang="en-US" sz="1100"/>
                  <a:t>E</a:t>
                </a:r>
                <a:endParaRPr kumimoji="1" lang="en-US" sz="1600"/>
              </a:p>
            </p:txBody>
          </p:sp>
          <p:sp>
            <p:nvSpPr>
              <p:cNvPr id="24596" name="Text Box 19"/>
              <p:cNvSpPr txBox="1">
                <a:spLocks noChangeArrowheads="1"/>
              </p:cNvSpPr>
              <p:nvPr/>
            </p:nvSpPr>
            <p:spPr bwMode="auto">
              <a:xfrm>
                <a:off x="2114" y="1484"/>
                <a:ext cx="180" cy="164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kumimoji="1" lang="en-US" sz="1100"/>
                  <a:t>C</a:t>
                </a:r>
                <a:endParaRPr kumimoji="1" lang="en-US" sz="1600"/>
              </a:p>
            </p:txBody>
          </p:sp>
          <p:sp>
            <p:nvSpPr>
              <p:cNvPr id="24597" name="Text Box 20"/>
              <p:cNvSpPr txBox="1">
                <a:spLocks noChangeArrowheads="1"/>
              </p:cNvSpPr>
              <p:nvPr/>
            </p:nvSpPr>
            <p:spPr bwMode="auto">
              <a:xfrm>
                <a:off x="2512" y="1200"/>
                <a:ext cx="184" cy="164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kumimoji="1" lang="en-US" sz="1100"/>
                  <a:t>G</a:t>
                </a:r>
                <a:endParaRPr kumimoji="1" lang="en-US" sz="1600"/>
              </a:p>
            </p:txBody>
          </p:sp>
          <p:sp>
            <p:nvSpPr>
              <p:cNvPr id="24598" name="Text Box 21"/>
              <p:cNvSpPr txBox="1">
                <a:spLocks noChangeArrowheads="1"/>
              </p:cNvSpPr>
              <p:nvPr/>
            </p:nvSpPr>
            <p:spPr bwMode="auto">
              <a:xfrm>
                <a:off x="2776" y="1200"/>
                <a:ext cx="180" cy="164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kumimoji="1" lang="en-US" sz="1100"/>
                  <a:t>H</a:t>
                </a:r>
                <a:endParaRPr kumimoji="1" lang="en-US" sz="1600"/>
              </a:p>
            </p:txBody>
          </p:sp>
          <p:sp>
            <p:nvSpPr>
              <p:cNvPr id="24599" name="Text Box 22"/>
              <p:cNvSpPr txBox="1">
                <a:spLocks noChangeArrowheads="1"/>
              </p:cNvSpPr>
              <p:nvPr/>
            </p:nvSpPr>
            <p:spPr bwMode="auto">
              <a:xfrm>
                <a:off x="2663" y="1484"/>
                <a:ext cx="170" cy="164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kumimoji="1" lang="en-US" sz="1100"/>
                  <a:t>F</a:t>
                </a:r>
                <a:endParaRPr kumimoji="1" lang="en-US" sz="1600"/>
              </a:p>
            </p:txBody>
          </p:sp>
          <p:sp>
            <p:nvSpPr>
              <p:cNvPr id="24600" name="Text Box 23"/>
              <p:cNvSpPr txBox="1">
                <a:spLocks noChangeArrowheads="1"/>
              </p:cNvSpPr>
              <p:nvPr/>
            </p:nvSpPr>
            <p:spPr bwMode="auto">
              <a:xfrm>
                <a:off x="3196" y="1200"/>
                <a:ext cx="160" cy="164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kumimoji="1" lang="en-US" sz="1100"/>
                  <a:t>J</a:t>
                </a:r>
                <a:endParaRPr kumimoji="1" lang="en-US" sz="1600"/>
              </a:p>
            </p:txBody>
          </p:sp>
          <p:sp>
            <p:nvSpPr>
              <p:cNvPr id="24601" name="Text Box 24"/>
              <p:cNvSpPr txBox="1">
                <a:spLocks noChangeArrowheads="1"/>
              </p:cNvSpPr>
              <p:nvPr/>
            </p:nvSpPr>
            <p:spPr bwMode="auto">
              <a:xfrm>
                <a:off x="3465" y="1200"/>
                <a:ext cx="175" cy="164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kumimoji="1" lang="en-US" sz="1100"/>
                  <a:t>K</a:t>
                </a:r>
                <a:endParaRPr kumimoji="1" lang="en-US" sz="1600"/>
              </a:p>
            </p:txBody>
          </p:sp>
          <p:sp>
            <p:nvSpPr>
              <p:cNvPr id="24602" name="Text Box 25"/>
              <p:cNvSpPr txBox="1">
                <a:spLocks noChangeArrowheads="1"/>
              </p:cNvSpPr>
              <p:nvPr/>
            </p:nvSpPr>
            <p:spPr bwMode="auto">
              <a:xfrm>
                <a:off x="3353" y="1484"/>
                <a:ext cx="140" cy="164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kumimoji="1" lang="en-US" sz="1100"/>
                  <a:t>I</a:t>
                </a:r>
                <a:endParaRPr kumimoji="1" lang="en-US" sz="1600"/>
              </a:p>
            </p:txBody>
          </p:sp>
          <p:sp>
            <p:nvSpPr>
              <p:cNvPr id="24603" name="Text Box 26"/>
              <p:cNvSpPr txBox="1">
                <a:spLocks noChangeArrowheads="1"/>
              </p:cNvSpPr>
              <p:nvPr/>
            </p:nvSpPr>
            <p:spPr bwMode="auto">
              <a:xfrm>
                <a:off x="3844" y="1200"/>
                <a:ext cx="180" cy="164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kumimoji="1" lang="en-US" sz="1100"/>
                  <a:t>D</a:t>
                </a:r>
                <a:endParaRPr kumimoji="1" lang="en-US" sz="1600"/>
              </a:p>
            </p:txBody>
          </p:sp>
          <p:sp>
            <p:nvSpPr>
              <p:cNvPr id="24604" name="Text Box 27"/>
              <p:cNvSpPr txBox="1">
                <a:spLocks noChangeArrowheads="1"/>
              </p:cNvSpPr>
              <p:nvPr/>
            </p:nvSpPr>
            <p:spPr bwMode="auto">
              <a:xfrm>
                <a:off x="4114" y="1200"/>
                <a:ext cx="175" cy="164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kumimoji="1" lang="en-US" sz="1100"/>
                  <a:t>E</a:t>
                </a:r>
                <a:endParaRPr kumimoji="1" lang="en-US" sz="1600"/>
              </a:p>
            </p:txBody>
          </p:sp>
          <p:sp>
            <p:nvSpPr>
              <p:cNvPr id="24605" name="Text Box 28"/>
              <p:cNvSpPr txBox="1">
                <a:spLocks noChangeArrowheads="1"/>
              </p:cNvSpPr>
              <p:nvPr/>
            </p:nvSpPr>
            <p:spPr bwMode="auto">
              <a:xfrm>
                <a:off x="3982" y="1484"/>
                <a:ext cx="180" cy="164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kumimoji="1" lang="en-US" sz="1100"/>
                  <a:t>C</a:t>
                </a:r>
                <a:endParaRPr kumimoji="1" lang="en-US" sz="1600"/>
              </a:p>
            </p:txBody>
          </p:sp>
          <p:sp>
            <p:nvSpPr>
              <p:cNvPr id="24606" name="Text Box 29"/>
              <p:cNvSpPr txBox="1">
                <a:spLocks noChangeArrowheads="1"/>
              </p:cNvSpPr>
              <p:nvPr/>
            </p:nvSpPr>
            <p:spPr bwMode="auto">
              <a:xfrm>
                <a:off x="4370" y="1200"/>
                <a:ext cx="184" cy="164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kumimoji="1" lang="en-US" sz="1100"/>
                  <a:t>G</a:t>
                </a:r>
                <a:endParaRPr kumimoji="1" lang="en-US" sz="1600"/>
              </a:p>
            </p:txBody>
          </p:sp>
          <p:sp>
            <p:nvSpPr>
              <p:cNvPr id="24607" name="Text Box 30"/>
              <p:cNvSpPr txBox="1">
                <a:spLocks noChangeArrowheads="1"/>
              </p:cNvSpPr>
              <p:nvPr/>
            </p:nvSpPr>
            <p:spPr bwMode="auto">
              <a:xfrm>
                <a:off x="4640" y="1200"/>
                <a:ext cx="180" cy="164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kumimoji="1" lang="en-US" sz="1100"/>
                  <a:t>H</a:t>
                </a:r>
                <a:endParaRPr kumimoji="1" lang="en-US" sz="1600"/>
              </a:p>
            </p:txBody>
          </p:sp>
          <p:sp>
            <p:nvSpPr>
              <p:cNvPr id="24608" name="Text Box 31"/>
              <p:cNvSpPr txBox="1">
                <a:spLocks noChangeArrowheads="1"/>
              </p:cNvSpPr>
              <p:nvPr/>
            </p:nvSpPr>
            <p:spPr bwMode="auto">
              <a:xfrm>
                <a:off x="4523" y="1484"/>
                <a:ext cx="170" cy="164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kumimoji="1" lang="en-US" sz="1100"/>
                  <a:t>F</a:t>
                </a:r>
                <a:endParaRPr kumimoji="1" lang="en-US" sz="1600"/>
              </a:p>
            </p:txBody>
          </p:sp>
          <p:sp>
            <p:nvSpPr>
              <p:cNvPr id="24609" name="Text Box 32"/>
              <p:cNvSpPr txBox="1">
                <a:spLocks noChangeArrowheads="1"/>
              </p:cNvSpPr>
              <p:nvPr/>
            </p:nvSpPr>
            <p:spPr bwMode="auto">
              <a:xfrm>
                <a:off x="5061" y="1200"/>
                <a:ext cx="160" cy="164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kumimoji="1" lang="en-US" sz="1100"/>
                  <a:t>J</a:t>
                </a:r>
                <a:endParaRPr kumimoji="1" lang="en-US" sz="1600"/>
              </a:p>
            </p:txBody>
          </p:sp>
          <p:sp>
            <p:nvSpPr>
              <p:cNvPr id="24610" name="Text Box 33"/>
              <p:cNvSpPr txBox="1">
                <a:spLocks noChangeArrowheads="1"/>
              </p:cNvSpPr>
              <p:nvPr/>
            </p:nvSpPr>
            <p:spPr bwMode="auto">
              <a:xfrm>
                <a:off x="5325" y="1200"/>
                <a:ext cx="175" cy="164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kumimoji="1" lang="en-US" sz="1100"/>
                  <a:t>K</a:t>
                </a:r>
                <a:endParaRPr kumimoji="1" lang="en-US" sz="1600"/>
              </a:p>
            </p:txBody>
          </p:sp>
          <p:sp>
            <p:nvSpPr>
              <p:cNvPr id="24611" name="Text Box 34"/>
              <p:cNvSpPr txBox="1">
                <a:spLocks noChangeArrowheads="1"/>
              </p:cNvSpPr>
              <p:nvPr/>
            </p:nvSpPr>
            <p:spPr bwMode="auto">
              <a:xfrm>
                <a:off x="5213" y="1484"/>
                <a:ext cx="140" cy="164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kumimoji="1" lang="en-US" sz="1100"/>
                  <a:t>I</a:t>
                </a:r>
                <a:endParaRPr kumimoji="1" lang="en-US" sz="1600"/>
              </a:p>
            </p:txBody>
          </p:sp>
          <p:sp>
            <p:nvSpPr>
              <p:cNvPr id="24612" name="Text Box 35"/>
              <p:cNvSpPr txBox="1">
                <a:spLocks noChangeArrowheads="1"/>
              </p:cNvSpPr>
              <p:nvPr/>
            </p:nvSpPr>
            <p:spPr bwMode="auto">
              <a:xfrm>
                <a:off x="641" y="1862"/>
                <a:ext cx="175" cy="164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kumimoji="1" lang="en-US" sz="1100"/>
                  <a:t>B</a:t>
                </a:r>
                <a:endParaRPr kumimoji="1" lang="en-US" sz="1600"/>
              </a:p>
            </p:txBody>
          </p:sp>
          <p:sp>
            <p:nvSpPr>
              <p:cNvPr id="24613" name="Text Box 36"/>
              <p:cNvSpPr txBox="1">
                <a:spLocks noChangeArrowheads="1"/>
              </p:cNvSpPr>
              <p:nvPr/>
            </p:nvSpPr>
            <p:spPr bwMode="auto">
              <a:xfrm>
                <a:off x="1114" y="2102"/>
                <a:ext cx="175" cy="164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kumimoji="1" lang="en-US" sz="1100"/>
                  <a:t>A</a:t>
                </a:r>
                <a:endParaRPr kumimoji="1" lang="en-US" sz="1600"/>
              </a:p>
            </p:txBody>
          </p:sp>
          <p:sp>
            <p:nvSpPr>
              <p:cNvPr id="24614" name="Text Box 38"/>
              <p:cNvSpPr txBox="1">
                <a:spLocks noChangeArrowheads="1"/>
              </p:cNvSpPr>
              <p:nvPr/>
            </p:nvSpPr>
            <p:spPr bwMode="auto">
              <a:xfrm>
                <a:off x="2392" y="1862"/>
                <a:ext cx="175" cy="164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kumimoji="1" lang="en-US" sz="1100"/>
                  <a:t>B</a:t>
                </a:r>
                <a:endParaRPr kumimoji="1" lang="en-US" sz="1600"/>
              </a:p>
            </p:txBody>
          </p:sp>
          <p:sp>
            <p:nvSpPr>
              <p:cNvPr id="24615" name="Text Box 39"/>
              <p:cNvSpPr txBox="1">
                <a:spLocks noChangeArrowheads="1"/>
              </p:cNvSpPr>
              <p:nvPr/>
            </p:nvSpPr>
            <p:spPr bwMode="auto">
              <a:xfrm>
                <a:off x="2855" y="2102"/>
                <a:ext cx="175" cy="164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kumimoji="1" lang="en-US" sz="1100"/>
                  <a:t>A</a:t>
                </a:r>
                <a:endParaRPr kumimoji="1" lang="en-US" sz="1600"/>
              </a:p>
            </p:txBody>
          </p:sp>
          <p:sp>
            <p:nvSpPr>
              <p:cNvPr id="24616" name="Text Box 40"/>
              <p:cNvSpPr txBox="1">
                <a:spLocks noChangeArrowheads="1"/>
              </p:cNvSpPr>
              <p:nvPr/>
            </p:nvSpPr>
            <p:spPr bwMode="auto">
              <a:xfrm>
                <a:off x="4253" y="1862"/>
                <a:ext cx="175" cy="164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kumimoji="1" lang="en-US" sz="1100"/>
                  <a:t>B</a:t>
                </a:r>
                <a:endParaRPr kumimoji="1" lang="en-US" sz="1600"/>
              </a:p>
            </p:txBody>
          </p:sp>
          <p:sp>
            <p:nvSpPr>
              <p:cNvPr id="24617" name="Text Box 41"/>
              <p:cNvSpPr txBox="1">
                <a:spLocks noChangeArrowheads="1"/>
              </p:cNvSpPr>
              <p:nvPr/>
            </p:nvSpPr>
            <p:spPr bwMode="auto">
              <a:xfrm>
                <a:off x="4726" y="2102"/>
                <a:ext cx="175" cy="164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kumimoji="1" lang="en-US" sz="1100"/>
                  <a:t>A</a:t>
                </a:r>
                <a:endParaRPr kumimoji="1" lang="en-US" sz="1600"/>
              </a:p>
            </p:txBody>
          </p:sp>
          <p:sp>
            <p:nvSpPr>
              <p:cNvPr id="24618" name="Text Box 42"/>
              <p:cNvSpPr txBox="1">
                <a:spLocks noChangeArrowheads="1"/>
              </p:cNvSpPr>
              <p:nvPr/>
            </p:nvSpPr>
            <p:spPr bwMode="auto">
              <a:xfrm>
                <a:off x="3073" y="917"/>
                <a:ext cx="585" cy="164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kumimoji="1" lang="en-US" sz="1100" b="1"/>
                  <a:t>Grouping 2</a:t>
                </a:r>
                <a:endParaRPr kumimoji="1" lang="en-US" sz="1600"/>
              </a:p>
            </p:txBody>
          </p:sp>
          <p:sp>
            <p:nvSpPr>
              <p:cNvPr id="24619" name="Text Box 43"/>
              <p:cNvSpPr txBox="1">
                <a:spLocks noChangeArrowheads="1"/>
              </p:cNvSpPr>
              <p:nvPr/>
            </p:nvSpPr>
            <p:spPr bwMode="auto">
              <a:xfrm>
                <a:off x="4571" y="927"/>
                <a:ext cx="585" cy="164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kumimoji="1" lang="en-US" sz="1100" b="1"/>
                  <a:t>Grouping 3</a:t>
                </a:r>
                <a:endParaRPr kumimoji="1" lang="en-US" sz="1600"/>
              </a:p>
            </p:txBody>
          </p:sp>
          <p:sp>
            <p:nvSpPr>
              <p:cNvPr id="24620" name="Text Box 44"/>
              <p:cNvSpPr txBox="1">
                <a:spLocks noChangeArrowheads="1"/>
              </p:cNvSpPr>
              <p:nvPr/>
            </p:nvSpPr>
            <p:spPr bwMode="auto">
              <a:xfrm>
                <a:off x="432" y="922"/>
                <a:ext cx="585" cy="164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kumimoji="1" lang="en-US" sz="1100" b="1"/>
                  <a:t>Grouping 1</a:t>
                </a:r>
                <a:endParaRPr kumimoji="1" lang="en-US" sz="1600"/>
              </a:p>
            </p:txBody>
          </p:sp>
        </p:grpSp>
        <p:sp>
          <p:nvSpPr>
            <p:cNvPr id="24581" name="Text Box 5"/>
            <p:cNvSpPr txBox="1">
              <a:spLocks noChangeArrowheads="1"/>
            </p:cNvSpPr>
            <p:nvPr/>
          </p:nvSpPr>
          <p:spPr bwMode="auto">
            <a:xfrm>
              <a:off x="104" y="2646"/>
              <a:ext cx="1911" cy="906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marL="236538" indent="-236538" eaLnBrk="0" hangingPunct="0"/>
              <a:r>
                <a:rPr kumimoji="1" lang="en-US" sz="1100" b="1"/>
                <a:t>(a)</a:t>
              </a:r>
              <a:r>
                <a:rPr kumimoji="1" lang="en-US" sz="1100"/>
                <a:t>	</a:t>
              </a:r>
              <a:r>
                <a:rPr kumimoji="1" lang="en-US" sz="1100" b="1"/>
                <a:t>Monophyletic.</a:t>
              </a:r>
              <a:r>
                <a:rPr kumimoji="1" lang="en-US" sz="1100"/>
                <a:t> In this tree, grouping 1, </a:t>
              </a:r>
              <a:br>
                <a:rPr kumimoji="1" lang="en-US" sz="1100"/>
              </a:br>
              <a:r>
                <a:rPr kumimoji="1" lang="en-US" sz="1100"/>
                <a:t>consisting of the seven species B– H, is a </a:t>
              </a:r>
              <a:br>
                <a:rPr kumimoji="1" lang="en-US" sz="1100"/>
              </a:br>
              <a:r>
                <a:rPr kumimoji="1" lang="en-US" sz="1100"/>
                <a:t>monophyletic group, or clade. A mono-</a:t>
              </a:r>
              <a:br>
                <a:rPr kumimoji="1" lang="en-US" sz="1100"/>
              </a:br>
              <a:r>
                <a:rPr kumimoji="1" lang="en-US" sz="1100"/>
                <a:t>phyletic group is made up of an </a:t>
              </a:r>
              <a:br>
                <a:rPr kumimoji="1" lang="en-US" sz="1100"/>
              </a:br>
              <a:r>
                <a:rPr kumimoji="1" lang="en-US" sz="1100"/>
                <a:t>ancestral species (species B in this case) </a:t>
              </a:r>
              <a:br>
                <a:rPr kumimoji="1" lang="en-US" sz="1100"/>
              </a:br>
              <a:r>
                <a:rPr kumimoji="1" lang="en-US" sz="1100"/>
                <a:t>and </a:t>
              </a:r>
              <a:r>
                <a:rPr kumimoji="1" lang="en-US" sz="1100" i="1"/>
                <a:t>all</a:t>
              </a:r>
              <a:r>
                <a:rPr kumimoji="1" lang="en-US" sz="1100"/>
                <a:t> of its descendant species. Only </a:t>
              </a:r>
              <a:br>
                <a:rPr kumimoji="1" lang="en-US" sz="1100"/>
              </a:br>
              <a:r>
                <a:rPr kumimoji="1" lang="en-US" sz="1100"/>
                <a:t>monophyletic groups qualify as </a:t>
              </a:r>
              <a:br>
                <a:rPr kumimoji="1" lang="en-US" sz="1100"/>
              </a:br>
              <a:r>
                <a:rPr kumimoji="1" lang="en-US" sz="1100"/>
                <a:t>legitimate taxa derived from cladistics.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75" y="1174750"/>
            <a:ext cx="8534400" cy="3524250"/>
          </a:xfrm>
        </p:spPr>
        <p:txBody>
          <a:bodyPr/>
          <a:lstStyle/>
          <a:p>
            <a:r>
              <a:rPr lang="en-US" sz="3000"/>
              <a:t>A </a:t>
            </a:r>
            <a:r>
              <a:rPr lang="en-US" sz="3000" b="1"/>
              <a:t>shared ancestral character </a:t>
            </a:r>
            <a:r>
              <a:rPr lang="en-US" sz="3000"/>
              <a:t>is a character that originated in an ancestor of the taxon</a:t>
            </a:r>
          </a:p>
          <a:p>
            <a:r>
              <a:rPr lang="en-US" sz="3000"/>
              <a:t>A </a:t>
            </a:r>
            <a:r>
              <a:rPr lang="en-US" sz="3000" b="1"/>
              <a:t>shared derived character </a:t>
            </a:r>
            <a:r>
              <a:rPr lang="en-US" sz="3000"/>
              <a:t>is an evolutionary novelty unique to a particular clade</a:t>
            </a:r>
          </a:p>
          <a:p>
            <a:r>
              <a:rPr lang="en-US" sz="3000"/>
              <a:t>A character can be both ancestral and derived, depending on the context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09538" y="327819"/>
            <a:ext cx="8534400" cy="503238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Shared Ancestral and Shared Derived Characters</a:t>
            </a:r>
            <a:endParaRPr lang="en-US" b="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8087" name="Picture 7" descr="26_11-CharTablePhylTree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3" y="1590675"/>
            <a:ext cx="8548687" cy="3676650"/>
          </a:xfrm>
          <a:prstGeom prst="rect">
            <a:avLst/>
          </a:prstGeom>
          <a:noFill/>
        </p:spPr>
      </p:pic>
      <p:sp>
        <p:nvSpPr>
          <p:cNvPr id="558088" name="Rectangle 8"/>
          <p:cNvSpPr>
            <a:spLocks noChangeArrowheads="1"/>
          </p:cNvSpPr>
          <p:nvPr/>
        </p:nvSpPr>
        <p:spPr bwMode="auto">
          <a:xfrm>
            <a:off x="111125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r>
              <a:rPr kumimoji="0" lang="en-US" sz="1200">
                <a:solidFill>
                  <a:schemeClr val="tx2"/>
                </a:solidFill>
              </a:rPr>
              <a:t>Fig. 26-11</a:t>
            </a:r>
          </a:p>
        </p:txBody>
      </p:sp>
      <p:sp>
        <p:nvSpPr>
          <p:cNvPr id="558089" name="Text Box 9"/>
          <p:cNvSpPr txBox="1">
            <a:spLocks noChangeArrowheads="1"/>
          </p:cNvSpPr>
          <p:nvPr/>
        </p:nvSpPr>
        <p:spPr bwMode="auto">
          <a:xfrm>
            <a:off x="2981325" y="1714500"/>
            <a:ext cx="3984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100" b="1"/>
              <a:t>TAXA</a:t>
            </a:r>
          </a:p>
        </p:txBody>
      </p:sp>
      <p:sp>
        <p:nvSpPr>
          <p:cNvPr id="558090" name="Text Box 10"/>
          <p:cNvSpPr txBox="1">
            <a:spLocks noChangeArrowheads="1"/>
          </p:cNvSpPr>
          <p:nvPr/>
        </p:nvSpPr>
        <p:spPr bwMode="auto">
          <a:xfrm rot="-5437350">
            <a:off x="1883568" y="2193132"/>
            <a:ext cx="722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100" b="1"/>
              <a:t>Lancelet</a:t>
            </a:r>
          </a:p>
          <a:p>
            <a:r>
              <a:rPr kumimoji="0" lang="en-US" sz="1100" b="1"/>
              <a:t>(outgroup)</a:t>
            </a:r>
          </a:p>
        </p:txBody>
      </p:sp>
      <p:sp>
        <p:nvSpPr>
          <p:cNvPr id="558091" name="Text Box 11"/>
          <p:cNvSpPr txBox="1">
            <a:spLocks noChangeArrowheads="1"/>
          </p:cNvSpPr>
          <p:nvPr/>
        </p:nvSpPr>
        <p:spPr bwMode="auto">
          <a:xfrm rot="-5445952">
            <a:off x="2251870" y="2294731"/>
            <a:ext cx="7223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100" b="1"/>
              <a:t>Lamprey</a:t>
            </a:r>
          </a:p>
        </p:txBody>
      </p:sp>
      <p:sp>
        <p:nvSpPr>
          <p:cNvPr id="558092" name="Text Box 12"/>
          <p:cNvSpPr txBox="1">
            <a:spLocks noChangeArrowheads="1"/>
          </p:cNvSpPr>
          <p:nvPr/>
        </p:nvSpPr>
        <p:spPr bwMode="auto">
          <a:xfrm rot="-5382657">
            <a:off x="2912270" y="2215356"/>
            <a:ext cx="8747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100" b="1"/>
              <a:t>Salamander</a:t>
            </a:r>
          </a:p>
        </p:txBody>
      </p:sp>
      <p:sp>
        <p:nvSpPr>
          <p:cNvPr id="558093" name="Text Box 13"/>
          <p:cNvSpPr txBox="1">
            <a:spLocks noChangeArrowheads="1"/>
          </p:cNvSpPr>
          <p:nvPr/>
        </p:nvSpPr>
        <p:spPr bwMode="auto">
          <a:xfrm rot="-5400000">
            <a:off x="3763169" y="2324894"/>
            <a:ext cx="6334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100" b="1"/>
              <a:t>Leopard</a:t>
            </a:r>
          </a:p>
        </p:txBody>
      </p:sp>
      <p:sp>
        <p:nvSpPr>
          <p:cNvPr id="558094" name="Text Box 14"/>
          <p:cNvSpPr txBox="1">
            <a:spLocks noChangeArrowheads="1"/>
          </p:cNvSpPr>
          <p:nvPr/>
        </p:nvSpPr>
        <p:spPr bwMode="auto">
          <a:xfrm rot="-5422725">
            <a:off x="3502820" y="2456656"/>
            <a:ext cx="4175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100" b="1"/>
              <a:t>Turtle</a:t>
            </a:r>
          </a:p>
        </p:txBody>
      </p:sp>
      <p:sp>
        <p:nvSpPr>
          <p:cNvPr id="558095" name="Text Box 15"/>
          <p:cNvSpPr txBox="1">
            <a:spLocks noChangeArrowheads="1"/>
          </p:cNvSpPr>
          <p:nvPr/>
        </p:nvSpPr>
        <p:spPr bwMode="auto">
          <a:xfrm rot="-5400000">
            <a:off x="2804320" y="2475706"/>
            <a:ext cx="3857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100" b="1"/>
              <a:t>Tuna</a:t>
            </a:r>
          </a:p>
        </p:txBody>
      </p:sp>
      <p:sp>
        <p:nvSpPr>
          <p:cNvPr id="558096" name="Text Box 16"/>
          <p:cNvSpPr txBox="1">
            <a:spLocks noChangeArrowheads="1"/>
          </p:cNvSpPr>
          <p:nvPr/>
        </p:nvSpPr>
        <p:spPr bwMode="auto">
          <a:xfrm>
            <a:off x="530225" y="2857500"/>
            <a:ext cx="1477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kumimoji="0" lang="en-US" sz="1100" b="1"/>
              <a:t>Vertebral column</a:t>
            </a:r>
          </a:p>
          <a:p>
            <a:pPr algn="r"/>
            <a:r>
              <a:rPr kumimoji="0" lang="en-US" sz="1100" b="1"/>
              <a:t>(backbone)</a:t>
            </a:r>
          </a:p>
        </p:txBody>
      </p:sp>
      <p:sp>
        <p:nvSpPr>
          <p:cNvPr id="558097" name="Text Box 17"/>
          <p:cNvSpPr txBox="1">
            <a:spLocks noChangeArrowheads="1"/>
          </p:cNvSpPr>
          <p:nvPr/>
        </p:nvSpPr>
        <p:spPr bwMode="auto">
          <a:xfrm>
            <a:off x="1120775" y="3314700"/>
            <a:ext cx="8810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kumimoji="0" lang="en-US" sz="1100" b="1"/>
              <a:t>Hinged jaws</a:t>
            </a:r>
          </a:p>
        </p:txBody>
      </p:sp>
      <p:sp>
        <p:nvSpPr>
          <p:cNvPr id="558098" name="Text Box 18"/>
          <p:cNvSpPr txBox="1">
            <a:spLocks noChangeArrowheads="1"/>
          </p:cNvSpPr>
          <p:nvPr/>
        </p:nvSpPr>
        <p:spPr bwMode="auto">
          <a:xfrm>
            <a:off x="828675" y="3733800"/>
            <a:ext cx="12049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100" b="1"/>
              <a:t>Four walking legs</a:t>
            </a:r>
          </a:p>
        </p:txBody>
      </p:sp>
      <p:sp>
        <p:nvSpPr>
          <p:cNvPr id="558099" name="Text Box 19"/>
          <p:cNvSpPr txBox="1">
            <a:spLocks noChangeArrowheads="1"/>
          </p:cNvSpPr>
          <p:nvPr/>
        </p:nvSpPr>
        <p:spPr bwMode="auto">
          <a:xfrm>
            <a:off x="511175" y="4133850"/>
            <a:ext cx="15033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100" b="1"/>
              <a:t>Amniotic (shelled) egg</a:t>
            </a:r>
          </a:p>
        </p:txBody>
      </p:sp>
      <p:sp>
        <p:nvSpPr>
          <p:cNvPr id="558100" name="Text Box 20"/>
          <p:cNvSpPr txBox="1">
            <a:spLocks noChangeArrowheads="1"/>
          </p:cNvSpPr>
          <p:nvPr/>
        </p:nvSpPr>
        <p:spPr bwMode="auto">
          <a:xfrm rot="-5382657">
            <a:off x="-123824" y="3697287"/>
            <a:ext cx="10350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100" b="1"/>
              <a:t>CHARACTERS</a:t>
            </a:r>
          </a:p>
        </p:txBody>
      </p:sp>
      <p:sp>
        <p:nvSpPr>
          <p:cNvPr id="558101" name="Text Box 21"/>
          <p:cNvSpPr txBox="1">
            <a:spLocks noChangeArrowheads="1"/>
          </p:cNvSpPr>
          <p:nvPr/>
        </p:nvSpPr>
        <p:spPr bwMode="auto">
          <a:xfrm>
            <a:off x="1724025" y="4514850"/>
            <a:ext cx="2841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kumimoji="0" lang="en-US" sz="1100" b="1"/>
              <a:t>Hair</a:t>
            </a:r>
          </a:p>
        </p:txBody>
      </p:sp>
      <p:sp>
        <p:nvSpPr>
          <p:cNvPr id="558102" name="Text Box 22"/>
          <p:cNvSpPr txBox="1">
            <a:spLocks noChangeArrowheads="1"/>
          </p:cNvSpPr>
          <p:nvPr/>
        </p:nvSpPr>
        <p:spPr bwMode="auto">
          <a:xfrm>
            <a:off x="333375" y="4921250"/>
            <a:ext cx="13001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100" b="1"/>
              <a:t>(a) Character table</a:t>
            </a:r>
          </a:p>
        </p:txBody>
      </p:sp>
      <p:sp>
        <p:nvSpPr>
          <p:cNvPr id="558103" name="Text Box 23"/>
          <p:cNvSpPr txBox="1">
            <a:spLocks noChangeArrowheads="1"/>
          </p:cNvSpPr>
          <p:nvPr/>
        </p:nvSpPr>
        <p:spPr bwMode="auto">
          <a:xfrm>
            <a:off x="6607175" y="4622800"/>
            <a:ext cx="2841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kumimoji="0" lang="en-US" sz="1100" b="1"/>
              <a:t>Hair</a:t>
            </a:r>
          </a:p>
        </p:txBody>
      </p:sp>
      <p:sp>
        <p:nvSpPr>
          <p:cNvPr id="558104" name="Text Box 24"/>
          <p:cNvSpPr txBox="1">
            <a:spLocks noChangeArrowheads="1"/>
          </p:cNvSpPr>
          <p:nvPr/>
        </p:nvSpPr>
        <p:spPr bwMode="auto">
          <a:xfrm>
            <a:off x="4718050" y="3508375"/>
            <a:ext cx="8810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kumimoji="0" lang="en-US" sz="1100" b="1"/>
              <a:t>Hinged jaws</a:t>
            </a:r>
          </a:p>
        </p:txBody>
      </p:sp>
      <p:sp>
        <p:nvSpPr>
          <p:cNvPr id="558105" name="Text Box 25"/>
          <p:cNvSpPr txBox="1">
            <a:spLocks noChangeArrowheads="1"/>
          </p:cNvSpPr>
          <p:nvPr/>
        </p:nvSpPr>
        <p:spPr bwMode="auto">
          <a:xfrm>
            <a:off x="4521200" y="3063875"/>
            <a:ext cx="728663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>
              <a:lnSpc>
                <a:spcPct val="90000"/>
              </a:lnSpc>
            </a:pPr>
            <a:r>
              <a:rPr kumimoji="0" lang="en-US" sz="1100" b="1"/>
              <a:t>Vertebral</a:t>
            </a:r>
          </a:p>
          <a:p>
            <a:pPr algn="r">
              <a:lnSpc>
                <a:spcPct val="90000"/>
              </a:lnSpc>
            </a:pPr>
            <a:r>
              <a:rPr kumimoji="0" lang="en-US" sz="1100" b="1"/>
              <a:t>column</a:t>
            </a:r>
          </a:p>
        </p:txBody>
      </p:sp>
      <p:sp>
        <p:nvSpPr>
          <p:cNvPr id="558106" name="Text Box 26"/>
          <p:cNvSpPr txBox="1">
            <a:spLocks noChangeArrowheads="1"/>
          </p:cNvSpPr>
          <p:nvPr/>
        </p:nvSpPr>
        <p:spPr bwMode="auto">
          <a:xfrm>
            <a:off x="4778375" y="3962400"/>
            <a:ext cx="12049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100" b="1"/>
              <a:t>Four walking legs</a:t>
            </a:r>
          </a:p>
        </p:txBody>
      </p:sp>
      <p:sp>
        <p:nvSpPr>
          <p:cNvPr id="558107" name="Text Box 27"/>
          <p:cNvSpPr txBox="1">
            <a:spLocks noChangeArrowheads="1"/>
          </p:cNvSpPr>
          <p:nvPr/>
        </p:nvSpPr>
        <p:spPr bwMode="auto">
          <a:xfrm>
            <a:off x="5451475" y="4356100"/>
            <a:ext cx="9255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100" b="1"/>
              <a:t>Amniotic egg</a:t>
            </a:r>
          </a:p>
        </p:txBody>
      </p:sp>
      <p:sp>
        <p:nvSpPr>
          <p:cNvPr id="558108" name="Text Box 28"/>
          <p:cNvSpPr txBox="1">
            <a:spLocks noChangeArrowheads="1"/>
          </p:cNvSpPr>
          <p:nvPr/>
        </p:nvSpPr>
        <p:spPr bwMode="auto">
          <a:xfrm>
            <a:off x="4641850" y="4918075"/>
            <a:ext cx="14589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100" b="1"/>
              <a:t>(b) Phylogenetic tree</a:t>
            </a:r>
          </a:p>
        </p:txBody>
      </p:sp>
      <p:sp>
        <p:nvSpPr>
          <p:cNvPr id="558109" name="Text Box 29"/>
          <p:cNvSpPr txBox="1">
            <a:spLocks noChangeArrowheads="1"/>
          </p:cNvSpPr>
          <p:nvPr/>
        </p:nvSpPr>
        <p:spPr bwMode="auto">
          <a:xfrm>
            <a:off x="7264400" y="3349625"/>
            <a:ext cx="8493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100" b="1"/>
              <a:t>Salamander</a:t>
            </a:r>
          </a:p>
        </p:txBody>
      </p:sp>
      <p:sp>
        <p:nvSpPr>
          <p:cNvPr id="558110" name="Text Box 30"/>
          <p:cNvSpPr txBox="1">
            <a:spLocks noChangeArrowheads="1"/>
          </p:cNvSpPr>
          <p:nvPr/>
        </p:nvSpPr>
        <p:spPr bwMode="auto">
          <a:xfrm>
            <a:off x="7261225" y="4416425"/>
            <a:ext cx="5953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100" b="1"/>
              <a:t>Leopard</a:t>
            </a:r>
          </a:p>
        </p:txBody>
      </p:sp>
      <p:sp>
        <p:nvSpPr>
          <p:cNvPr id="558111" name="Text Box 31"/>
          <p:cNvSpPr txBox="1">
            <a:spLocks noChangeArrowheads="1"/>
          </p:cNvSpPr>
          <p:nvPr/>
        </p:nvSpPr>
        <p:spPr bwMode="auto">
          <a:xfrm>
            <a:off x="7251700" y="3886200"/>
            <a:ext cx="4302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100" b="1"/>
              <a:t>Turtle</a:t>
            </a:r>
          </a:p>
        </p:txBody>
      </p:sp>
      <p:sp>
        <p:nvSpPr>
          <p:cNvPr id="558112" name="Text Box 32"/>
          <p:cNvSpPr txBox="1">
            <a:spLocks noChangeArrowheads="1"/>
          </p:cNvSpPr>
          <p:nvPr/>
        </p:nvSpPr>
        <p:spPr bwMode="auto">
          <a:xfrm>
            <a:off x="7261225" y="2279650"/>
            <a:ext cx="6461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100" b="1"/>
              <a:t>Lamprey</a:t>
            </a:r>
          </a:p>
        </p:txBody>
      </p:sp>
      <p:sp>
        <p:nvSpPr>
          <p:cNvPr id="558113" name="Text Box 33"/>
          <p:cNvSpPr txBox="1">
            <a:spLocks noChangeArrowheads="1"/>
          </p:cNvSpPr>
          <p:nvPr/>
        </p:nvSpPr>
        <p:spPr bwMode="auto">
          <a:xfrm>
            <a:off x="7251700" y="2825750"/>
            <a:ext cx="4683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100" b="1"/>
              <a:t>Tuna</a:t>
            </a:r>
          </a:p>
        </p:txBody>
      </p:sp>
      <p:sp>
        <p:nvSpPr>
          <p:cNvPr id="558114" name="Text Box 34"/>
          <p:cNvSpPr txBox="1">
            <a:spLocks noChangeArrowheads="1"/>
          </p:cNvSpPr>
          <p:nvPr/>
        </p:nvSpPr>
        <p:spPr bwMode="auto">
          <a:xfrm>
            <a:off x="7254875" y="1762125"/>
            <a:ext cx="760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100" b="1"/>
              <a:t>Lancelet</a:t>
            </a:r>
          </a:p>
          <a:p>
            <a:r>
              <a:rPr kumimoji="0" lang="en-US" sz="1100" b="1"/>
              <a:t>(outgroup)</a:t>
            </a:r>
          </a:p>
        </p:txBody>
      </p:sp>
      <p:sp>
        <p:nvSpPr>
          <p:cNvPr id="558115" name="Text Box 35"/>
          <p:cNvSpPr txBox="1">
            <a:spLocks noChangeArrowheads="1"/>
          </p:cNvSpPr>
          <p:nvPr/>
        </p:nvSpPr>
        <p:spPr bwMode="auto">
          <a:xfrm>
            <a:off x="2168525" y="2924175"/>
            <a:ext cx="1317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kumimoji="0" lang="en-US" sz="1100" b="1"/>
              <a:t>0</a:t>
            </a:r>
          </a:p>
        </p:txBody>
      </p:sp>
      <p:sp>
        <p:nvSpPr>
          <p:cNvPr id="558116" name="Text Box 36"/>
          <p:cNvSpPr txBox="1">
            <a:spLocks noChangeArrowheads="1"/>
          </p:cNvSpPr>
          <p:nvPr/>
        </p:nvSpPr>
        <p:spPr bwMode="auto">
          <a:xfrm>
            <a:off x="2168525" y="3321050"/>
            <a:ext cx="1317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kumimoji="0" lang="en-US" sz="1100" b="1"/>
              <a:t>0</a:t>
            </a:r>
          </a:p>
        </p:txBody>
      </p:sp>
      <p:sp>
        <p:nvSpPr>
          <p:cNvPr id="558117" name="Text Box 37"/>
          <p:cNvSpPr txBox="1">
            <a:spLocks noChangeArrowheads="1"/>
          </p:cNvSpPr>
          <p:nvPr/>
        </p:nvSpPr>
        <p:spPr bwMode="auto">
          <a:xfrm>
            <a:off x="2533650" y="3321050"/>
            <a:ext cx="1317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kumimoji="0" lang="en-US" sz="1100" b="1"/>
              <a:t>0</a:t>
            </a:r>
          </a:p>
        </p:txBody>
      </p:sp>
      <p:sp>
        <p:nvSpPr>
          <p:cNvPr id="558118" name="Text Box 38"/>
          <p:cNvSpPr txBox="1">
            <a:spLocks noChangeArrowheads="1"/>
          </p:cNvSpPr>
          <p:nvPr/>
        </p:nvSpPr>
        <p:spPr bwMode="auto">
          <a:xfrm>
            <a:off x="2168525" y="3721100"/>
            <a:ext cx="1317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kumimoji="0" lang="en-US" sz="1100" b="1"/>
              <a:t>0</a:t>
            </a:r>
          </a:p>
        </p:txBody>
      </p:sp>
      <p:sp>
        <p:nvSpPr>
          <p:cNvPr id="558119" name="Text Box 39"/>
          <p:cNvSpPr txBox="1">
            <a:spLocks noChangeArrowheads="1"/>
          </p:cNvSpPr>
          <p:nvPr/>
        </p:nvSpPr>
        <p:spPr bwMode="auto">
          <a:xfrm>
            <a:off x="2168525" y="4117975"/>
            <a:ext cx="1317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kumimoji="0" lang="en-US" sz="1100" b="1"/>
              <a:t>0</a:t>
            </a:r>
          </a:p>
        </p:txBody>
      </p:sp>
      <p:sp>
        <p:nvSpPr>
          <p:cNvPr id="558120" name="Text Box 40"/>
          <p:cNvSpPr txBox="1">
            <a:spLocks noChangeArrowheads="1"/>
          </p:cNvSpPr>
          <p:nvPr/>
        </p:nvSpPr>
        <p:spPr bwMode="auto">
          <a:xfrm>
            <a:off x="2168525" y="4511675"/>
            <a:ext cx="1317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kumimoji="0" lang="en-US" sz="1100" b="1"/>
              <a:t>0</a:t>
            </a:r>
          </a:p>
        </p:txBody>
      </p:sp>
      <p:sp>
        <p:nvSpPr>
          <p:cNvPr id="558121" name="Text Box 41"/>
          <p:cNvSpPr txBox="1">
            <a:spLocks noChangeArrowheads="1"/>
          </p:cNvSpPr>
          <p:nvPr/>
        </p:nvSpPr>
        <p:spPr bwMode="auto">
          <a:xfrm>
            <a:off x="2533650" y="3721100"/>
            <a:ext cx="1317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kumimoji="0" lang="en-US" sz="1100" b="1"/>
              <a:t>0</a:t>
            </a:r>
          </a:p>
        </p:txBody>
      </p:sp>
      <p:sp>
        <p:nvSpPr>
          <p:cNvPr id="558122" name="Text Box 42"/>
          <p:cNvSpPr txBox="1">
            <a:spLocks noChangeArrowheads="1"/>
          </p:cNvSpPr>
          <p:nvPr/>
        </p:nvSpPr>
        <p:spPr bwMode="auto">
          <a:xfrm>
            <a:off x="2895600" y="3721100"/>
            <a:ext cx="1317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kumimoji="0" lang="en-US" sz="1100" b="1"/>
              <a:t>0</a:t>
            </a:r>
          </a:p>
        </p:txBody>
      </p:sp>
      <p:sp>
        <p:nvSpPr>
          <p:cNvPr id="558123" name="Text Box 43"/>
          <p:cNvSpPr txBox="1">
            <a:spLocks noChangeArrowheads="1"/>
          </p:cNvSpPr>
          <p:nvPr/>
        </p:nvSpPr>
        <p:spPr bwMode="auto">
          <a:xfrm>
            <a:off x="2530475" y="4117975"/>
            <a:ext cx="1317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kumimoji="0" lang="en-US" sz="1100" b="1"/>
              <a:t>0</a:t>
            </a:r>
          </a:p>
        </p:txBody>
      </p:sp>
      <p:sp>
        <p:nvSpPr>
          <p:cNvPr id="558124" name="Text Box 44"/>
          <p:cNvSpPr txBox="1">
            <a:spLocks noChangeArrowheads="1"/>
          </p:cNvSpPr>
          <p:nvPr/>
        </p:nvSpPr>
        <p:spPr bwMode="auto">
          <a:xfrm>
            <a:off x="2530475" y="4508500"/>
            <a:ext cx="1317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kumimoji="0" lang="en-US" sz="1100" b="1"/>
              <a:t>0</a:t>
            </a:r>
          </a:p>
        </p:txBody>
      </p:sp>
      <p:sp>
        <p:nvSpPr>
          <p:cNvPr id="558125" name="Text Box 45"/>
          <p:cNvSpPr txBox="1">
            <a:spLocks noChangeArrowheads="1"/>
          </p:cNvSpPr>
          <p:nvPr/>
        </p:nvSpPr>
        <p:spPr bwMode="auto">
          <a:xfrm>
            <a:off x="2895600" y="4117975"/>
            <a:ext cx="1317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kumimoji="0" lang="en-US" sz="1100" b="1"/>
              <a:t>0</a:t>
            </a:r>
          </a:p>
        </p:txBody>
      </p:sp>
      <p:sp>
        <p:nvSpPr>
          <p:cNvPr id="558126" name="Text Box 46"/>
          <p:cNvSpPr txBox="1">
            <a:spLocks noChangeArrowheads="1"/>
          </p:cNvSpPr>
          <p:nvPr/>
        </p:nvSpPr>
        <p:spPr bwMode="auto">
          <a:xfrm>
            <a:off x="3263900" y="4117975"/>
            <a:ext cx="1317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kumimoji="0" lang="en-US" sz="1100" b="1"/>
              <a:t>0</a:t>
            </a:r>
          </a:p>
        </p:txBody>
      </p:sp>
      <p:sp>
        <p:nvSpPr>
          <p:cNvPr id="558127" name="Text Box 47"/>
          <p:cNvSpPr txBox="1">
            <a:spLocks noChangeArrowheads="1"/>
          </p:cNvSpPr>
          <p:nvPr/>
        </p:nvSpPr>
        <p:spPr bwMode="auto">
          <a:xfrm>
            <a:off x="2895600" y="4511675"/>
            <a:ext cx="1317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kumimoji="0" lang="en-US" sz="1100" b="1"/>
              <a:t>0</a:t>
            </a:r>
          </a:p>
        </p:txBody>
      </p:sp>
      <p:sp>
        <p:nvSpPr>
          <p:cNvPr id="558128" name="Text Box 48"/>
          <p:cNvSpPr txBox="1">
            <a:spLocks noChangeArrowheads="1"/>
          </p:cNvSpPr>
          <p:nvPr/>
        </p:nvSpPr>
        <p:spPr bwMode="auto">
          <a:xfrm>
            <a:off x="3260725" y="4511675"/>
            <a:ext cx="1317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kumimoji="0" lang="en-US" sz="1100" b="1"/>
              <a:t>0</a:t>
            </a:r>
          </a:p>
        </p:txBody>
      </p:sp>
      <p:sp>
        <p:nvSpPr>
          <p:cNvPr id="558129" name="Text Box 49"/>
          <p:cNvSpPr txBox="1">
            <a:spLocks noChangeArrowheads="1"/>
          </p:cNvSpPr>
          <p:nvPr/>
        </p:nvSpPr>
        <p:spPr bwMode="auto">
          <a:xfrm>
            <a:off x="3622675" y="4511675"/>
            <a:ext cx="1317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kumimoji="0" lang="en-US" sz="1100" b="1"/>
              <a:t>0</a:t>
            </a:r>
          </a:p>
        </p:txBody>
      </p:sp>
      <p:sp>
        <p:nvSpPr>
          <p:cNvPr id="558130" name="Text Box 50"/>
          <p:cNvSpPr txBox="1">
            <a:spLocks noChangeArrowheads="1"/>
          </p:cNvSpPr>
          <p:nvPr/>
        </p:nvSpPr>
        <p:spPr bwMode="auto">
          <a:xfrm>
            <a:off x="3984625" y="4508500"/>
            <a:ext cx="1317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kumimoji="0" lang="en-US" sz="1100" b="1"/>
              <a:t>1</a:t>
            </a:r>
          </a:p>
        </p:txBody>
      </p:sp>
      <p:sp>
        <p:nvSpPr>
          <p:cNvPr id="558131" name="Text Box 51"/>
          <p:cNvSpPr txBox="1">
            <a:spLocks noChangeArrowheads="1"/>
          </p:cNvSpPr>
          <p:nvPr/>
        </p:nvSpPr>
        <p:spPr bwMode="auto">
          <a:xfrm>
            <a:off x="3984625" y="4114800"/>
            <a:ext cx="1317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kumimoji="0" lang="en-US" sz="1100" b="1"/>
              <a:t>1</a:t>
            </a:r>
          </a:p>
        </p:txBody>
      </p:sp>
      <p:sp>
        <p:nvSpPr>
          <p:cNvPr id="558132" name="Text Box 52"/>
          <p:cNvSpPr txBox="1">
            <a:spLocks noChangeArrowheads="1"/>
          </p:cNvSpPr>
          <p:nvPr/>
        </p:nvSpPr>
        <p:spPr bwMode="auto">
          <a:xfrm>
            <a:off x="3622675" y="4114800"/>
            <a:ext cx="1317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kumimoji="0" lang="en-US" sz="1100" b="1"/>
              <a:t>1</a:t>
            </a:r>
          </a:p>
        </p:txBody>
      </p:sp>
      <p:sp>
        <p:nvSpPr>
          <p:cNvPr id="558133" name="Text Box 53"/>
          <p:cNvSpPr txBox="1">
            <a:spLocks noChangeArrowheads="1"/>
          </p:cNvSpPr>
          <p:nvPr/>
        </p:nvSpPr>
        <p:spPr bwMode="auto">
          <a:xfrm>
            <a:off x="3984625" y="3721100"/>
            <a:ext cx="1317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kumimoji="0" lang="en-US" sz="1100" b="1"/>
              <a:t>1</a:t>
            </a:r>
          </a:p>
        </p:txBody>
      </p:sp>
      <p:sp>
        <p:nvSpPr>
          <p:cNvPr id="558134" name="Text Box 54"/>
          <p:cNvSpPr txBox="1">
            <a:spLocks noChangeArrowheads="1"/>
          </p:cNvSpPr>
          <p:nvPr/>
        </p:nvSpPr>
        <p:spPr bwMode="auto">
          <a:xfrm>
            <a:off x="3622675" y="3717925"/>
            <a:ext cx="1317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kumimoji="0" lang="en-US" sz="1100" b="1"/>
              <a:t>1</a:t>
            </a:r>
          </a:p>
        </p:txBody>
      </p:sp>
      <p:sp>
        <p:nvSpPr>
          <p:cNvPr id="558135" name="Text Box 55"/>
          <p:cNvSpPr txBox="1">
            <a:spLocks noChangeArrowheads="1"/>
          </p:cNvSpPr>
          <p:nvPr/>
        </p:nvSpPr>
        <p:spPr bwMode="auto">
          <a:xfrm>
            <a:off x="3260725" y="3721100"/>
            <a:ext cx="1317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kumimoji="0" lang="en-US" sz="1100" b="1"/>
              <a:t>1</a:t>
            </a:r>
          </a:p>
        </p:txBody>
      </p:sp>
      <p:sp>
        <p:nvSpPr>
          <p:cNvPr id="558136" name="Text Box 56"/>
          <p:cNvSpPr txBox="1">
            <a:spLocks noChangeArrowheads="1"/>
          </p:cNvSpPr>
          <p:nvPr/>
        </p:nvSpPr>
        <p:spPr bwMode="auto">
          <a:xfrm>
            <a:off x="3984625" y="3317875"/>
            <a:ext cx="1317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kumimoji="0" lang="en-US" sz="1100" b="1"/>
              <a:t>1</a:t>
            </a:r>
          </a:p>
        </p:txBody>
      </p:sp>
      <p:sp>
        <p:nvSpPr>
          <p:cNvPr id="558137" name="Text Box 57"/>
          <p:cNvSpPr txBox="1">
            <a:spLocks noChangeArrowheads="1"/>
          </p:cNvSpPr>
          <p:nvPr/>
        </p:nvSpPr>
        <p:spPr bwMode="auto">
          <a:xfrm>
            <a:off x="3987800" y="2921000"/>
            <a:ext cx="1317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kumimoji="0" lang="en-US" sz="1100" b="1"/>
              <a:t>1</a:t>
            </a:r>
          </a:p>
        </p:txBody>
      </p:sp>
      <p:sp>
        <p:nvSpPr>
          <p:cNvPr id="558138" name="Text Box 58"/>
          <p:cNvSpPr txBox="1">
            <a:spLocks noChangeArrowheads="1"/>
          </p:cNvSpPr>
          <p:nvPr/>
        </p:nvSpPr>
        <p:spPr bwMode="auto">
          <a:xfrm>
            <a:off x="3622675" y="2921000"/>
            <a:ext cx="1317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kumimoji="0" lang="en-US" sz="1100" b="1"/>
              <a:t>1</a:t>
            </a:r>
          </a:p>
        </p:txBody>
      </p:sp>
      <p:sp>
        <p:nvSpPr>
          <p:cNvPr id="558139" name="Text Box 59"/>
          <p:cNvSpPr txBox="1">
            <a:spLocks noChangeArrowheads="1"/>
          </p:cNvSpPr>
          <p:nvPr/>
        </p:nvSpPr>
        <p:spPr bwMode="auto">
          <a:xfrm>
            <a:off x="3622675" y="3317875"/>
            <a:ext cx="1317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kumimoji="0" lang="en-US" sz="1100" b="1"/>
              <a:t>1</a:t>
            </a:r>
          </a:p>
        </p:txBody>
      </p:sp>
      <p:sp>
        <p:nvSpPr>
          <p:cNvPr id="558140" name="Text Box 60"/>
          <p:cNvSpPr txBox="1">
            <a:spLocks noChangeArrowheads="1"/>
          </p:cNvSpPr>
          <p:nvPr/>
        </p:nvSpPr>
        <p:spPr bwMode="auto">
          <a:xfrm>
            <a:off x="3257550" y="2921000"/>
            <a:ext cx="1317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kumimoji="0" lang="en-US" sz="1100" b="1"/>
              <a:t>1</a:t>
            </a:r>
          </a:p>
        </p:txBody>
      </p:sp>
      <p:sp>
        <p:nvSpPr>
          <p:cNvPr id="558141" name="Text Box 61"/>
          <p:cNvSpPr txBox="1">
            <a:spLocks noChangeArrowheads="1"/>
          </p:cNvSpPr>
          <p:nvPr/>
        </p:nvSpPr>
        <p:spPr bwMode="auto">
          <a:xfrm>
            <a:off x="3260725" y="3317875"/>
            <a:ext cx="1317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kumimoji="0" lang="en-US" sz="1100" b="1"/>
              <a:t>1</a:t>
            </a:r>
          </a:p>
        </p:txBody>
      </p:sp>
      <p:sp>
        <p:nvSpPr>
          <p:cNvPr id="558142" name="Text Box 62"/>
          <p:cNvSpPr txBox="1">
            <a:spLocks noChangeArrowheads="1"/>
          </p:cNvSpPr>
          <p:nvPr/>
        </p:nvSpPr>
        <p:spPr bwMode="auto">
          <a:xfrm>
            <a:off x="2895600" y="3317875"/>
            <a:ext cx="1317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kumimoji="0" lang="en-US" sz="1100" b="1"/>
              <a:t>1</a:t>
            </a:r>
          </a:p>
        </p:txBody>
      </p:sp>
      <p:sp>
        <p:nvSpPr>
          <p:cNvPr id="558143" name="Text Box 63"/>
          <p:cNvSpPr txBox="1">
            <a:spLocks noChangeArrowheads="1"/>
          </p:cNvSpPr>
          <p:nvPr/>
        </p:nvSpPr>
        <p:spPr bwMode="auto">
          <a:xfrm>
            <a:off x="2895600" y="2921000"/>
            <a:ext cx="1317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kumimoji="0" lang="en-US" sz="1100" b="1"/>
              <a:t>1</a:t>
            </a:r>
          </a:p>
        </p:txBody>
      </p:sp>
      <p:sp>
        <p:nvSpPr>
          <p:cNvPr id="558144" name="Text Box 64"/>
          <p:cNvSpPr txBox="1">
            <a:spLocks noChangeArrowheads="1"/>
          </p:cNvSpPr>
          <p:nvPr/>
        </p:nvSpPr>
        <p:spPr bwMode="auto">
          <a:xfrm>
            <a:off x="2530475" y="2921000"/>
            <a:ext cx="1317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kumimoji="0" lang="en-US" sz="1100" b="1"/>
              <a:t>1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111" name="Picture 7" descr="26_12GeneticChangeTree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3" y="1560513"/>
            <a:ext cx="8548687" cy="3736975"/>
          </a:xfrm>
          <a:prstGeom prst="rect">
            <a:avLst/>
          </a:prstGeom>
          <a:noFill/>
        </p:spPr>
      </p:pic>
      <p:sp>
        <p:nvSpPr>
          <p:cNvPr id="559112" name="Rectangle 8"/>
          <p:cNvSpPr>
            <a:spLocks noChangeArrowheads="1"/>
          </p:cNvSpPr>
          <p:nvPr/>
        </p:nvSpPr>
        <p:spPr bwMode="auto">
          <a:xfrm>
            <a:off x="111125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r>
              <a:rPr kumimoji="0" lang="en-US" sz="1200">
                <a:solidFill>
                  <a:schemeClr val="tx2"/>
                </a:solidFill>
              </a:rPr>
              <a:t>Fig. 26-12</a:t>
            </a:r>
          </a:p>
        </p:txBody>
      </p:sp>
      <p:sp>
        <p:nvSpPr>
          <p:cNvPr id="559113" name="Text Box 9"/>
          <p:cNvSpPr txBox="1">
            <a:spLocks noChangeArrowheads="1"/>
          </p:cNvSpPr>
          <p:nvPr/>
        </p:nvSpPr>
        <p:spPr bwMode="auto">
          <a:xfrm>
            <a:off x="7531100" y="1651000"/>
            <a:ext cx="1022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400" b="1" i="1"/>
              <a:t>Drosophila</a:t>
            </a:r>
          </a:p>
        </p:txBody>
      </p:sp>
      <p:sp>
        <p:nvSpPr>
          <p:cNvPr id="559114" name="Text Box 10"/>
          <p:cNvSpPr txBox="1">
            <a:spLocks noChangeArrowheads="1"/>
          </p:cNvSpPr>
          <p:nvPr/>
        </p:nvSpPr>
        <p:spPr bwMode="auto">
          <a:xfrm>
            <a:off x="6711950" y="2178050"/>
            <a:ext cx="7969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400" b="1"/>
              <a:t>Lancelet</a:t>
            </a:r>
          </a:p>
        </p:txBody>
      </p:sp>
      <p:sp>
        <p:nvSpPr>
          <p:cNvPr id="559115" name="Text Box 11"/>
          <p:cNvSpPr txBox="1">
            <a:spLocks noChangeArrowheads="1"/>
          </p:cNvSpPr>
          <p:nvPr/>
        </p:nvSpPr>
        <p:spPr bwMode="auto">
          <a:xfrm>
            <a:off x="6991350" y="2676525"/>
            <a:ext cx="9271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400" b="1"/>
              <a:t>Zebrafish</a:t>
            </a:r>
          </a:p>
        </p:txBody>
      </p:sp>
      <p:sp>
        <p:nvSpPr>
          <p:cNvPr id="559116" name="Text Box 12"/>
          <p:cNvSpPr txBox="1">
            <a:spLocks noChangeArrowheads="1"/>
          </p:cNvSpPr>
          <p:nvPr/>
        </p:nvSpPr>
        <p:spPr bwMode="auto">
          <a:xfrm>
            <a:off x="6708775" y="3178175"/>
            <a:ext cx="4445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400" b="1"/>
              <a:t>Frog</a:t>
            </a:r>
          </a:p>
        </p:txBody>
      </p:sp>
      <p:sp>
        <p:nvSpPr>
          <p:cNvPr id="559117" name="Text Box 13"/>
          <p:cNvSpPr txBox="1">
            <a:spLocks noChangeArrowheads="1"/>
          </p:cNvSpPr>
          <p:nvPr/>
        </p:nvSpPr>
        <p:spPr bwMode="auto">
          <a:xfrm>
            <a:off x="6003925" y="4210050"/>
            <a:ext cx="7143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400" b="1"/>
              <a:t>Human</a:t>
            </a:r>
          </a:p>
        </p:txBody>
      </p:sp>
      <p:sp>
        <p:nvSpPr>
          <p:cNvPr id="559118" name="Text Box 14"/>
          <p:cNvSpPr txBox="1">
            <a:spLocks noChangeArrowheads="1"/>
          </p:cNvSpPr>
          <p:nvPr/>
        </p:nvSpPr>
        <p:spPr bwMode="auto">
          <a:xfrm>
            <a:off x="6003925" y="3711575"/>
            <a:ext cx="7143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400" b="1"/>
              <a:t>Chicken</a:t>
            </a:r>
          </a:p>
        </p:txBody>
      </p:sp>
      <p:sp>
        <p:nvSpPr>
          <p:cNvPr id="559119" name="Text Box 15"/>
          <p:cNvSpPr txBox="1">
            <a:spLocks noChangeArrowheads="1"/>
          </p:cNvSpPr>
          <p:nvPr/>
        </p:nvSpPr>
        <p:spPr bwMode="auto">
          <a:xfrm>
            <a:off x="6003925" y="4724400"/>
            <a:ext cx="6032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400" b="1"/>
              <a:t>Mouse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0135" name="Picture 7" descr="26_13GeologicTimeTree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3" y="1084263"/>
            <a:ext cx="8548687" cy="4687887"/>
          </a:xfrm>
          <a:prstGeom prst="rect">
            <a:avLst/>
          </a:prstGeom>
          <a:noFill/>
        </p:spPr>
      </p:pic>
      <p:sp>
        <p:nvSpPr>
          <p:cNvPr id="560136" name="Rectangle 8"/>
          <p:cNvSpPr>
            <a:spLocks noChangeArrowheads="1"/>
          </p:cNvSpPr>
          <p:nvPr/>
        </p:nvSpPr>
        <p:spPr bwMode="auto">
          <a:xfrm>
            <a:off x="111125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r>
              <a:rPr kumimoji="0" lang="en-US" sz="1200">
                <a:solidFill>
                  <a:schemeClr val="tx2"/>
                </a:solidFill>
              </a:rPr>
              <a:t>Fig. 26-13</a:t>
            </a:r>
          </a:p>
        </p:txBody>
      </p:sp>
      <p:sp>
        <p:nvSpPr>
          <p:cNvPr id="560137" name="Text Box 9"/>
          <p:cNvSpPr txBox="1">
            <a:spLocks noChangeArrowheads="1"/>
          </p:cNvSpPr>
          <p:nvPr/>
        </p:nvSpPr>
        <p:spPr bwMode="auto">
          <a:xfrm>
            <a:off x="7302500" y="1339850"/>
            <a:ext cx="10223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200" b="1" i="1"/>
              <a:t>Drosophila</a:t>
            </a:r>
          </a:p>
        </p:txBody>
      </p:sp>
      <p:sp>
        <p:nvSpPr>
          <p:cNvPr id="560138" name="Text Box 10"/>
          <p:cNvSpPr txBox="1">
            <a:spLocks noChangeArrowheads="1"/>
          </p:cNvSpPr>
          <p:nvPr/>
        </p:nvSpPr>
        <p:spPr bwMode="auto">
          <a:xfrm>
            <a:off x="7292975" y="1885950"/>
            <a:ext cx="796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200" b="1"/>
              <a:t>Lancelet</a:t>
            </a:r>
          </a:p>
        </p:txBody>
      </p:sp>
      <p:sp>
        <p:nvSpPr>
          <p:cNvPr id="560139" name="Text Box 11"/>
          <p:cNvSpPr txBox="1">
            <a:spLocks noChangeArrowheads="1"/>
          </p:cNvSpPr>
          <p:nvPr/>
        </p:nvSpPr>
        <p:spPr bwMode="auto">
          <a:xfrm>
            <a:off x="7292975" y="2441575"/>
            <a:ext cx="9271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200" b="1"/>
              <a:t>Zebrafish</a:t>
            </a:r>
          </a:p>
        </p:txBody>
      </p:sp>
      <p:sp>
        <p:nvSpPr>
          <p:cNvPr id="560140" name="Text Box 12"/>
          <p:cNvSpPr txBox="1">
            <a:spLocks noChangeArrowheads="1"/>
          </p:cNvSpPr>
          <p:nvPr/>
        </p:nvSpPr>
        <p:spPr bwMode="auto">
          <a:xfrm>
            <a:off x="7296150" y="2968625"/>
            <a:ext cx="4445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200" b="1"/>
              <a:t>Frog</a:t>
            </a:r>
          </a:p>
        </p:txBody>
      </p:sp>
      <p:sp>
        <p:nvSpPr>
          <p:cNvPr id="560141" name="Text Box 13"/>
          <p:cNvSpPr txBox="1">
            <a:spLocks noChangeArrowheads="1"/>
          </p:cNvSpPr>
          <p:nvPr/>
        </p:nvSpPr>
        <p:spPr bwMode="auto">
          <a:xfrm>
            <a:off x="7299325" y="4051300"/>
            <a:ext cx="7143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200" b="1"/>
              <a:t>Human</a:t>
            </a:r>
          </a:p>
        </p:txBody>
      </p:sp>
      <p:sp>
        <p:nvSpPr>
          <p:cNvPr id="560142" name="Text Box 14"/>
          <p:cNvSpPr txBox="1">
            <a:spLocks noChangeArrowheads="1"/>
          </p:cNvSpPr>
          <p:nvPr/>
        </p:nvSpPr>
        <p:spPr bwMode="auto">
          <a:xfrm>
            <a:off x="7296150" y="3505200"/>
            <a:ext cx="7143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200" b="1"/>
              <a:t>Chicken</a:t>
            </a:r>
          </a:p>
        </p:txBody>
      </p:sp>
      <p:sp>
        <p:nvSpPr>
          <p:cNvPr id="560143" name="Text Box 15"/>
          <p:cNvSpPr txBox="1">
            <a:spLocks noChangeArrowheads="1"/>
          </p:cNvSpPr>
          <p:nvPr/>
        </p:nvSpPr>
        <p:spPr bwMode="auto">
          <a:xfrm>
            <a:off x="7299325" y="4591050"/>
            <a:ext cx="6032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200" b="1"/>
              <a:t>Mouse</a:t>
            </a:r>
          </a:p>
        </p:txBody>
      </p:sp>
      <p:sp>
        <p:nvSpPr>
          <p:cNvPr id="560144" name="Text Box 16"/>
          <p:cNvSpPr txBox="1">
            <a:spLocks noChangeArrowheads="1"/>
          </p:cNvSpPr>
          <p:nvPr/>
        </p:nvSpPr>
        <p:spPr bwMode="auto">
          <a:xfrm>
            <a:off x="6502400" y="4943475"/>
            <a:ext cx="8255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100" b="1"/>
              <a:t>CENOZOIC</a:t>
            </a:r>
          </a:p>
        </p:txBody>
      </p:sp>
      <p:sp>
        <p:nvSpPr>
          <p:cNvPr id="560145" name="Text Box 17"/>
          <p:cNvSpPr txBox="1">
            <a:spLocks noChangeArrowheads="1"/>
          </p:cNvSpPr>
          <p:nvPr/>
        </p:nvSpPr>
        <p:spPr bwMode="auto">
          <a:xfrm>
            <a:off x="7004050" y="5207000"/>
            <a:ext cx="5461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100" b="1"/>
              <a:t>Present</a:t>
            </a:r>
          </a:p>
        </p:txBody>
      </p:sp>
      <p:sp>
        <p:nvSpPr>
          <p:cNvPr id="560146" name="Text Box 18"/>
          <p:cNvSpPr txBox="1">
            <a:spLocks noChangeArrowheads="1"/>
          </p:cNvSpPr>
          <p:nvPr/>
        </p:nvSpPr>
        <p:spPr bwMode="auto">
          <a:xfrm>
            <a:off x="6346825" y="5207000"/>
            <a:ext cx="3111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100" b="1"/>
              <a:t>65.5</a:t>
            </a:r>
          </a:p>
        </p:txBody>
      </p:sp>
      <p:sp>
        <p:nvSpPr>
          <p:cNvPr id="560147" name="Text Box 19"/>
          <p:cNvSpPr txBox="1">
            <a:spLocks noChangeArrowheads="1"/>
          </p:cNvSpPr>
          <p:nvPr/>
        </p:nvSpPr>
        <p:spPr bwMode="auto">
          <a:xfrm>
            <a:off x="4994275" y="4943475"/>
            <a:ext cx="8064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100" b="1"/>
              <a:t>MESOZOIC</a:t>
            </a:r>
          </a:p>
        </p:txBody>
      </p:sp>
      <p:sp>
        <p:nvSpPr>
          <p:cNvPr id="560148" name="Text Box 20"/>
          <p:cNvSpPr txBox="1">
            <a:spLocks noChangeArrowheads="1"/>
          </p:cNvSpPr>
          <p:nvPr/>
        </p:nvSpPr>
        <p:spPr bwMode="auto">
          <a:xfrm>
            <a:off x="4127500" y="5207000"/>
            <a:ext cx="2476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100" b="1"/>
              <a:t>251</a:t>
            </a:r>
          </a:p>
        </p:txBody>
      </p:sp>
      <p:sp>
        <p:nvSpPr>
          <p:cNvPr id="560149" name="Text Box 21"/>
          <p:cNvSpPr txBox="1">
            <a:spLocks noChangeArrowheads="1"/>
          </p:cNvSpPr>
          <p:nvPr/>
        </p:nvSpPr>
        <p:spPr bwMode="auto">
          <a:xfrm>
            <a:off x="3508375" y="5403850"/>
            <a:ext cx="15144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200" b="1"/>
              <a:t>Millions of years ago</a:t>
            </a:r>
          </a:p>
        </p:txBody>
      </p:sp>
      <p:sp>
        <p:nvSpPr>
          <p:cNvPr id="560150" name="Text Box 22"/>
          <p:cNvSpPr txBox="1">
            <a:spLocks noChangeArrowheads="1"/>
          </p:cNvSpPr>
          <p:nvPr/>
        </p:nvSpPr>
        <p:spPr bwMode="auto">
          <a:xfrm>
            <a:off x="2057400" y="4943475"/>
            <a:ext cx="8540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100" b="1"/>
              <a:t>PALEOZOIC</a:t>
            </a:r>
          </a:p>
        </p:txBody>
      </p:sp>
      <p:sp>
        <p:nvSpPr>
          <p:cNvPr id="560151" name="Text Box 23"/>
          <p:cNvSpPr txBox="1">
            <a:spLocks noChangeArrowheads="1"/>
          </p:cNvSpPr>
          <p:nvPr/>
        </p:nvSpPr>
        <p:spPr bwMode="auto">
          <a:xfrm>
            <a:off x="590550" y="5207000"/>
            <a:ext cx="254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100" b="1"/>
              <a:t>542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4788" y="1174750"/>
            <a:ext cx="8534400" cy="4597400"/>
          </a:xfrm>
        </p:spPr>
        <p:txBody>
          <a:bodyPr/>
          <a:lstStyle/>
          <a:p>
            <a:r>
              <a:rPr lang="en-US" sz="3000" b="1"/>
              <a:t>Maximum parsimony </a:t>
            </a:r>
            <a:r>
              <a:rPr lang="en-US" sz="3000"/>
              <a:t>assumes that the tree that requires the fewest evolutionary events (appearances of shared derived characters) is the most likely</a:t>
            </a:r>
          </a:p>
          <a:p>
            <a:r>
              <a:rPr lang="en-US" sz="3000"/>
              <a:t>The principle of </a:t>
            </a:r>
            <a:r>
              <a:rPr lang="en-US" sz="3000" b="1"/>
              <a:t>maximum likelihood </a:t>
            </a:r>
            <a:r>
              <a:rPr lang="en-US" sz="3000"/>
              <a:t>states that, given certain rules about how DNA changes over time, a tree can be found that reflects the most likely sequence of evolutionary events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98425" y="327819"/>
            <a:ext cx="8534400" cy="503238"/>
          </a:xfrm>
        </p:spPr>
        <p:txBody>
          <a:bodyPr>
            <a:normAutofit fontScale="90000"/>
          </a:bodyPr>
          <a:lstStyle/>
          <a:p>
            <a:r>
              <a:rPr lang="en-US" dirty="0"/>
              <a:t>Maximum Parsimony and Maximum Likelihood</a:t>
            </a:r>
            <a:endParaRPr lang="en-US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534400" cy="503238"/>
          </a:xfrm>
        </p:spPr>
        <p:txBody>
          <a:bodyPr>
            <a:normAutofit fontScale="90000"/>
          </a:bodyPr>
          <a:lstStyle/>
          <a:p>
            <a:r>
              <a:rPr lang="en-US"/>
              <a:t>Overview: Investigating the Tree of Life</a:t>
            </a:r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75" y="897096"/>
            <a:ext cx="8534400" cy="4737100"/>
          </a:xfrm>
        </p:spPr>
        <p:txBody>
          <a:bodyPr/>
          <a:lstStyle/>
          <a:p>
            <a:r>
              <a:rPr lang="en-US" sz="3000" b="1" dirty="0"/>
              <a:t>Phylogeny</a:t>
            </a:r>
            <a:r>
              <a:rPr lang="en-US" sz="3000" dirty="0"/>
              <a:t> is the evolutionary history of a species or group of related species</a:t>
            </a:r>
          </a:p>
          <a:p>
            <a:r>
              <a:rPr lang="en-US" sz="3000" dirty="0"/>
              <a:t>The discipline of </a:t>
            </a:r>
            <a:r>
              <a:rPr lang="en-US" sz="3000" b="1" dirty="0" err="1"/>
              <a:t>systematics</a:t>
            </a:r>
            <a:r>
              <a:rPr lang="en-US" sz="3000" b="1" dirty="0"/>
              <a:t> </a:t>
            </a:r>
            <a:r>
              <a:rPr lang="en-US" sz="3000" dirty="0"/>
              <a:t>classifies organisms and determines their evolutionary relationships</a:t>
            </a:r>
          </a:p>
          <a:p>
            <a:r>
              <a:rPr lang="en-US" sz="3000" dirty="0" err="1"/>
              <a:t>Systematists</a:t>
            </a:r>
            <a:r>
              <a:rPr lang="en-US" sz="3000" dirty="0"/>
              <a:t> use fossil, molecular, and genetic data to infer evolutionary relationships</a:t>
            </a:r>
          </a:p>
          <a:p>
            <a:pPr>
              <a:buFontTx/>
              <a:buNone/>
            </a:pPr>
            <a:endParaRPr lang="en-US" sz="3000" dirty="0"/>
          </a:p>
        </p:txBody>
      </p:sp>
      <p:pic>
        <p:nvPicPr>
          <p:cNvPr id="4" name="Picture 9" descr="26_02HumansFungiTree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37961" y="3981494"/>
            <a:ext cx="2672639" cy="23871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2183" name="Picture 7" descr="26_14-TreesDiffLikelihd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5788" y="136525"/>
            <a:ext cx="5432425" cy="6584950"/>
          </a:xfrm>
          <a:prstGeom prst="rect">
            <a:avLst/>
          </a:prstGeom>
          <a:noFill/>
        </p:spPr>
      </p:pic>
      <p:sp>
        <p:nvSpPr>
          <p:cNvPr id="562184" name="Rectangle 8"/>
          <p:cNvSpPr>
            <a:spLocks noChangeArrowheads="1"/>
          </p:cNvSpPr>
          <p:nvPr/>
        </p:nvSpPr>
        <p:spPr bwMode="auto">
          <a:xfrm>
            <a:off x="111125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r>
              <a:rPr kumimoji="0" lang="en-US" sz="1200">
                <a:solidFill>
                  <a:schemeClr val="tx2"/>
                </a:solidFill>
              </a:rPr>
              <a:t>Fig. 26-14</a:t>
            </a:r>
          </a:p>
        </p:txBody>
      </p:sp>
      <p:sp>
        <p:nvSpPr>
          <p:cNvPr id="562185" name="Text Box 9"/>
          <p:cNvSpPr txBox="1">
            <a:spLocks noChangeArrowheads="1"/>
          </p:cNvSpPr>
          <p:nvPr/>
        </p:nvSpPr>
        <p:spPr bwMode="auto">
          <a:xfrm>
            <a:off x="1898650" y="590550"/>
            <a:ext cx="9810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800" b="1"/>
              <a:t>Human</a:t>
            </a:r>
          </a:p>
        </p:txBody>
      </p:sp>
      <p:sp>
        <p:nvSpPr>
          <p:cNvPr id="562186" name="Text Box 10"/>
          <p:cNvSpPr txBox="1">
            <a:spLocks noChangeArrowheads="1"/>
          </p:cNvSpPr>
          <p:nvPr/>
        </p:nvSpPr>
        <p:spPr bwMode="auto">
          <a:xfrm>
            <a:off x="2705100" y="3467100"/>
            <a:ext cx="552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800" b="1"/>
              <a:t>15%</a:t>
            </a:r>
          </a:p>
        </p:txBody>
      </p:sp>
      <p:sp>
        <p:nvSpPr>
          <p:cNvPr id="562187" name="Text Box 11"/>
          <p:cNvSpPr txBox="1">
            <a:spLocks noChangeArrowheads="1"/>
          </p:cNvSpPr>
          <p:nvPr/>
        </p:nvSpPr>
        <p:spPr bwMode="auto">
          <a:xfrm>
            <a:off x="1971675" y="5934075"/>
            <a:ext cx="22002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800" b="1"/>
              <a:t>Tree 1: More likely</a:t>
            </a:r>
          </a:p>
        </p:txBody>
      </p:sp>
      <p:sp>
        <p:nvSpPr>
          <p:cNvPr id="562188" name="Text Box 12"/>
          <p:cNvSpPr txBox="1">
            <a:spLocks noChangeArrowheads="1"/>
          </p:cNvSpPr>
          <p:nvPr/>
        </p:nvSpPr>
        <p:spPr bwMode="auto">
          <a:xfrm>
            <a:off x="4699000" y="5934075"/>
            <a:ext cx="22002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800" b="1"/>
              <a:t>Tree 2: Less likely</a:t>
            </a:r>
          </a:p>
        </p:txBody>
      </p:sp>
      <p:sp>
        <p:nvSpPr>
          <p:cNvPr id="562189" name="Text Box 13"/>
          <p:cNvSpPr txBox="1">
            <a:spLocks noChangeArrowheads="1"/>
          </p:cNvSpPr>
          <p:nvPr/>
        </p:nvSpPr>
        <p:spPr bwMode="auto">
          <a:xfrm>
            <a:off x="1892300" y="6276975"/>
            <a:ext cx="36480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800" b="1"/>
              <a:t>(b) Comparison of possible trees</a:t>
            </a:r>
          </a:p>
        </p:txBody>
      </p:sp>
      <p:sp>
        <p:nvSpPr>
          <p:cNvPr id="562190" name="Text Box 14"/>
          <p:cNvSpPr txBox="1">
            <a:spLocks noChangeArrowheads="1"/>
          </p:cNvSpPr>
          <p:nvPr/>
        </p:nvSpPr>
        <p:spPr bwMode="auto">
          <a:xfrm>
            <a:off x="2701925" y="4352925"/>
            <a:ext cx="552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800" b="1"/>
              <a:t>15%</a:t>
            </a:r>
          </a:p>
        </p:txBody>
      </p:sp>
      <p:sp>
        <p:nvSpPr>
          <p:cNvPr id="562191" name="Text Box 15"/>
          <p:cNvSpPr txBox="1">
            <a:spLocks noChangeArrowheads="1"/>
          </p:cNvSpPr>
          <p:nvPr/>
        </p:nvSpPr>
        <p:spPr bwMode="auto">
          <a:xfrm>
            <a:off x="5314950" y="4308475"/>
            <a:ext cx="552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800" b="1"/>
              <a:t>15%</a:t>
            </a:r>
          </a:p>
        </p:txBody>
      </p:sp>
      <p:sp>
        <p:nvSpPr>
          <p:cNvPr id="562192" name="Text Box 16"/>
          <p:cNvSpPr txBox="1">
            <a:spLocks noChangeArrowheads="1"/>
          </p:cNvSpPr>
          <p:nvPr/>
        </p:nvSpPr>
        <p:spPr bwMode="auto">
          <a:xfrm>
            <a:off x="2200275" y="3908425"/>
            <a:ext cx="552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800" b="1"/>
              <a:t>5%</a:t>
            </a:r>
          </a:p>
        </p:txBody>
      </p:sp>
      <p:sp>
        <p:nvSpPr>
          <p:cNvPr id="562193" name="Text Box 17"/>
          <p:cNvSpPr txBox="1">
            <a:spLocks noChangeArrowheads="1"/>
          </p:cNvSpPr>
          <p:nvPr/>
        </p:nvSpPr>
        <p:spPr bwMode="auto">
          <a:xfrm>
            <a:off x="4616450" y="3460750"/>
            <a:ext cx="552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800" b="1"/>
              <a:t>5%</a:t>
            </a:r>
          </a:p>
        </p:txBody>
      </p:sp>
      <p:sp>
        <p:nvSpPr>
          <p:cNvPr id="562194" name="Text Box 18"/>
          <p:cNvSpPr txBox="1">
            <a:spLocks noChangeArrowheads="1"/>
          </p:cNvSpPr>
          <p:nvPr/>
        </p:nvSpPr>
        <p:spPr bwMode="auto">
          <a:xfrm>
            <a:off x="4692650" y="4749800"/>
            <a:ext cx="552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800" b="1"/>
              <a:t>10%</a:t>
            </a:r>
          </a:p>
        </p:txBody>
      </p:sp>
      <p:sp>
        <p:nvSpPr>
          <p:cNvPr id="562195" name="Text Box 19"/>
          <p:cNvSpPr txBox="1">
            <a:spLocks noChangeArrowheads="1"/>
          </p:cNvSpPr>
          <p:nvPr/>
        </p:nvSpPr>
        <p:spPr bwMode="auto">
          <a:xfrm>
            <a:off x="5657850" y="5187950"/>
            <a:ext cx="552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800" b="1"/>
              <a:t>25%</a:t>
            </a:r>
          </a:p>
        </p:txBody>
      </p:sp>
      <p:sp>
        <p:nvSpPr>
          <p:cNvPr id="562196" name="Text Box 20"/>
          <p:cNvSpPr txBox="1">
            <a:spLocks noChangeArrowheads="1"/>
          </p:cNvSpPr>
          <p:nvPr/>
        </p:nvSpPr>
        <p:spPr bwMode="auto">
          <a:xfrm>
            <a:off x="2701925" y="5203825"/>
            <a:ext cx="552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800" b="1"/>
              <a:t>20%</a:t>
            </a:r>
          </a:p>
        </p:txBody>
      </p:sp>
      <p:sp>
        <p:nvSpPr>
          <p:cNvPr id="562197" name="Text Box 21"/>
          <p:cNvSpPr txBox="1">
            <a:spLocks noChangeArrowheads="1"/>
          </p:cNvSpPr>
          <p:nvPr/>
        </p:nvSpPr>
        <p:spPr bwMode="auto">
          <a:xfrm>
            <a:off x="6254750" y="565150"/>
            <a:ext cx="552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800" b="1"/>
              <a:t>40%</a:t>
            </a:r>
          </a:p>
        </p:txBody>
      </p:sp>
      <p:sp>
        <p:nvSpPr>
          <p:cNvPr id="562198" name="Text Box 22"/>
          <p:cNvSpPr txBox="1">
            <a:spLocks noChangeArrowheads="1"/>
          </p:cNvSpPr>
          <p:nvPr/>
        </p:nvSpPr>
        <p:spPr bwMode="auto">
          <a:xfrm>
            <a:off x="6254750" y="1120775"/>
            <a:ext cx="552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800" b="1"/>
              <a:t>40%</a:t>
            </a:r>
          </a:p>
        </p:txBody>
      </p:sp>
      <p:sp>
        <p:nvSpPr>
          <p:cNvPr id="562199" name="Text Box 23"/>
          <p:cNvSpPr txBox="1">
            <a:spLocks noChangeArrowheads="1"/>
          </p:cNvSpPr>
          <p:nvPr/>
        </p:nvSpPr>
        <p:spPr bwMode="auto">
          <a:xfrm>
            <a:off x="4746625" y="568325"/>
            <a:ext cx="552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800" b="1"/>
              <a:t>30%</a:t>
            </a:r>
          </a:p>
        </p:txBody>
      </p:sp>
      <p:sp>
        <p:nvSpPr>
          <p:cNvPr id="562200" name="Text Box 24"/>
          <p:cNvSpPr txBox="1">
            <a:spLocks noChangeArrowheads="1"/>
          </p:cNvSpPr>
          <p:nvPr/>
        </p:nvSpPr>
        <p:spPr bwMode="auto">
          <a:xfrm>
            <a:off x="3403600" y="568325"/>
            <a:ext cx="196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800" b="1"/>
              <a:t>0</a:t>
            </a:r>
          </a:p>
        </p:txBody>
      </p:sp>
      <p:sp>
        <p:nvSpPr>
          <p:cNvPr id="562201" name="Text Box 25"/>
          <p:cNvSpPr txBox="1">
            <a:spLocks noChangeArrowheads="1"/>
          </p:cNvSpPr>
          <p:nvPr/>
        </p:nvSpPr>
        <p:spPr bwMode="auto">
          <a:xfrm>
            <a:off x="6423025" y="1682750"/>
            <a:ext cx="285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800" b="1"/>
              <a:t>0</a:t>
            </a:r>
          </a:p>
        </p:txBody>
      </p:sp>
      <p:sp>
        <p:nvSpPr>
          <p:cNvPr id="562202" name="Text Box 26"/>
          <p:cNvSpPr txBox="1">
            <a:spLocks noChangeArrowheads="1"/>
          </p:cNvSpPr>
          <p:nvPr/>
        </p:nvSpPr>
        <p:spPr bwMode="auto">
          <a:xfrm>
            <a:off x="4914900" y="1133475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800" b="1"/>
              <a:t>0</a:t>
            </a:r>
          </a:p>
        </p:txBody>
      </p:sp>
      <p:sp>
        <p:nvSpPr>
          <p:cNvPr id="562203" name="Text Box 27"/>
          <p:cNvSpPr txBox="1">
            <a:spLocks noChangeArrowheads="1"/>
          </p:cNvSpPr>
          <p:nvPr/>
        </p:nvSpPr>
        <p:spPr bwMode="auto">
          <a:xfrm>
            <a:off x="1892300" y="2187575"/>
            <a:ext cx="6035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800" b="1"/>
              <a:t>(a) Percentage differences between sequences</a:t>
            </a:r>
          </a:p>
        </p:txBody>
      </p:sp>
      <p:sp>
        <p:nvSpPr>
          <p:cNvPr id="562204" name="Text Box 28"/>
          <p:cNvSpPr txBox="1">
            <a:spLocks noChangeArrowheads="1"/>
          </p:cNvSpPr>
          <p:nvPr/>
        </p:nvSpPr>
        <p:spPr bwMode="auto">
          <a:xfrm>
            <a:off x="3082925" y="133350"/>
            <a:ext cx="9810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800" b="1"/>
              <a:t>Human</a:t>
            </a:r>
          </a:p>
        </p:txBody>
      </p:sp>
      <p:sp>
        <p:nvSpPr>
          <p:cNvPr id="562205" name="Text Box 29"/>
          <p:cNvSpPr txBox="1">
            <a:spLocks noChangeArrowheads="1"/>
          </p:cNvSpPr>
          <p:nvPr/>
        </p:nvSpPr>
        <p:spPr bwMode="auto">
          <a:xfrm>
            <a:off x="4397375" y="130175"/>
            <a:ext cx="1209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800" b="1"/>
              <a:t>Mushroom</a:t>
            </a:r>
          </a:p>
        </p:txBody>
      </p:sp>
      <p:sp>
        <p:nvSpPr>
          <p:cNvPr id="562206" name="Text Box 30"/>
          <p:cNvSpPr txBox="1">
            <a:spLocks noChangeArrowheads="1"/>
          </p:cNvSpPr>
          <p:nvPr/>
        </p:nvSpPr>
        <p:spPr bwMode="auto">
          <a:xfrm>
            <a:off x="1876425" y="1155700"/>
            <a:ext cx="1209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800" b="1"/>
              <a:t>Mushroom</a:t>
            </a:r>
          </a:p>
        </p:txBody>
      </p:sp>
      <p:sp>
        <p:nvSpPr>
          <p:cNvPr id="562207" name="Text Box 31"/>
          <p:cNvSpPr txBox="1">
            <a:spLocks noChangeArrowheads="1"/>
          </p:cNvSpPr>
          <p:nvPr/>
        </p:nvSpPr>
        <p:spPr bwMode="auto">
          <a:xfrm>
            <a:off x="1876425" y="1701800"/>
            <a:ext cx="6889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800" b="1"/>
              <a:t>Tulip</a:t>
            </a:r>
          </a:p>
        </p:txBody>
      </p:sp>
      <p:sp>
        <p:nvSpPr>
          <p:cNvPr id="562208" name="Text Box 32"/>
          <p:cNvSpPr txBox="1">
            <a:spLocks noChangeArrowheads="1"/>
          </p:cNvSpPr>
          <p:nvPr/>
        </p:nvSpPr>
        <p:spPr bwMode="auto">
          <a:xfrm>
            <a:off x="6203950" y="136525"/>
            <a:ext cx="6889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800" b="1"/>
              <a:t>Tulip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232" name="Picture 8" descr="26_15ParsimonyExample_1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3" y="581025"/>
            <a:ext cx="8548687" cy="5694363"/>
          </a:xfrm>
          <a:prstGeom prst="rect">
            <a:avLst/>
          </a:prstGeom>
          <a:noFill/>
        </p:spPr>
      </p:pic>
      <p:sp>
        <p:nvSpPr>
          <p:cNvPr id="564233" name="Rectangle 9"/>
          <p:cNvSpPr>
            <a:spLocks noChangeArrowheads="1"/>
          </p:cNvSpPr>
          <p:nvPr/>
        </p:nvSpPr>
        <p:spPr bwMode="auto">
          <a:xfrm>
            <a:off x="111125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r>
              <a:rPr kumimoji="0" lang="en-US" sz="1200">
                <a:solidFill>
                  <a:schemeClr val="tx2"/>
                </a:solidFill>
              </a:rPr>
              <a:t>Fig. 26-15-1</a:t>
            </a:r>
          </a:p>
        </p:txBody>
      </p:sp>
      <p:sp>
        <p:nvSpPr>
          <p:cNvPr id="564234" name="Text Box 10"/>
          <p:cNvSpPr txBox="1">
            <a:spLocks noChangeArrowheads="1"/>
          </p:cNvSpPr>
          <p:nvPr/>
        </p:nvSpPr>
        <p:spPr bwMode="auto">
          <a:xfrm>
            <a:off x="1476375" y="3152775"/>
            <a:ext cx="14509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2400" b="1"/>
              <a:t>Species </a:t>
            </a:r>
            <a:r>
              <a:rPr kumimoji="0" lang="en-US" sz="2400" b="1">
                <a:latin typeface="Times" pitchFamily="24" charset="0"/>
              </a:rPr>
              <a:t>I</a:t>
            </a:r>
            <a:endParaRPr kumimoji="0" lang="en-US" sz="2400" b="1"/>
          </a:p>
        </p:txBody>
      </p:sp>
      <p:sp>
        <p:nvSpPr>
          <p:cNvPr id="564235" name="Text Box 11"/>
          <p:cNvSpPr txBox="1">
            <a:spLocks noChangeArrowheads="1"/>
          </p:cNvSpPr>
          <p:nvPr/>
        </p:nvSpPr>
        <p:spPr bwMode="auto">
          <a:xfrm>
            <a:off x="2146300" y="3914775"/>
            <a:ext cx="50657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2400" b="1"/>
              <a:t>Three phylogenetic hypotheses:</a:t>
            </a:r>
          </a:p>
        </p:txBody>
      </p:sp>
      <p:sp>
        <p:nvSpPr>
          <p:cNvPr id="564236" name="Text Box 12"/>
          <p:cNvSpPr txBox="1">
            <a:spLocks noChangeArrowheads="1"/>
          </p:cNvSpPr>
          <p:nvPr/>
        </p:nvSpPr>
        <p:spPr bwMode="auto">
          <a:xfrm>
            <a:off x="3775075" y="3152775"/>
            <a:ext cx="17557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2400" b="1"/>
              <a:t>Species </a:t>
            </a:r>
            <a:r>
              <a:rPr kumimoji="0" lang="en-US" sz="2400" b="1">
                <a:latin typeface="Times" pitchFamily="24" charset="0"/>
              </a:rPr>
              <a:t>II</a:t>
            </a:r>
            <a:endParaRPr kumimoji="0" lang="en-US" sz="2400" b="1"/>
          </a:p>
        </p:txBody>
      </p:sp>
      <p:sp>
        <p:nvSpPr>
          <p:cNvPr id="564237" name="Text Box 13"/>
          <p:cNvSpPr txBox="1">
            <a:spLocks noChangeArrowheads="1"/>
          </p:cNvSpPr>
          <p:nvPr/>
        </p:nvSpPr>
        <p:spPr bwMode="auto">
          <a:xfrm>
            <a:off x="6010275" y="3140075"/>
            <a:ext cx="17557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2400" b="1"/>
              <a:t>Species </a:t>
            </a:r>
            <a:r>
              <a:rPr kumimoji="0" lang="en-US" sz="2400" b="1">
                <a:latin typeface="Times" pitchFamily="24" charset="0"/>
              </a:rPr>
              <a:t>III</a:t>
            </a:r>
          </a:p>
        </p:txBody>
      </p:sp>
      <p:sp>
        <p:nvSpPr>
          <p:cNvPr id="564238" name="Text Box 14"/>
          <p:cNvSpPr txBox="1">
            <a:spLocks noChangeArrowheads="1"/>
          </p:cNvSpPr>
          <p:nvPr/>
        </p:nvSpPr>
        <p:spPr bwMode="auto">
          <a:xfrm>
            <a:off x="2162175" y="4333875"/>
            <a:ext cx="1428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2400" b="1">
                <a:latin typeface="Times" pitchFamily="24" charset="0"/>
              </a:rPr>
              <a:t>I</a:t>
            </a:r>
          </a:p>
        </p:txBody>
      </p:sp>
      <p:sp>
        <p:nvSpPr>
          <p:cNvPr id="564239" name="Text Box 15"/>
          <p:cNvSpPr txBox="1">
            <a:spLocks noChangeArrowheads="1"/>
          </p:cNvSpPr>
          <p:nvPr/>
        </p:nvSpPr>
        <p:spPr bwMode="auto">
          <a:xfrm>
            <a:off x="2174875" y="5070475"/>
            <a:ext cx="2698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2400" b="1">
                <a:latin typeface="Times" pitchFamily="24" charset="0"/>
              </a:rPr>
              <a:t>II</a:t>
            </a:r>
          </a:p>
        </p:txBody>
      </p:sp>
      <p:sp>
        <p:nvSpPr>
          <p:cNvPr id="564240" name="Text Box 16"/>
          <p:cNvSpPr txBox="1">
            <a:spLocks noChangeArrowheads="1"/>
          </p:cNvSpPr>
          <p:nvPr/>
        </p:nvSpPr>
        <p:spPr bwMode="auto">
          <a:xfrm>
            <a:off x="2162175" y="5807075"/>
            <a:ext cx="3968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2400" b="1">
                <a:latin typeface="Times" pitchFamily="24" charset="0"/>
              </a:rPr>
              <a:t>III</a:t>
            </a:r>
          </a:p>
        </p:txBody>
      </p:sp>
      <p:sp>
        <p:nvSpPr>
          <p:cNvPr id="564241" name="Text Box 17"/>
          <p:cNvSpPr txBox="1">
            <a:spLocks noChangeArrowheads="1"/>
          </p:cNvSpPr>
          <p:nvPr/>
        </p:nvSpPr>
        <p:spPr bwMode="auto">
          <a:xfrm>
            <a:off x="5413375" y="4333875"/>
            <a:ext cx="1428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2400" b="1">
                <a:latin typeface="Times" pitchFamily="24" charset="0"/>
              </a:rPr>
              <a:t>I</a:t>
            </a:r>
          </a:p>
        </p:txBody>
      </p:sp>
      <p:sp>
        <p:nvSpPr>
          <p:cNvPr id="564242" name="Text Box 18"/>
          <p:cNvSpPr txBox="1">
            <a:spLocks noChangeArrowheads="1"/>
          </p:cNvSpPr>
          <p:nvPr/>
        </p:nvSpPr>
        <p:spPr bwMode="auto">
          <a:xfrm>
            <a:off x="8461375" y="5794375"/>
            <a:ext cx="1428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2400" b="1">
                <a:latin typeface="Times" pitchFamily="24" charset="0"/>
              </a:rPr>
              <a:t>I</a:t>
            </a:r>
          </a:p>
        </p:txBody>
      </p:sp>
      <p:sp>
        <p:nvSpPr>
          <p:cNvPr id="564243" name="Text Box 19"/>
          <p:cNvSpPr txBox="1">
            <a:spLocks noChangeArrowheads="1"/>
          </p:cNvSpPr>
          <p:nvPr/>
        </p:nvSpPr>
        <p:spPr bwMode="auto">
          <a:xfrm>
            <a:off x="5400675" y="5807075"/>
            <a:ext cx="2698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2400" b="1">
                <a:latin typeface="Times" pitchFamily="24" charset="0"/>
              </a:rPr>
              <a:t>II</a:t>
            </a:r>
          </a:p>
        </p:txBody>
      </p:sp>
      <p:sp>
        <p:nvSpPr>
          <p:cNvPr id="564244" name="Text Box 20"/>
          <p:cNvSpPr txBox="1">
            <a:spLocks noChangeArrowheads="1"/>
          </p:cNvSpPr>
          <p:nvPr/>
        </p:nvSpPr>
        <p:spPr bwMode="auto">
          <a:xfrm>
            <a:off x="8461375" y="5083175"/>
            <a:ext cx="2698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2400" b="1">
                <a:latin typeface="Times" pitchFamily="24" charset="0"/>
              </a:rPr>
              <a:t>II</a:t>
            </a:r>
          </a:p>
        </p:txBody>
      </p:sp>
      <p:sp>
        <p:nvSpPr>
          <p:cNvPr id="564245" name="Text Box 21"/>
          <p:cNvSpPr txBox="1">
            <a:spLocks noChangeArrowheads="1"/>
          </p:cNvSpPr>
          <p:nvPr/>
        </p:nvSpPr>
        <p:spPr bwMode="auto">
          <a:xfrm>
            <a:off x="5413375" y="5095875"/>
            <a:ext cx="3968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2400" b="1">
                <a:latin typeface="Times" pitchFamily="24" charset="0"/>
              </a:rPr>
              <a:t>III</a:t>
            </a:r>
          </a:p>
        </p:txBody>
      </p:sp>
      <p:sp>
        <p:nvSpPr>
          <p:cNvPr id="564246" name="Text Box 22"/>
          <p:cNvSpPr txBox="1">
            <a:spLocks noChangeArrowheads="1"/>
          </p:cNvSpPr>
          <p:nvPr/>
        </p:nvSpPr>
        <p:spPr bwMode="auto">
          <a:xfrm>
            <a:off x="8461375" y="4346575"/>
            <a:ext cx="3968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2400" b="1">
                <a:latin typeface="Times" pitchFamily="24" charset="0"/>
              </a:rPr>
              <a:t>III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1442" name="Picture 2" descr="26_15ParsimonyExample_4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3" y="484188"/>
            <a:ext cx="8548687" cy="5889625"/>
          </a:xfrm>
          <a:prstGeom prst="rect">
            <a:avLst/>
          </a:prstGeom>
          <a:noFill/>
        </p:spPr>
      </p:pic>
      <p:sp>
        <p:nvSpPr>
          <p:cNvPr id="701443" name="Rectangle 3"/>
          <p:cNvSpPr>
            <a:spLocks noChangeArrowheads="1"/>
          </p:cNvSpPr>
          <p:nvPr/>
        </p:nvSpPr>
        <p:spPr bwMode="auto">
          <a:xfrm>
            <a:off x="111125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r>
              <a:rPr kumimoji="0" lang="en-US" sz="1200">
                <a:solidFill>
                  <a:schemeClr val="tx2"/>
                </a:solidFill>
              </a:rPr>
              <a:t>Fig. 26-15-4</a:t>
            </a:r>
          </a:p>
        </p:txBody>
      </p:sp>
      <p:sp>
        <p:nvSpPr>
          <p:cNvPr id="701444" name="Text Box 4"/>
          <p:cNvSpPr txBox="1">
            <a:spLocks noChangeArrowheads="1"/>
          </p:cNvSpPr>
          <p:nvPr/>
        </p:nvSpPr>
        <p:spPr bwMode="auto">
          <a:xfrm>
            <a:off x="508000" y="1127125"/>
            <a:ext cx="8540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500" b="1"/>
              <a:t>Species </a:t>
            </a:r>
            <a:r>
              <a:rPr kumimoji="0" lang="en-US" sz="1500" b="1">
                <a:latin typeface="Times" pitchFamily="24" charset="0"/>
              </a:rPr>
              <a:t>I</a:t>
            </a:r>
            <a:endParaRPr kumimoji="0" lang="en-US" sz="1500" b="1"/>
          </a:p>
        </p:txBody>
      </p:sp>
      <p:sp>
        <p:nvSpPr>
          <p:cNvPr id="701445" name="Text Box 5"/>
          <p:cNvSpPr txBox="1">
            <a:spLocks noChangeArrowheads="1"/>
          </p:cNvSpPr>
          <p:nvPr/>
        </p:nvSpPr>
        <p:spPr bwMode="auto">
          <a:xfrm>
            <a:off x="2241550" y="485775"/>
            <a:ext cx="4937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500" b="1"/>
              <a:t>Site</a:t>
            </a:r>
          </a:p>
        </p:txBody>
      </p:sp>
      <p:sp>
        <p:nvSpPr>
          <p:cNvPr id="701446" name="Text Box 6"/>
          <p:cNvSpPr txBox="1">
            <a:spLocks noChangeArrowheads="1"/>
          </p:cNvSpPr>
          <p:nvPr/>
        </p:nvSpPr>
        <p:spPr bwMode="auto">
          <a:xfrm>
            <a:off x="431800" y="1555750"/>
            <a:ext cx="10445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500" b="1"/>
              <a:t>Species </a:t>
            </a:r>
            <a:r>
              <a:rPr kumimoji="0" lang="en-US" sz="1500" b="1">
                <a:latin typeface="Times" pitchFamily="24" charset="0"/>
              </a:rPr>
              <a:t>II</a:t>
            </a:r>
            <a:endParaRPr kumimoji="0" lang="en-US" sz="1500" b="1"/>
          </a:p>
        </p:txBody>
      </p:sp>
      <p:sp>
        <p:nvSpPr>
          <p:cNvPr id="701447" name="Text Box 7"/>
          <p:cNvSpPr txBox="1">
            <a:spLocks noChangeArrowheads="1"/>
          </p:cNvSpPr>
          <p:nvPr/>
        </p:nvSpPr>
        <p:spPr bwMode="auto">
          <a:xfrm>
            <a:off x="358775" y="1984375"/>
            <a:ext cx="10445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500" b="1"/>
              <a:t>Species </a:t>
            </a:r>
            <a:r>
              <a:rPr kumimoji="0" lang="en-US" sz="1500" b="1">
                <a:latin typeface="Times" pitchFamily="24" charset="0"/>
              </a:rPr>
              <a:t>III</a:t>
            </a:r>
            <a:endParaRPr kumimoji="0" lang="en-US" sz="1500" b="1"/>
          </a:p>
        </p:txBody>
      </p:sp>
      <p:sp>
        <p:nvSpPr>
          <p:cNvPr id="701448" name="Text Box 8"/>
          <p:cNvSpPr txBox="1">
            <a:spLocks noChangeArrowheads="1"/>
          </p:cNvSpPr>
          <p:nvPr/>
        </p:nvSpPr>
        <p:spPr bwMode="auto">
          <a:xfrm>
            <a:off x="4819650" y="1158875"/>
            <a:ext cx="142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500" b="1">
                <a:latin typeface="Times" pitchFamily="24" charset="0"/>
              </a:rPr>
              <a:t>I</a:t>
            </a:r>
          </a:p>
        </p:txBody>
      </p:sp>
      <p:sp>
        <p:nvSpPr>
          <p:cNvPr id="701449" name="Text Box 9"/>
          <p:cNvSpPr txBox="1">
            <a:spLocks noChangeArrowheads="1"/>
          </p:cNvSpPr>
          <p:nvPr/>
        </p:nvSpPr>
        <p:spPr bwMode="auto">
          <a:xfrm>
            <a:off x="4822825" y="1622425"/>
            <a:ext cx="269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500" b="1">
                <a:latin typeface="Times" pitchFamily="24" charset="0"/>
              </a:rPr>
              <a:t>II</a:t>
            </a:r>
          </a:p>
        </p:txBody>
      </p:sp>
      <p:sp>
        <p:nvSpPr>
          <p:cNvPr id="701450" name="Text Box 10"/>
          <p:cNvSpPr txBox="1">
            <a:spLocks noChangeArrowheads="1"/>
          </p:cNvSpPr>
          <p:nvPr/>
        </p:nvSpPr>
        <p:spPr bwMode="auto">
          <a:xfrm>
            <a:off x="4819650" y="2089150"/>
            <a:ext cx="396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500" b="1">
                <a:latin typeface="Times" pitchFamily="24" charset="0"/>
              </a:rPr>
              <a:t>III</a:t>
            </a:r>
          </a:p>
        </p:txBody>
      </p:sp>
      <p:sp>
        <p:nvSpPr>
          <p:cNvPr id="701451" name="Text Box 11"/>
          <p:cNvSpPr txBox="1">
            <a:spLocks noChangeArrowheads="1"/>
          </p:cNvSpPr>
          <p:nvPr/>
        </p:nvSpPr>
        <p:spPr bwMode="auto">
          <a:xfrm>
            <a:off x="6765925" y="1146175"/>
            <a:ext cx="142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500" b="1">
                <a:latin typeface="Times" pitchFamily="24" charset="0"/>
              </a:rPr>
              <a:t>I</a:t>
            </a:r>
          </a:p>
        </p:txBody>
      </p:sp>
      <p:sp>
        <p:nvSpPr>
          <p:cNvPr id="701452" name="Text Box 12"/>
          <p:cNvSpPr txBox="1">
            <a:spLocks noChangeArrowheads="1"/>
          </p:cNvSpPr>
          <p:nvPr/>
        </p:nvSpPr>
        <p:spPr bwMode="auto">
          <a:xfrm>
            <a:off x="8594725" y="2085975"/>
            <a:ext cx="142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500" b="1">
                <a:latin typeface="Times" pitchFamily="24" charset="0"/>
              </a:rPr>
              <a:t>I</a:t>
            </a:r>
          </a:p>
        </p:txBody>
      </p:sp>
      <p:sp>
        <p:nvSpPr>
          <p:cNvPr id="701453" name="Text Box 13"/>
          <p:cNvSpPr txBox="1">
            <a:spLocks noChangeArrowheads="1"/>
          </p:cNvSpPr>
          <p:nvPr/>
        </p:nvSpPr>
        <p:spPr bwMode="auto">
          <a:xfrm>
            <a:off x="6772275" y="2073275"/>
            <a:ext cx="269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500" b="1">
                <a:latin typeface="Times" pitchFamily="24" charset="0"/>
              </a:rPr>
              <a:t>II</a:t>
            </a:r>
          </a:p>
        </p:txBody>
      </p:sp>
      <p:sp>
        <p:nvSpPr>
          <p:cNvPr id="701454" name="Text Box 14"/>
          <p:cNvSpPr txBox="1">
            <a:spLocks noChangeArrowheads="1"/>
          </p:cNvSpPr>
          <p:nvPr/>
        </p:nvSpPr>
        <p:spPr bwMode="auto">
          <a:xfrm>
            <a:off x="8597900" y="1622425"/>
            <a:ext cx="269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500" b="1">
                <a:latin typeface="Times" pitchFamily="24" charset="0"/>
              </a:rPr>
              <a:t>II</a:t>
            </a:r>
          </a:p>
        </p:txBody>
      </p:sp>
      <p:sp>
        <p:nvSpPr>
          <p:cNvPr id="701455" name="Text Box 15"/>
          <p:cNvSpPr txBox="1">
            <a:spLocks noChangeArrowheads="1"/>
          </p:cNvSpPr>
          <p:nvPr/>
        </p:nvSpPr>
        <p:spPr bwMode="auto">
          <a:xfrm>
            <a:off x="6769100" y="1609725"/>
            <a:ext cx="396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500" b="1">
                <a:latin typeface="Times" pitchFamily="24" charset="0"/>
              </a:rPr>
              <a:t>III</a:t>
            </a:r>
          </a:p>
        </p:txBody>
      </p:sp>
      <p:sp>
        <p:nvSpPr>
          <p:cNvPr id="701456" name="Text Box 16"/>
          <p:cNvSpPr txBox="1">
            <a:spLocks noChangeArrowheads="1"/>
          </p:cNvSpPr>
          <p:nvPr/>
        </p:nvSpPr>
        <p:spPr bwMode="auto">
          <a:xfrm>
            <a:off x="8594725" y="1162050"/>
            <a:ext cx="396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500" b="1">
                <a:latin typeface="Times" pitchFamily="24" charset="0"/>
              </a:rPr>
              <a:t>III</a:t>
            </a:r>
          </a:p>
        </p:txBody>
      </p:sp>
      <p:sp>
        <p:nvSpPr>
          <p:cNvPr id="701457" name="Text Box 17"/>
          <p:cNvSpPr txBox="1">
            <a:spLocks noChangeArrowheads="1"/>
          </p:cNvSpPr>
          <p:nvPr/>
        </p:nvSpPr>
        <p:spPr bwMode="auto">
          <a:xfrm>
            <a:off x="466725" y="2425700"/>
            <a:ext cx="9048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kumimoji="0" lang="en-US" sz="1500" b="1"/>
              <a:t>Ancestral</a:t>
            </a:r>
          </a:p>
          <a:p>
            <a:pPr algn="ctr">
              <a:lnSpc>
                <a:spcPct val="90000"/>
              </a:lnSpc>
            </a:pPr>
            <a:r>
              <a:rPr kumimoji="0" lang="en-US" sz="1500" b="1"/>
              <a:t>sequence</a:t>
            </a:r>
          </a:p>
        </p:txBody>
      </p:sp>
      <p:sp>
        <p:nvSpPr>
          <p:cNvPr id="701458" name="Text Box 18"/>
          <p:cNvSpPr txBox="1">
            <a:spLocks noChangeArrowheads="1"/>
          </p:cNvSpPr>
          <p:nvPr/>
        </p:nvSpPr>
        <p:spPr bwMode="auto">
          <a:xfrm>
            <a:off x="3921125" y="1244600"/>
            <a:ext cx="3540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400" b="1"/>
              <a:t>1/C</a:t>
            </a:r>
          </a:p>
        </p:txBody>
      </p:sp>
      <p:sp>
        <p:nvSpPr>
          <p:cNvPr id="701459" name="Text Box 19"/>
          <p:cNvSpPr txBox="1">
            <a:spLocks noChangeArrowheads="1"/>
          </p:cNvSpPr>
          <p:nvPr/>
        </p:nvSpPr>
        <p:spPr bwMode="auto">
          <a:xfrm>
            <a:off x="6273800" y="1012825"/>
            <a:ext cx="3540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400" b="1"/>
              <a:t>1/C</a:t>
            </a:r>
          </a:p>
        </p:txBody>
      </p:sp>
      <p:sp>
        <p:nvSpPr>
          <p:cNvPr id="701460" name="Text Box 20"/>
          <p:cNvSpPr txBox="1">
            <a:spLocks noChangeArrowheads="1"/>
          </p:cNvSpPr>
          <p:nvPr/>
        </p:nvSpPr>
        <p:spPr bwMode="auto">
          <a:xfrm>
            <a:off x="6118225" y="2349500"/>
            <a:ext cx="3540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400" b="1"/>
              <a:t>1/C</a:t>
            </a:r>
          </a:p>
        </p:txBody>
      </p:sp>
      <p:sp>
        <p:nvSpPr>
          <p:cNvPr id="701461" name="Text Box 21"/>
          <p:cNvSpPr txBox="1">
            <a:spLocks noChangeArrowheads="1"/>
          </p:cNvSpPr>
          <p:nvPr/>
        </p:nvSpPr>
        <p:spPr bwMode="auto">
          <a:xfrm>
            <a:off x="8169275" y="1876425"/>
            <a:ext cx="3540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400" b="1"/>
              <a:t>1/C</a:t>
            </a:r>
          </a:p>
        </p:txBody>
      </p:sp>
      <p:sp>
        <p:nvSpPr>
          <p:cNvPr id="701462" name="Text Box 22"/>
          <p:cNvSpPr txBox="1">
            <a:spLocks noChangeArrowheads="1"/>
          </p:cNvSpPr>
          <p:nvPr/>
        </p:nvSpPr>
        <p:spPr bwMode="auto">
          <a:xfrm>
            <a:off x="7988300" y="2349500"/>
            <a:ext cx="3540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400" b="1"/>
              <a:t>1/C</a:t>
            </a:r>
          </a:p>
        </p:txBody>
      </p:sp>
      <p:sp>
        <p:nvSpPr>
          <p:cNvPr id="701463" name="Text Box 23"/>
          <p:cNvSpPr txBox="1">
            <a:spLocks noChangeArrowheads="1"/>
          </p:cNvSpPr>
          <p:nvPr/>
        </p:nvSpPr>
        <p:spPr bwMode="auto">
          <a:xfrm>
            <a:off x="3063875" y="742950"/>
            <a:ext cx="1381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500" b="1"/>
              <a:t>4</a:t>
            </a:r>
          </a:p>
        </p:txBody>
      </p:sp>
      <p:sp>
        <p:nvSpPr>
          <p:cNvPr id="701464" name="Text Box 24"/>
          <p:cNvSpPr txBox="1">
            <a:spLocks noChangeArrowheads="1"/>
          </p:cNvSpPr>
          <p:nvPr/>
        </p:nvSpPr>
        <p:spPr bwMode="auto">
          <a:xfrm>
            <a:off x="2600325" y="746125"/>
            <a:ext cx="1381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500" b="1"/>
              <a:t>3</a:t>
            </a:r>
          </a:p>
        </p:txBody>
      </p:sp>
      <p:sp>
        <p:nvSpPr>
          <p:cNvPr id="701465" name="Text Box 25"/>
          <p:cNvSpPr txBox="1">
            <a:spLocks noChangeArrowheads="1"/>
          </p:cNvSpPr>
          <p:nvPr/>
        </p:nvSpPr>
        <p:spPr bwMode="auto">
          <a:xfrm>
            <a:off x="2127250" y="746125"/>
            <a:ext cx="1381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500" b="1"/>
              <a:t>2</a:t>
            </a:r>
          </a:p>
        </p:txBody>
      </p:sp>
      <p:sp>
        <p:nvSpPr>
          <p:cNvPr id="701466" name="Text Box 26"/>
          <p:cNvSpPr txBox="1">
            <a:spLocks noChangeArrowheads="1"/>
          </p:cNvSpPr>
          <p:nvPr/>
        </p:nvSpPr>
        <p:spPr bwMode="auto">
          <a:xfrm>
            <a:off x="1660525" y="746125"/>
            <a:ext cx="1381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500" b="1"/>
              <a:t>1</a:t>
            </a:r>
          </a:p>
        </p:txBody>
      </p:sp>
      <p:sp>
        <p:nvSpPr>
          <p:cNvPr id="701467" name="Text Box 27"/>
          <p:cNvSpPr txBox="1">
            <a:spLocks noChangeArrowheads="1"/>
          </p:cNvSpPr>
          <p:nvPr/>
        </p:nvSpPr>
        <p:spPr bwMode="auto">
          <a:xfrm>
            <a:off x="1651000" y="1130300"/>
            <a:ext cx="1381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500" b="1"/>
              <a:t>C</a:t>
            </a:r>
          </a:p>
        </p:txBody>
      </p:sp>
      <p:sp>
        <p:nvSpPr>
          <p:cNvPr id="701468" name="Text Box 28"/>
          <p:cNvSpPr txBox="1">
            <a:spLocks noChangeArrowheads="1"/>
          </p:cNvSpPr>
          <p:nvPr/>
        </p:nvSpPr>
        <p:spPr bwMode="auto">
          <a:xfrm>
            <a:off x="1644650" y="1555750"/>
            <a:ext cx="1381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500" b="1"/>
              <a:t>C</a:t>
            </a:r>
          </a:p>
        </p:txBody>
      </p:sp>
      <p:sp>
        <p:nvSpPr>
          <p:cNvPr id="701469" name="Text Box 29"/>
          <p:cNvSpPr txBox="1">
            <a:spLocks noChangeArrowheads="1"/>
          </p:cNvSpPr>
          <p:nvPr/>
        </p:nvSpPr>
        <p:spPr bwMode="auto">
          <a:xfrm>
            <a:off x="3048000" y="1558925"/>
            <a:ext cx="1381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500" b="1"/>
              <a:t>C</a:t>
            </a:r>
          </a:p>
        </p:txBody>
      </p:sp>
      <p:sp>
        <p:nvSpPr>
          <p:cNvPr id="701470" name="Text Box 30"/>
          <p:cNvSpPr txBox="1">
            <a:spLocks noChangeArrowheads="1"/>
          </p:cNvSpPr>
          <p:nvPr/>
        </p:nvSpPr>
        <p:spPr bwMode="auto">
          <a:xfrm>
            <a:off x="3048000" y="1987550"/>
            <a:ext cx="1381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500" b="1"/>
              <a:t>C</a:t>
            </a:r>
          </a:p>
        </p:txBody>
      </p:sp>
      <p:sp>
        <p:nvSpPr>
          <p:cNvPr id="701471" name="Text Box 31"/>
          <p:cNvSpPr txBox="1">
            <a:spLocks noChangeArrowheads="1"/>
          </p:cNvSpPr>
          <p:nvPr/>
        </p:nvSpPr>
        <p:spPr bwMode="auto">
          <a:xfrm>
            <a:off x="3057525" y="2419350"/>
            <a:ext cx="1381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500" b="1"/>
              <a:t>T</a:t>
            </a:r>
          </a:p>
        </p:txBody>
      </p:sp>
      <p:sp>
        <p:nvSpPr>
          <p:cNvPr id="701472" name="Text Box 32"/>
          <p:cNvSpPr txBox="1">
            <a:spLocks noChangeArrowheads="1"/>
          </p:cNvSpPr>
          <p:nvPr/>
        </p:nvSpPr>
        <p:spPr bwMode="auto">
          <a:xfrm>
            <a:off x="3057525" y="1127125"/>
            <a:ext cx="1381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500" b="1"/>
              <a:t>T</a:t>
            </a:r>
          </a:p>
        </p:txBody>
      </p:sp>
      <p:sp>
        <p:nvSpPr>
          <p:cNvPr id="701473" name="Text Box 33"/>
          <p:cNvSpPr txBox="1">
            <a:spLocks noChangeArrowheads="1"/>
          </p:cNvSpPr>
          <p:nvPr/>
        </p:nvSpPr>
        <p:spPr bwMode="auto">
          <a:xfrm>
            <a:off x="2590800" y="1558925"/>
            <a:ext cx="1381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500" b="1"/>
              <a:t>T</a:t>
            </a:r>
          </a:p>
        </p:txBody>
      </p:sp>
      <p:sp>
        <p:nvSpPr>
          <p:cNvPr id="701474" name="Text Box 34"/>
          <p:cNvSpPr txBox="1">
            <a:spLocks noChangeArrowheads="1"/>
          </p:cNvSpPr>
          <p:nvPr/>
        </p:nvSpPr>
        <p:spPr bwMode="auto">
          <a:xfrm>
            <a:off x="2590800" y="2416175"/>
            <a:ext cx="1381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500" b="1"/>
              <a:t>T</a:t>
            </a:r>
          </a:p>
        </p:txBody>
      </p:sp>
      <p:sp>
        <p:nvSpPr>
          <p:cNvPr id="701475" name="Text Box 35"/>
          <p:cNvSpPr txBox="1">
            <a:spLocks noChangeArrowheads="1"/>
          </p:cNvSpPr>
          <p:nvPr/>
        </p:nvSpPr>
        <p:spPr bwMode="auto">
          <a:xfrm>
            <a:off x="2124075" y="1558925"/>
            <a:ext cx="1381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500" b="1"/>
              <a:t>T</a:t>
            </a:r>
          </a:p>
        </p:txBody>
      </p:sp>
      <p:sp>
        <p:nvSpPr>
          <p:cNvPr id="701476" name="Text Box 36"/>
          <p:cNvSpPr txBox="1">
            <a:spLocks noChangeArrowheads="1"/>
          </p:cNvSpPr>
          <p:nvPr/>
        </p:nvSpPr>
        <p:spPr bwMode="auto">
          <a:xfrm>
            <a:off x="2127250" y="1130300"/>
            <a:ext cx="1381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500" b="1"/>
              <a:t>T</a:t>
            </a:r>
          </a:p>
        </p:txBody>
      </p:sp>
      <p:sp>
        <p:nvSpPr>
          <p:cNvPr id="701477" name="Text Box 37"/>
          <p:cNvSpPr txBox="1">
            <a:spLocks noChangeArrowheads="1"/>
          </p:cNvSpPr>
          <p:nvPr/>
        </p:nvSpPr>
        <p:spPr bwMode="auto">
          <a:xfrm>
            <a:off x="2584450" y="1130300"/>
            <a:ext cx="1381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500" b="1"/>
              <a:t>A</a:t>
            </a:r>
          </a:p>
        </p:txBody>
      </p:sp>
      <p:sp>
        <p:nvSpPr>
          <p:cNvPr id="701478" name="Text Box 38"/>
          <p:cNvSpPr txBox="1">
            <a:spLocks noChangeArrowheads="1"/>
          </p:cNvSpPr>
          <p:nvPr/>
        </p:nvSpPr>
        <p:spPr bwMode="auto">
          <a:xfrm>
            <a:off x="2581275" y="1990725"/>
            <a:ext cx="1381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500" b="1"/>
              <a:t>A</a:t>
            </a:r>
          </a:p>
        </p:txBody>
      </p:sp>
      <p:sp>
        <p:nvSpPr>
          <p:cNvPr id="701479" name="Text Box 39"/>
          <p:cNvSpPr txBox="1">
            <a:spLocks noChangeArrowheads="1"/>
          </p:cNvSpPr>
          <p:nvPr/>
        </p:nvSpPr>
        <p:spPr bwMode="auto">
          <a:xfrm>
            <a:off x="1647825" y="1990725"/>
            <a:ext cx="1381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500" b="1"/>
              <a:t>A</a:t>
            </a:r>
          </a:p>
        </p:txBody>
      </p:sp>
      <p:sp>
        <p:nvSpPr>
          <p:cNvPr id="701480" name="Text Box 40"/>
          <p:cNvSpPr txBox="1">
            <a:spLocks noChangeArrowheads="1"/>
          </p:cNvSpPr>
          <p:nvPr/>
        </p:nvSpPr>
        <p:spPr bwMode="auto">
          <a:xfrm>
            <a:off x="1647825" y="2419350"/>
            <a:ext cx="1381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500" b="1"/>
              <a:t>A</a:t>
            </a:r>
          </a:p>
        </p:txBody>
      </p:sp>
      <p:sp>
        <p:nvSpPr>
          <p:cNvPr id="701481" name="Text Box 41"/>
          <p:cNvSpPr txBox="1">
            <a:spLocks noChangeArrowheads="1"/>
          </p:cNvSpPr>
          <p:nvPr/>
        </p:nvSpPr>
        <p:spPr bwMode="auto">
          <a:xfrm>
            <a:off x="2105025" y="2416175"/>
            <a:ext cx="1381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500" b="1"/>
              <a:t>G</a:t>
            </a:r>
          </a:p>
        </p:txBody>
      </p:sp>
      <p:sp>
        <p:nvSpPr>
          <p:cNvPr id="701482" name="Text Box 42"/>
          <p:cNvSpPr txBox="1">
            <a:spLocks noChangeArrowheads="1"/>
          </p:cNvSpPr>
          <p:nvPr/>
        </p:nvSpPr>
        <p:spPr bwMode="auto">
          <a:xfrm>
            <a:off x="2108200" y="1987550"/>
            <a:ext cx="1381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500" b="1"/>
              <a:t>G</a:t>
            </a:r>
          </a:p>
        </p:txBody>
      </p:sp>
      <p:sp>
        <p:nvSpPr>
          <p:cNvPr id="701483" name="Text Box 43"/>
          <p:cNvSpPr txBox="1">
            <a:spLocks noChangeArrowheads="1"/>
          </p:cNvSpPr>
          <p:nvPr/>
        </p:nvSpPr>
        <p:spPr bwMode="auto">
          <a:xfrm>
            <a:off x="4806950" y="3057525"/>
            <a:ext cx="142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500" b="1">
                <a:latin typeface="Times" pitchFamily="24" charset="0"/>
              </a:rPr>
              <a:t>I</a:t>
            </a:r>
          </a:p>
        </p:txBody>
      </p:sp>
      <p:sp>
        <p:nvSpPr>
          <p:cNvPr id="701484" name="Text Box 44"/>
          <p:cNvSpPr txBox="1">
            <a:spLocks noChangeArrowheads="1"/>
          </p:cNvSpPr>
          <p:nvPr/>
        </p:nvSpPr>
        <p:spPr bwMode="auto">
          <a:xfrm>
            <a:off x="6753225" y="3044825"/>
            <a:ext cx="142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500" b="1">
                <a:latin typeface="Times" pitchFamily="24" charset="0"/>
              </a:rPr>
              <a:t>I</a:t>
            </a:r>
          </a:p>
        </p:txBody>
      </p:sp>
      <p:sp>
        <p:nvSpPr>
          <p:cNvPr id="701485" name="Text Box 45"/>
          <p:cNvSpPr txBox="1">
            <a:spLocks noChangeArrowheads="1"/>
          </p:cNvSpPr>
          <p:nvPr/>
        </p:nvSpPr>
        <p:spPr bwMode="auto">
          <a:xfrm>
            <a:off x="8578850" y="3990975"/>
            <a:ext cx="142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500" b="1">
                <a:latin typeface="Times" pitchFamily="24" charset="0"/>
              </a:rPr>
              <a:t>I</a:t>
            </a:r>
          </a:p>
        </p:txBody>
      </p:sp>
      <p:sp>
        <p:nvSpPr>
          <p:cNvPr id="701486" name="Text Box 46"/>
          <p:cNvSpPr txBox="1">
            <a:spLocks noChangeArrowheads="1"/>
          </p:cNvSpPr>
          <p:nvPr/>
        </p:nvSpPr>
        <p:spPr bwMode="auto">
          <a:xfrm>
            <a:off x="4813300" y="3517900"/>
            <a:ext cx="269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500" b="1">
                <a:latin typeface="Times" pitchFamily="24" charset="0"/>
              </a:rPr>
              <a:t>II</a:t>
            </a:r>
          </a:p>
        </p:txBody>
      </p:sp>
      <p:sp>
        <p:nvSpPr>
          <p:cNvPr id="701487" name="Text Box 47"/>
          <p:cNvSpPr txBox="1">
            <a:spLocks noChangeArrowheads="1"/>
          </p:cNvSpPr>
          <p:nvPr/>
        </p:nvSpPr>
        <p:spPr bwMode="auto">
          <a:xfrm>
            <a:off x="6759575" y="3975100"/>
            <a:ext cx="269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500" b="1">
                <a:latin typeface="Times" pitchFamily="24" charset="0"/>
              </a:rPr>
              <a:t>II</a:t>
            </a:r>
          </a:p>
        </p:txBody>
      </p:sp>
      <p:sp>
        <p:nvSpPr>
          <p:cNvPr id="701488" name="Text Box 48"/>
          <p:cNvSpPr txBox="1">
            <a:spLocks noChangeArrowheads="1"/>
          </p:cNvSpPr>
          <p:nvPr/>
        </p:nvSpPr>
        <p:spPr bwMode="auto">
          <a:xfrm>
            <a:off x="8591550" y="3514725"/>
            <a:ext cx="269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500" b="1">
                <a:latin typeface="Times" pitchFamily="24" charset="0"/>
              </a:rPr>
              <a:t>II</a:t>
            </a:r>
          </a:p>
        </p:txBody>
      </p:sp>
      <p:sp>
        <p:nvSpPr>
          <p:cNvPr id="701489" name="Text Box 49"/>
          <p:cNvSpPr txBox="1">
            <a:spLocks noChangeArrowheads="1"/>
          </p:cNvSpPr>
          <p:nvPr/>
        </p:nvSpPr>
        <p:spPr bwMode="auto">
          <a:xfrm>
            <a:off x="4810125" y="3987800"/>
            <a:ext cx="396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500" b="1">
                <a:latin typeface="Times" pitchFamily="24" charset="0"/>
              </a:rPr>
              <a:t>III</a:t>
            </a:r>
          </a:p>
        </p:txBody>
      </p:sp>
      <p:sp>
        <p:nvSpPr>
          <p:cNvPr id="701490" name="Text Box 50"/>
          <p:cNvSpPr txBox="1">
            <a:spLocks noChangeArrowheads="1"/>
          </p:cNvSpPr>
          <p:nvPr/>
        </p:nvSpPr>
        <p:spPr bwMode="auto">
          <a:xfrm>
            <a:off x="6759575" y="3502025"/>
            <a:ext cx="396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500" b="1">
                <a:latin typeface="Times" pitchFamily="24" charset="0"/>
              </a:rPr>
              <a:t>III</a:t>
            </a:r>
          </a:p>
        </p:txBody>
      </p:sp>
      <p:sp>
        <p:nvSpPr>
          <p:cNvPr id="701491" name="Text Box 51"/>
          <p:cNvSpPr txBox="1">
            <a:spLocks noChangeArrowheads="1"/>
          </p:cNvSpPr>
          <p:nvPr/>
        </p:nvSpPr>
        <p:spPr bwMode="auto">
          <a:xfrm>
            <a:off x="8588375" y="3054350"/>
            <a:ext cx="396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500" b="1">
                <a:latin typeface="Times" pitchFamily="24" charset="0"/>
              </a:rPr>
              <a:t>III</a:t>
            </a:r>
          </a:p>
        </p:txBody>
      </p:sp>
      <p:sp>
        <p:nvSpPr>
          <p:cNvPr id="701492" name="Text Box 52"/>
          <p:cNvSpPr txBox="1">
            <a:spLocks noChangeArrowheads="1"/>
          </p:cNvSpPr>
          <p:nvPr/>
        </p:nvSpPr>
        <p:spPr bwMode="auto">
          <a:xfrm>
            <a:off x="4349750" y="2908300"/>
            <a:ext cx="3540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400" b="1"/>
              <a:t>3/A</a:t>
            </a:r>
          </a:p>
        </p:txBody>
      </p:sp>
      <p:sp>
        <p:nvSpPr>
          <p:cNvPr id="701493" name="Text Box 53"/>
          <p:cNvSpPr txBox="1">
            <a:spLocks noChangeArrowheads="1"/>
          </p:cNvSpPr>
          <p:nvPr/>
        </p:nvSpPr>
        <p:spPr bwMode="auto">
          <a:xfrm>
            <a:off x="4032250" y="4238625"/>
            <a:ext cx="3540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400" b="1"/>
              <a:t>3/A</a:t>
            </a:r>
          </a:p>
        </p:txBody>
      </p:sp>
      <p:sp>
        <p:nvSpPr>
          <p:cNvPr id="701494" name="Text Box 54"/>
          <p:cNvSpPr txBox="1">
            <a:spLocks noChangeArrowheads="1"/>
          </p:cNvSpPr>
          <p:nvPr/>
        </p:nvSpPr>
        <p:spPr bwMode="auto">
          <a:xfrm>
            <a:off x="5848350" y="3143250"/>
            <a:ext cx="3540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400" b="1"/>
              <a:t>3/A</a:t>
            </a:r>
          </a:p>
        </p:txBody>
      </p:sp>
      <p:sp>
        <p:nvSpPr>
          <p:cNvPr id="701495" name="Text Box 55"/>
          <p:cNvSpPr txBox="1">
            <a:spLocks noChangeArrowheads="1"/>
          </p:cNvSpPr>
          <p:nvPr/>
        </p:nvSpPr>
        <p:spPr bwMode="auto">
          <a:xfrm>
            <a:off x="8124825" y="2908300"/>
            <a:ext cx="3540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400" b="1"/>
              <a:t>3/A</a:t>
            </a:r>
          </a:p>
        </p:txBody>
      </p:sp>
      <p:sp>
        <p:nvSpPr>
          <p:cNvPr id="701496" name="Text Box 56"/>
          <p:cNvSpPr txBox="1">
            <a:spLocks noChangeArrowheads="1"/>
          </p:cNvSpPr>
          <p:nvPr/>
        </p:nvSpPr>
        <p:spPr bwMode="auto">
          <a:xfrm>
            <a:off x="8121650" y="4235450"/>
            <a:ext cx="3540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400" b="1"/>
              <a:t>3/A</a:t>
            </a:r>
          </a:p>
        </p:txBody>
      </p:sp>
      <p:sp>
        <p:nvSpPr>
          <p:cNvPr id="701497" name="Text Box 57"/>
          <p:cNvSpPr txBox="1">
            <a:spLocks noChangeArrowheads="1"/>
          </p:cNvSpPr>
          <p:nvPr/>
        </p:nvSpPr>
        <p:spPr bwMode="auto">
          <a:xfrm>
            <a:off x="3917950" y="3146425"/>
            <a:ext cx="3540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400" b="1"/>
              <a:t>2/T</a:t>
            </a:r>
          </a:p>
        </p:txBody>
      </p:sp>
      <p:sp>
        <p:nvSpPr>
          <p:cNvPr id="701498" name="Text Box 58"/>
          <p:cNvSpPr txBox="1">
            <a:spLocks noChangeArrowheads="1"/>
          </p:cNvSpPr>
          <p:nvPr/>
        </p:nvSpPr>
        <p:spPr bwMode="auto">
          <a:xfrm>
            <a:off x="6321425" y="2908300"/>
            <a:ext cx="3540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400" b="1"/>
              <a:t>2/T</a:t>
            </a:r>
          </a:p>
        </p:txBody>
      </p:sp>
      <p:sp>
        <p:nvSpPr>
          <p:cNvPr id="701499" name="Text Box 59"/>
          <p:cNvSpPr txBox="1">
            <a:spLocks noChangeArrowheads="1"/>
          </p:cNvSpPr>
          <p:nvPr/>
        </p:nvSpPr>
        <p:spPr bwMode="auto">
          <a:xfrm>
            <a:off x="5988050" y="4238625"/>
            <a:ext cx="3540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400" b="1"/>
              <a:t>2/T</a:t>
            </a:r>
          </a:p>
        </p:txBody>
      </p:sp>
      <p:sp>
        <p:nvSpPr>
          <p:cNvPr id="701500" name="Text Box 60"/>
          <p:cNvSpPr txBox="1">
            <a:spLocks noChangeArrowheads="1"/>
          </p:cNvSpPr>
          <p:nvPr/>
        </p:nvSpPr>
        <p:spPr bwMode="auto">
          <a:xfrm>
            <a:off x="7813675" y="4235450"/>
            <a:ext cx="2714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400" b="1"/>
              <a:t>2/T</a:t>
            </a:r>
          </a:p>
        </p:txBody>
      </p:sp>
      <p:sp>
        <p:nvSpPr>
          <p:cNvPr id="701501" name="Text Box 61"/>
          <p:cNvSpPr txBox="1">
            <a:spLocks noChangeArrowheads="1"/>
          </p:cNvSpPr>
          <p:nvPr/>
        </p:nvSpPr>
        <p:spPr bwMode="auto">
          <a:xfrm>
            <a:off x="8197850" y="3775075"/>
            <a:ext cx="3540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400" b="1"/>
              <a:t>2/T</a:t>
            </a:r>
          </a:p>
        </p:txBody>
      </p:sp>
      <p:sp>
        <p:nvSpPr>
          <p:cNvPr id="701502" name="Text Box 62"/>
          <p:cNvSpPr txBox="1">
            <a:spLocks noChangeArrowheads="1"/>
          </p:cNvSpPr>
          <p:nvPr/>
        </p:nvSpPr>
        <p:spPr bwMode="auto">
          <a:xfrm>
            <a:off x="4403725" y="3778250"/>
            <a:ext cx="3540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400" b="1"/>
              <a:t>4/C</a:t>
            </a:r>
          </a:p>
        </p:txBody>
      </p:sp>
      <p:sp>
        <p:nvSpPr>
          <p:cNvPr id="701503" name="Text Box 63"/>
          <p:cNvSpPr txBox="1">
            <a:spLocks noChangeArrowheads="1"/>
          </p:cNvSpPr>
          <p:nvPr/>
        </p:nvSpPr>
        <p:spPr bwMode="auto">
          <a:xfrm>
            <a:off x="4349750" y="4238625"/>
            <a:ext cx="3540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400" b="1"/>
              <a:t>4/C</a:t>
            </a:r>
          </a:p>
        </p:txBody>
      </p:sp>
      <p:sp>
        <p:nvSpPr>
          <p:cNvPr id="701504" name="Text Box 64"/>
          <p:cNvSpPr txBox="1">
            <a:spLocks noChangeArrowheads="1"/>
          </p:cNvSpPr>
          <p:nvPr/>
        </p:nvSpPr>
        <p:spPr bwMode="auto">
          <a:xfrm>
            <a:off x="6356350" y="3778250"/>
            <a:ext cx="3540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400" b="1"/>
              <a:t>4/C</a:t>
            </a:r>
          </a:p>
        </p:txBody>
      </p:sp>
      <p:sp>
        <p:nvSpPr>
          <p:cNvPr id="701505" name="Text Box 65"/>
          <p:cNvSpPr txBox="1">
            <a:spLocks noChangeArrowheads="1"/>
          </p:cNvSpPr>
          <p:nvPr/>
        </p:nvSpPr>
        <p:spPr bwMode="auto">
          <a:xfrm>
            <a:off x="6296025" y="4238625"/>
            <a:ext cx="3540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400" b="1"/>
              <a:t>4/C</a:t>
            </a:r>
          </a:p>
        </p:txBody>
      </p:sp>
      <p:sp>
        <p:nvSpPr>
          <p:cNvPr id="701506" name="Text Box 66"/>
          <p:cNvSpPr txBox="1">
            <a:spLocks noChangeArrowheads="1"/>
          </p:cNvSpPr>
          <p:nvPr/>
        </p:nvSpPr>
        <p:spPr bwMode="auto">
          <a:xfrm>
            <a:off x="7670800" y="3149600"/>
            <a:ext cx="3540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400" b="1"/>
              <a:t>4/C</a:t>
            </a:r>
          </a:p>
        </p:txBody>
      </p:sp>
      <p:sp>
        <p:nvSpPr>
          <p:cNvPr id="701507" name="Text Box 67"/>
          <p:cNvSpPr txBox="1">
            <a:spLocks noChangeArrowheads="1"/>
          </p:cNvSpPr>
          <p:nvPr/>
        </p:nvSpPr>
        <p:spPr bwMode="auto">
          <a:xfrm>
            <a:off x="4806950" y="4787900"/>
            <a:ext cx="142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500" b="1">
                <a:latin typeface="Times" pitchFamily="24" charset="0"/>
              </a:rPr>
              <a:t>I</a:t>
            </a:r>
          </a:p>
        </p:txBody>
      </p:sp>
      <p:sp>
        <p:nvSpPr>
          <p:cNvPr id="701508" name="Text Box 68"/>
          <p:cNvSpPr txBox="1">
            <a:spLocks noChangeArrowheads="1"/>
          </p:cNvSpPr>
          <p:nvPr/>
        </p:nvSpPr>
        <p:spPr bwMode="auto">
          <a:xfrm>
            <a:off x="6762750" y="4775200"/>
            <a:ext cx="142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500" b="1">
                <a:latin typeface="Times" pitchFamily="24" charset="0"/>
              </a:rPr>
              <a:t>I</a:t>
            </a:r>
          </a:p>
        </p:txBody>
      </p:sp>
      <p:sp>
        <p:nvSpPr>
          <p:cNvPr id="701509" name="Text Box 69"/>
          <p:cNvSpPr txBox="1">
            <a:spLocks noChangeArrowheads="1"/>
          </p:cNvSpPr>
          <p:nvPr/>
        </p:nvSpPr>
        <p:spPr bwMode="auto">
          <a:xfrm>
            <a:off x="8585200" y="5702300"/>
            <a:ext cx="142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500" b="1">
                <a:latin typeface="Times" pitchFamily="24" charset="0"/>
              </a:rPr>
              <a:t>I</a:t>
            </a:r>
          </a:p>
        </p:txBody>
      </p:sp>
      <p:sp>
        <p:nvSpPr>
          <p:cNvPr id="701510" name="Text Box 70"/>
          <p:cNvSpPr txBox="1">
            <a:spLocks noChangeArrowheads="1"/>
          </p:cNvSpPr>
          <p:nvPr/>
        </p:nvSpPr>
        <p:spPr bwMode="auto">
          <a:xfrm>
            <a:off x="4810125" y="5248275"/>
            <a:ext cx="269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500" b="1">
                <a:latin typeface="Times" pitchFamily="24" charset="0"/>
              </a:rPr>
              <a:t>II</a:t>
            </a:r>
          </a:p>
        </p:txBody>
      </p:sp>
      <p:sp>
        <p:nvSpPr>
          <p:cNvPr id="701511" name="Text Box 71"/>
          <p:cNvSpPr txBox="1">
            <a:spLocks noChangeArrowheads="1"/>
          </p:cNvSpPr>
          <p:nvPr/>
        </p:nvSpPr>
        <p:spPr bwMode="auto">
          <a:xfrm>
            <a:off x="6765925" y="5705475"/>
            <a:ext cx="269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500" b="1">
                <a:latin typeface="Times" pitchFamily="24" charset="0"/>
              </a:rPr>
              <a:t>II</a:t>
            </a:r>
          </a:p>
        </p:txBody>
      </p:sp>
      <p:sp>
        <p:nvSpPr>
          <p:cNvPr id="701512" name="Text Box 72"/>
          <p:cNvSpPr txBox="1">
            <a:spLocks noChangeArrowheads="1"/>
          </p:cNvSpPr>
          <p:nvPr/>
        </p:nvSpPr>
        <p:spPr bwMode="auto">
          <a:xfrm>
            <a:off x="8585200" y="5235575"/>
            <a:ext cx="269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500" b="1">
                <a:latin typeface="Times" pitchFamily="24" charset="0"/>
              </a:rPr>
              <a:t>II</a:t>
            </a:r>
          </a:p>
        </p:txBody>
      </p:sp>
      <p:sp>
        <p:nvSpPr>
          <p:cNvPr id="701513" name="Text Box 73"/>
          <p:cNvSpPr txBox="1">
            <a:spLocks noChangeArrowheads="1"/>
          </p:cNvSpPr>
          <p:nvPr/>
        </p:nvSpPr>
        <p:spPr bwMode="auto">
          <a:xfrm>
            <a:off x="4810125" y="5715000"/>
            <a:ext cx="396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500" b="1">
                <a:latin typeface="Times" pitchFamily="24" charset="0"/>
              </a:rPr>
              <a:t>III</a:t>
            </a:r>
          </a:p>
        </p:txBody>
      </p:sp>
      <p:sp>
        <p:nvSpPr>
          <p:cNvPr id="701514" name="Text Box 74"/>
          <p:cNvSpPr txBox="1">
            <a:spLocks noChangeArrowheads="1"/>
          </p:cNvSpPr>
          <p:nvPr/>
        </p:nvSpPr>
        <p:spPr bwMode="auto">
          <a:xfrm>
            <a:off x="6765925" y="5235575"/>
            <a:ext cx="396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500" b="1">
                <a:latin typeface="Times" pitchFamily="24" charset="0"/>
              </a:rPr>
              <a:t>III</a:t>
            </a:r>
          </a:p>
        </p:txBody>
      </p:sp>
      <p:sp>
        <p:nvSpPr>
          <p:cNvPr id="701515" name="Text Box 75"/>
          <p:cNvSpPr txBox="1">
            <a:spLocks noChangeArrowheads="1"/>
          </p:cNvSpPr>
          <p:nvPr/>
        </p:nvSpPr>
        <p:spPr bwMode="auto">
          <a:xfrm>
            <a:off x="8582025" y="4775200"/>
            <a:ext cx="396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500" b="1">
                <a:latin typeface="Times" pitchFamily="24" charset="0"/>
              </a:rPr>
              <a:t>III</a:t>
            </a:r>
          </a:p>
        </p:txBody>
      </p:sp>
      <p:sp>
        <p:nvSpPr>
          <p:cNvPr id="701516" name="Text Box 76"/>
          <p:cNvSpPr txBox="1">
            <a:spLocks noChangeArrowheads="1"/>
          </p:cNvSpPr>
          <p:nvPr/>
        </p:nvSpPr>
        <p:spPr bwMode="auto">
          <a:xfrm>
            <a:off x="7756525" y="6000750"/>
            <a:ext cx="8747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500" b="1"/>
              <a:t>7 events</a:t>
            </a:r>
          </a:p>
        </p:txBody>
      </p:sp>
      <p:sp>
        <p:nvSpPr>
          <p:cNvPr id="701517" name="Text Box 77"/>
          <p:cNvSpPr txBox="1">
            <a:spLocks noChangeArrowheads="1"/>
          </p:cNvSpPr>
          <p:nvPr/>
        </p:nvSpPr>
        <p:spPr bwMode="auto">
          <a:xfrm>
            <a:off x="5940425" y="5997575"/>
            <a:ext cx="8747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500" b="1"/>
              <a:t>7 events</a:t>
            </a:r>
          </a:p>
        </p:txBody>
      </p:sp>
      <p:sp>
        <p:nvSpPr>
          <p:cNvPr id="701518" name="Text Box 78"/>
          <p:cNvSpPr txBox="1">
            <a:spLocks noChangeArrowheads="1"/>
          </p:cNvSpPr>
          <p:nvPr/>
        </p:nvSpPr>
        <p:spPr bwMode="auto">
          <a:xfrm>
            <a:off x="3978275" y="6000750"/>
            <a:ext cx="8747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500" b="1"/>
              <a:t>6 events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5255" name="Picture 7" descr="26_16BirdPhylogenTree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3" y="766763"/>
            <a:ext cx="8548687" cy="5322887"/>
          </a:xfrm>
          <a:prstGeom prst="rect">
            <a:avLst/>
          </a:prstGeom>
          <a:noFill/>
        </p:spPr>
      </p:pic>
      <p:sp>
        <p:nvSpPr>
          <p:cNvPr id="565256" name="Rectangle 8"/>
          <p:cNvSpPr>
            <a:spLocks noChangeArrowheads="1"/>
          </p:cNvSpPr>
          <p:nvPr/>
        </p:nvSpPr>
        <p:spPr bwMode="auto">
          <a:xfrm>
            <a:off x="111125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r>
              <a:rPr kumimoji="0" lang="en-US" sz="1200">
                <a:solidFill>
                  <a:schemeClr val="tx2"/>
                </a:solidFill>
              </a:rPr>
              <a:t>Fig. 26-16</a:t>
            </a:r>
          </a:p>
        </p:txBody>
      </p:sp>
      <p:sp>
        <p:nvSpPr>
          <p:cNvPr id="565257" name="Text Box 9"/>
          <p:cNvSpPr txBox="1">
            <a:spLocks noChangeArrowheads="1"/>
          </p:cNvSpPr>
          <p:nvPr/>
        </p:nvSpPr>
        <p:spPr bwMode="auto">
          <a:xfrm>
            <a:off x="352425" y="3581400"/>
            <a:ext cx="2162175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kumimoji="0" lang="en-US" sz="2100" b="1"/>
              <a:t>Common</a:t>
            </a:r>
          </a:p>
          <a:p>
            <a:pPr>
              <a:lnSpc>
                <a:spcPct val="90000"/>
              </a:lnSpc>
            </a:pPr>
            <a:r>
              <a:rPr kumimoji="0" lang="en-US" sz="2100" b="1"/>
              <a:t>ancestor of</a:t>
            </a:r>
          </a:p>
          <a:p>
            <a:pPr>
              <a:lnSpc>
                <a:spcPct val="90000"/>
              </a:lnSpc>
            </a:pPr>
            <a:r>
              <a:rPr kumimoji="0" lang="en-US" sz="2100" b="1"/>
              <a:t>crocodilians,</a:t>
            </a:r>
          </a:p>
          <a:p>
            <a:pPr>
              <a:lnSpc>
                <a:spcPct val="90000"/>
              </a:lnSpc>
            </a:pPr>
            <a:r>
              <a:rPr kumimoji="0" lang="en-US" sz="2100" b="1"/>
              <a:t>dinosaurs,</a:t>
            </a:r>
          </a:p>
          <a:p>
            <a:pPr>
              <a:lnSpc>
                <a:spcPct val="90000"/>
              </a:lnSpc>
            </a:pPr>
            <a:r>
              <a:rPr kumimoji="0" lang="en-US" sz="2100" b="1"/>
              <a:t>and birds</a:t>
            </a:r>
          </a:p>
        </p:txBody>
      </p:sp>
      <p:sp>
        <p:nvSpPr>
          <p:cNvPr id="565258" name="Text Box 10"/>
          <p:cNvSpPr txBox="1">
            <a:spLocks noChangeArrowheads="1"/>
          </p:cNvSpPr>
          <p:nvPr/>
        </p:nvSpPr>
        <p:spPr bwMode="auto">
          <a:xfrm>
            <a:off x="4305300" y="5210175"/>
            <a:ext cx="7096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2100" b="1"/>
              <a:t>Birds</a:t>
            </a:r>
          </a:p>
        </p:txBody>
      </p:sp>
      <p:sp>
        <p:nvSpPr>
          <p:cNvPr id="565259" name="Text Box 11"/>
          <p:cNvSpPr txBox="1">
            <a:spLocks noChangeArrowheads="1"/>
          </p:cNvSpPr>
          <p:nvPr/>
        </p:nvSpPr>
        <p:spPr bwMode="auto">
          <a:xfrm>
            <a:off x="4305300" y="1009650"/>
            <a:ext cx="1560513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kumimoji="0" lang="en-US" sz="2100" b="1"/>
              <a:t>Lizards</a:t>
            </a:r>
          </a:p>
          <a:p>
            <a:pPr>
              <a:lnSpc>
                <a:spcPct val="90000"/>
              </a:lnSpc>
            </a:pPr>
            <a:r>
              <a:rPr kumimoji="0" lang="en-US" sz="2100" b="1"/>
              <a:t>and snakes</a:t>
            </a:r>
          </a:p>
        </p:txBody>
      </p:sp>
      <p:sp>
        <p:nvSpPr>
          <p:cNvPr id="565260" name="Text Box 12"/>
          <p:cNvSpPr txBox="1">
            <a:spLocks noChangeArrowheads="1"/>
          </p:cNvSpPr>
          <p:nvPr/>
        </p:nvSpPr>
        <p:spPr bwMode="auto">
          <a:xfrm>
            <a:off x="4298950" y="1993900"/>
            <a:ext cx="17129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2100" b="1"/>
              <a:t>Crocodilians</a:t>
            </a:r>
          </a:p>
        </p:txBody>
      </p:sp>
      <p:sp>
        <p:nvSpPr>
          <p:cNvPr id="565261" name="Text Box 13"/>
          <p:cNvSpPr txBox="1">
            <a:spLocks noChangeArrowheads="1"/>
          </p:cNvSpPr>
          <p:nvPr/>
        </p:nvSpPr>
        <p:spPr bwMode="auto">
          <a:xfrm>
            <a:off x="4305300" y="3133725"/>
            <a:ext cx="1801813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kumimoji="0" lang="en-US" sz="2100" b="1"/>
              <a:t>Ornithischian</a:t>
            </a:r>
          </a:p>
          <a:p>
            <a:pPr>
              <a:lnSpc>
                <a:spcPct val="90000"/>
              </a:lnSpc>
            </a:pPr>
            <a:r>
              <a:rPr kumimoji="0" lang="en-US" sz="2100" b="1"/>
              <a:t>dinosaurs</a:t>
            </a:r>
          </a:p>
        </p:txBody>
      </p:sp>
      <p:sp>
        <p:nvSpPr>
          <p:cNvPr id="565262" name="Text Box 14"/>
          <p:cNvSpPr txBox="1">
            <a:spLocks noChangeArrowheads="1"/>
          </p:cNvSpPr>
          <p:nvPr/>
        </p:nvSpPr>
        <p:spPr bwMode="auto">
          <a:xfrm>
            <a:off x="4308475" y="4229100"/>
            <a:ext cx="1560513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kumimoji="0" lang="en-US" sz="2100" b="1"/>
              <a:t>Saurischian</a:t>
            </a:r>
          </a:p>
          <a:p>
            <a:pPr>
              <a:lnSpc>
                <a:spcPct val="90000"/>
              </a:lnSpc>
            </a:pPr>
            <a:r>
              <a:rPr kumimoji="0" lang="en-US" sz="2100" b="1"/>
              <a:t>dinosaurs</a:t>
            </a:r>
          </a:p>
        </p:txBody>
      </p:sp>
      <p:sp>
        <p:nvSpPr>
          <p:cNvPr id="565263" name="Line 15"/>
          <p:cNvSpPr>
            <a:spLocks noChangeShapeType="1"/>
          </p:cNvSpPr>
          <p:nvPr/>
        </p:nvSpPr>
        <p:spPr bwMode="auto">
          <a:xfrm flipV="1">
            <a:off x="1409700" y="3251200"/>
            <a:ext cx="381000" cy="35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534400" cy="914400"/>
          </a:xfrm>
        </p:spPr>
        <p:txBody>
          <a:bodyPr>
            <a:normAutofit fontScale="90000"/>
          </a:bodyPr>
          <a:lstStyle/>
          <a:p>
            <a:pPr marL="117475" indent="-3175"/>
            <a:r>
              <a:rPr lang="en-US"/>
              <a:t>Concept 26.1: Phylogenies show evolutionary relationships</a:t>
            </a:r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75" y="1174749"/>
            <a:ext cx="8534400" cy="5024287"/>
          </a:xfrm>
        </p:spPr>
        <p:txBody>
          <a:bodyPr>
            <a:normAutofit lnSpcReduction="10000"/>
          </a:bodyPr>
          <a:lstStyle/>
          <a:p>
            <a:r>
              <a:rPr lang="en-US" sz="3000" b="1" dirty="0"/>
              <a:t>Taxonomy </a:t>
            </a:r>
            <a:r>
              <a:rPr lang="en-US" sz="3000" dirty="0"/>
              <a:t>is the ordered division and naming of organisms</a:t>
            </a:r>
            <a:endParaRPr lang="en-US" sz="3000" dirty="0" smtClean="0"/>
          </a:p>
          <a:p>
            <a:pPr>
              <a:lnSpc>
                <a:spcPct val="95000"/>
              </a:lnSpc>
            </a:pPr>
            <a:r>
              <a:rPr lang="en-US" sz="3000" dirty="0" smtClean="0"/>
              <a:t>The two-part scientific name of a species is called a </a:t>
            </a:r>
            <a:r>
              <a:rPr lang="en-US" sz="3000" b="1" dirty="0" smtClean="0"/>
              <a:t>binomial</a:t>
            </a:r>
          </a:p>
          <a:p>
            <a:pPr>
              <a:lnSpc>
                <a:spcPct val="95000"/>
              </a:lnSpc>
            </a:pPr>
            <a:r>
              <a:rPr lang="en-US" sz="3000" dirty="0" smtClean="0"/>
              <a:t>The first part of the name is the </a:t>
            </a:r>
            <a:r>
              <a:rPr lang="en-US" sz="3000" b="1" dirty="0" smtClean="0"/>
              <a:t>genus </a:t>
            </a:r>
          </a:p>
          <a:p>
            <a:pPr>
              <a:lnSpc>
                <a:spcPct val="95000"/>
              </a:lnSpc>
            </a:pPr>
            <a:r>
              <a:rPr lang="en-US" sz="3000" dirty="0" smtClean="0"/>
              <a:t>The second part, called the specific epithet, is unique for each species within the genus </a:t>
            </a:r>
          </a:p>
          <a:p>
            <a:pPr>
              <a:lnSpc>
                <a:spcPct val="95000"/>
              </a:lnSpc>
            </a:pPr>
            <a:r>
              <a:rPr lang="en-US" sz="3000" dirty="0" smtClean="0"/>
              <a:t>The first letter of the genus is capitalized, and the entire species name is italicized</a:t>
            </a:r>
          </a:p>
          <a:p>
            <a:pPr>
              <a:lnSpc>
                <a:spcPct val="95000"/>
              </a:lnSpc>
            </a:pPr>
            <a:r>
              <a:rPr lang="en-US" sz="3000" dirty="0" smtClean="0"/>
              <a:t>Both parts together name the species (not the specific epithet alone)</a:t>
            </a:r>
          </a:p>
          <a:p>
            <a:endParaRPr lang="en-US" sz="3000" dirty="0" smtClean="0"/>
          </a:p>
          <a:p>
            <a:endParaRPr lang="en-US" sz="3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871" name="Picture 7" descr="26_03-HierarchClassif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2050" y="136525"/>
            <a:ext cx="4279900" cy="6584950"/>
          </a:xfrm>
          <a:prstGeom prst="rect">
            <a:avLst/>
          </a:prstGeom>
          <a:noFill/>
        </p:spPr>
      </p:pic>
      <p:sp>
        <p:nvSpPr>
          <p:cNvPr id="548872" name="Rectangle 8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r>
              <a:rPr kumimoji="0" lang="en-US" sz="1200">
                <a:solidFill>
                  <a:schemeClr val="tx2"/>
                </a:solidFill>
              </a:rPr>
              <a:t>Fig. 26-3</a:t>
            </a:r>
          </a:p>
        </p:txBody>
      </p:sp>
      <p:sp>
        <p:nvSpPr>
          <p:cNvPr id="548873" name="Text Box 9"/>
          <p:cNvSpPr txBox="1">
            <a:spLocks noChangeArrowheads="1"/>
          </p:cNvSpPr>
          <p:nvPr/>
        </p:nvSpPr>
        <p:spPr bwMode="auto">
          <a:xfrm>
            <a:off x="5886450" y="196850"/>
            <a:ext cx="6810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kumimoji="0" lang="en-US" sz="1200" b="1"/>
              <a:t>Species:</a:t>
            </a:r>
          </a:p>
          <a:p>
            <a:pPr>
              <a:lnSpc>
                <a:spcPct val="90000"/>
              </a:lnSpc>
            </a:pPr>
            <a:r>
              <a:rPr kumimoji="0" lang="en-US" sz="1200" b="1" i="1"/>
              <a:t>Panthera</a:t>
            </a:r>
          </a:p>
          <a:p>
            <a:pPr>
              <a:lnSpc>
                <a:spcPct val="90000"/>
              </a:lnSpc>
            </a:pPr>
            <a:r>
              <a:rPr kumimoji="0" lang="en-US" sz="1200" b="1" i="1"/>
              <a:t>pardus</a:t>
            </a:r>
            <a:endParaRPr kumimoji="0" lang="en-US" sz="1200" b="1"/>
          </a:p>
        </p:txBody>
      </p:sp>
      <p:sp>
        <p:nvSpPr>
          <p:cNvPr id="548874" name="Text Box 10"/>
          <p:cNvSpPr txBox="1">
            <a:spLocks noChangeArrowheads="1"/>
          </p:cNvSpPr>
          <p:nvPr/>
        </p:nvSpPr>
        <p:spPr bwMode="auto">
          <a:xfrm>
            <a:off x="5314950" y="1412875"/>
            <a:ext cx="1274763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kumimoji="0" lang="en-US" sz="1100" b="1"/>
              <a:t>Genus: </a:t>
            </a:r>
            <a:r>
              <a:rPr kumimoji="0" lang="en-US" sz="1100" b="1" i="1"/>
              <a:t>Panthera</a:t>
            </a:r>
          </a:p>
        </p:txBody>
      </p:sp>
      <p:sp>
        <p:nvSpPr>
          <p:cNvPr id="548875" name="Text Box 11"/>
          <p:cNvSpPr txBox="1">
            <a:spLocks noChangeArrowheads="1"/>
          </p:cNvSpPr>
          <p:nvPr/>
        </p:nvSpPr>
        <p:spPr bwMode="auto">
          <a:xfrm>
            <a:off x="4959350" y="2232025"/>
            <a:ext cx="1195388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kumimoji="0" lang="en-US" sz="1200" b="1"/>
              <a:t>Family: Felidae</a:t>
            </a:r>
          </a:p>
        </p:txBody>
      </p:sp>
      <p:sp>
        <p:nvSpPr>
          <p:cNvPr id="548876" name="Text Box 12"/>
          <p:cNvSpPr txBox="1">
            <a:spLocks noChangeArrowheads="1"/>
          </p:cNvSpPr>
          <p:nvPr/>
        </p:nvSpPr>
        <p:spPr bwMode="auto">
          <a:xfrm>
            <a:off x="4527550" y="3060700"/>
            <a:ext cx="1360488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kumimoji="0" lang="en-US" sz="1200" b="1"/>
              <a:t>Order: Carnivora</a:t>
            </a:r>
          </a:p>
        </p:txBody>
      </p:sp>
      <p:sp>
        <p:nvSpPr>
          <p:cNvPr id="548877" name="Text Box 13"/>
          <p:cNvSpPr txBox="1">
            <a:spLocks noChangeArrowheads="1"/>
          </p:cNvSpPr>
          <p:nvPr/>
        </p:nvSpPr>
        <p:spPr bwMode="auto">
          <a:xfrm>
            <a:off x="4210050" y="3892550"/>
            <a:ext cx="1360488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kumimoji="0" lang="en-US" sz="1200" b="1"/>
              <a:t>Class: Mammalia</a:t>
            </a:r>
          </a:p>
        </p:txBody>
      </p:sp>
      <p:sp>
        <p:nvSpPr>
          <p:cNvPr id="548878" name="Text Box 14"/>
          <p:cNvSpPr txBox="1">
            <a:spLocks noChangeArrowheads="1"/>
          </p:cNvSpPr>
          <p:nvPr/>
        </p:nvSpPr>
        <p:spPr bwMode="auto">
          <a:xfrm>
            <a:off x="3819525" y="4689475"/>
            <a:ext cx="1360488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kumimoji="0" lang="en-US" sz="1200" b="1"/>
              <a:t>Phylum: Chordata</a:t>
            </a:r>
          </a:p>
        </p:txBody>
      </p:sp>
      <p:sp>
        <p:nvSpPr>
          <p:cNvPr id="548879" name="Text Box 15"/>
          <p:cNvSpPr txBox="1">
            <a:spLocks noChangeArrowheads="1"/>
          </p:cNvSpPr>
          <p:nvPr/>
        </p:nvSpPr>
        <p:spPr bwMode="auto">
          <a:xfrm>
            <a:off x="3438525" y="5524500"/>
            <a:ext cx="1465263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kumimoji="0" lang="en-US" sz="1200" b="1"/>
              <a:t>Kingdom: Animalia</a:t>
            </a:r>
          </a:p>
        </p:txBody>
      </p:sp>
      <p:sp>
        <p:nvSpPr>
          <p:cNvPr id="548880" name="Text Box 16"/>
          <p:cNvSpPr txBox="1">
            <a:spLocks noChangeArrowheads="1"/>
          </p:cNvSpPr>
          <p:nvPr/>
        </p:nvSpPr>
        <p:spPr bwMode="auto">
          <a:xfrm>
            <a:off x="5140325" y="6330950"/>
            <a:ext cx="623888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kumimoji="0" lang="en-US" sz="1200" b="1"/>
              <a:t>Archaea</a:t>
            </a:r>
          </a:p>
        </p:txBody>
      </p:sp>
      <p:sp>
        <p:nvSpPr>
          <p:cNvPr id="548881" name="Text Box 17"/>
          <p:cNvSpPr txBox="1">
            <a:spLocks noChangeArrowheads="1"/>
          </p:cNvSpPr>
          <p:nvPr/>
        </p:nvSpPr>
        <p:spPr bwMode="auto">
          <a:xfrm>
            <a:off x="3584575" y="6330950"/>
            <a:ext cx="1354138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kumimoji="0" lang="en-US" sz="1200" b="1"/>
              <a:t>Domain: Eukarya</a:t>
            </a:r>
          </a:p>
        </p:txBody>
      </p:sp>
      <p:sp>
        <p:nvSpPr>
          <p:cNvPr id="548882" name="Text Box 18"/>
          <p:cNvSpPr txBox="1">
            <a:spLocks noChangeArrowheads="1"/>
          </p:cNvSpPr>
          <p:nvPr/>
        </p:nvSpPr>
        <p:spPr bwMode="auto">
          <a:xfrm>
            <a:off x="2638425" y="6334125"/>
            <a:ext cx="611188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kumimoji="0" lang="en-US" sz="1200" b="1"/>
              <a:t>Bacteria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919" name="Picture 7" descr="26_04CarnivoraPhylogeny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6988" y="136525"/>
            <a:ext cx="6548437" cy="6584950"/>
          </a:xfrm>
          <a:prstGeom prst="rect">
            <a:avLst/>
          </a:prstGeom>
          <a:noFill/>
        </p:spPr>
      </p:pic>
      <p:sp>
        <p:nvSpPr>
          <p:cNvPr id="550920" name="Rectangle 8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r>
              <a:rPr kumimoji="0" lang="en-US" sz="1200">
                <a:solidFill>
                  <a:schemeClr val="tx2"/>
                </a:solidFill>
              </a:rPr>
              <a:t>Fig. 26-4</a:t>
            </a:r>
          </a:p>
        </p:txBody>
      </p:sp>
      <p:sp>
        <p:nvSpPr>
          <p:cNvPr id="550921" name="Text Box 9"/>
          <p:cNvSpPr txBox="1">
            <a:spLocks noChangeArrowheads="1"/>
          </p:cNvSpPr>
          <p:nvPr/>
        </p:nvSpPr>
        <p:spPr bwMode="auto">
          <a:xfrm>
            <a:off x="5133975" y="130175"/>
            <a:ext cx="10017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800" b="1"/>
              <a:t>Species</a:t>
            </a:r>
          </a:p>
        </p:txBody>
      </p:sp>
      <p:sp>
        <p:nvSpPr>
          <p:cNvPr id="550922" name="Text Box 10"/>
          <p:cNvSpPr txBox="1">
            <a:spLocks noChangeArrowheads="1"/>
          </p:cNvSpPr>
          <p:nvPr/>
        </p:nvSpPr>
        <p:spPr bwMode="auto">
          <a:xfrm>
            <a:off x="5118100" y="5562600"/>
            <a:ext cx="811213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kumimoji="0" lang="en-US" sz="1900" b="1" i="1"/>
              <a:t>Canis</a:t>
            </a:r>
          </a:p>
          <a:p>
            <a:pPr>
              <a:lnSpc>
                <a:spcPct val="90000"/>
              </a:lnSpc>
            </a:pPr>
            <a:r>
              <a:rPr kumimoji="0" lang="en-US" sz="1900" b="1" i="1"/>
              <a:t>lupus</a:t>
            </a:r>
          </a:p>
        </p:txBody>
      </p:sp>
      <p:sp>
        <p:nvSpPr>
          <p:cNvPr id="550923" name="Text Box 11"/>
          <p:cNvSpPr txBox="1">
            <a:spLocks noChangeArrowheads="1"/>
          </p:cNvSpPr>
          <p:nvPr/>
        </p:nvSpPr>
        <p:spPr bwMode="auto">
          <a:xfrm>
            <a:off x="5143500" y="949325"/>
            <a:ext cx="10017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kumimoji="0" lang="en-US" sz="1800" b="1" i="1"/>
              <a:t>Pantherapardus</a:t>
            </a:r>
          </a:p>
        </p:txBody>
      </p:sp>
      <p:sp>
        <p:nvSpPr>
          <p:cNvPr id="550924" name="Text Box 12"/>
          <p:cNvSpPr txBox="1">
            <a:spLocks noChangeArrowheads="1"/>
          </p:cNvSpPr>
          <p:nvPr/>
        </p:nvSpPr>
        <p:spPr bwMode="auto">
          <a:xfrm>
            <a:off x="5114925" y="2120900"/>
            <a:ext cx="10017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kumimoji="0" lang="en-US" sz="1800" b="1" i="1"/>
              <a:t>Taxidea</a:t>
            </a:r>
          </a:p>
          <a:p>
            <a:pPr>
              <a:lnSpc>
                <a:spcPct val="90000"/>
              </a:lnSpc>
            </a:pPr>
            <a:r>
              <a:rPr kumimoji="0" lang="en-US" sz="1800" b="1" i="1"/>
              <a:t>taxus</a:t>
            </a:r>
          </a:p>
        </p:txBody>
      </p:sp>
      <p:sp>
        <p:nvSpPr>
          <p:cNvPr id="550925" name="Text Box 13"/>
          <p:cNvSpPr txBox="1">
            <a:spLocks noChangeArrowheads="1"/>
          </p:cNvSpPr>
          <p:nvPr/>
        </p:nvSpPr>
        <p:spPr bwMode="auto">
          <a:xfrm>
            <a:off x="5130800" y="3279775"/>
            <a:ext cx="124618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kumimoji="0" lang="en-US" sz="1800" b="1" i="1"/>
              <a:t>Lutra lutra</a:t>
            </a:r>
          </a:p>
        </p:txBody>
      </p:sp>
      <p:sp>
        <p:nvSpPr>
          <p:cNvPr id="550926" name="Text Box 14"/>
          <p:cNvSpPr txBox="1">
            <a:spLocks noChangeArrowheads="1"/>
          </p:cNvSpPr>
          <p:nvPr/>
        </p:nvSpPr>
        <p:spPr bwMode="auto">
          <a:xfrm>
            <a:off x="5127625" y="4403725"/>
            <a:ext cx="763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kumimoji="0" lang="en-US" sz="1800" b="1" i="1"/>
              <a:t>Canis</a:t>
            </a:r>
          </a:p>
          <a:p>
            <a:pPr>
              <a:lnSpc>
                <a:spcPct val="90000"/>
              </a:lnSpc>
            </a:pPr>
            <a:r>
              <a:rPr kumimoji="0" lang="en-US" sz="1800" b="1" i="1"/>
              <a:t>latrans</a:t>
            </a:r>
          </a:p>
        </p:txBody>
      </p:sp>
      <p:sp>
        <p:nvSpPr>
          <p:cNvPr id="550927" name="Text Box 15"/>
          <p:cNvSpPr txBox="1">
            <a:spLocks noChangeArrowheads="1"/>
          </p:cNvSpPr>
          <p:nvPr/>
        </p:nvSpPr>
        <p:spPr bwMode="auto">
          <a:xfrm>
            <a:off x="1336675" y="142875"/>
            <a:ext cx="658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800" b="1"/>
              <a:t>Order</a:t>
            </a:r>
          </a:p>
        </p:txBody>
      </p:sp>
      <p:sp>
        <p:nvSpPr>
          <p:cNvPr id="550928" name="Text Box 16"/>
          <p:cNvSpPr txBox="1">
            <a:spLocks noChangeArrowheads="1"/>
          </p:cNvSpPr>
          <p:nvPr/>
        </p:nvSpPr>
        <p:spPr bwMode="auto">
          <a:xfrm>
            <a:off x="2720975" y="142875"/>
            <a:ext cx="7731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800" b="1"/>
              <a:t>Family</a:t>
            </a:r>
          </a:p>
        </p:txBody>
      </p:sp>
      <p:sp>
        <p:nvSpPr>
          <p:cNvPr id="550929" name="Text Box 17"/>
          <p:cNvSpPr txBox="1">
            <a:spLocks noChangeArrowheads="1"/>
          </p:cNvSpPr>
          <p:nvPr/>
        </p:nvSpPr>
        <p:spPr bwMode="auto">
          <a:xfrm>
            <a:off x="3559175" y="142875"/>
            <a:ext cx="7731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800" b="1"/>
              <a:t>Genus</a:t>
            </a:r>
          </a:p>
        </p:txBody>
      </p:sp>
      <p:sp>
        <p:nvSpPr>
          <p:cNvPr id="550930" name="Text Box 18"/>
          <p:cNvSpPr txBox="1">
            <a:spLocks noChangeArrowheads="1"/>
          </p:cNvSpPr>
          <p:nvPr/>
        </p:nvSpPr>
        <p:spPr bwMode="auto">
          <a:xfrm rot="5400000">
            <a:off x="1089026" y="2476500"/>
            <a:ext cx="12049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800" b="1"/>
              <a:t>Carnivora</a:t>
            </a:r>
          </a:p>
        </p:txBody>
      </p:sp>
      <p:sp>
        <p:nvSpPr>
          <p:cNvPr id="550931" name="Text Box 19"/>
          <p:cNvSpPr txBox="1">
            <a:spLocks noChangeArrowheads="1"/>
          </p:cNvSpPr>
          <p:nvPr/>
        </p:nvSpPr>
        <p:spPr bwMode="auto">
          <a:xfrm rot="5400000">
            <a:off x="2687638" y="1003300"/>
            <a:ext cx="8556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800" b="1"/>
              <a:t>Felidae</a:t>
            </a:r>
          </a:p>
        </p:txBody>
      </p:sp>
      <p:sp>
        <p:nvSpPr>
          <p:cNvPr id="550932" name="Text Box 20"/>
          <p:cNvSpPr txBox="1">
            <a:spLocks noChangeArrowheads="1"/>
          </p:cNvSpPr>
          <p:nvPr/>
        </p:nvSpPr>
        <p:spPr bwMode="auto">
          <a:xfrm rot="5400000">
            <a:off x="2481263" y="2787650"/>
            <a:ext cx="12747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800" b="1"/>
              <a:t>Mustelidae</a:t>
            </a:r>
          </a:p>
        </p:txBody>
      </p:sp>
      <p:sp>
        <p:nvSpPr>
          <p:cNvPr id="550933" name="Text Box 21"/>
          <p:cNvSpPr txBox="1">
            <a:spLocks noChangeArrowheads="1"/>
          </p:cNvSpPr>
          <p:nvPr/>
        </p:nvSpPr>
        <p:spPr bwMode="auto">
          <a:xfrm rot="5400000">
            <a:off x="2655888" y="5043488"/>
            <a:ext cx="9223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800" b="1"/>
              <a:t>Canidae</a:t>
            </a:r>
          </a:p>
        </p:txBody>
      </p:sp>
      <p:sp>
        <p:nvSpPr>
          <p:cNvPr id="550934" name="Text Box 22"/>
          <p:cNvSpPr txBox="1">
            <a:spLocks noChangeArrowheads="1"/>
          </p:cNvSpPr>
          <p:nvPr/>
        </p:nvSpPr>
        <p:spPr bwMode="auto">
          <a:xfrm rot="5400000">
            <a:off x="3436938" y="5167313"/>
            <a:ext cx="9223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800" b="1" i="1"/>
              <a:t>Canis</a:t>
            </a:r>
          </a:p>
        </p:txBody>
      </p:sp>
      <p:sp>
        <p:nvSpPr>
          <p:cNvPr id="550935" name="Text Box 23"/>
          <p:cNvSpPr txBox="1">
            <a:spLocks noChangeArrowheads="1"/>
          </p:cNvSpPr>
          <p:nvPr/>
        </p:nvSpPr>
        <p:spPr bwMode="auto">
          <a:xfrm rot="5400000">
            <a:off x="3579813" y="3360738"/>
            <a:ext cx="6302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800" b="1" i="1"/>
              <a:t>Lutra</a:t>
            </a:r>
          </a:p>
        </p:txBody>
      </p:sp>
      <p:sp>
        <p:nvSpPr>
          <p:cNvPr id="550936" name="Text Box 24"/>
          <p:cNvSpPr txBox="1">
            <a:spLocks noChangeArrowheads="1"/>
          </p:cNvSpPr>
          <p:nvPr/>
        </p:nvSpPr>
        <p:spPr bwMode="auto">
          <a:xfrm rot="5400000">
            <a:off x="3463926" y="2171700"/>
            <a:ext cx="8683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800" b="1" i="1"/>
              <a:t>Taxidea</a:t>
            </a:r>
          </a:p>
        </p:txBody>
      </p:sp>
      <p:sp>
        <p:nvSpPr>
          <p:cNvPr id="550937" name="Text Box 25"/>
          <p:cNvSpPr txBox="1">
            <a:spLocks noChangeArrowheads="1"/>
          </p:cNvSpPr>
          <p:nvPr/>
        </p:nvSpPr>
        <p:spPr bwMode="auto">
          <a:xfrm rot="5400000">
            <a:off x="3384551" y="996950"/>
            <a:ext cx="10207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800" b="1" i="1"/>
              <a:t>Panthera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4" name="Picture 24" descr="26_05HowToReadATree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3" y="962025"/>
            <a:ext cx="8548687" cy="4932363"/>
          </a:xfrm>
          <a:prstGeom prst="rect">
            <a:avLst/>
          </a:prstGeom>
          <a:noFill/>
        </p:spPr>
      </p:pic>
      <p:sp>
        <p:nvSpPr>
          <p:cNvPr id="552985" name="Rectangle 25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r>
              <a:rPr kumimoji="0" lang="en-US" sz="1200">
                <a:solidFill>
                  <a:schemeClr val="tx2"/>
                </a:solidFill>
              </a:rPr>
              <a:t>Fig. 26-5</a:t>
            </a:r>
          </a:p>
        </p:txBody>
      </p:sp>
      <p:sp>
        <p:nvSpPr>
          <p:cNvPr id="552986" name="Text Box 26"/>
          <p:cNvSpPr txBox="1">
            <a:spLocks noChangeArrowheads="1"/>
          </p:cNvSpPr>
          <p:nvPr/>
        </p:nvSpPr>
        <p:spPr bwMode="auto">
          <a:xfrm>
            <a:off x="8061325" y="2311400"/>
            <a:ext cx="849313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kumimoji="0" lang="en-US" sz="2100" b="1"/>
              <a:t>Sister</a:t>
            </a:r>
          </a:p>
          <a:p>
            <a:pPr>
              <a:lnSpc>
                <a:spcPct val="90000"/>
              </a:lnSpc>
            </a:pPr>
            <a:r>
              <a:rPr kumimoji="0" lang="en-US" sz="2100" b="1"/>
              <a:t>taxa</a:t>
            </a:r>
          </a:p>
        </p:txBody>
      </p:sp>
      <p:sp>
        <p:nvSpPr>
          <p:cNvPr id="552987" name="Text Box 27"/>
          <p:cNvSpPr txBox="1">
            <a:spLocks noChangeArrowheads="1"/>
          </p:cNvSpPr>
          <p:nvPr/>
        </p:nvSpPr>
        <p:spPr bwMode="auto">
          <a:xfrm>
            <a:off x="339725" y="3124200"/>
            <a:ext cx="1674813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kumimoji="0" lang="en-US" sz="2100" b="1"/>
              <a:t>ANCESTRAL</a:t>
            </a:r>
          </a:p>
          <a:p>
            <a:pPr>
              <a:lnSpc>
                <a:spcPct val="90000"/>
              </a:lnSpc>
            </a:pPr>
            <a:r>
              <a:rPr kumimoji="0" lang="en-US" sz="2100" b="1"/>
              <a:t>LINEAGE</a:t>
            </a:r>
          </a:p>
        </p:txBody>
      </p:sp>
      <p:sp>
        <p:nvSpPr>
          <p:cNvPr id="552988" name="Text Box 28"/>
          <p:cNvSpPr txBox="1">
            <a:spLocks noChangeArrowheads="1"/>
          </p:cNvSpPr>
          <p:nvPr/>
        </p:nvSpPr>
        <p:spPr bwMode="auto">
          <a:xfrm>
            <a:off x="6623050" y="1450975"/>
            <a:ext cx="11541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2100" b="1"/>
              <a:t>Taxon A</a:t>
            </a:r>
          </a:p>
        </p:txBody>
      </p:sp>
      <p:sp>
        <p:nvSpPr>
          <p:cNvPr id="552989" name="Text Box 29"/>
          <p:cNvSpPr txBox="1">
            <a:spLocks noChangeArrowheads="1"/>
          </p:cNvSpPr>
          <p:nvPr/>
        </p:nvSpPr>
        <p:spPr bwMode="auto">
          <a:xfrm>
            <a:off x="4254500" y="5391150"/>
            <a:ext cx="13065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2100" b="1"/>
              <a:t>Polytomy</a:t>
            </a:r>
          </a:p>
        </p:txBody>
      </p:sp>
      <p:sp>
        <p:nvSpPr>
          <p:cNvPr id="552990" name="Text Box 30"/>
          <p:cNvSpPr txBox="1">
            <a:spLocks noChangeArrowheads="1"/>
          </p:cNvSpPr>
          <p:nvPr/>
        </p:nvSpPr>
        <p:spPr bwMode="auto">
          <a:xfrm>
            <a:off x="1149350" y="5124450"/>
            <a:ext cx="2894013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kumimoji="0" lang="en-US" sz="2100" b="1"/>
              <a:t>Common ancestor of</a:t>
            </a:r>
          </a:p>
          <a:p>
            <a:pPr>
              <a:lnSpc>
                <a:spcPct val="90000"/>
              </a:lnSpc>
            </a:pPr>
            <a:r>
              <a:rPr kumimoji="0" lang="en-US" sz="2100" b="1"/>
              <a:t>taxa A–F</a:t>
            </a:r>
          </a:p>
        </p:txBody>
      </p:sp>
      <p:sp>
        <p:nvSpPr>
          <p:cNvPr id="552991" name="Text Box 31"/>
          <p:cNvSpPr txBox="1">
            <a:spLocks noChangeArrowheads="1"/>
          </p:cNvSpPr>
          <p:nvPr/>
        </p:nvSpPr>
        <p:spPr bwMode="auto">
          <a:xfrm>
            <a:off x="3063875" y="939800"/>
            <a:ext cx="17383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2100" b="1"/>
              <a:t>Branch point</a:t>
            </a:r>
          </a:p>
          <a:p>
            <a:r>
              <a:rPr kumimoji="0" lang="en-US" sz="2100" b="1"/>
              <a:t>(node)</a:t>
            </a:r>
          </a:p>
        </p:txBody>
      </p:sp>
      <p:sp>
        <p:nvSpPr>
          <p:cNvPr id="552992" name="Text Box 32"/>
          <p:cNvSpPr txBox="1">
            <a:spLocks noChangeArrowheads="1"/>
          </p:cNvSpPr>
          <p:nvPr/>
        </p:nvSpPr>
        <p:spPr bwMode="auto">
          <a:xfrm>
            <a:off x="6626225" y="2120900"/>
            <a:ext cx="11541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2100" b="1"/>
              <a:t>Taxon B</a:t>
            </a:r>
          </a:p>
        </p:txBody>
      </p:sp>
      <p:sp>
        <p:nvSpPr>
          <p:cNvPr id="552993" name="Text Box 33"/>
          <p:cNvSpPr txBox="1">
            <a:spLocks noChangeArrowheads="1"/>
          </p:cNvSpPr>
          <p:nvPr/>
        </p:nvSpPr>
        <p:spPr bwMode="auto">
          <a:xfrm>
            <a:off x="6623050" y="2762250"/>
            <a:ext cx="11541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2100" b="1"/>
              <a:t>Taxon C</a:t>
            </a:r>
          </a:p>
        </p:txBody>
      </p:sp>
      <p:sp>
        <p:nvSpPr>
          <p:cNvPr id="552994" name="Text Box 34"/>
          <p:cNvSpPr txBox="1">
            <a:spLocks noChangeArrowheads="1"/>
          </p:cNvSpPr>
          <p:nvPr/>
        </p:nvSpPr>
        <p:spPr bwMode="auto">
          <a:xfrm>
            <a:off x="6632575" y="3409950"/>
            <a:ext cx="11541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2100" b="1"/>
              <a:t>Taxon D</a:t>
            </a:r>
          </a:p>
        </p:txBody>
      </p:sp>
      <p:sp>
        <p:nvSpPr>
          <p:cNvPr id="552995" name="Text Box 35"/>
          <p:cNvSpPr txBox="1">
            <a:spLocks noChangeArrowheads="1"/>
          </p:cNvSpPr>
          <p:nvPr/>
        </p:nvSpPr>
        <p:spPr bwMode="auto">
          <a:xfrm>
            <a:off x="6629400" y="4051300"/>
            <a:ext cx="11541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2100" b="1"/>
              <a:t>Taxon E</a:t>
            </a:r>
          </a:p>
        </p:txBody>
      </p:sp>
      <p:sp>
        <p:nvSpPr>
          <p:cNvPr id="552996" name="Text Box 36"/>
          <p:cNvSpPr txBox="1">
            <a:spLocks noChangeArrowheads="1"/>
          </p:cNvSpPr>
          <p:nvPr/>
        </p:nvSpPr>
        <p:spPr bwMode="auto">
          <a:xfrm>
            <a:off x="6629400" y="4692650"/>
            <a:ext cx="11541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2100" b="1"/>
              <a:t>Taxon F</a:t>
            </a:r>
          </a:p>
        </p:txBody>
      </p:sp>
      <p:sp>
        <p:nvSpPr>
          <p:cNvPr id="552997" name="Line 37"/>
          <p:cNvSpPr>
            <a:spLocks noChangeShapeType="1"/>
          </p:cNvSpPr>
          <p:nvPr/>
        </p:nvSpPr>
        <p:spPr bwMode="auto">
          <a:xfrm>
            <a:off x="3933825" y="1428750"/>
            <a:ext cx="533400" cy="720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98" name="Line 38"/>
          <p:cNvSpPr>
            <a:spLocks noChangeShapeType="1"/>
          </p:cNvSpPr>
          <p:nvPr/>
        </p:nvSpPr>
        <p:spPr bwMode="auto">
          <a:xfrm flipH="1">
            <a:off x="2324100" y="3257550"/>
            <a:ext cx="212725" cy="18700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99" name="Line 39"/>
          <p:cNvSpPr>
            <a:spLocks noChangeShapeType="1"/>
          </p:cNvSpPr>
          <p:nvPr/>
        </p:nvSpPr>
        <p:spPr bwMode="auto">
          <a:xfrm>
            <a:off x="4549775" y="4305300"/>
            <a:ext cx="187325" cy="1098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00" name="AutoShape 40"/>
          <p:cNvSpPr>
            <a:spLocks/>
          </p:cNvSpPr>
          <p:nvPr/>
        </p:nvSpPr>
        <p:spPr bwMode="auto">
          <a:xfrm>
            <a:off x="7804150" y="2076450"/>
            <a:ext cx="152400" cy="1050925"/>
          </a:xfrm>
          <a:prstGeom prst="rightBrace">
            <a:avLst>
              <a:gd name="adj1" fmla="val 57465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7313" y="76200"/>
            <a:ext cx="8534400" cy="914400"/>
          </a:xfrm>
        </p:spPr>
        <p:txBody>
          <a:bodyPr>
            <a:normAutofit fontScale="90000"/>
          </a:bodyPr>
          <a:lstStyle/>
          <a:p>
            <a:pPr marL="117475" indent="-3175"/>
            <a:r>
              <a:rPr lang="en-US"/>
              <a:t>What We Can and Cannot Learn from Phylogenetic Trees</a:t>
            </a:r>
          </a:p>
        </p:txBody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75" y="1174750"/>
            <a:ext cx="8534400" cy="3981450"/>
          </a:xfrm>
        </p:spPr>
        <p:txBody>
          <a:bodyPr/>
          <a:lstStyle/>
          <a:p>
            <a:r>
              <a:rPr lang="en-US" sz="3000"/>
              <a:t>Phylogenetic trees do show patterns of descent</a:t>
            </a:r>
          </a:p>
          <a:p>
            <a:r>
              <a:rPr lang="en-US" sz="3000"/>
              <a:t>Phylogenetic trees do not indicate when species evolved or how much genetic change occurred in a lineage</a:t>
            </a:r>
          </a:p>
          <a:p>
            <a:r>
              <a:rPr lang="en-US" sz="3000"/>
              <a:t>It shouldn’t be assumed that a taxon evolved from the taxon next to it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1943" name="Picture 7" descr="26_06-WhaleMeatGeneTree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6775" y="142875"/>
            <a:ext cx="4876800" cy="6584950"/>
          </a:xfrm>
          <a:prstGeom prst="rect">
            <a:avLst/>
          </a:prstGeom>
          <a:noFill/>
        </p:spPr>
      </p:pic>
      <p:sp>
        <p:nvSpPr>
          <p:cNvPr id="551944" name="Rectangle 8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r>
              <a:rPr kumimoji="0" lang="en-US" sz="1200">
                <a:solidFill>
                  <a:schemeClr val="tx2"/>
                </a:solidFill>
              </a:rPr>
              <a:t>Fig. 26-6</a:t>
            </a:r>
          </a:p>
        </p:txBody>
      </p:sp>
      <p:sp>
        <p:nvSpPr>
          <p:cNvPr id="551945" name="Text Box 9"/>
          <p:cNvSpPr txBox="1">
            <a:spLocks noChangeArrowheads="1"/>
          </p:cNvSpPr>
          <p:nvPr/>
        </p:nvSpPr>
        <p:spPr bwMode="auto">
          <a:xfrm>
            <a:off x="4257675" y="5588000"/>
            <a:ext cx="1204913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kumimoji="0" lang="en-US" sz="1200" b="1"/>
              <a:t>Fin</a:t>
            </a:r>
          </a:p>
          <a:p>
            <a:pPr>
              <a:lnSpc>
                <a:spcPct val="90000"/>
              </a:lnSpc>
            </a:pPr>
            <a:r>
              <a:rPr kumimoji="0" lang="en-US" sz="1200" b="1"/>
              <a:t>(Mediterranean)</a:t>
            </a:r>
          </a:p>
        </p:txBody>
      </p:sp>
      <p:sp>
        <p:nvSpPr>
          <p:cNvPr id="551946" name="Text Box 10"/>
          <p:cNvSpPr txBox="1">
            <a:spLocks noChangeArrowheads="1"/>
          </p:cNvSpPr>
          <p:nvPr/>
        </p:nvSpPr>
        <p:spPr bwMode="auto">
          <a:xfrm>
            <a:off x="4257675" y="5959475"/>
            <a:ext cx="963613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kumimoji="0" lang="en-US" sz="1200" b="1"/>
              <a:t>Fin (Iceland)</a:t>
            </a:r>
          </a:p>
        </p:txBody>
      </p:sp>
      <p:sp>
        <p:nvSpPr>
          <p:cNvPr id="551947" name="Rectangle 11"/>
          <p:cNvSpPr>
            <a:spLocks noChangeArrowheads="1"/>
          </p:cNvSpPr>
          <p:nvPr/>
        </p:nvSpPr>
        <p:spPr bwMode="auto">
          <a:xfrm>
            <a:off x="2178050" y="180975"/>
            <a:ext cx="1292225" cy="222250"/>
          </a:xfrm>
          <a:prstGeom prst="rect">
            <a:avLst/>
          </a:prstGeom>
          <a:solidFill>
            <a:srgbClr val="FECD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1948" name="Text Box 12"/>
          <p:cNvSpPr txBox="1">
            <a:spLocks noChangeArrowheads="1"/>
          </p:cNvSpPr>
          <p:nvPr/>
        </p:nvSpPr>
        <p:spPr bwMode="auto">
          <a:xfrm>
            <a:off x="2244725" y="196850"/>
            <a:ext cx="7286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200" b="1">
                <a:solidFill>
                  <a:srgbClr val="584083"/>
                </a:solidFill>
              </a:rPr>
              <a:t>RESULTS</a:t>
            </a:r>
          </a:p>
        </p:txBody>
      </p:sp>
      <p:sp>
        <p:nvSpPr>
          <p:cNvPr id="551949" name="Text Box 13"/>
          <p:cNvSpPr txBox="1">
            <a:spLocks noChangeArrowheads="1"/>
          </p:cNvSpPr>
          <p:nvPr/>
        </p:nvSpPr>
        <p:spPr bwMode="auto">
          <a:xfrm>
            <a:off x="4251325" y="4854575"/>
            <a:ext cx="1036638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kumimoji="0" lang="en-US" sz="1200" b="1"/>
              <a:t>Unknown #10,</a:t>
            </a:r>
          </a:p>
          <a:p>
            <a:pPr>
              <a:lnSpc>
                <a:spcPct val="90000"/>
              </a:lnSpc>
            </a:pPr>
            <a:r>
              <a:rPr kumimoji="0" lang="en-US" sz="1200" b="1"/>
              <a:t>11, 12</a:t>
            </a:r>
          </a:p>
        </p:txBody>
      </p:sp>
      <p:sp>
        <p:nvSpPr>
          <p:cNvPr id="551950" name="Text Box 14"/>
          <p:cNvSpPr txBox="1">
            <a:spLocks noChangeArrowheads="1"/>
          </p:cNvSpPr>
          <p:nvPr/>
        </p:nvSpPr>
        <p:spPr bwMode="auto">
          <a:xfrm>
            <a:off x="4257675" y="5264150"/>
            <a:ext cx="1036638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kumimoji="0" lang="en-US" sz="1200" b="1"/>
              <a:t>Unknown #13</a:t>
            </a:r>
          </a:p>
        </p:txBody>
      </p:sp>
      <p:sp>
        <p:nvSpPr>
          <p:cNvPr id="551951" name="Rectangle 15"/>
          <p:cNvSpPr>
            <a:spLocks noChangeArrowheads="1"/>
          </p:cNvSpPr>
          <p:nvPr/>
        </p:nvSpPr>
        <p:spPr bwMode="auto">
          <a:xfrm>
            <a:off x="4222750" y="4832350"/>
            <a:ext cx="1085850" cy="361950"/>
          </a:xfrm>
          <a:prstGeom prst="rect">
            <a:avLst/>
          </a:prstGeom>
          <a:noFill/>
          <a:ln w="19050">
            <a:solidFill>
              <a:srgbClr val="DC202A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1952" name="Rectangle 16"/>
          <p:cNvSpPr>
            <a:spLocks noChangeArrowheads="1"/>
          </p:cNvSpPr>
          <p:nvPr/>
        </p:nvSpPr>
        <p:spPr bwMode="auto">
          <a:xfrm>
            <a:off x="4219575" y="5251450"/>
            <a:ext cx="1092200" cy="187325"/>
          </a:xfrm>
          <a:prstGeom prst="rect">
            <a:avLst/>
          </a:prstGeom>
          <a:noFill/>
          <a:ln w="19050">
            <a:solidFill>
              <a:srgbClr val="DC202A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1953" name="AutoShape 17"/>
          <p:cNvSpPr>
            <a:spLocks/>
          </p:cNvSpPr>
          <p:nvPr/>
        </p:nvSpPr>
        <p:spPr bwMode="auto">
          <a:xfrm>
            <a:off x="5375275" y="4835525"/>
            <a:ext cx="152400" cy="1409700"/>
          </a:xfrm>
          <a:prstGeom prst="rightBrace">
            <a:avLst>
              <a:gd name="adj1" fmla="val 77083"/>
              <a:gd name="adj2" fmla="val 48875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1954" name="Text Box 18"/>
          <p:cNvSpPr txBox="1">
            <a:spLocks noChangeArrowheads="1"/>
          </p:cNvSpPr>
          <p:nvPr/>
        </p:nvSpPr>
        <p:spPr bwMode="auto">
          <a:xfrm>
            <a:off x="4257675" y="4352925"/>
            <a:ext cx="1204913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kumimoji="0" lang="en-US" sz="1200" b="1"/>
              <a:t>Blue</a:t>
            </a:r>
          </a:p>
          <a:p>
            <a:pPr>
              <a:lnSpc>
                <a:spcPct val="90000"/>
              </a:lnSpc>
            </a:pPr>
            <a:r>
              <a:rPr kumimoji="0" lang="en-US" sz="1200" b="1"/>
              <a:t>(North Pacific)</a:t>
            </a:r>
          </a:p>
        </p:txBody>
      </p:sp>
      <p:sp>
        <p:nvSpPr>
          <p:cNvPr id="551955" name="Text Box 19"/>
          <p:cNvSpPr txBox="1">
            <a:spLocks noChangeArrowheads="1"/>
          </p:cNvSpPr>
          <p:nvPr/>
        </p:nvSpPr>
        <p:spPr bwMode="auto">
          <a:xfrm>
            <a:off x="4257675" y="3984625"/>
            <a:ext cx="1204913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kumimoji="0" lang="en-US" sz="1200" b="1"/>
              <a:t>Blue</a:t>
            </a:r>
          </a:p>
          <a:p>
            <a:pPr>
              <a:lnSpc>
                <a:spcPct val="90000"/>
              </a:lnSpc>
            </a:pPr>
            <a:r>
              <a:rPr kumimoji="0" lang="en-US" sz="1200" b="1"/>
              <a:t>(North Atlantic)</a:t>
            </a:r>
          </a:p>
        </p:txBody>
      </p:sp>
      <p:sp>
        <p:nvSpPr>
          <p:cNvPr id="551956" name="Text Box 20"/>
          <p:cNvSpPr txBox="1">
            <a:spLocks noChangeArrowheads="1"/>
          </p:cNvSpPr>
          <p:nvPr/>
        </p:nvSpPr>
        <p:spPr bwMode="auto">
          <a:xfrm>
            <a:off x="4257675" y="3651250"/>
            <a:ext cx="350838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kumimoji="0" lang="en-US" sz="1200" b="1"/>
              <a:t>Gray</a:t>
            </a:r>
          </a:p>
        </p:txBody>
      </p:sp>
      <p:sp>
        <p:nvSpPr>
          <p:cNvPr id="551957" name="Text Box 21"/>
          <p:cNvSpPr txBox="1">
            <a:spLocks noChangeArrowheads="1"/>
          </p:cNvSpPr>
          <p:nvPr/>
        </p:nvSpPr>
        <p:spPr bwMode="auto">
          <a:xfrm>
            <a:off x="4254500" y="3178175"/>
            <a:ext cx="995363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kumimoji="0" lang="en-US" sz="1200" b="1"/>
              <a:t>Unknown #1b</a:t>
            </a:r>
          </a:p>
        </p:txBody>
      </p:sp>
      <p:sp>
        <p:nvSpPr>
          <p:cNvPr id="551958" name="Rectangle 22"/>
          <p:cNvSpPr>
            <a:spLocks noChangeArrowheads="1"/>
          </p:cNvSpPr>
          <p:nvPr/>
        </p:nvSpPr>
        <p:spPr bwMode="auto">
          <a:xfrm>
            <a:off x="4222750" y="3165475"/>
            <a:ext cx="1085850" cy="187325"/>
          </a:xfrm>
          <a:prstGeom prst="rect">
            <a:avLst/>
          </a:prstGeom>
          <a:noFill/>
          <a:ln w="19050">
            <a:solidFill>
              <a:srgbClr val="DC202A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1959" name="Text Box 23"/>
          <p:cNvSpPr txBox="1">
            <a:spLocks noChangeArrowheads="1"/>
          </p:cNvSpPr>
          <p:nvPr/>
        </p:nvSpPr>
        <p:spPr bwMode="auto">
          <a:xfrm>
            <a:off x="4254500" y="2432050"/>
            <a:ext cx="1204913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kumimoji="0" lang="en-US" sz="1200" b="1"/>
              <a:t>Humpback</a:t>
            </a:r>
          </a:p>
          <a:p>
            <a:pPr>
              <a:lnSpc>
                <a:spcPct val="90000"/>
              </a:lnSpc>
            </a:pPr>
            <a:r>
              <a:rPr kumimoji="0" lang="en-US" sz="1200" b="1"/>
              <a:t>(North Atlantic)</a:t>
            </a:r>
          </a:p>
        </p:txBody>
      </p:sp>
      <p:sp>
        <p:nvSpPr>
          <p:cNvPr id="551960" name="Text Box 24"/>
          <p:cNvSpPr txBox="1">
            <a:spLocks noChangeArrowheads="1"/>
          </p:cNvSpPr>
          <p:nvPr/>
        </p:nvSpPr>
        <p:spPr bwMode="auto">
          <a:xfrm>
            <a:off x="4254500" y="2790825"/>
            <a:ext cx="1062038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kumimoji="0" lang="en-US" sz="1200" b="1"/>
              <a:t>Humpback</a:t>
            </a:r>
          </a:p>
          <a:p>
            <a:pPr>
              <a:lnSpc>
                <a:spcPct val="90000"/>
              </a:lnSpc>
            </a:pPr>
            <a:r>
              <a:rPr kumimoji="0" lang="en-US" sz="1200" b="1"/>
              <a:t>(North Pacific)</a:t>
            </a:r>
          </a:p>
        </p:txBody>
      </p:sp>
      <p:sp>
        <p:nvSpPr>
          <p:cNvPr id="551961" name="AutoShape 25"/>
          <p:cNvSpPr>
            <a:spLocks/>
          </p:cNvSpPr>
          <p:nvPr/>
        </p:nvSpPr>
        <p:spPr bwMode="auto">
          <a:xfrm>
            <a:off x="5381625" y="2425700"/>
            <a:ext cx="136525" cy="914400"/>
          </a:xfrm>
          <a:prstGeom prst="rightBrace">
            <a:avLst>
              <a:gd name="adj1" fmla="val 55814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1962" name="Text Box 26"/>
          <p:cNvSpPr txBox="1">
            <a:spLocks noChangeArrowheads="1"/>
          </p:cNvSpPr>
          <p:nvPr/>
        </p:nvSpPr>
        <p:spPr bwMode="auto">
          <a:xfrm>
            <a:off x="4254500" y="1955800"/>
            <a:ext cx="995363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kumimoji="0" lang="en-US" sz="1200" b="1"/>
              <a:t>Unknown #9</a:t>
            </a:r>
          </a:p>
        </p:txBody>
      </p:sp>
      <p:sp>
        <p:nvSpPr>
          <p:cNvPr id="551963" name="Rectangle 27"/>
          <p:cNvSpPr>
            <a:spLocks noChangeArrowheads="1"/>
          </p:cNvSpPr>
          <p:nvPr/>
        </p:nvSpPr>
        <p:spPr bwMode="auto">
          <a:xfrm>
            <a:off x="4225925" y="1943100"/>
            <a:ext cx="1085850" cy="187325"/>
          </a:xfrm>
          <a:prstGeom prst="rect">
            <a:avLst/>
          </a:prstGeom>
          <a:noFill/>
          <a:ln w="19050">
            <a:solidFill>
              <a:srgbClr val="DC202A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1964" name="Text Box 28"/>
          <p:cNvSpPr txBox="1">
            <a:spLocks noChangeArrowheads="1"/>
          </p:cNvSpPr>
          <p:nvPr/>
        </p:nvSpPr>
        <p:spPr bwMode="auto">
          <a:xfrm>
            <a:off x="4257675" y="1577975"/>
            <a:ext cx="1204913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kumimoji="0" lang="en-US" sz="1200" b="1"/>
              <a:t>Minke</a:t>
            </a:r>
          </a:p>
          <a:p>
            <a:pPr>
              <a:lnSpc>
                <a:spcPct val="90000"/>
              </a:lnSpc>
            </a:pPr>
            <a:r>
              <a:rPr kumimoji="0" lang="en-US" sz="1200" b="1"/>
              <a:t>(North Atlantic)</a:t>
            </a:r>
          </a:p>
        </p:txBody>
      </p:sp>
      <p:sp>
        <p:nvSpPr>
          <p:cNvPr id="551965" name="AutoShape 29"/>
          <p:cNvSpPr>
            <a:spLocks/>
          </p:cNvSpPr>
          <p:nvPr/>
        </p:nvSpPr>
        <p:spPr bwMode="auto">
          <a:xfrm>
            <a:off x="5368925" y="1543050"/>
            <a:ext cx="152400" cy="568325"/>
          </a:xfrm>
          <a:prstGeom prst="rightBrace">
            <a:avLst>
              <a:gd name="adj1" fmla="val 31076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1966" name="Text Box 30"/>
          <p:cNvSpPr txBox="1">
            <a:spLocks noChangeArrowheads="1"/>
          </p:cNvSpPr>
          <p:nvPr/>
        </p:nvSpPr>
        <p:spPr bwMode="auto">
          <a:xfrm>
            <a:off x="4257675" y="336550"/>
            <a:ext cx="1204913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kumimoji="0" lang="en-US" sz="1200" b="1"/>
              <a:t>Minke</a:t>
            </a:r>
          </a:p>
          <a:p>
            <a:pPr>
              <a:lnSpc>
                <a:spcPct val="90000"/>
              </a:lnSpc>
            </a:pPr>
            <a:r>
              <a:rPr kumimoji="0" lang="en-US" sz="1200" b="1"/>
              <a:t>(Antarctica)</a:t>
            </a:r>
          </a:p>
        </p:txBody>
      </p:sp>
      <p:sp>
        <p:nvSpPr>
          <p:cNvPr id="551967" name="Text Box 31"/>
          <p:cNvSpPr txBox="1">
            <a:spLocks noChangeArrowheads="1"/>
          </p:cNvSpPr>
          <p:nvPr/>
        </p:nvSpPr>
        <p:spPr bwMode="auto">
          <a:xfrm>
            <a:off x="4257675" y="701675"/>
            <a:ext cx="830263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kumimoji="0" lang="en-US" sz="1200" b="1"/>
              <a:t>Minke</a:t>
            </a:r>
          </a:p>
          <a:p>
            <a:pPr>
              <a:lnSpc>
                <a:spcPct val="90000"/>
              </a:lnSpc>
            </a:pPr>
            <a:r>
              <a:rPr kumimoji="0" lang="en-US" sz="1200" b="1"/>
              <a:t>(Australia)</a:t>
            </a:r>
          </a:p>
        </p:txBody>
      </p:sp>
      <p:sp>
        <p:nvSpPr>
          <p:cNvPr id="551968" name="Text Box 32"/>
          <p:cNvSpPr txBox="1">
            <a:spLocks noChangeArrowheads="1"/>
          </p:cNvSpPr>
          <p:nvPr/>
        </p:nvSpPr>
        <p:spPr bwMode="auto">
          <a:xfrm>
            <a:off x="4254500" y="1060450"/>
            <a:ext cx="1116013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kumimoji="0" lang="en-US" sz="1200" b="1"/>
              <a:t>Unknown #1a,</a:t>
            </a:r>
          </a:p>
          <a:p>
            <a:pPr>
              <a:lnSpc>
                <a:spcPct val="90000"/>
              </a:lnSpc>
            </a:pPr>
            <a:r>
              <a:rPr kumimoji="0" lang="en-US" sz="1200" b="1"/>
              <a:t>2, 3, 4, 5, 6, 7, 8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>
          <a:xfrm>
            <a:off x="87313" y="76200"/>
            <a:ext cx="8534400" cy="503238"/>
          </a:xfrm>
        </p:spPr>
        <p:txBody>
          <a:bodyPr>
            <a:normAutofit fontScale="90000"/>
          </a:bodyPr>
          <a:lstStyle/>
          <a:p>
            <a:r>
              <a:rPr lang="en-US"/>
              <a:t>Sorting Homology from Analogy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75" y="1174750"/>
            <a:ext cx="8534400" cy="3524250"/>
          </a:xfrm>
        </p:spPr>
        <p:txBody>
          <a:bodyPr/>
          <a:lstStyle/>
          <a:p>
            <a:r>
              <a:rPr lang="en-US" sz="3000"/>
              <a:t>When constructing a phylogeny, systematists need to distinguish whether a similarity is the result of homology or </a:t>
            </a:r>
            <a:r>
              <a:rPr lang="en-US" sz="3000" b="1"/>
              <a:t>analogy</a:t>
            </a:r>
          </a:p>
          <a:p>
            <a:r>
              <a:rPr lang="en-US" sz="3000"/>
              <a:t>Homology is similarity due to shared ancestry</a:t>
            </a:r>
          </a:p>
          <a:p>
            <a:r>
              <a:rPr lang="en-US" sz="3000"/>
              <a:t>Analogy is similarity due to convergent evolution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1989</Words>
  <Application>Microsoft Macintosh PowerPoint</Application>
  <PresentationFormat>On-screen Show (4:3)</PresentationFormat>
  <Paragraphs>484</Paragraphs>
  <Slides>23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Two patterns of evolutionary change</vt:lpstr>
      <vt:lpstr>Overview: Investigating the Tree of Life</vt:lpstr>
      <vt:lpstr>Concept 26.1: Phylogenies show evolutionary relationships</vt:lpstr>
      <vt:lpstr>PowerPoint Presentation</vt:lpstr>
      <vt:lpstr>PowerPoint Presentation</vt:lpstr>
      <vt:lpstr>PowerPoint Presentation</vt:lpstr>
      <vt:lpstr>What We Can and Cannot Learn from Phylogenetic Trees</vt:lpstr>
      <vt:lpstr>PowerPoint Presentation</vt:lpstr>
      <vt:lpstr>Sorting Homology from Analogy</vt:lpstr>
      <vt:lpstr>Parsimony and the analogy-versus-homology pitfall</vt:lpstr>
      <vt:lpstr> Aligning segments of DNA</vt:lpstr>
      <vt:lpstr>PowerPoint Presentation</vt:lpstr>
      <vt:lpstr>Cladistics</vt:lpstr>
      <vt:lpstr>Monophyletic, paraphyletic, and polyphyletic groupings</vt:lpstr>
      <vt:lpstr>Shared Ancestral and Shared Derived Characters</vt:lpstr>
      <vt:lpstr>PowerPoint Presentation</vt:lpstr>
      <vt:lpstr>PowerPoint Presentation</vt:lpstr>
      <vt:lpstr>PowerPoint Presentation</vt:lpstr>
      <vt:lpstr>Maximum Parsimony and Maximum Likelihood</vt:lpstr>
      <vt:lpstr>PowerPoint Presentation</vt:lpstr>
      <vt:lpstr>PowerPoint Presentation</vt:lpstr>
      <vt:lpstr>PowerPoint Presentation</vt:lpstr>
      <vt:lpstr>PowerPoint Presentation</vt:lpstr>
    </vt:vector>
  </TitlesOfParts>
  <Company>Plano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 (Ch. 26)</dc:title>
  <dc:creator>Plano High School</dc:creator>
  <cp:lastModifiedBy>Plano High School</cp:lastModifiedBy>
  <cp:revision>9</cp:revision>
  <dcterms:created xsi:type="dcterms:W3CDTF">2012-02-09T13:27:47Z</dcterms:created>
  <dcterms:modified xsi:type="dcterms:W3CDTF">2017-05-25T14:20:39Z</dcterms:modified>
</cp:coreProperties>
</file>