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2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CDD53-FA97-E24F-AEB3-368E26F90483}" type="datetimeFigureOut">
              <a:rPr lang="en-US" smtClean="0"/>
              <a:t>5/24/17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F9686-FE47-B043-B460-A0BC07512427}" type="slidenum">
              <a:rPr lang="en-US" smtClean="0"/>
              <a:t>‹#›</a:t>
            </a:fld>
            <a:endParaRPr lang="en-US"/>
          </a:p>
        </p:txBody>
      </p:sp>
    </p:spTree>
    <p:extLst>
      <p:ext uri="{BB962C8B-B14F-4D97-AF65-F5344CB8AC3E}">
        <p14:creationId xmlns:p14="http://schemas.microsoft.com/office/powerpoint/2010/main" val="35836535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C3A4B-6F54-5A41-B4F1-8BC82F59241A}" type="slidenum">
              <a:rPr lang="en-US"/>
              <a:pPr/>
              <a:t>1</a:t>
            </a:fld>
            <a:endParaRPr lang="en-US"/>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r>
              <a:rPr lang="en-US" sz="1200" dirty="0" smtClean="0"/>
              <a:t>Gene duplication increases the number of genes in the genome, providing more opportunities for evolutionary changes</a:t>
            </a:r>
          </a:p>
          <a:p>
            <a:r>
              <a:rPr lang="en-US" sz="1200" dirty="0" smtClean="0"/>
              <a:t>Like homologous genes, duplicated genes can be traced to a common ancestor</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7FEFB12-93DB-BD42-8193-83F39C0A8934}" type="slidenum">
              <a:rPr lang="en-US"/>
              <a:pPr/>
              <a:t>10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c</a:t>
            </a:r>
          </a:p>
          <a:p>
            <a:r>
              <a:rPr lang="en-US" b="1">
                <a:latin typeface="Times" charset="0"/>
                <a:ea typeface="ＭＳ Ｐゴシック" charset="-128"/>
                <a:cs typeface="ＭＳ Ｐゴシック" charset="-128"/>
              </a:rPr>
              <a:t>Source: Taylor - Student Study Guide for Biology, Seventh Edition, Test Your Knowledge Question #10.</a:t>
            </a:r>
          </a:p>
          <a:p>
            <a:r>
              <a:rPr lang="en-US" b="1">
                <a:latin typeface="Times New Roman" charset="0"/>
                <a:ea typeface="ＭＳ Ｐゴシック" charset="-128"/>
                <a:cs typeface="ＭＳ Ｐゴシック" charset="-128"/>
              </a:rPr>
              <a:t>Discussion Notes for the Instructor</a:t>
            </a:r>
          </a:p>
          <a:p>
            <a:r>
              <a:rPr lang="en-US">
                <a:solidFill>
                  <a:srgbClr val="000000"/>
                </a:solidFill>
                <a:latin typeface="Times" charset="0"/>
                <a:ea typeface="ＭＳ Ｐゴシック" charset="-128"/>
                <a:cs typeface="ＭＳ Ｐゴシック" charset="-128"/>
              </a:rPr>
              <a:t>This question could be used to lead a discussion of phylogenetic relationships.  It gets at many common student misconceptions about these relationships</a:t>
            </a:r>
            <a:r>
              <a:rPr lang="en-US">
                <a:latin typeface="Times" charset="0"/>
                <a:ea typeface="ＭＳ Ｐゴシック" charset="-128"/>
                <a:cs typeface="ＭＳ Ｐゴシック" charset="-128"/>
              </a:rPr>
              <a:t>.  One follow-up question would be to have the students draw a cladogram based on these data.</a:t>
            </a:r>
          </a:p>
          <a:p>
            <a:r>
              <a:rPr lang="en-US">
                <a:latin typeface="Times" charset="0"/>
                <a:ea typeface="ＭＳ Ｐゴシック" charset="-128"/>
                <a:cs typeface="ＭＳ Ｐゴシック" charset="-128"/>
              </a:rPr>
              <a:t>• Choice A: without more data the relative level of relatedness cannot be determined.</a:t>
            </a:r>
          </a:p>
          <a:p>
            <a:r>
              <a:rPr lang="en-US">
                <a:latin typeface="Times" charset="0"/>
                <a:ea typeface="ＭＳ Ｐゴシック" charset="-128"/>
                <a:cs typeface="ＭＳ Ｐゴシック" charset="-128"/>
              </a:rPr>
              <a:t>• Choice B: the data do not support this conclusion.</a:t>
            </a:r>
          </a:p>
          <a:p>
            <a:r>
              <a:rPr lang="en-US">
                <a:latin typeface="Times" charset="0"/>
                <a:ea typeface="ＭＳ Ｐゴシック" charset="-128"/>
                <a:cs typeface="ＭＳ Ｐゴシック" charset="-128"/>
              </a:rPr>
              <a:t>• Choice C: correct.</a:t>
            </a:r>
          </a:p>
          <a:p>
            <a:r>
              <a:rPr lang="en-US">
                <a:latin typeface="Times" charset="0"/>
                <a:ea typeface="ＭＳ Ｐゴシック" charset="-128"/>
                <a:cs typeface="ＭＳ Ｐゴシック" charset="-128"/>
              </a:rPr>
              <a:t>• Choice D; see answer A.</a:t>
            </a:r>
          </a:p>
          <a:p>
            <a:r>
              <a:rPr lang="en-US">
                <a:latin typeface="Times" charset="0"/>
                <a:ea typeface="ＭＳ Ｐゴシック" charset="-128"/>
                <a:cs typeface="ＭＳ Ｐゴシック" charset="-128"/>
              </a:rPr>
              <a:t>• Choice E: there are enough data to determine the basic pattern of relatedness.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A747DE2-D68C-0648-B38E-BC8F6C9664AF}" type="slidenum">
              <a:rPr lang="en-US"/>
              <a:pPr/>
              <a:t>11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d</a:t>
            </a:r>
          </a:p>
          <a:p>
            <a:r>
              <a:rPr lang="en-US" b="1">
                <a:latin typeface="Times" charset="0"/>
                <a:ea typeface="ＭＳ Ｐゴシック" charset="-128"/>
                <a:cs typeface="ＭＳ Ｐゴシック" charset="-128"/>
              </a:rPr>
              <a:t>Source: Taylor - Student Study Guide for Biology, Seventh Edition, Test Your Knowledge Question #</a:t>
            </a:r>
            <a:r>
              <a:rPr lang="en-US">
                <a:latin typeface="Times" charset="0"/>
                <a:ea typeface="ＭＳ Ｐゴシック" charset="-128"/>
                <a:cs typeface="ＭＳ Ｐゴシック" charset="-128"/>
              </a:rPr>
              <a:t>15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12180A0-2528-D64A-8098-83581FD992F7}" type="slidenum">
              <a:rPr lang="en-US"/>
              <a:pPr/>
              <a:t>12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w="9525"/>
        </p:spPr>
        <p:txBody>
          <a:bodyPr/>
          <a:lstStyle/>
          <a:p>
            <a:r>
              <a:rPr lang="en-US" b="1">
                <a:latin typeface="Times New Roman" charset="0"/>
                <a:ea typeface="ＭＳ Ｐゴシック" charset="-128"/>
                <a:cs typeface="ＭＳ Ｐゴシック" charset="-128"/>
              </a:rPr>
              <a:t>Answer</a:t>
            </a:r>
            <a:r>
              <a:rPr lang="en-US">
                <a:latin typeface="Times New Roman" charset="0"/>
                <a:ea typeface="ＭＳ Ｐゴシック" charset="-128"/>
                <a:cs typeface="ＭＳ Ｐゴシック" charset="-128"/>
              </a:rPr>
              <a:t>: d</a:t>
            </a:r>
          </a:p>
          <a:p>
            <a:r>
              <a:rPr lang="en-US" b="1">
                <a:latin typeface="Times" charset="0"/>
                <a:ea typeface="ＭＳ Ｐゴシック" charset="-128"/>
                <a:cs typeface="ＭＳ Ｐゴシック" charset="-128"/>
              </a:rPr>
              <a:t>Source: Barstow - Test Bank for Biology, Seventh Edition, Question  #</a:t>
            </a:r>
            <a:r>
              <a:rPr lang="en-US">
                <a:latin typeface="Times" charset="0"/>
                <a:ea typeface="ＭＳ Ｐゴシック" charset="-128"/>
                <a:cs typeface="ＭＳ Ｐゴシック" charset="-128"/>
              </a:rPr>
              <a:t>10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8AD931C-0463-F54D-BCA1-A89ED1D86447}" type="slidenum">
              <a:rPr lang="en-US"/>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d</a:t>
            </a:r>
          </a:p>
          <a:p>
            <a:r>
              <a:rPr lang="en-US" b="1">
                <a:latin typeface="Times" charset="0"/>
                <a:ea typeface="ＭＳ Ｐゴシック" charset="-128"/>
                <a:cs typeface="ＭＳ Ｐゴシック" charset="-128"/>
              </a:rPr>
              <a:t>Source: Barstow - Test Bank for Biology, Seventh Edition, Question  #21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3FBDDF5-3D59-F34A-B2B3-2320C3C52DF9}" type="slidenum">
              <a:rPr lang="en-US"/>
              <a:pPr/>
              <a:t>14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c</a:t>
            </a:r>
          </a:p>
          <a:p>
            <a:r>
              <a:rPr lang="en-US" b="1">
                <a:latin typeface="Times" charset="0"/>
                <a:ea typeface="ＭＳ Ｐゴシック" charset="-128"/>
                <a:cs typeface="ＭＳ Ｐゴシック" charset="-128"/>
              </a:rPr>
              <a:t>Source: Barstow - Test Bank for Biology, Seventh Edition, Question  #22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805A3F5-6EF2-B94C-829E-DE728E1A9F5D}" type="slidenum">
              <a:rPr lang="en-US"/>
              <a:pPr/>
              <a:t>15</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e</a:t>
            </a:r>
          </a:p>
          <a:p>
            <a:r>
              <a:rPr lang="en-US" b="1">
                <a:latin typeface="Times" charset="0"/>
                <a:ea typeface="ＭＳ Ｐゴシック" charset="-128"/>
                <a:cs typeface="ＭＳ Ｐゴシック" charset="-128"/>
              </a:rPr>
              <a:t>Source: Barstow - Test Bank for Biology, Seventh Edition, Question  #26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A5A5509-0343-0849-81BA-73E98A3824F3}" type="slidenum">
              <a:rPr lang="en-US"/>
              <a:pPr/>
              <a:t>16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DAD8AD18-4A76-0D4F-BD1E-0914E9D28212}" type="slidenum">
              <a:rPr lang="en-US"/>
              <a:pPr/>
              <a:t>17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c</a:t>
            </a:r>
          </a:p>
          <a:p>
            <a:r>
              <a:rPr lang="en-US" b="1">
                <a:latin typeface="Times" charset="0"/>
                <a:ea typeface="ＭＳ Ｐゴシック" charset="-128"/>
                <a:cs typeface="ＭＳ Ｐゴシック" charset="-128"/>
              </a:rPr>
              <a:t>Source: Barstow - Test Bank for Biology, Seventh Edition, Question  #44</a:t>
            </a:r>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C36E9C99-5327-1749-B484-49B5ACD50300}" type="slidenum">
              <a:rPr lang="en-US"/>
              <a:pPr/>
              <a:t>18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d</a:t>
            </a:r>
          </a:p>
          <a:p>
            <a:r>
              <a:rPr lang="en-US" b="1">
                <a:latin typeface="Times" charset="0"/>
                <a:ea typeface="ＭＳ Ｐゴシック" charset="-128"/>
                <a:cs typeface="ＭＳ Ｐゴシック" charset="-128"/>
              </a:rPr>
              <a:t>Source: Barstow - Test Bank for Biology, Seventh Edition, Question  #55</a:t>
            </a:r>
            <a:endParaRPr lang="en-US">
              <a:latin typeface="Times New Roman" charset="0"/>
              <a:ea typeface="ＭＳ Ｐゴシック" charset="-128"/>
              <a:cs typeface="ＭＳ Ｐゴシック" charset="-128"/>
            </a:endParaRPr>
          </a:p>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4471A17-7F20-8940-BB76-7CD645FFFD07}" type="slidenum">
              <a:rPr lang="en-US"/>
              <a:pPr/>
              <a:t>22</a:t>
            </a:fld>
            <a:endParaRPr lang="en-US"/>
          </a:p>
        </p:txBody>
      </p:sp>
      <p:sp>
        <p:nvSpPr>
          <p:cNvPr id="3788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88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sz="1200"/>
              <a:t>Bacillus = anthrax, BT</a:t>
            </a:r>
          </a:p>
          <a:p>
            <a:r>
              <a:rPr lang="en-US" sz="1200"/>
              <a:t>Bordetella = pertussis or whooping cough, kennel cough </a:t>
            </a:r>
          </a:p>
          <a:p>
            <a:r>
              <a:rPr lang="en-US" sz="1200"/>
              <a:t>Clostridium = botulism &amp; tetanus</a:t>
            </a:r>
          </a:p>
          <a:p>
            <a:r>
              <a:rPr lang="en-US" sz="1200"/>
              <a:t>Escherichia = E. coli</a:t>
            </a:r>
          </a:p>
          <a:p>
            <a:r>
              <a:rPr lang="en-US" sz="1200"/>
              <a:t>Spirulina = blue-gren algae</a:t>
            </a:r>
          </a:p>
          <a:p>
            <a:r>
              <a:rPr lang="en-US" sz="1200"/>
              <a:t>Staph</a:t>
            </a:r>
          </a:p>
          <a:p>
            <a:r>
              <a:rPr lang="en-US" sz="1200"/>
              <a:t>Strep</a:t>
            </a:r>
          </a:p>
          <a:p>
            <a:r>
              <a:rPr lang="en-US" sz="1200"/>
              <a:t>Salmonella</a:t>
            </a:r>
            <a:endParaRPr lang="en-US"/>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32ED07-9C1F-E74A-9FC4-CD9C309DFCB2}" type="slidenum">
              <a:rPr lang="en-US"/>
              <a:pPr/>
              <a:t>2</a:t>
            </a:fld>
            <a:endParaRPr lang="en-US"/>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r>
              <a:rPr lang="en-US" sz="1200" dirty="0" smtClean="0"/>
              <a:t>Gene duplication increases the number of genes in the genome, providing more opportunities for evolutionary changes</a:t>
            </a:r>
          </a:p>
          <a:p>
            <a:r>
              <a:rPr lang="en-US" sz="1200" dirty="0" smtClean="0"/>
              <a:t>Like homologous genes, duplicated genes can be traced to a common ancestor</a:t>
            </a:r>
          </a:p>
          <a:p>
            <a:endParaRPr kumimoji="0" lang="en-US" dirty="0" smtClean="0"/>
          </a:p>
          <a:p>
            <a:r>
              <a:rPr kumimoji="0" lang="en-US" dirty="0" smtClean="0"/>
              <a:t>Figure </a:t>
            </a:r>
            <a:r>
              <a:rPr kumimoji="0" lang="en-US" dirty="0"/>
              <a:t>26.18 How two types of homologous genes </a:t>
            </a:r>
            <a:r>
              <a:rPr kumimoji="0" lang="en-US" dirty="0" smtClean="0"/>
              <a:t>originate</a:t>
            </a:r>
          </a:p>
          <a:p>
            <a:r>
              <a:rPr lang="en-US" sz="1200" b="1" dirty="0" err="1" smtClean="0"/>
              <a:t>Orthologous</a:t>
            </a:r>
            <a:r>
              <a:rPr lang="en-US" sz="1200" b="1" dirty="0" smtClean="0"/>
              <a:t> genes </a:t>
            </a:r>
            <a:r>
              <a:rPr lang="en-US" sz="1200" dirty="0" smtClean="0"/>
              <a:t>are found in a single copy in the genome and are homologous between species</a:t>
            </a:r>
          </a:p>
          <a:p>
            <a:r>
              <a:rPr lang="en-US" sz="1200" dirty="0" smtClean="0"/>
              <a:t>They can diverge only after speciation occurs </a:t>
            </a:r>
          </a:p>
          <a:p>
            <a:endParaRPr kumimoji="0" lang="en-US" dirty="0" smtClean="0"/>
          </a:p>
          <a:p>
            <a:r>
              <a:rPr lang="en-US" sz="1200" b="1" dirty="0" err="1" smtClean="0"/>
              <a:t>Paralogous</a:t>
            </a:r>
            <a:r>
              <a:rPr lang="en-US" sz="1200" b="1" dirty="0" smtClean="0"/>
              <a:t> genes </a:t>
            </a:r>
            <a:r>
              <a:rPr lang="en-US" sz="1200" dirty="0" smtClean="0"/>
              <a:t>result from gene duplication, so are found in more than one copy in the genome</a:t>
            </a:r>
          </a:p>
          <a:p>
            <a:r>
              <a:rPr lang="en-US" sz="1200" dirty="0" smtClean="0"/>
              <a:t>They can diverge within the </a:t>
            </a:r>
            <a:r>
              <a:rPr lang="en-US" sz="1200" dirty="0" err="1" smtClean="0"/>
              <a:t>clade</a:t>
            </a:r>
            <a:r>
              <a:rPr lang="en-US" sz="1200" dirty="0" smtClean="0"/>
              <a:t> that carries them and often evolve new functions</a:t>
            </a:r>
          </a:p>
          <a:p>
            <a:endParaRPr kumimoji="0" lang="en-US" dirty="0" smtClean="0"/>
          </a:p>
          <a:p>
            <a:endParaRPr kumimoji="0" lang="en-US" dirty="0" smtClean="0"/>
          </a:p>
          <a:p>
            <a:r>
              <a:rPr lang="en-US" sz="1200" dirty="0" err="1" smtClean="0"/>
              <a:t>Orthologous</a:t>
            </a:r>
            <a:r>
              <a:rPr lang="en-US" sz="1200" dirty="0" smtClean="0"/>
              <a:t> genes are widespread and extend across many widely varied species</a:t>
            </a:r>
          </a:p>
          <a:p>
            <a:r>
              <a:rPr lang="en-US" sz="1200" dirty="0" smtClean="0"/>
              <a:t>Gene number and the complexity of an organism are not strongly linked</a:t>
            </a:r>
          </a:p>
          <a:p>
            <a:r>
              <a:rPr lang="en-US" sz="1200" dirty="0" smtClean="0"/>
              <a:t>Genes in complex organisms appear to be very versatile and each gene can perform many functions</a:t>
            </a:r>
          </a:p>
          <a:p>
            <a:endParaRPr kumimoji="0"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01B221A-8312-5F44-B421-C5B86E873658}" type="slidenum">
              <a:rPr lang="en-US"/>
              <a:pPr/>
              <a:t>23</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9CF79D9-8444-374F-BD2D-2E5BABF43170}" type="slidenum">
              <a:rPr lang="en-US"/>
              <a:pPr/>
              <a:t>24</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2A5C26-027C-964B-9374-FEE0F19A8FBD}" type="slidenum">
              <a:rPr lang="en-US"/>
              <a:pPr/>
              <a:t>25</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A72AADF-4D02-B946-A3F3-8B0C6BA44E78}" type="slidenum">
              <a:rPr lang="en-US"/>
              <a:pPr/>
              <a:t>26</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a:xfrm>
            <a:off x="914400" y="4343400"/>
            <a:ext cx="5029200" cy="4343400"/>
          </a:xfrm>
        </p:spPr>
        <p:txBody>
          <a:bodyPr/>
          <a:lstStyle/>
          <a:p>
            <a:r>
              <a:rPr lang="en-US" sz="1100"/>
              <a:t>Most pathogenic bacteria in humans are gram-negative organisms.</a:t>
            </a:r>
          </a:p>
          <a:p>
            <a:r>
              <a:rPr lang="en-US" sz="1100"/>
              <a:t>Escherichia coli, Salmonella, and other Enterobacteriaceae, Pseudomonas, Moraxella, Helicobacter, Stenotrophomonas, Legionella and Wolbachia and many others,  cyanobacteria, spirochaetes, green sulfur and green non-sulfur bacteria.</a:t>
            </a:r>
          </a:p>
          <a:p>
            <a:r>
              <a:rPr lang="en-US" sz="1100"/>
              <a:t>Medically relevant Gram-negative cocci include three organisms, which cause a sexually transmitted disease (Neisseria gonorrhoeae), a meningitis (Neisseria meningitidis), and respiratory symptoms (Moraxella catarrhalis).</a:t>
            </a:r>
          </a:p>
          <a:p>
            <a:r>
              <a:rPr lang="en-US" sz="1100"/>
              <a:t>Medically relevant Gram-negative bacilli include a multitude of species. Some of them primarily cause respiratory problems (Hemophilus influenzae, Klebsiella pneumoniae, Legionella pneumophila, Pseudomonas aeruginosa), primarily urinary problems (Escherichia coli, Proteus mirabilis, Enterobacter cloacae, Serratia marcescens), and primarily gastrointestinal problems (Helicobacter pylori, Salmonella enteritidis, Salmonella typhi).</a:t>
            </a:r>
          </a:p>
          <a:p>
            <a:r>
              <a:rPr lang="en-US" sz="1100"/>
              <a:t>Classically, six gram-positive organisms are typically pathogenic in humans. Two of these, Streptococcus and Staphylococcus, are cocci (round bacteria). The remaining organisms are bacilli (rod-shaped bacteria) and can be subdivided based on their ability to form spores. The non-spore formers are Corynebacterium and Listeria (food poisoning w/ 25% mortality vs 1% in Salmonella), while Bacillus and Clostridium (botulism &amp; tetanus) produce spores. The spore-forming bacteria can again be divided based on their respiration: Bacillus is a facultative anaerobe, while Clostridium is an obligate anaerobe.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F0A32A5-15B2-E54D-9B4F-8D6112C500C8}" type="slidenum">
              <a:rPr lang="en-US"/>
              <a:pPr/>
              <a:t>27</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4C4688A-87D0-8343-BC61-64C842C017D4}" type="slidenum">
              <a:rPr lang="en-US"/>
              <a:pPr/>
              <a:t>28</a:t>
            </a:fld>
            <a:endParaRPr lang="en-US"/>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p:txBody>
          <a:bodyPr/>
          <a:lstStyle/>
          <a:p>
            <a:r>
              <a:rPr lang="en-US" sz="1200"/>
              <a:t>The adult human body contains an estimated 1 * 10^14 cells (a 1 followed by 14 zeros), 10% of which actually belong to us!! Thus, we have roughly 10 times more cells living in us than we do cells that make up our own bodies. Most of these 'outside' cells are bacteria living in the gastrointestinal tract. More than 400 species of microbes live in the colon alone, and can reach a density of 1 * 10^11 organism per milliliter of 'intestinal lumenal contents.'</a:t>
            </a:r>
            <a:r>
              <a:rPr lang="en-US"/>
              <a:t> </a:t>
            </a:r>
          </a:p>
          <a:p>
            <a:endParaRPr lang="en-US"/>
          </a:p>
          <a:p>
            <a:r>
              <a:rPr lang="en-US"/>
              <a:t>Direct transfer of DNA between 2 bacterial cells that are temporarily joined</a:t>
            </a:r>
          </a:p>
          <a:p>
            <a:pPr lvl="1"/>
            <a:r>
              <a:rPr lang="en-US"/>
              <a:t>results from presence of F plasmid with F factor</a:t>
            </a:r>
          </a:p>
          <a:p>
            <a:pPr lvl="2"/>
            <a:r>
              <a:rPr lang="en-US"/>
              <a:t>F for “fertility” DNA</a:t>
            </a:r>
          </a:p>
          <a:p>
            <a:pPr lvl="1"/>
            <a:r>
              <a:rPr lang="en-US"/>
              <a:t>E. coli “male” extends sex pilli, attaches to female bacterium</a:t>
            </a:r>
          </a:p>
          <a:p>
            <a:pPr lvl="1"/>
            <a:r>
              <a:rPr lang="en-US"/>
              <a:t>cytoplasmic bridge allows transfer of DNA</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A1C6701D-DE88-7648-ABA3-ACF6C77F196F}"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a:t>
            </a:r>
            <a:endParaRPr lang="en-US" dirty="0"/>
          </a:p>
        </p:txBody>
      </p:sp>
      <p:sp>
        <p:nvSpPr>
          <p:cNvPr id="4" name="Slide Number Placeholder 3"/>
          <p:cNvSpPr>
            <a:spLocks noGrp="1"/>
          </p:cNvSpPr>
          <p:nvPr>
            <p:ph type="sldNum" sz="quarter" idx="10"/>
          </p:nvPr>
        </p:nvSpPr>
        <p:spPr/>
        <p:txBody>
          <a:bodyPr/>
          <a:lstStyle/>
          <a:p>
            <a:fld id="{A1C6701D-DE88-7648-ABA3-ACF6C77F196F}"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853BF-3779-A94A-9301-A804A2B706FB}" type="slidenum">
              <a:rPr lang="en-US"/>
              <a:pPr/>
              <a:t>3</a:t>
            </a:fld>
            <a:endParaRPr lang="en-US"/>
          </a:p>
        </p:txBody>
      </p:sp>
      <p:sp>
        <p:nvSpPr>
          <p:cNvPr id="638978" name="Rectangle 2"/>
          <p:cNvSpPr>
            <a:spLocks noGrp="1" noRot="1" noChangeAspect="1" noChangeArrowheads="1" noTextEdit="1"/>
          </p:cNvSpPr>
          <p:nvPr>
            <p:ph type="sldImg"/>
          </p:nvPr>
        </p:nvSpPr>
        <p:spPr>
          <a:ln/>
        </p:spPr>
      </p:sp>
      <p:sp>
        <p:nvSpPr>
          <p:cNvPr id="638979"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To extend molecular phylogenies beyond the fossil record, we must make an assumption about how change occurs over time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Molecular clocks are calibrated against branches whose dates are known from the fossil record</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DAF934-D7E1-2541-A67B-DEA593AF71F2}" type="slidenum">
              <a:rPr lang="en-US"/>
              <a:pPr/>
              <a:t>4</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r>
              <a:rPr kumimoji="0" lang="en-US" dirty="0"/>
              <a:t>Figure 26.19 A molecular clock for mammals</a:t>
            </a:r>
            <a:endParaRPr kumimoji="0"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Molecular clocks are calibrated against branches whose dates are known from the fossil record</a:t>
            </a:r>
          </a:p>
          <a:p>
            <a:endParaRPr lang="en-US" dirty="0" smtClean="0"/>
          </a:p>
          <a:p>
            <a:r>
              <a:rPr lang="en-US" sz="1200" b="1" dirty="0" smtClean="0"/>
              <a:t>Neutral theory </a:t>
            </a:r>
            <a:r>
              <a:rPr lang="en-US" sz="1200" dirty="0" smtClean="0"/>
              <a:t>states that much evolutionary change in genes and proteins has no effect on fitness and therefore is not influenced by Darwinian selection</a:t>
            </a:r>
          </a:p>
          <a:p>
            <a:r>
              <a:rPr lang="en-US" sz="1200" dirty="0" smtClean="0"/>
              <a:t>It states that the rate of molecular change in these genes and proteins should be regular like a clock</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2010BD-C8BF-4D4C-982E-87AD9097A1A6}" type="slidenum">
              <a:rPr lang="en-US"/>
              <a:pPr/>
              <a:t>5</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Recently, we have gained insight into the very deepest branches of the tree of life through molecular </a:t>
            </a:r>
            <a:r>
              <a:rPr lang="en-US" sz="1200" dirty="0" err="1" smtClean="0"/>
              <a:t>systematics</a:t>
            </a:r>
            <a:endParaRPr lang="en-US" sz="1200" dirty="0" smtClean="0"/>
          </a:p>
          <a:p>
            <a:endParaRPr lang="en-US" dirty="0" smtClean="0"/>
          </a:p>
          <a:p>
            <a:r>
              <a:rPr lang="en-US" sz="1200" dirty="0" smtClean="0"/>
              <a:t>Early taxonomists classified all species as either plants or animals</a:t>
            </a:r>
          </a:p>
          <a:p>
            <a:r>
              <a:rPr lang="en-US" sz="1200" dirty="0" smtClean="0"/>
              <a:t>Later, five kingdoms were recognized: </a:t>
            </a:r>
            <a:r>
              <a:rPr lang="en-US" sz="1200" dirty="0" err="1" smtClean="0"/>
              <a:t>Monera</a:t>
            </a:r>
            <a:r>
              <a:rPr lang="en-US" sz="1200" dirty="0" smtClean="0"/>
              <a:t> (prokaryotes), Protista, Plantae, Fungi, and Animalia</a:t>
            </a:r>
          </a:p>
          <a:p>
            <a:endParaRPr lang="en-US" dirty="0"/>
          </a:p>
        </p:txBody>
      </p:sp>
      <p:sp>
        <p:nvSpPr>
          <p:cNvPr id="4" name="Slide Number Placeholder 3"/>
          <p:cNvSpPr>
            <a:spLocks noGrp="1"/>
          </p:cNvSpPr>
          <p:nvPr>
            <p:ph type="sldNum" sz="quarter" idx="10"/>
          </p:nvPr>
        </p:nvSpPr>
        <p:spPr/>
        <p:txBody>
          <a:bodyPr/>
          <a:lstStyle/>
          <a:p>
            <a:fld id="{A1C6701D-DE88-7648-ABA3-ACF6C77F196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F4C4C-F9AB-C946-B247-049D517C3C05}" type="slidenum">
              <a:rPr lang="en-US"/>
              <a:pPr/>
              <a:t>7</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r>
              <a:rPr kumimoji="0" lang="en-US" dirty="0"/>
              <a:t>Figure 26.21 The three domains of </a:t>
            </a:r>
            <a:r>
              <a:rPr kumimoji="0" lang="en-US" dirty="0" smtClean="0"/>
              <a:t>life</a:t>
            </a:r>
          </a:p>
          <a:p>
            <a:r>
              <a:rPr lang="en-US" sz="1200" dirty="0" smtClean="0"/>
              <a:t>More recently, the three-domain system has been adopted: Bacteria, </a:t>
            </a:r>
            <a:r>
              <a:rPr lang="en-US" sz="1200" dirty="0" err="1" smtClean="0"/>
              <a:t>Archaea</a:t>
            </a:r>
            <a:r>
              <a:rPr lang="en-US" sz="1200" dirty="0" smtClean="0"/>
              <a:t>, and </a:t>
            </a:r>
            <a:r>
              <a:rPr lang="en-US" sz="1200" dirty="0" err="1" smtClean="0"/>
              <a:t>Eukarya</a:t>
            </a:r>
            <a:endParaRPr lang="en-US" sz="1200" dirty="0" smtClean="0"/>
          </a:p>
          <a:p>
            <a:r>
              <a:rPr lang="en-US" sz="1200" dirty="0" smtClean="0"/>
              <a:t>The three-domain system is supported by data from many sequenced genomes </a:t>
            </a:r>
          </a:p>
          <a:p>
            <a:endParaRPr kumimoji="0" lang="en-US" dirty="0" smtClean="0"/>
          </a:p>
          <a:p>
            <a:r>
              <a:rPr kumimoji="0" lang="en-US" dirty="0" smtClean="0"/>
              <a:t>Animation: Classification</a:t>
            </a:r>
            <a:r>
              <a:rPr kumimoji="0" lang="en-US" baseline="0" dirty="0" smtClean="0"/>
              <a:t> Schemes.</a:t>
            </a:r>
          </a:p>
          <a:p>
            <a:endParaRPr kumimoji="0"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The tree of life suggests that eukaryotes and </a:t>
            </a:r>
            <a:r>
              <a:rPr lang="en-US" sz="1200" dirty="0" err="1" smtClean="0"/>
              <a:t>archaea</a:t>
            </a:r>
            <a:r>
              <a:rPr lang="en-US" sz="1200" dirty="0" smtClean="0"/>
              <a:t> are more closely related to each other than to bacteria</a:t>
            </a:r>
          </a:p>
          <a:p>
            <a:r>
              <a:rPr lang="en-US" sz="1200" dirty="0" smtClean="0"/>
              <a:t>The tree of life is based largely on </a:t>
            </a:r>
            <a:r>
              <a:rPr lang="en-US" sz="1200" dirty="0" err="1" smtClean="0"/>
              <a:t>rRNA</a:t>
            </a:r>
            <a:r>
              <a:rPr lang="en-US" sz="1200" dirty="0" smtClean="0"/>
              <a:t> genes, as these have evolved slowly</a:t>
            </a:r>
          </a:p>
          <a:p>
            <a:endParaRPr lang="en-US" dirty="0"/>
          </a:p>
        </p:txBody>
      </p:sp>
      <p:sp>
        <p:nvSpPr>
          <p:cNvPr id="4" name="Slide Number Placeholder 3"/>
          <p:cNvSpPr>
            <a:spLocks noGrp="1"/>
          </p:cNvSpPr>
          <p:nvPr>
            <p:ph type="sldNum" sz="quarter" idx="10"/>
          </p:nvPr>
        </p:nvSpPr>
        <p:spPr/>
        <p:txBody>
          <a:bodyPr/>
          <a:lstStyle/>
          <a:p>
            <a:fld id="{A1C6701D-DE88-7648-ABA3-ACF6C77F196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9C8871C-0071-7644-927F-C8C74EDEC7F8}" type="slidenum">
              <a:rPr lang="en-US"/>
              <a:pPr/>
              <a:t>9</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c</a:t>
            </a:r>
          </a:p>
          <a:p>
            <a:r>
              <a:rPr lang="en-US" b="1">
                <a:latin typeface="Times" charset="0"/>
                <a:ea typeface="ＭＳ Ｐゴシック" charset="-128"/>
                <a:cs typeface="ＭＳ Ｐゴシック" charset="-128"/>
              </a:rPr>
              <a:t>Source: Taylor - Student Study Guide for Biology, Seventh Edition, Test Your Knowledge Question #10.</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68596B-CA03-6741-892A-D2B709BCAD9F}"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53808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8596B-CA03-6741-892A-D2B709BCAD9F}"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58751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8596B-CA03-6741-892A-D2B709BCAD9F}"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39463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68596B-CA03-6741-892A-D2B709BCAD9F}"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240646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68596B-CA03-6741-892A-D2B709BCAD9F}" type="datetimeFigureOut">
              <a:rPr lang="en-US" smtClean="0"/>
              <a:t>5/24/17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211530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68596B-CA03-6741-892A-D2B709BCAD9F}"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192652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68596B-CA03-6741-892A-D2B709BCAD9F}" type="datetimeFigureOut">
              <a:rPr lang="en-US" smtClean="0"/>
              <a:t>5/24/17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206153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68596B-CA03-6741-892A-D2B709BCAD9F}" type="datetimeFigureOut">
              <a:rPr lang="en-US" smtClean="0"/>
              <a:t>5/24/17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167762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68596B-CA03-6741-892A-D2B709BCAD9F}" type="datetimeFigureOut">
              <a:rPr lang="en-US" smtClean="0"/>
              <a:t>5/24/17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206278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8596B-CA03-6741-892A-D2B709BCAD9F}"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40935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68596B-CA03-6741-892A-D2B709BCAD9F}" type="datetimeFigureOut">
              <a:rPr lang="en-US" smtClean="0"/>
              <a:t>5/24/17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F9E39D-5B54-5349-8107-56D7D10FB906}" type="slidenum">
              <a:rPr lang="en-US" smtClean="0"/>
              <a:t>‹#›</a:t>
            </a:fld>
            <a:endParaRPr lang="en-US"/>
          </a:p>
        </p:txBody>
      </p:sp>
    </p:spTree>
    <p:extLst>
      <p:ext uri="{BB962C8B-B14F-4D97-AF65-F5344CB8AC3E}">
        <p14:creationId xmlns:p14="http://schemas.microsoft.com/office/powerpoint/2010/main" val="22063447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8596B-CA03-6741-892A-D2B709BCAD9F}" type="datetimeFigureOut">
              <a:rPr lang="en-US" smtClean="0"/>
              <a:t>5/24/17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9E39D-5B54-5349-8107-56D7D10FB906}" type="slidenum">
              <a:rPr lang="en-US" smtClean="0"/>
              <a:t>‹#›</a:t>
            </a:fld>
            <a:endParaRPr lang="en-US"/>
          </a:p>
        </p:txBody>
      </p:sp>
    </p:spTree>
    <p:extLst>
      <p:ext uri="{BB962C8B-B14F-4D97-AF65-F5344CB8AC3E}">
        <p14:creationId xmlns:p14="http://schemas.microsoft.com/office/powerpoint/2010/main" val="251105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50.emf"/><Relationship Id="rId5" Type="http://schemas.openxmlformats.org/officeDocument/2006/relationships/image" Target="../media/image51.png"/><Relationship Id="rId1" Type="http://schemas.microsoft.com/office/2007/relationships/media" Target="file://localhost/Users/Administrator/Desktop/Franks/AP/Diversity/Bacteria%20Growth_xvid.avi" TargetMode="External"/><Relationship Id="rId2" Type="http://schemas.openxmlformats.org/officeDocument/2006/relationships/video" Target="file://localhost/Users/Administrator/Desktop/Franks/AP/Diversity/Bacteria%20Growth_xvid.av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png"/><Relationship Id="rId6" Type="http://schemas.openxmlformats.org/officeDocument/2006/relationships/image" Target="../media/image60.png"/><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82550" y="533400"/>
            <a:ext cx="8534400" cy="914400"/>
          </a:xfrm>
        </p:spPr>
        <p:txBody>
          <a:bodyPr>
            <a:normAutofit fontScale="90000"/>
          </a:bodyPr>
          <a:lstStyle/>
          <a:p>
            <a:pPr marL="117475" indent="-3175"/>
            <a:r>
              <a:rPr lang="en-US" dirty="0"/>
              <a:t>Concept 26.4: An organism’s evolutionary history is documented in its genome</a:t>
            </a:r>
          </a:p>
        </p:txBody>
      </p:sp>
      <p:sp>
        <p:nvSpPr>
          <p:cNvPr id="474115" name="Rectangle 3"/>
          <p:cNvSpPr>
            <a:spLocks noGrp="1" noChangeArrowheads="1"/>
          </p:cNvSpPr>
          <p:nvPr>
            <p:ph type="body" idx="1"/>
          </p:nvPr>
        </p:nvSpPr>
        <p:spPr>
          <a:xfrm>
            <a:off x="195263" y="1636273"/>
            <a:ext cx="8534400" cy="4438650"/>
          </a:xfrm>
        </p:spPr>
        <p:txBody>
          <a:bodyPr/>
          <a:lstStyle/>
          <a:p>
            <a:r>
              <a:rPr lang="en-US" sz="3000" dirty="0"/>
              <a:t>Comparing nucleic acids or other molecules to infer relatedness is a valuable tool for tracing organisms’ evolutionary history</a:t>
            </a:r>
          </a:p>
          <a:p>
            <a:r>
              <a:rPr lang="en-US" sz="3000" dirty="0"/>
              <a:t>DNA that codes for </a:t>
            </a:r>
            <a:r>
              <a:rPr lang="en-US" sz="3000" dirty="0" err="1"/>
              <a:t>rRNA</a:t>
            </a:r>
            <a:r>
              <a:rPr lang="en-US" sz="3000" dirty="0"/>
              <a:t> changes relatively slowly and is useful for investigating branching points hundreds of millions of years ago</a:t>
            </a:r>
          </a:p>
          <a:p>
            <a:r>
              <a:rPr lang="en-US" sz="3000" dirty="0" err="1"/>
              <a:t>mtDNA</a:t>
            </a:r>
            <a:r>
              <a:rPr lang="en-US" sz="3000" dirty="0"/>
              <a:t> evolves rapidly and can be used to explore recent evolutionary events </a:t>
            </a:r>
          </a:p>
        </p:txBody>
      </p:sp>
    </p:spTree>
    <p:extLst>
      <p:ext uri="{BB962C8B-B14F-4D97-AF65-F5344CB8AC3E}">
        <p14:creationId xmlns:p14="http://schemas.microsoft.com/office/powerpoint/2010/main" val="138840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304800" y="685800"/>
            <a:ext cx="8534400" cy="5930900"/>
          </a:xfrm>
        </p:spPr>
        <p:txBody>
          <a:bodyPr/>
          <a:lstStyle/>
          <a:p>
            <a:pPr marL="452438" indent="-452438" eaLnBrk="1" hangingPunct="1">
              <a:lnSpc>
                <a:spcPct val="90000"/>
              </a:lnSpc>
              <a:buFontTx/>
              <a:buNone/>
            </a:pPr>
            <a:r>
              <a:rPr lang="en-US" sz="2700" dirty="0">
                <a:solidFill>
                  <a:schemeClr val="tx2"/>
                </a:solidFill>
                <a:ea typeface="ＭＳ Ｐゴシック" charset="-128"/>
                <a:cs typeface="ＭＳ Ｐゴシック" charset="-128"/>
              </a:rPr>
              <a:t>(cont.)</a:t>
            </a:r>
            <a:r>
              <a:rPr lang="en-US" sz="2700" dirty="0">
                <a:ea typeface="ＭＳ Ｐゴシック" charset="-128"/>
                <a:cs typeface="ＭＳ Ｐゴシック" charset="-128"/>
              </a:rPr>
              <a:t> </a:t>
            </a:r>
            <a:r>
              <a:rPr lang="en-US" sz="2700" dirty="0">
                <a:solidFill>
                  <a:srgbClr val="000000"/>
                </a:solidFill>
                <a:ea typeface="ＭＳ Ｐゴシック" charset="-128"/>
                <a:cs typeface="ＭＳ Ｐゴシック" charset="-128"/>
              </a:rPr>
              <a:t>From these data you conclude that </a:t>
            </a:r>
            <a:r>
              <a:rPr lang="en-US" sz="3100" dirty="0">
                <a:solidFill>
                  <a:srgbClr val="990066"/>
                </a:solidFill>
                <a:ea typeface="ＭＳ Ｐゴシック" charset="-128"/>
                <a:cs typeface="ＭＳ Ｐゴシック" charset="-128"/>
              </a:rPr>
              <a:t>*</a:t>
            </a:r>
            <a:endParaRPr lang="en-US" sz="2700" dirty="0">
              <a:solidFill>
                <a:srgbClr val="000000"/>
              </a:solidFill>
              <a:ea typeface="ＭＳ Ｐゴシック" charset="-128"/>
              <a:cs typeface="ＭＳ Ｐゴシック" charset="-128"/>
            </a:endParaRPr>
          </a:p>
          <a:p>
            <a:pPr marL="1087438" lvl="1" indent="-457200" eaLnBrk="1" hangingPunct="1">
              <a:lnSpc>
                <a:spcPct val="90000"/>
              </a:lnSpc>
              <a:buFont typeface="+mj-lt"/>
              <a:buAutoNum type="alphaUcPeriod"/>
            </a:pPr>
            <a:r>
              <a:rPr lang="en-US" sz="2500" dirty="0">
                <a:solidFill>
                  <a:srgbClr val="000000"/>
                </a:solidFill>
              </a:rPr>
              <a:t>species A and B are most closely related, whereas B and C are least closely related.</a:t>
            </a:r>
          </a:p>
          <a:p>
            <a:pPr marL="1087438" lvl="1" indent="-457200" eaLnBrk="1" hangingPunct="1">
              <a:lnSpc>
                <a:spcPct val="90000"/>
              </a:lnSpc>
              <a:buFont typeface="+mj-lt"/>
              <a:buAutoNum type="alphaUcPeriod"/>
            </a:pPr>
            <a:r>
              <a:rPr lang="en-US" sz="2500" dirty="0">
                <a:solidFill>
                  <a:srgbClr val="000000"/>
                </a:solidFill>
              </a:rPr>
              <a:t>B and C must be the same species, and A is more closely related to C than to B.</a:t>
            </a:r>
          </a:p>
          <a:p>
            <a:pPr marL="1087438" lvl="1" indent="-457200" eaLnBrk="1" hangingPunct="1">
              <a:lnSpc>
                <a:spcPct val="90000"/>
              </a:lnSpc>
              <a:buFont typeface="+mj-lt"/>
              <a:buAutoNum type="alphaUcPeriod"/>
            </a:pPr>
            <a:r>
              <a:rPr lang="en-US" sz="2500" dirty="0">
                <a:solidFill>
                  <a:srgbClr val="000000"/>
                </a:solidFill>
              </a:rPr>
              <a:t>species B and C must have diverged most recently, and A is more closely related to C than to B.</a:t>
            </a:r>
          </a:p>
          <a:p>
            <a:pPr marL="1087438" lvl="1" indent="-457200" eaLnBrk="1" hangingPunct="1">
              <a:lnSpc>
                <a:spcPct val="90000"/>
              </a:lnSpc>
              <a:buFont typeface="+mj-lt"/>
              <a:buAutoNum type="alphaUcPeriod"/>
            </a:pPr>
            <a:r>
              <a:rPr lang="en-US" sz="2500" dirty="0">
                <a:solidFill>
                  <a:srgbClr val="000000"/>
                </a:solidFill>
              </a:rPr>
              <a:t>A hybridizes most easily with B, and they must have a more recent common ancestor than do A and C.</a:t>
            </a:r>
          </a:p>
          <a:p>
            <a:pPr marL="1087438" lvl="1" indent="-457200" eaLnBrk="1" hangingPunct="1">
              <a:lnSpc>
                <a:spcPct val="90000"/>
              </a:lnSpc>
              <a:buFont typeface="+mj-lt"/>
              <a:buAutoNum type="alphaUcPeriod"/>
            </a:pPr>
            <a:r>
              <a:rPr lang="en-US" sz="2500" dirty="0">
                <a:solidFill>
                  <a:srgbClr val="000000"/>
                </a:solidFill>
              </a:rPr>
              <a:t>these tests are inconclusive and you had better go back and check the fossil record.</a:t>
            </a:r>
          </a:p>
        </p:txBody>
      </p:sp>
      <p:sp>
        <p:nvSpPr>
          <p:cNvPr id="36867"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extLst>
      <p:ext uri="{BB962C8B-B14F-4D97-AF65-F5344CB8AC3E}">
        <p14:creationId xmlns:p14="http://schemas.microsoft.com/office/powerpoint/2010/main" val="21389196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sz="half" idx="1"/>
          </p:nvPr>
        </p:nvSpPr>
        <p:spPr>
          <a:xfrm>
            <a:off x="457200" y="304800"/>
            <a:ext cx="8229600" cy="1527175"/>
          </a:xfrm>
        </p:spPr>
        <p:txBody>
          <a:bodyPr/>
          <a:lstStyle/>
          <a:p>
            <a:pPr marL="533400" indent="-533400" eaLnBrk="1" hangingPunct="1">
              <a:lnSpc>
                <a:spcPct val="95000"/>
              </a:lnSpc>
              <a:buFontTx/>
              <a:buNone/>
            </a:pPr>
            <a:r>
              <a:rPr lang="en-US" sz="2600" dirty="0" smtClean="0">
                <a:solidFill>
                  <a:srgbClr val="000000"/>
                </a:solidFill>
              </a:rPr>
              <a:t>2</a:t>
            </a:r>
            <a:r>
              <a:rPr lang="en-US" sz="2600" dirty="0" smtClean="0">
                <a:solidFill>
                  <a:srgbClr val="000000"/>
                </a:solidFill>
                <a:ea typeface="ＭＳ Ｐゴシック" charset="-128"/>
                <a:cs typeface="ＭＳ Ｐゴシック" charset="-128"/>
              </a:rPr>
              <a:t>.  According to this dichotomous </a:t>
            </a:r>
            <a:r>
              <a:rPr lang="en-US" sz="2600" dirty="0" err="1" smtClean="0">
                <a:solidFill>
                  <a:srgbClr val="000000"/>
                </a:solidFill>
                <a:ea typeface="ＭＳ Ｐゴシック" charset="-128"/>
                <a:cs typeface="ＭＳ Ｐゴシック" charset="-128"/>
              </a:rPr>
              <a:t>phylogenetic</a:t>
            </a:r>
            <a:r>
              <a:rPr lang="en-US" sz="2600" dirty="0" smtClean="0">
                <a:solidFill>
                  <a:srgbClr val="000000"/>
                </a:solidFill>
                <a:ea typeface="ＭＳ Ｐゴシック" charset="-128"/>
                <a:cs typeface="ＭＳ Ｐゴシック" charset="-128"/>
              </a:rPr>
              <a:t> tree created using </a:t>
            </a:r>
            <a:r>
              <a:rPr lang="en-US" sz="2600" dirty="0" err="1" smtClean="0">
                <a:solidFill>
                  <a:srgbClr val="000000"/>
                </a:solidFill>
                <a:ea typeface="ＭＳ Ｐゴシック" charset="-128"/>
                <a:cs typeface="ＭＳ Ｐゴシック" charset="-128"/>
              </a:rPr>
              <a:t>cladistic</a:t>
            </a:r>
            <a:r>
              <a:rPr lang="en-US" sz="2600" dirty="0" smtClean="0">
                <a:solidFill>
                  <a:srgbClr val="000000"/>
                </a:solidFill>
                <a:ea typeface="ＭＳ Ｐゴシック" charset="-128"/>
                <a:cs typeface="ＭＳ Ｐゴシック" charset="-128"/>
              </a:rPr>
              <a:t> analysis, C and D are most closely related because they</a:t>
            </a:r>
          </a:p>
        </p:txBody>
      </p:sp>
      <p:sp>
        <p:nvSpPr>
          <p:cNvPr id="38915" name="Rectangle 4"/>
          <p:cNvSpPr>
            <a:spLocks noGrp="1" noChangeArrowheads="1"/>
          </p:cNvSpPr>
          <p:nvPr>
            <p:ph type="body" sz="half" idx="2"/>
          </p:nvPr>
        </p:nvSpPr>
        <p:spPr>
          <a:xfrm>
            <a:off x="4648200" y="1811338"/>
            <a:ext cx="4191000" cy="4718050"/>
          </a:xfrm>
        </p:spPr>
        <p:txBody>
          <a:bodyPr/>
          <a:lstStyle/>
          <a:p>
            <a:pPr marL="1036638" lvl="1" indent="-465138" eaLnBrk="1" hangingPunct="1">
              <a:lnSpc>
                <a:spcPct val="80000"/>
              </a:lnSpc>
              <a:buFont typeface="+mj-lt"/>
              <a:buAutoNum type="alphaUcPeriod"/>
            </a:pPr>
            <a:r>
              <a:rPr lang="en-US" sz="2200" dirty="0">
                <a:solidFill>
                  <a:srgbClr val="000000"/>
                </a:solidFill>
              </a:rPr>
              <a:t>do not share a common ancestor with O, A, or B.</a:t>
            </a:r>
          </a:p>
          <a:p>
            <a:pPr marL="1036638" lvl="1" indent="-465138" eaLnBrk="1" hangingPunct="1">
              <a:lnSpc>
                <a:spcPct val="80000"/>
              </a:lnSpc>
              <a:buFontTx/>
              <a:buAutoNum type="alphaUcPeriod"/>
            </a:pPr>
            <a:r>
              <a:rPr lang="en-US" sz="2200" dirty="0">
                <a:solidFill>
                  <a:srgbClr val="000000"/>
                </a:solidFill>
              </a:rPr>
              <a:t>are monophyletic.</a:t>
            </a:r>
          </a:p>
          <a:p>
            <a:pPr marL="1036638" lvl="1" indent="-465138" eaLnBrk="1" hangingPunct="1">
              <a:lnSpc>
                <a:spcPct val="80000"/>
              </a:lnSpc>
              <a:buFontTx/>
              <a:buAutoNum type="alphaUcPeriod"/>
            </a:pPr>
            <a:r>
              <a:rPr lang="en-US" sz="2200" dirty="0">
                <a:solidFill>
                  <a:srgbClr val="000000"/>
                </a:solidFill>
              </a:rPr>
              <a:t>evolved from a common ancestor a long time ago.</a:t>
            </a:r>
          </a:p>
          <a:p>
            <a:pPr marL="1036638" lvl="1" indent="-465138" eaLnBrk="1" hangingPunct="1">
              <a:lnSpc>
                <a:spcPct val="80000"/>
              </a:lnSpc>
              <a:buFontTx/>
              <a:buAutoNum type="alphaUcPeriod"/>
            </a:pPr>
            <a:r>
              <a:rPr lang="en-US" sz="2200" dirty="0">
                <a:solidFill>
                  <a:srgbClr val="000000"/>
                </a:solidFill>
              </a:rPr>
              <a:t>have the most shared derived characters in common.</a:t>
            </a:r>
          </a:p>
          <a:p>
            <a:pPr marL="1036638" lvl="1" indent="-465138" eaLnBrk="1" hangingPunct="1">
              <a:lnSpc>
                <a:spcPct val="80000"/>
              </a:lnSpc>
              <a:buFontTx/>
              <a:buAutoNum type="alphaUcPeriod"/>
            </a:pPr>
            <a:r>
              <a:rPr lang="en-US" sz="2200" dirty="0">
                <a:solidFill>
                  <a:srgbClr val="000000"/>
                </a:solidFill>
              </a:rPr>
              <a:t>have the greatest number of anatomical similarities as shown by statistical analysis.</a:t>
            </a:r>
            <a:endParaRPr lang="en-US" sz="2000" dirty="0"/>
          </a:p>
        </p:txBody>
      </p:sp>
      <p:pic>
        <p:nvPicPr>
          <p:cNvPr id="38916" name="Picture 5" descr="c6e_sg_tyk2515"/>
          <p:cNvPicPr>
            <a:picLocks noGrp="1" noChangeAspect="1" noChangeArrowheads="1"/>
          </p:cNvPicPr>
          <p:nvPr>
            <p:ph sz="half" idx="4294967295"/>
          </p:nvPr>
        </p:nvPicPr>
        <p:blipFill>
          <a:blip r:embed="rId3"/>
          <a:srcRect/>
          <a:stretch>
            <a:fillRect/>
          </a:stretch>
        </p:blipFill>
        <p:spPr>
          <a:xfrm>
            <a:off x="288925" y="2455863"/>
            <a:ext cx="4597400" cy="3133725"/>
          </a:xfrm>
          <a:noFill/>
        </p:spPr>
      </p:pic>
      <p:sp>
        <p:nvSpPr>
          <p:cNvPr id="38917"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extLst>
      <p:ext uri="{BB962C8B-B14F-4D97-AF65-F5344CB8AC3E}">
        <p14:creationId xmlns:p14="http://schemas.microsoft.com/office/powerpoint/2010/main" val="26171820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04800" y="685800"/>
            <a:ext cx="8534400" cy="5597525"/>
          </a:xfrm>
        </p:spPr>
        <p:txBody>
          <a:bodyPr/>
          <a:lstStyle/>
          <a:p>
            <a:pPr marL="452438" indent="-452438" eaLnBrk="1" hangingPunct="1">
              <a:buFontTx/>
              <a:buNone/>
            </a:pPr>
            <a:r>
              <a:rPr lang="en-US" sz="2700" dirty="0" smtClean="0"/>
              <a:t>3</a:t>
            </a:r>
            <a:r>
              <a:rPr lang="en-US" sz="2700" dirty="0" smtClean="0">
                <a:ea typeface="ＭＳ Ｐゴシック" charset="-128"/>
                <a:cs typeface="ＭＳ Ｐゴシック" charset="-128"/>
              </a:rPr>
              <a:t>.  A </a:t>
            </a:r>
            <a:r>
              <a:rPr lang="en-US" sz="2700" dirty="0">
                <a:ea typeface="ＭＳ Ｐゴシック" charset="-128"/>
                <a:cs typeface="ＭＳ Ｐゴシック" charset="-128"/>
              </a:rPr>
              <a:t>biologist discovers two new species of organisms, one in Africa and one in South America. The organisms resemble one another closely. Which type of evidence would probably be </a:t>
            </a:r>
            <a:r>
              <a:rPr lang="en-US" sz="2700" i="1" dirty="0">
                <a:ea typeface="ＭＳ Ｐゴシック" charset="-128"/>
                <a:cs typeface="ＭＳ Ｐゴシック" charset="-128"/>
              </a:rPr>
              <a:t>least</a:t>
            </a:r>
            <a:r>
              <a:rPr lang="en-US" sz="2700" dirty="0">
                <a:ea typeface="ＭＳ Ｐゴシック" charset="-128"/>
                <a:cs typeface="ＭＳ Ｐゴシック" charset="-128"/>
              </a:rPr>
              <a:t> useful in determining whether these organisms are closely related or are the products of convergent evolution? </a:t>
            </a:r>
          </a:p>
          <a:p>
            <a:pPr marL="1081088" lvl="1" indent="-457200" eaLnBrk="1" hangingPunct="1">
              <a:buFont typeface="+mj-lt"/>
              <a:buAutoNum type="alphaUcPeriod"/>
            </a:pPr>
            <a:r>
              <a:rPr lang="en-US" sz="2500" dirty="0"/>
              <a:t>the history and timing of continental drift </a:t>
            </a:r>
          </a:p>
          <a:p>
            <a:pPr marL="1081088" lvl="1" indent="-457200" eaLnBrk="1" hangingPunct="1">
              <a:buFontTx/>
              <a:buAutoNum type="alphaUcPeriod"/>
            </a:pPr>
            <a:r>
              <a:rPr lang="en-US" sz="2500" dirty="0"/>
              <a:t>a comparison of DNA from the two species</a:t>
            </a:r>
          </a:p>
          <a:p>
            <a:pPr marL="1081088" lvl="1" indent="-457200" eaLnBrk="1" hangingPunct="1">
              <a:buFontTx/>
              <a:buAutoNum type="alphaUcPeriod"/>
            </a:pPr>
            <a:r>
              <a:rPr lang="en-US" sz="2500" dirty="0"/>
              <a:t>the fossil record of the two species</a:t>
            </a:r>
          </a:p>
          <a:p>
            <a:pPr marL="1081088" lvl="1" indent="-457200" eaLnBrk="1" hangingPunct="1">
              <a:buFontTx/>
              <a:buAutoNum type="alphaUcPeriod"/>
            </a:pPr>
            <a:r>
              <a:rPr lang="en-US" sz="2500" dirty="0"/>
              <a:t>analysis of the behavior of the two species</a:t>
            </a:r>
          </a:p>
          <a:p>
            <a:pPr marL="1081088" lvl="1" indent="-457200" eaLnBrk="1" hangingPunct="1">
              <a:buFontTx/>
              <a:buAutoNum type="alphaUcPeriod"/>
            </a:pPr>
            <a:r>
              <a:rPr lang="en-US" sz="2500" dirty="0"/>
              <a:t>comparative embryology</a:t>
            </a:r>
          </a:p>
        </p:txBody>
      </p:sp>
      <p:sp>
        <p:nvSpPr>
          <p:cNvPr id="40963"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extLst>
      <p:ext uri="{BB962C8B-B14F-4D97-AF65-F5344CB8AC3E}">
        <p14:creationId xmlns:p14="http://schemas.microsoft.com/office/powerpoint/2010/main" val="25858953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sz="half" idx="1"/>
          </p:nvPr>
        </p:nvSpPr>
        <p:spPr>
          <a:xfrm>
            <a:off x="457200" y="228600"/>
            <a:ext cx="8193088" cy="814388"/>
          </a:xfrm>
        </p:spPr>
        <p:txBody>
          <a:bodyPr/>
          <a:lstStyle/>
          <a:p>
            <a:pPr eaLnBrk="1" hangingPunct="1">
              <a:buFontTx/>
              <a:buNone/>
            </a:pPr>
            <a:r>
              <a:rPr lang="en-US" sz="3000" i="1">
                <a:ea typeface="ＭＳ Ｐゴシック" charset="-128"/>
                <a:cs typeface="ＭＳ Ｐゴシック" charset="-128"/>
              </a:rPr>
              <a:t>Use Figure 25.1 to answer the following questions.</a:t>
            </a:r>
            <a:endParaRPr lang="en-US" sz="3200" i="1">
              <a:ea typeface="ＭＳ Ｐゴシック" charset="-128"/>
              <a:cs typeface="ＭＳ Ｐゴシック" charset="-128"/>
            </a:endParaRPr>
          </a:p>
        </p:txBody>
      </p:sp>
      <p:sp>
        <p:nvSpPr>
          <p:cNvPr id="43011" name="Rectangle 4"/>
          <p:cNvSpPr>
            <a:spLocks noGrp="1" noChangeArrowheads="1"/>
          </p:cNvSpPr>
          <p:nvPr>
            <p:ph type="body" sz="half" idx="2"/>
          </p:nvPr>
        </p:nvSpPr>
        <p:spPr>
          <a:xfrm>
            <a:off x="301625" y="1933575"/>
            <a:ext cx="8570913" cy="4316413"/>
          </a:xfrm>
        </p:spPr>
        <p:txBody>
          <a:bodyPr/>
          <a:lstStyle/>
          <a:p>
            <a:pPr marL="495300" indent="-495300" eaLnBrk="1" hangingPunct="1">
              <a:lnSpc>
                <a:spcPct val="90000"/>
              </a:lnSpc>
              <a:buFontTx/>
              <a:buNone/>
            </a:pPr>
            <a:r>
              <a:rPr lang="en-US" sz="3200" dirty="0" smtClean="0"/>
              <a:t>4</a:t>
            </a:r>
            <a:r>
              <a:rPr lang="en-US" sz="3200" dirty="0" smtClean="0">
                <a:ea typeface="ＭＳ Ｐゴシック" charset="-128"/>
                <a:cs typeface="ＭＳ Ｐゴシック" charset="-128"/>
              </a:rPr>
              <a:t>.  A </a:t>
            </a:r>
            <a:r>
              <a:rPr lang="en-US" sz="3200" dirty="0">
                <a:ea typeface="ＭＳ Ｐゴシック" charset="-128"/>
                <a:cs typeface="ＭＳ Ｐゴシック" charset="-128"/>
              </a:rPr>
              <a:t>common ancestor for species C and E could be at position number</a:t>
            </a:r>
            <a:r>
              <a:rPr lang="en-US" dirty="0">
                <a:ea typeface="ＭＳ Ｐゴシック" charset="-128"/>
                <a:cs typeface="ＭＳ Ｐゴシック" charset="-128"/>
              </a:rPr>
              <a:t> </a:t>
            </a:r>
          </a:p>
          <a:p>
            <a:pPr marL="1138238" lvl="1" indent="-514350" eaLnBrk="1" hangingPunct="1">
              <a:lnSpc>
                <a:spcPct val="90000"/>
              </a:lnSpc>
              <a:buFont typeface="+mj-lt"/>
              <a:buAutoNum type="alphaUcPeriod"/>
            </a:pPr>
            <a:r>
              <a:rPr lang="en-US" sz="2800" dirty="0"/>
              <a:t>1.</a:t>
            </a:r>
          </a:p>
          <a:p>
            <a:pPr marL="1138238" lvl="1" indent="-514350" eaLnBrk="1" hangingPunct="1">
              <a:lnSpc>
                <a:spcPct val="90000"/>
              </a:lnSpc>
              <a:buFontTx/>
              <a:buAutoNum type="alphaUcPeriod"/>
            </a:pPr>
            <a:r>
              <a:rPr lang="en-US" sz="2800" dirty="0"/>
              <a:t>2.</a:t>
            </a:r>
          </a:p>
          <a:p>
            <a:pPr marL="1138238" lvl="1" indent="-514350" eaLnBrk="1" hangingPunct="1">
              <a:lnSpc>
                <a:spcPct val="90000"/>
              </a:lnSpc>
              <a:buFontTx/>
              <a:buAutoNum type="alphaUcPeriod"/>
            </a:pPr>
            <a:r>
              <a:rPr lang="en-US" sz="2800" dirty="0"/>
              <a:t>3.</a:t>
            </a:r>
          </a:p>
          <a:p>
            <a:pPr marL="1138238" lvl="1" indent="-514350" eaLnBrk="1" hangingPunct="1">
              <a:lnSpc>
                <a:spcPct val="90000"/>
              </a:lnSpc>
              <a:buFontTx/>
              <a:buAutoNum type="alphaUcPeriod"/>
            </a:pPr>
            <a:r>
              <a:rPr lang="en-US" sz="2800" dirty="0"/>
              <a:t>4.</a:t>
            </a:r>
          </a:p>
          <a:p>
            <a:pPr marL="1138238" lvl="1" indent="-514350" eaLnBrk="1" hangingPunct="1">
              <a:lnSpc>
                <a:spcPct val="90000"/>
              </a:lnSpc>
              <a:buFontTx/>
              <a:buAutoNum type="alphaUcPeriod"/>
            </a:pPr>
            <a:r>
              <a:rPr lang="en-US" sz="2800" dirty="0"/>
              <a:t>5.</a:t>
            </a:r>
          </a:p>
        </p:txBody>
      </p:sp>
      <p:pic>
        <p:nvPicPr>
          <p:cNvPr id="43012" name="Picture 5"/>
          <p:cNvPicPr>
            <a:picLocks noChangeAspect="1" noChangeArrowheads="1"/>
          </p:cNvPicPr>
          <p:nvPr/>
        </p:nvPicPr>
        <p:blipFill>
          <a:blip r:embed="rId3"/>
          <a:srcRect r="4001"/>
          <a:stretch>
            <a:fillRect/>
          </a:stretch>
        </p:blipFill>
        <p:spPr bwMode="auto">
          <a:xfrm>
            <a:off x="3578225" y="3173413"/>
            <a:ext cx="5332413" cy="2890837"/>
          </a:xfrm>
          <a:prstGeom prst="rect">
            <a:avLst/>
          </a:prstGeom>
          <a:noFill/>
          <a:ln w="9525">
            <a:noFill/>
            <a:miter lim="800000"/>
            <a:headEnd/>
            <a:tailEnd/>
          </a:ln>
        </p:spPr>
      </p:pic>
    </p:spTree>
    <p:extLst>
      <p:ext uri="{BB962C8B-B14F-4D97-AF65-F5344CB8AC3E}">
        <p14:creationId xmlns:p14="http://schemas.microsoft.com/office/powerpoint/2010/main" val="647508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a:xfrm>
            <a:off x="304800" y="685800"/>
            <a:ext cx="8534400" cy="4284663"/>
          </a:xfrm>
        </p:spPr>
        <p:txBody>
          <a:bodyPr/>
          <a:lstStyle/>
          <a:p>
            <a:pPr marL="452438" indent="-452438" eaLnBrk="1" hangingPunct="1">
              <a:lnSpc>
                <a:spcPct val="90000"/>
              </a:lnSpc>
              <a:buFontTx/>
              <a:buNone/>
            </a:pPr>
            <a:r>
              <a:rPr lang="en-US" smtClean="0">
                <a:ea typeface="ＭＳ Ｐゴシック" charset="-128"/>
                <a:cs typeface="ＭＳ Ｐゴシック" charset="-128"/>
              </a:rPr>
              <a:t>E.  The </a:t>
            </a:r>
            <a:r>
              <a:rPr lang="en-US">
                <a:ea typeface="ＭＳ Ｐゴシック" charset="-128"/>
                <a:cs typeface="ＭＳ Ｐゴシック" charset="-128"/>
              </a:rPr>
              <a:t>two extant species that are most closely related to each other are</a:t>
            </a:r>
          </a:p>
          <a:p>
            <a:pPr marL="1138238" lvl="1" indent="-514350" eaLnBrk="1" hangingPunct="1">
              <a:buFontTx/>
              <a:buAutoNum type="arabicPeriod"/>
            </a:pPr>
            <a:r>
              <a:rPr lang="en-US" sz="2600"/>
              <a:t>A and B.</a:t>
            </a:r>
          </a:p>
          <a:p>
            <a:pPr marL="1138238" lvl="1" indent="-514350" eaLnBrk="1" hangingPunct="1">
              <a:buFontTx/>
              <a:buAutoNum type="arabicPeriod"/>
            </a:pPr>
            <a:r>
              <a:rPr lang="en-US" sz="2600"/>
              <a:t>B and D.</a:t>
            </a:r>
          </a:p>
          <a:p>
            <a:pPr marL="1138238" lvl="1" indent="-514350" eaLnBrk="1" hangingPunct="1">
              <a:buFontTx/>
              <a:buAutoNum type="arabicPeriod"/>
            </a:pPr>
            <a:r>
              <a:rPr lang="en-US" sz="2600"/>
              <a:t>C and B.</a:t>
            </a:r>
          </a:p>
          <a:p>
            <a:pPr marL="1138238" lvl="1" indent="-514350" eaLnBrk="1" hangingPunct="1">
              <a:buFontTx/>
              <a:buAutoNum type="arabicPeriod"/>
            </a:pPr>
            <a:r>
              <a:rPr lang="en-US" sz="2600"/>
              <a:t>D and E.</a:t>
            </a:r>
          </a:p>
          <a:p>
            <a:pPr marL="1138238" lvl="1" indent="-514350" eaLnBrk="1" hangingPunct="1">
              <a:buFontTx/>
              <a:buAutoNum type="arabicPeriod"/>
            </a:pPr>
            <a:r>
              <a:rPr lang="en-US" sz="2600"/>
              <a:t>E and A.</a:t>
            </a:r>
          </a:p>
        </p:txBody>
      </p:sp>
      <p:pic>
        <p:nvPicPr>
          <p:cNvPr id="45059" name="Picture 4"/>
          <p:cNvPicPr>
            <a:picLocks noChangeAspect="1" noChangeArrowheads="1"/>
          </p:cNvPicPr>
          <p:nvPr/>
        </p:nvPicPr>
        <p:blipFill>
          <a:blip r:embed="rId3"/>
          <a:srcRect r="4001"/>
          <a:stretch>
            <a:fillRect/>
          </a:stretch>
        </p:blipFill>
        <p:spPr bwMode="auto">
          <a:xfrm>
            <a:off x="3578225" y="3173413"/>
            <a:ext cx="5332413" cy="2890837"/>
          </a:xfrm>
          <a:prstGeom prst="rect">
            <a:avLst/>
          </a:prstGeom>
          <a:noFill/>
          <a:ln w="9525">
            <a:noFill/>
            <a:miter lim="800000"/>
            <a:headEnd/>
            <a:tailEnd/>
          </a:ln>
        </p:spPr>
      </p:pic>
    </p:spTree>
    <p:extLst>
      <p:ext uri="{BB962C8B-B14F-4D97-AF65-F5344CB8AC3E}">
        <p14:creationId xmlns:p14="http://schemas.microsoft.com/office/powerpoint/2010/main" val="193675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304800" y="685800"/>
            <a:ext cx="8496300" cy="5805488"/>
          </a:xfrm>
        </p:spPr>
        <p:txBody>
          <a:bodyPr/>
          <a:lstStyle/>
          <a:p>
            <a:pPr marL="495300" indent="-495300" eaLnBrk="1" hangingPunct="1">
              <a:lnSpc>
                <a:spcPct val="90000"/>
              </a:lnSpc>
              <a:buFontTx/>
              <a:buNone/>
            </a:pPr>
            <a:r>
              <a:rPr lang="en-US" sz="2200" dirty="0" smtClean="0"/>
              <a:t>5</a:t>
            </a:r>
            <a:r>
              <a:rPr lang="en-US" sz="2200" dirty="0" smtClean="0">
                <a:ea typeface="ＭＳ Ｐゴシック" charset="-128"/>
                <a:cs typeface="ＭＳ Ｐゴシック" charset="-128"/>
              </a:rPr>
              <a:t>.  If </a:t>
            </a:r>
            <a:r>
              <a:rPr lang="en-US" sz="2200" dirty="0">
                <a:ea typeface="ＭＳ Ｐゴシック" charset="-128"/>
                <a:cs typeface="ＭＳ Ｐゴシック" charset="-128"/>
              </a:rPr>
              <a:t>this evolutionary tree is an accurate depiction of relatedness, then which of the following should be </a:t>
            </a:r>
            <a:r>
              <a:rPr lang="en-US" sz="2200" i="1" dirty="0">
                <a:ea typeface="ＭＳ Ｐゴシック" charset="-128"/>
                <a:cs typeface="ＭＳ Ｐゴシック" charset="-128"/>
              </a:rPr>
              <a:t>correct</a:t>
            </a:r>
            <a:r>
              <a:rPr lang="en-US" sz="2200" dirty="0">
                <a:ea typeface="ＭＳ Ｐゴシック" charset="-128"/>
                <a:cs typeface="ＭＳ Ｐゴシック" charset="-128"/>
              </a:rPr>
              <a:t>?</a:t>
            </a:r>
          </a:p>
          <a:p>
            <a:pPr marL="862013" lvl="1" indent="-457200" eaLnBrk="1" hangingPunct="1">
              <a:lnSpc>
                <a:spcPct val="90000"/>
              </a:lnSpc>
              <a:buFont typeface="+mj-lt"/>
              <a:buAutoNum type="alphaUcPeriod"/>
            </a:pPr>
            <a:r>
              <a:rPr lang="en-US" sz="2000" dirty="0"/>
              <a:t>The entire tree depicts </a:t>
            </a:r>
            <a:br>
              <a:rPr lang="en-US" sz="2000" dirty="0"/>
            </a:br>
            <a:r>
              <a:rPr lang="en-US" sz="2000" dirty="0" err="1"/>
              <a:t>anagenesis</a:t>
            </a:r>
            <a:r>
              <a:rPr lang="en-US" sz="2000" dirty="0"/>
              <a:t>.</a:t>
            </a:r>
          </a:p>
          <a:p>
            <a:pPr marL="862013" lvl="1" indent="-457200" eaLnBrk="1" hangingPunct="1">
              <a:lnSpc>
                <a:spcPct val="90000"/>
              </a:lnSpc>
              <a:buFontTx/>
              <a:buAutoNum type="alphaUcPeriod"/>
            </a:pPr>
            <a:r>
              <a:rPr lang="en-US" sz="2000" dirty="0"/>
              <a:t>If all species depicted </a:t>
            </a:r>
            <a:br>
              <a:rPr lang="en-US" sz="2000" dirty="0"/>
            </a:br>
            <a:r>
              <a:rPr lang="en-US" sz="2000" dirty="0"/>
              <a:t>here make up a </a:t>
            </a:r>
            <a:r>
              <a:rPr lang="en-US" sz="2000" dirty="0" err="1"/>
              <a:t>taxon</a:t>
            </a:r>
            <a:r>
              <a:rPr lang="en-US" sz="2000" dirty="0"/>
              <a:t>, </a:t>
            </a:r>
            <a:br>
              <a:rPr lang="en-US" sz="2000" dirty="0"/>
            </a:br>
            <a:r>
              <a:rPr lang="en-US" sz="2000" dirty="0"/>
              <a:t>this </a:t>
            </a:r>
            <a:r>
              <a:rPr lang="en-US" sz="2000" dirty="0" err="1"/>
              <a:t>taxon</a:t>
            </a:r>
            <a:r>
              <a:rPr lang="en-US" sz="2000" dirty="0"/>
              <a:t> is </a:t>
            </a:r>
            <a:br>
              <a:rPr lang="en-US" sz="2000" dirty="0"/>
            </a:br>
            <a:r>
              <a:rPr lang="en-US" sz="2000" dirty="0"/>
              <a:t>monophyletic.</a:t>
            </a:r>
          </a:p>
          <a:p>
            <a:pPr marL="862013" lvl="1" indent="-457200" eaLnBrk="1" hangingPunct="1">
              <a:lnSpc>
                <a:spcPct val="90000"/>
              </a:lnSpc>
              <a:buFontTx/>
              <a:buAutoNum type="alphaUcPeriod"/>
            </a:pPr>
            <a:r>
              <a:rPr lang="en-US" sz="2000" dirty="0"/>
              <a:t>The last common ancestor </a:t>
            </a:r>
            <a:br>
              <a:rPr lang="en-US" sz="2000" dirty="0"/>
            </a:br>
            <a:r>
              <a:rPr lang="en-US" sz="2000" dirty="0"/>
              <a:t>of species B and C occurred </a:t>
            </a:r>
            <a:br>
              <a:rPr lang="en-US" sz="2000" dirty="0"/>
            </a:br>
            <a:r>
              <a:rPr lang="en-US" sz="2000" dirty="0"/>
              <a:t>more recently than the last </a:t>
            </a:r>
            <a:br>
              <a:rPr lang="en-US" sz="2000" dirty="0"/>
            </a:br>
            <a:r>
              <a:rPr lang="en-US" sz="2000" dirty="0"/>
              <a:t>common ancestor of species </a:t>
            </a:r>
            <a:br>
              <a:rPr lang="en-US" sz="2000" dirty="0"/>
            </a:br>
            <a:r>
              <a:rPr lang="en-US" sz="2000" dirty="0"/>
              <a:t>D and E.</a:t>
            </a:r>
          </a:p>
          <a:p>
            <a:pPr marL="862013" lvl="1" indent="-457200" eaLnBrk="1" hangingPunct="1">
              <a:lnSpc>
                <a:spcPct val="90000"/>
              </a:lnSpc>
              <a:buFontTx/>
              <a:buAutoNum type="alphaUcPeriod"/>
            </a:pPr>
            <a:r>
              <a:rPr lang="en-US" sz="2000" dirty="0"/>
              <a:t>Species A is the ancestor of </a:t>
            </a:r>
            <a:br>
              <a:rPr lang="en-US" sz="2000" dirty="0"/>
            </a:br>
            <a:r>
              <a:rPr lang="en-US" sz="2000" dirty="0"/>
              <a:t>both species B and C.</a:t>
            </a:r>
          </a:p>
          <a:p>
            <a:pPr marL="862013" lvl="1" indent="-457200" eaLnBrk="1" hangingPunct="1">
              <a:lnSpc>
                <a:spcPct val="90000"/>
              </a:lnSpc>
              <a:buFontTx/>
              <a:buAutoNum type="alphaUcPeriod"/>
            </a:pPr>
            <a:r>
              <a:rPr lang="en-US" sz="2000" dirty="0"/>
              <a:t>The species present at position number </a:t>
            </a:r>
            <a:br>
              <a:rPr lang="en-US" sz="2000" dirty="0"/>
            </a:br>
            <a:r>
              <a:rPr lang="en-US" sz="2000" dirty="0"/>
              <a:t>three is ancestral to three extant species.</a:t>
            </a:r>
          </a:p>
        </p:txBody>
      </p:sp>
      <p:pic>
        <p:nvPicPr>
          <p:cNvPr id="47107" name="Picture 4"/>
          <p:cNvPicPr>
            <a:picLocks noChangeAspect="1" noChangeArrowheads="1"/>
          </p:cNvPicPr>
          <p:nvPr/>
        </p:nvPicPr>
        <p:blipFill>
          <a:blip r:embed="rId3"/>
          <a:srcRect r="4001"/>
          <a:stretch>
            <a:fillRect/>
          </a:stretch>
        </p:blipFill>
        <p:spPr bwMode="auto">
          <a:xfrm>
            <a:off x="4492625" y="1404938"/>
            <a:ext cx="4503738" cy="2441575"/>
          </a:xfrm>
          <a:prstGeom prst="rect">
            <a:avLst/>
          </a:prstGeom>
          <a:noFill/>
          <a:ln w="9525">
            <a:noFill/>
            <a:miter lim="800000"/>
            <a:headEnd/>
            <a:tailEnd/>
          </a:ln>
        </p:spPr>
      </p:pic>
      <p:sp>
        <p:nvSpPr>
          <p:cNvPr id="47108" name="Rectangle 5"/>
          <p:cNvSpPr>
            <a:spLocks noGrp="1" noChangeArrowheads="1"/>
          </p:cNvSpPr>
          <p:nvPr>
            <p:ph type="body" sz="half" idx="2"/>
          </p:nvPr>
        </p:nvSpPr>
        <p:spPr>
          <a:xfrm>
            <a:off x="6178550" y="4010025"/>
            <a:ext cx="2747963" cy="2432050"/>
          </a:xfrm>
        </p:spPr>
        <p:txBody>
          <a:bodyPr anchor="b"/>
          <a:lstStyle/>
          <a:p>
            <a:pPr marL="990600" lvl="1" indent="-533400" eaLnBrk="1" hangingPunct="1">
              <a:lnSpc>
                <a:spcPct val="90000"/>
              </a:lnSpc>
              <a:buFontTx/>
              <a:buAutoNum type="arabicPeriod"/>
            </a:pPr>
            <a:r>
              <a:rPr lang="en-US" sz="2100" dirty="0"/>
              <a:t>B</a:t>
            </a:r>
            <a:r>
              <a:rPr lang="en-US" sz="2100" dirty="0" smtClean="0"/>
              <a:t> </a:t>
            </a:r>
            <a:r>
              <a:rPr lang="en-US" sz="2100" dirty="0"/>
              <a:t>only </a:t>
            </a:r>
            <a:endParaRPr lang="en-US" sz="2100" dirty="0" smtClean="0"/>
          </a:p>
          <a:p>
            <a:pPr marL="990600" lvl="1" indent="-533400" eaLnBrk="1" hangingPunct="1">
              <a:lnSpc>
                <a:spcPct val="90000"/>
              </a:lnSpc>
              <a:buFontTx/>
              <a:buAutoNum type="arabicPeriod"/>
            </a:pPr>
            <a:r>
              <a:rPr lang="en-US" sz="2100" dirty="0"/>
              <a:t>A</a:t>
            </a:r>
            <a:r>
              <a:rPr lang="en-US" sz="2100" dirty="0" smtClean="0"/>
              <a:t> </a:t>
            </a:r>
            <a:r>
              <a:rPr lang="en-US" sz="2100" dirty="0"/>
              <a:t>and</a:t>
            </a:r>
            <a:r>
              <a:rPr lang="en-US" sz="2100" dirty="0" smtClean="0"/>
              <a:t> C</a:t>
            </a:r>
          </a:p>
          <a:p>
            <a:pPr marL="990600" lvl="1" indent="-533400" eaLnBrk="1" hangingPunct="1">
              <a:lnSpc>
                <a:spcPct val="90000"/>
              </a:lnSpc>
              <a:buFontTx/>
              <a:buAutoNum type="arabicPeriod"/>
            </a:pPr>
            <a:r>
              <a:rPr lang="en-US" sz="2100" dirty="0" smtClean="0"/>
              <a:t>C </a:t>
            </a:r>
            <a:r>
              <a:rPr lang="en-US" sz="2100" dirty="0"/>
              <a:t>and</a:t>
            </a:r>
            <a:r>
              <a:rPr lang="en-US" sz="2100" dirty="0" smtClean="0"/>
              <a:t> D</a:t>
            </a:r>
          </a:p>
          <a:p>
            <a:pPr marL="990600" lvl="1" indent="-533400" eaLnBrk="1" hangingPunct="1">
              <a:lnSpc>
                <a:spcPct val="90000"/>
              </a:lnSpc>
              <a:buFontTx/>
              <a:buAutoNum type="arabicPeriod"/>
            </a:pPr>
            <a:r>
              <a:rPr lang="en-US" sz="2100" dirty="0"/>
              <a:t>B</a:t>
            </a:r>
            <a:r>
              <a:rPr lang="en-US" sz="2100" dirty="0" smtClean="0"/>
              <a:t>, </a:t>
            </a:r>
            <a:r>
              <a:rPr lang="en-US" sz="2100" dirty="0"/>
              <a:t>C</a:t>
            </a:r>
            <a:r>
              <a:rPr lang="en-US" sz="2100" dirty="0" smtClean="0"/>
              <a:t>, </a:t>
            </a:r>
            <a:r>
              <a:rPr lang="en-US" sz="2100" dirty="0"/>
              <a:t>and</a:t>
            </a:r>
            <a:r>
              <a:rPr lang="en-US" sz="2100" dirty="0" smtClean="0"/>
              <a:t> D</a:t>
            </a:r>
          </a:p>
          <a:p>
            <a:pPr marL="990600" lvl="1" indent="-533400" eaLnBrk="1" hangingPunct="1">
              <a:lnSpc>
                <a:spcPct val="90000"/>
              </a:lnSpc>
              <a:buFontTx/>
              <a:buAutoNum type="arabicPeriod"/>
            </a:pPr>
            <a:r>
              <a:rPr lang="en-US" sz="2100" dirty="0"/>
              <a:t>B</a:t>
            </a:r>
            <a:r>
              <a:rPr lang="en-US" sz="2100" dirty="0" smtClean="0"/>
              <a:t>, C, </a:t>
            </a:r>
            <a:r>
              <a:rPr lang="en-US" sz="2100" dirty="0"/>
              <a:t>and</a:t>
            </a:r>
            <a:r>
              <a:rPr lang="en-US" sz="2100" dirty="0" smtClean="0"/>
              <a:t> E</a:t>
            </a:r>
            <a:endParaRPr lang="en-US" sz="2100" dirty="0"/>
          </a:p>
        </p:txBody>
      </p:sp>
    </p:spTree>
    <p:extLst>
      <p:ext uri="{BB962C8B-B14F-4D97-AF65-F5344CB8AC3E}">
        <p14:creationId xmlns:p14="http://schemas.microsoft.com/office/powerpoint/2010/main" val="981179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57200" y="304800"/>
            <a:ext cx="8229600" cy="2901950"/>
          </a:xfrm>
        </p:spPr>
        <p:txBody>
          <a:bodyPr/>
          <a:lstStyle/>
          <a:p>
            <a:pPr marL="0" indent="0" eaLnBrk="1" hangingPunct="1">
              <a:buFontTx/>
              <a:buNone/>
            </a:pPr>
            <a:r>
              <a:rPr lang="en-US" sz="2800" i="1">
                <a:ea typeface="ＭＳ Ｐゴシック" charset="-128"/>
                <a:cs typeface="ＭＳ Ｐゴシック" charset="-128"/>
              </a:rPr>
              <a:t>A researcher compared the nucleotide sequences of a homologous gene from five different species of mammals.  The sequence homology between each species' version of the gene and the human gene are presented as a percentage of similarity.</a:t>
            </a:r>
          </a:p>
        </p:txBody>
      </p:sp>
      <p:graphicFrame>
        <p:nvGraphicFramePr>
          <p:cNvPr id="140292" name="Group 4"/>
          <p:cNvGraphicFramePr>
            <a:graphicFrameLocks noGrp="1"/>
          </p:cNvGraphicFramePr>
          <p:nvPr/>
        </p:nvGraphicFramePr>
        <p:xfrm>
          <a:off x="1952625" y="3122613"/>
          <a:ext cx="5238750" cy="3175002"/>
        </p:xfrm>
        <a:graphic>
          <a:graphicData uri="http://schemas.openxmlformats.org/drawingml/2006/table">
            <a:tbl>
              <a:tblPr/>
              <a:tblGrid>
                <a:gridCol w="2619375"/>
                <a:gridCol w="2619375"/>
              </a:tblGrid>
              <a:tr h="528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1" i="0" u="none" strike="noStrike" cap="none" normalizeH="0" baseline="0">
                          <a:ln>
                            <a:noFill/>
                          </a:ln>
                          <a:solidFill>
                            <a:schemeClr val="tx1"/>
                          </a:solidFill>
                          <a:effectLst/>
                          <a:latin typeface="Times New Roman" charset="0"/>
                        </a:rPr>
                        <a:t>Species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1" i="0" u="none" strike="noStrike" cap="none" normalizeH="0" baseline="0">
                          <a:ln>
                            <a:noFill/>
                          </a:ln>
                          <a:solidFill>
                            <a:schemeClr val="tx1"/>
                          </a:solidFill>
                          <a:effectLst/>
                          <a:latin typeface="Times New Roman" charset="0"/>
                        </a:rPr>
                        <a:t>Percentage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Chimpanzee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99.7</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28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Orangutan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98.6</a:t>
                      </a:r>
                    </a:p>
                  </a:txBody>
                  <a:tcPr horzOverflow="overflow">
                    <a:lnL>
                      <a:noFill/>
                    </a:lnL>
                    <a:lnR>
                      <a:noFill/>
                    </a:lnR>
                    <a:lnT>
                      <a:noFill/>
                    </a:lnT>
                    <a:lnB>
                      <a:noFill/>
                    </a:lnB>
                    <a:lnTlToBr>
                      <a:noFill/>
                    </a:lnTlToBr>
                    <a:lnBlToTr>
                      <a:noFill/>
                    </a:lnBlToTr>
                    <a:noFill/>
                  </a:tcPr>
                </a:tc>
              </a:tr>
              <a:tr h="528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Baboon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97.2</a:t>
                      </a:r>
                    </a:p>
                  </a:txBody>
                  <a:tcPr horzOverflow="overflow">
                    <a:lnL>
                      <a:noFill/>
                    </a:lnL>
                    <a:lnR>
                      <a:noFill/>
                    </a:lnR>
                    <a:lnT>
                      <a:noFill/>
                    </a:lnT>
                    <a:lnB>
                      <a:noFill/>
                    </a:lnB>
                    <a:lnTlToBr>
                      <a:noFill/>
                    </a:lnTlToBr>
                    <a:lnBlToTr>
                      <a:noFill/>
                    </a:lnBlToTr>
                    <a:noFill/>
                  </a:tcPr>
                </a:tc>
              </a:tr>
              <a:tr h="53022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Rhesus Monkey</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96.9</a:t>
                      </a:r>
                    </a:p>
                  </a:txBody>
                  <a:tcPr horzOverflow="overflow">
                    <a:lnL>
                      <a:noFill/>
                    </a:lnL>
                    <a:lnR>
                      <a:noFill/>
                    </a:lnR>
                    <a:lnT>
                      <a:noFill/>
                    </a:lnT>
                    <a:lnB>
                      <a:noFill/>
                    </a:lnB>
                    <a:lnTlToBr>
                      <a:noFill/>
                    </a:lnTlToBr>
                    <a:lnBlToTr>
                      <a:noFill/>
                    </a:lnBlToTr>
                    <a:noFill/>
                  </a:tcPr>
                </a:tc>
              </a:tr>
              <a:tr h="5286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Rabbit</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2200" b="0" i="0" u="none" strike="noStrike" cap="none" normalizeH="0" baseline="0">
                          <a:ln>
                            <a:noFill/>
                          </a:ln>
                          <a:solidFill>
                            <a:schemeClr val="tx1"/>
                          </a:solidFill>
                          <a:effectLst/>
                          <a:latin typeface="Times New Roman" charset="0"/>
                        </a:rPr>
                        <a:t>93.7</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39232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304800" y="685800"/>
            <a:ext cx="8534400" cy="5434013"/>
          </a:xfrm>
        </p:spPr>
        <p:txBody>
          <a:bodyPr/>
          <a:lstStyle/>
          <a:p>
            <a:pPr marL="571500" indent="-571500" eaLnBrk="1" hangingPunct="1">
              <a:buFontTx/>
              <a:buNone/>
            </a:pPr>
            <a:r>
              <a:rPr lang="en-US" sz="2800" dirty="0" smtClean="0"/>
              <a:t>6</a:t>
            </a:r>
            <a:r>
              <a:rPr lang="en-US" sz="2800" dirty="0" smtClean="0">
                <a:ea typeface="ＭＳ Ｐゴシック" charset="-128"/>
                <a:cs typeface="ＭＳ Ｐゴシック" charset="-128"/>
              </a:rPr>
              <a:t>.  What </a:t>
            </a:r>
            <a:r>
              <a:rPr lang="en-US" sz="2800" dirty="0">
                <a:ea typeface="ＭＳ Ｐゴシック" charset="-128"/>
                <a:cs typeface="ＭＳ Ｐゴシック" charset="-128"/>
              </a:rPr>
              <a:t>conclusion can be validly drawn from these data? </a:t>
            </a:r>
          </a:p>
          <a:p>
            <a:pPr marL="1219200" lvl="1" indent="-533400" eaLnBrk="1" hangingPunct="1">
              <a:buFont typeface="+mj-lt"/>
              <a:buAutoNum type="alphaUcPeriod"/>
            </a:pPr>
            <a:r>
              <a:rPr lang="en-US" sz="2600" dirty="0"/>
              <a:t>Humans and other primates evolved from rabbits.</a:t>
            </a:r>
          </a:p>
          <a:p>
            <a:pPr marL="1219200" lvl="1" indent="-533400" eaLnBrk="1" hangingPunct="1">
              <a:buFontTx/>
              <a:buAutoNum type="alphaUcPeriod"/>
            </a:pPr>
            <a:r>
              <a:rPr lang="en-US" sz="2600" dirty="0"/>
              <a:t>All organisms have similar DNA.</a:t>
            </a:r>
          </a:p>
          <a:p>
            <a:pPr marL="1219200" lvl="1" indent="-533400" eaLnBrk="1" hangingPunct="1">
              <a:buFontTx/>
              <a:buAutoNum type="alphaUcPeriod"/>
            </a:pPr>
            <a:r>
              <a:rPr lang="en-US" sz="2600" dirty="0"/>
              <a:t>Among the organisms listed, humans shared a common ancestor most recently with chimpanzees.</a:t>
            </a:r>
          </a:p>
          <a:p>
            <a:pPr marL="1219200" lvl="1" indent="-533400" eaLnBrk="1" hangingPunct="1">
              <a:buFontTx/>
              <a:buAutoNum type="alphaUcPeriod"/>
            </a:pPr>
            <a:r>
              <a:rPr lang="en-US" sz="2600" dirty="0"/>
              <a:t>Humans evolved from chimpanzees.</a:t>
            </a:r>
          </a:p>
          <a:p>
            <a:pPr marL="1219200" lvl="1" indent="-533400" eaLnBrk="1" hangingPunct="1">
              <a:buFontTx/>
              <a:buAutoNum type="alphaUcPeriod"/>
            </a:pPr>
            <a:r>
              <a:rPr lang="en-US" sz="2600" dirty="0"/>
              <a:t>Both A and D are correct.</a:t>
            </a:r>
          </a:p>
        </p:txBody>
      </p:sp>
    </p:spTree>
    <p:extLst>
      <p:ext uri="{BB962C8B-B14F-4D97-AF65-F5344CB8AC3E}">
        <p14:creationId xmlns:p14="http://schemas.microsoft.com/office/powerpoint/2010/main" val="292884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304800" y="685800"/>
            <a:ext cx="8534400" cy="5830888"/>
          </a:xfrm>
        </p:spPr>
        <p:txBody>
          <a:bodyPr/>
          <a:lstStyle/>
          <a:p>
            <a:pPr marL="454025" indent="-454025" eaLnBrk="1" hangingPunct="1">
              <a:buFontTx/>
              <a:buNone/>
            </a:pPr>
            <a:r>
              <a:rPr lang="en-US" sz="2800" dirty="0" smtClean="0"/>
              <a:t>7</a:t>
            </a:r>
            <a:r>
              <a:rPr lang="en-US" sz="2800" dirty="0" smtClean="0">
                <a:ea typeface="ＭＳ Ｐゴシック" charset="-128"/>
                <a:cs typeface="ＭＳ Ｐゴシック" charset="-128"/>
              </a:rPr>
              <a:t>.  Which </a:t>
            </a:r>
            <a:r>
              <a:rPr lang="en-US" sz="2800" dirty="0">
                <a:ea typeface="ＭＳ Ｐゴシック" charset="-128"/>
                <a:cs typeface="ＭＳ Ｐゴシック" charset="-128"/>
              </a:rPr>
              <a:t>statement represents the best explanation for the observation that the nuclear DNA of wolves and domestic dogs has a very high degree of homology? </a:t>
            </a:r>
          </a:p>
          <a:p>
            <a:pPr marL="1255713" lvl="1" indent="-514350" eaLnBrk="1" hangingPunct="1">
              <a:buFont typeface="+mj-lt"/>
              <a:buAutoNum type="alphaUcPeriod"/>
            </a:pPr>
            <a:r>
              <a:rPr lang="en-US" sz="2600" dirty="0"/>
              <a:t>Dogs and wolves have very similar morphologies.</a:t>
            </a:r>
          </a:p>
          <a:p>
            <a:pPr marL="1255713" lvl="1" indent="-514350" eaLnBrk="1" hangingPunct="1">
              <a:buFontTx/>
              <a:buAutoNum type="alphaUcPeriod"/>
            </a:pPr>
            <a:r>
              <a:rPr lang="en-US" sz="2600" dirty="0"/>
              <a:t>Dogs and wolves belong to the same genus.</a:t>
            </a:r>
          </a:p>
          <a:p>
            <a:pPr marL="1255713" lvl="1" indent="-514350" eaLnBrk="1" hangingPunct="1">
              <a:buFontTx/>
              <a:buAutoNum type="alphaUcPeriod"/>
            </a:pPr>
            <a:r>
              <a:rPr lang="en-US" sz="2600" dirty="0"/>
              <a:t>Dogs and wolves are both members of the family </a:t>
            </a:r>
            <a:r>
              <a:rPr lang="en-US" sz="2600" dirty="0" err="1"/>
              <a:t>Canidae</a:t>
            </a:r>
            <a:r>
              <a:rPr lang="en-US" sz="2600" dirty="0"/>
              <a:t>.</a:t>
            </a:r>
          </a:p>
          <a:p>
            <a:pPr marL="1255713" lvl="1" indent="-514350" eaLnBrk="1" hangingPunct="1">
              <a:buFontTx/>
              <a:buAutoNum type="alphaUcPeriod"/>
            </a:pPr>
            <a:r>
              <a:rPr lang="en-US" sz="2600" dirty="0"/>
              <a:t>Dogs and wolves shared a common ancestor relatively recently.</a:t>
            </a:r>
          </a:p>
          <a:p>
            <a:pPr marL="1255713" lvl="1" indent="-514350" eaLnBrk="1" hangingPunct="1">
              <a:buFontTx/>
              <a:buAutoNum type="alphaUcPeriod"/>
            </a:pPr>
            <a:r>
              <a:rPr lang="en-US" sz="2600" dirty="0"/>
              <a:t>Convergent evolution has occurred.</a:t>
            </a:r>
          </a:p>
        </p:txBody>
      </p:sp>
    </p:spTree>
    <p:extLst>
      <p:ext uri="{BB962C8B-B14F-4D97-AF65-F5344CB8AC3E}">
        <p14:creationId xmlns:p14="http://schemas.microsoft.com/office/powerpoint/2010/main" val="287716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2007-2008</a:t>
            </a:r>
            <a:endParaRPr lang="en-US" b="0"/>
          </a:p>
        </p:txBody>
      </p:sp>
      <p:sp>
        <p:nvSpPr>
          <p:cNvPr id="371714" name="Rectangle 2"/>
          <p:cNvSpPr>
            <a:spLocks noGrp="1" noChangeArrowheads="1"/>
          </p:cNvSpPr>
          <p:nvPr>
            <p:ph type="ctrTitle"/>
          </p:nvPr>
        </p:nvSpPr>
        <p:spPr>
          <a:xfrm>
            <a:off x="228600" y="1914525"/>
            <a:ext cx="6388100" cy="942975"/>
          </a:xfrm>
        </p:spPr>
        <p:txBody>
          <a:bodyPr/>
          <a:lstStyle/>
          <a:p>
            <a:r>
              <a:rPr lang="en-US" dirty="0"/>
              <a:t>Prokaryotes</a:t>
            </a:r>
          </a:p>
        </p:txBody>
      </p:sp>
      <p:sp>
        <p:nvSpPr>
          <p:cNvPr id="371715" name="Rectangle 3" descr="Rectangle: Click to edit Master text styles&#10;Second level&#10;Third level&#10;Fourth level&#10;Fifth level"/>
          <p:cNvSpPr>
            <a:spLocks noGrp="1" noChangeArrowheads="1"/>
          </p:cNvSpPr>
          <p:nvPr>
            <p:ph type="subTitle" idx="1"/>
          </p:nvPr>
        </p:nvSpPr>
        <p:spPr>
          <a:xfrm>
            <a:off x="190500" y="2819400"/>
            <a:ext cx="6400800" cy="1752600"/>
          </a:xfrm>
        </p:spPr>
        <p:txBody>
          <a:bodyPr/>
          <a:lstStyle/>
          <a:p>
            <a:r>
              <a:rPr lang="en-US" dirty="0">
                <a:solidFill>
                  <a:schemeClr val="tx1"/>
                </a:solidFill>
              </a:rPr>
              <a:t>Domain Bacteria</a:t>
            </a:r>
          </a:p>
          <a:p>
            <a:r>
              <a:rPr lang="en-US" dirty="0">
                <a:solidFill>
                  <a:schemeClr val="tx1"/>
                </a:solidFill>
              </a:rPr>
              <a:t>Domain </a:t>
            </a:r>
            <a:r>
              <a:rPr lang="en-US" dirty="0" err="1" smtClean="0">
                <a:solidFill>
                  <a:schemeClr val="tx1"/>
                </a:solidFill>
              </a:rPr>
              <a:t>Archaebacteria</a:t>
            </a:r>
            <a:endParaRPr lang="en-US" dirty="0" smtClean="0">
              <a:solidFill>
                <a:schemeClr val="tx1"/>
              </a:solidFill>
            </a:endParaRPr>
          </a:p>
        </p:txBody>
      </p:sp>
      <p:pic>
        <p:nvPicPr>
          <p:cNvPr id="371716" name="Picture 4"/>
          <p:cNvPicPr>
            <a:picLocks noChangeAspect="1" noChangeArrowheads="1"/>
          </p:cNvPicPr>
          <p:nvPr/>
        </p:nvPicPr>
        <p:blipFill>
          <a:blip r:embed="rId2"/>
          <a:srcRect/>
          <a:stretch>
            <a:fillRect/>
          </a:stretch>
        </p:blipFill>
        <p:spPr bwMode="auto">
          <a:xfrm>
            <a:off x="6931025" y="1727200"/>
            <a:ext cx="2066925" cy="18446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1718"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9725" y="4706938"/>
            <a:ext cx="1465263" cy="2030412"/>
          </a:xfrm>
          <a:prstGeom prst="rect">
            <a:avLst/>
          </a:prstGeom>
          <a:noFill/>
          <a:ln w="9525">
            <a:noFill/>
            <a:miter lim="800000"/>
            <a:headEnd/>
            <a:tailEnd/>
          </a:ln>
          <a:effectLst/>
        </p:spPr>
      </p:pic>
      <p:grpSp>
        <p:nvGrpSpPr>
          <p:cNvPr id="2" name="Group 22"/>
          <p:cNvGrpSpPr>
            <a:grpSpLocks/>
          </p:cNvGrpSpPr>
          <p:nvPr/>
        </p:nvGrpSpPr>
        <p:grpSpPr bwMode="auto">
          <a:xfrm>
            <a:off x="5062538" y="4624388"/>
            <a:ext cx="4025900" cy="2132012"/>
            <a:chOff x="3189" y="2913"/>
            <a:chExt cx="2536" cy="1343"/>
          </a:xfrm>
        </p:grpSpPr>
        <p:grpSp>
          <p:nvGrpSpPr>
            <p:cNvPr id="3" name="Group 21"/>
            <p:cNvGrpSpPr>
              <a:grpSpLocks/>
            </p:cNvGrpSpPr>
            <p:nvPr/>
          </p:nvGrpSpPr>
          <p:grpSpPr bwMode="auto">
            <a:xfrm>
              <a:off x="3189" y="2913"/>
              <a:ext cx="2536" cy="1311"/>
              <a:chOff x="3189" y="2913"/>
              <a:chExt cx="2536" cy="1311"/>
            </a:xfrm>
          </p:grpSpPr>
          <p:pic>
            <p:nvPicPr>
              <p:cNvPr id="371720" name="Picture 8"/>
              <p:cNvPicPr>
                <a:picLocks noChangeAspect="1" noChangeArrowheads="1"/>
              </p:cNvPicPr>
              <p:nvPr/>
            </p:nvPicPr>
            <p:blipFill>
              <a:blip r:embed="rId4"/>
              <a:srcRect/>
              <a:stretch>
                <a:fillRect/>
              </a:stretch>
            </p:blipFill>
            <p:spPr bwMode="auto">
              <a:xfrm>
                <a:off x="3264" y="2992"/>
                <a:ext cx="2352" cy="1232"/>
              </a:xfrm>
              <a:prstGeom prst="rect">
                <a:avLst/>
              </a:prstGeom>
              <a:noFill/>
            </p:spPr>
          </p:pic>
          <p:grpSp>
            <p:nvGrpSpPr>
              <p:cNvPr id="4" name="Group 14"/>
              <p:cNvGrpSpPr>
                <a:grpSpLocks/>
              </p:cNvGrpSpPr>
              <p:nvPr/>
            </p:nvGrpSpPr>
            <p:grpSpPr bwMode="auto">
              <a:xfrm>
                <a:off x="3189" y="2913"/>
                <a:ext cx="820" cy="436"/>
                <a:chOff x="2222" y="2927"/>
                <a:chExt cx="820" cy="436"/>
              </a:xfrm>
            </p:grpSpPr>
            <p:sp>
              <p:nvSpPr>
                <p:cNvPr id="371725" name="Rectangle 13"/>
                <p:cNvSpPr>
                  <a:spLocks noChangeArrowheads="1"/>
                </p:cNvSpPr>
                <p:nvPr/>
              </p:nvSpPr>
              <p:spPr bwMode="auto">
                <a:xfrm>
                  <a:off x="2222" y="2927"/>
                  <a:ext cx="820" cy="436"/>
                </a:xfrm>
                <a:prstGeom prst="rect">
                  <a:avLst/>
                </a:pr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1721" name="Rectangle 9"/>
                <p:cNvSpPr>
                  <a:spLocks noChangeArrowheads="1"/>
                </p:cNvSpPr>
                <p:nvPr/>
              </p:nvSpPr>
              <p:spPr bwMode="auto">
                <a:xfrm>
                  <a:off x="2444" y="3063"/>
                  <a:ext cx="379" cy="196"/>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200" b="1">
                      <a:solidFill>
                        <a:srgbClr val="000000"/>
                      </a:solidFill>
                    </a:rPr>
                    <a:t>Domain</a:t>
                  </a:r>
                </a:p>
                <a:p>
                  <a:pPr>
                    <a:lnSpc>
                      <a:spcPct val="85000"/>
                    </a:lnSpc>
                  </a:pPr>
                  <a:r>
                    <a:rPr lang="en-US" sz="1200" b="1">
                      <a:solidFill>
                        <a:srgbClr val="000000"/>
                      </a:solidFill>
                    </a:rPr>
                    <a:t>Bacteria</a:t>
                  </a:r>
                  <a:endParaRPr lang="en-US" sz="1200"/>
                </a:p>
              </p:txBody>
            </p:sp>
          </p:grpSp>
          <p:grpSp>
            <p:nvGrpSpPr>
              <p:cNvPr id="5" name="Group 15"/>
              <p:cNvGrpSpPr>
                <a:grpSpLocks/>
              </p:cNvGrpSpPr>
              <p:nvPr/>
            </p:nvGrpSpPr>
            <p:grpSpPr bwMode="auto">
              <a:xfrm>
                <a:off x="4047" y="2913"/>
                <a:ext cx="820" cy="436"/>
                <a:chOff x="2222" y="2927"/>
                <a:chExt cx="820" cy="436"/>
              </a:xfrm>
            </p:grpSpPr>
            <p:sp>
              <p:nvSpPr>
                <p:cNvPr id="371728" name="Rectangle 16"/>
                <p:cNvSpPr>
                  <a:spLocks noChangeArrowheads="1"/>
                </p:cNvSpPr>
                <p:nvPr/>
              </p:nvSpPr>
              <p:spPr bwMode="auto">
                <a:xfrm>
                  <a:off x="2222" y="2927"/>
                  <a:ext cx="820" cy="436"/>
                </a:xfrm>
                <a:prstGeom prst="rect">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1729" name="Rectangle 17"/>
                <p:cNvSpPr>
                  <a:spLocks noChangeArrowheads="1"/>
                </p:cNvSpPr>
                <p:nvPr/>
              </p:nvSpPr>
              <p:spPr bwMode="auto">
                <a:xfrm>
                  <a:off x="2445" y="3063"/>
                  <a:ext cx="379" cy="196"/>
                </a:xfrm>
                <a:prstGeom prst="rect">
                  <a:avLst/>
                </a:prstGeom>
                <a:solidFill>
                  <a:srgbClr val="CC0000"/>
                </a:solidFill>
                <a:ln w="9525">
                  <a:noFill/>
                  <a:miter lim="800000"/>
                  <a:headEnd/>
                  <a:tailEnd/>
                </a:ln>
              </p:spPr>
              <p:txBody>
                <a:bodyPr wrap="none" lIns="0" tIns="0" rIns="0" bIns="0">
                  <a:prstTxWarp prst="textNoShape">
                    <a:avLst/>
                  </a:prstTxWarp>
                  <a:spAutoFit/>
                </a:bodyPr>
                <a:lstStyle/>
                <a:p>
                  <a:pPr>
                    <a:lnSpc>
                      <a:spcPct val="85000"/>
                    </a:lnSpc>
                  </a:pPr>
                  <a:r>
                    <a:rPr lang="en-US" sz="1200" b="1">
                      <a:solidFill>
                        <a:schemeClr val="bg1"/>
                      </a:solidFill>
                    </a:rPr>
                    <a:t>Domain</a:t>
                  </a:r>
                </a:p>
                <a:p>
                  <a:pPr>
                    <a:lnSpc>
                      <a:spcPct val="85000"/>
                    </a:lnSpc>
                  </a:pPr>
                  <a:r>
                    <a:rPr lang="en-US" sz="1200" b="1">
                      <a:solidFill>
                        <a:schemeClr val="bg1"/>
                      </a:solidFill>
                    </a:rPr>
                    <a:t>Archaea</a:t>
                  </a:r>
                  <a:endParaRPr lang="en-US" sz="1200">
                    <a:solidFill>
                      <a:schemeClr val="bg1"/>
                    </a:solidFill>
                  </a:endParaRPr>
                </a:p>
              </p:txBody>
            </p:sp>
          </p:grpSp>
          <p:grpSp>
            <p:nvGrpSpPr>
              <p:cNvPr id="6" name="Group 18"/>
              <p:cNvGrpSpPr>
                <a:grpSpLocks/>
              </p:cNvGrpSpPr>
              <p:nvPr/>
            </p:nvGrpSpPr>
            <p:grpSpPr bwMode="auto">
              <a:xfrm>
                <a:off x="4905" y="2913"/>
                <a:ext cx="820" cy="436"/>
                <a:chOff x="2222" y="2927"/>
                <a:chExt cx="820" cy="436"/>
              </a:xfrm>
            </p:grpSpPr>
            <p:sp>
              <p:nvSpPr>
                <p:cNvPr id="371731" name="Rectangle 19"/>
                <p:cNvSpPr>
                  <a:spLocks noChangeArrowheads="1"/>
                </p:cNvSpPr>
                <p:nvPr/>
              </p:nvSpPr>
              <p:spPr bwMode="auto">
                <a:xfrm>
                  <a:off x="2222" y="2927"/>
                  <a:ext cx="820" cy="436"/>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1732" name="Rectangle 20"/>
                <p:cNvSpPr>
                  <a:spLocks noChangeArrowheads="1"/>
                </p:cNvSpPr>
                <p:nvPr/>
              </p:nvSpPr>
              <p:spPr bwMode="auto">
                <a:xfrm>
                  <a:off x="2446" y="3063"/>
                  <a:ext cx="374" cy="196"/>
                </a:xfrm>
                <a:prstGeom prst="rect">
                  <a:avLst/>
                </a:prstGeom>
                <a:solidFill>
                  <a:schemeClr val="tx2"/>
                </a:solidFill>
                <a:ln w="9525">
                  <a:noFill/>
                  <a:miter lim="800000"/>
                  <a:headEnd/>
                  <a:tailEnd/>
                </a:ln>
              </p:spPr>
              <p:txBody>
                <a:bodyPr wrap="none" lIns="0" tIns="0" rIns="0" bIns="0">
                  <a:prstTxWarp prst="textNoShape">
                    <a:avLst/>
                  </a:prstTxWarp>
                  <a:spAutoFit/>
                </a:bodyPr>
                <a:lstStyle/>
                <a:p>
                  <a:pPr>
                    <a:lnSpc>
                      <a:spcPct val="85000"/>
                    </a:lnSpc>
                  </a:pPr>
                  <a:r>
                    <a:rPr lang="en-US" sz="1200" b="1">
                      <a:solidFill>
                        <a:schemeClr val="bg1"/>
                      </a:solidFill>
                    </a:rPr>
                    <a:t>Domain</a:t>
                  </a:r>
                </a:p>
                <a:p>
                  <a:pPr>
                    <a:lnSpc>
                      <a:spcPct val="85000"/>
                    </a:lnSpc>
                  </a:pPr>
                  <a:r>
                    <a:rPr lang="en-US" sz="1200" b="1">
                      <a:solidFill>
                        <a:schemeClr val="bg1"/>
                      </a:solidFill>
                    </a:rPr>
                    <a:t>Eukarya</a:t>
                  </a:r>
                  <a:endParaRPr lang="en-US" sz="1200">
                    <a:solidFill>
                      <a:schemeClr val="bg1"/>
                    </a:solidFill>
                  </a:endParaRPr>
                </a:p>
              </p:txBody>
            </p:sp>
          </p:grpSp>
        </p:grpSp>
        <p:sp>
          <p:nvSpPr>
            <p:cNvPr id="371723" name="Rectangle 11"/>
            <p:cNvSpPr>
              <a:spLocks noChangeArrowheads="1"/>
            </p:cNvSpPr>
            <p:nvPr/>
          </p:nvSpPr>
          <p:spPr bwMode="auto">
            <a:xfrm>
              <a:off x="4036" y="4158"/>
              <a:ext cx="843" cy="9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Common ancestor</a:t>
              </a:r>
              <a:endParaRPr lang="en-US" sz="1200"/>
            </a:p>
          </p:txBody>
        </p:sp>
      </p:grpSp>
      <p:pic>
        <p:nvPicPr>
          <p:cNvPr id="371735" name="Picture 23"/>
          <p:cNvPicPr>
            <a:picLocks noChangeAspect="1" noChangeArrowheads="1"/>
          </p:cNvPicPr>
          <p:nvPr/>
        </p:nvPicPr>
        <p:blipFill>
          <a:blip r:embed="rId5"/>
          <a:srcRect/>
          <a:stretch>
            <a:fillRect/>
          </a:stretch>
        </p:blipFill>
        <p:spPr bwMode="auto">
          <a:xfrm>
            <a:off x="31750" y="512763"/>
            <a:ext cx="1365250" cy="1011237"/>
          </a:xfrm>
          <a:prstGeom prst="rect">
            <a:avLst/>
          </a:prstGeom>
          <a:noFill/>
          <a:ln w="9525">
            <a:noFill/>
            <a:miter lim="800000"/>
            <a:headEnd/>
            <a:tailEnd/>
          </a:ln>
          <a:effectLst/>
        </p:spPr>
      </p:pic>
      <p:pic>
        <p:nvPicPr>
          <p:cNvPr id="371736" name="Picture 24"/>
          <p:cNvPicPr>
            <a:picLocks noChangeAspect="1" noChangeArrowheads="1"/>
          </p:cNvPicPr>
          <p:nvPr/>
        </p:nvPicPr>
        <p:blipFill>
          <a:blip r:embed="rId6" cstate="screen"/>
          <a:srcRect/>
          <a:stretch>
            <a:fillRect/>
          </a:stretch>
        </p:blipFill>
        <p:spPr bwMode="auto">
          <a:xfrm>
            <a:off x="1439863" y="512763"/>
            <a:ext cx="1371600" cy="1016000"/>
          </a:xfrm>
          <a:prstGeom prst="rect">
            <a:avLst/>
          </a:prstGeom>
          <a:noFill/>
          <a:ln w="9525">
            <a:noFill/>
            <a:miter lim="800000"/>
            <a:headEnd/>
            <a:tailEnd/>
          </a:ln>
          <a:effectLst/>
        </p:spPr>
      </p:pic>
      <p:pic>
        <p:nvPicPr>
          <p:cNvPr id="371737" name="Picture 25"/>
          <p:cNvPicPr>
            <a:picLocks noChangeAspect="1" noChangeArrowheads="1"/>
          </p:cNvPicPr>
          <p:nvPr/>
        </p:nvPicPr>
        <p:blipFill>
          <a:blip r:embed="rId7"/>
          <a:srcRect/>
          <a:stretch>
            <a:fillRect/>
          </a:stretch>
        </p:blipFill>
        <p:spPr bwMode="auto">
          <a:xfrm>
            <a:off x="5202238" y="512763"/>
            <a:ext cx="1371600" cy="1016000"/>
          </a:xfrm>
          <a:prstGeom prst="rect">
            <a:avLst/>
          </a:prstGeom>
          <a:noFill/>
          <a:ln w="9525">
            <a:noFill/>
            <a:miter lim="800000"/>
            <a:headEnd/>
            <a:tailEnd/>
          </a:ln>
          <a:effectLst/>
        </p:spPr>
      </p:pic>
      <p:pic>
        <p:nvPicPr>
          <p:cNvPr id="371738" name="Picture 26"/>
          <p:cNvPicPr>
            <a:picLocks noChangeAspect="1" noChangeArrowheads="1"/>
          </p:cNvPicPr>
          <p:nvPr/>
        </p:nvPicPr>
        <p:blipFill>
          <a:blip r:embed="rId8"/>
          <a:srcRect/>
          <a:stretch>
            <a:fillRect/>
          </a:stretch>
        </p:blipFill>
        <p:spPr bwMode="auto">
          <a:xfrm>
            <a:off x="4133850" y="512763"/>
            <a:ext cx="1023938" cy="1014412"/>
          </a:xfrm>
          <a:prstGeom prst="rect">
            <a:avLst/>
          </a:prstGeom>
          <a:noFill/>
          <a:ln w="9525">
            <a:noFill/>
            <a:miter lim="800000"/>
            <a:headEnd/>
            <a:tailEnd/>
          </a:ln>
          <a:effectLst/>
        </p:spPr>
      </p:pic>
      <p:pic>
        <p:nvPicPr>
          <p:cNvPr id="371739" name="Picture 27"/>
          <p:cNvPicPr>
            <a:picLocks noChangeAspect="1" noChangeArrowheads="1"/>
          </p:cNvPicPr>
          <p:nvPr/>
        </p:nvPicPr>
        <p:blipFill>
          <a:blip r:embed="rId9"/>
          <a:srcRect r="10588"/>
          <a:stretch>
            <a:fillRect/>
          </a:stretch>
        </p:blipFill>
        <p:spPr bwMode="auto">
          <a:xfrm>
            <a:off x="2855913" y="512763"/>
            <a:ext cx="1233487" cy="1014412"/>
          </a:xfrm>
          <a:prstGeom prst="rect">
            <a:avLst/>
          </a:prstGeom>
          <a:noFill/>
          <a:ln w="9525">
            <a:noFill/>
            <a:miter lim="800000"/>
            <a:headEnd/>
            <a:tailEnd/>
          </a:ln>
          <a:effectLst/>
        </p:spPr>
      </p:pic>
      <p:pic>
        <p:nvPicPr>
          <p:cNvPr id="371740" name="Picture 28"/>
          <p:cNvPicPr>
            <a:picLocks noChangeAspect="1" noChangeArrowheads="1"/>
          </p:cNvPicPr>
          <p:nvPr/>
        </p:nvPicPr>
        <p:blipFill>
          <a:blip r:embed="rId10"/>
          <a:srcRect/>
          <a:stretch>
            <a:fillRect/>
          </a:stretch>
        </p:blipFill>
        <p:spPr bwMode="auto">
          <a:xfrm>
            <a:off x="6618288" y="512763"/>
            <a:ext cx="1371600" cy="1016000"/>
          </a:xfrm>
          <a:prstGeom prst="rect">
            <a:avLst/>
          </a:prstGeom>
          <a:noFill/>
          <a:ln w="9525">
            <a:noFill/>
            <a:miter lim="800000"/>
            <a:headEnd/>
            <a:tailEnd/>
          </a:ln>
          <a:effectLst/>
        </p:spPr>
      </p:pic>
      <p:pic>
        <p:nvPicPr>
          <p:cNvPr id="371741" name="Picture 29"/>
          <p:cNvPicPr>
            <a:picLocks noChangeAspect="1" noChangeArrowheads="1"/>
          </p:cNvPicPr>
          <p:nvPr/>
        </p:nvPicPr>
        <p:blipFill>
          <a:blip r:embed="rId11"/>
          <a:srcRect r="21333"/>
          <a:stretch>
            <a:fillRect/>
          </a:stretch>
        </p:blipFill>
        <p:spPr bwMode="auto">
          <a:xfrm>
            <a:off x="8034338" y="512763"/>
            <a:ext cx="1079500" cy="1016000"/>
          </a:xfrm>
          <a:prstGeom prst="rect">
            <a:avLst/>
          </a:prstGeom>
          <a:noFill/>
          <a:ln w="9525">
            <a:noFill/>
            <a:miter lim="800000"/>
            <a:headEnd/>
            <a:tailEnd/>
          </a:ln>
          <a:effectLst/>
        </p:spPr>
      </p:pic>
    </p:spTree>
    <p:extLst>
      <p:ext uri="{BB962C8B-B14F-4D97-AF65-F5344CB8AC3E}">
        <p14:creationId xmlns:p14="http://schemas.microsoft.com/office/powerpoint/2010/main" val="4216305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8327" name="Picture 7" descr="26_18-OrthologParalogous-U"/>
          <p:cNvPicPr>
            <a:picLocks noChangeAspect="1" noChangeArrowheads="1"/>
          </p:cNvPicPr>
          <p:nvPr/>
        </p:nvPicPr>
        <p:blipFill>
          <a:blip r:embed="rId3"/>
          <a:srcRect/>
          <a:stretch>
            <a:fillRect/>
          </a:stretch>
        </p:blipFill>
        <p:spPr bwMode="auto">
          <a:xfrm>
            <a:off x="2065338" y="136525"/>
            <a:ext cx="5011737" cy="6584950"/>
          </a:xfrm>
          <a:prstGeom prst="rect">
            <a:avLst/>
          </a:prstGeom>
          <a:noFill/>
        </p:spPr>
      </p:pic>
      <p:sp>
        <p:nvSpPr>
          <p:cNvPr id="568328" name="Rectangle 8"/>
          <p:cNvSpPr>
            <a:spLocks noChangeArrowheads="1"/>
          </p:cNvSpPr>
          <p:nvPr/>
        </p:nvSpPr>
        <p:spPr bwMode="auto">
          <a:xfrm>
            <a:off x="111125" y="0"/>
            <a:ext cx="1981200" cy="304800"/>
          </a:xfrm>
          <a:prstGeom prst="rect">
            <a:avLst/>
          </a:prstGeom>
          <a:noFill/>
          <a:ln w="3175">
            <a:noFill/>
            <a:miter lim="800000"/>
            <a:headEnd/>
            <a:tailEnd/>
          </a:ln>
        </p:spPr>
        <p:txBody>
          <a:bodyPr>
            <a:prstTxWarp prst="textNoShape">
              <a:avLst/>
            </a:prstTxWarp>
          </a:bodyPr>
          <a:lstStyle/>
          <a:p>
            <a:pPr eaLnBrk="1" hangingPunct="1"/>
            <a:r>
              <a:rPr kumimoji="0" lang="en-US" sz="1200">
                <a:solidFill>
                  <a:schemeClr val="tx2"/>
                </a:solidFill>
              </a:rPr>
              <a:t>Fig. 26-18</a:t>
            </a:r>
          </a:p>
        </p:txBody>
      </p:sp>
      <p:sp>
        <p:nvSpPr>
          <p:cNvPr id="568329" name="Text Box 9"/>
          <p:cNvSpPr txBox="1">
            <a:spLocks noChangeArrowheads="1"/>
          </p:cNvSpPr>
          <p:nvPr/>
        </p:nvSpPr>
        <p:spPr bwMode="auto">
          <a:xfrm>
            <a:off x="2098675" y="6359525"/>
            <a:ext cx="17764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(b) Paralogous genes</a:t>
            </a:r>
          </a:p>
        </p:txBody>
      </p:sp>
      <p:sp>
        <p:nvSpPr>
          <p:cNvPr id="568330" name="Text Box 10"/>
          <p:cNvSpPr txBox="1">
            <a:spLocks noChangeArrowheads="1"/>
          </p:cNvSpPr>
          <p:nvPr/>
        </p:nvSpPr>
        <p:spPr bwMode="auto">
          <a:xfrm>
            <a:off x="2111375" y="3048000"/>
            <a:ext cx="17764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(a) Orthologous genes</a:t>
            </a:r>
          </a:p>
        </p:txBody>
      </p:sp>
      <p:sp>
        <p:nvSpPr>
          <p:cNvPr id="568331" name="Text Box 11"/>
          <p:cNvSpPr txBox="1">
            <a:spLocks noChangeArrowheads="1"/>
          </p:cNvSpPr>
          <p:nvPr/>
        </p:nvSpPr>
        <p:spPr bwMode="auto">
          <a:xfrm>
            <a:off x="4022725" y="234950"/>
            <a:ext cx="12938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Ancestral gene</a:t>
            </a:r>
          </a:p>
        </p:txBody>
      </p:sp>
      <p:sp>
        <p:nvSpPr>
          <p:cNvPr id="568332" name="Text Box 12"/>
          <p:cNvSpPr txBox="1">
            <a:spLocks noChangeArrowheads="1"/>
          </p:cNvSpPr>
          <p:nvPr/>
        </p:nvSpPr>
        <p:spPr bwMode="auto">
          <a:xfrm>
            <a:off x="5156200" y="5880100"/>
            <a:ext cx="14589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Paralogous genes</a:t>
            </a:r>
          </a:p>
        </p:txBody>
      </p:sp>
      <p:sp>
        <p:nvSpPr>
          <p:cNvPr id="568333" name="Text Box 13"/>
          <p:cNvSpPr txBox="1">
            <a:spLocks noChangeArrowheads="1"/>
          </p:cNvSpPr>
          <p:nvPr/>
        </p:nvSpPr>
        <p:spPr bwMode="auto">
          <a:xfrm>
            <a:off x="3911600" y="892175"/>
            <a:ext cx="15097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Ancestral species</a:t>
            </a:r>
          </a:p>
        </p:txBody>
      </p:sp>
      <p:sp>
        <p:nvSpPr>
          <p:cNvPr id="568334" name="Text Box 14"/>
          <p:cNvSpPr txBox="1">
            <a:spLocks noChangeArrowheads="1"/>
          </p:cNvSpPr>
          <p:nvPr/>
        </p:nvSpPr>
        <p:spPr bwMode="auto">
          <a:xfrm>
            <a:off x="3848100" y="1422400"/>
            <a:ext cx="1522413" cy="317500"/>
          </a:xfrm>
          <a:prstGeom prst="rect">
            <a:avLst/>
          </a:prstGeom>
          <a:noFill/>
          <a:ln w="9525">
            <a:noFill/>
            <a:miter lim="800000"/>
            <a:headEnd/>
            <a:tailEnd/>
          </a:ln>
          <a:effectLst/>
        </p:spPr>
        <p:txBody>
          <a:bodyPr lIns="0" tIns="0" rIns="0" bIns="0">
            <a:prstTxWarp prst="textNoShape">
              <a:avLst/>
            </a:prstTxWarp>
            <a:spAutoFit/>
          </a:bodyPr>
          <a:lstStyle/>
          <a:p>
            <a:pPr algn="ctr">
              <a:lnSpc>
                <a:spcPct val="80000"/>
              </a:lnSpc>
            </a:pPr>
            <a:r>
              <a:rPr kumimoji="0" lang="en-US" sz="1300" b="1"/>
              <a:t>Speciation with</a:t>
            </a:r>
          </a:p>
          <a:p>
            <a:pPr algn="ctr">
              <a:lnSpc>
                <a:spcPct val="80000"/>
              </a:lnSpc>
            </a:pPr>
            <a:r>
              <a:rPr kumimoji="0" lang="en-US" sz="1300" b="1"/>
              <a:t>divergence of gene</a:t>
            </a:r>
          </a:p>
        </p:txBody>
      </p:sp>
      <p:sp>
        <p:nvSpPr>
          <p:cNvPr id="568335" name="Text Box 15"/>
          <p:cNvSpPr txBox="1">
            <a:spLocks noChangeArrowheads="1"/>
          </p:cNvSpPr>
          <p:nvPr/>
        </p:nvSpPr>
        <p:spPr bwMode="auto">
          <a:xfrm>
            <a:off x="3311525" y="4606925"/>
            <a:ext cx="26527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Gene duplication and divergence</a:t>
            </a:r>
          </a:p>
        </p:txBody>
      </p:sp>
      <p:sp>
        <p:nvSpPr>
          <p:cNvPr id="568336" name="Text Box 16"/>
          <p:cNvSpPr txBox="1">
            <a:spLocks noChangeArrowheads="1"/>
          </p:cNvSpPr>
          <p:nvPr/>
        </p:nvSpPr>
        <p:spPr bwMode="auto">
          <a:xfrm>
            <a:off x="3251200" y="6099175"/>
            <a:ext cx="27289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Species A after many generations</a:t>
            </a:r>
          </a:p>
        </p:txBody>
      </p:sp>
      <p:sp>
        <p:nvSpPr>
          <p:cNvPr id="568337" name="Text Box 17"/>
          <p:cNvSpPr txBox="1">
            <a:spLocks noChangeArrowheads="1"/>
          </p:cNvSpPr>
          <p:nvPr/>
        </p:nvSpPr>
        <p:spPr bwMode="auto">
          <a:xfrm>
            <a:off x="2593975" y="2749550"/>
            <a:ext cx="8620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Species A</a:t>
            </a:r>
          </a:p>
        </p:txBody>
      </p:sp>
      <p:sp>
        <p:nvSpPr>
          <p:cNvPr id="568338" name="Text Box 18"/>
          <p:cNvSpPr txBox="1">
            <a:spLocks noChangeArrowheads="1"/>
          </p:cNvSpPr>
          <p:nvPr/>
        </p:nvSpPr>
        <p:spPr bwMode="auto">
          <a:xfrm>
            <a:off x="5730875" y="2755900"/>
            <a:ext cx="8620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Species B</a:t>
            </a:r>
          </a:p>
        </p:txBody>
      </p:sp>
      <p:sp>
        <p:nvSpPr>
          <p:cNvPr id="568339" name="Text Box 19"/>
          <p:cNvSpPr txBox="1">
            <a:spLocks noChangeArrowheads="1"/>
          </p:cNvSpPr>
          <p:nvPr/>
        </p:nvSpPr>
        <p:spPr bwMode="auto">
          <a:xfrm>
            <a:off x="4222750" y="4092575"/>
            <a:ext cx="8620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Species A</a:t>
            </a:r>
          </a:p>
        </p:txBody>
      </p:sp>
      <p:sp>
        <p:nvSpPr>
          <p:cNvPr id="568340" name="Text Box 20"/>
          <p:cNvSpPr txBox="1">
            <a:spLocks noChangeArrowheads="1"/>
          </p:cNvSpPr>
          <p:nvPr/>
        </p:nvSpPr>
        <p:spPr bwMode="auto">
          <a:xfrm>
            <a:off x="3832225" y="2660650"/>
            <a:ext cx="1585913"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Orthologous genes</a:t>
            </a:r>
          </a:p>
        </p:txBody>
      </p:sp>
      <p:sp>
        <p:nvSpPr>
          <p:cNvPr id="568341" name="Line 21"/>
          <p:cNvSpPr>
            <a:spLocks noChangeShapeType="1"/>
          </p:cNvSpPr>
          <p:nvPr/>
        </p:nvSpPr>
        <p:spPr bwMode="auto">
          <a:xfrm>
            <a:off x="3721100" y="2355850"/>
            <a:ext cx="863600" cy="3079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568342" name="Line 22"/>
          <p:cNvSpPr>
            <a:spLocks noChangeShapeType="1"/>
          </p:cNvSpPr>
          <p:nvPr/>
        </p:nvSpPr>
        <p:spPr bwMode="auto">
          <a:xfrm flipH="1">
            <a:off x="4581525" y="2355850"/>
            <a:ext cx="904875" cy="3079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568343" name="Line 23"/>
          <p:cNvSpPr>
            <a:spLocks noChangeShapeType="1"/>
          </p:cNvSpPr>
          <p:nvPr/>
        </p:nvSpPr>
        <p:spPr bwMode="auto">
          <a:xfrm>
            <a:off x="3943350" y="5486400"/>
            <a:ext cx="1187450" cy="4857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568344" name="Line 24"/>
          <p:cNvSpPr>
            <a:spLocks noChangeShapeType="1"/>
          </p:cNvSpPr>
          <p:nvPr/>
        </p:nvSpPr>
        <p:spPr bwMode="auto">
          <a:xfrm>
            <a:off x="4984750" y="5489575"/>
            <a:ext cx="146050" cy="485775"/>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997054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9" name="Picture 5"/>
          <p:cNvPicPr>
            <a:picLocks noChangeAspect="1" noChangeArrowheads="1"/>
          </p:cNvPicPr>
          <p:nvPr/>
        </p:nvPicPr>
        <p:blipFill>
          <a:blip r:embed="rId2"/>
          <a:srcRect/>
          <a:stretch>
            <a:fillRect/>
          </a:stretch>
        </p:blipFill>
        <p:spPr bwMode="auto">
          <a:xfrm>
            <a:off x="6808788" y="395288"/>
            <a:ext cx="2228850" cy="1671637"/>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9906" name="Rectangle 2"/>
          <p:cNvSpPr>
            <a:spLocks noGrp="1" noChangeArrowheads="1"/>
          </p:cNvSpPr>
          <p:nvPr>
            <p:ph type="title"/>
          </p:nvPr>
        </p:nvSpPr>
        <p:spPr>
          <a:xfrm>
            <a:off x="457200" y="274638"/>
            <a:ext cx="6426200" cy="1143000"/>
          </a:xfrm>
        </p:spPr>
        <p:txBody>
          <a:bodyPr/>
          <a:lstStyle/>
          <a:p>
            <a:r>
              <a:rPr lang="en-US" dirty="0"/>
              <a:t>Bacteria live </a:t>
            </a:r>
            <a:r>
              <a:rPr lang="en-US" i="1" dirty="0"/>
              <a:t>EVERYWHERE!</a:t>
            </a:r>
            <a:endParaRPr lang="en-US" dirty="0"/>
          </a:p>
        </p:txBody>
      </p:sp>
      <p:sp>
        <p:nvSpPr>
          <p:cNvPr id="379907" name="Rectangle 3" descr="Rectangle: Click to edit Master text styles&#10;Second level&#10;Third level&#10;Fourth level&#10;Fifth level"/>
          <p:cNvSpPr>
            <a:spLocks noGrp="1" noChangeArrowheads="1"/>
          </p:cNvSpPr>
          <p:nvPr>
            <p:ph type="body" idx="1"/>
          </p:nvPr>
        </p:nvSpPr>
        <p:spPr>
          <a:xfrm>
            <a:off x="601663" y="1371600"/>
            <a:ext cx="6183312" cy="5256213"/>
          </a:xfrm>
        </p:spPr>
        <p:txBody>
          <a:bodyPr/>
          <a:lstStyle/>
          <a:p>
            <a:r>
              <a:rPr lang="en-US" dirty="0"/>
              <a:t>Bacteria live in all ecosystems</a:t>
            </a:r>
          </a:p>
          <a:p>
            <a:pPr lvl="1"/>
            <a:r>
              <a:rPr lang="en-US" dirty="0"/>
              <a:t>on plants &amp; animals</a:t>
            </a:r>
          </a:p>
          <a:p>
            <a:pPr lvl="1"/>
            <a:r>
              <a:rPr lang="en-US" dirty="0"/>
              <a:t>in plants &amp; animals</a:t>
            </a:r>
          </a:p>
          <a:p>
            <a:pPr lvl="1"/>
            <a:r>
              <a:rPr lang="en-US" dirty="0"/>
              <a:t>in the soil</a:t>
            </a:r>
            <a:endParaRPr lang="en-US" dirty="0" smtClean="0"/>
          </a:p>
          <a:p>
            <a:pPr lvl="1"/>
            <a:r>
              <a:rPr lang="en-US" dirty="0" smtClean="0"/>
              <a:t>In EXTREMES (hot, cold,                acid, salt, deep)</a:t>
            </a:r>
          </a:p>
          <a:p>
            <a:pPr lvl="1"/>
            <a:r>
              <a:rPr lang="en-US" dirty="0" smtClean="0"/>
              <a:t>on </a:t>
            </a:r>
            <a:r>
              <a:rPr lang="en-US" dirty="0"/>
              <a:t>the living</a:t>
            </a:r>
          </a:p>
          <a:p>
            <a:pPr lvl="1"/>
            <a:r>
              <a:rPr lang="en-US" dirty="0"/>
              <a:t>on the dead</a:t>
            </a:r>
          </a:p>
        </p:txBody>
      </p:sp>
      <p:pic>
        <p:nvPicPr>
          <p:cNvPr id="379910" name="Picture 6"/>
          <p:cNvPicPr>
            <a:picLocks noChangeAspect="1" noChangeArrowheads="1"/>
          </p:cNvPicPr>
          <p:nvPr/>
        </p:nvPicPr>
        <p:blipFill>
          <a:blip r:embed="rId3"/>
          <a:srcRect b="2594"/>
          <a:stretch>
            <a:fillRect/>
          </a:stretch>
        </p:blipFill>
        <p:spPr bwMode="auto">
          <a:xfrm>
            <a:off x="5548313" y="1852613"/>
            <a:ext cx="1795462" cy="247650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1" name="Picture 7"/>
          <p:cNvPicPr>
            <a:picLocks noChangeAspect="1" noChangeArrowheads="1"/>
          </p:cNvPicPr>
          <p:nvPr/>
        </p:nvPicPr>
        <p:blipFill>
          <a:blip r:embed="rId4"/>
          <a:srcRect b="3882"/>
          <a:stretch>
            <a:fillRect/>
          </a:stretch>
        </p:blipFill>
        <p:spPr bwMode="auto">
          <a:xfrm>
            <a:off x="7431088" y="2216150"/>
            <a:ext cx="1571625" cy="10096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3" name="Picture 9"/>
          <p:cNvPicPr>
            <a:picLocks noChangeAspect="1" noChangeArrowheads="1"/>
          </p:cNvPicPr>
          <p:nvPr/>
        </p:nvPicPr>
        <p:blipFill>
          <a:blip r:embed="rId5"/>
          <a:srcRect l="1622" t="2361" r="1622" b="14163"/>
          <a:stretch>
            <a:fillRect/>
          </a:stretch>
        </p:blipFill>
        <p:spPr bwMode="auto">
          <a:xfrm>
            <a:off x="6223000" y="3668713"/>
            <a:ext cx="2841625" cy="1684337"/>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2" name="Picture 8"/>
          <p:cNvPicPr>
            <a:picLocks noChangeAspect="1" noChangeArrowheads="1"/>
          </p:cNvPicPr>
          <p:nvPr/>
        </p:nvPicPr>
        <p:blipFill>
          <a:blip r:embed="rId6"/>
          <a:srcRect l="2441" t="3799" r="2441" b="13298"/>
          <a:stretch>
            <a:fillRect/>
          </a:stretch>
        </p:blipFill>
        <p:spPr bwMode="auto">
          <a:xfrm>
            <a:off x="4008438" y="4668838"/>
            <a:ext cx="2979737" cy="166846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9915" name="Picture 11" descr="smoker"/>
          <p:cNvPicPr>
            <a:picLocks noChangeAspect="1" noChangeArrowheads="1"/>
          </p:cNvPicPr>
          <p:nvPr/>
        </p:nvPicPr>
        <p:blipFill>
          <a:blip r:embed="rId7"/>
          <a:srcRect/>
          <a:stretch>
            <a:fillRect/>
          </a:stretch>
        </p:blipFill>
        <p:spPr bwMode="auto">
          <a:xfrm>
            <a:off x="6543675" y="4964113"/>
            <a:ext cx="2439988" cy="1828800"/>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6719276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b="34783"/>
          <a:stretch>
            <a:fillRect/>
          </a:stretch>
        </p:blipFill>
        <p:spPr bwMode="auto">
          <a:xfrm>
            <a:off x="4648200" y="3454400"/>
            <a:ext cx="4495800" cy="3428967"/>
          </a:xfrm>
          <a:prstGeom prst="rect">
            <a:avLst/>
          </a:prstGeom>
          <a:noFill/>
          <a:ln w="9525">
            <a:noFill/>
            <a:miter lim="800000"/>
            <a:headEnd/>
            <a:tailEnd/>
          </a:ln>
          <a:effectLst/>
        </p:spPr>
      </p:pic>
      <p:sp>
        <p:nvSpPr>
          <p:cNvPr id="5" name="TextBox 4"/>
          <p:cNvSpPr txBox="1"/>
          <p:nvPr/>
        </p:nvSpPr>
        <p:spPr>
          <a:xfrm>
            <a:off x="774700" y="685800"/>
            <a:ext cx="7340600" cy="1846659"/>
          </a:xfrm>
          <a:prstGeom prst="rect">
            <a:avLst/>
          </a:prstGeom>
          <a:noFill/>
        </p:spPr>
        <p:txBody>
          <a:bodyPr wrap="square" rtlCol="0">
            <a:spAutoFit/>
          </a:bodyPr>
          <a:lstStyle/>
          <a:p>
            <a:pPr algn="l"/>
            <a:r>
              <a:rPr lang="en-US" sz="4200" dirty="0" smtClean="0">
                <a:solidFill>
                  <a:srgbClr val="000000"/>
                </a:solidFill>
              </a:rPr>
              <a:t>Prokaryote –</a:t>
            </a:r>
          </a:p>
          <a:p>
            <a:pPr algn="l"/>
            <a:r>
              <a:rPr lang="en-US" sz="3600" dirty="0" smtClean="0">
                <a:solidFill>
                  <a:srgbClr val="000000"/>
                </a:solidFill>
              </a:rPr>
              <a:t>			‘Pro’ = Before</a:t>
            </a:r>
          </a:p>
          <a:p>
            <a:pPr algn="l"/>
            <a:r>
              <a:rPr lang="en-US" sz="3600" dirty="0" smtClean="0">
                <a:solidFill>
                  <a:srgbClr val="000000"/>
                </a:solidFill>
              </a:rPr>
              <a:t>			‘</a:t>
            </a:r>
            <a:r>
              <a:rPr lang="en-US" sz="3600" dirty="0" err="1" smtClean="0">
                <a:solidFill>
                  <a:srgbClr val="000000"/>
                </a:solidFill>
              </a:rPr>
              <a:t>Karyon</a:t>
            </a:r>
            <a:r>
              <a:rPr lang="en-US" sz="3600" dirty="0" smtClean="0">
                <a:solidFill>
                  <a:srgbClr val="000000"/>
                </a:solidFill>
              </a:rPr>
              <a:t>’ = Nucleus</a:t>
            </a:r>
            <a:endParaRPr lang="en-US" sz="3600" dirty="0">
              <a:solidFill>
                <a:srgbClr val="000000"/>
              </a:solidFill>
            </a:endParaRPr>
          </a:p>
        </p:txBody>
      </p:sp>
    </p:spTree>
    <p:extLst>
      <p:ext uri="{BB962C8B-B14F-4D97-AF65-F5344CB8AC3E}">
        <p14:creationId xmlns:p14="http://schemas.microsoft.com/office/powerpoint/2010/main" val="3013026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a:t>Bacterial diversity</a:t>
            </a:r>
          </a:p>
        </p:txBody>
      </p:sp>
      <p:pic>
        <p:nvPicPr>
          <p:cNvPr id="377859" name="Picture 3"/>
          <p:cNvPicPr>
            <a:picLocks noChangeAspect="1" noChangeArrowheads="1"/>
          </p:cNvPicPr>
          <p:nvPr/>
        </p:nvPicPr>
        <p:blipFill>
          <a:blip r:embed="rId3"/>
          <a:srcRect/>
          <a:stretch>
            <a:fillRect/>
          </a:stretch>
        </p:blipFill>
        <p:spPr bwMode="auto">
          <a:xfrm>
            <a:off x="530225" y="2232025"/>
            <a:ext cx="8308975" cy="4473575"/>
          </a:xfrm>
          <a:prstGeom prst="rect">
            <a:avLst/>
          </a:prstGeom>
          <a:noFill/>
          <a:ln w="9525">
            <a:noFill/>
            <a:miter lim="800000"/>
            <a:headEnd/>
            <a:tailEnd/>
          </a:ln>
          <a:effectLst>
            <a:outerShdw blurRad="50800" dist="38100" dir="2700000" algn="br">
              <a:srgbClr val="000000">
                <a:alpha val="43000"/>
              </a:srgbClr>
            </a:outerShdw>
          </a:effectLst>
        </p:spPr>
      </p:pic>
      <p:sp>
        <p:nvSpPr>
          <p:cNvPr id="377861" name="Rectangle 5"/>
          <p:cNvSpPr>
            <a:spLocks noChangeArrowheads="1"/>
          </p:cNvSpPr>
          <p:nvPr/>
        </p:nvSpPr>
        <p:spPr bwMode="auto">
          <a:xfrm>
            <a:off x="762000" y="1371600"/>
            <a:ext cx="7254875" cy="549275"/>
          </a:xfrm>
          <a:prstGeom prst="rect">
            <a:avLst/>
          </a:prstGeom>
          <a:noFill/>
          <a:ln w="9525">
            <a:noFill/>
            <a:miter lim="800000"/>
            <a:headEnd/>
            <a:tailEnd/>
          </a:ln>
          <a:effectLst/>
        </p:spPr>
        <p:txBody>
          <a:bodyPr wrap="none" anchor="ctr">
            <a:prstTxWarp prst="textNoShape">
              <a:avLst/>
            </a:prstTxWarp>
            <a:spAutoFit/>
          </a:bodyPr>
          <a:lstStyle/>
          <a:p>
            <a:pPr algn="l"/>
            <a:r>
              <a:rPr lang="en-US" sz="3000" b="1">
                <a:solidFill>
                  <a:srgbClr val="0F116A"/>
                </a:solidFill>
              </a:rPr>
              <a:t>rods and spheres and spirals… Oh My!</a:t>
            </a:r>
          </a:p>
        </p:txBody>
      </p:sp>
    </p:spTree>
    <p:extLst>
      <p:ext uri="{BB962C8B-B14F-4D97-AF65-F5344CB8AC3E}">
        <p14:creationId xmlns:p14="http://schemas.microsoft.com/office/powerpoint/2010/main" val="32778748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4" name="Picture 8"/>
          <p:cNvPicPr>
            <a:picLocks noChangeAspect="1" noChangeArrowheads="1"/>
          </p:cNvPicPr>
          <p:nvPr/>
        </p:nvPicPr>
        <p:blipFill>
          <a:blip r:embed="rId3"/>
          <a:srcRect t="14999" r="24750" b="14999"/>
          <a:stretch>
            <a:fillRect/>
          </a:stretch>
        </p:blipFill>
        <p:spPr bwMode="auto">
          <a:xfrm>
            <a:off x="6592888" y="2647950"/>
            <a:ext cx="2392362" cy="1668463"/>
          </a:xfrm>
          <a:prstGeom prst="rect">
            <a:avLst/>
          </a:prstGeom>
          <a:noFill/>
          <a:ln w="9525">
            <a:noFill/>
            <a:miter lim="800000"/>
            <a:headEnd/>
            <a:tailEnd/>
          </a:ln>
        </p:spPr>
      </p:pic>
      <p:sp>
        <p:nvSpPr>
          <p:cNvPr id="372738" name="Rectangle 2"/>
          <p:cNvSpPr>
            <a:spLocks noGrp="1" noChangeArrowheads="1"/>
          </p:cNvSpPr>
          <p:nvPr>
            <p:ph type="title"/>
          </p:nvPr>
        </p:nvSpPr>
        <p:spPr>
          <a:xfrm>
            <a:off x="0" y="0"/>
            <a:ext cx="5537200" cy="1143000"/>
          </a:xfrm>
        </p:spPr>
        <p:txBody>
          <a:bodyPr/>
          <a:lstStyle/>
          <a:p>
            <a:r>
              <a:rPr lang="en-US" dirty="0"/>
              <a:t>Prokaryote Structure</a:t>
            </a:r>
          </a:p>
        </p:txBody>
      </p:sp>
      <p:sp>
        <p:nvSpPr>
          <p:cNvPr id="372739" name="Rectangle 3" descr="Rectangle: Click to edit Master text styles&#10;Second level&#10;Third level&#10;Fourth level&#10;Fifth level"/>
          <p:cNvSpPr>
            <a:spLocks noGrp="1" noChangeArrowheads="1"/>
          </p:cNvSpPr>
          <p:nvPr>
            <p:ph type="body" idx="1"/>
          </p:nvPr>
        </p:nvSpPr>
        <p:spPr>
          <a:xfrm>
            <a:off x="381000" y="1041400"/>
            <a:ext cx="7772400" cy="5650778"/>
          </a:xfrm>
        </p:spPr>
        <p:txBody>
          <a:bodyPr>
            <a:spAutoFit/>
          </a:bodyPr>
          <a:lstStyle/>
          <a:p>
            <a:r>
              <a:rPr lang="en-US" dirty="0"/>
              <a:t>Unicellular</a:t>
            </a:r>
          </a:p>
          <a:p>
            <a:pPr lvl="1">
              <a:lnSpc>
                <a:spcPct val="110000"/>
              </a:lnSpc>
            </a:pPr>
            <a:r>
              <a:rPr lang="en-US" dirty="0"/>
              <a:t>bacilli, </a:t>
            </a:r>
            <a:r>
              <a:rPr lang="en-US" dirty="0" err="1"/>
              <a:t>cocci</a:t>
            </a:r>
            <a:r>
              <a:rPr lang="en-US" dirty="0"/>
              <a:t>, </a:t>
            </a:r>
            <a:r>
              <a:rPr lang="en-US" dirty="0" err="1"/>
              <a:t>spirilli</a:t>
            </a:r>
            <a:endParaRPr lang="en-US" dirty="0"/>
          </a:p>
          <a:p>
            <a:r>
              <a:rPr lang="en-US" dirty="0"/>
              <a:t>Size</a:t>
            </a:r>
            <a:endParaRPr lang="en-US" dirty="0" smtClean="0"/>
          </a:p>
          <a:p>
            <a:pPr lvl="1"/>
            <a:r>
              <a:rPr lang="en-US" dirty="0" smtClean="0"/>
              <a:t>~1</a:t>
            </a:r>
            <a:r>
              <a:rPr lang="en-US" altLang="ja-JP" dirty="0"/>
              <a:t>/10 size </a:t>
            </a:r>
            <a:r>
              <a:rPr lang="en-US" altLang="ja-JP" dirty="0" smtClean="0"/>
              <a:t>of smallest eukaryotic </a:t>
            </a:r>
            <a:r>
              <a:rPr lang="en-US" altLang="ja-JP" dirty="0"/>
              <a:t>cell</a:t>
            </a:r>
          </a:p>
          <a:p>
            <a:pPr lvl="2"/>
            <a:r>
              <a:rPr lang="en-US" altLang="ja-JP" dirty="0"/>
              <a:t>1 micron (1um)</a:t>
            </a:r>
          </a:p>
          <a:p>
            <a:r>
              <a:rPr lang="en-US" dirty="0"/>
              <a:t>Internal structure</a:t>
            </a:r>
          </a:p>
          <a:p>
            <a:pPr lvl="1"/>
            <a:r>
              <a:rPr lang="en-US" dirty="0"/>
              <a:t>no internal compartments</a:t>
            </a:r>
          </a:p>
          <a:p>
            <a:pPr lvl="2"/>
            <a:r>
              <a:rPr lang="en-US" dirty="0"/>
              <a:t>no membrane-bound organelles</a:t>
            </a:r>
          </a:p>
          <a:p>
            <a:pPr lvl="2"/>
            <a:r>
              <a:rPr lang="en-US" dirty="0"/>
              <a:t>only </a:t>
            </a:r>
            <a:r>
              <a:rPr lang="en-US" dirty="0" err="1"/>
              <a:t>ribosomes</a:t>
            </a:r>
            <a:endParaRPr lang="en-US" dirty="0"/>
          </a:p>
          <a:p>
            <a:pPr lvl="1"/>
            <a:r>
              <a:rPr lang="en-US" dirty="0"/>
              <a:t>circular chromosome, naked DNA</a:t>
            </a:r>
          </a:p>
          <a:p>
            <a:pPr lvl="2"/>
            <a:r>
              <a:rPr lang="en-US" dirty="0">
                <a:ea typeface="AppleGothic" charset="-127"/>
                <a:cs typeface="AppleGothic" charset="-127"/>
              </a:rPr>
              <a:t>not wrapped around proteins</a:t>
            </a:r>
            <a:endParaRPr lang="en-US" dirty="0"/>
          </a:p>
        </p:txBody>
      </p:sp>
      <p:grpSp>
        <p:nvGrpSpPr>
          <p:cNvPr id="2" name="Group 21"/>
          <p:cNvGrpSpPr>
            <a:grpSpLocks/>
          </p:cNvGrpSpPr>
          <p:nvPr/>
        </p:nvGrpSpPr>
        <p:grpSpPr bwMode="auto">
          <a:xfrm>
            <a:off x="6542088" y="1036638"/>
            <a:ext cx="1103312" cy="665162"/>
            <a:chOff x="3856" y="653"/>
            <a:chExt cx="695" cy="419"/>
          </a:xfrm>
        </p:grpSpPr>
        <p:pic>
          <p:nvPicPr>
            <p:cNvPr id="372740" name="Picture 4"/>
            <p:cNvPicPr>
              <a:picLocks noChangeAspect="1" noChangeArrowheads="1"/>
            </p:cNvPicPr>
            <p:nvPr/>
          </p:nvPicPr>
          <p:blipFill>
            <a:blip r:embed="rId4"/>
            <a:srcRect l="20250" r="20250" b="14999"/>
            <a:stretch>
              <a:fillRect/>
            </a:stretch>
          </p:blipFill>
          <p:spPr bwMode="auto">
            <a:xfrm>
              <a:off x="4172" y="947"/>
              <a:ext cx="73" cy="125"/>
            </a:xfrm>
            <a:prstGeom prst="rect">
              <a:avLst/>
            </a:prstGeom>
            <a:noFill/>
            <a:ln w="9525">
              <a:noFill/>
              <a:miter lim="800000"/>
              <a:headEnd/>
              <a:tailEnd/>
            </a:ln>
          </p:spPr>
        </p:pic>
        <p:sp>
          <p:nvSpPr>
            <p:cNvPr id="372742" name="Rectangle 6"/>
            <p:cNvSpPr>
              <a:spLocks noChangeArrowheads="1"/>
            </p:cNvSpPr>
            <p:nvPr/>
          </p:nvSpPr>
          <p:spPr bwMode="auto">
            <a:xfrm>
              <a:off x="3856" y="653"/>
              <a:ext cx="695" cy="272"/>
            </a:xfrm>
            <a:prstGeom prst="rect">
              <a:avLst/>
            </a:prstGeom>
            <a:solidFill>
              <a:schemeClr val="bg1"/>
            </a:solidFill>
            <a:ln w="9525">
              <a:noFill/>
              <a:miter lim="800000"/>
              <a:headEnd/>
              <a:tailEnd/>
            </a:ln>
            <a:effectLst/>
          </p:spPr>
          <p:txBody>
            <a:bodyPr wrap="none" anchor="ctr">
              <a:prstTxWarp prst="textNoShape">
                <a:avLst/>
              </a:prstTxWarp>
              <a:spAutoFit/>
            </a:bodyPr>
            <a:lstStyle/>
            <a:p>
              <a:pPr>
                <a:lnSpc>
                  <a:spcPct val="80000"/>
                </a:lnSpc>
              </a:pPr>
              <a:r>
                <a:rPr lang="en-US" sz="1400" b="1">
                  <a:solidFill>
                    <a:srgbClr val="000000"/>
                  </a:solidFill>
                </a:rPr>
                <a:t>prokaryote</a:t>
              </a:r>
              <a:br>
                <a:rPr lang="en-US" sz="1400" b="1">
                  <a:solidFill>
                    <a:srgbClr val="000000"/>
                  </a:solidFill>
                </a:rPr>
              </a:br>
              <a:r>
                <a:rPr lang="en-US" sz="1400" b="1">
                  <a:solidFill>
                    <a:srgbClr val="000000"/>
                  </a:solidFill>
                </a:rPr>
                <a:t>cell</a:t>
              </a:r>
              <a:endParaRPr lang="en-US" sz="1600" b="1">
                <a:solidFill>
                  <a:srgbClr val="0F116A"/>
                </a:solidFill>
              </a:endParaRPr>
            </a:p>
          </p:txBody>
        </p:sp>
      </p:grpSp>
      <p:grpSp>
        <p:nvGrpSpPr>
          <p:cNvPr id="3" name="Group 22"/>
          <p:cNvGrpSpPr>
            <a:grpSpLocks/>
          </p:cNvGrpSpPr>
          <p:nvPr/>
        </p:nvGrpSpPr>
        <p:grpSpPr bwMode="auto">
          <a:xfrm>
            <a:off x="7537450" y="309563"/>
            <a:ext cx="1517650" cy="2227262"/>
            <a:chOff x="4658" y="195"/>
            <a:chExt cx="956" cy="1403"/>
          </a:xfrm>
        </p:grpSpPr>
        <p:pic>
          <p:nvPicPr>
            <p:cNvPr id="372741" name="Picture 5"/>
            <p:cNvPicPr>
              <a:picLocks noChangeAspect="1" noChangeArrowheads="1"/>
            </p:cNvPicPr>
            <p:nvPr/>
          </p:nvPicPr>
          <p:blipFill>
            <a:blip r:embed="rId5"/>
            <a:srcRect l="27000" r="27000" b="14999"/>
            <a:stretch>
              <a:fillRect/>
            </a:stretch>
          </p:blipFill>
          <p:spPr bwMode="auto">
            <a:xfrm>
              <a:off x="4658" y="275"/>
              <a:ext cx="956" cy="1323"/>
            </a:xfrm>
            <a:prstGeom prst="rect">
              <a:avLst/>
            </a:prstGeom>
            <a:noFill/>
            <a:ln w="9525">
              <a:noFill/>
              <a:miter lim="800000"/>
              <a:headEnd/>
              <a:tailEnd/>
            </a:ln>
          </p:spPr>
        </p:pic>
        <p:sp>
          <p:nvSpPr>
            <p:cNvPr id="372743" name="Rectangle 7"/>
            <p:cNvSpPr>
              <a:spLocks noChangeArrowheads="1"/>
            </p:cNvSpPr>
            <p:nvPr/>
          </p:nvSpPr>
          <p:spPr bwMode="auto">
            <a:xfrm>
              <a:off x="4704" y="195"/>
              <a:ext cx="863" cy="192"/>
            </a:xfrm>
            <a:prstGeom prst="rect">
              <a:avLst/>
            </a:prstGeom>
            <a:noFill/>
            <a:ln w="9525">
              <a:noFill/>
              <a:miter lim="800000"/>
              <a:headEnd/>
              <a:tailEnd/>
            </a:ln>
            <a:effectLst/>
          </p:spPr>
          <p:txBody>
            <a:bodyPr wrap="none" anchor="ctr">
              <a:prstTxWarp prst="textNoShape">
                <a:avLst/>
              </a:prstTxWarp>
              <a:spAutoFit/>
            </a:bodyPr>
            <a:lstStyle/>
            <a:p>
              <a:r>
                <a:rPr lang="en-US" sz="1400" b="1">
                  <a:solidFill>
                    <a:srgbClr val="000000"/>
                  </a:solidFill>
                </a:rPr>
                <a:t>eukaryote cell</a:t>
              </a:r>
              <a:endParaRPr lang="en-US" sz="1600" b="1">
                <a:solidFill>
                  <a:srgbClr val="0F116A"/>
                </a:solidFill>
              </a:endParaRPr>
            </a:p>
          </p:txBody>
        </p:sp>
      </p:grpSp>
      <p:sp>
        <p:nvSpPr>
          <p:cNvPr id="372748" name="Freeform 12"/>
          <p:cNvSpPr>
            <a:spLocks/>
          </p:cNvSpPr>
          <p:nvPr/>
        </p:nvSpPr>
        <p:spPr bwMode="auto">
          <a:xfrm>
            <a:off x="7621588" y="5640388"/>
            <a:ext cx="374650" cy="784225"/>
          </a:xfrm>
          <a:custGeom>
            <a:avLst/>
            <a:gdLst/>
            <a:ahLst/>
            <a:cxnLst>
              <a:cxn ang="0">
                <a:pos x="129" y="0"/>
              </a:cxn>
              <a:cxn ang="0">
                <a:pos x="96" y="33"/>
              </a:cxn>
              <a:cxn ang="0">
                <a:pos x="124" y="105"/>
              </a:cxn>
              <a:cxn ang="0">
                <a:pos x="86" y="239"/>
              </a:cxn>
              <a:cxn ang="0">
                <a:pos x="67" y="282"/>
              </a:cxn>
              <a:cxn ang="0">
                <a:pos x="24" y="436"/>
              </a:cxn>
              <a:cxn ang="0">
                <a:pos x="0" y="493"/>
              </a:cxn>
              <a:cxn ang="0">
                <a:pos x="10" y="527"/>
              </a:cxn>
              <a:cxn ang="0">
                <a:pos x="53" y="541"/>
              </a:cxn>
              <a:cxn ang="0">
                <a:pos x="115" y="498"/>
              </a:cxn>
              <a:cxn ang="0">
                <a:pos x="134" y="455"/>
              </a:cxn>
              <a:cxn ang="0">
                <a:pos x="153" y="306"/>
              </a:cxn>
              <a:cxn ang="0">
                <a:pos x="177" y="258"/>
              </a:cxn>
              <a:cxn ang="0">
                <a:pos x="187" y="230"/>
              </a:cxn>
              <a:cxn ang="0">
                <a:pos x="182" y="158"/>
              </a:cxn>
              <a:cxn ang="0">
                <a:pos x="177" y="138"/>
              </a:cxn>
              <a:cxn ang="0">
                <a:pos x="129" y="0"/>
              </a:cxn>
            </a:cxnLst>
            <a:rect l="0" t="0" r="r" b="b"/>
            <a:pathLst>
              <a:path w="197" h="541">
                <a:moveTo>
                  <a:pt x="129" y="0"/>
                </a:moveTo>
                <a:cubicBezTo>
                  <a:pt x="109" y="5"/>
                  <a:pt x="102" y="14"/>
                  <a:pt x="96" y="33"/>
                </a:cubicBezTo>
                <a:cubicBezTo>
                  <a:pt x="101" y="59"/>
                  <a:pt x="116" y="78"/>
                  <a:pt x="124" y="105"/>
                </a:cubicBezTo>
                <a:cubicBezTo>
                  <a:pt x="119" y="163"/>
                  <a:pt x="111" y="190"/>
                  <a:pt x="86" y="239"/>
                </a:cubicBezTo>
                <a:cubicBezTo>
                  <a:pt x="77" y="254"/>
                  <a:pt x="77" y="267"/>
                  <a:pt x="67" y="282"/>
                </a:cubicBezTo>
                <a:cubicBezTo>
                  <a:pt x="61" y="341"/>
                  <a:pt x="74" y="400"/>
                  <a:pt x="24" y="436"/>
                </a:cubicBezTo>
                <a:cubicBezTo>
                  <a:pt x="16" y="456"/>
                  <a:pt x="12" y="475"/>
                  <a:pt x="0" y="493"/>
                </a:cubicBezTo>
                <a:cubicBezTo>
                  <a:pt x="0" y="493"/>
                  <a:pt x="7" y="524"/>
                  <a:pt x="10" y="527"/>
                </a:cubicBezTo>
                <a:cubicBezTo>
                  <a:pt x="20" y="537"/>
                  <a:pt x="53" y="541"/>
                  <a:pt x="53" y="541"/>
                </a:cubicBezTo>
                <a:cubicBezTo>
                  <a:pt x="82" y="533"/>
                  <a:pt x="98" y="523"/>
                  <a:pt x="115" y="498"/>
                </a:cubicBezTo>
                <a:cubicBezTo>
                  <a:pt x="123" y="484"/>
                  <a:pt x="134" y="455"/>
                  <a:pt x="134" y="455"/>
                </a:cubicBezTo>
                <a:cubicBezTo>
                  <a:pt x="137" y="391"/>
                  <a:pt x="134" y="359"/>
                  <a:pt x="153" y="306"/>
                </a:cubicBezTo>
                <a:cubicBezTo>
                  <a:pt x="159" y="288"/>
                  <a:pt x="170" y="275"/>
                  <a:pt x="177" y="258"/>
                </a:cubicBezTo>
                <a:cubicBezTo>
                  <a:pt x="180" y="248"/>
                  <a:pt x="187" y="230"/>
                  <a:pt x="187" y="230"/>
                </a:cubicBezTo>
                <a:cubicBezTo>
                  <a:pt x="185" y="206"/>
                  <a:pt x="184" y="181"/>
                  <a:pt x="182" y="158"/>
                </a:cubicBezTo>
                <a:cubicBezTo>
                  <a:pt x="181" y="151"/>
                  <a:pt x="177" y="144"/>
                  <a:pt x="177" y="138"/>
                </a:cubicBezTo>
                <a:cubicBezTo>
                  <a:pt x="174" y="104"/>
                  <a:pt x="197" y="0"/>
                  <a:pt x="129" y="0"/>
                </a:cubicBezTo>
                <a:close/>
              </a:path>
            </a:pathLst>
          </a:custGeom>
          <a:noFill/>
          <a:ln w="38100" cap="flat" cmpd="sng">
            <a:solidFill>
              <a:schemeClr val="tx1"/>
            </a:solidFill>
            <a:prstDash val="solid"/>
            <a:round/>
            <a:headEnd/>
            <a:tailEnd/>
          </a:ln>
          <a:effectLst/>
        </p:spPr>
        <p:txBody>
          <a:bodyPr wrap="none" anchor="ctr">
            <a:prstTxWarp prst="textNoShape">
              <a:avLst/>
            </a:prstTxWarp>
          </a:bodyPr>
          <a:lstStyle/>
          <a:p>
            <a:endParaRPr lang="en-US"/>
          </a:p>
        </p:txBody>
      </p:sp>
      <p:pic>
        <p:nvPicPr>
          <p:cNvPr id="372759" name="Picture 23" descr="27_03e"/>
          <p:cNvPicPr>
            <a:picLocks noChangeAspect="1" noChangeArrowheads="1"/>
          </p:cNvPicPr>
          <p:nvPr/>
        </p:nvPicPr>
        <p:blipFill>
          <a:blip r:embed="rId6"/>
          <a:srcRect l="14626" t="7500" r="14626" b="19501"/>
          <a:stretch>
            <a:fillRect/>
          </a:stretch>
        </p:blipFill>
        <p:spPr bwMode="auto">
          <a:xfrm>
            <a:off x="3414713" y="2125663"/>
            <a:ext cx="962025" cy="744537"/>
          </a:xfrm>
          <a:prstGeom prst="rect">
            <a:avLst/>
          </a:prstGeom>
          <a:noFill/>
          <a:ln w="9525">
            <a:noFill/>
            <a:miter lim="800000"/>
            <a:headEnd/>
            <a:tailEnd/>
          </a:ln>
          <a:effectLst/>
        </p:spPr>
      </p:pic>
      <p:pic>
        <p:nvPicPr>
          <p:cNvPr id="372760" name="Picture 24" descr="27_03g"/>
          <p:cNvPicPr>
            <a:picLocks noChangeAspect="1" noChangeArrowheads="1"/>
          </p:cNvPicPr>
          <p:nvPr/>
        </p:nvPicPr>
        <p:blipFill>
          <a:blip r:embed="rId7"/>
          <a:srcRect l="12375" t="7500" r="14626" b="19501"/>
          <a:stretch>
            <a:fillRect/>
          </a:stretch>
        </p:blipFill>
        <p:spPr bwMode="auto">
          <a:xfrm>
            <a:off x="5391150" y="2125663"/>
            <a:ext cx="977900" cy="733425"/>
          </a:xfrm>
          <a:prstGeom prst="rect">
            <a:avLst/>
          </a:prstGeom>
          <a:noFill/>
          <a:ln w="9525">
            <a:noFill/>
            <a:miter lim="800000"/>
            <a:headEnd/>
            <a:tailEnd/>
          </a:ln>
          <a:effectLst/>
        </p:spPr>
      </p:pic>
      <p:pic>
        <p:nvPicPr>
          <p:cNvPr id="372761" name="Picture 25" descr="27_03f"/>
          <p:cNvPicPr>
            <a:picLocks noChangeAspect="1" noChangeArrowheads="1"/>
          </p:cNvPicPr>
          <p:nvPr/>
        </p:nvPicPr>
        <p:blipFill>
          <a:blip r:embed="rId8"/>
          <a:srcRect l="15750" t="7500" r="14626" b="19501"/>
          <a:stretch>
            <a:fillRect/>
          </a:stretch>
        </p:blipFill>
        <p:spPr bwMode="auto">
          <a:xfrm>
            <a:off x="4413250" y="2125663"/>
            <a:ext cx="941388" cy="739775"/>
          </a:xfrm>
          <a:prstGeom prst="rect">
            <a:avLst/>
          </a:prstGeom>
          <a:noFill/>
          <a:ln w="9525">
            <a:noFill/>
            <a:miter lim="800000"/>
            <a:headEnd/>
            <a:tailEnd/>
          </a:ln>
          <a:effectLst/>
        </p:spPr>
      </p:pic>
      <p:pic>
        <p:nvPicPr>
          <p:cNvPr id="372762" name="Picture 26" descr="chromosome"/>
          <p:cNvPicPr>
            <a:picLocks noChangeAspect="1" noChangeArrowheads="1"/>
          </p:cNvPicPr>
          <p:nvPr/>
        </p:nvPicPr>
        <p:blipFill>
          <a:blip r:embed="rId9"/>
          <a:srcRect/>
          <a:stretch>
            <a:fillRect/>
          </a:stretch>
        </p:blipFill>
        <p:spPr bwMode="auto">
          <a:xfrm rot="617322">
            <a:off x="8467725" y="4856163"/>
            <a:ext cx="325438" cy="1879600"/>
          </a:xfrm>
          <a:prstGeom prst="rect">
            <a:avLst/>
          </a:prstGeom>
          <a:noFill/>
        </p:spPr>
      </p:pic>
      <p:sp>
        <p:nvSpPr>
          <p:cNvPr id="372763" name="Freeform 27"/>
          <p:cNvSpPr>
            <a:spLocks/>
          </p:cNvSpPr>
          <p:nvPr/>
        </p:nvSpPr>
        <p:spPr bwMode="auto">
          <a:xfrm>
            <a:off x="8375650" y="4933950"/>
            <a:ext cx="549275" cy="1790700"/>
          </a:xfrm>
          <a:custGeom>
            <a:avLst/>
            <a:gdLst/>
            <a:ahLst/>
            <a:cxnLst>
              <a:cxn ang="0">
                <a:pos x="324" y="10"/>
              </a:cxn>
              <a:cxn ang="0">
                <a:pos x="251" y="39"/>
              </a:cxn>
              <a:cxn ang="0">
                <a:pos x="314" y="58"/>
              </a:cxn>
              <a:cxn ang="0">
                <a:pos x="227" y="87"/>
              </a:cxn>
              <a:cxn ang="0">
                <a:pos x="266" y="92"/>
              </a:cxn>
              <a:cxn ang="0">
                <a:pos x="285" y="121"/>
              </a:cxn>
              <a:cxn ang="0">
                <a:pos x="208" y="135"/>
              </a:cxn>
              <a:cxn ang="0">
                <a:pos x="247" y="111"/>
              </a:cxn>
              <a:cxn ang="0">
                <a:pos x="295" y="155"/>
              </a:cxn>
              <a:cxn ang="0">
                <a:pos x="165" y="160"/>
              </a:cxn>
              <a:cxn ang="0">
                <a:pos x="232" y="217"/>
              </a:cxn>
              <a:cxn ang="0">
                <a:pos x="227" y="232"/>
              </a:cxn>
              <a:cxn ang="0">
                <a:pos x="213" y="295"/>
              </a:cxn>
              <a:cxn ang="0">
                <a:pos x="184" y="319"/>
              </a:cxn>
              <a:cxn ang="0">
                <a:pos x="121" y="348"/>
              </a:cxn>
              <a:cxn ang="0">
                <a:pos x="107" y="401"/>
              </a:cxn>
              <a:cxn ang="0">
                <a:pos x="141" y="420"/>
              </a:cxn>
              <a:cxn ang="0">
                <a:pos x="136" y="458"/>
              </a:cxn>
              <a:cxn ang="0">
                <a:pos x="131" y="492"/>
              </a:cxn>
              <a:cxn ang="0">
                <a:pos x="102" y="511"/>
              </a:cxn>
              <a:cxn ang="0">
                <a:pos x="88" y="560"/>
              </a:cxn>
              <a:cxn ang="0">
                <a:pos x="68" y="579"/>
              </a:cxn>
              <a:cxn ang="0">
                <a:pos x="68" y="622"/>
              </a:cxn>
              <a:cxn ang="0">
                <a:pos x="112" y="637"/>
              </a:cxn>
              <a:cxn ang="0">
                <a:pos x="64" y="675"/>
              </a:cxn>
              <a:cxn ang="0">
                <a:pos x="107" y="714"/>
              </a:cxn>
              <a:cxn ang="0">
                <a:pos x="112" y="723"/>
              </a:cxn>
              <a:cxn ang="0">
                <a:pos x="78" y="767"/>
              </a:cxn>
              <a:cxn ang="0">
                <a:pos x="59" y="786"/>
              </a:cxn>
              <a:cxn ang="0">
                <a:pos x="73" y="801"/>
              </a:cxn>
              <a:cxn ang="0">
                <a:pos x="54" y="834"/>
              </a:cxn>
              <a:cxn ang="0">
                <a:pos x="121" y="834"/>
              </a:cxn>
              <a:cxn ang="0">
                <a:pos x="59" y="858"/>
              </a:cxn>
              <a:cxn ang="0">
                <a:pos x="102" y="892"/>
              </a:cxn>
              <a:cxn ang="0">
                <a:pos x="35" y="907"/>
              </a:cxn>
              <a:cxn ang="0">
                <a:pos x="107" y="931"/>
              </a:cxn>
              <a:cxn ang="0">
                <a:pos x="121" y="950"/>
              </a:cxn>
              <a:cxn ang="0">
                <a:pos x="59" y="969"/>
              </a:cxn>
              <a:cxn ang="0">
                <a:pos x="112" y="979"/>
              </a:cxn>
              <a:cxn ang="0">
                <a:pos x="35" y="1022"/>
              </a:cxn>
              <a:cxn ang="0">
                <a:pos x="136" y="1046"/>
              </a:cxn>
              <a:cxn ang="0">
                <a:pos x="59" y="1085"/>
              </a:cxn>
              <a:cxn ang="0">
                <a:pos x="126" y="1085"/>
              </a:cxn>
              <a:cxn ang="0">
                <a:pos x="59" y="1128"/>
              </a:cxn>
            </a:cxnLst>
            <a:rect l="0" t="0" r="r" b="b"/>
            <a:pathLst>
              <a:path w="346" h="1128">
                <a:moveTo>
                  <a:pt x="242" y="5"/>
                </a:moveTo>
                <a:cubicBezTo>
                  <a:pt x="270" y="0"/>
                  <a:pt x="296" y="0"/>
                  <a:pt x="324" y="10"/>
                </a:cubicBezTo>
                <a:cubicBezTo>
                  <a:pt x="340" y="37"/>
                  <a:pt x="325" y="37"/>
                  <a:pt x="300" y="44"/>
                </a:cubicBezTo>
                <a:cubicBezTo>
                  <a:pt x="283" y="42"/>
                  <a:pt x="267" y="41"/>
                  <a:pt x="251" y="39"/>
                </a:cubicBezTo>
                <a:cubicBezTo>
                  <a:pt x="244" y="38"/>
                  <a:pt x="228" y="28"/>
                  <a:pt x="232" y="34"/>
                </a:cubicBezTo>
                <a:cubicBezTo>
                  <a:pt x="250" y="62"/>
                  <a:pt x="286" y="55"/>
                  <a:pt x="314" y="58"/>
                </a:cubicBezTo>
                <a:cubicBezTo>
                  <a:pt x="318" y="59"/>
                  <a:pt x="346" y="63"/>
                  <a:pt x="324" y="78"/>
                </a:cubicBezTo>
                <a:cubicBezTo>
                  <a:pt x="296" y="95"/>
                  <a:pt x="259" y="84"/>
                  <a:pt x="227" y="87"/>
                </a:cubicBezTo>
                <a:cubicBezTo>
                  <a:pt x="222" y="88"/>
                  <a:pt x="213" y="87"/>
                  <a:pt x="213" y="92"/>
                </a:cubicBezTo>
                <a:cubicBezTo>
                  <a:pt x="213" y="111"/>
                  <a:pt x="240" y="98"/>
                  <a:pt x="266" y="92"/>
                </a:cubicBezTo>
                <a:cubicBezTo>
                  <a:pt x="275" y="93"/>
                  <a:pt x="286" y="92"/>
                  <a:pt x="295" y="97"/>
                </a:cubicBezTo>
                <a:cubicBezTo>
                  <a:pt x="313" y="107"/>
                  <a:pt x="290" y="119"/>
                  <a:pt x="285" y="121"/>
                </a:cubicBezTo>
                <a:cubicBezTo>
                  <a:pt x="274" y="124"/>
                  <a:pt x="262" y="124"/>
                  <a:pt x="251" y="126"/>
                </a:cubicBezTo>
                <a:cubicBezTo>
                  <a:pt x="236" y="128"/>
                  <a:pt x="222" y="130"/>
                  <a:pt x="208" y="135"/>
                </a:cubicBezTo>
                <a:cubicBezTo>
                  <a:pt x="198" y="138"/>
                  <a:pt x="169" y="149"/>
                  <a:pt x="179" y="145"/>
                </a:cubicBezTo>
                <a:cubicBezTo>
                  <a:pt x="202" y="132"/>
                  <a:pt x="224" y="125"/>
                  <a:pt x="247" y="111"/>
                </a:cubicBezTo>
                <a:cubicBezTo>
                  <a:pt x="257" y="114"/>
                  <a:pt x="268" y="117"/>
                  <a:pt x="276" y="126"/>
                </a:cubicBezTo>
                <a:cubicBezTo>
                  <a:pt x="283" y="134"/>
                  <a:pt x="295" y="155"/>
                  <a:pt x="295" y="155"/>
                </a:cubicBezTo>
                <a:cubicBezTo>
                  <a:pt x="263" y="173"/>
                  <a:pt x="261" y="168"/>
                  <a:pt x="218" y="164"/>
                </a:cubicBezTo>
                <a:cubicBezTo>
                  <a:pt x="194" y="157"/>
                  <a:pt x="190" y="154"/>
                  <a:pt x="165" y="160"/>
                </a:cubicBezTo>
                <a:cubicBezTo>
                  <a:pt x="173" y="185"/>
                  <a:pt x="199" y="184"/>
                  <a:pt x="223" y="188"/>
                </a:cubicBezTo>
                <a:cubicBezTo>
                  <a:pt x="238" y="193"/>
                  <a:pt x="248" y="191"/>
                  <a:pt x="232" y="217"/>
                </a:cubicBezTo>
                <a:cubicBezTo>
                  <a:pt x="222" y="232"/>
                  <a:pt x="196" y="224"/>
                  <a:pt x="179" y="227"/>
                </a:cubicBezTo>
                <a:cubicBezTo>
                  <a:pt x="198" y="233"/>
                  <a:pt x="206" y="226"/>
                  <a:pt x="227" y="232"/>
                </a:cubicBezTo>
                <a:cubicBezTo>
                  <a:pt x="218" y="260"/>
                  <a:pt x="180" y="257"/>
                  <a:pt x="155" y="266"/>
                </a:cubicBezTo>
                <a:cubicBezTo>
                  <a:pt x="178" y="279"/>
                  <a:pt x="203" y="267"/>
                  <a:pt x="213" y="295"/>
                </a:cubicBezTo>
                <a:cubicBezTo>
                  <a:pt x="184" y="297"/>
                  <a:pt x="157" y="299"/>
                  <a:pt x="131" y="309"/>
                </a:cubicBezTo>
                <a:cubicBezTo>
                  <a:pt x="147" y="315"/>
                  <a:pt x="168" y="310"/>
                  <a:pt x="184" y="319"/>
                </a:cubicBezTo>
                <a:cubicBezTo>
                  <a:pt x="188" y="321"/>
                  <a:pt x="182" y="329"/>
                  <a:pt x="179" y="333"/>
                </a:cubicBezTo>
                <a:cubicBezTo>
                  <a:pt x="166" y="345"/>
                  <a:pt x="137" y="342"/>
                  <a:pt x="121" y="348"/>
                </a:cubicBezTo>
                <a:cubicBezTo>
                  <a:pt x="143" y="354"/>
                  <a:pt x="161" y="347"/>
                  <a:pt x="170" y="372"/>
                </a:cubicBezTo>
                <a:cubicBezTo>
                  <a:pt x="145" y="386"/>
                  <a:pt x="123" y="376"/>
                  <a:pt x="107" y="401"/>
                </a:cubicBezTo>
                <a:cubicBezTo>
                  <a:pt x="121" y="402"/>
                  <a:pt x="137" y="397"/>
                  <a:pt x="150" y="405"/>
                </a:cubicBezTo>
                <a:cubicBezTo>
                  <a:pt x="155" y="407"/>
                  <a:pt x="145" y="416"/>
                  <a:pt x="141" y="420"/>
                </a:cubicBezTo>
                <a:cubicBezTo>
                  <a:pt x="131" y="426"/>
                  <a:pt x="104" y="429"/>
                  <a:pt x="92" y="434"/>
                </a:cubicBezTo>
                <a:cubicBezTo>
                  <a:pt x="112" y="440"/>
                  <a:pt x="128" y="436"/>
                  <a:pt x="136" y="458"/>
                </a:cubicBezTo>
                <a:cubicBezTo>
                  <a:pt x="113" y="462"/>
                  <a:pt x="101" y="465"/>
                  <a:pt x="83" y="478"/>
                </a:cubicBezTo>
                <a:cubicBezTo>
                  <a:pt x="97" y="487"/>
                  <a:pt x="117" y="482"/>
                  <a:pt x="131" y="492"/>
                </a:cubicBezTo>
                <a:cubicBezTo>
                  <a:pt x="135" y="495"/>
                  <a:pt x="121" y="498"/>
                  <a:pt x="117" y="502"/>
                </a:cubicBezTo>
                <a:cubicBezTo>
                  <a:pt x="112" y="505"/>
                  <a:pt x="107" y="508"/>
                  <a:pt x="102" y="511"/>
                </a:cubicBezTo>
                <a:cubicBezTo>
                  <a:pt x="90" y="528"/>
                  <a:pt x="88" y="539"/>
                  <a:pt x="73" y="555"/>
                </a:cubicBezTo>
                <a:cubicBezTo>
                  <a:pt x="78" y="556"/>
                  <a:pt x="82" y="560"/>
                  <a:pt x="88" y="560"/>
                </a:cubicBezTo>
                <a:cubicBezTo>
                  <a:pt x="94" y="560"/>
                  <a:pt x="102" y="550"/>
                  <a:pt x="107" y="555"/>
                </a:cubicBezTo>
                <a:cubicBezTo>
                  <a:pt x="117" y="565"/>
                  <a:pt x="68" y="579"/>
                  <a:pt x="68" y="579"/>
                </a:cubicBezTo>
                <a:cubicBezTo>
                  <a:pt x="60" y="603"/>
                  <a:pt x="74" y="597"/>
                  <a:pt x="97" y="603"/>
                </a:cubicBezTo>
                <a:cubicBezTo>
                  <a:pt x="87" y="609"/>
                  <a:pt x="65" y="610"/>
                  <a:pt x="68" y="622"/>
                </a:cubicBezTo>
                <a:cubicBezTo>
                  <a:pt x="69" y="629"/>
                  <a:pt x="80" y="629"/>
                  <a:pt x="88" y="632"/>
                </a:cubicBezTo>
                <a:cubicBezTo>
                  <a:pt x="95" y="634"/>
                  <a:pt x="120" y="637"/>
                  <a:pt x="112" y="637"/>
                </a:cubicBezTo>
                <a:cubicBezTo>
                  <a:pt x="100" y="637"/>
                  <a:pt x="89" y="633"/>
                  <a:pt x="78" y="632"/>
                </a:cubicBezTo>
                <a:cubicBezTo>
                  <a:pt x="86" y="656"/>
                  <a:pt x="85" y="641"/>
                  <a:pt x="64" y="675"/>
                </a:cubicBezTo>
                <a:cubicBezTo>
                  <a:pt x="60" y="680"/>
                  <a:pt x="54" y="690"/>
                  <a:pt x="54" y="690"/>
                </a:cubicBezTo>
                <a:cubicBezTo>
                  <a:pt x="70" y="700"/>
                  <a:pt x="88" y="707"/>
                  <a:pt x="107" y="714"/>
                </a:cubicBezTo>
                <a:cubicBezTo>
                  <a:pt x="168" y="705"/>
                  <a:pt x="131" y="705"/>
                  <a:pt x="107" y="699"/>
                </a:cubicBezTo>
                <a:cubicBezTo>
                  <a:pt x="44" y="704"/>
                  <a:pt x="0" y="715"/>
                  <a:pt x="112" y="723"/>
                </a:cubicBezTo>
                <a:cubicBezTo>
                  <a:pt x="118" y="728"/>
                  <a:pt x="127" y="730"/>
                  <a:pt x="131" y="738"/>
                </a:cubicBezTo>
                <a:cubicBezTo>
                  <a:pt x="139" y="755"/>
                  <a:pt x="90" y="763"/>
                  <a:pt x="78" y="767"/>
                </a:cubicBezTo>
                <a:cubicBezTo>
                  <a:pt x="76" y="771"/>
                  <a:pt x="76" y="777"/>
                  <a:pt x="73" y="781"/>
                </a:cubicBezTo>
                <a:cubicBezTo>
                  <a:pt x="69" y="784"/>
                  <a:pt x="61" y="781"/>
                  <a:pt x="59" y="786"/>
                </a:cubicBezTo>
                <a:cubicBezTo>
                  <a:pt x="51" y="801"/>
                  <a:pt x="71" y="803"/>
                  <a:pt x="78" y="805"/>
                </a:cubicBezTo>
                <a:cubicBezTo>
                  <a:pt x="100" y="800"/>
                  <a:pt x="148" y="808"/>
                  <a:pt x="73" y="801"/>
                </a:cubicBezTo>
                <a:cubicBezTo>
                  <a:pt x="65" y="804"/>
                  <a:pt x="53" y="802"/>
                  <a:pt x="49" y="810"/>
                </a:cubicBezTo>
                <a:cubicBezTo>
                  <a:pt x="44" y="817"/>
                  <a:pt x="46" y="830"/>
                  <a:pt x="54" y="834"/>
                </a:cubicBezTo>
                <a:cubicBezTo>
                  <a:pt x="65" y="839"/>
                  <a:pt x="79" y="830"/>
                  <a:pt x="92" y="829"/>
                </a:cubicBezTo>
                <a:cubicBezTo>
                  <a:pt x="101" y="830"/>
                  <a:pt x="113" y="827"/>
                  <a:pt x="121" y="834"/>
                </a:cubicBezTo>
                <a:cubicBezTo>
                  <a:pt x="125" y="837"/>
                  <a:pt x="121" y="846"/>
                  <a:pt x="117" y="849"/>
                </a:cubicBezTo>
                <a:cubicBezTo>
                  <a:pt x="99" y="857"/>
                  <a:pt x="78" y="853"/>
                  <a:pt x="59" y="858"/>
                </a:cubicBezTo>
                <a:cubicBezTo>
                  <a:pt x="71" y="894"/>
                  <a:pt x="51" y="850"/>
                  <a:pt x="107" y="878"/>
                </a:cubicBezTo>
                <a:cubicBezTo>
                  <a:pt x="111" y="880"/>
                  <a:pt x="106" y="890"/>
                  <a:pt x="102" y="892"/>
                </a:cubicBezTo>
                <a:cubicBezTo>
                  <a:pt x="85" y="898"/>
                  <a:pt x="66" y="898"/>
                  <a:pt x="49" y="902"/>
                </a:cubicBezTo>
                <a:cubicBezTo>
                  <a:pt x="44" y="903"/>
                  <a:pt x="39" y="905"/>
                  <a:pt x="35" y="907"/>
                </a:cubicBezTo>
                <a:cubicBezTo>
                  <a:pt x="60" y="908"/>
                  <a:pt x="87" y="902"/>
                  <a:pt x="112" y="911"/>
                </a:cubicBezTo>
                <a:cubicBezTo>
                  <a:pt x="118" y="913"/>
                  <a:pt x="113" y="927"/>
                  <a:pt x="107" y="931"/>
                </a:cubicBezTo>
                <a:cubicBezTo>
                  <a:pt x="90" y="939"/>
                  <a:pt x="54" y="940"/>
                  <a:pt x="54" y="940"/>
                </a:cubicBezTo>
                <a:cubicBezTo>
                  <a:pt x="75" y="945"/>
                  <a:pt x="101" y="938"/>
                  <a:pt x="121" y="950"/>
                </a:cubicBezTo>
                <a:cubicBezTo>
                  <a:pt x="126" y="953"/>
                  <a:pt x="113" y="962"/>
                  <a:pt x="107" y="964"/>
                </a:cubicBezTo>
                <a:cubicBezTo>
                  <a:pt x="91" y="968"/>
                  <a:pt x="75" y="967"/>
                  <a:pt x="59" y="969"/>
                </a:cubicBezTo>
                <a:cubicBezTo>
                  <a:pt x="67" y="970"/>
                  <a:pt x="74" y="972"/>
                  <a:pt x="83" y="974"/>
                </a:cubicBezTo>
                <a:cubicBezTo>
                  <a:pt x="92" y="975"/>
                  <a:pt x="102" y="977"/>
                  <a:pt x="112" y="979"/>
                </a:cubicBezTo>
                <a:cubicBezTo>
                  <a:pt x="126" y="981"/>
                  <a:pt x="155" y="988"/>
                  <a:pt x="155" y="988"/>
                </a:cubicBezTo>
                <a:cubicBezTo>
                  <a:pt x="115" y="998"/>
                  <a:pt x="69" y="999"/>
                  <a:pt x="35" y="1022"/>
                </a:cubicBezTo>
                <a:cubicBezTo>
                  <a:pt x="12" y="1055"/>
                  <a:pt x="45" y="1041"/>
                  <a:pt x="64" y="1037"/>
                </a:cubicBezTo>
                <a:cubicBezTo>
                  <a:pt x="88" y="1019"/>
                  <a:pt x="111" y="1031"/>
                  <a:pt x="136" y="1046"/>
                </a:cubicBezTo>
                <a:cubicBezTo>
                  <a:pt x="134" y="1052"/>
                  <a:pt x="137" y="1064"/>
                  <a:pt x="131" y="1066"/>
                </a:cubicBezTo>
                <a:cubicBezTo>
                  <a:pt x="54" y="1088"/>
                  <a:pt x="44" y="1041"/>
                  <a:pt x="59" y="1085"/>
                </a:cubicBezTo>
                <a:cubicBezTo>
                  <a:pt x="76" y="1083"/>
                  <a:pt x="94" y="1080"/>
                  <a:pt x="112" y="1080"/>
                </a:cubicBezTo>
                <a:cubicBezTo>
                  <a:pt x="116" y="1080"/>
                  <a:pt x="124" y="1080"/>
                  <a:pt x="126" y="1085"/>
                </a:cubicBezTo>
                <a:cubicBezTo>
                  <a:pt x="133" y="1104"/>
                  <a:pt x="100" y="1119"/>
                  <a:pt x="88" y="1123"/>
                </a:cubicBezTo>
                <a:cubicBezTo>
                  <a:pt x="78" y="1125"/>
                  <a:pt x="59" y="1128"/>
                  <a:pt x="59" y="1128"/>
                </a:cubicBezTo>
              </a:path>
            </a:pathLst>
          </a:custGeom>
          <a:noFill/>
          <a:ln w="19050"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372764" name="Freeform 28"/>
          <p:cNvSpPr>
            <a:spLocks/>
          </p:cNvSpPr>
          <p:nvPr/>
        </p:nvSpPr>
        <p:spPr bwMode="auto">
          <a:xfrm>
            <a:off x="7578725" y="5630863"/>
            <a:ext cx="430213" cy="795337"/>
          </a:xfrm>
          <a:custGeom>
            <a:avLst/>
            <a:gdLst/>
            <a:ahLst/>
            <a:cxnLst>
              <a:cxn ang="0">
                <a:pos x="209" y="19"/>
              </a:cxn>
              <a:cxn ang="0">
                <a:pos x="257" y="164"/>
              </a:cxn>
              <a:cxn ang="0">
                <a:pos x="209" y="284"/>
              </a:cxn>
              <a:cxn ang="0">
                <a:pos x="185" y="342"/>
              </a:cxn>
              <a:cxn ang="0">
                <a:pos x="175" y="448"/>
              </a:cxn>
              <a:cxn ang="0">
                <a:pos x="103" y="491"/>
              </a:cxn>
              <a:cxn ang="0">
                <a:pos x="74" y="501"/>
              </a:cxn>
              <a:cxn ang="0">
                <a:pos x="45" y="491"/>
              </a:cxn>
              <a:cxn ang="0">
                <a:pos x="16" y="472"/>
              </a:cxn>
              <a:cxn ang="0">
                <a:pos x="21" y="429"/>
              </a:cxn>
              <a:cxn ang="0">
                <a:pos x="64" y="405"/>
              </a:cxn>
              <a:cxn ang="0">
                <a:pos x="74" y="390"/>
              </a:cxn>
              <a:cxn ang="0">
                <a:pos x="88" y="381"/>
              </a:cxn>
              <a:cxn ang="0">
                <a:pos x="103" y="352"/>
              </a:cxn>
              <a:cxn ang="0">
                <a:pos x="137" y="236"/>
              </a:cxn>
              <a:cxn ang="0">
                <a:pos x="170" y="149"/>
              </a:cxn>
              <a:cxn ang="0">
                <a:pos x="132" y="58"/>
              </a:cxn>
              <a:cxn ang="0">
                <a:pos x="204" y="0"/>
              </a:cxn>
              <a:cxn ang="0">
                <a:pos x="209" y="19"/>
              </a:cxn>
            </a:cxnLst>
            <a:rect l="0" t="0" r="r" b="b"/>
            <a:pathLst>
              <a:path w="271" h="501">
                <a:moveTo>
                  <a:pt x="209" y="19"/>
                </a:moveTo>
                <a:cubicBezTo>
                  <a:pt x="271" y="35"/>
                  <a:pt x="208" y="129"/>
                  <a:pt x="257" y="164"/>
                </a:cubicBezTo>
                <a:cubicBezTo>
                  <a:pt x="271" y="204"/>
                  <a:pt x="231" y="252"/>
                  <a:pt x="209" y="284"/>
                </a:cubicBezTo>
                <a:cubicBezTo>
                  <a:pt x="202" y="304"/>
                  <a:pt x="192" y="321"/>
                  <a:pt x="185" y="342"/>
                </a:cubicBezTo>
                <a:cubicBezTo>
                  <a:pt x="183" y="377"/>
                  <a:pt x="197" y="420"/>
                  <a:pt x="175" y="448"/>
                </a:cubicBezTo>
                <a:cubicBezTo>
                  <a:pt x="159" y="467"/>
                  <a:pt x="125" y="483"/>
                  <a:pt x="103" y="491"/>
                </a:cubicBezTo>
                <a:cubicBezTo>
                  <a:pt x="93" y="494"/>
                  <a:pt x="74" y="501"/>
                  <a:pt x="74" y="501"/>
                </a:cubicBezTo>
                <a:cubicBezTo>
                  <a:pt x="64" y="497"/>
                  <a:pt x="53" y="496"/>
                  <a:pt x="45" y="491"/>
                </a:cubicBezTo>
                <a:cubicBezTo>
                  <a:pt x="35" y="484"/>
                  <a:pt x="16" y="472"/>
                  <a:pt x="16" y="472"/>
                </a:cubicBezTo>
                <a:cubicBezTo>
                  <a:pt x="12" y="461"/>
                  <a:pt x="0" y="436"/>
                  <a:pt x="21" y="429"/>
                </a:cubicBezTo>
                <a:cubicBezTo>
                  <a:pt x="36" y="423"/>
                  <a:pt x="64" y="405"/>
                  <a:pt x="64" y="405"/>
                </a:cubicBezTo>
                <a:cubicBezTo>
                  <a:pt x="67" y="400"/>
                  <a:pt x="69" y="394"/>
                  <a:pt x="74" y="390"/>
                </a:cubicBezTo>
                <a:cubicBezTo>
                  <a:pt x="77" y="386"/>
                  <a:pt x="84" y="385"/>
                  <a:pt x="88" y="381"/>
                </a:cubicBezTo>
                <a:cubicBezTo>
                  <a:pt x="94" y="372"/>
                  <a:pt x="96" y="360"/>
                  <a:pt x="103" y="352"/>
                </a:cubicBezTo>
                <a:cubicBezTo>
                  <a:pt x="106" y="302"/>
                  <a:pt x="95" y="263"/>
                  <a:pt x="137" y="236"/>
                </a:cubicBezTo>
                <a:cubicBezTo>
                  <a:pt x="145" y="204"/>
                  <a:pt x="164" y="182"/>
                  <a:pt x="170" y="149"/>
                </a:cubicBezTo>
                <a:cubicBezTo>
                  <a:pt x="165" y="62"/>
                  <a:pt x="179" y="88"/>
                  <a:pt x="132" y="58"/>
                </a:cubicBezTo>
                <a:cubicBezTo>
                  <a:pt x="115" y="9"/>
                  <a:pt x="168" y="6"/>
                  <a:pt x="204" y="0"/>
                </a:cubicBezTo>
                <a:cubicBezTo>
                  <a:pt x="212" y="5"/>
                  <a:pt x="242" y="30"/>
                  <a:pt x="209" y="19"/>
                </a:cubicBezTo>
                <a:close/>
              </a:path>
            </a:pathLst>
          </a:custGeom>
          <a:noFill/>
          <a:ln w="19050" cap="flat" cmpd="sng">
            <a:solidFill>
              <a:srgbClr val="000000"/>
            </a:solidFill>
            <a:prstDash val="solid"/>
            <a:round/>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15322773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xfrm>
            <a:off x="668338" y="685800"/>
            <a:ext cx="8462962" cy="762000"/>
          </a:xfrm>
          <a:noFill/>
        </p:spPr>
        <p:txBody>
          <a:bodyPr rIns="0"/>
          <a:lstStyle/>
          <a:p>
            <a:r>
              <a:rPr lang="en-US" sz="3400"/>
              <a:t>Prokaryote vs. Eukaryote Chromosome</a:t>
            </a:r>
          </a:p>
        </p:txBody>
      </p:sp>
      <p:pic>
        <p:nvPicPr>
          <p:cNvPr id="394244" name="Picture 4" descr="f5-11_nucleosomes_c"/>
          <p:cNvPicPr>
            <a:picLocks noChangeAspect="1" noChangeArrowheads="1"/>
          </p:cNvPicPr>
          <p:nvPr/>
        </p:nvPicPr>
        <p:blipFill>
          <a:blip r:embed="rId3"/>
          <a:srcRect t="2251" r="6750"/>
          <a:stretch>
            <a:fillRect/>
          </a:stretch>
        </p:blipFill>
        <p:spPr bwMode="auto">
          <a:xfrm>
            <a:off x="4452938" y="4113213"/>
            <a:ext cx="3436937" cy="2701925"/>
          </a:xfrm>
          <a:prstGeom prst="rect">
            <a:avLst/>
          </a:prstGeom>
          <a:noFill/>
          <a:ln w="9525">
            <a:noFill/>
            <a:miter lim="800000"/>
            <a:headEnd/>
            <a:tailEnd/>
          </a:ln>
        </p:spPr>
      </p:pic>
      <p:sp>
        <p:nvSpPr>
          <p:cNvPr id="394246" name="AutoShape 6"/>
          <p:cNvSpPr>
            <a:spLocks noChangeArrowheads="1"/>
          </p:cNvSpPr>
          <p:nvPr/>
        </p:nvSpPr>
        <p:spPr bwMode="auto">
          <a:xfrm>
            <a:off x="850900" y="4411663"/>
            <a:ext cx="1516063" cy="33972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2000" b="1">
                <a:solidFill>
                  <a:srgbClr val="000000"/>
                </a:solidFill>
              </a:rPr>
              <a:t>double helix</a:t>
            </a:r>
            <a:endParaRPr lang="en-US" sz="2200" b="1">
              <a:solidFill>
                <a:srgbClr val="000000"/>
              </a:solidFill>
            </a:endParaRPr>
          </a:p>
        </p:txBody>
      </p:sp>
      <p:sp>
        <p:nvSpPr>
          <p:cNvPr id="394255" name="Freeform 15"/>
          <p:cNvSpPr>
            <a:spLocks/>
          </p:cNvSpPr>
          <p:nvPr/>
        </p:nvSpPr>
        <p:spPr bwMode="auto">
          <a:xfrm>
            <a:off x="4991100" y="2074863"/>
            <a:ext cx="2981325" cy="892175"/>
          </a:xfrm>
          <a:custGeom>
            <a:avLst/>
            <a:gdLst/>
            <a:ahLst/>
            <a:cxnLst>
              <a:cxn ang="0">
                <a:pos x="472" y="192"/>
              </a:cxn>
              <a:cxn ang="0">
                <a:pos x="689" y="19"/>
              </a:cxn>
              <a:cxn ang="0">
                <a:pos x="1128" y="77"/>
              </a:cxn>
              <a:cxn ang="0">
                <a:pos x="1513" y="260"/>
              </a:cxn>
              <a:cxn ang="0">
                <a:pos x="1932" y="250"/>
              </a:cxn>
              <a:cxn ang="0">
                <a:pos x="2289" y="351"/>
              </a:cxn>
              <a:cxn ang="0">
                <a:pos x="2395" y="612"/>
              </a:cxn>
              <a:cxn ang="0">
                <a:pos x="2212" y="901"/>
              </a:cxn>
              <a:cxn ang="0">
                <a:pos x="1571" y="742"/>
              </a:cxn>
              <a:cxn ang="0">
                <a:pos x="1248" y="539"/>
              </a:cxn>
              <a:cxn ang="0">
                <a:pos x="776" y="645"/>
              </a:cxn>
              <a:cxn ang="0">
                <a:pos x="270" y="804"/>
              </a:cxn>
              <a:cxn ang="0">
                <a:pos x="34" y="496"/>
              </a:cxn>
              <a:cxn ang="0">
                <a:pos x="472" y="192"/>
              </a:cxn>
            </a:cxnLst>
            <a:rect l="0" t="0" r="r" b="b"/>
            <a:pathLst>
              <a:path w="2408" h="923">
                <a:moveTo>
                  <a:pt x="472" y="192"/>
                </a:moveTo>
                <a:cubicBezTo>
                  <a:pt x="581" y="113"/>
                  <a:pt x="580" y="38"/>
                  <a:pt x="689" y="19"/>
                </a:cubicBezTo>
                <a:cubicBezTo>
                  <a:pt x="798" y="0"/>
                  <a:pt x="991" y="37"/>
                  <a:pt x="1128" y="77"/>
                </a:cubicBezTo>
                <a:cubicBezTo>
                  <a:pt x="1265" y="117"/>
                  <a:pt x="1379" y="231"/>
                  <a:pt x="1513" y="260"/>
                </a:cubicBezTo>
                <a:cubicBezTo>
                  <a:pt x="1647" y="289"/>
                  <a:pt x="1803" y="235"/>
                  <a:pt x="1932" y="250"/>
                </a:cubicBezTo>
                <a:cubicBezTo>
                  <a:pt x="2061" y="265"/>
                  <a:pt x="2212" y="291"/>
                  <a:pt x="2289" y="351"/>
                </a:cubicBezTo>
                <a:cubicBezTo>
                  <a:pt x="2366" y="411"/>
                  <a:pt x="2408" y="520"/>
                  <a:pt x="2395" y="612"/>
                </a:cubicBezTo>
                <a:cubicBezTo>
                  <a:pt x="2382" y="704"/>
                  <a:pt x="2349" y="879"/>
                  <a:pt x="2212" y="901"/>
                </a:cubicBezTo>
                <a:cubicBezTo>
                  <a:pt x="2075" y="923"/>
                  <a:pt x="1732" y="802"/>
                  <a:pt x="1571" y="742"/>
                </a:cubicBezTo>
                <a:cubicBezTo>
                  <a:pt x="1410" y="682"/>
                  <a:pt x="1380" y="555"/>
                  <a:pt x="1248" y="539"/>
                </a:cubicBezTo>
                <a:cubicBezTo>
                  <a:pt x="1116" y="523"/>
                  <a:pt x="939" y="601"/>
                  <a:pt x="776" y="645"/>
                </a:cubicBezTo>
                <a:cubicBezTo>
                  <a:pt x="613" y="689"/>
                  <a:pt x="393" y="829"/>
                  <a:pt x="270" y="804"/>
                </a:cubicBezTo>
                <a:cubicBezTo>
                  <a:pt x="147" y="779"/>
                  <a:pt x="0" y="599"/>
                  <a:pt x="34" y="496"/>
                </a:cubicBezTo>
                <a:cubicBezTo>
                  <a:pt x="68" y="393"/>
                  <a:pt x="363" y="271"/>
                  <a:pt x="472" y="192"/>
                </a:cubicBezTo>
                <a:close/>
              </a:path>
            </a:pathLst>
          </a:custGeom>
          <a:noFill/>
          <a:ln w="76200" cap="flat" cmpd="sng">
            <a:solidFill>
              <a:schemeClr val="tx1"/>
            </a:solidFill>
            <a:prstDash val="solid"/>
            <a:round/>
            <a:headEnd/>
            <a:tailEnd/>
          </a:ln>
          <a:effectLst/>
        </p:spPr>
        <p:txBody>
          <a:bodyPr wrap="none" anchor="ctr">
            <a:prstTxWarp prst="textNoShape">
              <a:avLst/>
            </a:prstTxWarp>
          </a:bodyPr>
          <a:lstStyle/>
          <a:p>
            <a:endParaRPr lang="en-US"/>
          </a:p>
        </p:txBody>
      </p:sp>
      <p:pic>
        <p:nvPicPr>
          <p:cNvPr id="394256" name="Picture 16" descr="12-01"/>
          <p:cNvPicPr>
            <a:picLocks noChangeAspect="1" noChangeArrowheads="1"/>
          </p:cNvPicPr>
          <p:nvPr/>
        </p:nvPicPr>
        <p:blipFill>
          <a:blip r:embed="rId4">
            <a:clrChange>
              <a:clrFrom>
                <a:srgbClr val="FFFFFF"/>
              </a:clrFrom>
              <a:clrTo>
                <a:srgbClr val="FFFFFF">
                  <a:alpha val="0"/>
                </a:srgbClr>
              </a:clrTo>
            </a:clrChange>
          </a:blip>
          <a:srcRect r="65828" b="47787"/>
          <a:stretch>
            <a:fillRect/>
          </a:stretch>
        </p:blipFill>
        <p:spPr bwMode="auto">
          <a:xfrm>
            <a:off x="722313" y="2935288"/>
            <a:ext cx="2124075" cy="1398588"/>
          </a:xfrm>
          <a:prstGeom prst="rect">
            <a:avLst/>
          </a:prstGeom>
          <a:noFill/>
          <a:ln w="9525">
            <a:noFill/>
            <a:miter lim="800000"/>
            <a:headEnd/>
            <a:tailEnd/>
          </a:ln>
        </p:spPr>
      </p:pic>
      <p:sp>
        <p:nvSpPr>
          <p:cNvPr id="394262" name="AutoShape 22"/>
          <p:cNvSpPr>
            <a:spLocks noChangeArrowheads="1"/>
          </p:cNvSpPr>
          <p:nvPr/>
        </p:nvSpPr>
        <p:spPr bwMode="auto">
          <a:xfrm>
            <a:off x="6421438" y="1463675"/>
            <a:ext cx="1770062" cy="44132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2600" b="1">
                <a:solidFill>
                  <a:srgbClr val="000000"/>
                </a:solidFill>
              </a:rPr>
              <a:t>Prokaryote</a:t>
            </a:r>
          </a:p>
        </p:txBody>
      </p:sp>
      <p:sp>
        <p:nvSpPr>
          <p:cNvPr id="394263" name="AutoShape 23"/>
          <p:cNvSpPr>
            <a:spLocks noChangeArrowheads="1"/>
          </p:cNvSpPr>
          <p:nvPr/>
        </p:nvSpPr>
        <p:spPr bwMode="auto">
          <a:xfrm>
            <a:off x="7145338" y="3644900"/>
            <a:ext cx="1641475" cy="44132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2600" b="1">
                <a:solidFill>
                  <a:srgbClr val="000000"/>
                </a:solidFill>
              </a:rPr>
              <a:t>Eukaryote</a:t>
            </a:r>
          </a:p>
        </p:txBody>
      </p:sp>
      <p:sp>
        <p:nvSpPr>
          <p:cNvPr id="394269" name="Freeform 29"/>
          <p:cNvSpPr>
            <a:spLocks/>
          </p:cNvSpPr>
          <p:nvPr/>
        </p:nvSpPr>
        <p:spPr bwMode="auto">
          <a:xfrm flipV="1">
            <a:off x="2692400" y="4200525"/>
            <a:ext cx="1958975" cy="520700"/>
          </a:xfrm>
          <a:custGeom>
            <a:avLst/>
            <a:gdLst/>
            <a:ahLst/>
            <a:cxnLst>
              <a:cxn ang="0">
                <a:pos x="0" y="637"/>
              </a:cxn>
              <a:cxn ang="0">
                <a:pos x="1282" y="622"/>
              </a:cxn>
              <a:cxn ang="0">
                <a:pos x="1682" y="0"/>
              </a:cxn>
            </a:cxnLst>
            <a:rect l="0" t="0" r="r" b="b"/>
            <a:pathLst>
              <a:path w="1682" h="728">
                <a:moveTo>
                  <a:pt x="0" y="637"/>
                </a:moveTo>
                <a:cubicBezTo>
                  <a:pt x="501" y="682"/>
                  <a:pt x="1002" y="728"/>
                  <a:pt x="1282" y="622"/>
                </a:cubicBezTo>
                <a:cubicBezTo>
                  <a:pt x="1562" y="516"/>
                  <a:pt x="1622" y="258"/>
                  <a:pt x="1682" y="0"/>
                </a:cubicBezTo>
              </a:path>
            </a:pathLst>
          </a:custGeom>
          <a:noFill/>
          <a:ln w="76200" cap="flat" cmpd="sng">
            <a:solidFill>
              <a:srgbClr val="000000"/>
            </a:solidFill>
            <a:prstDash val="solid"/>
            <a:round/>
            <a:headEnd type="none" w="med" len="med"/>
            <a:tailEnd type="stealth" w="med" len="med"/>
          </a:ln>
          <a:effectLst/>
        </p:spPr>
        <p:txBody>
          <a:bodyPr wrap="none" anchor="ctr">
            <a:prstTxWarp prst="textNoShape">
              <a:avLst/>
            </a:prstTxWarp>
          </a:bodyPr>
          <a:lstStyle/>
          <a:p>
            <a:endParaRPr lang="en-US"/>
          </a:p>
        </p:txBody>
      </p:sp>
      <p:sp>
        <p:nvSpPr>
          <p:cNvPr id="394270" name="Freeform 30"/>
          <p:cNvSpPr>
            <a:spLocks/>
          </p:cNvSpPr>
          <p:nvPr/>
        </p:nvSpPr>
        <p:spPr bwMode="auto">
          <a:xfrm>
            <a:off x="2971800" y="3211513"/>
            <a:ext cx="1958975" cy="520700"/>
          </a:xfrm>
          <a:custGeom>
            <a:avLst/>
            <a:gdLst/>
            <a:ahLst/>
            <a:cxnLst>
              <a:cxn ang="0">
                <a:pos x="0" y="637"/>
              </a:cxn>
              <a:cxn ang="0">
                <a:pos x="1282" y="622"/>
              </a:cxn>
              <a:cxn ang="0">
                <a:pos x="1682" y="0"/>
              </a:cxn>
            </a:cxnLst>
            <a:rect l="0" t="0" r="r" b="b"/>
            <a:pathLst>
              <a:path w="1682" h="728">
                <a:moveTo>
                  <a:pt x="0" y="637"/>
                </a:moveTo>
                <a:cubicBezTo>
                  <a:pt x="501" y="682"/>
                  <a:pt x="1002" y="728"/>
                  <a:pt x="1282" y="622"/>
                </a:cubicBezTo>
                <a:cubicBezTo>
                  <a:pt x="1562" y="516"/>
                  <a:pt x="1622" y="258"/>
                  <a:pt x="1682" y="0"/>
                </a:cubicBezTo>
              </a:path>
            </a:pathLst>
          </a:custGeom>
          <a:noFill/>
          <a:ln w="76200" cap="flat" cmpd="sng">
            <a:solidFill>
              <a:srgbClr val="000000"/>
            </a:solidFill>
            <a:prstDash val="solid"/>
            <a:round/>
            <a:headEnd type="none" w="med" len="med"/>
            <a:tailEnd type="stealth" w="med" len="me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2149343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0" y="0"/>
            <a:ext cx="6146800" cy="601662"/>
          </a:xfrm>
        </p:spPr>
        <p:txBody>
          <a:bodyPr>
            <a:normAutofit fontScale="90000"/>
          </a:bodyPr>
          <a:lstStyle/>
          <a:p>
            <a:r>
              <a:rPr lang="en-US" dirty="0"/>
              <a:t>Variations in Cell Interior</a:t>
            </a:r>
          </a:p>
        </p:txBody>
      </p:sp>
      <p:pic>
        <p:nvPicPr>
          <p:cNvPr id="375812" name="Picture 4" descr="27_06"/>
          <p:cNvPicPr>
            <a:picLocks noGrp="1" noChangeAspect="1" noChangeArrowheads="1"/>
          </p:cNvPicPr>
          <p:nvPr>
            <p:ph type="body" idx="1"/>
          </p:nvPr>
        </p:nvPicPr>
        <p:blipFill>
          <a:blip r:embed="rId3"/>
          <a:srcRect t="3000" b="12000"/>
          <a:stretch>
            <a:fillRect/>
          </a:stretch>
        </p:blipFill>
        <p:spPr>
          <a:xfrm>
            <a:off x="1025525" y="1625600"/>
            <a:ext cx="6318250" cy="4029075"/>
          </a:xfrm>
          <a:noFill/>
          <a:ln/>
        </p:spPr>
      </p:pic>
      <p:sp>
        <p:nvSpPr>
          <p:cNvPr id="375815" name="Rectangle 7"/>
          <p:cNvSpPr>
            <a:spLocks noChangeArrowheads="1"/>
          </p:cNvSpPr>
          <p:nvPr/>
        </p:nvSpPr>
        <p:spPr bwMode="auto">
          <a:xfrm rot="900000">
            <a:off x="365125" y="5168900"/>
            <a:ext cx="2598738" cy="1311275"/>
          </a:xfrm>
          <a:prstGeom prst="rect">
            <a:avLst/>
          </a:prstGeom>
          <a:solidFill>
            <a:srgbClr val="006100"/>
          </a:solidFill>
          <a:ln w="9525">
            <a:noFill/>
            <a:miter lim="800000"/>
            <a:headEnd/>
            <a:tailEnd/>
          </a:ln>
          <a:effectLst>
            <a:outerShdw blurRad="63500" dist="35921" dir="2700000" algn="ctr" rotWithShape="0">
              <a:srgbClr val="000000"/>
            </a:outerShdw>
          </a:effectLst>
        </p:spPr>
        <p:txBody>
          <a:bodyPr wrap="none" anchor="ctr">
            <a:prstTxWarp prst="textNoShape">
              <a:avLst/>
            </a:prstTxWarp>
            <a:spAutoFit/>
          </a:bodyPr>
          <a:lstStyle/>
          <a:p>
            <a:r>
              <a:rPr lang="en-US" sz="2000" b="1">
                <a:solidFill>
                  <a:schemeClr val="bg1"/>
                </a:solidFill>
              </a:rPr>
              <a:t>internal membranes</a:t>
            </a:r>
            <a:br>
              <a:rPr lang="en-US" sz="2000" b="1">
                <a:solidFill>
                  <a:schemeClr val="bg1"/>
                </a:solidFill>
              </a:rPr>
            </a:br>
            <a:r>
              <a:rPr lang="en-US" sz="2000" b="1">
                <a:solidFill>
                  <a:schemeClr val="bg1"/>
                </a:solidFill>
              </a:rPr>
              <a:t>for photosynthesis</a:t>
            </a:r>
            <a:br>
              <a:rPr lang="en-US" sz="2000" b="1">
                <a:solidFill>
                  <a:schemeClr val="bg1"/>
                </a:solidFill>
              </a:rPr>
            </a:br>
            <a:r>
              <a:rPr lang="en-US" sz="2000" b="1">
                <a:solidFill>
                  <a:schemeClr val="bg1"/>
                </a:solidFill>
              </a:rPr>
              <a:t>like a chloroplast</a:t>
            </a:r>
            <a:br>
              <a:rPr lang="en-US" sz="2000" b="1">
                <a:solidFill>
                  <a:schemeClr val="bg1"/>
                </a:solidFill>
              </a:rPr>
            </a:br>
            <a:r>
              <a:rPr lang="en-US" sz="2000" b="1">
                <a:solidFill>
                  <a:srgbClr val="FFEA18"/>
                </a:solidFill>
              </a:rPr>
              <a:t>(thylakoids)</a:t>
            </a:r>
            <a:endParaRPr lang="en-US" sz="3600" b="1">
              <a:solidFill>
                <a:schemeClr val="bg1"/>
              </a:solidFill>
            </a:endParaRPr>
          </a:p>
        </p:txBody>
      </p:sp>
      <p:sp>
        <p:nvSpPr>
          <p:cNvPr id="375816" name="Rectangle 8"/>
          <p:cNvSpPr>
            <a:spLocks noChangeArrowheads="1"/>
          </p:cNvSpPr>
          <p:nvPr/>
        </p:nvSpPr>
        <p:spPr bwMode="auto">
          <a:xfrm rot="20700000">
            <a:off x="6196013" y="5159375"/>
            <a:ext cx="2668587" cy="1311275"/>
          </a:xfrm>
          <a:prstGeom prst="rect">
            <a:avLst/>
          </a:prstGeom>
          <a:solidFill>
            <a:srgbClr val="CC0000"/>
          </a:solidFill>
          <a:ln w="9525">
            <a:noFill/>
            <a:miter lim="800000"/>
            <a:headEnd/>
            <a:tailEnd/>
          </a:ln>
          <a:effectLst>
            <a:outerShdw blurRad="63500" dist="35921" dir="2700000" algn="ctr" rotWithShape="0">
              <a:srgbClr val="000000"/>
            </a:outerShdw>
          </a:effectLst>
        </p:spPr>
        <p:txBody>
          <a:bodyPr wrap="none" anchor="ctr">
            <a:prstTxWarp prst="textNoShape">
              <a:avLst/>
            </a:prstTxWarp>
            <a:spAutoFit/>
          </a:bodyPr>
          <a:lstStyle/>
          <a:p>
            <a:r>
              <a:rPr lang="en-US" sz="2000" b="1">
                <a:solidFill>
                  <a:schemeClr val="bg1"/>
                </a:solidFill>
              </a:rPr>
              <a:t>internal membranes</a:t>
            </a:r>
            <a:br>
              <a:rPr lang="en-US" sz="2000" b="1">
                <a:solidFill>
                  <a:schemeClr val="bg1"/>
                </a:solidFill>
              </a:rPr>
            </a:br>
            <a:r>
              <a:rPr lang="en-US" sz="2000" b="1">
                <a:solidFill>
                  <a:schemeClr val="bg1"/>
                </a:solidFill>
              </a:rPr>
              <a:t>for respiration</a:t>
            </a:r>
            <a:br>
              <a:rPr lang="en-US" sz="2000" b="1">
                <a:solidFill>
                  <a:schemeClr val="bg1"/>
                </a:solidFill>
              </a:rPr>
            </a:br>
            <a:r>
              <a:rPr lang="en-US" sz="2000" b="1">
                <a:solidFill>
                  <a:schemeClr val="bg1"/>
                </a:solidFill>
              </a:rPr>
              <a:t>like a mitochondrion</a:t>
            </a:r>
            <a:br>
              <a:rPr lang="en-US" sz="2000" b="1">
                <a:solidFill>
                  <a:schemeClr val="bg1"/>
                </a:solidFill>
              </a:rPr>
            </a:br>
            <a:r>
              <a:rPr lang="en-US" sz="2000" b="1">
                <a:solidFill>
                  <a:srgbClr val="FFEA18"/>
                </a:solidFill>
              </a:rPr>
              <a:t>(cristae)</a:t>
            </a:r>
            <a:endParaRPr lang="en-US" sz="3600" b="1">
              <a:solidFill>
                <a:schemeClr val="bg1"/>
              </a:solidFill>
            </a:endParaRPr>
          </a:p>
        </p:txBody>
      </p:sp>
      <p:sp>
        <p:nvSpPr>
          <p:cNvPr id="375813" name="Rectangle 5"/>
          <p:cNvSpPr>
            <a:spLocks noChangeArrowheads="1"/>
          </p:cNvSpPr>
          <p:nvPr/>
        </p:nvSpPr>
        <p:spPr bwMode="auto">
          <a:xfrm>
            <a:off x="4619258" y="1185833"/>
            <a:ext cx="2223235" cy="400110"/>
          </a:xfrm>
          <a:prstGeom prst="rect">
            <a:avLst/>
          </a:prstGeom>
          <a:noFill/>
          <a:ln w="9525">
            <a:noFill/>
            <a:miter lim="800000"/>
            <a:headEnd/>
            <a:tailEnd/>
          </a:ln>
          <a:effectLst/>
        </p:spPr>
        <p:txBody>
          <a:bodyPr wrap="none" anchor="ctr">
            <a:prstTxWarp prst="textNoShape">
              <a:avLst/>
            </a:prstTxWarp>
            <a:spAutoFit/>
          </a:bodyPr>
          <a:lstStyle/>
          <a:p>
            <a:r>
              <a:rPr lang="en-US" sz="2000" dirty="0">
                <a:ln w="0" cap="flat" cmpd="sng" algn="ctr">
                  <a:solidFill>
                    <a:srgbClr val="CC0000"/>
                  </a:solidFill>
                  <a:prstDash val="solid"/>
                  <a:round/>
                  <a:headEnd type="none" w="med" len="med"/>
                  <a:tailEnd type="none" w="med" len="med"/>
                </a:ln>
                <a:solidFill>
                  <a:srgbClr val="CC0000"/>
                </a:solidFill>
              </a:rPr>
              <a:t>aerobic bacterium</a:t>
            </a:r>
            <a:endParaRPr lang="en-US" sz="3600" dirty="0">
              <a:ln w="0" cap="flat" cmpd="sng" algn="ctr">
                <a:solidFill>
                  <a:srgbClr val="CC0000"/>
                </a:solidFill>
                <a:prstDash val="solid"/>
                <a:round/>
                <a:headEnd type="none" w="med" len="med"/>
                <a:tailEnd type="none" w="med" len="med"/>
              </a:ln>
              <a:solidFill>
                <a:srgbClr val="CC0000"/>
              </a:solidFill>
            </a:endParaRPr>
          </a:p>
        </p:txBody>
      </p:sp>
      <p:grpSp>
        <p:nvGrpSpPr>
          <p:cNvPr id="2" name="Group 15"/>
          <p:cNvGrpSpPr>
            <a:grpSpLocks/>
          </p:cNvGrpSpPr>
          <p:nvPr/>
        </p:nvGrpSpPr>
        <p:grpSpPr bwMode="auto">
          <a:xfrm>
            <a:off x="7335837" y="2246313"/>
            <a:ext cx="1808163" cy="2308225"/>
            <a:chOff x="4621" y="127"/>
            <a:chExt cx="1139" cy="1454"/>
          </a:xfrm>
        </p:grpSpPr>
        <p:pic>
          <p:nvPicPr>
            <p:cNvPr id="375817" name="Picture 9" descr="07-17-Mitochondrion-NL"/>
            <p:cNvPicPr>
              <a:picLocks noChangeAspect="1" noChangeArrowheads="1"/>
            </p:cNvPicPr>
            <p:nvPr/>
          </p:nvPicPr>
          <p:blipFill>
            <a:blip r:embed="rId4"/>
            <a:srcRect l="51236" t="25467" r="2696" b="6946"/>
            <a:stretch>
              <a:fillRect/>
            </a:stretch>
          </p:blipFill>
          <p:spPr bwMode="auto">
            <a:xfrm>
              <a:off x="4621" y="355"/>
              <a:ext cx="1076" cy="1226"/>
            </a:xfrm>
            <a:prstGeom prst="rect">
              <a:avLst/>
            </a:prstGeom>
            <a:noFill/>
            <a:ln w="9525">
              <a:solidFill>
                <a:srgbClr val="660000"/>
              </a:solidFill>
              <a:miter lim="800000"/>
              <a:headEnd/>
              <a:tailEnd/>
            </a:ln>
            <a:effectLst>
              <a:outerShdw blurRad="63500" dist="38099" dir="2700000" algn="ctr" rotWithShape="0">
                <a:srgbClr val="000000">
                  <a:alpha val="74998"/>
                </a:srgbClr>
              </a:outerShdw>
            </a:effectLst>
          </p:spPr>
        </p:pic>
        <p:sp>
          <p:nvSpPr>
            <p:cNvPr id="375818" name="Rectangle 10"/>
            <p:cNvSpPr>
              <a:spLocks noChangeArrowheads="1"/>
            </p:cNvSpPr>
            <p:nvPr/>
          </p:nvSpPr>
          <p:spPr bwMode="auto">
            <a:xfrm>
              <a:off x="4631" y="127"/>
              <a:ext cx="1129" cy="250"/>
            </a:xfrm>
            <a:prstGeom prst="rect">
              <a:avLst/>
            </a:prstGeom>
            <a:noFill/>
            <a:ln w="9525">
              <a:noFill/>
              <a:miter lim="800000"/>
              <a:headEnd/>
              <a:tailEnd/>
            </a:ln>
            <a:effectLst/>
          </p:spPr>
          <p:txBody>
            <a:bodyPr wrap="none" anchor="ctr">
              <a:prstTxWarp prst="textNoShape">
                <a:avLst/>
              </a:prstTxWarp>
              <a:spAutoFit/>
            </a:bodyPr>
            <a:lstStyle/>
            <a:p>
              <a:pPr algn="r"/>
              <a:r>
                <a:rPr lang="en-US" sz="2000" b="1" dirty="0">
                  <a:solidFill>
                    <a:srgbClr val="CC0000"/>
                  </a:solidFill>
                </a:rPr>
                <a:t>mitochondria</a:t>
              </a:r>
              <a:endParaRPr lang="en-US" sz="3600" b="1" dirty="0">
                <a:solidFill>
                  <a:srgbClr val="000000"/>
                </a:solidFill>
              </a:endParaRPr>
            </a:p>
          </p:txBody>
        </p:sp>
      </p:grpSp>
      <p:sp>
        <p:nvSpPr>
          <p:cNvPr id="375814" name="Rectangle 6"/>
          <p:cNvSpPr>
            <a:spLocks noChangeArrowheads="1"/>
          </p:cNvSpPr>
          <p:nvPr/>
        </p:nvSpPr>
        <p:spPr bwMode="auto">
          <a:xfrm>
            <a:off x="1052513" y="920750"/>
            <a:ext cx="3303587" cy="701675"/>
          </a:xfrm>
          <a:prstGeom prst="rect">
            <a:avLst/>
          </a:prstGeom>
          <a:noFill/>
          <a:ln w="9525">
            <a:noFill/>
            <a:miter lim="800000"/>
            <a:headEnd/>
            <a:tailEnd/>
          </a:ln>
          <a:effectLst/>
        </p:spPr>
        <p:txBody>
          <a:bodyPr wrap="none" anchor="ctr">
            <a:prstTxWarp prst="textNoShape">
              <a:avLst/>
            </a:prstTxWarp>
            <a:spAutoFit/>
          </a:bodyPr>
          <a:lstStyle/>
          <a:p>
            <a:r>
              <a:rPr lang="en-US" sz="2000" b="1" dirty="0" err="1">
                <a:solidFill>
                  <a:srgbClr val="006100"/>
                </a:solidFill>
              </a:rPr>
              <a:t>cyanobacterium</a:t>
            </a:r>
            <a:r>
              <a:rPr lang="en-US" sz="2000" b="1" dirty="0">
                <a:solidFill>
                  <a:srgbClr val="006100"/>
                </a:solidFill>
              </a:rPr>
              <a:t/>
            </a:r>
            <a:br>
              <a:rPr lang="en-US" sz="2000" b="1" dirty="0">
                <a:solidFill>
                  <a:srgbClr val="006100"/>
                </a:solidFill>
              </a:rPr>
            </a:br>
            <a:r>
              <a:rPr lang="en-US" sz="2000" b="1" dirty="0">
                <a:solidFill>
                  <a:srgbClr val="006100"/>
                </a:solidFill>
              </a:rPr>
              <a:t>(</a:t>
            </a:r>
            <a:r>
              <a:rPr lang="en-US" sz="2000" b="1" dirty="0" err="1">
                <a:solidFill>
                  <a:srgbClr val="006100"/>
                </a:solidFill>
              </a:rPr>
              <a:t>photosythetic</a:t>
            </a:r>
            <a:r>
              <a:rPr lang="en-US" sz="2000" b="1" dirty="0">
                <a:solidFill>
                  <a:srgbClr val="006100"/>
                </a:solidFill>
              </a:rPr>
              <a:t>) bacterium</a:t>
            </a:r>
            <a:endParaRPr lang="en-US" sz="3600" b="1" dirty="0">
              <a:solidFill>
                <a:srgbClr val="000000"/>
              </a:solidFill>
            </a:endParaRPr>
          </a:p>
        </p:txBody>
      </p:sp>
      <p:grpSp>
        <p:nvGrpSpPr>
          <p:cNvPr id="3" name="Group 16"/>
          <p:cNvGrpSpPr>
            <a:grpSpLocks/>
          </p:cNvGrpSpPr>
          <p:nvPr/>
        </p:nvGrpSpPr>
        <p:grpSpPr bwMode="auto">
          <a:xfrm>
            <a:off x="0" y="2725738"/>
            <a:ext cx="2727325" cy="1763712"/>
            <a:chOff x="0" y="1253"/>
            <a:chExt cx="1718" cy="1111"/>
          </a:xfrm>
        </p:grpSpPr>
        <p:pic>
          <p:nvPicPr>
            <p:cNvPr id="375819" name="Picture 11" descr="07-18-Chloroplast-NL"/>
            <p:cNvPicPr>
              <a:picLocks noChangeAspect="1" noChangeArrowheads="1"/>
            </p:cNvPicPr>
            <p:nvPr/>
          </p:nvPicPr>
          <p:blipFill>
            <a:blip r:embed="rId5"/>
            <a:srcRect l="55725" t="51064" r="9729" b="13617"/>
            <a:stretch>
              <a:fillRect/>
            </a:stretch>
          </p:blipFill>
          <p:spPr bwMode="auto">
            <a:xfrm>
              <a:off x="10" y="1456"/>
              <a:ext cx="1708" cy="908"/>
            </a:xfrm>
            <a:prstGeom prst="rect">
              <a:avLst/>
            </a:prstGeom>
            <a:noFill/>
            <a:ln w="9525">
              <a:solidFill>
                <a:srgbClr val="006100"/>
              </a:solidFill>
              <a:miter lim="800000"/>
              <a:headEnd/>
              <a:tailEnd/>
            </a:ln>
            <a:effectLst>
              <a:outerShdw blurRad="63500" dist="38099" dir="2700000" algn="ctr" rotWithShape="0">
                <a:srgbClr val="000000">
                  <a:alpha val="74998"/>
                </a:srgbClr>
              </a:outerShdw>
            </a:effectLst>
          </p:spPr>
        </p:pic>
        <p:sp>
          <p:nvSpPr>
            <p:cNvPr id="375820" name="Rectangle 12"/>
            <p:cNvSpPr>
              <a:spLocks noChangeArrowheads="1"/>
            </p:cNvSpPr>
            <p:nvPr/>
          </p:nvSpPr>
          <p:spPr bwMode="auto">
            <a:xfrm>
              <a:off x="0" y="1253"/>
              <a:ext cx="978" cy="250"/>
            </a:xfrm>
            <a:prstGeom prst="rect">
              <a:avLst/>
            </a:prstGeom>
            <a:noFill/>
            <a:ln w="9525">
              <a:noFill/>
              <a:miter lim="800000"/>
              <a:headEnd/>
              <a:tailEnd/>
            </a:ln>
            <a:effectLst/>
          </p:spPr>
          <p:txBody>
            <a:bodyPr wrap="none" anchor="ctr">
              <a:prstTxWarp prst="textNoShape">
                <a:avLst/>
              </a:prstTxWarp>
              <a:spAutoFit/>
            </a:bodyPr>
            <a:lstStyle/>
            <a:p>
              <a:pPr algn="l"/>
              <a:r>
                <a:rPr lang="en-US" sz="2000" b="1">
                  <a:solidFill>
                    <a:srgbClr val="006100"/>
                  </a:solidFill>
                </a:rPr>
                <a:t>chloroplast</a:t>
              </a:r>
              <a:endParaRPr lang="en-US" sz="3600" b="1">
                <a:solidFill>
                  <a:srgbClr val="006100"/>
                </a:solidFill>
              </a:endParaRPr>
            </a:p>
          </p:txBody>
        </p:sp>
      </p:grpSp>
    </p:spTree>
    <p:extLst>
      <p:ext uri="{BB962C8B-B14F-4D97-AF65-F5344CB8AC3E}">
        <p14:creationId xmlns:p14="http://schemas.microsoft.com/office/powerpoint/2010/main" val="16255808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t>Prokaryote Cell Wall Structure</a:t>
            </a:r>
          </a:p>
        </p:txBody>
      </p:sp>
      <p:grpSp>
        <p:nvGrpSpPr>
          <p:cNvPr id="2" name="Group 53"/>
          <p:cNvGrpSpPr>
            <a:grpSpLocks/>
          </p:cNvGrpSpPr>
          <p:nvPr/>
        </p:nvGrpSpPr>
        <p:grpSpPr bwMode="auto">
          <a:xfrm>
            <a:off x="573088" y="1387475"/>
            <a:ext cx="8410575" cy="2133600"/>
            <a:chOff x="221" y="2888"/>
            <a:chExt cx="5298" cy="1344"/>
          </a:xfrm>
        </p:grpSpPr>
        <p:pic>
          <p:nvPicPr>
            <p:cNvPr id="373765" name="Picture 5"/>
            <p:cNvPicPr>
              <a:picLocks noChangeAspect="1" noChangeArrowheads="1"/>
            </p:cNvPicPr>
            <p:nvPr/>
          </p:nvPicPr>
          <p:blipFill>
            <a:blip r:embed="rId3"/>
            <a:srcRect t="34500" b="40500"/>
            <a:stretch>
              <a:fillRect/>
            </a:stretch>
          </p:blipFill>
          <p:spPr bwMode="auto">
            <a:xfrm>
              <a:off x="221" y="3087"/>
              <a:ext cx="5298" cy="993"/>
            </a:xfrm>
            <a:prstGeom prst="rect">
              <a:avLst/>
            </a:prstGeom>
            <a:noFill/>
            <a:ln w="9525">
              <a:noFill/>
              <a:miter lim="800000"/>
              <a:headEnd/>
              <a:tailEnd/>
            </a:ln>
          </p:spPr>
        </p:pic>
        <p:sp>
          <p:nvSpPr>
            <p:cNvPr id="373766" name="Rectangle 6"/>
            <p:cNvSpPr>
              <a:spLocks noChangeArrowheads="1"/>
            </p:cNvSpPr>
            <p:nvPr/>
          </p:nvSpPr>
          <p:spPr bwMode="auto">
            <a:xfrm>
              <a:off x="2985" y="3096"/>
              <a:ext cx="700" cy="244"/>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500" b="1">
                  <a:solidFill>
                    <a:srgbClr val="000000"/>
                  </a:solidFill>
                </a:rPr>
                <a:t>peptide side</a:t>
              </a:r>
            </a:p>
            <a:p>
              <a:pPr algn="r">
                <a:lnSpc>
                  <a:spcPct val="85000"/>
                </a:lnSpc>
              </a:pPr>
              <a:r>
                <a:rPr lang="en-US" sz="1500" b="1">
                  <a:solidFill>
                    <a:srgbClr val="000000"/>
                  </a:solidFill>
                </a:rPr>
                <a:t>chains</a:t>
              </a:r>
            </a:p>
          </p:txBody>
        </p:sp>
        <p:sp>
          <p:nvSpPr>
            <p:cNvPr id="373767" name="Rectangle 7"/>
            <p:cNvSpPr>
              <a:spLocks noChangeArrowheads="1"/>
            </p:cNvSpPr>
            <p:nvPr/>
          </p:nvSpPr>
          <p:spPr bwMode="auto">
            <a:xfrm>
              <a:off x="2872" y="3441"/>
              <a:ext cx="813" cy="244"/>
            </a:xfrm>
            <a:prstGeom prst="rect">
              <a:avLst/>
            </a:prstGeom>
            <a:noFill/>
            <a:ln w="9525">
              <a:noFill/>
              <a:miter lim="800000"/>
              <a:headEnd/>
              <a:tailEnd/>
            </a:ln>
          </p:spPr>
          <p:txBody>
            <a:bodyPr wrap="none" lIns="0" tIns="0" rIns="0" bIns="0">
              <a:prstTxWarp prst="textNoShape">
                <a:avLst/>
              </a:prstTxWarp>
              <a:spAutoFit/>
            </a:bodyPr>
            <a:lstStyle/>
            <a:p>
              <a:pPr algn="r">
                <a:lnSpc>
                  <a:spcPct val="85000"/>
                </a:lnSpc>
              </a:pPr>
              <a:r>
                <a:rPr lang="en-US" sz="1500" b="1">
                  <a:solidFill>
                    <a:srgbClr val="000000"/>
                  </a:solidFill>
                </a:rPr>
                <a:t>cell wall</a:t>
              </a:r>
            </a:p>
            <a:p>
              <a:pPr algn="r">
                <a:lnSpc>
                  <a:spcPct val="85000"/>
                </a:lnSpc>
              </a:pPr>
              <a:r>
                <a:rPr lang="en-US" sz="1500" b="1">
                  <a:solidFill>
                    <a:srgbClr val="000000"/>
                  </a:solidFill>
                </a:rPr>
                <a:t>peptidoglycan</a:t>
              </a:r>
            </a:p>
          </p:txBody>
        </p:sp>
        <p:sp>
          <p:nvSpPr>
            <p:cNvPr id="373768" name="Rectangle 8"/>
            <p:cNvSpPr>
              <a:spLocks noChangeArrowheads="1"/>
            </p:cNvSpPr>
            <p:nvPr/>
          </p:nvSpPr>
          <p:spPr bwMode="auto">
            <a:xfrm>
              <a:off x="2631" y="3887"/>
              <a:ext cx="1054"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plasma membrane</a:t>
              </a:r>
              <a:endParaRPr lang="en-US" sz="1400"/>
            </a:p>
          </p:txBody>
        </p:sp>
        <p:sp>
          <p:nvSpPr>
            <p:cNvPr id="373769" name="Rectangle 9"/>
            <p:cNvSpPr>
              <a:spLocks noChangeArrowheads="1"/>
            </p:cNvSpPr>
            <p:nvPr/>
          </p:nvSpPr>
          <p:spPr bwMode="auto">
            <a:xfrm>
              <a:off x="4420" y="4107"/>
              <a:ext cx="407" cy="12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500" b="1">
                  <a:solidFill>
                    <a:srgbClr val="000000"/>
                  </a:solidFill>
                </a:rPr>
                <a:t>protein</a:t>
              </a:r>
              <a:endParaRPr lang="en-US" sz="1400"/>
            </a:p>
          </p:txBody>
        </p:sp>
        <p:sp>
          <p:nvSpPr>
            <p:cNvPr id="373770" name="Rectangle 10"/>
            <p:cNvSpPr>
              <a:spLocks noChangeArrowheads="1"/>
            </p:cNvSpPr>
            <p:nvPr/>
          </p:nvSpPr>
          <p:spPr bwMode="auto">
            <a:xfrm>
              <a:off x="1120" y="2888"/>
              <a:ext cx="1474" cy="139"/>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chemeClr val="tx2"/>
                  </a:solidFill>
                </a:rPr>
                <a:t>Gram-positive bacteria</a:t>
              </a:r>
              <a:endParaRPr lang="en-US" sz="1400">
                <a:solidFill>
                  <a:schemeClr val="tx2"/>
                </a:solidFill>
              </a:endParaRPr>
            </a:p>
          </p:txBody>
        </p:sp>
        <p:sp>
          <p:nvSpPr>
            <p:cNvPr id="373771" name="Freeform 11"/>
            <p:cNvSpPr>
              <a:spLocks/>
            </p:cNvSpPr>
            <p:nvPr/>
          </p:nvSpPr>
          <p:spPr bwMode="auto">
            <a:xfrm>
              <a:off x="3709" y="3226"/>
              <a:ext cx="334" cy="146"/>
            </a:xfrm>
            <a:custGeom>
              <a:avLst/>
              <a:gdLst/>
              <a:ahLst/>
              <a:cxnLst>
                <a:cxn ang="0">
                  <a:pos x="344" y="197"/>
                </a:cxn>
                <a:cxn ang="0">
                  <a:pos x="0" y="0"/>
                </a:cxn>
                <a:cxn ang="0">
                  <a:pos x="344" y="328"/>
                </a:cxn>
              </a:cxnLst>
              <a:rect l="0" t="0" r="r" b="b"/>
              <a:pathLst>
                <a:path w="344" h="328">
                  <a:moveTo>
                    <a:pt x="344" y="197"/>
                  </a:moveTo>
                  <a:lnTo>
                    <a:pt x="0" y="0"/>
                  </a:lnTo>
                  <a:lnTo>
                    <a:pt x="344" y="328"/>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373772" name="Line 12"/>
            <p:cNvSpPr>
              <a:spLocks noChangeShapeType="1"/>
            </p:cNvSpPr>
            <p:nvPr/>
          </p:nvSpPr>
          <p:spPr bwMode="auto">
            <a:xfrm>
              <a:off x="3682" y="3520"/>
              <a:ext cx="8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73773" name="Line 13"/>
            <p:cNvSpPr>
              <a:spLocks noChangeShapeType="1"/>
            </p:cNvSpPr>
            <p:nvPr/>
          </p:nvSpPr>
          <p:spPr bwMode="auto">
            <a:xfrm flipV="1">
              <a:off x="3690" y="3808"/>
              <a:ext cx="74" cy="13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73774" name="Line 14"/>
            <p:cNvSpPr>
              <a:spLocks noChangeShapeType="1"/>
            </p:cNvSpPr>
            <p:nvPr/>
          </p:nvSpPr>
          <p:spPr bwMode="auto">
            <a:xfrm>
              <a:off x="4404" y="3935"/>
              <a:ext cx="91" cy="19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73775" name="Freeform 15"/>
            <p:cNvSpPr>
              <a:spLocks/>
            </p:cNvSpPr>
            <p:nvPr/>
          </p:nvSpPr>
          <p:spPr bwMode="auto">
            <a:xfrm>
              <a:off x="811" y="3413"/>
              <a:ext cx="139" cy="148"/>
            </a:xfrm>
            <a:custGeom>
              <a:avLst/>
              <a:gdLst/>
              <a:ahLst/>
              <a:cxnLst>
                <a:cxn ang="0">
                  <a:pos x="82" y="148"/>
                </a:cxn>
                <a:cxn ang="0">
                  <a:pos x="0" y="57"/>
                </a:cxn>
                <a:cxn ang="0">
                  <a:pos x="57" y="0"/>
                </a:cxn>
                <a:cxn ang="0">
                  <a:pos x="139" y="90"/>
                </a:cxn>
                <a:cxn ang="0">
                  <a:pos x="82" y="148"/>
                </a:cxn>
              </a:cxnLst>
              <a:rect l="0" t="0" r="r" b="b"/>
              <a:pathLst>
                <a:path w="139" h="148">
                  <a:moveTo>
                    <a:pt x="82" y="148"/>
                  </a:moveTo>
                  <a:lnTo>
                    <a:pt x="0" y="57"/>
                  </a:lnTo>
                  <a:lnTo>
                    <a:pt x="57" y="0"/>
                  </a:lnTo>
                  <a:lnTo>
                    <a:pt x="139" y="90"/>
                  </a:lnTo>
                  <a:lnTo>
                    <a:pt x="82" y="148"/>
                  </a:lnTo>
                  <a:close/>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373776" name="Line 16"/>
            <p:cNvSpPr>
              <a:spLocks noChangeShapeType="1"/>
            </p:cNvSpPr>
            <p:nvPr/>
          </p:nvSpPr>
          <p:spPr bwMode="auto">
            <a:xfrm>
              <a:off x="3764" y="3403"/>
              <a:ext cx="0" cy="227"/>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73777" name="Line 17"/>
            <p:cNvSpPr>
              <a:spLocks noChangeShapeType="1"/>
            </p:cNvSpPr>
            <p:nvPr/>
          </p:nvSpPr>
          <p:spPr bwMode="auto">
            <a:xfrm>
              <a:off x="3764" y="3405"/>
              <a:ext cx="91"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73778" name="Line 18"/>
            <p:cNvSpPr>
              <a:spLocks noChangeShapeType="1"/>
            </p:cNvSpPr>
            <p:nvPr/>
          </p:nvSpPr>
          <p:spPr bwMode="auto">
            <a:xfrm>
              <a:off x="3764" y="3630"/>
              <a:ext cx="91"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73779" name="Line 19"/>
            <p:cNvSpPr>
              <a:spLocks noChangeShapeType="1"/>
            </p:cNvSpPr>
            <p:nvPr/>
          </p:nvSpPr>
          <p:spPr bwMode="auto">
            <a:xfrm>
              <a:off x="3767" y="3656"/>
              <a:ext cx="0" cy="28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73780" name="Line 20"/>
            <p:cNvSpPr>
              <a:spLocks noChangeShapeType="1"/>
            </p:cNvSpPr>
            <p:nvPr/>
          </p:nvSpPr>
          <p:spPr bwMode="auto">
            <a:xfrm>
              <a:off x="3767" y="3658"/>
              <a:ext cx="91"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373781" name="Line 21"/>
            <p:cNvSpPr>
              <a:spLocks noChangeShapeType="1"/>
            </p:cNvSpPr>
            <p:nvPr/>
          </p:nvSpPr>
          <p:spPr bwMode="auto">
            <a:xfrm>
              <a:off x="3767" y="3941"/>
              <a:ext cx="91" cy="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pic>
          <p:nvPicPr>
            <p:cNvPr id="373782" name="Picture 22" descr="27_04a"/>
            <p:cNvPicPr>
              <a:picLocks noChangeAspect="1" noChangeArrowheads="1"/>
            </p:cNvPicPr>
            <p:nvPr/>
          </p:nvPicPr>
          <p:blipFill>
            <a:blip r:embed="rId4"/>
            <a:srcRect l="27000" t="7500" r="27000" b="7500"/>
            <a:stretch>
              <a:fillRect/>
            </a:stretch>
          </p:blipFill>
          <p:spPr bwMode="auto">
            <a:xfrm rot="-5400000">
              <a:off x="1463" y="3556"/>
              <a:ext cx="567" cy="785"/>
            </a:xfrm>
            <a:prstGeom prst="rect">
              <a:avLst/>
            </a:prstGeom>
            <a:noFill/>
            <a:ln w="9525">
              <a:noFill/>
              <a:miter lim="800000"/>
              <a:headEnd/>
              <a:tailEnd/>
            </a:ln>
            <a:effectLst/>
          </p:spPr>
        </p:pic>
      </p:grpSp>
      <p:grpSp>
        <p:nvGrpSpPr>
          <p:cNvPr id="3" name="Group 57"/>
          <p:cNvGrpSpPr>
            <a:grpSpLocks/>
          </p:cNvGrpSpPr>
          <p:nvPr/>
        </p:nvGrpSpPr>
        <p:grpSpPr bwMode="auto">
          <a:xfrm>
            <a:off x="612775" y="4446588"/>
            <a:ext cx="8410575" cy="2265362"/>
            <a:chOff x="246" y="2801"/>
            <a:chExt cx="5298" cy="1427"/>
          </a:xfrm>
        </p:grpSpPr>
        <p:pic>
          <p:nvPicPr>
            <p:cNvPr id="373784" name="Picture 24"/>
            <p:cNvPicPr>
              <a:picLocks noChangeAspect="1" noChangeArrowheads="1"/>
            </p:cNvPicPr>
            <p:nvPr/>
          </p:nvPicPr>
          <p:blipFill>
            <a:blip r:embed="rId5"/>
            <a:srcRect t="40500" b="30000"/>
            <a:stretch>
              <a:fillRect/>
            </a:stretch>
          </p:blipFill>
          <p:spPr bwMode="auto">
            <a:xfrm>
              <a:off x="246" y="3057"/>
              <a:ext cx="5298" cy="1171"/>
            </a:xfrm>
            <a:prstGeom prst="rect">
              <a:avLst/>
            </a:prstGeom>
            <a:noFill/>
            <a:ln w="9525">
              <a:noFill/>
              <a:miter lim="800000"/>
              <a:headEnd/>
              <a:tailEnd/>
            </a:ln>
          </p:spPr>
        </p:pic>
        <p:sp>
          <p:nvSpPr>
            <p:cNvPr id="373799" name="Rectangle 39"/>
            <p:cNvSpPr>
              <a:spLocks noChangeArrowheads="1"/>
            </p:cNvSpPr>
            <p:nvPr/>
          </p:nvSpPr>
          <p:spPr bwMode="auto">
            <a:xfrm>
              <a:off x="1120" y="2806"/>
              <a:ext cx="1512" cy="139"/>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l">
                <a:lnSpc>
                  <a:spcPct val="85000"/>
                </a:lnSpc>
              </a:pPr>
              <a:r>
                <a:rPr lang="en-US" sz="1700" b="1">
                  <a:solidFill>
                    <a:srgbClr val="CC0000"/>
                  </a:solidFill>
                </a:rPr>
                <a:t>Gram-negative bacteria</a:t>
              </a:r>
              <a:endParaRPr lang="en-US" sz="1400">
                <a:solidFill>
                  <a:schemeClr val="tx2"/>
                </a:solidFill>
              </a:endParaRPr>
            </a:p>
          </p:txBody>
        </p:sp>
        <p:pic>
          <p:nvPicPr>
            <p:cNvPr id="373800" name="Picture 40" descr="27_04c"/>
            <p:cNvPicPr>
              <a:picLocks noChangeAspect="1" noChangeArrowheads="1"/>
            </p:cNvPicPr>
            <p:nvPr/>
          </p:nvPicPr>
          <p:blipFill>
            <a:blip r:embed="rId6"/>
            <a:srcRect l="27000" t="7500" r="27000" b="7500"/>
            <a:stretch>
              <a:fillRect/>
            </a:stretch>
          </p:blipFill>
          <p:spPr bwMode="auto">
            <a:xfrm rot="-5400000">
              <a:off x="1458" y="3437"/>
              <a:ext cx="564" cy="782"/>
            </a:xfrm>
            <a:prstGeom prst="rect">
              <a:avLst/>
            </a:prstGeom>
            <a:noFill/>
            <a:ln w="9525">
              <a:noFill/>
              <a:miter lim="800000"/>
              <a:headEnd/>
              <a:tailEnd/>
            </a:ln>
            <a:effectLst/>
          </p:spPr>
        </p:pic>
        <p:pic>
          <p:nvPicPr>
            <p:cNvPr id="373796" name="Picture 36"/>
            <p:cNvPicPr>
              <a:picLocks noChangeAspect="1" noChangeArrowheads="1"/>
            </p:cNvPicPr>
            <p:nvPr/>
          </p:nvPicPr>
          <p:blipFill>
            <a:blip r:embed="rId7"/>
            <a:srcRect/>
            <a:stretch>
              <a:fillRect/>
            </a:stretch>
          </p:blipFill>
          <p:spPr bwMode="auto">
            <a:xfrm>
              <a:off x="2302" y="3174"/>
              <a:ext cx="1568" cy="1016"/>
            </a:xfrm>
            <a:prstGeom prst="rect">
              <a:avLst/>
            </a:prstGeom>
            <a:noFill/>
            <a:ln w="9525">
              <a:noFill/>
              <a:miter lim="800000"/>
              <a:headEnd/>
              <a:tailEnd/>
            </a:ln>
            <a:effectLst/>
          </p:spPr>
        </p:pic>
        <p:sp>
          <p:nvSpPr>
            <p:cNvPr id="373785" name="Rectangle 25"/>
            <p:cNvSpPr>
              <a:spLocks noChangeArrowheads="1"/>
            </p:cNvSpPr>
            <p:nvPr/>
          </p:nvSpPr>
          <p:spPr bwMode="auto">
            <a:xfrm>
              <a:off x="2924" y="3722"/>
              <a:ext cx="759" cy="134"/>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a:solidFill>
                    <a:srgbClr val="000000"/>
                  </a:solidFill>
                </a:rPr>
                <a:t>peptidoglycan</a:t>
              </a:r>
              <a:endParaRPr lang="en-US" sz="1400" b="1"/>
            </a:p>
          </p:txBody>
        </p:sp>
        <p:sp>
          <p:nvSpPr>
            <p:cNvPr id="373787" name="Rectangle 27"/>
            <p:cNvSpPr>
              <a:spLocks noChangeArrowheads="1"/>
            </p:cNvSpPr>
            <p:nvPr/>
          </p:nvSpPr>
          <p:spPr bwMode="auto">
            <a:xfrm>
              <a:off x="3208" y="3931"/>
              <a:ext cx="567" cy="241"/>
            </a:xfrm>
            <a:prstGeom prst="rect">
              <a:avLst/>
            </a:prstGeom>
            <a:noFill/>
            <a:ln w="9525">
              <a:noFill/>
              <a:miter lim="800000"/>
              <a:headEnd/>
              <a:tailEnd/>
            </a:ln>
          </p:spPr>
          <p:txBody>
            <a:bodyPr wrap="none" lIns="0" tIns="0" rIns="0" bIns="0">
              <a:prstTxWarp prst="textNoShape">
                <a:avLst/>
              </a:prstTxWarp>
              <a:spAutoFit/>
            </a:bodyPr>
            <a:lstStyle/>
            <a:p>
              <a:pPr algn="r"/>
              <a:r>
                <a:rPr lang="en-US" sz="1400" b="1">
                  <a:solidFill>
                    <a:srgbClr val="000000"/>
                  </a:solidFill>
                </a:rPr>
                <a:t>plasma</a:t>
              </a:r>
            </a:p>
            <a:p>
              <a:pPr algn="r">
                <a:lnSpc>
                  <a:spcPct val="80000"/>
                </a:lnSpc>
              </a:pPr>
              <a:r>
                <a:rPr lang="en-US" sz="1400" b="1">
                  <a:solidFill>
                    <a:srgbClr val="000000"/>
                  </a:solidFill>
                </a:rPr>
                <a:t>membrane</a:t>
              </a:r>
              <a:endParaRPr lang="en-US" sz="1400" b="1"/>
            </a:p>
          </p:txBody>
        </p:sp>
        <p:sp>
          <p:nvSpPr>
            <p:cNvPr id="373788" name="Rectangle 28"/>
            <p:cNvSpPr>
              <a:spLocks noChangeArrowheads="1"/>
            </p:cNvSpPr>
            <p:nvPr/>
          </p:nvSpPr>
          <p:spPr bwMode="auto">
            <a:xfrm>
              <a:off x="3209" y="3340"/>
              <a:ext cx="567" cy="214"/>
            </a:xfrm>
            <a:prstGeom prst="rect">
              <a:avLst/>
            </a:prstGeom>
            <a:noFill/>
            <a:ln w="9525">
              <a:noFill/>
              <a:miter lim="800000"/>
              <a:headEnd/>
              <a:tailEnd/>
            </a:ln>
          </p:spPr>
          <p:txBody>
            <a:bodyPr wrap="none" lIns="0" tIns="0" rIns="0" bIns="0">
              <a:prstTxWarp prst="textNoShape">
                <a:avLst/>
              </a:prstTxWarp>
              <a:spAutoFit/>
            </a:bodyPr>
            <a:lstStyle/>
            <a:p>
              <a:pPr algn="r">
                <a:lnSpc>
                  <a:spcPct val="80000"/>
                </a:lnSpc>
              </a:pPr>
              <a:r>
                <a:rPr lang="en-US" sz="1400" b="1">
                  <a:solidFill>
                    <a:srgbClr val="000000"/>
                  </a:solidFill>
                </a:rPr>
                <a:t>outer</a:t>
              </a:r>
            </a:p>
            <a:p>
              <a:pPr algn="r">
                <a:lnSpc>
                  <a:spcPct val="80000"/>
                </a:lnSpc>
              </a:pPr>
              <a:r>
                <a:rPr lang="en-US" sz="1400" b="1">
                  <a:solidFill>
                    <a:srgbClr val="000000"/>
                  </a:solidFill>
                </a:rPr>
                <a:t>membrane</a:t>
              </a:r>
              <a:endParaRPr lang="en-US" sz="1400" b="1"/>
            </a:p>
          </p:txBody>
        </p:sp>
        <p:sp>
          <p:nvSpPr>
            <p:cNvPr id="373792" name="Line 32"/>
            <p:cNvSpPr>
              <a:spLocks noChangeShapeType="1"/>
            </p:cNvSpPr>
            <p:nvPr/>
          </p:nvSpPr>
          <p:spPr bwMode="auto">
            <a:xfrm>
              <a:off x="3704" y="3463"/>
              <a:ext cx="7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73793" name="Line 33"/>
            <p:cNvSpPr>
              <a:spLocks noChangeShapeType="1"/>
            </p:cNvSpPr>
            <p:nvPr/>
          </p:nvSpPr>
          <p:spPr bwMode="auto">
            <a:xfrm>
              <a:off x="3704" y="3792"/>
              <a:ext cx="7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73794" name="Rectangle 34"/>
            <p:cNvSpPr>
              <a:spLocks noChangeArrowheads="1"/>
            </p:cNvSpPr>
            <p:nvPr/>
          </p:nvSpPr>
          <p:spPr bwMode="auto">
            <a:xfrm>
              <a:off x="4254" y="2801"/>
              <a:ext cx="1077" cy="268"/>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a:solidFill>
                    <a:srgbClr val="000000"/>
                  </a:solidFill>
                </a:rPr>
                <a:t>outer membrane of </a:t>
              </a:r>
              <a:br>
                <a:rPr lang="en-US" sz="1400" b="1">
                  <a:solidFill>
                    <a:srgbClr val="000000"/>
                  </a:solidFill>
                </a:rPr>
              </a:br>
              <a:r>
                <a:rPr lang="en-US" sz="1400" b="1">
                  <a:solidFill>
                    <a:srgbClr val="000000"/>
                  </a:solidFill>
                </a:rPr>
                <a:t>lipopolysaccharides</a:t>
              </a:r>
            </a:p>
          </p:txBody>
        </p:sp>
        <p:sp>
          <p:nvSpPr>
            <p:cNvPr id="373795" name="Freeform 35"/>
            <p:cNvSpPr>
              <a:spLocks/>
            </p:cNvSpPr>
            <p:nvPr/>
          </p:nvSpPr>
          <p:spPr bwMode="auto">
            <a:xfrm>
              <a:off x="4379" y="3079"/>
              <a:ext cx="293" cy="401"/>
            </a:xfrm>
            <a:custGeom>
              <a:avLst/>
              <a:gdLst/>
              <a:ahLst/>
              <a:cxnLst>
                <a:cxn ang="0">
                  <a:pos x="422" y="402"/>
                </a:cxn>
                <a:cxn ang="0">
                  <a:pos x="0" y="0"/>
                </a:cxn>
                <a:cxn ang="0">
                  <a:pos x="341" y="583"/>
                </a:cxn>
              </a:cxnLst>
              <a:rect l="0" t="0" r="r" b="b"/>
              <a:pathLst>
                <a:path w="422" h="583">
                  <a:moveTo>
                    <a:pt x="422" y="402"/>
                  </a:moveTo>
                  <a:lnTo>
                    <a:pt x="0" y="0"/>
                  </a:lnTo>
                  <a:lnTo>
                    <a:pt x="341" y="583"/>
                  </a:lnTo>
                </a:path>
              </a:pathLst>
            </a:custGeom>
            <a:noFill/>
            <a:ln w="12700">
              <a:solidFill>
                <a:srgbClr val="000000"/>
              </a:solidFill>
              <a:prstDash val="solid"/>
              <a:round/>
              <a:headEnd/>
              <a:tailEnd/>
            </a:ln>
          </p:spPr>
          <p:txBody>
            <a:bodyPr>
              <a:prstTxWarp prst="textNoShape">
                <a:avLst/>
              </a:prstTxWarp>
            </a:bodyPr>
            <a:lstStyle/>
            <a:p>
              <a:endParaRPr lang="en-US"/>
            </a:p>
          </p:txBody>
        </p:sp>
        <p:sp>
          <p:nvSpPr>
            <p:cNvPr id="373797" name="Line 37"/>
            <p:cNvSpPr>
              <a:spLocks noChangeShapeType="1"/>
            </p:cNvSpPr>
            <p:nvPr/>
          </p:nvSpPr>
          <p:spPr bwMode="auto">
            <a:xfrm>
              <a:off x="3787" y="4186"/>
              <a:ext cx="86" cy="0"/>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73801" name="Line 41"/>
            <p:cNvSpPr>
              <a:spLocks noChangeShapeType="1"/>
            </p:cNvSpPr>
            <p:nvPr/>
          </p:nvSpPr>
          <p:spPr bwMode="auto">
            <a:xfrm>
              <a:off x="3704" y="4055"/>
              <a:ext cx="7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73802" name="Rectangle 42"/>
            <p:cNvSpPr>
              <a:spLocks noChangeArrowheads="1"/>
            </p:cNvSpPr>
            <p:nvPr/>
          </p:nvSpPr>
          <p:spPr bwMode="auto">
            <a:xfrm>
              <a:off x="2237" y="3166"/>
              <a:ext cx="278" cy="92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73786" name="Rectangle 26"/>
            <p:cNvSpPr>
              <a:spLocks noChangeArrowheads="1"/>
            </p:cNvSpPr>
            <p:nvPr/>
          </p:nvSpPr>
          <p:spPr bwMode="auto">
            <a:xfrm>
              <a:off x="2372" y="3469"/>
              <a:ext cx="430" cy="134"/>
            </a:xfrm>
            <a:prstGeom prst="rect">
              <a:avLst/>
            </a:prstGeom>
            <a:noFill/>
            <a:ln w="9525">
              <a:noFill/>
              <a:miter lim="800000"/>
              <a:headEnd/>
              <a:tailEnd/>
            </a:ln>
          </p:spPr>
          <p:txBody>
            <a:bodyPr wrap="none" lIns="0" tIns="0" rIns="0" bIns="0">
              <a:prstTxWarp prst="textNoShape">
                <a:avLst/>
              </a:prstTxWarp>
              <a:spAutoFit/>
            </a:bodyPr>
            <a:lstStyle/>
            <a:p>
              <a:pPr algn="l"/>
              <a:r>
                <a:rPr lang="en-US" sz="1400" b="1">
                  <a:solidFill>
                    <a:srgbClr val="000000"/>
                  </a:solidFill>
                </a:rPr>
                <a:t>cell wall</a:t>
              </a:r>
              <a:endParaRPr lang="en-US" sz="1400" b="1"/>
            </a:p>
          </p:txBody>
        </p:sp>
        <p:grpSp>
          <p:nvGrpSpPr>
            <p:cNvPr id="4" name="Group 47"/>
            <p:cNvGrpSpPr>
              <a:grpSpLocks/>
            </p:cNvGrpSpPr>
            <p:nvPr/>
          </p:nvGrpSpPr>
          <p:grpSpPr bwMode="auto">
            <a:xfrm>
              <a:off x="2820" y="3167"/>
              <a:ext cx="176" cy="737"/>
              <a:chOff x="2820" y="1395"/>
              <a:chExt cx="176" cy="737"/>
            </a:xfrm>
          </p:grpSpPr>
          <p:sp>
            <p:nvSpPr>
              <p:cNvPr id="373804" name="Freeform 44"/>
              <p:cNvSpPr>
                <a:spLocks/>
              </p:cNvSpPr>
              <p:nvPr/>
            </p:nvSpPr>
            <p:spPr bwMode="auto">
              <a:xfrm>
                <a:off x="2891" y="1395"/>
                <a:ext cx="105" cy="737"/>
              </a:xfrm>
              <a:custGeom>
                <a:avLst/>
                <a:gdLst/>
                <a:ahLst/>
                <a:cxnLst>
                  <a:cxn ang="0">
                    <a:pos x="105" y="0"/>
                  </a:cxn>
                  <a:cxn ang="0">
                    <a:pos x="0" y="0"/>
                  </a:cxn>
                  <a:cxn ang="0">
                    <a:pos x="0" y="670"/>
                  </a:cxn>
                  <a:cxn ang="0">
                    <a:pos x="101" y="670"/>
                  </a:cxn>
                </a:cxnLst>
                <a:rect l="0" t="0" r="r" b="b"/>
                <a:pathLst>
                  <a:path w="105" h="670">
                    <a:moveTo>
                      <a:pt x="105" y="0"/>
                    </a:moveTo>
                    <a:lnTo>
                      <a:pt x="0" y="0"/>
                    </a:lnTo>
                    <a:lnTo>
                      <a:pt x="0" y="670"/>
                    </a:lnTo>
                    <a:lnTo>
                      <a:pt x="101" y="670"/>
                    </a:lnTo>
                  </a:path>
                </a:pathLst>
              </a:custGeom>
              <a:noFill/>
              <a:ln w="12700" cap="flat" cmpd="sng">
                <a:solidFill>
                  <a:srgbClr val="000000"/>
                </a:solidFill>
                <a:prstDash val="solid"/>
                <a:round/>
                <a:headEnd/>
                <a:tailEnd/>
              </a:ln>
              <a:effectLst/>
            </p:spPr>
            <p:txBody>
              <a:bodyPr wrap="none" anchor="ctr">
                <a:prstTxWarp prst="textNoShape">
                  <a:avLst/>
                </a:prstTxWarp>
              </a:bodyPr>
              <a:lstStyle/>
              <a:p>
                <a:endParaRPr lang="en-US"/>
              </a:p>
            </p:txBody>
          </p:sp>
          <p:sp>
            <p:nvSpPr>
              <p:cNvPr id="373805" name="Line 45"/>
              <p:cNvSpPr>
                <a:spLocks noChangeShapeType="1"/>
              </p:cNvSpPr>
              <p:nvPr/>
            </p:nvSpPr>
            <p:spPr bwMode="auto">
              <a:xfrm>
                <a:off x="2820" y="1768"/>
                <a:ext cx="73" cy="1"/>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373812" name="Freeform 52"/>
            <p:cNvSpPr>
              <a:spLocks/>
            </p:cNvSpPr>
            <p:nvPr/>
          </p:nvSpPr>
          <p:spPr bwMode="auto">
            <a:xfrm>
              <a:off x="840" y="3364"/>
              <a:ext cx="139" cy="148"/>
            </a:xfrm>
            <a:custGeom>
              <a:avLst/>
              <a:gdLst/>
              <a:ahLst/>
              <a:cxnLst>
                <a:cxn ang="0">
                  <a:pos x="82" y="148"/>
                </a:cxn>
                <a:cxn ang="0">
                  <a:pos x="0" y="57"/>
                </a:cxn>
                <a:cxn ang="0">
                  <a:pos x="57" y="0"/>
                </a:cxn>
                <a:cxn ang="0">
                  <a:pos x="139" y="90"/>
                </a:cxn>
                <a:cxn ang="0">
                  <a:pos x="82" y="148"/>
                </a:cxn>
              </a:cxnLst>
              <a:rect l="0" t="0" r="r" b="b"/>
              <a:pathLst>
                <a:path w="139" h="148">
                  <a:moveTo>
                    <a:pt x="82" y="148"/>
                  </a:moveTo>
                  <a:lnTo>
                    <a:pt x="0" y="57"/>
                  </a:lnTo>
                  <a:lnTo>
                    <a:pt x="57" y="0"/>
                  </a:lnTo>
                  <a:lnTo>
                    <a:pt x="139" y="90"/>
                  </a:lnTo>
                  <a:lnTo>
                    <a:pt x="82" y="148"/>
                  </a:lnTo>
                  <a:close/>
                </a:path>
              </a:pathLst>
            </a:custGeom>
            <a:noFill/>
            <a:ln w="12700">
              <a:solidFill>
                <a:srgbClr val="000000"/>
              </a:solidFill>
              <a:prstDash val="solid"/>
              <a:round/>
              <a:headEnd/>
              <a:tailEnd/>
            </a:ln>
          </p:spPr>
          <p:txBody>
            <a:bodyPr>
              <a:prstTxWarp prst="textNoShape">
                <a:avLst/>
              </a:prstTxWarp>
            </a:bodyPr>
            <a:lstStyle/>
            <a:p>
              <a:endParaRPr lang="en-US"/>
            </a:p>
          </p:txBody>
        </p:sp>
      </p:grpSp>
      <p:sp>
        <p:nvSpPr>
          <p:cNvPr id="373816" name="Rectangle 56"/>
          <p:cNvSpPr>
            <a:spLocks noChangeArrowheads="1"/>
          </p:cNvSpPr>
          <p:nvPr/>
        </p:nvSpPr>
        <p:spPr bwMode="auto">
          <a:xfrm>
            <a:off x="3336925" y="3632200"/>
            <a:ext cx="5703888" cy="635000"/>
          </a:xfrm>
          <a:prstGeom prst="rect">
            <a:avLst/>
          </a:prstGeom>
          <a:solidFill>
            <a:srgbClr val="FFCC18"/>
          </a:solidFill>
          <a:ln w="9525">
            <a:noFill/>
            <a:miter lim="800000"/>
            <a:headEnd/>
            <a:tailEnd/>
          </a:ln>
          <a:effectLst/>
        </p:spPr>
        <p:txBody>
          <a:bodyPr wrap="none">
            <a:prstTxWarp prst="textNoShape">
              <a:avLst/>
            </a:prstTxWarp>
            <a:spAutoFit/>
          </a:bodyPr>
          <a:lstStyle/>
          <a:p>
            <a:pPr algn="l"/>
            <a:r>
              <a:rPr lang="en-US" sz="1700" b="1" u="sng">
                <a:solidFill>
                  <a:srgbClr val="000000"/>
                </a:solidFill>
              </a:rPr>
              <a:t>peptidoglycan</a:t>
            </a:r>
            <a:r>
              <a:rPr lang="en-US" sz="1700" b="1">
                <a:solidFill>
                  <a:srgbClr val="000000"/>
                </a:solidFill>
              </a:rPr>
              <a:t> = polysaccharides + amino acid chains</a:t>
            </a:r>
          </a:p>
          <a:p>
            <a:pPr algn="l">
              <a:lnSpc>
                <a:spcPct val="110000"/>
              </a:lnSpc>
            </a:pPr>
            <a:r>
              <a:rPr lang="en-US" sz="1700" b="1" u="sng">
                <a:solidFill>
                  <a:srgbClr val="000000"/>
                </a:solidFill>
              </a:rPr>
              <a:t>lipopolysaccharides</a:t>
            </a:r>
            <a:r>
              <a:rPr lang="en-US" sz="1700" b="1">
                <a:solidFill>
                  <a:srgbClr val="000000"/>
                </a:solidFill>
              </a:rPr>
              <a:t> = lipids + polysaccharides </a:t>
            </a:r>
          </a:p>
        </p:txBody>
      </p:sp>
    </p:spTree>
    <p:extLst>
      <p:ext uri="{BB962C8B-B14F-4D97-AF65-F5344CB8AC3E}">
        <p14:creationId xmlns:p14="http://schemas.microsoft.com/office/powerpoint/2010/main" val="36372515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0"/>
            <a:ext cx="6286500" cy="1143000"/>
          </a:xfrm>
        </p:spPr>
        <p:txBody>
          <a:bodyPr/>
          <a:lstStyle/>
          <a:p>
            <a:r>
              <a:rPr lang="en-US" dirty="0"/>
              <a:t>Prokaryotic metabolism</a:t>
            </a:r>
          </a:p>
        </p:txBody>
      </p:sp>
      <p:sp>
        <p:nvSpPr>
          <p:cNvPr id="374787" name="Rectangle 3" descr="Rectangle: Click to edit Master text styles&#10;Second level&#10;Third level&#10;Fourth level&#10;Fifth level"/>
          <p:cNvSpPr>
            <a:spLocks noGrp="1" noChangeArrowheads="1"/>
          </p:cNvSpPr>
          <p:nvPr>
            <p:ph type="body" idx="1"/>
          </p:nvPr>
        </p:nvSpPr>
        <p:spPr>
          <a:xfrm>
            <a:off x="290513" y="965200"/>
            <a:ext cx="8434387" cy="4419600"/>
          </a:xfrm>
        </p:spPr>
        <p:txBody>
          <a:bodyPr/>
          <a:lstStyle/>
          <a:p>
            <a:pPr>
              <a:lnSpc>
                <a:spcPct val="90000"/>
              </a:lnSpc>
            </a:pPr>
            <a:r>
              <a:rPr lang="en-US" dirty="0"/>
              <a:t>How do bacteria acquire their energy &amp; nutrients?</a:t>
            </a:r>
            <a:endParaRPr lang="en-US" u="sng" dirty="0"/>
          </a:p>
          <a:p>
            <a:pPr lvl="1">
              <a:lnSpc>
                <a:spcPct val="90000"/>
              </a:lnSpc>
            </a:pPr>
            <a:r>
              <a:rPr lang="en-US" u="sng" dirty="0" err="1">
                <a:solidFill>
                  <a:srgbClr val="CC0000"/>
                </a:solidFill>
              </a:rPr>
              <a:t>photo</a:t>
            </a:r>
            <a:r>
              <a:rPr lang="en-US" dirty="0" err="1">
                <a:solidFill>
                  <a:srgbClr val="CC0000"/>
                </a:solidFill>
              </a:rPr>
              <a:t>autotrophs</a:t>
            </a:r>
            <a:endParaRPr lang="en-US" dirty="0"/>
          </a:p>
          <a:p>
            <a:pPr lvl="2">
              <a:lnSpc>
                <a:spcPct val="90000"/>
              </a:lnSpc>
            </a:pPr>
            <a:r>
              <a:rPr lang="en-US" dirty="0">
                <a:solidFill>
                  <a:srgbClr val="006100"/>
                </a:solidFill>
              </a:rPr>
              <a:t>photosynthetic bacteria</a:t>
            </a:r>
            <a:endParaRPr lang="en-US" dirty="0"/>
          </a:p>
          <a:p>
            <a:pPr lvl="1">
              <a:lnSpc>
                <a:spcPct val="90000"/>
              </a:lnSpc>
            </a:pPr>
            <a:r>
              <a:rPr lang="en-US" u="sng" dirty="0" err="1">
                <a:solidFill>
                  <a:srgbClr val="CC0000"/>
                </a:solidFill>
              </a:rPr>
              <a:t>chemo</a:t>
            </a:r>
            <a:r>
              <a:rPr lang="en-US" dirty="0" err="1">
                <a:solidFill>
                  <a:srgbClr val="CC0000"/>
                </a:solidFill>
              </a:rPr>
              <a:t>autotrophs</a:t>
            </a:r>
            <a:endParaRPr lang="en-US" dirty="0"/>
          </a:p>
          <a:p>
            <a:pPr lvl="2">
              <a:lnSpc>
                <a:spcPct val="90000"/>
              </a:lnSpc>
            </a:pPr>
            <a:r>
              <a:rPr lang="en-US" dirty="0"/>
              <a:t>oxidize inorganic compounds</a:t>
            </a:r>
          </a:p>
          <a:p>
            <a:pPr lvl="3">
              <a:lnSpc>
                <a:spcPct val="90000"/>
              </a:lnSpc>
            </a:pPr>
            <a:r>
              <a:rPr lang="en-US" dirty="0"/>
              <a:t>nitrogen, sulfur, hydrogen…  </a:t>
            </a:r>
          </a:p>
          <a:p>
            <a:pPr lvl="1">
              <a:lnSpc>
                <a:spcPct val="90000"/>
              </a:lnSpc>
            </a:pPr>
            <a:r>
              <a:rPr lang="en-US" dirty="0" err="1">
                <a:solidFill>
                  <a:srgbClr val="CC0000"/>
                </a:solidFill>
              </a:rPr>
              <a:t>heterotrophs</a:t>
            </a:r>
            <a:endParaRPr lang="en-US" dirty="0"/>
          </a:p>
          <a:p>
            <a:pPr lvl="2">
              <a:lnSpc>
                <a:spcPct val="90000"/>
              </a:lnSpc>
            </a:pPr>
            <a:r>
              <a:rPr lang="en-US" dirty="0"/>
              <a:t>live on plant &amp; animal matter</a:t>
            </a:r>
          </a:p>
          <a:p>
            <a:pPr lvl="2">
              <a:lnSpc>
                <a:spcPct val="90000"/>
              </a:lnSpc>
            </a:pPr>
            <a:r>
              <a:rPr lang="en-US" dirty="0"/>
              <a:t>decomposers &amp; pathogens</a:t>
            </a:r>
          </a:p>
        </p:txBody>
      </p:sp>
      <p:pic>
        <p:nvPicPr>
          <p:cNvPr id="374788" name="Picture 4" descr="27_10"/>
          <p:cNvPicPr>
            <a:picLocks noChangeAspect="1" noChangeArrowheads="1"/>
          </p:cNvPicPr>
          <p:nvPr/>
        </p:nvPicPr>
        <p:blipFill>
          <a:blip r:embed="rId3"/>
          <a:srcRect l="3375" t="16499" r="5624" b="25500"/>
          <a:stretch>
            <a:fillRect/>
          </a:stretch>
        </p:blipFill>
        <p:spPr bwMode="auto">
          <a:xfrm>
            <a:off x="5564188" y="1879600"/>
            <a:ext cx="3460750" cy="16525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4789" name="Picture 5"/>
          <p:cNvPicPr>
            <a:picLocks noChangeAspect="1" noChangeArrowheads="1"/>
          </p:cNvPicPr>
          <p:nvPr/>
        </p:nvPicPr>
        <p:blipFill>
          <a:blip r:embed="rId4"/>
          <a:srcRect/>
          <a:stretch>
            <a:fillRect/>
          </a:stretch>
        </p:blipFill>
        <p:spPr bwMode="auto">
          <a:xfrm>
            <a:off x="6307138" y="4044950"/>
            <a:ext cx="2668587" cy="266858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0" name="Picture 6"/>
          <p:cNvPicPr>
            <a:picLocks noChangeAspect="1" noChangeArrowheads="1"/>
          </p:cNvPicPr>
          <p:nvPr/>
        </p:nvPicPr>
        <p:blipFill>
          <a:blip r:embed="rId5"/>
          <a:srcRect b="24187"/>
          <a:stretch>
            <a:fillRect/>
          </a:stretch>
        </p:blipFill>
        <p:spPr bwMode="auto">
          <a:xfrm>
            <a:off x="4348163" y="5594350"/>
            <a:ext cx="1725612" cy="119221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2" name="Picture 8"/>
          <p:cNvPicPr>
            <a:picLocks noChangeAspect="1" noChangeArrowheads="1"/>
          </p:cNvPicPr>
          <p:nvPr/>
        </p:nvPicPr>
        <p:blipFill>
          <a:blip r:embed="rId6"/>
          <a:srcRect l="2322" r="2322" b="3104"/>
          <a:stretch>
            <a:fillRect/>
          </a:stretch>
        </p:blipFill>
        <p:spPr bwMode="auto">
          <a:xfrm>
            <a:off x="2630488" y="5597525"/>
            <a:ext cx="1563687" cy="1189038"/>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74793" name="Picture 9"/>
          <p:cNvPicPr>
            <a:picLocks noChangeAspect="1" noChangeArrowheads="1"/>
          </p:cNvPicPr>
          <p:nvPr/>
        </p:nvPicPr>
        <p:blipFill>
          <a:blip r:embed="rId7"/>
          <a:srcRect b="2251"/>
          <a:stretch>
            <a:fillRect/>
          </a:stretch>
        </p:blipFill>
        <p:spPr bwMode="auto">
          <a:xfrm>
            <a:off x="860425" y="5600700"/>
            <a:ext cx="1617663" cy="1185863"/>
          </a:xfrm>
          <a:prstGeom prst="rect">
            <a:avLst/>
          </a:prstGeom>
          <a:noFill/>
          <a:ln w="9525">
            <a:noFill/>
            <a:miter lim="800000"/>
            <a:headEnd/>
            <a:tailEnd/>
          </a:ln>
          <a:effectLst>
            <a:outerShdw blurRad="63500" dist="35921" dir="2700000" algn="ctr" rotWithShape="0">
              <a:srgbClr val="000000">
                <a:alpha val="75000"/>
              </a:srgbClr>
            </a:outerShdw>
          </a:effectLst>
        </p:spPr>
      </p:pic>
    </p:spTree>
    <p:extLst>
      <p:ext uri="{BB962C8B-B14F-4D97-AF65-F5344CB8AC3E}">
        <p14:creationId xmlns:p14="http://schemas.microsoft.com/office/powerpoint/2010/main" val="33768343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0" y="0"/>
            <a:ext cx="6896100" cy="1143000"/>
          </a:xfrm>
        </p:spPr>
        <p:txBody>
          <a:bodyPr/>
          <a:lstStyle/>
          <a:p>
            <a:r>
              <a:rPr lang="en-US" dirty="0"/>
              <a:t>Genetic variation in bacteria</a:t>
            </a:r>
          </a:p>
        </p:txBody>
      </p:sp>
      <p:sp>
        <p:nvSpPr>
          <p:cNvPr id="376835" name="Rectangle 3" descr="Rectangle: Click to edit Master text styles&#10;Second level&#10;Third level&#10;Fourth level&#10;Fifth level"/>
          <p:cNvSpPr>
            <a:spLocks noGrp="1" noChangeArrowheads="1"/>
          </p:cNvSpPr>
          <p:nvPr>
            <p:ph type="body" idx="1"/>
          </p:nvPr>
        </p:nvSpPr>
        <p:spPr>
          <a:xfrm>
            <a:off x="777875" y="1016000"/>
            <a:ext cx="8213725" cy="5486400"/>
          </a:xfrm>
        </p:spPr>
        <p:txBody>
          <a:bodyPr>
            <a:normAutofit lnSpcReduction="10000"/>
          </a:bodyPr>
          <a:lstStyle/>
          <a:p>
            <a:r>
              <a:rPr lang="en-US" sz="2600" dirty="0"/>
              <a:t>Mutations</a:t>
            </a:r>
          </a:p>
          <a:p>
            <a:pPr lvl="1"/>
            <a:r>
              <a:rPr lang="en-US" sz="2400" dirty="0"/>
              <a:t>bacteria can reproduce every 20 minutes</a:t>
            </a:r>
          </a:p>
          <a:p>
            <a:pPr marL="1085850" lvl="2"/>
            <a:r>
              <a:rPr lang="en-US" dirty="0"/>
              <a:t>binary fission</a:t>
            </a:r>
          </a:p>
          <a:p>
            <a:pPr lvl="1"/>
            <a:r>
              <a:rPr lang="en-US" sz="2400" dirty="0"/>
              <a:t>error rate in copying DNA</a:t>
            </a:r>
          </a:p>
          <a:p>
            <a:pPr marL="1085850" lvl="2"/>
            <a:r>
              <a:rPr lang="en-US" dirty="0"/>
              <a:t>1 in every 200 bacteria has a mutation</a:t>
            </a:r>
          </a:p>
          <a:p>
            <a:pPr marL="1085850" lvl="2"/>
            <a:r>
              <a:rPr lang="en-US" dirty="0"/>
              <a:t>you have billions of </a:t>
            </a:r>
            <a:r>
              <a:rPr lang="en-US" i="1" dirty="0"/>
              <a:t>E. coli</a:t>
            </a:r>
            <a:r>
              <a:rPr lang="en-US" dirty="0"/>
              <a:t> in your gut</a:t>
            </a:r>
            <a:r>
              <a:rPr lang="en-US" i="1" dirty="0"/>
              <a:t>!</a:t>
            </a:r>
            <a:endParaRPr lang="en-US" i="1" dirty="0" smtClean="0"/>
          </a:p>
          <a:p>
            <a:r>
              <a:rPr lang="en-US" sz="2400" dirty="0" smtClean="0"/>
              <a:t>Genetic </a:t>
            </a:r>
            <a:r>
              <a:rPr lang="en-US" sz="2400" dirty="0"/>
              <a:t>recombination</a:t>
            </a:r>
          </a:p>
          <a:p>
            <a:pPr lvl="1"/>
            <a:r>
              <a:rPr lang="en-US" sz="2400" dirty="0"/>
              <a:t>bacteria swap genes</a:t>
            </a:r>
          </a:p>
          <a:p>
            <a:pPr marL="1085850" lvl="2"/>
            <a:r>
              <a:rPr lang="en-US" dirty="0"/>
              <a:t>plasmids</a:t>
            </a:r>
          </a:p>
          <a:p>
            <a:pPr marL="1428750" lvl="3"/>
            <a:r>
              <a:rPr lang="en-US" sz="2400" dirty="0"/>
              <a:t>small supplemental </a:t>
            </a:r>
            <a:br>
              <a:rPr lang="en-US" sz="2400" dirty="0"/>
            </a:br>
            <a:r>
              <a:rPr lang="en-US" sz="2400" dirty="0"/>
              <a:t>circles of DNA</a:t>
            </a:r>
          </a:p>
          <a:p>
            <a:pPr marL="1085850" lvl="2"/>
            <a:r>
              <a:rPr lang="en-US" u="sng" dirty="0">
                <a:solidFill>
                  <a:srgbClr val="CC0000"/>
                </a:solidFill>
              </a:rPr>
              <a:t>conjugation</a:t>
            </a:r>
            <a:endParaRPr lang="en-US" dirty="0"/>
          </a:p>
          <a:p>
            <a:pPr marL="1428750" lvl="3"/>
            <a:r>
              <a:rPr lang="en-US" sz="2400" dirty="0"/>
              <a:t>direct transfer of DNA</a:t>
            </a:r>
          </a:p>
        </p:txBody>
      </p:sp>
      <p:sp>
        <p:nvSpPr>
          <p:cNvPr id="376838" name="Oval 6"/>
          <p:cNvSpPr>
            <a:spLocks noChangeArrowheads="1"/>
          </p:cNvSpPr>
          <p:nvPr/>
        </p:nvSpPr>
        <p:spPr bwMode="auto">
          <a:xfrm>
            <a:off x="4876800" y="4800600"/>
            <a:ext cx="3962400" cy="1828800"/>
          </a:xfrm>
          <a:prstGeom prst="ellipse">
            <a:avLst/>
          </a:prstGeom>
          <a:solidFill>
            <a:schemeClr val="accent1"/>
          </a:solidFill>
          <a:ln w="76200">
            <a:solidFill>
              <a:srgbClr val="FF400B"/>
            </a:solidFill>
            <a:round/>
            <a:headEnd/>
            <a:tailEnd/>
          </a:ln>
          <a:effectLst/>
        </p:spPr>
        <p:txBody>
          <a:bodyPr wrap="none" anchor="ctr">
            <a:prstTxWarp prst="textNoShape">
              <a:avLst/>
            </a:prstTxWarp>
          </a:bodyPr>
          <a:lstStyle/>
          <a:p>
            <a:endParaRPr lang="en-US"/>
          </a:p>
        </p:txBody>
      </p:sp>
      <p:sp>
        <p:nvSpPr>
          <p:cNvPr id="376839" name="Freeform 7"/>
          <p:cNvSpPr>
            <a:spLocks/>
          </p:cNvSpPr>
          <p:nvPr/>
        </p:nvSpPr>
        <p:spPr bwMode="auto">
          <a:xfrm flipH="1" flipV="1">
            <a:off x="5418138" y="5510213"/>
            <a:ext cx="1355725" cy="766762"/>
          </a:xfrm>
          <a:custGeom>
            <a:avLst/>
            <a:gdLst/>
            <a:ahLst/>
            <a:cxnLst>
              <a:cxn ang="0">
                <a:pos x="759" y="77"/>
              </a:cxn>
              <a:cxn ang="0">
                <a:pos x="310" y="77"/>
              </a:cxn>
              <a:cxn ang="0">
                <a:pos x="245" y="102"/>
              </a:cxn>
              <a:cxn ang="0">
                <a:pos x="179" y="118"/>
              </a:cxn>
              <a:cxn ang="0">
                <a:pos x="147" y="151"/>
              </a:cxn>
              <a:cxn ang="0">
                <a:pos x="90" y="233"/>
              </a:cxn>
              <a:cxn ang="0">
                <a:pos x="49" y="314"/>
              </a:cxn>
              <a:cxn ang="0">
                <a:pos x="0" y="494"/>
              </a:cxn>
              <a:cxn ang="0">
                <a:pos x="8" y="633"/>
              </a:cxn>
              <a:cxn ang="0">
                <a:pos x="106" y="845"/>
              </a:cxn>
              <a:cxn ang="0">
                <a:pos x="188" y="967"/>
              </a:cxn>
              <a:cxn ang="0">
                <a:pos x="498" y="1237"/>
              </a:cxn>
              <a:cxn ang="0">
                <a:pos x="620" y="1302"/>
              </a:cxn>
              <a:cxn ang="0">
                <a:pos x="816" y="1375"/>
              </a:cxn>
              <a:cxn ang="0">
                <a:pos x="963" y="1367"/>
              </a:cxn>
              <a:cxn ang="0">
                <a:pos x="1110" y="1302"/>
              </a:cxn>
              <a:cxn ang="0">
                <a:pos x="1428" y="1212"/>
              </a:cxn>
              <a:cxn ang="0">
                <a:pos x="2057" y="1179"/>
              </a:cxn>
              <a:cxn ang="0">
                <a:pos x="2147" y="1147"/>
              </a:cxn>
              <a:cxn ang="0">
                <a:pos x="2204" y="1114"/>
              </a:cxn>
              <a:cxn ang="0">
                <a:pos x="2261" y="1049"/>
              </a:cxn>
              <a:cxn ang="0">
                <a:pos x="2302" y="992"/>
              </a:cxn>
              <a:cxn ang="0">
                <a:pos x="2334" y="935"/>
              </a:cxn>
              <a:cxn ang="0">
                <a:pos x="2367" y="845"/>
              </a:cxn>
              <a:cxn ang="0">
                <a:pos x="2334" y="673"/>
              </a:cxn>
              <a:cxn ang="0">
                <a:pos x="2269" y="559"/>
              </a:cxn>
              <a:cxn ang="0">
                <a:pos x="2212" y="469"/>
              </a:cxn>
              <a:cxn ang="0">
                <a:pos x="2073" y="322"/>
              </a:cxn>
              <a:cxn ang="0">
                <a:pos x="2057" y="298"/>
              </a:cxn>
              <a:cxn ang="0">
                <a:pos x="2024" y="282"/>
              </a:cxn>
              <a:cxn ang="0">
                <a:pos x="1943" y="224"/>
              </a:cxn>
              <a:cxn ang="0">
                <a:pos x="1730" y="167"/>
              </a:cxn>
              <a:cxn ang="0">
                <a:pos x="1681" y="135"/>
              </a:cxn>
              <a:cxn ang="0">
                <a:pos x="1649" y="94"/>
              </a:cxn>
              <a:cxn ang="0">
                <a:pos x="1567" y="77"/>
              </a:cxn>
              <a:cxn ang="0">
                <a:pos x="1314" y="45"/>
              </a:cxn>
              <a:cxn ang="0">
                <a:pos x="1281" y="53"/>
              </a:cxn>
              <a:cxn ang="0">
                <a:pos x="1257" y="69"/>
              </a:cxn>
              <a:cxn ang="0">
                <a:pos x="1167" y="86"/>
              </a:cxn>
              <a:cxn ang="0">
                <a:pos x="759" y="77"/>
              </a:cxn>
            </a:cxnLst>
            <a:rect l="0" t="0" r="r" b="b"/>
            <a:pathLst>
              <a:path w="2373" h="1375">
                <a:moveTo>
                  <a:pt x="759" y="77"/>
                </a:moveTo>
                <a:cubicBezTo>
                  <a:pt x="596" y="71"/>
                  <a:pt x="471" y="61"/>
                  <a:pt x="310" y="77"/>
                </a:cubicBezTo>
                <a:cubicBezTo>
                  <a:pt x="286" y="79"/>
                  <a:pt x="267" y="96"/>
                  <a:pt x="245" y="102"/>
                </a:cubicBezTo>
                <a:cubicBezTo>
                  <a:pt x="223" y="107"/>
                  <a:pt x="179" y="118"/>
                  <a:pt x="179" y="118"/>
                </a:cubicBezTo>
                <a:cubicBezTo>
                  <a:pt x="157" y="183"/>
                  <a:pt x="189" y="108"/>
                  <a:pt x="147" y="151"/>
                </a:cubicBezTo>
                <a:cubicBezTo>
                  <a:pt x="123" y="174"/>
                  <a:pt x="105" y="203"/>
                  <a:pt x="90" y="233"/>
                </a:cubicBezTo>
                <a:cubicBezTo>
                  <a:pt x="76" y="258"/>
                  <a:pt x="59" y="286"/>
                  <a:pt x="49" y="314"/>
                </a:cubicBezTo>
                <a:cubicBezTo>
                  <a:pt x="27" y="372"/>
                  <a:pt x="18" y="434"/>
                  <a:pt x="0" y="494"/>
                </a:cubicBezTo>
                <a:cubicBezTo>
                  <a:pt x="2" y="540"/>
                  <a:pt x="3" y="586"/>
                  <a:pt x="8" y="633"/>
                </a:cubicBezTo>
                <a:cubicBezTo>
                  <a:pt x="15" y="708"/>
                  <a:pt x="64" y="784"/>
                  <a:pt x="106" y="845"/>
                </a:cubicBezTo>
                <a:cubicBezTo>
                  <a:pt x="133" y="884"/>
                  <a:pt x="158" y="928"/>
                  <a:pt x="188" y="967"/>
                </a:cubicBezTo>
                <a:cubicBezTo>
                  <a:pt x="273" y="1077"/>
                  <a:pt x="385" y="1156"/>
                  <a:pt x="498" y="1237"/>
                </a:cubicBezTo>
                <a:cubicBezTo>
                  <a:pt x="603" y="1312"/>
                  <a:pt x="453" y="1218"/>
                  <a:pt x="620" y="1302"/>
                </a:cubicBezTo>
                <a:cubicBezTo>
                  <a:pt x="689" y="1336"/>
                  <a:pt x="736" y="1363"/>
                  <a:pt x="816" y="1375"/>
                </a:cubicBezTo>
                <a:cubicBezTo>
                  <a:pt x="865" y="1372"/>
                  <a:pt x="914" y="1375"/>
                  <a:pt x="963" y="1367"/>
                </a:cubicBezTo>
                <a:cubicBezTo>
                  <a:pt x="1010" y="1358"/>
                  <a:pt x="1064" y="1319"/>
                  <a:pt x="1110" y="1302"/>
                </a:cubicBezTo>
                <a:cubicBezTo>
                  <a:pt x="1208" y="1263"/>
                  <a:pt x="1322" y="1223"/>
                  <a:pt x="1428" y="1212"/>
                </a:cubicBezTo>
                <a:cubicBezTo>
                  <a:pt x="1641" y="1188"/>
                  <a:pt x="1835" y="1183"/>
                  <a:pt x="2057" y="1179"/>
                </a:cubicBezTo>
                <a:cubicBezTo>
                  <a:pt x="2087" y="1164"/>
                  <a:pt x="2115" y="1157"/>
                  <a:pt x="2147" y="1147"/>
                </a:cubicBezTo>
                <a:cubicBezTo>
                  <a:pt x="2164" y="1134"/>
                  <a:pt x="2187" y="1128"/>
                  <a:pt x="2204" y="1114"/>
                </a:cubicBezTo>
                <a:cubicBezTo>
                  <a:pt x="2225" y="1095"/>
                  <a:pt x="2240" y="1068"/>
                  <a:pt x="2261" y="1049"/>
                </a:cubicBezTo>
                <a:cubicBezTo>
                  <a:pt x="2278" y="995"/>
                  <a:pt x="2254" y="1054"/>
                  <a:pt x="2302" y="992"/>
                </a:cubicBezTo>
                <a:cubicBezTo>
                  <a:pt x="2315" y="974"/>
                  <a:pt x="2321" y="953"/>
                  <a:pt x="2334" y="935"/>
                </a:cubicBezTo>
                <a:cubicBezTo>
                  <a:pt x="2343" y="901"/>
                  <a:pt x="2347" y="873"/>
                  <a:pt x="2367" y="845"/>
                </a:cubicBezTo>
                <a:cubicBezTo>
                  <a:pt x="2361" y="758"/>
                  <a:pt x="2373" y="731"/>
                  <a:pt x="2334" y="673"/>
                </a:cubicBezTo>
                <a:cubicBezTo>
                  <a:pt x="2320" y="631"/>
                  <a:pt x="2299" y="589"/>
                  <a:pt x="2269" y="559"/>
                </a:cubicBezTo>
                <a:cubicBezTo>
                  <a:pt x="2252" y="517"/>
                  <a:pt x="2237" y="504"/>
                  <a:pt x="2212" y="469"/>
                </a:cubicBezTo>
                <a:cubicBezTo>
                  <a:pt x="2189" y="401"/>
                  <a:pt x="2120" y="369"/>
                  <a:pt x="2073" y="322"/>
                </a:cubicBezTo>
                <a:cubicBezTo>
                  <a:pt x="2066" y="315"/>
                  <a:pt x="2064" y="304"/>
                  <a:pt x="2057" y="298"/>
                </a:cubicBezTo>
                <a:cubicBezTo>
                  <a:pt x="2047" y="290"/>
                  <a:pt x="2034" y="288"/>
                  <a:pt x="2024" y="282"/>
                </a:cubicBezTo>
                <a:cubicBezTo>
                  <a:pt x="1995" y="264"/>
                  <a:pt x="1972" y="238"/>
                  <a:pt x="1943" y="224"/>
                </a:cubicBezTo>
                <a:cubicBezTo>
                  <a:pt x="1877" y="190"/>
                  <a:pt x="1799" y="183"/>
                  <a:pt x="1730" y="167"/>
                </a:cubicBezTo>
                <a:cubicBezTo>
                  <a:pt x="1713" y="156"/>
                  <a:pt x="1694" y="149"/>
                  <a:pt x="1681" y="135"/>
                </a:cubicBezTo>
                <a:cubicBezTo>
                  <a:pt x="1669" y="122"/>
                  <a:pt x="1662" y="104"/>
                  <a:pt x="1649" y="94"/>
                </a:cubicBezTo>
                <a:cubicBezTo>
                  <a:pt x="1626" y="76"/>
                  <a:pt x="1594" y="81"/>
                  <a:pt x="1567" y="77"/>
                </a:cubicBezTo>
                <a:cubicBezTo>
                  <a:pt x="1516" y="0"/>
                  <a:pt x="1379" y="42"/>
                  <a:pt x="1314" y="45"/>
                </a:cubicBezTo>
                <a:cubicBezTo>
                  <a:pt x="1303" y="47"/>
                  <a:pt x="1291" y="48"/>
                  <a:pt x="1281" y="53"/>
                </a:cubicBezTo>
                <a:cubicBezTo>
                  <a:pt x="1272" y="56"/>
                  <a:pt x="1266" y="66"/>
                  <a:pt x="1257" y="69"/>
                </a:cubicBezTo>
                <a:cubicBezTo>
                  <a:pt x="1227" y="77"/>
                  <a:pt x="1196" y="77"/>
                  <a:pt x="1167" y="86"/>
                </a:cubicBezTo>
                <a:cubicBezTo>
                  <a:pt x="1031" y="78"/>
                  <a:pt x="894" y="62"/>
                  <a:pt x="759" y="77"/>
                </a:cubicBezTo>
                <a:close/>
              </a:path>
            </a:pathLst>
          </a:custGeom>
          <a:noFill/>
          <a:ln w="76200" cap="flat" cmpd="sng">
            <a:solidFill>
              <a:schemeClr val="tx2"/>
            </a:solidFill>
            <a:prstDash val="solid"/>
            <a:round/>
            <a:headEnd/>
            <a:tailEnd/>
          </a:ln>
          <a:effectLst/>
        </p:spPr>
        <p:txBody>
          <a:bodyPr wrap="none" anchor="ctr">
            <a:prstTxWarp prst="textNoShape">
              <a:avLst/>
            </a:prstTxWarp>
          </a:bodyPr>
          <a:lstStyle/>
          <a:p>
            <a:endParaRPr lang="en-US"/>
          </a:p>
        </p:txBody>
      </p:sp>
      <p:sp>
        <p:nvSpPr>
          <p:cNvPr id="376840" name="Oval 8"/>
          <p:cNvSpPr>
            <a:spLocks noChangeArrowheads="1"/>
          </p:cNvSpPr>
          <p:nvPr/>
        </p:nvSpPr>
        <p:spPr bwMode="auto">
          <a:xfrm>
            <a:off x="7977188" y="5299075"/>
            <a:ext cx="173037"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pic>
        <p:nvPicPr>
          <p:cNvPr id="376857" name="Picture 25"/>
          <p:cNvPicPr>
            <a:picLocks noChangeAspect="1" noChangeArrowheads="1"/>
          </p:cNvPicPr>
          <p:nvPr/>
        </p:nvPicPr>
        <p:blipFill>
          <a:blip r:embed="rId3">
            <a:clrChange>
              <a:clrFrom>
                <a:srgbClr val="FFFFFF"/>
              </a:clrFrom>
              <a:clrTo>
                <a:srgbClr val="FFFFFF">
                  <a:alpha val="0"/>
                </a:srgbClr>
              </a:clrTo>
            </a:clrChange>
          </a:blip>
          <a:srcRect l="30376" r="30376" b="24001"/>
          <a:stretch>
            <a:fillRect/>
          </a:stretch>
        </p:blipFill>
        <p:spPr bwMode="auto">
          <a:xfrm>
            <a:off x="7572375" y="2490788"/>
            <a:ext cx="1408113" cy="2043112"/>
          </a:xfrm>
          <a:prstGeom prst="rect">
            <a:avLst/>
          </a:prstGeom>
          <a:noFill/>
          <a:ln w="9525">
            <a:noFill/>
            <a:miter lim="800000"/>
            <a:headEnd/>
            <a:tailEnd/>
          </a:ln>
        </p:spPr>
      </p:pic>
      <p:sp>
        <p:nvSpPr>
          <p:cNvPr id="376860" name="Oval 28"/>
          <p:cNvSpPr>
            <a:spLocks noChangeArrowheads="1"/>
          </p:cNvSpPr>
          <p:nvPr/>
        </p:nvSpPr>
        <p:spPr bwMode="auto">
          <a:xfrm>
            <a:off x="8302625" y="5732463"/>
            <a:ext cx="173038" cy="166687"/>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0" name="Oval 38"/>
          <p:cNvSpPr>
            <a:spLocks noChangeArrowheads="1"/>
          </p:cNvSpPr>
          <p:nvPr/>
        </p:nvSpPr>
        <p:spPr bwMode="auto">
          <a:xfrm>
            <a:off x="7618413" y="6081713"/>
            <a:ext cx="173037" cy="166687"/>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1" name="Oval 39"/>
          <p:cNvSpPr>
            <a:spLocks noChangeArrowheads="1"/>
          </p:cNvSpPr>
          <p:nvPr/>
        </p:nvSpPr>
        <p:spPr bwMode="auto">
          <a:xfrm>
            <a:off x="7305675" y="5062538"/>
            <a:ext cx="173038" cy="166687"/>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2" name="Oval 40"/>
          <p:cNvSpPr>
            <a:spLocks noChangeArrowheads="1"/>
          </p:cNvSpPr>
          <p:nvPr/>
        </p:nvSpPr>
        <p:spPr bwMode="auto">
          <a:xfrm>
            <a:off x="7078663" y="5632450"/>
            <a:ext cx="173037"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3" name="Oval 41"/>
          <p:cNvSpPr>
            <a:spLocks noChangeArrowheads="1"/>
          </p:cNvSpPr>
          <p:nvPr/>
        </p:nvSpPr>
        <p:spPr bwMode="auto">
          <a:xfrm>
            <a:off x="6500813" y="4948238"/>
            <a:ext cx="173037" cy="166687"/>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4" name="Oval 42"/>
          <p:cNvSpPr>
            <a:spLocks noChangeArrowheads="1"/>
          </p:cNvSpPr>
          <p:nvPr/>
        </p:nvSpPr>
        <p:spPr bwMode="auto">
          <a:xfrm>
            <a:off x="5603875" y="5191125"/>
            <a:ext cx="173038"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5" name="Oval 43"/>
          <p:cNvSpPr>
            <a:spLocks noChangeArrowheads="1"/>
          </p:cNvSpPr>
          <p:nvPr/>
        </p:nvSpPr>
        <p:spPr bwMode="auto">
          <a:xfrm>
            <a:off x="6538913" y="4324350"/>
            <a:ext cx="173037"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6" name="Oval 44"/>
          <p:cNvSpPr>
            <a:spLocks noChangeArrowheads="1"/>
          </p:cNvSpPr>
          <p:nvPr/>
        </p:nvSpPr>
        <p:spPr bwMode="auto">
          <a:xfrm>
            <a:off x="8715375" y="3887788"/>
            <a:ext cx="173038" cy="166687"/>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7" name="Oval 45"/>
          <p:cNvSpPr>
            <a:spLocks noChangeArrowheads="1"/>
          </p:cNvSpPr>
          <p:nvPr/>
        </p:nvSpPr>
        <p:spPr bwMode="auto">
          <a:xfrm>
            <a:off x="7032625" y="3098800"/>
            <a:ext cx="173038"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8" name="Oval 46"/>
          <p:cNvSpPr>
            <a:spLocks noChangeArrowheads="1"/>
          </p:cNvSpPr>
          <p:nvPr/>
        </p:nvSpPr>
        <p:spPr bwMode="auto">
          <a:xfrm>
            <a:off x="8782050" y="1784350"/>
            <a:ext cx="173038"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79" name="Oval 47"/>
          <p:cNvSpPr>
            <a:spLocks noChangeArrowheads="1"/>
          </p:cNvSpPr>
          <p:nvPr/>
        </p:nvSpPr>
        <p:spPr bwMode="auto">
          <a:xfrm>
            <a:off x="7451725" y="1608138"/>
            <a:ext cx="173038" cy="166687"/>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80" name="Oval 48"/>
          <p:cNvSpPr>
            <a:spLocks noChangeArrowheads="1"/>
          </p:cNvSpPr>
          <p:nvPr/>
        </p:nvSpPr>
        <p:spPr bwMode="auto">
          <a:xfrm>
            <a:off x="8128000" y="765175"/>
            <a:ext cx="173038"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81" name="Oval 49"/>
          <p:cNvSpPr>
            <a:spLocks noChangeArrowheads="1"/>
          </p:cNvSpPr>
          <p:nvPr/>
        </p:nvSpPr>
        <p:spPr bwMode="auto">
          <a:xfrm>
            <a:off x="7421563" y="444500"/>
            <a:ext cx="173037"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82" name="Oval 50"/>
          <p:cNvSpPr>
            <a:spLocks noChangeArrowheads="1"/>
          </p:cNvSpPr>
          <p:nvPr/>
        </p:nvSpPr>
        <p:spPr bwMode="auto">
          <a:xfrm>
            <a:off x="4532313" y="5902325"/>
            <a:ext cx="173037"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83" name="Oval 51"/>
          <p:cNvSpPr>
            <a:spLocks noChangeArrowheads="1"/>
          </p:cNvSpPr>
          <p:nvPr/>
        </p:nvSpPr>
        <p:spPr bwMode="auto">
          <a:xfrm>
            <a:off x="8505825" y="6448425"/>
            <a:ext cx="173038"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sp>
        <p:nvSpPr>
          <p:cNvPr id="376884" name="Oval 52"/>
          <p:cNvSpPr>
            <a:spLocks noChangeArrowheads="1"/>
          </p:cNvSpPr>
          <p:nvPr/>
        </p:nvSpPr>
        <p:spPr bwMode="auto">
          <a:xfrm>
            <a:off x="5353050" y="6575425"/>
            <a:ext cx="173038" cy="166688"/>
          </a:xfrm>
          <a:prstGeom prst="ellipse">
            <a:avLst/>
          </a:prstGeom>
          <a:noFill/>
          <a:ln w="28575">
            <a:solidFill>
              <a:srgbClr val="0F116A"/>
            </a:solidFill>
            <a:round/>
            <a:headEnd/>
            <a:tailEnd/>
          </a:ln>
          <a:effectLst/>
        </p:spPr>
        <p:txBody>
          <a:bodyPr wrap="none" anchor="ctr">
            <a:prstTxWarp prst="textNoShape">
              <a:avLst/>
            </a:prstTxWarp>
          </a:bodyPr>
          <a:lstStyle/>
          <a:p>
            <a:endParaRPr lang="en-US" sz="3600"/>
          </a:p>
        </p:txBody>
      </p:sp>
      <p:pic>
        <p:nvPicPr>
          <p:cNvPr id="376886" name="Picture 54"/>
          <p:cNvPicPr>
            <a:picLocks noChangeAspect="1" noChangeArrowheads="1"/>
          </p:cNvPicPr>
          <p:nvPr/>
        </p:nvPicPr>
        <p:blipFill>
          <a:blip r:embed="rId4"/>
          <a:srcRect/>
          <a:stretch>
            <a:fillRect/>
          </a:stretch>
        </p:blipFill>
        <p:spPr bwMode="auto">
          <a:xfrm rot="16200000">
            <a:off x="-118268" y="4925219"/>
            <a:ext cx="1911350" cy="1474787"/>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76887" name="AutoShape 55"/>
          <p:cNvSpPr>
            <a:spLocks noChangeArrowheads="1"/>
          </p:cNvSpPr>
          <p:nvPr/>
        </p:nvSpPr>
        <p:spPr bwMode="auto">
          <a:xfrm>
            <a:off x="15875" y="6494463"/>
            <a:ext cx="1474788" cy="339725"/>
          </a:xfrm>
          <a:prstGeom prst="roundRect">
            <a:avLst>
              <a:gd name="adj" fmla="val 16667"/>
            </a:avLst>
          </a:prstGeom>
          <a:solidFill>
            <a:srgbClr val="FFCC18"/>
          </a:solidFill>
          <a:ln w="9525">
            <a:noFill/>
            <a:round/>
            <a:headEnd/>
            <a:tailEnd/>
          </a:ln>
          <a:effectLst/>
        </p:spPr>
        <p:txBody>
          <a:bodyPr wrap="none" lIns="0" tIns="0" rIns="0" bIns="0" anchor="ctr">
            <a:prstTxWarp prst="textNoShape">
              <a:avLst/>
            </a:prstTxWarp>
            <a:spAutoFit/>
          </a:bodyPr>
          <a:lstStyle/>
          <a:p>
            <a:r>
              <a:rPr lang="en-US" sz="2000" b="1">
                <a:solidFill>
                  <a:srgbClr val="000000"/>
                </a:solidFill>
              </a:rPr>
              <a:t>conjugation</a:t>
            </a:r>
          </a:p>
        </p:txBody>
      </p:sp>
    </p:spTree>
    <p:extLst>
      <p:ext uri="{BB962C8B-B14F-4D97-AF65-F5344CB8AC3E}">
        <p14:creationId xmlns:p14="http://schemas.microsoft.com/office/powerpoint/2010/main" val="36355223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8" descr="penguinL"/>
          <p:cNvPicPr>
            <a:picLocks noChangeAspect="1" noChangeArrowheads="1"/>
          </p:cNvPicPr>
          <p:nvPr/>
        </p:nvPicPr>
        <p:blipFill>
          <a:blip r:embed="rId4"/>
          <a:srcRect/>
          <a:stretch>
            <a:fillRect/>
          </a:stretch>
        </p:blipFill>
        <p:spPr bwMode="auto">
          <a:xfrm flipH="1">
            <a:off x="31750" y="5562600"/>
            <a:ext cx="1274763" cy="1295400"/>
          </a:xfrm>
          <a:prstGeom prst="rect">
            <a:avLst/>
          </a:prstGeom>
          <a:noFill/>
        </p:spPr>
      </p:pic>
      <p:sp>
        <p:nvSpPr>
          <p:cNvPr id="5" name="AutoShape 59"/>
          <p:cNvSpPr>
            <a:spLocks noChangeArrowheads="1"/>
          </p:cNvSpPr>
          <p:nvPr/>
        </p:nvSpPr>
        <p:spPr bwMode="auto">
          <a:xfrm flipH="1">
            <a:off x="114300" y="3338513"/>
            <a:ext cx="1704975" cy="1385887"/>
          </a:xfrm>
          <a:prstGeom prst="wedgeEllipseCallout">
            <a:avLst>
              <a:gd name="adj1" fmla="val -1120"/>
              <a:gd name="adj2" fmla="val 120671"/>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smtClean="0">
                <a:solidFill>
                  <a:srgbClr val="0F116A"/>
                </a:solidFill>
                <a:latin typeface="Comic Sans MS" charset="0"/>
                <a:ea typeface="Geneva" charset="0"/>
                <a:cs typeface="Geneva" charset="0"/>
              </a:rPr>
              <a:t>Behold the </a:t>
            </a:r>
          </a:p>
          <a:p>
            <a:r>
              <a:rPr lang="en-US" sz="1800" b="1" dirty="0" smtClean="0">
                <a:solidFill>
                  <a:srgbClr val="0F116A"/>
                </a:solidFill>
                <a:latin typeface="Comic Sans MS" charset="0"/>
                <a:ea typeface="Geneva" charset="0"/>
                <a:cs typeface="Geneva" charset="0"/>
              </a:rPr>
              <a:t>power of </a:t>
            </a:r>
          </a:p>
          <a:p>
            <a:r>
              <a:rPr lang="en-US" sz="1800" b="1" dirty="0" smtClean="0">
                <a:solidFill>
                  <a:srgbClr val="0F116A"/>
                </a:solidFill>
                <a:latin typeface="Comic Sans MS" charset="0"/>
                <a:ea typeface="Geneva" charset="0"/>
                <a:cs typeface="Geneva" charset="0"/>
              </a:rPr>
              <a:t>exponential </a:t>
            </a:r>
          </a:p>
          <a:p>
            <a:r>
              <a:rPr lang="en-US" sz="1800" b="1" dirty="0" smtClean="0">
                <a:solidFill>
                  <a:srgbClr val="0F116A"/>
                </a:solidFill>
                <a:latin typeface="Comic Sans MS" charset="0"/>
                <a:ea typeface="Geneva" charset="0"/>
                <a:cs typeface="Geneva" charset="0"/>
              </a:rPr>
              <a:t>doubling! </a:t>
            </a:r>
            <a:endParaRPr lang="en-US" sz="1800" b="1" dirty="0">
              <a:solidFill>
                <a:srgbClr val="0F116A"/>
              </a:solidFill>
              <a:latin typeface="Comic Sans MS" charset="0"/>
              <a:ea typeface="Geneva" charset="0"/>
              <a:cs typeface="Geneva" charset="0"/>
            </a:endParaRPr>
          </a:p>
        </p:txBody>
      </p:sp>
      <p:pic>
        <p:nvPicPr>
          <p:cNvPr id="6" name="Bacteria Growth_xvid.avi">
            <a:hlinkClick r:id="" action="ppaction://media"/>
          </p:cNvPr>
          <p:cNvPicPr/>
          <p:nvPr>
            <a:videoFile r:link="rId2"/>
            <p:extLst>
              <p:ext uri="{DAA4B4D4-6D71-4841-9C94-3DE7FCFB9230}">
                <p14:media xmlns:p14="http://schemas.microsoft.com/office/powerpoint/2010/main" r:link="rId1"/>
              </p:ext>
            </p:extLst>
          </p:nvPr>
        </p:nvPicPr>
        <p:blipFill>
          <a:blip r:embed="rId5"/>
          <a:stretch>
            <a:fillRect/>
          </a:stretch>
        </p:blipFill>
        <p:spPr>
          <a:xfrm>
            <a:off x="2374900" y="1015999"/>
            <a:ext cx="5295900" cy="3971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704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p:cMediaNode>
                <p:cTn id="16"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87313" y="76200"/>
            <a:ext cx="8534400" cy="503238"/>
          </a:xfrm>
        </p:spPr>
        <p:txBody>
          <a:bodyPr>
            <a:normAutofit fontScale="90000"/>
          </a:bodyPr>
          <a:lstStyle/>
          <a:p>
            <a:r>
              <a:rPr lang="en-US"/>
              <a:t>Molecular Clocks</a:t>
            </a:r>
            <a:endParaRPr lang="en-US" b="0">
              <a:solidFill>
                <a:schemeClr val="tx1"/>
              </a:solidFill>
            </a:endParaRPr>
          </a:p>
        </p:txBody>
      </p:sp>
      <p:sp>
        <p:nvSpPr>
          <p:cNvPr id="480259" name="Rectangle 3"/>
          <p:cNvSpPr>
            <a:spLocks noGrp="1" noChangeArrowheads="1"/>
          </p:cNvSpPr>
          <p:nvPr>
            <p:ph type="body" idx="1"/>
          </p:nvPr>
        </p:nvSpPr>
        <p:spPr>
          <a:xfrm>
            <a:off x="206375" y="1185863"/>
            <a:ext cx="8534400" cy="4895850"/>
          </a:xfrm>
        </p:spPr>
        <p:txBody>
          <a:bodyPr/>
          <a:lstStyle/>
          <a:p>
            <a:r>
              <a:rPr lang="en-US" sz="3000"/>
              <a:t>A </a:t>
            </a:r>
            <a:r>
              <a:rPr lang="en-US" sz="3000" b="1"/>
              <a:t>molecular clock </a:t>
            </a:r>
            <a:r>
              <a:rPr lang="en-US" sz="3000"/>
              <a:t>uses constant rates of evolution in some genes to estimate the absolute time of evolutionary change</a:t>
            </a:r>
          </a:p>
          <a:p>
            <a:r>
              <a:rPr lang="en-US" sz="3000"/>
              <a:t>In orthologous genes, nucleotide substitutions are proportional to the time since they last shared a common ancestor</a:t>
            </a:r>
          </a:p>
          <a:p>
            <a:r>
              <a:rPr lang="en-US" sz="3000"/>
              <a:t>In paralogous genes, nucleotide substitutions are proportional to the time since the genes became duplicated</a:t>
            </a:r>
          </a:p>
        </p:txBody>
      </p:sp>
    </p:spTree>
    <p:extLst>
      <p:ext uri="{BB962C8B-B14F-4D97-AF65-F5344CB8AC3E}">
        <p14:creationId xmlns:p14="http://schemas.microsoft.com/office/powerpoint/2010/main" val="2647972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0" y="0"/>
            <a:ext cx="5689600" cy="1143000"/>
          </a:xfrm>
        </p:spPr>
        <p:txBody>
          <a:bodyPr/>
          <a:lstStyle/>
          <a:p>
            <a:r>
              <a:rPr lang="en-US" dirty="0"/>
              <a:t>Bacteria as pathogens</a:t>
            </a:r>
          </a:p>
        </p:txBody>
      </p:sp>
      <p:sp>
        <p:nvSpPr>
          <p:cNvPr id="382979" name="Rectangle 3" descr="Rectangle: Click to edit Master text styles&#10;Second level&#10;Third level&#10;Fourth level&#10;Fifth level"/>
          <p:cNvSpPr>
            <a:spLocks noGrp="1" noChangeArrowheads="1"/>
          </p:cNvSpPr>
          <p:nvPr>
            <p:ph type="body" idx="1"/>
          </p:nvPr>
        </p:nvSpPr>
        <p:spPr>
          <a:xfrm>
            <a:off x="339725" y="977900"/>
            <a:ext cx="6137275" cy="5486400"/>
          </a:xfrm>
        </p:spPr>
        <p:txBody>
          <a:bodyPr/>
          <a:lstStyle/>
          <a:p>
            <a:r>
              <a:rPr lang="en-US" dirty="0"/>
              <a:t>Disease-causing </a:t>
            </a:r>
            <a:r>
              <a:rPr lang="en-US" dirty="0" smtClean="0"/>
              <a:t>microbes (&lt; 1%)</a:t>
            </a:r>
          </a:p>
          <a:p>
            <a:pPr lvl="1"/>
            <a:r>
              <a:rPr lang="en-US" dirty="0"/>
              <a:t>plant diseases</a:t>
            </a:r>
          </a:p>
          <a:p>
            <a:pPr lvl="2"/>
            <a:r>
              <a:rPr lang="en-US" dirty="0"/>
              <a:t>wilts,</a:t>
            </a:r>
            <a:r>
              <a:rPr lang="en-US" dirty="0" smtClean="0"/>
              <a:t> rots, </a:t>
            </a:r>
            <a:r>
              <a:rPr lang="en-US" dirty="0"/>
              <a:t>blights</a:t>
            </a:r>
          </a:p>
          <a:p>
            <a:pPr lvl="1"/>
            <a:r>
              <a:rPr lang="en-US" dirty="0"/>
              <a:t>animal diseases</a:t>
            </a:r>
          </a:p>
          <a:p>
            <a:pPr lvl="2"/>
            <a:r>
              <a:rPr lang="en-US" dirty="0"/>
              <a:t>tooth decay, ulcers</a:t>
            </a:r>
          </a:p>
          <a:p>
            <a:pPr lvl="2"/>
            <a:r>
              <a:rPr lang="en-US" dirty="0"/>
              <a:t>anthrax, botulism</a:t>
            </a:r>
          </a:p>
          <a:p>
            <a:pPr lvl="2"/>
            <a:r>
              <a:rPr lang="en-US" dirty="0"/>
              <a:t>plague, leprosy, “flesh-eating”</a:t>
            </a:r>
            <a:r>
              <a:rPr lang="en-US" dirty="0" smtClean="0"/>
              <a:t>    disease</a:t>
            </a:r>
            <a:endParaRPr lang="en-US" dirty="0"/>
          </a:p>
          <a:p>
            <a:pPr lvl="2"/>
            <a:r>
              <a:rPr lang="en-US" dirty="0"/>
              <a:t>STDs: gonorrhea, </a:t>
            </a:r>
            <a:r>
              <a:rPr lang="en-US" dirty="0" err="1"/>
              <a:t>chlamydia</a:t>
            </a:r>
            <a:r>
              <a:rPr lang="en-US" dirty="0"/>
              <a:t> </a:t>
            </a:r>
          </a:p>
          <a:p>
            <a:pPr lvl="2"/>
            <a:r>
              <a:rPr lang="en-US" dirty="0"/>
              <a:t>typhoid, cholera </a:t>
            </a:r>
          </a:p>
          <a:p>
            <a:pPr lvl="2"/>
            <a:r>
              <a:rPr lang="en-US" dirty="0"/>
              <a:t>TB, pneumonia</a:t>
            </a:r>
          </a:p>
          <a:p>
            <a:pPr lvl="2"/>
            <a:r>
              <a:rPr lang="en-US" dirty="0" err="1"/>
              <a:t>lyme</a:t>
            </a:r>
            <a:r>
              <a:rPr lang="en-US" dirty="0"/>
              <a:t> disease</a:t>
            </a:r>
          </a:p>
        </p:txBody>
      </p:sp>
      <p:pic>
        <p:nvPicPr>
          <p:cNvPr id="382980" name="Picture 4"/>
          <p:cNvPicPr>
            <a:picLocks noChangeAspect="1" noChangeArrowheads="1"/>
          </p:cNvPicPr>
          <p:nvPr/>
        </p:nvPicPr>
        <p:blipFill>
          <a:blip r:embed="rId2"/>
          <a:srcRect/>
          <a:stretch>
            <a:fillRect/>
          </a:stretch>
        </p:blipFill>
        <p:spPr bwMode="auto">
          <a:xfrm>
            <a:off x="5427663" y="1858963"/>
            <a:ext cx="3357562" cy="2381250"/>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1" name="Picture 5"/>
          <p:cNvPicPr>
            <a:picLocks noChangeAspect="1" noChangeArrowheads="1"/>
          </p:cNvPicPr>
          <p:nvPr/>
        </p:nvPicPr>
        <p:blipFill>
          <a:blip r:embed="rId3"/>
          <a:srcRect l="12000" t="21819" r="7201" b="14546"/>
          <a:stretch>
            <a:fillRect/>
          </a:stretch>
        </p:blipFill>
        <p:spPr bwMode="auto">
          <a:xfrm>
            <a:off x="7358062" y="255588"/>
            <a:ext cx="1785938" cy="1855787"/>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3" name="Picture 7"/>
          <p:cNvPicPr>
            <a:picLocks noChangeAspect="1" noChangeArrowheads="1"/>
          </p:cNvPicPr>
          <p:nvPr/>
        </p:nvPicPr>
        <p:blipFill>
          <a:blip r:embed="rId4"/>
          <a:srcRect/>
          <a:stretch>
            <a:fillRect/>
          </a:stretch>
        </p:blipFill>
        <p:spPr bwMode="auto">
          <a:xfrm>
            <a:off x="3679825" y="5214937"/>
            <a:ext cx="3521075" cy="164306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2984" name="Picture 8"/>
          <p:cNvPicPr>
            <a:picLocks noChangeAspect="1" noChangeArrowheads="1"/>
          </p:cNvPicPr>
          <p:nvPr/>
        </p:nvPicPr>
        <p:blipFill>
          <a:blip r:embed="rId5"/>
          <a:srcRect/>
          <a:stretch>
            <a:fillRect/>
          </a:stretch>
        </p:blipFill>
        <p:spPr bwMode="auto">
          <a:xfrm>
            <a:off x="7278688" y="4787900"/>
            <a:ext cx="1708150" cy="1474788"/>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71410317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64" name="Picture 12"/>
          <p:cNvPicPr>
            <a:picLocks noChangeAspect="1" noChangeArrowheads="1"/>
          </p:cNvPicPr>
          <p:nvPr/>
        </p:nvPicPr>
        <p:blipFill>
          <a:blip r:embed="rId2"/>
          <a:srcRect/>
          <a:stretch>
            <a:fillRect/>
          </a:stretch>
        </p:blipFill>
        <p:spPr bwMode="auto">
          <a:xfrm>
            <a:off x="6070600" y="836613"/>
            <a:ext cx="1436688" cy="1817687"/>
          </a:xfrm>
          <a:prstGeom prst="rect">
            <a:avLst/>
          </a:prstGeom>
          <a:noFill/>
          <a:ln w="9525">
            <a:noFill/>
            <a:miter lim="800000"/>
            <a:headEnd/>
            <a:tailEnd/>
          </a:ln>
          <a:effectLst/>
        </p:spPr>
      </p:pic>
      <p:grpSp>
        <p:nvGrpSpPr>
          <p:cNvPr id="2" name="Group 11"/>
          <p:cNvGrpSpPr>
            <a:grpSpLocks/>
          </p:cNvGrpSpPr>
          <p:nvPr/>
        </p:nvGrpSpPr>
        <p:grpSpPr bwMode="auto">
          <a:xfrm>
            <a:off x="6983413" y="2844800"/>
            <a:ext cx="2160587" cy="3981450"/>
            <a:chOff x="4399" y="1792"/>
            <a:chExt cx="1361" cy="2508"/>
          </a:xfrm>
        </p:grpSpPr>
        <p:pic>
          <p:nvPicPr>
            <p:cNvPr id="381954" name="Picture 2" descr="41-13-HumanDigestiveSys-NL"/>
            <p:cNvPicPr>
              <a:picLocks noChangeAspect="1" noChangeArrowheads="1"/>
            </p:cNvPicPr>
            <p:nvPr/>
          </p:nvPicPr>
          <p:blipFill>
            <a:blip r:embed="rId3"/>
            <a:srcRect l="29807" r="32600" b="3600"/>
            <a:stretch>
              <a:fillRect/>
            </a:stretch>
          </p:blipFill>
          <p:spPr bwMode="auto">
            <a:xfrm>
              <a:off x="4497" y="1792"/>
              <a:ext cx="1261" cy="2508"/>
            </a:xfrm>
            <a:prstGeom prst="rect">
              <a:avLst/>
            </a:prstGeom>
            <a:noFill/>
            <a:ln w="9525">
              <a:noFill/>
              <a:miter lim="800000"/>
              <a:headEnd/>
              <a:tailEnd/>
            </a:ln>
          </p:spPr>
        </p:pic>
        <p:sp>
          <p:nvSpPr>
            <p:cNvPr id="381960" name="Rectangle 8"/>
            <p:cNvSpPr>
              <a:spLocks noChangeArrowheads="1"/>
            </p:cNvSpPr>
            <p:nvPr/>
          </p:nvSpPr>
          <p:spPr bwMode="auto">
            <a:xfrm>
              <a:off x="4399" y="3715"/>
              <a:ext cx="297" cy="168"/>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81961" name="Rectangle 9"/>
            <p:cNvSpPr>
              <a:spLocks noChangeArrowheads="1"/>
            </p:cNvSpPr>
            <p:nvPr/>
          </p:nvSpPr>
          <p:spPr bwMode="auto">
            <a:xfrm>
              <a:off x="5603" y="3303"/>
              <a:ext cx="157" cy="129"/>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381955" name="Rectangle 3"/>
          <p:cNvSpPr>
            <a:spLocks noGrp="1" noChangeArrowheads="1"/>
          </p:cNvSpPr>
          <p:nvPr>
            <p:ph type="title"/>
          </p:nvPr>
        </p:nvSpPr>
        <p:spPr>
          <a:xfrm>
            <a:off x="0" y="0"/>
            <a:ext cx="8534400" cy="762000"/>
          </a:xfrm>
        </p:spPr>
        <p:txBody>
          <a:bodyPr/>
          <a:lstStyle/>
          <a:p>
            <a:r>
              <a:rPr lang="en-US" dirty="0"/>
              <a:t>Bacteria as beneficial (&amp; necessary)</a:t>
            </a:r>
          </a:p>
        </p:txBody>
      </p:sp>
      <p:sp>
        <p:nvSpPr>
          <p:cNvPr id="381958" name="Rectangle 6" descr="Rectangle: Click to edit Master text styles&#10;Second level&#10;Third level&#10;Fourth level&#10;Fifth level"/>
          <p:cNvSpPr>
            <a:spLocks noGrp="1" noChangeArrowheads="1"/>
          </p:cNvSpPr>
          <p:nvPr>
            <p:ph type="body" idx="1"/>
          </p:nvPr>
        </p:nvSpPr>
        <p:spPr>
          <a:xfrm>
            <a:off x="338138" y="796925"/>
            <a:ext cx="6710362" cy="5354638"/>
          </a:xfrm>
        </p:spPr>
        <p:txBody>
          <a:bodyPr>
            <a:normAutofit lnSpcReduction="10000"/>
          </a:bodyPr>
          <a:lstStyle/>
          <a:p>
            <a:r>
              <a:rPr lang="en-US" sz="2600" dirty="0"/>
              <a:t>Life on Earth is dependent on bacteria</a:t>
            </a:r>
            <a:endParaRPr lang="en-US" sz="2600" dirty="0" smtClean="0"/>
          </a:p>
          <a:p>
            <a:pPr lvl="1"/>
            <a:r>
              <a:rPr lang="en-US" sz="2400" u="sng" dirty="0" smtClean="0">
                <a:solidFill>
                  <a:srgbClr val="CC0000"/>
                </a:solidFill>
              </a:rPr>
              <a:t>Decomposers</a:t>
            </a:r>
            <a:endParaRPr lang="en-US" sz="2400" dirty="0" smtClean="0"/>
          </a:p>
          <a:p>
            <a:pPr lvl="1"/>
            <a:r>
              <a:rPr lang="en-US" sz="2400" u="sng" dirty="0" smtClean="0">
                <a:solidFill>
                  <a:srgbClr val="CC0000"/>
                </a:solidFill>
              </a:rPr>
              <a:t>nitrogen </a:t>
            </a:r>
            <a:r>
              <a:rPr lang="en-US" sz="2400" u="sng" dirty="0">
                <a:solidFill>
                  <a:srgbClr val="CC0000"/>
                </a:solidFill>
              </a:rPr>
              <a:t>fixation</a:t>
            </a:r>
            <a:endParaRPr lang="en-US" sz="2400" dirty="0"/>
          </a:p>
          <a:p>
            <a:pPr lvl="2"/>
            <a:r>
              <a:rPr lang="en-US" dirty="0"/>
              <a:t>only organisms that can fix N from atmosphere</a:t>
            </a:r>
          </a:p>
          <a:p>
            <a:pPr lvl="3"/>
            <a:r>
              <a:rPr lang="en-US" sz="2400" dirty="0"/>
              <a:t>needed for synthesis of proteins &amp; nucleic acids</a:t>
            </a:r>
          </a:p>
          <a:p>
            <a:pPr lvl="3"/>
            <a:r>
              <a:rPr lang="en-US" sz="2400" dirty="0"/>
              <a:t>plant root nodules</a:t>
            </a:r>
          </a:p>
          <a:p>
            <a:pPr lvl="1"/>
            <a:r>
              <a:rPr lang="en-US" sz="2400" dirty="0"/>
              <a:t>help in digestion (E. coli)</a:t>
            </a:r>
          </a:p>
          <a:p>
            <a:pPr lvl="2"/>
            <a:r>
              <a:rPr lang="en-US" dirty="0"/>
              <a:t>digest cellulose for herbivores</a:t>
            </a:r>
            <a:endParaRPr lang="en-US" dirty="0" smtClean="0"/>
          </a:p>
          <a:p>
            <a:pPr lvl="2"/>
            <a:r>
              <a:rPr lang="en-US" dirty="0" smtClean="0"/>
              <a:t>produce </a:t>
            </a:r>
            <a:r>
              <a:rPr lang="en-US" dirty="0"/>
              <a:t>vitamins K &amp; B</a:t>
            </a:r>
            <a:r>
              <a:rPr lang="en-US" baseline="-25000" dirty="0"/>
              <a:t>12</a:t>
            </a:r>
            <a:r>
              <a:rPr lang="en-US" dirty="0"/>
              <a:t> for humans</a:t>
            </a:r>
          </a:p>
          <a:p>
            <a:pPr lvl="1"/>
            <a:r>
              <a:rPr lang="en-US" sz="2400" dirty="0"/>
              <a:t>produce foods &amp; medicines</a:t>
            </a:r>
          </a:p>
          <a:p>
            <a:pPr lvl="2"/>
            <a:r>
              <a:rPr lang="en-US" dirty="0"/>
              <a:t>from yogurt to insulin</a:t>
            </a:r>
          </a:p>
        </p:txBody>
      </p:sp>
      <p:pic>
        <p:nvPicPr>
          <p:cNvPr id="381959" name="Picture 7" descr="37_10RootNodules_LP"/>
          <p:cNvPicPr>
            <a:picLocks noChangeAspect="1" noChangeArrowheads="1"/>
          </p:cNvPicPr>
          <p:nvPr/>
        </p:nvPicPr>
        <p:blipFill>
          <a:blip r:embed="rId4"/>
          <a:srcRect t="19934" r="60329" b="29900"/>
          <a:stretch>
            <a:fillRect/>
          </a:stretch>
        </p:blipFill>
        <p:spPr bwMode="auto">
          <a:xfrm>
            <a:off x="7600950" y="1282700"/>
            <a:ext cx="1446213" cy="20129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1965" name="Picture 13"/>
          <p:cNvPicPr>
            <a:picLocks noChangeAspect="1" noChangeArrowheads="1"/>
          </p:cNvPicPr>
          <p:nvPr/>
        </p:nvPicPr>
        <p:blipFill>
          <a:blip r:embed="rId5"/>
          <a:srcRect/>
          <a:stretch>
            <a:fillRect/>
          </a:stretch>
        </p:blipFill>
        <p:spPr bwMode="auto">
          <a:xfrm>
            <a:off x="5556250" y="5532438"/>
            <a:ext cx="2039938" cy="1281112"/>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381966" name="Picture 14"/>
          <p:cNvPicPr>
            <a:picLocks noChangeAspect="1" noChangeArrowheads="1"/>
          </p:cNvPicPr>
          <p:nvPr/>
        </p:nvPicPr>
        <p:blipFill>
          <a:blip r:embed="rId6"/>
          <a:srcRect l="4500" r="1801" b="11035"/>
          <a:stretch>
            <a:fillRect/>
          </a:stretch>
        </p:blipFill>
        <p:spPr bwMode="auto">
          <a:xfrm>
            <a:off x="5594350" y="3746500"/>
            <a:ext cx="2006600" cy="1274763"/>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16501997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300" y="558800"/>
            <a:ext cx="7848600" cy="3416320"/>
          </a:xfrm>
          <a:prstGeom prst="rect">
            <a:avLst/>
          </a:prstGeom>
          <a:noFill/>
        </p:spPr>
        <p:txBody>
          <a:bodyPr wrap="square" rtlCol="0">
            <a:spAutoFit/>
          </a:bodyPr>
          <a:lstStyle/>
          <a:p>
            <a:pPr marL="457200" indent="-457200" algn="l">
              <a:buAutoNum type="arabicPeriod"/>
            </a:pPr>
            <a:r>
              <a:rPr lang="en-US" dirty="0" smtClean="0"/>
              <a:t>Which of the following is a prokaryote?</a:t>
            </a:r>
          </a:p>
          <a:p>
            <a:pPr marL="457200" indent="-457200" algn="l">
              <a:buAutoNum type="arabicPeriod"/>
            </a:pPr>
            <a:endParaRPr lang="en-US" dirty="0" smtClean="0"/>
          </a:p>
          <a:p>
            <a:pPr marL="457200" indent="-457200" algn="l">
              <a:buAutoNum type="arabicPeriod"/>
            </a:pPr>
            <a:endParaRPr lang="en-US" dirty="0" smtClean="0"/>
          </a:p>
          <a:p>
            <a:pPr marL="457200" indent="-457200" algn="l"/>
            <a:endParaRPr lang="en-US" dirty="0" smtClean="0"/>
          </a:p>
          <a:p>
            <a:pPr marL="914400" lvl="1" indent="-457200" algn="l">
              <a:buFont typeface="+mj-lt"/>
              <a:buAutoNum type="alphaUcPeriod"/>
            </a:pPr>
            <a:r>
              <a:rPr lang="en-US" i="1" dirty="0" smtClean="0"/>
              <a:t>E. coli</a:t>
            </a:r>
          </a:p>
          <a:p>
            <a:pPr marL="914400" lvl="1" indent="-457200" algn="l">
              <a:buAutoNum type="alphaUcPeriod"/>
            </a:pPr>
            <a:r>
              <a:rPr lang="en-US" dirty="0" smtClean="0"/>
              <a:t>Algae</a:t>
            </a:r>
          </a:p>
          <a:p>
            <a:pPr marL="914400" lvl="1" indent="-457200" algn="l">
              <a:buAutoNum type="alphaUcPeriod"/>
            </a:pPr>
            <a:r>
              <a:rPr lang="en-US" dirty="0" smtClean="0"/>
              <a:t>Slime mold</a:t>
            </a:r>
          </a:p>
          <a:p>
            <a:pPr marL="914400" lvl="1" indent="-457200" algn="l">
              <a:buAutoNum type="alphaUcPeriod"/>
            </a:pPr>
            <a:r>
              <a:rPr lang="en-US" i="1" dirty="0" err="1" smtClean="0"/>
              <a:t>Felis</a:t>
            </a:r>
            <a:r>
              <a:rPr lang="en-US" i="1" dirty="0" smtClean="0"/>
              <a:t> </a:t>
            </a:r>
            <a:r>
              <a:rPr lang="en-US" i="1" dirty="0" err="1" smtClean="0"/>
              <a:t>domesticus</a:t>
            </a:r>
            <a:endParaRPr lang="en-US" i="1" dirty="0" smtClean="0"/>
          </a:p>
          <a:p>
            <a:pPr marL="914400" lvl="1" indent="-457200" algn="l">
              <a:buAutoNum type="alphaUcPeriod"/>
            </a:pPr>
            <a:r>
              <a:rPr lang="en-US" i="1" dirty="0" smtClean="0"/>
              <a:t>Pan troglodytes</a:t>
            </a:r>
            <a:endParaRPr lang="en-US" i="1" dirty="0"/>
          </a:p>
        </p:txBody>
      </p:sp>
    </p:spTree>
    <p:extLst>
      <p:ext uri="{BB962C8B-B14F-4D97-AF65-F5344CB8AC3E}">
        <p14:creationId xmlns:p14="http://schemas.microsoft.com/office/powerpoint/2010/main" val="378645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00" y="495300"/>
            <a:ext cx="8039100" cy="3416320"/>
          </a:xfrm>
          <a:prstGeom prst="rect">
            <a:avLst/>
          </a:prstGeom>
          <a:noFill/>
        </p:spPr>
        <p:txBody>
          <a:bodyPr wrap="square" rtlCol="0">
            <a:spAutoFit/>
          </a:bodyPr>
          <a:lstStyle/>
          <a:p>
            <a:pPr marL="457200" indent="-457200" algn="l">
              <a:buAutoNum type="arabicPeriod" startAt="3"/>
            </a:pPr>
            <a:r>
              <a:rPr lang="en-US" dirty="0" smtClean="0"/>
              <a:t>All life on Earth have all of the the following characteristics EXCEPT:</a:t>
            </a:r>
          </a:p>
          <a:p>
            <a:pPr marL="457200" indent="-457200" algn="l">
              <a:buAutoNum type="arabicPeriod" startAt="3"/>
            </a:pPr>
            <a:endParaRPr lang="en-US" dirty="0" smtClean="0"/>
          </a:p>
          <a:p>
            <a:pPr marL="1828800" lvl="3" indent="-457200" algn="l">
              <a:buFont typeface="+mj-lt"/>
              <a:buAutoNum type="alphaUcPeriod"/>
            </a:pPr>
            <a:r>
              <a:rPr lang="en-US" dirty="0" smtClean="0"/>
              <a:t>Cell membranes</a:t>
            </a:r>
          </a:p>
          <a:p>
            <a:pPr marL="1828800" lvl="3" indent="-457200" algn="l">
              <a:buFont typeface="+mj-lt"/>
              <a:buAutoNum type="alphaUcPeriod"/>
            </a:pPr>
            <a:r>
              <a:rPr lang="en-US" dirty="0" smtClean="0"/>
              <a:t>Nuclei</a:t>
            </a:r>
          </a:p>
          <a:p>
            <a:pPr marL="1828800" lvl="3" indent="-457200" algn="l">
              <a:buFont typeface="+mj-lt"/>
              <a:buAutoNum type="alphaUcPeriod"/>
            </a:pPr>
            <a:r>
              <a:rPr lang="en-US" dirty="0" err="1" smtClean="0"/>
              <a:t>Ribosomes</a:t>
            </a:r>
            <a:endParaRPr lang="en-US" dirty="0" smtClean="0"/>
          </a:p>
          <a:p>
            <a:pPr marL="1828800" lvl="3" indent="-457200" algn="l">
              <a:buFont typeface="+mj-lt"/>
              <a:buAutoNum type="alphaUcPeriod"/>
            </a:pPr>
            <a:r>
              <a:rPr lang="en-US" dirty="0" smtClean="0"/>
              <a:t>DNA</a:t>
            </a:r>
          </a:p>
          <a:p>
            <a:pPr marL="1828800" lvl="3" indent="-457200" algn="l">
              <a:buFont typeface="+mj-lt"/>
              <a:buAutoNum type="alphaUcPeriod"/>
            </a:pPr>
            <a:r>
              <a:rPr lang="en-US" dirty="0" smtClean="0"/>
              <a:t>None of </a:t>
            </a:r>
            <a:r>
              <a:rPr lang="en-US" smtClean="0"/>
              <a:t>the above</a:t>
            </a:r>
          </a:p>
          <a:p>
            <a:pPr marL="1828800" lvl="3" indent="-457200" algn="l"/>
            <a:endParaRPr lang="en-US" dirty="0"/>
          </a:p>
        </p:txBody>
      </p:sp>
    </p:spTree>
    <p:extLst>
      <p:ext uri="{BB962C8B-B14F-4D97-AF65-F5344CB8AC3E}">
        <p14:creationId xmlns:p14="http://schemas.microsoft.com/office/powerpoint/2010/main" val="749987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51" name="Picture 7" descr="26_19MammalMolClock-U"/>
          <p:cNvPicPr>
            <a:picLocks noChangeAspect="1" noChangeArrowheads="1"/>
          </p:cNvPicPr>
          <p:nvPr/>
        </p:nvPicPr>
        <p:blipFill>
          <a:blip r:embed="rId3"/>
          <a:srcRect/>
          <a:stretch>
            <a:fillRect/>
          </a:stretch>
        </p:blipFill>
        <p:spPr bwMode="auto">
          <a:xfrm>
            <a:off x="296863" y="998538"/>
            <a:ext cx="8548687" cy="4859337"/>
          </a:xfrm>
          <a:prstGeom prst="rect">
            <a:avLst/>
          </a:prstGeom>
          <a:noFill/>
        </p:spPr>
      </p:pic>
      <p:sp>
        <p:nvSpPr>
          <p:cNvPr id="569352" name="Rectangle 8"/>
          <p:cNvSpPr>
            <a:spLocks noChangeArrowheads="1"/>
          </p:cNvSpPr>
          <p:nvPr/>
        </p:nvSpPr>
        <p:spPr bwMode="auto">
          <a:xfrm>
            <a:off x="111125" y="0"/>
            <a:ext cx="1981200" cy="304800"/>
          </a:xfrm>
          <a:prstGeom prst="rect">
            <a:avLst/>
          </a:prstGeom>
          <a:noFill/>
          <a:ln w="3175">
            <a:noFill/>
            <a:miter lim="800000"/>
            <a:headEnd/>
            <a:tailEnd/>
          </a:ln>
        </p:spPr>
        <p:txBody>
          <a:bodyPr>
            <a:prstTxWarp prst="textNoShape">
              <a:avLst/>
            </a:prstTxWarp>
          </a:bodyPr>
          <a:lstStyle/>
          <a:p>
            <a:pPr eaLnBrk="1" hangingPunct="1"/>
            <a:r>
              <a:rPr kumimoji="0" lang="en-US" sz="1200">
                <a:solidFill>
                  <a:schemeClr val="tx2"/>
                </a:solidFill>
              </a:rPr>
              <a:t>Fig. 26-19</a:t>
            </a:r>
          </a:p>
        </p:txBody>
      </p:sp>
      <p:sp>
        <p:nvSpPr>
          <p:cNvPr id="569353" name="Text Box 9"/>
          <p:cNvSpPr txBox="1">
            <a:spLocks noChangeArrowheads="1"/>
          </p:cNvSpPr>
          <p:nvPr/>
        </p:nvSpPr>
        <p:spPr bwMode="auto">
          <a:xfrm>
            <a:off x="2651125" y="5203825"/>
            <a:ext cx="52324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Divergence time (millions of years)</a:t>
            </a:r>
          </a:p>
        </p:txBody>
      </p:sp>
      <p:sp>
        <p:nvSpPr>
          <p:cNvPr id="569354" name="Text Box 10"/>
          <p:cNvSpPr txBox="1">
            <a:spLocks noChangeArrowheads="1"/>
          </p:cNvSpPr>
          <p:nvPr/>
        </p:nvSpPr>
        <p:spPr bwMode="auto">
          <a:xfrm rot="-5447965">
            <a:off x="-805656" y="2615407"/>
            <a:ext cx="3149600" cy="328612"/>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Number of mutations</a:t>
            </a:r>
          </a:p>
        </p:txBody>
      </p:sp>
      <p:sp>
        <p:nvSpPr>
          <p:cNvPr id="569355" name="Text Box 11"/>
          <p:cNvSpPr txBox="1">
            <a:spLocks noChangeArrowheads="1"/>
          </p:cNvSpPr>
          <p:nvPr/>
        </p:nvSpPr>
        <p:spPr bwMode="auto">
          <a:xfrm>
            <a:off x="8175625" y="4822825"/>
            <a:ext cx="5969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120</a:t>
            </a:r>
          </a:p>
        </p:txBody>
      </p:sp>
      <p:sp>
        <p:nvSpPr>
          <p:cNvPr id="569356" name="Text Box 12"/>
          <p:cNvSpPr txBox="1">
            <a:spLocks noChangeArrowheads="1"/>
          </p:cNvSpPr>
          <p:nvPr/>
        </p:nvSpPr>
        <p:spPr bwMode="auto">
          <a:xfrm>
            <a:off x="1069975" y="1298575"/>
            <a:ext cx="3683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90</a:t>
            </a:r>
          </a:p>
        </p:txBody>
      </p:sp>
      <p:sp>
        <p:nvSpPr>
          <p:cNvPr id="569357" name="Text Box 13"/>
          <p:cNvSpPr txBox="1">
            <a:spLocks noChangeArrowheads="1"/>
          </p:cNvSpPr>
          <p:nvPr/>
        </p:nvSpPr>
        <p:spPr bwMode="auto">
          <a:xfrm>
            <a:off x="6546850" y="4822825"/>
            <a:ext cx="3683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90</a:t>
            </a:r>
          </a:p>
        </p:txBody>
      </p:sp>
      <p:sp>
        <p:nvSpPr>
          <p:cNvPr id="569358" name="Text Box 14"/>
          <p:cNvSpPr txBox="1">
            <a:spLocks noChangeArrowheads="1"/>
          </p:cNvSpPr>
          <p:nvPr/>
        </p:nvSpPr>
        <p:spPr bwMode="auto">
          <a:xfrm>
            <a:off x="1063625" y="2378075"/>
            <a:ext cx="3683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60</a:t>
            </a:r>
          </a:p>
        </p:txBody>
      </p:sp>
      <p:sp>
        <p:nvSpPr>
          <p:cNvPr id="569359" name="Text Box 15"/>
          <p:cNvSpPr txBox="1">
            <a:spLocks noChangeArrowheads="1"/>
          </p:cNvSpPr>
          <p:nvPr/>
        </p:nvSpPr>
        <p:spPr bwMode="auto">
          <a:xfrm>
            <a:off x="4813300" y="4822825"/>
            <a:ext cx="3683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60</a:t>
            </a:r>
          </a:p>
        </p:txBody>
      </p:sp>
      <p:sp>
        <p:nvSpPr>
          <p:cNvPr id="569360" name="Text Box 16"/>
          <p:cNvSpPr txBox="1">
            <a:spLocks noChangeArrowheads="1"/>
          </p:cNvSpPr>
          <p:nvPr/>
        </p:nvSpPr>
        <p:spPr bwMode="auto">
          <a:xfrm>
            <a:off x="1066800" y="3457575"/>
            <a:ext cx="3683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30</a:t>
            </a:r>
          </a:p>
        </p:txBody>
      </p:sp>
      <p:sp>
        <p:nvSpPr>
          <p:cNvPr id="569361" name="Text Box 17"/>
          <p:cNvSpPr txBox="1">
            <a:spLocks noChangeArrowheads="1"/>
          </p:cNvSpPr>
          <p:nvPr/>
        </p:nvSpPr>
        <p:spPr bwMode="auto">
          <a:xfrm>
            <a:off x="3098800" y="4822825"/>
            <a:ext cx="3683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30</a:t>
            </a:r>
          </a:p>
        </p:txBody>
      </p:sp>
      <p:sp>
        <p:nvSpPr>
          <p:cNvPr id="569362" name="Text Box 18"/>
          <p:cNvSpPr txBox="1">
            <a:spLocks noChangeArrowheads="1"/>
          </p:cNvSpPr>
          <p:nvPr/>
        </p:nvSpPr>
        <p:spPr bwMode="auto">
          <a:xfrm>
            <a:off x="1235075" y="4540250"/>
            <a:ext cx="2921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0</a:t>
            </a:r>
          </a:p>
        </p:txBody>
      </p:sp>
      <p:sp>
        <p:nvSpPr>
          <p:cNvPr id="569363" name="Text Box 19"/>
          <p:cNvSpPr txBox="1">
            <a:spLocks noChangeArrowheads="1"/>
          </p:cNvSpPr>
          <p:nvPr/>
        </p:nvSpPr>
        <p:spPr bwMode="auto">
          <a:xfrm>
            <a:off x="1457325" y="4826000"/>
            <a:ext cx="292100" cy="3286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2400" b="1"/>
              <a:t>0</a:t>
            </a:r>
          </a:p>
        </p:txBody>
      </p:sp>
    </p:spTree>
    <p:extLst>
      <p:ext uri="{BB962C8B-B14F-4D97-AF65-F5344CB8AC3E}">
        <p14:creationId xmlns:p14="http://schemas.microsoft.com/office/powerpoint/2010/main" val="180101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119063" y="76200"/>
            <a:ext cx="8534400" cy="503238"/>
          </a:xfrm>
        </p:spPr>
        <p:txBody>
          <a:bodyPr>
            <a:normAutofit fontScale="90000"/>
          </a:bodyPr>
          <a:lstStyle/>
          <a:p>
            <a:r>
              <a:rPr lang="en-US" i="1"/>
              <a:t>Difficulties with Molecular Clocks</a:t>
            </a:r>
            <a:endParaRPr lang="en-US" b="0">
              <a:solidFill>
                <a:schemeClr val="tx1"/>
              </a:solidFill>
            </a:endParaRPr>
          </a:p>
        </p:txBody>
      </p:sp>
      <p:sp>
        <p:nvSpPr>
          <p:cNvPr id="482307" name="Rectangle 3"/>
          <p:cNvSpPr>
            <a:spLocks noGrp="1" noChangeArrowheads="1"/>
          </p:cNvSpPr>
          <p:nvPr>
            <p:ph type="body" idx="1"/>
          </p:nvPr>
        </p:nvSpPr>
        <p:spPr>
          <a:xfrm>
            <a:off x="196850" y="1174750"/>
            <a:ext cx="8534400" cy="5456238"/>
          </a:xfrm>
        </p:spPr>
        <p:txBody>
          <a:bodyPr/>
          <a:lstStyle/>
          <a:p>
            <a:r>
              <a:rPr lang="en-US" sz="2900"/>
              <a:t>The molecular clock does not run as smoothly as neutral theory predicts</a:t>
            </a:r>
          </a:p>
          <a:p>
            <a:r>
              <a:rPr lang="en-US" sz="2900"/>
              <a:t>Irregularities result from natural selection in which some DNA changes are favored over others</a:t>
            </a:r>
          </a:p>
          <a:p>
            <a:r>
              <a:rPr lang="en-US" sz="2900"/>
              <a:t>Estimates of evolutionary divergences older than the fossil record have a high degree of uncertainty</a:t>
            </a:r>
          </a:p>
          <a:p>
            <a:r>
              <a:rPr lang="en-US" sz="2900"/>
              <a:t>The use of multiple genes may improve estimates</a:t>
            </a:r>
          </a:p>
        </p:txBody>
      </p:sp>
    </p:spTree>
    <p:extLst>
      <p:ext uri="{BB962C8B-B14F-4D97-AF65-F5344CB8AC3E}">
        <p14:creationId xmlns:p14="http://schemas.microsoft.com/office/powerpoint/2010/main" val="201092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pPr eaLnBrk="1" hangingPunct="1"/>
            <a:r>
              <a:rPr lang="en-US">
                <a:ea typeface="ＭＳ Ｐゴシック" charset="-128"/>
                <a:cs typeface="ＭＳ Ｐゴシック" charset="-128"/>
              </a:rPr>
              <a:t>Whittaker’s five-kingdom system</a:t>
            </a:r>
          </a:p>
        </p:txBody>
      </p:sp>
      <p:pic>
        <p:nvPicPr>
          <p:cNvPr id="32771" name="Picture 3"/>
          <p:cNvPicPr>
            <a:picLocks noChangeAspect="1" noChangeArrowheads="1"/>
          </p:cNvPicPr>
          <p:nvPr/>
        </p:nvPicPr>
        <p:blipFill>
          <a:blip r:embed="rId3"/>
          <a:srcRect/>
          <a:stretch>
            <a:fillRect/>
          </a:stretch>
        </p:blipFill>
        <p:spPr bwMode="auto">
          <a:xfrm>
            <a:off x="2133600" y="990600"/>
            <a:ext cx="4560888" cy="5562600"/>
          </a:xfrm>
          <a:prstGeom prst="rect">
            <a:avLst/>
          </a:prstGeom>
          <a:noFill/>
          <a:ln w="9525">
            <a:noFill/>
            <a:miter lim="800000"/>
            <a:headEnd/>
            <a:tailEnd/>
          </a:ln>
        </p:spPr>
      </p:pic>
      <p:sp>
        <p:nvSpPr>
          <p:cNvPr id="32772" name="Text Box 4"/>
          <p:cNvSpPr txBox="1">
            <a:spLocks noChangeArrowheads="1"/>
          </p:cNvSpPr>
          <p:nvPr/>
        </p:nvSpPr>
        <p:spPr bwMode="auto">
          <a:xfrm>
            <a:off x="2522538" y="2574925"/>
            <a:ext cx="906462"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Plantae</a:t>
            </a:r>
          </a:p>
        </p:txBody>
      </p:sp>
      <p:sp>
        <p:nvSpPr>
          <p:cNvPr id="32773" name="Text Box 5"/>
          <p:cNvSpPr txBox="1">
            <a:spLocks noChangeArrowheads="1"/>
          </p:cNvSpPr>
          <p:nvPr/>
        </p:nvSpPr>
        <p:spPr bwMode="auto">
          <a:xfrm>
            <a:off x="4064000" y="2574925"/>
            <a:ext cx="736600"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Fungi</a:t>
            </a:r>
          </a:p>
        </p:txBody>
      </p:sp>
      <p:sp>
        <p:nvSpPr>
          <p:cNvPr id="32774" name="Text Box 6"/>
          <p:cNvSpPr txBox="1">
            <a:spLocks noChangeArrowheads="1"/>
          </p:cNvSpPr>
          <p:nvPr/>
        </p:nvSpPr>
        <p:spPr bwMode="auto">
          <a:xfrm>
            <a:off x="5445125" y="2574925"/>
            <a:ext cx="1031875"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Animalia</a:t>
            </a:r>
          </a:p>
        </p:txBody>
      </p:sp>
      <p:sp>
        <p:nvSpPr>
          <p:cNvPr id="32775" name="Text Box 7"/>
          <p:cNvSpPr txBox="1">
            <a:spLocks noChangeArrowheads="1"/>
          </p:cNvSpPr>
          <p:nvPr/>
        </p:nvSpPr>
        <p:spPr bwMode="auto">
          <a:xfrm>
            <a:off x="4087813" y="4267200"/>
            <a:ext cx="941387"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Protista</a:t>
            </a:r>
          </a:p>
        </p:txBody>
      </p:sp>
      <p:sp>
        <p:nvSpPr>
          <p:cNvPr id="32776" name="Text Box 8"/>
          <p:cNvSpPr txBox="1">
            <a:spLocks noChangeArrowheads="1"/>
          </p:cNvSpPr>
          <p:nvPr/>
        </p:nvSpPr>
        <p:spPr bwMode="auto">
          <a:xfrm>
            <a:off x="4122738" y="5927725"/>
            <a:ext cx="906462"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b="1"/>
              <a:t>Monera</a:t>
            </a:r>
          </a:p>
        </p:txBody>
      </p:sp>
      <p:sp>
        <p:nvSpPr>
          <p:cNvPr id="32777" name="Text Box 9"/>
          <p:cNvSpPr txBox="1">
            <a:spLocks noChangeArrowheads="1"/>
          </p:cNvSpPr>
          <p:nvPr/>
        </p:nvSpPr>
        <p:spPr bwMode="auto">
          <a:xfrm rot="-935940">
            <a:off x="5810250" y="4013200"/>
            <a:ext cx="1200150"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Eukaryotes</a:t>
            </a:r>
          </a:p>
        </p:txBody>
      </p:sp>
      <p:sp>
        <p:nvSpPr>
          <p:cNvPr id="32778" name="Text Box 10"/>
          <p:cNvSpPr txBox="1">
            <a:spLocks noChangeArrowheads="1"/>
          </p:cNvSpPr>
          <p:nvPr/>
        </p:nvSpPr>
        <p:spPr bwMode="auto">
          <a:xfrm rot="-649096">
            <a:off x="5894388" y="4581525"/>
            <a:ext cx="1268412" cy="3365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1600"/>
              <a:t>Prokaryotes</a:t>
            </a:r>
          </a:p>
        </p:txBody>
      </p:sp>
    </p:spTree>
    <p:extLst>
      <p:ext uri="{BB962C8B-B14F-4D97-AF65-F5344CB8AC3E}">
        <p14:creationId xmlns:p14="http://schemas.microsoft.com/office/powerpoint/2010/main" val="398451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1399" name="Picture 7" descr="26_21-ThreeDomains-U"/>
          <p:cNvPicPr>
            <a:picLocks noChangeAspect="1" noChangeArrowheads="1"/>
          </p:cNvPicPr>
          <p:nvPr/>
        </p:nvPicPr>
        <p:blipFill>
          <a:blip r:embed="rId3"/>
          <a:srcRect/>
          <a:stretch>
            <a:fillRect/>
          </a:stretch>
        </p:blipFill>
        <p:spPr bwMode="auto">
          <a:xfrm>
            <a:off x="296863" y="227013"/>
            <a:ext cx="8548687" cy="6402387"/>
          </a:xfrm>
          <a:prstGeom prst="rect">
            <a:avLst/>
          </a:prstGeom>
          <a:noFill/>
        </p:spPr>
      </p:pic>
      <p:sp>
        <p:nvSpPr>
          <p:cNvPr id="571400" name="Rectangle 8"/>
          <p:cNvSpPr>
            <a:spLocks noChangeArrowheads="1"/>
          </p:cNvSpPr>
          <p:nvPr/>
        </p:nvSpPr>
        <p:spPr bwMode="auto">
          <a:xfrm>
            <a:off x="111125" y="0"/>
            <a:ext cx="1981200" cy="304800"/>
          </a:xfrm>
          <a:prstGeom prst="rect">
            <a:avLst/>
          </a:prstGeom>
          <a:noFill/>
          <a:ln w="3175">
            <a:noFill/>
            <a:miter lim="800000"/>
            <a:headEnd/>
            <a:tailEnd/>
          </a:ln>
        </p:spPr>
        <p:txBody>
          <a:bodyPr>
            <a:prstTxWarp prst="textNoShape">
              <a:avLst/>
            </a:prstTxWarp>
          </a:bodyPr>
          <a:lstStyle/>
          <a:p>
            <a:pPr eaLnBrk="1" hangingPunct="1"/>
            <a:r>
              <a:rPr kumimoji="0" lang="en-US" sz="1200">
                <a:solidFill>
                  <a:schemeClr val="tx2"/>
                </a:solidFill>
              </a:rPr>
              <a:t>Fig. 26-21</a:t>
            </a:r>
          </a:p>
        </p:txBody>
      </p:sp>
      <p:sp>
        <p:nvSpPr>
          <p:cNvPr id="571401" name="Text Box 9"/>
          <p:cNvSpPr txBox="1">
            <a:spLocks noChangeArrowheads="1"/>
          </p:cNvSpPr>
          <p:nvPr/>
        </p:nvSpPr>
        <p:spPr bwMode="auto">
          <a:xfrm>
            <a:off x="2955925" y="2828925"/>
            <a:ext cx="4635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Fungi</a:t>
            </a:r>
          </a:p>
        </p:txBody>
      </p:sp>
      <p:sp>
        <p:nvSpPr>
          <p:cNvPr id="571402" name="Text Box 10"/>
          <p:cNvSpPr txBox="1">
            <a:spLocks noChangeArrowheads="1"/>
          </p:cNvSpPr>
          <p:nvPr/>
        </p:nvSpPr>
        <p:spPr bwMode="auto">
          <a:xfrm>
            <a:off x="4124325" y="444500"/>
            <a:ext cx="889000"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EUKARYA</a:t>
            </a:r>
          </a:p>
        </p:txBody>
      </p:sp>
      <p:sp>
        <p:nvSpPr>
          <p:cNvPr id="571403" name="Text Box 11"/>
          <p:cNvSpPr txBox="1">
            <a:spLocks noChangeArrowheads="1"/>
          </p:cNvSpPr>
          <p:nvPr/>
        </p:nvSpPr>
        <p:spPr bwMode="auto">
          <a:xfrm>
            <a:off x="6283325" y="2422525"/>
            <a:ext cx="11049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Trypanosomes</a:t>
            </a:r>
          </a:p>
        </p:txBody>
      </p:sp>
      <p:sp>
        <p:nvSpPr>
          <p:cNvPr id="571404" name="Text Box 12"/>
          <p:cNvSpPr txBox="1">
            <a:spLocks noChangeArrowheads="1"/>
          </p:cNvSpPr>
          <p:nvPr/>
        </p:nvSpPr>
        <p:spPr bwMode="auto">
          <a:xfrm>
            <a:off x="2428875" y="1101725"/>
            <a:ext cx="10096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Green algae</a:t>
            </a:r>
          </a:p>
        </p:txBody>
      </p:sp>
      <p:sp>
        <p:nvSpPr>
          <p:cNvPr id="571405" name="Text Box 13"/>
          <p:cNvSpPr txBox="1">
            <a:spLocks noChangeArrowheads="1"/>
          </p:cNvSpPr>
          <p:nvPr/>
        </p:nvSpPr>
        <p:spPr bwMode="auto">
          <a:xfrm>
            <a:off x="3121025" y="949325"/>
            <a:ext cx="8826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Land plants</a:t>
            </a:r>
          </a:p>
        </p:txBody>
      </p:sp>
      <p:sp>
        <p:nvSpPr>
          <p:cNvPr id="571406" name="Text Box 14"/>
          <p:cNvSpPr txBox="1">
            <a:spLocks noChangeArrowheads="1"/>
          </p:cNvSpPr>
          <p:nvPr/>
        </p:nvSpPr>
        <p:spPr bwMode="auto">
          <a:xfrm>
            <a:off x="3724275" y="1387475"/>
            <a:ext cx="8826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Red algae</a:t>
            </a:r>
          </a:p>
        </p:txBody>
      </p:sp>
      <p:sp>
        <p:nvSpPr>
          <p:cNvPr id="571407" name="Text Box 15"/>
          <p:cNvSpPr txBox="1">
            <a:spLocks noChangeArrowheads="1"/>
          </p:cNvSpPr>
          <p:nvPr/>
        </p:nvSpPr>
        <p:spPr bwMode="auto">
          <a:xfrm>
            <a:off x="4327525" y="1082675"/>
            <a:ext cx="8826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Forams</a:t>
            </a:r>
          </a:p>
        </p:txBody>
      </p:sp>
      <p:sp>
        <p:nvSpPr>
          <p:cNvPr id="571408" name="Text Box 16"/>
          <p:cNvSpPr txBox="1">
            <a:spLocks noChangeArrowheads="1"/>
          </p:cNvSpPr>
          <p:nvPr/>
        </p:nvSpPr>
        <p:spPr bwMode="auto">
          <a:xfrm>
            <a:off x="4695825" y="1228725"/>
            <a:ext cx="5461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Ciliates</a:t>
            </a:r>
          </a:p>
        </p:txBody>
      </p:sp>
      <p:sp>
        <p:nvSpPr>
          <p:cNvPr id="571409" name="Text Box 17"/>
          <p:cNvSpPr txBox="1">
            <a:spLocks noChangeArrowheads="1"/>
          </p:cNvSpPr>
          <p:nvPr/>
        </p:nvSpPr>
        <p:spPr bwMode="auto">
          <a:xfrm>
            <a:off x="5159375" y="917575"/>
            <a:ext cx="12827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Dinoflagellates</a:t>
            </a:r>
          </a:p>
        </p:txBody>
      </p:sp>
      <p:sp>
        <p:nvSpPr>
          <p:cNvPr id="571410" name="Text Box 18"/>
          <p:cNvSpPr txBox="1">
            <a:spLocks noChangeArrowheads="1"/>
          </p:cNvSpPr>
          <p:nvPr/>
        </p:nvSpPr>
        <p:spPr bwMode="auto">
          <a:xfrm>
            <a:off x="5451475" y="1228725"/>
            <a:ext cx="615950" cy="150813"/>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100" b="1"/>
              <a:t>Diatoms</a:t>
            </a:r>
          </a:p>
        </p:txBody>
      </p:sp>
      <p:sp>
        <p:nvSpPr>
          <p:cNvPr id="571411" name="Text Box 19"/>
          <p:cNvSpPr txBox="1">
            <a:spLocks noChangeArrowheads="1"/>
          </p:cNvSpPr>
          <p:nvPr/>
        </p:nvSpPr>
        <p:spPr bwMode="auto">
          <a:xfrm>
            <a:off x="2403475" y="2511425"/>
            <a:ext cx="11303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Animals</a:t>
            </a:r>
          </a:p>
        </p:txBody>
      </p:sp>
      <p:sp>
        <p:nvSpPr>
          <p:cNvPr id="571412" name="Text Box 20"/>
          <p:cNvSpPr txBox="1">
            <a:spLocks noChangeArrowheads="1"/>
          </p:cNvSpPr>
          <p:nvPr/>
        </p:nvSpPr>
        <p:spPr bwMode="auto">
          <a:xfrm>
            <a:off x="2962275" y="1978025"/>
            <a:ext cx="11303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Amoebas</a:t>
            </a:r>
          </a:p>
        </p:txBody>
      </p:sp>
      <p:sp>
        <p:nvSpPr>
          <p:cNvPr id="571413" name="Text Box 21"/>
          <p:cNvSpPr txBox="1">
            <a:spLocks noChangeArrowheads="1"/>
          </p:cNvSpPr>
          <p:nvPr/>
        </p:nvSpPr>
        <p:spPr bwMode="auto">
          <a:xfrm>
            <a:off x="1450975" y="2073275"/>
            <a:ext cx="15303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Cellular slime molds</a:t>
            </a:r>
          </a:p>
        </p:txBody>
      </p:sp>
      <p:sp>
        <p:nvSpPr>
          <p:cNvPr id="571414" name="Text Box 22"/>
          <p:cNvSpPr txBox="1">
            <a:spLocks noChangeArrowheads="1"/>
          </p:cNvSpPr>
          <p:nvPr/>
        </p:nvSpPr>
        <p:spPr bwMode="auto">
          <a:xfrm>
            <a:off x="5775325" y="2606675"/>
            <a:ext cx="8636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i="1"/>
              <a:t>Leishmania</a:t>
            </a:r>
          </a:p>
        </p:txBody>
      </p:sp>
      <p:sp>
        <p:nvSpPr>
          <p:cNvPr id="571415" name="Text Box 23"/>
          <p:cNvSpPr txBox="1">
            <a:spLocks noChangeArrowheads="1"/>
          </p:cNvSpPr>
          <p:nvPr/>
        </p:nvSpPr>
        <p:spPr bwMode="auto">
          <a:xfrm>
            <a:off x="5953125" y="2244725"/>
            <a:ext cx="6477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i="1"/>
              <a:t>Euglena</a:t>
            </a:r>
          </a:p>
        </p:txBody>
      </p:sp>
      <p:sp>
        <p:nvSpPr>
          <p:cNvPr id="571416" name="Text Box 24"/>
          <p:cNvSpPr txBox="1">
            <a:spLocks noChangeArrowheads="1"/>
          </p:cNvSpPr>
          <p:nvPr/>
        </p:nvSpPr>
        <p:spPr bwMode="auto">
          <a:xfrm>
            <a:off x="5470525" y="3768725"/>
            <a:ext cx="18796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Green nonsulfur bacteria</a:t>
            </a:r>
          </a:p>
        </p:txBody>
      </p:sp>
      <p:sp>
        <p:nvSpPr>
          <p:cNvPr id="571417" name="Text Box 25"/>
          <p:cNvSpPr txBox="1">
            <a:spLocks noChangeArrowheads="1"/>
          </p:cNvSpPr>
          <p:nvPr/>
        </p:nvSpPr>
        <p:spPr bwMode="auto">
          <a:xfrm>
            <a:off x="1222375" y="3990975"/>
            <a:ext cx="10223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Thermophiles</a:t>
            </a:r>
          </a:p>
        </p:txBody>
      </p:sp>
      <p:sp>
        <p:nvSpPr>
          <p:cNvPr id="571418" name="Text Box 26"/>
          <p:cNvSpPr txBox="1">
            <a:spLocks noChangeArrowheads="1"/>
          </p:cNvSpPr>
          <p:nvPr/>
        </p:nvSpPr>
        <p:spPr bwMode="auto">
          <a:xfrm>
            <a:off x="777875" y="4683125"/>
            <a:ext cx="10223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Halophiles</a:t>
            </a:r>
          </a:p>
        </p:txBody>
      </p:sp>
      <p:sp>
        <p:nvSpPr>
          <p:cNvPr id="571419" name="Text Box 27"/>
          <p:cNvSpPr txBox="1">
            <a:spLocks noChangeArrowheads="1"/>
          </p:cNvSpPr>
          <p:nvPr/>
        </p:nvSpPr>
        <p:spPr bwMode="auto">
          <a:xfrm>
            <a:off x="1711325" y="5464175"/>
            <a:ext cx="14160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i="1"/>
              <a:t>Methanobacterium</a:t>
            </a:r>
          </a:p>
        </p:txBody>
      </p:sp>
      <p:sp>
        <p:nvSpPr>
          <p:cNvPr id="571420" name="Text Box 28"/>
          <p:cNvSpPr txBox="1">
            <a:spLocks noChangeArrowheads="1"/>
          </p:cNvSpPr>
          <p:nvPr/>
        </p:nvSpPr>
        <p:spPr bwMode="auto">
          <a:xfrm>
            <a:off x="1933575" y="3616325"/>
            <a:ext cx="8255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i="1"/>
              <a:t>Sulfolobus</a:t>
            </a:r>
          </a:p>
        </p:txBody>
      </p:sp>
      <p:sp>
        <p:nvSpPr>
          <p:cNvPr id="571421" name="Text Box 29"/>
          <p:cNvSpPr txBox="1">
            <a:spLocks noChangeArrowheads="1"/>
          </p:cNvSpPr>
          <p:nvPr/>
        </p:nvSpPr>
        <p:spPr bwMode="auto">
          <a:xfrm>
            <a:off x="1812925" y="5934075"/>
            <a:ext cx="850900"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ARCHAEA</a:t>
            </a:r>
          </a:p>
        </p:txBody>
      </p:sp>
      <p:sp>
        <p:nvSpPr>
          <p:cNvPr id="571422" name="Text Box 30"/>
          <p:cNvSpPr txBox="1">
            <a:spLocks noChangeArrowheads="1"/>
          </p:cNvSpPr>
          <p:nvPr/>
        </p:nvSpPr>
        <p:spPr bwMode="auto">
          <a:xfrm>
            <a:off x="4213225" y="4765675"/>
            <a:ext cx="952500" cy="660400"/>
          </a:xfrm>
          <a:prstGeom prst="rect">
            <a:avLst/>
          </a:prstGeom>
          <a:noFill/>
          <a:ln w="9525">
            <a:noFill/>
            <a:miter lim="800000"/>
            <a:headEnd/>
            <a:tailEnd/>
          </a:ln>
          <a:effectLst/>
        </p:spPr>
        <p:txBody>
          <a:bodyPr lIns="0" tIns="0" rIns="0" bIns="0">
            <a:prstTxWarp prst="textNoShape">
              <a:avLst/>
            </a:prstTxWarp>
            <a:spAutoFit/>
          </a:bodyPr>
          <a:lstStyle/>
          <a:p>
            <a:pPr algn="ctr">
              <a:lnSpc>
                <a:spcPct val="90000"/>
              </a:lnSpc>
            </a:pPr>
            <a:r>
              <a:rPr kumimoji="0" lang="en-US" sz="1200" b="1"/>
              <a:t>COMMON</a:t>
            </a:r>
          </a:p>
          <a:p>
            <a:pPr algn="ctr">
              <a:lnSpc>
                <a:spcPct val="90000"/>
              </a:lnSpc>
            </a:pPr>
            <a:r>
              <a:rPr kumimoji="0" lang="en-US" sz="1200" b="1"/>
              <a:t>ANCESTOR</a:t>
            </a:r>
          </a:p>
          <a:p>
            <a:pPr algn="ctr">
              <a:lnSpc>
                <a:spcPct val="90000"/>
              </a:lnSpc>
            </a:pPr>
            <a:r>
              <a:rPr kumimoji="0" lang="en-US" sz="1200" b="1"/>
              <a:t>OF ALL</a:t>
            </a:r>
          </a:p>
          <a:p>
            <a:pPr algn="ctr">
              <a:lnSpc>
                <a:spcPct val="90000"/>
              </a:lnSpc>
            </a:pPr>
            <a:r>
              <a:rPr kumimoji="0" lang="en-US" sz="1200" b="1"/>
              <a:t>LIFE</a:t>
            </a:r>
          </a:p>
        </p:txBody>
      </p:sp>
      <p:sp>
        <p:nvSpPr>
          <p:cNvPr id="571423" name="Line 31"/>
          <p:cNvSpPr>
            <a:spLocks noChangeShapeType="1"/>
          </p:cNvSpPr>
          <p:nvPr/>
        </p:nvSpPr>
        <p:spPr bwMode="auto">
          <a:xfrm flipH="1">
            <a:off x="4686300" y="4019550"/>
            <a:ext cx="457200" cy="7493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571424" name="Text Box 32"/>
          <p:cNvSpPr txBox="1">
            <a:spLocks noChangeArrowheads="1"/>
          </p:cNvSpPr>
          <p:nvPr/>
        </p:nvSpPr>
        <p:spPr bwMode="auto">
          <a:xfrm>
            <a:off x="7654925" y="5387975"/>
            <a:ext cx="927100" cy="179388"/>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300" b="1"/>
              <a:t>BACTERIA</a:t>
            </a:r>
          </a:p>
        </p:txBody>
      </p:sp>
      <p:sp>
        <p:nvSpPr>
          <p:cNvPr id="571425" name="Text Box 33"/>
          <p:cNvSpPr txBox="1">
            <a:spLocks noChangeArrowheads="1"/>
          </p:cNvSpPr>
          <p:nvPr/>
        </p:nvSpPr>
        <p:spPr bwMode="auto">
          <a:xfrm>
            <a:off x="6442075" y="5889625"/>
            <a:ext cx="1549400" cy="3302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(Plastids, including</a:t>
            </a:r>
          </a:p>
          <a:p>
            <a:pPr>
              <a:lnSpc>
                <a:spcPct val="90000"/>
              </a:lnSpc>
            </a:pPr>
            <a:r>
              <a:rPr kumimoji="0" lang="en-US" sz="1200" b="1"/>
              <a:t>chloroplasts)</a:t>
            </a:r>
          </a:p>
        </p:txBody>
      </p:sp>
      <p:sp>
        <p:nvSpPr>
          <p:cNvPr id="571426" name="Text Box 34"/>
          <p:cNvSpPr txBox="1">
            <a:spLocks noChangeArrowheads="1"/>
          </p:cNvSpPr>
          <p:nvPr/>
        </p:nvSpPr>
        <p:spPr bwMode="auto">
          <a:xfrm>
            <a:off x="6486525" y="4924425"/>
            <a:ext cx="1549400" cy="3302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Green</a:t>
            </a:r>
          </a:p>
          <a:p>
            <a:pPr>
              <a:lnSpc>
                <a:spcPct val="90000"/>
              </a:lnSpc>
            </a:pPr>
            <a:r>
              <a:rPr kumimoji="0" lang="en-US" sz="1200" b="1"/>
              <a:t>sulfur bacteria</a:t>
            </a:r>
          </a:p>
        </p:txBody>
      </p:sp>
      <p:sp>
        <p:nvSpPr>
          <p:cNvPr id="571427" name="Text Box 35"/>
          <p:cNvSpPr txBox="1">
            <a:spLocks noChangeArrowheads="1"/>
          </p:cNvSpPr>
          <p:nvPr/>
        </p:nvSpPr>
        <p:spPr bwMode="auto">
          <a:xfrm>
            <a:off x="7343775" y="4010025"/>
            <a:ext cx="12065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(Mitochondrion)</a:t>
            </a:r>
          </a:p>
        </p:txBody>
      </p:sp>
      <p:sp>
        <p:nvSpPr>
          <p:cNvPr id="571428" name="Text Box 36"/>
          <p:cNvSpPr txBox="1">
            <a:spLocks noChangeArrowheads="1"/>
          </p:cNvSpPr>
          <p:nvPr/>
        </p:nvSpPr>
        <p:spPr bwMode="auto">
          <a:xfrm>
            <a:off x="6619875" y="5661025"/>
            <a:ext cx="10604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Cyanobacteria</a:t>
            </a:r>
          </a:p>
        </p:txBody>
      </p:sp>
      <p:sp>
        <p:nvSpPr>
          <p:cNvPr id="571429" name="Text Box 37"/>
          <p:cNvSpPr txBox="1">
            <a:spLocks noChangeArrowheads="1"/>
          </p:cNvSpPr>
          <p:nvPr/>
        </p:nvSpPr>
        <p:spPr bwMode="auto">
          <a:xfrm>
            <a:off x="7172325" y="4670425"/>
            <a:ext cx="80645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Chlamydia</a:t>
            </a:r>
          </a:p>
        </p:txBody>
      </p:sp>
      <p:sp>
        <p:nvSpPr>
          <p:cNvPr id="571430" name="Text Box 38"/>
          <p:cNvSpPr txBox="1">
            <a:spLocks noChangeArrowheads="1"/>
          </p:cNvSpPr>
          <p:nvPr/>
        </p:nvSpPr>
        <p:spPr bwMode="auto">
          <a:xfrm>
            <a:off x="6880225" y="4460875"/>
            <a:ext cx="927100" cy="165100"/>
          </a:xfrm>
          <a:prstGeom prst="rect">
            <a:avLst/>
          </a:prstGeom>
          <a:noFill/>
          <a:ln w="9525">
            <a:noFill/>
            <a:miter lim="800000"/>
            <a:headEnd/>
            <a:tailEnd/>
          </a:ln>
          <a:effectLst/>
        </p:spPr>
        <p:txBody>
          <a:bodyPr lIns="0" tIns="0" rIns="0" bIns="0">
            <a:prstTxWarp prst="textNoShape">
              <a:avLst/>
            </a:prstTxWarp>
            <a:spAutoFit/>
          </a:bodyPr>
          <a:lstStyle/>
          <a:p>
            <a:pPr>
              <a:lnSpc>
                <a:spcPct val="90000"/>
              </a:lnSpc>
            </a:pPr>
            <a:r>
              <a:rPr kumimoji="0" lang="en-US" sz="1200" b="1"/>
              <a:t>Spirochetes</a:t>
            </a:r>
          </a:p>
        </p:txBody>
      </p:sp>
    </p:spTree>
    <p:extLst>
      <p:ext uri="{BB962C8B-B14F-4D97-AF65-F5344CB8AC3E}">
        <p14:creationId xmlns:p14="http://schemas.microsoft.com/office/powerpoint/2010/main" val="102812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a:ea typeface="ＭＳ Ｐゴシック" charset="-128"/>
                <a:cs typeface="ＭＳ Ｐゴシック" charset="-128"/>
              </a:rPr>
              <a:t>The universal tree of life</a:t>
            </a:r>
          </a:p>
        </p:txBody>
      </p:sp>
      <p:grpSp>
        <p:nvGrpSpPr>
          <p:cNvPr id="2" name="Group 32"/>
          <p:cNvGrpSpPr>
            <a:grpSpLocks/>
          </p:cNvGrpSpPr>
          <p:nvPr/>
        </p:nvGrpSpPr>
        <p:grpSpPr bwMode="auto">
          <a:xfrm>
            <a:off x="1587500" y="766763"/>
            <a:ext cx="5961063" cy="5627687"/>
            <a:chOff x="1000" y="483"/>
            <a:chExt cx="3755" cy="3545"/>
          </a:xfrm>
        </p:grpSpPr>
        <p:pic>
          <p:nvPicPr>
            <p:cNvPr id="31748" name="Picture 5"/>
            <p:cNvPicPr>
              <a:picLocks noChangeAspect="1" noChangeArrowheads="1"/>
            </p:cNvPicPr>
            <p:nvPr/>
          </p:nvPicPr>
          <p:blipFill>
            <a:blip r:embed="rId3"/>
            <a:srcRect/>
            <a:stretch>
              <a:fillRect/>
            </a:stretch>
          </p:blipFill>
          <p:spPr bwMode="auto">
            <a:xfrm>
              <a:off x="1000" y="483"/>
              <a:ext cx="3755" cy="3545"/>
            </a:xfrm>
            <a:prstGeom prst="rect">
              <a:avLst/>
            </a:prstGeom>
            <a:noFill/>
            <a:ln w="9525">
              <a:noFill/>
              <a:miter lim="800000"/>
              <a:headEnd/>
              <a:tailEnd/>
            </a:ln>
          </p:spPr>
        </p:pic>
        <p:sp>
          <p:nvSpPr>
            <p:cNvPr id="31749" name="Text Box 6"/>
            <p:cNvSpPr txBox="1">
              <a:spLocks noChangeArrowheads="1"/>
            </p:cNvSpPr>
            <p:nvPr/>
          </p:nvSpPr>
          <p:spPr bwMode="auto">
            <a:xfrm>
              <a:off x="1346" y="648"/>
              <a:ext cx="526"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Bacteria</a:t>
              </a:r>
            </a:p>
          </p:txBody>
        </p:sp>
        <p:sp>
          <p:nvSpPr>
            <p:cNvPr id="31750" name="Text Box 7"/>
            <p:cNvSpPr txBox="1">
              <a:spLocks noChangeArrowheads="1"/>
            </p:cNvSpPr>
            <p:nvPr/>
          </p:nvSpPr>
          <p:spPr bwMode="auto">
            <a:xfrm>
              <a:off x="2400" y="648"/>
              <a:ext cx="526"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Eukarya</a:t>
              </a:r>
            </a:p>
          </p:txBody>
        </p:sp>
        <p:sp>
          <p:nvSpPr>
            <p:cNvPr id="31751" name="Text Box 8"/>
            <p:cNvSpPr txBox="1">
              <a:spLocks noChangeArrowheads="1"/>
            </p:cNvSpPr>
            <p:nvPr/>
          </p:nvSpPr>
          <p:spPr bwMode="auto">
            <a:xfrm>
              <a:off x="2919" y="648"/>
              <a:ext cx="532"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r>
                <a:rPr kumimoji="1" lang="en-US" sz="1400"/>
                <a:t>Archaea</a:t>
              </a:r>
            </a:p>
          </p:txBody>
        </p:sp>
        <p:sp>
          <p:nvSpPr>
            <p:cNvPr id="31752" name="Oval 10"/>
            <p:cNvSpPr>
              <a:spLocks noChangeArrowheads="1"/>
            </p:cNvSpPr>
            <p:nvPr/>
          </p:nvSpPr>
          <p:spPr bwMode="auto">
            <a:xfrm>
              <a:off x="3519" y="874"/>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53" name="Text Box 9"/>
            <p:cNvSpPr txBox="1">
              <a:spLocks noChangeArrowheads="1"/>
            </p:cNvSpPr>
            <p:nvPr/>
          </p:nvSpPr>
          <p:spPr bwMode="auto">
            <a:xfrm>
              <a:off x="3504" y="849"/>
              <a:ext cx="1248" cy="594"/>
            </a:xfrm>
            <a:prstGeom prst="rect">
              <a:avLst/>
            </a:prstGeom>
            <a:noFill/>
            <a:ln w="34925">
              <a:noFill/>
              <a:miter lim="800000"/>
              <a:headEnd/>
              <a:tailEnd/>
            </a:ln>
          </p:spPr>
          <p:txBody>
            <a:bodyPr lIns="92075" tIns="46038" rIns="92075" bIns="46038" anchor="ctr">
              <a:prstTxWarp prst="textNoShape">
                <a:avLst/>
              </a:prstTxWarp>
              <a:spAutoFit/>
            </a:bodyPr>
            <a:lstStyle/>
            <a:p>
              <a:pPr marL="203200" indent="-203200" eaLnBrk="0" hangingPunct="0"/>
              <a:r>
                <a:rPr kumimoji="1" lang="en-US" sz="1400" b="1">
                  <a:solidFill>
                    <a:schemeClr val="bg1"/>
                  </a:solidFill>
                </a:rPr>
                <a:t>4</a:t>
              </a:r>
              <a:r>
                <a:rPr kumimoji="1" lang="en-US" sz="1400"/>
                <a:t>	Symbiosis of chloroplast ancestor with ancestor of green plants</a:t>
              </a:r>
            </a:p>
          </p:txBody>
        </p:sp>
        <p:sp>
          <p:nvSpPr>
            <p:cNvPr id="31754" name="Oval 11"/>
            <p:cNvSpPr>
              <a:spLocks noChangeArrowheads="1"/>
            </p:cNvSpPr>
            <p:nvPr/>
          </p:nvSpPr>
          <p:spPr bwMode="auto">
            <a:xfrm>
              <a:off x="3519" y="1560"/>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55" name="Text Box 12"/>
            <p:cNvSpPr txBox="1">
              <a:spLocks noChangeArrowheads="1"/>
            </p:cNvSpPr>
            <p:nvPr/>
          </p:nvSpPr>
          <p:spPr bwMode="auto">
            <a:xfrm>
              <a:off x="3504" y="1536"/>
              <a:ext cx="1152" cy="728"/>
            </a:xfrm>
            <a:prstGeom prst="rect">
              <a:avLst/>
            </a:prstGeom>
            <a:noFill/>
            <a:ln w="34925">
              <a:noFill/>
              <a:miter lim="800000"/>
              <a:headEnd/>
              <a:tailEnd/>
            </a:ln>
          </p:spPr>
          <p:txBody>
            <a:bodyPr lIns="92075" tIns="46038" rIns="92075" bIns="46038" anchor="ctr">
              <a:prstTxWarp prst="textNoShape">
                <a:avLst/>
              </a:prstTxWarp>
              <a:spAutoFit/>
            </a:bodyPr>
            <a:lstStyle/>
            <a:p>
              <a:pPr marL="203200" indent="-203200" eaLnBrk="0" hangingPunct="0"/>
              <a:r>
                <a:rPr kumimoji="1" lang="en-US" sz="1400" b="1">
                  <a:solidFill>
                    <a:schemeClr val="bg1"/>
                  </a:solidFill>
                </a:rPr>
                <a:t>3</a:t>
              </a:r>
              <a:r>
                <a:rPr kumimoji="1" lang="en-US" sz="1400"/>
                <a:t>	Symbiosis of mitochondrial ancestor with ancestor of eukaryotes</a:t>
              </a:r>
            </a:p>
          </p:txBody>
        </p:sp>
        <p:sp>
          <p:nvSpPr>
            <p:cNvPr id="31756" name="Oval 13"/>
            <p:cNvSpPr>
              <a:spLocks noChangeArrowheads="1"/>
            </p:cNvSpPr>
            <p:nvPr/>
          </p:nvSpPr>
          <p:spPr bwMode="auto">
            <a:xfrm>
              <a:off x="3519" y="2328"/>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57" name="Text Box 14"/>
            <p:cNvSpPr txBox="1">
              <a:spLocks noChangeArrowheads="1"/>
            </p:cNvSpPr>
            <p:nvPr/>
          </p:nvSpPr>
          <p:spPr bwMode="auto">
            <a:xfrm>
              <a:off x="3504" y="2304"/>
              <a:ext cx="1152" cy="728"/>
            </a:xfrm>
            <a:prstGeom prst="rect">
              <a:avLst/>
            </a:prstGeom>
            <a:noFill/>
            <a:ln w="34925">
              <a:noFill/>
              <a:miter lim="800000"/>
              <a:headEnd/>
              <a:tailEnd/>
            </a:ln>
          </p:spPr>
          <p:txBody>
            <a:bodyPr lIns="92075" tIns="46038" rIns="92075" bIns="46038" anchor="ctr">
              <a:prstTxWarp prst="textNoShape">
                <a:avLst/>
              </a:prstTxWarp>
              <a:spAutoFit/>
            </a:bodyPr>
            <a:lstStyle/>
            <a:p>
              <a:pPr marL="203200" indent="-203200" eaLnBrk="0" hangingPunct="0"/>
              <a:r>
                <a:rPr kumimoji="1" lang="en-US" sz="1400" b="1">
                  <a:solidFill>
                    <a:schemeClr val="bg1"/>
                  </a:solidFill>
                </a:rPr>
                <a:t>2</a:t>
              </a:r>
              <a:r>
                <a:rPr kumimoji="1" lang="en-US" sz="1400"/>
                <a:t>	Possible fusion of bacterium and archaean, yielding ancestor of eukaryotic cells</a:t>
              </a:r>
            </a:p>
          </p:txBody>
        </p:sp>
        <p:sp>
          <p:nvSpPr>
            <p:cNvPr id="31758" name="Oval 15"/>
            <p:cNvSpPr>
              <a:spLocks noChangeArrowheads="1"/>
            </p:cNvSpPr>
            <p:nvPr/>
          </p:nvSpPr>
          <p:spPr bwMode="auto">
            <a:xfrm>
              <a:off x="3519" y="3223"/>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59" name="Text Box 16"/>
            <p:cNvSpPr txBox="1">
              <a:spLocks noChangeArrowheads="1"/>
            </p:cNvSpPr>
            <p:nvPr/>
          </p:nvSpPr>
          <p:spPr bwMode="auto">
            <a:xfrm>
              <a:off x="3504" y="3194"/>
              <a:ext cx="1152" cy="460"/>
            </a:xfrm>
            <a:prstGeom prst="rect">
              <a:avLst/>
            </a:prstGeom>
            <a:noFill/>
            <a:ln w="34925">
              <a:noFill/>
              <a:miter lim="800000"/>
              <a:headEnd/>
              <a:tailEnd/>
            </a:ln>
          </p:spPr>
          <p:txBody>
            <a:bodyPr lIns="92075" tIns="46038" rIns="92075" bIns="46038" anchor="ctr">
              <a:prstTxWarp prst="textNoShape">
                <a:avLst/>
              </a:prstTxWarp>
              <a:spAutoFit/>
            </a:bodyPr>
            <a:lstStyle/>
            <a:p>
              <a:pPr marL="203200" indent="-203200" eaLnBrk="0" hangingPunct="0"/>
              <a:r>
                <a:rPr kumimoji="1" lang="en-US" sz="1400" b="1">
                  <a:solidFill>
                    <a:schemeClr val="bg1"/>
                  </a:solidFill>
                </a:rPr>
                <a:t>1</a:t>
              </a:r>
              <a:r>
                <a:rPr kumimoji="1" lang="en-US" sz="1400"/>
                <a:t>	Last common ancestor of all living things</a:t>
              </a:r>
            </a:p>
          </p:txBody>
        </p:sp>
        <p:sp>
          <p:nvSpPr>
            <p:cNvPr id="31760" name="Oval 17"/>
            <p:cNvSpPr>
              <a:spLocks noChangeArrowheads="1"/>
            </p:cNvSpPr>
            <p:nvPr/>
          </p:nvSpPr>
          <p:spPr bwMode="auto">
            <a:xfrm>
              <a:off x="1999" y="1793"/>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61" name="Text Box 18"/>
            <p:cNvSpPr txBox="1">
              <a:spLocks noChangeArrowheads="1"/>
            </p:cNvSpPr>
            <p:nvPr/>
          </p:nvSpPr>
          <p:spPr bwMode="auto">
            <a:xfrm>
              <a:off x="1980" y="1767"/>
              <a:ext cx="178"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4</a:t>
              </a:r>
            </a:p>
          </p:txBody>
        </p:sp>
        <p:sp>
          <p:nvSpPr>
            <p:cNvPr id="31762" name="Oval 19"/>
            <p:cNvSpPr>
              <a:spLocks noChangeArrowheads="1"/>
            </p:cNvSpPr>
            <p:nvPr/>
          </p:nvSpPr>
          <p:spPr bwMode="auto">
            <a:xfrm>
              <a:off x="2047" y="2150"/>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63" name="Text Box 20"/>
            <p:cNvSpPr txBox="1">
              <a:spLocks noChangeArrowheads="1"/>
            </p:cNvSpPr>
            <p:nvPr/>
          </p:nvSpPr>
          <p:spPr bwMode="auto">
            <a:xfrm>
              <a:off x="2028" y="2124"/>
              <a:ext cx="178"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3</a:t>
              </a:r>
            </a:p>
          </p:txBody>
        </p:sp>
        <p:sp>
          <p:nvSpPr>
            <p:cNvPr id="31764" name="Oval 21"/>
            <p:cNvSpPr>
              <a:spLocks noChangeArrowheads="1"/>
            </p:cNvSpPr>
            <p:nvPr/>
          </p:nvSpPr>
          <p:spPr bwMode="auto">
            <a:xfrm>
              <a:off x="2181" y="2603"/>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65" name="Text Box 22"/>
            <p:cNvSpPr txBox="1">
              <a:spLocks noChangeArrowheads="1"/>
            </p:cNvSpPr>
            <p:nvPr/>
          </p:nvSpPr>
          <p:spPr bwMode="auto">
            <a:xfrm>
              <a:off x="2162" y="2577"/>
              <a:ext cx="178"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2</a:t>
              </a:r>
            </a:p>
          </p:txBody>
        </p:sp>
        <p:sp>
          <p:nvSpPr>
            <p:cNvPr id="31766" name="Oval 23"/>
            <p:cNvSpPr>
              <a:spLocks noChangeArrowheads="1"/>
            </p:cNvSpPr>
            <p:nvPr/>
          </p:nvSpPr>
          <p:spPr bwMode="auto">
            <a:xfrm>
              <a:off x="2095" y="3335"/>
              <a:ext cx="144" cy="144"/>
            </a:xfrm>
            <a:prstGeom prst="ellipse">
              <a:avLst/>
            </a:prstGeom>
            <a:solidFill>
              <a:schemeClr val="hlink"/>
            </a:solidFill>
            <a:ln w="34925">
              <a:noFill/>
              <a:round/>
              <a:headEnd/>
              <a:tailEnd/>
            </a:ln>
          </p:spPr>
          <p:txBody>
            <a:bodyPr wrap="none" lIns="92075" tIns="46038" rIns="92075" bIns="46038" anchor="ctr">
              <a:prstTxWarp prst="textNoShape">
                <a:avLst/>
              </a:prstTxWarp>
            </a:bodyPr>
            <a:lstStyle/>
            <a:p>
              <a:endParaRPr lang="en-US"/>
            </a:p>
          </p:txBody>
        </p:sp>
        <p:sp>
          <p:nvSpPr>
            <p:cNvPr id="31767" name="Text Box 24"/>
            <p:cNvSpPr txBox="1">
              <a:spLocks noChangeArrowheads="1"/>
            </p:cNvSpPr>
            <p:nvPr/>
          </p:nvSpPr>
          <p:spPr bwMode="auto">
            <a:xfrm>
              <a:off x="2076" y="3309"/>
              <a:ext cx="178"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eaLnBrk="0" hangingPunct="0"/>
              <a:r>
                <a:rPr kumimoji="1" lang="en-US" sz="1400" b="1">
                  <a:solidFill>
                    <a:schemeClr val="bg1"/>
                  </a:solidFill>
                </a:rPr>
                <a:t>1</a:t>
              </a:r>
            </a:p>
          </p:txBody>
        </p:sp>
        <p:sp>
          <p:nvSpPr>
            <p:cNvPr id="31768" name="Text Box 25"/>
            <p:cNvSpPr txBox="1">
              <a:spLocks noChangeArrowheads="1"/>
            </p:cNvSpPr>
            <p:nvPr/>
          </p:nvSpPr>
          <p:spPr bwMode="auto">
            <a:xfrm>
              <a:off x="1214" y="1504"/>
              <a:ext cx="178" cy="192"/>
            </a:xfrm>
            <a:prstGeom prst="rect">
              <a:avLst/>
            </a:prstGeom>
            <a:noFill/>
            <a:ln w="34925">
              <a:noFill/>
              <a:miter lim="800000"/>
              <a:headEnd/>
              <a:tailEnd/>
            </a:ln>
          </p:spPr>
          <p:txBody>
            <a:bodyPr lIns="92075" tIns="46038" rIns="92075" bIns="46038" anchor="ctr">
              <a:prstTxWarp prst="textNoShape">
                <a:avLst/>
              </a:prstTxWarp>
              <a:spAutoFit/>
            </a:bodyPr>
            <a:lstStyle/>
            <a:p>
              <a:pPr algn="ctr" eaLnBrk="0" hangingPunct="0"/>
              <a:r>
                <a:rPr kumimoji="1" lang="en-US" sz="1400"/>
                <a:t>1</a:t>
              </a:r>
              <a:endParaRPr kumimoji="1" lang="en-US" sz="1600"/>
            </a:p>
          </p:txBody>
        </p:sp>
        <p:sp>
          <p:nvSpPr>
            <p:cNvPr id="31769" name="Text Box 26"/>
            <p:cNvSpPr txBox="1">
              <a:spLocks noChangeArrowheads="1"/>
            </p:cNvSpPr>
            <p:nvPr/>
          </p:nvSpPr>
          <p:spPr bwMode="auto">
            <a:xfrm>
              <a:off x="1214" y="2216"/>
              <a:ext cx="178" cy="192"/>
            </a:xfrm>
            <a:prstGeom prst="rect">
              <a:avLst/>
            </a:prstGeom>
            <a:noFill/>
            <a:ln w="34925">
              <a:noFill/>
              <a:miter lim="800000"/>
              <a:headEnd/>
              <a:tailEnd/>
            </a:ln>
          </p:spPr>
          <p:txBody>
            <a:bodyPr lIns="92075" tIns="46038" rIns="92075" bIns="46038" anchor="ctr">
              <a:prstTxWarp prst="textNoShape">
                <a:avLst/>
              </a:prstTxWarp>
              <a:spAutoFit/>
            </a:bodyPr>
            <a:lstStyle/>
            <a:p>
              <a:pPr algn="ctr" eaLnBrk="0" hangingPunct="0"/>
              <a:r>
                <a:rPr kumimoji="1" lang="en-US" sz="1400"/>
                <a:t>2</a:t>
              </a:r>
              <a:endParaRPr kumimoji="1" lang="en-US" sz="1600"/>
            </a:p>
          </p:txBody>
        </p:sp>
        <p:sp>
          <p:nvSpPr>
            <p:cNvPr id="31770" name="Text Box 27"/>
            <p:cNvSpPr txBox="1">
              <a:spLocks noChangeArrowheads="1"/>
            </p:cNvSpPr>
            <p:nvPr/>
          </p:nvSpPr>
          <p:spPr bwMode="auto">
            <a:xfrm>
              <a:off x="1214" y="2936"/>
              <a:ext cx="178" cy="192"/>
            </a:xfrm>
            <a:prstGeom prst="rect">
              <a:avLst/>
            </a:prstGeom>
            <a:noFill/>
            <a:ln w="34925">
              <a:noFill/>
              <a:miter lim="800000"/>
              <a:headEnd/>
              <a:tailEnd/>
            </a:ln>
          </p:spPr>
          <p:txBody>
            <a:bodyPr lIns="92075" tIns="46038" rIns="92075" bIns="46038" anchor="ctr">
              <a:prstTxWarp prst="textNoShape">
                <a:avLst/>
              </a:prstTxWarp>
              <a:spAutoFit/>
            </a:bodyPr>
            <a:lstStyle/>
            <a:p>
              <a:pPr algn="ctr" eaLnBrk="0" hangingPunct="0"/>
              <a:r>
                <a:rPr kumimoji="1" lang="en-US" sz="1400"/>
                <a:t>3</a:t>
              </a:r>
              <a:endParaRPr kumimoji="1" lang="en-US" sz="1600"/>
            </a:p>
          </p:txBody>
        </p:sp>
        <p:sp>
          <p:nvSpPr>
            <p:cNvPr id="31771" name="Text Box 28"/>
            <p:cNvSpPr txBox="1">
              <a:spLocks noChangeArrowheads="1"/>
            </p:cNvSpPr>
            <p:nvPr/>
          </p:nvSpPr>
          <p:spPr bwMode="auto">
            <a:xfrm>
              <a:off x="1214" y="3648"/>
              <a:ext cx="178" cy="192"/>
            </a:xfrm>
            <a:prstGeom prst="rect">
              <a:avLst/>
            </a:prstGeom>
            <a:noFill/>
            <a:ln w="34925">
              <a:noFill/>
              <a:miter lim="800000"/>
              <a:headEnd/>
              <a:tailEnd/>
            </a:ln>
          </p:spPr>
          <p:txBody>
            <a:bodyPr lIns="92075" tIns="46038" rIns="92075" bIns="46038" anchor="ctr">
              <a:prstTxWarp prst="textNoShape">
                <a:avLst/>
              </a:prstTxWarp>
              <a:spAutoFit/>
            </a:bodyPr>
            <a:lstStyle/>
            <a:p>
              <a:pPr algn="ctr" eaLnBrk="0" hangingPunct="0"/>
              <a:r>
                <a:rPr kumimoji="1" lang="en-US" sz="1400"/>
                <a:t>4</a:t>
              </a:r>
              <a:endParaRPr kumimoji="1" lang="en-US" sz="1600"/>
            </a:p>
          </p:txBody>
        </p:sp>
        <p:sp>
          <p:nvSpPr>
            <p:cNvPr id="31772" name="Text Box 29"/>
            <p:cNvSpPr txBox="1">
              <a:spLocks noChangeArrowheads="1"/>
            </p:cNvSpPr>
            <p:nvPr/>
          </p:nvSpPr>
          <p:spPr bwMode="auto">
            <a:xfrm>
              <a:off x="1214" y="792"/>
              <a:ext cx="178" cy="192"/>
            </a:xfrm>
            <a:prstGeom prst="rect">
              <a:avLst/>
            </a:prstGeom>
            <a:noFill/>
            <a:ln w="34925">
              <a:noFill/>
              <a:miter lim="800000"/>
              <a:headEnd/>
              <a:tailEnd/>
            </a:ln>
          </p:spPr>
          <p:txBody>
            <a:bodyPr lIns="92075" tIns="46038" rIns="92075" bIns="46038" anchor="ctr">
              <a:prstTxWarp prst="textNoShape">
                <a:avLst/>
              </a:prstTxWarp>
              <a:spAutoFit/>
            </a:bodyPr>
            <a:lstStyle/>
            <a:p>
              <a:pPr algn="ctr" eaLnBrk="0" hangingPunct="0"/>
              <a:r>
                <a:rPr kumimoji="1" lang="en-US" sz="1400"/>
                <a:t>0</a:t>
              </a:r>
              <a:endParaRPr kumimoji="1" lang="en-US" sz="1600"/>
            </a:p>
          </p:txBody>
        </p:sp>
        <p:sp>
          <p:nvSpPr>
            <p:cNvPr id="31773" name="Text Box 30"/>
            <p:cNvSpPr txBox="1">
              <a:spLocks noChangeArrowheads="1"/>
            </p:cNvSpPr>
            <p:nvPr/>
          </p:nvSpPr>
          <p:spPr bwMode="auto">
            <a:xfrm rot="-5400000">
              <a:off x="528" y="2160"/>
              <a:ext cx="1152" cy="192"/>
            </a:xfrm>
            <a:prstGeom prst="rect">
              <a:avLst/>
            </a:prstGeom>
            <a:noFill/>
            <a:ln w="34925">
              <a:noFill/>
              <a:miter lim="800000"/>
              <a:headEnd/>
              <a:tailEnd/>
            </a:ln>
          </p:spPr>
          <p:txBody>
            <a:bodyPr lIns="92075" tIns="46038" rIns="92075" bIns="46038" anchor="ctr">
              <a:prstTxWarp prst="textNoShape">
                <a:avLst/>
              </a:prstTxWarp>
              <a:spAutoFit/>
            </a:bodyPr>
            <a:lstStyle/>
            <a:p>
              <a:pPr algn="ctr" eaLnBrk="0" hangingPunct="0"/>
              <a:r>
                <a:rPr kumimoji="1" lang="en-US" sz="1400"/>
                <a:t>Billion years ago</a:t>
              </a:r>
              <a:endParaRPr kumimoji="1" lang="en-US" sz="1600"/>
            </a:p>
          </p:txBody>
        </p:sp>
        <p:sp>
          <p:nvSpPr>
            <p:cNvPr id="31774" name="Text Box 31"/>
            <p:cNvSpPr txBox="1">
              <a:spLocks noChangeArrowheads="1"/>
            </p:cNvSpPr>
            <p:nvPr/>
          </p:nvSpPr>
          <p:spPr bwMode="auto">
            <a:xfrm>
              <a:off x="2400" y="3544"/>
              <a:ext cx="816" cy="192"/>
            </a:xfrm>
            <a:prstGeom prst="rect">
              <a:avLst/>
            </a:prstGeom>
            <a:noFill/>
            <a:ln w="34925">
              <a:noFill/>
              <a:miter lim="800000"/>
              <a:headEnd/>
              <a:tailEnd/>
            </a:ln>
          </p:spPr>
          <p:txBody>
            <a:bodyPr lIns="92075" tIns="46038" rIns="92075" bIns="46038" anchor="ctr">
              <a:prstTxWarp prst="textNoShape">
                <a:avLst/>
              </a:prstTxWarp>
              <a:spAutoFit/>
            </a:bodyPr>
            <a:lstStyle/>
            <a:p>
              <a:pPr eaLnBrk="0" hangingPunct="0"/>
              <a:r>
                <a:rPr kumimoji="1" lang="en-US" sz="1400"/>
                <a:t>Origin of life</a:t>
              </a:r>
            </a:p>
          </p:txBody>
        </p:sp>
      </p:grpSp>
    </p:spTree>
    <p:extLst>
      <p:ext uri="{BB962C8B-B14F-4D97-AF65-F5344CB8AC3E}">
        <p14:creationId xmlns:p14="http://schemas.microsoft.com/office/powerpoint/2010/main" val="20145244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304800" y="685800"/>
            <a:ext cx="8534400" cy="4537075"/>
          </a:xfrm>
        </p:spPr>
        <p:txBody>
          <a:bodyPr>
            <a:normAutofit lnSpcReduction="10000"/>
          </a:bodyPr>
          <a:lstStyle/>
          <a:p>
            <a:pPr marL="609600" indent="-609600" eaLnBrk="1" hangingPunct="1">
              <a:buFontTx/>
              <a:buNone/>
            </a:pPr>
            <a:r>
              <a:rPr lang="en-US" sz="2800" dirty="0" smtClean="0">
                <a:solidFill>
                  <a:srgbClr val="000000"/>
                </a:solidFill>
              </a:rPr>
              <a:t>1</a:t>
            </a:r>
            <a:r>
              <a:rPr lang="en-US" sz="2800" dirty="0" smtClean="0">
                <a:solidFill>
                  <a:srgbClr val="000000"/>
                </a:solidFill>
                <a:ea typeface="ＭＳ Ｐゴシック" charset="-128"/>
                <a:cs typeface="ＭＳ Ｐゴシック" charset="-128"/>
              </a:rPr>
              <a:t>.  The temperature at which hybrid DNA melts is indicative of the degree of homology between the DNA sequences. The more extensive the pairing, the higher the temperature required to separate the strands. You are trying to determine the </a:t>
            </a:r>
            <a:r>
              <a:rPr lang="en-US" sz="2800" dirty="0" err="1" smtClean="0">
                <a:solidFill>
                  <a:srgbClr val="000000"/>
                </a:solidFill>
                <a:ea typeface="ＭＳ Ｐゴシック" charset="-128"/>
                <a:cs typeface="ＭＳ Ｐゴシック" charset="-128"/>
              </a:rPr>
              <a:t>phylogenetic</a:t>
            </a:r>
            <a:r>
              <a:rPr lang="en-US" sz="2800" dirty="0" smtClean="0">
                <a:solidFill>
                  <a:srgbClr val="000000"/>
                </a:solidFill>
                <a:ea typeface="ＭＳ Ｐゴシック" charset="-128"/>
                <a:cs typeface="ＭＳ Ｐゴシック" charset="-128"/>
              </a:rPr>
              <a:t> relationships among species A, B, and C. You mix single-stranded DNA from all three species (in test groups of two) and measure the temperatures at which the hybrid DNA melts (separates). You find that hybrid BC has the highest melting temperature, AC the next highest, and AB the lowest.</a:t>
            </a:r>
          </a:p>
        </p:txBody>
      </p:sp>
      <p:sp>
        <p:nvSpPr>
          <p:cNvPr id="34819"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extLst>
      <p:ext uri="{BB962C8B-B14F-4D97-AF65-F5344CB8AC3E}">
        <p14:creationId xmlns:p14="http://schemas.microsoft.com/office/powerpoint/2010/main" val="117372836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2565</Words>
  <Application>Microsoft Macintosh PowerPoint</Application>
  <PresentationFormat>On-screen Show (4:3)</PresentationFormat>
  <Paragraphs>418</Paragraphs>
  <Slides>33</Slides>
  <Notes>27</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Concept 26.4: An organism’s evolutionary history is documented in its genome</vt:lpstr>
      <vt:lpstr>PowerPoint Presentation</vt:lpstr>
      <vt:lpstr>Molecular Clocks</vt:lpstr>
      <vt:lpstr>PowerPoint Presentation</vt:lpstr>
      <vt:lpstr>Difficulties with Molecular Clocks</vt:lpstr>
      <vt:lpstr>Whittaker’s five-kingdom system</vt:lpstr>
      <vt:lpstr>PowerPoint Presentation</vt:lpstr>
      <vt:lpstr>The universal tree of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Prokaryotes</vt:lpstr>
      <vt:lpstr>Bacteria live EVERYWHERE!</vt:lpstr>
      <vt:lpstr>PowerPoint Presentation</vt:lpstr>
      <vt:lpstr>Bacterial diversity</vt:lpstr>
      <vt:lpstr>Prokaryote Structure</vt:lpstr>
      <vt:lpstr>Prokaryote vs. Eukaryote Chromosome</vt:lpstr>
      <vt:lpstr>Variations in Cell Interior</vt:lpstr>
      <vt:lpstr>Prokaryote Cell Wall Structure</vt:lpstr>
      <vt:lpstr>Prokaryotic metabolism</vt:lpstr>
      <vt:lpstr>Genetic variation in bacteria</vt:lpstr>
      <vt:lpstr>PowerPoint Presentation</vt:lpstr>
      <vt:lpstr>Bacteria as pathogens</vt:lpstr>
      <vt:lpstr>Bacteria as beneficial (&amp; necessary)</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26.4: An organism’s evolutionary history is documented in its genome</dc:title>
  <dc:creator>Plano High School</dc:creator>
  <cp:lastModifiedBy>Plano High School</cp:lastModifiedBy>
  <cp:revision>2</cp:revision>
  <dcterms:created xsi:type="dcterms:W3CDTF">2017-05-24T19:56:23Z</dcterms:created>
  <dcterms:modified xsi:type="dcterms:W3CDTF">2017-05-24T19:57:35Z</dcterms:modified>
</cp:coreProperties>
</file>