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80D0D-8ABB-EA44-831D-0FE210F6ACD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2674-BBC4-7540-B940-D7B13988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D8A0-FA2A-A042-A26B-910B34EDBB3E}" type="slidenum">
              <a:rPr lang="en-US"/>
              <a:pPr/>
              <a:t>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EB511-874B-D641-B64B-D769AC2FBBAF}" type="slidenum">
              <a:rPr lang="en-US"/>
              <a:pPr/>
              <a:t>13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African Sleeping Sickness and South American Chagas Disease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E0BA2-B8B6-244A-890D-2B442C05FD4B}" type="slidenum">
              <a:rPr lang="en-US"/>
              <a:pPr/>
              <a:t>15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0C2D5-C7D5-4340-978F-DE06910144BA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Answer: e</a:t>
            </a:r>
          </a:p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Source: Barstow - Test Bank for Biology, Sixth Edition, Question #27.</a:t>
            </a: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BF449-A470-9E49-B4F8-1A3E694C8528}" type="slidenum">
              <a:rPr lang="en-US"/>
              <a:pPr/>
              <a:t>2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F9DED-B750-A449-A1BC-C9C0D0CC64F0}" type="slidenum">
              <a:rPr lang="en-US"/>
              <a:pPr/>
              <a:t>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6760E-B3E4-364A-8171-D7BF236B25E1}" type="slidenum">
              <a:rPr lang="en-US"/>
              <a:pPr/>
              <a:t>4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DCE89-876E-3E41-913C-3708CAF6E6A7}" type="slidenum">
              <a:rPr lang="en-US"/>
              <a:pPr/>
              <a:t>5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52168-B341-BA48-BACE-D89D72F9ACA5}" type="slidenum">
              <a:rPr lang="en-US"/>
              <a:pPr/>
              <a:t>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D1A9B-BDCB-8041-A21B-C0B03DB73634}" type="slidenum">
              <a:rPr lang="en-US"/>
              <a:pPr/>
              <a:t>7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31EC5-C4F3-AC4C-A140-1F1A728B5FB3}" type="slidenum">
              <a:rPr lang="en-US"/>
              <a:pPr/>
              <a:t>8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552BE-1A70-324A-94EA-F4A7342C2CDF}" type="slidenum">
              <a:rPr lang="en-US"/>
              <a:pPr/>
              <a:t>10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2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FB96-D8EB-FC4B-AC08-6D424C6AB31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4D82-7B50-534F-BE62-6F9E944E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1" Type="http://schemas.microsoft.com/office/2007/relationships/media" Target="file://localhost/Users/Administrator/Desktop/Franks/AP/Diversity/euglenoid%20party_xvid.avi" TargetMode="External"/><Relationship Id="rId2" Type="http://schemas.openxmlformats.org/officeDocument/2006/relationships/video" Target="file://localhost/Users/Administrator/Desktop/Franks/AP/Diversity/euglenoid%20party_xvid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1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file://localhost/Users/Administrator/Desktop/Franks/AP/Diversity/The%20Ameba%20(bad%20vid,%20great%20tune)_xvid.avi" TargetMode="External"/><Relationship Id="rId2" Type="http://schemas.openxmlformats.org/officeDocument/2006/relationships/video" Target="file://localhost/Users/Administrator/Desktop/Franks/AP/Diversity/The%20Ameba%20(bad%20vid,%20great%20tune)_xvid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0" y="2366963"/>
            <a:ext cx="2116138" cy="2116137"/>
          </a:xfrm>
          <a:prstGeom prst="ellipse">
            <a:avLst/>
          </a:prstGeom>
          <a:solidFill>
            <a:srgbClr val="000000"/>
          </a:solidFill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68888" y="4725988"/>
            <a:ext cx="4025900" cy="2132012"/>
            <a:chOff x="3189" y="2913"/>
            <a:chExt cx="2536" cy="13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89" y="2913"/>
              <a:ext cx="2536" cy="1311"/>
              <a:chOff x="3189" y="2913"/>
              <a:chExt cx="2536" cy="1311"/>
            </a:xfrm>
          </p:grpSpPr>
          <p:pic>
            <p:nvPicPr>
              <p:cNvPr id="371718" name="Picture 6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264" y="2992"/>
                <a:ext cx="2352" cy="1232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189" y="2913"/>
                <a:ext cx="820" cy="436"/>
                <a:chOff x="2222" y="2927"/>
                <a:chExt cx="820" cy="436"/>
              </a:xfrm>
            </p:grpSpPr>
            <p:sp>
              <p:nvSpPr>
                <p:cNvPr id="371720" name="Rectangle 8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1" name="Rectangle 9"/>
                <p:cNvSpPr>
                  <a:spLocks noChangeArrowheads="1"/>
                </p:cNvSpPr>
                <p:nvPr/>
              </p:nvSpPr>
              <p:spPr bwMode="auto">
                <a:xfrm>
                  <a:off x="2444" y="3063"/>
                  <a:ext cx="37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Domain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rgbClr val="000000"/>
                      </a:solidFill>
                    </a:rPr>
                    <a:t>Bacteria</a:t>
                  </a:r>
                  <a:endParaRPr lang="en-US" sz="1200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047" y="2913"/>
                <a:ext cx="820" cy="436"/>
                <a:chOff x="2222" y="2927"/>
                <a:chExt cx="820" cy="436"/>
              </a:xfrm>
            </p:grpSpPr>
            <p:sp>
              <p:nvSpPr>
                <p:cNvPr id="371723" name="Rectangle 11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4" name="Rectangle 12"/>
                <p:cNvSpPr>
                  <a:spLocks noChangeArrowheads="1"/>
                </p:cNvSpPr>
                <p:nvPr/>
              </p:nvSpPr>
              <p:spPr bwMode="auto">
                <a:xfrm>
                  <a:off x="2445" y="3063"/>
                  <a:ext cx="379" cy="19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</a:rPr>
                    <a:t>Domain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</a:rPr>
                    <a:t>Archaea</a:t>
                  </a: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905" y="2913"/>
                <a:ext cx="820" cy="436"/>
                <a:chOff x="2222" y="2927"/>
                <a:chExt cx="820" cy="436"/>
              </a:xfrm>
            </p:grpSpPr>
            <p:sp>
              <p:nvSpPr>
                <p:cNvPr id="3717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6" y="3063"/>
                  <a:ext cx="374" cy="19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</a:rPr>
                    <a:t>Domain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>
                      <a:solidFill>
                        <a:schemeClr val="bg1"/>
                      </a:solidFill>
                    </a:rPr>
                    <a:t>Eukarya</a:t>
                  </a: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71728" name="Rectangle 16"/>
            <p:cNvSpPr>
              <a:spLocks noChangeArrowheads="1"/>
            </p:cNvSpPr>
            <p:nvPr/>
          </p:nvSpPr>
          <p:spPr bwMode="auto">
            <a:xfrm>
              <a:off x="4036" y="4158"/>
              <a:ext cx="84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Common ancestor</a:t>
              </a:r>
              <a:endParaRPr lang="en-US" sz="1200"/>
            </a:p>
          </p:txBody>
        </p:sp>
      </p:grpSp>
      <p:sp>
        <p:nvSpPr>
          <p:cNvPr id="3717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538413" y="2206625"/>
            <a:ext cx="5781675" cy="914400"/>
          </a:xfrm>
          <a:noFill/>
          <a:ln/>
        </p:spPr>
        <p:txBody>
          <a:bodyPr/>
          <a:lstStyle/>
          <a:p>
            <a:r>
              <a:rPr lang="en-US" dirty="0"/>
              <a:t>Kingdom: </a:t>
            </a:r>
            <a:r>
              <a:rPr lang="en-US" dirty="0" err="1"/>
              <a:t>Protists</a:t>
            </a:r>
            <a:endParaRPr lang="en-US" dirty="0"/>
          </a:p>
        </p:txBody>
      </p:sp>
      <p:sp>
        <p:nvSpPr>
          <p:cNvPr id="371732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538413" y="3265488"/>
            <a:ext cx="5688012" cy="17526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Domain </a:t>
            </a:r>
            <a:r>
              <a:rPr lang="en-US" dirty="0" err="1" smtClean="0">
                <a:solidFill>
                  <a:srgbClr val="000000"/>
                </a:solidFill>
              </a:rPr>
              <a:t>Eukarya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(Ch. 28)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71733" name="Picture 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9929">
            <a:off x="685800" y="4114800"/>
            <a:ext cx="11620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34" name="Picture 2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43055">
            <a:off x="2659063" y="3810000"/>
            <a:ext cx="1131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35" name="Picture 23"/>
          <p:cNvPicPr>
            <a:picLocks noChangeAspect="1" noChangeArrowheads="1"/>
          </p:cNvPicPr>
          <p:nvPr/>
        </p:nvPicPr>
        <p:blipFill>
          <a:blip r:embed="rId6" cstate="screen"/>
          <a:srcRect r="2724"/>
          <a:stretch>
            <a:fillRect/>
          </a:stretch>
        </p:blipFill>
        <p:spPr bwMode="auto">
          <a:xfrm>
            <a:off x="0" y="30480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6" name="Picture 24" descr="cilbnwan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3275" y="2652713"/>
            <a:ext cx="735013" cy="1273175"/>
          </a:xfrm>
          <a:prstGeom prst="rect">
            <a:avLst/>
          </a:prstGeom>
          <a:noFill/>
        </p:spPr>
      </p:pic>
      <p:pic>
        <p:nvPicPr>
          <p:cNvPr id="371737" name="Picture 2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2379663"/>
            <a:ext cx="80962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8" name="Picture 2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00100" y="3914775"/>
            <a:ext cx="7381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39" name="Picture 2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98513" y="2341563"/>
            <a:ext cx="7397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42" name="Oval 30"/>
          <p:cNvSpPr>
            <a:spLocks noChangeArrowheads="1"/>
          </p:cNvSpPr>
          <p:nvPr/>
        </p:nvSpPr>
        <p:spPr bwMode="auto">
          <a:xfrm>
            <a:off x="31750" y="2406650"/>
            <a:ext cx="2100263" cy="207803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68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3025" y="315913"/>
            <a:ext cx="12350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48100" cy="1143000"/>
          </a:xfrm>
        </p:spPr>
        <p:txBody>
          <a:bodyPr/>
          <a:lstStyle/>
          <a:p>
            <a:r>
              <a:rPr lang="en-US" dirty="0" err="1"/>
              <a:t>Protist</a:t>
            </a:r>
            <a:r>
              <a:rPr lang="en-US" dirty="0"/>
              <a:t> Diversity</a:t>
            </a: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7963" y="2954338"/>
            <a:ext cx="24114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1138" y="352425"/>
            <a:ext cx="2308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7866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49688" y="3668713"/>
            <a:ext cx="19319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7867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10000" y="5037138"/>
            <a:ext cx="23749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7870" name="Picture 1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6388" y="3756025"/>
            <a:ext cx="32956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5291138" y="2016125"/>
            <a:ext cx="1108075" cy="374650"/>
          </a:xfrm>
          <a:prstGeom prst="rect">
            <a:avLst/>
          </a:prstGeom>
          <a:solidFill>
            <a:srgbClr val="C9FFB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927100"/>
            <a:ext cx="6016625" cy="2652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Plant-like </a:t>
            </a:r>
            <a:r>
              <a:rPr lang="en-US" dirty="0" err="1"/>
              <a:t>Protists</a:t>
            </a:r>
            <a:endParaRPr lang="en-US" dirty="0"/>
          </a:p>
          <a:p>
            <a:pPr lvl="1"/>
            <a:r>
              <a:rPr lang="en-US" dirty="0" err="1"/>
              <a:t>autotrophs</a:t>
            </a:r>
            <a:r>
              <a:rPr lang="en-US" dirty="0"/>
              <a:t>, photosynthesis</a:t>
            </a:r>
          </a:p>
          <a:p>
            <a:pPr lvl="2"/>
            <a:r>
              <a:rPr lang="en-US" dirty="0"/>
              <a:t>Euglena</a:t>
            </a:r>
          </a:p>
          <a:p>
            <a:pPr lvl="2"/>
            <a:r>
              <a:rPr lang="en-US" dirty="0"/>
              <a:t>algae</a:t>
            </a:r>
            <a:endParaRPr lang="en-US" dirty="0" smtClean="0"/>
          </a:p>
          <a:p>
            <a:pPr lvl="2"/>
            <a:r>
              <a:rPr lang="en-US" dirty="0" smtClean="0"/>
              <a:t>Diatoms</a:t>
            </a:r>
          </a:p>
          <a:p>
            <a:pPr lvl="2"/>
            <a:r>
              <a:rPr lang="en-US" dirty="0" smtClean="0"/>
              <a:t>“Seaweeds”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i="1" smtClean="0">
                <a:ea typeface="ＭＳ Ｐゴシック" charset="-128"/>
                <a:cs typeface="ＭＳ Ｐゴシック" charset="-128"/>
              </a:rPr>
              <a:t>Euglena</a:t>
            </a:r>
            <a:r>
              <a:rPr lang="en-US" sz="4000" smtClean="0">
                <a:ea typeface="ＭＳ Ｐゴシック" charset="-128"/>
                <a:cs typeface="ＭＳ Ｐゴシック" charset="-128"/>
              </a:rPr>
              <a:t>, a euglenid commonly found in pond water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2075" y="1193800"/>
            <a:ext cx="9051925" cy="4786313"/>
            <a:chOff x="62" y="888"/>
            <a:chExt cx="5702" cy="3015"/>
          </a:xfrm>
        </p:grpSpPr>
        <p:pic>
          <p:nvPicPr>
            <p:cNvPr id="48133" name="Picture 5" descr="28_08Euglena_CNL.jpg                                           00387E48101                            BDCB2CBF: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4" y="981"/>
              <a:ext cx="4272" cy="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2896" y="888"/>
              <a:ext cx="73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Long flagellum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142" y="2424"/>
              <a:ext cx="75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Short flagellum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2099" y="2746"/>
              <a:ext cx="46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Nucleus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H="1">
              <a:off x="2880" y="2223"/>
              <a:ext cx="67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2544" y="2847"/>
              <a:ext cx="62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1600" y="3130"/>
              <a:ext cx="91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Plasma membrane</a:t>
              </a: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H="1" flipV="1">
              <a:off x="2496" y="3231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080" y="3730"/>
              <a:ext cx="91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Paramylon granule</a:t>
              </a: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2968" y="3359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3600" y="3430"/>
              <a:ext cx="59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Chloroplast</a:t>
              </a:r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3192" y="3319"/>
              <a:ext cx="43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3904" y="2682"/>
              <a:ext cx="92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Contractile vacuole</a:t>
              </a:r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3504" y="2463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4104" y="1696"/>
              <a:ext cx="1660" cy="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/>
                <a:t>Light detector:</a:t>
              </a:r>
              <a:r>
                <a:rPr lang="en-US" sz="1200"/>
                <a:t> swelling near the</a:t>
              </a:r>
            </a:p>
            <a:p>
              <a:pPr algn="l"/>
              <a:r>
                <a:rPr lang="en-US" sz="1200"/>
                <a:t>base of the long flagellum; detects</a:t>
              </a:r>
            </a:p>
            <a:p>
              <a:pPr algn="l"/>
              <a:r>
                <a:rPr lang="en-US" sz="1200"/>
                <a:t>light that is not blocked by the</a:t>
              </a:r>
            </a:p>
            <a:p>
              <a:pPr algn="l"/>
              <a:r>
                <a:rPr lang="en-US" sz="1200"/>
                <a:t>eyespot; as a result, </a:t>
              </a:r>
              <a:r>
                <a:rPr lang="en-US" sz="1200" i="1"/>
                <a:t>Euglena</a:t>
              </a:r>
              <a:r>
                <a:rPr lang="en-US" sz="1200"/>
                <a:t> moves</a:t>
              </a:r>
            </a:p>
            <a:p>
              <a:pPr algn="l"/>
              <a:r>
                <a:rPr lang="en-US" sz="1200"/>
                <a:t>toward light of appropriate</a:t>
              </a:r>
            </a:p>
            <a:p>
              <a:pPr algn="l"/>
              <a:r>
                <a:rPr lang="en-US" sz="1200"/>
                <a:t>intensity, an important adaptation</a:t>
              </a:r>
            </a:p>
            <a:p>
              <a:pPr algn="l"/>
              <a:r>
                <a:rPr lang="en-US" sz="1200"/>
                <a:t>that enhances photosynthesis</a:t>
              </a:r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4128" y="1743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>
              <a:off x="3680" y="2071"/>
              <a:ext cx="43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1872" y="1379"/>
              <a:ext cx="1173" cy="7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Eyespot:</a:t>
              </a:r>
              <a:r>
                <a:rPr lang="en-US" sz="1200"/>
                <a:t> pigmented</a:t>
              </a:r>
            </a:p>
            <a:p>
              <a:r>
                <a:rPr lang="en-US" sz="1200"/>
                <a:t>organelle that functions</a:t>
              </a:r>
            </a:p>
            <a:p>
              <a:r>
                <a:rPr lang="en-US" sz="1200"/>
                <a:t>as a light shield, allowing</a:t>
              </a:r>
            </a:p>
            <a:p>
              <a:r>
                <a:rPr lang="en-US" sz="1200"/>
                <a:t>light from only a certain</a:t>
              </a:r>
            </a:p>
            <a:p>
              <a:r>
                <a:rPr lang="en-US" sz="1200"/>
                <a:t>direction to strike the</a:t>
              </a:r>
            </a:p>
            <a:p>
              <a:r>
                <a:rPr lang="en-US" sz="1200"/>
                <a:t>light detector</a:t>
              </a:r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3024" y="1407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2" name="Line 25"/>
            <p:cNvSpPr>
              <a:spLocks noChangeShapeType="1"/>
            </p:cNvSpPr>
            <p:nvPr/>
          </p:nvSpPr>
          <p:spPr bwMode="auto">
            <a:xfrm flipH="1" flipV="1">
              <a:off x="3024" y="1791"/>
              <a:ext cx="57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3" name="Text Box 26"/>
            <p:cNvSpPr txBox="1">
              <a:spLocks noChangeArrowheads="1"/>
            </p:cNvSpPr>
            <p:nvPr/>
          </p:nvSpPr>
          <p:spPr bwMode="auto">
            <a:xfrm>
              <a:off x="681" y="3375"/>
              <a:ext cx="1484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 Pellicle:</a:t>
              </a:r>
              <a:r>
                <a:rPr lang="en-US" sz="1200"/>
                <a:t> protein bands beneath</a:t>
              </a:r>
            </a:p>
            <a:p>
              <a:r>
                <a:rPr lang="en-US" sz="1200"/>
                <a:t>the plasma membrane that</a:t>
              </a:r>
            </a:p>
            <a:p>
              <a:r>
                <a:rPr lang="en-US" sz="1200"/>
                <a:t>provide strength and flexibility</a:t>
              </a:r>
            </a:p>
            <a:p>
              <a:r>
                <a:rPr lang="en-US" sz="1200"/>
                <a:t>(</a:t>
              </a:r>
              <a:r>
                <a:rPr lang="en-US" sz="1200" i="1"/>
                <a:t>Euglena</a:t>
              </a:r>
              <a:r>
                <a:rPr lang="en-US" sz="1200"/>
                <a:t> lacks a cell wall)</a:t>
              </a:r>
            </a:p>
          </p:txBody>
        </p:sp>
        <p:sp>
          <p:nvSpPr>
            <p:cNvPr id="48154" name="Line 27"/>
            <p:cNvSpPr>
              <a:spLocks noChangeShapeType="1"/>
            </p:cNvSpPr>
            <p:nvPr/>
          </p:nvSpPr>
          <p:spPr bwMode="auto">
            <a:xfrm>
              <a:off x="2144" y="3407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5" name="Line 28"/>
            <p:cNvSpPr>
              <a:spLocks noChangeShapeType="1"/>
            </p:cNvSpPr>
            <p:nvPr/>
          </p:nvSpPr>
          <p:spPr bwMode="auto">
            <a:xfrm flipH="1">
              <a:off x="2160" y="3407"/>
              <a:ext cx="56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6" name="Line 29"/>
            <p:cNvSpPr>
              <a:spLocks noChangeShapeType="1"/>
            </p:cNvSpPr>
            <p:nvPr/>
          </p:nvSpPr>
          <p:spPr bwMode="auto">
            <a:xfrm flipH="1">
              <a:off x="2160" y="3599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7" name="Text Box 30"/>
            <p:cNvSpPr txBox="1">
              <a:spLocks noChangeArrowheads="1"/>
            </p:cNvSpPr>
            <p:nvPr/>
          </p:nvSpPr>
          <p:spPr bwMode="auto">
            <a:xfrm>
              <a:off x="62" y="2807"/>
              <a:ext cx="69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i="1"/>
                <a:t>Euglena</a:t>
              </a:r>
              <a:r>
                <a:rPr lang="en-US" sz="1200"/>
                <a:t> (LM)</a:t>
              </a:r>
            </a:p>
          </p:txBody>
        </p:sp>
        <p:sp>
          <p:nvSpPr>
            <p:cNvPr id="48158" name="Text Box 31"/>
            <p:cNvSpPr txBox="1">
              <a:spLocks noChangeArrowheads="1"/>
            </p:cNvSpPr>
            <p:nvPr/>
          </p:nvSpPr>
          <p:spPr bwMode="auto">
            <a:xfrm>
              <a:off x="1261" y="2895"/>
              <a:ext cx="33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5 µm</a:t>
              </a:r>
            </a:p>
          </p:txBody>
        </p:sp>
      </p:grpSp>
      <p:sp>
        <p:nvSpPr>
          <p:cNvPr id="48132" name="Line 33"/>
          <p:cNvSpPr>
            <a:spLocks noChangeShapeType="1"/>
          </p:cNvSpPr>
          <p:nvPr/>
        </p:nvSpPr>
        <p:spPr bwMode="auto">
          <a:xfrm>
            <a:off x="5334000" y="16637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Ain’t</a:t>
            </a:r>
            <a:r>
              <a:rPr lang="en-US" dirty="0" smtClean="0"/>
              <a:t> No Party Like A Euglena Party!</a:t>
            </a:r>
            <a:endParaRPr lang="en-US" dirty="0"/>
          </a:p>
        </p:txBody>
      </p:sp>
      <p:pic>
        <p:nvPicPr>
          <p:cNvPr id="4" name="euglenoid party_xvid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08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19238" y="3013075"/>
            <a:ext cx="301148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30900" cy="1143000"/>
          </a:xfrm>
        </p:spPr>
        <p:txBody>
          <a:bodyPr/>
          <a:lstStyle/>
          <a:p>
            <a:r>
              <a:rPr lang="en-US" dirty="0" err="1"/>
              <a:t>Protist</a:t>
            </a:r>
            <a:r>
              <a:rPr lang="en-US" dirty="0"/>
              <a:t> Diversity</a:t>
            </a:r>
          </a:p>
        </p:txBody>
      </p:sp>
      <p:sp>
        <p:nvSpPr>
          <p:cNvPr id="37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7772400" cy="202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Parasitic &amp; pathogenic </a:t>
            </a:r>
            <a:r>
              <a:rPr lang="en-US" dirty="0" err="1"/>
              <a:t>Protists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malaria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Giardia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trypanosomes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5046663" y="2030413"/>
            <a:ext cx="1844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</a:rPr>
              <a:t>Plasmodium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37888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1025" y="1214438"/>
            <a:ext cx="19764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2938" y="2517775"/>
            <a:ext cx="1612900" cy="1371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381000" y="4884738"/>
            <a:ext cx="1146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</a:rPr>
              <a:t>Giardia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378889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0363" y="5321300"/>
            <a:ext cx="10763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8891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59363" y="3998913"/>
            <a:ext cx="162401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8892" name="Picture 12"/>
          <p:cNvPicPr>
            <a:picLocks noChangeAspect="1" noChangeArrowheads="1"/>
          </p:cNvPicPr>
          <p:nvPr/>
        </p:nvPicPr>
        <p:blipFill>
          <a:blip r:embed="rId8" cstate="screen"/>
          <a:srcRect l="2400" t="3317" r="4800" b="3317"/>
          <a:stretch>
            <a:fillRect/>
          </a:stretch>
        </p:blipFill>
        <p:spPr bwMode="auto">
          <a:xfrm>
            <a:off x="6324600" y="4849813"/>
            <a:ext cx="2305050" cy="1677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8894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34288" y="3722688"/>
            <a:ext cx="13858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8896" name="Picture 1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29200" y="5732463"/>
            <a:ext cx="1404938" cy="105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8897" name="Picture 17" descr="Mosquito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05688" y="385763"/>
            <a:ext cx="16906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6572250" y="6481763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</a:rPr>
              <a:t>Trypanosoma</a:t>
            </a:r>
            <a:endParaRPr lang="en-US" sz="2200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1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charset="-128"/>
                <a:cs typeface="ＭＳ Ｐゴシック" charset="-128"/>
              </a:rPr>
              <a:t>The two-host life cycle of </a:t>
            </a:r>
            <a:r>
              <a:rPr lang="en-US" sz="4000" i="1" smtClean="0">
                <a:ea typeface="ＭＳ Ｐゴシック" charset="-128"/>
                <a:cs typeface="ＭＳ Ｐゴシック" charset="-128"/>
              </a:rPr>
              <a:t>Plasmodium,</a:t>
            </a:r>
            <a:r>
              <a:rPr lang="en-US" sz="4000" smtClean="0">
                <a:ea typeface="ＭＳ Ｐゴシック" charset="-128"/>
                <a:cs typeface="ＭＳ Ｐゴシック" charset="-128"/>
              </a:rPr>
              <a:t> the apicomplexan that causes malaria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876300" y="1079500"/>
            <a:ext cx="7962900" cy="5448300"/>
            <a:chOff x="552" y="680"/>
            <a:chExt cx="5016" cy="3432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552" y="680"/>
              <a:ext cx="5016" cy="3432"/>
              <a:chOff x="552" y="680"/>
              <a:chExt cx="5016" cy="3432"/>
            </a:xfrm>
          </p:grpSpPr>
          <p:pic>
            <p:nvPicPr>
              <p:cNvPr id="52234" name="Picture 6" descr="28_11PlasmodiumLifeCycl_CNL.jpg                                00387E48101                            BDCB2CBF: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916" y="1196"/>
                <a:ext cx="3552" cy="2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5" name="Text Box 7"/>
              <p:cNvSpPr txBox="1">
                <a:spLocks noChangeArrowheads="1"/>
              </p:cNvSpPr>
              <p:nvPr/>
            </p:nvSpPr>
            <p:spPr bwMode="auto">
              <a:xfrm>
                <a:off x="2100" y="1239"/>
                <a:ext cx="668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Inside mosquito</a:t>
                </a:r>
              </a:p>
            </p:txBody>
          </p:sp>
          <p:sp>
            <p:nvSpPr>
              <p:cNvPr id="52236" name="Text Box 8"/>
              <p:cNvSpPr txBox="1">
                <a:spLocks noChangeArrowheads="1"/>
              </p:cNvSpPr>
              <p:nvPr/>
            </p:nvSpPr>
            <p:spPr bwMode="auto">
              <a:xfrm>
                <a:off x="3084" y="1241"/>
                <a:ext cx="580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Inside human</a:t>
                </a:r>
              </a:p>
            </p:txBody>
          </p:sp>
          <p:sp>
            <p:nvSpPr>
              <p:cNvPr id="52237" name="Text Box 9"/>
              <p:cNvSpPr txBox="1">
                <a:spLocks noChangeArrowheads="1"/>
              </p:cNvSpPr>
              <p:nvPr/>
            </p:nvSpPr>
            <p:spPr bwMode="auto">
              <a:xfrm>
                <a:off x="1743" y="1474"/>
                <a:ext cx="496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Sporozoites</a:t>
                </a:r>
              </a:p>
              <a:p>
                <a:pPr algn="l"/>
                <a:r>
                  <a:rPr lang="en-US" sz="900"/>
                  <a:t>(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38" name="Line 10"/>
              <p:cNvSpPr>
                <a:spLocks noChangeShapeType="1"/>
              </p:cNvSpPr>
              <p:nvPr/>
            </p:nvSpPr>
            <p:spPr bwMode="auto">
              <a:xfrm flipH="1" flipV="1">
                <a:off x="2208" y="156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9" name="Line 11"/>
              <p:cNvSpPr>
                <a:spLocks noChangeShapeType="1"/>
              </p:cNvSpPr>
              <p:nvPr/>
            </p:nvSpPr>
            <p:spPr bwMode="auto">
              <a:xfrm flipV="1">
                <a:off x="2208" y="15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0" name="Text Box 12"/>
              <p:cNvSpPr txBox="1">
                <a:spLocks noChangeArrowheads="1"/>
              </p:cNvSpPr>
              <p:nvPr/>
            </p:nvSpPr>
            <p:spPr bwMode="auto">
              <a:xfrm>
                <a:off x="2204" y="2074"/>
                <a:ext cx="340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Oocyst</a:t>
                </a:r>
              </a:p>
            </p:txBody>
          </p:sp>
          <p:sp>
            <p:nvSpPr>
              <p:cNvPr id="52241" name="Line 13"/>
              <p:cNvSpPr>
                <a:spLocks noChangeShapeType="1"/>
              </p:cNvSpPr>
              <p:nvPr/>
            </p:nvSpPr>
            <p:spPr bwMode="auto">
              <a:xfrm>
                <a:off x="2140" y="2045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2" name="Text Box 14"/>
              <p:cNvSpPr txBox="1">
                <a:spLocks noChangeArrowheads="1"/>
              </p:cNvSpPr>
              <p:nvPr/>
            </p:nvSpPr>
            <p:spPr bwMode="auto">
              <a:xfrm>
                <a:off x="1749" y="2194"/>
                <a:ext cx="416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/>
                  <a:t>MEIOSIS</a:t>
                </a:r>
              </a:p>
            </p:txBody>
          </p:sp>
          <p:sp>
            <p:nvSpPr>
              <p:cNvPr id="52243" name="Text Box 15"/>
              <p:cNvSpPr txBox="1">
                <a:spLocks noChangeArrowheads="1"/>
              </p:cNvSpPr>
              <p:nvPr/>
            </p:nvSpPr>
            <p:spPr bwMode="auto">
              <a:xfrm>
                <a:off x="3184" y="1537"/>
                <a:ext cx="272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Liver</a:t>
                </a:r>
              </a:p>
            </p:txBody>
          </p:sp>
          <p:sp>
            <p:nvSpPr>
              <p:cNvPr id="52244" name="Text Box 16"/>
              <p:cNvSpPr txBox="1">
                <a:spLocks noChangeArrowheads="1"/>
              </p:cNvSpPr>
              <p:nvPr/>
            </p:nvSpPr>
            <p:spPr bwMode="auto">
              <a:xfrm>
                <a:off x="3342" y="1800"/>
                <a:ext cx="400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Liver cell</a:t>
                </a:r>
              </a:p>
            </p:txBody>
          </p:sp>
          <p:sp>
            <p:nvSpPr>
              <p:cNvPr id="52245" name="Text Box 17"/>
              <p:cNvSpPr txBox="1">
                <a:spLocks noChangeArrowheads="1"/>
              </p:cNvSpPr>
              <p:nvPr/>
            </p:nvSpPr>
            <p:spPr bwMode="auto">
              <a:xfrm>
                <a:off x="2519" y="2252"/>
                <a:ext cx="432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Merozoite</a:t>
                </a:r>
              </a:p>
              <a:p>
                <a:pPr algn="l"/>
                <a:r>
                  <a:rPr lang="en-US" sz="900"/>
                  <a:t>(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46" name="Text Box 18"/>
              <p:cNvSpPr txBox="1">
                <a:spLocks noChangeArrowheads="1"/>
              </p:cNvSpPr>
              <p:nvPr/>
            </p:nvSpPr>
            <p:spPr bwMode="auto">
              <a:xfrm>
                <a:off x="2943" y="2424"/>
                <a:ext cx="444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Red blood</a:t>
                </a:r>
              </a:p>
              <a:p>
                <a:pPr algn="l"/>
                <a:r>
                  <a:rPr lang="en-US" sz="900"/>
                  <a:t>cells</a:t>
                </a:r>
              </a:p>
            </p:txBody>
          </p:sp>
          <p:sp>
            <p:nvSpPr>
              <p:cNvPr id="52247" name="Text Box 19"/>
              <p:cNvSpPr txBox="1">
                <a:spLocks noChangeArrowheads="1"/>
              </p:cNvSpPr>
              <p:nvPr/>
            </p:nvSpPr>
            <p:spPr bwMode="auto">
              <a:xfrm>
                <a:off x="3227" y="3096"/>
                <a:ext cx="540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Gametocytes</a:t>
                </a:r>
              </a:p>
              <a:p>
                <a:pPr algn="l"/>
                <a:r>
                  <a:rPr lang="en-US" sz="900"/>
                  <a:t>(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48" name="Text Box 20"/>
              <p:cNvSpPr txBox="1">
                <a:spLocks noChangeArrowheads="1"/>
              </p:cNvSpPr>
              <p:nvPr/>
            </p:nvSpPr>
            <p:spPr bwMode="auto">
              <a:xfrm>
                <a:off x="1716" y="2904"/>
                <a:ext cx="656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/>
                  <a:t>FERTILIZATION</a:t>
                </a:r>
              </a:p>
            </p:txBody>
          </p:sp>
          <p:sp>
            <p:nvSpPr>
              <p:cNvPr id="52249" name="Text Box 21"/>
              <p:cNvSpPr txBox="1">
                <a:spLocks noChangeArrowheads="1"/>
              </p:cNvSpPr>
              <p:nvPr/>
            </p:nvSpPr>
            <p:spPr bwMode="auto">
              <a:xfrm>
                <a:off x="2664" y="3101"/>
                <a:ext cx="408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Gametes</a:t>
                </a:r>
              </a:p>
            </p:txBody>
          </p:sp>
          <p:sp>
            <p:nvSpPr>
              <p:cNvPr id="52250" name="Text Box 22"/>
              <p:cNvSpPr txBox="1">
                <a:spLocks noChangeArrowheads="1"/>
              </p:cNvSpPr>
              <p:nvPr/>
            </p:nvSpPr>
            <p:spPr bwMode="auto">
              <a:xfrm>
                <a:off x="2077" y="2395"/>
                <a:ext cx="336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Zygote</a:t>
                </a:r>
              </a:p>
              <a:p>
                <a:pPr algn="l"/>
                <a:r>
                  <a:rPr lang="en-US" sz="900"/>
                  <a:t>(2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51" name="Line 23"/>
              <p:cNvSpPr>
                <a:spLocks noChangeShapeType="1"/>
              </p:cNvSpPr>
              <p:nvPr/>
            </p:nvSpPr>
            <p:spPr bwMode="auto">
              <a:xfrm flipV="1">
                <a:off x="3345" y="1671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2" name="Line 24"/>
              <p:cNvSpPr>
                <a:spLocks noChangeShapeType="1"/>
              </p:cNvSpPr>
              <p:nvPr/>
            </p:nvSpPr>
            <p:spPr bwMode="auto">
              <a:xfrm flipH="1">
                <a:off x="2903" y="232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3" name="Line 26"/>
              <p:cNvSpPr>
                <a:spLocks noChangeShapeType="1"/>
              </p:cNvSpPr>
              <p:nvPr/>
            </p:nvSpPr>
            <p:spPr bwMode="auto">
              <a:xfrm flipH="1">
                <a:off x="3173" y="2583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4" name="Line 29"/>
              <p:cNvSpPr>
                <a:spLocks noChangeShapeType="1"/>
              </p:cNvSpPr>
              <p:nvPr/>
            </p:nvSpPr>
            <p:spPr bwMode="auto">
              <a:xfrm flipH="1" flipV="1">
                <a:off x="3168" y="2591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5" name="Line 32"/>
              <p:cNvSpPr>
                <a:spLocks noChangeShapeType="1"/>
              </p:cNvSpPr>
              <p:nvPr/>
            </p:nvSpPr>
            <p:spPr bwMode="auto">
              <a:xfrm flipH="1">
                <a:off x="3239" y="3106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6" name="Line 34"/>
              <p:cNvSpPr>
                <a:spLocks noChangeShapeType="1"/>
              </p:cNvSpPr>
              <p:nvPr/>
            </p:nvSpPr>
            <p:spPr bwMode="auto">
              <a:xfrm>
                <a:off x="3143" y="3202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7" name="Line 35"/>
              <p:cNvSpPr>
                <a:spLocks noChangeShapeType="1"/>
              </p:cNvSpPr>
              <p:nvPr/>
            </p:nvSpPr>
            <p:spPr bwMode="auto">
              <a:xfrm flipH="1">
                <a:off x="3456" y="1944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8" name="Text Box 36"/>
              <p:cNvSpPr txBox="1">
                <a:spLocks noChangeArrowheads="1"/>
              </p:cNvSpPr>
              <p:nvPr/>
            </p:nvSpPr>
            <p:spPr bwMode="auto">
              <a:xfrm>
                <a:off x="985" y="3235"/>
                <a:ext cx="248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/>
                  <a:t>Key</a:t>
                </a:r>
              </a:p>
            </p:txBody>
          </p:sp>
          <p:sp>
            <p:nvSpPr>
              <p:cNvPr id="52259" name="Text Box 37"/>
              <p:cNvSpPr txBox="1">
                <a:spLocks noChangeArrowheads="1"/>
              </p:cNvSpPr>
              <p:nvPr/>
            </p:nvSpPr>
            <p:spPr bwMode="auto">
              <a:xfrm>
                <a:off x="962" y="3360"/>
                <a:ext cx="468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Haploid (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60" name="Text Box 38"/>
              <p:cNvSpPr txBox="1">
                <a:spLocks noChangeArrowheads="1"/>
              </p:cNvSpPr>
              <p:nvPr/>
            </p:nvSpPr>
            <p:spPr bwMode="auto">
              <a:xfrm>
                <a:off x="956" y="3451"/>
                <a:ext cx="484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Diploid (2</a:t>
                </a:r>
                <a:r>
                  <a:rPr lang="en-US" sz="900" i="1"/>
                  <a:t>n</a:t>
                </a:r>
                <a:r>
                  <a:rPr lang="en-US" sz="900"/>
                  <a:t>)</a:t>
                </a:r>
              </a:p>
            </p:txBody>
          </p:sp>
          <p:sp>
            <p:nvSpPr>
              <p:cNvPr id="52261" name="Text Box 39"/>
              <p:cNvSpPr txBox="1">
                <a:spLocks noChangeArrowheads="1"/>
              </p:cNvSpPr>
              <p:nvPr/>
            </p:nvSpPr>
            <p:spPr bwMode="auto">
              <a:xfrm>
                <a:off x="3782" y="1272"/>
                <a:ext cx="432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Merozoite</a:t>
                </a:r>
              </a:p>
            </p:txBody>
          </p:sp>
          <p:sp>
            <p:nvSpPr>
              <p:cNvPr id="52262" name="Text Box 40"/>
              <p:cNvSpPr txBox="1">
                <a:spLocks noChangeArrowheads="1"/>
              </p:cNvSpPr>
              <p:nvPr/>
            </p:nvSpPr>
            <p:spPr bwMode="auto">
              <a:xfrm>
                <a:off x="3785" y="2242"/>
                <a:ext cx="464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Red blood </a:t>
                </a:r>
              </a:p>
              <a:p>
                <a:pPr algn="l"/>
                <a:r>
                  <a:rPr lang="en-US" sz="900"/>
                  <a:t>cell</a:t>
                </a:r>
              </a:p>
            </p:txBody>
          </p:sp>
          <p:sp>
            <p:nvSpPr>
              <p:cNvPr id="52263" name="Text Box 41"/>
              <p:cNvSpPr txBox="1">
                <a:spLocks noChangeArrowheads="1"/>
              </p:cNvSpPr>
              <p:nvPr/>
            </p:nvSpPr>
            <p:spPr bwMode="auto">
              <a:xfrm>
                <a:off x="4244" y="2059"/>
                <a:ext cx="280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Apex</a:t>
                </a:r>
              </a:p>
            </p:txBody>
          </p:sp>
          <p:sp>
            <p:nvSpPr>
              <p:cNvPr id="52264" name="Text Box 42"/>
              <p:cNvSpPr txBox="1">
                <a:spLocks noChangeArrowheads="1"/>
              </p:cNvSpPr>
              <p:nvPr/>
            </p:nvSpPr>
            <p:spPr bwMode="auto">
              <a:xfrm>
                <a:off x="4246" y="2250"/>
                <a:ext cx="264" cy="1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00"/>
                  <a:t>0.5 µm</a:t>
                </a:r>
              </a:p>
            </p:txBody>
          </p:sp>
          <p:sp>
            <p:nvSpPr>
              <p:cNvPr id="52265" name="Line 43"/>
              <p:cNvSpPr>
                <a:spLocks noChangeShapeType="1"/>
              </p:cNvSpPr>
              <p:nvPr/>
            </p:nvSpPr>
            <p:spPr bwMode="auto">
              <a:xfrm flipH="1">
                <a:off x="4156" y="2136"/>
                <a:ext cx="1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6" name="Line 44"/>
              <p:cNvSpPr>
                <a:spLocks noChangeShapeType="1"/>
              </p:cNvSpPr>
              <p:nvPr/>
            </p:nvSpPr>
            <p:spPr bwMode="auto">
              <a:xfrm flipH="1" flipV="1">
                <a:off x="3964" y="1431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7" name="Line 45"/>
              <p:cNvSpPr>
                <a:spLocks noChangeShapeType="1"/>
              </p:cNvSpPr>
              <p:nvPr/>
            </p:nvSpPr>
            <p:spPr bwMode="auto">
              <a:xfrm flipH="1">
                <a:off x="3926" y="2131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8" name="Text Box 46"/>
              <p:cNvSpPr txBox="1">
                <a:spLocks noChangeArrowheads="1"/>
              </p:cNvSpPr>
              <p:nvPr/>
            </p:nvSpPr>
            <p:spPr bwMode="auto">
              <a:xfrm>
                <a:off x="2120" y="698"/>
                <a:ext cx="976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      An infected </a:t>
                </a:r>
                <a:r>
                  <a:rPr lang="en-US" sz="900" i="1"/>
                  <a:t>Anopheles</a:t>
                </a:r>
                <a:r>
                  <a:rPr lang="en-US" sz="900"/>
                  <a:t> </a:t>
                </a:r>
              </a:p>
              <a:p>
                <a:pPr algn="l"/>
                <a:r>
                  <a:rPr lang="en-US" sz="900"/>
                  <a:t>mosquito bites a person, </a:t>
                </a:r>
              </a:p>
              <a:p>
                <a:pPr algn="l"/>
                <a:r>
                  <a:rPr lang="en-US" sz="900"/>
                  <a:t>injecting </a:t>
                </a:r>
                <a:r>
                  <a:rPr lang="en-US" sz="900" i="1"/>
                  <a:t>Plasmodium</a:t>
                </a:r>
                <a:r>
                  <a:rPr lang="en-US" sz="900"/>
                  <a:t> </a:t>
                </a:r>
              </a:p>
              <a:p>
                <a:pPr algn="l"/>
                <a:r>
                  <a:rPr lang="en-US" sz="900"/>
                  <a:t>sporozoites in its saliva.</a:t>
                </a:r>
              </a:p>
            </p:txBody>
          </p:sp>
          <p:sp>
            <p:nvSpPr>
              <p:cNvPr id="52269" name="Text Box 47"/>
              <p:cNvSpPr txBox="1">
                <a:spLocks noChangeArrowheads="1"/>
              </p:cNvSpPr>
              <p:nvPr/>
            </p:nvSpPr>
            <p:spPr bwMode="auto">
              <a:xfrm>
                <a:off x="3408" y="680"/>
                <a:ext cx="1576" cy="4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      The sporozoites enter the person’s </a:t>
                </a:r>
              </a:p>
              <a:p>
                <a:pPr algn="l"/>
                <a:r>
                  <a:rPr lang="en-US" sz="900"/>
                  <a:t>liver cells. After several days, the sporozoites </a:t>
                </a:r>
              </a:p>
              <a:p>
                <a:pPr algn="l"/>
                <a:r>
                  <a:rPr lang="en-US" sz="900"/>
                  <a:t>undergo multiple divisions and become </a:t>
                </a:r>
              </a:p>
              <a:p>
                <a:pPr algn="l"/>
                <a:r>
                  <a:rPr lang="en-US" sz="900"/>
                  <a:t>merozoites, which use their apical complex </a:t>
                </a:r>
              </a:p>
              <a:p>
                <a:pPr algn="l"/>
                <a:r>
                  <a:rPr lang="en-US" sz="900"/>
                  <a:t>to penetrate red blood cells (see TEM below).</a:t>
                </a:r>
              </a:p>
            </p:txBody>
          </p:sp>
          <p:sp>
            <p:nvSpPr>
              <p:cNvPr id="52270" name="Text Box 48"/>
              <p:cNvSpPr txBox="1">
                <a:spLocks noChangeArrowheads="1"/>
              </p:cNvSpPr>
              <p:nvPr/>
            </p:nvSpPr>
            <p:spPr bwMode="auto">
              <a:xfrm>
                <a:off x="3880" y="2434"/>
                <a:ext cx="1688" cy="57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     The merozoites divide asexually inside the </a:t>
                </a:r>
              </a:p>
              <a:p>
                <a:pPr algn="l"/>
                <a:r>
                  <a:rPr lang="en-US" sz="900"/>
                  <a:t>red blood cells. At intervals of 48 or 72 hours </a:t>
                </a:r>
              </a:p>
              <a:p>
                <a:pPr algn="l"/>
                <a:r>
                  <a:rPr lang="en-US" sz="900"/>
                  <a:t>(depending on the species), large numbers of </a:t>
                </a:r>
              </a:p>
              <a:p>
                <a:pPr algn="l"/>
                <a:r>
                  <a:rPr lang="en-US" sz="900"/>
                  <a:t>merozoites break out of the blood cells, causing </a:t>
                </a:r>
              </a:p>
              <a:p>
                <a:pPr algn="l"/>
                <a:r>
                  <a:rPr lang="en-US" sz="900"/>
                  <a:t>periodic chills and fever. Some of the merozoites </a:t>
                </a:r>
              </a:p>
              <a:p>
                <a:pPr algn="l"/>
                <a:r>
                  <a:rPr lang="en-US" sz="900"/>
                  <a:t>infect new red blood cells.</a:t>
                </a:r>
              </a:p>
            </p:txBody>
          </p:sp>
          <p:sp>
            <p:nvSpPr>
              <p:cNvPr id="52271" name="Text Box 49"/>
              <p:cNvSpPr txBox="1">
                <a:spLocks noChangeArrowheads="1"/>
              </p:cNvSpPr>
              <p:nvPr/>
            </p:nvSpPr>
            <p:spPr bwMode="auto">
              <a:xfrm>
                <a:off x="3845" y="3346"/>
                <a:ext cx="856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        Some merozoites </a:t>
                </a:r>
              </a:p>
              <a:p>
                <a:pPr algn="ctr"/>
                <a:r>
                  <a:rPr lang="en-US" sz="900"/>
                  <a:t>form gametocytes.</a:t>
                </a:r>
              </a:p>
            </p:txBody>
          </p:sp>
          <p:sp>
            <p:nvSpPr>
              <p:cNvPr id="52272" name="Text Box 50"/>
              <p:cNvSpPr txBox="1">
                <a:spLocks noChangeArrowheads="1"/>
              </p:cNvSpPr>
              <p:nvPr/>
            </p:nvSpPr>
            <p:spPr bwMode="auto">
              <a:xfrm>
                <a:off x="1364" y="3624"/>
                <a:ext cx="1304" cy="4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      Gametes form from gametocytes.</a:t>
                </a:r>
              </a:p>
              <a:p>
                <a:pPr algn="l"/>
                <a:r>
                  <a:rPr lang="en-US" sz="900"/>
                  <a:t>Fertilization occurs in the mosquito’s</a:t>
                </a:r>
              </a:p>
              <a:p>
                <a:pPr algn="l"/>
                <a:r>
                  <a:rPr lang="en-US" sz="900"/>
                  <a:t>digestive tract, and a zygote forms.</a:t>
                </a:r>
              </a:p>
              <a:p>
                <a:pPr algn="l"/>
                <a:r>
                  <a:rPr lang="en-US" sz="900"/>
                  <a:t>The zygote is the only diploid stage</a:t>
                </a:r>
              </a:p>
              <a:p>
                <a:pPr algn="l"/>
                <a:r>
                  <a:rPr lang="en-US" sz="900"/>
                  <a:t>in the life cycle.</a:t>
                </a:r>
              </a:p>
            </p:txBody>
          </p:sp>
          <p:sp>
            <p:nvSpPr>
              <p:cNvPr id="52273" name="Text Box 51"/>
              <p:cNvSpPr txBox="1">
                <a:spLocks noChangeArrowheads="1"/>
              </p:cNvSpPr>
              <p:nvPr/>
            </p:nvSpPr>
            <p:spPr bwMode="auto">
              <a:xfrm>
                <a:off x="2748" y="3638"/>
                <a:ext cx="1236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900"/>
                  <a:t>       Another </a:t>
                </a:r>
                <a:r>
                  <a:rPr lang="en-US" sz="900" i="1"/>
                  <a:t>Anopheles</a:t>
                </a:r>
                <a:r>
                  <a:rPr lang="en-US" sz="900"/>
                  <a:t> mosquito</a:t>
                </a:r>
              </a:p>
              <a:p>
                <a:pPr algn="l"/>
                <a:r>
                  <a:rPr lang="en-US" sz="900"/>
                  <a:t>bites the infected person and picks</a:t>
                </a:r>
              </a:p>
              <a:p>
                <a:pPr algn="l"/>
                <a:r>
                  <a:rPr lang="en-US" sz="900"/>
                  <a:t>up </a:t>
                </a:r>
                <a:r>
                  <a:rPr lang="en-US" sz="900" i="1"/>
                  <a:t>Plasmodium</a:t>
                </a:r>
                <a:r>
                  <a:rPr lang="en-US" sz="900"/>
                  <a:t> gametocytes along</a:t>
                </a:r>
              </a:p>
              <a:p>
                <a:pPr algn="l"/>
                <a:r>
                  <a:rPr lang="en-US" sz="900"/>
                  <a:t>with blood.</a:t>
                </a:r>
              </a:p>
            </p:txBody>
          </p:sp>
          <p:sp>
            <p:nvSpPr>
              <p:cNvPr id="52274" name="Text Box 52"/>
              <p:cNvSpPr txBox="1">
                <a:spLocks noChangeArrowheads="1"/>
              </p:cNvSpPr>
              <p:nvPr/>
            </p:nvSpPr>
            <p:spPr bwMode="auto">
              <a:xfrm>
                <a:off x="552" y="1656"/>
                <a:ext cx="968" cy="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dirty="0"/>
                  <a:t>An </a:t>
                </a:r>
                <a:r>
                  <a:rPr lang="en-US" sz="900" dirty="0" err="1"/>
                  <a:t>oocyst</a:t>
                </a:r>
                <a:r>
                  <a:rPr lang="en-US" sz="900" dirty="0"/>
                  <a:t> develops</a:t>
                </a:r>
              </a:p>
              <a:p>
                <a:r>
                  <a:rPr lang="en-US" sz="900" dirty="0"/>
                  <a:t>from the zygote in the wall</a:t>
                </a:r>
              </a:p>
              <a:p>
                <a:r>
                  <a:rPr lang="en-US" sz="900" dirty="0"/>
                  <a:t> of the mosquito’s gut. The</a:t>
                </a:r>
              </a:p>
              <a:p>
                <a:r>
                  <a:rPr lang="en-US" sz="900" dirty="0" err="1"/>
                  <a:t>oocyst</a:t>
                </a:r>
                <a:r>
                  <a:rPr lang="en-US" sz="900" dirty="0"/>
                  <a:t> releases thousands</a:t>
                </a:r>
              </a:p>
              <a:p>
                <a:r>
                  <a:rPr lang="en-US" sz="900" dirty="0"/>
                  <a:t> of </a:t>
                </a:r>
                <a:r>
                  <a:rPr lang="en-US" sz="900" dirty="0" err="1"/>
                  <a:t>sporozoites</a:t>
                </a:r>
                <a:r>
                  <a:rPr lang="en-US" sz="900" dirty="0"/>
                  <a:t>, which</a:t>
                </a:r>
              </a:p>
              <a:p>
                <a:r>
                  <a:rPr lang="en-US" sz="900" dirty="0"/>
                  <a:t>migrate to the mosquito’s</a:t>
                </a:r>
              </a:p>
              <a:p>
                <a:r>
                  <a:rPr lang="en-US" sz="900" dirty="0"/>
                  <a:t>salivary gland.</a:t>
                </a:r>
              </a:p>
            </p:txBody>
          </p:sp>
          <p:sp>
            <p:nvSpPr>
              <p:cNvPr id="52275" name="AutoShape 53"/>
              <p:cNvSpPr>
                <a:spLocks noChangeArrowheads="1"/>
              </p:cNvSpPr>
              <p:nvPr/>
            </p:nvSpPr>
            <p:spPr bwMode="auto">
              <a:xfrm>
                <a:off x="2178" y="719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2276" name="AutoShape 55"/>
              <p:cNvSpPr>
                <a:spLocks noChangeArrowheads="1"/>
              </p:cNvSpPr>
              <p:nvPr/>
            </p:nvSpPr>
            <p:spPr bwMode="auto">
              <a:xfrm>
                <a:off x="3456" y="696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2277" name="AutoShape 56"/>
              <p:cNvSpPr>
                <a:spLocks noChangeArrowheads="1"/>
              </p:cNvSpPr>
              <p:nvPr/>
            </p:nvSpPr>
            <p:spPr bwMode="auto">
              <a:xfrm>
                <a:off x="3926" y="2462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52278" name="AutoShape 57"/>
              <p:cNvSpPr>
                <a:spLocks noChangeArrowheads="1"/>
              </p:cNvSpPr>
              <p:nvPr/>
            </p:nvSpPr>
            <p:spPr bwMode="auto">
              <a:xfrm>
                <a:off x="3943" y="3369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2279" name="AutoShape 58"/>
              <p:cNvSpPr>
                <a:spLocks noChangeArrowheads="1"/>
              </p:cNvSpPr>
              <p:nvPr/>
            </p:nvSpPr>
            <p:spPr bwMode="auto">
              <a:xfrm>
                <a:off x="2817" y="3659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52280" name="AutoShape 59"/>
              <p:cNvSpPr>
                <a:spLocks noChangeArrowheads="1"/>
              </p:cNvSpPr>
              <p:nvPr/>
            </p:nvSpPr>
            <p:spPr bwMode="auto">
              <a:xfrm>
                <a:off x="1422" y="3644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52281" name="AutoShape 60"/>
              <p:cNvSpPr>
                <a:spLocks noChangeArrowheads="1"/>
              </p:cNvSpPr>
              <p:nvPr/>
            </p:nvSpPr>
            <p:spPr bwMode="auto">
              <a:xfrm>
                <a:off x="725" y="1666"/>
                <a:ext cx="96" cy="96"/>
              </a:xfrm>
              <a:prstGeom prst="flowChartConnector">
                <a:avLst/>
              </a:pr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52282" name="Line 61"/>
              <p:cNvSpPr>
                <a:spLocks noChangeShapeType="1"/>
              </p:cNvSpPr>
              <p:nvPr/>
            </p:nvSpPr>
            <p:spPr bwMode="auto">
              <a:xfrm>
                <a:off x="1483" y="1689"/>
                <a:ext cx="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3" name="Line 62"/>
              <p:cNvSpPr>
                <a:spLocks noChangeShapeType="1"/>
              </p:cNvSpPr>
              <p:nvPr/>
            </p:nvSpPr>
            <p:spPr bwMode="auto">
              <a:xfrm>
                <a:off x="1488" y="1944"/>
                <a:ext cx="48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63"/>
              <p:cNvSpPr>
                <a:spLocks noChangeShapeType="1"/>
              </p:cNvSpPr>
              <p:nvPr/>
            </p:nvSpPr>
            <p:spPr bwMode="auto">
              <a:xfrm>
                <a:off x="1405" y="3624"/>
                <a:ext cx="12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5" name="Line 64"/>
              <p:cNvSpPr>
                <a:spLocks noChangeShapeType="1"/>
              </p:cNvSpPr>
              <p:nvPr/>
            </p:nvSpPr>
            <p:spPr bwMode="auto">
              <a:xfrm flipH="1">
                <a:off x="2016" y="3278"/>
                <a:ext cx="528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6" name="Line 65"/>
              <p:cNvSpPr>
                <a:spLocks noChangeShapeType="1"/>
              </p:cNvSpPr>
              <p:nvPr/>
            </p:nvSpPr>
            <p:spPr bwMode="auto">
              <a:xfrm>
                <a:off x="2784" y="3624"/>
                <a:ext cx="11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7" name="Line 67"/>
              <p:cNvSpPr>
                <a:spLocks noChangeShapeType="1"/>
              </p:cNvSpPr>
              <p:nvPr/>
            </p:nvSpPr>
            <p:spPr bwMode="auto">
              <a:xfrm flipV="1">
                <a:off x="2928" y="3336"/>
                <a:ext cx="96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68"/>
              <p:cNvSpPr>
                <a:spLocks noChangeShapeType="1"/>
              </p:cNvSpPr>
              <p:nvPr/>
            </p:nvSpPr>
            <p:spPr bwMode="auto">
              <a:xfrm flipV="1">
                <a:off x="2016" y="3384"/>
                <a:ext cx="76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9" name="Line 69"/>
              <p:cNvSpPr>
                <a:spLocks noChangeShapeType="1"/>
              </p:cNvSpPr>
              <p:nvPr/>
            </p:nvSpPr>
            <p:spPr bwMode="auto">
              <a:xfrm>
                <a:off x="3921" y="337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Line 70"/>
              <p:cNvSpPr>
                <a:spLocks noChangeShapeType="1"/>
              </p:cNvSpPr>
              <p:nvPr/>
            </p:nvSpPr>
            <p:spPr bwMode="auto">
              <a:xfrm flipH="1" flipV="1">
                <a:off x="3236" y="3331"/>
                <a:ext cx="672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1" name="Line 71"/>
              <p:cNvSpPr>
                <a:spLocks noChangeShapeType="1"/>
              </p:cNvSpPr>
              <p:nvPr/>
            </p:nvSpPr>
            <p:spPr bwMode="auto">
              <a:xfrm>
                <a:off x="3896" y="247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2" name="Line 72"/>
              <p:cNvSpPr>
                <a:spLocks noChangeShapeType="1"/>
              </p:cNvSpPr>
              <p:nvPr/>
            </p:nvSpPr>
            <p:spPr bwMode="auto">
              <a:xfrm flipH="1">
                <a:off x="3552" y="276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2" name="Line 74"/>
            <p:cNvSpPr>
              <a:spLocks noChangeShapeType="1"/>
            </p:cNvSpPr>
            <p:nvPr/>
          </p:nvSpPr>
          <p:spPr bwMode="auto">
            <a:xfrm flipH="1">
              <a:off x="3408" y="1173"/>
              <a:ext cx="464" cy="6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3" name="Line 75"/>
            <p:cNvSpPr>
              <a:spLocks noChangeShapeType="1"/>
            </p:cNvSpPr>
            <p:nvPr/>
          </p:nvSpPr>
          <p:spPr bwMode="auto">
            <a:xfrm>
              <a:off x="3456" y="1168"/>
              <a:ext cx="14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28" name="Line 77"/>
          <p:cNvSpPr>
            <a:spLocks noChangeShapeType="1"/>
          </p:cNvSpPr>
          <p:nvPr/>
        </p:nvSpPr>
        <p:spPr bwMode="auto">
          <a:xfrm>
            <a:off x="4330700" y="1758950"/>
            <a:ext cx="1206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Line 78"/>
          <p:cNvSpPr>
            <a:spLocks noChangeShapeType="1"/>
          </p:cNvSpPr>
          <p:nvPr/>
        </p:nvSpPr>
        <p:spPr bwMode="auto">
          <a:xfrm flipV="1">
            <a:off x="3416300" y="1752600"/>
            <a:ext cx="133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Line 79"/>
          <p:cNvSpPr>
            <a:spLocks noChangeShapeType="1"/>
          </p:cNvSpPr>
          <p:nvPr/>
        </p:nvSpPr>
        <p:spPr bwMode="auto">
          <a:xfrm flipV="1">
            <a:off x="3143250" y="3937000"/>
            <a:ext cx="2159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0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83100" cy="1143000"/>
          </a:xfrm>
        </p:spPr>
        <p:txBody>
          <a:bodyPr/>
          <a:lstStyle/>
          <a:p>
            <a:r>
              <a:rPr lang="en-US" dirty="0" err="1"/>
              <a:t>Protist</a:t>
            </a:r>
            <a:r>
              <a:rPr lang="en-US" dirty="0"/>
              <a:t> Diversity</a:t>
            </a:r>
          </a:p>
        </p:txBody>
      </p:sp>
      <p:pic>
        <p:nvPicPr>
          <p:cNvPr id="37990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1975" y="5019675"/>
            <a:ext cx="19986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37288" y="344488"/>
            <a:ext cx="2835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45388" y="2295525"/>
            <a:ext cx="1462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6237288" y="1519238"/>
            <a:ext cx="798512" cy="374650"/>
          </a:xfrm>
          <a:prstGeom prst="rect">
            <a:avLst/>
          </a:prstGeom>
          <a:solidFill>
            <a:srgbClr val="C9FFB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2101" y="1104900"/>
            <a:ext cx="6527800" cy="4867275"/>
          </a:xfrm>
        </p:spPr>
        <p:txBody>
          <a:bodyPr/>
          <a:lstStyle/>
          <a:p>
            <a:r>
              <a:rPr lang="en-US" dirty="0"/>
              <a:t>Beneficial &amp; necessary </a:t>
            </a:r>
            <a:r>
              <a:rPr lang="en-US" dirty="0" err="1"/>
              <a:t>Protists</a:t>
            </a:r>
            <a:endParaRPr lang="en-US" dirty="0"/>
          </a:p>
          <a:p>
            <a:pPr lvl="1"/>
            <a:r>
              <a:rPr lang="en-US" u="sng" dirty="0">
                <a:solidFill>
                  <a:srgbClr val="006F00"/>
                </a:solidFill>
              </a:rPr>
              <a:t>phytoplankton</a:t>
            </a:r>
            <a:endParaRPr lang="en-US" dirty="0"/>
          </a:p>
          <a:p>
            <a:pPr lvl="2"/>
            <a:r>
              <a:rPr lang="en-US" dirty="0"/>
              <a:t>small algae + diatoms</a:t>
            </a:r>
          </a:p>
          <a:p>
            <a:pPr lvl="2"/>
            <a:r>
              <a:rPr lang="en-US" dirty="0"/>
              <a:t>much of the world’s </a:t>
            </a:r>
            <a:r>
              <a:rPr lang="en-US" dirty="0">
                <a:solidFill>
                  <a:srgbClr val="006F00"/>
                </a:solidFill>
              </a:rPr>
              <a:t>photosynthesis</a:t>
            </a:r>
          </a:p>
          <a:p>
            <a:pPr lvl="2"/>
            <a:r>
              <a:rPr lang="en-US" dirty="0"/>
              <a:t>produces </a:t>
            </a:r>
            <a:r>
              <a:rPr lang="en-US" sz="3400" dirty="0">
                <a:solidFill>
                  <a:srgbClr val="CC0000"/>
                </a:solidFill>
              </a:rPr>
              <a:t>~90% </a:t>
            </a:r>
            <a:r>
              <a:rPr lang="en-US" dirty="0"/>
              <a:t>of atmospheric oxygen</a:t>
            </a:r>
            <a:endParaRPr lang="en-US" dirty="0">
              <a:solidFill>
                <a:srgbClr val="006F00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zooplankton</a:t>
            </a:r>
            <a:endParaRPr lang="en-US" dirty="0"/>
          </a:p>
          <a:p>
            <a:pPr lvl="2"/>
            <a:r>
              <a:rPr lang="en-US" dirty="0"/>
              <a:t>heterotrophic </a:t>
            </a:r>
            <a:r>
              <a:rPr lang="en-US" dirty="0" err="1"/>
              <a:t>protists</a:t>
            </a:r>
            <a:r>
              <a:rPr lang="en-US" dirty="0"/>
              <a:t> + animals</a:t>
            </a:r>
          </a:p>
          <a:p>
            <a:pPr lvl="2"/>
            <a:r>
              <a:rPr lang="en-US" dirty="0"/>
              <a:t>key ecological role at base of </a:t>
            </a:r>
            <a:br>
              <a:rPr lang="en-US" dirty="0"/>
            </a:br>
            <a:r>
              <a:rPr lang="en-US" dirty="0"/>
              <a:t>marine food web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7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5751513"/>
          </a:xfrm>
        </p:spPr>
        <p:txBody>
          <a:bodyPr/>
          <a:lstStyle/>
          <a:p>
            <a:pPr marL="460375" indent="-460375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/>
              <a:t>1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The current state of "</a:t>
            </a:r>
            <a:r>
              <a:rPr lang="en-US" sz="2600" dirty="0" err="1" smtClean="0">
                <a:ea typeface="ＭＳ Ｐゴシック" charset="-128"/>
                <a:cs typeface="ＭＳ Ｐゴシック" charset="-128"/>
              </a:rPr>
              <a:t>protistan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" taxonomy is an example of which feature of good scientific practice?  The need to</a:t>
            </a:r>
          </a:p>
          <a:p>
            <a:pPr marL="1200150" lvl="1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600" dirty="0" smtClean="0"/>
              <a:t>suspend judgment until enough evidence is available to make an informed decision.</a:t>
            </a:r>
          </a:p>
          <a:p>
            <a:pPr marL="1200150" lvl="1" indent="-514350" eaLnBrk="1" hangingPunct="1">
              <a:lnSpc>
                <a:spcPct val="90000"/>
              </a:lnSpc>
              <a:buFont typeface="Calibri" charset="0"/>
              <a:buAutoNum type="alphaUcPeriod"/>
            </a:pPr>
            <a:r>
              <a:rPr lang="en-US" sz="2600" dirty="0" smtClean="0"/>
              <a:t>base conclusions on controlled, repeatable experiments. </a:t>
            </a:r>
          </a:p>
          <a:p>
            <a:pPr marL="1200150" lvl="1" indent="-514350" eaLnBrk="1" hangingPunct="1">
              <a:lnSpc>
                <a:spcPct val="90000"/>
              </a:lnSpc>
              <a:buFont typeface="Calibri" charset="0"/>
              <a:buAutoNum type="alphaUcPeriod"/>
            </a:pPr>
            <a:r>
              <a:rPr lang="en-US" sz="2600" dirty="0" smtClean="0"/>
              <a:t>be willing to change, or drop, one's hypotheses when the data warrant it.</a:t>
            </a:r>
          </a:p>
          <a:p>
            <a:pPr marL="1200150" lvl="1" indent="-514350" eaLnBrk="1" hangingPunct="1">
              <a:lnSpc>
                <a:spcPct val="90000"/>
              </a:lnSpc>
              <a:buFont typeface="Calibri" charset="0"/>
              <a:buAutoNum type="alphaUcPeriod"/>
            </a:pPr>
            <a:r>
              <a:rPr lang="en-US" sz="2600" dirty="0" smtClean="0"/>
              <a:t>avoid sampling techniques that can introduce bias. </a:t>
            </a:r>
          </a:p>
          <a:p>
            <a:pPr marL="1200150" lvl="1" indent="-514350" eaLnBrk="1" hangingPunct="1">
              <a:lnSpc>
                <a:spcPct val="90000"/>
              </a:lnSpc>
              <a:buFont typeface="Calibri" charset="0"/>
              <a:buAutoNum type="alphaUcPeriod"/>
            </a:pPr>
            <a:r>
              <a:rPr lang="en-US" sz="2600" dirty="0" smtClean="0"/>
              <a:t>Both A and C are correct.</a:t>
            </a:r>
          </a:p>
        </p:txBody>
      </p:sp>
    </p:spTree>
    <p:extLst>
      <p:ext uri="{BB962C8B-B14F-4D97-AF65-F5344CB8AC3E}">
        <p14:creationId xmlns:p14="http://schemas.microsoft.com/office/powerpoint/2010/main" val="33203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53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0" y="381000"/>
            <a:ext cx="16732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characteristics</a:t>
            </a:r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2133600"/>
          </a:xfrm>
        </p:spPr>
        <p:txBody>
          <a:bodyPr/>
          <a:lstStyle/>
          <a:p>
            <a:r>
              <a:rPr lang="en-US"/>
              <a:t>Classification criteria</a:t>
            </a:r>
          </a:p>
          <a:p>
            <a:pPr lvl="1"/>
            <a:r>
              <a:rPr lang="en-US"/>
              <a:t>eukaryotes </a:t>
            </a:r>
          </a:p>
          <a:p>
            <a:pPr lvl="1"/>
            <a:r>
              <a:rPr lang="en-US"/>
              <a:t>not animal, plant or fungi</a:t>
            </a:r>
          </a:p>
        </p:txBody>
      </p:sp>
      <p:pic>
        <p:nvPicPr>
          <p:cNvPr id="37274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114800"/>
            <a:ext cx="34290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372748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3600" y="1905000"/>
            <a:ext cx="19954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372750" name="Picture 14" descr="28-01a-AmoebaProteu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19400" y="3886200"/>
            <a:ext cx="1739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2749" name="Picture 13" descr="28-00-Protozoan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00200" y="5334000"/>
            <a:ext cx="1985963" cy="13525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2754" name="Picture 18" descr="penguin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31750" y="5557838"/>
            <a:ext cx="1274763" cy="1295400"/>
          </a:xfrm>
          <a:prstGeom prst="rect">
            <a:avLst/>
          </a:prstGeom>
          <a:noFill/>
        </p:spPr>
      </p:pic>
      <p:sp>
        <p:nvSpPr>
          <p:cNvPr id="372755" name="AutoShape 19"/>
          <p:cNvSpPr>
            <a:spLocks noChangeArrowheads="1"/>
          </p:cNvSpPr>
          <p:nvPr/>
        </p:nvSpPr>
        <p:spPr bwMode="auto">
          <a:xfrm flipH="1">
            <a:off x="152400" y="3352800"/>
            <a:ext cx="2433638" cy="1843088"/>
          </a:xfrm>
          <a:prstGeom prst="wedgeEllipseCallout">
            <a:avLst>
              <a:gd name="adj1" fmla="val 17250"/>
              <a:gd name="adj2" fmla="val 7644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That’s more of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what they’re </a:t>
            </a:r>
            <a:r>
              <a:rPr lang="en-US" sz="1800" b="1" u="sng" dirty="0">
                <a:solidFill>
                  <a:srgbClr val="CC0000"/>
                </a:solidFill>
                <a:latin typeface="Comic Sans MS" charset="0"/>
                <a:ea typeface="Geneva" charset="0"/>
                <a:cs typeface="Geneva" charset="0"/>
              </a:rPr>
              <a:t>not</a:t>
            </a: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&amp; not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what they are</a:t>
            </a:r>
            <a:r>
              <a:rPr lang="en-US" sz="1800" b="1" i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07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162050" y="1468438"/>
            <a:ext cx="7067550" cy="5299075"/>
            <a:chOff x="208" y="174"/>
            <a:chExt cx="5298" cy="3973"/>
          </a:xfrm>
        </p:grpSpPr>
        <p:pic>
          <p:nvPicPr>
            <p:cNvPr id="384007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8" y="174"/>
              <a:ext cx="5298" cy="3973"/>
            </a:xfrm>
            <a:prstGeom prst="rect">
              <a:avLst/>
            </a:prstGeom>
            <a:noFill/>
          </p:spPr>
        </p:pic>
        <p:pic>
          <p:nvPicPr>
            <p:cNvPr id="384008" name="Picture 8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6" y="180"/>
              <a:ext cx="1425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4009" name="Picture 9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0" y="263"/>
              <a:ext cx="768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4010" name="Picture 10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72040">
              <a:off x="781" y="287"/>
              <a:ext cx="452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4011" name="Picture 1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35" y="198"/>
              <a:ext cx="75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4012" name="Picture 1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473" y="1376"/>
              <a:ext cx="510" cy="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4022" name="Rectangle 22"/>
          <p:cNvSpPr>
            <a:spLocks noChangeArrowheads="1"/>
          </p:cNvSpPr>
          <p:nvPr/>
        </p:nvSpPr>
        <p:spPr bwMode="auto">
          <a:xfrm>
            <a:off x="1897063" y="3073400"/>
            <a:ext cx="5613400" cy="368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 Diversity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09775" y="3079750"/>
            <a:ext cx="5257800" cy="3671888"/>
            <a:chOff x="1251" y="1905"/>
            <a:chExt cx="3312" cy="2313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259" y="1905"/>
              <a:ext cx="3304" cy="2021"/>
              <a:chOff x="1259" y="1905"/>
              <a:chExt cx="3304" cy="2021"/>
            </a:xfrm>
          </p:grpSpPr>
          <p:sp>
            <p:nvSpPr>
              <p:cNvPr id="384013" name="Freeform 13"/>
              <p:cNvSpPr>
                <a:spLocks/>
              </p:cNvSpPr>
              <p:nvPr/>
            </p:nvSpPr>
            <p:spPr bwMode="auto">
              <a:xfrm>
                <a:off x="1259" y="1905"/>
                <a:ext cx="3304" cy="20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376"/>
                  </a:cxn>
                  <a:cxn ang="0">
                    <a:pos x="5520" y="3376"/>
                  </a:cxn>
                  <a:cxn ang="0">
                    <a:pos x="5520" y="0"/>
                  </a:cxn>
                </a:cxnLst>
                <a:rect l="0" t="0" r="r" b="b"/>
                <a:pathLst>
                  <a:path w="5520" h="3376">
                    <a:moveTo>
                      <a:pt x="0" y="32"/>
                    </a:moveTo>
                    <a:lnTo>
                      <a:pt x="0" y="3376"/>
                    </a:lnTo>
                    <a:lnTo>
                      <a:pt x="5520" y="3376"/>
                    </a:lnTo>
                    <a:lnTo>
                      <a:pt x="5520" y="0"/>
                    </a:lnTo>
                  </a:path>
                </a:pathLst>
              </a:custGeom>
              <a:noFill/>
              <a:ln w="1270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14" name="Freeform 14"/>
              <p:cNvSpPr>
                <a:spLocks/>
              </p:cNvSpPr>
              <p:nvPr/>
            </p:nvSpPr>
            <p:spPr bwMode="auto">
              <a:xfrm>
                <a:off x="1986" y="1905"/>
                <a:ext cx="547" cy="120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376"/>
                  </a:cxn>
                  <a:cxn ang="0">
                    <a:pos x="5520" y="3376"/>
                  </a:cxn>
                  <a:cxn ang="0">
                    <a:pos x="5520" y="0"/>
                  </a:cxn>
                </a:cxnLst>
                <a:rect l="0" t="0" r="r" b="b"/>
                <a:pathLst>
                  <a:path w="5520" h="3376">
                    <a:moveTo>
                      <a:pt x="0" y="32"/>
                    </a:moveTo>
                    <a:lnTo>
                      <a:pt x="0" y="3376"/>
                    </a:lnTo>
                    <a:lnTo>
                      <a:pt x="5520" y="3376"/>
                    </a:lnTo>
                    <a:lnTo>
                      <a:pt x="5520" y="0"/>
                    </a:lnTo>
                  </a:path>
                </a:pathLst>
              </a:custGeom>
              <a:noFill/>
              <a:ln w="1270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15" name="Freeform 15"/>
              <p:cNvSpPr>
                <a:spLocks/>
              </p:cNvSpPr>
              <p:nvPr/>
            </p:nvSpPr>
            <p:spPr bwMode="auto">
              <a:xfrm>
                <a:off x="3292" y="1905"/>
                <a:ext cx="699" cy="85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376"/>
                  </a:cxn>
                  <a:cxn ang="0">
                    <a:pos x="5520" y="3376"/>
                  </a:cxn>
                  <a:cxn ang="0">
                    <a:pos x="5520" y="0"/>
                  </a:cxn>
                </a:cxnLst>
                <a:rect l="0" t="0" r="r" b="b"/>
                <a:pathLst>
                  <a:path w="5520" h="3376">
                    <a:moveTo>
                      <a:pt x="0" y="32"/>
                    </a:moveTo>
                    <a:lnTo>
                      <a:pt x="0" y="3376"/>
                    </a:lnTo>
                    <a:lnTo>
                      <a:pt x="5520" y="3376"/>
                    </a:lnTo>
                    <a:lnTo>
                      <a:pt x="5520" y="0"/>
                    </a:lnTo>
                  </a:path>
                </a:pathLst>
              </a:custGeom>
              <a:noFill/>
              <a:ln w="1270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4016" name="Freeform 16"/>
            <p:cNvSpPr>
              <a:spLocks/>
            </p:cNvSpPr>
            <p:nvPr/>
          </p:nvSpPr>
          <p:spPr bwMode="auto">
            <a:xfrm>
              <a:off x="1251" y="3133"/>
              <a:ext cx="1035" cy="296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1728" y="496"/>
                </a:cxn>
                <a:cxn ang="0">
                  <a:pos x="1728" y="0"/>
                </a:cxn>
              </a:cxnLst>
              <a:rect l="0" t="0" r="r" b="b"/>
              <a:pathLst>
                <a:path w="1728" h="496">
                  <a:moveTo>
                    <a:pt x="0" y="496"/>
                  </a:moveTo>
                  <a:lnTo>
                    <a:pt x="1728" y="496"/>
                  </a:lnTo>
                  <a:lnTo>
                    <a:pt x="1728" y="0"/>
                  </a:lnTo>
                </a:path>
              </a:pathLst>
            </a:cu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>
              <a:off x="3647" y="2771"/>
              <a:ext cx="0" cy="1178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>
              <a:off x="2919" y="3949"/>
              <a:ext cx="0" cy="26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4023" name="Rectangle 23"/>
          <p:cNvSpPr>
            <a:spLocks noChangeArrowheads="1"/>
          </p:cNvSpPr>
          <p:nvPr/>
        </p:nvSpPr>
        <p:spPr bwMode="auto">
          <a:xfrm rot="-3600000">
            <a:off x="2347913" y="3130550"/>
            <a:ext cx="166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dinoflagellates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&amp; ciliates</a:t>
            </a:r>
          </a:p>
        </p:txBody>
      </p:sp>
      <p:sp>
        <p:nvSpPr>
          <p:cNvPr id="384024" name="Rectangle 24"/>
          <p:cNvSpPr>
            <a:spLocks noChangeArrowheads="1"/>
          </p:cNvSpPr>
          <p:nvPr/>
        </p:nvSpPr>
        <p:spPr bwMode="auto">
          <a:xfrm rot="-3600000">
            <a:off x="1262063" y="3252788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euglenoids</a:t>
            </a:r>
          </a:p>
        </p:txBody>
      </p:sp>
      <p:sp>
        <p:nvSpPr>
          <p:cNvPr id="384025" name="Rectangle 25"/>
          <p:cNvSpPr>
            <a:spLocks noChangeArrowheads="1"/>
          </p:cNvSpPr>
          <p:nvPr/>
        </p:nvSpPr>
        <p:spPr bwMode="auto">
          <a:xfrm rot="-3600000">
            <a:off x="3532981" y="3115469"/>
            <a:ext cx="1370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brown algae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&amp; diatoms</a:t>
            </a:r>
          </a:p>
        </p:txBody>
      </p:sp>
      <p:sp>
        <p:nvSpPr>
          <p:cNvPr id="384026" name="Rectangle 26"/>
          <p:cNvSpPr>
            <a:spLocks noChangeArrowheads="1"/>
          </p:cNvSpPr>
          <p:nvPr/>
        </p:nvSpPr>
        <p:spPr bwMode="auto">
          <a:xfrm rot="-3600000">
            <a:off x="4583112" y="3252788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red algae</a:t>
            </a:r>
          </a:p>
        </p:txBody>
      </p:sp>
      <p:sp>
        <p:nvSpPr>
          <p:cNvPr id="384027" name="Rectangle 27"/>
          <p:cNvSpPr>
            <a:spLocks noChangeArrowheads="1"/>
          </p:cNvSpPr>
          <p:nvPr/>
        </p:nvSpPr>
        <p:spPr bwMode="auto">
          <a:xfrm rot="-3600000">
            <a:off x="5726907" y="3251994"/>
            <a:ext cx="131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green algae</a:t>
            </a:r>
          </a:p>
        </p:txBody>
      </p:sp>
      <p:sp>
        <p:nvSpPr>
          <p:cNvPr id="384028" name="Rectangle 28"/>
          <p:cNvSpPr>
            <a:spLocks noChangeArrowheads="1"/>
          </p:cNvSpPr>
          <p:nvPr/>
        </p:nvSpPr>
        <p:spPr bwMode="auto">
          <a:xfrm rot="-3600000">
            <a:off x="6491288" y="3252788"/>
            <a:ext cx="170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miscellaneous?</a:t>
            </a:r>
          </a:p>
        </p:txBody>
      </p:sp>
    </p:spTree>
    <p:extLst>
      <p:ext uri="{BB962C8B-B14F-4D97-AF65-F5344CB8AC3E}">
        <p14:creationId xmlns:p14="http://schemas.microsoft.com/office/powerpoint/2010/main" val="280019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762000"/>
          </a:xfrm>
        </p:spPr>
        <p:txBody>
          <a:bodyPr/>
          <a:lstStyle/>
          <a:p>
            <a:r>
              <a:rPr lang="en-US" dirty="0"/>
              <a:t>Problems with </a:t>
            </a:r>
            <a:r>
              <a:rPr lang="en-US" dirty="0" err="1"/>
              <a:t>Protist</a:t>
            </a:r>
            <a:r>
              <a:rPr lang="en-US" dirty="0"/>
              <a:t> Classification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81013" y="2932113"/>
            <a:ext cx="8534400" cy="3816350"/>
            <a:chOff x="303" y="1707"/>
            <a:chExt cx="5376" cy="2404"/>
          </a:xfrm>
        </p:grpSpPr>
        <p:pic>
          <p:nvPicPr>
            <p:cNvPr id="380932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43" y="1747"/>
              <a:ext cx="5298" cy="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0933" name="Rectangle 5"/>
            <p:cNvSpPr>
              <a:spLocks noChangeArrowheads="1"/>
            </p:cNvSpPr>
            <p:nvPr/>
          </p:nvSpPr>
          <p:spPr bwMode="auto">
            <a:xfrm rot="-2700000">
              <a:off x="1281" y="2104"/>
              <a:ext cx="9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Euglenozoa</a:t>
              </a:r>
            </a:p>
          </p:txBody>
        </p:sp>
        <p:sp>
          <p:nvSpPr>
            <p:cNvPr id="380934" name="Rectangle 6"/>
            <p:cNvSpPr>
              <a:spLocks noChangeArrowheads="1"/>
            </p:cNvSpPr>
            <p:nvPr/>
          </p:nvSpPr>
          <p:spPr bwMode="auto">
            <a:xfrm rot="-2700000">
              <a:off x="5003" y="2070"/>
              <a:ext cx="67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Animals</a:t>
              </a:r>
            </a:p>
          </p:txBody>
        </p:sp>
        <p:sp>
          <p:nvSpPr>
            <p:cNvPr id="380935" name="Rectangle 7"/>
            <p:cNvSpPr>
              <a:spLocks noChangeArrowheads="1"/>
            </p:cNvSpPr>
            <p:nvPr/>
          </p:nvSpPr>
          <p:spPr bwMode="auto">
            <a:xfrm rot="-2700000">
              <a:off x="3923" y="1707"/>
              <a:ext cx="143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Streptophyta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(includes land plants</a:t>
              </a:r>
              <a:r>
                <a:rPr lang="en-US" sz="18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0936" name="Rectangle 8"/>
            <p:cNvSpPr>
              <a:spLocks noChangeArrowheads="1"/>
            </p:cNvSpPr>
            <p:nvPr/>
          </p:nvSpPr>
          <p:spPr bwMode="auto">
            <a:xfrm rot="-2700000">
              <a:off x="4379" y="1992"/>
              <a:ext cx="127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Choanoflagellida</a:t>
              </a:r>
            </a:p>
          </p:txBody>
        </p:sp>
        <p:sp>
          <p:nvSpPr>
            <p:cNvPr id="380937" name="Rectangle 9"/>
            <p:cNvSpPr>
              <a:spLocks noChangeArrowheads="1"/>
            </p:cNvSpPr>
            <p:nvPr/>
          </p:nvSpPr>
          <p:spPr bwMode="auto">
            <a:xfrm rot="-2700000">
              <a:off x="4280" y="2175"/>
              <a:ext cx="50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Fungi</a:t>
              </a:r>
            </a:p>
          </p:txBody>
        </p:sp>
        <p:sp>
          <p:nvSpPr>
            <p:cNvPr id="380938" name="Rectangle 10"/>
            <p:cNvSpPr>
              <a:spLocks noChangeArrowheads="1"/>
            </p:cNvSpPr>
            <p:nvPr/>
          </p:nvSpPr>
          <p:spPr bwMode="auto">
            <a:xfrm rot="-2700000">
              <a:off x="3553" y="2068"/>
              <a:ext cx="96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Chlorophyta</a:t>
              </a:r>
            </a:p>
          </p:txBody>
        </p:sp>
        <p:sp>
          <p:nvSpPr>
            <p:cNvPr id="380939" name="Rectangle 11"/>
            <p:cNvSpPr>
              <a:spLocks noChangeArrowheads="1"/>
            </p:cNvSpPr>
            <p:nvPr/>
          </p:nvSpPr>
          <p:spPr bwMode="auto">
            <a:xfrm rot="-2700000">
              <a:off x="3013" y="2302"/>
              <a:ext cx="95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Rhodophyta</a:t>
              </a:r>
            </a:p>
          </p:txBody>
        </p:sp>
        <p:sp>
          <p:nvSpPr>
            <p:cNvPr id="380940" name="Rectangle 12"/>
            <p:cNvSpPr>
              <a:spLocks noChangeArrowheads="1"/>
            </p:cNvSpPr>
            <p:nvPr/>
          </p:nvSpPr>
          <p:spPr bwMode="auto">
            <a:xfrm rot="-2700000">
              <a:off x="2545" y="2093"/>
              <a:ext cx="102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Stramenopila</a:t>
              </a:r>
            </a:p>
          </p:txBody>
        </p:sp>
        <p:sp>
          <p:nvSpPr>
            <p:cNvPr id="380941" name="Rectangle 13"/>
            <p:cNvSpPr>
              <a:spLocks noChangeArrowheads="1"/>
            </p:cNvSpPr>
            <p:nvPr/>
          </p:nvSpPr>
          <p:spPr bwMode="auto">
            <a:xfrm rot="-2700000">
              <a:off x="2050" y="2214"/>
              <a:ext cx="75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Alveolata</a:t>
              </a:r>
            </a:p>
          </p:txBody>
        </p:sp>
        <p:sp>
          <p:nvSpPr>
            <p:cNvPr id="380942" name="Rectangle 14"/>
            <p:cNvSpPr>
              <a:spLocks noChangeArrowheads="1"/>
            </p:cNvSpPr>
            <p:nvPr/>
          </p:nvSpPr>
          <p:spPr bwMode="auto">
            <a:xfrm rot="-2700000">
              <a:off x="735" y="2062"/>
              <a:ext cx="68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Archaea</a:t>
              </a:r>
            </a:p>
          </p:txBody>
        </p:sp>
        <p:sp>
          <p:nvSpPr>
            <p:cNvPr id="380943" name="Rectangle 15"/>
            <p:cNvSpPr>
              <a:spLocks noChangeArrowheads="1"/>
            </p:cNvSpPr>
            <p:nvPr/>
          </p:nvSpPr>
          <p:spPr bwMode="auto">
            <a:xfrm rot="-2700000">
              <a:off x="303" y="2087"/>
              <a:ext cx="68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Bacteria</a:t>
              </a:r>
            </a:p>
          </p:txBody>
        </p:sp>
      </p:grpSp>
      <p:sp>
        <p:nvSpPr>
          <p:cNvPr id="380961" name="Oval 33"/>
          <p:cNvSpPr>
            <a:spLocks noChangeArrowheads="1"/>
          </p:cNvSpPr>
          <p:nvPr/>
        </p:nvSpPr>
        <p:spPr bwMode="auto">
          <a:xfrm>
            <a:off x="4108450" y="5567363"/>
            <a:ext cx="1117600" cy="400050"/>
          </a:xfrm>
          <a:prstGeom prst="ellipse">
            <a:avLst/>
          </a:prstGeom>
          <a:noFill/>
          <a:ln w="476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62" name="Oval 34"/>
          <p:cNvSpPr>
            <a:spLocks noChangeArrowheads="1"/>
          </p:cNvSpPr>
          <p:nvPr/>
        </p:nvSpPr>
        <p:spPr bwMode="auto">
          <a:xfrm>
            <a:off x="7245350" y="3973513"/>
            <a:ext cx="1117600" cy="400050"/>
          </a:xfrm>
          <a:prstGeom prst="ellipse">
            <a:avLst/>
          </a:prstGeom>
          <a:noFill/>
          <a:ln w="476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0963" name="Picture 35" descr="penguin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31750" y="5557838"/>
            <a:ext cx="1274763" cy="1295400"/>
          </a:xfrm>
          <a:prstGeom prst="rect">
            <a:avLst/>
          </a:prstGeom>
          <a:noFill/>
        </p:spPr>
      </p:pic>
      <p:sp>
        <p:nvSpPr>
          <p:cNvPr id="380964" name="AutoShape 36"/>
          <p:cNvSpPr>
            <a:spLocks noChangeArrowheads="1"/>
          </p:cNvSpPr>
          <p:nvPr/>
        </p:nvSpPr>
        <p:spPr bwMode="auto">
          <a:xfrm flipH="1">
            <a:off x="569913" y="4427538"/>
            <a:ext cx="2406650" cy="887412"/>
          </a:xfrm>
          <a:prstGeom prst="wedgeEllipseCallout">
            <a:avLst>
              <a:gd name="adj1" fmla="val 30671"/>
              <a:gd name="adj2" fmla="val 9704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Something’s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not right here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96900" y="890588"/>
            <a:ext cx="7772400" cy="165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Too Diverse!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doesn’t reflect any evolutionary relationship amongst all kingdom members</a:t>
            </a:r>
          </a:p>
          <a:p>
            <a:pPr lvl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paraphyletic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7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61" grpId="0" animBg="1"/>
      <p:bldP spid="380962" grpId="0" animBg="1"/>
      <p:bldP spid="38096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19900" cy="1143000"/>
          </a:xfrm>
        </p:spPr>
        <p:txBody>
          <a:bodyPr/>
          <a:lstStyle/>
          <a:p>
            <a:r>
              <a:rPr lang="en-US" dirty="0"/>
              <a:t>Theory of </a:t>
            </a:r>
            <a:r>
              <a:rPr lang="en-US" dirty="0" err="1"/>
              <a:t>Endosymbiosis</a:t>
            </a:r>
            <a:endParaRPr lang="en-US" dirty="0"/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3" y="1308100"/>
            <a:ext cx="7242175" cy="5430838"/>
          </a:xfrm>
          <a:prstGeom prst="rect">
            <a:avLst/>
          </a:prstGeom>
          <a:noFill/>
        </p:spPr>
      </p:pic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77863" y="3578225"/>
            <a:ext cx="25447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 dirty="0">
                <a:solidFill>
                  <a:schemeClr val="tx2"/>
                </a:solidFill>
              </a:rPr>
              <a:t>Ancestral eukaryotic cell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5767388" y="3578225"/>
            <a:ext cx="2016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700" b="1">
                <a:solidFill>
                  <a:schemeClr val="tx2"/>
                </a:solidFill>
              </a:rPr>
              <a:t>Eukaryotic cell with</a:t>
            </a:r>
          </a:p>
          <a:p>
            <a:pPr>
              <a:lnSpc>
                <a:spcPct val="85000"/>
              </a:lnSpc>
            </a:pPr>
            <a:r>
              <a:rPr lang="en-US" sz="1700" b="1">
                <a:solidFill>
                  <a:schemeClr val="tx2"/>
                </a:solidFill>
              </a:rPr>
              <a:t>mitochondrion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2525713" y="1376363"/>
            <a:ext cx="1074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500" b="1">
                <a:solidFill>
                  <a:srgbClr val="000000"/>
                </a:solidFill>
              </a:rPr>
              <a:t>internal membrane system</a:t>
            </a:r>
            <a:endParaRPr lang="en-US" sz="180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5043488" y="1416050"/>
            <a:ext cx="9953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CC0000"/>
                </a:solidFill>
              </a:rPr>
              <a:t>aerobic bacterium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6445250" y="1301750"/>
            <a:ext cx="15113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 dirty="0">
                <a:solidFill>
                  <a:srgbClr val="CC0000"/>
                </a:solidFill>
              </a:rPr>
              <a:t>mitochondrion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 flipH="1">
            <a:off x="7280275" y="1425575"/>
            <a:ext cx="80963" cy="1173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 flipH="1">
            <a:off x="5181600" y="1814513"/>
            <a:ext cx="10160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96" name="Freeform 12"/>
          <p:cNvSpPr>
            <a:spLocks/>
          </p:cNvSpPr>
          <p:nvPr/>
        </p:nvSpPr>
        <p:spPr bwMode="auto">
          <a:xfrm>
            <a:off x="1798638" y="1697038"/>
            <a:ext cx="684212" cy="51435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501" y="0"/>
              </a:cxn>
              <a:cxn ang="0">
                <a:pos x="238" y="377"/>
              </a:cxn>
            </a:cxnLst>
            <a:rect l="0" t="0" r="r" b="b"/>
            <a:pathLst>
              <a:path w="501" h="377">
                <a:moveTo>
                  <a:pt x="0" y="172"/>
                </a:moveTo>
                <a:lnTo>
                  <a:pt x="501" y="0"/>
                </a:lnTo>
                <a:lnTo>
                  <a:pt x="238" y="37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97" name="Rectangle 13"/>
          <p:cNvSpPr>
            <a:spLocks noChangeArrowheads="1"/>
          </p:cNvSpPr>
          <p:nvPr/>
        </p:nvSpPr>
        <p:spPr bwMode="auto">
          <a:xfrm>
            <a:off x="687388" y="4651375"/>
            <a:ext cx="11636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 dirty="0">
                <a:solidFill>
                  <a:srgbClr val="006F00"/>
                </a:solidFill>
              </a:rPr>
              <a:t>chloroplast</a:t>
            </a:r>
            <a:endParaRPr lang="en-US" sz="2000" dirty="0">
              <a:solidFill>
                <a:srgbClr val="006F00"/>
              </a:solidFill>
            </a:endParaRPr>
          </a:p>
        </p:txBody>
      </p:sp>
      <p:sp>
        <p:nvSpPr>
          <p:cNvPr id="374798" name="Rectangle 14"/>
          <p:cNvSpPr>
            <a:spLocks noChangeArrowheads="1"/>
          </p:cNvSpPr>
          <p:nvPr/>
        </p:nvSpPr>
        <p:spPr bwMode="auto">
          <a:xfrm>
            <a:off x="757238" y="6469063"/>
            <a:ext cx="3359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chemeClr val="tx2"/>
                </a:solidFill>
              </a:rPr>
              <a:t>Eukaryotic cell with chloroplasts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74799" name="Line 15"/>
          <p:cNvSpPr>
            <a:spLocks noChangeShapeType="1"/>
          </p:cNvSpPr>
          <p:nvPr/>
        </p:nvSpPr>
        <p:spPr bwMode="auto">
          <a:xfrm>
            <a:off x="1192213" y="4927600"/>
            <a:ext cx="62230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802" name="Line 18"/>
          <p:cNvSpPr>
            <a:spLocks noChangeShapeType="1"/>
          </p:cNvSpPr>
          <p:nvPr/>
        </p:nvSpPr>
        <p:spPr bwMode="auto">
          <a:xfrm>
            <a:off x="4502150" y="4779963"/>
            <a:ext cx="415925" cy="573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803" name="Rectangle 19"/>
          <p:cNvSpPr>
            <a:spLocks noChangeArrowheads="1"/>
          </p:cNvSpPr>
          <p:nvPr/>
        </p:nvSpPr>
        <p:spPr bwMode="auto">
          <a:xfrm>
            <a:off x="3765550" y="4335463"/>
            <a:ext cx="15478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6F00"/>
                </a:solidFill>
              </a:rPr>
              <a:t>photosynthetic</a:t>
            </a:r>
            <a:br>
              <a:rPr lang="en-US" sz="1700" b="1">
                <a:solidFill>
                  <a:srgbClr val="006F00"/>
                </a:solidFill>
              </a:rPr>
            </a:br>
            <a:r>
              <a:rPr lang="en-US" sz="1700" b="1">
                <a:solidFill>
                  <a:srgbClr val="006F00"/>
                </a:solidFill>
              </a:rPr>
              <a:t>bacterium</a:t>
            </a:r>
            <a:endParaRPr lang="en-US" sz="2000">
              <a:solidFill>
                <a:srgbClr val="006F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243763" y="4103688"/>
            <a:ext cx="1908175" cy="2794000"/>
            <a:chOff x="4563" y="2585"/>
            <a:chExt cx="1202" cy="1760"/>
          </a:xfrm>
        </p:grpSpPr>
        <p:pic>
          <p:nvPicPr>
            <p:cNvPr id="374805" name="Picture 21"/>
            <p:cNvPicPr>
              <a:picLocks noChangeAspect="1" noChangeArrowheads="1"/>
            </p:cNvPicPr>
            <p:nvPr/>
          </p:nvPicPr>
          <p:blipFill>
            <a:blip r:embed="rId4" cstate="screen"/>
            <a:srcRect l="2400" r="2400" b="7201"/>
            <a:stretch>
              <a:fillRect/>
            </a:stretch>
          </p:blipFill>
          <p:spPr bwMode="auto">
            <a:xfrm rot="5400000">
              <a:off x="4456" y="2836"/>
              <a:ext cx="1431" cy="9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374806" name="Rectangle 22"/>
            <p:cNvSpPr>
              <a:spLocks noChangeArrowheads="1"/>
            </p:cNvSpPr>
            <p:nvPr/>
          </p:nvSpPr>
          <p:spPr bwMode="auto">
            <a:xfrm>
              <a:off x="4563" y="3999"/>
              <a:ext cx="120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500" b="1" i="1">
                  <a:solidFill>
                    <a:srgbClr val="000000"/>
                  </a:solidFill>
                </a:rPr>
                <a:t>Paramecium</a:t>
              </a:r>
              <a:r>
                <a:rPr lang="en-US" sz="1500" b="1">
                  <a:solidFill>
                    <a:srgbClr val="000000"/>
                  </a:solidFill>
                </a:rPr>
                <a:t> &amp; symbiont </a:t>
              </a:r>
              <a:r>
                <a:rPr lang="en-US" sz="1500" b="1" i="1">
                  <a:solidFill>
                    <a:srgbClr val="000000"/>
                  </a:solidFill>
                </a:rPr>
                <a:t>Chlorella</a:t>
              </a:r>
              <a:endParaRPr lang="en-US" sz="15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58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60900" cy="1143000"/>
          </a:xfrm>
        </p:spPr>
        <p:txBody>
          <a:bodyPr/>
          <a:lstStyle/>
          <a:p>
            <a:r>
              <a:rPr lang="en-US" dirty="0" err="1"/>
              <a:t>Protist</a:t>
            </a:r>
            <a:r>
              <a:rPr lang="en-US" dirty="0"/>
              <a:t> Diversity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8150" y="1041400"/>
            <a:ext cx="7969250" cy="3290888"/>
          </a:xfrm>
        </p:spPr>
        <p:txBody>
          <a:bodyPr/>
          <a:lstStyle/>
          <a:p>
            <a:r>
              <a:rPr lang="en-US" dirty="0"/>
              <a:t>The full spectrum of modes of life</a:t>
            </a:r>
            <a:endParaRPr lang="en-US" dirty="0" smtClean="0"/>
          </a:p>
          <a:p>
            <a:pPr lvl="1"/>
            <a:r>
              <a:rPr lang="en-US" dirty="0" smtClean="0"/>
              <a:t>unicellular </a:t>
            </a:r>
            <a:r>
              <a:rPr lang="en-US" dirty="0"/>
              <a:t>to multicellular </a:t>
            </a:r>
          </a:p>
          <a:p>
            <a:pPr lvl="1"/>
            <a:r>
              <a:rPr lang="en-US" dirty="0"/>
              <a:t>autotrophic to heterotrophic</a:t>
            </a:r>
          </a:p>
          <a:p>
            <a:pPr lvl="1"/>
            <a:r>
              <a:rPr lang="en-US" dirty="0"/>
              <a:t>asexual to sexual reproduction</a:t>
            </a:r>
          </a:p>
          <a:p>
            <a:pPr lvl="1"/>
            <a:r>
              <a:rPr lang="en-US" dirty="0"/>
              <a:t>pathogenic to beneficial</a:t>
            </a:r>
          </a:p>
          <a:p>
            <a:pPr lvl="1"/>
            <a:r>
              <a:rPr lang="en-US" dirty="0"/>
              <a:t>sessile to mobile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3" y="5195888"/>
            <a:ext cx="14747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6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68450" y="5218113"/>
            <a:ext cx="153193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6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5950" y="2354263"/>
            <a:ext cx="21034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6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60713" y="5213350"/>
            <a:ext cx="22939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69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67363" y="5195888"/>
            <a:ext cx="13462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71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43475" y="3875088"/>
            <a:ext cx="1955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3772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7332663" y="573088"/>
            <a:ext cx="17081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61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73400" cy="1143000"/>
          </a:xfrm>
        </p:spPr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381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330700" cy="2327275"/>
          </a:xfrm>
        </p:spPr>
        <p:txBody>
          <a:bodyPr/>
          <a:lstStyle/>
          <a:p>
            <a:r>
              <a:rPr lang="en-US"/>
              <a:t>How Protists move</a:t>
            </a:r>
          </a:p>
          <a:p>
            <a:pPr lvl="1"/>
            <a:r>
              <a:rPr lang="en-US"/>
              <a:t>flagellum</a:t>
            </a:r>
          </a:p>
          <a:p>
            <a:pPr lvl="1"/>
            <a:r>
              <a:rPr lang="en-US"/>
              <a:t>cilia</a:t>
            </a:r>
          </a:p>
          <a:p>
            <a:pPr lvl="1"/>
            <a:r>
              <a:rPr lang="en-US"/>
              <a:t>pseudopod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6150" y="1179513"/>
            <a:ext cx="172243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1957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45374" flipH="1">
            <a:off x="5440363" y="469900"/>
            <a:ext cx="1131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60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884834">
            <a:off x="4672807" y="2256631"/>
            <a:ext cx="11620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61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16738" y="3246438"/>
            <a:ext cx="20939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1963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4950" y="4051300"/>
            <a:ext cx="34512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64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48088" y="4471988"/>
            <a:ext cx="214471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70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24500" cy="1143000"/>
          </a:xfrm>
        </p:spPr>
        <p:txBody>
          <a:bodyPr/>
          <a:lstStyle/>
          <a:p>
            <a:r>
              <a:rPr lang="en-US" dirty="0" err="1"/>
              <a:t>Protist</a:t>
            </a:r>
            <a:r>
              <a:rPr lang="en-US" dirty="0"/>
              <a:t> Diversity</a:t>
            </a:r>
          </a:p>
        </p:txBody>
      </p: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1300" y="1028700"/>
            <a:ext cx="5005388" cy="2293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Animal-like </a:t>
            </a:r>
            <a:r>
              <a:rPr lang="en-US" dirty="0" err="1"/>
              <a:t>Protists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heterotrophs</a:t>
            </a:r>
            <a:r>
              <a:rPr lang="en-US" dirty="0"/>
              <a:t>, predators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Amoeba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Paramecium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Stentor</a:t>
            </a:r>
            <a:r>
              <a:rPr lang="en-US" dirty="0"/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56300" y="536575"/>
            <a:ext cx="2970213" cy="2770188"/>
            <a:chOff x="3752" y="338"/>
            <a:chExt cx="1871" cy="1745"/>
          </a:xfrm>
        </p:grpSpPr>
        <p:pic>
          <p:nvPicPr>
            <p:cNvPr id="376837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12" y="338"/>
              <a:ext cx="1750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6838" name="Rectangle 6"/>
            <p:cNvSpPr>
              <a:spLocks noChangeArrowheads="1"/>
            </p:cNvSpPr>
            <p:nvPr/>
          </p:nvSpPr>
          <p:spPr bwMode="auto">
            <a:xfrm>
              <a:off x="3752" y="1641"/>
              <a:ext cx="187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Paramecium with food vacuoles stained red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7638" y="3570288"/>
            <a:ext cx="4349750" cy="3162300"/>
            <a:chOff x="93" y="2249"/>
            <a:chExt cx="2740" cy="1992"/>
          </a:xfrm>
        </p:grpSpPr>
        <p:pic>
          <p:nvPicPr>
            <p:cNvPr id="376836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61" y="2480"/>
              <a:ext cx="2507" cy="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6839" name="Rectangle 7"/>
            <p:cNvSpPr>
              <a:spLocks noChangeArrowheads="1"/>
            </p:cNvSpPr>
            <p:nvPr/>
          </p:nvSpPr>
          <p:spPr bwMode="auto">
            <a:xfrm>
              <a:off x="93" y="2249"/>
              <a:ext cx="2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Amoeba ingesting a Paramecium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pic>
        <p:nvPicPr>
          <p:cNvPr id="376843" name="Picture 11"/>
          <p:cNvPicPr>
            <a:picLocks noChangeAspect="1" noChangeArrowheads="1"/>
          </p:cNvPicPr>
          <p:nvPr/>
        </p:nvPicPr>
        <p:blipFill>
          <a:blip r:embed="rId5" cstate="screen"/>
          <a:srcRect r="2353" b="1532"/>
          <a:stretch>
            <a:fillRect/>
          </a:stretch>
        </p:blipFill>
        <p:spPr bwMode="auto">
          <a:xfrm>
            <a:off x="6678613" y="3616325"/>
            <a:ext cx="19446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6842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11750" y="3465513"/>
            <a:ext cx="17383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14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Put It Another Way....</a:t>
            </a:r>
            <a:endParaRPr lang="en-US" dirty="0"/>
          </a:p>
        </p:txBody>
      </p:sp>
      <p:pic>
        <p:nvPicPr>
          <p:cNvPr id="4" name="The Ameba (bad vid, great tune)_xvid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5400" y="19685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63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723</Words>
  <Application>Microsoft Macintosh PowerPoint</Application>
  <PresentationFormat>On-screen Show (4:3)</PresentationFormat>
  <Paragraphs>212</Paragraphs>
  <Slides>16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Kingdom: Protists</vt:lpstr>
      <vt:lpstr>General characteristics</vt:lpstr>
      <vt:lpstr>Great Diversity</vt:lpstr>
      <vt:lpstr>Problems with Protist Classification</vt:lpstr>
      <vt:lpstr>Theory of Endosymbiosis</vt:lpstr>
      <vt:lpstr>Protist Diversity</vt:lpstr>
      <vt:lpstr>Mobility</vt:lpstr>
      <vt:lpstr>Protist Diversity</vt:lpstr>
      <vt:lpstr>To Put It Another Way....</vt:lpstr>
      <vt:lpstr>Protist Diversity</vt:lpstr>
      <vt:lpstr>Euglena, a euglenid commonly found in pond water</vt:lpstr>
      <vt:lpstr>Ain’t No Party Like A Euglena Party!</vt:lpstr>
      <vt:lpstr>Protist Diversity</vt:lpstr>
      <vt:lpstr>The two-host life cycle of Plasmodium, the apicomplexan that causes malaria</vt:lpstr>
      <vt:lpstr>Protist Diversity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Kingdom: Protists</dc:title>
  <dc:creator>Plano High School</dc:creator>
  <cp:lastModifiedBy>Plano High School</cp:lastModifiedBy>
  <cp:revision>4</cp:revision>
  <dcterms:created xsi:type="dcterms:W3CDTF">2017-05-24T19:57:12Z</dcterms:created>
  <dcterms:modified xsi:type="dcterms:W3CDTF">2017-05-25T14:19:52Z</dcterms:modified>
</cp:coreProperties>
</file>