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71" r:id="rId3"/>
    <p:sldId id="272" r:id="rId4"/>
    <p:sldId id="266" r:id="rId5"/>
    <p:sldId id="267" r:id="rId6"/>
    <p:sldId id="268" r:id="rId7"/>
    <p:sldId id="269" r:id="rId8"/>
    <p:sldId id="270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13D8D-8EED-6943-8FFF-E33C7CFC6984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BA86D-DAFE-F74C-BB28-5C72E6ABB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6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7DAFF-724A-1642-A1CA-16C5049143B7}" type="slidenum">
              <a:rPr lang="en-US"/>
              <a:pPr/>
              <a:t>1</a:t>
            </a:fld>
            <a:endParaRPr 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36769-6F34-4449-B9F4-13107EA2F57E}" type="slidenum">
              <a:rPr lang="en-US"/>
              <a:pPr/>
              <a:t>10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9E31F-E7F8-1140-8259-B9D140E561BF}" type="slidenum">
              <a:rPr lang="en-US"/>
              <a:pPr/>
              <a:t>11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46F98-D3F4-3E42-84F4-4DAC42CA1DB3}" type="slidenum">
              <a:rPr lang="en-US"/>
              <a:pPr/>
              <a:t>12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B963D-78F8-C943-BA1B-66AAC94B2E0A}" type="slidenum">
              <a:rPr lang="en-US"/>
              <a:pPr/>
              <a:t>13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3EA80-8267-0344-9980-7DAC1E3504E1}" type="slidenum">
              <a:rPr lang="en-US"/>
              <a:pPr/>
              <a:t>14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45B8B-761F-0945-9769-B4DB669B6609}" type="slidenum">
              <a:rPr lang="en-US"/>
              <a:pPr/>
              <a:t>17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88F1C-B393-D541-AF4B-F21C142A25C8}" type="slidenum">
              <a:rPr lang="en-US"/>
              <a:pPr/>
              <a:t>2</a:t>
            </a:fld>
            <a:endParaRPr lang="en-US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797F9-CE2E-3044-A332-56721EBA20F9}" type="slidenum">
              <a:rPr lang="en-US"/>
              <a:pPr/>
              <a:t>3</a:t>
            </a:fld>
            <a:endParaRPr lang="en-US"/>
          </a:p>
        </p:txBody>
      </p:sp>
      <p:sp>
        <p:nvSpPr>
          <p:cNvPr id="556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58162E-8C9A-AA49-9ED5-95341717229E}" type="slidenum">
              <a:rPr lang="en-US"/>
              <a:pPr/>
              <a:t>4</a:t>
            </a:fld>
            <a:endParaRPr lang="en-US"/>
          </a:p>
        </p:txBody>
      </p:sp>
      <p:sp>
        <p:nvSpPr>
          <p:cNvPr id="5888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88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0EE64-DB6A-0E42-81CE-21D2DEDB6EBB}" type="slidenum">
              <a:rPr lang="en-US"/>
              <a:pPr/>
              <a:t>5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0A4A3-615D-A942-ABCA-FE42DE497816}" type="slidenum">
              <a:rPr lang="en-US"/>
              <a:pPr/>
              <a:t>6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5C12B-C693-5345-9381-3420BC933FD0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A54C2-A4C8-B343-AC0A-DBB66DF89C5C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05B2E-FFC3-6F4C-B5C7-B027B619C76B}" type="slidenum">
              <a:rPr lang="en-US"/>
              <a:pPr/>
              <a:t>9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0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9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02E2-06D7-E342-8556-701A7CDA5AC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708B-EB20-214D-AF36-54589CD78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Relationship Id="rId11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2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4.jpeg"/><Relationship Id="rId5" Type="http://schemas.openxmlformats.org/officeDocument/2006/relationships/image" Target="../media/image13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4178300"/>
            <a:ext cx="3886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pic>
        <p:nvPicPr>
          <p:cNvPr id="370694" name="Picture 6"/>
          <p:cNvPicPr>
            <a:picLocks noChangeAspect="1" noChangeArrowheads="1"/>
          </p:cNvPicPr>
          <p:nvPr/>
        </p:nvPicPr>
        <p:blipFill>
          <a:blip r:embed="rId4"/>
          <a:srcRect l="28125" t="4500" r="11250" b="14999"/>
          <a:stretch>
            <a:fillRect/>
          </a:stretch>
        </p:blipFill>
        <p:spPr bwMode="auto">
          <a:xfrm>
            <a:off x="6805613" y="409575"/>
            <a:ext cx="2205037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068888" y="4725988"/>
            <a:ext cx="4025900" cy="2159000"/>
            <a:chOff x="3189" y="2913"/>
            <a:chExt cx="2536" cy="136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189" y="2913"/>
              <a:ext cx="2536" cy="1311"/>
              <a:chOff x="3189" y="2913"/>
              <a:chExt cx="2536" cy="1311"/>
            </a:xfrm>
          </p:grpSpPr>
          <p:pic>
            <p:nvPicPr>
              <p:cNvPr id="370698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64" y="2992"/>
                <a:ext cx="2352" cy="1232"/>
              </a:xfrm>
              <a:prstGeom prst="rect">
                <a:avLst/>
              </a:prstGeom>
              <a:noFill/>
            </p:spPr>
          </p:pic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3189" y="2913"/>
                <a:ext cx="820" cy="436"/>
                <a:chOff x="2222" y="2927"/>
                <a:chExt cx="820" cy="436"/>
              </a:xfrm>
            </p:grpSpPr>
            <p:sp>
              <p:nvSpPr>
                <p:cNvPr id="370700" name="Rectangle 12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701" name="Rectangle 13"/>
                <p:cNvSpPr>
                  <a:spLocks noChangeArrowheads="1"/>
                </p:cNvSpPr>
                <p:nvPr/>
              </p:nvSpPr>
              <p:spPr bwMode="auto">
                <a:xfrm>
                  <a:off x="2444" y="3063"/>
                  <a:ext cx="37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rgbClr val="000000"/>
                      </a:solidFill>
                      <a:ea typeface="Geneva" charset="0"/>
                      <a:cs typeface="Geneva" charset="0"/>
                    </a:rPr>
                    <a:t>Bacteria</a:t>
                  </a:r>
                  <a:endParaRPr lang="en-US" sz="1200">
                    <a:ea typeface="Geneva" charset="0"/>
                    <a:cs typeface="Geneva" charset="0"/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4047" y="2913"/>
                <a:ext cx="820" cy="436"/>
                <a:chOff x="2222" y="2927"/>
                <a:chExt cx="820" cy="436"/>
              </a:xfrm>
            </p:grpSpPr>
            <p:sp>
              <p:nvSpPr>
                <p:cNvPr id="370703" name="Rectangle 15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704" name="Rectangle 16"/>
                <p:cNvSpPr>
                  <a:spLocks noChangeArrowheads="1"/>
                </p:cNvSpPr>
                <p:nvPr/>
              </p:nvSpPr>
              <p:spPr bwMode="auto">
                <a:xfrm>
                  <a:off x="2445" y="3063"/>
                  <a:ext cx="379" cy="23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Archaea</a:t>
                  </a:r>
                  <a:endParaRPr lang="en-US" sz="1200">
                    <a:solidFill>
                      <a:schemeClr val="bg1"/>
                    </a:solidFill>
                    <a:ea typeface="Geneva" charset="0"/>
                    <a:cs typeface="Geneva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4905" y="2913"/>
                <a:ext cx="820" cy="436"/>
                <a:chOff x="2222" y="2927"/>
                <a:chExt cx="820" cy="436"/>
              </a:xfrm>
            </p:grpSpPr>
            <p:sp>
              <p:nvSpPr>
                <p:cNvPr id="370706" name="Rectangle 18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70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46" y="3063"/>
                  <a:ext cx="374" cy="23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Eukarya</a:t>
                  </a:r>
                  <a:endParaRPr lang="en-US" sz="1200">
                    <a:solidFill>
                      <a:schemeClr val="bg1"/>
                    </a:solidFill>
                    <a:ea typeface="Geneva" charset="0"/>
                    <a:cs typeface="Geneva" charset="0"/>
                  </a:endParaRPr>
                </a:p>
              </p:txBody>
            </p:sp>
          </p:grpSp>
        </p:grpSp>
        <p:sp>
          <p:nvSpPr>
            <p:cNvPr id="370708" name="Rectangle 20"/>
            <p:cNvSpPr>
              <a:spLocks noChangeArrowheads="1"/>
            </p:cNvSpPr>
            <p:nvPr/>
          </p:nvSpPr>
          <p:spPr bwMode="auto">
            <a:xfrm>
              <a:off x="4036" y="4158"/>
              <a:ext cx="8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Common ancestor</a:t>
              </a:r>
              <a:endParaRPr lang="en-US" sz="1200">
                <a:ea typeface="Geneva" charset="0"/>
                <a:cs typeface="Geneva" charset="0"/>
              </a:endParaRPr>
            </a:p>
          </p:txBody>
        </p:sp>
      </p:grpSp>
      <p:sp>
        <p:nvSpPr>
          <p:cNvPr id="370709" name="Rectangle 21"/>
          <p:cNvSpPr>
            <a:spLocks noGrp="1" noChangeArrowheads="1"/>
          </p:cNvSpPr>
          <p:nvPr/>
        </p:nvSpPr>
        <p:spPr bwMode="auto">
          <a:xfrm>
            <a:off x="2538413" y="1304925"/>
            <a:ext cx="578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ea typeface="Geneva" charset="0"/>
                <a:cs typeface="Geneva" charset="0"/>
              </a:rPr>
              <a:t>Kingdom: Plants</a:t>
            </a:r>
          </a:p>
        </p:txBody>
      </p:sp>
      <p:sp>
        <p:nvSpPr>
          <p:cNvPr id="370710" name="Rectangle 22" descr="Rectangle: Click to edit Master text styles&#10;Second level&#10;Third level&#10;Fourth level&#10;Fifth level"/>
          <p:cNvSpPr>
            <a:spLocks noGrp="1" noChangeArrowheads="1"/>
          </p:cNvSpPr>
          <p:nvPr/>
        </p:nvSpPr>
        <p:spPr bwMode="auto">
          <a:xfrm>
            <a:off x="2487613" y="2249488"/>
            <a:ext cx="56880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sz="3000" b="1" dirty="0">
                <a:solidFill>
                  <a:srgbClr val="0F116A"/>
                </a:solidFill>
                <a:ea typeface="Geneva" charset="0"/>
                <a:cs typeface="Geneva" charset="0"/>
              </a:rPr>
              <a:t>Domain </a:t>
            </a:r>
            <a:r>
              <a:rPr lang="en-US" sz="3000" b="1" dirty="0" err="1" smtClean="0">
                <a:solidFill>
                  <a:srgbClr val="0F116A"/>
                </a:solidFill>
                <a:ea typeface="Geneva" charset="0"/>
                <a:cs typeface="Geneva" charset="0"/>
              </a:rPr>
              <a:t>Eukarya</a:t>
            </a:r>
            <a:endParaRPr lang="en-US" sz="3000" b="1" dirty="0" smtClean="0">
              <a:solidFill>
                <a:srgbClr val="0F116A"/>
              </a:solidFill>
              <a:ea typeface="Geneva" charset="0"/>
              <a:cs typeface="Geneva" charset="0"/>
            </a:endParaRPr>
          </a:p>
          <a:p>
            <a:pPr algn="l"/>
            <a:r>
              <a:rPr lang="en-US" sz="3000" b="1" dirty="0" smtClean="0">
                <a:solidFill>
                  <a:srgbClr val="0F116A"/>
                </a:solidFill>
                <a:ea typeface="Geneva" charset="0"/>
                <a:cs typeface="Geneva" charset="0"/>
              </a:rPr>
              <a:t>(Ch. 29, 30)</a:t>
            </a:r>
            <a:endParaRPr lang="en-US" sz="3000" b="1" dirty="0">
              <a:solidFill>
                <a:srgbClr val="0F116A"/>
              </a:solidFill>
              <a:ea typeface="Geneva" charset="0"/>
              <a:cs typeface="Geneva" charset="0"/>
            </a:endParaRPr>
          </a:p>
        </p:txBody>
      </p:sp>
      <p:pic>
        <p:nvPicPr>
          <p:cNvPr id="370712" name="Picture 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6213" y="457200"/>
            <a:ext cx="2211387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25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50" name="Picture 2" descr="30-10a1-PineMaleStrobili"/>
          <p:cNvPicPr>
            <a:picLocks noChangeAspect="1" noChangeArrowheads="1"/>
          </p:cNvPicPr>
          <p:nvPr/>
        </p:nvPicPr>
        <p:blipFill>
          <a:blip r:embed="rId3"/>
          <a:srcRect t="12000"/>
          <a:stretch>
            <a:fillRect/>
          </a:stretch>
        </p:blipFill>
        <p:spPr bwMode="auto">
          <a:xfrm>
            <a:off x="152400" y="381000"/>
            <a:ext cx="263048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1" name="Picture 3" descr="30-10a2-PollenCo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3550" y="381000"/>
            <a:ext cx="2011363" cy="3094038"/>
          </a:xfrm>
          <a:prstGeom prst="rect">
            <a:avLst/>
          </a:prstGeom>
          <a:noFill/>
        </p:spPr>
      </p:pic>
      <p:pic>
        <p:nvPicPr>
          <p:cNvPr id="411652" name="Picture 4" descr="30-10b1-PineFemale"/>
          <p:cNvPicPr>
            <a:picLocks noChangeAspect="1" noChangeArrowheads="1"/>
          </p:cNvPicPr>
          <p:nvPr/>
        </p:nvPicPr>
        <p:blipFill>
          <a:blip r:embed="rId5"/>
          <a:srcRect l="8000" t="12000" r="8000" b="6000"/>
          <a:stretch>
            <a:fillRect/>
          </a:stretch>
        </p:blipFill>
        <p:spPr bwMode="auto">
          <a:xfrm>
            <a:off x="228600" y="3581400"/>
            <a:ext cx="2376488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53" name="Picture 5" descr="30-10b2-OvulateCo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8763" y="3589338"/>
            <a:ext cx="2011362" cy="3086100"/>
          </a:xfrm>
          <a:prstGeom prst="rect">
            <a:avLst/>
          </a:prstGeom>
          <a:noFill/>
        </p:spPr>
      </p:pic>
      <p:pic>
        <p:nvPicPr>
          <p:cNvPr id="411654" name="Picture 6" descr="30-10x1-PineSporangi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4545806" y="929482"/>
            <a:ext cx="3089275" cy="1992312"/>
          </a:xfrm>
          <a:prstGeom prst="rect">
            <a:avLst/>
          </a:prstGeom>
          <a:noFill/>
        </p:spPr>
      </p:pic>
      <p:pic>
        <p:nvPicPr>
          <p:cNvPr id="411655" name="Picture 7" descr="30-10x3-PineEmbry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8563" y="3581400"/>
            <a:ext cx="2001837" cy="3097213"/>
          </a:xfrm>
          <a:prstGeom prst="rect">
            <a:avLst/>
          </a:prstGeom>
          <a:noFill/>
        </p:spPr>
      </p:pic>
      <p:sp>
        <p:nvSpPr>
          <p:cNvPr id="411656" name="Rectangle 8"/>
          <p:cNvSpPr>
            <a:spLocks noChangeArrowheads="1"/>
          </p:cNvSpPr>
          <p:nvPr/>
        </p:nvSpPr>
        <p:spPr bwMode="auto">
          <a:xfrm>
            <a:off x="7632700" y="2514600"/>
            <a:ext cx="995363" cy="5191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male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7316788" y="4649788"/>
            <a:ext cx="1311275" cy="51911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female</a:t>
            </a:r>
          </a:p>
        </p:txBody>
      </p:sp>
      <p:sp>
        <p:nvSpPr>
          <p:cNvPr id="411658" name="Rectangle 10"/>
          <p:cNvSpPr>
            <a:spLocks noChangeArrowheads="1"/>
          </p:cNvSpPr>
          <p:nvPr/>
        </p:nvSpPr>
        <p:spPr bwMode="auto">
          <a:xfrm>
            <a:off x="312738" y="3048000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male (pollen) cones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11659" name="Rectangle 11"/>
          <p:cNvSpPr>
            <a:spLocks noChangeArrowheads="1"/>
          </p:cNvSpPr>
          <p:nvPr/>
        </p:nvSpPr>
        <p:spPr bwMode="auto">
          <a:xfrm>
            <a:off x="858838" y="6248400"/>
            <a:ext cx="179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female cones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411660" name="Rectangle 12"/>
          <p:cNvSpPr>
            <a:spLocks noChangeArrowheads="1"/>
          </p:cNvSpPr>
          <p:nvPr/>
        </p:nvSpPr>
        <p:spPr bwMode="auto">
          <a:xfrm>
            <a:off x="6972300" y="0"/>
            <a:ext cx="2455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rgbClr val="000005"/>
                </a:solidFill>
              </a:rPr>
              <a:t>sporangium &amp; pollen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11661" name="Rectangle 13"/>
          <p:cNvSpPr>
            <a:spLocks noChangeArrowheads="1"/>
          </p:cNvSpPr>
          <p:nvPr/>
        </p:nvSpPr>
        <p:spPr bwMode="auto">
          <a:xfrm>
            <a:off x="5205413" y="6248400"/>
            <a:ext cx="169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pine embryo</a:t>
            </a:r>
            <a:endParaRPr lang="en-US" sz="2200" b="1">
              <a:solidFill>
                <a:schemeClr val="bg1"/>
              </a:solidFill>
            </a:endParaRPr>
          </a:p>
        </p:txBody>
      </p:sp>
      <p:pic>
        <p:nvPicPr>
          <p:cNvPr id="411662" name="Picture 14" descr="0109190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762000"/>
            <a:ext cx="2057400" cy="1562100"/>
          </a:xfrm>
          <a:prstGeom prst="rect">
            <a:avLst/>
          </a:prstGeom>
          <a:noFill/>
        </p:spPr>
      </p:pic>
      <p:pic>
        <p:nvPicPr>
          <p:cNvPr id="411663" name="Picture 15" descr="pin_s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381000"/>
            <a:ext cx="3089275" cy="3089275"/>
          </a:xfrm>
          <a:prstGeom prst="rect">
            <a:avLst/>
          </a:prstGeom>
          <a:noFill/>
        </p:spPr>
      </p:pic>
      <p:pic>
        <p:nvPicPr>
          <p:cNvPr id="411664" name="Picture 16" descr="pic_sp_597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3581400"/>
            <a:ext cx="2084388" cy="3094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463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Pollen</a:t>
            </a:r>
          </a:p>
        </p:txBody>
      </p:sp>
      <p:sp>
        <p:nvSpPr>
          <p:cNvPr id="413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505200" cy="5105400"/>
          </a:xfrm>
        </p:spPr>
        <p:txBody>
          <a:bodyPr/>
          <a:lstStyle/>
          <a:p>
            <a:r>
              <a:rPr lang="en-US"/>
              <a:t>Pollen eliminated the requirement for water for fertilization</a:t>
            </a:r>
          </a:p>
          <a:p>
            <a:pPr lvl="1"/>
            <a:r>
              <a:rPr lang="en-US"/>
              <a:t>spread through wind &amp; animal </a:t>
            </a:r>
          </a:p>
        </p:txBody>
      </p:sp>
      <p:pic>
        <p:nvPicPr>
          <p:cNvPr id="413701" name="Picture 5" descr="38-05-Poll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1401763"/>
            <a:ext cx="4743450" cy="5380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92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3"/>
          <a:srcRect b="4060"/>
          <a:stretch>
            <a:fillRect/>
          </a:stretch>
        </p:blipFill>
        <p:spPr bwMode="auto">
          <a:xfrm>
            <a:off x="0" y="1655763"/>
            <a:ext cx="8153400" cy="5202237"/>
          </a:xfrm>
          <a:prstGeom prst="rect">
            <a:avLst/>
          </a:prstGeom>
          <a:noFill/>
        </p:spPr>
      </p:pic>
      <p:sp>
        <p:nvSpPr>
          <p:cNvPr id="429073" name="Rectangle 17"/>
          <p:cNvSpPr>
            <a:spLocks noChangeArrowheads="1"/>
          </p:cNvSpPr>
          <p:nvPr/>
        </p:nvSpPr>
        <p:spPr bwMode="auto">
          <a:xfrm>
            <a:off x="5938838" y="361950"/>
            <a:ext cx="3138487" cy="1981200"/>
          </a:xfrm>
          <a:prstGeom prst="rect">
            <a:avLst/>
          </a:prstGeom>
          <a:solidFill>
            <a:srgbClr val="FEFF7D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/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24500" cy="1143000"/>
          </a:xfrm>
          <a:noFill/>
          <a:ln/>
        </p:spPr>
        <p:txBody>
          <a:bodyPr/>
          <a:lstStyle/>
          <a:p>
            <a:r>
              <a:rPr lang="en-US" dirty="0"/>
              <a:t>Angiosperm life cycle</a:t>
            </a:r>
          </a:p>
        </p:txBody>
      </p:sp>
      <p:pic>
        <p:nvPicPr>
          <p:cNvPr id="42906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FF8"/>
              </a:clrFrom>
              <a:clrTo>
                <a:srgbClr val="F9FFF8">
                  <a:alpha val="0"/>
                </a:srgbClr>
              </a:clrTo>
            </a:clrChange>
          </a:blip>
          <a:srcRect l="81000" t="57001" r="4500" b="17999"/>
          <a:stretch>
            <a:fillRect/>
          </a:stretch>
        </p:blipFill>
        <p:spPr bwMode="auto">
          <a:xfrm>
            <a:off x="7839075" y="476250"/>
            <a:ext cx="1220788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84875" y="796925"/>
            <a:ext cx="1084263" cy="1012825"/>
            <a:chOff x="3770" y="502"/>
            <a:chExt cx="683" cy="638"/>
          </a:xfrm>
        </p:grpSpPr>
        <p:pic>
          <p:nvPicPr>
            <p:cNvPr id="429071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4938" t="19501" r="4500" b="73500"/>
            <a:stretch>
              <a:fillRect/>
            </a:stretch>
          </p:blipFill>
          <p:spPr bwMode="auto">
            <a:xfrm>
              <a:off x="3798" y="502"/>
              <a:ext cx="655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072" name="Rectangle 16"/>
            <p:cNvSpPr>
              <a:spLocks noChangeArrowheads="1"/>
            </p:cNvSpPr>
            <p:nvPr/>
          </p:nvSpPr>
          <p:spPr bwMode="auto">
            <a:xfrm>
              <a:off x="3770" y="790"/>
              <a:ext cx="572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900" b="1">
                  <a:solidFill>
                    <a:srgbClr val="000000"/>
                  </a:solidFill>
                </a:rPr>
                <a:t>pollen</a:t>
              </a:r>
              <a:br>
                <a:rPr lang="en-US" sz="1900" b="1">
                  <a:solidFill>
                    <a:srgbClr val="000000"/>
                  </a:solidFill>
                </a:rPr>
              </a:br>
              <a:r>
                <a:rPr lang="en-US" sz="1900" b="1">
                  <a:solidFill>
                    <a:srgbClr val="000000"/>
                  </a:solidFill>
                </a:rPr>
                <a:t>grains</a:t>
              </a:r>
            </a:p>
          </p:txBody>
        </p:sp>
      </p:grpSp>
      <p:sp>
        <p:nvSpPr>
          <p:cNvPr id="429079" name="Rectangle 23"/>
          <p:cNvSpPr>
            <a:spLocks noChangeArrowheads="1"/>
          </p:cNvSpPr>
          <p:nvPr/>
        </p:nvSpPr>
        <p:spPr bwMode="auto">
          <a:xfrm>
            <a:off x="6567488" y="5962650"/>
            <a:ext cx="2093912" cy="53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solidFill>
                  <a:srgbClr val="0F116A"/>
                </a:solidFill>
              </a:rPr>
              <a:t>new sporophyte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800" b="1">
                <a:solidFill>
                  <a:srgbClr val="0F116A"/>
                </a:solidFill>
              </a:rPr>
              <a:t>in seed </a:t>
            </a:r>
            <a:r>
              <a:rPr lang="en-US" sz="1800" b="1"/>
              <a:t>(diploid)</a:t>
            </a:r>
            <a:endParaRPr lang="en-US" sz="2000" b="1"/>
          </a:p>
        </p:txBody>
      </p:sp>
      <p:sp>
        <p:nvSpPr>
          <p:cNvPr id="429080" name="Rectangle 24"/>
          <p:cNvSpPr>
            <a:spLocks noChangeArrowheads="1"/>
          </p:cNvSpPr>
          <p:nvPr/>
        </p:nvSpPr>
        <p:spPr bwMode="auto">
          <a:xfrm>
            <a:off x="7734300" y="2049463"/>
            <a:ext cx="1296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1900" b="1" u="sng">
                <a:solidFill>
                  <a:srgbClr val="CC0000"/>
                </a:solidFill>
              </a:rPr>
              <a:t>ovary sac</a:t>
            </a:r>
            <a:endParaRPr lang="en-US" sz="1900" b="1">
              <a:solidFill>
                <a:srgbClr val="000000"/>
              </a:solidFill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134225" y="3019425"/>
            <a:ext cx="1946275" cy="730250"/>
            <a:chOff x="4494" y="1902"/>
            <a:chExt cx="1226" cy="460"/>
          </a:xfrm>
        </p:grpSpPr>
        <p:sp>
          <p:nvSpPr>
            <p:cNvPr id="429082" name="Rectangle 26"/>
            <p:cNvSpPr>
              <a:spLocks noChangeArrowheads="1"/>
            </p:cNvSpPr>
            <p:nvPr/>
          </p:nvSpPr>
          <p:spPr bwMode="auto">
            <a:xfrm>
              <a:off x="4620" y="1902"/>
              <a:ext cx="11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u="sng">
                  <a:solidFill>
                    <a:srgbClr val="CC0000"/>
                  </a:solidFill>
                </a:rPr>
                <a:t>3n endosperm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29084" name="Line 28"/>
            <p:cNvSpPr>
              <a:spLocks noChangeShapeType="1"/>
            </p:cNvSpPr>
            <p:nvPr/>
          </p:nvSpPr>
          <p:spPr bwMode="auto">
            <a:xfrm flipH="1">
              <a:off x="4494" y="2055"/>
              <a:ext cx="167" cy="3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7150100" y="3884613"/>
            <a:ext cx="1593850" cy="379412"/>
            <a:chOff x="4504" y="2377"/>
            <a:chExt cx="1004" cy="239"/>
          </a:xfrm>
        </p:grpSpPr>
        <p:sp>
          <p:nvSpPr>
            <p:cNvPr id="429083" name="Rectangle 27"/>
            <p:cNvSpPr>
              <a:spLocks noChangeArrowheads="1"/>
            </p:cNvSpPr>
            <p:nvPr/>
          </p:nvSpPr>
          <p:spPr bwMode="auto">
            <a:xfrm>
              <a:off x="4728" y="2377"/>
              <a:ext cx="78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u="sng">
                  <a:solidFill>
                    <a:srgbClr val="CC0000"/>
                  </a:solidFill>
                </a:rPr>
                <a:t>2n zygote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29085" name="Line 29"/>
            <p:cNvSpPr>
              <a:spLocks noChangeShapeType="1"/>
            </p:cNvSpPr>
            <p:nvPr/>
          </p:nvSpPr>
          <p:spPr bwMode="auto">
            <a:xfrm flipH="1">
              <a:off x="4504" y="2543"/>
              <a:ext cx="225" cy="7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29088" name="Picture 32" descr="f29-22_life_cycle_of_a__cb"/>
          <p:cNvPicPr>
            <a:picLocks noChangeAspect="1" noChangeArrowheads="1"/>
          </p:cNvPicPr>
          <p:nvPr/>
        </p:nvPicPr>
        <p:blipFill>
          <a:blip r:embed="rId5"/>
          <a:srcRect l="46124" t="9000" r="3375"/>
          <a:stretch>
            <a:fillRect/>
          </a:stretch>
        </p:blipFill>
        <p:spPr bwMode="auto">
          <a:xfrm>
            <a:off x="2909888" y="1177925"/>
            <a:ext cx="30051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078" name="Rectangle 22"/>
          <p:cNvSpPr>
            <a:spLocks noChangeArrowheads="1"/>
          </p:cNvSpPr>
          <p:nvPr/>
        </p:nvSpPr>
        <p:spPr bwMode="auto">
          <a:xfrm>
            <a:off x="3851275" y="4689475"/>
            <a:ext cx="18097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b="1" u="sng">
                <a:solidFill>
                  <a:srgbClr val="CC0000"/>
                </a:solidFill>
              </a:rPr>
              <a:t>double</a:t>
            </a:r>
            <a:br>
              <a:rPr lang="en-US" b="1" u="sng">
                <a:solidFill>
                  <a:srgbClr val="CC0000"/>
                </a:solidFill>
              </a:rPr>
            </a:br>
            <a:r>
              <a:rPr lang="en-US" b="1" u="sng">
                <a:solidFill>
                  <a:srgbClr val="CC0000"/>
                </a:solidFill>
              </a:rPr>
              <a:t>fertilization</a:t>
            </a:r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429077" name="AutoShape 21"/>
          <p:cNvSpPr>
            <a:spLocks noChangeArrowheads="1"/>
          </p:cNvSpPr>
          <p:nvPr/>
        </p:nvSpPr>
        <p:spPr bwMode="auto">
          <a:xfrm>
            <a:off x="1836738" y="3360738"/>
            <a:ext cx="2455862" cy="485775"/>
          </a:xfrm>
          <a:prstGeom prst="roundRect">
            <a:avLst>
              <a:gd name="adj" fmla="val 16667"/>
            </a:avLst>
          </a:prstGeom>
          <a:solidFill>
            <a:srgbClr val="CCFF66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F116A"/>
                </a:solidFill>
              </a:rPr>
              <a:t>female gametophyte =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800" b="1">
                <a:solidFill>
                  <a:srgbClr val="0F116A"/>
                </a:solidFill>
              </a:rPr>
              <a:t>ovary sac </a:t>
            </a:r>
            <a:r>
              <a:rPr lang="en-US" sz="1800" b="1"/>
              <a:t>(haploid)</a:t>
            </a:r>
            <a:endParaRPr lang="en-US" sz="2800" b="1"/>
          </a:p>
        </p:txBody>
      </p:sp>
      <p:sp>
        <p:nvSpPr>
          <p:cNvPr id="429061" name="AutoShape 5"/>
          <p:cNvSpPr>
            <a:spLocks noChangeArrowheads="1"/>
          </p:cNvSpPr>
          <p:nvPr/>
        </p:nvSpPr>
        <p:spPr bwMode="auto">
          <a:xfrm>
            <a:off x="601663" y="1274763"/>
            <a:ext cx="2435225" cy="485775"/>
          </a:xfrm>
          <a:prstGeom prst="roundRect">
            <a:avLst>
              <a:gd name="adj" fmla="val 16667"/>
            </a:avLst>
          </a:prstGeom>
          <a:solidFill>
            <a:srgbClr val="FFCC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F116A"/>
                </a:solidFill>
              </a:rPr>
              <a:t>male gametophyte =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800" b="1">
                <a:solidFill>
                  <a:srgbClr val="0F116A"/>
                </a:solidFill>
              </a:rPr>
              <a:t> pollen grain </a:t>
            </a:r>
            <a:r>
              <a:rPr lang="en-US" sz="1800" b="1"/>
              <a:t>(haploid)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5080000" y="2559050"/>
            <a:ext cx="23320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0F116A"/>
                </a:solidFill>
              </a:rPr>
              <a:t>sperm nuclei travel </a:t>
            </a:r>
            <a:br>
              <a:rPr lang="en-US" sz="1800" b="1">
                <a:solidFill>
                  <a:srgbClr val="0F116A"/>
                </a:solidFill>
              </a:rPr>
            </a:br>
            <a:r>
              <a:rPr lang="en-US" sz="1800" b="1">
                <a:solidFill>
                  <a:srgbClr val="0F116A"/>
                </a:solidFill>
              </a:rPr>
              <a:t>down pollen tube </a:t>
            </a:r>
            <a:endParaRPr lang="en-US" sz="2800" b="1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7734300" y="5476875"/>
            <a:ext cx="1409700" cy="474663"/>
            <a:chOff x="4872" y="3450"/>
            <a:chExt cx="888" cy="299"/>
          </a:xfrm>
        </p:grpSpPr>
        <p:sp>
          <p:nvSpPr>
            <p:cNvPr id="429091" name="Rectangle 35"/>
            <p:cNvSpPr>
              <a:spLocks noChangeArrowheads="1"/>
            </p:cNvSpPr>
            <p:nvPr/>
          </p:nvSpPr>
          <p:spPr bwMode="auto">
            <a:xfrm>
              <a:off x="4916" y="3553"/>
              <a:ext cx="84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800" b="1" u="sng">
                  <a:solidFill>
                    <a:srgbClr val="CC0000"/>
                  </a:solidFill>
                </a:rPr>
                <a:t>2n embryo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29092" name="Line 36"/>
            <p:cNvSpPr>
              <a:spLocks noChangeShapeType="1"/>
            </p:cNvSpPr>
            <p:nvPr/>
          </p:nvSpPr>
          <p:spPr bwMode="auto">
            <a:xfrm flipH="1" flipV="1">
              <a:off x="4872" y="3450"/>
              <a:ext cx="86" cy="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098" name="Freeform 42"/>
          <p:cNvSpPr>
            <a:spLocks/>
          </p:cNvSpPr>
          <p:nvPr/>
        </p:nvSpPr>
        <p:spPr bwMode="auto">
          <a:xfrm>
            <a:off x="8445500" y="-39688"/>
            <a:ext cx="239713" cy="774701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3" y="240"/>
              </a:cxn>
              <a:cxn ang="0">
                <a:pos x="18" y="384"/>
              </a:cxn>
              <a:cxn ang="0">
                <a:pos x="114" y="475"/>
              </a:cxn>
              <a:cxn ang="0">
                <a:pos x="190" y="465"/>
              </a:cxn>
              <a:cxn ang="0">
                <a:pos x="114" y="388"/>
              </a:cxn>
              <a:cxn ang="0">
                <a:pos x="75" y="341"/>
              </a:cxn>
              <a:cxn ang="0">
                <a:pos x="80" y="173"/>
              </a:cxn>
              <a:cxn ang="0">
                <a:pos x="90" y="0"/>
              </a:cxn>
            </a:cxnLst>
            <a:rect l="0" t="0" r="r" b="b"/>
            <a:pathLst>
              <a:path w="190" h="488">
                <a:moveTo>
                  <a:pt x="13" y="0"/>
                </a:moveTo>
                <a:cubicBezTo>
                  <a:pt x="7" y="88"/>
                  <a:pt x="2" y="176"/>
                  <a:pt x="3" y="240"/>
                </a:cubicBezTo>
                <a:cubicBezTo>
                  <a:pt x="4" y="304"/>
                  <a:pt x="0" y="345"/>
                  <a:pt x="18" y="384"/>
                </a:cubicBezTo>
                <a:cubicBezTo>
                  <a:pt x="36" y="423"/>
                  <a:pt x="85" y="462"/>
                  <a:pt x="114" y="475"/>
                </a:cubicBezTo>
                <a:cubicBezTo>
                  <a:pt x="143" y="488"/>
                  <a:pt x="190" y="479"/>
                  <a:pt x="190" y="465"/>
                </a:cubicBezTo>
                <a:cubicBezTo>
                  <a:pt x="190" y="451"/>
                  <a:pt x="133" y="409"/>
                  <a:pt x="114" y="388"/>
                </a:cubicBezTo>
                <a:cubicBezTo>
                  <a:pt x="95" y="367"/>
                  <a:pt x="81" y="377"/>
                  <a:pt x="75" y="341"/>
                </a:cubicBezTo>
                <a:cubicBezTo>
                  <a:pt x="69" y="305"/>
                  <a:pt x="78" y="230"/>
                  <a:pt x="80" y="173"/>
                </a:cubicBezTo>
                <a:cubicBezTo>
                  <a:pt x="82" y="116"/>
                  <a:pt x="86" y="58"/>
                  <a:pt x="90" y="0"/>
                </a:cubicBezTo>
              </a:path>
            </a:pathLst>
          </a:custGeom>
          <a:solidFill>
            <a:srgbClr val="FFEE90"/>
          </a:solidFill>
          <a:ln w="9525" cap="flat" cmpd="sng">
            <a:solidFill>
              <a:srgbClr val="5C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29094" name="Picture 38" descr="f29-22_life_cycle_of_a__c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7813" y="636588"/>
            <a:ext cx="1119187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221538" y="503238"/>
            <a:ext cx="1371600" cy="581025"/>
            <a:chOff x="4554" y="302"/>
            <a:chExt cx="864" cy="366"/>
          </a:xfrm>
        </p:grpSpPr>
        <p:sp>
          <p:nvSpPr>
            <p:cNvPr id="429067" name="Rectangle 11"/>
            <p:cNvSpPr>
              <a:spLocks noChangeArrowheads="1"/>
            </p:cNvSpPr>
            <p:nvPr/>
          </p:nvSpPr>
          <p:spPr bwMode="auto">
            <a:xfrm>
              <a:off x="4554" y="302"/>
              <a:ext cx="43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900" b="1">
                  <a:solidFill>
                    <a:srgbClr val="000000"/>
                  </a:solidFill>
                </a:rPr>
                <a:t>polar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sz="1900" b="1">
                  <a:solidFill>
                    <a:srgbClr val="000000"/>
                  </a:solidFill>
                </a:rPr>
                <a:t>nuclei</a:t>
              </a:r>
              <a:endParaRPr lang="en-US" sz="1800" b="1"/>
            </a:p>
          </p:txBody>
        </p:sp>
        <p:sp>
          <p:nvSpPr>
            <p:cNvPr id="429069" name="Freeform 13"/>
            <p:cNvSpPr>
              <a:spLocks/>
            </p:cNvSpPr>
            <p:nvPr/>
          </p:nvSpPr>
          <p:spPr bwMode="auto">
            <a:xfrm>
              <a:off x="4972" y="420"/>
              <a:ext cx="446" cy="248"/>
            </a:xfrm>
            <a:custGeom>
              <a:avLst/>
              <a:gdLst/>
              <a:ahLst/>
              <a:cxnLst>
                <a:cxn ang="0">
                  <a:pos x="314" y="240"/>
                </a:cxn>
                <a:cxn ang="0">
                  <a:pos x="0" y="0"/>
                </a:cxn>
                <a:cxn ang="0">
                  <a:pos x="446" y="248"/>
                </a:cxn>
              </a:cxnLst>
              <a:rect l="0" t="0" r="r" b="b"/>
              <a:pathLst>
                <a:path w="446" h="248">
                  <a:moveTo>
                    <a:pt x="314" y="240"/>
                  </a:moveTo>
                  <a:lnTo>
                    <a:pt x="0" y="0"/>
                  </a:lnTo>
                  <a:lnTo>
                    <a:pt x="446" y="24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318375" y="1428750"/>
            <a:ext cx="1114425" cy="557213"/>
            <a:chOff x="4610" y="900"/>
            <a:chExt cx="702" cy="351"/>
          </a:xfrm>
        </p:grpSpPr>
        <p:sp>
          <p:nvSpPr>
            <p:cNvPr id="429068" name="Rectangle 12"/>
            <p:cNvSpPr>
              <a:spLocks noChangeArrowheads="1"/>
            </p:cNvSpPr>
            <p:nvPr/>
          </p:nvSpPr>
          <p:spPr bwMode="auto">
            <a:xfrm>
              <a:off x="4610" y="941"/>
              <a:ext cx="27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900" b="1">
                  <a:solidFill>
                    <a:srgbClr val="000000"/>
                  </a:solidFill>
                </a:rPr>
                <a:t>egg</a:t>
              </a:r>
            </a:p>
            <a:p>
              <a:pPr algn="l" eaLnBrk="1" hangingPunct="1">
                <a:lnSpc>
                  <a:spcPct val="85000"/>
                </a:lnSpc>
              </a:pPr>
              <a:r>
                <a:rPr lang="en-US" sz="1900" b="1">
                  <a:solidFill>
                    <a:srgbClr val="000000"/>
                  </a:solidFill>
                </a:rPr>
                <a:t>cell</a:t>
              </a:r>
              <a:endParaRPr lang="en-US" sz="1800" b="1"/>
            </a:p>
          </p:txBody>
        </p:sp>
        <p:sp>
          <p:nvSpPr>
            <p:cNvPr id="429070" name="Line 14"/>
            <p:cNvSpPr>
              <a:spLocks noChangeShapeType="1"/>
            </p:cNvSpPr>
            <p:nvPr/>
          </p:nvSpPr>
          <p:spPr bwMode="auto">
            <a:xfrm flipH="1">
              <a:off x="4916" y="900"/>
              <a:ext cx="396" cy="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100" name="Freeform 44"/>
          <p:cNvSpPr>
            <a:spLocks/>
          </p:cNvSpPr>
          <p:nvPr/>
        </p:nvSpPr>
        <p:spPr bwMode="auto">
          <a:xfrm>
            <a:off x="5402263" y="4368800"/>
            <a:ext cx="1462087" cy="622300"/>
          </a:xfrm>
          <a:custGeom>
            <a:avLst/>
            <a:gdLst/>
            <a:ahLst/>
            <a:cxnLst>
              <a:cxn ang="0">
                <a:pos x="0" y="393"/>
              </a:cxn>
              <a:cxn ang="0">
                <a:pos x="484" y="287"/>
              </a:cxn>
              <a:cxn ang="0">
                <a:pos x="920" y="0"/>
              </a:cxn>
            </a:cxnLst>
            <a:rect l="0" t="0" r="r" b="b"/>
            <a:pathLst>
              <a:path w="920" h="393">
                <a:moveTo>
                  <a:pt x="0" y="393"/>
                </a:moveTo>
                <a:cubicBezTo>
                  <a:pt x="165" y="372"/>
                  <a:pt x="331" y="352"/>
                  <a:pt x="484" y="287"/>
                </a:cubicBezTo>
                <a:cubicBezTo>
                  <a:pt x="637" y="222"/>
                  <a:pt x="778" y="111"/>
                  <a:pt x="920" y="0"/>
                </a:cubicBezTo>
              </a:path>
            </a:pathLst>
          </a:custGeom>
          <a:noFill/>
          <a:ln w="66675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9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19400" y="1981200"/>
            <a:ext cx="5803900" cy="4157663"/>
            <a:chOff x="2104" y="1221"/>
            <a:chExt cx="3656" cy="2619"/>
          </a:xfrm>
        </p:grpSpPr>
        <p:pic>
          <p:nvPicPr>
            <p:cNvPr id="447502" name="Picture 14"/>
            <p:cNvPicPr>
              <a:picLocks noChangeAspect="1" noChangeArrowheads="1"/>
            </p:cNvPicPr>
            <p:nvPr/>
          </p:nvPicPr>
          <p:blipFill>
            <a:blip r:embed="rId3"/>
            <a:srcRect b="4500"/>
            <a:stretch>
              <a:fillRect/>
            </a:stretch>
          </p:blipFill>
          <p:spPr bwMode="auto">
            <a:xfrm>
              <a:off x="2104" y="1221"/>
              <a:ext cx="3656" cy="2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7503" name="Line 15"/>
            <p:cNvSpPr>
              <a:spLocks noChangeShapeType="1"/>
            </p:cNvSpPr>
            <p:nvPr/>
          </p:nvSpPr>
          <p:spPr bwMode="auto">
            <a:xfrm>
              <a:off x="3300" y="1855"/>
              <a:ext cx="337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04" name="Rectangle 16"/>
            <p:cNvSpPr>
              <a:spLocks noChangeArrowheads="1"/>
            </p:cNvSpPr>
            <p:nvPr/>
          </p:nvSpPr>
          <p:spPr bwMode="auto">
            <a:xfrm>
              <a:off x="2814" y="1509"/>
              <a:ext cx="3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Anther</a:t>
              </a:r>
              <a:endParaRPr lang="en-US" sz="1400" b="1"/>
            </a:p>
          </p:txBody>
        </p:sp>
        <p:sp>
          <p:nvSpPr>
            <p:cNvPr id="447505" name="Rectangle 17"/>
            <p:cNvSpPr>
              <a:spLocks noChangeArrowheads="1"/>
            </p:cNvSpPr>
            <p:nvPr/>
          </p:nvSpPr>
          <p:spPr bwMode="auto">
            <a:xfrm>
              <a:off x="2815" y="1761"/>
              <a:ext cx="46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Filament</a:t>
              </a:r>
              <a:endParaRPr lang="en-US" sz="1400" b="1"/>
            </a:p>
          </p:txBody>
        </p:sp>
        <p:sp>
          <p:nvSpPr>
            <p:cNvPr id="447506" name="Rectangle 18"/>
            <p:cNvSpPr>
              <a:spLocks noChangeArrowheads="1"/>
            </p:cNvSpPr>
            <p:nvPr/>
          </p:nvSpPr>
          <p:spPr bwMode="auto">
            <a:xfrm>
              <a:off x="2204" y="1645"/>
              <a:ext cx="40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Stamen</a:t>
              </a:r>
              <a:endParaRPr lang="en-US" sz="1400" b="1"/>
            </a:p>
          </p:txBody>
        </p:sp>
        <p:sp>
          <p:nvSpPr>
            <p:cNvPr id="447507" name="Rectangle 19"/>
            <p:cNvSpPr>
              <a:spLocks noChangeArrowheads="1"/>
            </p:cNvSpPr>
            <p:nvPr/>
          </p:nvSpPr>
          <p:spPr bwMode="auto">
            <a:xfrm>
              <a:off x="4699" y="1316"/>
              <a:ext cx="37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Stigma</a:t>
              </a:r>
              <a:endParaRPr lang="en-US" sz="1400" b="1"/>
            </a:p>
          </p:txBody>
        </p:sp>
        <p:sp>
          <p:nvSpPr>
            <p:cNvPr id="447508" name="Rectangle 20"/>
            <p:cNvSpPr>
              <a:spLocks noChangeArrowheads="1"/>
            </p:cNvSpPr>
            <p:nvPr/>
          </p:nvSpPr>
          <p:spPr bwMode="auto">
            <a:xfrm>
              <a:off x="4688" y="1469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Style</a:t>
              </a:r>
              <a:endParaRPr lang="en-US" sz="1400" b="1"/>
            </a:p>
          </p:txBody>
        </p:sp>
        <p:sp>
          <p:nvSpPr>
            <p:cNvPr id="447509" name="Rectangle 21"/>
            <p:cNvSpPr>
              <a:spLocks noChangeArrowheads="1"/>
            </p:cNvSpPr>
            <p:nvPr/>
          </p:nvSpPr>
          <p:spPr bwMode="auto">
            <a:xfrm>
              <a:off x="4692" y="1617"/>
              <a:ext cx="3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Ovary</a:t>
              </a:r>
              <a:endParaRPr lang="en-US" sz="1400" b="1"/>
            </a:p>
          </p:txBody>
        </p:sp>
        <p:sp>
          <p:nvSpPr>
            <p:cNvPr id="447510" name="Rectangle 22"/>
            <p:cNvSpPr>
              <a:spLocks noChangeArrowheads="1"/>
            </p:cNvSpPr>
            <p:nvPr/>
          </p:nvSpPr>
          <p:spPr bwMode="auto">
            <a:xfrm>
              <a:off x="5309" y="1464"/>
              <a:ext cx="3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Carpel</a:t>
              </a:r>
              <a:endParaRPr lang="en-US" sz="1400" b="1"/>
            </a:p>
          </p:txBody>
        </p:sp>
        <p:sp>
          <p:nvSpPr>
            <p:cNvPr id="447513" name="Rectangle 25"/>
            <p:cNvSpPr>
              <a:spLocks noChangeArrowheads="1"/>
            </p:cNvSpPr>
            <p:nvPr/>
          </p:nvSpPr>
          <p:spPr bwMode="auto">
            <a:xfrm>
              <a:off x="3160" y="3562"/>
              <a:ext cx="299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Sepal</a:t>
              </a:r>
              <a:endParaRPr lang="en-US" sz="1400" b="1"/>
            </a:p>
          </p:txBody>
        </p:sp>
        <p:sp>
          <p:nvSpPr>
            <p:cNvPr id="447514" name="Rectangle 26"/>
            <p:cNvSpPr>
              <a:spLocks noChangeArrowheads="1"/>
            </p:cNvSpPr>
            <p:nvPr/>
          </p:nvSpPr>
          <p:spPr bwMode="auto">
            <a:xfrm>
              <a:off x="2214" y="3070"/>
              <a:ext cx="268" cy="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400" b="1">
                  <a:solidFill>
                    <a:srgbClr val="000000"/>
                  </a:solidFill>
                </a:rPr>
                <a:t>Petal</a:t>
              </a:r>
              <a:endParaRPr lang="en-US" sz="1400" b="1"/>
            </a:p>
          </p:txBody>
        </p:sp>
        <p:sp>
          <p:nvSpPr>
            <p:cNvPr id="447516" name="Rectangle 28"/>
            <p:cNvSpPr>
              <a:spLocks noChangeArrowheads="1"/>
            </p:cNvSpPr>
            <p:nvPr/>
          </p:nvSpPr>
          <p:spPr bwMode="auto">
            <a:xfrm>
              <a:off x="3578" y="3318"/>
              <a:ext cx="31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</a:rPr>
                <a:t>Ovule</a:t>
              </a:r>
              <a:endParaRPr lang="en-US" sz="1400" b="1"/>
            </a:p>
          </p:txBody>
        </p:sp>
        <p:sp>
          <p:nvSpPr>
            <p:cNvPr id="447517" name="Line 29"/>
            <p:cNvSpPr>
              <a:spLocks noChangeShapeType="1"/>
            </p:cNvSpPr>
            <p:nvPr/>
          </p:nvSpPr>
          <p:spPr bwMode="auto">
            <a:xfrm>
              <a:off x="3203" y="1604"/>
              <a:ext cx="542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18" name="Line 30"/>
            <p:cNvSpPr>
              <a:spLocks noChangeShapeType="1"/>
            </p:cNvSpPr>
            <p:nvPr/>
          </p:nvSpPr>
          <p:spPr bwMode="auto">
            <a:xfrm flipV="1">
              <a:off x="2354" y="2607"/>
              <a:ext cx="154" cy="4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19" name="Line 31"/>
            <p:cNvSpPr>
              <a:spLocks noChangeShapeType="1"/>
            </p:cNvSpPr>
            <p:nvPr/>
          </p:nvSpPr>
          <p:spPr bwMode="auto">
            <a:xfrm flipV="1">
              <a:off x="3756" y="2641"/>
              <a:ext cx="222" cy="6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20" name="Line 32"/>
            <p:cNvSpPr>
              <a:spLocks noChangeShapeType="1"/>
            </p:cNvSpPr>
            <p:nvPr/>
          </p:nvSpPr>
          <p:spPr bwMode="auto">
            <a:xfrm flipV="1">
              <a:off x="3334" y="2846"/>
              <a:ext cx="1" cy="7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22" name="Line 34"/>
            <p:cNvSpPr>
              <a:spLocks noChangeShapeType="1"/>
            </p:cNvSpPr>
            <p:nvPr/>
          </p:nvSpPr>
          <p:spPr bwMode="auto">
            <a:xfrm flipV="1">
              <a:off x="4109" y="1730"/>
              <a:ext cx="530" cy="7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23" name="Line 35"/>
            <p:cNvSpPr>
              <a:spLocks noChangeShapeType="1"/>
            </p:cNvSpPr>
            <p:nvPr/>
          </p:nvSpPr>
          <p:spPr bwMode="auto">
            <a:xfrm flipV="1">
              <a:off x="3984" y="1570"/>
              <a:ext cx="650" cy="6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24" name="Line 36"/>
            <p:cNvSpPr>
              <a:spLocks noChangeShapeType="1"/>
            </p:cNvSpPr>
            <p:nvPr/>
          </p:nvSpPr>
          <p:spPr bwMode="auto">
            <a:xfrm flipV="1">
              <a:off x="4013" y="1410"/>
              <a:ext cx="615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5074" y="1405"/>
              <a:ext cx="177" cy="318"/>
              <a:chOff x="4534" y="440"/>
              <a:chExt cx="256" cy="462"/>
            </a:xfrm>
          </p:grpSpPr>
          <p:sp>
            <p:nvSpPr>
              <p:cNvPr id="447526" name="Freeform 38"/>
              <p:cNvSpPr>
                <a:spLocks/>
              </p:cNvSpPr>
              <p:nvPr/>
            </p:nvSpPr>
            <p:spPr bwMode="auto">
              <a:xfrm>
                <a:off x="4534" y="440"/>
                <a:ext cx="165" cy="462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65" y="0"/>
                  </a:cxn>
                  <a:cxn ang="0">
                    <a:pos x="165" y="462"/>
                  </a:cxn>
                  <a:cxn ang="0">
                    <a:pos x="0" y="462"/>
                  </a:cxn>
                </a:cxnLst>
                <a:rect l="0" t="0" r="r" b="b"/>
                <a:pathLst>
                  <a:path w="165" h="462">
                    <a:moveTo>
                      <a:pt x="91" y="0"/>
                    </a:moveTo>
                    <a:lnTo>
                      <a:pt x="165" y="0"/>
                    </a:lnTo>
                    <a:lnTo>
                      <a:pt x="165" y="462"/>
                    </a:lnTo>
                    <a:lnTo>
                      <a:pt x="0" y="46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27" name="Line 39"/>
              <p:cNvSpPr>
                <a:spLocks noChangeShapeType="1"/>
              </p:cNvSpPr>
              <p:nvPr/>
            </p:nvSpPr>
            <p:spPr bwMode="auto">
              <a:xfrm>
                <a:off x="4699" y="663"/>
                <a:ext cx="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2662" y="1603"/>
              <a:ext cx="74" cy="257"/>
              <a:chOff x="1039" y="728"/>
              <a:chExt cx="107" cy="372"/>
            </a:xfrm>
          </p:grpSpPr>
          <p:sp>
            <p:nvSpPr>
              <p:cNvPr id="447529" name="Line 41"/>
              <p:cNvSpPr>
                <a:spLocks noChangeShapeType="1"/>
              </p:cNvSpPr>
              <p:nvPr/>
            </p:nvSpPr>
            <p:spPr bwMode="auto">
              <a:xfrm flipH="1">
                <a:off x="1039" y="919"/>
                <a:ext cx="5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30" name="Line 42"/>
              <p:cNvSpPr>
                <a:spLocks noChangeShapeType="1"/>
              </p:cNvSpPr>
              <p:nvPr/>
            </p:nvSpPr>
            <p:spPr bwMode="auto">
              <a:xfrm>
                <a:off x="1092" y="728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31" name="Line 43"/>
              <p:cNvSpPr>
                <a:spLocks noChangeShapeType="1"/>
              </p:cNvSpPr>
              <p:nvPr/>
            </p:nvSpPr>
            <p:spPr bwMode="auto">
              <a:xfrm>
                <a:off x="1092" y="1100"/>
                <a:ext cx="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532" name="Line 44"/>
              <p:cNvSpPr>
                <a:spLocks noChangeShapeType="1"/>
              </p:cNvSpPr>
              <p:nvPr/>
            </p:nvSpPr>
            <p:spPr bwMode="auto">
              <a:xfrm>
                <a:off x="1096" y="728"/>
                <a:ext cx="0" cy="3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6858000" y="4572000"/>
            <a:ext cx="2249488" cy="2286000"/>
            <a:chOff x="4320" y="2880"/>
            <a:chExt cx="1417" cy="1440"/>
          </a:xfrm>
        </p:grpSpPr>
        <p:sp>
          <p:nvSpPr>
            <p:cNvPr id="447536" name="Oval 48"/>
            <p:cNvSpPr>
              <a:spLocks noChangeArrowheads="1"/>
            </p:cNvSpPr>
            <p:nvPr/>
          </p:nvSpPr>
          <p:spPr bwMode="auto">
            <a:xfrm>
              <a:off x="4320" y="2903"/>
              <a:ext cx="1417" cy="1417"/>
            </a:xfrm>
            <a:prstGeom prst="ellipse">
              <a:avLst/>
            </a:prstGeom>
            <a:solidFill>
              <a:srgbClr val="B3CD6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40" name="Rectangle 52"/>
            <p:cNvSpPr>
              <a:spLocks noChangeArrowheads="1"/>
            </p:cNvSpPr>
            <p:nvPr/>
          </p:nvSpPr>
          <p:spPr bwMode="auto">
            <a:xfrm>
              <a:off x="4798" y="2880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sepals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7078663" y="4787900"/>
            <a:ext cx="1806575" cy="1847850"/>
            <a:chOff x="4459" y="3016"/>
            <a:chExt cx="1138" cy="1164"/>
          </a:xfrm>
        </p:grpSpPr>
        <p:sp>
          <p:nvSpPr>
            <p:cNvPr id="447537" name="Oval 49"/>
            <p:cNvSpPr>
              <a:spLocks noChangeAspect="1" noChangeArrowheads="1"/>
            </p:cNvSpPr>
            <p:nvPr/>
          </p:nvSpPr>
          <p:spPr bwMode="auto">
            <a:xfrm>
              <a:off x="4459" y="3042"/>
              <a:ext cx="1138" cy="1138"/>
            </a:xfrm>
            <a:prstGeom prst="ellipse">
              <a:avLst/>
            </a:prstGeom>
            <a:solidFill>
              <a:srgbClr val="B6C9E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41" name="Rectangle 53"/>
            <p:cNvSpPr>
              <a:spLocks noChangeArrowheads="1"/>
            </p:cNvSpPr>
            <p:nvPr/>
          </p:nvSpPr>
          <p:spPr bwMode="auto">
            <a:xfrm>
              <a:off x="4802" y="3016"/>
              <a:ext cx="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petals</a:t>
              </a:r>
            </a:p>
          </p:txBody>
        </p:sp>
      </p:grp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759200" cy="665162"/>
          </a:xfrm>
        </p:spPr>
        <p:txBody>
          <a:bodyPr>
            <a:normAutofit fontScale="90000"/>
          </a:bodyPr>
          <a:lstStyle/>
          <a:p>
            <a:r>
              <a:rPr lang="en-US" dirty="0"/>
              <a:t>Flower </a:t>
            </a:r>
          </a:p>
        </p:txBody>
      </p:sp>
      <p:sp>
        <p:nvSpPr>
          <p:cNvPr id="447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95300" y="965200"/>
            <a:ext cx="5486400" cy="4114800"/>
          </a:xfrm>
        </p:spPr>
        <p:txBody>
          <a:bodyPr/>
          <a:lstStyle/>
          <a:p>
            <a:pPr>
              <a:buClrTx/>
            </a:pPr>
            <a:r>
              <a:rPr lang="en-US" dirty="0"/>
              <a:t>Modified shoot with 4 rings</a:t>
            </a:r>
            <a:br>
              <a:rPr lang="en-US" dirty="0"/>
            </a:br>
            <a:r>
              <a:rPr lang="en-US" dirty="0"/>
              <a:t>of modified leaves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sepals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petals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stamens</a:t>
            </a:r>
            <a:endParaRPr lang="en-US" dirty="0"/>
          </a:p>
          <a:p>
            <a:pPr marL="1085850" lvl="2">
              <a:buClrTx/>
            </a:pPr>
            <a:r>
              <a:rPr lang="en-US" dirty="0"/>
              <a:t>male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carpel</a:t>
            </a:r>
            <a:endParaRPr lang="en-US" dirty="0"/>
          </a:p>
          <a:p>
            <a:pPr marL="1085850" lvl="2">
              <a:buClrTx/>
            </a:pPr>
            <a:r>
              <a:rPr lang="en-US" dirty="0"/>
              <a:t>female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7261225" y="4992688"/>
            <a:ext cx="1443038" cy="1462087"/>
            <a:chOff x="4574" y="3145"/>
            <a:chExt cx="909" cy="921"/>
          </a:xfrm>
        </p:grpSpPr>
        <p:sp>
          <p:nvSpPr>
            <p:cNvPr id="447538" name="Oval 50"/>
            <p:cNvSpPr>
              <a:spLocks noChangeAspect="1" noChangeArrowheads="1"/>
            </p:cNvSpPr>
            <p:nvPr/>
          </p:nvSpPr>
          <p:spPr bwMode="auto">
            <a:xfrm>
              <a:off x="4574" y="3157"/>
              <a:ext cx="909" cy="909"/>
            </a:xfrm>
            <a:prstGeom prst="ellipse">
              <a:avLst/>
            </a:prstGeom>
            <a:solidFill>
              <a:srgbClr val="B2552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42" name="Rectangle 54"/>
            <p:cNvSpPr>
              <a:spLocks noChangeArrowheads="1"/>
            </p:cNvSpPr>
            <p:nvPr/>
          </p:nvSpPr>
          <p:spPr bwMode="auto">
            <a:xfrm>
              <a:off x="4738" y="3145"/>
              <a:ext cx="5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stamens</a:t>
              </a:r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7466013" y="5216525"/>
            <a:ext cx="1031875" cy="1031875"/>
            <a:chOff x="4703" y="3286"/>
            <a:chExt cx="650" cy="650"/>
          </a:xfrm>
        </p:grpSpPr>
        <p:sp>
          <p:nvSpPr>
            <p:cNvPr id="447539" name="Oval 51"/>
            <p:cNvSpPr>
              <a:spLocks noChangeAspect="1" noChangeArrowheads="1"/>
            </p:cNvSpPr>
            <p:nvPr/>
          </p:nvSpPr>
          <p:spPr bwMode="auto">
            <a:xfrm>
              <a:off x="4703" y="3286"/>
              <a:ext cx="650" cy="650"/>
            </a:xfrm>
            <a:prstGeom prst="ellipse">
              <a:avLst/>
            </a:prstGeom>
            <a:solidFill>
              <a:srgbClr val="FEFF7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43" name="Rectangle 55"/>
            <p:cNvSpPr>
              <a:spLocks noChangeArrowheads="1"/>
            </p:cNvSpPr>
            <p:nvPr/>
          </p:nvSpPr>
          <p:spPr bwMode="auto">
            <a:xfrm>
              <a:off x="4802" y="3465"/>
              <a:ext cx="4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</a:rPr>
                <a:t>carpel</a:t>
              </a:r>
            </a:p>
          </p:txBody>
        </p:sp>
      </p:grpSp>
      <p:sp>
        <p:nvSpPr>
          <p:cNvPr id="447553" name="AutoShape 65"/>
          <p:cNvSpPr>
            <a:spLocks noChangeArrowheads="1"/>
          </p:cNvSpPr>
          <p:nvPr/>
        </p:nvSpPr>
        <p:spPr bwMode="auto">
          <a:xfrm>
            <a:off x="1733550" y="6267450"/>
            <a:ext cx="4621213" cy="406400"/>
          </a:xfrm>
          <a:prstGeom prst="roundRect">
            <a:avLst>
              <a:gd name="adj" fmla="val 16667"/>
            </a:avLst>
          </a:prstGeom>
          <a:solidFill>
            <a:srgbClr val="FFD8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adaptations through mutations</a:t>
            </a:r>
          </a:p>
        </p:txBody>
      </p:sp>
    </p:spTree>
    <p:extLst>
      <p:ext uri="{BB962C8B-B14F-4D97-AF65-F5344CB8AC3E}">
        <p14:creationId xmlns:p14="http://schemas.microsoft.com/office/powerpoint/2010/main" val="223452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/>
          <a:lstStyle/>
          <a:p>
            <a:r>
              <a:rPr lang="en-US" dirty="0"/>
              <a:t>Co-evolution: flowers &amp; pollinators</a:t>
            </a:r>
          </a:p>
        </p:txBody>
      </p:sp>
      <p:pic>
        <p:nvPicPr>
          <p:cNvPr id="418819" name="Picture 3" descr="30-18-PollinatorsColl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1357313"/>
            <a:ext cx="7750175" cy="519906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4"/>
          <a:srcRect l="1125" t="17999" r="1688" b="17999"/>
          <a:stretch>
            <a:fillRect/>
          </a:stretch>
        </p:blipFill>
        <p:spPr bwMode="auto">
          <a:xfrm>
            <a:off x="4030663" y="4286250"/>
            <a:ext cx="4987925" cy="24638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4017963" y="3571875"/>
            <a:ext cx="5000625" cy="70167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tx2"/>
                </a:solidFill>
              </a:rPr>
              <a:t>How a bee sees a flower…</a:t>
            </a:r>
            <a:r>
              <a:rPr lang="en-US" sz="2000" b="1">
                <a:solidFill>
                  <a:srgbClr val="000000"/>
                </a:solidFill>
              </a:rPr>
              <a:t>insects see UV light = a bulls-eye to the nectar</a:t>
            </a:r>
            <a:r>
              <a:rPr lang="en-US" sz="2000" b="1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0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95900" cy="1143000"/>
          </a:xfrm>
        </p:spPr>
        <p:txBody>
          <a:bodyPr/>
          <a:lstStyle/>
          <a:p>
            <a:r>
              <a:rPr lang="en-US" dirty="0"/>
              <a:t>Seed &amp; Plant embryo</a:t>
            </a:r>
          </a:p>
        </p:txBody>
      </p:sp>
      <p:sp>
        <p:nvSpPr>
          <p:cNvPr id="557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687763" cy="4419600"/>
          </a:xfrm>
        </p:spPr>
        <p:txBody>
          <a:bodyPr/>
          <a:lstStyle/>
          <a:p>
            <a:r>
              <a:rPr lang="en-US"/>
              <a:t>Seed offers…</a:t>
            </a:r>
          </a:p>
          <a:p>
            <a:pPr lvl="1"/>
            <a:r>
              <a:rPr lang="en-US"/>
              <a:t>protection for embryo</a:t>
            </a:r>
          </a:p>
          <a:p>
            <a:pPr lvl="1"/>
            <a:r>
              <a:rPr lang="en-US"/>
              <a:t>stored nutrients for growth of embryo</a:t>
            </a:r>
          </a:p>
        </p:txBody>
      </p:sp>
      <p:pic>
        <p:nvPicPr>
          <p:cNvPr id="557061" name="Picture 5"/>
          <p:cNvPicPr>
            <a:picLocks noChangeAspect="1" noChangeArrowheads="1"/>
          </p:cNvPicPr>
          <p:nvPr/>
        </p:nvPicPr>
        <p:blipFill>
          <a:blip r:embed="rId2"/>
          <a:srcRect l="54868"/>
          <a:stretch>
            <a:fillRect/>
          </a:stretch>
        </p:blipFill>
        <p:spPr bwMode="auto">
          <a:xfrm>
            <a:off x="6394450" y="1762125"/>
            <a:ext cx="2614613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  <p:sp>
        <p:nvSpPr>
          <p:cNvPr id="557062" name="Rectangle 6"/>
          <p:cNvSpPr>
            <a:spLocks noChangeArrowheads="1"/>
          </p:cNvSpPr>
          <p:nvPr/>
        </p:nvSpPr>
        <p:spPr bwMode="auto">
          <a:xfrm>
            <a:off x="7335838" y="1073150"/>
            <a:ext cx="1498600" cy="365125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seed coat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63" name="Line 7"/>
          <p:cNvSpPr>
            <a:spLocks noChangeShapeType="1"/>
          </p:cNvSpPr>
          <p:nvPr/>
        </p:nvSpPr>
        <p:spPr bwMode="auto">
          <a:xfrm flipH="1">
            <a:off x="7980363" y="1519238"/>
            <a:ext cx="301625" cy="6159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64" name="Line 8"/>
          <p:cNvSpPr>
            <a:spLocks noChangeShapeType="1"/>
          </p:cNvSpPr>
          <p:nvPr/>
        </p:nvSpPr>
        <p:spPr bwMode="auto">
          <a:xfrm flipH="1" flipV="1">
            <a:off x="6338888" y="2181225"/>
            <a:ext cx="1204912" cy="285750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65" name="Line 9"/>
          <p:cNvSpPr>
            <a:spLocks noChangeShapeType="1"/>
          </p:cNvSpPr>
          <p:nvPr/>
        </p:nvSpPr>
        <p:spPr bwMode="auto">
          <a:xfrm flipH="1">
            <a:off x="6365875" y="4294188"/>
            <a:ext cx="1865313" cy="87312"/>
          </a:xfrm>
          <a:prstGeom prst="line">
            <a:avLst/>
          </a:prstGeom>
          <a:noFill/>
          <a:ln w="28575">
            <a:solidFill>
              <a:srgbClr val="05050B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67" name="Freeform 11"/>
          <p:cNvSpPr>
            <a:spLocks/>
          </p:cNvSpPr>
          <p:nvPr/>
        </p:nvSpPr>
        <p:spPr bwMode="auto">
          <a:xfrm>
            <a:off x="6324600" y="3459163"/>
            <a:ext cx="2116138" cy="282575"/>
          </a:xfrm>
          <a:custGeom>
            <a:avLst/>
            <a:gdLst/>
            <a:ahLst/>
            <a:cxnLst>
              <a:cxn ang="0">
                <a:pos x="1072" y="272"/>
              </a:cxn>
              <a:cxn ang="0">
                <a:pos x="0" y="0"/>
              </a:cxn>
              <a:cxn ang="0">
                <a:pos x="1317" y="11"/>
              </a:cxn>
            </a:cxnLst>
            <a:rect l="0" t="0" r="r" b="b"/>
            <a:pathLst>
              <a:path w="1317" h="272">
                <a:moveTo>
                  <a:pt x="1072" y="272"/>
                </a:moveTo>
                <a:lnTo>
                  <a:pt x="0" y="0"/>
                </a:lnTo>
                <a:lnTo>
                  <a:pt x="1317" y="11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068" name="Rectangle 12"/>
          <p:cNvSpPr>
            <a:spLocks noChangeArrowheads="1"/>
          </p:cNvSpPr>
          <p:nvPr/>
        </p:nvSpPr>
        <p:spPr bwMode="auto">
          <a:xfrm>
            <a:off x="4686300" y="1749425"/>
            <a:ext cx="1735138" cy="657225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endosperm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000000"/>
                </a:solidFill>
              </a:rPr>
              <a:t>(3n)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69" name="Rectangle 13"/>
          <p:cNvSpPr>
            <a:spLocks noChangeArrowheads="1"/>
          </p:cNvSpPr>
          <p:nvPr/>
        </p:nvSpPr>
        <p:spPr bwMode="auto">
          <a:xfrm>
            <a:off x="4719638" y="3235325"/>
            <a:ext cx="1701800" cy="365125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cotyledons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70" name="Rectangle 14"/>
          <p:cNvSpPr>
            <a:spLocks noChangeArrowheads="1"/>
          </p:cNvSpPr>
          <p:nvPr/>
        </p:nvSpPr>
        <p:spPr bwMode="auto">
          <a:xfrm>
            <a:off x="4710113" y="4148138"/>
            <a:ext cx="1836737" cy="365125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embryo (2n)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57072" name="Rectangle 16"/>
          <p:cNvSpPr>
            <a:spLocks noChangeArrowheads="1"/>
          </p:cNvSpPr>
          <p:nvPr/>
        </p:nvSpPr>
        <p:spPr bwMode="auto">
          <a:xfrm>
            <a:off x="146050" y="5873750"/>
            <a:ext cx="4298950" cy="82232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cotyledons = “seed” leaves,</a:t>
            </a:r>
          </a:p>
          <a:p>
            <a:pPr algn="l"/>
            <a:r>
              <a:rPr lang="en-US" b="1">
                <a:solidFill>
                  <a:srgbClr val="000000"/>
                </a:solidFill>
              </a:rPr>
              <a:t>first leaves of new plant</a:t>
            </a:r>
          </a:p>
        </p:txBody>
      </p:sp>
    </p:spTree>
    <p:extLst>
      <p:ext uri="{BB962C8B-B14F-4D97-AF65-F5344CB8AC3E}">
        <p14:creationId xmlns:p14="http://schemas.microsoft.com/office/powerpoint/2010/main" val="375193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6" name="Picture 6"/>
          <p:cNvPicPr>
            <a:picLocks noChangeAspect="1" noChangeArrowheads="1"/>
          </p:cNvPicPr>
          <p:nvPr/>
        </p:nvPicPr>
        <p:blipFill>
          <a:blip r:embed="rId2"/>
          <a:srcRect b="6026"/>
          <a:stretch>
            <a:fillRect/>
          </a:stretch>
        </p:blipFill>
        <p:spPr bwMode="auto">
          <a:xfrm>
            <a:off x="5703888" y="4833938"/>
            <a:ext cx="3414712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Monocots &amp; dicots</a:t>
            </a:r>
          </a:p>
        </p:txBody>
      </p:sp>
      <p:sp>
        <p:nvSpPr>
          <p:cNvPr id="558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7388" y="1371600"/>
            <a:ext cx="7923212" cy="4419600"/>
          </a:xfrm>
        </p:spPr>
        <p:txBody>
          <a:bodyPr/>
          <a:lstStyle/>
          <a:p>
            <a:r>
              <a:rPr lang="en-US"/>
              <a:t>Angiosperm are divide into 2 classes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dicots</a:t>
            </a:r>
            <a:r>
              <a:rPr lang="en-US">
                <a:solidFill>
                  <a:srgbClr val="CC0000"/>
                </a:solidFill>
              </a:rPr>
              <a:t> (eudicot)</a:t>
            </a:r>
            <a:endParaRPr lang="en-US"/>
          </a:p>
          <a:p>
            <a:pPr lvl="2"/>
            <a:r>
              <a:rPr lang="en-US"/>
              <a:t>2 cotyledons (seed leaves)</a:t>
            </a:r>
          </a:p>
          <a:p>
            <a:pPr lvl="2"/>
            <a:r>
              <a:rPr lang="en-US"/>
              <a:t>leaves with network of veins</a:t>
            </a:r>
          </a:p>
          <a:p>
            <a:pPr lvl="2"/>
            <a:r>
              <a:rPr lang="en-US"/>
              <a:t>woody plants, trees, shrubs, beans</a:t>
            </a:r>
          </a:p>
          <a:p>
            <a:pPr lvl="1"/>
            <a:r>
              <a:rPr lang="en-US" u="sng">
                <a:solidFill>
                  <a:srgbClr val="CC0000"/>
                </a:solidFill>
              </a:rPr>
              <a:t>monocots</a:t>
            </a:r>
            <a:endParaRPr lang="en-US"/>
          </a:p>
          <a:p>
            <a:pPr lvl="2"/>
            <a:r>
              <a:rPr lang="en-US"/>
              <a:t>1 cotyledon</a:t>
            </a:r>
          </a:p>
          <a:p>
            <a:pPr lvl="2"/>
            <a:r>
              <a:rPr lang="en-US"/>
              <a:t>leaves with parallel veins</a:t>
            </a:r>
          </a:p>
          <a:p>
            <a:pPr lvl="2"/>
            <a:r>
              <a:rPr lang="en-US"/>
              <a:t>grasses, palms, lilies</a:t>
            </a:r>
          </a:p>
        </p:txBody>
      </p:sp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6150" y="1898650"/>
            <a:ext cx="17335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sp>
        <p:nvSpPr>
          <p:cNvPr id="558087" name="Freeform 7"/>
          <p:cNvSpPr>
            <a:spLocks/>
          </p:cNvSpPr>
          <p:nvPr/>
        </p:nvSpPr>
        <p:spPr bwMode="auto">
          <a:xfrm>
            <a:off x="7823200" y="6523038"/>
            <a:ext cx="669925" cy="347662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100" y="41"/>
              </a:cxn>
              <a:cxn ang="0">
                <a:pos x="283" y="2"/>
              </a:cxn>
              <a:cxn ang="0">
                <a:pos x="406" y="52"/>
              </a:cxn>
              <a:cxn ang="0">
                <a:pos x="422" y="152"/>
              </a:cxn>
              <a:cxn ang="0">
                <a:pos x="250" y="191"/>
              </a:cxn>
              <a:cxn ang="0">
                <a:pos x="28" y="185"/>
              </a:cxn>
              <a:cxn ang="0">
                <a:pos x="0" y="152"/>
              </a:cxn>
            </a:cxnLst>
            <a:rect l="0" t="0" r="r" b="b"/>
            <a:pathLst>
              <a:path w="422" h="219">
                <a:moveTo>
                  <a:pt x="0" y="152"/>
                </a:moveTo>
                <a:lnTo>
                  <a:pt x="100" y="41"/>
                </a:lnTo>
                <a:cubicBezTo>
                  <a:pt x="268" y="0"/>
                  <a:pt x="205" y="2"/>
                  <a:pt x="283" y="2"/>
                </a:cubicBezTo>
                <a:cubicBezTo>
                  <a:pt x="407" y="46"/>
                  <a:pt x="406" y="2"/>
                  <a:pt x="406" y="52"/>
                </a:cubicBezTo>
                <a:lnTo>
                  <a:pt x="422" y="152"/>
                </a:lnTo>
                <a:cubicBezTo>
                  <a:pt x="257" y="197"/>
                  <a:pt x="311" y="219"/>
                  <a:pt x="250" y="191"/>
                </a:cubicBezTo>
                <a:lnTo>
                  <a:pt x="28" y="185"/>
                </a:lnTo>
                <a:lnTo>
                  <a:pt x="0" y="15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23" name="Picture 19"/>
          <p:cNvPicPr>
            <a:picLocks noChangeAspect="1" noChangeArrowheads="1"/>
          </p:cNvPicPr>
          <p:nvPr/>
        </p:nvPicPr>
        <p:blipFill>
          <a:blip r:embed="rId3"/>
          <a:srcRect t="17656"/>
          <a:stretch>
            <a:fillRect/>
          </a:stretch>
        </p:blipFill>
        <p:spPr bwMode="auto">
          <a:xfrm>
            <a:off x="236538" y="4175125"/>
            <a:ext cx="20526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pic>
        <p:nvPicPr>
          <p:cNvPr id="559112" name="Picture 8"/>
          <p:cNvPicPr>
            <a:picLocks noChangeAspect="1" noChangeArrowheads="1"/>
          </p:cNvPicPr>
          <p:nvPr/>
        </p:nvPicPr>
        <p:blipFill>
          <a:blip r:embed="rId4"/>
          <a:srcRect l="1295" r="1295"/>
          <a:stretch>
            <a:fillRect/>
          </a:stretch>
        </p:blipFill>
        <p:spPr bwMode="auto">
          <a:xfrm>
            <a:off x="85725" y="377825"/>
            <a:ext cx="5956300" cy="3608388"/>
          </a:xfrm>
          <a:prstGeom prst="rect">
            <a:avLst/>
          </a:prstGeom>
          <a:noFill/>
          <a:ln w="9525">
            <a:solidFill>
              <a:srgbClr val="B2552B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35563" y="3408363"/>
            <a:ext cx="3956050" cy="3376612"/>
            <a:chOff x="3146" y="232"/>
            <a:chExt cx="2492" cy="2127"/>
          </a:xfrm>
        </p:grpSpPr>
        <p:pic>
          <p:nvPicPr>
            <p:cNvPr id="55910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46" y="232"/>
              <a:ext cx="2492" cy="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333333">
                  <a:alpha val="75000"/>
                </a:srgbClr>
              </a:outerShdw>
            </a:effectLst>
          </p:spPr>
        </p:pic>
        <p:sp>
          <p:nvSpPr>
            <p:cNvPr id="559110" name="Freeform 6"/>
            <p:cNvSpPr>
              <a:spLocks/>
            </p:cNvSpPr>
            <p:nvPr/>
          </p:nvSpPr>
          <p:spPr bwMode="auto">
            <a:xfrm>
              <a:off x="4410" y="1351"/>
              <a:ext cx="197" cy="1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9"/>
                </a:cxn>
                <a:cxn ang="0">
                  <a:pos x="183" y="189"/>
                </a:cxn>
                <a:cxn ang="0">
                  <a:pos x="211" y="167"/>
                </a:cxn>
                <a:cxn ang="0">
                  <a:pos x="250" y="95"/>
                </a:cxn>
                <a:cxn ang="0">
                  <a:pos x="189" y="50"/>
                </a:cxn>
                <a:cxn ang="0">
                  <a:pos x="127" y="6"/>
                </a:cxn>
                <a:cxn ang="0">
                  <a:pos x="0" y="0"/>
                </a:cxn>
              </a:cxnLst>
              <a:rect l="0" t="0" r="r" b="b"/>
              <a:pathLst>
                <a:path w="250" h="189">
                  <a:moveTo>
                    <a:pt x="0" y="0"/>
                  </a:moveTo>
                  <a:lnTo>
                    <a:pt x="0" y="189"/>
                  </a:lnTo>
                  <a:lnTo>
                    <a:pt x="183" y="189"/>
                  </a:lnTo>
                  <a:lnTo>
                    <a:pt x="211" y="167"/>
                  </a:lnTo>
                  <a:lnTo>
                    <a:pt x="250" y="95"/>
                  </a:lnTo>
                  <a:cubicBezTo>
                    <a:pt x="192" y="48"/>
                    <a:pt x="217" y="50"/>
                    <a:pt x="189" y="50"/>
                  </a:cubicBezTo>
                  <a:lnTo>
                    <a:pt x="12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D1D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591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84138"/>
            <a:ext cx="24130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pic>
        <p:nvPicPr>
          <p:cNvPr id="55911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2838" y="1928813"/>
            <a:ext cx="1803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  <p:pic>
        <p:nvPicPr>
          <p:cNvPr id="559122" name="Picture 18"/>
          <p:cNvPicPr>
            <a:picLocks noChangeAspect="1" noChangeArrowheads="1"/>
          </p:cNvPicPr>
          <p:nvPr/>
        </p:nvPicPr>
        <p:blipFill>
          <a:blip r:embed="rId8"/>
          <a:srcRect l="10800" r="3600"/>
          <a:stretch>
            <a:fillRect/>
          </a:stretch>
        </p:blipFill>
        <p:spPr bwMode="auto">
          <a:xfrm>
            <a:off x="2466975" y="4414838"/>
            <a:ext cx="235743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333333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06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6" name="Picture 26"/>
          <p:cNvPicPr>
            <a:picLocks noChangeAspect="1" noChangeArrowheads="1"/>
          </p:cNvPicPr>
          <p:nvPr/>
        </p:nvPicPr>
        <p:blipFill>
          <a:blip r:embed="rId3"/>
          <a:srcRect l="5142" r="4114" b="11383"/>
          <a:stretch>
            <a:fillRect/>
          </a:stretch>
        </p:blipFill>
        <p:spPr bwMode="auto">
          <a:xfrm>
            <a:off x="4832350" y="3765550"/>
            <a:ext cx="43068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538" y="2078038"/>
            <a:ext cx="217646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6546850" cy="762000"/>
          </a:xfrm>
        </p:spPr>
        <p:txBody>
          <a:bodyPr/>
          <a:lstStyle/>
          <a:p>
            <a:r>
              <a:rPr lang="en-US"/>
              <a:t>Evolution of Land Plants</a:t>
            </a:r>
          </a:p>
        </p:txBody>
      </p:sp>
      <p:sp>
        <p:nvSpPr>
          <p:cNvPr id="3788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019675"/>
          </a:xfrm>
        </p:spPr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mya</a:t>
            </a:r>
            <a:r>
              <a:rPr lang="en-US" dirty="0"/>
              <a:t> land plants evolved</a:t>
            </a:r>
          </a:p>
          <a:p>
            <a:pPr lvl="1"/>
            <a:r>
              <a:rPr lang="en-US" dirty="0"/>
              <a:t>special adaptations for life on dry land</a:t>
            </a:r>
          </a:p>
          <a:p>
            <a:pPr marL="1085850" lvl="2"/>
            <a:r>
              <a:rPr lang="en-US" dirty="0"/>
              <a:t>protection from drying = </a:t>
            </a:r>
            <a:r>
              <a:rPr lang="en-US" u="sng" dirty="0">
                <a:solidFill>
                  <a:srgbClr val="CC0000"/>
                </a:solidFill>
              </a:rPr>
              <a:t>desiccation</a:t>
            </a:r>
            <a:endParaRPr lang="en-US" dirty="0"/>
          </a:p>
          <a:p>
            <a:pPr marL="1428750" lvl="3"/>
            <a:r>
              <a:rPr lang="en-US" sz="2400" dirty="0"/>
              <a:t>waxy </a:t>
            </a:r>
            <a:r>
              <a:rPr lang="en-US" sz="2400" u="sng" dirty="0">
                <a:solidFill>
                  <a:srgbClr val="CC0000"/>
                </a:solidFill>
              </a:rPr>
              <a:t>cuticle</a:t>
            </a:r>
            <a:endParaRPr lang="en-US" sz="2400" dirty="0"/>
          </a:p>
          <a:p>
            <a:pPr marL="1085850" lvl="2"/>
            <a:r>
              <a:rPr lang="en-US" dirty="0"/>
              <a:t>gas exchange (through cuticle)</a:t>
            </a:r>
          </a:p>
          <a:p>
            <a:pPr marL="1428750" lvl="3"/>
            <a:r>
              <a:rPr lang="en-US" sz="2400" u="sng" dirty="0" err="1">
                <a:solidFill>
                  <a:srgbClr val="CC0000"/>
                </a:solidFill>
              </a:rPr>
              <a:t>stomates</a:t>
            </a:r>
            <a:endParaRPr lang="en-US" sz="2400" dirty="0"/>
          </a:p>
          <a:p>
            <a:pPr marL="1085850" lvl="2"/>
            <a:r>
              <a:rPr lang="en-US" dirty="0"/>
              <a:t>water &amp; nutrient </a:t>
            </a:r>
            <a:br>
              <a:rPr lang="en-US" dirty="0"/>
            </a:br>
            <a:r>
              <a:rPr lang="en-US" dirty="0"/>
              <a:t>conducting systems</a:t>
            </a:r>
          </a:p>
          <a:p>
            <a:pPr marL="1428750" lvl="3"/>
            <a:r>
              <a:rPr lang="en-US" sz="2400" u="sng" dirty="0">
                <a:solidFill>
                  <a:srgbClr val="CC0000"/>
                </a:solidFill>
              </a:rPr>
              <a:t>xylem</a:t>
            </a:r>
            <a:r>
              <a:rPr lang="en-US" sz="2400" dirty="0"/>
              <a:t> &amp; </a:t>
            </a:r>
            <a:r>
              <a:rPr lang="en-US" sz="2400" u="sng" dirty="0">
                <a:solidFill>
                  <a:srgbClr val="CC0000"/>
                </a:solidFill>
              </a:rPr>
              <a:t>phloem</a:t>
            </a:r>
            <a:endParaRPr lang="en-US" sz="2400" dirty="0"/>
          </a:p>
          <a:p>
            <a:pPr marL="1085850" lvl="2"/>
            <a:r>
              <a:rPr lang="en-US" dirty="0"/>
              <a:t>protection for embryo</a:t>
            </a:r>
          </a:p>
          <a:p>
            <a:pPr marL="1428750" lvl="3"/>
            <a:r>
              <a:rPr lang="en-US" sz="2400" dirty="0"/>
              <a:t>seeds</a:t>
            </a:r>
          </a:p>
        </p:txBody>
      </p:sp>
    </p:spTree>
    <p:extLst>
      <p:ext uri="{BB962C8B-B14F-4D97-AF65-F5344CB8AC3E}">
        <p14:creationId xmlns:p14="http://schemas.microsoft.com/office/powerpoint/2010/main" val="420227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5194300" cy="762000"/>
          </a:xfrm>
        </p:spPr>
        <p:txBody>
          <a:bodyPr/>
          <a:lstStyle/>
          <a:p>
            <a:r>
              <a:rPr lang="en-US" dirty="0"/>
              <a:t>Plant Diversity</a:t>
            </a:r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3"/>
          <a:srcRect l="11250" t="4500" r="75375" b="67500"/>
          <a:stretch>
            <a:fillRect/>
          </a:stretch>
        </p:blipFill>
        <p:spPr bwMode="auto">
          <a:xfrm>
            <a:off x="1143000" y="1241425"/>
            <a:ext cx="83978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22" name="Picture 14"/>
          <p:cNvPicPr>
            <a:picLocks noChangeAspect="1" noChangeArrowheads="1"/>
          </p:cNvPicPr>
          <p:nvPr/>
        </p:nvPicPr>
        <p:blipFill>
          <a:blip r:embed="rId3"/>
          <a:srcRect l="27000" t="4500" r="59625" b="67500"/>
          <a:stretch>
            <a:fillRect/>
          </a:stretch>
        </p:blipFill>
        <p:spPr bwMode="auto">
          <a:xfrm>
            <a:off x="2967038" y="1241425"/>
            <a:ext cx="8397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23" name="Picture 15"/>
          <p:cNvPicPr>
            <a:picLocks noChangeAspect="1" noChangeArrowheads="1"/>
          </p:cNvPicPr>
          <p:nvPr/>
        </p:nvPicPr>
        <p:blipFill>
          <a:blip r:embed="rId3"/>
          <a:srcRect l="39375" t="4500" r="34875" b="67500"/>
          <a:stretch>
            <a:fillRect/>
          </a:stretch>
        </p:blipFill>
        <p:spPr bwMode="auto">
          <a:xfrm>
            <a:off x="4662488" y="1241425"/>
            <a:ext cx="16129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5024" name="Picture 16"/>
          <p:cNvPicPr>
            <a:picLocks noChangeAspect="1" noChangeArrowheads="1"/>
          </p:cNvPicPr>
          <p:nvPr/>
        </p:nvPicPr>
        <p:blipFill>
          <a:blip r:embed="rId3"/>
          <a:srcRect l="65250" t="4500" r="13499" b="67500"/>
          <a:stretch>
            <a:fillRect/>
          </a:stretch>
        </p:blipFill>
        <p:spPr bwMode="auto">
          <a:xfrm>
            <a:off x="6908800" y="1231900"/>
            <a:ext cx="13303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77975" y="2513013"/>
            <a:ext cx="6045200" cy="4344987"/>
            <a:chOff x="1183" y="2300"/>
            <a:chExt cx="3808" cy="2020"/>
          </a:xfrm>
        </p:grpSpPr>
        <p:sp>
          <p:nvSpPr>
            <p:cNvPr id="555014" name="Freeform 6"/>
            <p:cNvSpPr>
              <a:spLocks/>
            </p:cNvSpPr>
            <p:nvPr/>
          </p:nvSpPr>
          <p:spPr bwMode="auto">
            <a:xfrm>
              <a:off x="1183" y="2300"/>
              <a:ext cx="2337" cy="16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05"/>
                </a:cxn>
                <a:cxn ang="0">
                  <a:pos x="1439" y="1605"/>
                </a:cxn>
                <a:cxn ang="0">
                  <a:pos x="1439" y="1128"/>
                </a:cxn>
              </a:cxnLst>
              <a:rect l="0" t="0" r="r" b="b"/>
              <a:pathLst>
                <a:path w="1439" h="1605">
                  <a:moveTo>
                    <a:pt x="0" y="0"/>
                  </a:moveTo>
                  <a:lnTo>
                    <a:pt x="0" y="1605"/>
                  </a:lnTo>
                  <a:lnTo>
                    <a:pt x="1439" y="1605"/>
                  </a:lnTo>
                  <a:lnTo>
                    <a:pt x="1439" y="1128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15" name="Freeform 7"/>
            <p:cNvSpPr>
              <a:spLocks/>
            </p:cNvSpPr>
            <p:nvPr/>
          </p:nvSpPr>
          <p:spPr bwMode="auto">
            <a:xfrm>
              <a:off x="2365" y="2300"/>
              <a:ext cx="1940" cy="11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33"/>
                </a:cxn>
                <a:cxn ang="0">
                  <a:pos x="1194" y="1133"/>
                </a:cxn>
                <a:cxn ang="0">
                  <a:pos x="1194" y="700"/>
                </a:cxn>
              </a:cxnLst>
              <a:rect l="0" t="0" r="r" b="b"/>
              <a:pathLst>
                <a:path w="1194" h="1133">
                  <a:moveTo>
                    <a:pt x="0" y="0"/>
                  </a:moveTo>
                  <a:lnTo>
                    <a:pt x="0" y="1133"/>
                  </a:lnTo>
                  <a:lnTo>
                    <a:pt x="1194" y="1133"/>
                  </a:lnTo>
                  <a:lnTo>
                    <a:pt x="1194" y="700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16" name="Freeform 8"/>
            <p:cNvSpPr>
              <a:spLocks/>
            </p:cNvSpPr>
            <p:nvPr/>
          </p:nvSpPr>
          <p:spPr bwMode="auto">
            <a:xfrm>
              <a:off x="3637" y="2300"/>
              <a:ext cx="1354" cy="6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94"/>
                </a:cxn>
                <a:cxn ang="0">
                  <a:pos x="1039" y="694"/>
                </a:cxn>
                <a:cxn ang="0">
                  <a:pos x="1039" y="0"/>
                </a:cxn>
              </a:cxnLst>
              <a:rect l="0" t="0" r="r" b="b"/>
              <a:pathLst>
                <a:path w="1039" h="694">
                  <a:moveTo>
                    <a:pt x="0" y="0"/>
                  </a:moveTo>
                  <a:lnTo>
                    <a:pt x="0" y="694"/>
                  </a:lnTo>
                  <a:lnTo>
                    <a:pt x="1039" y="694"/>
                  </a:lnTo>
                  <a:lnTo>
                    <a:pt x="1039" y="0"/>
                  </a:lnTo>
                </a:path>
              </a:pathLst>
            </a:custGeom>
            <a:noFill/>
            <a:ln w="228600" cap="flat" cmpd="sng">
              <a:solidFill>
                <a:srgbClr val="008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2302" y="3889"/>
              <a:ext cx="0" cy="431"/>
            </a:xfrm>
            <a:prstGeom prst="line">
              <a:avLst/>
            </a:prstGeom>
            <a:noFill/>
            <a:ln w="2286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5018" name="Rectangle 10"/>
          <p:cNvSpPr>
            <a:spLocks noChangeArrowheads="1"/>
          </p:cNvSpPr>
          <p:nvPr/>
        </p:nvSpPr>
        <p:spPr bwMode="auto">
          <a:xfrm>
            <a:off x="742950" y="2687638"/>
            <a:ext cx="1606550" cy="915987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Bryophytes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non-vascular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land plants</a:t>
            </a:r>
          </a:p>
        </p:txBody>
      </p:sp>
      <p:sp>
        <p:nvSpPr>
          <p:cNvPr id="555019" name="Rectangle 11"/>
          <p:cNvSpPr>
            <a:spLocks noChangeArrowheads="1"/>
          </p:cNvSpPr>
          <p:nvPr/>
        </p:nvSpPr>
        <p:spPr bwMode="auto">
          <a:xfrm>
            <a:off x="2686050" y="2687638"/>
            <a:ext cx="1849438" cy="915987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Pteridophytes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seedless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vascular plants</a:t>
            </a:r>
          </a:p>
        </p:txBody>
      </p:sp>
      <p:sp>
        <p:nvSpPr>
          <p:cNvPr id="555020" name="Rectangle 12"/>
          <p:cNvSpPr>
            <a:spLocks noChangeArrowheads="1"/>
          </p:cNvSpPr>
          <p:nvPr/>
        </p:nvSpPr>
        <p:spPr bwMode="auto">
          <a:xfrm>
            <a:off x="4719638" y="2687638"/>
            <a:ext cx="1784350" cy="915987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Gymnosperm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pollen  &amp; 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“naked” seeds</a:t>
            </a:r>
          </a:p>
        </p:txBody>
      </p:sp>
      <p:sp>
        <p:nvSpPr>
          <p:cNvPr id="555021" name="Rectangle 13"/>
          <p:cNvSpPr>
            <a:spLocks noChangeArrowheads="1"/>
          </p:cNvSpPr>
          <p:nvPr/>
        </p:nvSpPr>
        <p:spPr bwMode="auto">
          <a:xfrm>
            <a:off x="6765925" y="2687638"/>
            <a:ext cx="1720850" cy="641350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CC0000"/>
                </a:solidFill>
              </a:rPr>
              <a:t>Angiosperm</a:t>
            </a: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flowers &amp; fruit</a:t>
            </a:r>
          </a:p>
        </p:txBody>
      </p:sp>
      <p:sp>
        <p:nvSpPr>
          <p:cNvPr id="555025" name="Rectangle 17"/>
          <p:cNvSpPr>
            <a:spLocks noChangeArrowheads="1"/>
          </p:cNvSpPr>
          <p:nvPr/>
        </p:nvSpPr>
        <p:spPr bwMode="auto">
          <a:xfrm>
            <a:off x="5635625" y="4270375"/>
            <a:ext cx="1797050" cy="27463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pollen &amp; seeds</a:t>
            </a:r>
          </a:p>
        </p:txBody>
      </p:sp>
      <p:sp>
        <p:nvSpPr>
          <p:cNvPr id="555026" name="Rectangle 18"/>
          <p:cNvSpPr>
            <a:spLocks noChangeArrowheads="1"/>
          </p:cNvSpPr>
          <p:nvPr/>
        </p:nvSpPr>
        <p:spPr bwMode="auto">
          <a:xfrm>
            <a:off x="4370388" y="5253038"/>
            <a:ext cx="4116387" cy="2746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vascular system = water conduction</a:t>
            </a:r>
          </a:p>
        </p:txBody>
      </p:sp>
      <p:sp>
        <p:nvSpPr>
          <p:cNvPr id="555029" name="Rectangle 21"/>
          <p:cNvSpPr>
            <a:spLocks noChangeArrowheads="1"/>
          </p:cNvSpPr>
          <p:nvPr/>
        </p:nvSpPr>
        <p:spPr bwMode="auto">
          <a:xfrm>
            <a:off x="1028700" y="3979863"/>
            <a:ext cx="103505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mosses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0" name="Rectangle 22"/>
          <p:cNvSpPr>
            <a:spLocks noChangeArrowheads="1"/>
          </p:cNvSpPr>
          <p:nvPr/>
        </p:nvSpPr>
        <p:spPr bwMode="auto">
          <a:xfrm>
            <a:off x="3054350" y="3979863"/>
            <a:ext cx="74295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ferns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1" name="Rectangle 23"/>
          <p:cNvSpPr>
            <a:spLocks noChangeArrowheads="1"/>
          </p:cNvSpPr>
          <p:nvPr/>
        </p:nvSpPr>
        <p:spPr bwMode="auto">
          <a:xfrm>
            <a:off x="4953000" y="3627438"/>
            <a:ext cx="107315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conifers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2" name="Rectangle 24"/>
          <p:cNvSpPr>
            <a:spLocks noChangeArrowheads="1"/>
          </p:cNvSpPr>
          <p:nvPr/>
        </p:nvSpPr>
        <p:spPr bwMode="auto">
          <a:xfrm>
            <a:off x="6654800" y="3360738"/>
            <a:ext cx="193675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flowering plants</a:t>
            </a:r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555033" name="Rectangle 25"/>
          <p:cNvSpPr>
            <a:spLocks noChangeArrowheads="1"/>
          </p:cNvSpPr>
          <p:nvPr/>
        </p:nvSpPr>
        <p:spPr bwMode="auto">
          <a:xfrm>
            <a:off x="2166938" y="6194425"/>
            <a:ext cx="2330450" cy="27463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colonization of land</a:t>
            </a:r>
          </a:p>
        </p:txBody>
      </p:sp>
      <p:sp>
        <p:nvSpPr>
          <p:cNvPr id="555034" name="Rectangle 26"/>
          <p:cNvSpPr>
            <a:spLocks noChangeArrowheads="1"/>
          </p:cNvSpPr>
          <p:nvPr/>
        </p:nvSpPr>
        <p:spPr bwMode="auto">
          <a:xfrm>
            <a:off x="4383088" y="5564188"/>
            <a:ext cx="1809750" cy="274637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Tracheophytes</a:t>
            </a:r>
          </a:p>
        </p:txBody>
      </p:sp>
      <p:sp>
        <p:nvSpPr>
          <p:cNvPr id="555035" name="Rectangle 27"/>
          <p:cNvSpPr>
            <a:spLocks noChangeArrowheads="1"/>
          </p:cNvSpPr>
          <p:nvPr/>
        </p:nvSpPr>
        <p:spPr bwMode="auto">
          <a:xfrm>
            <a:off x="5922963" y="6419850"/>
            <a:ext cx="2681287" cy="274638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>
                <a:solidFill>
                  <a:srgbClr val="CC0000"/>
                </a:solidFill>
              </a:rPr>
              <a:t>xylem cells = tracheids</a:t>
            </a:r>
          </a:p>
        </p:txBody>
      </p:sp>
      <p:pic>
        <p:nvPicPr>
          <p:cNvPr id="555037" name="Picture 29"/>
          <p:cNvPicPr>
            <a:picLocks noChangeAspect="1" noChangeArrowheads="1"/>
          </p:cNvPicPr>
          <p:nvPr/>
        </p:nvPicPr>
        <p:blipFill>
          <a:blip r:embed="rId4"/>
          <a:srcRect l="36000" t="1500" r="53999"/>
          <a:stretch>
            <a:fillRect/>
          </a:stretch>
        </p:blipFill>
        <p:spPr bwMode="auto">
          <a:xfrm>
            <a:off x="8620125" y="2986088"/>
            <a:ext cx="52387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5038" name="Rectangle 30"/>
          <p:cNvSpPr>
            <a:spLocks noChangeArrowheads="1"/>
          </p:cNvSpPr>
          <p:nvPr/>
        </p:nvSpPr>
        <p:spPr bwMode="auto">
          <a:xfrm>
            <a:off x="2325688" y="6545263"/>
            <a:ext cx="2012950" cy="274637"/>
          </a:xfrm>
          <a:prstGeom prst="rect">
            <a:avLst/>
          </a:prstGeom>
          <a:solidFill>
            <a:srgbClr val="FFD818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Ancestral Protist</a:t>
            </a:r>
          </a:p>
        </p:txBody>
      </p:sp>
      <p:sp>
        <p:nvSpPr>
          <p:cNvPr id="555039" name="Rectangle 31"/>
          <p:cNvSpPr>
            <a:spLocks noChangeArrowheads="1"/>
          </p:cNvSpPr>
          <p:nvPr/>
        </p:nvSpPr>
        <p:spPr bwMode="auto">
          <a:xfrm>
            <a:off x="7140575" y="3660775"/>
            <a:ext cx="984250" cy="274638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flowers</a:t>
            </a:r>
          </a:p>
        </p:txBody>
      </p:sp>
    </p:spTree>
    <p:extLst>
      <p:ext uri="{BB962C8B-B14F-4D97-AF65-F5344CB8AC3E}">
        <p14:creationId xmlns:p14="http://schemas.microsoft.com/office/powerpoint/2010/main" val="221719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026"/>
          <p:cNvSpPr>
            <a:spLocks noChangeArrowheads="1"/>
          </p:cNvSpPr>
          <p:nvPr/>
        </p:nvSpPr>
        <p:spPr bwMode="auto">
          <a:xfrm>
            <a:off x="4670425" y="3581400"/>
            <a:ext cx="4411663" cy="28225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7823" name="Picture 1071" descr="germinatingspores"/>
          <p:cNvPicPr>
            <a:picLocks noChangeAspect="1" noChangeArrowheads="1"/>
          </p:cNvPicPr>
          <p:nvPr/>
        </p:nvPicPr>
        <p:blipFill>
          <a:blip r:embed="rId3"/>
          <a:srcRect l="19200" t="14897" r="48000" b="42207"/>
          <a:stretch>
            <a:fillRect/>
          </a:stretch>
        </p:blipFill>
        <p:spPr bwMode="auto">
          <a:xfrm>
            <a:off x="7972425" y="5102225"/>
            <a:ext cx="6699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7812" name="Picture 1060" descr="zyg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3" y="3273425"/>
            <a:ext cx="912812" cy="893763"/>
          </a:xfrm>
          <a:prstGeom prst="rect">
            <a:avLst/>
          </a:prstGeom>
          <a:noFill/>
        </p:spPr>
      </p:pic>
      <p:pic>
        <p:nvPicPr>
          <p:cNvPr id="587779" name="Picture 1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8438" y="4059238"/>
            <a:ext cx="1092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587780" name="Picture 1028"/>
          <p:cNvPicPr>
            <a:picLocks noChangeAspect="1" noChangeArrowheads="1"/>
          </p:cNvPicPr>
          <p:nvPr/>
        </p:nvPicPr>
        <p:blipFill>
          <a:blip r:embed="rId6"/>
          <a:srcRect l="52582" b="7230"/>
          <a:stretch>
            <a:fillRect/>
          </a:stretch>
        </p:blipFill>
        <p:spPr bwMode="auto">
          <a:xfrm>
            <a:off x="5040313" y="5251450"/>
            <a:ext cx="8985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22512">
                <a:alpha val="74998"/>
              </a:srgbClr>
            </a:outerShdw>
          </a:effectLst>
        </p:spPr>
      </p:pic>
      <p:pic>
        <p:nvPicPr>
          <p:cNvPr id="587781" name="Picture 1029"/>
          <p:cNvPicPr>
            <a:picLocks noChangeAspect="1" noChangeArrowheads="1"/>
          </p:cNvPicPr>
          <p:nvPr/>
        </p:nvPicPr>
        <p:blipFill>
          <a:blip r:embed="rId7"/>
          <a:srcRect l="9000" t="6767" r="9000" b="13535"/>
          <a:stretch>
            <a:fillRect/>
          </a:stretch>
        </p:blipFill>
        <p:spPr bwMode="auto">
          <a:xfrm>
            <a:off x="6810375" y="3228975"/>
            <a:ext cx="10477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7782" name="Picture 1030"/>
          <p:cNvPicPr>
            <a:picLocks noChangeAspect="1" noChangeArrowheads="1"/>
          </p:cNvPicPr>
          <p:nvPr/>
        </p:nvPicPr>
        <p:blipFill>
          <a:blip r:embed="rId8"/>
          <a:srcRect l="16200" t="6870" r="16200" b="6870"/>
          <a:stretch>
            <a:fillRect/>
          </a:stretch>
        </p:blipFill>
        <p:spPr bwMode="auto">
          <a:xfrm>
            <a:off x="7345363" y="679450"/>
            <a:ext cx="17018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7783" name="Picture 10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5829300"/>
            <a:ext cx="157638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587784" name="Picture 1032" descr="26657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0175" y="1344613"/>
            <a:ext cx="1554163" cy="15303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87785" name="Oval 1033"/>
          <p:cNvSpPr>
            <a:spLocks noChangeArrowheads="1"/>
          </p:cNvSpPr>
          <p:nvPr/>
        </p:nvSpPr>
        <p:spPr bwMode="auto">
          <a:xfrm>
            <a:off x="5429250" y="2303463"/>
            <a:ext cx="2895600" cy="35814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86" name="Oval 1034"/>
          <p:cNvSpPr>
            <a:spLocks noChangeArrowheads="1"/>
          </p:cNvSpPr>
          <p:nvPr/>
        </p:nvSpPr>
        <p:spPr bwMode="auto">
          <a:xfrm>
            <a:off x="1066800" y="2303463"/>
            <a:ext cx="2895600" cy="3581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87" name="Rectangle 103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Animal vs. Plant life cycle</a:t>
            </a:r>
          </a:p>
        </p:txBody>
      </p:sp>
      <p:sp>
        <p:nvSpPr>
          <p:cNvPr id="587788" name="Oval 1036"/>
          <p:cNvSpPr>
            <a:spLocks noChangeArrowheads="1"/>
          </p:cNvSpPr>
          <p:nvPr/>
        </p:nvSpPr>
        <p:spPr bwMode="auto">
          <a:xfrm>
            <a:off x="1477963" y="1922463"/>
            <a:ext cx="19812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diploid</a:t>
            </a:r>
            <a:r>
              <a:rPr lang="en-US" sz="2000" b="1">
                <a:solidFill>
                  <a:srgbClr val="0F116A"/>
                </a:solidFill>
              </a:rPr>
              <a:t/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multicellular</a:t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individual</a:t>
            </a:r>
            <a:endParaRPr lang="en-US" sz="2000" b="1">
              <a:solidFill>
                <a:srgbClr val="0F116A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2n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87789" name="Oval 1037"/>
          <p:cNvSpPr>
            <a:spLocks noChangeArrowheads="1"/>
          </p:cNvSpPr>
          <p:nvPr/>
        </p:nvSpPr>
        <p:spPr bwMode="auto">
          <a:xfrm>
            <a:off x="5886450" y="1922463"/>
            <a:ext cx="1981200" cy="1219200"/>
          </a:xfrm>
          <a:prstGeom prst="ellipse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diploid</a:t>
            </a:r>
            <a:r>
              <a:rPr lang="en-US" sz="2000" b="1">
                <a:solidFill>
                  <a:srgbClr val="0F116A"/>
                </a:solidFill>
              </a:rPr>
              <a:t/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multicellular</a:t>
            </a:r>
          </a:p>
          <a:p>
            <a:pPr>
              <a:lnSpc>
                <a:spcPct val="80000"/>
              </a:lnSpc>
            </a:pPr>
            <a:r>
              <a:rPr lang="en-US" sz="2000" b="1" u="sng">
                <a:solidFill>
                  <a:schemeClr val="tx2"/>
                </a:solidFill>
              </a:rPr>
              <a:t>sporophyte</a:t>
            </a:r>
            <a:endParaRPr lang="en-US" sz="2000" b="1">
              <a:solidFill>
                <a:srgbClr val="0F116A"/>
              </a:solidFill>
            </a:endParaRPr>
          </a:p>
          <a:p>
            <a:r>
              <a:rPr lang="en-US" sz="2000" b="1">
                <a:solidFill>
                  <a:srgbClr val="CC0000"/>
                </a:solidFill>
              </a:rPr>
              <a:t>2n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87790" name="Oval 1038"/>
          <p:cNvSpPr>
            <a:spLocks noChangeArrowheads="1"/>
          </p:cNvSpPr>
          <p:nvPr/>
        </p:nvSpPr>
        <p:spPr bwMode="auto">
          <a:xfrm>
            <a:off x="5886450" y="4894263"/>
            <a:ext cx="1981200" cy="1219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haploid</a:t>
            </a:r>
            <a:r>
              <a:rPr lang="en-US" sz="2000" b="1">
                <a:solidFill>
                  <a:srgbClr val="0F116A"/>
                </a:solidFill>
              </a:rPr>
              <a:t/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multicellular</a:t>
            </a:r>
          </a:p>
          <a:p>
            <a:pPr>
              <a:lnSpc>
                <a:spcPct val="80000"/>
              </a:lnSpc>
            </a:pPr>
            <a:r>
              <a:rPr lang="en-US" sz="2000" b="1" u="sng">
                <a:solidFill>
                  <a:schemeClr val="tx2"/>
                </a:solidFill>
              </a:rPr>
              <a:t>gametophyte</a:t>
            </a:r>
            <a:endParaRPr lang="en-US" sz="2000" b="1">
              <a:solidFill>
                <a:srgbClr val="0F116A"/>
              </a:solidFill>
            </a:endParaRPr>
          </a:p>
          <a:p>
            <a:r>
              <a:rPr lang="en-US" sz="2000" b="1">
                <a:solidFill>
                  <a:srgbClr val="CC0000"/>
                </a:solidFill>
              </a:rPr>
              <a:t>1n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587791" name="Oval 1039"/>
          <p:cNvSpPr>
            <a:spLocks noChangeArrowheads="1"/>
          </p:cNvSpPr>
          <p:nvPr/>
        </p:nvSpPr>
        <p:spPr bwMode="auto">
          <a:xfrm>
            <a:off x="1477963" y="4894263"/>
            <a:ext cx="1981200" cy="1219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CC0000"/>
                </a:solidFill>
              </a:rPr>
              <a:t>haploid</a:t>
            </a:r>
            <a:r>
              <a:rPr lang="en-US" sz="2000" b="1">
                <a:solidFill>
                  <a:srgbClr val="0F116A"/>
                </a:solidFill>
              </a:rPr>
              <a:t/>
            </a:r>
            <a:br>
              <a:rPr lang="en-US" sz="2000" b="1">
                <a:solidFill>
                  <a:srgbClr val="0F116A"/>
                </a:solidFill>
              </a:rPr>
            </a:br>
            <a:r>
              <a:rPr lang="en-US" sz="2000" b="1">
                <a:solidFill>
                  <a:srgbClr val="0F116A"/>
                </a:solidFill>
              </a:rPr>
              <a:t>unicellular</a:t>
            </a:r>
          </a:p>
          <a:p>
            <a:pPr>
              <a:lnSpc>
                <a:spcPct val="80000"/>
              </a:lnSpc>
            </a:pPr>
            <a:r>
              <a:rPr lang="en-US" sz="2000" b="1" u="sng">
                <a:solidFill>
                  <a:schemeClr val="tx2"/>
                </a:solidFill>
              </a:rPr>
              <a:t>gametes</a:t>
            </a:r>
            <a:endParaRPr lang="en-US" sz="2000" b="1">
              <a:solidFill>
                <a:srgbClr val="0F116A"/>
              </a:solidFill>
            </a:endParaRPr>
          </a:p>
          <a:p>
            <a:r>
              <a:rPr lang="en-US" sz="2000" b="1">
                <a:solidFill>
                  <a:srgbClr val="CC0000"/>
                </a:solidFill>
              </a:rPr>
              <a:t>1n</a:t>
            </a:r>
          </a:p>
        </p:txBody>
      </p:sp>
      <p:sp>
        <p:nvSpPr>
          <p:cNvPr id="587793" name="Oval 1041"/>
          <p:cNvSpPr>
            <a:spLocks noChangeArrowheads="1"/>
          </p:cNvSpPr>
          <p:nvPr/>
        </p:nvSpPr>
        <p:spPr bwMode="auto">
          <a:xfrm>
            <a:off x="4819650" y="3675063"/>
            <a:ext cx="1371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gametes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1n</a:t>
            </a:r>
            <a:endParaRPr lang="en-US"/>
          </a:p>
        </p:txBody>
      </p:sp>
      <p:sp>
        <p:nvSpPr>
          <p:cNvPr id="587794" name="Rectangle 1042"/>
          <p:cNvSpPr>
            <a:spLocks noChangeArrowheads="1"/>
          </p:cNvSpPr>
          <p:nvPr/>
        </p:nvSpPr>
        <p:spPr bwMode="auto">
          <a:xfrm>
            <a:off x="1768475" y="1373188"/>
            <a:ext cx="137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Animal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587795" name="Rectangle 1043"/>
          <p:cNvSpPr>
            <a:spLocks noChangeArrowheads="1"/>
          </p:cNvSpPr>
          <p:nvPr/>
        </p:nvSpPr>
        <p:spPr bwMode="auto">
          <a:xfrm>
            <a:off x="6275388" y="1373188"/>
            <a:ext cx="1054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Plant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587796" name="Line 1044"/>
          <p:cNvSpPr>
            <a:spLocks noChangeShapeType="1"/>
          </p:cNvSpPr>
          <p:nvPr/>
        </p:nvSpPr>
        <p:spPr bwMode="auto">
          <a:xfrm>
            <a:off x="3948113" y="40560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97" name="Line 1045"/>
          <p:cNvSpPr>
            <a:spLocks noChangeShapeType="1"/>
          </p:cNvSpPr>
          <p:nvPr/>
        </p:nvSpPr>
        <p:spPr bwMode="auto">
          <a:xfrm flipV="1">
            <a:off x="1066800" y="37512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98" name="Line 1046"/>
          <p:cNvSpPr>
            <a:spLocks noChangeShapeType="1"/>
          </p:cNvSpPr>
          <p:nvPr/>
        </p:nvSpPr>
        <p:spPr bwMode="auto">
          <a:xfrm rot="-1857826">
            <a:off x="8172450" y="32178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799" name="Line 1047"/>
          <p:cNvSpPr>
            <a:spLocks noChangeShapeType="1"/>
          </p:cNvSpPr>
          <p:nvPr/>
        </p:nvSpPr>
        <p:spPr bwMode="auto">
          <a:xfrm rot="-12657826">
            <a:off x="5505450" y="47418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00" name="Line 1048"/>
          <p:cNvSpPr>
            <a:spLocks noChangeShapeType="1"/>
          </p:cNvSpPr>
          <p:nvPr/>
        </p:nvSpPr>
        <p:spPr bwMode="auto">
          <a:xfrm rot="11642174">
            <a:off x="5657850" y="29892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01" name="Line 1049"/>
          <p:cNvSpPr>
            <a:spLocks noChangeShapeType="1"/>
          </p:cNvSpPr>
          <p:nvPr/>
        </p:nvSpPr>
        <p:spPr bwMode="auto">
          <a:xfrm rot="842174">
            <a:off x="8139113" y="4970463"/>
            <a:ext cx="0" cy="7620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802" name="AutoShape 1050"/>
          <p:cNvSpPr>
            <a:spLocks noChangeArrowheads="1"/>
          </p:cNvSpPr>
          <p:nvPr/>
        </p:nvSpPr>
        <p:spPr bwMode="auto">
          <a:xfrm>
            <a:off x="4964113" y="6261100"/>
            <a:ext cx="3876675" cy="4064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</a:rPr>
              <a:t>alternation of generations</a:t>
            </a:r>
          </a:p>
        </p:txBody>
      </p:sp>
      <p:sp>
        <p:nvSpPr>
          <p:cNvPr id="587803" name="AutoShape 1051"/>
          <p:cNvSpPr>
            <a:spLocks noChangeArrowheads="1"/>
          </p:cNvSpPr>
          <p:nvPr/>
        </p:nvSpPr>
        <p:spPr bwMode="auto">
          <a:xfrm>
            <a:off x="3333750" y="3219450"/>
            <a:ext cx="981075" cy="339725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meiosis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04" name="AutoShape 1052"/>
          <p:cNvSpPr>
            <a:spLocks noChangeArrowheads="1"/>
          </p:cNvSpPr>
          <p:nvPr/>
        </p:nvSpPr>
        <p:spPr bwMode="auto">
          <a:xfrm>
            <a:off x="406400" y="4608513"/>
            <a:ext cx="1389063" cy="339725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fertilization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05" name="AutoShape 1053"/>
          <p:cNvSpPr>
            <a:spLocks noChangeArrowheads="1"/>
          </p:cNvSpPr>
          <p:nvPr/>
        </p:nvSpPr>
        <p:spPr bwMode="auto">
          <a:xfrm>
            <a:off x="641350" y="3219450"/>
            <a:ext cx="923925" cy="339725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mitosis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07" name="Rectangle 1055"/>
          <p:cNvSpPr>
            <a:spLocks noChangeArrowheads="1"/>
          </p:cNvSpPr>
          <p:nvPr/>
        </p:nvSpPr>
        <p:spPr bwMode="auto">
          <a:xfrm>
            <a:off x="7754938" y="4689475"/>
            <a:ext cx="889000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mitosis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08" name="Rectangle 1056"/>
          <p:cNvSpPr>
            <a:spLocks noChangeArrowheads="1"/>
          </p:cNvSpPr>
          <p:nvPr/>
        </p:nvSpPr>
        <p:spPr bwMode="auto">
          <a:xfrm>
            <a:off x="5087938" y="4689475"/>
            <a:ext cx="889000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mitosis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09" name="Rectangle 1057"/>
          <p:cNvSpPr>
            <a:spLocks noChangeArrowheads="1"/>
          </p:cNvSpPr>
          <p:nvPr/>
        </p:nvSpPr>
        <p:spPr bwMode="auto">
          <a:xfrm>
            <a:off x="4860925" y="3244850"/>
            <a:ext cx="1354138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fertilization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10" name="Rectangle 1058"/>
          <p:cNvSpPr>
            <a:spLocks noChangeArrowheads="1"/>
          </p:cNvSpPr>
          <p:nvPr/>
        </p:nvSpPr>
        <p:spPr bwMode="auto">
          <a:xfrm>
            <a:off x="5268913" y="2790825"/>
            <a:ext cx="889000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mitosis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11" name="AutoShape 1059"/>
          <p:cNvSpPr>
            <a:spLocks noChangeArrowheads="1"/>
          </p:cNvSpPr>
          <p:nvPr/>
        </p:nvSpPr>
        <p:spPr bwMode="auto">
          <a:xfrm>
            <a:off x="2046288" y="6237288"/>
            <a:ext cx="1835150" cy="5492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u="sng">
                <a:solidFill>
                  <a:schemeClr val="bg1"/>
                </a:solidFill>
              </a:rPr>
              <a:t>no</a:t>
            </a:r>
            <a:r>
              <a:rPr lang="en-US" sz="1800" b="1">
                <a:solidFill>
                  <a:schemeClr val="bg1"/>
                </a:solidFill>
              </a:rPr>
              <a:t> multicellular</a:t>
            </a:r>
            <a:br>
              <a:rPr lang="en-US" sz="1800" b="1">
                <a:solidFill>
                  <a:schemeClr val="bg1"/>
                </a:solidFill>
              </a:rPr>
            </a:br>
            <a:r>
              <a:rPr lang="en-US" sz="1800" b="1">
                <a:solidFill>
                  <a:schemeClr val="bg1"/>
                </a:solidFill>
              </a:rPr>
              <a:t>haploid</a:t>
            </a:r>
          </a:p>
        </p:txBody>
      </p:sp>
      <p:pic>
        <p:nvPicPr>
          <p:cNvPr id="587813" name="Picture 1061" descr="zyg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5513" y="2292350"/>
            <a:ext cx="704850" cy="690563"/>
          </a:xfrm>
          <a:prstGeom prst="rect">
            <a:avLst/>
          </a:prstGeom>
          <a:noFill/>
        </p:spPr>
      </p:pic>
      <p:pic>
        <p:nvPicPr>
          <p:cNvPr id="587821" name="Picture 1069" descr="SporesFernLeafcopy"/>
          <p:cNvPicPr>
            <a:picLocks noChangeAspect="1" noChangeArrowheads="1"/>
          </p:cNvPicPr>
          <p:nvPr/>
        </p:nvPicPr>
        <p:blipFill>
          <a:blip r:embed="rId10"/>
          <a:srcRect l="60480" t="45000" r="2879" b="33388"/>
          <a:stretch>
            <a:fillRect/>
          </a:stretch>
        </p:blipFill>
        <p:spPr bwMode="auto">
          <a:xfrm>
            <a:off x="6659563" y="3832225"/>
            <a:ext cx="676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87822" name="Picture 1070" descr="germinatingspores"/>
          <p:cNvPicPr>
            <a:picLocks noChangeAspect="1" noChangeArrowheads="1"/>
          </p:cNvPicPr>
          <p:nvPr/>
        </p:nvPicPr>
        <p:blipFill>
          <a:blip r:embed="rId3"/>
          <a:srcRect l="72000" t="29793" b="42207"/>
          <a:stretch>
            <a:fillRect/>
          </a:stretch>
        </p:blipFill>
        <p:spPr bwMode="auto">
          <a:xfrm>
            <a:off x="8531225" y="3241675"/>
            <a:ext cx="61277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806" name="Rectangle 1054"/>
          <p:cNvSpPr>
            <a:spLocks noChangeArrowheads="1"/>
          </p:cNvSpPr>
          <p:nvPr/>
        </p:nvSpPr>
        <p:spPr bwMode="auto">
          <a:xfrm>
            <a:off x="7724775" y="3213100"/>
            <a:ext cx="946150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meiosis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792" name="Oval 1040"/>
          <p:cNvSpPr>
            <a:spLocks noChangeArrowheads="1"/>
          </p:cNvSpPr>
          <p:nvPr/>
        </p:nvSpPr>
        <p:spPr bwMode="auto">
          <a:xfrm>
            <a:off x="7562850" y="3675063"/>
            <a:ext cx="1371600" cy="762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spores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0F116A"/>
                </a:solidFill>
              </a:rPr>
              <a:t>1n</a:t>
            </a:r>
            <a:endParaRPr lang="en-US"/>
          </a:p>
        </p:txBody>
      </p:sp>
      <p:sp>
        <p:nvSpPr>
          <p:cNvPr id="587825" name="AutoShape 1073"/>
          <p:cNvSpPr>
            <a:spLocks noChangeArrowheads="1"/>
          </p:cNvSpPr>
          <p:nvPr/>
        </p:nvSpPr>
        <p:spPr bwMode="auto">
          <a:xfrm>
            <a:off x="479425" y="4157663"/>
            <a:ext cx="965200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zygote </a:t>
            </a:r>
            <a:r>
              <a:rPr lang="en-US" sz="1600" b="1">
                <a:solidFill>
                  <a:srgbClr val="CC0000"/>
                </a:solidFill>
              </a:rPr>
              <a:t>2n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87826" name="AutoShape 1074"/>
          <p:cNvSpPr>
            <a:spLocks noChangeArrowheads="1"/>
          </p:cNvSpPr>
          <p:nvPr/>
        </p:nvSpPr>
        <p:spPr bwMode="auto">
          <a:xfrm>
            <a:off x="5132388" y="3025775"/>
            <a:ext cx="965200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zygote </a:t>
            </a:r>
            <a:r>
              <a:rPr lang="en-US" sz="1600" b="1">
                <a:solidFill>
                  <a:srgbClr val="CC0000"/>
                </a:solidFill>
              </a:rPr>
              <a:t>2n</a:t>
            </a:r>
            <a:endParaRPr lang="en-US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land plants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23975"/>
            <a:ext cx="7867650" cy="5373688"/>
          </a:xfrm>
          <a:ln/>
        </p:spPr>
        <p:txBody>
          <a:bodyPr/>
          <a:lstStyle/>
          <a:p>
            <a:r>
              <a:rPr lang="en-US" sz="2600"/>
              <a:t>Bryophytes: mosses &amp; liverworts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non-vascular</a:t>
            </a:r>
            <a:endParaRPr lang="en-US" sz="2400"/>
          </a:p>
          <a:p>
            <a:pPr marL="1085850" lvl="2"/>
            <a:r>
              <a:rPr lang="en-US" sz="2000"/>
              <a:t>no water transport system</a:t>
            </a:r>
          </a:p>
          <a:p>
            <a:pPr marL="1085850" lvl="2"/>
            <a:r>
              <a:rPr lang="en-US" sz="2000"/>
              <a:t>no true roots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swimming sperm</a:t>
            </a:r>
            <a:endParaRPr lang="en-US" sz="2400"/>
          </a:p>
          <a:p>
            <a:pPr marL="1085850" lvl="2"/>
            <a:r>
              <a:rPr lang="en-US" sz="2000"/>
              <a:t>flagellated sperm</a:t>
            </a:r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lifecycle dominated by </a:t>
            </a:r>
            <a:br>
              <a:rPr lang="en-US" sz="2400" u="sng">
                <a:solidFill>
                  <a:srgbClr val="CC0000"/>
                </a:solidFill>
              </a:rPr>
            </a:br>
            <a:r>
              <a:rPr lang="en-US" sz="2400" u="sng">
                <a:solidFill>
                  <a:srgbClr val="CC0000"/>
                </a:solidFill>
              </a:rPr>
              <a:t>haploid gametophyte stage</a:t>
            </a:r>
            <a:endParaRPr lang="en-US" sz="2400"/>
          </a:p>
          <a:p>
            <a:pPr marL="1085850" lvl="2"/>
            <a:r>
              <a:rPr lang="en-US" sz="2000"/>
              <a:t>fuzzy moss plant you are </a:t>
            </a:r>
            <a:br>
              <a:rPr lang="en-US" sz="2000"/>
            </a:br>
            <a:r>
              <a:rPr lang="en-US" sz="2000"/>
              <a:t>familiar with is </a:t>
            </a:r>
            <a:r>
              <a:rPr lang="en-US" sz="2000" u="sng">
                <a:solidFill>
                  <a:srgbClr val="CC0000"/>
                </a:solidFill>
              </a:rPr>
              <a:t>haploid</a:t>
            </a:r>
            <a:endParaRPr lang="en-US" sz="2000"/>
          </a:p>
          <a:p>
            <a:pPr lvl="1"/>
            <a:r>
              <a:rPr lang="en-US" sz="2400" u="sng">
                <a:solidFill>
                  <a:srgbClr val="CC0000"/>
                </a:solidFill>
              </a:rPr>
              <a:t>spores</a:t>
            </a:r>
            <a:r>
              <a:rPr lang="en-US" sz="2400"/>
              <a:t> for reproduction</a:t>
            </a:r>
          </a:p>
          <a:p>
            <a:pPr marL="1085850" lvl="2"/>
            <a:r>
              <a:rPr lang="en-US" sz="2000"/>
              <a:t>haploid cells which sprout </a:t>
            </a:r>
            <a:br>
              <a:rPr lang="en-US" sz="2000"/>
            </a:br>
            <a:r>
              <a:rPr lang="en-US" sz="2000"/>
              <a:t>to form gametophyte</a:t>
            </a:r>
          </a:p>
        </p:txBody>
      </p:sp>
      <p:pic>
        <p:nvPicPr>
          <p:cNvPr id="382980" name="Picture 4" descr="29-15d-MossSporoph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2286000"/>
            <a:ext cx="2954337" cy="4465638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96200" y="1676400"/>
            <a:ext cx="1404938" cy="2743200"/>
            <a:chOff x="4848" y="1056"/>
            <a:chExt cx="885" cy="1728"/>
          </a:xfrm>
        </p:grpSpPr>
        <p:sp>
          <p:nvSpPr>
            <p:cNvPr id="382981" name="Rectangle 5"/>
            <p:cNvSpPr>
              <a:spLocks noChangeArrowheads="1"/>
            </p:cNvSpPr>
            <p:nvPr/>
          </p:nvSpPr>
          <p:spPr bwMode="auto">
            <a:xfrm>
              <a:off x="5040" y="1056"/>
              <a:ext cx="6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diploid</a:t>
              </a:r>
            </a:p>
          </p:txBody>
        </p:sp>
        <p:sp>
          <p:nvSpPr>
            <p:cNvPr id="382982" name="Line 6"/>
            <p:cNvSpPr>
              <a:spLocks noChangeShapeType="1"/>
            </p:cNvSpPr>
            <p:nvPr/>
          </p:nvSpPr>
          <p:spPr bwMode="auto">
            <a:xfrm flipH="1">
              <a:off x="5280" y="1248"/>
              <a:ext cx="96" cy="76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>
              <a:off x="4848" y="2016"/>
              <a:ext cx="768" cy="7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134100" y="1676400"/>
            <a:ext cx="1333500" cy="1981200"/>
            <a:chOff x="3864" y="1056"/>
            <a:chExt cx="840" cy="1248"/>
          </a:xfrm>
        </p:grpSpPr>
        <p:sp>
          <p:nvSpPr>
            <p:cNvPr id="382984" name="Rectangle 8"/>
            <p:cNvSpPr>
              <a:spLocks noChangeArrowheads="1"/>
            </p:cNvSpPr>
            <p:nvPr/>
          </p:nvSpPr>
          <p:spPr bwMode="auto">
            <a:xfrm>
              <a:off x="3864" y="1056"/>
              <a:ext cx="7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haploid</a:t>
              </a:r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>
              <a:off x="4224" y="1248"/>
              <a:ext cx="48" cy="288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86" name="Oval 10"/>
            <p:cNvSpPr>
              <a:spLocks noChangeArrowheads="1"/>
            </p:cNvSpPr>
            <p:nvPr/>
          </p:nvSpPr>
          <p:spPr bwMode="auto">
            <a:xfrm>
              <a:off x="3936" y="1536"/>
              <a:ext cx="768" cy="76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599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524500" cy="1143000"/>
          </a:xfrm>
        </p:spPr>
        <p:txBody>
          <a:bodyPr/>
          <a:lstStyle/>
          <a:p>
            <a:r>
              <a:rPr lang="en-US" dirty="0"/>
              <a:t>First vascular plants</a:t>
            </a:r>
          </a:p>
        </p:txBody>
      </p:sp>
      <p:sp>
        <p:nvSpPr>
          <p:cNvPr id="389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914400"/>
            <a:ext cx="4953000" cy="54848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900" dirty="0" err="1"/>
              <a:t>Pteridophytes</a:t>
            </a:r>
            <a:r>
              <a:rPr lang="en-US" sz="2900" dirty="0"/>
              <a:t>: ferns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vascular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water transport system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xylem, phloem, roots, leaves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swimming sperm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flagellated sperm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life cycle dominated by </a:t>
            </a:r>
            <a:br>
              <a:rPr lang="en-US" sz="2400" u="sng" dirty="0">
                <a:solidFill>
                  <a:srgbClr val="CC0000"/>
                </a:solidFill>
              </a:rPr>
            </a:br>
            <a:r>
              <a:rPr lang="en-US" sz="2400" u="sng" dirty="0" err="1">
                <a:solidFill>
                  <a:srgbClr val="CC0000"/>
                </a:solidFill>
              </a:rPr>
              <a:t>sporophyte</a:t>
            </a:r>
            <a:r>
              <a:rPr lang="en-US" sz="2400" u="sng" dirty="0">
                <a:solidFill>
                  <a:srgbClr val="CC0000"/>
                </a:solidFill>
              </a:rPr>
              <a:t> stage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leafy fern plant you</a:t>
            </a:r>
            <a:r>
              <a:rPr lang="en-US" dirty="0" smtClean="0"/>
              <a:t> know = diploid</a:t>
            </a:r>
            <a:endParaRPr lang="en-US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fragile independent gametophyte (</a:t>
            </a:r>
            <a:r>
              <a:rPr lang="en-US" u="sng" dirty="0" err="1">
                <a:solidFill>
                  <a:srgbClr val="CC0000"/>
                </a:solidFill>
              </a:rPr>
              <a:t>prothallus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spores</a:t>
            </a:r>
            <a:r>
              <a:rPr lang="en-US" sz="2400" dirty="0"/>
              <a:t> for reproduction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haploid cells which sprout </a:t>
            </a:r>
            <a:br>
              <a:rPr lang="en-US" dirty="0"/>
            </a:br>
            <a:r>
              <a:rPr lang="en-US" dirty="0"/>
              <a:t>to form gametophyte</a:t>
            </a:r>
          </a:p>
        </p:txBody>
      </p:sp>
      <p:pic>
        <p:nvPicPr>
          <p:cNvPr id="389122" name="Picture 2"/>
          <p:cNvPicPr>
            <a:picLocks noChangeAspect="1" noChangeArrowheads="1"/>
          </p:cNvPicPr>
          <p:nvPr/>
        </p:nvPicPr>
        <p:blipFill>
          <a:blip r:embed="rId3"/>
          <a:srcRect l="9000" r="9000"/>
          <a:stretch>
            <a:fillRect/>
          </a:stretch>
        </p:blipFill>
        <p:spPr bwMode="auto">
          <a:xfrm>
            <a:off x="5386388" y="960438"/>
            <a:ext cx="36576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9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8450" y="4349750"/>
            <a:ext cx="3657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0863" y="4275138"/>
            <a:ext cx="1219200" cy="1905000"/>
            <a:chOff x="3552" y="2693"/>
            <a:chExt cx="768" cy="1200"/>
          </a:xfrm>
        </p:grpSpPr>
        <p:sp>
          <p:nvSpPr>
            <p:cNvPr id="389130" name="Line 10"/>
            <p:cNvSpPr>
              <a:spLocks noChangeShapeType="1"/>
            </p:cNvSpPr>
            <p:nvPr/>
          </p:nvSpPr>
          <p:spPr bwMode="auto">
            <a:xfrm>
              <a:off x="3787" y="2693"/>
              <a:ext cx="96" cy="432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31" name="Oval 11"/>
            <p:cNvSpPr>
              <a:spLocks noChangeArrowheads="1"/>
            </p:cNvSpPr>
            <p:nvPr/>
          </p:nvSpPr>
          <p:spPr bwMode="auto">
            <a:xfrm>
              <a:off x="3552" y="3125"/>
              <a:ext cx="768" cy="76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019800" y="533400"/>
            <a:ext cx="3124200" cy="2941638"/>
            <a:chOff x="3792" y="336"/>
            <a:chExt cx="1968" cy="1853"/>
          </a:xfrm>
        </p:grpSpPr>
        <p:sp>
          <p:nvSpPr>
            <p:cNvPr id="389125" name="Rectangle 5"/>
            <p:cNvSpPr>
              <a:spLocks noChangeArrowheads="1"/>
            </p:cNvSpPr>
            <p:nvPr/>
          </p:nvSpPr>
          <p:spPr bwMode="auto">
            <a:xfrm>
              <a:off x="5067" y="336"/>
              <a:ext cx="6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diploid</a:t>
              </a:r>
            </a:p>
          </p:txBody>
        </p:sp>
        <p:sp>
          <p:nvSpPr>
            <p:cNvPr id="389126" name="Line 6"/>
            <p:cNvSpPr>
              <a:spLocks noChangeShapeType="1"/>
            </p:cNvSpPr>
            <p:nvPr/>
          </p:nvSpPr>
          <p:spPr bwMode="auto">
            <a:xfrm flipH="1">
              <a:off x="5088" y="557"/>
              <a:ext cx="288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32" name="Oval 12"/>
            <p:cNvSpPr>
              <a:spLocks noChangeArrowheads="1"/>
            </p:cNvSpPr>
            <p:nvPr/>
          </p:nvSpPr>
          <p:spPr bwMode="auto">
            <a:xfrm>
              <a:off x="3792" y="653"/>
              <a:ext cx="1536" cy="153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9137" name="Picture 17"/>
          <p:cNvPicPr>
            <a:picLocks noChangeAspect="1" noChangeArrowheads="1"/>
          </p:cNvPicPr>
          <p:nvPr/>
        </p:nvPicPr>
        <p:blipFill>
          <a:blip r:embed="rId5"/>
          <a:srcRect l="52582" b="7230"/>
          <a:stretch>
            <a:fillRect/>
          </a:stretch>
        </p:blipFill>
        <p:spPr bwMode="auto">
          <a:xfrm>
            <a:off x="7561263" y="3584575"/>
            <a:ext cx="1401762" cy="14620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122512">
                <a:alpha val="74998"/>
              </a:srgbClr>
            </a:outerShdw>
          </a:effectLst>
        </p:spPr>
      </p:pic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440363" y="3532188"/>
            <a:ext cx="3644900" cy="1584325"/>
            <a:chOff x="3427" y="2225"/>
            <a:chExt cx="2296" cy="998"/>
          </a:xfrm>
        </p:grpSpPr>
        <p:sp>
          <p:nvSpPr>
            <p:cNvPr id="389129" name="Rectangle 9"/>
            <p:cNvSpPr>
              <a:spLocks noChangeArrowheads="1"/>
            </p:cNvSpPr>
            <p:nvPr/>
          </p:nvSpPr>
          <p:spPr bwMode="auto">
            <a:xfrm>
              <a:off x="3427" y="2501"/>
              <a:ext cx="74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haploid</a:t>
              </a:r>
            </a:p>
          </p:txBody>
        </p:sp>
        <p:sp>
          <p:nvSpPr>
            <p:cNvPr id="389140" name="Line 20"/>
            <p:cNvSpPr>
              <a:spLocks noChangeShapeType="1"/>
            </p:cNvSpPr>
            <p:nvPr/>
          </p:nvSpPr>
          <p:spPr bwMode="auto">
            <a:xfrm>
              <a:off x="4128" y="2626"/>
              <a:ext cx="579" cy="63"/>
            </a:xfrm>
            <a:prstGeom prst="lin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141" name="Oval 21"/>
            <p:cNvSpPr>
              <a:spLocks noChangeArrowheads="1"/>
            </p:cNvSpPr>
            <p:nvPr/>
          </p:nvSpPr>
          <p:spPr bwMode="auto">
            <a:xfrm>
              <a:off x="4725" y="2225"/>
              <a:ext cx="998" cy="998"/>
            </a:xfrm>
            <a:prstGeom prst="ellipse">
              <a:avLst/>
            </a:prstGeom>
            <a:noFill/>
            <a:ln w="38100">
              <a:solidFill>
                <a:srgbClr val="FFCD1E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89145" name="Picture 25" descr="29-23x4-MatureSporangium"/>
          <p:cNvPicPr>
            <a:picLocks noChangeAspect="1" noChangeArrowheads="1"/>
          </p:cNvPicPr>
          <p:nvPr/>
        </p:nvPicPr>
        <p:blipFill>
          <a:blip r:embed="rId6"/>
          <a:srcRect l="36000" t="14639" r="15300" b="18633"/>
          <a:stretch>
            <a:fillRect/>
          </a:stretch>
        </p:blipFill>
        <p:spPr bwMode="auto">
          <a:xfrm>
            <a:off x="7727950" y="5554663"/>
            <a:ext cx="1235075" cy="11445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7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Alternation of generations</a:t>
            </a:r>
          </a:p>
        </p:txBody>
      </p:sp>
      <p:sp>
        <p:nvSpPr>
          <p:cNvPr id="54784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1147834"/>
            <a:ext cx="8440738" cy="1905000"/>
          </a:xfrm>
          <a:noFill/>
          <a:ln/>
        </p:spPr>
        <p:txBody>
          <a:bodyPr rIns="0"/>
          <a:lstStyle/>
          <a:p>
            <a:pPr>
              <a:buClrTx/>
            </a:pPr>
            <a:r>
              <a:rPr lang="en-US" dirty="0"/>
              <a:t>Fern gametophyte (1n)</a:t>
            </a:r>
          </a:p>
          <a:p>
            <a:pPr lvl="1">
              <a:buClrTx/>
            </a:pPr>
            <a:r>
              <a:rPr lang="en-US" dirty="0"/>
              <a:t>small haploid plant which produces gametes</a:t>
            </a:r>
          </a:p>
          <a:p>
            <a:pPr lvl="1"/>
            <a:r>
              <a:rPr lang="en-US" u="sng" dirty="0" err="1">
                <a:solidFill>
                  <a:srgbClr val="CC0000"/>
                </a:solidFill>
              </a:rPr>
              <a:t>homospory</a:t>
            </a:r>
            <a:r>
              <a:rPr lang="en-US" dirty="0"/>
              <a:t>: male &amp; female on same plant</a:t>
            </a:r>
          </a:p>
        </p:txBody>
      </p:sp>
      <p:pic>
        <p:nvPicPr>
          <p:cNvPr id="547844" name="Picture 1028"/>
          <p:cNvPicPr>
            <a:picLocks noChangeAspect="1" noChangeArrowheads="1"/>
          </p:cNvPicPr>
          <p:nvPr/>
        </p:nvPicPr>
        <p:blipFill>
          <a:blip r:embed="rId3"/>
          <a:srcRect b="7201"/>
          <a:stretch>
            <a:fillRect/>
          </a:stretch>
        </p:blipFill>
        <p:spPr bwMode="auto">
          <a:xfrm>
            <a:off x="838200" y="2895600"/>
            <a:ext cx="784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7845" name="Rectangle 1029"/>
          <p:cNvSpPr>
            <a:spLocks noChangeArrowheads="1"/>
          </p:cNvSpPr>
          <p:nvPr/>
        </p:nvSpPr>
        <p:spPr bwMode="auto">
          <a:xfrm>
            <a:off x="6759575" y="3856038"/>
            <a:ext cx="1355725" cy="304800"/>
          </a:xfrm>
          <a:prstGeom prst="rect">
            <a:avLst/>
          </a:pr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archegonia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47846" name="Rectangle 1030"/>
          <p:cNvSpPr>
            <a:spLocks noChangeArrowheads="1"/>
          </p:cNvSpPr>
          <p:nvPr/>
        </p:nvSpPr>
        <p:spPr bwMode="auto">
          <a:xfrm>
            <a:off x="5116513" y="5776913"/>
            <a:ext cx="1214437" cy="3048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antheridia</a:t>
            </a:r>
            <a:endParaRPr lang="en-US" b="1" dirty="0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76" name="Rectangle 1036"/>
          <p:cNvSpPr>
            <a:spLocks noChangeArrowheads="1"/>
          </p:cNvSpPr>
          <p:nvPr/>
        </p:nvSpPr>
        <p:spPr bwMode="auto">
          <a:xfrm>
            <a:off x="0" y="6275388"/>
            <a:ext cx="2135188" cy="582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866" name="Rectangle 1026"/>
          <p:cNvSpPr>
            <a:spLocks noChangeArrowheads="1"/>
          </p:cNvSpPr>
          <p:nvPr/>
        </p:nvSpPr>
        <p:spPr bwMode="auto">
          <a:xfrm>
            <a:off x="7246938" y="2895600"/>
            <a:ext cx="11826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diploid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54886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Alternation of generations</a:t>
            </a:r>
          </a:p>
        </p:txBody>
      </p:sp>
      <p:pic>
        <p:nvPicPr>
          <p:cNvPr id="548868" name="Picture 1028"/>
          <p:cNvPicPr>
            <a:picLocks noChangeAspect="1" noChangeArrowheads="1"/>
          </p:cNvPicPr>
          <p:nvPr/>
        </p:nvPicPr>
        <p:blipFill>
          <a:blip r:embed="rId3"/>
          <a:srcRect b="4466"/>
          <a:stretch>
            <a:fillRect/>
          </a:stretch>
        </p:blipFill>
        <p:spPr bwMode="auto">
          <a:xfrm>
            <a:off x="1676400" y="1390650"/>
            <a:ext cx="5562600" cy="5086350"/>
          </a:xfrm>
          <a:prstGeom prst="rect">
            <a:avLst/>
          </a:prstGeom>
          <a:noFill/>
        </p:spPr>
      </p:pic>
      <p:sp>
        <p:nvSpPr>
          <p:cNvPr id="548869" name="Rectangle 1029"/>
          <p:cNvSpPr>
            <a:spLocks noChangeArrowheads="1"/>
          </p:cNvSpPr>
          <p:nvPr/>
        </p:nvSpPr>
        <p:spPr bwMode="auto">
          <a:xfrm>
            <a:off x="7189788" y="4876800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haploid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548870" name="Picture 1030"/>
          <p:cNvPicPr>
            <a:picLocks noChangeAspect="1" noChangeArrowheads="1"/>
          </p:cNvPicPr>
          <p:nvPr/>
        </p:nvPicPr>
        <p:blipFill>
          <a:blip r:embed="rId4"/>
          <a:srcRect l="16200" t="6870" r="16200" b="6870"/>
          <a:stretch>
            <a:fillRect/>
          </a:stretch>
        </p:blipFill>
        <p:spPr bwMode="auto">
          <a:xfrm>
            <a:off x="6403975" y="1271588"/>
            <a:ext cx="19748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48871" name="Picture 1031"/>
          <p:cNvPicPr>
            <a:picLocks noChangeAspect="1" noChangeArrowheads="1"/>
          </p:cNvPicPr>
          <p:nvPr/>
        </p:nvPicPr>
        <p:blipFill>
          <a:blip r:embed="rId5"/>
          <a:srcRect l="9000" t="6767" r="9000" b="13535"/>
          <a:stretch>
            <a:fillRect/>
          </a:stretch>
        </p:blipFill>
        <p:spPr bwMode="auto">
          <a:xfrm>
            <a:off x="6400800" y="5334000"/>
            <a:ext cx="1974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48872" name="Picture 1032"/>
          <p:cNvPicPr>
            <a:picLocks noChangeAspect="1" noChangeArrowheads="1"/>
          </p:cNvPicPr>
          <p:nvPr/>
        </p:nvPicPr>
        <p:blipFill>
          <a:blip r:embed="rId6"/>
          <a:srcRect l="52582" b="7230"/>
          <a:stretch>
            <a:fillRect/>
          </a:stretch>
        </p:blipFill>
        <p:spPr bwMode="auto">
          <a:xfrm>
            <a:off x="874713" y="4830763"/>
            <a:ext cx="1801812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22512">
                <a:alpha val="74998"/>
              </a:srgbClr>
            </a:outerShdw>
          </a:effectLst>
        </p:spPr>
      </p:pic>
      <p:sp>
        <p:nvSpPr>
          <p:cNvPr id="548873" name="Rectangle 1033"/>
          <p:cNvSpPr>
            <a:spLocks noChangeArrowheads="1"/>
          </p:cNvSpPr>
          <p:nvPr/>
        </p:nvSpPr>
        <p:spPr bwMode="auto">
          <a:xfrm>
            <a:off x="20638" y="4143375"/>
            <a:ext cx="2344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CC0000"/>
                </a:solidFill>
              </a:rPr>
              <a:t>produces male </a:t>
            </a:r>
            <a:br>
              <a:rPr lang="en-US" sz="2000" b="1">
                <a:solidFill>
                  <a:srgbClr val="CC0000"/>
                </a:solidFill>
              </a:rPr>
            </a:br>
            <a:r>
              <a:rPr lang="en-US" sz="2000" b="1">
                <a:solidFill>
                  <a:srgbClr val="CC0000"/>
                </a:solidFill>
              </a:rPr>
              <a:t>&amp; female gametes</a:t>
            </a:r>
          </a:p>
        </p:txBody>
      </p:sp>
      <p:sp>
        <p:nvSpPr>
          <p:cNvPr id="548874" name="Rectangle 1034"/>
          <p:cNvSpPr>
            <a:spLocks noChangeArrowheads="1"/>
          </p:cNvSpPr>
          <p:nvPr/>
        </p:nvSpPr>
        <p:spPr bwMode="auto">
          <a:xfrm>
            <a:off x="1454150" y="4924425"/>
            <a:ext cx="1355725" cy="304800"/>
          </a:xfrm>
          <a:prstGeom prst="rect">
            <a:avLst/>
          </a:prstGeom>
          <a:solidFill>
            <a:srgbClr val="FF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archegonia</a:t>
            </a:r>
            <a:endParaRPr lang="en-US" b="1">
              <a:solidFill>
                <a:srgbClr val="0F116A"/>
              </a:solidFill>
            </a:endParaRPr>
          </a:p>
        </p:txBody>
      </p:sp>
      <p:sp>
        <p:nvSpPr>
          <p:cNvPr id="548875" name="Rectangle 1035"/>
          <p:cNvSpPr>
            <a:spLocks noChangeArrowheads="1"/>
          </p:cNvSpPr>
          <p:nvPr/>
        </p:nvSpPr>
        <p:spPr bwMode="auto">
          <a:xfrm>
            <a:off x="161925" y="6215063"/>
            <a:ext cx="1214438" cy="304800"/>
          </a:xfrm>
          <a:prstGeom prst="rect">
            <a:avLst/>
          </a:prstGeom>
          <a:solidFill>
            <a:schemeClr val="fol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antheridia</a:t>
            </a:r>
            <a:endParaRPr lang="en-US" b="1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seed plants</a:t>
            </a:r>
          </a:p>
        </p:txBody>
      </p:sp>
      <p:sp>
        <p:nvSpPr>
          <p:cNvPr id="397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315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Gymnosperm: conifers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vascular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heterospory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 sz="2000"/>
              <a:t>male vs. female gametophytes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seeds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 sz="2000"/>
              <a:t>naked seeds (no fruit)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pollen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 sz="2000"/>
              <a:t>contain male gametophyte</a:t>
            </a:r>
          </a:p>
          <a:p>
            <a:pPr lvl="1">
              <a:lnSpc>
                <a:spcPct val="90000"/>
              </a:lnSpc>
            </a:pPr>
            <a:r>
              <a:rPr lang="en-US" sz="2400" u="sng">
                <a:solidFill>
                  <a:srgbClr val="CC0000"/>
                </a:solidFill>
              </a:rPr>
              <a:t>life cycle dominated by sporophyte stage</a:t>
            </a:r>
            <a:endParaRPr lang="en-US" sz="2400"/>
          </a:p>
          <a:p>
            <a:pPr marL="1085850" lvl="2">
              <a:lnSpc>
                <a:spcPct val="90000"/>
              </a:lnSpc>
            </a:pPr>
            <a:r>
              <a:rPr lang="en-US" sz="2000"/>
              <a:t>coniferous trees you are familiar with are diploid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reduced (microscopic) gametophyte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reduction of gametophyte protects delicate egg &amp; embryo in protective sporophyte</a:t>
            </a:r>
          </a:p>
          <a:p>
            <a:pPr marL="1428750" lvl="3">
              <a:lnSpc>
                <a:spcPct val="90000"/>
              </a:lnSpc>
            </a:pPr>
            <a:r>
              <a:rPr lang="en-US" sz="1800"/>
              <a:t>protected from drought &amp; UV radiation</a:t>
            </a:r>
          </a:p>
        </p:txBody>
      </p:sp>
      <p:pic>
        <p:nvPicPr>
          <p:cNvPr id="397316" name="Picture 4" descr="30-03-PineSeed"/>
          <p:cNvPicPr>
            <a:picLocks noChangeAspect="1" noChangeArrowheads="1"/>
          </p:cNvPicPr>
          <p:nvPr/>
        </p:nvPicPr>
        <p:blipFill>
          <a:blip r:embed="rId3"/>
          <a:srcRect l="29279" t="37964" r="33272" b="26183"/>
          <a:stretch>
            <a:fillRect/>
          </a:stretch>
        </p:blipFill>
        <p:spPr bwMode="auto">
          <a:xfrm>
            <a:off x="7021513" y="2590800"/>
            <a:ext cx="1817687" cy="1768475"/>
          </a:xfrm>
          <a:prstGeom prst="rect">
            <a:avLst/>
          </a:prstGeom>
          <a:noFill/>
          <a:ln w="9525">
            <a:solidFill>
              <a:srgbClr val="006604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97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1000"/>
            <a:ext cx="2133600" cy="2093913"/>
          </a:xfrm>
          <a:prstGeom prst="rect">
            <a:avLst/>
          </a:prstGeom>
          <a:noFill/>
          <a:ln w="9525">
            <a:solidFill>
              <a:srgbClr val="006604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10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Macintosh PowerPoint</Application>
  <PresentationFormat>On-screen Show (4:3)</PresentationFormat>
  <Paragraphs>206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Evolution of Land Plants</vt:lpstr>
      <vt:lpstr>Plant Diversity</vt:lpstr>
      <vt:lpstr>Animal vs. Plant life cycle</vt:lpstr>
      <vt:lpstr>First land plants</vt:lpstr>
      <vt:lpstr>First vascular plants</vt:lpstr>
      <vt:lpstr>Alternation of generations</vt:lpstr>
      <vt:lpstr>Alternation of generations</vt:lpstr>
      <vt:lpstr>First seed plants</vt:lpstr>
      <vt:lpstr>PowerPoint Presentation</vt:lpstr>
      <vt:lpstr>Pollen</vt:lpstr>
      <vt:lpstr>Angiosperm life cycle</vt:lpstr>
      <vt:lpstr>Flower </vt:lpstr>
      <vt:lpstr>Co-evolution: flowers &amp; pollinators</vt:lpstr>
      <vt:lpstr>Seed &amp; Plant embryo</vt:lpstr>
      <vt:lpstr>Monocots &amp; dicots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seed plants</dc:title>
  <dc:creator>Plano High School</dc:creator>
  <cp:lastModifiedBy>Plano High School</cp:lastModifiedBy>
  <cp:revision>4</cp:revision>
  <dcterms:created xsi:type="dcterms:W3CDTF">2017-05-25T14:17:29Z</dcterms:created>
  <dcterms:modified xsi:type="dcterms:W3CDTF">2017-05-25T14:28:38Z</dcterms:modified>
</cp:coreProperties>
</file>