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6" d="100"/>
          <a:sy n="56" d="100"/>
        </p:scale>
        <p:origin x="-90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0961BE-09A7-4042-BC0B-466814FD6059}" type="datetimeFigureOut">
              <a:rPr lang="en-US" smtClean="0"/>
              <a:t>5/25/17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62BEE58-1D75-824A-912A-1D9D44DD49C7}" type="slidenum">
              <a:rPr lang="en-US" smtClean="0"/>
              <a:t>‹#›</a:t>
            </a:fld>
            <a:endParaRPr lang="en-US"/>
          </a:p>
        </p:txBody>
      </p:sp>
    </p:spTree>
    <p:extLst>
      <p:ext uri="{BB962C8B-B14F-4D97-AF65-F5344CB8AC3E}">
        <p14:creationId xmlns:p14="http://schemas.microsoft.com/office/powerpoint/2010/main" val="397533142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EC2F9306-2456-8447-9408-BB55779EFB18}" type="slidenum">
              <a:rPr lang="en-US"/>
              <a:pPr/>
              <a:t>1</a:t>
            </a:fld>
            <a:endParaRPr lang="en-US"/>
          </a:p>
        </p:txBody>
      </p:sp>
      <p:sp>
        <p:nvSpPr>
          <p:cNvPr id="37478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37478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0CCA0B0-5263-9744-962B-8513A9EFBA17}" type="slidenum">
              <a:rPr lang="en-US"/>
              <a:pPr/>
              <a:t>8</a:t>
            </a:fld>
            <a:endParaRPr lang="en-US"/>
          </a:p>
        </p:txBody>
      </p:sp>
      <p:sp>
        <p:nvSpPr>
          <p:cNvPr id="403458" name="Rectangle 2"/>
          <p:cNvSpPr>
            <a:spLocks noGrp="1" noRot="1" noChangeAspect="1" noChangeArrowheads="1" noTextEdit="1"/>
          </p:cNvSpPr>
          <p:nvPr>
            <p:ph type="sldImg"/>
          </p:nvPr>
        </p:nvSpPr>
        <p:spPr>
          <a:ln/>
        </p:spPr>
      </p:sp>
      <p:sp>
        <p:nvSpPr>
          <p:cNvPr id="403459" name="Rectangle 3"/>
          <p:cNvSpPr>
            <a:spLocks noGrp="1" noChangeArrowheads="1"/>
          </p:cNvSpPr>
          <p:nvPr>
            <p:ph type="body" idx="1"/>
          </p:nvPr>
        </p:nvSpPr>
        <p:spPr/>
        <p:txBody>
          <a:bodyPr/>
          <a:lstStyle/>
          <a:p>
            <a:r>
              <a:rPr lang="en-US" sz="1200"/>
              <a:t>Lichens grow in the leftover spots of the natural world that are too harsh or limited for most other organisms. They are pioneers on bare rock, desert sand, cleared soil , dead wood, animal bones, rusty metal, and living bark. Able to shut down metabolically during periods of unfavorable conditions, they can survive extremes of heat, cold, and drought.</a:t>
            </a:r>
          </a:p>
          <a:p>
            <a:r>
              <a:rPr lang="en-US" sz="1200"/>
              <a:t>As adaptations for life in marginal habitats, lichens produce an arsenal of more than 500 unique biochemical compounds that serve to control light exposure, repel herbivores, kill attacking microbes, and discourage competition from plants. Among these are many pigments and antibiotics that have made lichens very useful to people in traditional societies.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e</a:t>
            </a:r>
            <a:endParaRPr lang="en-US" dirty="0"/>
          </a:p>
        </p:txBody>
      </p:sp>
      <p:sp>
        <p:nvSpPr>
          <p:cNvPr id="4" name="Slide Number Placeholder 3"/>
          <p:cNvSpPr>
            <a:spLocks noGrp="1"/>
          </p:cNvSpPr>
          <p:nvPr>
            <p:ph type="sldNum" sz="quarter" idx="10"/>
          </p:nvPr>
        </p:nvSpPr>
        <p:spPr/>
        <p:txBody>
          <a:bodyPr/>
          <a:lstStyle/>
          <a:p>
            <a:fld id="{A1C6701D-DE88-7648-ABA3-ACF6C77F196F}" type="slidenum">
              <a:rPr lang="en-US" smtClean="0"/>
              <a:pPr/>
              <a:t>21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c</a:t>
            </a:r>
            <a:endParaRPr lang="en-US" dirty="0"/>
          </a:p>
        </p:txBody>
      </p:sp>
      <p:sp>
        <p:nvSpPr>
          <p:cNvPr id="4" name="Slide Number Placeholder 3"/>
          <p:cNvSpPr>
            <a:spLocks noGrp="1"/>
          </p:cNvSpPr>
          <p:nvPr>
            <p:ph type="sldNum" sz="quarter" idx="10"/>
          </p:nvPr>
        </p:nvSpPr>
        <p:spPr/>
        <p:txBody>
          <a:bodyPr/>
          <a:lstStyle/>
          <a:p>
            <a:fld id="{A1C6701D-DE88-7648-ABA3-ACF6C77F196F}"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B2E4C9-EB02-9641-A181-80DF48D8BC4B}"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E703A-6708-384E-94FE-AAC215D8E375}" type="slidenum">
              <a:rPr lang="en-US" smtClean="0"/>
              <a:t>‹#›</a:t>
            </a:fld>
            <a:endParaRPr lang="en-US"/>
          </a:p>
        </p:txBody>
      </p:sp>
    </p:spTree>
    <p:extLst>
      <p:ext uri="{BB962C8B-B14F-4D97-AF65-F5344CB8AC3E}">
        <p14:creationId xmlns:p14="http://schemas.microsoft.com/office/powerpoint/2010/main" val="2947181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2E4C9-EB02-9641-A181-80DF48D8BC4B}"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E703A-6708-384E-94FE-AAC215D8E375}" type="slidenum">
              <a:rPr lang="en-US" smtClean="0"/>
              <a:t>‹#›</a:t>
            </a:fld>
            <a:endParaRPr lang="en-US"/>
          </a:p>
        </p:txBody>
      </p:sp>
    </p:spTree>
    <p:extLst>
      <p:ext uri="{BB962C8B-B14F-4D97-AF65-F5344CB8AC3E}">
        <p14:creationId xmlns:p14="http://schemas.microsoft.com/office/powerpoint/2010/main" val="3005574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2E4C9-EB02-9641-A181-80DF48D8BC4B}"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E703A-6708-384E-94FE-AAC215D8E375}" type="slidenum">
              <a:rPr lang="en-US" smtClean="0"/>
              <a:t>‹#›</a:t>
            </a:fld>
            <a:endParaRPr lang="en-US"/>
          </a:p>
        </p:txBody>
      </p:sp>
    </p:spTree>
    <p:extLst>
      <p:ext uri="{BB962C8B-B14F-4D97-AF65-F5344CB8AC3E}">
        <p14:creationId xmlns:p14="http://schemas.microsoft.com/office/powerpoint/2010/main" val="302246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B2E4C9-EB02-9641-A181-80DF48D8BC4B}"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E703A-6708-384E-94FE-AAC215D8E375}" type="slidenum">
              <a:rPr lang="en-US" smtClean="0"/>
              <a:t>‹#›</a:t>
            </a:fld>
            <a:endParaRPr lang="en-US"/>
          </a:p>
        </p:txBody>
      </p:sp>
    </p:spTree>
    <p:extLst>
      <p:ext uri="{BB962C8B-B14F-4D97-AF65-F5344CB8AC3E}">
        <p14:creationId xmlns:p14="http://schemas.microsoft.com/office/powerpoint/2010/main" val="604237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B2E4C9-EB02-9641-A181-80DF48D8BC4B}" type="datetimeFigureOut">
              <a:rPr lang="en-US" smtClean="0"/>
              <a:t>5/25/17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AE703A-6708-384E-94FE-AAC215D8E375}" type="slidenum">
              <a:rPr lang="en-US" smtClean="0"/>
              <a:t>‹#›</a:t>
            </a:fld>
            <a:endParaRPr lang="en-US"/>
          </a:p>
        </p:txBody>
      </p:sp>
    </p:spTree>
    <p:extLst>
      <p:ext uri="{BB962C8B-B14F-4D97-AF65-F5344CB8AC3E}">
        <p14:creationId xmlns:p14="http://schemas.microsoft.com/office/powerpoint/2010/main" val="2418571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B2E4C9-EB02-9641-A181-80DF48D8BC4B}"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E703A-6708-384E-94FE-AAC215D8E375}" type="slidenum">
              <a:rPr lang="en-US" smtClean="0"/>
              <a:t>‹#›</a:t>
            </a:fld>
            <a:endParaRPr lang="en-US"/>
          </a:p>
        </p:txBody>
      </p:sp>
    </p:spTree>
    <p:extLst>
      <p:ext uri="{BB962C8B-B14F-4D97-AF65-F5344CB8AC3E}">
        <p14:creationId xmlns:p14="http://schemas.microsoft.com/office/powerpoint/2010/main" val="273206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B2E4C9-EB02-9641-A181-80DF48D8BC4B}" type="datetimeFigureOut">
              <a:rPr lang="en-US" smtClean="0"/>
              <a:t>5/25/17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AE703A-6708-384E-94FE-AAC215D8E375}" type="slidenum">
              <a:rPr lang="en-US" smtClean="0"/>
              <a:t>‹#›</a:t>
            </a:fld>
            <a:endParaRPr lang="en-US"/>
          </a:p>
        </p:txBody>
      </p:sp>
    </p:spTree>
    <p:extLst>
      <p:ext uri="{BB962C8B-B14F-4D97-AF65-F5344CB8AC3E}">
        <p14:creationId xmlns:p14="http://schemas.microsoft.com/office/powerpoint/2010/main" val="50594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B2E4C9-EB02-9641-A181-80DF48D8BC4B}" type="datetimeFigureOut">
              <a:rPr lang="en-US" smtClean="0"/>
              <a:t>5/25/17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AE703A-6708-384E-94FE-AAC215D8E375}" type="slidenum">
              <a:rPr lang="en-US" smtClean="0"/>
              <a:t>‹#›</a:t>
            </a:fld>
            <a:endParaRPr lang="en-US"/>
          </a:p>
        </p:txBody>
      </p:sp>
    </p:spTree>
    <p:extLst>
      <p:ext uri="{BB962C8B-B14F-4D97-AF65-F5344CB8AC3E}">
        <p14:creationId xmlns:p14="http://schemas.microsoft.com/office/powerpoint/2010/main" val="2526546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2E4C9-EB02-9641-A181-80DF48D8BC4B}" type="datetimeFigureOut">
              <a:rPr lang="en-US" smtClean="0"/>
              <a:t>5/25/17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AE703A-6708-384E-94FE-AAC215D8E375}" type="slidenum">
              <a:rPr lang="en-US" smtClean="0"/>
              <a:t>‹#›</a:t>
            </a:fld>
            <a:endParaRPr lang="en-US"/>
          </a:p>
        </p:txBody>
      </p:sp>
    </p:spTree>
    <p:extLst>
      <p:ext uri="{BB962C8B-B14F-4D97-AF65-F5344CB8AC3E}">
        <p14:creationId xmlns:p14="http://schemas.microsoft.com/office/powerpoint/2010/main" val="9008681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2E4C9-EB02-9641-A181-80DF48D8BC4B}"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E703A-6708-384E-94FE-AAC215D8E375}" type="slidenum">
              <a:rPr lang="en-US" smtClean="0"/>
              <a:t>‹#›</a:t>
            </a:fld>
            <a:endParaRPr lang="en-US"/>
          </a:p>
        </p:txBody>
      </p:sp>
    </p:spTree>
    <p:extLst>
      <p:ext uri="{BB962C8B-B14F-4D97-AF65-F5344CB8AC3E}">
        <p14:creationId xmlns:p14="http://schemas.microsoft.com/office/powerpoint/2010/main" val="418657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B2E4C9-EB02-9641-A181-80DF48D8BC4B}" type="datetimeFigureOut">
              <a:rPr lang="en-US" smtClean="0"/>
              <a:t>5/25/17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AE703A-6708-384E-94FE-AAC215D8E375}" type="slidenum">
              <a:rPr lang="en-US" smtClean="0"/>
              <a:t>‹#›</a:t>
            </a:fld>
            <a:endParaRPr lang="en-US"/>
          </a:p>
        </p:txBody>
      </p:sp>
    </p:spTree>
    <p:extLst>
      <p:ext uri="{BB962C8B-B14F-4D97-AF65-F5344CB8AC3E}">
        <p14:creationId xmlns:p14="http://schemas.microsoft.com/office/powerpoint/2010/main" val="38832865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B2E4C9-EB02-9641-A181-80DF48D8BC4B}" type="datetimeFigureOut">
              <a:rPr lang="en-US" smtClean="0"/>
              <a:t>5/25/17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AE703A-6708-384E-94FE-AAC215D8E375}" type="slidenum">
              <a:rPr lang="en-US" smtClean="0"/>
              <a:t>‹#›</a:t>
            </a:fld>
            <a:endParaRPr lang="en-US"/>
          </a:p>
        </p:txBody>
      </p:sp>
    </p:spTree>
    <p:extLst>
      <p:ext uri="{BB962C8B-B14F-4D97-AF65-F5344CB8AC3E}">
        <p14:creationId xmlns:p14="http://schemas.microsoft.com/office/powerpoint/2010/main" val="1261276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 Id="rId3"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4" Type="http://schemas.openxmlformats.org/officeDocument/2006/relationships/image" Target="../media/image40.png"/><Relationship Id="rId1" Type="http://schemas.microsoft.com/office/2007/relationships/media" Target="file://localhost/Users/Administrator/Desktop/Franks/AP/Diversity/Cordyceps-%20attack%20of%20the%20killer%20fungi%20-%20Planet%20Earth%20Attenborough%20BBC%20wildlife.mp4" TargetMode="External"/><Relationship Id="rId2" Type="http://schemas.openxmlformats.org/officeDocument/2006/relationships/video" Target="file://localhost/Users/Administrator/Desktop/Franks/AP/Diversity/Cordyceps-%20attack%20of%20the%20killer%20fungi%20-%20Planet%20Earth%20Attenborough%20BBC%20wildlife.mp4"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jpeg"/><Relationship Id="rId5"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69"/>
          <p:cNvSpPr>
            <a:spLocks noGrp="1" noChangeArrowheads="1"/>
          </p:cNvSpPr>
          <p:nvPr>
            <p:ph type="dt" sz="quarter" idx="4294967295"/>
          </p:nvPr>
        </p:nvSpPr>
        <p:spPr>
          <a:xfrm>
            <a:off x="6934200" y="6264275"/>
            <a:ext cx="1524000" cy="457200"/>
          </a:xfrm>
          <a:prstGeom prst="rect">
            <a:avLst/>
          </a:prstGeom>
          <a:ln/>
        </p:spPr>
        <p:txBody>
          <a:bodyPr/>
          <a:lstStyle/>
          <a:p>
            <a:r>
              <a:rPr lang="en-US"/>
              <a:t>2007-2008</a:t>
            </a:r>
            <a:endParaRPr lang="en-US" b="0"/>
          </a:p>
        </p:txBody>
      </p:sp>
      <p:pic>
        <p:nvPicPr>
          <p:cNvPr id="373792" name="Picture 32"/>
          <p:cNvPicPr>
            <a:picLocks noChangeAspect="1" noChangeArrowheads="1"/>
          </p:cNvPicPr>
          <p:nvPr/>
        </p:nvPicPr>
        <p:blipFill>
          <a:blip r:embed="rId3" cstate="screen"/>
          <a:srcRect/>
          <a:stretch>
            <a:fillRect/>
          </a:stretch>
        </p:blipFill>
        <p:spPr bwMode="auto">
          <a:xfrm>
            <a:off x="0" y="366713"/>
            <a:ext cx="4922838" cy="2265362"/>
          </a:xfrm>
          <a:prstGeom prst="rect">
            <a:avLst/>
          </a:prstGeom>
          <a:ln>
            <a:noFill/>
          </a:ln>
          <a:effectLst>
            <a:outerShdw blurRad="292100" dist="139700" dir="2700000" algn="tl" rotWithShape="0">
              <a:srgbClr val="333333">
                <a:alpha val="65000"/>
              </a:srgbClr>
            </a:outerShdw>
          </a:effectLst>
        </p:spPr>
      </p:pic>
      <p:grpSp>
        <p:nvGrpSpPr>
          <p:cNvPr id="2" name="Group 3"/>
          <p:cNvGrpSpPr>
            <a:grpSpLocks/>
          </p:cNvGrpSpPr>
          <p:nvPr/>
        </p:nvGrpSpPr>
        <p:grpSpPr bwMode="auto">
          <a:xfrm>
            <a:off x="5068888" y="4725988"/>
            <a:ext cx="4025900" cy="2132012"/>
            <a:chOff x="3189" y="2913"/>
            <a:chExt cx="2536" cy="1343"/>
          </a:xfrm>
        </p:grpSpPr>
        <p:grpSp>
          <p:nvGrpSpPr>
            <p:cNvPr id="3" name="Group 4"/>
            <p:cNvGrpSpPr>
              <a:grpSpLocks/>
            </p:cNvGrpSpPr>
            <p:nvPr/>
          </p:nvGrpSpPr>
          <p:grpSpPr bwMode="auto">
            <a:xfrm>
              <a:off x="3189" y="2913"/>
              <a:ext cx="2536" cy="1311"/>
              <a:chOff x="3189" y="2913"/>
              <a:chExt cx="2536" cy="1311"/>
            </a:xfrm>
          </p:grpSpPr>
          <p:pic>
            <p:nvPicPr>
              <p:cNvPr id="373765" name="Picture 5"/>
              <p:cNvPicPr>
                <a:picLocks noChangeAspect="1" noChangeArrowheads="1"/>
              </p:cNvPicPr>
              <p:nvPr/>
            </p:nvPicPr>
            <p:blipFill>
              <a:blip r:embed="rId4" cstate="screen"/>
              <a:srcRect/>
              <a:stretch>
                <a:fillRect/>
              </a:stretch>
            </p:blipFill>
            <p:spPr bwMode="auto">
              <a:xfrm>
                <a:off x="3264" y="2992"/>
                <a:ext cx="2352" cy="1232"/>
              </a:xfrm>
              <a:prstGeom prst="rect">
                <a:avLst/>
              </a:prstGeom>
              <a:noFill/>
            </p:spPr>
          </p:pic>
          <p:grpSp>
            <p:nvGrpSpPr>
              <p:cNvPr id="4" name="Group 6"/>
              <p:cNvGrpSpPr>
                <a:grpSpLocks/>
              </p:cNvGrpSpPr>
              <p:nvPr/>
            </p:nvGrpSpPr>
            <p:grpSpPr bwMode="auto">
              <a:xfrm>
                <a:off x="3189" y="2913"/>
                <a:ext cx="820" cy="436"/>
                <a:chOff x="2222" y="2927"/>
                <a:chExt cx="820" cy="436"/>
              </a:xfrm>
            </p:grpSpPr>
            <p:sp>
              <p:nvSpPr>
                <p:cNvPr id="373767" name="Rectangle 7"/>
                <p:cNvSpPr>
                  <a:spLocks noChangeArrowheads="1"/>
                </p:cNvSpPr>
                <p:nvPr/>
              </p:nvSpPr>
              <p:spPr bwMode="auto">
                <a:xfrm>
                  <a:off x="2222" y="2927"/>
                  <a:ext cx="820" cy="436"/>
                </a:xfrm>
                <a:prstGeom prst="rect">
                  <a:avLst/>
                </a:prstGeom>
                <a:solidFill>
                  <a:srgbClr val="FFCC18"/>
                </a:solidFill>
                <a:ln w="9525">
                  <a:solidFill>
                    <a:schemeClr val="tx1"/>
                  </a:solidFill>
                  <a:miter lim="800000"/>
                  <a:headEnd/>
                  <a:tailEnd/>
                </a:ln>
                <a:effectLst/>
              </p:spPr>
              <p:txBody>
                <a:bodyPr wrap="none" anchor="ctr">
                  <a:prstTxWarp prst="textNoShape">
                    <a:avLst/>
                  </a:prstTxWarp>
                </a:bodyPr>
                <a:lstStyle/>
                <a:p>
                  <a:endParaRPr lang="en-US"/>
                </a:p>
              </p:txBody>
            </p:sp>
            <p:sp>
              <p:nvSpPr>
                <p:cNvPr id="373768" name="Rectangle 8"/>
                <p:cNvSpPr>
                  <a:spLocks noChangeArrowheads="1"/>
                </p:cNvSpPr>
                <p:nvPr/>
              </p:nvSpPr>
              <p:spPr bwMode="auto">
                <a:xfrm>
                  <a:off x="2444" y="3063"/>
                  <a:ext cx="379" cy="196"/>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200" b="1">
                      <a:solidFill>
                        <a:srgbClr val="000000"/>
                      </a:solidFill>
                    </a:rPr>
                    <a:t>Domain</a:t>
                  </a:r>
                </a:p>
                <a:p>
                  <a:pPr>
                    <a:lnSpc>
                      <a:spcPct val="85000"/>
                    </a:lnSpc>
                  </a:pPr>
                  <a:r>
                    <a:rPr lang="en-US" sz="1200" b="1">
                      <a:solidFill>
                        <a:srgbClr val="000000"/>
                      </a:solidFill>
                    </a:rPr>
                    <a:t>Bacteria</a:t>
                  </a:r>
                  <a:endParaRPr lang="en-US" sz="1200"/>
                </a:p>
              </p:txBody>
            </p:sp>
          </p:grpSp>
          <p:grpSp>
            <p:nvGrpSpPr>
              <p:cNvPr id="5" name="Group 9"/>
              <p:cNvGrpSpPr>
                <a:grpSpLocks/>
              </p:cNvGrpSpPr>
              <p:nvPr/>
            </p:nvGrpSpPr>
            <p:grpSpPr bwMode="auto">
              <a:xfrm>
                <a:off x="4047" y="2913"/>
                <a:ext cx="820" cy="436"/>
                <a:chOff x="2222" y="2927"/>
                <a:chExt cx="820" cy="436"/>
              </a:xfrm>
            </p:grpSpPr>
            <p:sp>
              <p:nvSpPr>
                <p:cNvPr id="373770" name="Rectangle 10"/>
                <p:cNvSpPr>
                  <a:spLocks noChangeArrowheads="1"/>
                </p:cNvSpPr>
                <p:nvPr/>
              </p:nvSpPr>
              <p:spPr bwMode="auto">
                <a:xfrm>
                  <a:off x="2222" y="2927"/>
                  <a:ext cx="820" cy="436"/>
                </a:xfrm>
                <a:prstGeom prst="rect">
                  <a:avLst/>
                </a:prstGeom>
                <a:solidFill>
                  <a:srgbClr val="CC0000"/>
                </a:solidFill>
                <a:ln w="9525">
                  <a:solidFill>
                    <a:schemeClr val="tx1"/>
                  </a:solidFill>
                  <a:miter lim="800000"/>
                  <a:headEnd/>
                  <a:tailEnd/>
                </a:ln>
                <a:effectLst/>
              </p:spPr>
              <p:txBody>
                <a:bodyPr wrap="none" anchor="ctr">
                  <a:prstTxWarp prst="textNoShape">
                    <a:avLst/>
                  </a:prstTxWarp>
                </a:bodyPr>
                <a:lstStyle/>
                <a:p>
                  <a:endParaRPr lang="en-US"/>
                </a:p>
              </p:txBody>
            </p:sp>
            <p:sp>
              <p:nvSpPr>
                <p:cNvPr id="373771" name="Rectangle 11"/>
                <p:cNvSpPr>
                  <a:spLocks noChangeArrowheads="1"/>
                </p:cNvSpPr>
                <p:nvPr/>
              </p:nvSpPr>
              <p:spPr bwMode="auto">
                <a:xfrm>
                  <a:off x="2445" y="3063"/>
                  <a:ext cx="379" cy="196"/>
                </a:xfrm>
                <a:prstGeom prst="rect">
                  <a:avLst/>
                </a:prstGeom>
                <a:solidFill>
                  <a:srgbClr val="CC0000"/>
                </a:solidFill>
                <a:ln w="9525">
                  <a:noFill/>
                  <a:miter lim="800000"/>
                  <a:headEnd/>
                  <a:tailEnd/>
                </a:ln>
              </p:spPr>
              <p:txBody>
                <a:bodyPr wrap="none" lIns="0" tIns="0" rIns="0" bIns="0">
                  <a:prstTxWarp prst="textNoShape">
                    <a:avLst/>
                  </a:prstTxWarp>
                  <a:spAutoFit/>
                </a:bodyPr>
                <a:lstStyle/>
                <a:p>
                  <a:pPr>
                    <a:lnSpc>
                      <a:spcPct val="85000"/>
                    </a:lnSpc>
                  </a:pPr>
                  <a:r>
                    <a:rPr lang="en-US" sz="1200" b="1">
                      <a:solidFill>
                        <a:schemeClr val="bg1"/>
                      </a:solidFill>
                    </a:rPr>
                    <a:t>Domain</a:t>
                  </a:r>
                </a:p>
                <a:p>
                  <a:pPr>
                    <a:lnSpc>
                      <a:spcPct val="85000"/>
                    </a:lnSpc>
                  </a:pPr>
                  <a:r>
                    <a:rPr lang="en-US" sz="1200" b="1">
                      <a:solidFill>
                        <a:schemeClr val="bg1"/>
                      </a:solidFill>
                    </a:rPr>
                    <a:t>Archaea</a:t>
                  </a:r>
                  <a:endParaRPr lang="en-US" sz="1200">
                    <a:solidFill>
                      <a:schemeClr val="bg1"/>
                    </a:solidFill>
                  </a:endParaRPr>
                </a:p>
              </p:txBody>
            </p:sp>
          </p:grpSp>
          <p:grpSp>
            <p:nvGrpSpPr>
              <p:cNvPr id="6" name="Group 12"/>
              <p:cNvGrpSpPr>
                <a:grpSpLocks/>
              </p:cNvGrpSpPr>
              <p:nvPr/>
            </p:nvGrpSpPr>
            <p:grpSpPr bwMode="auto">
              <a:xfrm>
                <a:off x="4905" y="2913"/>
                <a:ext cx="820" cy="436"/>
                <a:chOff x="2222" y="2927"/>
                <a:chExt cx="820" cy="436"/>
              </a:xfrm>
            </p:grpSpPr>
            <p:sp>
              <p:nvSpPr>
                <p:cNvPr id="373773" name="Rectangle 13"/>
                <p:cNvSpPr>
                  <a:spLocks noChangeArrowheads="1"/>
                </p:cNvSpPr>
                <p:nvPr/>
              </p:nvSpPr>
              <p:spPr bwMode="auto">
                <a:xfrm>
                  <a:off x="2222" y="2927"/>
                  <a:ext cx="820" cy="436"/>
                </a:xfrm>
                <a:prstGeom prst="rect">
                  <a:avLst/>
                </a:prstGeom>
                <a:solidFill>
                  <a:schemeClr val="tx2"/>
                </a:solidFill>
                <a:ln w="9525">
                  <a:solidFill>
                    <a:schemeClr val="tx1"/>
                  </a:solidFill>
                  <a:miter lim="800000"/>
                  <a:headEnd/>
                  <a:tailEnd/>
                </a:ln>
                <a:effectLst/>
              </p:spPr>
              <p:txBody>
                <a:bodyPr wrap="none" anchor="ctr">
                  <a:prstTxWarp prst="textNoShape">
                    <a:avLst/>
                  </a:prstTxWarp>
                </a:bodyPr>
                <a:lstStyle/>
                <a:p>
                  <a:endParaRPr lang="en-US"/>
                </a:p>
              </p:txBody>
            </p:sp>
            <p:sp>
              <p:nvSpPr>
                <p:cNvPr id="373774" name="Rectangle 14"/>
                <p:cNvSpPr>
                  <a:spLocks noChangeArrowheads="1"/>
                </p:cNvSpPr>
                <p:nvPr/>
              </p:nvSpPr>
              <p:spPr bwMode="auto">
                <a:xfrm>
                  <a:off x="2446" y="3063"/>
                  <a:ext cx="374" cy="196"/>
                </a:xfrm>
                <a:prstGeom prst="rect">
                  <a:avLst/>
                </a:prstGeom>
                <a:solidFill>
                  <a:schemeClr val="tx2"/>
                </a:solidFill>
                <a:ln w="9525">
                  <a:noFill/>
                  <a:miter lim="800000"/>
                  <a:headEnd/>
                  <a:tailEnd/>
                </a:ln>
              </p:spPr>
              <p:txBody>
                <a:bodyPr wrap="none" lIns="0" tIns="0" rIns="0" bIns="0">
                  <a:prstTxWarp prst="textNoShape">
                    <a:avLst/>
                  </a:prstTxWarp>
                  <a:spAutoFit/>
                </a:bodyPr>
                <a:lstStyle/>
                <a:p>
                  <a:pPr>
                    <a:lnSpc>
                      <a:spcPct val="85000"/>
                    </a:lnSpc>
                  </a:pPr>
                  <a:r>
                    <a:rPr lang="en-US" sz="1200" b="1">
                      <a:solidFill>
                        <a:schemeClr val="bg1"/>
                      </a:solidFill>
                    </a:rPr>
                    <a:t>Domain</a:t>
                  </a:r>
                </a:p>
                <a:p>
                  <a:pPr>
                    <a:lnSpc>
                      <a:spcPct val="85000"/>
                    </a:lnSpc>
                  </a:pPr>
                  <a:r>
                    <a:rPr lang="en-US" sz="1200" b="1">
                      <a:solidFill>
                        <a:schemeClr val="bg1"/>
                      </a:solidFill>
                    </a:rPr>
                    <a:t>Eukarya</a:t>
                  </a:r>
                  <a:endParaRPr lang="en-US" sz="1200">
                    <a:solidFill>
                      <a:schemeClr val="bg1"/>
                    </a:solidFill>
                  </a:endParaRPr>
                </a:p>
              </p:txBody>
            </p:sp>
          </p:grpSp>
        </p:grpSp>
        <p:sp>
          <p:nvSpPr>
            <p:cNvPr id="373775" name="Rectangle 15"/>
            <p:cNvSpPr>
              <a:spLocks noChangeArrowheads="1"/>
            </p:cNvSpPr>
            <p:nvPr/>
          </p:nvSpPr>
          <p:spPr bwMode="auto">
            <a:xfrm>
              <a:off x="4036" y="4158"/>
              <a:ext cx="843" cy="98"/>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200" b="1">
                  <a:solidFill>
                    <a:srgbClr val="000000"/>
                  </a:solidFill>
                </a:rPr>
                <a:t>Common ancestor</a:t>
              </a:r>
              <a:endParaRPr lang="en-US" sz="1200"/>
            </a:p>
          </p:txBody>
        </p:sp>
      </p:grpSp>
      <p:sp>
        <p:nvSpPr>
          <p:cNvPr id="373776" name="Rectangle 16"/>
          <p:cNvSpPr>
            <a:spLocks noGrp="1" noChangeArrowheads="1"/>
          </p:cNvSpPr>
          <p:nvPr>
            <p:ph type="ctrTitle"/>
          </p:nvPr>
        </p:nvSpPr>
        <p:spPr>
          <a:xfrm>
            <a:off x="2259013" y="2511425"/>
            <a:ext cx="5781675" cy="914400"/>
          </a:xfrm>
          <a:noFill/>
          <a:ln/>
        </p:spPr>
        <p:txBody>
          <a:bodyPr/>
          <a:lstStyle/>
          <a:p>
            <a:r>
              <a:rPr lang="en-US" dirty="0"/>
              <a:t>Kingdom: Fungi</a:t>
            </a:r>
          </a:p>
        </p:txBody>
      </p:sp>
      <p:sp>
        <p:nvSpPr>
          <p:cNvPr id="373777" name="Rectangle 17" descr="Rectangle: Click to edit Master text styles&#10;Second level&#10;Third level&#10;Fourth level&#10;Fifth level"/>
          <p:cNvSpPr>
            <a:spLocks noGrp="1" noChangeArrowheads="1"/>
          </p:cNvSpPr>
          <p:nvPr>
            <p:ph type="subTitle" idx="1"/>
          </p:nvPr>
        </p:nvSpPr>
        <p:spPr>
          <a:xfrm>
            <a:off x="2538413" y="3265488"/>
            <a:ext cx="5688012" cy="1752600"/>
          </a:xfrm>
          <a:noFill/>
          <a:ln/>
        </p:spPr>
        <p:txBody>
          <a:bodyPr/>
          <a:lstStyle/>
          <a:p>
            <a:r>
              <a:rPr lang="en-US" dirty="0">
                <a:solidFill>
                  <a:srgbClr val="000000"/>
                </a:solidFill>
              </a:rPr>
              <a:t>Domain </a:t>
            </a:r>
            <a:r>
              <a:rPr lang="en-US" dirty="0" err="1" smtClean="0">
                <a:solidFill>
                  <a:srgbClr val="000000"/>
                </a:solidFill>
              </a:rPr>
              <a:t>Eukarya</a:t>
            </a:r>
            <a:endParaRPr lang="en-US" dirty="0" smtClean="0">
              <a:solidFill>
                <a:srgbClr val="000000"/>
              </a:solidFill>
            </a:endParaRPr>
          </a:p>
          <a:p>
            <a:r>
              <a:rPr lang="en-US" dirty="0" smtClean="0">
                <a:solidFill>
                  <a:srgbClr val="000000"/>
                </a:solidFill>
              </a:rPr>
              <a:t>(Ch. 29)</a:t>
            </a:r>
            <a:endParaRPr lang="en-US" dirty="0">
              <a:solidFill>
                <a:srgbClr val="000000"/>
              </a:solidFill>
            </a:endParaRPr>
          </a:p>
        </p:txBody>
      </p:sp>
      <p:pic>
        <p:nvPicPr>
          <p:cNvPr id="373786" name="Picture 26"/>
          <p:cNvPicPr>
            <a:picLocks noChangeAspect="1" noChangeArrowheads="1"/>
          </p:cNvPicPr>
          <p:nvPr/>
        </p:nvPicPr>
        <p:blipFill>
          <a:blip r:embed="rId5" cstate="screen"/>
          <a:srcRect/>
          <a:stretch>
            <a:fillRect/>
          </a:stretch>
        </p:blipFill>
        <p:spPr bwMode="auto">
          <a:xfrm>
            <a:off x="6249988" y="427038"/>
            <a:ext cx="2732087" cy="2227262"/>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73789" name="Picture 29"/>
          <p:cNvPicPr>
            <a:picLocks noChangeAspect="1" noChangeArrowheads="1"/>
          </p:cNvPicPr>
          <p:nvPr/>
        </p:nvPicPr>
        <p:blipFill>
          <a:blip r:embed="rId6" cstate="screen"/>
          <a:srcRect/>
          <a:stretch>
            <a:fillRect/>
          </a:stretch>
        </p:blipFill>
        <p:spPr bwMode="auto">
          <a:xfrm>
            <a:off x="85725" y="4024313"/>
            <a:ext cx="3063875" cy="2713037"/>
          </a:xfrm>
          <a:prstGeom prst="rect">
            <a:avLst/>
          </a:prstGeom>
          <a:noFill/>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371637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4000" smtClean="0">
                <a:ea typeface="ＭＳ Ｐゴシック" charset="-128"/>
                <a:cs typeface="ＭＳ Ｐゴシック" charset="-128"/>
              </a:rPr>
              <a:t>Variation in lichen growth forms</a:t>
            </a:r>
          </a:p>
        </p:txBody>
      </p:sp>
      <p:grpSp>
        <p:nvGrpSpPr>
          <p:cNvPr id="2" name="Group 8"/>
          <p:cNvGrpSpPr>
            <a:grpSpLocks/>
          </p:cNvGrpSpPr>
          <p:nvPr/>
        </p:nvGrpSpPr>
        <p:grpSpPr bwMode="auto">
          <a:xfrm>
            <a:off x="1143000" y="949325"/>
            <a:ext cx="6343650" cy="5349875"/>
            <a:chOff x="720" y="598"/>
            <a:chExt cx="3996" cy="3370"/>
          </a:xfrm>
        </p:grpSpPr>
        <p:pic>
          <p:nvPicPr>
            <p:cNvPr id="118788" name="Picture 4" descr="31_23_UP.jpg                                                   001F457F&#10;Abhinav 11                     B191BFFC:"/>
            <p:cNvPicPr>
              <a:picLocks noChangeAspect="1" noChangeArrowheads="1"/>
            </p:cNvPicPr>
            <p:nvPr/>
          </p:nvPicPr>
          <p:blipFill>
            <a:blip r:embed="rId2" cstate="screen"/>
            <a:srcRect/>
            <a:stretch>
              <a:fillRect/>
            </a:stretch>
          </p:blipFill>
          <p:spPr bwMode="auto">
            <a:xfrm>
              <a:off x="792" y="598"/>
              <a:ext cx="3888" cy="3367"/>
            </a:xfrm>
            <a:prstGeom prst="rect">
              <a:avLst/>
            </a:prstGeom>
            <a:noFill/>
            <a:ln w="9525">
              <a:noFill/>
              <a:miter lim="800000"/>
              <a:headEnd/>
              <a:tailEnd/>
            </a:ln>
          </p:spPr>
        </p:pic>
        <p:sp>
          <p:nvSpPr>
            <p:cNvPr id="118789" name="Text Box 5"/>
            <p:cNvSpPr txBox="1">
              <a:spLocks noChangeArrowheads="1"/>
            </p:cNvSpPr>
            <p:nvPr/>
          </p:nvSpPr>
          <p:spPr bwMode="auto">
            <a:xfrm>
              <a:off x="720" y="2008"/>
              <a:ext cx="1857"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400" b="1"/>
                <a:t>(a) A fruticose (shrub-like) lichen</a:t>
              </a:r>
            </a:p>
          </p:txBody>
        </p:sp>
        <p:sp>
          <p:nvSpPr>
            <p:cNvPr id="118790" name="Text Box 6"/>
            <p:cNvSpPr txBox="1">
              <a:spLocks noChangeArrowheads="1"/>
            </p:cNvSpPr>
            <p:nvPr/>
          </p:nvSpPr>
          <p:spPr bwMode="auto">
            <a:xfrm>
              <a:off x="734" y="3768"/>
              <a:ext cx="1633"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400" b="1"/>
                <a:t>(b) A foliose (leaf-like) lichen</a:t>
              </a:r>
            </a:p>
          </p:txBody>
        </p:sp>
        <p:sp>
          <p:nvSpPr>
            <p:cNvPr id="118791" name="Text Box 7"/>
            <p:cNvSpPr txBox="1">
              <a:spLocks noChangeArrowheads="1"/>
            </p:cNvSpPr>
            <p:nvPr/>
          </p:nvSpPr>
          <p:spPr bwMode="auto">
            <a:xfrm>
              <a:off x="2933" y="3776"/>
              <a:ext cx="1783"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400" b="1"/>
                <a:t>(c) Crustose (crust-like) lichens</a:t>
              </a:r>
            </a:p>
          </p:txBody>
        </p:sp>
      </p:grpSp>
    </p:spTree>
    <p:extLst>
      <p:ext uri="{BB962C8B-B14F-4D97-AF65-F5344CB8AC3E}">
        <p14:creationId xmlns:p14="http://schemas.microsoft.com/office/powerpoint/2010/main" val="67709101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a:xfrm>
            <a:off x="0" y="0"/>
            <a:ext cx="4013200" cy="863600"/>
          </a:xfrm>
        </p:spPr>
        <p:txBody>
          <a:bodyPr/>
          <a:lstStyle/>
          <a:p>
            <a:r>
              <a:rPr lang="en-US" dirty="0" err="1"/>
              <a:t>Mycorrhizae</a:t>
            </a:r>
            <a:endParaRPr lang="en-US" dirty="0"/>
          </a:p>
        </p:txBody>
      </p:sp>
      <p:pic>
        <p:nvPicPr>
          <p:cNvPr id="380932" name="Picture 4"/>
          <p:cNvPicPr>
            <a:picLocks noChangeAspect="1" noChangeArrowheads="1"/>
          </p:cNvPicPr>
          <p:nvPr/>
        </p:nvPicPr>
        <p:blipFill>
          <a:blip r:embed="rId2" cstate="screen"/>
          <a:srcRect/>
          <a:stretch>
            <a:fillRect/>
          </a:stretch>
        </p:blipFill>
        <p:spPr bwMode="auto">
          <a:xfrm>
            <a:off x="5903913" y="3459163"/>
            <a:ext cx="3006725" cy="3175000"/>
          </a:xfrm>
          <a:prstGeom prst="rect">
            <a:avLst/>
          </a:prstGeom>
          <a:noFill/>
          <a:effectLst>
            <a:outerShdw blurRad="63500" dist="38099" dir="2700000" algn="ctr" rotWithShape="0">
              <a:srgbClr val="000000">
                <a:alpha val="74998"/>
              </a:srgbClr>
            </a:outerShdw>
          </a:effectLst>
        </p:spPr>
      </p:pic>
      <p:pic>
        <p:nvPicPr>
          <p:cNvPr id="380933" name="Picture 5"/>
          <p:cNvPicPr>
            <a:picLocks noChangeAspect="1" noChangeArrowheads="1"/>
          </p:cNvPicPr>
          <p:nvPr/>
        </p:nvPicPr>
        <p:blipFill>
          <a:blip r:embed="rId3" cstate="screen"/>
          <a:srcRect/>
          <a:stretch>
            <a:fillRect/>
          </a:stretch>
        </p:blipFill>
        <p:spPr bwMode="auto">
          <a:xfrm>
            <a:off x="495300" y="2028825"/>
            <a:ext cx="4972050" cy="4643438"/>
          </a:xfrm>
          <a:prstGeom prst="rect">
            <a:avLst/>
          </a:prstGeom>
          <a:noFill/>
          <a:ln w="9525">
            <a:noFill/>
            <a:miter lim="800000"/>
            <a:headEnd/>
            <a:tailEnd/>
          </a:ln>
        </p:spPr>
      </p:pic>
      <p:sp>
        <p:nvSpPr>
          <p:cNvPr id="380931" name="Rectangle 3" descr="Rectangle: Click to edit Master text styles&#10;Second level&#10;Third level&#10;Fourth level&#10;Fifth level"/>
          <p:cNvSpPr>
            <a:spLocks noGrp="1" noChangeArrowheads="1"/>
          </p:cNvSpPr>
          <p:nvPr>
            <p:ph type="body" idx="1"/>
          </p:nvPr>
        </p:nvSpPr>
        <p:spPr>
          <a:xfrm>
            <a:off x="698500" y="825500"/>
            <a:ext cx="7772400" cy="1455738"/>
          </a:xfrm>
        </p:spPr>
        <p:txBody>
          <a:bodyPr/>
          <a:lstStyle/>
          <a:p>
            <a:r>
              <a:rPr lang="en-US" dirty="0"/>
              <a:t>Critical role in plant growth</a:t>
            </a:r>
          </a:p>
          <a:p>
            <a:pPr lvl="1"/>
            <a:r>
              <a:rPr lang="en-US" dirty="0"/>
              <a:t>extends water absorption of roots</a:t>
            </a:r>
          </a:p>
        </p:txBody>
      </p:sp>
      <p:sp>
        <p:nvSpPr>
          <p:cNvPr id="380934" name="Rectangle 6"/>
          <p:cNvSpPr>
            <a:spLocks noChangeArrowheads="1"/>
          </p:cNvSpPr>
          <p:nvPr/>
        </p:nvSpPr>
        <p:spPr bwMode="auto">
          <a:xfrm>
            <a:off x="5768975" y="2997200"/>
            <a:ext cx="1530350" cy="641350"/>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0000"/>
                </a:solidFill>
              </a:rPr>
              <a:t>without</a:t>
            </a:r>
            <a:br>
              <a:rPr lang="en-US" sz="1800" b="1">
                <a:solidFill>
                  <a:srgbClr val="000000"/>
                </a:solidFill>
              </a:rPr>
            </a:br>
            <a:r>
              <a:rPr lang="en-US" sz="1800" b="1">
                <a:solidFill>
                  <a:srgbClr val="000000"/>
                </a:solidFill>
              </a:rPr>
              <a:t>mycorrhizae</a:t>
            </a:r>
          </a:p>
        </p:txBody>
      </p:sp>
      <p:sp>
        <p:nvSpPr>
          <p:cNvPr id="380935" name="Rectangle 7"/>
          <p:cNvSpPr>
            <a:spLocks noChangeArrowheads="1"/>
          </p:cNvSpPr>
          <p:nvPr/>
        </p:nvSpPr>
        <p:spPr bwMode="auto">
          <a:xfrm>
            <a:off x="7350125" y="2997200"/>
            <a:ext cx="1530350" cy="641350"/>
          </a:xfrm>
          <a:prstGeom prst="rect">
            <a:avLst/>
          </a:prstGeom>
          <a:noFill/>
          <a:ln w="9525">
            <a:noFill/>
            <a:miter lim="800000"/>
            <a:headEnd/>
            <a:tailEnd/>
          </a:ln>
          <a:effectLst/>
        </p:spPr>
        <p:txBody>
          <a:bodyPr wrap="none" anchor="ctr">
            <a:prstTxWarp prst="textNoShape">
              <a:avLst/>
            </a:prstTxWarp>
            <a:spAutoFit/>
          </a:bodyPr>
          <a:lstStyle/>
          <a:p>
            <a:r>
              <a:rPr lang="en-US" sz="1800" b="1">
                <a:solidFill>
                  <a:srgbClr val="000000"/>
                </a:solidFill>
              </a:rPr>
              <a:t>with</a:t>
            </a:r>
            <a:br>
              <a:rPr lang="en-US" sz="1800" b="1">
                <a:solidFill>
                  <a:srgbClr val="000000"/>
                </a:solidFill>
              </a:rPr>
            </a:br>
            <a:r>
              <a:rPr lang="en-US" sz="1800" b="1">
                <a:solidFill>
                  <a:srgbClr val="000000"/>
                </a:solidFill>
              </a:rPr>
              <a:t>mycorrhizae</a:t>
            </a:r>
          </a:p>
        </p:txBody>
      </p:sp>
      <p:sp>
        <p:nvSpPr>
          <p:cNvPr id="380936" name="Rectangle 8"/>
          <p:cNvSpPr>
            <a:spLocks noChangeArrowheads="1"/>
          </p:cNvSpPr>
          <p:nvPr/>
        </p:nvSpPr>
        <p:spPr bwMode="auto">
          <a:xfrm>
            <a:off x="3376613" y="6276975"/>
            <a:ext cx="1993900" cy="381000"/>
          </a:xfrm>
          <a:prstGeom prst="rect">
            <a:avLst/>
          </a:prstGeom>
          <a:noFill/>
          <a:ln w="9525">
            <a:noFill/>
            <a:miter lim="800000"/>
            <a:headEnd/>
            <a:tailEnd/>
          </a:ln>
          <a:effectLst/>
        </p:spPr>
        <p:txBody>
          <a:bodyPr wrap="none" anchor="ctr">
            <a:prstTxWarp prst="textNoShape">
              <a:avLst/>
            </a:prstTxWarp>
            <a:spAutoFit/>
          </a:bodyPr>
          <a:lstStyle/>
          <a:p>
            <a:r>
              <a:rPr lang="en-US" sz="1900" b="1">
                <a:solidFill>
                  <a:srgbClr val="000000"/>
                </a:solidFill>
              </a:rPr>
              <a:t>Ectomycorrhiza</a:t>
            </a:r>
          </a:p>
        </p:txBody>
      </p:sp>
      <p:sp>
        <p:nvSpPr>
          <p:cNvPr id="380937" name="Rectangle 9"/>
          <p:cNvSpPr>
            <a:spLocks noChangeArrowheads="1"/>
          </p:cNvSpPr>
          <p:nvPr/>
        </p:nvSpPr>
        <p:spPr bwMode="auto">
          <a:xfrm>
            <a:off x="996950" y="6276975"/>
            <a:ext cx="2074863" cy="381000"/>
          </a:xfrm>
          <a:prstGeom prst="rect">
            <a:avLst/>
          </a:prstGeom>
          <a:noFill/>
          <a:ln w="9525">
            <a:noFill/>
            <a:miter lim="800000"/>
            <a:headEnd/>
            <a:tailEnd/>
          </a:ln>
          <a:effectLst/>
        </p:spPr>
        <p:txBody>
          <a:bodyPr wrap="none" anchor="ctr">
            <a:prstTxWarp prst="textNoShape">
              <a:avLst/>
            </a:prstTxWarp>
            <a:spAutoFit/>
          </a:bodyPr>
          <a:lstStyle/>
          <a:p>
            <a:r>
              <a:rPr lang="en-US" sz="1900" b="1">
                <a:solidFill>
                  <a:srgbClr val="000000"/>
                </a:solidFill>
              </a:rPr>
              <a:t>Endomycorrhiza</a:t>
            </a:r>
          </a:p>
        </p:txBody>
      </p:sp>
    </p:spTree>
    <p:extLst>
      <p:ext uri="{BB962C8B-B14F-4D97-AF65-F5344CB8AC3E}">
        <p14:creationId xmlns:p14="http://schemas.microsoft.com/office/powerpoint/2010/main" val="168963536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p:txBody>
          <a:bodyPr>
            <a:normAutofit/>
          </a:bodyPr>
          <a:lstStyle/>
          <a:p>
            <a:pPr eaLnBrk="1" hangingPunct="1"/>
            <a:r>
              <a:rPr lang="en-US" sz="4000" smtClean="0">
                <a:ea typeface="ＭＳ Ｐゴシック" charset="-128"/>
                <a:cs typeface="ＭＳ Ｐゴシック" charset="-128"/>
              </a:rPr>
              <a:t>Examples of fungal diseases of plants</a:t>
            </a:r>
          </a:p>
        </p:txBody>
      </p:sp>
      <p:grpSp>
        <p:nvGrpSpPr>
          <p:cNvPr id="2" name="Group 8"/>
          <p:cNvGrpSpPr>
            <a:grpSpLocks/>
          </p:cNvGrpSpPr>
          <p:nvPr/>
        </p:nvGrpSpPr>
        <p:grpSpPr bwMode="auto">
          <a:xfrm>
            <a:off x="207963" y="1219200"/>
            <a:ext cx="8631237" cy="4478338"/>
            <a:chOff x="131" y="768"/>
            <a:chExt cx="5437" cy="2821"/>
          </a:xfrm>
        </p:grpSpPr>
        <p:pic>
          <p:nvPicPr>
            <p:cNvPr id="123908" name="Picture 4" descr="&#10;31_25_CNL.jpg                                                  001F457F&#10;Abhinav 11                     B191BFFC:"/>
            <p:cNvPicPr>
              <a:picLocks noChangeAspect="1" noChangeArrowheads="1"/>
            </p:cNvPicPr>
            <p:nvPr/>
          </p:nvPicPr>
          <p:blipFill>
            <a:blip r:embed="rId2" cstate="screen"/>
            <a:srcRect/>
            <a:stretch>
              <a:fillRect/>
            </a:stretch>
          </p:blipFill>
          <p:spPr bwMode="auto">
            <a:xfrm>
              <a:off x="192" y="768"/>
              <a:ext cx="5376" cy="2776"/>
            </a:xfrm>
            <a:prstGeom prst="rect">
              <a:avLst/>
            </a:prstGeom>
            <a:noFill/>
            <a:ln w="9525">
              <a:noFill/>
              <a:miter lim="800000"/>
              <a:headEnd/>
              <a:tailEnd/>
            </a:ln>
          </p:spPr>
        </p:pic>
        <p:sp>
          <p:nvSpPr>
            <p:cNvPr id="123909" name="Text Box 5"/>
            <p:cNvSpPr txBox="1">
              <a:spLocks noChangeArrowheads="1"/>
            </p:cNvSpPr>
            <p:nvPr/>
          </p:nvSpPr>
          <p:spPr bwMode="auto">
            <a:xfrm>
              <a:off x="131" y="3410"/>
              <a:ext cx="1147" cy="173"/>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200" b="1"/>
                <a:t>(a)  Corn smut on corn</a:t>
              </a:r>
            </a:p>
          </p:txBody>
        </p:sp>
        <p:sp>
          <p:nvSpPr>
            <p:cNvPr id="123910" name="Text Box 6"/>
            <p:cNvSpPr txBox="1">
              <a:spLocks noChangeArrowheads="1"/>
            </p:cNvSpPr>
            <p:nvPr/>
          </p:nvSpPr>
          <p:spPr bwMode="auto">
            <a:xfrm>
              <a:off x="1884" y="3408"/>
              <a:ext cx="1788" cy="173"/>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200" b="1"/>
                <a:t>(b)  Tar spot fungus on maple leaves</a:t>
              </a:r>
            </a:p>
          </p:txBody>
        </p:sp>
        <p:sp>
          <p:nvSpPr>
            <p:cNvPr id="123911" name="Text Box 7"/>
            <p:cNvSpPr txBox="1">
              <a:spLocks noChangeArrowheads="1"/>
            </p:cNvSpPr>
            <p:nvPr/>
          </p:nvSpPr>
          <p:spPr bwMode="auto">
            <a:xfrm>
              <a:off x="3769" y="3416"/>
              <a:ext cx="906" cy="173"/>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200" b="1"/>
                <a:t>(c)  Ergots on rye</a:t>
              </a:r>
            </a:p>
          </p:txBody>
        </p:sp>
      </p:grpSp>
    </p:spTree>
    <p:extLst>
      <p:ext uri="{BB962C8B-B14F-4D97-AF65-F5344CB8AC3E}">
        <p14:creationId xmlns:p14="http://schemas.microsoft.com/office/powerpoint/2010/main" val="34110145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1959" name="Picture 7"/>
          <p:cNvPicPr>
            <a:picLocks noChangeAspect="1" noChangeArrowheads="1"/>
          </p:cNvPicPr>
          <p:nvPr/>
        </p:nvPicPr>
        <p:blipFill>
          <a:blip r:embed="rId2" cstate="screen"/>
          <a:srcRect/>
          <a:stretch>
            <a:fillRect/>
          </a:stretch>
        </p:blipFill>
        <p:spPr bwMode="auto">
          <a:xfrm flipH="1">
            <a:off x="4068763" y="3808413"/>
            <a:ext cx="5049837" cy="2911475"/>
          </a:xfrm>
          <a:prstGeom prst="rect">
            <a:avLst/>
          </a:prstGeom>
          <a:noFill/>
          <a:ln w="9525">
            <a:noFill/>
            <a:miter lim="800000"/>
            <a:headEnd/>
            <a:tailEnd/>
          </a:ln>
        </p:spPr>
      </p:pic>
      <p:sp>
        <p:nvSpPr>
          <p:cNvPr id="381954" name="Rectangle 2"/>
          <p:cNvSpPr>
            <a:spLocks noGrp="1" noChangeArrowheads="1"/>
          </p:cNvSpPr>
          <p:nvPr>
            <p:ph type="title"/>
          </p:nvPr>
        </p:nvSpPr>
        <p:spPr>
          <a:xfrm>
            <a:off x="292100" y="198438"/>
            <a:ext cx="3759200" cy="1143000"/>
          </a:xfrm>
        </p:spPr>
        <p:txBody>
          <a:bodyPr/>
          <a:lstStyle/>
          <a:p>
            <a:r>
              <a:rPr lang="en-US" dirty="0"/>
              <a:t>Reproduction</a:t>
            </a:r>
          </a:p>
        </p:txBody>
      </p:sp>
      <p:pic>
        <p:nvPicPr>
          <p:cNvPr id="381956" name="Picture 4"/>
          <p:cNvPicPr>
            <a:picLocks noChangeAspect="1" noChangeArrowheads="1"/>
          </p:cNvPicPr>
          <p:nvPr/>
        </p:nvPicPr>
        <p:blipFill>
          <a:blip r:embed="rId3" cstate="screen"/>
          <a:srcRect/>
          <a:stretch>
            <a:fillRect/>
          </a:stretch>
        </p:blipFill>
        <p:spPr bwMode="auto">
          <a:xfrm>
            <a:off x="6842125" y="441325"/>
            <a:ext cx="2152650" cy="1833563"/>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81957" name="Picture 5"/>
          <p:cNvPicPr>
            <a:picLocks noChangeAspect="1" noChangeArrowheads="1"/>
          </p:cNvPicPr>
          <p:nvPr/>
        </p:nvPicPr>
        <p:blipFill>
          <a:blip r:embed="rId4" cstate="screen"/>
          <a:srcRect/>
          <a:stretch>
            <a:fillRect/>
          </a:stretch>
        </p:blipFill>
        <p:spPr bwMode="auto">
          <a:xfrm>
            <a:off x="5019675" y="1898650"/>
            <a:ext cx="2706688" cy="1731963"/>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81958" name="Picture 6"/>
          <p:cNvPicPr>
            <a:picLocks noChangeAspect="1" noChangeArrowheads="1"/>
          </p:cNvPicPr>
          <p:nvPr/>
        </p:nvPicPr>
        <p:blipFill>
          <a:blip r:embed="rId5" cstate="screen"/>
          <a:srcRect/>
          <a:stretch>
            <a:fillRect/>
          </a:stretch>
        </p:blipFill>
        <p:spPr bwMode="auto">
          <a:xfrm>
            <a:off x="4535488" y="457200"/>
            <a:ext cx="2116137" cy="130333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81960" name="Rectangle 8"/>
          <p:cNvSpPr>
            <a:spLocks noChangeArrowheads="1"/>
          </p:cNvSpPr>
          <p:nvPr/>
        </p:nvSpPr>
        <p:spPr bwMode="auto">
          <a:xfrm>
            <a:off x="4183063" y="3735388"/>
            <a:ext cx="2878137" cy="1381125"/>
          </a:xfrm>
          <a:prstGeom prst="rect">
            <a:avLst/>
          </a:prstGeom>
          <a:solidFill>
            <a:schemeClr val="bg1">
              <a:alpha val="70000"/>
            </a:schemeClr>
          </a:solidFill>
          <a:ln w="9525">
            <a:noFill/>
            <a:miter lim="800000"/>
            <a:headEnd/>
            <a:tailEnd/>
          </a:ln>
          <a:effectLst/>
        </p:spPr>
        <p:txBody>
          <a:bodyPr wrap="none" anchor="ctr">
            <a:prstTxWarp prst="textNoShape">
              <a:avLst/>
            </a:prstTxWarp>
          </a:bodyPr>
          <a:lstStyle/>
          <a:p>
            <a:endParaRPr lang="en-US"/>
          </a:p>
        </p:txBody>
      </p:sp>
      <p:sp>
        <p:nvSpPr>
          <p:cNvPr id="381955" name="Rectangle 3" descr="Rectangle: Click to edit Master text styles&#10;Second level&#10;Third level&#10;Fourth level&#10;Fifth level"/>
          <p:cNvSpPr>
            <a:spLocks noGrp="1" noChangeArrowheads="1"/>
          </p:cNvSpPr>
          <p:nvPr>
            <p:ph type="body" idx="1"/>
          </p:nvPr>
        </p:nvSpPr>
        <p:spPr>
          <a:xfrm>
            <a:off x="457200" y="1600200"/>
            <a:ext cx="3467100" cy="4525963"/>
          </a:xfrm>
        </p:spPr>
        <p:txBody>
          <a:bodyPr/>
          <a:lstStyle/>
          <a:p>
            <a:r>
              <a:rPr lang="en-US" dirty="0"/>
              <a:t>Asexual </a:t>
            </a:r>
          </a:p>
          <a:p>
            <a:pPr lvl="1"/>
            <a:r>
              <a:rPr lang="en-US" dirty="0"/>
              <a:t>budding in yeast</a:t>
            </a:r>
          </a:p>
          <a:p>
            <a:pPr lvl="1">
              <a:buFont typeface="Wingdings" charset="2"/>
              <a:buNone/>
            </a:pPr>
            <a:endParaRPr lang="en-US" dirty="0"/>
          </a:p>
          <a:p>
            <a:r>
              <a:rPr lang="en-US" dirty="0"/>
              <a:t>Sexual</a:t>
            </a:r>
          </a:p>
          <a:p>
            <a:pPr lvl="1"/>
            <a:r>
              <a:rPr lang="en-US" dirty="0"/>
              <a:t>spores</a:t>
            </a:r>
          </a:p>
          <a:p>
            <a:pPr marL="1085850" lvl="2"/>
            <a:r>
              <a:rPr lang="en-US" dirty="0"/>
              <a:t>spread by wind</a:t>
            </a:r>
          </a:p>
          <a:p>
            <a:pPr lvl="1"/>
            <a:r>
              <a:rPr lang="en-US" dirty="0"/>
              <a:t>joining of </a:t>
            </a:r>
            <a:r>
              <a:rPr lang="en-US" dirty="0">
                <a:solidFill>
                  <a:srgbClr val="CC0000"/>
                </a:solidFill>
              </a:rPr>
              <a:t>+</a:t>
            </a:r>
            <a:r>
              <a:rPr lang="en-US" dirty="0"/>
              <a:t> &amp; </a:t>
            </a:r>
            <a:r>
              <a:rPr lang="en-US" dirty="0">
                <a:solidFill>
                  <a:srgbClr val="CC0000"/>
                </a:solidFill>
              </a:rPr>
              <a:t>–</a:t>
            </a:r>
            <a:r>
              <a:rPr lang="en-US" dirty="0"/>
              <a:t> haploid spores</a:t>
            </a:r>
          </a:p>
        </p:txBody>
      </p:sp>
      <p:sp>
        <p:nvSpPr>
          <p:cNvPr id="381961" name="Rectangle 9"/>
          <p:cNvSpPr>
            <a:spLocks noChangeArrowheads="1"/>
          </p:cNvSpPr>
          <p:nvPr/>
        </p:nvSpPr>
        <p:spPr bwMode="auto">
          <a:xfrm>
            <a:off x="8115300" y="5673725"/>
            <a:ext cx="857250" cy="4921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900" b="1">
                <a:solidFill>
                  <a:srgbClr val="000000"/>
                </a:solidFill>
              </a:rPr>
              <a:t>haploid</a:t>
            </a:r>
            <a:br>
              <a:rPr lang="en-US" sz="1900" b="1">
                <a:solidFill>
                  <a:srgbClr val="000000"/>
                </a:solidFill>
              </a:rPr>
            </a:br>
            <a:r>
              <a:rPr lang="en-US" sz="1900" b="1">
                <a:solidFill>
                  <a:srgbClr val="000000"/>
                </a:solidFill>
              </a:rPr>
              <a:t>spores</a:t>
            </a:r>
            <a:endParaRPr lang="en-US" b="1"/>
          </a:p>
        </p:txBody>
      </p:sp>
    </p:spTree>
    <p:extLst>
      <p:ext uri="{BB962C8B-B14F-4D97-AF65-F5344CB8AC3E}">
        <p14:creationId xmlns:p14="http://schemas.microsoft.com/office/powerpoint/2010/main" val="427321080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274638"/>
            <a:ext cx="8229600" cy="919162"/>
          </a:xfrm>
        </p:spPr>
        <p:txBody>
          <a:bodyPr>
            <a:normAutofit/>
          </a:bodyPr>
          <a:lstStyle/>
          <a:p>
            <a:pPr eaLnBrk="1" hangingPunct="1"/>
            <a:r>
              <a:rPr lang="en-US" dirty="0" smtClean="0">
                <a:ea typeface="ＭＳ Ｐゴシック" charset="-128"/>
                <a:cs typeface="ＭＳ Ｐゴシック" charset="-128"/>
              </a:rPr>
              <a:t>Generalized life cycle of fungi</a:t>
            </a:r>
          </a:p>
        </p:txBody>
      </p:sp>
      <p:pic>
        <p:nvPicPr>
          <p:cNvPr id="97283" name="Picture 3" descr="31_05c_U.jpg                                                   00387E90101                            BDC9DD87:"/>
          <p:cNvPicPr>
            <a:picLocks noChangeAspect="1" noChangeArrowheads="1"/>
          </p:cNvPicPr>
          <p:nvPr/>
        </p:nvPicPr>
        <p:blipFill>
          <a:blip r:embed="rId2" cstate="screen"/>
          <a:srcRect/>
          <a:stretch>
            <a:fillRect/>
          </a:stretch>
        </p:blipFill>
        <p:spPr bwMode="auto">
          <a:xfrm>
            <a:off x="990600" y="1143000"/>
            <a:ext cx="7391400" cy="5070475"/>
          </a:xfrm>
          <a:prstGeom prst="rect">
            <a:avLst/>
          </a:prstGeom>
          <a:noFill/>
          <a:ln w="9525">
            <a:noFill/>
            <a:miter lim="800000"/>
            <a:headEnd/>
            <a:tailEnd/>
          </a:ln>
        </p:spPr>
      </p:pic>
      <p:grpSp>
        <p:nvGrpSpPr>
          <p:cNvPr id="2" name="Group 4"/>
          <p:cNvGrpSpPr>
            <a:grpSpLocks/>
          </p:cNvGrpSpPr>
          <p:nvPr/>
        </p:nvGrpSpPr>
        <p:grpSpPr bwMode="auto">
          <a:xfrm>
            <a:off x="1233488" y="1158875"/>
            <a:ext cx="7173912" cy="4911725"/>
            <a:chOff x="777" y="730"/>
            <a:chExt cx="4519" cy="3094"/>
          </a:xfrm>
        </p:grpSpPr>
        <p:sp>
          <p:nvSpPr>
            <p:cNvPr id="97285" name="Text Box 5"/>
            <p:cNvSpPr txBox="1">
              <a:spLocks noChangeArrowheads="1"/>
            </p:cNvSpPr>
            <p:nvPr/>
          </p:nvSpPr>
          <p:spPr bwMode="auto">
            <a:xfrm>
              <a:off x="1091" y="1941"/>
              <a:ext cx="941" cy="32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a:t>Spore-producing</a:t>
              </a:r>
            </a:p>
            <a:p>
              <a:r>
                <a:rPr kumimoji="0" lang="en-US" sz="1400"/>
                <a:t>structures</a:t>
              </a:r>
            </a:p>
          </p:txBody>
        </p:sp>
        <p:sp>
          <p:nvSpPr>
            <p:cNvPr id="97286" name="Text Box 6"/>
            <p:cNvSpPr txBox="1">
              <a:spLocks noChangeArrowheads="1"/>
            </p:cNvSpPr>
            <p:nvPr/>
          </p:nvSpPr>
          <p:spPr bwMode="auto">
            <a:xfrm>
              <a:off x="922" y="2640"/>
              <a:ext cx="470"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a:t>Spores</a:t>
              </a:r>
            </a:p>
          </p:txBody>
        </p:sp>
        <p:sp>
          <p:nvSpPr>
            <p:cNvPr id="97287" name="Text Box 7"/>
            <p:cNvSpPr txBox="1">
              <a:spLocks noChangeArrowheads="1"/>
            </p:cNvSpPr>
            <p:nvPr/>
          </p:nvSpPr>
          <p:spPr bwMode="auto">
            <a:xfrm>
              <a:off x="1440" y="2429"/>
              <a:ext cx="1025"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algn="l"/>
              <a:r>
                <a:rPr kumimoji="0" lang="en-US" sz="1400" b="1"/>
                <a:t>ASEXUAL</a:t>
              </a:r>
            </a:p>
            <a:p>
              <a:pPr algn="l"/>
              <a:r>
                <a:rPr kumimoji="0" lang="en-US" sz="1400" b="1"/>
                <a:t>REPRODUCTION</a:t>
              </a:r>
            </a:p>
          </p:txBody>
        </p:sp>
        <p:sp>
          <p:nvSpPr>
            <p:cNvPr id="97288" name="Text Box 8"/>
            <p:cNvSpPr txBox="1">
              <a:spLocks noChangeArrowheads="1"/>
            </p:cNvSpPr>
            <p:nvPr/>
          </p:nvSpPr>
          <p:spPr bwMode="auto">
            <a:xfrm>
              <a:off x="1504" y="3256"/>
              <a:ext cx="912"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b="1"/>
                <a:t>GERMINATION</a:t>
              </a:r>
            </a:p>
          </p:txBody>
        </p:sp>
        <p:grpSp>
          <p:nvGrpSpPr>
            <p:cNvPr id="3" name="Group 9"/>
            <p:cNvGrpSpPr>
              <a:grpSpLocks/>
            </p:cNvGrpSpPr>
            <p:nvPr/>
          </p:nvGrpSpPr>
          <p:grpSpPr bwMode="auto">
            <a:xfrm>
              <a:off x="777" y="730"/>
              <a:ext cx="4519" cy="3094"/>
              <a:chOff x="777" y="730"/>
              <a:chExt cx="4519" cy="3094"/>
            </a:xfrm>
          </p:grpSpPr>
          <p:sp>
            <p:nvSpPr>
              <p:cNvPr id="97290" name="Text Box 10"/>
              <p:cNvSpPr txBox="1">
                <a:spLocks noChangeArrowheads="1"/>
              </p:cNvSpPr>
              <p:nvPr/>
            </p:nvSpPr>
            <p:spPr bwMode="auto">
              <a:xfrm>
                <a:off x="4727" y="2328"/>
                <a:ext cx="457"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a:t>Zygote</a:t>
                </a:r>
              </a:p>
            </p:txBody>
          </p:sp>
          <p:sp>
            <p:nvSpPr>
              <p:cNvPr id="97291" name="Text Box 11"/>
              <p:cNvSpPr txBox="1">
                <a:spLocks noChangeArrowheads="1"/>
              </p:cNvSpPr>
              <p:nvPr/>
            </p:nvSpPr>
            <p:spPr bwMode="auto">
              <a:xfrm>
                <a:off x="2468" y="2472"/>
                <a:ext cx="588"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a:t>Mycelium</a:t>
                </a:r>
              </a:p>
            </p:txBody>
          </p:sp>
          <p:sp>
            <p:nvSpPr>
              <p:cNvPr id="97292" name="Text Box 12"/>
              <p:cNvSpPr txBox="1">
                <a:spLocks noChangeArrowheads="1"/>
              </p:cNvSpPr>
              <p:nvPr/>
            </p:nvSpPr>
            <p:spPr bwMode="auto">
              <a:xfrm>
                <a:off x="2712" y="3200"/>
                <a:ext cx="912"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b="1"/>
                  <a:t>GERMINATION</a:t>
                </a:r>
              </a:p>
            </p:txBody>
          </p:sp>
          <p:sp>
            <p:nvSpPr>
              <p:cNvPr id="97293" name="Text Box 13"/>
              <p:cNvSpPr txBox="1">
                <a:spLocks noChangeArrowheads="1"/>
              </p:cNvSpPr>
              <p:nvPr/>
            </p:nvSpPr>
            <p:spPr bwMode="auto">
              <a:xfrm>
                <a:off x="4457" y="3048"/>
                <a:ext cx="583"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b="1"/>
                  <a:t>MEIOSIS</a:t>
                </a:r>
              </a:p>
            </p:txBody>
          </p:sp>
          <p:sp>
            <p:nvSpPr>
              <p:cNvPr id="97294" name="Text Box 14"/>
              <p:cNvSpPr txBox="1">
                <a:spLocks noChangeArrowheads="1"/>
              </p:cNvSpPr>
              <p:nvPr/>
            </p:nvSpPr>
            <p:spPr bwMode="auto">
              <a:xfrm>
                <a:off x="4107" y="3421"/>
                <a:ext cx="941" cy="32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a:t>Spore-producing</a:t>
                </a:r>
              </a:p>
              <a:p>
                <a:r>
                  <a:rPr kumimoji="0" lang="en-US" sz="1400"/>
                  <a:t>structures</a:t>
                </a:r>
              </a:p>
            </p:txBody>
          </p:sp>
          <p:sp>
            <p:nvSpPr>
              <p:cNvPr id="97295" name="Text Box 15"/>
              <p:cNvSpPr txBox="1">
                <a:spLocks noChangeArrowheads="1"/>
              </p:cNvSpPr>
              <p:nvPr/>
            </p:nvSpPr>
            <p:spPr bwMode="auto">
              <a:xfrm>
                <a:off x="3167" y="3632"/>
                <a:ext cx="470"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a:t>Spores</a:t>
                </a:r>
              </a:p>
            </p:txBody>
          </p:sp>
          <p:grpSp>
            <p:nvGrpSpPr>
              <p:cNvPr id="4" name="Group 16"/>
              <p:cNvGrpSpPr>
                <a:grpSpLocks/>
              </p:cNvGrpSpPr>
              <p:nvPr/>
            </p:nvGrpSpPr>
            <p:grpSpPr bwMode="auto">
              <a:xfrm>
                <a:off x="777" y="730"/>
                <a:ext cx="4519" cy="1934"/>
                <a:chOff x="777" y="730"/>
                <a:chExt cx="4519" cy="1934"/>
              </a:xfrm>
            </p:grpSpPr>
            <p:sp>
              <p:nvSpPr>
                <p:cNvPr id="97297" name="Text Box 17"/>
                <p:cNvSpPr txBox="1">
                  <a:spLocks noChangeArrowheads="1"/>
                </p:cNvSpPr>
                <p:nvPr/>
              </p:nvSpPr>
              <p:spPr bwMode="auto">
                <a:xfrm>
                  <a:off x="872" y="730"/>
                  <a:ext cx="321"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b="1"/>
                    <a:t>Key</a:t>
                  </a:r>
                </a:p>
              </p:txBody>
            </p:sp>
            <p:sp>
              <p:nvSpPr>
                <p:cNvPr id="97298" name="Text Box 18"/>
                <p:cNvSpPr txBox="1">
                  <a:spLocks noChangeArrowheads="1"/>
                </p:cNvSpPr>
                <p:nvPr/>
              </p:nvSpPr>
              <p:spPr bwMode="auto">
                <a:xfrm>
                  <a:off x="784" y="992"/>
                  <a:ext cx="662"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a:t>Haploid (</a:t>
                  </a:r>
                  <a:r>
                    <a:rPr kumimoji="0" lang="en-US" sz="1400" i="1"/>
                    <a:t>n</a:t>
                  </a:r>
                  <a:r>
                    <a:rPr kumimoji="0" lang="en-US" sz="1400"/>
                    <a:t>)</a:t>
                  </a:r>
                </a:p>
              </p:txBody>
            </p:sp>
            <p:sp>
              <p:nvSpPr>
                <p:cNvPr id="97299" name="Text Box 19"/>
                <p:cNvSpPr txBox="1">
                  <a:spLocks noChangeArrowheads="1"/>
                </p:cNvSpPr>
                <p:nvPr/>
              </p:nvSpPr>
              <p:spPr bwMode="auto">
                <a:xfrm>
                  <a:off x="777" y="1158"/>
                  <a:ext cx="1127" cy="460"/>
                </a:xfrm>
                <a:prstGeom prst="rect">
                  <a:avLst/>
                </a:prstGeom>
                <a:noFill/>
                <a:ln w="25400">
                  <a:noFill/>
                  <a:miter lim="800000"/>
                  <a:headEnd/>
                  <a:tailEnd/>
                </a:ln>
              </p:spPr>
              <p:txBody>
                <a:bodyPr wrap="none" lIns="92075" tIns="46038" rIns="92075" bIns="46038" anchor="ctr">
                  <a:prstTxWarp prst="textNoShape">
                    <a:avLst/>
                  </a:prstTxWarp>
                  <a:spAutoFit/>
                </a:bodyPr>
                <a:lstStyle/>
                <a:p>
                  <a:pPr algn="l"/>
                  <a:r>
                    <a:rPr kumimoji="0" lang="en-US" sz="1400"/>
                    <a:t>Heterokaryotic</a:t>
                  </a:r>
                </a:p>
                <a:p>
                  <a:pPr algn="l"/>
                  <a:r>
                    <a:rPr kumimoji="0" lang="en-US" sz="1400"/>
                    <a:t>(unfused nuclei from</a:t>
                  </a:r>
                </a:p>
                <a:p>
                  <a:pPr algn="l"/>
                  <a:r>
                    <a:rPr kumimoji="0" lang="en-US" sz="1400"/>
                    <a:t>different parents)</a:t>
                  </a:r>
                </a:p>
              </p:txBody>
            </p:sp>
            <p:sp>
              <p:nvSpPr>
                <p:cNvPr id="97300" name="Text Box 20"/>
                <p:cNvSpPr txBox="1">
                  <a:spLocks noChangeArrowheads="1"/>
                </p:cNvSpPr>
                <p:nvPr/>
              </p:nvSpPr>
              <p:spPr bwMode="auto">
                <a:xfrm>
                  <a:off x="793" y="1584"/>
                  <a:ext cx="687"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a:t>Diploid (2</a:t>
                  </a:r>
                  <a:r>
                    <a:rPr kumimoji="0" lang="en-US" sz="1400" i="1"/>
                    <a:t>n</a:t>
                  </a:r>
                  <a:r>
                    <a:rPr kumimoji="0" lang="en-US" sz="1400"/>
                    <a:t>)</a:t>
                  </a:r>
                </a:p>
              </p:txBody>
            </p:sp>
            <p:sp>
              <p:nvSpPr>
                <p:cNvPr id="97301" name="Text Box 21"/>
                <p:cNvSpPr txBox="1">
                  <a:spLocks noChangeArrowheads="1"/>
                </p:cNvSpPr>
                <p:nvPr/>
              </p:nvSpPr>
              <p:spPr bwMode="auto">
                <a:xfrm>
                  <a:off x="2325" y="1306"/>
                  <a:ext cx="1243" cy="32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b="1"/>
                    <a:t>PLASMOGAMY</a:t>
                  </a:r>
                </a:p>
                <a:p>
                  <a:r>
                    <a:rPr kumimoji="0" lang="en-US" sz="1400" b="1"/>
                    <a:t>(fusion of cytoplasm)</a:t>
                  </a:r>
                </a:p>
              </p:txBody>
            </p:sp>
            <p:sp>
              <p:nvSpPr>
                <p:cNvPr id="97302" name="Text Box 22"/>
                <p:cNvSpPr txBox="1">
                  <a:spLocks noChangeArrowheads="1"/>
                </p:cNvSpPr>
                <p:nvPr/>
              </p:nvSpPr>
              <p:spPr bwMode="auto">
                <a:xfrm>
                  <a:off x="3652" y="989"/>
                  <a:ext cx="836" cy="32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a:t>Heterokaryotic</a:t>
                  </a:r>
                </a:p>
                <a:p>
                  <a:r>
                    <a:rPr kumimoji="0" lang="en-US" sz="1400"/>
                    <a:t>stage</a:t>
                  </a:r>
                </a:p>
              </p:txBody>
            </p:sp>
            <p:sp>
              <p:nvSpPr>
                <p:cNvPr id="97303" name="Text Box 23"/>
                <p:cNvSpPr txBox="1">
                  <a:spLocks noChangeArrowheads="1"/>
                </p:cNvSpPr>
                <p:nvPr/>
              </p:nvSpPr>
              <p:spPr bwMode="auto">
                <a:xfrm>
                  <a:off x="4283" y="1754"/>
                  <a:ext cx="1013" cy="326"/>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b="1"/>
                    <a:t>KARYOGAMY</a:t>
                  </a:r>
                </a:p>
                <a:p>
                  <a:r>
                    <a:rPr kumimoji="0" lang="en-US" sz="1400" b="1"/>
                    <a:t>(fusion of nuclei)</a:t>
                  </a:r>
                </a:p>
              </p:txBody>
            </p:sp>
            <p:sp>
              <p:nvSpPr>
                <p:cNvPr id="97304" name="Text Box 24"/>
                <p:cNvSpPr txBox="1">
                  <a:spLocks noChangeArrowheads="1"/>
                </p:cNvSpPr>
                <p:nvPr/>
              </p:nvSpPr>
              <p:spPr bwMode="auto">
                <a:xfrm>
                  <a:off x="3456" y="2170"/>
                  <a:ext cx="1025" cy="326"/>
                </a:xfrm>
                <a:prstGeom prst="rect">
                  <a:avLst/>
                </a:prstGeom>
                <a:noFill/>
                <a:ln w="25400">
                  <a:noFill/>
                  <a:miter lim="800000"/>
                  <a:headEnd/>
                  <a:tailEnd/>
                </a:ln>
              </p:spPr>
              <p:txBody>
                <a:bodyPr wrap="none" lIns="92075" tIns="46038" rIns="92075" bIns="46038" anchor="ctr">
                  <a:prstTxWarp prst="textNoShape">
                    <a:avLst/>
                  </a:prstTxWarp>
                  <a:spAutoFit/>
                </a:bodyPr>
                <a:lstStyle/>
                <a:p>
                  <a:pPr algn="l"/>
                  <a:r>
                    <a:rPr kumimoji="0" lang="en-US" sz="1400" b="1"/>
                    <a:t>SEXUAL</a:t>
                  </a:r>
                </a:p>
                <a:p>
                  <a:pPr algn="l"/>
                  <a:r>
                    <a:rPr kumimoji="0" lang="en-US" sz="1400" b="1"/>
                    <a:t>REPRODUCTION</a:t>
                  </a:r>
                </a:p>
              </p:txBody>
            </p:sp>
            <p:sp>
              <p:nvSpPr>
                <p:cNvPr id="97305" name="Text Box 25"/>
                <p:cNvSpPr txBox="1">
                  <a:spLocks noChangeArrowheads="1"/>
                </p:cNvSpPr>
                <p:nvPr/>
              </p:nvSpPr>
              <p:spPr bwMode="auto">
                <a:xfrm>
                  <a:off x="4727" y="2328"/>
                  <a:ext cx="457"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a:t>Zygote</a:t>
                  </a:r>
                </a:p>
              </p:txBody>
            </p:sp>
            <p:sp>
              <p:nvSpPr>
                <p:cNvPr id="97306" name="Text Box 26"/>
                <p:cNvSpPr txBox="1">
                  <a:spLocks noChangeArrowheads="1"/>
                </p:cNvSpPr>
                <p:nvPr/>
              </p:nvSpPr>
              <p:spPr bwMode="auto">
                <a:xfrm>
                  <a:off x="2468" y="2472"/>
                  <a:ext cx="588" cy="192"/>
                </a:xfrm>
                <a:prstGeom prst="rect">
                  <a:avLst/>
                </a:prstGeom>
                <a:noFill/>
                <a:ln w="25400">
                  <a:noFill/>
                  <a:miter lim="800000"/>
                  <a:headEnd/>
                  <a:tailEnd/>
                </a:ln>
              </p:spPr>
              <p:txBody>
                <a:bodyPr wrap="none" lIns="92075" tIns="46038" rIns="92075" bIns="46038" anchor="ctr">
                  <a:prstTxWarp prst="textNoShape">
                    <a:avLst/>
                  </a:prstTxWarp>
                  <a:spAutoFit/>
                </a:bodyPr>
                <a:lstStyle/>
                <a:p>
                  <a:r>
                    <a:rPr kumimoji="0" lang="en-US" sz="1400"/>
                    <a:t>Mycelium</a:t>
                  </a:r>
                </a:p>
              </p:txBody>
            </p:sp>
          </p:grpSp>
        </p:grpSp>
      </p:grpSp>
    </p:spTree>
    <p:extLst>
      <p:ext uri="{BB962C8B-B14F-4D97-AF65-F5344CB8AC3E}">
        <p14:creationId xmlns:p14="http://schemas.microsoft.com/office/powerpoint/2010/main" val="6231993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3039" name="Picture 63"/>
          <p:cNvPicPr>
            <a:picLocks noChangeAspect="1" noChangeArrowheads="1"/>
          </p:cNvPicPr>
          <p:nvPr/>
        </p:nvPicPr>
        <p:blipFill>
          <a:blip r:embed="rId2" cstate="screen"/>
          <a:srcRect/>
          <a:stretch>
            <a:fillRect/>
          </a:stretch>
        </p:blipFill>
        <p:spPr bwMode="auto">
          <a:xfrm>
            <a:off x="1317625" y="1246188"/>
            <a:ext cx="7264400" cy="5367337"/>
          </a:xfrm>
          <a:prstGeom prst="rect">
            <a:avLst/>
          </a:prstGeom>
          <a:noFill/>
          <a:ln w="9525">
            <a:noFill/>
            <a:miter lim="800000"/>
            <a:headEnd/>
            <a:tailEnd/>
          </a:ln>
        </p:spPr>
      </p:pic>
      <p:sp>
        <p:nvSpPr>
          <p:cNvPr id="383045" name="Line 69"/>
          <p:cNvSpPr>
            <a:spLocks noChangeShapeType="1"/>
          </p:cNvSpPr>
          <p:nvPr/>
        </p:nvSpPr>
        <p:spPr bwMode="auto">
          <a:xfrm>
            <a:off x="4043363" y="1862138"/>
            <a:ext cx="55562" cy="750887"/>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3046" name="Line 70"/>
          <p:cNvSpPr>
            <a:spLocks noChangeShapeType="1"/>
          </p:cNvSpPr>
          <p:nvPr/>
        </p:nvSpPr>
        <p:spPr bwMode="auto">
          <a:xfrm flipH="1">
            <a:off x="3906838" y="1863725"/>
            <a:ext cx="138112" cy="9032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383049" name="Rectangle 73"/>
          <p:cNvSpPr>
            <a:spLocks noChangeArrowheads="1"/>
          </p:cNvSpPr>
          <p:nvPr/>
        </p:nvSpPr>
        <p:spPr bwMode="auto">
          <a:xfrm>
            <a:off x="8034338" y="2947988"/>
            <a:ext cx="711200" cy="2460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hypha</a:t>
            </a:r>
            <a:endParaRPr lang="en-US" b="1"/>
          </a:p>
        </p:txBody>
      </p:sp>
      <p:sp>
        <p:nvSpPr>
          <p:cNvPr id="383050" name="Rectangle 74"/>
          <p:cNvSpPr>
            <a:spLocks noChangeArrowheads="1"/>
          </p:cNvSpPr>
          <p:nvPr/>
        </p:nvSpPr>
        <p:spPr bwMode="auto">
          <a:xfrm>
            <a:off x="5768975" y="4508500"/>
            <a:ext cx="857250" cy="4921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900" b="1" i="1">
                <a:solidFill>
                  <a:srgbClr val="000000"/>
                </a:solidFill>
              </a:rPr>
              <a:t>(n)</a:t>
            </a:r>
            <a:br>
              <a:rPr lang="en-US" sz="1900" b="1" i="1">
                <a:solidFill>
                  <a:srgbClr val="000000"/>
                </a:solidFill>
              </a:rPr>
            </a:br>
            <a:r>
              <a:rPr lang="en-US" sz="1900" b="1">
                <a:solidFill>
                  <a:srgbClr val="000000"/>
                </a:solidFill>
              </a:rPr>
              <a:t>haploid</a:t>
            </a:r>
            <a:endParaRPr lang="en-US" b="1" i="1"/>
          </a:p>
        </p:txBody>
      </p:sp>
      <p:sp>
        <p:nvSpPr>
          <p:cNvPr id="383051" name="Rectangle 75"/>
          <p:cNvSpPr>
            <a:spLocks noChangeArrowheads="1"/>
          </p:cNvSpPr>
          <p:nvPr/>
        </p:nvSpPr>
        <p:spPr bwMode="auto">
          <a:xfrm>
            <a:off x="4165600" y="4446588"/>
            <a:ext cx="790575" cy="4921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900" b="1" i="1">
                <a:solidFill>
                  <a:srgbClr val="000000"/>
                </a:solidFill>
              </a:rPr>
              <a:t>(2n)</a:t>
            </a:r>
            <a:br>
              <a:rPr lang="en-US" sz="1900" b="1" i="1">
                <a:solidFill>
                  <a:srgbClr val="000000"/>
                </a:solidFill>
              </a:rPr>
            </a:br>
            <a:r>
              <a:rPr lang="en-US" sz="1900" b="1">
                <a:solidFill>
                  <a:srgbClr val="000000"/>
                </a:solidFill>
              </a:rPr>
              <a:t>diploid</a:t>
            </a:r>
            <a:endParaRPr lang="en-US" b="1" i="1"/>
          </a:p>
        </p:txBody>
      </p:sp>
      <p:sp>
        <p:nvSpPr>
          <p:cNvPr id="383055" name="Rectangle 79"/>
          <p:cNvSpPr>
            <a:spLocks noChangeArrowheads="1"/>
          </p:cNvSpPr>
          <p:nvPr/>
        </p:nvSpPr>
        <p:spPr bwMode="auto">
          <a:xfrm>
            <a:off x="7612063" y="2252663"/>
            <a:ext cx="1514475" cy="2460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mating strain</a:t>
            </a:r>
            <a:endParaRPr lang="en-US" b="1"/>
          </a:p>
        </p:txBody>
      </p:sp>
      <p:sp>
        <p:nvSpPr>
          <p:cNvPr id="383056" name="Rectangle 80"/>
          <p:cNvSpPr>
            <a:spLocks noChangeArrowheads="1"/>
          </p:cNvSpPr>
          <p:nvPr/>
        </p:nvSpPr>
        <p:spPr bwMode="auto">
          <a:xfrm>
            <a:off x="7016750" y="4335463"/>
            <a:ext cx="1514475" cy="2460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mating strain</a:t>
            </a:r>
            <a:endParaRPr lang="en-US" b="1"/>
          </a:p>
        </p:txBody>
      </p:sp>
      <p:sp>
        <p:nvSpPr>
          <p:cNvPr id="383058" name="Rectangle 82"/>
          <p:cNvSpPr>
            <a:spLocks noChangeArrowheads="1"/>
          </p:cNvSpPr>
          <p:nvPr/>
        </p:nvSpPr>
        <p:spPr bwMode="auto">
          <a:xfrm>
            <a:off x="3536950" y="6275388"/>
            <a:ext cx="2246313" cy="4921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900" b="1">
                <a:solidFill>
                  <a:srgbClr val="CC0000"/>
                </a:solidFill>
              </a:rPr>
              <a:t>FUSION</a:t>
            </a:r>
            <a:r>
              <a:rPr lang="en-US" sz="1900" b="1">
                <a:solidFill>
                  <a:srgbClr val="000000"/>
                </a:solidFill>
              </a:rPr>
              <a:t> of</a:t>
            </a:r>
          </a:p>
          <a:p>
            <a:pPr>
              <a:lnSpc>
                <a:spcPct val="85000"/>
              </a:lnSpc>
            </a:pPr>
            <a:r>
              <a:rPr lang="en-US" sz="1900" b="1">
                <a:solidFill>
                  <a:srgbClr val="000000"/>
                </a:solidFill>
              </a:rPr>
              <a:t>+ and – gametangia</a:t>
            </a:r>
            <a:endParaRPr lang="en-US" b="1"/>
          </a:p>
        </p:txBody>
      </p:sp>
      <p:sp>
        <p:nvSpPr>
          <p:cNvPr id="383061" name="Rectangle 85"/>
          <p:cNvSpPr>
            <a:spLocks noChangeArrowheads="1"/>
          </p:cNvSpPr>
          <p:nvPr/>
        </p:nvSpPr>
        <p:spPr bwMode="auto">
          <a:xfrm>
            <a:off x="1508125" y="3281363"/>
            <a:ext cx="1381125" cy="2460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1900" b="1">
                <a:solidFill>
                  <a:srgbClr val="000000"/>
                </a:solidFill>
              </a:rPr>
              <a:t>sporangium</a:t>
            </a:r>
            <a:endParaRPr lang="en-US" b="1"/>
          </a:p>
        </p:txBody>
      </p:sp>
      <p:sp>
        <p:nvSpPr>
          <p:cNvPr id="383062" name="Rectangle 86"/>
          <p:cNvSpPr>
            <a:spLocks noChangeArrowheads="1"/>
          </p:cNvSpPr>
          <p:nvPr/>
        </p:nvSpPr>
        <p:spPr bwMode="auto">
          <a:xfrm>
            <a:off x="3487738" y="1355725"/>
            <a:ext cx="1019175" cy="4921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1900" b="1">
                <a:solidFill>
                  <a:srgbClr val="000000"/>
                </a:solidFill>
              </a:rPr>
              <a:t>spores</a:t>
            </a:r>
            <a:br>
              <a:rPr lang="en-US" sz="1900" b="1">
                <a:solidFill>
                  <a:srgbClr val="000000"/>
                </a:solidFill>
              </a:rPr>
            </a:br>
            <a:r>
              <a:rPr lang="en-US" sz="1900" b="1">
                <a:solidFill>
                  <a:srgbClr val="000000"/>
                </a:solidFill>
              </a:rPr>
              <a:t>(haploid)</a:t>
            </a:r>
            <a:endParaRPr lang="en-US" b="1"/>
          </a:p>
        </p:txBody>
      </p:sp>
      <p:sp>
        <p:nvSpPr>
          <p:cNvPr id="383065" name="Line 89"/>
          <p:cNvSpPr>
            <a:spLocks noChangeShapeType="1"/>
          </p:cNvSpPr>
          <p:nvPr/>
        </p:nvSpPr>
        <p:spPr bwMode="auto">
          <a:xfrm flipH="1">
            <a:off x="7613650" y="3200400"/>
            <a:ext cx="736600" cy="169863"/>
          </a:xfrm>
          <a:prstGeom prst="line">
            <a:avLst/>
          </a:prstGeom>
          <a:noFill/>
          <a:ln w="12700">
            <a:solidFill>
              <a:srgbClr val="000000"/>
            </a:solidFill>
            <a:round/>
            <a:headEnd/>
            <a:tailEnd/>
          </a:ln>
          <a:effectLst/>
        </p:spPr>
        <p:txBody>
          <a:bodyPr wrap="none" anchor="ctr">
            <a:prstTxWarp prst="textNoShape">
              <a:avLst/>
            </a:prstTxWarp>
          </a:bodyPr>
          <a:lstStyle/>
          <a:p>
            <a:endParaRPr lang="en-US"/>
          </a:p>
        </p:txBody>
      </p:sp>
      <p:sp>
        <p:nvSpPr>
          <p:cNvPr id="383066" name="Rectangle 90"/>
          <p:cNvSpPr>
            <a:spLocks noChangeArrowheads="1"/>
          </p:cNvSpPr>
          <p:nvPr/>
        </p:nvSpPr>
        <p:spPr bwMode="auto">
          <a:xfrm>
            <a:off x="3325813" y="3386138"/>
            <a:ext cx="952500" cy="233362"/>
          </a:xfrm>
          <a:prstGeom prst="rect">
            <a:avLst/>
          </a:prstGeom>
          <a:solidFill>
            <a:srgbClr val="FFCC18"/>
          </a:solidFill>
          <a:ln w="9525">
            <a:noFill/>
            <a:miter lim="800000"/>
            <a:headEnd/>
            <a:tailEnd/>
          </a:ln>
        </p:spPr>
        <p:txBody>
          <a:bodyPr wrap="none" lIns="0" tIns="0" rIns="0" bIns="0">
            <a:prstTxWarp prst="textNoShape">
              <a:avLst/>
            </a:prstTxWarp>
            <a:spAutoFit/>
          </a:bodyPr>
          <a:lstStyle/>
          <a:p>
            <a:pPr algn="l">
              <a:lnSpc>
                <a:spcPct val="85000"/>
              </a:lnSpc>
            </a:pPr>
            <a:r>
              <a:rPr lang="en-US" sz="1800" b="1">
                <a:solidFill>
                  <a:srgbClr val="CC0000"/>
                </a:solidFill>
              </a:rPr>
              <a:t>MEIOSIS</a:t>
            </a:r>
            <a:endParaRPr lang="en-US" b="1"/>
          </a:p>
        </p:txBody>
      </p:sp>
      <p:sp>
        <p:nvSpPr>
          <p:cNvPr id="382978" name="Rectangle 2"/>
          <p:cNvSpPr>
            <a:spLocks noGrp="1" noChangeArrowheads="1"/>
          </p:cNvSpPr>
          <p:nvPr>
            <p:ph type="title"/>
          </p:nvPr>
        </p:nvSpPr>
        <p:spPr>
          <a:xfrm>
            <a:off x="444500" y="406400"/>
            <a:ext cx="8534400" cy="762000"/>
          </a:xfrm>
        </p:spPr>
        <p:txBody>
          <a:bodyPr/>
          <a:lstStyle/>
          <a:p>
            <a:r>
              <a:rPr lang="en-US" dirty="0" err="1"/>
              <a:t>Zygomycete</a:t>
            </a:r>
            <a:r>
              <a:rPr lang="en-US" dirty="0"/>
              <a:t> (Bread Mold) Life Cycle</a:t>
            </a:r>
          </a:p>
        </p:txBody>
      </p:sp>
      <p:pic>
        <p:nvPicPr>
          <p:cNvPr id="383068" name="Picture 92"/>
          <p:cNvPicPr>
            <a:picLocks noChangeAspect="1" noChangeArrowheads="1"/>
          </p:cNvPicPr>
          <p:nvPr/>
        </p:nvPicPr>
        <p:blipFill>
          <a:blip r:embed="rId3" cstate="screen"/>
          <a:srcRect/>
          <a:stretch>
            <a:fillRect/>
          </a:stretch>
        </p:blipFill>
        <p:spPr bwMode="auto">
          <a:xfrm>
            <a:off x="136525" y="3905250"/>
            <a:ext cx="2297113" cy="2838450"/>
          </a:xfrm>
          <a:prstGeom prst="rect">
            <a:avLst/>
          </a:prstGeom>
          <a:noFill/>
          <a:ln w="9525">
            <a:solidFill>
              <a:srgbClr val="000000"/>
            </a:solidFill>
            <a:miter lim="800000"/>
            <a:headEnd/>
            <a:tailEnd/>
          </a:ln>
          <a:effectLst>
            <a:outerShdw blurRad="63500" dist="38099" dir="2700000" algn="ctr" rotWithShape="0">
              <a:srgbClr val="000000">
                <a:alpha val="74998"/>
              </a:srgbClr>
            </a:outerShdw>
          </a:effectLst>
        </p:spPr>
      </p:pic>
      <p:sp>
        <p:nvSpPr>
          <p:cNvPr id="383069" name="Rectangle 93"/>
          <p:cNvSpPr>
            <a:spLocks noChangeArrowheads="1"/>
          </p:cNvSpPr>
          <p:nvPr/>
        </p:nvSpPr>
        <p:spPr bwMode="auto">
          <a:xfrm>
            <a:off x="1276350" y="2873375"/>
            <a:ext cx="560388" cy="33655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spTree>
    <p:extLst>
      <p:ext uri="{BB962C8B-B14F-4D97-AF65-F5344CB8AC3E}">
        <p14:creationId xmlns:p14="http://schemas.microsoft.com/office/powerpoint/2010/main" val="39929373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a:t>Basidiomycete Life Cycle</a:t>
            </a:r>
          </a:p>
        </p:txBody>
      </p:sp>
      <p:pic>
        <p:nvPicPr>
          <p:cNvPr id="385028" name="Picture 4"/>
          <p:cNvPicPr>
            <a:picLocks noChangeAspect="1" noChangeArrowheads="1"/>
          </p:cNvPicPr>
          <p:nvPr/>
        </p:nvPicPr>
        <p:blipFill>
          <a:blip r:embed="rId2" cstate="screen"/>
          <a:srcRect/>
          <a:stretch>
            <a:fillRect/>
          </a:stretch>
        </p:blipFill>
        <p:spPr bwMode="auto">
          <a:xfrm>
            <a:off x="1458913" y="1311275"/>
            <a:ext cx="7296150" cy="5310188"/>
          </a:xfrm>
          <a:prstGeom prst="rect">
            <a:avLst/>
          </a:prstGeom>
          <a:noFill/>
          <a:ln w="9525">
            <a:noFill/>
            <a:miter lim="800000"/>
            <a:headEnd/>
            <a:tailEnd/>
          </a:ln>
        </p:spPr>
      </p:pic>
      <p:sp>
        <p:nvSpPr>
          <p:cNvPr id="385029" name="Rectangle 5"/>
          <p:cNvSpPr>
            <a:spLocks noChangeArrowheads="1"/>
          </p:cNvSpPr>
          <p:nvPr/>
        </p:nvSpPr>
        <p:spPr bwMode="auto">
          <a:xfrm>
            <a:off x="2235200" y="5813425"/>
            <a:ext cx="1270000" cy="776288"/>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2000" b="1">
                <a:solidFill>
                  <a:srgbClr val="CC0000"/>
                </a:solidFill>
              </a:rPr>
              <a:t>FUSION</a:t>
            </a:r>
            <a:r>
              <a:rPr lang="en-US" sz="2000" b="1">
                <a:solidFill>
                  <a:srgbClr val="000000"/>
                </a:solidFill>
              </a:rPr>
              <a:t> of</a:t>
            </a:r>
          </a:p>
          <a:p>
            <a:pPr>
              <a:lnSpc>
                <a:spcPct val="85000"/>
              </a:lnSpc>
            </a:pPr>
            <a:r>
              <a:rPr lang="en-US" sz="2000" b="1">
                <a:solidFill>
                  <a:srgbClr val="000000"/>
                </a:solidFill>
              </a:rPr>
              <a:t>and</a:t>
            </a:r>
          </a:p>
          <a:p>
            <a:pPr>
              <a:lnSpc>
                <a:spcPct val="85000"/>
              </a:lnSpc>
            </a:pPr>
            <a:r>
              <a:rPr lang="en-US" sz="2000" b="1">
                <a:solidFill>
                  <a:srgbClr val="000000"/>
                </a:solidFill>
              </a:rPr>
              <a:t>hyphae</a:t>
            </a:r>
            <a:endParaRPr lang="en-US" sz="2000" b="1"/>
          </a:p>
        </p:txBody>
      </p:sp>
      <p:sp>
        <p:nvSpPr>
          <p:cNvPr id="385030" name="Rectangle 6"/>
          <p:cNvSpPr>
            <a:spLocks noChangeArrowheads="1"/>
          </p:cNvSpPr>
          <p:nvPr/>
        </p:nvSpPr>
        <p:spPr bwMode="auto">
          <a:xfrm>
            <a:off x="3475038" y="1474788"/>
            <a:ext cx="1552575" cy="2587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fruiting body</a:t>
            </a:r>
            <a:endParaRPr lang="en-US" sz="2000" b="1"/>
          </a:p>
        </p:txBody>
      </p:sp>
      <p:sp>
        <p:nvSpPr>
          <p:cNvPr id="385031" name="Rectangle 7"/>
          <p:cNvSpPr>
            <a:spLocks noChangeArrowheads="1"/>
          </p:cNvSpPr>
          <p:nvPr/>
        </p:nvSpPr>
        <p:spPr bwMode="auto">
          <a:xfrm>
            <a:off x="6813550" y="5132388"/>
            <a:ext cx="1058863" cy="258762"/>
          </a:xfrm>
          <a:prstGeom prst="rect">
            <a:avLst/>
          </a:prstGeom>
          <a:solidFill>
            <a:srgbClr val="FFCC18"/>
          </a:solid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CC0000"/>
                </a:solidFill>
              </a:rPr>
              <a:t>MEIOSIS</a:t>
            </a:r>
          </a:p>
        </p:txBody>
      </p:sp>
      <p:sp>
        <p:nvSpPr>
          <p:cNvPr id="385033" name="Rectangle 9"/>
          <p:cNvSpPr>
            <a:spLocks noChangeArrowheads="1"/>
          </p:cNvSpPr>
          <p:nvPr/>
        </p:nvSpPr>
        <p:spPr bwMode="auto">
          <a:xfrm>
            <a:off x="6342063" y="5489575"/>
            <a:ext cx="833437" cy="2587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spores</a:t>
            </a:r>
            <a:endParaRPr lang="en-US" sz="2000" b="1"/>
          </a:p>
        </p:txBody>
      </p:sp>
      <p:sp>
        <p:nvSpPr>
          <p:cNvPr id="385036" name="Rectangle 12"/>
          <p:cNvSpPr>
            <a:spLocks noChangeArrowheads="1"/>
          </p:cNvSpPr>
          <p:nvPr/>
        </p:nvSpPr>
        <p:spPr bwMode="auto">
          <a:xfrm>
            <a:off x="7134225" y="1284288"/>
            <a:ext cx="1454150" cy="517525"/>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gills lined</a:t>
            </a:r>
          </a:p>
          <a:p>
            <a:pPr algn="l">
              <a:lnSpc>
                <a:spcPct val="85000"/>
              </a:lnSpc>
            </a:pPr>
            <a:r>
              <a:rPr lang="en-US" sz="2000" b="1">
                <a:solidFill>
                  <a:srgbClr val="000000"/>
                </a:solidFill>
              </a:rPr>
              <a:t>with basidia</a:t>
            </a:r>
            <a:endParaRPr lang="en-US" sz="2000" b="1"/>
          </a:p>
        </p:txBody>
      </p:sp>
      <p:sp>
        <p:nvSpPr>
          <p:cNvPr id="385037" name="Rectangle 13"/>
          <p:cNvSpPr>
            <a:spLocks noChangeArrowheads="1"/>
          </p:cNvSpPr>
          <p:nvPr/>
        </p:nvSpPr>
        <p:spPr bwMode="auto">
          <a:xfrm>
            <a:off x="8029575" y="2222500"/>
            <a:ext cx="1114425" cy="2587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basidium</a:t>
            </a:r>
            <a:endParaRPr lang="en-US" sz="2000" b="1"/>
          </a:p>
        </p:txBody>
      </p:sp>
      <p:sp>
        <p:nvSpPr>
          <p:cNvPr id="385039" name="Rectangle 15"/>
          <p:cNvSpPr>
            <a:spLocks noChangeArrowheads="1"/>
          </p:cNvSpPr>
          <p:nvPr/>
        </p:nvSpPr>
        <p:spPr bwMode="auto">
          <a:xfrm>
            <a:off x="8339138" y="4570413"/>
            <a:ext cx="804862" cy="2587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zygote</a:t>
            </a:r>
            <a:endParaRPr lang="en-US" sz="2000" b="1"/>
          </a:p>
        </p:txBody>
      </p:sp>
      <p:sp>
        <p:nvSpPr>
          <p:cNvPr id="385040" name="Rectangle 16"/>
          <p:cNvSpPr>
            <a:spLocks noChangeArrowheads="1"/>
          </p:cNvSpPr>
          <p:nvPr/>
        </p:nvSpPr>
        <p:spPr bwMode="auto">
          <a:xfrm>
            <a:off x="5145088" y="4487863"/>
            <a:ext cx="903287" cy="5175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2000" b="1" i="1">
                <a:solidFill>
                  <a:srgbClr val="000000"/>
                </a:solidFill>
              </a:rPr>
              <a:t>(n)</a:t>
            </a:r>
            <a:br>
              <a:rPr lang="en-US" sz="2000" b="1" i="1">
                <a:solidFill>
                  <a:srgbClr val="000000"/>
                </a:solidFill>
              </a:rPr>
            </a:br>
            <a:r>
              <a:rPr lang="en-US" sz="2000" b="1">
                <a:solidFill>
                  <a:srgbClr val="000000"/>
                </a:solidFill>
              </a:rPr>
              <a:t>haploid</a:t>
            </a:r>
            <a:endParaRPr lang="en-US" sz="2000" b="1" i="1"/>
          </a:p>
        </p:txBody>
      </p:sp>
      <p:sp>
        <p:nvSpPr>
          <p:cNvPr id="385041" name="Rectangle 17"/>
          <p:cNvSpPr>
            <a:spLocks noChangeArrowheads="1"/>
          </p:cNvSpPr>
          <p:nvPr/>
        </p:nvSpPr>
        <p:spPr bwMode="auto">
          <a:xfrm>
            <a:off x="3646488" y="3778250"/>
            <a:ext cx="1200150" cy="517525"/>
          </a:xfrm>
          <a:prstGeom prst="rect">
            <a:avLst/>
          </a:prstGeom>
          <a:noFill/>
          <a:ln w="9525">
            <a:noFill/>
            <a:miter lim="800000"/>
            <a:headEnd/>
            <a:tailEnd/>
          </a:ln>
        </p:spPr>
        <p:txBody>
          <a:bodyPr wrap="none" lIns="0" tIns="0" rIns="0" bIns="0">
            <a:prstTxWarp prst="textNoShape">
              <a:avLst/>
            </a:prstTxWarp>
            <a:spAutoFit/>
          </a:bodyPr>
          <a:lstStyle/>
          <a:p>
            <a:pPr>
              <a:lnSpc>
                <a:spcPct val="85000"/>
              </a:lnSpc>
            </a:pPr>
            <a:r>
              <a:rPr lang="en-US" sz="2000" b="1" i="1">
                <a:solidFill>
                  <a:srgbClr val="000000"/>
                </a:solidFill>
              </a:rPr>
              <a:t>(n</a:t>
            </a:r>
            <a:r>
              <a:rPr lang="en-US" sz="2000" b="1">
                <a:solidFill>
                  <a:srgbClr val="000000"/>
                </a:solidFill>
              </a:rPr>
              <a:t> + </a:t>
            </a:r>
            <a:r>
              <a:rPr lang="en-US" sz="2000" b="1" i="1">
                <a:solidFill>
                  <a:srgbClr val="000000"/>
                </a:solidFill>
              </a:rPr>
              <a:t>n)</a:t>
            </a:r>
            <a:br>
              <a:rPr lang="en-US" sz="2000" b="1" i="1">
                <a:solidFill>
                  <a:srgbClr val="000000"/>
                </a:solidFill>
              </a:rPr>
            </a:br>
            <a:r>
              <a:rPr lang="en-US" sz="2000" b="1">
                <a:solidFill>
                  <a:srgbClr val="000000"/>
                </a:solidFill>
              </a:rPr>
              <a:t>dikaryotic</a:t>
            </a:r>
          </a:p>
        </p:txBody>
      </p:sp>
      <p:sp>
        <p:nvSpPr>
          <p:cNvPr id="385042" name="Rectangle 18"/>
          <p:cNvSpPr>
            <a:spLocks noChangeArrowheads="1"/>
          </p:cNvSpPr>
          <p:nvPr/>
        </p:nvSpPr>
        <p:spPr bwMode="auto">
          <a:xfrm>
            <a:off x="4197350" y="5153025"/>
            <a:ext cx="692150" cy="2587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strain</a:t>
            </a:r>
            <a:endParaRPr lang="en-US" sz="2000" b="1"/>
          </a:p>
        </p:txBody>
      </p:sp>
      <p:sp>
        <p:nvSpPr>
          <p:cNvPr id="385043" name="Rectangle 19"/>
          <p:cNvSpPr>
            <a:spLocks noChangeArrowheads="1"/>
          </p:cNvSpPr>
          <p:nvPr/>
        </p:nvSpPr>
        <p:spPr bwMode="auto">
          <a:xfrm>
            <a:off x="3825875" y="6359525"/>
            <a:ext cx="692150" cy="2587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strain</a:t>
            </a:r>
            <a:endParaRPr lang="en-US" sz="2000" b="1"/>
          </a:p>
        </p:txBody>
      </p:sp>
      <p:sp>
        <p:nvSpPr>
          <p:cNvPr id="385044" name="Rectangle 20"/>
          <p:cNvSpPr>
            <a:spLocks noChangeArrowheads="1"/>
          </p:cNvSpPr>
          <p:nvPr/>
        </p:nvSpPr>
        <p:spPr bwMode="auto">
          <a:xfrm>
            <a:off x="6218238" y="4008438"/>
            <a:ext cx="69850" cy="258762"/>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 </a:t>
            </a:r>
            <a:endParaRPr lang="en-US" sz="2000" b="1"/>
          </a:p>
        </p:txBody>
      </p:sp>
      <p:sp>
        <p:nvSpPr>
          <p:cNvPr id="385045" name="Rectangle 21"/>
          <p:cNvSpPr>
            <a:spLocks noChangeArrowheads="1"/>
          </p:cNvSpPr>
          <p:nvPr/>
        </p:nvSpPr>
        <p:spPr bwMode="auto">
          <a:xfrm>
            <a:off x="5907088" y="4070350"/>
            <a:ext cx="1368425" cy="258763"/>
          </a:xfrm>
          <a:prstGeom prst="rect">
            <a:avLst/>
          </a:prstGeom>
          <a:noFill/>
          <a:ln w="9525">
            <a:noFill/>
            <a:miter lim="800000"/>
            <a:headEnd/>
            <a:tailEnd/>
          </a:ln>
        </p:spPr>
        <p:txBody>
          <a:bodyPr wrap="none" lIns="0" tIns="0" rIns="0" bIns="0">
            <a:prstTxWarp prst="textNoShape">
              <a:avLst/>
            </a:prstTxWarp>
            <a:spAutoFit/>
          </a:bodyPr>
          <a:lstStyle/>
          <a:p>
            <a:pPr algn="l">
              <a:lnSpc>
                <a:spcPct val="85000"/>
              </a:lnSpc>
            </a:pPr>
            <a:r>
              <a:rPr lang="en-US" sz="2000" b="1">
                <a:solidFill>
                  <a:srgbClr val="000000"/>
                </a:solidFill>
              </a:rPr>
              <a:t>2</a:t>
            </a:r>
            <a:r>
              <a:rPr lang="en-US" sz="2000" b="1" i="1">
                <a:solidFill>
                  <a:srgbClr val="000000"/>
                </a:solidFill>
              </a:rPr>
              <a:t>n </a:t>
            </a:r>
            <a:r>
              <a:rPr lang="en-US" sz="2000" b="1">
                <a:solidFill>
                  <a:srgbClr val="000000"/>
                </a:solidFill>
              </a:rPr>
              <a:t>(diploid)</a:t>
            </a:r>
            <a:endParaRPr lang="en-US" sz="2000" b="1"/>
          </a:p>
        </p:txBody>
      </p:sp>
      <p:sp>
        <p:nvSpPr>
          <p:cNvPr id="385046" name="Line 22"/>
          <p:cNvSpPr>
            <a:spLocks noChangeShapeType="1"/>
          </p:cNvSpPr>
          <p:nvPr/>
        </p:nvSpPr>
        <p:spPr bwMode="auto">
          <a:xfrm>
            <a:off x="7931150" y="4518025"/>
            <a:ext cx="361950" cy="166688"/>
          </a:xfrm>
          <a:prstGeom prst="line">
            <a:avLst/>
          </a:prstGeom>
          <a:noFill/>
          <a:ln w="12700">
            <a:solidFill>
              <a:srgbClr val="000000"/>
            </a:solidFill>
            <a:round/>
            <a:headEnd/>
            <a:tailEnd/>
          </a:ln>
        </p:spPr>
        <p:txBody>
          <a:bodyPr>
            <a:prstTxWarp prst="textNoShape">
              <a:avLst/>
            </a:prstTxWarp>
          </a:bodyPr>
          <a:lstStyle/>
          <a:p>
            <a:endParaRPr lang="en-US"/>
          </a:p>
        </p:txBody>
      </p:sp>
      <p:pic>
        <p:nvPicPr>
          <p:cNvPr id="385048" name="Picture 24"/>
          <p:cNvPicPr>
            <a:picLocks noChangeAspect="1" noChangeArrowheads="1"/>
          </p:cNvPicPr>
          <p:nvPr/>
        </p:nvPicPr>
        <p:blipFill>
          <a:blip r:embed="rId3" cstate="screen"/>
          <a:srcRect/>
          <a:stretch>
            <a:fillRect/>
          </a:stretch>
        </p:blipFill>
        <p:spPr bwMode="auto">
          <a:xfrm>
            <a:off x="201613" y="1630363"/>
            <a:ext cx="2343150" cy="1701800"/>
          </a:xfrm>
          <a:prstGeom prst="rect">
            <a:avLst/>
          </a:prstGeom>
          <a:noFill/>
          <a:ln w="9525">
            <a:noFill/>
            <a:miter lim="800000"/>
            <a:headEnd/>
            <a:tailEnd/>
          </a:ln>
        </p:spPr>
      </p:pic>
      <p:sp>
        <p:nvSpPr>
          <p:cNvPr id="385053" name="Rectangle 29"/>
          <p:cNvSpPr>
            <a:spLocks noChangeArrowheads="1"/>
          </p:cNvSpPr>
          <p:nvPr/>
        </p:nvSpPr>
        <p:spPr bwMode="auto">
          <a:xfrm>
            <a:off x="241300" y="6064250"/>
            <a:ext cx="2041525" cy="793750"/>
          </a:xfrm>
          <a:prstGeom prst="rect">
            <a:avLst/>
          </a:prstGeom>
          <a:solidFill>
            <a:schemeClr val="bg1"/>
          </a:solidFill>
          <a:ln w="9525">
            <a:noFill/>
            <a:miter lim="800000"/>
            <a:headEnd/>
            <a:tailEnd/>
          </a:ln>
          <a:effectLst/>
        </p:spPr>
        <p:txBody>
          <a:bodyPr wrap="none" anchor="ctr">
            <a:prstTxWarp prst="textNoShape">
              <a:avLst/>
            </a:prstTxWarp>
          </a:bodyPr>
          <a:lstStyle/>
          <a:p>
            <a:endParaRPr lang="en-US"/>
          </a:p>
        </p:txBody>
      </p:sp>
      <p:pic>
        <p:nvPicPr>
          <p:cNvPr id="385052" name="Picture 28"/>
          <p:cNvPicPr>
            <a:picLocks noChangeAspect="1" noChangeArrowheads="1"/>
          </p:cNvPicPr>
          <p:nvPr/>
        </p:nvPicPr>
        <p:blipFill>
          <a:blip r:embed="rId4" cstate="screen">
            <a:clrChange>
              <a:clrFrom>
                <a:srgbClr val="FFFFFF"/>
              </a:clrFrom>
              <a:clrTo>
                <a:srgbClr val="FFFFFF">
                  <a:alpha val="0"/>
                </a:srgbClr>
              </a:clrTo>
            </a:clrChange>
          </a:blip>
          <a:srcRect/>
          <a:stretch>
            <a:fillRect/>
          </a:stretch>
        </p:blipFill>
        <p:spPr bwMode="auto">
          <a:xfrm>
            <a:off x="0" y="4156075"/>
            <a:ext cx="2165350" cy="2701925"/>
          </a:xfrm>
          <a:prstGeom prst="rect">
            <a:avLst/>
          </a:prstGeom>
          <a:noFill/>
          <a:ln w="9525">
            <a:noFill/>
            <a:miter lim="800000"/>
            <a:headEnd/>
            <a:tailEnd/>
          </a:ln>
        </p:spPr>
      </p:pic>
      <p:sp>
        <p:nvSpPr>
          <p:cNvPr id="385054" name="Line 30"/>
          <p:cNvSpPr>
            <a:spLocks noChangeShapeType="1"/>
          </p:cNvSpPr>
          <p:nvPr/>
        </p:nvSpPr>
        <p:spPr bwMode="auto">
          <a:xfrm flipV="1">
            <a:off x="8404225" y="2444750"/>
            <a:ext cx="138113" cy="430213"/>
          </a:xfrm>
          <a:prstGeom prst="line">
            <a:avLst/>
          </a:prstGeom>
          <a:noFill/>
          <a:ln w="12700">
            <a:solidFill>
              <a:srgbClr val="000000"/>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27995307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t>Fairy Rings</a:t>
            </a:r>
          </a:p>
        </p:txBody>
      </p:sp>
      <p:pic>
        <p:nvPicPr>
          <p:cNvPr id="387076" name="Picture 4"/>
          <p:cNvPicPr>
            <a:picLocks noChangeAspect="1" noChangeArrowheads="1"/>
          </p:cNvPicPr>
          <p:nvPr/>
        </p:nvPicPr>
        <p:blipFill>
          <a:blip r:embed="rId2" cstate="screen"/>
          <a:srcRect/>
          <a:stretch>
            <a:fillRect/>
          </a:stretch>
        </p:blipFill>
        <p:spPr bwMode="auto">
          <a:xfrm>
            <a:off x="858838" y="1304925"/>
            <a:ext cx="8043862" cy="5368925"/>
          </a:xfrm>
          <a:prstGeom prst="rect">
            <a:avLst/>
          </a:prstGeom>
          <a:noFill/>
        </p:spPr>
      </p:pic>
    </p:spTree>
    <p:extLst>
      <p:ext uri="{BB962C8B-B14F-4D97-AF65-F5344CB8AC3E}">
        <p14:creationId xmlns:p14="http://schemas.microsoft.com/office/powerpoint/2010/main" val="47023742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p:txBody>
          <a:bodyPr/>
          <a:lstStyle/>
          <a:p>
            <a:r>
              <a:rPr lang="en-US"/>
              <a:t>The FIRST Antibiotics</a:t>
            </a:r>
          </a:p>
        </p:txBody>
      </p:sp>
      <p:pic>
        <p:nvPicPr>
          <p:cNvPr id="388100" name="Picture 4"/>
          <p:cNvPicPr>
            <a:picLocks noChangeAspect="1" noChangeArrowheads="1"/>
          </p:cNvPicPr>
          <p:nvPr/>
        </p:nvPicPr>
        <p:blipFill>
          <a:blip r:embed="rId2" cstate="screen"/>
          <a:srcRect/>
          <a:stretch>
            <a:fillRect/>
          </a:stretch>
        </p:blipFill>
        <p:spPr bwMode="auto">
          <a:xfrm>
            <a:off x="973138" y="1420813"/>
            <a:ext cx="7856537" cy="5233987"/>
          </a:xfrm>
          <a:prstGeom prst="rect">
            <a:avLst/>
          </a:prstGeom>
          <a:noFill/>
        </p:spPr>
      </p:pic>
    </p:spTree>
    <p:extLst>
      <p:ext uri="{BB962C8B-B14F-4D97-AF65-F5344CB8AC3E}">
        <p14:creationId xmlns:p14="http://schemas.microsoft.com/office/powerpoint/2010/main" val="154966722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sz="4000" smtClean="0">
                <a:ea typeface="ＭＳ Ｐゴシック" charset="-128"/>
                <a:cs typeface="ＭＳ Ｐゴシック" charset="-128"/>
              </a:rPr>
              <a:t>Fungus-gardening insects</a:t>
            </a:r>
          </a:p>
        </p:txBody>
      </p:sp>
      <p:pic>
        <p:nvPicPr>
          <p:cNvPr id="122883" name="Picture 4" descr="31_22_P.jpg                                                    001F457F&#10;Abhinav 11                     B191BFFC:"/>
          <p:cNvPicPr>
            <a:picLocks noChangeAspect="1" noChangeArrowheads="1"/>
          </p:cNvPicPr>
          <p:nvPr/>
        </p:nvPicPr>
        <p:blipFill>
          <a:blip r:embed="rId2" cstate="screen"/>
          <a:srcRect/>
          <a:stretch>
            <a:fillRect/>
          </a:stretch>
        </p:blipFill>
        <p:spPr bwMode="auto">
          <a:xfrm>
            <a:off x="419100" y="914400"/>
            <a:ext cx="8382000" cy="5370513"/>
          </a:xfrm>
          <a:prstGeom prst="rect">
            <a:avLst/>
          </a:prstGeom>
          <a:noFill/>
          <a:ln w="9525">
            <a:noFill/>
            <a:miter lim="800000"/>
            <a:headEnd/>
            <a:tailEnd/>
          </a:ln>
        </p:spPr>
      </p:pic>
    </p:spTree>
    <p:extLst>
      <p:ext uri="{BB962C8B-B14F-4D97-AF65-F5344CB8AC3E}">
        <p14:creationId xmlns:p14="http://schemas.microsoft.com/office/powerpoint/2010/main" val="253031089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2749" name="Picture 13"/>
          <p:cNvPicPr>
            <a:picLocks noChangeAspect="1" noChangeArrowheads="1"/>
          </p:cNvPicPr>
          <p:nvPr/>
        </p:nvPicPr>
        <p:blipFill>
          <a:blip r:embed="rId2" cstate="screen"/>
          <a:srcRect l="4800" r="4800"/>
          <a:stretch>
            <a:fillRect/>
          </a:stretch>
        </p:blipFill>
        <p:spPr bwMode="auto">
          <a:xfrm>
            <a:off x="6721475" y="3833813"/>
            <a:ext cx="2251075" cy="2811462"/>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72739" name="Rectangle 3"/>
          <p:cNvSpPr>
            <a:spLocks noGrp="1" noChangeArrowheads="1"/>
          </p:cNvSpPr>
          <p:nvPr>
            <p:ph type="title"/>
          </p:nvPr>
        </p:nvSpPr>
        <p:spPr>
          <a:xfrm>
            <a:off x="0" y="0"/>
            <a:ext cx="6553200" cy="1143000"/>
          </a:xfrm>
        </p:spPr>
        <p:txBody>
          <a:bodyPr/>
          <a:lstStyle/>
          <a:p>
            <a:r>
              <a:rPr lang="en-US" dirty="0"/>
              <a:t>General characteristics</a:t>
            </a:r>
          </a:p>
        </p:txBody>
      </p:sp>
      <p:pic>
        <p:nvPicPr>
          <p:cNvPr id="372748" name="Picture 12"/>
          <p:cNvPicPr>
            <a:picLocks noChangeAspect="1" noChangeArrowheads="1"/>
          </p:cNvPicPr>
          <p:nvPr/>
        </p:nvPicPr>
        <p:blipFill>
          <a:blip r:embed="rId3" cstate="screen"/>
          <a:srcRect/>
          <a:stretch>
            <a:fillRect/>
          </a:stretch>
        </p:blipFill>
        <p:spPr bwMode="auto">
          <a:xfrm>
            <a:off x="6019800" y="474663"/>
            <a:ext cx="2963863" cy="3117850"/>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72750" name="Picture 14"/>
          <p:cNvPicPr>
            <a:picLocks noChangeAspect="1" noChangeArrowheads="1"/>
          </p:cNvPicPr>
          <p:nvPr/>
        </p:nvPicPr>
        <p:blipFill>
          <a:blip r:embed="rId4" cstate="screen"/>
          <a:srcRect/>
          <a:stretch>
            <a:fillRect/>
          </a:stretch>
        </p:blipFill>
        <p:spPr bwMode="auto">
          <a:xfrm>
            <a:off x="5772150" y="2670175"/>
            <a:ext cx="2476500" cy="3862388"/>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72740" name="Rectangle 4" descr="Rectangle: Click to edit Master text styles&#10;Second level&#10;Third level&#10;Fourth level&#10;Fifth level"/>
          <p:cNvSpPr>
            <a:spLocks noGrp="1" noChangeArrowheads="1"/>
          </p:cNvSpPr>
          <p:nvPr>
            <p:ph type="body" idx="1"/>
          </p:nvPr>
        </p:nvSpPr>
        <p:spPr>
          <a:xfrm>
            <a:off x="368300" y="1244600"/>
            <a:ext cx="6057900" cy="5335588"/>
          </a:xfrm>
        </p:spPr>
        <p:txBody>
          <a:bodyPr/>
          <a:lstStyle/>
          <a:p>
            <a:r>
              <a:rPr lang="en-US" dirty="0"/>
              <a:t>Classification criteria</a:t>
            </a:r>
          </a:p>
          <a:p>
            <a:pPr lvl="1"/>
            <a:r>
              <a:rPr lang="en-US" dirty="0"/>
              <a:t>eukaryotes </a:t>
            </a:r>
          </a:p>
          <a:p>
            <a:pPr lvl="1"/>
            <a:r>
              <a:rPr lang="en-US" dirty="0" err="1"/>
              <a:t>heterotrophs</a:t>
            </a:r>
            <a:endParaRPr lang="en-US" dirty="0" smtClean="0"/>
          </a:p>
          <a:p>
            <a:pPr lvl="2"/>
            <a:r>
              <a:rPr lang="en-US" dirty="0" smtClean="0"/>
              <a:t>Absorb nutrients</a:t>
            </a:r>
          </a:p>
          <a:p>
            <a:pPr lvl="1"/>
            <a:r>
              <a:rPr lang="en-US" dirty="0"/>
              <a:t>mostly multicellular</a:t>
            </a:r>
            <a:endParaRPr lang="en-US" dirty="0" smtClean="0"/>
          </a:p>
          <a:p>
            <a:pPr lvl="2"/>
            <a:r>
              <a:rPr lang="en-US" dirty="0" smtClean="0">
                <a:solidFill>
                  <a:srgbClr val="CC0000"/>
                </a:solidFill>
              </a:rPr>
              <a:t>EXCEPT</a:t>
            </a:r>
            <a:r>
              <a:rPr lang="en-US" dirty="0" smtClean="0"/>
              <a:t> </a:t>
            </a:r>
            <a:r>
              <a:rPr lang="en-US" dirty="0"/>
              <a:t>unicellular yeasts</a:t>
            </a:r>
          </a:p>
          <a:p>
            <a:pPr lvl="1"/>
            <a:r>
              <a:rPr lang="en-US" dirty="0"/>
              <a:t>cell wall</a:t>
            </a:r>
          </a:p>
          <a:p>
            <a:pPr lvl="2"/>
            <a:r>
              <a:rPr lang="en-US" u="sng" dirty="0">
                <a:solidFill>
                  <a:srgbClr val="CC0000"/>
                </a:solidFill>
              </a:rPr>
              <a:t>chitin</a:t>
            </a:r>
            <a:endParaRPr lang="en-US" dirty="0"/>
          </a:p>
          <a:p>
            <a:pPr lvl="3"/>
            <a:r>
              <a:rPr lang="en-US" sz="2400" dirty="0"/>
              <a:t>rigid polysaccharide</a:t>
            </a:r>
          </a:p>
          <a:p>
            <a:pPr lvl="1"/>
            <a:r>
              <a:rPr lang="en-US" dirty="0"/>
              <a:t>sexual &amp; asexual reproduction</a:t>
            </a:r>
          </a:p>
        </p:txBody>
      </p:sp>
    </p:spTree>
    <p:extLst>
      <p:ext uri="{BB962C8B-B14F-4D97-AF65-F5344CB8AC3E}">
        <p14:creationId xmlns:p14="http://schemas.microsoft.com/office/powerpoint/2010/main" val="306412709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Insect Assassinating Fungi</a:t>
            </a:r>
            <a:endParaRPr lang="en-US" dirty="0"/>
          </a:p>
        </p:txBody>
      </p:sp>
      <p:pic>
        <p:nvPicPr>
          <p:cNvPr id="8" name="Cordyceps- attack of the killer fungi - Planet Earth Attenborough BBC wildlife.mp4">
            <a:hlinkClick r:id="" action="ppaction://media"/>
          </p:cNvPr>
          <p:cNvPicPr/>
          <p:nvPr>
            <a:videoFile r:link="rId2"/>
            <p:extLst>
              <p:ext uri="{DAA4B4D4-6D71-4841-9C94-3DE7FCFB9230}">
                <p14:media xmlns:p14="http://schemas.microsoft.com/office/powerpoint/2010/main" r:link="rId1"/>
              </p:ext>
            </p:extLst>
          </p:nvPr>
        </p:nvPicPr>
        <p:blipFill>
          <a:blip r:embed="rId4"/>
          <a:stretch>
            <a:fillRect/>
          </a:stretch>
        </p:blipFill>
        <p:spPr>
          <a:xfrm>
            <a:off x="1524000" y="1714500"/>
            <a:ext cx="6096000" cy="3429000"/>
          </a:xfrm>
          <a:prstGeom prst="rect">
            <a:avLst/>
          </a:prstGeom>
        </p:spPr>
      </p:pic>
    </p:spTree>
    <p:extLst>
      <p:ext uri="{BB962C8B-B14F-4D97-AF65-F5344CB8AC3E}">
        <p14:creationId xmlns:p14="http://schemas.microsoft.com/office/powerpoint/2010/main" val="3888420992"/>
      </p:ext>
    </p:extLst>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0700" y="355600"/>
            <a:ext cx="7962900" cy="3785652"/>
          </a:xfrm>
          <a:prstGeom prst="rect">
            <a:avLst/>
          </a:prstGeom>
          <a:noFill/>
        </p:spPr>
        <p:txBody>
          <a:bodyPr wrap="square" rtlCol="0">
            <a:spAutoFit/>
          </a:bodyPr>
          <a:lstStyle/>
          <a:p>
            <a:pPr marL="457200" indent="-457200" algn="l">
              <a:buAutoNum type="arabicPeriod"/>
            </a:pPr>
            <a:r>
              <a:rPr lang="en-US" dirty="0" smtClean="0"/>
              <a:t>All of the following statements are true about fungi EXCEPT</a:t>
            </a:r>
          </a:p>
          <a:p>
            <a:pPr marL="457200" indent="-457200" algn="l">
              <a:buAutoNum type="arabicPeriod"/>
            </a:pPr>
            <a:endParaRPr lang="en-US" dirty="0" smtClean="0"/>
          </a:p>
          <a:p>
            <a:pPr marL="457200" indent="-457200" algn="l">
              <a:buAutoNum type="arabicPeriod"/>
            </a:pPr>
            <a:endParaRPr lang="en-US" dirty="0" smtClean="0"/>
          </a:p>
          <a:p>
            <a:pPr marL="457200" indent="-457200" algn="l">
              <a:buAutoNum type="arabicPeriod"/>
            </a:pPr>
            <a:endParaRPr lang="en-US" dirty="0" smtClean="0"/>
          </a:p>
          <a:p>
            <a:pPr marL="914400" lvl="1" indent="-457200" algn="l">
              <a:buFont typeface="+mj-lt"/>
              <a:buAutoNum type="alphaUcPeriod"/>
            </a:pPr>
            <a:r>
              <a:rPr lang="en-US" dirty="0" smtClean="0"/>
              <a:t>They reproduce sexually and asexually</a:t>
            </a:r>
          </a:p>
          <a:p>
            <a:pPr marL="914400" lvl="1" indent="-457200" algn="l">
              <a:buFont typeface="+mj-lt"/>
              <a:buAutoNum type="alphaUcPeriod"/>
            </a:pPr>
            <a:r>
              <a:rPr lang="en-US" dirty="0" smtClean="0"/>
              <a:t>They have a cell wall</a:t>
            </a:r>
          </a:p>
          <a:p>
            <a:pPr marL="914400" lvl="1" indent="-457200" algn="l">
              <a:buFont typeface="+mj-lt"/>
              <a:buAutoNum type="alphaUcPeriod"/>
            </a:pPr>
            <a:r>
              <a:rPr lang="en-US" dirty="0" smtClean="0"/>
              <a:t>They feed using </a:t>
            </a:r>
            <a:r>
              <a:rPr lang="en-US" dirty="0" err="1" smtClean="0"/>
              <a:t>hyphae</a:t>
            </a:r>
            <a:endParaRPr lang="en-US" dirty="0" smtClean="0"/>
          </a:p>
          <a:p>
            <a:pPr marL="914400" lvl="1" indent="-457200" algn="l">
              <a:buFont typeface="+mj-lt"/>
              <a:buAutoNum type="alphaUcPeriod"/>
            </a:pPr>
            <a:r>
              <a:rPr lang="en-US" dirty="0" smtClean="0"/>
              <a:t>They are multicellular organisms</a:t>
            </a:r>
          </a:p>
          <a:p>
            <a:pPr marL="914400" lvl="1" indent="-457200" algn="l">
              <a:buFont typeface="+mj-lt"/>
              <a:buAutoNum type="alphaUcPeriod"/>
            </a:pPr>
            <a:r>
              <a:rPr lang="en-US" dirty="0" smtClean="0"/>
              <a:t>They are autotrophic</a:t>
            </a:r>
            <a:endParaRPr lang="en-US" dirty="0"/>
          </a:p>
        </p:txBody>
      </p:sp>
    </p:spTree>
    <p:extLst>
      <p:ext uri="{BB962C8B-B14F-4D97-AF65-F5344CB8AC3E}">
        <p14:creationId xmlns:p14="http://schemas.microsoft.com/office/powerpoint/2010/main" val="1105569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0700" y="355600"/>
            <a:ext cx="7962900" cy="3416320"/>
          </a:xfrm>
          <a:prstGeom prst="rect">
            <a:avLst/>
          </a:prstGeom>
          <a:noFill/>
        </p:spPr>
        <p:txBody>
          <a:bodyPr wrap="square" rtlCol="0">
            <a:spAutoFit/>
          </a:bodyPr>
          <a:lstStyle/>
          <a:p>
            <a:pPr marL="457200" indent="-457200" algn="l">
              <a:buAutoNum type="arabicPeriod" startAt="2"/>
            </a:pPr>
            <a:r>
              <a:rPr lang="en-US" dirty="0" smtClean="0"/>
              <a:t>Which of the following is not an example of a fungus?</a:t>
            </a:r>
          </a:p>
          <a:p>
            <a:pPr marL="457200" indent="-457200" algn="l">
              <a:buAutoNum type="arabicPeriod" startAt="2"/>
            </a:pPr>
            <a:endParaRPr lang="en-US" dirty="0" smtClean="0"/>
          </a:p>
          <a:p>
            <a:pPr marL="457200" indent="-457200" algn="l">
              <a:buAutoNum type="arabicPeriod" startAt="2"/>
            </a:pPr>
            <a:endParaRPr lang="en-US" dirty="0" smtClean="0"/>
          </a:p>
          <a:p>
            <a:pPr marL="457200" indent="-457200" algn="l">
              <a:buAutoNum type="arabicPeriod" startAt="2"/>
            </a:pPr>
            <a:endParaRPr lang="en-US" dirty="0" smtClean="0"/>
          </a:p>
          <a:p>
            <a:pPr marL="914400" lvl="1" indent="-457200" algn="l">
              <a:buFont typeface="+mj-lt"/>
              <a:buAutoNum type="alphaUcPeriod"/>
            </a:pPr>
            <a:r>
              <a:rPr lang="en-US" dirty="0" smtClean="0"/>
              <a:t>Mildew</a:t>
            </a:r>
          </a:p>
          <a:p>
            <a:pPr marL="914400" lvl="1" indent="-457200" algn="l">
              <a:buFont typeface="+mj-lt"/>
              <a:buAutoNum type="alphaUcPeriod"/>
            </a:pPr>
            <a:r>
              <a:rPr lang="en-US" dirty="0" smtClean="0"/>
              <a:t>Mold</a:t>
            </a:r>
          </a:p>
          <a:p>
            <a:pPr marL="914400" lvl="1" indent="-457200" algn="l">
              <a:buFont typeface="+mj-lt"/>
              <a:buAutoNum type="alphaUcPeriod"/>
            </a:pPr>
            <a:r>
              <a:rPr lang="en-US" dirty="0" smtClean="0"/>
              <a:t>Moss</a:t>
            </a:r>
          </a:p>
          <a:p>
            <a:pPr marL="914400" lvl="1" indent="-457200" algn="l">
              <a:buFont typeface="+mj-lt"/>
              <a:buAutoNum type="alphaUcPeriod"/>
            </a:pPr>
            <a:r>
              <a:rPr lang="en-US" dirty="0" smtClean="0"/>
              <a:t>Mushrooms</a:t>
            </a:r>
          </a:p>
          <a:p>
            <a:pPr marL="914400" lvl="1" indent="-457200" algn="l">
              <a:buFont typeface="+mj-lt"/>
              <a:buAutoNum type="alphaUcPeriod"/>
            </a:pPr>
            <a:r>
              <a:rPr lang="en-US" dirty="0" smtClean="0"/>
              <a:t>Yeast</a:t>
            </a:r>
            <a:endParaRPr lang="en-US" dirty="0"/>
          </a:p>
        </p:txBody>
      </p:sp>
    </p:spTree>
    <p:extLst>
      <p:ext uri="{BB962C8B-B14F-4D97-AF65-F5344CB8AC3E}">
        <p14:creationId xmlns:p14="http://schemas.microsoft.com/office/powerpoint/2010/main" val="254056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a:t>Fungal Structure </a:t>
            </a:r>
          </a:p>
        </p:txBody>
      </p:sp>
      <p:sp>
        <p:nvSpPr>
          <p:cNvPr id="375811" name="Rectangle 3" descr="Rectangle: Click to edit Master text styles&#10;Second level&#10;Third level&#10;Fourth level&#10;Fifth level"/>
          <p:cNvSpPr>
            <a:spLocks noGrp="1" noChangeArrowheads="1"/>
          </p:cNvSpPr>
          <p:nvPr>
            <p:ph type="body" idx="1"/>
          </p:nvPr>
        </p:nvSpPr>
        <p:spPr>
          <a:xfrm>
            <a:off x="838200" y="1371600"/>
            <a:ext cx="7772400" cy="5332413"/>
          </a:xfrm>
        </p:spPr>
        <p:txBody>
          <a:bodyPr/>
          <a:lstStyle/>
          <a:p>
            <a:r>
              <a:rPr lang="en-US" dirty="0"/>
              <a:t>Fungal body</a:t>
            </a:r>
            <a:r>
              <a:rPr lang="en-US" u="sng" dirty="0">
                <a:solidFill>
                  <a:srgbClr val="CC0000"/>
                </a:solidFill>
              </a:rPr>
              <a:t> </a:t>
            </a:r>
          </a:p>
          <a:p>
            <a:pPr lvl="1"/>
            <a:r>
              <a:rPr lang="en-US" u="sng" dirty="0">
                <a:solidFill>
                  <a:srgbClr val="CC0000"/>
                </a:solidFill>
              </a:rPr>
              <a:t>mycelium</a:t>
            </a:r>
            <a:r>
              <a:rPr lang="en-US" dirty="0"/>
              <a:t> </a:t>
            </a:r>
          </a:p>
          <a:p>
            <a:pPr lvl="2"/>
            <a:r>
              <a:rPr lang="en-US" dirty="0"/>
              <a:t>thread-like cells</a:t>
            </a:r>
          </a:p>
          <a:p>
            <a:pPr lvl="2"/>
            <a:r>
              <a:rPr lang="en-US" u="sng" dirty="0" err="1">
                <a:solidFill>
                  <a:srgbClr val="CC0000"/>
                </a:solidFill>
              </a:rPr>
              <a:t>hyphae</a:t>
            </a:r>
            <a:endParaRPr lang="en-US" u="sng" dirty="0">
              <a:solidFill>
                <a:srgbClr val="CC0000"/>
              </a:solidFill>
            </a:endParaRPr>
          </a:p>
          <a:p>
            <a:r>
              <a:rPr lang="en-US" dirty="0"/>
              <a:t>Cells</a:t>
            </a:r>
          </a:p>
          <a:p>
            <a:pPr lvl="1"/>
            <a:r>
              <a:rPr lang="en-US" dirty="0"/>
              <a:t>multiple nuclei</a:t>
            </a:r>
          </a:p>
          <a:p>
            <a:r>
              <a:rPr lang="en-US" dirty="0"/>
              <a:t>Cell wall</a:t>
            </a:r>
            <a:r>
              <a:rPr lang="en-US" u="sng" dirty="0">
                <a:solidFill>
                  <a:srgbClr val="CC0000"/>
                </a:solidFill>
              </a:rPr>
              <a:t> </a:t>
            </a:r>
          </a:p>
          <a:p>
            <a:pPr lvl="1"/>
            <a:r>
              <a:rPr lang="en-US" u="sng" dirty="0">
                <a:solidFill>
                  <a:srgbClr val="CC0000"/>
                </a:solidFill>
              </a:rPr>
              <a:t>chitin</a:t>
            </a:r>
          </a:p>
          <a:p>
            <a:pPr lvl="2"/>
            <a:r>
              <a:rPr lang="en-US" dirty="0"/>
              <a:t>just like crab shells</a:t>
            </a:r>
          </a:p>
          <a:p>
            <a:pPr lvl="1"/>
            <a:endParaRPr lang="en-US" dirty="0"/>
          </a:p>
        </p:txBody>
      </p:sp>
      <p:pic>
        <p:nvPicPr>
          <p:cNvPr id="375812" name="Picture 4"/>
          <p:cNvPicPr>
            <a:picLocks noChangeAspect="1" noChangeArrowheads="1"/>
          </p:cNvPicPr>
          <p:nvPr/>
        </p:nvPicPr>
        <p:blipFill>
          <a:blip r:embed="rId2" cstate="screen"/>
          <a:srcRect/>
          <a:stretch>
            <a:fillRect/>
          </a:stretch>
        </p:blipFill>
        <p:spPr bwMode="auto">
          <a:xfrm>
            <a:off x="6553200" y="457200"/>
            <a:ext cx="2351088" cy="2301875"/>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75813" name="Picture 5"/>
          <p:cNvPicPr>
            <a:picLocks noChangeAspect="1" noChangeArrowheads="1"/>
          </p:cNvPicPr>
          <p:nvPr/>
        </p:nvPicPr>
        <p:blipFill>
          <a:blip r:embed="rId3" cstate="screen"/>
          <a:srcRect/>
          <a:stretch>
            <a:fillRect/>
          </a:stretch>
        </p:blipFill>
        <p:spPr bwMode="auto">
          <a:xfrm>
            <a:off x="5045075" y="1952625"/>
            <a:ext cx="2362200" cy="1849438"/>
          </a:xfrm>
          <a:prstGeom prst="rect">
            <a:avLst/>
          </a:prstGeom>
          <a:noFill/>
          <a:ln w="9525">
            <a:noFill/>
            <a:miter lim="800000"/>
            <a:headEnd/>
            <a:tailEnd/>
          </a:ln>
          <a:effectLst>
            <a:outerShdw blurRad="63500" dist="38099" dir="2700000" algn="ctr" rotWithShape="0">
              <a:srgbClr val="000000">
                <a:alpha val="74998"/>
              </a:srgbClr>
            </a:outerShdw>
          </a:effectLst>
        </p:spPr>
      </p:pic>
      <p:pic>
        <p:nvPicPr>
          <p:cNvPr id="375814" name="Picture 6" descr="Penicillium_culture"/>
          <p:cNvPicPr>
            <a:picLocks noChangeAspect="1" noChangeArrowheads="1"/>
          </p:cNvPicPr>
          <p:nvPr/>
        </p:nvPicPr>
        <p:blipFill>
          <a:blip r:embed="rId4" cstate="screen"/>
          <a:srcRect/>
          <a:stretch>
            <a:fillRect/>
          </a:stretch>
        </p:blipFill>
        <p:spPr bwMode="auto">
          <a:xfrm>
            <a:off x="6797675" y="3267075"/>
            <a:ext cx="2228850" cy="2239963"/>
          </a:xfrm>
          <a:prstGeom prst="rect">
            <a:avLst/>
          </a:prstGeom>
          <a:noFill/>
          <a:effectLst>
            <a:outerShdw blurRad="63500" dist="38099" dir="2700000" algn="ctr" rotWithShape="0">
              <a:srgbClr val="000000">
                <a:alpha val="74998"/>
              </a:srgbClr>
            </a:outerShdw>
          </a:effectLst>
        </p:spPr>
      </p:pic>
      <p:pic>
        <p:nvPicPr>
          <p:cNvPr id="375815" name="Picture 7" descr="Penicillium_sept_hyphae"/>
          <p:cNvPicPr>
            <a:picLocks noChangeAspect="1" noChangeArrowheads="1"/>
          </p:cNvPicPr>
          <p:nvPr/>
        </p:nvPicPr>
        <p:blipFill>
          <a:blip r:embed="rId5" cstate="screen"/>
          <a:srcRect/>
          <a:stretch>
            <a:fillRect/>
          </a:stretch>
        </p:blipFill>
        <p:spPr bwMode="auto">
          <a:xfrm>
            <a:off x="4913313" y="4975225"/>
            <a:ext cx="2362200" cy="1771650"/>
          </a:xfrm>
          <a:prstGeom prst="rect">
            <a:avLst/>
          </a:prstGeom>
          <a:noFill/>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33042230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304800" y="304800"/>
            <a:ext cx="8534400" cy="503238"/>
          </a:xfrm>
        </p:spPr>
        <p:txBody>
          <a:bodyPr>
            <a:normAutofit fontScale="90000"/>
          </a:bodyPr>
          <a:lstStyle/>
          <a:p>
            <a:pPr eaLnBrk="1" hangingPunct="1"/>
            <a:r>
              <a:rPr lang="en-US" sz="4000" smtClean="0">
                <a:ea typeface="ＭＳ Ｐゴシック" charset="-128"/>
                <a:cs typeface="ＭＳ Ｐゴシック" charset="-128"/>
              </a:rPr>
              <a:t>Structure of a multicellular fungus</a:t>
            </a:r>
          </a:p>
        </p:txBody>
      </p:sp>
      <p:pic>
        <p:nvPicPr>
          <p:cNvPr id="94211" name="Picture 4" descr="&#10;31_02_CNL.jpg                                                  001F457F&#10;Abhinav 11                     B191BFFC:"/>
          <p:cNvPicPr>
            <a:picLocks noChangeAspect="1" noChangeArrowheads="1"/>
          </p:cNvPicPr>
          <p:nvPr/>
        </p:nvPicPr>
        <p:blipFill>
          <a:blip r:embed="rId2" cstate="screen"/>
          <a:srcRect/>
          <a:stretch>
            <a:fillRect/>
          </a:stretch>
        </p:blipFill>
        <p:spPr bwMode="auto">
          <a:xfrm>
            <a:off x="1333500" y="1254125"/>
            <a:ext cx="7550256" cy="5172075"/>
          </a:xfrm>
          <a:prstGeom prst="rect">
            <a:avLst/>
          </a:prstGeom>
          <a:solidFill>
            <a:schemeClr val="bg1"/>
          </a:solidFill>
          <a:ln w="9525">
            <a:noFill/>
            <a:miter lim="800000"/>
            <a:headEnd/>
            <a:tailEnd/>
          </a:ln>
        </p:spPr>
      </p:pic>
      <p:sp>
        <p:nvSpPr>
          <p:cNvPr id="94212" name="Oval 5"/>
          <p:cNvSpPr>
            <a:spLocks noChangeArrowheads="1"/>
          </p:cNvSpPr>
          <p:nvPr/>
        </p:nvSpPr>
        <p:spPr bwMode="auto">
          <a:xfrm>
            <a:off x="2571750" y="2673350"/>
            <a:ext cx="50800" cy="50800"/>
          </a:xfrm>
          <a:prstGeom prst="ellipse">
            <a:avLst/>
          </a:prstGeom>
          <a:solidFill>
            <a:schemeClr val="bg2"/>
          </a:solidFill>
          <a:ln w="25400">
            <a:noFill/>
            <a:round/>
            <a:headEnd/>
            <a:tailEnd/>
          </a:ln>
        </p:spPr>
        <p:txBody>
          <a:bodyPr wrap="none" lIns="92075" tIns="46038" rIns="92075" bIns="46038" anchor="ctr">
            <a:prstTxWarp prst="textNoShape">
              <a:avLst/>
            </a:prstTxWarp>
          </a:bodyPr>
          <a:lstStyle/>
          <a:p>
            <a:endParaRPr lang="en-US"/>
          </a:p>
        </p:txBody>
      </p:sp>
      <p:sp>
        <p:nvSpPr>
          <p:cNvPr id="94213" name="Line 10"/>
          <p:cNvSpPr>
            <a:spLocks noChangeShapeType="1"/>
          </p:cNvSpPr>
          <p:nvPr/>
        </p:nvSpPr>
        <p:spPr bwMode="auto">
          <a:xfrm>
            <a:off x="1028700" y="3060700"/>
            <a:ext cx="1905000" cy="1588"/>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4214" name="Line 11"/>
          <p:cNvSpPr>
            <a:spLocks noChangeShapeType="1"/>
          </p:cNvSpPr>
          <p:nvPr/>
        </p:nvSpPr>
        <p:spPr bwMode="auto">
          <a:xfrm>
            <a:off x="1828800" y="3035300"/>
            <a:ext cx="381000" cy="19050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4215" name="Line 15"/>
          <p:cNvSpPr>
            <a:spLocks noChangeShapeType="1"/>
          </p:cNvSpPr>
          <p:nvPr/>
        </p:nvSpPr>
        <p:spPr bwMode="auto">
          <a:xfrm>
            <a:off x="1809750" y="3048000"/>
            <a:ext cx="838200" cy="163513"/>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4216" name="Text Box 16"/>
          <p:cNvSpPr txBox="1">
            <a:spLocks noChangeArrowheads="1"/>
          </p:cNvSpPr>
          <p:nvPr/>
        </p:nvSpPr>
        <p:spPr bwMode="auto">
          <a:xfrm>
            <a:off x="800100" y="2006600"/>
            <a:ext cx="2214563" cy="596900"/>
          </a:xfrm>
          <a:prstGeom prst="rect">
            <a:avLst/>
          </a:prstGeom>
          <a:noFill/>
          <a:ln w="25400">
            <a:noFill/>
            <a:miter lim="800000"/>
            <a:headEnd/>
            <a:tailEnd/>
          </a:ln>
        </p:spPr>
        <p:txBody>
          <a:bodyPr lIns="92075" tIns="46038" rIns="92075" bIns="46038" anchor="ctr">
            <a:prstTxWarp prst="textNoShape">
              <a:avLst/>
            </a:prstTxWarp>
            <a:spAutoFit/>
          </a:bodyPr>
          <a:lstStyle/>
          <a:p>
            <a:pPr algn="l">
              <a:spcBef>
                <a:spcPct val="50000"/>
              </a:spcBef>
            </a:pPr>
            <a:r>
              <a:rPr lang="en-US" sz="1600" dirty="0" err="1"/>
              <a:t>Hyphae</a:t>
            </a:r>
            <a:r>
              <a:rPr lang="en-US" sz="1600" dirty="0"/>
              <a:t>. The mushroom and its subterranean mycelium are a continuous network of </a:t>
            </a:r>
            <a:r>
              <a:rPr lang="en-US" sz="1600" dirty="0" err="1"/>
              <a:t>hyphae</a:t>
            </a:r>
            <a:r>
              <a:rPr lang="en-US" sz="1600" dirty="0"/>
              <a:t>.</a:t>
            </a:r>
          </a:p>
        </p:txBody>
      </p:sp>
      <p:sp>
        <p:nvSpPr>
          <p:cNvPr id="94217" name="Text Box 18"/>
          <p:cNvSpPr txBox="1">
            <a:spLocks noChangeArrowheads="1"/>
          </p:cNvSpPr>
          <p:nvPr/>
        </p:nvSpPr>
        <p:spPr bwMode="auto">
          <a:xfrm>
            <a:off x="2879725" y="1447800"/>
            <a:ext cx="2517775" cy="596900"/>
          </a:xfrm>
          <a:prstGeom prst="rect">
            <a:avLst/>
          </a:prstGeom>
          <a:noFill/>
          <a:ln w="25400">
            <a:noFill/>
            <a:miter lim="800000"/>
            <a:headEnd/>
            <a:tailEnd/>
          </a:ln>
        </p:spPr>
        <p:txBody>
          <a:bodyPr lIns="92075" tIns="46038" rIns="92075" bIns="46038" anchor="ctr">
            <a:prstTxWarp prst="textNoShape">
              <a:avLst/>
            </a:prstTxWarp>
            <a:spAutoFit/>
          </a:bodyPr>
          <a:lstStyle/>
          <a:p>
            <a:pPr algn="l">
              <a:spcBef>
                <a:spcPct val="50000"/>
              </a:spcBef>
            </a:pPr>
            <a:r>
              <a:rPr lang="en-US" sz="1600" dirty="0"/>
              <a:t>Reproductive structure.</a:t>
            </a:r>
            <a:br>
              <a:rPr lang="en-US" sz="1600" dirty="0"/>
            </a:br>
            <a:r>
              <a:rPr lang="en-US" sz="1600" dirty="0"/>
              <a:t>The mushroom produces</a:t>
            </a:r>
            <a:br>
              <a:rPr lang="en-US" sz="1600" dirty="0"/>
            </a:br>
            <a:r>
              <a:rPr lang="en-US" sz="1600" dirty="0"/>
              <a:t> tiny cells called spores.</a:t>
            </a:r>
          </a:p>
        </p:txBody>
      </p:sp>
      <p:sp>
        <p:nvSpPr>
          <p:cNvPr id="94218" name="Line 21"/>
          <p:cNvSpPr>
            <a:spLocks noChangeShapeType="1"/>
          </p:cNvSpPr>
          <p:nvPr/>
        </p:nvSpPr>
        <p:spPr bwMode="auto">
          <a:xfrm flipV="1">
            <a:off x="3987800" y="2146300"/>
            <a:ext cx="228600" cy="10795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4219" name="Line 24"/>
          <p:cNvSpPr>
            <a:spLocks noChangeShapeType="1"/>
          </p:cNvSpPr>
          <p:nvPr/>
        </p:nvSpPr>
        <p:spPr bwMode="auto">
          <a:xfrm>
            <a:off x="4216400" y="2149475"/>
            <a:ext cx="1181100" cy="523875"/>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4220" name="Line 26"/>
          <p:cNvSpPr>
            <a:spLocks noChangeShapeType="1"/>
          </p:cNvSpPr>
          <p:nvPr/>
        </p:nvSpPr>
        <p:spPr bwMode="auto">
          <a:xfrm>
            <a:off x="3949700" y="3962400"/>
            <a:ext cx="165100" cy="279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4221" name="Line 28"/>
          <p:cNvSpPr>
            <a:spLocks noChangeShapeType="1"/>
          </p:cNvSpPr>
          <p:nvPr/>
        </p:nvSpPr>
        <p:spPr bwMode="auto">
          <a:xfrm>
            <a:off x="4089400" y="3924300"/>
            <a:ext cx="50800" cy="3048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4222" name="Line 30"/>
          <p:cNvSpPr>
            <a:spLocks noChangeShapeType="1"/>
          </p:cNvSpPr>
          <p:nvPr/>
        </p:nvSpPr>
        <p:spPr bwMode="auto">
          <a:xfrm>
            <a:off x="3556000" y="2120900"/>
            <a:ext cx="15240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4223" name="Text Box 31"/>
          <p:cNvSpPr txBox="1">
            <a:spLocks noChangeArrowheads="1"/>
          </p:cNvSpPr>
          <p:nvPr/>
        </p:nvSpPr>
        <p:spPr bwMode="auto">
          <a:xfrm>
            <a:off x="3570288" y="4279900"/>
            <a:ext cx="1255712" cy="428625"/>
          </a:xfrm>
          <a:prstGeom prst="rect">
            <a:avLst/>
          </a:prstGeom>
          <a:noFill/>
          <a:ln w="25400">
            <a:noFill/>
            <a:miter lim="800000"/>
            <a:headEnd/>
            <a:tailEnd/>
          </a:ln>
        </p:spPr>
        <p:txBody>
          <a:bodyPr wrap="none" lIns="92075" tIns="46038" rIns="92075" bIns="46038" anchor="ctr">
            <a:prstTxWarp prst="textNoShape">
              <a:avLst/>
            </a:prstTxWarp>
            <a:spAutoFit/>
          </a:bodyPr>
          <a:lstStyle/>
          <a:p>
            <a:pPr algn="l">
              <a:spcBef>
                <a:spcPct val="50000"/>
              </a:spcBef>
            </a:pPr>
            <a:r>
              <a:rPr lang="en-US" sz="1600" dirty="0"/>
              <a:t>Spore-producing </a:t>
            </a:r>
            <a:br>
              <a:rPr lang="en-US" sz="1600" dirty="0"/>
            </a:br>
            <a:r>
              <a:rPr lang="en-US" sz="1600" dirty="0"/>
              <a:t>structures</a:t>
            </a:r>
          </a:p>
        </p:txBody>
      </p:sp>
      <p:sp>
        <p:nvSpPr>
          <p:cNvPr id="94224" name="Text Box 32"/>
          <p:cNvSpPr txBox="1">
            <a:spLocks noChangeArrowheads="1"/>
          </p:cNvSpPr>
          <p:nvPr/>
        </p:nvSpPr>
        <p:spPr bwMode="auto">
          <a:xfrm>
            <a:off x="8274050" y="5435600"/>
            <a:ext cx="577850" cy="287338"/>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600" dirty="0"/>
              <a:t>20 </a:t>
            </a:r>
            <a:r>
              <a:rPr lang="en-US" sz="1600" dirty="0" err="1">
                <a:sym typeface="Symbol" charset="2"/>
              </a:rPr>
              <a:t></a:t>
            </a:r>
            <a:r>
              <a:rPr lang="en-US" sz="1600" dirty="0" err="1"/>
              <a:t>m</a:t>
            </a:r>
            <a:endParaRPr lang="en-US" sz="1600" dirty="0"/>
          </a:p>
        </p:txBody>
      </p:sp>
      <p:sp>
        <p:nvSpPr>
          <p:cNvPr id="94225" name="AutoShape 51"/>
          <p:cNvSpPr>
            <a:spLocks/>
          </p:cNvSpPr>
          <p:nvPr/>
        </p:nvSpPr>
        <p:spPr bwMode="auto">
          <a:xfrm rot="-5400000">
            <a:off x="2781300" y="5041900"/>
            <a:ext cx="228600" cy="2057400"/>
          </a:xfrm>
          <a:prstGeom prst="leftBrace">
            <a:avLst>
              <a:gd name="adj1" fmla="val 75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4226" name="Line 52"/>
          <p:cNvSpPr>
            <a:spLocks noChangeShapeType="1"/>
          </p:cNvSpPr>
          <p:nvPr/>
        </p:nvSpPr>
        <p:spPr bwMode="auto">
          <a:xfrm>
            <a:off x="2895600" y="6159500"/>
            <a:ext cx="1130300" cy="3683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4227" name="Line 53"/>
          <p:cNvSpPr>
            <a:spLocks noChangeShapeType="1"/>
          </p:cNvSpPr>
          <p:nvPr/>
        </p:nvSpPr>
        <p:spPr bwMode="auto">
          <a:xfrm flipV="1">
            <a:off x="4025900" y="5346700"/>
            <a:ext cx="1143000" cy="11557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94228" name="Text Box 54"/>
          <p:cNvSpPr txBox="1">
            <a:spLocks noChangeArrowheads="1"/>
          </p:cNvSpPr>
          <p:nvPr/>
        </p:nvSpPr>
        <p:spPr bwMode="auto">
          <a:xfrm>
            <a:off x="3822700" y="6597650"/>
            <a:ext cx="774700" cy="260350"/>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600" dirty="0"/>
              <a:t>Mycelium</a:t>
            </a:r>
          </a:p>
        </p:txBody>
      </p:sp>
      <p:sp>
        <p:nvSpPr>
          <p:cNvPr id="94229" name="Oval 58"/>
          <p:cNvSpPr>
            <a:spLocks noChangeArrowheads="1"/>
          </p:cNvSpPr>
          <p:nvPr/>
        </p:nvSpPr>
        <p:spPr bwMode="auto">
          <a:xfrm>
            <a:off x="3575050" y="2857500"/>
            <a:ext cx="50800" cy="50800"/>
          </a:xfrm>
          <a:prstGeom prst="ellipse">
            <a:avLst/>
          </a:prstGeom>
          <a:solidFill>
            <a:schemeClr val="bg2"/>
          </a:solidFill>
          <a:ln w="25400">
            <a:noFill/>
            <a:round/>
            <a:headEnd/>
            <a:tailEnd/>
          </a:ln>
        </p:spPr>
        <p:txBody>
          <a:bodyPr wrap="none" lIns="92075" tIns="46038" rIns="92075" bIns="46038" anchor="ctr">
            <a:prstTxWarp prst="textNoShape">
              <a:avLst/>
            </a:prstTxWarp>
          </a:bodyPr>
          <a:lstStyle/>
          <a:p>
            <a:endParaRPr lang="en-US"/>
          </a:p>
        </p:txBody>
      </p:sp>
      <p:sp>
        <p:nvSpPr>
          <p:cNvPr id="94230" name="Oval 59"/>
          <p:cNvSpPr>
            <a:spLocks noChangeArrowheads="1"/>
          </p:cNvSpPr>
          <p:nvPr/>
        </p:nvSpPr>
        <p:spPr bwMode="auto">
          <a:xfrm>
            <a:off x="4953000" y="2292350"/>
            <a:ext cx="50800" cy="50800"/>
          </a:xfrm>
          <a:prstGeom prst="ellipse">
            <a:avLst/>
          </a:prstGeom>
          <a:solidFill>
            <a:schemeClr val="bg2"/>
          </a:solidFill>
          <a:ln w="25400">
            <a:noFill/>
            <a:round/>
            <a:headEnd/>
            <a:tailEnd/>
          </a:ln>
        </p:spPr>
        <p:txBody>
          <a:bodyPr wrap="none" lIns="92075" tIns="46038" rIns="92075" bIns="46038" anchor="ctr">
            <a:prstTxWarp prst="textNoShape">
              <a:avLst/>
            </a:prstTxWarp>
          </a:bodyPr>
          <a:lstStyle/>
          <a:p>
            <a:endParaRPr lang="en-US"/>
          </a:p>
        </p:txBody>
      </p:sp>
      <p:sp>
        <p:nvSpPr>
          <p:cNvPr id="94231" name="Oval 61"/>
          <p:cNvSpPr>
            <a:spLocks noChangeArrowheads="1"/>
          </p:cNvSpPr>
          <p:nvPr/>
        </p:nvSpPr>
        <p:spPr bwMode="auto">
          <a:xfrm>
            <a:off x="2082800" y="4394200"/>
            <a:ext cx="50800" cy="50800"/>
          </a:xfrm>
          <a:prstGeom prst="ellipse">
            <a:avLst/>
          </a:prstGeom>
          <a:solidFill>
            <a:schemeClr val="bg2"/>
          </a:solidFill>
          <a:ln w="25400">
            <a:noFill/>
            <a:round/>
            <a:headEnd/>
            <a:tailEnd/>
          </a:ln>
        </p:spPr>
        <p:txBody>
          <a:bodyPr wrap="none" lIns="92075" tIns="46038" rIns="92075" bIns="46038" anchor="ctr">
            <a:prstTxWarp prst="textNoShape">
              <a:avLst/>
            </a:prstTxWarp>
          </a:bodyPr>
          <a:lstStyle/>
          <a:p>
            <a:endParaRPr lang="en-US"/>
          </a:p>
        </p:txBody>
      </p:sp>
    </p:spTree>
    <p:extLst>
      <p:ext uri="{BB962C8B-B14F-4D97-AF65-F5344CB8AC3E}">
        <p14:creationId xmlns:p14="http://schemas.microsoft.com/office/powerpoint/2010/main" val="2090893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a:xfrm>
            <a:off x="165100" y="173038"/>
            <a:ext cx="5905500" cy="1143000"/>
          </a:xfrm>
        </p:spPr>
        <p:txBody>
          <a:bodyPr/>
          <a:lstStyle/>
          <a:p>
            <a:r>
              <a:rPr lang="en-US" dirty="0"/>
              <a:t>Internal structure</a:t>
            </a:r>
          </a:p>
        </p:txBody>
      </p:sp>
      <p:sp>
        <p:nvSpPr>
          <p:cNvPr id="377859" name="Rectangle 3" descr="Rectangle: Click to edit Master text styles&#10;Second level&#10;Third level&#10;Fourth level&#10;Fifth level"/>
          <p:cNvSpPr>
            <a:spLocks noGrp="1" noChangeArrowheads="1"/>
          </p:cNvSpPr>
          <p:nvPr>
            <p:ph type="body" idx="1"/>
          </p:nvPr>
        </p:nvSpPr>
        <p:spPr>
          <a:xfrm>
            <a:off x="701675" y="1303338"/>
            <a:ext cx="4594225" cy="2967037"/>
          </a:xfrm>
        </p:spPr>
        <p:txBody>
          <a:bodyPr>
            <a:normAutofit lnSpcReduction="10000"/>
          </a:bodyPr>
          <a:lstStyle/>
          <a:p>
            <a:r>
              <a:rPr lang="en-US" sz="2600" dirty="0"/>
              <a:t>Eukaryotic cells</a:t>
            </a:r>
          </a:p>
          <a:p>
            <a:pPr lvl="1"/>
            <a:r>
              <a:rPr lang="en-US" sz="2400" dirty="0"/>
              <a:t>long, thread-like cells</a:t>
            </a:r>
          </a:p>
          <a:p>
            <a:pPr marL="1085850" lvl="2"/>
            <a:r>
              <a:rPr lang="en-US" u="sng" dirty="0">
                <a:solidFill>
                  <a:srgbClr val="CC0000"/>
                </a:solidFill>
              </a:rPr>
              <a:t>filamentous</a:t>
            </a:r>
            <a:endParaRPr lang="en-US" dirty="0"/>
          </a:p>
          <a:p>
            <a:pPr lvl="1"/>
            <a:r>
              <a:rPr lang="en-US" sz="2400" dirty="0"/>
              <a:t>incomplete divisions between cells</a:t>
            </a:r>
          </a:p>
          <a:p>
            <a:pPr marL="1085850" lvl="2"/>
            <a:r>
              <a:rPr lang="en-US" u="sng" dirty="0">
                <a:solidFill>
                  <a:srgbClr val="CC0000"/>
                </a:solidFill>
              </a:rPr>
              <a:t>septum</a:t>
            </a:r>
            <a:endParaRPr lang="en-US" dirty="0"/>
          </a:p>
          <a:p>
            <a:pPr lvl="1"/>
            <a:r>
              <a:rPr lang="en-US" sz="2400" dirty="0"/>
              <a:t>multiple nuclei</a:t>
            </a:r>
          </a:p>
        </p:txBody>
      </p:sp>
      <p:pic>
        <p:nvPicPr>
          <p:cNvPr id="377862" name="Picture 6" descr="31-02x-HyphaeCollage"/>
          <p:cNvPicPr>
            <a:picLocks noChangeAspect="1" noChangeArrowheads="1"/>
          </p:cNvPicPr>
          <p:nvPr/>
        </p:nvPicPr>
        <p:blipFill>
          <a:blip r:embed="rId2" cstate="screen"/>
          <a:srcRect/>
          <a:stretch>
            <a:fillRect/>
          </a:stretch>
        </p:blipFill>
        <p:spPr bwMode="auto">
          <a:xfrm>
            <a:off x="2122488" y="4413250"/>
            <a:ext cx="6815137" cy="2241550"/>
          </a:xfrm>
          <a:prstGeom prst="rect">
            <a:avLst/>
          </a:prstGeom>
          <a:noFill/>
          <a:effectLst>
            <a:outerShdw blurRad="63500" dist="38099" dir="2700000" algn="ctr" rotWithShape="0">
              <a:srgbClr val="000000">
                <a:alpha val="74998"/>
              </a:srgbClr>
            </a:outerShdw>
          </a:effectLst>
        </p:spPr>
      </p:pic>
      <p:pic>
        <p:nvPicPr>
          <p:cNvPr id="377866" name="Picture 10" descr="31-02-CharacFungalHyphae-NL"/>
          <p:cNvPicPr>
            <a:picLocks noChangeAspect="1" noChangeArrowheads="1"/>
          </p:cNvPicPr>
          <p:nvPr/>
        </p:nvPicPr>
        <p:blipFill>
          <a:blip r:embed="rId3" cstate="screen"/>
          <a:srcRect t="8035" b="64285"/>
          <a:stretch>
            <a:fillRect/>
          </a:stretch>
        </p:blipFill>
        <p:spPr bwMode="auto">
          <a:xfrm>
            <a:off x="5549900" y="1389063"/>
            <a:ext cx="3290888" cy="1112837"/>
          </a:xfrm>
          <a:prstGeom prst="rect">
            <a:avLst/>
          </a:prstGeom>
          <a:noFill/>
          <a:ln w="9525">
            <a:noFill/>
            <a:miter lim="800000"/>
            <a:headEnd/>
            <a:tailEnd/>
          </a:ln>
        </p:spPr>
      </p:pic>
      <p:sp>
        <p:nvSpPr>
          <p:cNvPr id="377868" name="Rectangle 12"/>
          <p:cNvSpPr>
            <a:spLocks noChangeArrowheads="1"/>
          </p:cNvSpPr>
          <p:nvPr/>
        </p:nvSpPr>
        <p:spPr bwMode="auto">
          <a:xfrm>
            <a:off x="5186363" y="1193800"/>
            <a:ext cx="996950" cy="339725"/>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1800" b="1">
                <a:solidFill>
                  <a:srgbClr val="000000"/>
                </a:solidFill>
              </a:rPr>
              <a:t>septum</a:t>
            </a:r>
          </a:p>
        </p:txBody>
      </p:sp>
      <p:sp>
        <p:nvSpPr>
          <p:cNvPr id="377869" name="Rectangle 13"/>
          <p:cNvSpPr>
            <a:spLocks noChangeArrowheads="1"/>
          </p:cNvSpPr>
          <p:nvPr/>
        </p:nvSpPr>
        <p:spPr bwMode="auto">
          <a:xfrm>
            <a:off x="6916738" y="874713"/>
            <a:ext cx="1733550" cy="339725"/>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1800" b="1">
                <a:solidFill>
                  <a:srgbClr val="000000"/>
                </a:solidFill>
              </a:rPr>
              <a:t>chitin cell wall</a:t>
            </a:r>
          </a:p>
        </p:txBody>
      </p:sp>
      <p:sp>
        <p:nvSpPr>
          <p:cNvPr id="377870" name="Rectangle 14"/>
          <p:cNvSpPr>
            <a:spLocks noChangeArrowheads="1"/>
          </p:cNvSpPr>
          <p:nvPr/>
        </p:nvSpPr>
        <p:spPr bwMode="auto">
          <a:xfrm>
            <a:off x="6913563" y="2251075"/>
            <a:ext cx="844550" cy="339725"/>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1800" b="1">
                <a:solidFill>
                  <a:srgbClr val="000000"/>
                </a:solidFill>
              </a:rPr>
              <a:t>nuclei</a:t>
            </a:r>
          </a:p>
        </p:txBody>
      </p:sp>
      <p:sp>
        <p:nvSpPr>
          <p:cNvPr id="377872" name="Rectangle 16"/>
          <p:cNvSpPr>
            <a:spLocks noChangeArrowheads="1"/>
          </p:cNvSpPr>
          <p:nvPr/>
        </p:nvSpPr>
        <p:spPr bwMode="auto">
          <a:xfrm>
            <a:off x="5026025" y="1992313"/>
            <a:ext cx="679450" cy="339725"/>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1800" b="1">
                <a:solidFill>
                  <a:srgbClr val="000000"/>
                </a:solidFill>
              </a:rPr>
              <a:t>pore</a:t>
            </a:r>
          </a:p>
        </p:txBody>
      </p:sp>
      <p:sp>
        <p:nvSpPr>
          <p:cNvPr id="377877" name="Line 21"/>
          <p:cNvSpPr>
            <a:spLocks noChangeShapeType="1"/>
          </p:cNvSpPr>
          <p:nvPr/>
        </p:nvSpPr>
        <p:spPr bwMode="auto">
          <a:xfrm>
            <a:off x="7591425" y="1135063"/>
            <a:ext cx="228600" cy="647700"/>
          </a:xfrm>
          <a:prstGeom prst="line">
            <a:avLst/>
          </a:prstGeom>
          <a:noFill/>
          <a:ln w="12700">
            <a:solidFill>
              <a:srgbClr val="000000"/>
            </a:solidFill>
            <a:round/>
            <a:headEnd/>
            <a:tailEnd/>
          </a:ln>
          <a:effectLst/>
        </p:spPr>
        <p:txBody>
          <a:bodyPr wrap="none" anchor="ctr">
            <a:prstTxWarp prst="textNoShape">
              <a:avLst/>
            </a:prstTxWarp>
          </a:bodyPr>
          <a:lstStyle/>
          <a:p>
            <a:endParaRPr lang="en-US"/>
          </a:p>
        </p:txBody>
      </p:sp>
      <p:sp>
        <p:nvSpPr>
          <p:cNvPr id="377878" name="Line 22"/>
          <p:cNvSpPr>
            <a:spLocks noChangeShapeType="1"/>
          </p:cNvSpPr>
          <p:nvPr/>
        </p:nvSpPr>
        <p:spPr bwMode="auto">
          <a:xfrm>
            <a:off x="5721350" y="1462088"/>
            <a:ext cx="334963" cy="274637"/>
          </a:xfrm>
          <a:prstGeom prst="line">
            <a:avLst/>
          </a:prstGeom>
          <a:noFill/>
          <a:ln w="12700">
            <a:solidFill>
              <a:srgbClr val="000000"/>
            </a:solidFill>
            <a:round/>
            <a:headEnd/>
            <a:tailEnd/>
          </a:ln>
          <a:effectLst/>
        </p:spPr>
        <p:txBody>
          <a:bodyPr wrap="none" anchor="ctr">
            <a:prstTxWarp prst="textNoShape">
              <a:avLst/>
            </a:prstTxWarp>
          </a:bodyPr>
          <a:lstStyle/>
          <a:p>
            <a:endParaRPr lang="en-US"/>
          </a:p>
        </p:txBody>
      </p:sp>
      <p:sp>
        <p:nvSpPr>
          <p:cNvPr id="377879" name="Line 23"/>
          <p:cNvSpPr>
            <a:spLocks noChangeShapeType="1"/>
          </p:cNvSpPr>
          <p:nvPr/>
        </p:nvSpPr>
        <p:spPr bwMode="auto">
          <a:xfrm flipV="1">
            <a:off x="5630863" y="1828800"/>
            <a:ext cx="288925" cy="317500"/>
          </a:xfrm>
          <a:prstGeom prst="line">
            <a:avLst/>
          </a:prstGeom>
          <a:noFill/>
          <a:ln w="12700">
            <a:solidFill>
              <a:srgbClr val="000000"/>
            </a:solidFill>
            <a:round/>
            <a:headEnd/>
            <a:tailEnd/>
          </a:ln>
          <a:effectLst/>
        </p:spPr>
        <p:txBody>
          <a:bodyPr wrap="none" anchor="ctr">
            <a:prstTxWarp prst="textNoShape">
              <a:avLst/>
            </a:prstTxWarp>
          </a:bodyPr>
          <a:lstStyle/>
          <a:p>
            <a:endParaRPr lang="en-US"/>
          </a:p>
        </p:txBody>
      </p:sp>
      <p:sp>
        <p:nvSpPr>
          <p:cNvPr id="377884" name="Freeform 28"/>
          <p:cNvSpPr>
            <a:spLocks/>
          </p:cNvSpPr>
          <p:nvPr/>
        </p:nvSpPr>
        <p:spPr bwMode="auto">
          <a:xfrm>
            <a:off x="6670675" y="1546225"/>
            <a:ext cx="1003300" cy="790575"/>
          </a:xfrm>
          <a:custGeom>
            <a:avLst/>
            <a:gdLst/>
            <a:ahLst/>
            <a:cxnLst>
              <a:cxn ang="0">
                <a:pos x="632" y="263"/>
              </a:cxn>
              <a:cxn ang="0">
                <a:pos x="426" y="498"/>
              </a:cxn>
              <a:cxn ang="0">
                <a:pos x="0" y="0"/>
              </a:cxn>
            </a:cxnLst>
            <a:rect l="0" t="0" r="r" b="b"/>
            <a:pathLst>
              <a:path w="632" h="498">
                <a:moveTo>
                  <a:pt x="632" y="263"/>
                </a:moveTo>
                <a:lnTo>
                  <a:pt x="426" y="498"/>
                </a:lnTo>
                <a:lnTo>
                  <a:pt x="0" y="0"/>
                </a:lnTo>
              </a:path>
            </a:pathLst>
          </a:custGeom>
          <a:noFill/>
          <a:ln w="12700" cap="flat" cmpd="sng">
            <a:solidFill>
              <a:srgbClr val="000000"/>
            </a:solidFill>
            <a:prstDash val="solid"/>
            <a:round/>
            <a:headEnd/>
            <a:tailEnd/>
          </a:ln>
          <a:effectLst/>
        </p:spPr>
        <p:txBody>
          <a:bodyPr wrap="none" anchor="ctr">
            <a:prstTxWarp prst="textNoShape">
              <a:avLst/>
            </a:prstTxWarp>
          </a:bodyPr>
          <a:lstStyle/>
          <a:p>
            <a:endParaRPr lang="en-US"/>
          </a:p>
        </p:txBody>
      </p:sp>
      <p:pic>
        <p:nvPicPr>
          <p:cNvPr id="377887" name="Picture 31"/>
          <p:cNvPicPr>
            <a:picLocks noChangeAspect="1" noChangeArrowheads="1"/>
          </p:cNvPicPr>
          <p:nvPr/>
        </p:nvPicPr>
        <p:blipFill>
          <a:blip r:embed="rId4" cstate="screen"/>
          <a:srcRect/>
          <a:stretch>
            <a:fillRect/>
          </a:stretch>
        </p:blipFill>
        <p:spPr bwMode="auto">
          <a:xfrm>
            <a:off x="5556250" y="3076575"/>
            <a:ext cx="3365500" cy="1228725"/>
          </a:xfrm>
          <a:prstGeom prst="rect">
            <a:avLst/>
          </a:prstGeom>
          <a:noFill/>
          <a:ln w="9525">
            <a:noFill/>
            <a:miter lim="800000"/>
            <a:headEnd/>
            <a:tailEnd/>
          </a:ln>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24067546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4622800" y="1490663"/>
            <a:ext cx="4579938" cy="2833687"/>
            <a:chOff x="2912" y="939"/>
            <a:chExt cx="2885" cy="1785"/>
          </a:xfrm>
        </p:grpSpPr>
        <p:pic>
          <p:nvPicPr>
            <p:cNvPr id="378886" name="Picture 6" descr="31-02-CharacFungalHyphae-NL"/>
            <p:cNvPicPr>
              <a:picLocks noChangeAspect="1" noChangeArrowheads="1"/>
            </p:cNvPicPr>
            <p:nvPr/>
          </p:nvPicPr>
          <p:blipFill>
            <a:blip r:embed="rId2" cstate="screen"/>
            <a:srcRect t="40178" b="9644"/>
            <a:stretch>
              <a:fillRect/>
            </a:stretch>
          </p:blipFill>
          <p:spPr bwMode="auto">
            <a:xfrm>
              <a:off x="3553" y="1380"/>
              <a:ext cx="2073" cy="1270"/>
            </a:xfrm>
            <a:prstGeom prst="rect">
              <a:avLst/>
            </a:prstGeom>
            <a:noFill/>
            <a:ln w="9525">
              <a:noFill/>
              <a:miter lim="800000"/>
              <a:headEnd/>
              <a:tailEnd/>
            </a:ln>
          </p:spPr>
        </p:pic>
        <p:sp>
          <p:nvSpPr>
            <p:cNvPr id="378890" name="Rectangle 10"/>
            <p:cNvSpPr>
              <a:spLocks noChangeArrowheads="1"/>
            </p:cNvSpPr>
            <p:nvPr/>
          </p:nvSpPr>
          <p:spPr bwMode="auto">
            <a:xfrm>
              <a:off x="4287" y="2447"/>
              <a:ext cx="740" cy="214"/>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1800" b="1">
                  <a:solidFill>
                    <a:srgbClr val="005900"/>
                  </a:solidFill>
                </a:rPr>
                <a:t>plant cell</a:t>
              </a:r>
            </a:p>
          </p:txBody>
        </p:sp>
        <p:sp>
          <p:nvSpPr>
            <p:cNvPr id="378892" name="Rectangle 12"/>
            <p:cNvSpPr>
              <a:spLocks noChangeArrowheads="1"/>
            </p:cNvSpPr>
            <p:nvPr/>
          </p:nvSpPr>
          <p:spPr bwMode="auto">
            <a:xfrm>
              <a:off x="4660" y="939"/>
              <a:ext cx="1012" cy="214"/>
            </a:xfrm>
            <a:prstGeom prst="rect">
              <a:avLst/>
            </a:prstGeom>
            <a:noFill/>
            <a:ln w="9525">
              <a:noFill/>
              <a:miter lim="800000"/>
              <a:headEnd/>
              <a:tailEnd/>
            </a:ln>
            <a:effectLst/>
          </p:spPr>
          <p:txBody>
            <a:bodyPr wrap="none" anchor="ctr">
              <a:prstTxWarp prst="textNoShape">
                <a:avLst/>
              </a:prstTxWarp>
              <a:spAutoFit/>
            </a:bodyPr>
            <a:lstStyle/>
            <a:p>
              <a:pPr>
                <a:lnSpc>
                  <a:spcPct val="90000"/>
                </a:lnSpc>
              </a:pPr>
              <a:r>
                <a:rPr lang="en-US" sz="1800" b="1">
                  <a:solidFill>
                    <a:srgbClr val="000000"/>
                  </a:solidFill>
                </a:rPr>
                <a:t>fungal hypha</a:t>
              </a:r>
            </a:p>
          </p:txBody>
        </p:sp>
        <p:sp>
          <p:nvSpPr>
            <p:cNvPr id="378893" name="Rectangle 13"/>
            <p:cNvSpPr>
              <a:spLocks noChangeArrowheads="1"/>
            </p:cNvSpPr>
            <p:nvPr/>
          </p:nvSpPr>
          <p:spPr bwMode="auto">
            <a:xfrm>
              <a:off x="2912" y="2354"/>
              <a:ext cx="844" cy="370"/>
            </a:xfrm>
            <a:prstGeom prst="rect">
              <a:avLst/>
            </a:prstGeom>
            <a:noFill/>
            <a:ln w="9525">
              <a:noFill/>
              <a:miter lim="800000"/>
              <a:headEnd/>
              <a:tailEnd/>
            </a:ln>
            <a:effectLst/>
          </p:spPr>
          <p:txBody>
            <a:bodyPr wrap="none" anchor="ctr">
              <a:prstTxWarp prst="textNoShape">
                <a:avLst/>
              </a:prstTxWarp>
              <a:spAutoFit/>
            </a:bodyPr>
            <a:lstStyle/>
            <a:p>
              <a:pPr algn="r">
                <a:lnSpc>
                  <a:spcPct val="90000"/>
                </a:lnSpc>
              </a:pPr>
              <a:r>
                <a:rPr lang="en-US" sz="1800" b="1">
                  <a:solidFill>
                    <a:srgbClr val="005900"/>
                  </a:solidFill>
                </a:rPr>
                <a:t>plant cell</a:t>
              </a:r>
              <a:br>
                <a:rPr lang="en-US" sz="1800" b="1">
                  <a:solidFill>
                    <a:srgbClr val="005900"/>
                  </a:solidFill>
                </a:rPr>
              </a:br>
              <a:r>
                <a:rPr lang="en-US" sz="1800" b="1">
                  <a:solidFill>
                    <a:srgbClr val="005900"/>
                  </a:solidFill>
                </a:rPr>
                <a:t>membrane</a:t>
              </a:r>
            </a:p>
          </p:txBody>
        </p:sp>
        <p:sp>
          <p:nvSpPr>
            <p:cNvPr id="378894" name="Rectangle 14"/>
            <p:cNvSpPr>
              <a:spLocks noChangeArrowheads="1"/>
            </p:cNvSpPr>
            <p:nvPr/>
          </p:nvSpPr>
          <p:spPr bwMode="auto">
            <a:xfrm>
              <a:off x="5129" y="2150"/>
              <a:ext cx="668" cy="370"/>
            </a:xfrm>
            <a:prstGeom prst="rect">
              <a:avLst/>
            </a:prstGeom>
            <a:noFill/>
            <a:ln w="9525">
              <a:noFill/>
              <a:miter lim="800000"/>
              <a:headEnd/>
              <a:tailEnd/>
            </a:ln>
            <a:effectLst/>
          </p:spPr>
          <p:txBody>
            <a:bodyPr wrap="none" anchor="ctr">
              <a:prstTxWarp prst="textNoShape">
                <a:avLst/>
              </a:prstTxWarp>
              <a:spAutoFit/>
            </a:bodyPr>
            <a:lstStyle/>
            <a:p>
              <a:pPr algn="l">
                <a:lnSpc>
                  <a:spcPct val="90000"/>
                </a:lnSpc>
              </a:pPr>
              <a:r>
                <a:rPr lang="en-US" sz="1800" b="1">
                  <a:solidFill>
                    <a:srgbClr val="005900"/>
                  </a:solidFill>
                </a:rPr>
                <a:t>plant</a:t>
              </a:r>
              <a:br>
                <a:rPr lang="en-US" sz="1800" b="1">
                  <a:solidFill>
                    <a:srgbClr val="005900"/>
                  </a:solidFill>
                </a:rPr>
              </a:br>
              <a:r>
                <a:rPr lang="en-US" sz="1800" b="1">
                  <a:solidFill>
                    <a:srgbClr val="005900"/>
                  </a:solidFill>
                </a:rPr>
                <a:t>cell wall</a:t>
              </a:r>
            </a:p>
          </p:txBody>
        </p:sp>
        <p:sp>
          <p:nvSpPr>
            <p:cNvPr id="378898" name="Line 18"/>
            <p:cNvSpPr>
              <a:spLocks noChangeShapeType="1"/>
            </p:cNvSpPr>
            <p:nvPr/>
          </p:nvSpPr>
          <p:spPr bwMode="auto">
            <a:xfrm flipH="1" flipV="1">
              <a:off x="4960" y="2065"/>
              <a:ext cx="205" cy="201"/>
            </a:xfrm>
            <a:prstGeom prst="line">
              <a:avLst/>
            </a:prstGeom>
            <a:noFill/>
            <a:ln w="12700">
              <a:solidFill>
                <a:srgbClr val="000000"/>
              </a:solidFill>
              <a:round/>
              <a:headEnd/>
              <a:tailEnd/>
            </a:ln>
            <a:effectLst/>
          </p:spPr>
          <p:txBody>
            <a:bodyPr wrap="none" anchor="ctr">
              <a:prstTxWarp prst="textNoShape">
                <a:avLst/>
              </a:prstTxWarp>
            </a:bodyPr>
            <a:lstStyle/>
            <a:p>
              <a:endParaRPr lang="en-US"/>
            </a:p>
          </p:txBody>
        </p:sp>
        <p:sp>
          <p:nvSpPr>
            <p:cNvPr id="378899" name="Line 19"/>
            <p:cNvSpPr>
              <a:spLocks noChangeShapeType="1"/>
            </p:cNvSpPr>
            <p:nvPr/>
          </p:nvSpPr>
          <p:spPr bwMode="auto">
            <a:xfrm flipH="1">
              <a:off x="3704" y="2148"/>
              <a:ext cx="335" cy="357"/>
            </a:xfrm>
            <a:prstGeom prst="line">
              <a:avLst/>
            </a:prstGeom>
            <a:noFill/>
            <a:ln w="12700">
              <a:solidFill>
                <a:srgbClr val="000000"/>
              </a:solidFill>
              <a:round/>
              <a:headEnd/>
              <a:tailEnd/>
            </a:ln>
            <a:effectLst/>
          </p:spPr>
          <p:txBody>
            <a:bodyPr wrap="none" anchor="ctr">
              <a:prstTxWarp prst="textNoShape">
                <a:avLst/>
              </a:prstTxWarp>
            </a:bodyPr>
            <a:lstStyle/>
            <a:p>
              <a:endParaRPr lang="en-US"/>
            </a:p>
          </p:txBody>
        </p:sp>
        <p:sp>
          <p:nvSpPr>
            <p:cNvPr id="378900" name="Line 20"/>
            <p:cNvSpPr>
              <a:spLocks noChangeShapeType="1"/>
            </p:cNvSpPr>
            <p:nvPr/>
          </p:nvSpPr>
          <p:spPr bwMode="auto">
            <a:xfrm>
              <a:off x="4095" y="2462"/>
              <a:ext cx="231" cy="96"/>
            </a:xfrm>
            <a:prstGeom prst="line">
              <a:avLst/>
            </a:prstGeom>
            <a:noFill/>
            <a:ln w="12700">
              <a:solidFill>
                <a:srgbClr val="000000"/>
              </a:solidFill>
              <a:round/>
              <a:headEnd/>
              <a:tailEnd/>
            </a:ln>
            <a:effectLst/>
          </p:spPr>
          <p:txBody>
            <a:bodyPr wrap="none" anchor="ctr">
              <a:prstTxWarp prst="textNoShape">
                <a:avLst/>
              </a:prstTxWarp>
            </a:bodyPr>
            <a:lstStyle/>
            <a:p>
              <a:endParaRPr lang="en-US"/>
            </a:p>
          </p:txBody>
        </p:sp>
        <p:sp>
          <p:nvSpPr>
            <p:cNvPr id="378901" name="Line 21"/>
            <p:cNvSpPr>
              <a:spLocks noChangeShapeType="1"/>
            </p:cNvSpPr>
            <p:nvPr/>
          </p:nvSpPr>
          <p:spPr bwMode="auto">
            <a:xfrm flipV="1">
              <a:off x="4815" y="1141"/>
              <a:ext cx="89" cy="433"/>
            </a:xfrm>
            <a:prstGeom prst="line">
              <a:avLst/>
            </a:prstGeom>
            <a:noFill/>
            <a:ln w="12700">
              <a:solidFill>
                <a:srgbClr val="000000"/>
              </a:solidFill>
              <a:round/>
              <a:headEnd/>
              <a:tailEnd/>
            </a:ln>
            <a:effectLst/>
          </p:spPr>
          <p:txBody>
            <a:bodyPr wrap="none" anchor="ctr">
              <a:prstTxWarp prst="textNoShape">
                <a:avLst/>
              </a:prstTxWarp>
            </a:bodyPr>
            <a:lstStyle/>
            <a:p>
              <a:endParaRPr lang="en-US"/>
            </a:p>
          </p:txBody>
        </p:sp>
      </p:grpSp>
      <p:sp>
        <p:nvSpPr>
          <p:cNvPr id="378882" name="Rectangle 2"/>
          <p:cNvSpPr>
            <a:spLocks noGrp="1" noChangeArrowheads="1"/>
          </p:cNvSpPr>
          <p:nvPr>
            <p:ph type="title"/>
          </p:nvPr>
        </p:nvSpPr>
        <p:spPr>
          <a:xfrm>
            <a:off x="190500" y="160338"/>
            <a:ext cx="5765800" cy="1143000"/>
          </a:xfrm>
        </p:spPr>
        <p:txBody>
          <a:bodyPr/>
          <a:lstStyle/>
          <a:p>
            <a:r>
              <a:rPr lang="en-US" dirty="0"/>
              <a:t>Modes of Nutrition</a:t>
            </a:r>
          </a:p>
        </p:txBody>
      </p:sp>
      <p:sp>
        <p:nvSpPr>
          <p:cNvPr id="378883" name="Rectangle 3" descr="Rectangle: Click to edit Master text styles&#10;Second level&#10;Third level&#10;Fourth level&#10;Fifth level"/>
          <p:cNvSpPr>
            <a:spLocks noGrp="1" noChangeArrowheads="1"/>
          </p:cNvSpPr>
          <p:nvPr>
            <p:ph type="body" idx="1"/>
          </p:nvPr>
        </p:nvSpPr>
        <p:spPr>
          <a:xfrm>
            <a:off x="292100" y="1104900"/>
            <a:ext cx="7772400" cy="4170363"/>
          </a:xfrm>
        </p:spPr>
        <p:txBody>
          <a:bodyPr>
            <a:normAutofit lnSpcReduction="10000"/>
          </a:bodyPr>
          <a:lstStyle/>
          <a:p>
            <a:r>
              <a:rPr lang="en-US" dirty="0"/>
              <a:t>Heterotrophic</a:t>
            </a:r>
          </a:p>
          <a:p>
            <a:pPr lvl="1"/>
            <a:r>
              <a:rPr lang="en-US" dirty="0"/>
              <a:t>secrete digestive enzymes </a:t>
            </a:r>
          </a:p>
          <a:p>
            <a:pPr lvl="1"/>
            <a:r>
              <a:rPr lang="en-US" dirty="0"/>
              <a:t>feed by absorption</a:t>
            </a:r>
          </a:p>
          <a:p>
            <a:pPr marL="1085850" lvl="2"/>
            <a:r>
              <a:rPr lang="en-US" dirty="0"/>
              <a:t>parasites </a:t>
            </a:r>
          </a:p>
          <a:p>
            <a:pPr marL="1428750" lvl="3"/>
            <a:r>
              <a:rPr lang="en-US" sz="2400" dirty="0"/>
              <a:t>feeding on living creatures</a:t>
            </a:r>
          </a:p>
          <a:p>
            <a:pPr marL="1085850" lvl="2"/>
            <a:r>
              <a:rPr lang="en-US" dirty="0"/>
              <a:t>predators</a:t>
            </a:r>
          </a:p>
          <a:p>
            <a:pPr marL="1428750" lvl="3"/>
            <a:r>
              <a:rPr lang="en-US" sz="2400" dirty="0"/>
              <a:t>paralyzing prey</a:t>
            </a:r>
          </a:p>
          <a:p>
            <a:pPr marL="1085850" lvl="2"/>
            <a:r>
              <a:rPr lang="en-US" dirty="0"/>
              <a:t>decomposer</a:t>
            </a:r>
          </a:p>
          <a:p>
            <a:pPr marL="1428750" lvl="3"/>
            <a:r>
              <a:rPr lang="en-US" sz="2400" dirty="0"/>
              <a:t>breakdown dead remains</a:t>
            </a:r>
          </a:p>
        </p:txBody>
      </p:sp>
      <p:pic>
        <p:nvPicPr>
          <p:cNvPr id="378906" name="Picture 26" descr="31-02d-Arthrobotrys"/>
          <p:cNvPicPr>
            <a:picLocks noChangeAspect="1" noChangeArrowheads="1"/>
          </p:cNvPicPr>
          <p:nvPr/>
        </p:nvPicPr>
        <p:blipFill>
          <a:blip r:embed="rId3" cstate="screen"/>
          <a:srcRect/>
          <a:stretch>
            <a:fillRect/>
          </a:stretch>
        </p:blipFill>
        <p:spPr bwMode="auto">
          <a:xfrm>
            <a:off x="5845175" y="4418013"/>
            <a:ext cx="3181350" cy="2063750"/>
          </a:xfrm>
          <a:prstGeom prst="rect">
            <a:avLst/>
          </a:prstGeom>
          <a:noFill/>
          <a:effectLst>
            <a:outerShdw blurRad="63500" dist="38099" dir="2700000" algn="ctr" rotWithShape="0">
              <a:srgbClr val="000000">
                <a:alpha val="74998"/>
              </a:srgbClr>
            </a:outerShdw>
          </a:effectLst>
        </p:spPr>
      </p:pic>
      <p:pic>
        <p:nvPicPr>
          <p:cNvPr id="378907" name="Picture 27"/>
          <p:cNvPicPr>
            <a:picLocks noChangeAspect="1" noChangeArrowheads="1"/>
          </p:cNvPicPr>
          <p:nvPr/>
        </p:nvPicPr>
        <p:blipFill>
          <a:blip r:embed="rId4" cstate="screen"/>
          <a:srcRect/>
          <a:stretch>
            <a:fillRect/>
          </a:stretch>
        </p:blipFill>
        <p:spPr bwMode="auto">
          <a:xfrm>
            <a:off x="3789363" y="5356225"/>
            <a:ext cx="2189162" cy="1462088"/>
          </a:xfrm>
          <a:prstGeom prst="rect">
            <a:avLst/>
          </a:prstGeom>
          <a:noFill/>
          <a:effectLst>
            <a:outerShdw blurRad="63500" dist="38099" dir="2700000" algn="ctr" rotWithShape="0">
              <a:srgbClr val="000000">
                <a:alpha val="74998"/>
              </a:srgbClr>
            </a:outerShdw>
          </a:effectLst>
        </p:spPr>
      </p:pic>
    </p:spTree>
    <p:extLst>
      <p:ext uri="{BB962C8B-B14F-4D97-AF65-F5344CB8AC3E}">
        <p14:creationId xmlns:p14="http://schemas.microsoft.com/office/powerpoint/2010/main" val="210429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a:t>Fungal Diversity</a:t>
            </a:r>
          </a:p>
        </p:txBody>
      </p:sp>
      <p:pic>
        <p:nvPicPr>
          <p:cNvPr id="384004" name="Picture 4"/>
          <p:cNvPicPr>
            <a:picLocks noChangeAspect="1" noChangeArrowheads="1"/>
          </p:cNvPicPr>
          <p:nvPr/>
        </p:nvPicPr>
        <p:blipFill>
          <a:blip r:embed="rId2" cstate="screen"/>
          <a:srcRect/>
          <a:stretch>
            <a:fillRect/>
          </a:stretch>
        </p:blipFill>
        <p:spPr bwMode="auto">
          <a:xfrm>
            <a:off x="1354138" y="1382713"/>
            <a:ext cx="7289800" cy="5303837"/>
          </a:xfrm>
          <a:prstGeom prst="rect">
            <a:avLst/>
          </a:prstGeom>
          <a:noFill/>
          <a:ln w="9525">
            <a:noFill/>
            <a:miter lim="800000"/>
            <a:headEnd/>
            <a:tailEnd/>
          </a:ln>
        </p:spPr>
      </p:pic>
      <p:sp>
        <p:nvSpPr>
          <p:cNvPr id="384005" name="Rectangle 5"/>
          <p:cNvSpPr>
            <a:spLocks noChangeArrowheads="1"/>
          </p:cNvSpPr>
          <p:nvPr/>
        </p:nvSpPr>
        <p:spPr bwMode="auto">
          <a:xfrm rot="-1800000">
            <a:off x="1955800" y="3257550"/>
            <a:ext cx="2003425" cy="304800"/>
          </a:xfrm>
          <a:prstGeom prst="rect">
            <a:avLst/>
          </a:prstGeom>
          <a:noFill/>
          <a:ln w="9525">
            <a:noFill/>
            <a:miter lim="800000"/>
            <a:headEnd/>
            <a:tailEnd/>
          </a:ln>
        </p:spPr>
        <p:txBody>
          <a:bodyPr wrap="none" lIns="0" tIns="0" rIns="0" bIns="0">
            <a:prstTxWarp prst="textNoShape">
              <a:avLst/>
            </a:prstTxWarp>
            <a:spAutoFit/>
          </a:bodyPr>
          <a:lstStyle/>
          <a:p>
            <a:pPr algn="l"/>
            <a:r>
              <a:rPr lang="en-US" sz="2000" b="1">
                <a:solidFill>
                  <a:srgbClr val="000000"/>
                </a:solidFill>
              </a:rPr>
              <a:t>Chytridiomycota</a:t>
            </a:r>
            <a:endParaRPr lang="en-US" b="1"/>
          </a:p>
        </p:txBody>
      </p:sp>
      <p:sp>
        <p:nvSpPr>
          <p:cNvPr id="384006" name="Rectangle 6"/>
          <p:cNvSpPr>
            <a:spLocks noChangeArrowheads="1"/>
          </p:cNvSpPr>
          <p:nvPr/>
        </p:nvSpPr>
        <p:spPr bwMode="auto">
          <a:xfrm rot="-1800000">
            <a:off x="3748088" y="3130550"/>
            <a:ext cx="1495425" cy="304800"/>
          </a:xfrm>
          <a:prstGeom prst="rect">
            <a:avLst/>
          </a:prstGeom>
          <a:noFill/>
          <a:ln w="9525">
            <a:noFill/>
            <a:miter lim="800000"/>
            <a:headEnd/>
            <a:tailEnd/>
          </a:ln>
        </p:spPr>
        <p:txBody>
          <a:bodyPr wrap="none" lIns="0" tIns="0" rIns="0" bIns="0">
            <a:prstTxWarp prst="textNoShape">
              <a:avLst/>
            </a:prstTxWarp>
            <a:spAutoFit/>
          </a:bodyPr>
          <a:lstStyle/>
          <a:p>
            <a:pPr algn="l"/>
            <a:r>
              <a:rPr lang="en-US" sz="2000" b="1">
                <a:solidFill>
                  <a:srgbClr val="000000"/>
                </a:solidFill>
              </a:rPr>
              <a:t>Zygomycota</a:t>
            </a:r>
            <a:endParaRPr lang="en-US" b="1"/>
          </a:p>
        </p:txBody>
      </p:sp>
      <p:sp>
        <p:nvSpPr>
          <p:cNvPr id="384007" name="Rectangle 7"/>
          <p:cNvSpPr>
            <a:spLocks noChangeArrowheads="1"/>
          </p:cNvSpPr>
          <p:nvPr/>
        </p:nvSpPr>
        <p:spPr bwMode="auto">
          <a:xfrm rot="-1800000">
            <a:off x="5045075" y="3208338"/>
            <a:ext cx="1806575" cy="304800"/>
          </a:xfrm>
          <a:prstGeom prst="rect">
            <a:avLst/>
          </a:prstGeom>
          <a:noFill/>
          <a:ln w="9525">
            <a:noFill/>
            <a:miter lim="800000"/>
            <a:headEnd/>
            <a:tailEnd/>
          </a:ln>
        </p:spPr>
        <p:txBody>
          <a:bodyPr wrap="none" lIns="0" tIns="0" rIns="0" bIns="0">
            <a:prstTxWarp prst="textNoShape">
              <a:avLst/>
            </a:prstTxWarp>
            <a:spAutoFit/>
          </a:bodyPr>
          <a:lstStyle/>
          <a:p>
            <a:pPr algn="l"/>
            <a:r>
              <a:rPr lang="en-US" sz="2000" b="1">
                <a:solidFill>
                  <a:srgbClr val="000000"/>
                </a:solidFill>
              </a:rPr>
              <a:t>Basidiomycota</a:t>
            </a:r>
            <a:endParaRPr lang="en-US" b="1"/>
          </a:p>
        </p:txBody>
      </p:sp>
      <p:sp>
        <p:nvSpPr>
          <p:cNvPr id="384008" name="Rectangle 8"/>
          <p:cNvSpPr>
            <a:spLocks noChangeArrowheads="1"/>
          </p:cNvSpPr>
          <p:nvPr/>
        </p:nvSpPr>
        <p:spPr bwMode="auto">
          <a:xfrm rot="-1800000">
            <a:off x="6653213" y="3133725"/>
            <a:ext cx="1509712" cy="304800"/>
          </a:xfrm>
          <a:prstGeom prst="rect">
            <a:avLst/>
          </a:prstGeom>
          <a:noFill/>
          <a:ln w="9525">
            <a:noFill/>
            <a:miter lim="800000"/>
            <a:headEnd/>
            <a:tailEnd/>
          </a:ln>
        </p:spPr>
        <p:txBody>
          <a:bodyPr wrap="none" lIns="0" tIns="0" rIns="0" bIns="0">
            <a:prstTxWarp prst="textNoShape">
              <a:avLst/>
            </a:prstTxWarp>
            <a:spAutoFit/>
          </a:bodyPr>
          <a:lstStyle/>
          <a:p>
            <a:pPr algn="l"/>
            <a:r>
              <a:rPr lang="en-US" sz="2000" b="1">
                <a:solidFill>
                  <a:srgbClr val="000000"/>
                </a:solidFill>
              </a:rPr>
              <a:t>Ascomycota</a:t>
            </a:r>
            <a:endParaRPr lang="en-US" b="1"/>
          </a:p>
        </p:txBody>
      </p:sp>
      <p:sp>
        <p:nvSpPr>
          <p:cNvPr id="384009" name="Rectangle 9"/>
          <p:cNvSpPr>
            <a:spLocks noChangeArrowheads="1"/>
          </p:cNvSpPr>
          <p:nvPr/>
        </p:nvSpPr>
        <p:spPr bwMode="auto">
          <a:xfrm>
            <a:off x="3978275" y="6375400"/>
            <a:ext cx="690563" cy="304800"/>
          </a:xfrm>
          <a:prstGeom prst="rect">
            <a:avLst/>
          </a:prstGeom>
          <a:noFill/>
          <a:ln w="9525">
            <a:noFill/>
            <a:miter lim="800000"/>
            <a:headEnd/>
            <a:tailEnd/>
          </a:ln>
        </p:spPr>
        <p:txBody>
          <a:bodyPr wrap="none" lIns="0" tIns="0" rIns="0" bIns="0">
            <a:prstTxWarp prst="textNoShape">
              <a:avLst/>
            </a:prstTxWarp>
            <a:spAutoFit/>
          </a:bodyPr>
          <a:lstStyle/>
          <a:p>
            <a:pPr algn="l"/>
            <a:r>
              <a:rPr lang="en-US" sz="2000" b="1">
                <a:solidFill>
                  <a:srgbClr val="000000"/>
                </a:solidFill>
              </a:rPr>
              <a:t>Fungi</a:t>
            </a:r>
            <a:endParaRPr lang="en-US" b="1"/>
          </a:p>
        </p:txBody>
      </p:sp>
    </p:spTree>
    <p:extLst>
      <p:ext uri="{BB962C8B-B14F-4D97-AF65-F5344CB8AC3E}">
        <p14:creationId xmlns:p14="http://schemas.microsoft.com/office/powerpoint/2010/main" val="974840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9910" name="Picture 6"/>
          <p:cNvPicPr>
            <a:picLocks noChangeAspect="1" noChangeArrowheads="1"/>
          </p:cNvPicPr>
          <p:nvPr/>
        </p:nvPicPr>
        <p:blipFill>
          <a:blip r:embed="rId3" cstate="screen"/>
          <a:srcRect/>
          <a:stretch>
            <a:fillRect/>
          </a:stretch>
        </p:blipFill>
        <p:spPr bwMode="auto">
          <a:xfrm>
            <a:off x="6213475" y="2139950"/>
            <a:ext cx="2833688" cy="2563813"/>
          </a:xfrm>
          <a:prstGeom prst="rect">
            <a:avLst/>
          </a:prstGeom>
          <a:noFill/>
          <a:ln w="9525">
            <a:noFill/>
            <a:miter lim="800000"/>
            <a:headEnd/>
            <a:tailEnd/>
          </a:ln>
          <a:effectLst>
            <a:outerShdw blurRad="63500" dist="38099" dir="2700000" algn="ctr" rotWithShape="0">
              <a:srgbClr val="000000">
                <a:alpha val="74998"/>
              </a:srgbClr>
            </a:outerShdw>
          </a:effectLst>
        </p:spPr>
      </p:pic>
      <p:sp>
        <p:nvSpPr>
          <p:cNvPr id="379906" name="Rectangle 2"/>
          <p:cNvSpPr>
            <a:spLocks noGrp="1" noChangeArrowheads="1"/>
          </p:cNvSpPr>
          <p:nvPr>
            <p:ph type="title"/>
          </p:nvPr>
        </p:nvSpPr>
        <p:spPr>
          <a:xfrm>
            <a:off x="0" y="0"/>
            <a:ext cx="6121400" cy="1143000"/>
          </a:xfrm>
        </p:spPr>
        <p:txBody>
          <a:bodyPr/>
          <a:lstStyle/>
          <a:p>
            <a:r>
              <a:rPr lang="en-US" dirty="0"/>
              <a:t>Ecological Roles</a:t>
            </a:r>
          </a:p>
        </p:txBody>
      </p:sp>
      <p:sp>
        <p:nvSpPr>
          <p:cNvPr id="379907" name="Rectangle 3" descr="Rectangle: Click to edit Master text styles&#10;Second level&#10;Third level&#10;Fourth level&#10;Fifth level"/>
          <p:cNvSpPr>
            <a:spLocks noGrp="1" noChangeArrowheads="1"/>
          </p:cNvSpPr>
          <p:nvPr>
            <p:ph type="body" idx="1"/>
          </p:nvPr>
        </p:nvSpPr>
        <p:spPr>
          <a:xfrm>
            <a:off x="838200" y="1371600"/>
            <a:ext cx="7723188" cy="5241925"/>
          </a:xfrm>
        </p:spPr>
        <p:txBody>
          <a:bodyPr/>
          <a:lstStyle/>
          <a:p>
            <a:pPr>
              <a:lnSpc>
                <a:spcPct val="90000"/>
              </a:lnSpc>
            </a:pPr>
            <a:r>
              <a:rPr lang="en-US"/>
              <a:t>Decomposers</a:t>
            </a:r>
          </a:p>
          <a:p>
            <a:pPr lvl="1">
              <a:lnSpc>
                <a:spcPct val="90000"/>
              </a:lnSpc>
            </a:pPr>
            <a:r>
              <a:rPr lang="en-US"/>
              <a:t>recycle nutrients</a:t>
            </a:r>
          </a:p>
          <a:p>
            <a:pPr>
              <a:lnSpc>
                <a:spcPct val="90000"/>
              </a:lnSpc>
            </a:pPr>
            <a:r>
              <a:rPr lang="en-US"/>
              <a:t>Symbiotic Relationships</a:t>
            </a:r>
          </a:p>
          <a:p>
            <a:pPr lvl="1">
              <a:lnSpc>
                <a:spcPct val="90000"/>
              </a:lnSpc>
            </a:pPr>
            <a:r>
              <a:rPr lang="en-US" u="sng">
                <a:solidFill>
                  <a:srgbClr val="CC0000"/>
                </a:solidFill>
              </a:rPr>
              <a:t>lichen</a:t>
            </a:r>
            <a:endParaRPr lang="en-US"/>
          </a:p>
          <a:p>
            <a:pPr lvl="2">
              <a:lnSpc>
                <a:spcPct val="90000"/>
              </a:lnSpc>
            </a:pPr>
            <a:r>
              <a:rPr lang="en-US"/>
              <a:t>fungi + </a:t>
            </a:r>
            <a:r>
              <a:rPr lang="en-US">
                <a:solidFill>
                  <a:srgbClr val="005900"/>
                </a:solidFill>
              </a:rPr>
              <a:t>algae</a:t>
            </a:r>
          </a:p>
          <a:p>
            <a:pPr lvl="3">
              <a:lnSpc>
                <a:spcPct val="90000"/>
              </a:lnSpc>
            </a:pPr>
            <a:r>
              <a:rPr lang="en-US">
                <a:solidFill>
                  <a:srgbClr val="005900"/>
                </a:solidFill>
              </a:rPr>
              <a:t>cyanobacteria or green algae</a:t>
            </a:r>
            <a:endParaRPr lang="en-US"/>
          </a:p>
          <a:p>
            <a:pPr lvl="2">
              <a:lnSpc>
                <a:spcPct val="90000"/>
              </a:lnSpc>
            </a:pPr>
            <a:r>
              <a:rPr lang="en-US"/>
              <a:t>pioneer species in </a:t>
            </a:r>
            <a:br>
              <a:rPr lang="en-US"/>
            </a:br>
            <a:r>
              <a:rPr lang="en-US"/>
              <a:t>ecosystems</a:t>
            </a:r>
          </a:p>
          <a:p>
            <a:pPr lvl="2">
              <a:lnSpc>
                <a:spcPct val="90000"/>
              </a:lnSpc>
            </a:pPr>
            <a:r>
              <a:rPr lang="en-US"/>
              <a:t>makes soil from bare rock</a:t>
            </a:r>
          </a:p>
          <a:p>
            <a:pPr lvl="1">
              <a:lnSpc>
                <a:spcPct val="90000"/>
              </a:lnSpc>
            </a:pPr>
            <a:r>
              <a:rPr lang="en-US" u="sng">
                <a:solidFill>
                  <a:srgbClr val="CC0000"/>
                </a:solidFill>
              </a:rPr>
              <a:t>mycorrhizae</a:t>
            </a:r>
            <a:endParaRPr lang="en-US"/>
          </a:p>
          <a:p>
            <a:pPr lvl="2">
              <a:lnSpc>
                <a:spcPct val="90000"/>
              </a:lnSpc>
            </a:pPr>
            <a:r>
              <a:rPr lang="en-US"/>
              <a:t>fungi + plants</a:t>
            </a:r>
          </a:p>
          <a:p>
            <a:pPr lvl="2">
              <a:lnSpc>
                <a:spcPct val="90000"/>
              </a:lnSpc>
            </a:pPr>
            <a:r>
              <a:rPr lang="en-US"/>
              <a:t>enables plants to absorb more water</a:t>
            </a:r>
          </a:p>
        </p:txBody>
      </p:sp>
      <p:pic>
        <p:nvPicPr>
          <p:cNvPr id="379909" name="Picture 5" descr="31-17b-AlgaeInHyphae"/>
          <p:cNvPicPr>
            <a:picLocks noChangeAspect="1" noChangeArrowheads="1"/>
          </p:cNvPicPr>
          <p:nvPr/>
        </p:nvPicPr>
        <p:blipFill>
          <a:blip r:embed="rId4" cstate="screen"/>
          <a:srcRect/>
          <a:stretch>
            <a:fillRect/>
          </a:stretch>
        </p:blipFill>
        <p:spPr bwMode="auto">
          <a:xfrm>
            <a:off x="5402263" y="330200"/>
            <a:ext cx="3114675" cy="2141538"/>
          </a:xfrm>
          <a:prstGeom prst="rect">
            <a:avLst/>
          </a:prstGeom>
          <a:noFill/>
          <a:effectLst>
            <a:outerShdw blurRad="63500" dist="38099" dir="2700000" algn="ctr" rotWithShape="0">
              <a:srgbClr val="000000">
                <a:alpha val="74998"/>
              </a:srgbClr>
            </a:outerShdw>
          </a:effectLst>
        </p:spPr>
      </p:pic>
      <p:pic>
        <p:nvPicPr>
          <p:cNvPr id="379912" name="Picture 8" descr="penguinL"/>
          <p:cNvPicPr>
            <a:picLocks noChangeAspect="1" noChangeArrowheads="1"/>
          </p:cNvPicPr>
          <p:nvPr/>
        </p:nvPicPr>
        <p:blipFill>
          <a:blip r:embed="rId5" cstate="screen"/>
          <a:srcRect/>
          <a:stretch>
            <a:fillRect/>
          </a:stretch>
        </p:blipFill>
        <p:spPr bwMode="auto">
          <a:xfrm>
            <a:off x="7772400" y="5489575"/>
            <a:ext cx="1274763" cy="1295400"/>
          </a:xfrm>
          <a:prstGeom prst="rect">
            <a:avLst/>
          </a:prstGeom>
          <a:noFill/>
        </p:spPr>
      </p:pic>
      <p:sp>
        <p:nvSpPr>
          <p:cNvPr id="379913" name="AutoShape 9"/>
          <p:cNvSpPr>
            <a:spLocks noChangeArrowheads="1"/>
          </p:cNvSpPr>
          <p:nvPr/>
        </p:nvSpPr>
        <p:spPr bwMode="auto">
          <a:xfrm>
            <a:off x="5964238" y="4222750"/>
            <a:ext cx="3000375" cy="1082675"/>
          </a:xfrm>
          <a:prstGeom prst="wedgeEllipseCallout">
            <a:avLst>
              <a:gd name="adj1" fmla="val 18940"/>
              <a:gd name="adj2" fmla="val 84458"/>
            </a:avLst>
          </a:prstGeom>
          <a:solidFill>
            <a:srgbClr val="FFEA18"/>
          </a:solidFill>
          <a:ln w="38100">
            <a:solidFill>
              <a:srgbClr val="CC0000"/>
            </a:solidFill>
            <a:miter lim="800000"/>
            <a:headEnd/>
            <a:tailEnd/>
          </a:ln>
          <a:effectLst/>
        </p:spPr>
        <p:txBody>
          <a:bodyPr wrap="none" lIns="0" tIns="0" rIns="0" bIns="0" anchor="ctr">
            <a:prstTxWarp prst="textNoShape">
              <a:avLst/>
            </a:prstTxWarp>
          </a:bodyPr>
          <a:lstStyle/>
          <a:p>
            <a:r>
              <a:rPr lang="en-US" sz="1800" b="1" dirty="0">
                <a:solidFill>
                  <a:srgbClr val="0F116A"/>
                </a:solidFill>
                <a:latin typeface="Comic Sans MS" charset="0"/>
                <a:ea typeface="Geneva" charset="0"/>
                <a:cs typeface="Geneva" charset="0"/>
              </a:rPr>
              <a:t>Lichens are fungi </a:t>
            </a:r>
            <a:br>
              <a:rPr lang="en-US" sz="1800" b="1" dirty="0">
                <a:solidFill>
                  <a:srgbClr val="0F116A"/>
                </a:solidFill>
                <a:latin typeface="Comic Sans MS" charset="0"/>
                <a:ea typeface="Geneva" charset="0"/>
                <a:cs typeface="Geneva" charset="0"/>
              </a:rPr>
            </a:br>
            <a:r>
              <a:rPr lang="en-US" sz="1800" b="1" dirty="0">
                <a:solidFill>
                  <a:srgbClr val="0F116A"/>
                </a:solidFill>
                <a:latin typeface="Comic Sans MS" charset="0"/>
                <a:ea typeface="Geneva" charset="0"/>
                <a:cs typeface="Geneva" charset="0"/>
              </a:rPr>
              <a:t>that have discovered </a:t>
            </a:r>
            <a:br>
              <a:rPr lang="en-US" sz="1800" b="1" dirty="0">
                <a:solidFill>
                  <a:srgbClr val="0F116A"/>
                </a:solidFill>
                <a:latin typeface="Comic Sans MS" charset="0"/>
                <a:ea typeface="Geneva" charset="0"/>
                <a:cs typeface="Geneva" charset="0"/>
              </a:rPr>
            </a:br>
            <a:r>
              <a:rPr lang="en-US" sz="1800" b="1" dirty="0">
                <a:solidFill>
                  <a:srgbClr val="0F116A"/>
                </a:solidFill>
                <a:latin typeface="Comic Sans MS" charset="0"/>
                <a:ea typeface="Geneva" charset="0"/>
                <a:cs typeface="Geneva" charset="0"/>
              </a:rPr>
              <a:t>agriculture</a:t>
            </a:r>
            <a:r>
              <a:rPr lang="en-US" sz="1800" b="1" i="1" dirty="0">
                <a:solidFill>
                  <a:srgbClr val="0F116A"/>
                </a:solidFill>
                <a:latin typeface="Comic Sans MS" charset="0"/>
                <a:ea typeface="Geneva" charset="0"/>
                <a:cs typeface="Geneva" charset="0"/>
              </a:rPr>
              <a:t>!</a:t>
            </a:r>
            <a:endParaRPr lang="en-US" sz="1800" b="1" dirty="0">
              <a:solidFill>
                <a:srgbClr val="0F116A"/>
              </a:solidFill>
              <a:latin typeface="Comic Sans MS" charset="0"/>
              <a:ea typeface="Geneva" charset="0"/>
              <a:cs typeface="Geneva" charset="0"/>
            </a:endParaRPr>
          </a:p>
        </p:txBody>
      </p:sp>
    </p:spTree>
    <p:extLst>
      <p:ext uri="{BB962C8B-B14F-4D97-AF65-F5344CB8AC3E}">
        <p14:creationId xmlns:p14="http://schemas.microsoft.com/office/powerpoint/2010/main" val="22819176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9912"/>
                                        </p:tgtEl>
                                        <p:attrNameLst>
                                          <p:attrName>style.visibility</p:attrName>
                                        </p:attrNameLst>
                                      </p:cBhvr>
                                      <p:to>
                                        <p:strVal val="visible"/>
                                      </p:to>
                                    </p:set>
                                    <p:animEffect transition="in" filter="wipe(down)">
                                      <p:cBhvr>
                                        <p:cTn id="7" dur="500"/>
                                        <p:tgtEl>
                                          <p:spTgt spid="3799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79913"/>
                                        </p:tgtEl>
                                        <p:attrNameLst>
                                          <p:attrName>style.visibility</p:attrName>
                                        </p:attrNameLst>
                                      </p:cBhvr>
                                      <p:to>
                                        <p:strVal val="visible"/>
                                      </p:to>
                                    </p:set>
                                    <p:animEffect transition="in" filter="wipe(down)">
                                      <p:cBhvr>
                                        <p:cTn id="11" dur="500"/>
                                        <p:tgtEl>
                                          <p:spTgt spid="3799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3"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304800" y="76200"/>
            <a:ext cx="8534400" cy="914400"/>
          </a:xfrm>
        </p:spPr>
        <p:txBody>
          <a:bodyPr>
            <a:normAutofit fontScale="90000"/>
          </a:bodyPr>
          <a:lstStyle/>
          <a:p>
            <a:pPr eaLnBrk="1" hangingPunct="1"/>
            <a:r>
              <a:rPr lang="en-US" sz="4000" smtClean="0">
                <a:ea typeface="ＭＳ Ｐゴシック" charset="-128"/>
                <a:cs typeface="ＭＳ Ｐゴシック" charset="-128"/>
              </a:rPr>
              <a:t>Anatomy of an ascomycete lichen (colorized SEM)</a:t>
            </a:r>
          </a:p>
        </p:txBody>
      </p:sp>
      <p:pic>
        <p:nvPicPr>
          <p:cNvPr id="119811" name="Picture 4" descr="&#10;31_24_CNL.jpg                                                  001F457F&#10;Abhinav 11                     B191BFFC:"/>
          <p:cNvPicPr>
            <a:picLocks noChangeAspect="1" noChangeArrowheads="1"/>
          </p:cNvPicPr>
          <p:nvPr/>
        </p:nvPicPr>
        <p:blipFill>
          <a:blip r:embed="rId2" cstate="screen"/>
          <a:srcRect/>
          <a:stretch>
            <a:fillRect/>
          </a:stretch>
        </p:blipFill>
        <p:spPr bwMode="auto">
          <a:xfrm>
            <a:off x="2527300" y="1892300"/>
            <a:ext cx="3976688" cy="4508500"/>
          </a:xfrm>
          <a:prstGeom prst="rect">
            <a:avLst/>
          </a:prstGeom>
          <a:noFill/>
          <a:ln w="9525">
            <a:noFill/>
            <a:miter lim="800000"/>
            <a:headEnd/>
            <a:tailEnd/>
          </a:ln>
        </p:spPr>
      </p:pic>
      <p:sp>
        <p:nvSpPr>
          <p:cNvPr id="119812" name="AutoShape 5"/>
          <p:cNvSpPr>
            <a:spLocks/>
          </p:cNvSpPr>
          <p:nvPr/>
        </p:nvSpPr>
        <p:spPr bwMode="auto">
          <a:xfrm rot="-5400000">
            <a:off x="3625850" y="730250"/>
            <a:ext cx="292100" cy="1752600"/>
          </a:xfrm>
          <a:prstGeom prst="rightBrace">
            <a:avLst>
              <a:gd name="adj1" fmla="val 50000"/>
              <a:gd name="adj2" fmla="val 50000"/>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19813" name="Line 7"/>
          <p:cNvSpPr>
            <a:spLocks noChangeShapeType="1"/>
          </p:cNvSpPr>
          <p:nvPr/>
        </p:nvSpPr>
        <p:spPr bwMode="auto">
          <a:xfrm flipV="1">
            <a:off x="4343400" y="2133600"/>
            <a:ext cx="457200" cy="152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19814" name="Line 9"/>
          <p:cNvSpPr>
            <a:spLocks noChangeShapeType="1"/>
          </p:cNvSpPr>
          <p:nvPr/>
        </p:nvSpPr>
        <p:spPr bwMode="auto">
          <a:xfrm flipH="1">
            <a:off x="4406900" y="2127250"/>
            <a:ext cx="393700" cy="6604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19815" name="Line 10"/>
          <p:cNvSpPr>
            <a:spLocks noChangeShapeType="1"/>
          </p:cNvSpPr>
          <p:nvPr/>
        </p:nvSpPr>
        <p:spPr bwMode="auto">
          <a:xfrm flipV="1">
            <a:off x="4800600" y="2209800"/>
            <a:ext cx="609600" cy="8382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19816" name="Line 19"/>
          <p:cNvSpPr>
            <a:spLocks noChangeShapeType="1"/>
          </p:cNvSpPr>
          <p:nvPr/>
        </p:nvSpPr>
        <p:spPr bwMode="auto">
          <a:xfrm flipV="1">
            <a:off x="5822950" y="1752600"/>
            <a:ext cx="266700" cy="5207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19817" name="Line 20"/>
          <p:cNvSpPr>
            <a:spLocks noChangeShapeType="1"/>
          </p:cNvSpPr>
          <p:nvPr/>
        </p:nvSpPr>
        <p:spPr bwMode="auto">
          <a:xfrm>
            <a:off x="6096000" y="1746250"/>
            <a:ext cx="0" cy="6858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19818" name="Line 21"/>
          <p:cNvSpPr>
            <a:spLocks noChangeShapeType="1"/>
          </p:cNvSpPr>
          <p:nvPr/>
        </p:nvSpPr>
        <p:spPr bwMode="auto">
          <a:xfrm flipV="1">
            <a:off x="4419600" y="4800600"/>
            <a:ext cx="1066800" cy="2286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19819" name="Line 24"/>
          <p:cNvSpPr>
            <a:spLocks noChangeShapeType="1"/>
          </p:cNvSpPr>
          <p:nvPr/>
        </p:nvSpPr>
        <p:spPr bwMode="auto">
          <a:xfrm>
            <a:off x="4267200" y="5410200"/>
            <a:ext cx="1066800" cy="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19820" name="Line 25"/>
          <p:cNvSpPr>
            <a:spLocks noChangeShapeType="1"/>
          </p:cNvSpPr>
          <p:nvPr/>
        </p:nvSpPr>
        <p:spPr bwMode="auto">
          <a:xfrm flipH="1">
            <a:off x="3651250" y="5416550"/>
            <a:ext cx="1676400" cy="457200"/>
          </a:xfrm>
          <a:prstGeom prst="line">
            <a:avLst/>
          </a:prstGeom>
          <a:noFill/>
          <a:ln w="25400">
            <a:solidFill>
              <a:schemeClr val="tx1"/>
            </a:solidFill>
            <a:round/>
            <a:headEnd/>
            <a:tailEnd/>
          </a:ln>
        </p:spPr>
        <p:txBody>
          <a:bodyPr wrap="none" lIns="92075" tIns="46038" rIns="92075" bIns="46038" anchor="ctr">
            <a:prstTxWarp prst="textNoShape">
              <a:avLst/>
            </a:prstTxWarp>
          </a:bodyPr>
          <a:lstStyle/>
          <a:p>
            <a:endParaRPr lang="en-US"/>
          </a:p>
        </p:txBody>
      </p:sp>
      <p:sp>
        <p:nvSpPr>
          <p:cNvPr id="119821" name="Text Box 26"/>
          <p:cNvSpPr txBox="1">
            <a:spLocks noChangeArrowheads="1"/>
          </p:cNvSpPr>
          <p:nvPr/>
        </p:nvSpPr>
        <p:spPr bwMode="auto">
          <a:xfrm>
            <a:off x="3076575" y="1211263"/>
            <a:ext cx="1485900" cy="274637"/>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200"/>
              <a:t>Ascocarp of fungus</a:t>
            </a:r>
          </a:p>
        </p:txBody>
      </p:sp>
      <p:sp>
        <p:nvSpPr>
          <p:cNvPr id="119822" name="Text Box 27"/>
          <p:cNvSpPr txBox="1">
            <a:spLocks noChangeArrowheads="1"/>
          </p:cNvSpPr>
          <p:nvPr/>
        </p:nvSpPr>
        <p:spPr bwMode="auto">
          <a:xfrm>
            <a:off x="4554538" y="1700213"/>
            <a:ext cx="681037" cy="457200"/>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200"/>
              <a:t>Fungal</a:t>
            </a:r>
          </a:p>
          <a:p>
            <a:r>
              <a:rPr lang="en-US" sz="1200"/>
              <a:t>hyphae</a:t>
            </a:r>
          </a:p>
        </p:txBody>
      </p:sp>
      <p:sp>
        <p:nvSpPr>
          <p:cNvPr id="119823" name="Text Box 28"/>
          <p:cNvSpPr txBox="1">
            <a:spLocks noChangeArrowheads="1"/>
          </p:cNvSpPr>
          <p:nvPr/>
        </p:nvSpPr>
        <p:spPr bwMode="auto">
          <a:xfrm>
            <a:off x="5194300" y="1739900"/>
            <a:ext cx="520700" cy="457200"/>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200"/>
              <a:t>Algal</a:t>
            </a:r>
          </a:p>
          <a:p>
            <a:r>
              <a:rPr lang="en-US" sz="1200"/>
              <a:t>layer</a:t>
            </a:r>
          </a:p>
        </p:txBody>
      </p:sp>
      <p:sp>
        <p:nvSpPr>
          <p:cNvPr id="119824" name="Text Box 29"/>
          <p:cNvSpPr txBox="1">
            <a:spLocks noChangeArrowheads="1"/>
          </p:cNvSpPr>
          <p:nvPr/>
        </p:nvSpPr>
        <p:spPr bwMode="auto">
          <a:xfrm>
            <a:off x="5740400" y="1477963"/>
            <a:ext cx="706438" cy="274637"/>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200"/>
              <a:t>Soredia</a:t>
            </a:r>
          </a:p>
        </p:txBody>
      </p:sp>
      <p:sp>
        <p:nvSpPr>
          <p:cNvPr id="119825" name="Text Box 30"/>
          <p:cNvSpPr txBox="1">
            <a:spLocks noChangeArrowheads="1"/>
          </p:cNvSpPr>
          <p:nvPr/>
        </p:nvSpPr>
        <p:spPr bwMode="auto">
          <a:xfrm>
            <a:off x="5448300" y="4660900"/>
            <a:ext cx="790575" cy="274638"/>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200"/>
              <a:t>Algal cell</a:t>
            </a:r>
          </a:p>
        </p:txBody>
      </p:sp>
      <p:sp>
        <p:nvSpPr>
          <p:cNvPr id="119826" name="Text Box 31"/>
          <p:cNvSpPr txBox="1">
            <a:spLocks noChangeArrowheads="1"/>
          </p:cNvSpPr>
          <p:nvPr/>
        </p:nvSpPr>
        <p:spPr bwMode="auto">
          <a:xfrm>
            <a:off x="5295900" y="5257800"/>
            <a:ext cx="1187450" cy="274638"/>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200"/>
              <a:t>Fungal hyphae</a:t>
            </a:r>
          </a:p>
        </p:txBody>
      </p:sp>
      <p:sp>
        <p:nvSpPr>
          <p:cNvPr id="119827" name="Text Box 32"/>
          <p:cNvSpPr txBox="1">
            <a:spLocks noChangeArrowheads="1"/>
          </p:cNvSpPr>
          <p:nvPr/>
        </p:nvSpPr>
        <p:spPr bwMode="auto">
          <a:xfrm rot="-5400000">
            <a:off x="2297907" y="6058694"/>
            <a:ext cx="577850" cy="287337"/>
          </a:xfrm>
          <a:prstGeom prst="rect">
            <a:avLst/>
          </a:prstGeom>
          <a:noFill/>
          <a:ln w="25400">
            <a:noFill/>
            <a:miter lim="800000"/>
            <a:headEnd/>
            <a:tailEnd/>
          </a:ln>
        </p:spPr>
        <p:txBody>
          <a:bodyPr wrap="none" lIns="92075" tIns="46038" rIns="92075" bIns="46038" anchor="ctr">
            <a:prstTxWarp prst="textNoShape">
              <a:avLst/>
            </a:prstTxWarp>
            <a:spAutoFit/>
          </a:bodyPr>
          <a:lstStyle/>
          <a:p>
            <a:r>
              <a:rPr lang="en-US" sz="1600"/>
              <a:t>10 </a:t>
            </a:r>
            <a:r>
              <a:rPr lang="en-US" sz="1600">
                <a:sym typeface="Symbol" charset="2"/>
              </a:rPr>
              <a:t></a:t>
            </a:r>
            <a:r>
              <a:rPr lang="en-US" sz="1600"/>
              <a:t>m</a:t>
            </a:r>
          </a:p>
        </p:txBody>
      </p:sp>
    </p:spTree>
    <p:extLst>
      <p:ext uri="{BB962C8B-B14F-4D97-AF65-F5344CB8AC3E}">
        <p14:creationId xmlns:p14="http://schemas.microsoft.com/office/powerpoint/2010/main" val="3103219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606</Words>
  <Application>Microsoft Macintosh PowerPoint</Application>
  <PresentationFormat>On-screen Show (4:3)</PresentationFormat>
  <Paragraphs>204</Paragraphs>
  <Slides>22</Slides>
  <Notes>4</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Kingdom: Fungi</vt:lpstr>
      <vt:lpstr>General characteristics</vt:lpstr>
      <vt:lpstr>Fungal Structure </vt:lpstr>
      <vt:lpstr>Structure of a multicellular fungus</vt:lpstr>
      <vt:lpstr>Internal structure</vt:lpstr>
      <vt:lpstr>Modes of Nutrition</vt:lpstr>
      <vt:lpstr>Fungal Diversity</vt:lpstr>
      <vt:lpstr>Ecological Roles</vt:lpstr>
      <vt:lpstr>Anatomy of an ascomycete lichen (colorized SEM)</vt:lpstr>
      <vt:lpstr>Variation in lichen growth forms</vt:lpstr>
      <vt:lpstr>Mycorrhizae</vt:lpstr>
      <vt:lpstr>Examples of fungal diseases of plants</vt:lpstr>
      <vt:lpstr>Reproduction</vt:lpstr>
      <vt:lpstr>Generalized life cycle of fungi</vt:lpstr>
      <vt:lpstr>Zygomycete (Bread Mold) Life Cycle</vt:lpstr>
      <vt:lpstr>Basidiomycete Life Cycle</vt:lpstr>
      <vt:lpstr>Fairy Rings</vt:lpstr>
      <vt:lpstr>The FIRST Antibiotics</vt:lpstr>
      <vt:lpstr>Fungus-gardening insects</vt:lpstr>
      <vt:lpstr>Insect Assassinating Fungi</vt:lpstr>
      <vt:lpstr>PowerPoint Presentation</vt:lpstr>
      <vt:lpstr>PowerPoint Presentation</vt:lpstr>
    </vt:vector>
  </TitlesOfParts>
  <Company>Plano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Kingdom: Fungi</dc:title>
  <dc:creator>Plano High School</dc:creator>
  <cp:lastModifiedBy>Plano High School</cp:lastModifiedBy>
  <cp:revision>1</cp:revision>
  <dcterms:created xsi:type="dcterms:W3CDTF">2017-05-25T14:19:35Z</dcterms:created>
  <dcterms:modified xsi:type="dcterms:W3CDTF">2017-05-25T14:19:46Z</dcterms:modified>
</cp:coreProperties>
</file>