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82961-689D-EA45-B081-9ECE01AC29B8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CE87-E343-D64D-8581-A5D89641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3555-3487-4242-A892-7E283C4A221E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4E445-9054-EC4D-B5DB-36FE2A124F54}" type="slidenum">
              <a:rPr lang="en-US"/>
              <a:pPr/>
              <a:t>10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49696-C5C9-2B44-B255-7A13D88667D8}" type="slidenum">
              <a:rPr lang="en-US"/>
              <a:pPr/>
              <a:t>11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FDE3-7E58-C246-9909-3DA6C7A1C274}" type="slidenum">
              <a:rPr lang="en-US"/>
              <a:pPr/>
              <a:t>12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197BB-9DD4-3843-9AD9-24CEF06513E2}" type="slidenum">
              <a:rPr lang="en-US"/>
              <a:pPr/>
              <a:t>13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AFF4A-9CE6-F046-8D04-CBA266A0AB62}" type="slidenum">
              <a:rPr lang="en-US"/>
              <a:pPr/>
              <a:t>14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3038" indent="-173038">
              <a:buFontTx/>
              <a:buChar char="•"/>
            </a:pPr>
            <a:r>
              <a:rPr lang="en-US" sz="800"/>
              <a:t>The relative importance of genes &amp; the environment in influencing human characteristics is a very old &amp; hotly contested debate</a:t>
            </a:r>
          </a:p>
          <a:p>
            <a:pPr marL="173038" indent="-173038">
              <a:buFontTx/>
              <a:buChar char="•"/>
            </a:pPr>
            <a:endParaRPr lang="en-US" sz="800"/>
          </a:p>
          <a:p>
            <a:pPr marL="173038" indent="-173038">
              <a:buFontTx/>
              <a:buChar char="•"/>
            </a:pPr>
            <a:r>
              <a:rPr lang="en-US" sz="800"/>
              <a:t>a single tree has leaves that vary in size, shape &amp; color, depending on exposure to wind &amp; sun</a:t>
            </a:r>
          </a:p>
          <a:p>
            <a:pPr marL="173038" indent="-173038">
              <a:buFontTx/>
              <a:buChar char="•"/>
            </a:pPr>
            <a:r>
              <a:rPr lang="en-US" sz="800"/>
              <a:t>for humans, nutrition influences height, exercise alters build, sun-tanning darkens the skin, and experience improves performance on intelligence tests</a:t>
            </a:r>
          </a:p>
          <a:p>
            <a:pPr marL="173038" indent="-173038">
              <a:buFontTx/>
              <a:buChar char="•"/>
            </a:pPr>
            <a:r>
              <a:rPr lang="en-US" sz="800"/>
              <a:t>even identical twins — genetic equals — accumulate phenotypic differences as a result of their unique experiences</a:t>
            </a:r>
          </a:p>
          <a:p>
            <a:pPr marL="173038" indent="-173038" algn="ctr">
              <a:buFontTx/>
              <a:buChar char="•"/>
            </a:pPr>
            <a:endParaRPr lang="en-US" sz="800"/>
          </a:p>
          <a:p>
            <a:pPr marL="173038" indent="-173038">
              <a:buFontTx/>
              <a:buChar char="•"/>
            </a:pPr>
            <a:endParaRPr lang="en-US"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6E4E7-E7D2-7B42-9184-164BC3AE7D8D}" type="slidenum">
              <a:rPr lang="en-US"/>
              <a:pPr/>
              <a:t>15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c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#49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A9257-E72A-F246-868A-60861F07642A}" type="slidenum">
              <a:rPr lang="en-US"/>
              <a:pPr/>
              <a:t>16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Test Your Knowledge Question #14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3990C-1A54-894E-9C1A-F63E14355A71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#10</a:t>
            </a:r>
          </a:p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Discussion Notes for the Instructor</a:t>
            </a:r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There are several questions which can be asked to guide the discussion of this question, including: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What genotype produces a “roan” phenotype?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What cross would produce the greatest percentage of this genotype?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What type of inheritance does this show?</a:t>
            </a:r>
          </a:p>
          <a:p>
            <a:pPr marL="228600" indent="-228600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Using these questions as an outline, discussion of the choices might look like this: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A, correct; this cross will produce 100% roan offspring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B, roan X roan will produce only 50% roan offspring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C, white X roan will produce only 50% roan offspring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D, red X roan will produce only 50% roan offspring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E, only choice A will produce 100% roan offspring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66654-59CD-E940-99D7-8929AC2DAB5C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Test Your Knowledge Question #11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F666B-0599-4648-91B9-80AC51D505E7}" type="slidenum">
              <a:rPr lang="en-US"/>
              <a:pPr/>
              <a:t>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10133-019B-A540-ADE0-637AEFFA49B8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5F4B9-AA04-A54C-8AFC-6F8DC5E4B460}" type="slidenum">
              <a:rPr lang="en-US"/>
              <a:pPr/>
              <a:t>4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A60D-F912-6E4E-9375-B24DC35C171D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DCE80-DD6A-E241-9EDA-8BE4C8A7C789}" type="slidenum">
              <a:rPr lang="en-US"/>
              <a:pPr/>
              <a:t>6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9A3AD-8749-AD45-98EE-60DCB757897D}" type="slidenum">
              <a:rPr lang="en-US"/>
              <a:pPr/>
              <a:t>7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/>
              <a:t>The genes that we have covered so far affect only one phenotypic character, but most genes are </a:t>
            </a:r>
            <a:r>
              <a:rPr lang="en-US" sz="800" u="sng">
                <a:solidFill>
                  <a:schemeClr val="tx2"/>
                </a:solidFill>
              </a:rPr>
              <a:t>pleiotropic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F7843-A3E3-C540-BA54-5347DF804C65}" type="slidenum">
              <a:rPr lang="en-US"/>
              <a:pPr/>
              <a:t>8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95965-6964-2B44-9E3A-C01D739623D0}" type="slidenum">
              <a:rPr lang="en-US"/>
              <a:pPr/>
              <a:t>9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3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71EF-8DDB-5B43-AAC4-DB63E446B8B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B0DB-30A7-1745-80E6-00DC033B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2006-2007</a:t>
            </a:r>
            <a:endParaRPr lang="en-US" b="0"/>
          </a:p>
        </p:txBody>
      </p:sp>
      <p:pic>
        <p:nvPicPr>
          <p:cNvPr id="3696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7338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1581150" y="2943225"/>
            <a:ext cx="5214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Beyond Mendel’s Laws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of Inheritance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4925" y="381000"/>
            <a:ext cx="263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213" y="3695700"/>
            <a:ext cx="13731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77" name="Picture 13" descr="13_18a"/>
          <p:cNvPicPr>
            <a:picLocks noChangeAspect="1" noChangeArrowheads="1"/>
          </p:cNvPicPr>
          <p:nvPr/>
        </p:nvPicPr>
        <p:blipFill>
          <a:blip r:embed="rId6"/>
          <a:srcRect l="1125" t="9000" r="1125" b="14999"/>
          <a:stretch>
            <a:fillRect/>
          </a:stretch>
        </p:blipFill>
        <p:spPr bwMode="auto">
          <a:xfrm>
            <a:off x="174625" y="538163"/>
            <a:ext cx="3651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01A17">
                <a:alpha val="74998"/>
              </a:srgbClr>
            </a:outerShdw>
          </a:effectLst>
        </p:spPr>
      </p:pic>
      <p:pic>
        <p:nvPicPr>
          <p:cNvPr id="369678" name="Picture 14" descr="13_18b"/>
          <p:cNvPicPr>
            <a:picLocks noChangeAspect="1" noChangeArrowheads="1"/>
          </p:cNvPicPr>
          <p:nvPr/>
        </p:nvPicPr>
        <p:blipFill>
          <a:blip r:embed="rId7"/>
          <a:srcRect l="1125" t="9000" r="1125" b="12000"/>
          <a:stretch>
            <a:fillRect/>
          </a:stretch>
        </p:blipFill>
        <p:spPr bwMode="auto">
          <a:xfrm>
            <a:off x="2466975" y="4432300"/>
            <a:ext cx="360203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01A17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16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7010400" cy="939800"/>
          </a:xfrm>
        </p:spPr>
        <p:txBody>
          <a:bodyPr/>
          <a:lstStyle/>
          <a:p>
            <a:r>
              <a:rPr lang="en-US" dirty="0" err="1"/>
              <a:t>Epistasis</a:t>
            </a:r>
            <a:r>
              <a:rPr lang="en-US" dirty="0"/>
              <a:t> </a:t>
            </a:r>
          </a:p>
        </p:txBody>
      </p:sp>
      <p:sp>
        <p:nvSpPr>
          <p:cNvPr id="394271" name="AutoShape 31"/>
          <p:cNvSpPr>
            <a:spLocks noChangeArrowheads="1"/>
          </p:cNvSpPr>
          <p:nvPr/>
        </p:nvSpPr>
        <p:spPr bwMode="auto">
          <a:xfrm>
            <a:off x="147638" y="2965450"/>
            <a:ext cx="10731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i="1">
                <a:solidFill>
                  <a:srgbClr val="201A17"/>
                </a:solidFill>
              </a:rPr>
              <a:t>B_C_</a:t>
            </a:r>
          </a:p>
        </p:txBody>
      </p:sp>
      <p:sp>
        <p:nvSpPr>
          <p:cNvPr id="394272" name="AutoShape 32"/>
          <p:cNvSpPr>
            <a:spLocks noChangeArrowheads="1"/>
          </p:cNvSpPr>
          <p:nvPr/>
        </p:nvSpPr>
        <p:spPr bwMode="auto">
          <a:xfrm>
            <a:off x="147638" y="2955925"/>
            <a:ext cx="1082675" cy="542925"/>
          </a:xfrm>
          <a:prstGeom prst="roundRect">
            <a:avLst>
              <a:gd name="adj" fmla="val 16667"/>
            </a:avLst>
          </a:prstGeom>
          <a:solidFill>
            <a:srgbClr val="201A17"/>
          </a:solidFill>
          <a:ln w="9525">
            <a:solidFill>
              <a:srgbClr val="201A1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i="1">
                <a:solidFill>
                  <a:schemeClr val="bg1"/>
                </a:solidFill>
              </a:rPr>
              <a:t>B_C_</a:t>
            </a:r>
          </a:p>
        </p:txBody>
      </p:sp>
      <p:sp>
        <p:nvSpPr>
          <p:cNvPr id="394273" name="AutoShape 33"/>
          <p:cNvSpPr>
            <a:spLocks noChangeArrowheads="1"/>
          </p:cNvSpPr>
          <p:nvPr/>
        </p:nvSpPr>
        <p:spPr bwMode="auto">
          <a:xfrm>
            <a:off x="147638" y="3656013"/>
            <a:ext cx="10541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i="1">
                <a:solidFill>
                  <a:srgbClr val="201A17"/>
                </a:solidFill>
              </a:rPr>
              <a:t>bbC_</a:t>
            </a:r>
          </a:p>
        </p:txBody>
      </p:sp>
      <p:sp>
        <p:nvSpPr>
          <p:cNvPr id="394274" name="AutoShape 34"/>
          <p:cNvSpPr>
            <a:spLocks noChangeArrowheads="1"/>
          </p:cNvSpPr>
          <p:nvPr/>
        </p:nvSpPr>
        <p:spPr bwMode="auto">
          <a:xfrm>
            <a:off x="147638" y="3656013"/>
            <a:ext cx="1063625" cy="542925"/>
          </a:xfrm>
          <a:prstGeom prst="roundRect">
            <a:avLst>
              <a:gd name="adj" fmla="val 16667"/>
            </a:avLst>
          </a:prstGeom>
          <a:solidFill>
            <a:srgbClr val="582B00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i="1">
                <a:solidFill>
                  <a:schemeClr val="bg1"/>
                </a:solidFill>
              </a:rPr>
              <a:t>bbC_</a:t>
            </a:r>
          </a:p>
        </p:txBody>
      </p:sp>
      <p:sp>
        <p:nvSpPr>
          <p:cNvPr id="394275" name="AutoShape 35"/>
          <p:cNvSpPr>
            <a:spLocks noChangeArrowheads="1"/>
          </p:cNvSpPr>
          <p:nvPr/>
        </p:nvSpPr>
        <p:spPr bwMode="auto">
          <a:xfrm>
            <a:off x="147638" y="4357688"/>
            <a:ext cx="1065212" cy="542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i="1">
                <a:solidFill>
                  <a:srgbClr val="201A17"/>
                </a:solidFill>
              </a:rPr>
              <a:t>_ _cc</a:t>
            </a:r>
          </a:p>
        </p:txBody>
      </p:sp>
      <p:sp>
        <p:nvSpPr>
          <p:cNvPr id="394276" name="AutoShape 36"/>
          <p:cNvSpPr>
            <a:spLocks noChangeArrowheads="1"/>
          </p:cNvSpPr>
          <p:nvPr/>
        </p:nvSpPr>
        <p:spPr bwMode="auto">
          <a:xfrm>
            <a:off x="147638" y="4352925"/>
            <a:ext cx="1074737" cy="552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01A1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i="1">
                <a:solidFill>
                  <a:srgbClr val="201A17"/>
                </a:solidFill>
              </a:rPr>
              <a:t>_ _cc</a:t>
            </a:r>
          </a:p>
        </p:txBody>
      </p:sp>
      <p:pic>
        <p:nvPicPr>
          <p:cNvPr id="394277" name="Picture 37"/>
          <p:cNvPicPr>
            <a:picLocks noChangeAspect="1" noChangeArrowheads="1"/>
          </p:cNvPicPr>
          <p:nvPr/>
        </p:nvPicPr>
        <p:blipFill>
          <a:blip r:embed="rId3"/>
          <a:srcRect b="4466"/>
          <a:stretch>
            <a:fillRect/>
          </a:stretch>
        </p:blipFill>
        <p:spPr bwMode="auto">
          <a:xfrm>
            <a:off x="5038725" y="2133600"/>
            <a:ext cx="4095750" cy="4648200"/>
          </a:xfrm>
          <a:prstGeom prst="rect">
            <a:avLst/>
          </a:prstGeom>
          <a:noFill/>
        </p:spPr>
      </p:pic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5838825" y="5121275"/>
            <a:ext cx="685800" cy="533400"/>
          </a:xfrm>
          <a:prstGeom prst="ellipse">
            <a:avLst/>
          </a:prstGeom>
          <a:noFill/>
          <a:ln w="38100">
            <a:solidFill>
              <a:srgbClr val="582B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79" name="Oval 39"/>
          <p:cNvSpPr>
            <a:spLocks noChangeArrowheads="1"/>
          </p:cNvSpPr>
          <p:nvPr/>
        </p:nvSpPr>
        <p:spPr bwMode="auto">
          <a:xfrm>
            <a:off x="6719888" y="4254500"/>
            <a:ext cx="685800" cy="533400"/>
          </a:xfrm>
          <a:prstGeom prst="ellipse">
            <a:avLst/>
          </a:prstGeom>
          <a:noFill/>
          <a:ln w="38100">
            <a:solidFill>
              <a:srgbClr val="582B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80" name="Oval 40"/>
          <p:cNvSpPr>
            <a:spLocks noChangeArrowheads="1"/>
          </p:cNvSpPr>
          <p:nvPr/>
        </p:nvSpPr>
        <p:spPr bwMode="auto">
          <a:xfrm>
            <a:off x="7594600" y="5091113"/>
            <a:ext cx="685800" cy="533400"/>
          </a:xfrm>
          <a:prstGeom prst="ellipse">
            <a:avLst/>
          </a:prstGeom>
          <a:noFill/>
          <a:ln w="38100">
            <a:solidFill>
              <a:srgbClr val="582B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81" name="Oval 41"/>
          <p:cNvSpPr>
            <a:spLocks noChangeArrowheads="1"/>
          </p:cNvSpPr>
          <p:nvPr/>
        </p:nvSpPr>
        <p:spPr bwMode="auto">
          <a:xfrm>
            <a:off x="6705600" y="5105400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82" name="Oval 42"/>
          <p:cNvSpPr>
            <a:spLocks noChangeArrowheads="1"/>
          </p:cNvSpPr>
          <p:nvPr/>
        </p:nvSpPr>
        <p:spPr bwMode="auto">
          <a:xfrm>
            <a:off x="6248400" y="5562600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83" name="Oval 43"/>
          <p:cNvSpPr>
            <a:spLocks noChangeArrowheads="1"/>
          </p:cNvSpPr>
          <p:nvPr/>
        </p:nvSpPr>
        <p:spPr bwMode="auto">
          <a:xfrm>
            <a:off x="7162800" y="5562600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0413" y="635000"/>
            <a:ext cx="8383587" cy="46482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/>
              <a:t>One </a:t>
            </a:r>
            <a:r>
              <a:rPr lang="en-US" i="1" u="sng" dirty="0"/>
              <a:t>gene</a:t>
            </a:r>
            <a:r>
              <a:rPr lang="en-US" dirty="0"/>
              <a:t> completely masks another </a:t>
            </a:r>
            <a:r>
              <a:rPr lang="en-US" i="1" u="sng" dirty="0"/>
              <a:t>gene</a:t>
            </a:r>
            <a:endParaRPr lang="en-US" dirty="0"/>
          </a:p>
          <a:p>
            <a:pPr lvl="1">
              <a:buClrTx/>
            </a:pPr>
            <a:r>
              <a:rPr lang="en-US" dirty="0"/>
              <a:t>coat color in mice = 2 separate genes</a:t>
            </a:r>
          </a:p>
          <a:p>
            <a:pPr marL="1085850" lvl="2"/>
            <a:r>
              <a:rPr lang="en-US" sz="2800" u="sng" dirty="0" err="1">
                <a:solidFill>
                  <a:srgbClr val="000000"/>
                </a:solidFill>
              </a:rPr>
              <a:t>C,c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pigment (</a:t>
            </a:r>
            <a:r>
              <a:rPr lang="en-US" sz="2800" dirty="0">
                <a:solidFill>
                  <a:srgbClr val="391C00"/>
                </a:solidFill>
              </a:rPr>
              <a:t>C</a:t>
            </a:r>
            <a:r>
              <a:rPr lang="en-US" sz="2800" dirty="0"/>
              <a:t>) or </a:t>
            </a:r>
            <a:br>
              <a:rPr lang="en-US" sz="2800" dirty="0"/>
            </a:br>
            <a:r>
              <a:rPr lang="en-US" sz="2800" dirty="0"/>
              <a:t>no pigment (</a:t>
            </a:r>
            <a:r>
              <a:rPr lang="en-US" sz="2800" i="1" dirty="0" err="1">
                <a:solidFill>
                  <a:srgbClr val="808080"/>
                </a:solidFill>
              </a:rPr>
              <a:t>c</a:t>
            </a:r>
            <a:r>
              <a:rPr lang="en-US" sz="2800" dirty="0"/>
              <a:t>)</a:t>
            </a:r>
          </a:p>
          <a:p>
            <a:pPr marL="1085850" lvl="2"/>
            <a:r>
              <a:rPr lang="en-US" sz="2800" u="sng" dirty="0" err="1">
                <a:solidFill>
                  <a:srgbClr val="000000"/>
                </a:solidFill>
              </a:rPr>
              <a:t>B,b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more pigment (black=</a:t>
            </a:r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or less (brown=</a:t>
            </a:r>
            <a:r>
              <a:rPr lang="en-US" sz="2800" dirty="0" err="1">
                <a:solidFill>
                  <a:srgbClr val="391C00"/>
                </a:solidFill>
              </a:rPr>
              <a:t>b</a:t>
            </a:r>
            <a:r>
              <a:rPr lang="en-US" sz="2800" dirty="0"/>
              <a:t>)</a:t>
            </a:r>
          </a:p>
          <a:p>
            <a:pPr marL="1085850" lvl="2"/>
            <a:r>
              <a:rPr lang="en-US" sz="2800" i="1" dirty="0">
                <a:solidFill>
                  <a:srgbClr val="808080"/>
                </a:solidFill>
              </a:rPr>
              <a:t>cc</a:t>
            </a:r>
            <a:r>
              <a:rPr lang="en-US" sz="2800" dirty="0"/>
              <a:t> = albino, </a:t>
            </a:r>
            <a:br>
              <a:rPr lang="en-US" sz="2800" dirty="0"/>
            </a:br>
            <a:r>
              <a:rPr lang="en-US" sz="2800" dirty="0"/>
              <a:t>no matter B allele</a:t>
            </a:r>
          </a:p>
          <a:p>
            <a:pPr marL="1085850" lvl="2"/>
            <a:r>
              <a:rPr lang="en-US" sz="2800" dirty="0"/>
              <a:t>9:3:3:1 becomes 9:3:4</a:t>
            </a:r>
          </a:p>
        </p:txBody>
      </p:sp>
      <p:sp>
        <p:nvSpPr>
          <p:cNvPr id="394284" name="Oval 44"/>
          <p:cNvSpPr>
            <a:spLocks noChangeArrowheads="1"/>
          </p:cNvSpPr>
          <p:nvPr/>
        </p:nvSpPr>
        <p:spPr bwMode="auto">
          <a:xfrm>
            <a:off x="6718300" y="6007100"/>
            <a:ext cx="685800" cy="533400"/>
          </a:xfrm>
          <a:prstGeom prst="ellipse">
            <a:avLst/>
          </a:prstGeom>
          <a:noFill/>
          <a:ln w="38100">
            <a:solidFill>
              <a:srgbClr val="00840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Epistasis in Labrador retrievers</a:t>
            </a:r>
          </a:p>
        </p:txBody>
      </p:sp>
      <p:sp>
        <p:nvSpPr>
          <p:cNvPr id="4454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1675" y="1181100"/>
            <a:ext cx="8442325" cy="14478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dirty="0"/>
              <a:t>2 genes: (</a:t>
            </a:r>
            <a:r>
              <a:rPr lang="en-US" sz="2800" dirty="0" err="1">
                <a:solidFill>
                  <a:schemeClr val="tx2"/>
                </a:solidFill>
              </a:rPr>
              <a:t>E,e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dirty="0"/>
              <a:t> &amp; (</a:t>
            </a:r>
            <a:r>
              <a:rPr lang="en-US" sz="2800" dirty="0" err="1">
                <a:solidFill>
                  <a:schemeClr val="tx2"/>
                </a:solidFill>
              </a:rPr>
              <a:t>B,b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dirty="0"/>
          </a:p>
          <a:p>
            <a:pPr lvl="1"/>
            <a:r>
              <a:rPr lang="en-US" dirty="0"/>
              <a:t>pigment (</a:t>
            </a:r>
            <a:r>
              <a:rPr lang="en-US" dirty="0">
                <a:solidFill>
                  <a:srgbClr val="582B00"/>
                </a:solidFill>
              </a:rPr>
              <a:t>E</a:t>
            </a:r>
            <a:r>
              <a:rPr lang="en-US" dirty="0"/>
              <a:t>) or no pigment (</a:t>
            </a:r>
            <a:r>
              <a:rPr lang="en-US" dirty="0" err="1">
                <a:solidFill>
                  <a:srgbClr val="FFCC18"/>
                </a:solidFill>
              </a:rPr>
              <a:t>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pigment concentration: black (</a:t>
            </a:r>
            <a:r>
              <a:rPr lang="en-US" dirty="0">
                <a:solidFill>
                  <a:srgbClr val="201A17"/>
                </a:solidFill>
              </a:rPr>
              <a:t>B</a:t>
            </a:r>
            <a:r>
              <a:rPr lang="en-US" dirty="0"/>
              <a:t>) to brown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582B00"/>
                </a:solidFill>
              </a:rPr>
              <a:t>b</a:t>
            </a:r>
            <a:r>
              <a:rPr lang="en-US" dirty="0"/>
              <a:t>)</a:t>
            </a:r>
          </a:p>
        </p:txBody>
      </p:sp>
      <p:pic>
        <p:nvPicPr>
          <p:cNvPr id="445451" name="Picture 11" descr="f13-20_the_effect_of_ep"/>
          <p:cNvPicPr>
            <a:picLocks noChangeAspect="1" noChangeArrowheads="1"/>
          </p:cNvPicPr>
          <p:nvPr/>
        </p:nvPicPr>
        <p:blipFill>
          <a:blip r:embed="rId3"/>
          <a:srcRect t="2251" b="4500"/>
          <a:stretch>
            <a:fillRect/>
          </a:stretch>
        </p:blipFill>
        <p:spPr bwMode="auto">
          <a:xfrm>
            <a:off x="1600200" y="2819400"/>
            <a:ext cx="5738813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56" name="AutoShape 16"/>
          <p:cNvSpPr>
            <a:spLocks noChangeArrowheads="1"/>
          </p:cNvSpPr>
          <p:nvPr/>
        </p:nvSpPr>
        <p:spPr bwMode="auto">
          <a:xfrm>
            <a:off x="6251575" y="5270500"/>
            <a:ext cx="7810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01A17"/>
                </a:solidFill>
              </a:rPr>
              <a:t>E–B–</a:t>
            </a:r>
          </a:p>
        </p:txBody>
      </p:sp>
      <p:sp>
        <p:nvSpPr>
          <p:cNvPr id="445457" name="AutoShape 17"/>
          <p:cNvSpPr>
            <a:spLocks noChangeArrowheads="1"/>
          </p:cNvSpPr>
          <p:nvPr/>
        </p:nvSpPr>
        <p:spPr bwMode="auto">
          <a:xfrm>
            <a:off x="4791075" y="5270500"/>
            <a:ext cx="7683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01A17"/>
                </a:solidFill>
              </a:rPr>
              <a:t>E–bb</a:t>
            </a:r>
          </a:p>
        </p:txBody>
      </p:sp>
      <p:sp>
        <p:nvSpPr>
          <p:cNvPr id="445458" name="AutoShape 18"/>
          <p:cNvSpPr>
            <a:spLocks noChangeArrowheads="1"/>
          </p:cNvSpPr>
          <p:nvPr/>
        </p:nvSpPr>
        <p:spPr bwMode="auto">
          <a:xfrm>
            <a:off x="3360738" y="5270500"/>
            <a:ext cx="7556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01A17"/>
                </a:solidFill>
              </a:rPr>
              <a:t>eeB–</a:t>
            </a:r>
          </a:p>
        </p:txBody>
      </p:sp>
      <p:sp>
        <p:nvSpPr>
          <p:cNvPr id="445459" name="AutoShape 19"/>
          <p:cNvSpPr>
            <a:spLocks noChangeArrowheads="1"/>
          </p:cNvSpPr>
          <p:nvPr/>
        </p:nvSpPr>
        <p:spPr bwMode="auto">
          <a:xfrm>
            <a:off x="1952625" y="5270500"/>
            <a:ext cx="742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01A17"/>
                </a:solidFill>
              </a:rPr>
              <a:t>eebb</a:t>
            </a:r>
          </a:p>
        </p:txBody>
      </p:sp>
    </p:spTree>
    <p:extLst>
      <p:ext uri="{BB962C8B-B14F-4D97-AF65-F5344CB8AC3E}">
        <p14:creationId xmlns:p14="http://schemas.microsoft.com/office/powerpoint/2010/main" val="369036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Polygenic inheritance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3"/>
          <a:srcRect b="3355"/>
          <a:stretch>
            <a:fillRect/>
          </a:stretch>
        </p:blipFill>
        <p:spPr bwMode="auto">
          <a:xfrm>
            <a:off x="5132387" y="2057400"/>
            <a:ext cx="3846513" cy="4572000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3962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4000" y="939800"/>
            <a:ext cx="7772400" cy="5486400"/>
          </a:xfrm>
        </p:spPr>
        <p:txBody>
          <a:bodyPr/>
          <a:lstStyle/>
          <a:p>
            <a:r>
              <a:rPr lang="en-US" dirty="0"/>
              <a:t>Some phenotypes determined by additive effects of 2 or more genes on a single character</a:t>
            </a:r>
          </a:p>
          <a:p>
            <a:pPr lvl="1"/>
            <a:r>
              <a:rPr lang="en-US" dirty="0"/>
              <a:t>phenotypes on a continuum</a:t>
            </a:r>
          </a:p>
          <a:p>
            <a:pPr lvl="1"/>
            <a:r>
              <a:rPr lang="en-US" dirty="0"/>
              <a:t>human traits</a:t>
            </a:r>
          </a:p>
          <a:p>
            <a:pPr marL="1085850" lvl="2"/>
            <a:r>
              <a:rPr lang="en-US" dirty="0"/>
              <a:t>skin color</a:t>
            </a:r>
          </a:p>
          <a:p>
            <a:pPr marL="1085850" lvl="2"/>
            <a:r>
              <a:rPr lang="en-US" dirty="0"/>
              <a:t>height</a:t>
            </a:r>
          </a:p>
          <a:p>
            <a:pPr marL="1085850" lvl="2"/>
            <a:r>
              <a:rPr lang="en-US" dirty="0"/>
              <a:t>weight</a:t>
            </a:r>
          </a:p>
          <a:p>
            <a:pPr marL="1085850" lvl="2"/>
            <a:r>
              <a:rPr lang="en-US" dirty="0"/>
              <a:t>intelligence</a:t>
            </a:r>
          </a:p>
          <a:p>
            <a:pPr marL="1085850" lvl="2"/>
            <a:r>
              <a:rPr lang="en-US" dirty="0"/>
              <a:t>behaviors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2284413" y="5643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68" name="Rectangle 32"/>
          <p:cNvSpPr>
            <a:spLocks noChangeArrowheads="1"/>
          </p:cNvSpPr>
          <p:nvPr/>
        </p:nvSpPr>
        <p:spPr bwMode="auto">
          <a:xfrm>
            <a:off x="0" y="6229350"/>
            <a:ext cx="1550988" cy="628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69" name="Rectangle 33"/>
          <p:cNvSpPr>
            <a:spLocks noChangeArrowheads="1"/>
          </p:cNvSpPr>
          <p:nvPr/>
        </p:nvSpPr>
        <p:spPr bwMode="auto">
          <a:xfrm>
            <a:off x="1243013" y="616585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1A17"/>
                </a:solidFill>
              </a:rPr>
              <a:t>enzyme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228600" y="63246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7025"/>
            <a:ext cx="6513512" cy="854075"/>
          </a:xfrm>
        </p:spPr>
        <p:txBody>
          <a:bodyPr/>
          <a:lstStyle/>
          <a:p>
            <a:r>
              <a:rPr lang="en-US" dirty="0"/>
              <a:t>Skin color: Albinism</a:t>
            </a:r>
          </a:p>
        </p:txBody>
      </p:sp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895600"/>
            <a:ext cx="3556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733800"/>
            <a:ext cx="1778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4400" y="990600"/>
            <a:ext cx="2921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4400" y="3924300"/>
            <a:ext cx="292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5641975" y="563563"/>
            <a:ext cx="3273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Johnny &amp; Edgar Winter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4049713" y="2898775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albino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Africans</a:t>
            </a:r>
          </a:p>
        </p:txBody>
      </p:sp>
      <p:sp>
        <p:nvSpPr>
          <p:cNvPr id="398345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22300" y="1181100"/>
            <a:ext cx="5410200" cy="1536700"/>
          </a:xfrm>
          <a:noFill/>
          <a:ln/>
        </p:spPr>
        <p:txBody>
          <a:bodyPr/>
          <a:lstStyle/>
          <a:p>
            <a:r>
              <a:rPr lang="en-US" sz="2800" dirty="0"/>
              <a:t>However albinism can be inherited as a single gene trait</a:t>
            </a:r>
          </a:p>
          <a:p>
            <a:pPr lvl="1"/>
            <a:r>
              <a:rPr lang="en-US" dirty="0" err="1"/>
              <a:t>aa</a:t>
            </a:r>
            <a:r>
              <a:rPr lang="en-US" dirty="0"/>
              <a:t> = albino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500" y="5668963"/>
            <a:ext cx="4114800" cy="3968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660000"/>
                </a:solidFill>
              </a:rPr>
              <a:t>melanin = universal brown color</a:t>
            </a:r>
            <a:endParaRPr lang="en-US" sz="1800" b="1">
              <a:solidFill>
                <a:srgbClr val="0F116A"/>
              </a:solidFill>
            </a:endParaRPr>
          </a:p>
        </p:txBody>
      </p:sp>
      <p:sp>
        <p:nvSpPr>
          <p:cNvPr id="398358" name="Rectangle 22"/>
          <p:cNvSpPr>
            <a:spLocks noChangeArrowheads="1"/>
          </p:cNvSpPr>
          <p:nvPr/>
        </p:nvSpPr>
        <p:spPr bwMode="auto">
          <a:xfrm>
            <a:off x="65088" y="6310313"/>
            <a:ext cx="1179512" cy="334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tyrosine</a:t>
            </a:r>
          </a:p>
        </p:txBody>
      </p:sp>
      <p:sp>
        <p:nvSpPr>
          <p:cNvPr id="398359" name="Rectangle 23"/>
          <p:cNvSpPr>
            <a:spLocks noChangeArrowheads="1"/>
          </p:cNvSpPr>
          <p:nvPr/>
        </p:nvSpPr>
        <p:spPr bwMode="auto">
          <a:xfrm>
            <a:off x="2413000" y="6307138"/>
            <a:ext cx="1147763" cy="268287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melanin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rot="-5400000">
            <a:off x="1807369" y="5963444"/>
            <a:ext cx="0" cy="998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85913" y="6332538"/>
            <a:ext cx="3952875" cy="517525"/>
            <a:chOff x="3102" y="1402"/>
            <a:chExt cx="2490" cy="326"/>
          </a:xfrm>
        </p:grpSpPr>
        <p:sp>
          <p:nvSpPr>
            <p:cNvPr id="398362" name="Rectangle 26"/>
            <p:cNvSpPr>
              <a:spLocks noChangeArrowheads="1"/>
            </p:cNvSpPr>
            <p:nvPr/>
          </p:nvSpPr>
          <p:spPr bwMode="auto">
            <a:xfrm>
              <a:off x="4820" y="1530"/>
              <a:ext cx="772" cy="19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tIns="36576" rIns="45720" bIns="9144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</a:rPr>
                <a:t>albinism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102" y="1402"/>
              <a:ext cx="1700" cy="220"/>
              <a:chOff x="3102" y="1402"/>
              <a:chExt cx="1700" cy="220"/>
            </a:xfrm>
          </p:grpSpPr>
          <p:sp>
            <p:nvSpPr>
              <p:cNvPr id="398364" name="Line 28"/>
              <p:cNvSpPr>
                <a:spLocks noChangeShapeType="1"/>
              </p:cNvSpPr>
              <p:nvPr/>
            </p:nvSpPr>
            <p:spPr bwMode="auto">
              <a:xfrm>
                <a:off x="3102" y="1402"/>
                <a:ext cx="138" cy="13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65" name="Line 29"/>
              <p:cNvSpPr>
                <a:spLocks noChangeShapeType="1"/>
              </p:cNvSpPr>
              <p:nvPr/>
            </p:nvSpPr>
            <p:spPr bwMode="auto">
              <a:xfrm flipH="1">
                <a:off x="3102" y="1402"/>
                <a:ext cx="138" cy="13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66" name="Line 30"/>
              <p:cNvSpPr>
                <a:spLocks noChangeShapeType="1"/>
              </p:cNvSpPr>
              <p:nvPr/>
            </p:nvSpPr>
            <p:spPr bwMode="auto">
              <a:xfrm rot="-5400000">
                <a:off x="4006" y="826"/>
                <a:ext cx="0" cy="159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67" name="Freeform 31"/>
              <p:cNvSpPr>
                <a:spLocks/>
              </p:cNvSpPr>
              <p:nvPr/>
            </p:nvSpPr>
            <p:spPr bwMode="auto">
              <a:xfrm>
                <a:off x="3169" y="1519"/>
                <a:ext cx="311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101"/>
                  </a:cxn>
                  <a:cxn ang="0">
                    <a:pos x="311" y="101"/>
                  </a:cxn>
                </a:cxnLst>
                <a:rect l="0" t="0" r="r" b="b"/>
                <a:pathLst>
                  <a:path w="311" h="101">
                    <a:moveTo>
                      <a:pt x="0" y="0"/>
                    </a:moveTo>
                    <a:lnTo>
                      <a:pt x="46" y="101"/>
                    </a:lnTo>
                    <a:lnTo>
                      <a:pt x="311" y="101"/>
                    </a:lnTo>
                  </a:path>
                </a:pathLst>
              </a:custGeom>
              <a:noFill/>
              <a:ln w="5715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14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9716"/>
            <a:ext cx="6787505" cy="1036638"/>
          </a:xfrm>
        </p:spPr>
        <p:txBody>
          <a:bodyPr/>
          <a:lstStyle/>
          <a:p>
            <a:r>
              <a:rPr lang="en-US" dirty="0"/>
              <a:t>Environmental effects</a:t>
            </a:r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55600" y="1054100"/>
            <a:ext cx="5791200" cy="1143000"/>
          </a:xfrm>
        </p:spPr>
        <p:txBody>
          <a:bodyPr/>
          <a:lstStyle/>
          <a:p>
            <a:r>
              <a:rPr lang="en-US" dirty="0"/>
              <a:t>Phenotype is controlled by both environment &amp; genes</a:t>
            </a:r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/>
          <a:srcRect l="9216"/>
          <a:stretch>
            <a:fillRect/>
          </a:stretch>
        </p:blipFill>
        <p:spPr bwMode="auto">
          <a:xfrm>
            <a:off x="165100" y="3378200"/>
            <a:ext cx="4572000" cy="3022600"/>
          </a:xfrm>
          <a:prstGeom prst="rect">
            <a:avLst/>
          </a:prstGeom>
          <a:noFill/>
        </p:spPr>
      </p:pic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152400" y="6096000"/>
            <a:ext cx="3657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</a:rPr>
              <a:t>Color of Hydrangea flowers is influenced by soil pH</a:t>
            </a:r>
            <a:r>
              <a:rPr lang="en-US" sz="2000" b="1">
                <a:solidFill>
                  <a:srgbClr val="0F116A"/>
                </a:solidFill>
              </a:rPr>
              <a:t> </a:t>
            </a:r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1600200" y="217805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</a:rPr>
              <a:t>Human skin color is influenced by both genetics &amp; environmental conditions</a:t>
            </a:r>
          </a:p>
        </p:txBody>
      </p:sp>
      <p:pic>
        <p:nvPicPr>
          <p:cNvPr id="400395" name="Picture 11" descr="f13-18_environmental_ef"/>
          <p:cNvPicPr>
            <a:picLocks noChangeAspect="1" noChangeArrowheads="1"/>
          </p:cNvPicPr>
          <p:nvPr/>
        </p:nvPicPr>
        <p:blipFill>
          <a:blip r:embed="rId4"/>
          <a:srcRect l="22501" t="2251" r="22501"/>
          <a:stretch>
            <a:fillRect/>
          </a:stretch>
        </p:blipFill>
        <p:spPr bwMode="auto">
          <a:xfrm>
            <a:off x="6477000" y="381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505200"/>
            <a:ext cx="190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818063"/>
            <a:ext cx="3230563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0396" name="Rectangle 12"/>
          <p:cNvSpPr>
            <a:spLocks noChangeArrowheads="1"/>
          </p:cNvSpPr>
          <p:nvPr/>
        </p:nvSpPr>
        <p:spPr bwMode="auto">
          <a:xfrm>
            <a:off x="6400800" y="3581400"/>
            <a:ext cx="27432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</a:rPr>
              <a:t>Coat color in arctic fox influenced by heat sensitive alleles</a:t>
            </a:r>
          </a:p>
        </p:txBody>
      </p:sp>
    </p:spTree>
    <p:extLst>
      <p:ext uri="{BB962C8B-B14F-4D97-AF65-F5344CB8AC3E}">
        <p14:creationId xmlns:p14="http://schemas.microsoft.com/office/powerpoint/2010/main" val="236144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221663" cy="21542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Three babies were recently mixed up in a hospital. After consideration of the data below, which of the following represent the correct baby/parent combinations?</a:t>
            </a:r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4037013"/>
            <a:ext cx="3128962" cy="2505075"/>
          </a:xfrm>
        </p:spPr>
        <p:txBody>
          <a:bodyPr/>
          <a:lstStyle/>
          <a:p>
            <a:pPr marL="1031875" lvl="1" indent="-460375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dirty="0"/>
              <a:t>I-3, II-1, III-2 </a:t>
            </a:r>
          </a:p>
          <a:p>
            <a:pPr marL="1031875" lvl="1" indent="-460375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I-1, II-3, III-2 </a:t>
            </a:r>
          </a:p>
          <a:p>
            <a:pPr marL="1031875" lvl="1" indent="-460375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I-2, II-3, III-1 </a:t>
            </a:r>
          </a:p>
          <a:p>
            <a:pPr marL="1031875" lvl="1" indent="-460375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I-2, II-1, III-3 </a:t>
            </a:r>
          </a:p>
          <a:p>
            <a:pPr marL="1031875" lvl="1" indent="-460375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I-3, II-2, III-1</a:t>
            </a:r>
          </a:p>
        </p:txBody>
      </p:sp>
      <p:graphicFrame>
        <p:nvGraphicFramePr>
          <p:cNvPr id="212997" name="Group 5"/>
          <p:cNvGraphicFramePr>
            <a:graphicFrameLocks noGrp="1"/>
          </p:cNvGraphicFramePr>
          <p:nvPr/>
        </p:nvGraphicFramePr>
        <p:xfrm>
          <a:off x="1952625" y="2316163"/>
          <a:ext cx="5489575" cy="1456944"/>
        </p:xfrm>
        <a:graphic>
          <a:graphicData uri="http://schemas.openxmlformats.org/drawingml/2006/table">
            <a:tbl>
              <a:tblPr/>
              <a:tblGrid>
                <a:gridCol w="1831975"/>
                <a:gridCol w="1177925"/>
                <a:gridCol w="1177925"/>
                <a:gridCol w="1301750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Couple #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Blood groups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 and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 and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III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 and 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Baby #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Blood groups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546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2357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A mother with type B blood has two children, one with type A blood and one with type O blood. Her husband has type O blood. Which of the following could you conclude from this information?</a:t>
            </a:r>
          </a:p>
          <a:p>
            <a:pPr marL="1227138" lvl="1" indent="-533400" eaLnBrk="1" hangingPunct="1">
              <a:buFont typeface="+mj-lt"/>
              <a:buAutoNum type="alphaUcPeriod"/>
            </a:pPr>
            <a:r>
              <a:rPr lang="en-US" sz="2400" dirty="0"/>
              <a:t>The husband could not have fathered either child.</a:t>
            </a:r>
          </a:p>
          <a:p>
            <a:pPr marL="1227138" lvl="1" indent="-533400" eaLnBrk="1" hangingPunct="1">
              <a:buFontTx/>
              <a:buAutoNum type="alphaUcPeriod"/>
            </a:pPr>
            <a:r>
              <a:rPr lang="en-US" sz="2400" dirty="0"/>
              <a:t>The husband could have fathered both children.</a:t>
            </a:r>
          </a:p>
          <a:p>
            <a:pPr marL="1227138" lvl="1" indent="-533400" eaLnBrk="1" hangingPunct="1">
              <a:buFontTx/>
              <a:buAutoNum type="alphaUcPeriod"/>
            </a:pPr>
            <a:r>
              <a:rPr lang="en-US" sz="2400" dirty="0"/>
              <a:t>The husband must be the father of the child with type O blood and could be the father of the type A child.</a:t>
            </a:r>
          </a:p>
          <a:p>
            <a:pPr marL="1227138" lvl="1" indent="-533400" eaLnBrk="1" hangingPunct="1">
              <a:buFontTx/>
              <a:buAutoNum type="alphaUcPeriod"/>
            </a:pPr>
            <a:r>
              <a:rPr lang="en-US" sz="2400" dirty="0"/>
              <a:t>The husband could be the father of the child with type O blood, but not the type A child.</a:t>
            </a:r>
          </a:p>
          <a:p>
            <a:pPr marL="1227138" lvl="1" indent="-533400" eaLnBrk="1" hangingPunct="1">
              <a:buFontTx/>
              <a:buAutoNum type="alphaUcPeriod"/>
            </a:pPr>
            <a:r>
              <a:rPr lang="en-US" sz="2400" dirty="0"/>
              <a:t>Neither the mother nor the husband could be the biological parent of the type A child.</a:t>
            </a:r>
          </a:p>
        </p:txBody>
      </p:sp>
    </p:spTree>
    <p:extLst>
      <p:ext uri="{BB962C8B-B14F-4D97-AF65-F5344CB8AC3E}">
        <p14:creationId xmlns:p14="http://schemas.microsoft.com/office/powerpoint/2010/main" val="281805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92763"/>
          </a:xfrm>
        </p:spPr>
        <p:txBody>
          <a:bodyPr/>
          <a:lstStyle/>
          <a:p>
            <a:pPr marL="609600" indent="-609600" eaLnBrk="1" hangingPunct="1">
              <a:lnSpc>
                <a:spcPct val="85000"/>
              </a:lnSpc>
              <a:buFontTx/>
              <a:buNone/>
            </a:pPr>
            <a:r>
              <a:rPr lang="en-US" sz="2800" dirty="0" smtClean="0"/>
              <a:t>11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In cattle, roan coat color (mixed red and white hairs) occurs in the heterozygous (</a:t>
            </a:r>
            <a:r>
              <a:rPr lang="en-US" sz="2800" i="1" dirty="0" err="1">
                <a:ea typeface="ＭＳ Ｐゴシック" charset="-128"/>
                <a:cs typeface="ＭＳ Ｐゴシック" charset="-128"/>
              </a:rPr>
              <a:t>Rr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) offspring of red (</a:t>
            </a:r>
            <a:r>
              <a:rPr lang="en-US" sz="2800" i="1" dirty="0">
                <a:ea typeface="ＭＳ Ｐゴシック" charset="-128"/>
                <a:cs typeface="ＭＳ Ｐゴシック" charset="-128"/>
              </a:rPr>
              <a:t>RR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) and white (</a:t>
            </a:r>
            <a:r>
              <a:rPr lang="en-US" sz="2800" i="1" dirty="0" err="1">
                <a:ea typeface="ＭＳ Ｐゴシック" charset="-128"/>
                <a:cs typeface="ＭＳ Ｐゴシック" charset="-128"/>
              </a:rPr>
              <a:t>rr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)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homozygotes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. When two roan cattle are crossed, the phenotypes of the progeny are found to be in the ratio of 1 red:2 roan:1 white. Which of the following crosses could produce the highest percentage of roan cattle? </a:t>
            </a:r>
            <a:r>
              <a:rPr lang="en-US" sz="2800" dirty="0">
                <a:solidFill>
                  <a:srgbClr val="990066"/>
                </a:solidFill>
                <a:ea typeface="ＭＳ Ｐゴシック" charset="-128"/>
                <a:cs typeface="ＭＳ Ｐゴシック" charset="-128"/>
              </a:rPr>
              <a:t>*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marL="1104900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400" dirty="0"/>
              <a:t>red </a:t>
            </a:r>
            <a:r>
              <a:rPr lang="en-US" sz="2600" b="1" dirty="0" err="1">
                <a:latin typeface="Symbol" charset="2"/>
                <a:sym typeface="Symbol" charset="2"/>
              </a:rPr>
              <a:t></a:t>
            </a:r>
            <a:r>
              <a:rPr lang="en-US" sz="2400" dirty="0"/>
              <a:t> white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400" dirty="0"/>
              <a:t>roan </a:t>
            </a:r>
            <a:r>
              <a:rPr lang="en-US" sz="2600" b="1" dirty="0" err="1">
                <a:latin typeface="Symbol" charset="2"/>
                <a:sym typeface="Symbol" charset="2"/>
              </a:rPr>
              <a:t></a:t>
            </a:r>
            <a:r>
              <a:rPr lang="en-US" sz="2400" dirty="0"/>
              <a:t> roan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400" dirty="0"/>
              <a:t>white </a:t>
            </a:r>
            <a:r>
              <a:rPr lang="en-US" sz="2600" b="1" dirty="0" err="1">
                <a:latin typeface="Symbol" charset="2"/>
                <a:sym typeface="Symbol" charset="2"/>
              </a:rPr>
              <a:t></a:t>
            </a:r>
            <a:r>
              <a:rPr lang="en-US" sz="2400" dirty="0"/>
              <a:t> roan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400" dirty="0"/>
              <a:t>red </a:t>
            </a:r>
            <a:r>
              <a:rPr lang="en-US" sz="2600" b="1" dirty="0" err="1">
                <a:latin typeface="Symbol" charset="2"/>
                <a:sym typeface="Symbol" charset="2"/>
              </a:rPr>
              <a:t></a:t>
            </a:r>
            <a:r>
              <a:rPr lang="en-US" sz="2400" dirty="0"/>
              <a:t> roan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400" dirty="0"/>
              <a:t>All of the above crosses would give the same percentage of roan.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31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911850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buFontTx/>
              <a:buNone/>
            </a:pPr>
            <a:r>
              <a:rPr lang="en-US" sz="2800" dirty="0" smtClean="0"/>
              <a:t>12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You think that two alleles for coat color in mice show incomplete dominance. What is the best and simplest cross to perform in order to support your hypothesis?</a:t>
            </a:r>
          </a:p>
          <a:p>
            <a:pPr marL="1222375" lvl="1" indent="-533400" eaLnBrk="1" hangingPunct="1">
              <a:lnSpc>
                <a:spcPct val="85000"/>
              </a:lnSpc>
              <a:buFont typeface="+mj-lt"/>
              <a:buAutoNum type="alphaUcPeriod"/>
            </a:pPr>
            <a:r>
              <a:rPr lang="en-US" sz="2400" dirty="0"/>
              <a:t>a testcross of a homozygous recessive mouse with a mouse of unknown genotype</a:t>
            </a:r>
          </a:p>
          <a:p>
            <a:pPr marL="1222375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a cross of F</a:t>
            </a:r>
            <a:r>
              <a:rPr lang="en-US" sz="2400" baseline="-25000" dirty="0"/>
              <a:t>1</a:t>
            </a:r>
            <a:r>
              <a:rPr lang="en-US" sz="2400" dirty="0"/>
              <a:t> mice to look for a 1:2:1 ratio in the offspring</a:t>
            </a:r>
          </a:p>
          <a:p>
            <a:pPr marL="1222375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a reciprocal cross in which the sex of the mice of each coat color is reversed</a:t>
            </a:r>
          </a:p>
          <a:p>
            <a:pPr marL="1222375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a cross of two true-breeding mice of different colors to look for an intermediate phenotype in the F</a:t>
            </a:r>
            <a:r>
              <a:rPr lang="en-US" sz="2400" baseline="-25000" dirty="0"/>
              <a:t>1</a:t>
            </a:r>
          </a:p>
          <a:p>
            <a:pPr marL="1222375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a cross of F</a:t>
            </a:r>
            <a:r>
              <a:rPr lang="en-US" sz="2400" baseline="-25000" dirty="0"/>
              <a:t>1</a:t>
            </a:r>
            <a:r>
              <a:rPr lang="en-US" sz="2400" dirty="0"/>
              <a:t> mice to look for a 9:7 ratio in the offspring</a:t>
            </a:r>
          </a:p>
        </p:txBody>
      </p:sp>
    </p:spTree>
    <p:extLst>
      <p:ext uri="{BB962C8B-B14F-4D97-AF65-F5344CB8AC3E}">
        <p14:creationId xmlns:p14="http://schemas.microsoft.com/office/powerpoint/2010/main" val="5906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Extending Mendelian genetics</a:t>
            </a:r>
          </a:p>
        </p:txBody>
      </p:sp>
      <p:pic>
        <p:nvPicPr>
          <p:cNvPr id="371716" name="Picture 4" descr="f13-08_how_mendel_condu_cb"/>
          <p:cNvPicPr>
            <a:picLocks noChangeAspect="1" noChangeArrowheads="1"/>
          </p:cNvPicPr>
          <p:nvPr/>
        </p:nvPicPr>
        <p:blipFill>
          <a:blip r:embed="rId3"/>
          <a:srcRect l="14626" t="2251" r="11250" b="41850"/>
          <a:stretch>
            <a:fillRect/>
          </a:stretch>
        </p:blipFill>
        <p:spPr bwMode="auto">
          <a:xfrm>
            <a:off x="4639155" y="4186238"/>
            <a:ext cx="42560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8305800" cy="4953000"/>
          </a:xfrm>
        </p:spPr>
        <p:txBody>
          <a:bodyPr/>
          <a:lstStyle/>
          <a:p>
            <a:r>
              <a:rPr lang="en-US" dirty="0"/>
              <a:t>Mendel worked with a simple system</a:t>
            </a:r>
          </a:p>
          <a:p>
            <a:pPr lvl="1"/>
            <a:r>
              <a:rPr lang="en-US" dirty="0"/>
              <a:t>peas are genetically simple</a:t>
            </a:r>
          </a:p>
          <a:p>
            <a:pPr lvl="1">
              <a:buClrTx/>
            </a:pPr>
            <a:r>
              <a:rPr lang="en-US" dirty="0"/>
              <a:t>most traits are controlled by a single gene</a:t>
            </a:r>
          </a:p>
          <a:p>
            <a:pPr lvl="1">
              <a:buClrTx/>
            </a:pPr>
            <a:r>
              <a:rPr lang="en-US" dirty="0"/>
              <a:t>each gene has only 2 alleles, 1 of which </a:t>
            </a:r>
            <a:br>
              <a:rPr lang="en-US" dirty="0"/>
            </a:br>
            <a:r>
              <a:rPr lang="en-US" dirty="0"/>
              <a:t>is completely dominant to the other</a:t>
            </a:r>
          </a:p>
          <a:p>
            <a:pPr>
              <a:buClrTx/>
            </a:pPr>
            <a:r>
              <a:rPr lang="en-US" dirty="0"/>
              <a:t>The relationship between </a:t>
            </a:r>
            <a:br>
              <a:rPr lang="en-US" dirty="0"/>
            </a:br>
            <a:r>
              <a:rPr lang="en-US" dirty="0"/>
              <a:t>genotype &amp; phenotype </a:t>
            </a:r>
            <a:br>
              <a:rPr lang="en-US" dirty="0"/>
            </a:br>
            <a:r>
              <a:rPr lang="en-US" dirty="0"/>
              <a:t>is rarely that simple</a:t>
            </a:r>
          </a:p>
        </p:txBody>
      </p:sp>
    </p:spTree>
    <p:extLst>
      <p:ext uri="{BB962C8B-B14F-4D97-AF65-F5344CB8AC3E}">
        <p14:creationId xmlns:p14="http://schemas.microsoft.com/office/powerpoint/2010/main" val="325480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Incomplete dominance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1016000"/>
            <a:ext cx="7772400" cy="2982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Heterozygote shows an intermediate, blended phenotype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example:</a:t>
            </a:r>
            <a:endParaRPr lang="en-US" sz="2400" dirty="0">
              <a:solidFill>
                <a:srgbClr val="CC0000"/>
              </a:solidFill>
            </a:endParaRPr>
          </a:p>
          <a:p>
            <a:pPr marL="1085850" lvl="2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RR</a:t>
            </a:r>
            <a:r>
              <a:rPr lang="en-US" dirty="0"/>
              <a:t> = red flowers</a:t>
            </a:r>
          </a:p>
          <a:p>
            <a:pPr marL="1085850" lvl="2">
              <a:lnSpc>
                <a:spcPct val="90000"/>
              </a:lnSpc>
            </a:pPr>
            <a:r>
              <a:rPr lang="en-US" dirty="0" err="1">
                <a:solidFill>
                  <a:srgbClr val="201A17"/>
                </a:solidFill>
              </a:rPr>
              <a:t>rr</a:t>
            </a:r>
            <a:r>
              <a:rPr lang="en-US" dirty="0"/>
              <a:t> = white flowers</a:t>
            </a:r>
          </a:p>
          <a:p>
            <a:pPr marL="1085850" lvl="2">
              <a:lnSpc>
                <a:spcPct val="90000"/>
              </a:lnSpc>
            </a:pPr>
            <a:r>
              <a:rPr lang="en-US" dirty="0" err="1">
                <a:solidFill>
                  <a:srgbClr val="C0119B"/>
                </a:solidFill>
              </a:rPr>
              <a:t>Rr</a:t>
            </a:r>
            <a:r>
              <a:rPr lang="en-US" dirty="0"/>
              <a:t> = pink flowers</a:t>
            </a:r>
          </a:p>
          <a:p>
            <a:pPr marL="1428750" lvl="3">
              <a:lnSpc>
                <a:spcPct val="90000"/>
              </a:lnSpc>
            </a:pPr>
            <a:r>
              <a:rPr lang="en-US" sz="2400" dirty="0"/>
              <a:t>make 50% less color</a:t>
            </a: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/>
          <a:srcRect t="5838" b="19460"/>
          <a:stretch>
            <a:fillRect/>
          </a:stretch>
        </p:blipFill>
        <p:spPr bwMode="auto">
          <a:xfrm>
            <a:off x="1143000" y="4343400"/>
            <a:ext cx="69040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2649538" y="6303963"/>
            <a:ext cx="735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RR</a:t>
            </a: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4516438" y="2432050"/>
            <a:ext cx="98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b="1" dirty="0">
                <a:solidFill>
                  <a:srgbClr val="CC0000"/>
                </a:solidFill>
                <a:sym typeface="Symbol" charset="2"/>
              </a:rPr>
              <a:t></a:t>
            </a:r>
            <a:r>
              <a:rPr lang="en-US" sz="2600" b="1" dirty="0">
                <a:solidFill>
                  <a:srgbClr val="CC0000"/>
                </a:solidFill>
              </a:rPr>
              <a:t>RR</a:t>
            </a:r>
            <a:endParaRPr lang="en-US" sz="3000" b="1" dirty="0">
              <a:solidFill>
                <a:srgbClr val="CC0000"/>
              </a:solidFill>
            </a:endParaRPr>
          </a:p>
        </p:txBody>
      </p:sp>
      <p:sp>
        <p:nvSpPr>
          <p:cNvPr id="373770" name="Rectangle 10"/>
          <p:cNvSpPr>
            <a:spLocks noChangeArrowheads="1"/>
          </p:cNvSpPr>
          <p:nvPr/>
        </p:nvSpPr>
        <p:spPr bwMode="auto">
          <a:xfrm>
            <a:off x="4505325" y="2794000"/>
            <a:ext cx="1133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b="1" dirty="0">
                <a:solidFill>
                  <a:srgbClr val="000000"/>
                </a:solidFill>
                <a:sym typeface="Symbol" charset="2"/>
              </a:rPr>
              <a:t></a:t>
            </a:r>
            <a:r>
              <a:rPr lang="en-US" sz="2600" b="1" dirty="0">
                <a:solidFill>
                  <a:srgbClr val="000000"/>
                </a:solidFill>
              </a:rPr>
              <a:t>WW</a:t>
            </a:r>
          </a:p>
        </p:txBody>
      </p:sp>
      <p:sp>
        <p:nvSpPr>
          <p:cNvPr id="373771" name="Rectangle 11"/>
          <p:cNvSpPr>
            <a:spLocks noChangeArrowheads="1"/>
          </p:cNvSpPr>
          <p:nvPr/>
        </p:nvSpPr>
        <p:spPr bwMode="auto">
          <a:xfrm>
            <a:off x="4530725" y="3143250"/>
            <a:ext cx="1060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b="1" dirty="0">
                <a:solidFill>
                  <a:srgbClr val="C0119B"/>
                </a:solidFill>
                <a:sym typeface="Symbol" charset="2"/>
              </a:rPr>
              <a:t></a:t>
            </a:r>
            <a:r>
              <a:rPr lang="en-US" sz="2600" b="1" dirty="0">
                <a:solidFill>
                  <a:srgbClr val="C0119B"/>
                </a:solidFill>
              </a:rPr>
              <a:t>RW</a:t>
            </a:r>
            <a:endParaRPr lang="en-US" sz="2600" b="1" dirty="0">
              <a:solidFill>
                <a:srgbClr val="FF00FF"/>
              </a:solidFill>
            </a:endParaRPr>
          </a:p>
        </p:txBody>
      </p:sp>
      <p:sp>
        <p:nvSpPr>
          <p:cNvPr id="373772" name="Rectangle 12"/>
          <p:cNvSpPr>
            <a:spLocks noChangeArrowheads="1"/>
          </p:cNvSpPr>
          <p:nvPr/>
        </p:nvSpPr>
        <p:spPr bwMode="auto">
          <a:xfrm>
            <a:off x="7127875" y="6303963"/>
            <a:ext cx="903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WW</a:t>
            </a:r>
          </a:p>
        </p:txBody>
      </p:sp>
      <p:sp>
        <p:nvSpPr>
          <p:cNvPr id="373773" name="Rectangle 13"/>
          <p:cNvSpPr>
            <a:spLocks noChangeArrowheads="1"/>
          </p:cNvSpPr>
          <p:nvPr/>
        </p:nvSpPr>
        <p:spPr bwMode="auto">
          <a:xfrm>
            <a:off x="4884738" y="6303963"/>
            <a:ext cx="819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0119B"/>
                </a:solidFill>
              </a:rPr>
              <a:t>RW</a:t>
            </a:r>
            <a:endParaRPr lang="en-US" sz="30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4"/>
          <a:srcRect l="33684" r="44211" b="81534"/>
          <a:stretch>
            <a:fillRect/>
          </a:stretch>
        </p:blipFill>
        <p:spPr bwMode="auto">
          <a:xfrm>
            <a:off x="5105400" y="1295400"/>
            <a:ext cx="814388" cy="1141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4"/>
          <a:srcRect r="75789" b="81534"/>
          <a:stretch>
            <a:fillRect/>
          </a:stretch>
        </p:blipFill>
        <p:spPr bwMode="auto">
          <a:xfrm>
            <a:off x="3352800" y="1295400"/>
            <a:ext cx="892175" cy="1160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5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Incomplete dominance</a:t>
            </a: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1373188" y="1552575"/>
            <a:ext cx="1984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CC0000"/>
                </a:solidFill>
              </a:rPr>
              <a:t>true-breeding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CC0000"/>
                </a:solidFill>
              </a:rPr>
              <a:t>red flowers</a:t>
            </a: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6235700" y="1552575"/>
            <a:ext cx="20621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000000"/>
                </a:solidFill>
              </a:rPr>
              <a:t>true-breeding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000000"/>
                </a:solidFill>
              </a:rPr>
              <a:t>white flowers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4378325" y="1512888"/>
            <a:ext cx="40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600" b="1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375827" name="AutoShape 19"/>
          <p:cNvSpPr>
            <a:spLocks noChangeArrowheads="1"/>
          </p:cNvSpPr>
          <p:nvPr/>
        </p:nvSpPr>
        <p:spPr bwMode="auto">
          <a:xfrm>
            <a:off x="4495800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9" name="AutoShape 21"/>
          <p:cNvSpPr>
            <a:spLocks noChangeArrowheads="1"/>
          </p:cNvSpPr>
          <p:nvPr/>
        </p:nvSpPr>
        <p:spPr bwMode="auto">
          <a:xfrm>
            <a:off x="595313" y="1604963"/>
            <a:ext cx="466725" cy="49371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9144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P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65150" y="2957514"/>
            <a:ext cx="8420100" cy="1500188"/>
            <a:chOff x="356" y="1863"/>
            <a:chExt cx="5304" cy="945"/>
          </a:xfrm>
        </p:grpSpPr>
        <p:sp>
          <p:nvSpPr>
            <p:cNvPr id="375817" name="AutoShape 9"/>
            <p:cNvSpPr>
              <a:spLocks noChangeArrowheads="1"/>
            </p:cNvSpPr>
            <p:nvPr/>
          </p:nvSpPr>
          <p:spPr bwMode="auto">
            <a:xfrm>
              <a:off x="4900" y="2169"/>
              <a:ext cx="760" cy="339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>
                  <a:solidFill>
                    <a:srgbClr val="CC0000"/>
                  </a:solidFill>
                </a:rPr>
                <a:t>100%</a:t>
              </a:r>
            </a:p>
          </p:txBody>
        </p:sp>
        <p:sp>
          <p:nvSpPr>
            <p:cNvPr id="375818" name="AutoShape 10"/>
            <p:cNvSpPr>
              <a:spLocks noChangeArrowheads="1"/>
            </p:cNvSpPr>
            <p:nvPr/>
          </p:nvSpPr>
          <p:spPr bwMode="auto">
            <a:xfrm>
              <a:off x="2057" y="1863"/>
              <a:ext cx="1664" cy="22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F116A"/>
                  </a:solidFill>
                </a:rPr>
                <a:t>100% </a:t>
              </a:r>
              <a:r>
                <a:rPr lang="en-US" sz="2200" b="1">
                  <a:solidFill>
                    <a:schemeClr val="tx2"/>
                  </a:solidFill>
                </a:rPr>
                <a:t>pink flowers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75819" name="AutoShape 11"/>
            <p:cNvSpPr>
              <a:spLocks noChangeArrowheads="1"/>
            </p:cNvSpPr>
            <p:nvPr/>
          </p:nvSpPr>
          <p:spPr bwMode="auto">
            <a:xfrm>
              <a:off x="356" y="2045"/>
              <a:ext cx="992" cy="66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>
                  <a:solidFill>
                    <a:srgbClr val="CC0000"/>
                  </a:solidFill>
                </a:rPr>
                <a:t>F</a:t>
              </a:r>
              <a:r>
                <a:rPr lang="en-US" sz="3000" b="1" baseline="-25000">
                  <a:solidFill>
                    <a:srgbClr val="CC0000"/>
                  </a:solidFill>
                </a:rPr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 b="1">
                  <a:solidFill>
                    <a:srgbClr val="CC0000"/>
                  </a:solidFill>
                </a:rPr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 b="1">
                  <a:solidFill>
                    <a:srgbClr val="CC0000"/>
                  </a:solidFill>
                </a:rPr>
                <a:t>(hybrids)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776" y="2112"/>
              <a:ext cx="2289" cy="696"/>
              <a:chOff x="1872" y="2208"/>
              <a:chExt cx="2289" cy="696"/>
            </a:xfrm>
          </p:grpSpPr>
          <p:pic>
            <p:nvPicPr>
              <p:cNvPr id="375834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 l="15790" t="31985" r="62105" b="50174"/>
              <a:stretch>
                <a:fillRect/>
              </a:stretch>
            </p:blipFill>
            <p:spPr bwMode="auto">
              <a:xfrm>
                <a:off x="1872" y="2208"/>
                <a:ext cx="513" cy="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375835" name="Picture 27"/>
              <p:cNvPicPr>
                <a:picLocks noChangeAspect="1" noChangeArrowheads="1"/>
              </p:cNvPicPr>
              <p:nvPr/>
            </p:nvPicPr>
            <p:blipFill>
              <a:blip r:embed="rId4"/>
              <a:srcRect l="15790" t="31985" r="62105" b="50174"/>
              <a:stretch>
                <a:fillRect/>
              </a:stretch>
            </p:blipFill>
            <p:spPr bwMode="auto">
              <a:xfrm>
                <a:off x="2464" y="2208"/>
                <a:ext cx="513" cy="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375836" name="Picture 28"/>
              <p:cNvPicPr>
                <a:picLocks noChangeAspect="1" noChangeArrowheads="1"/>
              </p:cNvPicPr>
              <p:nvPr/>
            </p:nvPicPr>
            <p:blipFill>
              <a:blip r:embed="rId4"/>
              <a:srcRect l="15790" t="31985" r="62105" b="50174"/>
              <a:stretch>
                <a:fillRect/>
              </a:stretch>
            </p:blipFill>
            <p:spPr bwMode="auto">
              <a:xfrm>
                <a:off x="3056" y="2208"/>
                <a:ext cx="513" cy="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375837" name="Picture 29"/>
              <p:cNvPicPr>
                <a:picLocks noChangeAspect="1" noChangeArrowheads="1"/>
              </p:cNvPicPr>
              <p:nvPr/>
            </p:nvPicPr>
            <p:blipFill>
              <a:blip r:embed="rId4"/>
              <a:srcRect l="15790" t="31985" r="62105" b="50174"/>
              <a:stretch>
                <a:fillRect/>
              </a:stretch>
            </p:blipFill>
            <p:spPr bwMode="auto">
              <a:xfrm>
                <a:off x="3648" y="2208"/>
                <a:ext cx="513" cy="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375868" name="AutoShape 60"/>
          <p:cNvSpPr>
            <a:spLocks noChangeArrowheads="1"/>
          </p:cNvSpPr>
          <p:nvPr/>
        </p:nvSpPr>
        <p:spPr bwMode="auto">
          <a:xfrm flipH="1">
            <a:off x="4086225" y="4057650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4594225" y="4530725"/>
            <a:ext cx="1344613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</a:rPr>
              <a:t>self-pollinate</a:t>
            </a: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577850" y="5110164"/>
            <a:ext cx="8369300" cy="1695450"/>
            <a:chOff x="364" y="3221"/>
            <a:chExt cx="5272" cy="1068"/>
          </a:xfrm>
        </p:grpSpPr>
        <p:pic>
          <p:nvPicPr>
            <p:cNvPr id="375871" name="Picture 63"/>
            <p:cNvPicPr>
              <a:picLocks noChangeAspect="1" noChangeArrowheads="1"/>
            </p:cNvPicPr>
            <p:nvPr/>
          </p:nvPicPr>
          <p:blipFill>
            <a:blip r:embed="rId4"/>
            <a:srcRect l="15790" t="31985" r="62105" b="50174"/>
            <a:stretch>
              <a:fillRect/>
            </a:stretch>
          </p:blipFill>
          <p:spPr bwMode="auto">
            <a:xfrm>
              <a:off x="2677" y="3576"/>
              <a:ext cx="513" cy="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75873" name="Picture 65"/>
            <p:cNvPicPr>
              <a:picLocks noChangeAspect="1" noChangeArrowheads="1"/>
            </p:cNvPicPr>
            <p:nvPr/>
          </p:nvPicPr>
          <p:blipFill>
            <a:blip r:embed="rId4"/>
            <a:srcRect l="33684" r="44211" b="81534"/>
            <a:stretch>
              <a:fillRect/>
            </a:stretch>
          </p:blipFill>
          <p:spPr bwMode="auto">
            <a:xfrm>
              <a:off x="3493" y="3564"/>
              <a:ext cx="513" cy="7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75874" name="AutoShape 66"/>
            <p:cNvSpPr>
              <a:spLocks noChangeArrowheads="1"/>
            </p:cNvSpPr>
            <p:nvPr/>
          </p:nvSpPr>
          <p:spPr bwMode="auto">
            <a:xfrm>
              <a:off x="3447" y="3221"/>
              <a:ext cx="602" cy="43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F116A"/>
                  </a:solidFill>
                </a:rPr>
                <a:t>25%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00000"/>
                  </a:solidFill>
                </a:rPr>
                <a:t>white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  <p:sp>
          <p:nvSpPr>
            <p:cNvPr id="375875" name="AutoShape 67"/>
            <p:cNvSpPr>
              <a:spLocks noChangeArrowheads="1"/>
            </p:cNvSpPr>
            <p:nvPr/>
          </p:nvSpPr>
          <p:spPr bwMode="auto">
            <a:xfrm>
              <a:off x="364" y="3613"/>
              <a:ext cx="978" cy="50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91440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>
                  <a:solidFill>
                    <a:srgbClr val="CC0000"/>
                  </a:solidFill>
                </a:rPr>
                <a:t>F</a:t>
              </a:r>
              <a:r>
                <a:rPr lang="en-US" sz="3000" b="1" baseline="-25000">
                  <a:solidFill>
                    <a:srgbClr val="CC0000"/>
                  </a:solidFill>
                </a:rPr>
                <a:t>2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 b="1">
                  <a:solidFill>
                    <a:srgbClr val="CC0000"/>
                  </a:solidFill>
                </a:rPr>
                <a:t>generation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pic>
          <p:nvPicPr>
            <p:cNvPr id="375876" name="Picture 68"/>
            <p:cNvPicPr>
              <a:picLocks noChangeAspect="1" noChangeArrowheads="1"/>
            </p:cNvPicPr>
            <p:nvPr/>
          </p:nvPicPr>
          <p:blipFill>
            <a:blip r:embed="rId4"/>
            <a:srcRect r="75789" b="81534"/>
            <a:stretch>
              <a:fillRect/>
            </a:stretch>
          </p:blipFill>
          <p:spPr bwMode="auto">
            <a:xfrm>
              <a:off x="1822" y="3558"/>
              <a:ext cx="562" cy="7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75877" name="AutoShape 69"/>
            <p:cNvSpPr>
              <a:spLocks noChangeArrowheads="1"/>
            </p:cNvSpPr>
            <p:nvPr/>
          </p:nvSpPr>
          <p:spPr bwMode="auto">
            <a:xfrm>
              <a:off x="1838" y="3221"/>
              <a:ext cx="502" cy="43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F116A"/>
                  </a:solidFill>
                </a:rPr>
                <a:t>25%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chemeClr val="tx2"/>
                  </a:solidFill>
                </a:rPr>
                <a:t>red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  <p:sp>
          <p:nvSpPr>
            <p:cNvPr id="375878" name="AutoShape 70"/>
            <p:cNvSpPr>
              <a:spLocks noChangeArrowheads="1"/>
            </p:cNvSpPr>
            <p:nvPr/>
          </p:nvSpPr>
          <p:spPr bwMode="auto">
            <a:xfrm>
              <a:off x="4932" y="3349"/>
              <a:ext cx="704" cy="339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>
                  <a:solidFill>
                    <a:srgbClr val="CC0000"/>
                  </a:solidFill>
                </a:rPr>
                <a:t>1:2:1</a:t>
              </a:r>
            </a:p>
          </p:txBody>
        </p:sp>
        <p:sp>
          <p:nvSpPr>
            <p:cNvPr id="375882" name="AutoShape 74"/>
            <p:cNvSpPr>
              <a:spLocks noChangeArrowheads="1"/>
            </p:cNvSpPr>
            <p:nvPr/>
          </p:nvSpPr>
          <p:spPr bwMode="auto">
            <a:xfrm>
              <a:off x="2641" y="3221"/>
              <a:ext cx="512" cy="43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F116A"/>
                  </a:solidFill>
                </a:rPr>
                <a:t>50%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chemeClr val="tx2"/>
                  </a:solidFill>
                </a:rPr>
                <a:t>pink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</p:grpSp>
      <p:pic>
        <p:nvPicPr>
          <p:cNvPr id="375883" name="Picture 75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413" y="5562600"/>
            <a:ext cx="1274762" cy="1295400"/>
          </a:xfrm>
          <a:prstGeom prst="rect">
            <a:avLst/>
          </a:prstGeom>
          <a:noFill/>
        </p:spPr>
      </p:pic>
      <p:sp>
        <p:nvSpPr>
          <p:cNvPr id="375884" name="AutoShape 76"/>
          <p:cNvSpPr>
            <a:spLocks noChangeArrowheads="1"/>
          </p:cNvSpPr>
          <p:nvPr/>
        </p:nvSpPr>
        <p:spPr bwMode="auto">
          <a:xfrm>
            <a:off x="7053263" y="4135438"/>
            <a:ext cx="1954212" cy="919162"/>
          </a:xfrm>
          <a:prstGeom prst="wedgeEllipseCallout">
            <a:avLst>
              <a:gd name="adj1" fmla="val -49190"/>
              <a:gd name="adj2" fmla="val 11839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It’s like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flipping 2 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pennies</a:t>
            </a:r>
            <a:r>
              <a:rPr lang="en-US" sz="1800" b="1" i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63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5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8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9" name="Picture 5"/>
          <p:cNvPicPr>
            <a:picLocks noChangeAspect="1" noChangeArrowheads="1"/>
          </p:cNvPicPr>
          <p:nvPr/>
        </p:nvPicPr>
        <p:blipFill>
          <a:blip r:embed="rId3"/>
          <a:srcRect t="10435" r="6467"/>
          <a:stretch>
            <a:fillRect/>
          </a:stretch>
        </p:blipFill>
        <p:spPr bwMode="auto">
          <a:xfrm>
            <a:off x="6384925" y="4656138"/>
            <a:ext cx="27082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7010400" cy="838200"/>
          </a:xfrm>
        </p:spPr>
        <p:txBody>
          <a:bodyPr/>
          <a:lstStyle/>
          <a:p>
            <a:r>
              <a:rPr lang="en-US" dirty="0"/>
              <a:t>Co-dominance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538" y="723900"/>
            <a:ext cx="596106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 alleles affect the phenotype equally &amp; separately</a:t>
            </a:r>
          </a:p>
          <a:p>
            <a:pPr lvl="1"/>
            <a:r>
              <a:rPr lang="en-US" dirty="0"/>
              <a:t>not blended phenotype</a:t>
            </a:r>
          </a:p>
          <a:p>
            <a:pPr lvl="1"/>
            <a:r>
              <a:rPr lang="en-US" dirty="0"/>
              <a:t>human ABO blood groups</a:t>
            </a:r>
          </a:p>
          <a:p>
            <a:pPr lvl="1"/>
            <a:r>
              <a:rPr lang="en-US" dirty="0"/>
              <a:t>3 alleles</a:t>
            </a:r>
            <a:endParaRPr lang="en-US" dirty="0">
              <a:solidFill>
                <a:srgbClr val="0F116A"/>
              </a:solidFill>
            </a:endParaRPr>
          </a:p>
          <a:p>
            <a:pPr marL="1085850" lvl="2"/>
            <a:r>
              <a:rPr lang="en-US" sz="2800" dirty="0"/>
              <a:t>I</a:t>
            </a:r>
            <a:r>
              <a:rPr lang="en-US" sz="2800" baseline="30000" dirty="0"/>
              <a:t>A</a:t>
            </a:r>
            <a:r>
              <a:rPr lang="en-US" sz="2800" dirty="0"/>
              <a:t>, I</a:t>
            </a:r>
            <a:r>
              <a:rPr lang="en-US" sz="2800" baseline="30000" dirty="0"/>
              <a:t>B</a:t>
            </a:r>
            <a:r>
              <a:rPr lang="en-US" sz="2800" dirty="0"/>
              <a:t>, </a:t>
            </a:r>
            <a:r>
              <a:rPr lang="en-US" sz="2800" i="1" dirty="0" err="1"/>
              <a:t>i</a:t>
            </a:r>
            <a:endParaRPr lang="en-US" sz="2800" dirty="0"/>
          </a:p>
          <a:p>
            <a:pPr marL="1085850" lvl="2"/>
            <a:r>
              <a:rPr lang="en-US" sz="2800" dirty="0"/>
              <a:t>I</a:t>
            </a:r>
            <a:r>
              <a:rPr lang="en-US" sz="2800" baseline="30000" dirty="0"/>
              <a:t>A </a:t>
            </a:r>
            <a:r>
              <a:rPr lang="en-US" sz="2800" dirty="0"/>
              <a:t>&amp; I</a:t>
            </a:r>
            <a:r>
              <a:rPr lang="en-US" sz="2800" baseline="30000" dirty="0"/>
              <a:t>B</a:t>
            </a:r>
            <a:r>
              <a:rPr lang="en-US" sz="2800" dirty="0"/>
              <a:t> alleles are co-dominant</a:t>
            </a:r>
          </a:p>
          <a:p>
            <a:pPr lvl="3"/>
            <a:r>
              <a:rPr lang="en-US" sz="2800" dirty="0"/>
              <a:t>glycoprotein antigens on RBC</a:t>
            </a:r>
          </a:p>
          <a:p>
            <a:pPr lvl="3"/>
            <a:r>
              <a:rPr lang="en-US" sz="2800" dirty="0"/>
              <a:t>I</a:t>
            </a:r>
            <a:r>
              <a:rPr lang="en-US" sz="2800" baseline="30000" dirty="0"/>
              <a:t>A</a:t>
            </a:r>
            <a:r>
              <a:rPr lang="en-US" sz="2800" dirty="0"/>
              <a:t>I</a:t>
            </a:r>
            <a:r>
              <a:rPr lang="en-US" sz="2800" baseline="30000" dirty="0"/>
              <a:t>B</a:t>
            </a:r>
            <a:r>
              <a:rPr lang="en-US" sz="2800" dirty="0"/>
              <a:t> = both antigens are produced</a:t>
            </a:r>
          </a:p>
          <a:p>
            <a:pPr marL="1085850" lvl="2"/>
            <a:r>
              <a:rPr lang="en-US" sz="2800" i="1" dirty="0" err="1"/>
              <a:t>i</a:t>
            </a:r>
            <a:r>
              <a:rPr lang="en-US" sz="2800" dirty="0"/>
              <a:t> allele recessive to both</a:t>
            </a:r>
          </a:p>
        </p:txBody>
      </p:sp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75" y="1968500"/>
            <a:ext cx="2743200" cy="2047875"/>
          </a:xfrm>
          <a:prstGeom prst="rect">
            <a:avLst/>
          </a:prstGeom>
          <a:noFill/>
          <a:ln w="9525">
            <a:solidFill>
              <a:srgbClr val="582B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201A17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80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of Blood type</a:t>
            </a:r>
          </a:p>
        </p:txBody>
      </p:sp>
      <p:graphicFrame>
        <p:nvGraphicFramePr>
          <p:cNvPr id="462988" name="Group 140"/>
          <p:cNvGraphicFramePr>
            <a:graphicFrameLocks noGrp="1"/>
          </p:cNvGraphicFramePr>
          <p:nvPr/>
        </p:nvGraphicFramePr>
        <p:xfrm>
          <a:off x="0" y="1104900"/>
          <a:ext cx="9144000" cy="4711700"/>
        </p:xfrm>
        <a:graphic>
          <a:graphicData uri="http://schemas.openxmlformats.org/drawingml/2006/table">
            <a:tbl>
              <a:tblPr/>
              <a:tblGrid>
                <a:gridCol w="1495552"/>
                <a:gridCol w="1755648"/>
                <a:gridCol w="2048256"/>
                <a:gridCol w="2137664"/>
                <a:gridCol w="1706880"/>
              </a:tblGrid>
              <a:tr h="942340">
                <a:tc>
                  <a:txBody>
                    <a:bodyPr/>
                    <a:lstStyle/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pheno-type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antigen</a:t>
                      </a:r>
                      <a:b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on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  <a:b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 blood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donation</a:t>
                      </a:r>
                      <a:b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</a:tr>
              <a:tr h="877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3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en-US" sz="3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type A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of RBC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anti-B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7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200" b="1" i="0" u="none" strike="noStrike" cap="none" normalizeH="0" baseline="3000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I</a:t>
                      </a:r>
                      <a:r>
                        <a:rPr kumimoji="0" lang="en-US" sz="3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type 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anti-A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37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both type A &amp; </a:t>
                      </a:r>
                      <a:b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type 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antigens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3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universal recipient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7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3000" b="1" i="1" u="none" strike="noStrike" cap="none" normalizeH="0" baseline="3000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no antigens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anti-A &amp; anti-B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3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universal donor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7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Pleiotropy </a:t>
            </a:r>
          </a:p>
        </p:txBody>
      </p:sp>
      <p:pic>
        <p:nvPicPr>
          <p:cNvPr id="388099" name="Picture 3" descr="dwarfism"/>
          <p:cNvPicPr>
            <a:picLocks noChangeAspect="1" noChangeArrowheads="1"/>
          </p:cNvPicPr>
          <p:nvPr/>
        </p:nvPicPr>
        <p:blipFill>
          <a:blip r:embed="rId3"/>
          <a:srcRect t="7660" b="5107"/>
          <a:stretch>
            <a:fillRect/>
          </a:stretch>
        </p:blipFill>
        <p:spPr bwMode="auto">
          <a:xfrm>
            <a:off x="0" y="4222750"/>
            <a:ext cx="39624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600000">
            <a:off x="5772150" y="23622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01" name="AutoShape 5"/>
          <p:cNvSpPr>
            <a:spLocks noChangeArrowheads="1"/>
          </p:cNvSpPr>
          <p:nvPr/>
        </p:nvSpPr>
        <p:spPr bwMode="auto">
          <a:xfrm>
            <a:off x="5715000" y="2895600"/>
            <a:ext cx="62706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2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028700"/>
            <a:ext cx="7772400" cy="2978150"/>
          </a:xfrm>
        </p:spPr>
        <p:txBody>
          <a:bodyPr/>
          <a:lstStyle/>
          <a:p>
            <a:pPr>
              <a:buClrTx/>
            </a:pPr>
            <a:r>
              <a:rPr lang="en-US" dirty="0"/>
              <a:t>Most genes are </a:t>
            </a:r>
            <a:r>
              <a:rPr lang="en-US" u="sng" dirty="0" err="1">
                <a:solidFill>
                  <a:srgbClr val="CC0000"/>
                </a:solidFill>
              </a:rPr>
              <a:t>pleiotropic</a:t>
            </a:r>
            <a:r>
              <a:rPr lang="en-US" dirty="0"/>
              <a:t> </a:t>
            </a:r>
          </a:p>
          <a:p>
            <a:pPr lvl="1">
              <a:buClrTx/>
            </a:pPr>
            <a:r>
              <a:rPr lang="en-US" dirty="0"/>
              <a:t>one gene affects more than one phenotypic character</a:t>
            </a:r>
          </a:p>
          <a:p>
            <a:pPr lvl="2">
              <a:buClrTx/>
            </a:pPr>
            <a:r>
              <a:rPr lang="en-US" dirty="0"/>
              <a:t>1 gene affects more than 1 trait</a:t>
            </a:r>
          </a:p>
          <a:p>
            <a:pPr lvl="2">
              <a:buClrTx/>
            </a:pPr>
            <a:r>
              <a:rPr lang="en-US" dirty="0"/>
              <a:t>dwarfism (</a:t>
            </a:r>
            <a:r>
              <a:rPr lang="en-US" dirty="0" err="1"/>
              <a:t>achondroplasia</a:t>
            </a:r>
            <a:r>
              <a:rPr lang="en-US" dirty="0"/>
              <a:t>) </a:t>
            </a:r>
          </a:p>
          <a:p>
            <a:pPr lvl="2">
              <a:buClrTx/>
            </a:pPr>
            <a:r>
              <a:rPr lang="en-US" dirty="0"/>
              <a:t>gigantism (</a:t>
            </a:r>
            <a:r>
              <a:rPr lang="en-US" dirty="0" err="1"/>
              <a:t>acromegaly</a:t>
            </a:r>
            <a:r>
              <a:rPr lang="en-US" dirty="0"/>
              <a:t>)</a:t>
            </a:r>
          </a:p>
        </p:txBody>
      </p:sp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5425" y="4221163"/>
            <a:ext cx="17097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28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/>
          <a:srcRect r="3766"/>
          <a:stretch>
            <a:fillRect/>
          </a:stretch>
        </p:blipFill>
        <p:spPr bwMode="auto">
          <a:xfrm>
            <a:off x="4886325" y="976313"/>
            <a:ext cx="42656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2063750"/>
            <a:ext cx="4254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Acromegaly: André the Giant </a:t>
            </a:r>
          </a:p>
        </p:txBody>
      </p:sp>
      <p:pic>
        <p:nvPicPr>
          <p:cNvPr id="390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3881438"/>
            <a:ext cx="20732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201A17"/>
            </a:outerShdw>
          </a:effectLst>
        </p:spPr>
      </p:pic>
      <p:pic>
        <p:nvPicPr>
          <p:cNvPr id="390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1274763"/>
            <a:ext cx="23796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60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1463675" y="1562100"/>
            <a:ext cx="2047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 dirty="0" err="1">
                <a:solidFill>
                  <a:srgbClr val="0F116A"/>
                </a:solidFill>
              </a:rPr>
              <a:t>Aa</a:t>
            </a:r>
            <a:r>
              <a:rPr lang="en-US" sz="3000" b="1" dirty="0">
                <a:solidFill>
                  <a:srgbClr val="0F116A"/>
                </a:solidFill>
              </a:rPr>
              <a:t>    </a:t>
            </a:r>
            <a:r>
              <a:rPr lang="en-US" sz="3000" b="1" dirty="0" err="1">
                <a:solidFill>
                  <a:srgbClr val="0F116A"/>
                </a:solidFill>
              </a:rPr>
              <a:t>x</a:t>
            </a:r>
            <a:r>
              <a:rPr lang="en-US" sz="3000" b="1" dirty="0">
                <a:solidFill>
                  <a:srgbClr val="0F116A"/>
                </a:solidFill>
              </a:rPr>
              <a:t>   </a:t>
            </a:r>
            <a:r>
              <a:rPr lang="en-US" sz="3000" b="1" dirty="0" err="1">
                <a:solidFill>
                  <a:srgbClr val="0F116A"/>
                </a:solidFill>
              </a:rPr>
              <a:t>aa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Inheritance pattern of </a:t>
            </a:r>
            <a:r>
              <a:rPr lang="en-US" dirty="0" err="1"/>
              <a:t>Achondroplasia</a:t>
            </a:r>
            <a:endParaRPr lang="en-US" dirty="0"/>
          </a:p>
        </p:txBody>
      </p:sp>
      <p:graphicFrame>
        <p:nvGraphicFramePr>
          <p:cNvPr id="490501" name="Group 5"/>
          <p:cNvGraphicFramePr>
            <a:graphicFrameLocks noGrp="1"/>
          </p:cNvGraphicFramePr>
          <p:nvPr/>
        </p:nvGraphicFramePr>
        <p:xfrm>
          <a:off x="11001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1711325" y="3005138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13" name="Rectangle 17"/>
          <p:cNvSpPr>
            <a:spLocks noChangeArrowheads="1"/>
          </p:cNvSpPr>
          <p:nvPr/>
        </p:nvSpPr>
        <p:spPr bwMode="auto">
          <a:xfrm>
            <a:off x="3036888" y="3005138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14" name="Rectangle 18"/>
          <p:cNvSpPr>
            <a:spLocks noChangeArrowheads="1"/>
          </p:cNvSpPr>
          <p:nvPr/>
        </p:nvSpPr>
        <p:spPr bwMode="auto">
          <a:xfrm>
            <a:off x="622300" y="3970338"/>
            <a:ext cx="45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15" name="Rectangle 19"/>
          <p:cNvSpPr>
            <a:spLocks noChangeArrowheads="1"/>
          </p:cNvSpPr>
          <p:nvPr/>
        </p:nvSpPr>
        <p:spPr bwMode="auto">
          <a:xfrm>
            <a:off x="654050" y="5148263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graphicFrame>
        <p:nvGraphicFramePr>
          <p:cNvPr id="490516" name="Group 20"/>
          <p:cNvGraphicFramePr>
            <a:graphicFrameLocks noGrp="1"/>
          </p:cNvGraphicFramePr>
          <p:nvPr/>
        </p:nvGraphicFramePr>
        <p:xfrm>
          <a:off x="55197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0527" name="Rectangle 31"/>
          <p:cNvSpPr>
            <a:spLocks noChangeArrowheads="1"/>
          </p:cNvSpPr>
          <p:nvPr/>
        </p:nvSpPr>
        <p:spPr bwMode="auto">
          <a:xfrm>
            <a:off x="5995988" y="3005138"/>
            <a:ext cx="458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28" name="Rectangle 32"/>
          <p:cNvSpPr>
            <a:spLocks noChangeArrowheads="1"/>
          </p:cNvSpPr>
          <p:nvPr/>
        </p:nvSpPr>
        <p:spPr bwMode="auto">
          <a:xfrm>
            <a:off x="7456488" y="3005138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29" name="Rectangle 33"/>
          <p:cNvSpPr>
            <a:spLocks noChangeArrowheads="1"/>
          </p:cNvSpPr>
          <p:nvPr/>
        </p:nvSpPr>
        <p:spPr bwMode="auto">
          <a:xfrm>
            <a:off x="5003800" y="3970338"/>
            <a:ext cx="45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30" name="Rectangle 34"/>
          <p:cNvSpPr>
            <a:spLocks noChangeArrowheads="1"/>
          </p:cNvSpPr>
          <p:nvPr/>
        </p:nvSpPr>
        <p:spPr bwMode="auto">
          <a:xfrm>
            <a:off x="5035550" y="5148263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31" name="Rectangle 35"/>
          <p:cNvSpPr>
            <a:spLocks noChangeArrowheads="1"/>
          </p:cNvSpPr>
          <p:nvPr/>
        </p:nvSpPr>
        <p:spPr bwMode="auto">
          <a:xfrm>
            <a:off x="5930900" y="1562100"/>
            <a:ext cx="2111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    x   Aa</a:t>
            </a:r>
          </a:p>
        </p:txBody>
      </p:sp>
      <p:sp>
        <p:nvSpPr>
          <p:cNvPr id="490545" name="Rectangle 49"/>
          <p:cNvSpPr>
            <a:spLocks noChangeArrowheads="1"/>
          </p:cNvSpPr>
          <p:nvPr/>
        </p:nvSpPr>
        <p:spPr bwMode="auto">
          <a:xfrm>
            <a:off x="1573213" y="3894138"/>
            <a:ext cx="671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6" name="Rectangle 50"/>
          <p:cNvSpPr>
            <a:spLocks noChangeArrowheads="1"/>
          </p:cNvSpPr>
          <p:nvPr/>
        </p:nvSpPr>
        <p:spPr bwMode="auto">
          <a:xfrm>
            <a:off x="1606550" y="5149850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7" name="Rectangle 51"/>
          <p:cNvSpPr>
            <a:spLocks noChangeArrowheads="1"/>
          </p:cNvSpPr>
          <p:nvPr/>
        </p:nvSpPr>
        <p:spPr bwMode="auto">
          <a:xfrm>
            <a:off x="2943225" y="5149850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8" name="Rectangle 52"/>
          <p:cNvSpPr>
            <a:spLocks noChangeArrowheads="1"/>
          </p:cNvSpPr>
          <p:nvPr/>
        </p:nvSpPr>
        <p:spPr bwMode="auto">
          <a:xfrm>
            <a:off x="2898775" y="3894138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9" name="AutoShape 53"/>
          <p:cNvSpPr>
            <a:spLocks noChangeArrowheads="1"/>
          </p:cNvSpPr>
          <p:nvPr/>
        </p:nvSpPr>
        <p:spPr bwMode="auto">
          <a:xfrm>
            <a:off x="541338" y="6283325"/>
            <a:ext cx="4059237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50% dwarf</a:t>
            </a:r>
            <a:r>
              <a:rPr lang="en-US" sz="2200" b="1">
                <a:solidFill>
                  <a:srgbClr val="201A17"/>
                </a:solidFill>
              </a:rPr>
              <a:t>:50% normal </a:t>
            </a:r>
            <a:r>
              <a:rPr lang="en-US" sz="1800" b="1">
                <a:solidFill>
                  <a:srgbClr val="201A17"/>
                </a:solidFill>
              </a:rPr>
              <a:t>or</a:t>
            </a:r>
            <a:r>
              <a:rPr lang="en-US" sz="2200" b="1">
                <a:solidFill>
                  <a:srgbClr val="201A17"/>
                </a:solidFill>
              </a:rPr>
              <a:t> </a:t>
            </a:r>
            <a:r>
              <a:rPr lang="en-US" sz="2200" b="1">
                <a:solidFill>
                  <a:srgbClr val="CC0000"/>
                </a:solidFill>
              </a:rPr>
              <a:t>1:1</a:t>
            </a:r>
            <a:endParaRPr lang="en-US" sz="2200" b="1">
              <a:solidFill>
                <a:srgbClr val="201A17"/>
              </a:solidFill>
            </a:endParaRPr>
          </a:p>
        </p:txBody>
      </p:sp>
      <p:sp>
        <p:nvSpPr>
          <p:cNvPr id="490553" name="Rectangle 57"/>
          <p:cNvSpPr>
            <a:spLocks noChangeArrowheads="1"/>
          </p:cNvSpPr>
          <p:nvPr/>
        </p:nvSpPr>
        <p:spPr bwMode="auto">
          <a:xfrm>
            <a:off x="5857875" y="3894138"/>
            <a:ext cx="735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54" name="Rectangle 58"/>
          <p:cNvSpPr>
            <a:spLocks noChangeArrowheads="1"/>
          </p:cNvSpPr>
          <p:nvPr/>
        </p:nvSpPr>
        <p:spPr bwMode="auto">
          <a:xfrm>
            <a:off x="7350125" y="5149850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55" name="Rectangle 59"/>
          <p:cNvSpPr>
            <a:spLocks noChangeArrowheads="1"/>
          </p:cNvSpPr>
          <p:nvPr/>
        </p:nvSpPr>
        <p:spPr bwMode="auto">
          <a:xfrm>
            <a:off x="7318375" y="3894138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56" name="AutoShape 60"/>
          <p:cNvSpPr>
            <a:spLocks noChangeArrowheads="1"/>
          </p:cNvSpPr>
          <p:nvPr/>
        </p:nvSpPr>
        <p:spPr bwMode="auto">
          <a:xfrm>
            <a:off x="4975225" y="6283325"/>
            <a:ext cx="4059238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67% dwarf</a:t>
            </a:r>
            <a:r>
              <a:rPr lang="en-US" sz="2200" b="1">
                <a:solidFill>
                  <a:srgbClr val="0F116A"/>
                </a:solidFill>
              </a:rPr>
              <a:t>:</a:t>
            </a:r>
            <a:r>
              <a:rPr lang="en-US" sz="2200" b="1">
                <a:solidFill>
                  <a:srgbClr val="201A17"/>
                </a:solidFill>
              </a:rPr>
              <a:t>33%</a:t>
            </a:r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2200" b="1">
                <a:solidFill>
                  <a:srgbClr val="000000"/>
                </a:solidFill>
              </a:rPr>
              <a:t>normal</a:t>
            </a:r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1800" b="1">
                <a:solidFill>
                  <a:srgbClr val="201A17"/>
                </a:solidFill>
              </a:rPr>
              <a:t>or</a:t>
            </a:r>
            <a:r>
              <a:rPr lang="en-US" sz="2200" b="1">
                <a:solidFill>
                  <a:srgbClr val="201A17"/>
                </a:solidFill>
              </a:rPr>
              <a:t> </a:t>
            </a:r>
            <a:r>
              <a:rPr lang="en-US" sz="2200" b="1">
                <a:solidFill>
                  <a:srgbClr val="CC0000"/>
                </a:solidFill>
              </a:rPr>
              <a:t>2:1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490558" name="Rectangle 62"/>
          <p:cNvSpPr>
            <a:spLocks noChangeArrowheads="1"/>
          </p:cNvSpPr>
          <p:nvPr/>
        </p:nvSpPr>
        <p:spPr bwMode="auto">
          <a:xfrm>
            <a:off x="5889625" y="5149850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60" name="Text Box 64"/>
          <p:cNvSpPr txBox="1">
            <a:spLocks noChangeArrowheads="1"/>
          </p:cNvSpPr>
          <p:nvPr/>
        </p:nvSpPr>
        <p:spPr bwMode="auto">
          <a:xfrm>
            <a:off x="5732463" y="3724275"/>
            <a:ext cx="9667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0800">
                <a:solidFill>
                  <a:srgbClr val="CC0000"/>
                </a:solidFill>
                <a:sym typeface="Zapf Dingbats" charset="2"/>
              </a:rPr>
              <a:t></a:t>
            </a:r>
            <a:endParaRPr lang="en-US" sz="8200">
              <a:solidFill>
                <a:srgbClr val="CC0000"/>
              </a:solidFill>
            </a:endParaRPr>
          </a:p>
        </p:txBody>
      </p:sp>
      <p:pic>
        <p:nvPicPr>
          <p:cNvPr id="490561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489075"/>
            <a:ext cx="877888" cy="1354138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/>
        </p:spPr>
      </p:pic>
      <p:pic>
        <p:nvPicPr>
          <p:cNvPr id="490564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1489075"/>
            <a:ext cx="877888" cy="1354138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/>
        </p:spPr>
      </p:pic>
      <p:pic>
        <p:nvPicPr>
          <p:cNvPr id="49056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763" y="1489075"/>
            <a:ext cx="877887" cy="1354138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/>
        </p:spPr>
      </p:pic>
      <p:sp>
        <p:nvSpPr>
          <p:cNvPr id="490566" name="AutoShape 70"/>
          <p:cNvSpPr>
            <a:spLocks noChangeArrowheads="1"/>
          </p:cNvSpPr>
          <p:nvPr/>
        </p:nvSpPr>
        <p:spPr bwMode="auto">
          <a:xfrm>
            <a:off x="5718175" y="4433888"/>
            <a:ext cx="1084263" cy="33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lethal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90567" name="AutoShape 71"/>
          <p:cNvSpPr>
            <a:spLocks noChangeArrowheads="1"/>
          </p:cNvSpPr>
          <p:nvPr/>
        </p:nvSpPr>
        <p:spPr bwMode="auto">
          <a:xfrm>
            <a:off x="1497013" y="2132013"/>
            <a:ext cx="1741487" cy="7429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b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dominant</a:t>
            </a:r>
            <a:br>
              <a:rPr lang="en-US" sz="2200" b="1">
                <a:solidFill>
                  <a:srgbClr val="CC0000"/>
                </a:solidFill>
              </a:rPr>
            </a:br>
            <a:r>
              <a:rPr lang="en-US" sz="2200" b="1">
                <a:solidFill>
                  <a:srgbClr val="CC0000"/>
                </a:solidFill>
              </a:rPr>
              <a:t>inheritance</a:t>
            </a:r>
            <a:endParaRPr lang="en-US" sz="2200" b="1">
              <a:solidFill>
                <a:srgbClr val="201A17"/>
              </a:solidFill>
            </a:endParaRPr>
          </a:p>
        </p:txBody>
      </p:sp>
      <p:sp>
        <p:nvSpPr>
          <p:cNvPr id="490568" name="AutoShape 72"/>
          <p:cNvSpPr>
            <a:spLocks noChangeArrowheads="1"/>
          </p:cNvSpPr>
          <p:nvPr/>
        </p:nvSpPr>
        <p:spPr bwMode="auto">
          <a:xfrm>
            <a:off x="1352550" y="4433888"/>
            <a:ext cx="1084263" cy="33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dwarf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90569" name="AutoShape 73"/>
          <p:cNvSpPr>
            <a:spLocks noChangeArrowheads="1"/>
          </p:cNvSpPr>
          <p:nvPr/>
        </p:nvSpPr>
        <p:spPr bwMode="auto">
          <a:xfrm>
            <a:off x="2768600" y="4433888"/>
            <a:ext cx="1084263" cy="33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dwarf</a:t>
            </a:r>
            <a:endParaRPr lang="en-US" sz="2200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7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Microsoft Macintosh PowerPoint</Application>
  <PresentationFormat>On-screen Show (4:3)</PresentationFormat>
  <Paragraphs>241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Extending Mendelian genetics</vt:lpstr>
      <vt:lpstr>Incomplete dominance</vt:lpstr>
      <vt:lpstr>Incomplete dominance</vt:lpstr>
      <vt:lpstr>Co-dominance</vt:lpstr>
      <vt:lpstr>Genetics of Blood type</vt:lpstr>
      <vt:lpstr>Pleiotropy </vt:lpstr>
      <vt:lpstr>Acromegaly: André the Giant </vt:lpstr>
      <vt:lpstr>Inheritance pattern of Achondroplasia</vt:lpstr>
      <vt:lpstr>Epistasis </vt:lpstr>
      <vt:lpstr>Epistasis in Labrador retrievers</vt:lpstr>
      <vt:lpstr>Polygenic inheritance</vt:lpstr>
      <vt:lpstr>Skin color: Albinism</vt:lpstr>
      <vt:lpstr>Environmental effects</vt:lpstr>
      <vt:lpstr>PowerPoint Presentation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1</cp:revision>
  <dcterms:created xsi:type="dcterms:W3CDTF">2017-05-26T14:34:17Z</dcterms:created>
  <dcterms:modified xsi:type="dcterms:W3CDTF">2017-05-26T14:34:31Z</dcterms:modified>
</cp:coreProperties>
</file>