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6.xml" ContentType="application/vnd.openxmlformats-officedocument.presentationml.notesSlide+xml"/>
  <Override PartName="/ppt/media/audio4.bin" ContentType="audio/unknown"/>
  <Override PartName="/ppt/notesSlides/notesSlide7.xml" ContentType="application/vnd.openxmlformats-officedocument.presentationml.notesSlide+xml"/>
  <Override PartName="/ppt/media/audio5.bin" ContentType="audio/unknown"/>
  <Override PartName="/ppt/media/audio6.bin" ContentType="audio/unknown"/>
  <Override PartName="/ppt/media/audio7.bin" ContentType="audio/unknown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3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2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9AF4CA-64D5-C149-8B71-854ADE2D28B2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31A89-D217-D341-B59A-3CC40399A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40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E84418-3BE1-CE4A-AFD5-8F1834C27BE3}" type="slidenum">
              <a:rPr lang="en-US"/>
              <a:pPr/>
              <a:t>1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dirty="0" smtClean="0"/>
              <a:t>Several characteristics make fruit flies a convenient organism for genetic studies: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They breed at a high rate </a:t>
            </a:r>
          </a:p>
          <a:p>
            <a:pPr lvl="1"/>
            <a:r>
              <a:rPr lang="en-US" dirty="0" smtClean="0"/>
              <a:t>A generation can be bred every two weeks</a:t>
            </a:r>
          </a:p>
          <a:p>
            <a:pPr lvl="1"/>
            <a:r>
              <a:rPr lang="en-US" dirty="0" smtClean="0"/>
              <a:t>They have only four pairs of chromosomes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A64FF2-4605-5645-9DE5-38398DFAB27E}" type="slidenum">
              <a:rPr lang="en-US"/>
              <a:pPr/>
              <a:t>10</a:t>
            </a:fld>
            <a:endParaRPr lang="en-US"/>
          </a:p>
        </p:txBody>
      </p:sp>
      <p:sp>
        <p:nvSpPr>
          <p:cNvPr id="505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ts val="1500"/>
              </a:spcBef>
            </a:pPr>
            <a:r>
              <a:rPr lang="en-US" sz="800" b="1">
                <a:solidFill>
                  <a:srgbClr val="000000"/>
                </a:solidFill>
              </a:rPr>
              <a:t>Duchenne muscular dystrophy</a:t>
            </a:r>
            <a:r>
              <a:rPr lang="en-US" sz="800">
                <a:solidFill>
                  <a:srgbClr val="000000"/>
                </a:solidFill>
              </a:rPr>
              <a:t> affects one in 3,500 males born in the United States.</a:t>
            </a:r>
          </a:p>
          <a:p>
            <a:pPr marL="398463" lvl="1" indent="-117475">
              <a:spcBef>
                <a:spcPts val="1500"/>
              </a:spcBef>
            </a:pPr>
            <a:r>
              <a:rPr lang="en-US" sz="800">
                <a:solidFill>
                  <a:srgbClr val="000000"/>
                </a:solidFill>
              </a:rPr>
              <a:t>Affected individuals rarely live past their early 20s.</a:t>
            </a:r>
          </a:p>
          <a:p>
            <a:pPr marL="398463" lvl="1" indent="-117475">
              <a:spcBef>
                <a:spcPts val="1500"/>
              </a:spcBef>
            </a:pPr>
            <a:r>
              <a:rPr lang="en-US" sz="800">
                <a:solidFill>
                  <a:srgbClr val="000000"/>
                </a:solidFill>
              </a:rPr>
              <a:t>This disorder is due to the absence of an X-linked gene for a key muscle protein, called dystrophin. </a:t>
            </a:r>
          </a:p>
          <a:p>
            <a:pPr marL="398463" lvl="1" indent="-117475">
              <a:spcBef>
                <a:spcPts val="1500"/>
              </a:spcBef>
            </a:pPr>
            <a:r>
              <a:rPr lang="en-US" sz="800">
                <a:solidFill>
                  <a:srgbClr val="000000"/>
                </a:solidFill>
              </a:rPr>
              <a:t>The disease is characterized by a progressive weakening of the muscles and loss of coordination.</a:t>
            </a:r>
          </a:p>
          <a:p>
            <a:endParaRPr lang="en-US"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5EA2D-F6B3-3747-AF2F-CDB009E93DFF}" type="slidenum">
              <a:rPr lang="en-US"/>
              <a:pPr/>
              <a:t>11</a:t>
            </a:fld>
            <a:endParaRPr lang="en-US"/>
          </a:p>
        </p:txBody>
      </p:sp>
      <p:sp>
        <p:nvSpPr>
          <p:cNvPr id="507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8F0D36-EF6D-A84F-BF92-2D80AD4794E4}" type="slidenum">
              <a:rPr lang="en-US"/>
              <a:pPr/>
              <a:t>12</a:t>
            </a:fld>
            <a:endParaRPr lang="en-US"/>
          </a:p>
        </p:txBody>
      </p:sp>
      <p:sp>
        <p:nvSpPr>
          <p:cNvPr id="509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4AB36-4425-F84C-9BCD-1196F42258AB}" type="slidenum">
              <a:rPr lang="en-US"/>
              <a:pPr/>
              <a:t>13</a:t>
            </a:fld>
            <a:endParaRPr lang="en-US"/>
          </a:p>
        </p:txBody>
      </p:sp>
      <p:sp>
        <p:nvSpPr>
          <p:cNvPr id="518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F2A5E6-C7E6-7440-8008-1ED81A4EF4E0}" type="slidenum">
              <a:rPr lang="en-US"/>
              <a:pPr/>
              <a:t>14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209EAE-DDDD-F645-9227-DD1FF7E11CB2}" type="slidenum">
              <a:rPr lang="en-US"/>
              <a:pPr/>
              <a:t>17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buClr>
                <a:srgbClr val="339933"/>
              </a:buClr>
            </a:pPr>
            <a:r>
              <a:rPr lang="en-US" sz="800" b="1">
                <a:solidFill>
                  <a:srgbClr val="000000"/>
                </a:solidFill>
              </a:rPr>
              <a:t>Hemophilia</a:t>
            </a:r>
            <a:r>
              <a:rPr lang="en-US" sz="800">
                <a:solidFill>
                  <a:srgbClr val="000000"/>
                </a:solidFill>
              </a:rPr>
              <a:t> is a sex-linked recessive trait defined by the absence of one or more clotting factors.</a:t>
            </a:r>
          </a:p>
          <a:p>
            <a:pPr marL="576263" lvl="1" indent="-177800">
              <a:buClr>
                <a:schemeClr val="tx1"/>
              </a:buClr>
            </a:pPr>
            <a:r>
              <a:rPr lang="en-US" sz="800">
                <a:solidFill>
                  <a:srgbClr val="000000"/>
                </a:solidFill>
              </a:rPr>
              <a:t>These proteins normally slow and then stop bleeding.</a:t>
            </a:r>
          </a:p>
          <a:p>
            <a:pPr>
              <a:buClr>
                <a:srgbClr val="339933"/>
              </a:buClr>
            </a:pPr>
            <a:r>
              <a:rPr lang="en-US" sz="800">
                <a:solidFill>
                  <a:srgbClr val="000000"/>
                </a:solidFill>
              </a:rPr>
              <a:t>Individuals with hemophilia have prolonged bleeding because a firm clot forms slowly.</a:t>
            </a:r>
          </a:p>
          <a:p>
            <a:pPr marL="576263" lvl="1" indent="-177800"/>
            <a:r>
              <a:rPr lang="en-US" sz="800">
                <a:solidFill>
                  <a:srgbClr val="000000"/>
                </a:solidFill>
              </a:rPr>
              <a:t>Bleeding in muscles and joints can be painful and lead to serious damage.</a:t>
            </a:r>
          </a:p>
          <a:p>
            <a:pPr>
              <a:buClr>
                <a:srgbClr val="339933"/>
              </a:buClr>
            </a:pPr>
            <a:r>
              <a:rPr lang="en-US" sz="800">
                <a:solidFill>
                  <a:srgbClr val="000000"/>
                </a:solidFill>
              </a:rPr>
              <a:t>Individuals can be treated with intravenous injections of the missing protein.</a:t>
            </a:r>
          </a:p>
          <a:p>
            <a:endParaRPr lang="en-US" sz="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33C44E-5B0D-694C-BBF5-77F0243A4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9A4EA0-B9C0-FF48-81B0-7BFF230E59D5}" type="slidenum">
              <a:rPr lang="en-US"/>
              <a:pPr/>
              <a:t>19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05023-CC9E-AF4D-9C3C-5403167C7716}" type="slidenum">
              <a:rPr lang="en-US"/>
              <a:pPr/>
              <a:t>20</a:t>
            </a:fld>
            <a:endParaRPr lang="en-US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e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B750B5-9E10-1E40-9585-11B421D07A9C}" type="slidenum">
              <a:rPr lang="en-US"/>
              <a:pPr/>
              <a:t>21</a:t>
            </a:fld>
            <a:endParaRPr lang="en-US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b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#21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020898-3844-5144-AB08-2E67A244C6C0}" type="slidenum">
              <a:rPr lang="en-US"/>
              <a:pPr/>
              <a:t>2</a:t>
            </a:fld>
            <a:endParaRPr lang="en-US"/>
          </a:p>
        </p:txBody>
      </p:sp>
      <p:sp>
        <p:nvSpPr>
          <p:cNvPr id="4833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B7EDC1-BAB9-124B-A3F7-1B4C9DC01A63}" type="slidenum">
              <a:rPr lang="en-US"/>
              <a:pPr/>
              <a:t>22</a:t>
            </a:fld>
            <a:endParaRPr lang="en-US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c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#29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33B686-35FB-244B-BD03-305E928E13FE}" type="slidenum">
              <a:rPr lang="en-US"/>
              <a:pPr/>
              <a:t>23</a:t>
            </a:fld>
            <a:endParaRPr lang="en-US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c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#33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DF9AFD-374C-8749-B194-37E8C9B16BE0}" type="slidenum">
              <a:rPr lang="en-US"/>
              <a:pPr/>
              <a:t>24</a:t>
            </a:fld>
            <a:endParaRPr lang="en-US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d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#38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BE4927-DB38-6E4E-91B0-4F2C8E9A636B}" type="slidenum">
              <a:rPr lang="en-US"/>
              <a:pPr/>
              <a:t>25</a:t>
            </a:fld>
            <a:endParaRPr lang="en-US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pPr marL="228600" indent="-228600"/>
            <a:r>
              <a:rPr lang="en-US" sz="1000" b="1" dirty="0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 sz="1000" dirty="0">
                <a:latin typeface="Times New Roman" charset="0"/>
                <a:ea typeface="ＭＳ Ｐゴシック" charset="-128"/>
                <a:cs typeface="ＭＳ Ｐゴシック" charset="-128"/>
              </a:rPr>
              <a:t>:  </a:t>
            </a:r>
            <a:r>
              <a:rPr lang="en-US" sz="1000" dirty="0" err="1">
                <a:latin typeface="Times New Roman" charset="0"/>
                <a:ea typeface="ＭＳ Ｐゴシック" charset="-128"/>
                <a:cs typeface="ＭＳ Ｐゴシック" charset="-128"/>
              </a:rPr>
              <a:t>b</a:t>
            </a:r>
            <a:endParaRPr lang="en-US" sz="1000" b="1" dirty="0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pPr marL="228600" indent="-228600"/>
            <a:r>
              <a:rPr lang="en-US" sz="1000" b="1" dirty="0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 sz="1000" dirty="0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sz="1000" i="1" dirty="0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 sz="1000" dirty="0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#32</a:t>
            </a:r>
          </a:p>
          <a:p>
            <a:pPr marL="228600" indent="-228600"/>
            <a:r>
              <a:rPr lang="en-US" sz="1000" b="1" dirty="0">
                <a:latin typeface="Times New Roman" charset="0"/>
                <a:ea typeface="ＭＳ Ｐゴシック" charset="-128"/>
                <a:cs typeface="ＭＳ Ｐゴシック" charset="-128"/>
              </a:rPr>
              <a:t>Discussion Notes for the Instructor</a:t>
            </a:r>
          </a:p>
          <a:p>
            <a:pPr marL="228600" indent="-228600"/>
            <a:r>
              <a:rPr lang="en-US" sz="1000" dirty="0">
                <a:latin typeface="Times New Roman" charset="0"/>
                <a:ea typeface="ＭＳ Ｐゴシック" charset="-128"/>
                <a:cs typeface="ＭＳ Ｐゴシック" charset="-128"/>
              </a:rPr>
              <a:t>There are several questions which can be asked to guide the discussion of this question, including: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Are these genes linked?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Are the phenotypes of the individual parents useful?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What are the genotypes of the individuals involved?</a:t>
            </a:r>
          </a:p>
          <a:p>
            <a:pPr marL="228600" indent="-228600"/>
            <a:r>
              <a:rPr lang="en-US" sz="1000" dirty="0">
                <a:latin typeface="Times New Roman" charset="0"/>
                <a:ea typeface="ＭＳ Ｐゴシック" charset="-128"/>
                <a:cs typeface="ＭＳ Ｐゴシック" charset="-128"/>
              </a:rPr>
              <a:t>Using these questions as an outline, discussion of the choices might look like this: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Choice A, in order for all the female offspring to be color-blind the man would have to be color-blind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Choice B, correct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Choice C, since red-green colorblindness is an X-linked recessive the female offspring can only be color-blind if the father is also color-blind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Choice D, since red-green colorblindness is an X-linked recessive the female offspring can only be color-blind if the father is also color-blind</a:t>
            </a:r>
          </a:p>
          <a:p>
            <a:pPr marL="685800" lvl="1" indent="-228600">
              <a:buFontTx/>
              <a:buChar char="•"/>
            </a:pPr>
            <a:r>
              <a:rPr lang="en-US" sz="1000" dirty="0">
                <a:latin typeface="Times New Roman" charset="0"/>
              </a:rPr>
              <a:t>Choice E, since red-green colorblindness is an X-linked recessive the female offspring can only be color-blind if the father is also color-blind</a:t>
            </a:r>
          </a:p>
          <a:p>
            <a:pPr marL="228600" indent="-228600"/>
            <a:r>
              <a:rPr lang="en-US" sz="1000" dirty="0">
                <a:latin typeface="Times New Roman" charset="0"/>
                <a:ea typeface="ＭＳ Ｐゴシック" charset="-128"/>
                <a:cs typeface="ＭＳ Ｐゴシック" charset="-128"/>
              </a:rPr>
              <a:t>This discussion could be followed by just looking at dwarfism or color-blindness in the male or female offspring.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85E134-897F-3840-8B03-B5491D738AB5}" type="slidenum">
              <a:rPr lang="en-US"/>
              <a:pPr/>
              <a:t>26</a:t>
            </a:fld>
            <a:endParaRPr lang="en-US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e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Barstow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Test Bank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Question #43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9B425-AD86-1F42-801E-E25AB558A21E}" type="slidenum">
              <a:rPr lang="en-US"/>
              <a:pPr/>
              <a:t>27</a:t>
            </a:fld>
            <a:endParaRPr lang="en-US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 w="9525"/>
        </p:spPr>
        <p:txBody>
          <a:bodyPr/>
          <a:lstStyle/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Answer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 a</a:t>
            </a:r>
            <a:endParaRPr lang="en-US" b="1">
              <a:latin typeface="Times New Roman" charset="0"/>
              <a:ea typeface="ＭＳ Ｐゴシック" charset="-128"/>
              <a:cs typeface="ＭＳ Ｐゴシック" charset="-128"/>
            </a:endParaRPr>
          </a:p>
          <a:p>
            <a:r>
              <a:rPr lang="en-US" b="1">
                <a:latin typeface="Times New Roman" charset="0"/>
                <a:ea typeface="ＭＳ Ｐゴシック" charset="-128"/>
                <a:cs typeface="ＭＳ Ｐゴシック" charset="-128"/>
              </a:rPr>
              <a:t>Source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: Taylor - </a:t>
            </a:r>
            <a:r>
              <a:rPr lang="en-US" i="1">
                <a:latin typeface="Times New Roman" charset="0"/>
                <a:ea typeface="ＭＳ Ｐゴシック" charset="-128"/>
                <a:cs typeface="ＭＳ Ｐゴシック" charset="-128"/>
              </a:rPr>
              <a:t>Student Study Guide for Biology</a:t>
            </a:r>
            <a:r>
              <a:rPr lang="en-US">
                <a:latin typeface="Times New Roman" charset="0"/>
                <a:ea typeface="ＭＳ Ｐゴシック" charset="-128"/>
                <a:cs typeface="ＭＳ Ｐゴシック" charset="-128"/>
              </a:rPr>
              <a:t>, Seventh Edition, Test Your Knowledge Question #9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FE51FD-D1A5-FB43-831C-847C433C8283}" type="slidenum">
              <a:rPr lang="en-US"/>
              <a:pPr/>
              <a:t>28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4C0414-D602-7448-AD53-30F2BF1D2F4F}" type="slidenum">
              <a:rPr lang="en-US"/>
              <a:pPr/>
              <a:t>29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Morgan did other experiments with fruit flies to see how linkage affects inheritance of two characters</a:t>
            </a:r>
          </a:p>
          <a:p>
            <a:r>
              <a:rPr lang="en-US" sz="1200" dirty="0" smtClean="0"/>
              <a:t>Morgan crossed flies that differed in traits of body color and wing size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79C3D5-3136-C644-A0CD-9DA26D009142}" type="slidenum">
              <a:rPr lang="en-US"/>
              <a:pPr/>
              <a:t>30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/>
              <a:t>Figure 15.9 How does linkage between two genes affect inheritance of characters</a:t>
            </a:r>
            <a:r>
              <a:rPr kumimoji="0" lang="en-US" dirty="0" smtClean="0"/>
              <a:t>?</a:t>
            </a:r>
          </a:p>
          <a:p>
            <a:r>
              <a:rPr lang="en-US" sz="1200" dirty="0" smtClean="0"/>
              <a:t>Morgan found that body color and wing size are usually inherited together in specific combinations (parental phenotypes) </a:t>
            </a:r>
          </a:p>
          <a:p>
            <a:r>
              <a:rPr lang="en-US" sz="1200" dirty="0" smtClean="0"/>
              <a:t>He noted that these genes do not assort independently, and reasoned that they were on the same chromosome</a:t>
            </a:r>
          </a:p>
          <a:p>
            <a:endParaRPr kumimoji="0" lang="en-US" dirty="0" smtClean="0"/>
          </a:p>
          <a:p>
            <a:r>
              <a:rPr lang="en-US" sz="1200" dirty="0" smtClean="0"/>
              <a:t>However, </a:t>
            </a:r>
            <a:r>
              <a:rPr lang="en-US" sz="1200" dirty="0" err="1" smtClean="0"/>
              <a:t>nonparental</a:t>
            </a:r>
            <a:r>
              <a:rPr lang="en-US" sz="1200" dirty="0" smtClean="0"/>
              <a:t> phenotypes were also produced</a:t>
            </a:r>
          </a:p>
          <a:p>
            <a:r>
              <a:rPr lang="en-US" sz="1200" dirty="0" smtClean="0"/>
              <a:t>Understanding this result involves exploring </a:t>
            </a:r>
            <a:r>
              <a:rPr lang="en-US" sz="1200" b="1" dirty="0" smtClean="0"/>
              <a:t>genetic recombination</a:t>
            </a:r>
            <a:r>
              <a:rPr lang="en-US" sz="1200" dirty="0" smtClean="0"/>
              <a:t>, the production of offspring with combinations of traits differing from either parent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genetic findings of Mendel and Morgan relate to the chromosomal basis of recombination</a:t>
            </a:r>
          </a:p>
          <a:p>
            <a:endParaRPr lang="en-US" sz="1200" dirty="0" smtClean="0"/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BE9428-7608-E44B-BA7B-AE7B5C0E7C61}" type="slidenum">
              <a:rPr lang="en-US"/>
              <a:pPr/>
              <a:t>31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B4154-22A5-7C43-8BD9-1B53F7E6D39C}" type="slidenum">
              <a:rPr lang="en-US"/>
              <a:pPr/>
              <a:t>3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7E73F3-CAF7-3245-A31A-30AA293A84E3}" type="slidenum">
              <a:rPr lang="en-US"/>
              <a:pPr/>
              <a:t>32</a:t>
            </a:fld>
            <a:endParaRPr lang="en-US"/>
          </a:p>
        </p:txBody>
      </p:sp>
      <p:sp>
        <p:nvSpPr>
          <p:cNvPr id="468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7D26"/>
              </a:solidFill>
              <a:sym typeface="Symbol" pitchFamily="-108" charset="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8BA93F-2F5B-6541-94CC-0AA6170098B0}" type="slidenum">
              <a:rPr lang="en-US"/>
              <a:pPr/>
              <a:t>33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37ADB2-A681-F844-8615-89657AD80593}" type="slidenum">
              <a:rPr lang="en-US"/>
              <a:pPr/>
              <a:t>34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15.10 Chromosomal basis for recombination of linked genes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49BC66-C982-2346-90AE-57407A0B2695}" type="slidenum">
              <a:rPr lang="en-US"/>
              <a:pPr/>
              <a:t>35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15.10 Chromosomal basis for recombination of linked genes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63E38-B8EE-2946-9DE7-5CF24409E3BA}" type="slidenum">
              <a:rPr lang="en-US"/>
              <a:pPr/>
              <a:t>36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Alfred Sturtevant, one of Morgan’s students, constructed a </a:t>
            </a:r>
            <a:r>
              <a:rPr lang="en-US" sz="1200" b="1" dirty="0" smtClean="0"/>
              <a:t>genetic map</a:t>
            </a:r>
            <a:r>
              <a:rPr lang="en-US" sz="1200" dirty="0" smtClean="0"/>
              <a:t>, an ordered list of the genetic loci along a particular chromosome</a:t>
            </a:r>
          </a:p>
          <a:p>
            <a:r>
              <a:rPr lang="en-US" sz="1200" dirty="0" smtClean="0"/>
              <a:t>Sturtevant predicted that </a:t>
            </a:r>
            <a:r>
              <a:rPr lang="en-US" sz="1200" i="1" dirty="0" smtClean="0"/>
              <a:t>the farther apart two genes are, the higher the probability that a crossover will occur between them and therefore the higher the recombination frequency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72A2E-FA70-A943-B6AF-CB6FFF18A461}" type="slidenum">
              <a:rPr lang="en-US"/>
              <a:pPr/>
              <a:t>37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Genes that are far apart on the same chromosome can have a recombination frequency near 50%</a:t>
            </a:r>
          </a:p>
          <a:p>
            <a:r>
              <a:rPr lang="en-US" sz="1200" dirty="0" smtClean="0"/>
              <a:t>Such genes are physically linked, but genetically unlinked, and behave as if found on different chromosomes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6454E-C8F4-5C47-B4ED-F6732DCCBAB6}" type="slidenum">
              <a:rPr lang="en-US"/>
              <a:pPr/>
              <a:t>38</a:t>
            </a:fld>
            <a:endParaRPr lang="en-US"/>
          </a:p>
        </p:txBody>
      </p:sp>
      <p:sp>
        <p:nvSpPr>
          <p:cNvPr id="471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/>
              <a:t>Figure 15.11 Constructing a linkage map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EA18E-9438-1F42-B3D5-B083FB785560}" type="slidenum">
              <a:rPr lang="en-US"/>
              <a:pPr/>
              <a:t>39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en-US" dirty="0" smtClean="0"/>
              <a:t>Figure 15.12 A partial genetic (linkage) map of a </a:t>
            </a:r>
            <a:r>
              <a:rPr kumimoji="0" lang="en-US" i="1" dirty="0" smtClean="0"/>
              <a:t>Drosophila </a:t>
            </a:r>
            <a:r>
              <a:rPr kumimoji="0" lang="en-US" dirty="0" smtClean="0"/>
              <a:t>chromosome</a:t>
            </a:r>
          </a:p>
          <a:p>
            <a:r>
              <a:rPr lang="en-US" sz="1200" dirty="0" smtClean="0"/>
              <a:t>Sturtevant used recombination frequencies to make linkage maps of fruit fly genes</a:t>
            </a:r>
          </a:p>
          <a:p>
            <a:r>
              <a:rPr lang="en-US" sz="1200" dirty="0" smtClean="0"/>
              <a:t>Using methods like chromosomal banding, geneticists can develop cytogenetic maps of chromosomes</a:t>
            </a:r>
          </a:p>
          <a:p>
            <a:r>
              <a:rPr lang="en-US" sz="1200" b="1" dirty="0" smtClean="0"/>
              <a:t>Cytogenetic maps </a:t>
            </a:r>
            <a:r>
              <a:rPr lang="en-US" sz="1200" dirty="0" smtClean="0"/>
              <a:t>indicate the positions of genes with respect to chromosomal features</a:t>
            </a:r>
          </a:p>
          <a:p>
            <a:endParaRPr kumimoji="0"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6584C-AAE1-FB47-BB61-5030C4AA8976}" type="slidenum">
              <a:rPr lang="en-US"/>
              <a:pPr/>
              <a:t>4</a:t>
            </a:fld>
            <a:endParaRPr lang="en-US"/>
          </a:p>
        </p:txBody>
      </p:sp>
      <p:sp>
        <p:nvSpPr>
          <p:cNvPr id="4935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0AF75-B0EB-3441-9AD3-FCF20E7970BA}" type="slidenum">
              <a:rPr lang="en-US"/>
              <a:pPr/>
              <a:t>5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FAEB1-C7C1-4140-9B19-CF7706E7F78E}" type="slidenum">
              <a:rPr lang="en-US"/>
              <a:pPr/>
              <a:t>6</a:t>
            </a:fld>
            <a:endParaRPr lang="en-US"/>
          </a:p>
        </p:txBody>
      </p:sp>
      <p:sp>
        <p:nvSpPr>
          <p:cNvPr id="497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CA980-10B8-E449-BB3B-CE3B827F8486}" type="slidenum">
              <a:rPr lang="en-US"/>
              <a:pPr/>
              <a:t>7</a:t>
            </a:fld>
            <a:endParaRPr lang="en-US"/>
          </a:p>
        </p:txBody>
      </p:sp>
      <p:sp>
        <p:nvSpPr>
          <p:cNvPr id="4997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8386C-78DA-6A4F-B4DA-20B8687D9DEF}" type="slidenum">
              <a:rPr lang="en-US"/>
              <a:pPr/>
              <a:t>8</a:t>
            </a:fld>
            <a:endParaRPr lang="en-US"/>
          </a:p>
        </p:txBody>
      </p:sp>
      <p:sp>
        <p:nvSpPr>
          <p:cNvPr id="5017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FFA4D-0808-C342-9CDE-00BFE13F0106}" type="slidenum">
              <a:rPr lang="en-US"/>
              <a:pPr/>
              <a:t>9</a:t>
            </a:fld>
            <a:endParaRPr lang="en-US"/>
          </a:p>
        </p:txBody>
      </p:sp>
      <p:sp>
        <p:nvSpPr>
          <p:cNvPr id="503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54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99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86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18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30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48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79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77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32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14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47B99-2900-3A49-BE11-7CF5F376CABC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202DF-CF53-E541-8899-F1B56C776F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5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hyperlink" Target="..%5C..%5C..%5C..%5CProgram%20Files%5CTurningPoint%5C2003%5CQuestions.html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1510CrossingOverA.html" TargetMode="External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audio" Target="../media/audio3.bin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image" Target="../media/image6.e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5" Type="http://schemas.openxmlformats.org/officeDocument/2006/relationships/audio" Target="../media/audio3.bin"/><Relationship Id="rId6" Type="http://schemas.openxmlformats.org/officeDocument/2006/relationships/audio" Target="../media/audio5.bin"/><Relationship Id="rId7" Type="http://schemas.openxmlformats.org/officeDocument/2006/relationships/audio" Target="../media/audio6.bin"/><Relationship Id="rId8" Type="http://schemas.openxmlformats.org/officeDocument/2006/relationships/audio" Target="../media/audio7.bin"/><Relationship Id="rId9" Type="http://schemas.openxmlformats.org/officeDocument/2006/relationships/audio" Target="../media/audio4.bin"/><Relationship Id="rId10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.png"/><Relationship Id="rId1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audio" Target="../media/audio2.bin"/><Relationship Id="rId4" Type="http://schemas.openxmlformats.org/officeDocument/2006/relationships/audio" Target="../media/audio1.bin"/><Relationship Id="rId5" Type="http://schemas.openxmlformats.org/officeDocument/2006/relationships/audio" Target="../media/audio3.bin"/><Relationship Id="rId6" Type="http://schemas.openxmlformats.org/officeDocument/2006/relationships/audio" Target="../media/audio5.bin"/><Relationship Id="rId7" Type="http://schemas.openxmlformats.org/officeDocument/2006/relationships/audio" Target="../media/audio6.bin"/><Relationship Id="rId8" Type="http://schemas.openxmlformats.org/officeDocument/2006/relationships/audio" Target="../media/audio4.bin"/><Relationship Id="rId9" Type="http://schemas.openxmlformats.org/officeDocument/2006/relationships/image" Target="../media/image9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/>
              <a:t>Morgan’s Experimental Evidence: </a:t>
            </a:r>
            <a:r>
              <a:rPr lang="en-US" i="1"/>
              <a:t>Scientific Inquiry</a:t>
            </a:r>
            <a:endParaRPr lang="en-US" i="1">
              <a:solidFill>
                <a:schemeClr val="tx1"/>
              </a:solidFill>
            </a:endParaRP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6850" y="1171575"/>
            <a:ext cx="8534400" cy="3225800"/>
          </a:xfrm>
        </p:spPr>
        <p:txBody>
          <a:bodyPr/>
          <a:lstStyle/>
          <a:p>
            <a:r>
              <a:rPr lang="en-US" sz="3000"/>
              <a:t>The first solid evidence associating a specific gene with a specific chromosome came from Thomas Hunt Morgan, an embryologist</a:t>
            </a:r>
          </a:p>
          <a:p>
            <a:r>
              <a:rPr lang="en-US" sz="3000"/>
              <a:t>Morgan’s experiments with fruit flies provided convincing evidence that chromosomes are the location of Mendel’s heritable factors</a:t>
            </a:r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304800" y="1171575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132444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Genes on sex chromosomes</a:t>
            </a:r>
          </a:p>
        </p:txBody>
      </p:sp>
      <p:sp>
        <p:nvSpPr>
          <p:cNvPr id="504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63538" y="1041400"/>
            <a:ext cx="8424862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 chromosome</a:t>
            </a:r>
          </a:p>
          <a:p>
            <a:pPr lvl="1"/>
            <a:r>
              <a:rPr lang="en-US" dirty="0"/>
              <a:t>few genes other than </a:t>
            </a:r>
            <a:r>
              <a:rPr lang="en-US" u="sng" dirty="0">
                <a:solidFill>
                  <a:srgbClr val="CC0000"/>
                </a:solidFill>
              </a:rPr>
              <a:t>SRY</a:t>
            </a:r>
            <a:endParaRPr lang="en-US" dirty="0"/>
          </a:p>
          <a:p>
            <a:pPr lvl="2"/>
            <a:r>
              <a:rPr lang="en-US" sz="2800" dirty="0"/>
              <a:t>sex-determining </a:t>
            </a:r>
            <a:r>
              <a:rPr lang="en-US" sz="2800" dirty="0" smtClean="0"/>
              <a:t>region:  master </a:t>
            </a:r>
            <a:r>
              <a:rPr lang="en-US" sz="2800" dirty="0"/>
              <a:t>regulator for maleness</a:t>
            </a:r>
          </a:p>
          <a:p>
            <a:pPr lvl="2"/>
            <a:r>
              <a:rPr lang="en-US" sz="2800" dirty="0"/>
              <a:t>turns on genes for production of male hormones</a:t>
            </a:r>
          </a:p>
          <a:p>
            <a:pPr lvl="3"/>
            <a:r>
              <a:rPr lang="en-US" sz="2800" dirty="0"/>
              <a:t>many effects = </a:t>
            </a:r>
            <a:r>
              <a:rPr lang="en-US" sz="2800" dirty="0" err="1"/>
              <a:t>pleiotropy</a:t>
            </a:r>
            <a:r>
              <a:rPr lang="en-US" sz="2800" i="1" dirty="0"/>
              <a:t>!</a:t>
            </a:r>
            <a:endParaRPr lang="en-US" sz="2800" dirty="0"/>
          </a:p>
          <a:p>
            <a:r>
              <a:rPr lang="en-US" sz="2800" dirty="0"/>
              <a:t>X chromosome</a:t>
            </a:r>
          </a:p>
          <a:p>
            <a:pPr lvl="1"/>
            <a:r>
              <a:rPr lang="en-US" dirty="0"/>
              <a:t>other genes/traits beyond sex determination</a:t>
            </a:r>
          </a:p>
          <a:p>
            <a:pPr lvl="2"/>
            <a:r>
              <a:rPr lang="en-US" sz="2800" dirty="0"/>
              <a:t>mutations:</a:t>
            </a:r>
            <a:endParaRPr lang="en-US" sz="2800" dirty="0" smtClean="0"/>
          </a:p>
          <a:p>
            <a:pPr lvl="3"/>
            <a:r>
              <a:rPr lang="en-US" sz="2800" dirty="0" smtClean="0"/>
              <a:t>Hemophilia, </a:t>
            </a:r>
            <a:r>
              <a:rPr lang="en-US" sz="2800" dirty="0" err="1" smtClean="0"/>
              <a:t>Duchenne</a:t>
            </a:r>
            <a:r>
              <a:rPr lang="en-US" sz="2800" dirty="0" smtClean="0"/>
              <a:t> </a:t>
            </a:r>
            <a:r>
              <a:rPr lang="en-US" sz="2800" dirty="0"/>
              <a:t>muscular </a:t>
            </a:r>
            <a:r>
              <a:rPr lang="en-US" sz="2800" dirty="0" smtClean="0"/>
              <a:t>dystrophy, color</a:t>
            </a:r>
            <a:r>
              <a:rPr lang="en-US" sz="2800" dirty="0"/>
              <a:t>-blindness</a:t>
            </a:r>
          </a:p>
        </p:txBody>
      </p:sp>
    </p:spTree>
    <p:extLst>
      <p:ext uri="{BB962C8B-B14F-4D97-AF65-F5344CB8AC3E}">
        <p14:creationId xmlns:p14="http://schemas.microsoft.com/office/powerpoint/2010/main" val="1993283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61975" y="1371600"/>
            <a:ext cx="3248025" cy="4648200"/>
          </a:xfrm>
        </p:spPr>
        <p:txBody>
          <a:bodyPr/>
          <a:lstStyle/>
          <a:p>
            <a:r>
              <a:rPr lang="en-US"/>
              <a:t>Sex-linked</a:t>
            </a:r>
          </a:p>
          <a:p>
            <a:pPr lvl="1"/>
            <a:r>
              <a:rPr lang="en-US"/>
              <a:t>usually means</a:t>
            </a:r>
            <a:br>
              <a:rPr lang="en-US"/>
            </a:br>
            <a:r>
              <a:rPr lang="en-US"/>
              <a:t>“</a:t>
            </a:r>
            <a:r>
              <a:rPr lang="en-US" u="sng">
                <a:solidFill>
                  <a:srgbClr val="CC0000"/>
                </a:solidFill>
              </a:rPr>
              <a:t>X-linked</a:t>
            </a:r>
            <a:r>
              <a:rPr lang="en-US"/>
              <a:t>”</a:t>
            </a:r>
          </a:p>
          <a:p>
            <a:pPr lvl="1"/>
            <a:r>
              <a:rPr lang="en-US"/>
              <a:t>more than </a:t>
            </a:r>
            <a:br>
              <a:rPr lang="en-US"/>
            </a:br>
            <a:r>
              <a:rPr lang="en-US"/>
              <a:t>60 diseases traced to genes on X chromosome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83000" y="466725"/>
            <a:ext cx="5381625" cy="6308725"/>
            <a:chOff x="1186" y="174"/>
            <a:chExt cx="3390" cy="3974"/>
          </a:xfrm>
        </p:grpSpPr>
        <p:pic>
          <p:nvPicPr>
            <p:cNvPr id="506884" name="Picture 4" descr="13_33"/>
            <p:cNvPicPr>
              <a:picLocks noChangeAspect="1" noChangeArrowheads="1"/>
            </p:cNvPicPr>
            <p:nvPr/>
          </p:nvPicPr>
          <p:blipFill>
            <a:blip r:embed="rId3"/>
            <a:srcRect l="17999" r="17999"/>
            <a:stretch>
              <a:fillRect/>
            </a:stretch>
          </p:blipFill>
          <p:spPr bwMode="auto">
            <a:xfrm>
              <a:off x="1186" y="174"/>
              <a:ext cx="3390" cy="3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06885" name="Rectangle 5"/>
            <p:cNvSpPr>
              <a:spLocks noChangeArrowheads="1"/>
            </p:cNvSpPr>
            <p:nvPr/>
          </p:nvSpPr>
          <p:spPr bwMode="auto">
            <a:xfrm>
              <a:off x="1377" y="850"/>
              <a:ext cx="1174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Duchenne muscular dystrophy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Becker muscular dystrophy</a:t>
              </a:r>
              <a:endParaRPr lang="en-US" sz="1000" b="1"/>
            </a:p>
          </p:txBody>
        </p:sp>
        <p:sp>
          <p:nvSpPr>
            <p:cNvPr id="506886" name="Rectangle 6"/>
            <p:cNvSpPr>
              <a:spLocks noChangeArrowheads="1"/>
            </p:cNvSpPr>
            <p:nvPr/>
          </p:nvSpPr>
          <p:spPr bwMode="auto">
            <a:xfrm>
              <a:off x="3146" y="284"/>
              <a:ext cx="1423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Ichthyosis,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Placental steroid sulfatase deficiency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Kallmann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Chondrodysplasia punctata,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     X-linked recessive</a:t>
              </a:r>
              <a:endParaRPr lang="en-US" sz="1000" b="1"/>
            </a:p>
          </p:txBody>
        </p:sp>
        <p:sp>
          <p:nvSpPr>
            <p:cNvPr id="506887" name="Rectangle 7"/>
            <p:cNvSpPr>
              <a:spLocks noChangeArrowheads="1"/>
            </p:cNvSpPr>
            <p:nvPr/>
          </p:nvSpPr>
          <p:spPr bwMode="auto">
            <a:xfrm>
              <a:off x="3146" y="712"/>
              <a:ext cx="1040" cy="3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Hypophosphatemia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Aicardi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Hypomagnesemia,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Ocular albinism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Retinoschisis</a:t>
              </a:r>
              <a:endParaRPr lang="en-US" sz="1000" b="1"/>
            </a:p>
          </p:txBody>
        </p:sp>
        <p:sp>
          <p:nvSpPr>
            <p:cNvPr id="506888" name="Rectangle 8"/>
            <p:cNvSpPr>
              <a:spLocks noChangeArrowheads="1"/>
            </p:cNvSpPr>
            <p:nvPr/>
          </p:nvSpPr>
          <p:spPr bwMode="auto">
            <a:xfrm>
              <a:off x="3146" y="1163"/>
              <a:ext cx="100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Adrenal hypoplasia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Glycerol kinase deficiency</a:t>
              </a:r>
              <a:endParaRPr lang="en-US" sz="1000" b="1"/>
            </a:p>
          </p:txBody>
        </p:sp>
        <p:sp>
          <p:nvSpPr>
            <p:cNvPr id="506889" name="Rectangle 9"/>
            <p:cNvSpPr>
              <a:spLocks noChangeArrowheads="1"/>
            </p:cNvSpPr>
            <p:nvPr/>
          </p:nvSpPr>
          <p:spPr bwMode="auto">
            <a:xfrm>
              <a:off x="3146" y="1577"/>
              <a:ext cx="9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Incontinentia pigmenti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Wiskott-Aldrich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Menkes syndrome</a:t>
              </a:r>
              <a:endParaRPr lang="en-US" sz="1000" b="1"/>
            </a:p>
          </p:txBody>
        </p:sp>
        <p:sp>
          <p:nvSpPr>
            <p:cNvPr id="506890" name="Rectangle 10"/>
            <p:cNvSpPr>
              <a:spLocks noChangeArrowheads="1"/>
            </p:cNvSpPr>
            <p:nvPr/>
          </p:nvSpPr>
          <p:spPr bwMode="auto">
            <a:xfrm>
              <a:off x="3146" y="2004"/>
              <a:ext cx="1244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Charcot-Marie-Tooth neuropathy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Choroideremia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Cleft palate,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Spastic paraplegia, X-linked,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     uncomplicated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Deafness with stapes fixation</a:t>
              </a:r>
              <a:endParaRPr lang="en-US" sz="1000" b="1"/>
            </a:p>
          </p:txBody>
        </p:sp>
        <p:sp>
          <p:nvSpPr>
            <p:cNvPr id="506891" name="Rectangle 11"/>
            <p:cNvSpPr>
              <a:spLocks noChangeArrowheads="1"/>
            </p:cNvSpPr>
            <p:nvPr/>
          </p:nvSpPr>
          <p:spPr bwMode="auto">
            <a:xfrm>
              <a:off x="3146" y="2501"/>
              <a:ext cx="70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PRPS-related gout</a:t>
              </a:r>
              <a:endParaRPr lang="en-US" sz="1000" b="1"/>
            </a:p>
          </p:txBody>
        </p:sp>
        <p:sp>
          <p:nvSpPr>
            <p:cNvPr id="506892" name="Rectangle 12"/>
            <p:cNvSpPr>
              <a:spLocks noChangeArrowheads="1"/>
            </p:cNvSpPr>
            <p:nvPr/>
          </p:nvSpPr>
          <p:spPr bwMode="auto">
            <a:xfrm>
              <a:off x="3146" y="2640"/>
              <a:ext cx="609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Lowe syndrome</a:t>
              </a:r>
              <a:endParaRPr lang="en-US" sz="1000" b="1"/>
            </a:p>
          </p:txBody>
        </p:sp>
        <p:sp>
          <p:nvSpPr>
            <p:cNvPr id="506893" name="Rectangle 13"/>
            <p:cNvSpPr>
              <a:spLocks noChangeArrowheads="1"/>
            </p:cNvSpPr>
            <p:nvPr/>
          </p:nvSpPr>
          <p:spPr bwMode="auto">
            <a:xfrm>
              <a:off x="3146" y="2789"/>
              <a:ext cx="9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Lesch-Nyhan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HPRT-related gout</a:t>
              </a:r>
              <a:endParaRPr lang="en-US" sz="1000" b="1"/>
            </a:p>
          </p:txBody>
        </p:sp>
        <p:sp>
          <p:nvSpPr>
            <p:cNvPr id="506894" name="Rectangle 14"/>
            <p:cNvSpPr>
              <a:spLocks noChangeArrowheads="1"/>
            </p:cNvSpPr>
            <p:nvPr/>
          </p:nvSpPr>
          <p:spPr bwMode="auto">
            <a:xfrm>
              <a:off x="3146" y="2980"/>
              <a:ext cx="66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Hunter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Hemophilia B</a:t>
              </a:r>
              <a:endParaRPr lang="en-US" sz="1000" b="1"/>
            </a:p>
          </p:txBody>
        </p:sp>
        <p:sp>
          <p:nvSpPr>
            <p:cNvPr id="506895" name="Rectangle 15"/>
            <p:cNvSpPr>
              <a:spLocks noChangeArrowheads="1"/>
            </p:cNvSpPr>
            <p:nvPr/>
          </p:nvSpPr>
          <p:spPr bwMode="auto">
            <a:xfrm>
              <a:off x="3146" y="3147"/>
              <a:ext cx="1378" cy="1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Hemophilia 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G6PD deficiency: favism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Drug-sensitive anemia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Chronic hemolytic anemia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Manic-depressive illness, X-linked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Colorblindness, (several forms)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Dyskeratosis congenita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TKCR syndrome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Adrenoleukodystrophy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Adrenomyeloneuropathy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Emery-Dreifuss muscular dystrophy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Diabetes insipidus, renal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Myotubular myopathy, X-linked</a:t>
              </a:r>
              <a:endParaRPr lang="en-US" sz="1000" b="1"/>
            </a:p>
          </p:txBody>
        </p:sp>
        <p:sp>
          <p:nvSpPr>
            <p:cNvPr id="506896" name="Rectangle 16"/>
            <p:cNvSpPr>
              <a:spLocks noChangeArrowheads="1"/>
            </p:cNvSpPr>
            <p:nvPr/>
          </p:nvSpPr>
          <p:spPr bwMode="auto">
            <a:xfrm>
              <a:off x="3146" y="1880"/>
              <a:ext cx="862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Androgen insensitivity</a:t>
              </a:r>
              <a:endParaRPr lang="en-US" sz="1000" b="1"/>
            </a:p>
          </p:txBody>
        </p:sp>
        <p:sp>
          <p:nvSpPr>
            <p:cNvPr id="506897" name="Rectangle 17"/>
            <p:cNvSpPr>
              <a:spLocks noChangeArrowheads="1"/>
            </p:cNvSpPr>
            <p:nvPr/>
          </p:nvSpPr>
          <p:spPr bwMode="auto">
            <a:xfrm>
              <a:off x="1331" y="1080"/>
              <a:ext cx="1219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Chronic granulomatous disease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Retinitis pigmentosa-3</a:t>
              </a:r>
              <a:endParaRPr lang="en-US" sz="1000" b="1"/>
            </a:p>
          </p:txBody>
        </p:sp>
        <p:sp>
          <p:nvSpPr>
            <p:cNvPr id="506898" name="Rectangle 18"/>
            <p:cNvSpPr>
              <a:spLocks noChangeArrowheads="1"/>
            </p:cNvSpPr>
            <p:nvPr/>
          </p:nvSpPr>
          <p:spPr bwMode="auto">
            <a:xfrm>
              <a:off x="1692" y="1296"/>
              <a:ext cx="858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Norrie disease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Retinitis pigmentosa-2</a:t>
              </a:r>
              <a:endParaRPr lang="en-US" sz="1000" b="1"/>
            </a:p>
          </p:txBody>
        </p:sp>
        <p:sp>
          <p:nvSpPr>
            <p:cNvPr id="506899" name="Rectangle 19"/>
            <p:cNvSpPr>
              <a:spLocks noChangeArrowheads="1"/>
            </p:cNvSpPr>
            <p:nvPr/>
          </p:nvSpPr>
          <p:spPr bwMode="auto">
            <a:xfrm>
              <a:off x="1269" y="1960"/>
              <a:ext cx="1281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Sideroblastic anemia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Aarskog-Scott syndrome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PGK deficiency hemolytic anemia</a:t>
              </a:r>
              <a:endParaRPr lang="en-US" sz="1000" b="1"/>
            </a:p>
            <a:p>
              <a:pPr algn="r" eaLnBrk="1" hangingPunct="1">
                <a:lnSpc>
                  <a:spcPct val="85000"/>
                </a:lnSpc>
              </a:pPr>
              <a:endParaRPr lang="en-US" sz="1000" b="1"/>
            </a:p>
            <a:p>
              <a:pPr algn="r" eaLnBrk="1" hangingPunct="1">
                <a:lnSpc>
                  <a:spcPct val="85000"/>
                </a:lnSpc>
              </a:pPr>
              <a:endParaRPr lang="en-US" sz="1000" b="1"/>
            </a:p>
          </p:txBody>
        </p:sp>
        <p:sp>
          <p:nvSpPr>
            <p:cNvPr id="506900" name="Rectangle 20"/>
            <p:cNvSpPr>
              <a:spLocks noChangeArrowheads="1"/>
            </p:cNvSpPr>
            <p:nvPr/>
          </p:nvSpPr>
          <p:spPr bwMode="auto">
            <a:xfrm>
              <a:off x="1253" y="2293"/>
              <a:ext cx="123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Anhidrotic ectodermal dysplasia</a:t>
              </a:r>
              <a:endParaRPr lang="en-US" sz="1000" b="1"/>
            </a:p>
          </p:txBody>
        </p:sp>
        <p:sp>
          <p:nvSpPr>
            <p:cNvPr id="506901" name="Rectangle 21"/>
            <p:cNvSpPr>
              <a:spLocks noChangeArrowheads="1"/>
            </p:cNvSpPr>
            <p:nvPr/>
          </p:nvSpPr>
          <p:spPr bwMode="auto">
            <a:xfrm>
              <a:off x="1718" y="2449"/>
              <a:ext cx="832" cy="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Agammaglobulinemia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Kennedy disease</a:t>
              </a:r>
              <a:endParaRPr lang="en-US" sz="1000" b="1"/>
            </a:p>
          </p:txBody>
        </p:sp>
        <p:sp>
          <p:nvSpPr>
            <p:cNvPr id="506902" name="Rectangle 22"/>
            <p:cNvSpPr>
              <a:spLocks noChangeArrowheads="1"/>
            </p:cNvSpPr>
            <p:nvPr/>
          </p:nvSpPr>
          <p:spPr bwMode="auto">
            <a:xfrm>
              <a:off x="1398" y="2659"/>
              <a:ext cx="1152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Pelizaeus-Merzbacher disease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Alport syndrome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Fabry disease</a:t>
              </a:r>
              <a:endParaRPr lang="en-US" sz="1000" b="1"/>
            </a:p>
          </p:txBody>
        </p:sp>
        <p:sp>
          <p:nvSpPr>
            <p:cNvPr id="506903" name="Rectangle 23"/>
            <p:cNvSpPr>
              <a:spLocks noChangeArrowheads="1"/>
            </p:cNvSpPr>
            <p:nvPr/>
          </p:nvSpPr>
          <p:spPr bwMode="auto">
            <a:xfrm>
              <a:off x="1372" y="3358"/>
              <a:ext cx="1116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Albinism-deafness syndrome</a:t>
              </a:r>
              <a:endParaRPr lang="en-US" sz="1000" b="1"/>
            </a:p>
          </p:txBody>
        </p:sp>
        <p:sp>
          <p:nvSpPr>
            <p:cNvPr id="506904" name="Rectangle 24"/>
            <p:cNvSpPr>
              <a:spLocks noChangeArrowheads="1"/>
            </p:cNvSpPr>
            <p:nvPr/>
          </p:nvSpPr>
          <p:spPr bwMode="auto">
            <a:xfrm>
              <a:off x="1740" y="3513"/>
              <a:ext cx="747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Fragile-X syndrome</a:t>
              </a:r>
              <a:endParaRPr lang="en-US" sz="1000" b="1"/>
            </a:p>
          </p:txBody>
        </p:sp>
        <p:sp>
          <p:nvSpPr>
            <p:cNvPr id="506905" name="Rectangle 25"/>
            <p:cNvSpPr>
              <a:spLocks noChangeArrowheads="1"/>
            </p:cNvSpPr>
            <p:nvPr/>
          </p:nvSpPr>
          <p:spPr bwMode="auto">
            <a:xfrm>
              <a:off x="1376" y="2978"/>
              <a:ext cx="1174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Immunodeficiency, X-linked,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with hyper IgM</a:t>
              </a:r>
            </a:p>
            <a:p>
              <a:pPr algn="r" eaLnBrk="1" hangingPunct="1">
                <a:lnSpc>
                  <a:spcPct val="85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Lymphoproliferative syndrome</a:t>
              </a:r>
              <a:endParaRPr lang="en-US" sz="1000" b="1"/>
            </a:p>
          </p:txBody>
        </p:sp>
        <p:sp>
          <p:nvSpPr>
            <p:cNvPr id="506906" name="Rectangle 26"/>
            <p:cNvSpPr>
              <a:spLocks noChangeArrowheads="1"/>
            </p:cNvSpPr>
            <p:nvPr/>
          </p:nvSpPr>
          <p:spPr bwMode="auto">
            <a:xfrm>
              <a:off x="3146" y="1357"/>
              <a:ext cx="10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Ornithine transcarbamylase</a:t>
              </a:r>
            </a:p>
            <a:p>
              <a:pPr algn="l" eaLnBrk="1" hangingPunct="1">
                <a:lnSpc>
                  <a:spcPct val="80000"/>
                </a:lnSpc>
              </a:pPr>
              <a:r>
                <a:rPr lang="en-US" sz="1000" b="1">
                  <a:solidFill>
                    <a:srgbClr val="000000"/>
                  </a:solidFill>
                </a:rPr>
                <a:t>     deficiency</a:t>
              </a:r>
              <a:endParaRPr lang="en-US" sz="1000" b="1"/>
            </a:p>
          </p:txBody>
        </p:sp>
        <p:sp>
          <p:nvSpPr>
            <p:cNvPr id="506907" name="Line 27"/>
            <p:cNvSpPr>
              <a:spLocks noChangeShapeType="1"/>
            </p:cNvSpPr>
            <p:nvPr/>
          </p:nvSpPr>
          <p:spPr bwMode="auto">
            <a:xfrm>
              <a:off x="2647" y="110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8" name="Line 28"/>
            <p:cNvSpPr>
              <a:spLocks noChangeShapeType="1"/>
            </p:cNvSpPr>
            <p:nvPr/>
          </p:nvSpPr>
          <p:spPr bwMode="auto">
            <a:xfrm flipV="1">
              <a:off x="2647" y="1106"/>
              <a:ext cx="1" cy="1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09" name="Line 29"/>
            <p:cNvSpPr>
              <a:spLocks noChangeShapeType="1"/>
            </p:cNvSpPr>
            <p:nvPr/>
          </p:nvSpPr>
          <p:spPr bwMode="auto">
            <a:xfrm flipH="1">
              <a:off x="2647" y="1279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0" name="Line 30"/>
            <p:cNvSpPr>
              <a:spLocks noChangeShapeType="1"/>
            </p:cNvSpPr>
            <p:nvPr/>
          </p:nvSpPr>
          <p:spPr bwMode="auto">
            <a:xfrm>
              <a:off x="2647" y="1337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1" name="Line 31"/>
            <p:cNvSpPr>
              <a:spLocks noChangeShapeType="1"/>
            </p:cNvSpPr>
            <p:nvPr/>
          </p:nvSpPr>
          <p:spPr bwMode="auto">
            <a:xfrm flipV="1">
              <a:off x="2647" y="1337"/>
              <a:ext cx="1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2" name="Line 32"/>
            <p:cNvSpPr>
              <a:spLocks noChangeShapeType="1"/>
            </p:cNvSpPr>
            <p:nvPr/>
          </p:nvSpPr>
          <p:spPr bwMode="auto">
            <a:xfrm flipH="1">
              <a:off x="2647" y="142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3" name="Line 33"/>
            <p:cNvSpPr>
              <a:spLocks noChangeShapeType="1"/>
            </p:cNvSpPr>
            <p:nvPr/>
          </p:nvSpPr>
          <p:spPr bwMode="auto">
            <a:xfrm>
              <a:off x="2647" y="198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4" name="Line 34"/>
            <p:cNvSpPr>
              <a:spLocks noChangeShapeType="1"/>
            </p:cNvSpPr>
            <p:nvPr/>
          </p:nvSpPr>
          <p:spPr bwMode="auto">
            <a:xfrm flipV="1">
              <a:off x="2647" y="1981"/>
              <a:ext cx="1" cy="1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5" name="Line 35"/>
            <p:cNvSpPr>
              <a:spLocks noChangeShapeType="1"/>
            </p:cNvSpPr>
            <p:nvPr/>
          </p:nvSpPr>
          <p:spPr bwMode="auto">
            <a:xfrm flipH="1">
              <a:off x="2647" y="2171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6" name="Line 36"/>
            <p:cNvSpPr>
              <a:spLocks noChangeShapeType="1"/>
            </p:cNvSpPr>
            <p:nvPr/>
          </p:nvSpPr>
          <p:spPr bwMode="auto">
            <a:xfrm>
              <a:off x="2647" y="2188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7" name="Line 37"/>
            <p:cNvSpPr>
              <a:spLocks noChangeShapeType="1"/>
            </p:cNvSpPr>
            <p:nvPr/>
          </p:nvSpPr>
          <p:spPr bwMode="auto">
            <a:xfrm flipV="1">
              <a:off x="2647" y="2188"/>
              <a:ext cx="1" cy="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8" name="Line 38"/>
            <p:cNvSpPr>
              <a:spLocks noChangeShapeType="1"/>
            </p:cNvSpPr>
            <p:nvPr/>
          </p:nvSpPr>
          <p:spPr bwMode="auto">
            <a:xfrm flipH="1">
              <a:off x="2647" y="257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19" name="Line 39"/>
            <p:cNvSpPr>
              <a:spLocks noChangeShapeType="1"/>
            </p:cNvSpPr>
            <p:nvPr/>
          </p:nvSpPr>
          <p:spPr bwMode="auto">
            <a:xfrm>
              <a:off x="2647" y="2865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0" name="Line 40"/>
            <p:cNvSpPr>
              <a:spLocks noChangeShapeType="1"/>
            </p:cNvSpPr>
            <p:nvPr/>
          </p:nvSpPr>
          <p:spPr bwMode="auto">
            <a:xfrm flipV="1">
              <a:off x="2647" y="2865"/>
              <a:ext cx="1" cy="4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1" name="Line 41"/>
            <p:cNvSpPr>
              <a:spLocks noChangeShapeType="1"/>
            </p:cNvSpPr>
            <p:nvPr/>
          </p:nvSpPr>
          <p:spPr bwMode="auto">
            <a:xfrm flipH="1">
              <a:off x="2647" y="3328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2" name="Line 42"/>
            <p:cNvSpPr>
              <a:spLocks noChangeShapeType="1"/>
            </p:cNvSpPr>
            <p:nvPr/>
          </p:nvSpPr>
          <p:spPr bwMode="auto">
            <a:xfrm>
              <a:off x="2647" y="2593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3" name="Line 43"/>
            <p:cNvSpPr>
              <a:spLocks noChangeShapeType="1"/>
            </p:cNvSpPr>
            <p:nvPr/>
          </p:nvSpPr>
          <p:spPr bwMode="auto">
            <a:xfrm flipV="1">
              <a:off x="2647" y="2593"/>
              <a:ext cx="1" cy="1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4" name="Line 44"/>
            <p:cNvSpPr>
              <a:spLocks noChangeShapeType="1"/>
            </p:cNvSpPr>
            <p:nvPr/>
          </p:nvSpPr>
          <p:spPr bwMode="auto">
            <a:xfrm flipH="1">
              <a:off x="2647" y="2716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5" name="Line 45"/>
            <p:cNvSpPr>
              <a:spLocks noChangeShapeType="1"/>
            </p:cNvSpPr>
            <p:nvPr/>
          </p:nvSpPr>
          <p:spPr bwMode="auto">
            <a:xfrm>
              <a:off x="2581" y="3229"/>
              <a:ext cx="4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6" name="Line 46"/>
            <p:cNvSpPr>
              <a:spLocks noChangeShapeType="1"/>
            </p:cNvSpPr>
            <p:nvPr/>
          </p:nvSpPr>
          <p:spPr bwMode="auto">
            <a:xfrm flipV="1">
              <a:off x="2581" y="3229"/>
              <a:ext cx="1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7" name="Line 47"/>
            <p:cNvSpPr>
              <a:spLocks noChangeShapeType="1"/>
            </p:cNvSpPr>
            <p:nvPr/>
          </p:nvSpPr>
          <p:spPr bwMode="auto">
            <a:xfrm flipH="1">
              <a:off x="2581" y="3394"/>
              <a:ext cx="107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8" name="Line 48"/>
            <p:cNvSpPr>
              <a:spLocks noChangeShapeType="1"/>
            </p:cNvSpPr>
            <p:nvPr/>
          </p:nvSpPr>
          <p:spPr bwMode="auto">
            <a:xfrm flipH="1">
              <a:off x="2523" y="3534"/>
              <a:ext cx="16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29" name="Line 49"/>
            <p:cNvSpPr>
              <a:spLocks noChangeShapeType="1"/>
            </p:cNvSpPr>
            <p:nvPr/>
          </p:nvSpPr>
          <p:spPr bwMode="auto">
            <a:xfrm flipH="1">
              <a:off x="2523" y="3088"/>
              <a:ext cx="1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0" name="Line 50"/>
            <p:cNvSpPr>
              <a:spLocks noChangeShapeType="1"/>
            </p:cNvSpPr>
            <p:nvPr/>
          </p:nvSpPr>
          <p:spPr bwMode="auto">
            <a:xfrm flipH="1">
              <a:off x="2523" y="2097"/>
              <a:ext cx="1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1" name="Line 51"/>
            <p:cNvSpPr>
              <a:spLocks noChangeShapeType="1"/>
            </p:cNvSpPr>
            <p:nvPr/>
          </p:nvSpPr>
          <p:spPr bwMode="auto">
            <a:xfrm flipH="1">
              <a:off x="2523" y="2683"/>
              <a:ext cx="124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2" name="Line 52"/>
            <p:cNvSpPr>
              <a:spLocks noChangeShapeType="1"/>
            </p:cNvSpPr>
            <p:nvPr/>
          </p:nvSpPr>
          <p:spPr bwMode="auto">
            <a:xfrm flipH="1">
              <a:off x="2523" y="2469"/>
              <a:ext cx="5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3" name="Line 53"/>
            <p:cNvSpPr>
              <a:spLocks noChangeShapeType="1"/>
            </p:cNvSpPr>
            <p:nvPr/>
          </p:nvSpPr>
          <p:spPr bwMode="auto">
            <a:xfrm flipH="1" flipV="1">
              <a:off x="2523" y="1155"/>
              <a:ext cx="124" cy="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4" name="Line 54"/>
            <p:cNvSpPr>
              <a:spLocks noChangeShapeType="1"/>
            </p:cNvSpPr>
            <p:nvPr/>
          </p:nvSpPr>
          <p:spPr bwMode="auto">
            <a:xfrm flipH="1">
              <a:off x="2523" y="1387"/>
              <a:ext cx="12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5" name="Line 55"/>
            <p:cNvSpPr>
              <a:spLocks noChangeShapeType="1"/>
            </p:cNvSpPr>
            <p:nvPr/>
          </p:nvSpPr>
          <p:spPr bwMode="auto">
            <a:xfrm flipH="1">
              <a:off x="2523" y="2204"/>
              <a:ext cx="124" cy="12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6" name="Line 56"/>
            <p:cNvSpPr>
              <a:spLocks noChangeShapeType="1"/>
            </p:cNvSpPr>
            <p:nvPr/>
          </p:nvSpPr>
          <p:spPr bwMode="auto">
            <a:xfrm flipH="1">
              <a:off x="2530" y="3319"/>
              <a:ext cx="50" cy="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7" name="Line 57"/>
            <p:cNvSpPr>
              <a:spLocks noChangeShapeType="1"/>
            </p:cNvSpPr>
            <p:nvPr/>
          </p:nvSpPr>
          <p:spPr bwMode="auto">
            <a:xfrm flipH="1" flipV="1">
              <a:off x="2523" y="932"/>
              <a:ext cx="190" cy="2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8" name="Line 58"/>
            <p:cNvSpPr>
              <a:spLocks noChangeShapeType="1"/>
            </p:cNvSpPr>
            <p:nvPr/>
          </p:nvSpPr>
          <p:spPr bwMode="auto">
            <a:xfrm flipH="1">
              <a:off x="2919" y="3542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39" name="Line 59"/>
            <p:cNvSpPr>
              <a:spLocks noChangeShapeType="1"/>
            </p:cNvSpPr>
            <p:nvPr/>
          </p:nvSpPr>
          <p:spPr bwMode="auto">
            <a:xfrm flipV="1">
              <a:off x="2961" y="3542"/>
              <a:ext cx="1" cy="14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0" name="Line 60"/>
            <p:cNvSpPr>
              <a:spLocks noChangeShapeType="1"/>
            </p:cNvSpPr>
            <p:nvPr/>
          </p:nvSpPr>
          <p:spPr bwMode="auto">
            <a:xfrm flipH="1">
              <a:off x="2919" y="3336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1" name="Line 61"/>
            <p:cNvSpPr>
              <a:spLocks noChangeShapeType="1"/>
            </p:cNvSpPr>
            <p:nvPr/>
          </p:nvSpPr>
          <p:spPr bwMode="auto">
            <a:xfrm flipV="1">
              <a:off x="2961" y="3336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2" name="Line 62"/>
            <p:cNvSpPr>
              <a:spLocks noChangeShapeType="1"/>
            </p:cNvSpPr>
            <p:nvPr/>
          </p:nvSpPr>
          <p:spPr bwMode="auto">
            <a:xfrm>
              <a:off x="2919" y="3518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3" name="Line 63"/>
            <p:cNvSpPr>
              <a:spLocks noChangeShapeType="1"/>
            </p:cNvSpPr>
            <p:nvPr/>
          </p:nvSpPr>
          <p:spPr bwMode="auto">
            <a:xfrm flipH="1">
              <a:off x="2919" y="318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4" name="Line 64"/>
            <p:cNvSpPr>
              <a:spLocks noChangeShapeType="1"/>
            </p:cNvSpPr>
            <p:nvPr/>
          </p:nvSpPr>
          <p:spPr bwMode="auto">
            <a:xfrm flipV="1">
              <a:off x="2961" y="3187"/>
              <a:ext cx="1" cy="1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5" name="Line 65"/>
            <p:cNvSpPr>
              <a:spLocks noChangeShapeType="1"/>
            </p:cNvSpPr>
            <p:nvPr/>
          </p:nvSpPr>
          <p:spPr bwMode="auto">
            <a:xfrm>
              <a:off x="2919" y="331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6" name="Line 66"/>
            <p:cNvSpPr>
              <a:spLocks noChangeShapeType="1"/>
            </p:cNvSpPr>
            <p:nvPr/>
          </p:nvSpPr>
          <p:spPr bwMode="auto">
            <a:xfrm flipH="1">
              <a:off x="2919" y="298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7" name="Line 67"/>
            <p:cNvSpPr>
              <a:spLocks noChangeShapeType="1"/>
            </p:cNvSpPr>
            <p:nvPr/>
          </p:nvSpPr>
          <p:spPr bwMode="auto">
            <a:xfrm flipV="1">
              <a:off x="2961" y="2989"/>
              <a:ext cx="1" cy="1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8" name="Line 68"/>
            <p:cNvSpPr>
              <a:spLocks noChangeShapeType="1"/>
            </p:cNvSpPr>
            <p:nvPr/>
          </p:nvSpPr>
          <p:spPr bwMode="auto">
            <a:xfrm>
              <a:off x="2919" y="3171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49" name="Line 69"/>
            <p:cNvSpPr>
              <a:spLocks noChangeShapeType="1"/>
            </p:cNvSpPr>
            <p:nvPr/>
          </p:nvSpPr>
          <p:spPr bwMode="auto">
            <a:xfrm flipH="1">
              <a:off x="2919" y="2593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0" name="Line 70"/>
            <p:cNvSpPr>
              <a:spLocks noChangeShapeType="1"/>
            </p:cNvSpPr>
            <p:nvPr/>
          </p:nvSpPr>
          <p:spPr bwMode="auto">
            <a:xfrm flipV="1">
              <a:off x="2961" y="2593"/>
              <a:ext cx="1" cy="3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1" name="Line 71"/>
            <p:cNvSpPr>
              <a:spLocks noChangeShapeType="1"/>
            </p:cNvSpPr>
            <p:nvPr/>
          </p:nvSpPr>
          <p:spPr bwMode="auto">
            <a:xfrm>
              <a:off x="2919" y="2973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2" name="Line 72"/>
            <p:cNvSpPr>
              <a:spLocks noChangeShapeType="1"/>
            </p:cNvSpPr>
            <p:nvPr/>
          </p:nvSpPr>
          <p:spPr bwMode="auto">
            <a:xfrm flipH="1">
              <a:off x="2919" y="1990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3" name="Line 73"/>
            <p:cNvSpPr>
              <a:spLocks noChangeShapeType="1"/>
            </p:cNvSpPr>
            <p:nvPr/>
          </p:nvSpPr>
          <p:spPr bwMode="auto">
            <a:xfrm flipV="1">
              <a:off x="2961" y="1990"/>
              <a:ext cx="1" cy="58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4" name="Line 74"/>
            <p:cNvSpPr>
              <a:spLocks noChangeShapeType="1"/>
            </p:cNvSpPr>
            <p:nvPr/>
          </p:nvSpPr>
          <p:spPr bwMode="auto">
            <a:xfrm>
              <a:off x="2919" y="2572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5" name="Line 75"/>
            <p:cNvSpPr>
              <a:spLocks noChangeShapeType="1"/>
            </p:cNvSpPr>
            <p:nvPr/>
          </p:nvSpPr>
          <p:spPr bwMode="auto">
            <a:xfrm flipH="1">
              <a:off x="2919" y="170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6" name="Line 76"/>
            <p:cNvSpPr>
              <a:spLocks noChangeShapeType="1"/>
            </p:cNvSpPr>
            <p:nvPr/>
          </p:nvSpPr>
          <p:spPr bwMode="auto">
            <a:xfrm flipV="1">
              <a:off x="2961" y="1709"/>
              <a:ext cx="1" cy="2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7" name="Line 77"/>
            <p:cNvSpPr>
              <a:spLocks noChangeShapeType="1"/>
            </p:cNvSpPr>
            <p:nvPr/>
          </p:nvSpPr>
          <p:spPr bwMode="auto">
            <a:xfrm>
              <a:off x="2919" y="1973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8" name="Line 78"/>
            <p:cNvSpPr>
              <a:spLocks noChangeShapeType="1"/>
            </p:cNvSpPr>
            <p:nvPr/>
          </p:nvSpPr>
          <p:spPr bwMode="auto">
            <a:xfrm flipH="1">
              <a:off x="2919" y="1304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59" name="Line 79"/>
            <p:cNvSpPr>
              <a:spLocks noChangeShapeType="1"/>
            </p:cNvSpPr>
            <p:nvPr/>
          </p:nvSpPr>
          <p:spPr bwMode="auto">
            <a:xfrm flipV="1">
              <a:off x="2961" y="1304"/>
              <a:ext cx="1" cy="36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0" name="Line 80"/>
            <p:cNvSpPr>
              <a:spLocks noChangeShapeType="1"/>
            </p:cNvSpPr>
            <p:nvPr/>
          </p:nvSpPr>
          <p:spPr bwMode="auto">
            <a:xfrm>
              <a:off x="2919" y="166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1" name="Line 81"/>
            <p:cNvSpPr>
              <a:spLocks noChangeShapeType="1"/>
            </p:cNvSpPr>
            <p:nvPr/>
          </p:nvSpPr>
          <p:spPr bwMode="auto">
            <a:xfrm flipH="1">
              <a:off x="2919" y="119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2" name="Line 82"/>
            <p:cNvSpPr>
              <a:spLocks noChangeShapeType="1"/>
            </p:cNvSpPr>
            <p:nvPr/>
          </p:nvSpPr>
          <p:spPr bwMode="auto">
            <a:xfrm flipV="1">
              <a:off x="2961" y="1197"/>
              <a:ext cx="1" cy="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3" name="Line 83"/>
            <p:cNvSpPr>
              <a:spLocks noChangeShapeType="1"/>
            </p:cNvSpPr>
            <p:nvPr/>
          </p:nvSpPr>
          <p:spPr bwMode="auto">
            <a:xfrm>
              <a:off x="2919" y="1287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4" name="Line 84"/>
            <p:cNvSpPr>
              <a:spLocks noChangeShapeType="1"/>
            </p:cNvSpPr>
            <p:nvPr/>
          </p:nvSpPr>
          <p:spPr bwMode="auto">
            <a:xfrm flipH="1">
              <a:off x="2919" y="1089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5" name="Line 85"/>
            <p:cNvSpPr>
              <a:spLocks noChangeShapeType="1"/>
            </p:cNvSpPr>
            <p:nvPr/>
          </p:nvSpPr>
          <p:spPr bwMode="auto">
            <a:xfrm flipV="1">
              <a:off x="2961" y="1089"/>
              <a:ext cx="1" cy="9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6" name="Line 86"/>
            <p:cNvSpPr>
              <a:spLocks noChangeShapeType="1"/>
            </p:cNvSpPr>
            <p:nvPr/>
          </p:nvSpPr>
          <p:spPr bwMode="auto">
            <a:xfrm>
              <a:off x="2919" y="1180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7" name="Line 87"/>
            <p:cNvSpPr>
              <a:spLocks noChangeShapeType="1"/>
            </p:cNvSpPr>
            <p:nvPr/>
          </p:nvSpPr>
          <p:spPr bwMode="auto">
            <a:xfrm flipH="1">
              <a:off x="2853" y="693"/>
              <a:ext cx="10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8" name="Line 88"/>
            <p:cNvSpPr>
              <a:spLocks noChangeShapeType="1"/>
            </p:cNvSpPr>
            <p:nvPr/>
          </p:nvSpPr>
          <p:spPr bwMode="auto">
            <a:xfrm flipV="1">
              <a:off x="2961" y="693"/>
              <a:ext cx="1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69" name="Line 89"/>
            <p:cNvSpPr>
              <a:spLocks noChangeShapeType="1"/>
            </p:cNvSpPr>
            <p:nvPr/>
          </p:nvSpPr>
          <p:spPr bwMode="auto">
            <a:xfrm>
              <a:off x="2919" y="751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0" name="Line 90"/>
            <p:cNvSpPr>
              <a:spLocks noChangeShapeType="1"/>
            </p:cNvSpPr>
            <p:nvPr/>
          </p:nvSpPr>
          <p:spPr bwMode="auto">
            <a:xfrm flipH="1">
              <a:off x="2919" y="775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1" name="Line 91"/>
            <p:cNvSpPr>
              <a:spLocks noChangeShapeType="1"/>
            </p:cNvSpPr>
            <p:nvPr/>
          </p:nvSpPr>
          <p:spPr bwMode="auto">
            <a:xfrm flipV="1">
              <a:off x="2961" y="775"/>
              <a:ext cx="1" cy="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2" name="Line 92"/>
            <p:cNvSpPr>
              <a:spLocks noChangeShapeType="1"/>
            </p:cNvSpPr>
            <p:nvPr/>
          </p:nvSpPr>
          <p:spPr bwMode="auto">
            <a:xfrm>
              <a:off x="2919" y="1064"/>
              <a:ext cx="42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3" name="Line 93"/>
            <p:cNvSpPr>
              <a:spLocks noChangeShapeType="1"/>
            </p:cNvSpPr>
            <p:nvPr/>
          </p:nvSpPr>
          <p:spPr bwMode="auto">
            <a:xfrm>
              <a:off x="2961" y="3609"/>
              <a:ext cx="115" cy="1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4" name="Line 94"/>
            <p:cNvSpPr>
              <a:spLocks noChangeShapeType="1"/>
            </p:cNvSpPr>
            <p:nvPr/>
          </p:nvSpPr>
          <p:spPr bwMode="auto">
            <a:xfrm flipV="1">
              <a:off x="2961" y="3047"/>
              <a:ext cx="115" cy="3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5" name="Line 95"/>
            <p:cNvSpPr>
              <a:spLocks noChangeShapeType="1"/>
            </p:cNvSpPr>
            <p:nvPr/>
          </p:nvSpPr>
          <p:spPr bwMode="auto">
            <a:xfrm flipV="1">
              <a:off x="2961" y="2840"/>
              <a:ext cx="115" cy="4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6" name="Line 96"/>
            <p:cNvSpPr>
              <a:spLocks noChangeShapeType="1"/>
            </p:cNvSpPr>
            <p:nvPr/>
          </p:nvSpPr>
          <p:spPr bwMode="auto">
            <a:xfrm flipV="1">
              <a:off x="2961" y="2659"/>
              <a:ext cx="115" cy="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7" name="Line 97"/>
            <p:cNvSpPr>
              <a:spLocks noChangeShapeType="1"/>
            </p:cNvSpPr>
            <p:nvPr/>
          </p:nvSpPr>
          <p:spPr bwMode="auto">
            <a:xfrm flipV="1">
              <a:off x="2961" y="2510"/>
              <a:ext cx="115" cy="28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8" name="Line 98"/>
            <p:cNvSpPr>
              <a:spLocks noChangeShapeType="1"/>
            </p:cNvSpPr>
            <p:nvPr/>
          </p:nvSpPr>
          <p:spPr bwMode="auto">
            <a:xfrm flipV="1">
              <a:off x="2961" y="2188"/>
              <a:ext cx="115" cy="1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79" name="Line 99"/>
            <p:cNvSpPr>
              <a:spLocks noChangeShapeType="1"/>
            </p:cNvSpPr>
            <p:nvPr/>
          </p:nvSpPr>
          <p:spPr bwMode="auto">
            <a:xfrm>
              <a:off x="2961" y="1841"/>
              <a:ext cx="115" cy="6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0" name="Line 100"/>
            <p:cNvSpPr>
              <a:spLocks noChangeShapeType="1"/>
            </p:cNvSpPr>
            <p:nvPr/>
          </p:nvSpPr>
          <p:spPr bwMode="auto">
            <a:xfrm>
              <a:off x="2961" y="1486"/>
              <a:ext cx="115" cy="2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1" name="Line 101"/>
            <p:cNvSpPr>
              <a:spLocks noChangeShapeType="1"/>
            </p:cNvSpPr>
            <p:nvPr/>
          </p:nvSpPr>
          <p:spPr bwMode="auto">
            <a:xfrm>
              <a:off x="2961" y="1238"/>
              <a:ext cx="115" cy="21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2" name="Line 102"/>
            <p:cNvSpPr>
              <a:spLocks noChangeShapeType="1"/>
            </p:cNvSpPr>
            <p:nvPr/>
          </p:nvSpPr>
          <p:spPr bwMode="auto">
            <a:xfrm>
              <a:off x="2961" y="1131"/>
              <a:ext cx="115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3" name="Line 103"/>
            <p:cNvSpPr>
              <a:spLocks noChangeShapeType="1"/>
            </p:cNvSpPr>
            <p:nvPr/>
          </p:nvSpPr>
          <p:spPr bwMode="auto">
            <a:xfrm flipV="1">
              <a:off x="2961" y="908"/>
              <a:ext cx="115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4" name="Line 104"/>
            <p:cNvSpPr>
              <a:spLocks noChangeShapeType="1"/>
            </p:cNvSpPr>
            <p:nvPr/>
          </p:nvSpPr>
          <p:spPr bwMode="auto">
            <a:xfrm flipV="1">
              <a:off x="2961" y="478"/>
              <a:ext cx="115" cy="2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5" name="Line 105"/>
            <p:cNvSpPr>
              <a:spLocks noChangeShapeType="1"/>
            </p:cNvSpPr>
            <p:nvPr/>
          </p:nvSpPr>
          <p:spPr bwMode="auto">
            <a:xfrm>
              <a:off x="2579" y="2305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6" name="Line 106"/>
            <p:cNvSpPr>
              <a:spLocks noChangeShapeType="1"/>
            </p:cNvSpPr>
            <p:nvPr/>
          </p:nvSpPr>
          <p:spPr bwMode="auto">
            <a:xfrm>
              <a:off x="2579" y="2629"/>
              <a:ext cx="4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7" name="Line 107"/>
            <p:cNvSpPr>
              <a:spLocks noChangeShapeType="1"/>
            </p:cNvSpPr>
            <p:nvPr/>
          </p:nvSpPr>
          <p:spPr bwMode="auto">
            <a:xfrm flipV="1">
              <a:off x="2583" y="2305"/>
              <a:ext cx="1" cy="3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988" name="Line 108"/>
            <p:cNvSpPr>
              <a:spLocks noChangeShapeType="1"/>
            </p:cNvSpPr>
            <p:nvPr/>
          </p:nvSpPr>
          <p:spPr bwMode="auto">
            <a:xfrm flipH="1">
              <a:off x="2871" y="3682"/>
              <a:ext cx="9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6989" name="Rectangle 109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7010400" cy="812800"/>
          </a:xfrm>
        </p:spPr>
        <p:txBody>
          <a:bodyPr/>
          <a:lstStyle/>
          <a:p>
            <a:r>
              <a:rPr lang="en-US" dirty="0"/>
              <a:t>Human X chromosome</a:t>
            </a:r>
          </a:p>
        </p:txBody>
      </p:sp>
    </p:spTree>
    <p:extLst>
      <p:ext uri="{BB962C8B-B14F-4D97-AF65-F5344CB8AC3E}">
        <p14:creationId xmlns:p14="http://schemas.microsoft.com/office/powerpoint/2010/main" val="177843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394700" cy="1143000"/>
          </a:xfrm>
        </p:spPr>
        <p:txBody>
          <a:bodyPr/>
          <a:lstStyle/>
          <a:p>
            <a:r>
              <a:rPr lang="en-US" dirty="0"/>
              <a:t>Map of Human Y chromosome?</a:t>
            </a:r>
          </a:p>
        </p:txBody>
      </p:sp>
      <p:sp>
        <p:nvSpPr>
          <p:cNvPr id="508931" name="AutoShap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8600" y="1239838"/>
            <a:ext cx="3041650" cy="1016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/>
        </p:spPr>
        <p:txBody>
          <a:bodyPr lIns="45720" tIns="0" rIns="45720" bIns="0">
            <a:spAutoFit/>
          </a:bodyPr>
          <a:lstStyle/>
          <a:p>
            <a:pPr marL="0" indent="0" algn="ctr">
              <a:buFont typeface="Wingdings" charset="2"/>
              <a:buNone/>
            </a:pPr>
            <a:r>
              <a:rPr lang="en-US">
                <a:solidFill>
                  <a:srgbClr val="000000"/>
                </a:solidFill>
              </a:rPr>
              <a:t>&lt; 30 genes on </a:t>
            </a:r>
            <a:br>
              <a:rPr lang="en-US">
                <a:solidFill>
                  <a:srgbClr val="000000"/>
                </a:solidFill>
              </a:rPr>
            </a:br>
            <a:r>
              <a:rPr lang="en-US">
                <a:solidFill>
                  <a:srgbClr val="000000"/>
                </a:solidFill>
              </a:rPr>
              <a:t>Y chromosome</a:t>
            </a:r>
          </a:p>
        </p:txBody>
      </p:sp>
      <p:pic>
        <p:nvPicPr>
          <p:cNvPr id="508932" name="Picture 4" descr="14-03-Alleles-NL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800" r="24300" b="66000"/>
          <a:stretch>
            <a:fillRect/>
          </a:stretch>
        </p:blipFill>
        <p:spPr bwMode="auto">
          <a:xfrm rot="-5400000">
            <a:off x="1378744" y="3188494"/>
            <a:ext cx="5640388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4502150" y="1741488"/>
            <a:ext cx="44481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200" b="1">
                <a:solidFill>
                  <a:srgbClr val="000000"/>
                </a:solidFill>
              </a:rPr>
              <a:t>Sex-determining Region Y (</a:t>
            </a:r>
            <a:r>
              <a:rPr lang="en-US" sz="2000" b="1">
                <a:solidFill>
                  <a:srgbClr val="CC0000"/>
                </a:solidFill>
              </a:rPr>
              <a:t>SRY</a:t>
            </a:r>
            <a:r>
              <a:rPr lang="en-US" sz="2200" b="1">
                <a:solidFill>
                  <a:srgbClr val="000000"/>
                </a:solidFill>
              </a:rPr>
              <a:t>)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800475" y="2322513"/>
            <a:ext cx="744538" cy="3868737"/>
            <a:chOff x="2458" y="1591"/>
            <a:chExt cx="469" cy="2437"/>
          </a:xfrm>
        </p:grpSpPr>
        <p:sp>
          <p:nvSpPr>
            <p:cNvPr id="508948" name="Rectangle 20"/>
            <p:cNvSpPr>
              <a:spLocks noChangeArrowheads="1"/>
            </p:cNvSpPr>
            <p:nvPr/>
          </p:nvSpPr>
          <p:spPr bwMode="auto">
            <a:xfrm>
              <a:off x="2458" y="1778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49" name="Rectangle 21"/>
            <p:cNvSpPr>
              <a:spLocks noChangeArrowheads="1"/>
            </p:cNvSpPr>
            <p:nvPr/>
          </p:nvSpPr>
          <p:spPr bwMode="auto">
            <a:xfrm>
              <a:off x="2458" y="1591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0" name="Rectangle 22"/>
            <p:cNvSpPr>
              <a:spLocks noChangeArrowheads="1"/>
            </p:cNvSpPr>
            <p:nvPr/>
          </p:nvSpPr>
          <p:spPr bwMode="auto">
            <a:xfrm>
              <a:off x="2458" y="1999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1" name="Rectangle 23"/>
            <p:cNvSpPr>
              <a:spLocks noChangeArrowheads="1"/>
            </p:cNvSpPr>
            <p:nvPr/>
          </p:nvSpPr>
          <p:spPr bwMode="auto">
            <a:xfrm>
              <a:off x="2458" y="2233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2" name="Rectangle 24"/>
            <p:cNvSpPr>
              <a:spLocks noChangeArrowheads="1"/>
            </p:cNvSpPr>
            <p:nvPr/>
          </p:nvSpPr>
          <p:spPr bwMode="auto">
            <a:xfrm>
              <a:off x="2458" y="2453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3" name="Rectangle 25"/>
            <p:cNvSpPr>
              <a:spLocks noChangeArrowheads="1"/>
            </p:cNvSpPr>
            <p:nvPr/>
          </p:nvSpPr>
          <p:spPr bwMode="auto">
            <a:xfrm>
              <a:off x="2458" y="3156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4" name="Rectangle 26"/>
            <p:cNvSpPr>
              <a:spLocks noChangeArrowheads="1"/>
            </p:cNvSpPr>
            <p:nvPr/>
          </p:nvSpPr>
          <p:spPr bwMode="auto">
            <a:xfrm>
              <a:off x="2458" y="3283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5" name="Rectangle 27"/>
            <p:cNvSpPr>
              <a:spLocks noChangeArrowheads="1"/>
            </p:cNvSpPr>
            <p:nvPr/>
          </p:nvSpPr>
          <p:spPr bwMode="auto">
            <a:xfrm>
              <a:off x="2458" y="3618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6" name="Rectangle 28"/>
            <p:cNvSpPr>
              <a:spLocks noChangeArrowheads="1"/>
            </p:cNvSpPr>
            <p:nvPr/>
          </p:nvSpPr>
          <p:spPr bwMode="auto">
            <a:xfrm>
              <a:off x="2458" y="3809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7" name="Rectangle 29"/>
            <p:cNvSpPr>
              <a:spLocks noChangeArrowheads="1"/>
            </p:cNvSpPr>
            <p:nvPr/>
          </p:nvSpPr>
          <p:spPr bwMode="auto">
            <a:xfrm>
              <a:off x="2458" y="3957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958" name="Rectangle 30"/>
            <p:cNvSpPr>
              <a:spLocks noChangeArrowheads="1"/>
            </p:cNvSpPr>
            <p:nvPr/>
          </p:nvSpPr>
          <p:spPr bwMode="auto">
            <a:xfrm>
              <a:off x="2458" y="2604"/>
              <a:ext cx="469" cy="71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350838" y="2160588"/>
            <a:ext cx="8580437" cy="4173537"/>
            <a:chOff x="285" y="1489"/>
            <a:chExt cx="5405" cy="2629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4005" y="3157"/>
              <a:ext cx="1283" cy="231"/>
              <a:chOff x="4005" y="3157"/>
              <a:chExt cx="1283" cy="231"/>
            </a:xfrm>
          </p:grpSpPr>
          <p:sp>
            <p:nvSpPr>
              <p:cNvPr id="508942" name="Rectangle 14"/>
              <p:cNvSpPr>
                <a:spLocks noChangeArrowheads="1"/>
              </p:cNvSpPr>
              <p:nvPr/>
            </p:nvSpPr>
            <p:spPr bwMode="auto">
              <a:xfrm>
                <a:off x="4756" y="3157"/>
                <a:ext cx="53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b="1">
                    <a:solidFill>
                      <a:schemeClr val="tx2"/>
                    </a:solidFill>
                  </a:rPr>
                  <a:t>linked</a:t>
                </a:r>
              </a:p>
            </p:txBody>
          </p:sp>
          <p:sp>
            <p:nvSpPr>
              <p:cNvPr id="508943" name="Freeform 15"/>
              <p:cNvSpPr>
                <a:spLocks/>
              </p:cNvSpPr>
              <p:nvPr/>
            </p:nvSpPr>
            <p:spPr bwMode="auto">
              <a:xfrm>
                <a:off x="4005" y="3181"/>
                <a:ext cx="781" cy="172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781" y="96"/>
                  </a:cxn>
                  <a:cxn ang="0">
                    <a:pos x="0" y="172"/>
                  </a:cxn>
                </a:cxnLst>
                <a:rect l="0" t="0" r="r" b="b"/>
                <a:pathLst>
                  <a:path w="781" h="172">
                    <a:moveTo>
                      <a:pt x="421" y="0"/>
                    </a:moveTo>
                    <a:lnTo>
                      <a:pt x="781" y="96"/>
                    </a:lnTo>
                    <a:lnTo>
                      <a:pt x="0" y="172"/>
                    </a:ln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32"/>
            <p:cNvGrpSpPr>
              <a:grpSpLocks/>
            </p:cNvGrpSpPr>
            <p:nvPr/>
          </p:nvGrpSpPr>
          <p:grpSpPr bwMode="auto">
            <a:xfrm>
              <a:off x="285" y="1489"/>
              <a:ext cx="5405" cy="2629"/>
              <a:chOff x="285" y="1489"/>
              <a:chExt cx="5405" cy="2629"/>
            </a:xfrm>
          </p:grpSpPr>
          <p:sp>
            <p:nvSpPr>
              <p:cNvPr id="508934" name="Rectangle 6"/>
              <p:cNvSpPr>
                <a:spLocks noChangeArrowheads="1"/>
              </p:cNvSpPr>
              <p:nvPr/>
            </p:nvSpPr>
            <p:spPr bwMode="auto">
              <a:xfrm>
                <a:off x="2896" y="1489"/>
                <a:ext cx="18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 b="1">
                    <a:solidFill>
                      <a:srgbClr val="0F116A"/>
                    </a:solidFill>
                  </a:rPr>
                  <a:t>Channel Flipping (</a:t>
                </a:r>
                <a:r>
                  <a:rPr lang="en-US" sz="1800" b="1">
                    <a:solidFill>
                      <a:srgbClr val="0F116A"/>
                    </a:solidFill>
                  </a:rPr>
                  <a:t>FLP</a:t>
                </a:r>
                <a:r>
                  <a:rPr lang="en-US" sz="2000" b="1">
                    <a:solidFill>
                      <a:srgbClr val="0F116A"/>
                    </a:solidFill>
                  </a:rPr>
                  <a:t>)</a:t>
                </a:r>
              </a:p>
            </p:txBody>
          </p:sp>
          <p:sp>
            <p:nvSpPr>
              <p:cNvPr id="508935" name="Rectangle 7"/>
              <p:cNvSpPr>
                <a:spLocks noChangeArrowheads="1"/>
              </p:cNvSpPr>
              <p:nvPr/>
            </p:nvSpPr>
            <p:spPr bwMode="auto">
              <a:xfrm>
                <a:off x="2896" y="1686"/>
                <a:ext cx="227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en-US" sz="2000" b="1" dirty="0">
                    <a:solidFill>
                      <a:srgbClr val="0F116A"/>
                    </a:solidFill>
                  </a:rPr>
                  <a:t>Catching &amp; Throwing (</a:t>
                </a:r>
                <a:r>
                  <a:rPr lang="en-US" sz="1800" b="1" dirty="0">
                    <a:solidFill>
                      <a:srgbClr val="0F116A"/>
                    </a:solidFill>
                  </a:rPr>
                  <a:t>BLZ-1)</a:t>
                </a:r>
                <a:endParaRPr lang="en-US" sz="2000" b="1" dirty="0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36" name="Rectangle 8"/>
              <p:cNvSpPr>
                <a:spLocks noChangeArrowheads="1"/>
              </p:cNvSpPr>
              <p:nvPr/>
            </p:nvSpPr>
            <p:spPr bwMode="auto">
              <a:xfrm>
                <a:off x="2896" y="1922"/>
                <a:ext cx="2772" cy="3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Self confidence (</a:t>
                </a:r>
                <a:r>
                  <a:rPr lang="en-US" sz="1800" b="1">
                    <a:solidFill>
                      <a:srgbClr val="0F116A"/>
                    </a:solidFill>
                  </a:rPr>
                  <a:t>BLZ-2)</a:t>
                </a:r>
                <a:br>
                  <a:rPr lang="en-US" sz="1800" b="1">
                    <a:solidFill>
                      <a:srgbClr val="0F116A"/>
                    </a:solidFill>
                  </a:rPr>
                </a:br>
                <a:r>
                  <a:rPr lang="en-US" sz="1800" b="1">
                    <a:solidFill>
                      <a:srgbClr val="0F116A"/>
                    </a:solidFill>
                  </a:rPr>
                  <a:t>	</a:t>
                </a:r>
                <a:r>
                  <a:rPr lang="en-US" sz="1800" b="1" u="sng">
                    <a:solidFill>
                      <a:srgbClr val="CC0000"/>
                    </a:solidFill>
                  </a:rPr>
                  <a:t>note</a:t>
                </a:r>
                <a:r>
                  <a:rPr lang="en-US" sz="1800" b="1">
                    <a:solidFill>
                      <a:srgbClr val="CC0000"/>
                    </a:solidFill>
                  </a:rPr>
                  <a:t>:</a:t>
                </a:r>
                <a:r>
                  <a:rPr lang="en-US" sz="1800" b="1">
                    <a:solidFill>
                      <a:schemeClr val="tx2"/>
                    </a:solidFill>
                  </a:rPr>
                  <a:t> not linked to ability gene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37" name="Rectangle 9"/>
              <p:cNvSpPr>
                <a:spLocks noChangeArrowheads="1"/>
              </p:cNvSpPr>
              <p:nvPr/>
            </p:nvSpPr>
            <p:spPr bwMode="auto">
              <a:xfrm>
                <a:off x="331" y="2154"/>
                <a:ext cx="21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2000" b="1">
                    <a:solidFill>
                      <a:srgbClr val="0F116A"/>
                    </a:solidFill>
                  </a:rPr>
                  <a:t>Devotion to sports (</a:t>
                </a:r>
                <a:r>
                  <a:rPr lang="en-US" sz="1800" b="1">
                    <a:solidFill>
                      <a:srgbClr val="0F116A"/>
                    </a:solidFill>
                  </a:rPr>
                  <a:t>BUD-E)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38" name="Rectangle 10"/>
              <p:cNvSpPr>
                <a:spLocks noChangeArrowheads="1"/>
              </p:cNvSpPr>
              <p:nvPr/>
            </p:nvSpPr>
            <p:spPr bwMode="auto">
              <a:xfrm>
                <a:off x="300" y="2395"/>
                <a:ext cx="2193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Addiction to death &amp;</a:t>
                </a:r>
                <a:br>
                  <a:rPr lang="en-US" sz="2000" b="1">
                    <a:solidFill>
                      <a:srgbClr val="0F116A"/>
                    </a:solidFill>
                  </a:rPr>
                </a:br>
                <a:r>
                  <a:rPr lang="en-US" sz="2000" b="1">
                    <a:solidFill>
                      <a:srgbClr val="0F116A"/>
                    </a:solidFill>
                  </a:rPr>
                  <a:t>destruction movies (</a:t>
                </a:r>
                <a:r>
                  <a:rPr lang="en-US" sz="1800" b="1">
                    <a:solidFill>
                      <a:srgbClr val="0F116A"/>
                    </a:solidFill>
                  </a:rPr>
                  <a:t>SAW-2)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39" name="Rectangle 11"/>
              <p:cNvSpPr>
                <a:spLocks noChangeArrowheads="1"/>
              </p:cNvSpPr>
              <p:nvPr/>
            </p:nvSpPr>
            <p:spPr bwMode="auto">
              <a:xfrm>
                <a:off x="2896" y="3073"/>
                <a:ext cx="156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Scratching (</a:t>
                </a:r>
                <a:r>
                  <a:rPr lang="en-US" sz="1800" b="1">
                    <a:solidFill>
                      <a:srgbClr val="0F116A"/>
                    </a:solidFill>
                  </a:rPr>
                  <a:t>ITCH-E)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40" name="Rectangle 12"/>
              <p:cNvSpPr>
                <a:spLocks noChangeArrowheads="1"/>
              </p:cNvSpPr>
              <p:nvPr/>
            </p:nvSpPr>
            <p:spPr bwMode="auto">
              <a:xfrm>
                <a:off x="2896" y="3215"/>
                <a:ext cx="112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Spitting (</a:t>
                </a:r>
                <a:r>
                  <a:rPr lang="en-US" sz="1800" b="1">
                    <a:solidFill>
                      <a:srgbClr val="0F116A"/>
                    </a:solidFill>
                  </a:rPr>
                  <a:t>P2E)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44" name="Rectangle 16"/>
              <p:cNvSpPr>
                <a:spLocks noChangeArrowheads="1"/>
              </p:cNvSpPr>
              <p:nvPr/>
            </p:nvSpPr>
            <p:spPr bwMode="auto">
              <a:xfrm>
                <a:off x="285" y="3568"/>
                <a:ext cx="2224" cy="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>
                  <a:lnSpc>
                    <a:spcPct val="8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Inability to express </a:t>
                </a:r>
                <a:br>
                  <a:rPr lang="en-US" sz="2000" b="1">
                    <a:solidFill>
                      <a:srgbClr val="0F116A"/>
                    </a:solidFill>
                  </a:rPr>
                </a:br>
                <a:r>
                  <a:rPr lang="en-US" sz="2000" b="1">
                    <a:solidFill>
                      <a:srgbClr val="0F116A"/>
                    </a:solidFill>
                  </a:rPr>
                  <a:t> affection over phone (</a:t>
                </a:r>
                <a:r>
                  <a:rPr lang="en-US" sz="1800" b="1">
                    <a:solidFill>
                      <a:srgbClr val="0F116A"/>
                    </a:solidFill>
                  </a:rPr>
                  <a:t>ME-2)</a:t>
                </a:r>
              </a:p>
            </p:txBody>
          </p:sp>
          <p:sp>
            <p:nvSpPr>
              <p:cNvPr id="508945" name="Rectangle 17"/>
              <p:cNvSpPr>
                <a:spLocks noChangeArrowheads="1"/>
              </p:cNvSpPr>
              <p:nvPr/>
            </p:nvSpPr>
            <p:spPr bwMode="auto">
              <a:xfrm>
                <a:off x="2896" y="3733"/>
                <a:ext cx="225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Selective hearing loss (</a:t>
                </a:r>
                <a:r>
                  <a:rPr lang="en-US" sz="1800" b="1">
                    <a:solidFill>
                      <a:srgbClr val="0F116A"/>
                    </a:solidFill>
                  </a:rPr>
                  <a:t>HUH)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46" name="Rectangle 18"/>
              <p:cNvSpPr>
                <a:spLocks noChangeArrowheads="1"/>
              </p:cNvSpPr>
              <p:nvPr/>
            </p:nvSpPr>
            <p:spPr bwMode="auto">
              <a:xfrm>
                <a:off x="2896" y="3887"/>
                <a:ext cx="279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Total lack of recall for dates (</a:t>
                </a:r>
                <a:r>
                  <a:rPr lang="en-US" sz="1800" b="1">
                    <a:solidFill>
                      <a:srgbClr val="0F116A"/>
                    </a:solidFill>
                  </a:rPr>
                  <a:t>OOPS)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  <p:sp>
            <p:nvSpPr>
              <p:cNvPr id="508959" name="Rectangle 31"/>
              <p:cNvSpPr>
                <a:spLocks noChangeArrowheads="1"/>
              </p:cNvSpPr>
              <p:nvPr/>
            </p:nvSpPr>
            <p:spPr bwMode="auto">
              <a:xfrm>
                <a:off x="2896" y="2521"/>
                <a:ext cx="120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sz="2000" b="1">
                    <a:solidFill>
                      <a:srgbClr val="0F116A"/>
                    </a:solidFill>
                  </a:rPr>
                  <a:t>Air guitar (</a:t>
                </a:r>
                <a:r>
                  <a:rPr lang="en-US" sz="1800" b="1">
                    <a:solidFill>
                      <a:srgbClr val="0F116A"/>
                    </a:solidFill>
                  </a:rPr>
                  <a:t>RIF)</a:t>
                </a:r>
                <a:endParaRPr lang="en-US" sz="2000" b="1">
                  <a:solidFill>
                    <a:srgbClr val="0F116A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868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122" name="Picture 2"/>
          <p:cNvPicPr>
            <a:picLocks noChangeAspect="1" noChangeArrowheads="1"/>
          </p:cNvPicPr>
          <p:nvPr/>
        </p:nvPicPr>
        <p:blipFill>
          <a:blip r:embed="rId3"/>
          <a:srcRect l="17999" t="8000" r="15300" b="10667"/>
          <a:stretch>
            <a:fillRect/>
          </a:stretch>
        </p:blipFill>
        <p:spPr bwMode="auto">
          <a:xfrm>
            <a:off x="165100" y="3652838"/>
            <a:ext cx="3290888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</p:spPr>
      </p:pic>
      <p:sp>
        <p:nvSpPr>
          <p:cNvPr id="5171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X-inactivation</a:t>
            </a:r>
          </a:p>
        </p:txBody>
      </p:sp>
      <p:sp>
        <p:nvSpPr>
          <p:cNvPr id="51712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47700" y="952500"/>
            <a:ext cx="8496300" cy="26892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Female mammals inherit 2 </a:t>
            </a:r>
            <a:r>
              <a:rPr lang="en-US" dirty="0">
                <a:solidFill>
                  <a:srgbClr val="CC0000"/>
                </a:solidFill>
              </a:rPr>
              <a:t>X</a:t>
            </a:r>
            <a:r>
              <a:rPr lang="en-US" dirty="0"/>
              <a:t> chromosomes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one X becomes inactivated during embryonic development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condenses into compact object = </a:t>
            </a:r>
            <a:r>
              <a:rPr lang="en-US" u="sng" dirty="0">
                <a:solidFill>
                  <a:srgbClr val="CC0000"/>
                </a:solidFill>
              </a:rPr>
              <a:t>Barr body</a:t>
            </a:r>
          </a:p>
          <a:p>
            <a:pPr marL="1085850" lvl="2">
              <a:lnSpc>
                <a:spcPct val="90000"/>
              </a:lnSpc>
            </a:pPr>
            <a:r>
              <a:rPr lang="en-US" dirty="0"/>
              <a:t>which X becomes Barr body is </a:t>
            </a:r>
            <a:r>
              <a:rPr lang="en-US" dirty="0" smtClean="0"/>
              <a:t>random in each cell</a:t>
            </a:r>
          </a:p>
          <a:p>
            <a:pPr marL="1428750" lvl="3">
              <a:lnSpc>
                <a:spcPct val="90000"/>
              </a:lnSpc>
            </a:pPr>
            <a:r>
              <a:rPr lang="en-US" sz="2400" dirty="0"/>
              <a:t>patchwork trait = “</a:t>
            </a:r>
            <a:r>
              <a:rPr lang="en-US" sz="2400" u="sng" dirty="0">
                <a:solidFill>
                  <a:srgbClr val="CC0000"/>
                </a:solidFill>
              </a:rPr>
              <a:t>mosaic</a:t>
            </a:r>
            <a:r>
              <a:rPr lang="en-US" sz="2400" dirty="0"/>
              <a:t>”</a:t>
            </a:r>
          </a:p>
        </p:txBody>
      </p:sp>
      <p:pic>
        <p:nvPicPr>
          <p:cNvPr id="51712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01850" y="4600575"/>
            <a:ext cx="3657600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7780338" y="4071938"/>
            <a:ext cx="1025525" cy="1023937"/>
            <a:chOff x="4901" y="2565"/>
            <a:chExt cx="646" cy="645"/>
          </a:xfrm>
        </p:grpSpPr>
        <p:sp>
          <p:nvSpPr>
            <p:cNvPr id="517130" name="Oval 10"/>
            <p:cNvSpPr>
              <a:spLocks noChangeArrowheads="1"/>
            </p:cNvSpPr>
            <p:nvPr/>
          </p:nvSpPr>
          <p:spPr bwMode="auto">
            <a:xfrm>
              <a:off x="4901" y="2565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1" name="Rectangle 11"/>
            <p:cNvSpPr>
              <a:spLocks noChangeArrowheads="1"/>
            </p:cNvSpPr>
            <p:nvPr/>
          </p:nvSpPr>
          <p:spPr bwMode="auto">
            <a:xfrm>
              <a:off x="4915" y="2705"/>
              <a:ext cx="63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X</a:t>
              </a:r>
              <a:r>
                <a:rPr lang="en-US" sz="3000" b="1" baseline="30000">
                  <a:solidFill>
                    <a:srgbClr val="000000"/>
                  </a:solidFill>
                </a:rPr>
                <a:t>H</a:t>
              </a:r>
              <a:r>
                <a:rPr lang="en-US" sz="3000" b="1">
                  <a:solidFill>
                    <a:srgbClr val="000000"/>
                  </a:solidFill>
                  <a:sym typeface="Webdings" charset="2"/>
                </a:rPr>
                <a:t></a:t>
              </a:r>
              <a:endParaRPr lang="en-US" sz="3000" b="1" baseline="30000">
                <a:solidFill>
                  <a:srgbClr val="0F116A"/>
                </a:solidFill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7780338" y="5497513"/>
            <a:ext cx="1023937" cy="1023937"/>
            <a:chOff x="4929" y="3463"/>
            <a:chExt cx="645" cy="645"/>
          </a:xfrm>
        </p:grpSpPr>
        <p:sp>
          <p:nvSpPr>
            <p:cNvPr id="517133" name="Oval 13"/>
            <p:cNvSpPr>
              <a:spLocks noChangeArrowheads="1"/>
            </p:cNvSpPr>
            <p:nvPr/>
          </p:nvSpPr>
          <p:spPr bwMode="auto">
            <a:xfrm>
              <a:off x="4929" y="3463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34" name="Rectangle 14"/>
            <p:cNvSpPr>
              <a:spLocks noChangeArrowheads="1"/>
            </p:cNvSpPr>
            <p:nvPr/>
          </p:nvSpPr>
          <p:spPr bwMode="auto">
            <a:xfrm>
              <a:off x="4952" y="3611"/>
              <a:ext cx="61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FF6003"/>
                  </a:solidFill>
                  <a:sym typeface="Webdings" charset="2"/>
                </a:rPr>
                <a:t></a:t>
              </a:r>
              <a:r>
                <a:rPr lang="en-US" sz="3000" b="1">
                  <a:solidFill>
                    <a:srgbClr val="FF6003"/>
                  </a:solidFill>
                </a:rPr>
                <a:t>X</a:t>
              </a:r>
              <a:r>
                <a:rPr lang="en-US" sz="3000" b="1" baseline="30000">
                  <a:solidFill>
                    <a:srgbClr val="FF6003"/>
                  </a:solidFill>
                </a:rPr>
                <a:t>h</a:t>
              </a:r>
              <a:endParaRPr lang="en-US" sz="3000" b="1" baseline="30000">
                <a:solidFill>
                  <a:srgbClr val="DA6C00"/>
                </a:solidFill>
              </a:endParaRPr>
            </a:p>
          </p:txBody>
        </p:sp>
      </p:grpSp>
      <p:sp>
        <p:nvSpPr>
          <p:cNvPr id="517135" name="Freeform 15"/>
          <p:cNvSpPr>
            <a:spLocks/>
          </p:cNvSpPr>
          <p:nvPr/>
        </p:nvSpPr>
        <p:spPr bwMode="auto">
          <a:xfrm>
            <a:off x="7216775" y="4845050"/>
            <a:ext cx="577850" cy="965200"/>
          </a:xfrm>
          <a:custGeom>
            <a:avLst/>
            <a:gdLst/>
            <a:ahLst/>
            <a:cxnLst>
              <a:cxn ang="0">
                <a:pos x="364" y="0"/>
              </a:cxn>
              <a:cxn ang="0">
                <a:pos x="0" y="316"/>
              </a:cxn>
              <a:cxn ang="0">
                <a:pos x="345" y="608"/>
              </a:cxn>
            </a:cxnLst>
            <a:rect l="0" t="0" r="r" b="b"/>
            <a:pathLst>
              <a:path w="364" h="608">
                <a:moveTo>
                  <a:pt x="364" y="0"/>
                </a:moveTo>
                <a:lnTo>
                  <a:pt x="0" y="316"/>
                </a:lnTo>
                <a:lnTo>
                  <a:pt x="345" y="608"/>
                </a:ln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143625" y="4827588"/>
            <a:ext cx="1038225" cy="1023937"/>
            <a:chOff x="3865" y="3041"/>
            <a:chExt cx="654" cy="645"/>
          </a:xfrm>
        </p:grpSpPr>
        <p:sp>
          <p:nvSpPr>
            <p:cNvPr id="517128" name="Rectangle 8"/>
            <p:cNvSpPr>
              <a:spLocks noChangeArrowheads="1"/>
            </p:cNvSpPr>
            <p:nvPr/>
          </p:nvSpPr>
          <p:spPr bwMode="auto">
            <a:xfrm>
              <a:off x="3870" y="3189"/>
              <a:ext cx="649" cy="3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00000"/>
                  </a:solidFill>
                </a:rPr>
                <a:t>X</a:t>
              </a:r>
              <a:r>
                <a:rPr lang="en-US" sz="3000" b="1" baseline="30000">
                  <a:solidFill>
                    <a:srgbClr val="000000"/>
                  </a:solidFill>
                </a:rPr>
                <a:t>H</a:t>
              </a:r>
              <a:r>
                <a:rPr lang="en-US" sz="3000" b="1">
                  <a:solidFill>
                    <a:srgbClr val="FF6003"/>
                  </a:solidFill>
                </a:rPr>
                <a:t>X</a:t>
              </a:r>
              <a:r>
                <a:rPr lang="en-US" sz="3000" b="1" baseline="30000">
                  <a:solidFill>
                    <a:srgbClr val="FF6003"/>
                  </a:solidFill>
                </a:rPr>
                <a:t>h</a:t>
              </a:r>
              <a:endParaRPr lang="en-US" sz="3000" b="1" baseline="30000">
                <a:solidFill>
                  <a:srgbClr val="0F116A"/>
                </a:solidFill>
              </a:endParaRPr>
            </a:p>
          </p:txBody>
        </p:sp>
        <p:sp>
          <p:nvSpPr>
            <p:cNvPr id="517127" name="Oval 7"/>
            <p:cNvSpPr>
              <a:spLocks noChangeArrowheads="1"/>
            </p:cNvSpPr>
            <p:nvPr/>
          </p:nvSpPr>
          <p:spPr bwMode="auto">
            <a:xfrm>
              <a:off x="3865" y="3041"/>
              <a:ext cx="645" cy="645"/>
            </a:xfrm>
            <a:prstGeom prst="ellips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7139" name="AutoShape 19"/>
          <p:cNvSpPr>
            <a:spLocks noChangeArrowheads="1"/>
          </p:cNvSpPr>
          <p:nvPr/>
        </p:nvSpPr>
        <p:spPr bwMode="auto">
          <a:xfrm>
            <a:off x="6423025" y="3709988"/>
            <a:ext cx="2114550" cy="339725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patches of black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17140" name="AutoShape 20"/>
          <p:cNvSpPr>
            <a:spLocks noChangeArrowheads="1"/>
          </p:cNvSpPr>
          <p:nvPr/>
        </p:nvSpPr>
        <p:spPr bwMode="auto">
          <a:xfrm>
            <a:off x="6421438" y="6518275"/>
            <a:ext cx="2314575" cy="339725"/>
          </a:xfrm>
          <a:prstGeom prst="roundRect">
            <a:avLst>
              <a:gd name="adj" fmla="val 16667"/>
            </a:avLst>
          </a:prstGeom>
          <a:solidFill>
            <a:srgbClr val="FF6003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chemeClr val="bg1"/>
                </a:solidFill>
              </a:rPr>
              <a:t>patches of orange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17141" name="AutoShape 21"/>
          <p:cNvSpPr>
            <a:spLocks noChangeArrowheads="1"/>
          </p:cNvSpPr>
          <p:nvPr/>
        </p:nvSpPr>
        <p:spPr bwMode="auto">
          <a:xfrm>
            <a:off x="98425" y="5757863"/>
            <a:ext cx="1651000" cy="1025525"/>
          </a:xfrm>
          <a:prstGeom prst="roundRect">
            <a:avLst>
              <a:gd name="adj" fmla="val 16667"/>
            </a:avLst>
          </a:prstGeom>
          <a:solidFill>
            <a:srgbClr val="FF6003"/>
          </a:solidFill>
          <a:ln w="9525">
            <a:solidFill>
              <a:srgbClr val="201A17"/>
            </a:solidFill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201A17"/>
                </a:solidFill>
              </a:rPr>
              <a:t>tricolor cats</a:t>
            </a:r>
            <a:br>
              <a:rPr lang="en-US" sz="2000" b="1">
                <a:solidFill>
                  <a:srgbClr val="201A17"/>
                </a:solidFill>
              </a:rPr>
            </a:br>
            <a:r>
              <a:rPr lang="en-US" sz="2000" b="1">
                <a:solidFill>
                  <a:srgbClr val="201A17"/>
                </a:solidFill>
              </a:rPr>
              <a:t>can only be</a:t>
            </a:r>
            <a:br>
              <a:rPr lang="en-US" sz="2000" b="1">
                <a:solidFill>
                  <a:srgbClr val="201A17"/>
                </a:solidFill>
              </a:rPr>
            </a:br>
            <a:r>
              <a:rPr lang="en-US" sz="2000" b="1">
                <a:solidFill>
                  <a:srgbClr val="201A17"/>
                </a:solidFill>
              </a:rPr>
              <a:t>female</a:t>
            </a:r>
            <a:endParaRPr lang="en-US" b="1">
              <a:solidFill>
                <a:srgbClr val="201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216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Male pattern baldness</a:t>
            </a:r>
          </a:p>
        </p:txBody>
      </p:sp>
      <p:sp>
        <p:nvSpPr>
          <p:cNvPr id="5212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25500" y="977900"/>
            <a:ext cx="7772400" cy="2438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Sex influenced trait</a:t>
            </a:r>
          </a:p>
          <a:p>
            <a:pPr lvl="1"/>
            <a:r>
              <a:rPr lang="en-US" dirty="0" err="1"/>
              <a:t>autosomal</a:t>
            </a:r>
            <a:r>
              <a:rPr lang="en-US" dirty="0"/>
              <a:t> trait influenced by sex hormones</a:t>
            </a:r>
          </a:p>
          <a:p>
            <a:pPr lvl="2"/>
            <a:r>
              <a:rPr lang="en-US" sz="2800" dirty="0"/>
              <a:t>age effect as well = onset after 30 years old</a:t>
            </a:r>
          </a:p>
          <a:p>
            <a:pPr lvl="1"/>
            <a:r>
              <a:rPr lang="en-US" dirty="0"/>
              <a:t>dominant in males &amp; recessive in females</a:t>
            </a:r>
          </a:p>
          <a:p>
            <a:pPr lvl="2"/>
            <a:r>
              <a:rPr lang="en-US" sz="2800" dirty="0"/>
              <a:t>B_ = bald in males; bb = bald in females</a:t>
            </a:r>
          </a:p>
        </p:txBody>
      </p:sp>
      <p:pic>
        <p:nvPicPr>
          <p:cNvPr id="521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83013"/>
            <a:ext cx="40259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12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775075"/>
            <a:ext cx="38989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6249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3700" y="2130425"/>
            <a:ext cx="6794500" cy="147002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Another Sample Pedigree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ea typeface="ＭＳ Ｐゴシック" charset="-128"/>
                <a:cs typeface="ＭＳ Ｐゴシック" charset="-128"/>
              </a:rPr>
              <a:t>Not Like Yours</a:t>
            </a:r>
          </a:p>
        </p:txBody>
      </p:sp>
    </p:spTree>
    <p:extLst>
      <p:ext uri="{BB962C8B-B14F-4D97-AF65-F5344CB8AC3E}">
        <p14:creationId xmlns:p14="http://schemas.microsoft.com/office/powerpoint/2010/main" val="1926064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087p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5850" y="0"/>
            <a:ext cx="4432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45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074" name="Picture 2"/>
          <p:cNvPicPr>
            <a:picLocks noChangeAspect="1" noChangeArrowheads="1"/>
          </p:cNvPicPr>
          <p:nvPr/>
        </p:nvPicPr>
        <p:blipFill>
          <a:blip r:embed="rId4"/>
          <a:srcRect t="2400"/>
          <a:stretch>
            <a:fillRect/>
          </a:stretch>
        </p:blipFill>
        <p:spPr bwMode="auto">
          <a:xfrm>
            <a:off x="212725" y="450850"/>
            <a:ext cx="7713663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5075" name="Picture 3"/>
          <p:cNvPicPr>
            <a:picLocks noChangeAspect="1" noChangeArrowheads="1"/>
          </p:cNvPicPr>
          <p:nvPr/>
        </p:nvPicPr>
        <p:blipFill>
          <a:blip r:embed="rId5"/>
          <a:srcRect t="4001"/>
          <a:stretch>
            <a:fillRect/>
          </a:stretch>
        </p:blipFill>
        <p:spPr bwMode="auto">
          <a:xfrm>
            <a:off x="3271838" y="2755900"/>
            <a:ext cx="5681662" cy="40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377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51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Hemophilia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1371600" y="1600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3000" b="1">
                <a:solidFill>
                  <a:srgbClr val="0F116A"/>
                </a:solidFill>
              </a:rPr>
              <a:t>Hh   x   HH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00400" y="1409700"/>
            <a:ext cx="914400" cy="914400"/>
            <a:chOff x="2028" y="912"/>
            <a:chExt cx="576" cy="576"/>
          </a:xfrm>
        </p:grpSpPr>
        <p:sp>
          <p:nvSpPr>
            <p:cNvPr id="546821" name="Rectangle 5"/>
            <p:cNvSpPr>
              <a:spLocks noChangeArrowheads="1"/>
            </p:cNvSpPr>
            <p:nvPr/>
          </p:nvSpPr>
          <p:spPr bwMode="auto">
            <a:xfrm>
              <a:off x="2028" y="912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22" name="Rectangle 6"/>
            <p:cNvSpPr>
              <a:spLocks noChangeArrowheads="1"/>
            </p:cNvSpPr>
            <p:nvPr/>
          </p:nvSpPr>
          <p:spPr bwMode="auto">
            <a:xfrm>
              <a:off x="2041" y="1027"/>
              <a:ext cx="5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52600" y="1371600"/>
            <a:ext cx="1030288" cy="990600"/>
            <a:chOff x="1104" y="864"/>
            <a:chExt cx="649" cy="624"/>
          </a:xfrm>
        </p:grpSpPr>
        <p:sp>
          <p:nvSpPr>
            <p:cNvPr id="546824" name="Oval 8"/>
            <p:cNvSpPr>
              <a:spLocks noChangeArrowheads="1"/>
            </p:cNvSpPr>
            <p:nvPr/>
          </p:nvSpPr>
          <p:spPr bwMode="auto">
            <a:xfrm>
              <a:off x="1117" y="864"/>
              <a:ext cx="624" cy="6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25" name="Rectangle 9"/>
            <p:cNvSpPr>
              <a:spLocks noChangeArrowheads="1"/>
            </p:cNvSpPr>
            <p:nvPr/>
          </p:nvSpPr>
          <p:spPr bwMode="auto">
            <a:xfrm>
              <a:off x="1104" y="1003"/>
              <a:ext cx="6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867400" y="2446338"/>
            <a:ext cx="1668463" cy="990600"/>
            <a:chOff x="3696" y="1541"/>
            <a:chExt cx="1051" cy="624"/>
          </a:xfrm>
        </p:grpSpPr>
        <p:sp>
          <p:nvSpPr>
            <p:cNvPr id="546827" name="AutoShape 11"/>
            <p:cNvSpPr>
              <a:spLocks noChangeArrowheads="1"/>
            </p:cNvSpPr>
            <p:nvPr/>
          </p:nvSpPr>
          <p:spPr bwMode="auto">
            <a:xfrm rot="1800000">
              <a:off x="4363" y="1968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28" name="AutoShape 12"/>
            <p:cNvSpPr>
              <a:spLocks noChangeArrowheads="1"/>
            </p:cNvSpPr>
            <p:nvPr/>
          </p:nvSpPr>
          <p:spPr bwMode="auto">
            <a:xfrm rot="19800000" flipV="1">
              <a:off x="4363" y="1632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3696" y="1541"/>
              <a:ext cx="649" cy="624"/>
              <a:chOff x="1104" y="864"/>
              <a:chExt cx="649" cy="624"/>
            </a:xfrm>
          </p:grpSpPr>
          <p:sp>
            <p:nvSpPr>
              <p:cNvPr id="546830" name="Oval 14"/>
              <p:cNvSpPr>
                <a:spLocks noChangeArrowheads="1"/>
              </p:cNvSpPr>
              <p:nvPr/>
            </p:nvSpPr>
            <p:spPr bwMode="auto">
              <a:xfrm>
                <a:off x="1117" y="864"/>
                <a:ext cx="624" cy="624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rgbClr val="CC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31" name="Rectangle 15"/>
              <p:cNvSpPr>
                <a:spLocks noChangeArrowheads="1"/>
              </p:cNvSpPr>
              <p:nvPr/>
            </p:nvSpPr>
            <p:spPr bwMode="auto">
              <a:xfrm>
                <a:off x="1104" y="1003"/>
                <a:ext cx="649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b="1">
                    <a:solidFill>
                      <a:srgbClr val="0F116A"/>
                    </a:solidFill>
                  </a:rPr>
                  <a:t>X</a:t>
                </a:r>
                <a:r>
                  <a:rPr lang="en-US" sz="3000" b="1" baseline="30000">
                    <a:solidFill>
                      <a:srgbClr val="0F116A"/>
                    </a:solidFill>
                  </a:rPr>
                  <a:t>H</a:t>
                </a:r>
                <a:r>
                  <a:rPr lang="en-US" sz="3000" b="1">
                    <a:solidFill>
                      <a:srgbClr val="0F116A"/>
                    </a:solidFill>
                  </a:rPr>
                  <a:t>X</a:t>
                </a:r>
                <a:r>
                  <a:rPr lang="en-US" sz="3000" b="1" baseline="30000">
                    <a:solidFill>
                      <a:srgbClr val="0F116A"/>
                    </a:solidFill>
                  </a:rPr>
                  <a:t>h</a:t>
                </a:r>
                <a:endParaRPr lang="en-US" sz="3000" b="1" baseline="300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7543800" y="2057400"/>
            <a:ext cx="838200" cy="838200"/>
            <a:chOff x="4752" y="912"/>
            <a:chExt cx="528" cy="528"/>
          </a:xfrm>
        </p:grpSpPr>
        <p:sp>
          <p:nvSpPr>
            <p:cNvPr id="546833" name="Oval 17"/>
            <p:cNvSpPr>
              <a:spLocks noChangeArrowheads="1"/>
            </p:cNvSpPr>
            <p:nvPr/>
          </p:nvSpPr>
          <p:spPr bwMode="auto">
            <a:xfrm>
              <a:off x="4752" y="912"/>
              <a:ext cx="528" cy="5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34" name="Rectangle 18"/>
            <p:cNvSpPr>
              <a:spLocks noChangeArrowheads="1"/>
            </p:cNvSpPr>
            <p:nvPr/>
          </p:nvSpPr>
          <p:spPr bwMode="auto">
            <a:xfrm>
              <a:off x="4820" y="1003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543800" y="3048000"/>
            <a:ext cx="838200" cy="838200"/>
            <a:chOff x="4752" y="1536"/>
            <a:chExt cx="528" cy="528"/>
          </a:xfrm>
        </p:grpSpPr>
        <p:sp>
          <p:nvSpPr>
            <p:cNvPr id="546836" name="Oval 20"/>
            <p:cNvSpPr>
              <a:spLocks noChangeArrowheads="1"/>
            </p:cNvSpPr>
            <p:nvPr/>
          </p:nvSpPr>
          <p:spPr bwMode="auto">
            <a:xfrm>
              <a:off x="4752" y="1536"/>
              <a:ext cx="528" cy="5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37" name="Rectangle 21"/>
            <p:cNvSpPr>
              <a:spLocks noChangeArrowheads="1"/>
            </p:cNvSpPr>
            <p:nvPr/>
          </p:nvSpPr>
          <p:spPr bwMode="auto">
            <a:xfrm>
              <a:off x="4829" y="1627"/>
              <a:ext cx="37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5943600" y="4876800"/>
            <a:ext cx="1592263" cy="914400"/>
            <a:chOff x="3744" y="3072"/>
            <a:chExt cx="1003" cy="576"/>
          </a:xfrm>
        </p:grpSpPr>
        <p:sp>
          <p:nvSpPr>
            <p:cNvPr id="546839" name="AutoShape 23"/>
            <p:cNvSpPr>
              <a:spLocks noChangeArrowheads="1"/>
            </p:cNvSpPr>
            <p:nvPr/>
          </p:nvSpPr>
          <p:spPr bwMode="auto">
            <a:xfrm rot="1800000">
              <a:off x="4363" y="3456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40" name="AutoShape 24"/>
            <p:cNvSpPr>
              <a:spLocks noChangeArrowheads="1"/>
            </p:cNvSpPr>
            <p:nvPr/>
          </p:nvSpPr>
          <p:spPr bwMode="auto">
            <a:xfrm rot="19800000" flipV="1">
              <a:off x="4363" y="3120"/>
              <a:ext cx="384" cy="96"/>
            </a:xfrm>
            <a:prstGeom prst="rightArrow">
              <a:avLst>
                <a:gd name="adj1" fmla="val 50000"/>
                <a:gd name="adj2" fmla="val 100000"/>
              </a:avLst>
            </a:prstGeom>
            <a:solidFill>
              <a:srgbClr val="CC0000"/>
            </a:solidFill>
            <a:ln w="9525">
              <a:solidFill>
                <a:srgbClr val="66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3744" y="3072"/>
              <a:ext cx="576" cy="576"/>
              <a:chOff x="2028" y="912"/>
              <a:chExt cx="576" cy="576"/>
            </a:xfrm>
          </p:grpSpPr>
          <p:sp>
            <p:nvSpPr>
              <p:cNvPr id="546842" name="Rectangle 26"/>
              <p:cNvSpPr>
                <a:spLocks noChangeArrowheads="1"/>
              </p:cNvSpPr>
              <p:nvPr/>
            </p:nvSpPr>
            <p:spPr bwMode="auto">
              <a:xfrm>
                <a:off x="2028" y="912"/>
                <a:ext cx="576" cy="57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CC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43" name="Rectangle 27"/>
              <p:cNvSpPr>
                <a:spLocks noChangeArrowheads="1"/>
              </p:cNvSpPr>
              <p:nvPr/>
            </p:nvSpPr>
            <p:spPr bwMode="auto">
              <a:xfrm>
                <a:off x="2041" y="1027"/>
                <a:ext cx="552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3000" b="1">
                    <a:solidFill>
                      <a:srgbClr val="0F116A"/>
                    </a:solidFill>
                  </a:rPr>
                  <a:t>X</a:t>
                </a:r>
                <a:r>
                  <a:rPr lang="en-US" sz="3000" b="1" baseline="30000">
                    <a:solidFill>
                      <a:srgbClr val="0F116A"/>
                    </a:solidFill>
                  </a:rPr>
                  <a:t>H</a:t>
                </a:r>
                <a:r>
                  <a:rPr lang="en-US" sz="3000" b="1">
                    <a:solidFill>
                      <a:srgbClr val="0F116A"/>
                    </a:solidFill>
                  </a:rPr>
                  <a:t>Y</a:t>
                </a:r>
                <a:endParaRPr lang="en-US" sz="3000" b="1" baseline="3000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46844" name="Rectangle 28"/>
          <p:cNvSpPr>
            <a:spLocks noChangeArrowheads="1"/>
          </p:cNvSpPr>
          <p:nvPr/>
        </p:nvSpPr>
        <p:spPr bwMode="auto">
          <a:xfrm>
            <a:off x="7581900" y="5486400"/>
            <a:ext cx="7620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Y</a:t>
            </a:r>
          </a:p>
        </p:txBody>
      </p:sp>
      <p:sp>
        <p:nvSpPr>
          <p:cNvPr id="546845" name="Rectangle 29"/>
          <p:cNvSpPr>
            <a:spLocks noChangeArrowheads="1"/>
          </p:cNvSpPr>
          <p:nvPr/>
        </p:nvSpPr>
        <p:spPr bwMode="auto">
          <a:xfrm>
            <a:off x="7581900" y="4419600"/>
            <a:ext cx="762000" cy="762000"/>
          </a:xfrm>
          <a:prstGeom prst="rect">
            <a:avLst/>
          </a:prstGeom>
          <a:solidFill>
            <a:schemeClr val="bg1"/>
          </a:solidFill>
          <a:ln w="5715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  <a:r>
              <a:rPr lang="en-US" sz="3000" b="1" baseline="30000">
                <a:solidFill>
                  <a:srgbClr val="0F116A"/>
                </a:solidFill>
              </a:rPr>
              <a:t>H</a:t>
            </a:r>
          </a:p>
        </p:txBody>
      </p:sp>
      <p:sp>
        <p:nvSpPr>
          <p:cNvPr id="546846" name="AutoShape 30"/>
          <p:cNvSpPr>
            <a:spLocks noChangeArrowheads="1"/>
          </p:cNvSpPr>
          <p:nvPr/>
        </p:nvSpPr>
        <p:spPr bwMode="auto">
          <a:xfrm>
            <a:off x="5230813" y="581025"/>
            <a:ext cx="3697287" cy="56673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F116A"/>
                </a:solidFill>
              </a:rPr>
              <a:t>sex-linked recessive</a:t>
            </a:r>
            <a:endParaRPr lang="en-US" sz="3600" b="1">
              <a:solidFill>
                <a:schemeClr val="tx2"/>
              </a:solidFill>
            </a:endParaRPr>
          </a:p>
        </p:txBody>
      </p:sp>
      <p:graphicFrame>
        <p:nvGraphicFramePr>
          <p:cNvPr id="546847" name="Group 31"/>
          <p:cNvGraphicFramePr>
            <a:graphicFrameLocks noGrp="1"/>
          </p:cNvGraphicFramePr>
          <p:nvPr/>
        </p:nvGraphicFramePr>
        <p:xfrm>
          <a:off x="1722438" y="36449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0F116A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2165350" y="2697163"/>
            <a:ext cx="1906588" cy="887412"/>
            <a:chOff x="1748" y="1699"/>
            <a:chExt cx="1201" cy="559"/>
          </a:xfrm>
        </p:grpSpPr>
        <p:sp>
          <p:nvSpPr>
            <p:cNvPr id="546859" name="Rectangle 43"/>
            <p:cNvSpPr>
              <a:spLocks noChangeArrowheads="1"/>
            </p:cNvSpPr>
            <p:nvPr/>
          </p:nvSpPr>
          <p:spPr bwMode="auto">
            <a:xfrm>
              <a:off x="1748" y="1912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  <p:sp>
          <p:nvSpPr>
            <p:cNvPr id="546860" name="Rectangle 44"/>
            <p:cNvSpPr>
              <a:spLocks noChangeArrowheads="1"/>
            </p:cNvSpPr>
            <p:nvPr/>
          </p:nvSpPr>
          <p:spPr bwMode="auto">
            <a:xfrm>
              <a:off x="2669" y="1912"/>
              <a:ext cx="27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Y</a:t>
              </a:r>
            </a:p>
          </p:txBody>
        </p:sp>
        <p:sp>
          <p:nvSpPr>
            <p:cNvPr id="546861" name="Rectangle 45"/>
            <p:cNvSpPr>
              <a:spLocks noChangeArrowheads="1"/>
            </p:cNvSpPr>
            <p:nvPr/>
          </p:nvSpPr>
          <p:spPr bwMode="auto">
            <a:xfrm>
              <a:off x="1757" y="1699"/>
              <a:ext cx="119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6301"/>
                  </a:solidFill>
                </a:rPr>
                <a:t>male / sperm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822325" y="4002088"/>
            <a:ext cx="936625" cy="1954212"/>
            <a:chOff x="398" y="2521"/>
            <a:chExt cx="590" cy="1231"/>
          </a:xfrm>
        </p:grpSpPr>
        <p:sp>
          <p:nvSpPr>
            <p:cNvPr id="546863" name="Rectangle 47"/>
            <p:cNvSpPr>
              <a:spLocks noChangeArrowheads="1"/>
            </p:cNvSpPr>
            <p:nvPr/>
          </p:nvSpPr>
          <p:spPr bwMode="auto">
            <a:xfrm>
              <a:off x="596" y="2584"/>
              <a:ext cx="39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  <p:sp>
          <p:nvSpPr>
            <p:cNvPr id="546864" name="Rectangle 48"/>
            <p:cNvSpPr>
              <a:spLocks noChangeArrowheads="1"/>
            </p:cNvSpPr>
            <p:nvPr/>
          </p:nvSpPr>
          <p:spPr bwMode="auto">
            <a:xfrm>
              <a:off x="598" y="3312"/>
              <a:ext cx="37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</a:p>
          </p:txBody>
        </p:sp>
        <p:sp>
          <p:nvSpPr>
            <p:cNvPr id="546865" name="Rectangle 49"/>
            <p:cNvSpPr>
              <a:spLocks noChangeArrowheads="1"/>
            </p:cNvSpPr>
            <p:nvPr/>
          </p:nvSpPr>
          <p:spPr bwMode="auto">
            <a:xfrm rot="-5400000">
              <a:off x="-83" y="3002"/>
              <a:ext cx="123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6301"/>
                  </a:solidFill>
                </a:rPr>
                <a:t>female / eggs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grpSp>
        <p:nvGrpSpPr>
          <p:cNvPr id="12" name="Group 50"/>
          <p:cNvGrpSpPr>
            <a:grpSpLocks/>
          </p:cNvGrpSpPr>
          <p:nvPr/>
        </p:nvGrpSpPr>
        <p:grpSpPr bwMode="auto">
          <a:xfrm>
            <a:off x="1911350" y="3810000"/>
            <a:ext cx="1058863" cy="990600"/>
            <a:chOff x="1095" y="864"/>
            <a:chExt cx="667" cy="624"/>
          </a:xfrm>
        </p:grpSpPr>
        <p:sp>
          <p:nvSpPr>
            <p:cNvPr id="546867" name="Oval 51"/>
            <p:cNvSpPr>
              <a:spLocks noChangeArrowheads="1"/>
            </p:cNvSpPr>
            <p:nvPr/>
          </p:nvSpPr>
          <p:spPr bwMode="auto">
            <a:xfrm>
              <a:off x="1117" y="864"/>
              <a:ext cx="624" cy="6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68" name="Rectangle 52"/>
            <p:cNvSpPr>
              <a:spLocks noChangeArrowheads="1"/>
            </p:cNvSpPr>
            <p:nvPr/>
          </p:nvSpPr>
          <p:spPr bwMode="auto">
            <a:xfrm>
              <a:off x="1095" y="1003"/>
              <a:ext cx="66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53"/>
          <p:cNvGrpSpPr>
            <a:grpSpLocks/>
          </p:cNvGrpSpPr>
          <p:nvPr/>
        </p:nvGrpSpPr>
        <p:grpSpPr bwMode="auto">
          <a:xfrm>
            <a:off x="1939925" y="5105400"/>
            <a:ext cx="1030288" cy="990600"/>
            <a:chOff x="1104" y="864"/>
            <a:chExt cx="649" cy="624"/>
          </a:xfrm>
        </p:grpSpPr>
        <p:sp>
          <p:nvSpPr>
            <p:cNvPr id="546870" name="Oval 54"/>
            <p:cNvSpPr>
              <a:spLocks noChangeArrowheads="1"/>
            </p:cNvSpPr>
            <p:nvPr/>
          </p:nvSpPr>
          <p:spPr bwMode="auto">
            <a:xfrm>
              <a:off x="1117" y="864"/>
              <a:ext cx="624" cy="62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71" name="Rectangle 55"/>
            <p:cNvSpPr>
              <a:spLocks noChangeArrowheads="1"/>
            </p:cNvSpPr>
            <p:nvPr/>
          </p:nvSpPr>
          <p:spPr bwMode="auto">
            <a:xfrm>
              <a:off x="1104" y="1003"/>
              <a:ext cx="6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56"/>
          <p:cNvGrpSpPr>
            <a:grpSpLocks/>
          </p:cNvGrpSpPr>
          <p:nvPr/>
        </p:nvGrpSpPr>
        <p:grpSpPr bwMode="auto">
          <a:xfrm>
            <a:off x="3429000" y="3810000"/>
            <a:ext cx="914400" cy="914400"/>
            <a:chOff x="2160" y="2400"/>
            <a:chExt cx="576" cy="576"/>
          </a:xfrm>
        </p:grpSpPr>
        <p:sp>
          <p:nvSpPr>
            <p:cNvPr id="546873" name="Rectangle 57"/>
            <p:cNvSpPr>
              <a:spLocks noChangeArrowheads="1"/>
            </p:cNvSpPr>
            <p:nvPr/>
          </p:nvSpPr>
          <p:spPr bwMode="auto">
            <a:xfrm>
              <a:off x="2160" y="2400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74" name="Rectangle 58"/>
            <p:cNvSpPr>
              <a:spLocks noChangeArrowheads="1"/>
            </p:cNvSpPr>
            <p:nvPr/>
          </p:nvSpPr>
          <p:spPr bwMode="auto">
            <a:xfrm>
              <a:off x="2173" y="2515"/>
              <a:ext cx="5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59"/>
          <p:cNvGrpSpPr>
            <a:grpSpLocks/>
          </p:cNvGrpSpPr>
          <p:nvPr/>
        </p:nvGrpSpPr>
        <p:grpSpPr bwMode="auto">
          <a:xfrm>
            <a:off x="3429000" y="5105400"/>
            <a:ext cx="914400" cy="914400"/>
            <a:chOff x="2028" y="912"/>
            <a:chExt cx="576" cy="576"/>
          </a:xfrm>
        </p:grpSpPr>
        <p:sp>
          <p:nvSpPr>
            <p:cNvPr id="546876" name="Rectangle 60"/>
            <p:cNvSpPr>
              <a:spLocks noChangeArrowheads="1"/>
            </p:cNvSpPr>
            <p:nvPr/>
          </p:nvSpPr>
          <p:spPr bwMode="auto">
            <a:xfrm>
              <a:off x="2028" y="912"/>
              <a:ext cx="576" cy="57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77" name="Rectangle 61"/>
            <p:cNvSpPr>
              <a:spLocks noChangeArrowheads="1"/>
            </p:cNvSpPr>
            <p:nvPr/>
          </p:nvSpPr>
          <p:spPr bwMode="auto">
            <a:xfrm>
              <a:off x="2050" y="1027"/>
              <a:ext cx="5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rgbClr val="0F116A"/>
                  </a:solidFill>
                </a:rPr>
                <a:t>X</a:t>
              </a:r>
              <a:r>
                <a:rPr lang="en-US" sz="3000" b="1" baseline="30000">
                  <a:solidFill>
                    <a:srgbClr val="0F116A"/>
                  </a:solidFill>
                </a:rPr>
                <a:t>h</a:t>
              </a:r>
              <a:r>
                <a:rPr lang="en-US" sz="3000" b="1">
                  <a:solidFill>
                    <a:srgbClr val="0F116A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1909763" y="3810000"/>
            <a:ext cx="1058862" cy="990600"/>
            <a:chOff x="3072" y="1968"/>
            <a:chExt cx="667" cy="624"/>
          </a:xfrm>
        </p:grpSpPr>
        <p:sp>
          <p:nvSpPr>
            <p:cNvPr id="546879" name="Oval 63"/>
            <p:cNvSpPr>
              <a:spLocks noChangeArrowheads="1"/>
            </p:cNvSpPr>
            <p:nvPr/>
          </p:nvSpPr>
          <p:spPr bwMode="auto">
            <a:xfrm>
              <a:off x="3094" y="1968"/>
              <a:ext cx="624" cy="624"/>
            </a:xfrm>
            <a:prstGeom prst="ellipse">
              <a:avLst/>
            </a:prstGeom>
            <a:solidFill>
              <a:srgbClr val="008405"/>
            </a:solidFill>
            <a:ln w="57150">
              <a:solidFill>
                <a:srgbClr val="008405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80" name="Rectangle 64"/>
            <p:cNvSpPr>
              <a:spLocks noChangeArrowheads="1"/>
            </p:cNvSpPr>
            <p:nvPr/>
          </p:nvSpPr>
          <p:spPr bwMode="auto">
            <a:xfrm>
              <a:off x="3072" y="2107"/>
              <a:ext cx="667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17" name="Group 65"/>
          <p:cNvGrpSpPr>
            <a:grpSpLocks/>
          </p:cNvGrpSpPr>
          <p:nvPr/>
        </p:nvGrpSpPr>
        <p:grpSpPr bwMode="auto">
          <a:xfrm>
            <a:off x="3429000" y="3810000"/>
            <a:ext cx="914400" cy="914400"/>
            <a:chOff x="3264" y="2064"/>
            <a:chExt cx="576" cy="576"/>
          </a:xfrm>
        </p:grpSpPr>
        <p:sp>
          <p:nvSpPr>
            <p:cNvPr id="546882" name="Rectangle 66"/>
            <p:cNvSpPr>
              <a:spLocks noChangeArrowheads="1"/>
            </p:cNvSpPr>
            <p:nvPr/>
          </p:nvSpPr>
          <p:spPr bwMode="auto">
            <a:xfrm>
              <a:off x="3264" y="2064"/>
              <a:ext cx="576" cy="576"/>
            </a:xfrm>
            <a:prstGeom prst="rect">
              <a:avLst/>
            </a:prstGeom>
            <a:solidFill>
              <a:srgbClr val="008405"/>
            </a:solidFill>
            <a:ln w="57150">
              <a:solidFill>
                <a:srgbClr val="008405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83" name="Rectangle 67"/>
            <p:cNvSpPr>
              <a:spLocks noChangeArrowheads="1"/>
            </p:cNvSpPr>
            <p:nvPr/>
          </p:nvSpPr>
          <p:spPr bwMode="auto">
            <a:xfrm>
              <a:off x="3277" y="2179"/>
              <a:ext cx="55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68"/>
          <p:cNvGrpSpPr>
            <a:grpSpLocks/>
          </p:cNvGrpSpPr>
          <p:nvPr/>
        </p:nvGrpSpPr>
        <p:grpSpPr bwMode="auto">
          <a:xfrm>
            <a:off x="1939925" y="5105400"/>
            <a:ext cx="1030288" cy="990600"/>
            <a:chOff x="3168" y="3504"/>
            <a:chExt cx="649" cy="624"/>
          </a:xfrm>
        </p:grpSpPr>
        <p:sp>
          <p:nvSpPr>
            <p:cNvPr id="546885" name="Oval 69" descr="Wide upward diagonal"/>
            <p:cNvSpPr>
              <a:spLocks noChangeArrowheads="1"/>
            </p:cNvSpPr>
            <p:nvPr/>
          </p:nvSpPr>
          <p:spPr bwMode="auto">
            <a:xfrm>
              <a:off x="3181" y="3504"/>
              <a:ext cx="624" cy="624"/>
            </a:xfrm>
            <a:prstGeom prst="ellipse">
              <a:avLst/>
            </a:prstGeom>
            <a:pattFill prst="wdUpDiag">
              <a:fgClr>
                <a:srgbClr val="008405"/>
              </a:fgClr>
              <a:bgClr>
                <a:srgbClr val="CC0000"/>
              </a:bgClr>
            </a:pattFill>
            <a:ln w="57150">
              <a:solidFill>
                <a:srgbClr val="CC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86" name="Rectangle 70"/>
            <p:cNvSpPr>
              <a:spLocks noChangeArrowheads="1"/>
            </p:cNvSpPr>
            <p:nvPr/>
          </p:nvSpPr>
          <p:spPr bwMode="auto">
            <a:xfrm>
              <a:off x="3168" y="3643"/>
              <a:ext cx="649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</a:p>
          </p:txBody>
        </p:sp>
      </p:grpSp>
      <p:grpSp>
        <p:nvGrpSpPr>
          <p:cNvPr id="19" name="Group 71"/>
          <p:cNvGrpSpPr>
            <a:grpSpLocks/>
          </p:cNvGrpSpPr>
          <p:nvPr/>
        </p:nvGrpSpPr>
        <p:grpSpPr bwMode="auto">
          <a:xfrm>
            <a:off x="3429000" y="5105400"/>
            <a:ext cx="914400" cy="914400"/>
            <a:chOff x="3216" y="3456"/>
            <a:chExt cx="576" cy="576"/>
          </a:xfrm>
        </p:grpSpPr>
        <p:sp>
          <p:nvSpPr>
            <p:cNvPr id="546888" name="Rectangle 72"/>
            <p:cNvSpPr>
              <a:spLocks noChangeArrowheads="1"/>
            </p:cNvSpPr>
            <p:nvPr/>
          </p:nvSpPr>
          <p:spPr bwMode="auto">
            <a:xfrm>
              <a:off x="3216" y="3456"/>
              <a:ext cx="576" cy="576"/>
            </a:xfrm>
            <a:prstGeom prst="rect">
              <a:avLst/>
            </a:prstGeom>
            <a:solidFill>
              <a:srgbClr val="CC0000"/>
            </a:solidFill>
            <a:ln w="57150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6889" name="Rectangle 73"/>
            <p:cNvSpPr>
              <a:spLocks noChangeArrowheads="1"/>
            </p:cNvSpPr>
            <p:nvPr/>
          </p:nvSpPr>
          <p:spPr bwMode="auto">
            <a:xfrm>
              <a:off x="3238" y="3571"/>
              <a:ext cx="534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3000" b="1">
                  <a:solidFill>
                    <a:schemeClr val="bg1"/>
                  </a:solidFill>
                </a:rPr>
                <a:t>X</a:t>
              </a:r>
              <a:r>
                <a:rPr lang="en-US" sz="3000" b="1" baseline="30000">
                  <a:solidFill>
                    <a:schemeClr val="bg1"/>
                  </a:solidFill>
                </a:rPr>
                <a:t>h</a:t>
              </a:r>
              <a:r>
                <a:rPr lang="en-US" sz="3000" b="1">
                  <a:solidFill>
                    <a:schemeClr val="bg1"/>
                  </a:solidFill>
                </a:rPr>
                <a:t>Y</a:t>
              </a:r>
              <a:endParaRPr lang="en-US" sz="3000" b="1" baseline="30000">
                <a:solidFill>
                  <a:schemeClr val="bg1"/>
                </a:solidFill>
              </a:endParaRPr>
            </a:p>
          </p:txBody>
        </p:sp>
      </p:grpSp>
      <p:sp>
        <p:nvSpPr>
          <p:cNvPr id="546890" name="AutoShape 74"/>
          <p:cNvSpPr>
            <a:spLocks noChangeArrowheads="1"/>
          </p:cNvSpPr>
          <p:nvPr/>
        </p:nvSpPr>
        <p:spPr bwMode="auto">
          <a:xfrm>
            <a:off x="1933575" y="6240463"/>
            <a:ext cx="1079500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carrier</a:t>
            </a:r>
          </a:p>
        </p:txBody>
      </p:sp>
      <p:sp>
        <p:nvSpPr>
          <p:cNvPr id="546891" name="AutoShape 75"/>
          <p:cNvSpPr>
            <a:spLocks noChangeArrowheads="1"/>
          </p:cNvSpPr>
          <p:nvPr/>
        </p:nvSpPr>
        <p:spPr bwMode="auto">
          <a:xfrm>
            <a:off x="3275013" y="6240463"/>
            <a:ext cx="1249362" cy="4064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  <a:effectLst/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</a:rPr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69184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&amp; culture</a:t>
            </a:r>
          </a:p>
        </p:txBody>
      </p:sp>
      <p:sp>
        <p:nvSpPr>
          <p:cNvPr id="404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15900" y="1028700"/>
            <a:ext cx="8305800" cy="5105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All </a:t>
            </a:r>
            <a:r>
              <a:rPr lang="en-US" sz="2800" dirty="0" smtClean="0"/>
              <a:t>cultures </a:t>
            </a:r>
            <a:r>
              <a:rPr lang="en-US" sz="2800" dirty="0"/>
              <a:t>have a taboo against </a:t>
            </a:r>
            <a:r>
              <a:rPr lang="en-US" sz="2800" dirty="0" smtClean="0"/>
              <a:t>incest.</a:t>
            </a:r>
          </a:p>
          <a:p>
            <a:pPr lvl="1">
              <a:buClrTx/>
            </a:pPr>
            <a:r>
              <a:rPr lang="en-US" dirty="0"/>
              <a:t>laws or cultural taboos forbidding marriages between close relatives are fairly universal</a:t>
            </a:r>
          </a:p>
          <a:p>
            <a:pPr>
              <a:buClrTx/>
            </a:pPr>
            <a:r>
              <a:rPr lang="en-US" sz="2800" dirty="0"/>
              <a:t>Fairly unlikely that 2 </a:t>
            </a:r>
            <a:r>
              <a:rPr lang="en-US" sz="2800" u="sng" dirty="0"/>
              <a:t>unrelated</a:t>
            </a:r>
            <a:r>
              <a:rPr lang="en-US" sz="2800" dirty="0"/>
              <a:t> carriers of same rare harmful recessive allele will meet &amp; mate</a:t>
            </a:r>
            <a:endParaRPr lang="en-US" sz="2800" dirty="0" smtClean="0"/>
          </a:p>
          <a:p>
            <a:pPr lvl="1">
              <a:buClrTx/>
            </a:pPr>
            <a:r>
              <a:rPr lang="en-US" dirty="0" err="1" smtClean="0"/>
              <a:t>matings</a:t>
            </a:r>
            <a:r>
              <a:rPr lang="en-US" dirty="0" smtClean="0"/>
              <a:t> </a:t>
            </a:r>
            <a:r>
              <a:rPr lang="en-US" dirty="0"/>
              <a:t>between </a:t>
            </a:r>
            <a:r>
              <a:rPr lang="en-US" u="sng" dirty="0"/>
              <a:t>close relatives</a:t>
            </a:r>
            <a:r>
              <a:rPr lang="en-US" dirty="0"/>
              <a:t> increase risk</a:t>
            </a:r>
          </a:p>
          <a:p>
            <a:pPr lvl="2">
              <a:buClrTx/>
            </a:pPr>
            <a:r>
              <a:rPr lang="en-US" sz="2800" dirty="0"/>
              <a:t>“consanguineous” (same blood) </a:t>
            </a:r>
            <a:r>
              <a:rPr lang="en-US" sz="2800" dirty="0" err="1"/>
              <a:t>matings</a:t>
            </a:r>
            <a:endParaRPr lang="en-US" sz="2800" dirty="0"/>
          </a:p>
          <a:p>
            <a:pPr lvl="1">
              <a:buClrTx/>
            </a:pPr>
            <a:r>
              <a:rPr lang="en-US" dirty="0"/>
              <a:t>individuals who share a </a:t>
            </a:r>
            <a:br>
              <a:rPr lang="en-US" dirty="0"/>
            </a:br>
            <a:r>
              <a:rPr lang="en-US" dirty="0"/>
              <a:t>recent common ancestor </a:t>
            </a:r>
            <a:br>
              <a:rPr lang="en-US" dirty="0"/>
            </a:br>
            <a:r>
              <a:rPr lang="en-US" dirty="0"/>
              <a:t>are more likely to carry </a:t>
            </a:r>
            <a:br>
              <a:rPr lang="en-US" dirty="0"/>
            </a:br>
            <a:r>
              <a:rPr lang="en-US" dirty="0"/>
              <a:t>same recessive alleles</a:t>
            </a:r>
          </a:p>
        </p:txBody>
      </p:sp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648200"/>
            <a:ext cx="35814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10108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470330"/>
            <a:ext cx="8534400" cy="2768600"/>
          </a:xfrm>
        </p:spPr>
        <p:txBody>
          <a:bodyPr/>
          <a:lstStyle/>
          <a:p>
            <a:r>
              <a:rPr lang="en-US" sz="3000" dirty="0"/>
              <a:t>Morgan noted </a:t>
            </a:r>
            <a:r>
              <a:rPr lang="en-US" sz="3000" b="1" dirty="0"/>
              <a:t>wild type</a:t>
            </a:r>
            <a:r>
              <a:rPr lang="en-US" sz="3000" dirty="0"/>
              <a:t>, or normal, phenotypes that were common in the fly populations</a:t>
            </a:r>
          </a:p>
          <a:p>
            <a:r>
              <a:rPr lang="en-US" sz="3000" dirty="0"/>
              <a:t>Traits alternative to the wild type are called </a:t>
            </a:r>
            <a:r>
              <a:rPr lang="en-US" sz="3000" i="1" dirty="0"/>
              <a:t>mutant phenotypes</a:t>
            </a:r>
            <a:endParaRPr lang="en-US" sz="3000" dirty="0"/>
          </a:p>
        </p:txBody>
      </p:sp>
      <p:sp>
        <p:nvSpPr>
          <p:cNvPr id="291847" name="Line 7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48" name="Line 8"/>
          <p:cNvSpPr>
            <a:spLocks noChangeShapeType="1"/>
          </p:cNvSpPr>
          <p:nvPr/>
        </p:nvSpPr>
        <p:spPr bwMode="auto">
          <a:xfrm>
            <a:off x="204788" y="329231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849" name="Text Box 9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  <p:pic>
        <p:nvPicPr>
          <p:cNvPr id="6" name="Picture 16" descr="15_03WhiteEyeDrosophila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00812" y="2255362"/>
            <a:ext cx="6199802" cy="42978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370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4800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1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Vermilion eyes is a sex-linked recessive characteristic in fruit flies. If a female having vermilion eyes is crossed with a wild-type male, what percentage of the F</a:t>
            </a:r>
            <a:r>
              <a:rPr lang="en-US" baseline="-25000" dirty="0">
                <a:ea typeface="ＭＳ Ｐゴシック" charset="-128"/>
                <a:cs typeface="ＭＳ Ｐゴシック" charset="-128"/>
              </a:rPr>
              <a:t>1</a:t>
            </a:r>
            <a:r>
              <a:rPr lang="en-US" dirty="0">
                <a:ea typeface="ＭＳ Ｐゴシック" charset="-128"/>
                <a:cs typeface="ＭＳ Ｐゴシック" charset="-128"/>
              </a:rPr>
              <a:t> males will have vermilion eyes? </a:t>
            </a:r>
          </a:p>
          <a:p>
            <a:pPr marL="1108075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dirty="0"/>
              <a:t>0%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25%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50%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75%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dirty="0"/>
              <a:t>100% </a:t>
            </a:r>
          </a:p>
        </p:txBody>
      </p:sp>
      <p:sp>
        <p:nvSpPr>
          <p:cNvPr id="179203" name="FlagCount" hidden="1">
            <a:hlinkClick r:id="rId4" action="ppaction://hlinkfile"/>
          </p:cNvPr>
          <p:cNvSpPr>
            <a:spLocks noChangeArrowheads="1"/>
          </p:cNvSpPr>
          <p:nvPr/>
        </p:nvSpPr>
        <p:spPr bwMode="auto">
          <a:xfrm>
            <a:off x="8255000" y="254000"/>
            <a:ext cx="381000" cy="3175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chemeClr val="accent1">
              <a:alpha val="25098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>
                <a:latin typeface="Tahoma" charset="0"/>
              </a:rPr>
              <a:t>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797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0450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2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Barring in chickens is due to a sex-linked dominant gene (</a:t>
            </a:r>
            <a:r>
              <a:rPr lang="en-US" sz="3000" i="1" dirty="0">
                <a:ea typeface="ＭＳ Ｐゴシック" charset="-128"/>
                <a:cs typeface="ＭＳ Ｐゴシック" charset="-128"/>
              </a:rPr>
              <a:t>B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). The sex of chicks at hatching is difficult to determine, but barred chicks can be distinguished from </a:t>
            </a:r>
            <a:r>
              <a:rPr lang="en-US" sz="3000" dirty="0" err="1">
                <a:ea typeface="ＭＳ Ｐゴシック" charset="-128"/>
                <a:cs typeface="ＭＳ Ｐゴシック" charset="-128"/>
              </a:rPr>
              <a:t>nonbarred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 at that time. To use this trait so that at hatching all chicks of one sex are barred, what cross would you make?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08075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/>
              <a:t>barred males </a:t>
            </a:r>
            <a:r>
              <a:rPr lang="en-US" sz="2600" b="1" dirty="0" err="1">
                <a:sym typeface="Symbol" charset="2"/>
              </a:rPr>
              <a:t></a:t>
            </a:r>
            <a:r>
              <a:rPr lang="en-US" sz="2600" b="1" dirty="0"/>
              <a:t> </a:t>
            </a:r>
            <a:r>
              <a:rPr lang="en-US" sz="2600" dirty="0"/>
              <a:t>barred females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barred males </a:t>
            </a:r>
            <a:r>
              <a:rPr lang="en-US" sz="2600" b="1" dirty="0" err="1">
                <a:sym typeface="Symbol" charset="2"/>
              </a:rPr>
              <a:t></a:t>
            </a:r>
            <a:r>
              <a:rPr lang="en-US" sz="2600" dirty="0"/>
              <a:t> </a:t>
            </a:r>
            <a:r>
              <a:rPr lang="en-US" sz="2600" dirty="0" err="1"/>
              <a:t>nonbarred</a:t>
            </a:r>
            <a:r>
              <a:rPr lang="en-US" sz="2600" dirty="0"/>
              <a:t> females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 err="1"/>
              <a:t>nonbarred</a:t>
            </a:r>
            <a:r>
              <a:rPr lang="en-US" sz="2600" dirty="0"/>
              <a:t> males </a:t>
            </a:r>
            <a:r>
              <a:rPr lang="en-US" sz="2600" b="1" dirty="0" err="1">
                <a:sym typeface="Symbol" charset="2"/>
              </a:rPr>
              <a:t></a:t>
            </a:r>
            <a:r>
              <a:rPr lang="en-US" sz="2600" dirty="0"/>
              <a:t> barred females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 err="1"/>
              <a:t>nonbarred</a:t>
            </a:r>
            <a:r>
              <a:rPr lang="en-US" sz="2600" dirty="0"/>
              <a:t> males </a:t>
            </a:r>
            <a:r>
              <a:rPr lang="en-US" sz="2600" b="1" dirty="0" err="1">
                <a:sym typeface="Symbol" charset="2"/>
              </a:rPr>
              <a:t></a:t>
            </a:r>
            <a:r>
              <a:rPr lang="en-US" sz="2600" dirty="0"/>
              <a:t> </a:t>
            </a:r>
            <a:r>
              <a:rPr lang="en-US" sz="2600" dirty="0" err="1"/>
              <a:t>nonbarred</a:t>
            </a:r>
            <a:r>
              <a:rPr lang="en-US" sz="2600" dirty="0"/>
              <a:t> females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62232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784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3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A recessive allele on the X chromosome is responsible for red-green color blindness in humans. A woman with normal vision whose father is color-blind marries a color-blind male. What is the probability that this couple’s son will be color-blind?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08075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/>
              <a:t>0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1/4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1/2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3/4 </a:t>
            </a:r>
          </a:p>
          <a:p>
            <a:pPr marL="1108075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1 </a:t>
            </a:r>
          </a:p>
        </p:txBody>
      </p:sp>
    </p:spTree>
    <p:extLst>
      <p:ext uri="{BB962C8B-B14F-4D97-AF65-F5344CB8AC3E}">
        <p14:creationId xmlns:p14="http://schemas.microsoft.com/office/powerpoint/2010/main" val="2308164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519738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2600" dirty="0"/>
              <a:t>4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An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achondroplastic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dwarf man with normal vision marries a color-blind woman of normal height. The man's father was six feet tall, and both the woman's parents were of average height.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Achondroplastic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dwarfism is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autosomal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dominant, and red-green color blindness is X-linked recessive.</a:t>
            </a:r>
            <a:br>
              <a:rPr lang="en-US" sz="2600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600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>How many of their male children would be color-blind and normal height?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200" dirty="0"/>
              <a:t>all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200" dirty="0"/>
              <a:t>none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200" dirty="0"/>
              <a:t>half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200" dirty="0"/>
              <a:t>one out of four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200" dirty="0"/>
              <a:t>three out of four </a:t>
            </a:r>
          </a:p>
        </p:txBody>
      </p:sp>
    </p:spTree>
    <p:extLst>
      <p:ext uri="{BB962C8B-B14F-4D97-AF65-F5344CB8AC3E}">
        <p14:creationId xmlns:p14="http://schemas.microsoft.com/office/powerpoint/2010/main" val="1190038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1879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5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In cats, black color is caused by an</a:t>
            </a:r>
            <a:r>
              <a:rPr lang="en-US" sz="3000" i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X-linked allele; the other allele at this locus causes orange color. The heterozygote is tortoiseshell. What kinds of offspring would you expect from the cross of a black female and an orange male?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sz="2600" dirty="0"/>
              <a:t>tortoiseshell female; tortoiseshell male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black female; orange male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orange female; orange male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tortoiseshell female; black male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orange female; black male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3889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10225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spcBef>
                <a:spcPct val="5000"/>
              </a:spcBef>
              <a:spcAft>
                <a:spcPct val="5000"/>
              </a:spcAft>
              <a:buFontTx/>
              <a:buNone/>
            </a:pPr>
            <a:r>
              <a:rPr lang="en-US" sz="2600" dirty="0"/>
              <a:t>6</a:t>
            </a:r>
            <a:r>
              <a:rPr lang="en-US" sz="26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An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achondroplastic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dwarf man with normal vision marries a color-blind woman of normal height. The man's father was six feet tall, and both the woman's parents were of average height.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Achondroplastic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dwarfism is </a:t>
            </a:r>
            <a:r>
              <a:rPr lang="en-US" sz="2600" dirty="0" err="1">
                <a:ea typeface="ＭＳ Ｐゴシック" charset="-128"/>
                <a:cs typeface="ＭＳ Ｐゴシック" charset="-128"/>
              </a:rPr>
              <a:t>autosomal</a:t>
            </a:r>
            <a:r>
              <a:rPr lang="en-US" sz="2600" dirty="0">
                <a:ea typeface="ＭＳ Ｐゴシック" charset="-128"/>
                <a:cs typeface="ＭＳ Ｐゴシック" charset="-128"/>
              </a:rPr>
              <a:t> dominant, and red-green color blindness is X-linked recessive.</a:t>
            </a:r>
            <a:br>
              <a:rPr lang="en-US" sz="2600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/>
            </a:r>
            <a:br>
              <a:rPr lang="en-US" sz="2600" dirty="0">
                <a:ea typeface="ＭＳ Ｐゴシック" charset="-128"/>
                <a:cs typeface="ＭＳ Ｐゴシック" charset="-128"/>
              </a:rPr>
            </a:br>
            <a:r>
              <a:rPr lang="en-US" sz="2600" dirty="0">
                <a:ea typeface="ＭＳ Ｐゴシック" charset="-128"/>
                <a:cs typeface="ＭＳ Ｐゴシック" charset="-128"/>
              </a:rPr>
              <a:t>How many of their female children might be expected to be color-blind dwarfs? </a:t>
            </a:r>
            <a:r>
              <a:rPr lang="en-US" sz="2800" dirty="0">
                <a:solidFill>
                  <a:srgbClr val="990066"/>
                </a:solidFill>
                <a:ea typeface="ＭＳ Ｐゴシック" charset="-128"/>
                <a:cs typeface="ＭＳ Ｐゴシック" charset="-128"/>
              </a:rPr>
              <a:t>*</a:t>
            </a:r>
            <a:endParaRPr lang="en-US" sz="2600" dirty="0">
              <a:ea typeface="ＭＳ Ｐゴシック" charset="-128"/>
              <a:cs typeface="ＭＳ Ｐゴシック" charset="-128"/>
            </a:endParaRPr>
          </a:p>
          <a:p>
            <a:pPr marL="1108075" lvl="1" indent="-533400" eaLnBrk="1" hangingPunct="1">
              <a:spcAft>
                <a:spcPct val="5000"/>
              </a:spcAft>
              <a:buFont typeface="+mj-lt"/>
              <a:buAutoNum type="alphaUcPeriod"/>
            </a:pPr>
            <a:r>
              <a:rPr lang="en-US" sz="2200" dirty="0"/>
              <a:t>all </a:t>
            </a:r>
          </a:p>
          <a:p>
            <a:pPr marL="1108075" lvl="1" indent="-533400" eaLnBrk="1" hangingPunct="1">
              <a:spcAft>
                <a:spcPct val="5000"/>
              </a:spcAft>
              <a:buFontTx/>
              <a:buAutoNum type="alphaUcPeriod"/>
            </a:pPr>
            <a:r>
              <a:rPr lang="en-US" sz="2200" dirty="0"/>
              <a:t>none </a:t>
            </a:r>
          </a:p>
          <a:p>
            <a:pPr marL="1108075" lvl="1" indent="-533400" eaLnBrk="1" hangingPunct="1">
              <a:spcAft>
                <a:spcPct val="5000"/>
              </a:spcAft>
              <a:buFontTx/>
              <a:buAutoNum type="alphaUcPeriod"/>
            </a:pPr>
            <a:r>
              <a:rPr lang="en-US" sz="2200" dirty="0"/>
              <a:t>half </a:t>
            </a:r>
          </a:p>
          <a:p>
            <a:pPr marL="1108075" lvl="1" indent="-533400" eaLnBrk="1" hangingPunct="1">
              <a:spcAft>
                <a:spcPct val="5000"/>
              </a:spcAft>
              <a:buFontTx/>
              <a:buAutoNum type="alphaUcPeriod"/>
            </a:pPr>
            <a:r>
              <a:rPr lang="en-US" sz="2200" dirty="0"/>
              <a:t>one out of four </a:t>
            </a:r>
          </a:p>
          <a:p>
            <a:pPr marL="1108075" lvl="1" indent="-533400" eaLnBrk="1" hangingPunct="1">
              <a:spcAft>
                <a:spcPct val="5000"/>
              </a:spcAft>
              <a:buFontTx/>
              <a:buAutoNum type="alphaUcPeriod"/>
            </a:pPr>
            <a:r>
              <a:rPr lang="en-US" sz="2200" dirty="0"/>
              <a:t>three out of four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359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7672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000" dirty="0"/>
              <a:t>6</a:t>
            </a:r>
            <a:r>
              <a:rPr lang="en-US" sz="3000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sz="3000" dirty="0">
                <a:ea typeface="ＭＳ Ｐゴシック" charset="-128"/>
                <a:cs typeface="ＭＳ Ｐゴシック" charset="-128"/>
              </a:rPr>
              <a:t>Red-green color blindness is a sex-linked recessive trait in humans.  Two people with normal color vision have a color-blind son.  What are the genotypes of the parents?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</a:p>
          <a:p>
            <a:pPr marL="1112838" lvl="1" indent="-533400" eaLnBrk="1" hangingPunct="1">
              <a:lnSpc>
                <a:spcPct val="80000"/>
              </a:lnSpc>
              <a:buFont typeface="+mj-lt"/>
              <a:buAutoNum type="alphaUcPeriod"/>
            </a:pPr>
            <a:r>
              <a:rPr lang="en-US" dirty="0"/>
              <a:t> </a:t>
            </a:r>
            <a:r>
              <a:rPr lang="en-US" sz="2600" i="1" dirty="0" err="1"/>
              <a:t>XcXc</a:t>
            </a:r>
            <a:r>
              <a:rPr lang="en-US" sz="2600" dirty="0"/>
              <a:t> and </a:t>
            </a:r>
            <a:r>
              <a:rPr lang="en-US" sz="2600" i="1" dirty="0" err="1"/>
              <a:t>XcY</a:t>
            </a:r>
            <a:r>
              <a:rPr lang="en-US" sz="2600" dirty="0"/>
              <a:t>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 </a:t>
            </a:r>
            <a:r>
              <a:rPr lang="en-US" sz="2600" i="1" dirty="0" err="1"/>
              <a:t>XcXc</a:t>
            </a:r>
            <a:r>
              <a:rPr lang="en-US" sz="2600" i="1" dirty="0"/>
              <a:t> </a:t>
            </a:r>
            <a:r>
              <a:rPr lang="en-US" sz="2600" dirty="0"/>
              <a:t>and </a:t>
            </a:r>
            <a:r>
              <a:rPr lang="en-US" sz="2600" i="1" dirty="0"/>
              <a:t>XCY</a:t>
            </a:r>
            <a:r>
              <a:rPr lang="en-US" sz="2600" dirty="0"/>
              <a:t>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 </a:t>
            </a:r>
            <a:r>
              <a:rPr lang="en-US" sz="2600" i="1" dirty="0"/>
              <a:t>XCXC</a:t>
            </a:r>
            <a:r>
              <a:rPr lang="en-US" sz="2600" dirty="0"/>
              <a:t> and</a:t>
            </a:r>
            <a:r>
              <a:rPr lang="en-US" sz="2600" i="1" dirty="0"/>
              <a:t> </a:t>
            </a:r>
            <a:r>
              <a:rPr lang="en-US" sz="2600" i="1" dirty="0" err="1"/>
              <a:t>XcY</a:t>
            </a:r>
            <a:r>
              <a:rPr lang="en-US" sz="2600" dirty="0"/>
              <a:t> 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 </a:t>
            </a:r>
            <a:r>
              <a:rPr lang="en-US" sz="2600" i="1" dirty="0"/>
              <a:t>XCXC</a:t>
            </a:r>
            <a:r>
              <a:rPr lang="en-US" sz="2600" dirty="0"/>
              <a:t> and </a:t>
            </a:r>
            <a:r>
              <a:rPr lang="en-US" sz="2600" i="1" dirty="0"/>
              <a:t>XCY</a:t>
            </a:r>
            <a:r>
              <a:rPr lang="en-US" sz="2600" dirty="0"/>
              <a:t> </a:t>
            </a:r>
          </a:p>
          <a:p>
            <a:pPr marL="1112838" lvl="1" indent="-533400" eaLnBrk="1" hangingPunct="1">
              <a:lnSpc>
                <a:spcPct val="80000"/>
              </a:lnSpc>
              <a:buFontTx/>
              <a:buAutoNum type="alphaUcPeriod"/>
            </a:pPr>
            <a:r>
              <a:rPr lang="en-US" sz="2600" dirty="0"/>
              <a:t> </a:t>
            </a:r>
            <a:r>
              <a:rPr lang="en-US" sz="2600" i="1" dirty="0" err="1"/>
              <a:t>XCXc</a:t>
            </a:r>
            <a:r>
              <a:rPr lang="en-US" sz="2600" i="1" dirty="0"/>
              <a:t> </a:t>
            </a:r>
            <a:r>
              <a:rPr lang="en-US" sz="2600" dirty="0"/>
              <a:t>and </a:t>
            </a:r>
            <a:r>
              <a:rPr lang="en-US" sz="2600" i="1" dirty="0"/>
              <a:t>XCY</a:t>
            </a:r>
            <a:r>
              <a:rPr lang="en-US" sz="2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613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407987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 smtClean="0"/>
              <a:t>7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.  </a:t>
            </a:r>
            <a:r>
              <a:rPr lang="en-US" dirty="0">
                <a:ea typeface="ＭＳ Ｐゴシック" charset="-128"/>
                <a:cs typeface="ＭＳ Ｐゴシック" charset="-128"/>
              </a:rPr>
              <a:t>A color-blind son inherited this trait from his</a:t>
            </a:r>
          </a:p>
          <a:p>
            <a:pPr marL="1112838" lvl="1" indent="-533400" eaLnBrk="1" hangingPunct="1">
              <a:buFont typeface="+mj-lt"/>
              <a:buAutoNum type="alphaUcPeriod"/>
            </a:pPr>
            <a:r>
              <a:rPr lang="en-US" dirty="0"/>
              <a:t>mother.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father.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mother only if she is color-blind.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father only if he is color-blind.</a:t>
            </a:r>
          </a:p>
          <a:p>
            <a:pPr marL="1112838" lvl="1" indent="-533400" eaLnBrk="1" hangingPunct="1">
              <a:buFontTx/>
              <a:buAutoNum type="alphaUcPeriod"/>
            </a:pPr>
            <a:r>
              <a:rPr lang="en-US" dirty="0"/>
              <a:t>mother only if she is not color-blind.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72733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Linkage Affects Inheritance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279900"/>
          </a:xfrm>
        </p:spPr>
        <p:txBody>
          <a:bodyPr/>
          <a:lstStyle/>
          <a:p>
            <a:r>
              <a:rPr lang="en-US" sz="3000" dirty="0"/>
              <a:t>Morgan did other experiments with fruit flies to see how linkage affects inheritance of two characters</a:t>
            </a:r>
          </a:p>
          <a:p>
            <a:r>
              <a:rPr lang="en-US" sz="3000" dirty="0"/>
              <a:t>Morgan crossed flies that differed in traits of body color and wing size</a:t>
            </a:r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297003" name="Line 43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4" name="Line 44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005" name="Text Box 45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5522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4777" name="Picture 9" descr="15_UN01InTextTestcros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866775"/>
            <a:ext cx="8048625" cy="5200650"/>
          </a:xfrm>
          <a:prstGeom prst="rect">
            <a:avLst/>
          </a:prstGeom>
          <a:noFill/>
        </p:spPr>
      </p:pic>
      <p:sp>
        <p:nvSpPr>
          <p:cNvPr id="544778" name="Rectangle 10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57150" indent="6350">
              <a:lnSpc>
                <a:spcPct val="9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</a:rPr>
              <a:t>Fig. 15-UN1</a:t>
            </a:r>
            <a:endParaRPr lang="en-US" sz="1500" b="1">
              <a:solidFill>
                <a:schemeClr val="bg1"/>
              </a:solidFill>
            </a:endParaRPr>
          </a:p>
        </p:txBody>
      </p:sp>
      <p:sp>
        <p:nvSpPr>
          <p:cNvPr id="544779" name="Text Box 11"/>
          <p:cNvSpPr txBox="1">
            <a:spLocks noChangeArrowheads="1"/>
          </p:cNvSpPr>
          <p:nvPr/>
        </p:nvSpPr>
        <p:spPr bwMode="auto">
          <a:xfrm>
            <a:off x="3684588" y="1493838"/>
            <a:ext cx="7985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24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24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44780" name="Text Box 12"/>
          <p:cNvSpPr txBox="1">
            <a:spLocks noChangeArrowheads="1"/>
          </p:cNvSpPr>
          <p:nvPr/>
        </p:nvSpPr>
        <p:spPr bwMode="auto">
          <a:xfrm>
            <a:off x="604838" y="2008188"/>
            <a:ext cx="1760537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Parents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in testcross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4781" name="Text Box 13"/>
          <p:cNvSpPr txBox="1">
            <a:spLocks noChangeArrowheads="1"/>
          </p:cNvSpPr>
          <p:nvPr/>
        </p:nvSpPr>
        <p:spPr bwMode="auto">
          <a:xfrm>
            <a:off x="592138" y="4586288"/>
            <a:ext cx="1417637" cy="84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Most 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offspring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4782" name="Text Box 14"/>
          <p:cNvSpPr txBox="1">
            <a:spLocks noChangeArrowheads="1"/>
          </p:cNvSpPr>
          <p:nvPr/>
        </p:nvSpPr>
        <p:spPr bwMode="auto">
          <a:xfrm>
            <a:off x="3646488" y="4160838"/>
            <a:ext cx="7985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24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24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44783" name="Text Box 15"/>
          <p:cNvSpPr txBox="1">
            <a:spLocks noChangeArrowheads="1"/>
          </p:cNvSpPr>
          <p:nvPr/>
        </p:nvSpPr>
        <p:spPr bwMode="auto">
          <a:xfrm>
            <a:off x="3735388" y="2382838"/>
            <a:ext cx="5826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44784" name="Text Box 16"/>
          <p:cNvSpPr txBox="1">
            <a:spLocks noChangeArrowheads="1"/>
          </p:cNvSpPr>
          <p:nvPr/>
        </p:nvSpPr>
        <p:spPr bwMode="auto">
          <a:xfrm>
            <a:off x="3697288" y="5049838"/>
            <a:ext cx="5826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44785" name="Text Box 17"/>
          <p:cNvSpPr txBox="1">
            <a:spLocks noChangeArrowheads="1"/>
          </p:cNvSpPr>
          <p:nvPr/>
        </p:nvSpPr>
        <p:spPr bwMode="auto">
          <a:xfrm>
            <a:off x="7380288" y="1481138"/>
            <a:ext cx="5826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</a:p>
        </p:txBody>
      </p:sp>
      <p:sp>
        <p:nvSpPr>
          <p:cNvPr id="544786" name="Text Box 18"/>
          <p:cNvSpPr txBox="1">
            <a:spLocks noChangeArrowheads="1"/>
          </p:cNvSpPr>
          <p:nvPr/>
        </p:nvSpPr>
        <p:spPr bwMode="auto">
          <a:xfrm>
            <a:off x="7380288" y="2395538"/>
            <a:ext cx="5826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44787" name="Text Box 19"/>
          <p:cNvSpPr txBox="1">
            <a:spLocks noChangeArrowheads="1"/>
          </p:cNvSpPr>
          <p:nvPr/>
        </p:nvSpPr>
        <p:spPr bwMode="auto">
          <a:xfrm>
            <a:off x="7380288" y="4148138"/>
            <a:ext cx="5826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2400" b="1">
              <a:solidFill>
                <a:schemeClr val="tx1"/>
              </a:solidFill>
            </a:endParaRPr>
          </a:p>
        </p:txBody>
      </p:sp>
      <p:sp>
        <p:nvSpPr>
          <p:cNvPr id="544788" name="Text Box 20"/>
          <p:cNvSpPr txBox="1">
            <a:spLocks noChangeArrowheads="1"/>
          </p:cNvSpPr>
          <p:nvPr/>
        </p:nvSpPr>
        <p:spPr bwMode="auto">
          <a:xfrm>
            <a:off x="7367588" y="5062538"/>
            <a:ext cx="5826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24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</a:p>
        </p:txBody>
      </p:sp>
      <p:sp>
        <p:nvSpPr>
          <p:cNvPr id="544789" name="Text Box 21"/>
          <p:cNvSpPr txBox="1">
            <a:spLocks noChangeArrowheads="1"/>
          </p:cNvSpPr>
          <p:nvPr/>
        </p:nvSpPr>
        <p:spPr bwMode="auto">
          <a:xfrm>
            <a:off x="5456238" y="1881188"/>
            <a:ext cx="249237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sym typeface="Symbol" pitchFamily="-108" charset="2"/>
              </a:rPr>
              <a:t>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544790" name="Text Box 22"/>
          <p:cNvSpPr txBox="1">
            <a:spLocks noChangeArrowheads="1"/>
          </p:cNvSpPr>
          <p:nvPr/>
        </p:nvSpPr>
        <p:spPr bwMode="auto">
          <a:xfrm>
            <a:off x="5392738" y="4598988"/>
            <a:ext cx="363537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  <a:sym typeface="Symbol" pitchFamily="-108" charset="2"/>
              </a:rPr>
              <a:t>or</a:t>
            </a:r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50813" y="76200"/>
            <a:ext cx="8534400" cy="503238"/>
          </a:xfrm>
        </p:spPr>
        <p:txBody>
          <a:bodyPr>
            <a:normAutofit fontScale="90000"/>
          </a:bodyPr>
          <a:lstStyle/>
          <a:p>
            <a:r>
              <a:rPr lang="en-US" dirty="0"/>
              <a:t>How Linkage Affects Inheritance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88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" y="76200"/>
            <a:ext cx="8534400" cy="1325563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i="1"/>
              <a:t>Correlating Behavior of a Gene’s Alleles with Behavior of a Chromosome Pair</a:t>
            </a:r>
            <a:br>
              <a:rPr lang="en-US" i="1"/>
            </a:br>
            <a:endParaRPr lang="en-US" i="1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214438"/>
            <a:ext cx="8534400" cy="5367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/>
              <a:t>In one experiment, Morgan mated male flies with white eyes (mutant) with female flies with red eyes (wild type)</a:t>
            </a:r>
          </a:p>
          <a:p>
            <a:pPr lvl="1">
              <a:lnSpc>
                <a:spcPct val="90000"/>
              </a:lnSpc>
            </a:pPr>
            <a:r>
              <a:rPr lang="en-US"/>
              <a:t>The F</a:t>
            </a:r>
            <a:r>
              <a:rPr lang="en-US" baseline="-25000"/>
              <a:t>1</a:t>
            </a:r>
            <a:r>
              <a:rPr lang="en-US"/>
              <a:t> generation all had red eyes</a:t>
            </a:r>
          </a:p>
          <a:p>
            <a:pPr lvl="1">
              <a:lnSpc>
                <a:spcPct val="90000"/>
              </a:lnSpc>
            </a:pPr>
            <a:r>
              <a:rPr lang="en-US"/>
              <a:t>The F</a:t>
            </a:r>
            <a:r>
              <a:rPr lang="en-US" baseline="-25000"/>
              <a:t>2</a:t>
            </a:r>
            <a:r>
              <a:rPr lang="en-US"/>
              <a:t> generation showed the 3:1 red:white eye ratio, but only males had white eyes</a:t>
            </a:r>
          </a:p>
          <a:p>
            <a:pPr>
              <a:lnSpc>
                <a:spcPct val="90000"/>
              </a:lnSpc>
            </a:pPr>
            <a:r>
              <a:rPr lang="en-US" sz="3000"/>
              <a:t>Morgan determined that the white-eyed mutant allele must be located on the X chromosome</a:t>
            </a:r>
          </a:p>
          <a:p>
            <a:pPr>
              <a:lnSpc>
                <a:spcPct val="90000"/>
              </a:lnSpc>
            </a:pPr>
            <a:r>
              <a:rPr lang="en-US" sz="3000"/>
              <a:t>Morgan’s finding supported the chromosome theory of inheritance</a:t>
            </a:r>
            <a:endParaRPr lang="en-US" sz="2900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86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870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4026884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915" name="Picture 3" descr="15_09LinkedGenes_4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4513" y="184150"/>
            <a:ext cx="8054975" cy="6565900"/>
          </a:xfrm>
          <a:prstGeom prst="rect">
            <a:avLst/>
          </a:prstGeom>
          <a:noFill/>
        </p:spPr>
      </p:pic>
      <p:sp>
        <p:nvSpPr>
          <p:cNvPr id="550916" name="Rectangle 4"/>
          <p:cNvSpPr>
            <a:spLocks noChangeArrowheads="1"/>
          </p:cNvSpPr>
          <p:nvPr/>
        </p:nvSpPr>
        <p:spPr bwMode="auto">
          <a:xfrm>
            <a:off x="584200" y="6273800"/>
            <a:ext cx="1651000" cy="27940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84200" y="222250"/>
            <a:ext cx="1651000" cy="279400"/>
          </a:xfrm>
          <a:prstGeom prst="rect">
            <a:avLst/>
          </a:prstGeom>
          <a:solidFill>
            <a:srgbClr val="FECD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</a:rPr>
              <a:t>Fig. 15-9-4</a:t>
            </a:r>
          </a:p>
        </p:txBody>
      </p:sp>
      <p:sp>
        <p:nvSpPr>
          <p:cNvPr id="550919" name="Text Box 7"/>
          <p:cNvSpPr txBox="1">
            <a:spLocks noChangeArrowheads="1"/>
          </p:cNvSpPr>
          <p:nvPr/>
        </p:nvSpPr>
        <p:spPr bwMode="auto">
          <a:xfrm>
            <a:off x="693738" y="246063"/>
            <a:ext cx="12525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500" b="1">
                <a:solidFill>
                  <a:srgbClr val="563A84"/>
                </a:solidFill>
              </a:rPr>
              <a:t>EXPERIMENT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0920" name="Text Box 8"/>
          <p:cNvSpPr txBox="1">
            <a:spLocks noChangeArrowheads="1"/>
          </p:cNvSpPr>
          <p:nvPr/>
        </p:nvSpPr>
        <p:spPr bwMode="auto">
          <a:xfrm>
            <a:off x="3322638" y="461963"/>
            <a:ext cx="20399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P Generation (homozygous)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0921" name="Text Box 9"/>
          <p:cNvSpPr txBox="1">
            <a:spLocks noChangeArrowheads="1"/>
          </p:cNvSpPr>
          <p:nvPr/>
        </p:nvSpPr>
        <p:spPr bwMode="auto">
          <a:xfrm>
            <a:off x="674688" y="6310313"/>
            <a:ext cx="922337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500" b="1">
                <a:solidFill>
                  <a:srgbClr val="563A84"/>
                </a:solidFill>
              </a:rPr>
              <a:t>RESULTS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0922" name="Text Box 10"/>
          <p:cNvSpPr txBox="1">
            <a:spLocks noChangeArrowheads="1"/>
          </p:cNvSpPr>
          <p:nvPr/>
        </p:nvSpPr>
        <p:spPr bwMode="auto">
          <a:xfrm>
            <a:off x="3328988" y="823913"/>
            <a:ext cx="86518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Wild type</a:t>
            </a:r>
          </a:p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(gray body,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normal wings</a:t>
            </a:r>
            <a:r>
              <a:rPr lang="en-US" sz="1200" b="1">
                <a:solidFill>
                  <a:schemeClr val="tx1"/>
                </a:solidFill>
              </a:rPr>
              <a:t>)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0923" name="Text Box 11"/>
          <p:cNvSpPr txBox="1">
            <a:spLocks noChangeArrowheads="1"/>
          </p:cNvSpPr>
          <p:nvPr/>
        </p:nvSpPr>
        <p:spPr bwMode="auto">
          <a:xfrm>
            <a:off x="7634288" y="836613"/>
            <a:ext cx="966787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Double mutant</a:t>
            </a:r>
          </a:p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(black body,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vestigial wings)</a:t>
            </a:r>
          </a:p>
        </p:txBody>
      </p:sp>
      <p:sp>
        <p:nvSpPr>
          <p:cNvPr id="550924" name="Text Box 12"/>
          <p:cNvSpPr txBox="1">
            <a:spLocks noChangeArrowheads="1"/>
          </p:cNvSpPr>
          <p:nvPr/>
        </p:nvSpPr>
        <p:spPr bwMode="auto">
          <a:xfrm>
            <a:off x="5881688" y="1103313"/>
            <a:ext cx="9683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sym typeface="Symbol" pitchFamily="-108" charset="2"/>
              </a:rPr>
              <a:t>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0925" name="Text Box 13"/>
          <p:cNvSpPr txBox="1">
            <a:spLocks noChangeArrowheads="1"/>
          </p:cNvSpPr>
          <p:nvPr/>
        </p:nvSpPr>
        <p:spPr bwMode="auto">
          <a:xfrm>
            <a:off x="7583488" y="1395413"/>
            <a:ext cx="5921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b vg vg</a:t>
            </a:r>
          </a:p>
        </p:txBody>
      </p:sp>
      <p:sp>
        <p:nvSpPr>
          <p:cNvPr id="550926" name="Text Box 14"/>
          <p:cNvSpPr txBox="1">
            <a:spLocks noChangeArrowheads="1"/>
          </p:cNvSpPr>
          <p:nvPr/>
        </p:nvSpPr>
        <p:spPr bwMode="auto">
          <a:xfrm>
            <a:off x="7596188" y="2608263"/>
            <a:ext cx="5921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b vg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27" name="Text Box 15"/>
          <p:cNvSpPr txBox="1">
            <a:spLocks noChangeArrowheads="1"/>
          </p:cNvSpPr>
          <p:nvPr/>
        </p:nvSpPr>
        <p:spPr bwMode="auto">
          <a:xfrm>
            <a:off x="7627938" y="2055813"/>
            <a:ext cx="9223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Double mutant</a:t>
            </a:r>
          </a:p>
        </p:txBody>
      </p:sp>
      <p:sp>
        <p:nvSpPr>
          <p:cNvPr id="550928" name="Text Box 16"/>
          <p:cNvSpPr txBox="1">
            <a:spLocks noChangeArrowheads="1"/>
          </p:cNvSpPr>
          <p:nvPr/>
        </p:nvSpPr>
        <p:spPr bwMode="auto">
          <a:xfrm>
            <a:off x="5507038" y="2151063"/>
            <a:ext cx="81438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TESTCROSS</a:t>
            </a:r>
          </a:p>
        </p:txBody>
      </p:sp>
      <p:sp>
        <p:nvSpPr>
          <p:cNvPr id="550929" name="Text Box 17"/>
          <p:cNvSpPr txBox="1">
            <a:spLocks noChangeArrowheads="1"/>
          </p:cNvSpPr>
          <p:nvPr/>
        </p:nvSpPr>
        <p:spPr bwMode="auto">
          <a:xfrm>
            <a:off x="5881688" y="2316163"/>
            <a:ext cx="9683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  <a:sym typeface="Symbol" pitchFamily="-108" charset="2"/>
              </a:rPr>
              <a:t>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0930" name="Text Box 18"/>
          <p:cNvSpPr txBox="1">
            <a:spLocks noChangeArrowheads="1"/>
          </p:cNvSpPr>
          <p:nvPr/>
        </p:nvSpPr>
        <p:spPr bwMode="auto">
          <a:xfrm>
            <a:off x="3303588" y="1420813"/>
            <a:ext cx="904875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1" name="Text Box 19"/>
          <p:cNvSpPr txBox="1">
            <a:spLocks noChangeArrowheads="1"/>
          </p:cNvSpPr>
          <p:nvPr/>
        </p:nvSpPr>
        <p:spPr bwMode="auto">
          <a:xfrm>
            <a:off x="3328988" y="1858963"/>
            <a:ext cx="83343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F</a:t>
            </a:r>
            <a:r>
              <a:rPr lang="en-US" sz="1200" b="1" baseline="-25000">
                <a:solidFill>
                  <a:schemeClr val="tx1"/>
                </a:solidFill>
              </a:rPr>
              <a:t>1</a:t>
            </a:r>
            <a:r>
              <a:rPr lang="en-US" sz="1200" b="1">
                <a:solidFill>
                  <a:schemeClr val="tx1"/>
                </a:solidFill>
              </a:rPr>
              <a:t> dihybrid</a:t>
            </a:r>
          </a:p>
          <a:p>
            <a:pPr eaLnBrk="0" hangingPunct="0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(wild type)</a:t>
            </a:r>
          </a:p>
        </p:txBody>
      </p:sp>
      <p:sp>
        <p:nvSpPr>
          <p:cNvPr id="550932" name="Text Box 20"/>
          <p:cNvSpPr txBox="1">
            <a:spLocks noChangeArrowheads="1"/>
          </p:cNvSpPr>
          <p:nvPr/>
        </p:nvSpPr>
        <p:spPr bwMode="auto">
          <a:xfrm>
            <a:off x="3297238" y="2608263"/>
            <a:ext cx="8461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3" name="Text Box 21"/>
          <p:cNvSpPr txBox="1">
            <a:spLocks noChangeArrowheads="1"/>
          </p:cNvSpPr>
          <p:nvPr/>
        </p:nvSpPr>
        <p:spPr bwMode="auto">
          <a:xfrm>
            <a:off x="3316288" y="3052763"/>
            <a:ext cx="731837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Testcross</a:t>
            </a:r>
          </a:p>
          <a:p>
            <a:pPr eaLnBrk="0" hangingPunct="0">
              <a:lnSpc>
                <a:spcPct val="80000"/>
              </a:lnSpc>
              <a:spcBef>
                <a:spcPct val="0"/>
              </a:spcBef>
            </a:pPr>
            <a:r>
              <a:rPr lang="en-US" sz="1200" b="1">
                <a:solidFill>
                  <a:schemeClr val="tx1"/>
                </a:solidFill>
              </a:rPr>
              <a:t>offspring</a:t>
            </a:r>
          </a:p>
        </p:txBody>
      </p:sp>
      <p:sp>
        <p:nvSpPr>
          <p:cNvPr id="550934" name="Text Box 22"/>
          <p:cNvSpPr txBox="1">
            <a:spLocks noChangeArrowheads="1"/>
          </p:cNvSpPr>
          <p:nvPr/>
        </p:nvSpPr>
        <p:spPr bwMode="auto">
          <a:xfrm>
            <a:off x="4217988" y="3287713"/>
            <a:ext cx="325437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Eggs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5" name="Text Box 23"/>
          <p:cNvSpPr txBox="1">
            <a:spLocks noChangeArrowheads="1"/>
          </p:cNvSpPr>
          <p:nvPr/>
        </p:nvSpPr>
        <p:spPr bwMode="auto">
          <a:xfrm>
            <a:off x="4567238" y="3262313"/>
            <a:ext cx="4524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6" name="Text Box 24"/>
          <p:cNvSpPr txBox="1">
            <a:spLocks noChangeArrowheads="1"/>
          </p:cNvSpPr>
          <p:nvPr/>
        </p:nvSpPr>
        <p:spPr bwMode="auto">
          <a:xfrm>
            <a:off x="5380038" y="3262313"/>
            <a:ext cx="3127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7" name="Text Box 25"/>
          <p:cNvSpPr txBox="1">
            <a:spLocks noChangeArrowheads="1"/>
          </p:cNvSpPr>
          <p:nvPr/>
        </p:nvSpPr>
        <p:spPr bwMode="auto">
          <a:xfrm>
            <a:off x="6069013" y="3262313"/>
            <a:ext cx="3889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8" name="Text Box 26"/>
          <p:cNvSpPr txBox="1">
            <a:spLocks noChangeArrowheads="1"/>
          </p:cNvSpPr>
          <p:nvPr/>
        </p:nvSpPr>
        <p:spPr bwMode="auto">
          <a:xfrm>
            <a:off x="6818313" y="3268663"/>
            <a:ext cx="3825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39" name="Text Box 27"/>
          <p:cNvSpPr txBox="1">
            <a:spLocks noChangeArrowheads="1"/>
          </p:cNvSpPr>
          <p:nvPr/>
        </p:nvSpPr>
        <p:spPr bwMode="auto">
          <a:xfrm>
            <a:off x="6808788" y="3681413"/>
            <a:ext cx="46513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Black-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550940" name="Text Box 28"/>
          <p:cNvSpPr txBox="1">
            <a:spLocks noChangeArrowheads="1"/>
          </p:cNvSpPr>
          <p:nvPr/>
        </p:nvSpPr>
        <p:spPr bwMode="auto">
          <a:xfrm>
            <a:off x="6046788" y="3694113"/>
            <a:ext cx="50958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Gray-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0941" name="Text Box 29"/>
          <p:cNvSpPr txBox="1">
            <a:spLocks noChangeArrowheads="1"/>
          </p:cNvSpPr>
          <p:nvPr/>
        </p:nvSpPr>
        <p:spPr bwMode="auto">
          <a:xfrm>
            <a:off x="5284788" y="3694113"/>
            <a:ext cx="509587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Black-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0942" name="Text Box 30"/>
          <p:cNvSpPr txBox="1">
            <a:spLocks noChangeArrowheads="1"/>
          </p:cNvSpPr>
          <p:nvPr/>
        </p:nvSpPr>
        <p:spPr bwMode="auto">
          <a:xfrm>
            <a:off x="4338638" y="3687763"/>
            <a:ext cx="82073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Wild type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(gray-normal)</a:t>
            </a:r>
          </a:p>
        </p:txBody>
      </p:sp>
      <p:sp>
        <p:nvSpPr>
          <p:cNvPr id="550943" name="Text Box 31"/>
          <p:cNvSpPr txBox="1">
            <a:spLocks noChangeArrowheads="1"/>
          </p:cNvSpPr>
          <p:nvPr/>
        </p:nvSpPr>
        <p:spPr bwMode="auto">
          <a:xfrm>
            <a:off x="3868738" y="4068763"/>
            <a:ext cx="3127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44" name="Text Box 32"/>
          <p:cNvSpPr txBox="1">
            <a:spLocks noChangeArrowheads="1"/>
          </p:cNvSpPr>
          <p:nvPr/>
        </p:nvSpPr>
        <p:spPr bwMode="auto">
          <a:xfrm>
            <a:off x="3830638" y="4411663"/>
            <a:ext cx="4143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Sperm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45" name="Text Box 33"/>
          <p:cNvSpPr txBox="1">
            <a:spLocks noChangeArrowheads="1"/>
          </p:cNvSpPr>
          <p:nvPr/>
        </p:nvSpPr>
        <p:spPr bwMode="auto">
          <a:xfrm>
            <a:off x="4338638" y="5014913"/>
            <a:ext cx="80168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46" name="Text Box 34"/>
          <p:cNvSpPr txBox="1">
            <a:spLocks noChangeArrowheads="1"/>
          </p:cNvSpPr>
          <p:nvPr/>
        </p:nvSpPr>
        <p:spPr bwMode="auto">
          <a:xfrm>
            <a:off x="5233988" y="5014913"/>
            <a:ext cx="63658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b vg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47" name="Text Box 35"/>
          <p:cNvSpPr txBox="1">
            <a:spLocks noChangeArrowheads="1"/>
          </p:cNvSpPr>
          <p:nvPr/>
        </p:nvSpPr>
        <p:spPr bwMode="auto">
          <a:xfrm>
            <a:off x="5938838" y="5014913"/>
            <a:ext cx="7000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 baseline="30000">
                <a:solidFill>
                  <a:schemeClr val="tx1"/>
                </a:solidFill>
                <a:latin typeface="Times" pitchFamily="-108" charset="0"/>
              </a:rPr>
              <a:t> 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vg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48" name="Text Box 36"/>
          <p:cNvSpPr txBox="1">
            <a:spLocks noChangeArrowheads="1"/>
          </p:cNvSpPr>
          <p:nvPr/>
        </p:nvSpPr>
        <p:spPr bwMode="auto">
          <a:xfrm>
            <a:off x="6681788" y="5008563"/>
            <a:ext cx="706437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b b vg</a:t>
            </a:r>
            <a:r>
              <a:rPr lang="en-US" sz="12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200" b="1" i="1">
                <a:solidFill>
                  <a:schemeClr val="tx1"/>
                </a:solidFill>
                <a:latin typeface="Times" pitchFamily="-108" charset="0"/>
              </a:rPr>
              <a:t> vg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0949" name="Text Box 37"/>
          <p:cNvSpPr txBox="1">
            <a:spLocks noChangeArrowheads="1"/>
          </p:cNvSpPr>
          <p:nvPr/>
        </p:nvSpPr>
        <p:spPr bwMode="auto">
          <a:xfrm>
            <a:off x="573088" y="5281613"/>
            <a:ext cx="13223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PREDICTED RATIOS</a:t>
            </a:r>
          </a:p>
        </p:txBody>
      </p:sp>
      <p:sp>
        <p:nvSpPr>
          <p:cNvPr id="550950" name="Text Box 38"/>
          <p:cNvSpPr txBox="1">
            <a:spLocks noChangeArrowheads="1"/>
          </p:cNvSpPr>
          <p:nvPr/>
        </p:nvSpPr>
        <p:spPr bwMode="auto">
          <a:xfrm>
            <a:off x="642938" y="5529263"/>
            <a:ext cx="2852737" cy="17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If genes are located on different chromosomes:</a:t>
            </a:r>
          </a:p>
        </p:txBody>
      </p:sp>
      <p:sp>
        <p:nvSpPr>
          <p:cNvPr id="550951" name="Text Box 39"/>
          <p:cNvSpPr txBox="1">
            <a:spLocks noChangeArrowheads="1"/>
          </p:cNvSpPr>
          <p:nvPr/>
        </p:nvSpPr>
        <p:spPr bwMode="auto">
          <a:xfrm>
            <a:off x="636588" y="5815013"/>
            <a:ext cx="3138487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If genes are located on the same chromosome </a:t>
            </a:r>
            <a:r>
              <a:rPr lang="en-US" sz="1000" b="1" i="1">
                <a:solidFill>
                  <a:schemeClr val="tx1"/>
                </a:solidFill>
              </a:rPr>
              <a:t>and</a:t>
            </a:r>
            <a:endParaRPr lang="en-US" sz="1000" b="1">
              <a:solidFill>
                <a:schemeClr val="tx1"/>
              </a:solidFill>
            </a:endParaRPr>
          </a:p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parental alleles are always inherited together:</a:t>
            </a:r>
          </a:p>
        </p:txBody>
      </p:sp>
      <p:sp>
        <p:nvSpPr>
          <p:cNvPr id="550952" name="Text Box 40"/>
          <p:cNvSpPr txBox="1">
            <a:spLocks noChangeArrowheads="1"/>
          </p:cNvSpPr>
          <p:nvPr/>
        </p:nvSpPr>
        <p:spPr bwMode="auto">
          <a:xfrm>
            <a:off x="4745038" y="552926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3" name="Text Box 41"/>
          <p:cNvSpPr txBox="1">
            <a:spLocks noChangeArrowheads="1"/>
          </p:cNvSpPr>
          <p:nvPr/>
        </p:nvSpPr>
        <p:spPr bwMode="auto">
          <a:xfrm>
            <a:off x="4745038" y="591026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4" name="Text Box 42"/>
          <p:cNvSpPr txBox="1">
            <a:spLocks noChangeArrowheads="1"/>
          </p:cNvSpPr>
          <p:nvPr/>
        </p:nvSpPr>
        <p:spPr bwMode="auto">
          <a:xfrm>
            <a:off x="5507038" y="552291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5" name="Text Box 43"/>
          <p:cNvSpPr txBox="1">
            <a:spLocks noChangeArrowheads="1"/>
          </p:cNvSpPr>
          <p:nvPr/>
        </p:nvSpPr>
        <p:spPr bwMode="auto">
          <a:xfrm>
            <a:off x="5507038" y="591661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6" name="Text Box 44"/>
          <p:cNvSpPr txBox="1">
            <a:spLocks noChangeArrowheads="1"/>
          </p:cNvSpPr>
          <p:nvPr/>
        </p:nvSpPr>
        <p:spPr bwMode="auto">
          <a:xfrm>
            <a:off x="6256338" y="553561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7" name="Text Box 45"/>
          <p:cNvSpPr txBox="1">
            <a:spLocks noChangeArrowheads="1"/>
          </p:cNvSpPr>
          <p:nvPr/>
        </p:nvSpPr>
        <p:spPr bwMode="auto">
          <a:xfrm>
            <a:off x="7037388" y="552926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550958" name="Text Box 46"/>
          <p:cNvSpPr txBox="1">
            <a:spLocks noChangeArrowheads="1"/>
          </p:cNvSpPr>
          <p:nvPr/>
        </p:nvSpPr>
        <p:spPr bwMode="auto">
          <a:xfrm>
            <a:off x="6262688" y="591661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0959" name="Text Box 47"/>
          <p:cNvSpPr txBox="1">
            <a:spLocks noChangeArrowheads="1"/>
          </p:cNvSpPr>
          <p:nvPr/>
        </p:nvSpPr>
        <p:spPr bwMode="auto">
          <a:xfrm>
            <a:off x="7037388" y="5910263"/>
            <a:ext cx="904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550960" name="Text Box 48"/>
          <p:cNvSpPr txBox="1">
            <a:spLocks noChangeArrowheads="1"/>
          </p:cNvSpPr>
          <p:nvPr/>
        </p:nvSpPr>
        <p:spPr bwMode="auto">
          <a:xfrm>
            <a:off x="4675188" y="6284913"/>
            <a:ext cx="2111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965</a:t>
            </a:r>
          </a:p>
        </p:txBody>
      </p:sp>
      <p:sp>
        <p:nvSpPr>
          <p:cNvPr id="550961" name="Text Box 49"/>
          <p:cNvSpPr txBox="1">
            <a:spLocks noChangeArrowheads="1"/>
          </p:cNvSpPr>
          <p:nvPr/>
        </p:nvSpPr>
        <p:spPr bwMode="auto">
          <a:xfrm>
            <a:off x="5430838" y="6291263"/>
            <a:ext cx="2111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944</a:t>
            </a:r>
          </a:p>
        </p:txBody>
      </p:sp>
      <p:sp>
        <p:nvSpPr>
          <p:cNvPr id="550962" name="Text Box 50"/>
          <p:cNvSpPr txBox="1">
            <a:spLocks noChangeArrowheads="1"/>
          </p:cNvSpPr>
          <p:nvPr/>
        </p:nvSpPr>
        <p:spPr bwMode="auto">
          <a:xfrm>
            <a:off x="6186488" y="6291263"/>
            <a:ext cx="2111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206</a:t>
            </a:r>
          </a:p>
        </p:txBody>
      </p:sp>
      <p:sp>
        <p:nvSpPr>
          <p:cNvPr id="550963" name="Text Box 51"/>
          <p:cNvSpPr txBox="1">
            <a:spLocks noChangeArrowheads="1"/>
          </p:cNvSpPr>
          <p:nvPr/>
        </p:nvSpPr>
        <p:spPr bwMode="auto">
          <a:xfrm>
            <a:off x="6973888" y="6284913"/>
            <a:ext cx="21113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185</a:t>
            </a:r>
          </a:p>
        </p:txBody>
      </p:sp>
      <p:sp>
        <p:nvSpPr>
          <p:cNvPr id="550964" name="Text Box 52"/>
          <p:cNvSpPr txBox="1">
            <a:spLocks noChangeArrowheads="1"/>
          </p:cNvSpPr>
          <p:nvPr/>
        </p:nvSpPr>
        <p:spPr bwMode="auto">
          <a:xfrm>
            <a:off x="5157788" y="552926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5" name="Text Box 53"/>
          <p:cNvSpPr txBox="1">
            <a:spLocks noChangeArrowheads="1"/>
          </p:cNvSpPr>
          <p:nvPr/>
        </p:nvSpPr>
        <p:spPr bwMode="auto">
          <a:xfrm>
            <a:off x="5164138" y="591661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6" name="Text Box 54"/>
          <p:cNvSpPr txBox="1">
            <a:spLocks noChangeArrowheads="1"/>
          </p:cNvSpPr>
          <p:nvPr/>
        </p:nvSpPr>
        <p:spPr bwMode="auto">
          <a:xfrm>
            <a:off x="5157788" y="629126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7" name="Text Box 55"/>
          <p:cNvSpPr txBox="1">
            <a:spLocks noChangeArrowheads="1"/>
          </p:cNvSpPr>
          <p:nvPr/>
        </p:nvSpPr>
        <p:spPr bwMode="auto">
          <a:xfrm>
            <a:off x="5900738" y="552926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8" name="Text Box 56"/>
          <p:cNvSpPr txBox="1">
            <a:spLocks noChangeArrowheads="1"/>
          </p:cNvSpPr>
          <p:nvPr/>
        </p:nvSpPr>
        <p:spPr bwMode="auto">
          <a:xfrm>
            <a:off x="5900738" y="591661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69" name="Text Box 57"/>
          <p:cNvSpPr txBox="1">
            <a:spLocks noChangeArrowheads="1"/>
          </p:cNvSpPr>
          <p:nvPr/>
        </p:nvSpPr>
        <p:spPr bwMode="auto">
          <a:xfrm>
            <a:off x="5900738" y="628491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70" name="Text Box 58"/>
          <p:cNvSpPr txBox="1">
            <a:spLocks noChangeArrowheads="1"/>
          </p:cNvSpPr>
          <p:nvPr/>
        </p:nvSpPr>
        <p:spPr bwMode="auto">
          <a:xfrm>
            <a:off x="6637338" y="552926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71" name="Text Box 59"/>
          <p:cNvSpPr txBox="1">
            <a:spLocks noChangeArrowheads="1"/>
          </p:cNvSpPr>
          <p:nvPr/>
        </p:nvSpPr>
        <p:spPr bwMode="auto">
          <a:xfrm>
            <a:off x="6637338" y="591661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50972" name="Text Box 60"/>
          <p:cNvSpPr txBox="1">
            <a:spLocks noChangeArrowheads="1"/>
          </p:cNvSpPr>
          <p:nvPr/>
        </p:nvSpPr>
        <p:spPr bwMode="auto">
          <a:xfrm>
            <a:off x="6637338" y="6284913"/>
            <a:ext cx="587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>
                <a:solidFill>
                  <a:schemeClr val="tx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93287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76200"/>
            <a:ext cx="8534400" cy="914400"/>
          </a:xfrm>
        </p:spPr>
        <p:txBody>
          <a:bodyPr>
            <a:normAutofit/>
          </a:bodyPr>
          <a:lstStyle/>
          <a:p>
            <a:pPr marL="0" indent="63500"/>
            <a:r>
              <a:rPr lang="en-US" sz="2400" i="1" dirty="0"/>
              <a:t>Recombination of Unlinked Genes: Independent Assortment of Chromosomes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74750"/>
            <a:ext cx="8534400" cy="5194300"/>
          </a:xfrm>
        </p:spPr>
        <p:txBody>
          <a:bodyPr/>
          <a:lstStyle/>
          <a:p>
            <a:r>
              <a:rPr lang="en-US" sz="3000"/>
              <a:t>Mendel observed that combinations of traits in some offspring differ from either parent</a:t>
            </a:r>
          </a:p>
          <a:p>
            <a:r>
              <a:rPr lang="en-US" sz="3000"/>
              <a:t>Offspring with a phenotype matching one of the parental phenotypes are called </a:t>
            </a:r>
            <a:r>
              <a:rPr lang="en-US" sz="3000" b="1"/>
              <a:t>parental types</a:t>
            </a:r>
          </a:p>
          <a:p>
            <a:r>
              <a:rPr lang="en-US" sz="3000"/>
              <a:t>Offspring with nonparental phenotypes (new combinations of traits) are called </a:t>
            </a:r>
            <a:r>
              <a:rPr lang="en-US" sz="3000" b="1"/>
              <a:t>recombinant types</a:t>
            </a:r>
            <a:r>
              <a:rPr lang="en-US" sz="3000"/>
              <a:t>, or </a:t>
            </a:r>
            <a:r>
              <a:rPr lang="en-US" sz="3000" b="1"/>
              <a:t>recombinants</a:t>
            </a:r>
          </a:p>
          <a:p>
            <a:r>
              <a:rPr lang="en-US" sz="3000"/>
              <a:t>A 50% frequency of recombination is observed for any two genes on different chromosomes</a:t>
            </a:r>
          </a:p>
        </p:txBody>
      </p:sp>
      <p:sp>
        <p:nvSpPr>
          <p:cNvPr id="301081" name="Line 25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82" name="Line 26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083" name="Text Box 27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232672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919" name="Picture 7" descr="15_UN02InTextPunnet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228725"/>
            <a:ext cx="8566150" cy="4475163"/>
          </a:xfrm>
          <a:prstGeom prst="rect">
            <a:avLst/>
          </a:prstGeom>
          <a:noFill/>
        </p:spPr>
      </p:pic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</a:rPr>
              <a:t>Fig. 15-UN2</a:t>
            </a:r>
          </a:p>
        </p:txBody>
      </p:sp>
      <p:sp>
        <p:nvSpPr>
          <p:cNvPr id="422921" name="Text Box 9"/>
          <p:cNvSpPr txBox="1">
            <a:spLocks noChangeArrowheads="1"/>
          </p:cNvSpPr>
          <p:nvPr/>
        </p:nvSpPr>
        <p:spPr bwMode="auto">
          <a:xfrm>
            <a:off x="4637088" y="3856038"/>
            <a:ext cx="671512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YyRr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22" name="Text Box 10"/>
          <p:cNvSpPr txBox="1">
            <a:spLocks noChangeArrowheads="1"/>
          </p:cNvSpPr>
          <p:nvPr/>
        </p:nvSpPr>
        <p:spPr bwMode="auto">
          <a:xfrm>
            <a:off x="325438" y="3001963"/>
            <a:ext cx="2903537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Gametes from green-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wrinkled homozygous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recessive parent (</a:t>
            </a:r>
            <a:r>
              <a:rPr lang="en-US" sz="1000" b="1">
                <a:solidFill>
                  <a:schemeClr val="tx1"/>
                </a:solidFill>
              </a:rPr>
              <a:t> </a:t>
            </a:r>
            <a:r>
              <a:rPr lang="en-US" sz="2100" b="1" i="1">
                <a:solidFill>
                  <a:schemeClr val="tx1"/>
                </a:solidFill>
                <a:latin typeface="Times" pitchFamily="-108" charset="0"/>
              </a:rPr>
              <a:t>yyrr</a:t>
            </a:r>
            <a:r>
              <a:rPr lang="en-US" sz="2100" b="1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422923" name="Text Box 11"/>
          <p:cNvSpPr txBox="1">
            <a:spLocks noChangeArrowheads="1"/>
          </p:cNvSpPr>
          <p:nvPr/>
        </p:nvSpPr>
        <p:spPr bwMode="auto">
          <a:xfrm>
            <a:off x="4821238" y="1182688"/>
            <a:ext cx="355123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Gametes from yellow-round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heterozygous parent </a:t>
            </a:r>
            <a:r>
              <a:rPr lang="en-US" sz="2100" b="1">
                <a:solidFill>
                  <a:schemeClr val="tx1"/>
                </a:solidFill>
                <a:latin typeface="Times" pitchFamily="-108" charset="0"/>
              </a:rPr>
              <a:t>(</a:t>
            </a:r>
            <a:r>
              <a:rPr lang="en-US" sz="2100" b="1" i="1">
                <a:solidFill>
                  <a:schemeClr val="tx1"/>
                </a:solidFill>
                <a:latin typeface="Times" pitchFamily="-108" charset="0"/>
              </a:rPr>
              <a:t>YyRr</a:t>
            </a:r>
            <a:r>
              <a:rPr lang="en-US" sz="2100" b="1">
                <a:solidFill>
                  <a:schemeClr val="tx1"/>
                </a:solidFill>
                <a:latin typeface="Times" pitchFamily="-108" charset="0"/>
              </a:rPr>
              <a:t>)</a:t>
            </a:r>
            <a:endParaRPr lang="en-US" sz="2100" b="1">
              <a:solidFill>
                <a:schemeClr val="tx1"/>
              </a:solidFill>
            </a:endParaRPr>
          </a:p>
        </p:txBody>
      </p:sp>
      <p:sp>
        <p:nvSpPr>
          <p:cNvPr id="422924" name="Text Box 12"/>
          <p:cNvSpPr txBox="1">
            <a:spLocks noChangeArrowheads="1"/>
          </p:cNvSpPr>
          <p:nvPr/>
        </p:nvSpPr>
        <p:spPr bwMode="auto">
          <a:xfrm>
            <a:off x="4884738" y="4560888"/>
            <a:ext cx="1252537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Parental-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type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offspring</a:t>
            </a:r>
          </a:p>
        </p:txBody>
      </p:sp>
      <p:sp>
        <p:nvSpPr>
          <p:cNvPr id="422925" name="Text Box 13"/>
          <p:cNvSpPr txBox="1">
            <a:spLocks noChangeArrowheads="1"/>
          </p:cNvSpPr>
          <p:nvPr/>
        </p:nvSpPr>
        <p:spPr bwMode="auto">
          <a:xfrm>
            <a:off x="6853238" y="4573588"/>
            <a:ext cx="1684337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Recombinant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chemeClr val="tx1"/>
                </a:solidFill>
              </a:rPr>
              <a:t>offspring</a:t>
            </a:r>
          </a:p>
        </p:txBody>
      </p:sp>
      <p:sp>
        <p:nvSpPr>
          <p:cNvPr id="422926" name="Text Box 14"/>
          <p:cNvSpPr txBox="1">
            <a:spLocks noChangeArrowheads="1"/>
          </p:cNvSpPr>
          <p:nvPr/>
        </p:nvSpPr>
        <p:spPr bwMode="auto">
          <a:xfrm>
            <a:off x="3849688" y="3322638"/>
            <a:ext cx="2651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27" name="Text Box 15"/>
          <p:cNvSpPr txBox="1">
            <a:spLocks noChangeArrowheads="1"/>
          </p:cNvSpPr>
          <p:nvPr/>
        </p:nvSpPr>
        <p:spPr bwMode="auto">
          <a:xfrm>
            <a:off x="5805488" y="3856038"/>
            <a:ext cx="506412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yyrr</a:t>
            </a:r>
            <a:endParaRPr lang="en-US" sz="23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422928" name="Text Box 16"/>
          <p:cNvSpPr txBox="1">
            <a:spLocks noChangeArrowheads="1"/>
          </p:cNvSpPr>
          <p:nvPr/>
        </p:nvSpPr>
        <p:spPr bwMode="auto">
          <a:xfrm>
            <a:off x="6872288" y="3856038"/>
            <a:ext cx="569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Yyrr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29" name="Text Box 17"/>
          <p:cNvSpPr txBox="1">
            <a:spLocks noChangeArrowheads="1"/>
          </p:cNvSpPr>
          <p:nvPr/>
        </p:nvSpPr>
        <p:spPr bwMode="auto">
          <a:xfrm>
            <a:off x="7964488" y="3843338"/>
            <a:ext cx="569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yyRr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30" name="Text Box 18"/>
          <p:cNvSpPr txBox="1">
            <a:spLocks noChangeArrowheads="1"/>
          </p:cNvSpPr>
          <p:nvPr/>
        </p:nvSpPr>
        <p:spPr bwMode="auto">
          <a:xfrm>
            <a:off x="4789488" y="2281238"/>
            <a:ext cx="4048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31" name="Text Box 19"/>
          <p:cNvSpPr txBox="1">
            <a:spLocks noChangeArrowheads="1"/>
          </p:cNvSpPr>
          <p:nvPr/>
        </p:nvSpPr>
        <p:spPr bwMode="auto">
          <a:xfrm>
            <a:off x="5957888" y="2281238"/>
            <a:ext cx="2778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32" name="Text Box 20"/>
          <p:cNvSpPr txBox="1">
            <a:spLocks noChangeArrowheads="1"/>
          </p:cNvSpPr>
          <p:nvPr/>
        </p:nvSpPr>
        <p:spPr bwMode="auto">
          <a:xfrm>
            <a:off x="6999288" y="2268538"/>
            <a:ext cx="2778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Yr</a:t>
            </a:r>
          </a:p>
        </p:txBody>
      </p:sp>
      <p:sp>
        <p:nvSpPr>
          <p:cNvPr id="422933" name="Text Box 21"/>
          <p:cNvSpPr txBox="1">
            <a:spLocks noChangeArrowheads="1"/>
          </p:cNvSpPr>
          <p:nvPr/>
        </p:nvSpPr>
        <p:spPr bwMode="auto">
          <a:xfrm>
            <a:off x="8129588" y="2281238"/>
            <a:ext cx="2778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 i="1">
                <a:solidFill>
                  <a:schemeClr val="tx1"/>
                </a:solidFill>
                <a:latin typeface="Times" pitchFamily="-108" charset="0"/>
              </a:rPr>
              <a:t>yR</a:t>
            </a:r>
            <a:endParaRPr lang="en-US" sz="2300" b="1">
              <a:solidFill>
                <a:schemeClr val="tx1"/>
              </a:solidFill>
            </a:endParaRPr>
          </a:p>
        </p:txBody>
      </p:sp>
      <p:sp>
        <p:nvSpPr>
          <p:cNvPr id="422934" name="AutoShape 22"/>
          <p:cNvSpPr>
            <a:spLocks/>
          </p:cNvSpPr>
          <p:nvPr/>
        </p:nvSpPr>
        <p:spPr bwMode="auto">
          <a:xfrm>
            <a:off x="3200400" y="2819400"/>
            <a:ext cx="304800" cy="1371600"/>
          </a:xfrm>
          <a:prstGeom prst="leftBrace">
            <a:avLst>
              <a:gd name="adj1" fmla="val 375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35" name="AutoShape 23"/>
          <p:cNvSpPr>
            <a:spLocks/>
          </p:cNvSpPr>
          <p:nvPr/>
        </p:nvSpPr>
        <p:spPr bwMode="auto">
          <a:xfrm rot="-5400000">
            <a:off x="5334000" y="3365500"/>
            <a:ext cx="304800" cy="2159000"/>
          </a:xfrm>
          <a:prstGeom prst="leftBrace">
            <a:avLst>
              <a:gd name="adj1" fmla="val 5902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36" name="AutoShape 24"/>
          <p:cNvSpPr>
            <a:spLocks/>
          </p:cNvSpPr>
          <p:nvPr/>
        </p:nvSpPr>
        <p:spPr bwMode="auto">
          <a:xfrm rot="-5400000">
            <a:off x="7556500" y="3365500"/>
            <a:ext cx="304800" cy="2159000"/>
          </a:xfrm>
          <a:prstGeom prst="leftBrace">
            <a:avLst>
              <a:gd name="adj1" fmla="val 5902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2937" name="AutoShape 25"/>
          <p:cNvSpPr>
            <a:spLocks/>
          </p:cNvSpPr>
          <p:nvPr/>
        </p:nvSpPr>
        <p:spPr bwMode="auto">
          <a:xfrm rot="5400000">
            <a:off x="6470650" y="-146050"/>
            <a:ext cx="304800" cy="4330700"/>
          </a:xfrm>
          <a:prstGeom prst="leftBrace">
            <a:avLst>
              <a:gd name="adj1" fmla="val 11840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338" y="327819"/>
            <a:ext cx="8534400" cy="503238"/>
          </a:xfrm>
        </p:spPr>
        <p:txBody>
          <a:bodyPr>
            <a:noAutofit/>
          </a:bodyPr>
          <a:lstStyle/>
          <a:p>
            <a:r>
              <a:rPr lang="en-US" sz="3000" i="1" dirty="0"/>
              <a:t>Recombination of Linked Genes: Crossing Over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65225"/>
            <a:ext cx="8534400" cy="4438650"/>
          </a:xfrm>
        </p:spPr>
        <p:txBody>
          <a:bodyPr/>
          <a:lstStyle/>
          <a:p>
            <a:r>
              <a:rPr lang="en-US" sz="3000"/>
              <a:t>Morgan discovered that genes can be linked, but the linkage was incomplete, as evident from recombinant phenotypes</a:t>
            </a:r>
          </a:p>
          <a:p>
            <a:r>
              <a:rPr lang="en-US" sz="3000"/>
              <a:t>Morgan proposed that some process must sometimes break the physical connection between genes on the same chromosome</a:t>
            </a:r>
          </a:p>
          <a:p>
            <a:r>
              <a:rPr lang="en-US" sz="3000"/>
              <a:t>That mechanism was the </a:t>
            </a:r>
            <a:r>
              <a:rPr lang="en-US" sz="3000" b="1"/>
              <a:t>crossing over </a:t>
            </a:r>
            <a:r>
              <a:rPr lang="en-US" sz="3000"/>
              <a:t>of homologous chromosomes</a:t>
            </a:r>
          </a:p>
        </p:txBody>
      </p:sp>
      <p:pic>
        <p:nvPicPr>
          <p:cNvPr id="303111" name="Picture 7" descr="playbutton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983288"/>
            <a:ext cx="977900" cy="536575"/>
          </a:xfrm>
          <a:prstGeom prst="rect">
            <a:avLst/>
          </a:prstGeom>
          <a:noFill/>
        </p:spPr>
      </p:pic>
      <p:sp>
        <p:nvSpPr>
          <p:cNvPr id="303112" name="Line 8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13" name="Line 9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114" name="Text Box 10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  <p:sp>
        <p:nvSpPr>
          <p:cNvPr id="303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6073775"/>
            <a:ext cx="2438400" cy="381000"/>
          </a:xfrm>
          <a:prstGeom prst="actionButtonBlank">
            <a:avLst/>
          </a:prstGeom>
          <a:solidFill>
            <a:srgbClr val="3366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Animation: Crossing Over</a:t>
            </a:r>
          </a:p>
        </p:txBody>
      </p:sp>
    </p:spTree>
    <p:extLst>
      <p:ext uri="{BB962C8B-B14F-4D97-AF65-F5344CB8AC3E}">
        <p14:creationId xmlns:p14="http://schemas.microsoft.com/office/powerpoint/2010/main" val="1059678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21" name="Picture 61" descr="15_10aRecombLinkedGen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763" y="171450"/>
            <a:ext cx="6846887" cy="6584950"/>
          </a:xfrm>
          <a:prstGeom prst="rect">
            <a:avLst/>
          </a:prstGeom>
          <a:noFill/>
        </p:spPr>
      </p:pic>
      <p:sp>
        <p:nvSpPr>
          <p:cNvPr id="553022" name="Rectangle 62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</a:rPr>
              <a:t>Fig. 15-10a</a:t>
            </a:r>
          </a:p>
        </p:txBody>
      </p:sp>
      <p:sp>
        <p:nvSpPr>
          <p:cNvPr id="553023" name="Text Box 63"/>
          <p:cNvSpPr txBox="1">
            <a:spLocks noChangeArrowheads="1"/>
          </p:cNvSpPr>
          <p:nvPr/>
        </p:nvSpPr>
        <p:spPr bwMode="auto">
          <a:xfrm>
            <a:off x="1176338" y="165100"/>
            <a:ext cx="846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Testcross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parents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24" name="Text Box 64"/>
          <p:cNvSpPr txBox="1">
            <a:spLocks noChangeArrowheads="1"/>
          </p:cNvSpPr>
          <p:nvPr/>
        </p:nvSpPr>
        <p:spPr bwMode="auto">
          <a:xfrm>
            <a:off x="2611438" y="1258888"/>
            <a:ext cx="947737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Replication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of chromo-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somes</a:t>
            </a:r>
          </a:p>
        </p:txBody>
      </p:sp>
      <p:sp>
        <p:nvSpPr>
          <p:cNvPr id="553025" name="Text Box 65"/>
          <p:cNvSpPr txBox="1">
            <a:spLocks noChangeArrowheads="1"/>
          </p:cNvSpPr>
          <p:nvPr/>
        </p:nvSpPr>
        <p:spPr bwMode="auto">
          <a:xfrm>
            <a:off x="3049588" y="179388"/>
            <a:ext cx="19446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100" b="1">
                <a:solidFill>
                  <a:schemeClr val="tx1"/>
                </a:solidFill>
              </a:rPr>
              <a:t>Gray body, normal wings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100" b="1">
                <a:solidFill>
                  <a:schemeClr val="tx1"/>
                </a:solidFill>
              </a:rPr>
              <a:t>(F</a:t>
            </a:r>
            <a:r>
              <a:rPr lang="en-US" sz="1100" b="1" baseline="-25000">
                <a:solidFill>
                  <a:schemeClr val="tx1"/>
                </a:solidFill>
              </a:rPr>
              <a:t>1</a:t>
            </a:r>
            <a:r>
              <a:rPr lang="en-US" sz="1100" b="1">
                <a:solidFill>
                  <a:schemeClr val="tx1"/>
                </a:solidFill>
              </a:rPr>
              <a:t> dihybrid)</a:t>
            </a:r>
          </a:p>
        </p:txBody>
      </p:sp>
      <p:sp>
        <p:nvSpPr>
          <p:cNvPr id="553026" name="Text Box 66"/>
          <p:cNvSpPr txBox="1">
            <a:spLocks noChangeArrowheads="1"/>
          </p:cNvSpPr>
          <p:nvPr/>
        </p:nvSpPr>
        <p:spPr bwMode="auto">
          <a:xfrm>
            <a:off x="5284788" y="169863"/>
            <a:ext cx="193198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100" b="1">
                <a:solidFill>
                  <a:schemeClr val="tx1"/>
                </a:solidFill>
              </a:rPr>
              <a:t>Black body, vestigial wings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100" b="1">
                <a:solidFill>
                  <a:schemeClr val="tx1"/>
                </a:solidFill>
              </a:rPr>
              <a:t>(double mutant)</a:t>
            </a:r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553027" name="Text Box 67"/>
          <p:cNvSpPr txBox="1">
            <a:spLocks noChangeArrowheads="1"/>
          </p:cNvSpPr>
          <p:nvPr/>
        </p:nvSpPr>
        <p:spPr bwMode="auto">
          <a:xfrm>
            <a:off x="7005638" y="1258888"/>
            <a:ext cx="9604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Replication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of chromo-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somes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28" name="Text Box 68"/>
          <p:cNvSpPr txBox="1">
            <a:spLocks noChangeArrowheads="1"/>
          </p:cNvSpPr>
          <p:nvPr/>
        </p:nvSpPr>
        <p:spPr bwMode="auto">
          <a:xfrm>
            <a:off x="3779838" y="668338"/>
            <a:ext cx="398462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29" name="Text Box 69"/>
          <p:cNvSpPr txBox="1">
            <a:spLocks noChangeArrowheads="1"/>
          </p:cNvSpPr>
          <p:nvPr/>
        </p:nvSpPr>
        <p:spPr bwMode="auto">
          <a:xfrm>
            <a:off x="3857625" y="1846263"/>
            <a:ext cx="33337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30" name="Text Box 70"/>
          <p:cNvSpPr txBox="1">
            <a:spLocks noChangeArrowheads="1"/>
          </p:cNvSpPr>
          <p:nvPr/>
        </p:nvSpPr>
        <p:spPr bwMode="auto">
          <a:xfrm>
            <a:off x="3832225" y="2214563"/>
            <a:ext cx="3413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31" name="Text Box 71"/>
          <p:cNvSpPr txBox="1">
            <a:spLocks noChangeArrowheads="1"/>
          </p:cNvSpPr>
          <p:nvPr/>
        </p:nvSpPr>
        <p:spPr bwMode="auto">
          <a:xfrm>
            <a:off x="3783013" y="1095375"/>
            <a:ext cx="309562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 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32" name="Text Box 72"/>
          <p:cNvSpPr txBox="1">
            <a:spLocks noChangeArrowheads="1"/>
          </p:cNvSpPr>
          <p:nvPr/>
        </p:nvSpPr>
        <p:spPr bwMode="auto">
          <a:xfrm>
            <a:off x="3854450" y="2419350"/>
            <a:ext cx="255588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33" name="Text Box 73"/>
          <p:cNvSpPr txBox="1">
            <a:spLocks noChangeArrowheads="1"/>
          </p:cNvSpPr>
          <p:nvPr/>
        </p:nvSpPr>
        <p:spPr bwMode="auto">
          <a:xfrm>
            <a:off x="3854450" y="2789238"/>
            <a:ext cx="261938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</a:p>
        </p:txBody>
      </p:sp>
      <p:sp>
        <p:nvSpPr>
          <p:cNvPr id="553034" name="Text Box 74"/>
          <p:cNvSpPr txBox="1">
            <a:spLocks noChangeArrowheads="1"/>
          </p:cNvSpPr>
          <p:nvPr/>
        </p:nvSpPr>
        <p:spPr bwMode="auto">
          <a:xfrm>
            <a:off x="6580188" y="655638"/>
            <a:ext cx="271462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35" name="Text Box 75"/>
          <p:cNvSpPr txBox="1">
            <a:spLocks noChangeArrowheads="1"/>
          </p:cNvSpPr>
          <p:nvPr/>
        </p:nvSpPr>
        <p:spPr bwMode="auto">
          <a:xfrm>
            <a:off x="6577013" y="1104900"/>
            <a:ext cx="2730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</a:p>
        </p:txBody>
      </p:sp>
      <p:sp>
        <p:nvSpPr>
          <p:cNvPr id="553036" name="Text Box 76"/>
          <p:cNvSpPr txBox="1">
            <a:spLocks noChangeArrowheads="1"/>
          </p:cNvSpPr>
          <p:nvPr/>
        </p:nvSpPr>
        <p:spPr bwMode="auto">
          <a:xfrm>
            <a:off x="6602413" y="1847850"/>
            <a:ext cx="23971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37" name="Text Box 77"/>
          <p:cNvSpPr txBox="1">
            <a:spLocks noChangeArrowheads="1"/>
          </p:cNvSpPr>
          <p:nvPr/>
        </p:nvSpPr>
        <p:spPr bwMode="auto">
          <a:xfrm>
            <a:off x="6597650" y="2222500"/>
            <a:ext cx="255588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</a:p>
        </p:txBody>
      </p:sp>
      <p:sp>
        <p:nvSpPr>
          <p:cNvPr id="553038" name="Text Box 78"/>
          <p:cNvSpPr txBox="1">
            <a:spLocks noChangeArrowheads="1"/>
          </p:cNvSpPr>
          <p:nvPr/>
        </p:nvSpPr>
        <p:spPr bwMode="auto">
          <a:xfrm>
            <a:off x="6600825" y="2422525"/>
            <a:ext cx="271463" cy="1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0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39" name="Text Box 79"/>
          <p:cNvSpPr txBox="1">
            <a:spLocks noChangeArrowheads="1"/>
          </p:cNvSpPr>
          <p:nvPr/>
        </p:nvSpPr>
        <p:spPr bwMode="auto">
          <a:xfrm>
            <a:off x="6600825" y="2794000"/>
            <a:ext cx="231775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</a:p>
        </p:txBody>
      </p:sp>
      <p:sp>
        <p:nvSpPr>
          <p:cNvPr id="553040" name="Text Box 80"/>
          <p:cNvSpPr txBox="1">
            <a:spLocks noChangeArrowheads="1"/>
          </p:cNvSpPr>
          <p:nvPr/>
        </p:nvSpPr>
        <p:spPr bwMode="auto">
          <a:xfrm>
            <a:off x="3825875" y="3433763"/>
            <a:ext cx="290513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41" name="Text Box 81"/>
          <p:cNvSpPr txBox="1">
            <a:spLocks noChangeArrowheads="1"/>
          </p:cNvSpPr>
          <p:nvPr/>
        </p:nvSpPr>
        <p:spPr bwMode="auto">
          <a:xfrm>
            <a:off x="3821113" y="3808413"/>
            <a:ext cx="319087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42" name="Text Box 82"/>
          <p:cNvSpPr txBox="1">
            <a:spLocks noChangeArrowheads="1"/>
          </p:cNvSpPr>
          <p:nvPr/>
        </p:nvSpPr>
        <p:spPr bwMode="auto">
          <a:xfrm>
            <a:off x="3843338" y="4046538"/>
            <a:ext cx="258762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0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43" name="Text Box 83"/>
          <p:cNvSpPr txBox="1">
            <a:spLocks noChangeArrowheads="1"/>
          </p:cNvSpPr>
          <p:nvPr/>
        </p:nvSpPr>
        <p:spPr bwMode="auto">
          <a:xfrm>
            <a:off x="3844925" y="4418013"/>
            <a:ext cx="328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44" name="Text Box 84"/>
          <p:cNvSpPr txBox="1">
            <a:spLocks noChangeArrowheads="1"/>
          </p:cNvSpPr>
          <p:nvPr/>
        </p:nvSpPr>
        <p:spPr bwMode="auto">
          <a:xfrm>
            <a:off x="4065588" y="4929188"/>
            <a:ext cx="1239837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Recombinant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chromosomes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45" name="Text Box 85"/>
          <p:cNvSpPr txBox="1">
            <a:spLocks noChangeArrowheads="1"/>
          </p:cNvSpPr>
          <p:nvPr/>
        </p:nvSpPr>
        <p:spPr bwMode="auto">
          <a:xfrm>
            <a:off x="5087938" y="3602038"/>
            <a:ext cx="1366837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Meiosis </a:t>
            </a:r>
            <a:r>
              <a:rPr lang="en-US" sz="1400" b="1">
                <a:solidFill>
                  <a:schemeClr val="tx1"/>
                </a:solidFill>
                <a:latin typeface="Times" pitchFamily="-108" charset="0"/>
              </a:rPr>
              <a:t>I</a:t>
            </a:r>
            <a:r>
              <a:rPr lang="en-US" sz="1400" b="1">
                <a:solidFill>
                  <a:schemeClr val="tx1"/>
                </a:solidFill>
              </a:rPr>
              <a:t> and </a:t>
            </a:r>
            <a:r>
              <a:rPr lang="en-US" sz="1400" b="1">
                <a:solidFill>
                  <a:schemeClr val="tx1"/>
                </a:solidFill>
                <a:latin typeface="Times" pitchFamily="-108" charset="0"/>
              </a:rPr>
              <a:t>II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46" name="Text Box 86"/>
          <p:cNvSpPr txBox="1">
            <a:spLocks noChangeArrowheads="1"/>
          </p:cNvSpPr>
          <p:nvPr/>
        </p:nvSpPr>
        <p:spPr bwMode="auto">
          <a:xfrm>
            <a:off x="2001838" y="2884488"/>
            <a:ext cx="77628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Meiosis </a:t>
            </a:r>
            <a:r>
              <a:rPr lang="en-US" sz="1400" b="1">
                <a:solidFill>
                  <a:schemeClr val="tx1"/>
                </a:solidFill>
                <a:latin typeface="Times" pitchFamily="-108" charset="0"/>
              </a:rPr>
              <a:t>I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47" name="Text Box 87"/>
          <p:cNvSpPr txBox="1">
            <a:spLocks noChangeArrowheads="1"/>
          </p:cNvSpPr>
          <p:nvPr/>
        </p:nvSpPr>
        <p:spPr bwMode="auto">
          <a:xfrm>
            <a:off x="1944688" y="4516438"/>
            <a:ext cx="846137" cy="14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Meiosis </a:t>
            </a:r>
            <a:r>
              <a:rPr lang="en-US" sz="1400" b="1">
                <a:solidFill>
                  <a:schemeClr val="tx1"/>
                </a:solidFill>
                <a:latin typeface="Times" pitchFamily="-108" charset="0"/>
              </a:rPr>
              <a:t>II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48" name="Text Box 88"/>
          <p:cNvSpPr txBox="1">
            <a:spLocks noChangeArrowheads="1"/>
          </p:cNvSpPr>
          <p:nvPr/>
        </p:nvSpPr>
        <p:spPr bwMode="auto">
          <a:xfrm>
            <a:off x="3589338" y="6376988"/>
            <a:ext cx="46513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Eggs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49" name="Text Box 89"/>
          <p:cNvSpPr txBox="1">
            <a:spLocks noChangeArrowheads="1"/>
          </p:cNvSpPr>
          <p:nvPr/>
        </p:nvSpPr>
        <p:spPr bwMode="auto">
          <a:xfrm>
            <a:off x="6338888" y="6370638"/>
            <a:ext cx="554037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400" b="1">
                <a:solidFill>
                  <a:schemeClr val="tx1"/>
                </a:solidFill>
              </a:rPr>
              <a:t>Sperm</a:t>
            </a:r>
            <a:endParaRPr lang="en-US" sz="1100" b="1">
              <a:solidFill>
                <a:schemeClr val="tx1"/>
              </a:solidFill>
            </a:endParaRPr>
          </a:p>
        </p:txBody>
      </p:sp>
      <p:sp>
        <p:nvSpPr>
          <p:cNvPr id="553050" name="Text Box 90"/>
          <p:cNvSpPr txBox="1">
            <a:spLocks noChangeArrowheads="1"/>
          </p:cNvSpPr>
          <p:nvPr/>
        </p:nvSpPr>
        <p:spPr bwMode="auto">
          <a:xfrm>
            <a:off x="2343150" y="5746750"/>
            <a:ext cx="3413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0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0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0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0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0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51" name="Text Box 91"/>
          <p:cNvSpPr txBox="1">
            <a:spLocks noChangeArrowheads="1"/>
          </p:cNvSpPr>
          <p:nvPr/>
        </p:nvSpPr>
        <p:spPr bwMode="auto">
          <a:xfrm>
            <a:off x="3321050" y="5743575"/>
            <a:ext cx="328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000" b="1">
              <a:solidFill>
                <a:schemeClr val="tx1"/>
              </a:solidFill>
            </a:endParaRPr>
          </a:p>
        </p:txBody>
      </p:sp>
      <p:sp>
        <p:nvSpPr>
          <p:cNvPr id="553052" name="Text Box 92"/>
          <p:cNvSpPr txBox="1">
            <a:spLocks noChangeArrowheads="1"/>
          </p:cNvSpPr>
          <p:nvPr/>
        </p:nvSpPr>
        <p:spPr bwMode="auto">
          <a:xfrm>
            <a:off x="4191000" y="5735638"/>
            <a:ext cx="265113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53" name="Text Box 93"/>
          <p:cNvSpPr txBox="1">
            <a:spLocks noChangeArrowheads="1"/>
          </p:cNvSpPr>
          <p:nvPr/>
        </p:nvSpPr>
        <p:spPr bwMode="auto">
          <a:xfrm>
            <a:off x="6594475" y="5740400"/>
            <a:ext cx="328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54" name="Text Box 94"/>
          <p:cNvSpPr txBox="1">
            <a:spLocks noChangeArrowheads="1"/>
          </p:cNvSpPr>
          <p:nvPr/>
        </p:nvSpPr>
        <p:spPr bwMode="auto">
          <a:xfrm>
            <a:off x="5070475" y="5727700"/>
            <a:ext cx="341313" cy="13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1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1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1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1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3055" name="Line 95"/>
          <p:cNvSpPr>
            <a:spLocks noChangeShapeType="1"/>
          </p:cNvSpPr>
          <p:nvPr/>
        </p:nvSpPr>
        <p:spPr bwMode="auto">
          <a:xfrm flipH="1">
            <a:off x="3949700" y="5308600"/>
            <a:ext cx="29845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56" name="Line 96"/>
          <p:cNvSpPr>
            <a:spLocks noChangeShapeType="1"/>
          </p:cNvSpPr>
          <p:nvPr/>
        </p:nvSpPr>
        <p:spPr bwMode="auto">
          <a:xfrm>
            <a:off x="4241800" y="5308600"/>
            <a:ext cx="635000" cy="622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28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46" name="Picture 38" descr="15_10bRecombLinkedGen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384175"/>
            <a:ext cx="8548687" cy="6164263"/>
          </a:xfrm>
          <a:prstGeom prst="rect">
            <a:avLst/>
          </a:prstGeom>
          <a:noFill/>
        </p:spPr>
      </p:pic>
      <p:sp>
        <p:nvSpPr>
          <p:cNvPr id="555047" name="Rectangle 39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</a:rPr>
              <a:t>Fig. 15-10b</a:t>
            </a:r>
          </a:p>
        </p:txBody>
      </p:sp>
      <p:sp>
        <p:nvSpPr>
          <p:cNvPr id="555048" name="Text Box 40"/>
          <p:cNvSpPr txBox="1">
            <a:spLocks noChangeArrowheads="1"/>
          </p:cNvSpPr>
          <p:nvPr/>
        </p:nvSpPr>
        <p:spPr bwMode="auto">
          <a:xfrm>
            <a:off x="327025" y="2846388"/>
            <a:ext cx="11271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Testcross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offspring</a:t>
            </a:r>
          </a:p>
        </p:txBody>
      </p:sp>
      <p:sp>
        <p:nvSpPr>
          <p:cNvPr id="555049" name="Text Box 41"/>
          <p:cNvSpPr txBox="1">
            <a:spLocks noChangeArrowheads="1"/>
          </p:cNvSpPr>
          <p:nvPr/>
        </p:nvSpPr>
        <p:spPr bwMode="auto">
          <a:xfrm>
            <a:off x="1579563" y="2814638"/>
            <a:ext cx="14001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965</a:t>
            </a:r>
            <a:endParaRPr lang="en-US" sz="1800" b="1">
              <a:solidFill>
                <a:schemeClr val="tx1"/>
              </a:solidFill>
            </a:endParaRP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Wild type</a:t>
            </a:r>
          </a:p>
          <a:p>
            <a:pPr algn="ctr" eaLnBrk="0" hangingPunct="0">
              <a:lnSpc>
                <a:spcPct val="110000"/>
              </a:lnSpc>
              <a:spcBef>
                <a:spcPct val="0"/>
              </a:spcBef>
            </a:pPr>
            <a:r>
              <a:rPr lang="en-US" sz="1800" b="1">
                <a:solidFill>
                  <a:schemeClr val="tx1"/>
                </a:solidFill>
              </a:rPr>
              <a:t>(gray-normal)</a:t>
            </a:r>
            <a:endParaRPr lang="en-US" sz="800" b="1">
              <a:solidFill>
                <a:schemeClr val="tx1"/>
              </a:solidFill>
            </a:endParaRPr>
          </a:p>
        </p:txBody>
      </p:sp>
      <p:sp>
        <p:nvSpPr>
          <p:cNvPr id="555050" name="Text Box 42"/>
          <p:cNvSpPr txBox="1">
            <a:spLocks noChangeArrowheads="1"/>
          </p:cNvSpPr>
          <p:nvPr/>
        </p:nvSpPr>
        <p:spPr bwMode="auto">
          <a:xfrm>
            <a:off x="3236913" y="2808288"/>
            <a:ext cx="9810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944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Black-</a:t>
            </a:r>
          </a:p>
          <a:p>
            <a:pPr algn="ctr" eaLnBrk="0" hangingPunct="0"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5051" name="Text Box 43"/>
          <p:cNvSpPr txBox="1">
            <a:spLocks noChangeArrowheads="1"/>
          </p:cNvSpPr>
          <p:nvPr/>
        </p:nvSpPr>
        <p:spPr bwMode="auto">
          <a:xfrm>
            <a:off x="4678363" y="2833688"/>
            <a:ext cx="1031875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206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Gray-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vestigial</a:t>
            </a:r>
          </a:p>
        </p:txBody>
      </p:sp>
      <p:sp>
        <p:nvSpPr>
          <p:cNvPr id="555052" name="Text Box 44"/>
          <p:cNvSpPr txBox="1">
            <a:spLocks noChangeArrowheads="1"/>
          </p:cNvSpPr>
          <p:nvPr/>
        </p:nvSpPr>
        <p:spPr bwMode="auto">
          <a:xfrm>
            <a:off x="6215063" y="2827338"/>
            <a:ext cx="904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185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Black-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normal</a:t>
            </a:r>
          </a:p>
        </p:txBody>
      </p:sp>
      <p:sp>
        <p:nvSpPr>
          <p:cNvPr id="555053" name="Text Box 45"/>
          <p:cNvSpPr txBox="1">
            <a:spLocks noChangeArrowheads="1"/>
          </p:cNvSpPr>
          <p:nvPr/>
        </p:nvSpPr>
        <p:spPr bwMode="auto">
          <a:xfrm>
            <a:off x="2236788" y="3741738"/>
            <a:ext cx="569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54" name="Text Box 46"/>
          <p:cNvSpPr txBox="1">
            <a:spLocks noChangeArrowheads="1"/>
          </p:cNvSpPr>
          <p:nvPr/>
        </p:nvSpPr>
        <p:spPr bwMode="auto">
          <a:xfrm>
            <a:off x="2236788" y="4446588"/>
            <a:ext cx="4968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555055" name="Text Box 47"/>
          <p:cNvSpPr txBox="1">
            <a:spLocks noChangeArrowheads="1"/>
          </p:cNvSpPr>
          <p:nvPr/>
        </p:nvSpPr>
        <p:spPr bwMode="auto">
          <a:xfrm>
            <a:off x="3757613" y="4451350"/>
            <a:ext cx="5476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56" name="Text Box 48"/>
          <p:cNvSpPr txBox="1">
            <a:spLocks noChangeArrowheads="1"/>
          </p:cNvSpPr>
          <p:nvPr/>
        </p:nvSpPr>
        <p:spPr bwMode="auto">
          <a:xfrm>
            <a:off x="3790950" y="3743325"/>
            <a:ext cx="509588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555057" name="Text Box 49"/>
          <p:cNvSpPr txBox="1">
            <a:spLocks noChangeArrowheads="1"/>
          </p:cNvSpPr>
          <p:nvPr/>
        </p:nvSpPr>
        <p:spPr bwMode="auto">
          <a:xfrm>
            <a:off x="5248275" y="3763963"/>
            <a:ext cx="582613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58" name="Text Box 50"/>
          <p:cNvSpPr txBox="1">
            <a:spLocks noChangeArrowheads="1"/>
          </p:cNvSpPr>
          <p:nvPr/>
        </p:nvSpPr>
        <p:spPr bwMode="auto">
          <a:xfrm>
            <a:off x="3767138" y="1624013"/>
            <a:ext cx="4714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555059" name="Text Box 51"/>
          <p:cNvSpPr txBox="1">
            <a:spLocks noChangeArrowheads="1"/>
          </p:cNvSpPr>
          <p:nvPr/>
        </p:nvSpPr>
        <p:spPr bwMode="auto">
          <a:xfrm>
            <a:off x="5229225" y="4443413"/>
            <a:ext cx="471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60" name="Text Box 52"/>
          <p:cNvSpPr txBox="1">
            <a:spLocks noChangeArrowheads="1"/>
          </p:cNvSpPr>
          <p:nvPr/>
        </p:nvSpPr>
        <p:spPr bwMode="auto">
          <a:xfrm>
            <a:off x="2157413" y="1612900"/>
            <a:ext cx="5064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61" name="Text Box 53"/>
          <p:cNvSpPr txBox="1">
            <a:spLocks noChangeArrowheads="1"/>
          </p:cNvSpPr>
          <p:nvPr/>
        </p:nvSpPr>
        <p:spPr bwMode="auto">
          <a:xfrm>
            <a:off x="7767638" y="4503738"/>
            <a:ext cx="808037" cy="25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Sperm</a:t>
            </a:r>
          </a:p>
        </p:txBody>
      </p:sp>
      <p:sp>
        <p:nvSpPr>
          <p:cNvPr id="555062" name="Text Box 54"/>
          <p:cNvSpPr txBox="1">
            <a:spLocks noChangeArrowheads="1"/>
          </p:cNvSpPr>
          <p:nvPr/>
        </p:nvSpPr>
        <p:spPr bwMode="auto">
          <a:xfrm>
            <a:off x="6637338" y="4445000"/>
            <a:ext cx="547687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63" name="Text Box 55"/>
          <p:cNvSpPr txBox="1">
            <a:spLocks noChangeArrowheads="1"/>
          </p:cNvSpPr>
          <p:nvPr/>
        </p:nvSpPr>
        <p:spPr bwMode="auto">
          <a:xfrm>
            <a:off x="1639888" y="5106988"/>
            <a:ext cx="275748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Parental-type offspring</a:t>
            </a:r>
          </a:p>
        </p:txBody>
      </p:sp>
      <p:sp>
        <p:nvSpPr>
          <p:cNvPr id="555064" name="Text Box 56"/>
          <p:cNvSpPr txBox="1">
            <a:spLocks noChangeArrowheads="1"/>
          </p:cNvSpPr>
          <p:nvPr/>
        </p:nvSpPr>
        <p:spPr bwMode="auto">
          <a:xfrm>
            <a:off x="4592638" y="5094288"/>
            <a:ext cx="2681287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Recombinant offspring</a:t>
            </a:r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555065" name="Text Box 57"/>
          <p:cNvSpPr txBox="1">
            <a:spLocks noChangeArrowheads="1"/>
          </p:cNvSpPr>
          <p:nvPr/>
        </p:nvSpPr>
        <p:spPr bwMode="auto">
          <a:xfrm>
            <a:off x="1404938" y="5799138"/>
            <a:ext cx="1747837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Recombination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frequency</a:t>
            </a:r>
          </a:p>
        </p:txBody>
      </p:sp>
      <p:sp>
        <p:nvSpPr>
          <p:cNvPr id="555066" name="Text Box 58"/>
          <p:cNvSpPr txBox="1">
            <a:spLocks noChangeArrowheads="1"/>
          </p:cNvSpPr>
          <p:nvPr/>
        </p:nvSpPr>
        <p:spPr bwMode="auto">
          <a:xfrm>
            <a:off x="3221038" y="59388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=</a:t>
            </a:r>
            <a:endParaRPr lang="en-US" sz="900" b="1">
              <a:solidFill>
                <a:schemeClr val="tx1"/>
              </a:solidFill>
            </a:endParaRPr>
          </a:p>
        </p:txBody>
      </p:sp>
      <p:sp>
        <p:nvSpPr>
          <p:cNvPr id="555067" name="Text Box 59"/>
          <p:cNvSpPr txBox="1">
            <a:spLocks noChangeArrowheads="1"/>
          </p:cNvSpPr>
          <p:nvPr/>
        </p:nvSpPr>
        <p:spPr bwMode="auto">
          <a:xfrm>
            <a:off x="3640138" y="5792788"/>
            <a:ext cx="1951037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391 recombinants</a:t>
            </a:r>
          </a:p>
        </p:txBody>
      </p:sp>
      <p:sp>
        <p:nvSpPr>
          <p:cNvPr id="555068" name="Text Box 60"/>
          <p:cNvSpPr txBox="1">
            <a:spLocks noChangeArrowheads="1"/>
          </p:cNvSpPr>
          <p:nvPr/>
        </p:nvSpPr>
        <p:spPr bwMode="auto">
          <a:xfrm>
            <a:off x="3506788" y="6122988"/>
            <a:ext cx="23193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2,300 total offspring</a:t>
            </a:r>
          </a:p>
        </p:txBody>
      </p:sp>
      <p:sp>
        <p:nvSpPr>
          <p:cNvPr id="555069" name="Text Box 61"/>
          <p:cNvSpPr txBox="1">
            <a:spLocks noChangeArrowheads="1"/>
          </p:cNvSpPr>
          <p:nvPr/>
        </p:nvSpPr>
        <p:spPr bwMode="auto">
          <a:xfrm>
            <a:off x="5951538" y="5926138"/>
            <a:ext cx="13096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  <a:sym typeface="Symbol" pitchFamily="-108" charset="2"/>
              </a:rPr>
              <a:t> 100 = 17%</a:t>
            </a:r>
            <a:endParaRPr lang="en-US" sz="1900" b="1">
              <a:solidFill>
                <a:schemeClr val="tx1"/>
              </a:solidFill>
            </a:endParaRPr>
          </a:p>
        </p:txBody>
      </p:sp>
      <p:sp>
        <p:nvSpPr>
          <p:cNvPr id="555070" name="Text Box 62"/>
          <p:cNvSpPr txBox="1">
            <a:spLocks noChangeArrowheads="1"/>
          </p:cNvSpPr>
          <p:nvPr/>
        </p:nvSpPr>
        <p:spPr bwMode="auto">
          <a:xfrm>
            <a:off x="8128000" y="3421063"/>
            <a:ext cx="5476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555071" name="Text Box 63"/>
          <p:cNvSpPr txBox="1">
            <a:spLocks noChangeArrowheads="1"/>
          </p:cNvSpPr>
          <p:nvPr/>
        </p:nvSpPr>
        <p:spPr bwMode="auto">
          <a:xfrm>
            <a:off x="5195888" y="1612900"/>
            <a:ext cx="5826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72" name="Text Box 64"/>
          <p:cNvSpPr txBox="1">
            <a:spLocks noChangeArrowheads="1"/>
          </p:cNvSpPr>
          <p:nvPr/>
        </p:nvSpPr>
        <p:spPr bwMode="auto">
          <a:xfrm>
            <a:off x="6637338" y="1614488"/>
            <a:ext cx="569912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800" b="1">
              <a:solidFill>
                <a:schemeClr val="tx1"/>
              </a:solidFill>
            </a:endParaRPr>
          </a:p>
        </p:txBody>
      </p:sp>
      <p:sp>
        <p:nvSpPr>
          <p:cNvPr id="555073" name="Text Box 65"/>
          <p:cNvSpPr txBox="1">
            <a:spLocks noChangeArrowheads="1"/>
          </p:cNvSpPr>
          <p:nvPr/>
        </p:nvSpPr>
        <p:spPr bwMode="auto">
          <a:xfrm>
            <a:off x="6699250" y="3756025"/>
            <a:ext cx="569913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r>
              <a:rPr lang="en-US" sz="1800" b="1" i="1" baseline="30000">
                <a:solidFill>
                  <a:schemeClr val="tx1"/>
                </a:solidFill>
                <a:latin typeface="Times" pitchFamily="-108" charset="0"/>
              </a:rPr>
              <a:t>   </a:t>
            </a:r>
            <a:r>
              <a:rPr lang="en-US" sz="18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r>
              <a:rPr lang="en-US" sz="1800" b="1" baseline="30000">
                <a:solidFill>
                  <a:schemeClr val="tx1"/>
                </a:solidFill>
                <a:latin typeface="Times" pitchFamily="-108" charset="0"/>
              </a:rPr>
              <a:t>+</a:t>
            </a:r>
            <a:endParaRPr lang="en-US" sz="1800" b="1">
              <a:solidFill>
                <a:schemeClr val="tx1"/>
              </a:solidFill>
              <a:latin typeface="Times" pitchFamily="-108" charset="0"/>
            </a:endParaRPr>
          </a:p>
        </p:txBody>
      </p:sp>
      <p:sp>
        <p:nvSpPr>
          <p:cNvPr id="555074" name="Line 66"/>
          <p:cNvSpPr>
            <a:spLocks noChangeShapeType="1"/>
          </p:cNvSpPr>
          <p:nvPr/>
        </p:nvSpPr>
        <p:spPr bwMode="auto">
          <a:xfrm>
            <a:off x="3505200" y="6057900"/>
            <a:ext cx="232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75" name="AutoShape 67"/>
          <p:cNvSpPr>
            <a:spLocks/>
          </p:cNvSpPr>
          <p:nvPr/>
        </p:nvSpPr>
        <p:spPr bwMode="auto">
          <a:xfrm rot="-5400000">
            <a:off x="2889250" y="3498850"/>
            <a:ext cx="165100" cy="2882900"/>
          </a:xfrm>
          <a:prstGeom prst="leftBrace">
            <a:avLst>
              <a:gd name="adj1" fmla="val 1455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76" name="AutoShape 68"/>
          <p:cNvSpPr>
            <a:spLocks/>
          </p:cNvSpPr>
          <p:nvPr/>
        </p:nvSpPr>
        <p:spPr bwMode="auto">
          <a:xfrm rot="-5400000">
            <a:off x="5848350" y="3498850"/>
            <a:ext cx="165100" cy="2882900"/>
          </a:xfrm>
          <a:prstGeom prst="leftBrace">
            <a:avLst>
              <a:gd name="adj1" fmla="val 14551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77" name="Text Box 69"/>
          <p:cNvSpPr txBox="1">
            <a:spLocks noChangeArrowheads="1"/>
          </p:cNvSpPr>
          <p:nvPr/>
        </p:nvSpPr>
        <p:spPr bwMode="auto">
          <a:xfrm>
            <a:off x="947738" y="1824038"/>
            <a:ext cx="681037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Eggs</a:t>
            </a:r>
          </a:p>
        </p:txBody>
      </p:sp>
      <p:sp>
        <p:nvSpPr>
          <p:cNvPr id="555078" name="Line 70"/>
          <p:cNvSpPr>
            <a:spLocks noChangeShapeType="1"/>
          </p:cNvSpPr>
          <p:nvPr/>
        </p:nvSpPr>
        <p:spPr bwMode="auto">
          <a:xfrm flipH="1">
            <a:off x="4787900" y="914400"/>
            <a:ext cx="508000" cy="1016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79" name="Line 71"/>
          <p:cNvSpPr>
            <a:spLocks noChangeShapeType="1"/>
          </p:cNvSpPr>
          <p:nvPr/>
        </p:nvSpPr>
        <p:spPr bwMode="auto">
          <a:xfrm>
            <a:off x="5295900" y="927100"/>
            <a:ext cx="10160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5080" name="Text Box 72"/>
          <p:cNvSpPr txBox="1">
            <a:spLocks noChangeArrowheads="1"/>
          </p:cNvSpPr>
          <p:nvPr/>
        </p:nvSpPr>
        <p:spPr bwMode="auto">
          <a:xfrm>
            <a:off x="4986338" y="395288"/>
            <a:ext cx="1665287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Recombinant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solidFill>
                  <a:schemeClr val="tx1"/>
                </a:solidFill>
              </a:rPr>
              <a:t>chromosomes</a:t>
            </a:r>
            <a:endParaRPr lang="en-US" sz="9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20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013" y="331975"/>
            <a:ext cx="8534400" cy="914400"/>
          </a:xfrm>
        </p:spPr>
        <p:txBody>
          <a:bodyPr>
            <a:noAutofit/>
          </a:bodyPr>
          <a:lstStyle/>
          <a:p>
            <a:pPr marL="0" indent="0"/>
            <a:r>
              <a:rPr lang="en-US" sz="3000" dirty="0"/>
              <a:t>Mapping the Distance Between Genes Using Recombination Data:</a:t>
            </a:r>
            <a:r>
              <a:rPr lang="en-US" sz="3000" i="1" dirty="0"/>
              <a:t> Scientific Inquiry</a:t>
            </a:r>
            <a:endParaRPr lang="en-US" sz="3000" i="1" dirty="0">
              <a:solidFill>
                <a:schemeClr val="tx1"/>
              </a:solidFill>
            </a:endParaRP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998903"/>
            <a:ext cx="8534400" cy="4140200"/>
          </a:xfrm>
        </p:spPr>
        <p:txBody>
          <a:bodyPr/>
          <a:lstStyle/>
          <a:p>
            <a:r>
              <a:rPr lang="en-US" sz="3000" b="1" dirty="0" smtClean="0"/>
              <a:t>genetic map: </a:t>
            </a:r>
            <a:r>
              <a:rPr lang="en-US" sz="3000" dirty="0" smtClean="0"/>
              <a:t> </a:t>
            </a:r>
            <a:r>
              <a:rPr lang="en-US" sz="3000" dirty="0"/>
              <a:t>an ordered list of the genetic loci along a particular chromosome</a:t>
            </a:r>
            <a:endParaRPr lang="en-US" sz="3000" dirty="0" smtClean="0"/>
          </a:p>
          <a:p>
            <a:pPr lvl="1"/>
            <a:r>
              <a:rPr lang="en-US" sz="2600" i="1" dirty="0" smtClean="0"/>
              <a:t>the </a:t>
            </a:r>
            <a:r>
              <a:rPr lang="en-US" sz="2600" i="1" dirty="0"/>
              <a:t>farther apart two genes are, the higher the probability that a crossover will occur between them and therefore the higher the recombination frequency</a:t>
            </a:r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1" name="Line 5"/>
          <p:cNvSpPr>
            <a:spLocks noChangeShapeType="1"/>
          </p:cNvSpPr>
          <p:nvPr/>
        </p:nvSpPr>
        <p:spPr bwMode="auto">
          <a:xfrm>
            <a:off x="304800" y="1575606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3867173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8" y="1185863"/>
            <a:ext cx="8534400" cy="4438650"/>
          </a:xfrm>
        </p:spPr>
        <p:txBody>
          <a:bodyPr/>
          <a:lstStyle/>
          <a:p>
            <a:r>
              <a:rPr lang="en-US" sz="3000"/>
              <a:t>A </a:t>
            </a:r>
            <a:r>
              <a:rPr lang="en-US" sz="3000" b="1"/>
              <a:t>linkage map </a:t>
            </a:r>
            <a:r>
              <a:rPr lang="en-US" sz="3000"/>
              <a:t>is a genetic map of a chromosome based on recombination frequencies</a:t>
            </a:r>
          </a:p>
          <a:p>
            <a:r>
              <a:rPr lang="en-US" sz="3000"/>
              <a:t>Distances between genes can be expressed as </a:t>
            </a:r>
            <a:r>
              <a:rPr lang="en-US" sz="3000" b="1"/>
              <a:t>map units</a:t>
            </a:r>
            <a:r>
              <a:rPr lang="en-US" sz="3000"/>
              <a:t>; one map unit, or centimorgan, represents a 1% recombination frequency</a:t>
            </a:r>
          </a:p>
          <a:p>
            <a:r>
              <a:rPr lang="en-US" sz="3000"/>
              <a:t>Map units indicate relative distance and order, not precise locations of genes</a:t>
            </a:r>
            <a:endParaRPr lang="en-US"/>
          </a:p>
        </p:txBody>
      </p:sp>
      <p:sp>
        <p:nvSpPr>
          <p:cNvPr id="369668" name="Line 4"/>
          <p:cNvSpPr>
            <a:spLocks noChangeShapeType="1"/>
          </p:cNvSpPr>
          <p:nvPr/>
        </p:nvSpPr>
        <p:spPr bwMode="auto">
          <a:xfrm>
            <a:off x="304800" y="6553200"/>
            <a:ext cx="85344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69" name="Line 5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14313" y="6556375"/>
            <a:ext cx="5486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 anchor="b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100">
                <a:solidFill>
                  <a:srgbClr val="000000"/>
                </a:solidFill>
                <a:latin typeface="Times New Roman" pitchFamily="-108" charset="0"/>
              </a:rPr>
              <a:t>Copyright © 2008 Pearson Education Inc., publishing as Pearson Benjamin Cummings</a:t>
            </a:r>
          </a:p>
        </p:txBody>
      </p:sp>
    </p:spTree>
    <p:extLst>
      <p:ext uri="{BB962C8B-B14F-4D97-AF65-F5344CB8AC3E}">
        <p14:creationId xmlns:p14="http://schemas.microsoft.com/office/powerpoint/2010/main" val="78062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8" name="Picture 6" descr="15_11ConstructLinkageMap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433513"/>
            <a:ext cx="8555037" cy="4067175"/>
          </a:xfrm>
          <a:prstGeom prst="rect">
            <a:avLst/>
          </a:prstGeom>
          <a:noFill/>
        </p:spPr>
      </p:pic>
      <p:sp>
        <p:nvSpPr>
          <p:cNvPr id="438279" name="Rectangle 7"/>
          <p:cNvSpPr>
            <a:spLocks noChangeArrowheads="1"/>
          </p:cNvSpPr>
          <p:nvPr/>
        </p:nvSpPr>
        <p:spPr bwMode="auto">
          <a:xfrm>
            <a:off x="317500" y="1460500"/>
            <a:ext cx="2641600" cy="457200"/>
          </a:xfrm>
          <a:prstGeom prst="rect">
            <a:avLst/>
          </a:prstGeom>
          <a:solidFill>
            <a:srgbClr val="FECD66">
              <a:alpha val="99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8280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</a:rPr>
              <a:t>Fig. 15-11</a:t>
            </a:r>
          </a:p>
        </p:txBody>
      </p:sp>
      <p:sp>
        <p:nvSpPr>
          <p:cNvPr id="438281" name="Text Box 9"/>
          <p:cNvSpPr txBox="1">
            <a:spLocks noChangeArrowheads="1"/>
          </p:cNvSpPr>
          <p:nvPr/>
        </p:nvSpPr>
        <p:spPr bwMode="auto">
          <a:xfrm>
            <a:off x="465138" y="1544638"/>
            <a:ext cx="15319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500" b="1">
                <a:solidFill>
                  <a:srgbClr val="563A84"/>
                </a:solidFill>
              </a:rPr>
              <a:t>RESULTS</a:t>
            </a:r>
          </a:p>
        </p:txBody>
      </p:sp>
      <p:sp>
        <p:nvSpPr>
          <p:cNvPr id="438282" name="Text Box 10"/>
          <p:cNvSpPr txBox="1">
            <a:spLocks noChangeArrowheads="1"/>
          </p:cNvSpPr>
          <p:nvPr/>
        </p:nvSpPr>
        <p:spPr bwMode="auto">
          <a:xfrm>
            <a:off x="3500438" y="2103438"/>
            <a:ext cx="2281237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Recombination</a:t>
            </a:r>
          </a:p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frequencies</a:t>
            </a:r>
            <a:endParaRPr lang="en-US" sz="2400" b="1">
              <a:solidFill>
                <a:srgbClr val="563A84"/>
              </a:solidFill>
            </a:endParaRPr>
          </a:p>
        </p:txBody>
      </p:sp>
      <p:sp>
        <p:nvSpPr>
          <p:cNvPr id="438283" name="Text Box 11"/>
          <p:cNvSpPr txBox="1">
            <a:spLocks noChangeArrowheads="1"/>
          </p:cNvSpPr>
          <p:nvPr/>
        </p:nvSpPr>
        <p:spPr bwMode="auto">
          <a:xfrm>
            <a:off x="401638" y="3398838"/>
            <a:ext cx="2027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Chromosome</a:t>
            </a:r>
            <a:endParaRPr lang="en-US" sz="2400" b="1">
              <a:solidFill>
                <a:srgbClr val="563A84"/>
              </a:solidFill>
            </a:endParaRPr>
          </a:p>
        </p:txBody>
      </p:sp>
      <p:sp>
        <p:nvSpPr>
          <p:cNvPr id="438284" name="Text Box 12"/>
          <p:cNvSpPr txBox="1">
            <a:spLocks noChangeArrowheads="1"/>
          </p:cNvSpPr>
          <p:nvPr/>
        </p:nvSpPr>
        <p:spPr bwMode="auto">
          <a:xfrm>
            <a:off x="3551238" y="2967038"/>
            <a:ext cx="4524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9%</a:t>
            </a:r>
            <a:endParaRPr lang="en-US" sz="2400" b="1">
              <a:solidFill>
                <a:srgbClr val="563A84"/>
              </a:solidFill>
            </a:endParaRPr>
          </a:p>
        </p:txBody>
      </p:sp>
      <p:sp>
        <p:nvSpPr>
          <p:cNvPr id="438285" name="Text Box 13"/>
          <p:cNvSpPr txBox="1">
            <a:spLocks noChangeArrowheads="1"/>
          </p:cNvSpPr>
          <p:nvPr/>
        </p:nvSpPr>
        <p:spPr bwMode="auto">
          <a:xfrm>
            <a:off x="5138738" y="2967038"/>
            <a:ext cx="6937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9.5%</a:t>
            </a:r>
            <a:endParaRPr lang="en-US" sz="2400" b="1">
              <a:solidFill>
                <a:srgbClr val="563A84"/>
              </a:solidFill>
            </a:endParaRPr>
          </a:p>
        </p:txBody>
      </p:sp>
      <p:sp>
        <p:nvSpPr>
          <p:cNvPr id="438286" name="Text Box 14"/>
          <p:cNvSpPr txBox="1">
            <a:spLocks noChangeArrowheads="1"/>
          </p:cNvSpPr>
          <p:nvPr/>
        </p:nvSpPr>
        <p:spPr bwMode="auto">
          <a:xfrm>
            <a:off x="4325938" y="3627438"/>
            <a:ext cx="630237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>
                <a:solidFill>
                  <a:schemeClr val="tx1"/>
                </a:solidFill>
              </a:rPr>
              <a:t>17%</a:t>
            </a:r>
            <a:endParaRPr lang="en-US" sz="2400" b="1">
              <a:solidFill>
                <a:srgbClr val="563A84"/>
              </a:solidFill>
            </a:endParaRPr>
          </a:p>
        </p:txBody>
      </p:sp>
      <p:sp>
        <p:nvSpPr>
          <p:cNvPr id="438287" name="Text Box 15"/>
          <p:cNvSpPr txBox="1">
            <a:spLocks noChangeArrowheads="1"/>
          </p:cNvSpPr>
          <p:nvPr/>
        </p:nvSpPr>
        <p:spPr bwMode="auto">
          <a:xfrm>
            <a:off x="3055938" y="4999038"/>
            <a:ext cx="2111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b</a:t>
            </a:r>
            <a:endParaRPr lang="en-US" sz="2400" b="1">
              <a:solidFill>
                <a:srgbClr val="563A84"/>
              </a:solidFill>
              <a:latin typeface="Times" pitchFamily="-108" charset="0"/>
            </a:endParaRPr>
          </a:p>
        </p:txBody>
      </p:sp>
      <p:sp>
        <p:nvSpPr>
          <p:cNvPr id="438288" name="Text Box 16"/>
          <p:cNvSpPr txBox="1">
            <a:spLocks noChangeArrowheads="1"/>
          </p:cNvSpPr>
          <p:nvPr/>
        </p:nvSpPr>
        <p:spPr bwMode="auto">
          <a:xfrm>
            <a:off x="4516438" y="4999038"/>
            <a:ext cx="274637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cn</a:t>
            </a:r>
            <a:endParaRPr lang="en-US" sz="2400" b="1">
              <a:solidFill>
                <a:srgbClr val="563A84"/>
              </a:solidFill>
              <a:latin typeface="Times" pitchFamily="-108" charset="0"/>
            </a:endParaRPr>
          </a:p>
        </p:txBody>
      </p:sp>
      <p:sp>
        <p:nvSpPr>
          <p:cNvPr id="438289" name="Text Box 17"/>
          <p:cNvSpPr txBox="1">
            <a:spLocks noChangeArrowheads="1"/>
          </p:cNvSpPr>
          <p:nvPr/>
        </p:nvSpPr>
        <p:spPr bwMode="auto">
          <a:xfrm>
            <a:off x="6078538" y="4999038"/>
            <a:ext cx="3127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400" b="1" i="1">
                <a:solidFill>
                  <a:schemeClr val="tx1"/>
                </a:solidFill>
                <a:latin typeface="Times" pitchFamily="-108" charset="0"/>
              </a:rPr>
              <a:t>vg</a:t>
            </a:r>
            <a:endParaRPr lang="en-US" sz="2400" b="1">
              <a:solidFill>
                <a:srgbClr val="563A84"/>
              </a:solidFill>
              <a:latin typeface="Times" pitchFamily="-108" charset="0"/>
            </a:endParaRPr>
          </a:p>
        </p:txBody>
      </p:sp>
      <p:sp>
        <p:nvSpPr>
          <p:cNvPr id="438290" name="Line 18"/>
          <p:cNvSpPr>
            <a:spLocks noChangeShapeType="1"/>
          </p:cNvSpPr>
          <p:nvPr/>
        </p:nvSpPr>
        <p:spPr bwMode="auto">
          <a:xfrm>
            <a:off x="1320800" y="3759200"/>
            <a:ext cx="355600" cy="49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09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303" name="Picture 7" descr="15_12DrosLinkageMap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74625"/>
            <a:ext cx="8548687" cy="6584950"/>
          </a:xfrm>
          <a:prstGeom prst="rect">
            <a:avLst/>
          </a:prstGeom>
          <a:noFill/>
        </p:spPr>
      </p:pic>
      <p:sp>
        <p:nvSpPr>
          <p:cNvPr id="439304" name="Rectangle 8"/>
          <p:cNvSpPr>
            <a:spLocks noChangeArrowheads="1"/>
          </p:cNvSpPr>
          <p:nvPr/>
        </p:nvSpPr>
        <p:spPr bwMode="auto">
          <a:xfrm>
            <a:off x="152400" y="0"/>
            <a:ext cx="1981200" cy="3048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200">
                <a:solidFill>
                  <a:schemeClr val="tx2"/>
                </a:solidFill>
              </a:rPr>
              <a:t>Fig. 15-12</a:t>
            </a:r>
          </a:p>
        </p:txBody>
      </p:sp>
      <p:sp>
        <p:nvSpPr>
          <p:cNvPr id="439305" name="Text Box 9"/>
          <p:cNvSpPr txBox="1">
            <a:spLocks noChangeArrowheads="1"/>
          </p:cNvSpPr>
          <p:nvPr/>
        </p:nvSpPr>
        <p:spPr bwMode="auto">
          <a:xfrm>
            <a:off x="3195638" y="177800"/>
            <a:ext cx="2763837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Mutant phenotypes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312738" y="622300"/>
            <a:ext cx="998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Short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aristae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07" name="Text Box 11"/>
          <p:cNvSpPr txBox="1">
            <a:spLocks noChangeArrowheads="1"/>
          </p:cNvSpPr>
          <p:nvPr/>
        </p:nvSpPr>
        <p:spPr bwMode="auto">
          <a:xfrm>
            <a:off x="2992438" y="635000"/>
            <a:ext cx="833437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Black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body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08" name="Text Box 12"/>
          <p:cNvSpPr txBox="1">
            <a:spLocks noChangeArrowheads="1"/>
          </p:cNvSpPr>
          <p:nvPr/>
        </p:nvSpPr>
        <p:spPr bwMode="auto">
          <a:xfrm>
            <a:off x="4160838" y="622300"/>
            <a:ext cx="12652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Cinnabar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eyes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09" name="Text Box 13"/>
          <p:cNvSpPr txBox="1">
            <a:spLocks noChangeArrowheads="1"/>
          </p:cNvSpPr>
          <p:nvPr/>
        </p:nvSpPr>
        <p:spPr bwMode="auto">
          <a:xfrm>
            <a:off x="5634038" y="622300"/>
            <a:ext cx="12271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Vestigial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wings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0" name="Text Box 14"/>
          <p:cNvSpPr txBox="1">
            <a:spLocks noChangeArrowheads="1"/>
          </p:cNvSpPr>
          <p:nvPr/>
        </p:nvSpPr>
        <p:spPr bwMode="auto">
          <a:xfrm>
            <a:off x="7920038" y="622300"/>
            <a:ext cx="9985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Brown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eyes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1" name="Text Box 15"/>
          <p:cNvSpPr txBox="1">
            <a:spLocks noChangeArrowheads="1"/>
          </p:cNvSpPr>
          <p:nvPr/>
        </p:nvSpPr>
        <p:spPr bwMode="auto">
          <a:xfrm>
            <a:off x="7920038" y="5156200"/>
            <a:ext cx="69373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Red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eyes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2" name="Text Box 16"/>
          <p:cNvSpPr txBox="1">
            <a:spLocks noChangeArrowheads="1"/>
          </p:cNvSpPr>
          <p:nvPr/>
        </p:nvSpPr>
        <p:spPr bwMode="auto">
          <a:xfrm>
            <a:off x="5392738" y="5156200"/>
            <a:ext cx="103663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Normal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wings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3" name="Text Box 17"/>
          <p:cNvSpPr txBox="1">
            <a:spLocks noChangeArrowheads="1"/>
          </p:cNvSpPr>
          <p:nvPr/>
        </p:nvSpPr>
        <p:spPr bwMode="auto">
          <a:xfrm>
            <a:off x="4287838" y="5156200"/>
            <a:ext cx="69373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Red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eyes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4" name="Text Box 18"/>
          <p:cNvSpPr txBox="1">
            <a:spLocks noChangeArrowheads="1"/>
          </p:cNvSpPr>
          <p:nvPr/>
        </p:nvSpPr>
        <p:spPr bwMode="auto">
          <a:xfrm>
            <a:off x="3106738" y="5156200"/>
            <a:ext cx="719137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Gray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body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5" name="Text Box 19"/>
          <p:cNvSpPr txBox="1">
            <a:spLocks noChangeArrowheads="1"/>
          </p:cNvSpPr>
          <p:nvPr/>
        </p:nvSpPr>
        <p:spPr bwMode="auto">
          <a:xfrm>
            <a:off x="312738" y="5168900"/>
            <a:ext cx="1824037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Long aristae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(appendages</a:t>
            </a:r>
          </a:p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on head)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6" name="Text Box 20"/>
          <p:cNvSpPr txBox="1">
            <a:spLocks noChangeArrowheads="1"/>
          </p:cNvSpPr>
          <p:nvPr/>
        </p:nvSpPr>
        <p:spPr bwMode="auto">
          <a:xfrm>
            <a:off x="3017838" y="6210300"/>
            <a:ext cx="3017837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300" b="1">
                <a:solidFill>
                  <a:schemeClr val="tx1"/>
                </a:solidFill>
              </a:rPr>
              <a:t>Wild-type phenotypes</a:t>
            </a:r>
            <a:endParaRPr lang="en-US" sz="2300" b="1">
              <a:solidFill>
                <a:srgbClr val="563A84"/>
              </a:solidFill>
            </a:endParaRPr>
          </a:p>
        </p:txBody>
      </p:sp>
      <p:sp>
        <p:nvSpPr>
          <p:cNvPr id="439317" name="Text Box 21"/>
          <p:cNvSpPr txBox="1">
            <a:spLocks noChangeArrowheads="1"/>
          </p:cNvSpPr>
          <p:nvPr/>
        </p:nvSpPr>
        <p:spPr bwMode="auto">
          <a:xfrm>
            <a:off x="731838" y="2679700"/>
            <a:ext cx="1857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0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439318" name="Text Box 22"/>
          <p:cNvSpPr txBox="1">
            <a:spLocks noChangeArrowheads="1"/>
          </p:cNvSpPr>
          <p:nvPr/>
        </p:nvSpPr>
        <p:spPr bwMode="auto">
          <a:xfrm>
            <a:off x="3538538" y="2679700"/>
            <a:ext cx="528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48.5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439319" name="Text Box 23"/>
          <p:cNvSpPr txBox="1">
            <a:spLocks noChangeArrowheads="1"/>
          </p:cNvSpPr>
          <p:nvPr/>
        </p:nvSpPr>
        <p:spPr bwMode="auto">
          <a:xfrm>
            <a:off x="4364038" y="2679700"/>
            <a:ext cx="528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57.5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439320" name="Text Box 24"/>
          <p:cNvSpPr txBox="1">
            <a:spLocks noChangeArrowheads="1"/>
          </p:cNvSpPr>
          <p:nvPr/>
        </p:nvSpPr>
        <p:spPr bwMode="auto">
          <a:xfrm>
            <a:off x="5519738" y="2679700"/>
            <a:ext cx="528637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67.0</a:t>
            </a:r>
            <a:endParaRPr lang="en-US" sz="2000" b="1">
              <a:solidFill>
                <a:srgbClr val="563A84"/>
              </a:solidFill>
            </a:endParaRPr>
          </a:p>
        </p:txBody>
      </p:sp>
      <p:sp>
        <p:nvSpPr>
          <p:cNvPr id="439321" name="Text Box 25"/>
          <p:cNvSpPr txBox="1">
            <a:spLocks noChangeArrowheads="1"/>
          </p:cNvSpPr>
          <p:nvPr/>
        </p:nvSpPr>
        <p:spPr bwMode="auto">
          <a:xfrm>
            <a:off x="8008938" y="2679700"/>
            <a:ext cx="6683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spcBef>
                <a:spcPct val="0"/>
              </a:spcBef>
            </a:pPr>
            <a:r>
              <a:rPr lang="en-US" sz="2000" b="1">
                <a:solidFill>
                  <a:schemeClr val="tx1"/>
                </a:solidFill>
              </a:rPr>
              <a:t>104.5</a:t>
            </a:r>
            <a:endParaRPr lang="en-US" sz="2000" b="1">
              <a:solidFill>
                <a:srgbClr val="563A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202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8825" y="5013325"/>
            <a:ext cx="2851150" cy="1736725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201A17">
                <a:alpha val="75000"/>
              </a:srgbClr>
            </a:outerShdw>
          </a:effectLst>
        </p:spPr>
      </p:pic>
      <p:sp>
        <p:nvSpPr>
          <p:cNvPr id="492547" name="Rectangle 3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7010400" cy="863600"/>
          </a:xfrm>
        </p:spPr>
        <p:txBody>
          <a:bodyPr/>
          <a:lstStyle/>
          <a:p>
            <a:r>
              <a:rPr lang="en-US" dirty="0"/>
              <a:t>Sex linked traits</a:t>
            </a:r>
          </a:p>
        </p:txBody>
      </p:sp>
      <p:sp>
        <p:nvSpPr>
          <p:cNvPr id="49254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39713" y="747713"/>
            <a:ext cx="8167687" cy="36814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Genes are on </a:t>
            </a:r>
            <a:r>
              <a:rPr lang="en-US" sz="2800" u="sng" dirty="0">
                <a:solidFill>
                  <a:srgbClr val="CC0000"/>
                </a:solidFill>
              </a:rPr>
              <a:t>sex chromosomes</a:t>
            </a:r>
            <a:endParaRPr lang="en-US" sz="2800" dirty="0" smtClean="0"/>
          </a:p>
          <a:p>
            <a:pPr lvl="1"/>
            <a:r>
              <a:rPr lang="en-US" dirty="0" smtClean="0"/>
              <a:t>Discovered by </a:t>
            </a:r>
            <a:r>
              <a:rPr lang="en-US" dirty="0"/>
              <a:t>T.H. Morgan at Columbia U.</a:t>
            </a:r>
          </a:p>
          <a:p>
            <a:pPr lvl="1"/>
            <a:r>
              <a:rPr lang="en-US" i="1" dirty="0"/>
              <a:t>Drosophila</a:t>
            </a:r>
            <a:r>
              <a:rPr lang="en-US" dirty="0"/>
              <a:t> breeding</a:t>
            </a:r>
          </a:p>
          <a:p>
            <a:pPr lvl="2"/>
            <a:r>
              <a:rPr lang="en-US" sz="2800" dirty="0"/>
              <a:t>good genetic subject</a:t>
            </a:r>
            <a:endParaRPr lang="en-US" sz="2800" dirty="0" smtClean="0"/>
          </a:p>
          <a:p>
            <a:pPr lvl="3">
              <a:lnSpc>
                <a:spcPct val="110000"/>
              </a:lnSpc>
            </a:pPr>
            <a:r>
              <a:rPr lang="en-US" sz="2800" dirty="0" smtClean="0"/>
              <a:t>prolific breeders/2 </a:t>
            </a:r>
            <a:r>
              <a:rPr lang="en-US" sz="2800" dirty="0"/>
              <a:t>week generations</a:t>
            </a:r>
          </a:p>
          <a:p>
            <a:pPr lvl="3">
              <a:lnSpc>
                <a:spcPct val="110000"/>
              </a:lnSpc>
            </a:pPr>
            <a:r>
              <a:rPr lang="en-US" sz="2800" dirty="0"/>
              <a:t>4 pairs of chromosomes</a:t>
            </a:r>
          </a:p>
          <a:p>
            <a:pPr lvl="3">
              <a:lnSpc>
                <a:spcPct val="110000"/>
              </a:lnSpc>
            </a:pPr>
            <a:r>
              <a:rPr lang="en-US" sz="2800" dirty="0"/>
              <a:t>XX=female, XY=male</a:t>
            </a:r>
          </a:p>
        </p:txBody>
      </p:sp>
      <p:pic>
        <p:nvPicPr>
          <p:cNvPr id="492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333750"/>
            <a:ext cx="2794000" cy="3416300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>
            <a:outerShdw blurRad="63500" dist="35921" dir="2700000" algn="ctr" rotWithShape="0">
              <a:srgbClr val="201A17">
                <a:alpha val="75000"/>
              </a:srgbClr>
            </a:outerShdw>
          </a:effectLst>
        </p:spPr>
      </p:pic>
      <p:sp>
        <p:nvSpPr>
          <p:cNvPr id="492550" name="Rectangle 6"/>
          <p:cNvSpPr>
            <a:spLocks noChangeArrowheads="1"/>
          </p:cNvSpPr>
          <p:nvPr/>
        </p:nvSpPr>
        <p:spPr bwMode="auto">
          <a:xfrm>
            <a:off x="6610350" y="304800"/>
            <a:ext cx="2465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3400" b="1">
                <a:solidFill>
                  <a:srgbClr val="0F116A"/>
                </a:solidFill>
              </a:rPr>
              <a:t>1910 </a:t>
            </a:r>
            <a:r>
              <a:rPr lang="en-US" sz="3400" b="1">
                <a:solidFill>
                  <a:srgbClr val="000005"/>
                </a:solidFill>
              </a:rPr>
              <a:t>| </a:t>
            </a:r>
            <a:r>
              <a:rPr lang="en-US" sz="3400" b="1">
                <a:solidFill>
                  <a:srgbClr val="CC0000"/>
                </a:solidFill>
              </a:rPr>
              <a:t>1933</a:t>
            </a:r>
          </a:p>
        </p:txBody>
      </p:sp>
      <p:pic>
        <p:nvPicPr>
          <p:cNvPr id="492551" name="Picture 7" descr="15-02-EyeColor"/>
          <p:cNvPicPr>
            <a:picLocks noChangeAspect="1" noChangeArrowheads="1"/>
          </p:cNvPicPr>
          <p:nvPr/>
        </p:nvPicPr>
        <p:blipFill>
          <a:blip r:embed="rId5"/>
          <a:srcRect t="10391" b="4454"/>
          <a:stretch>
            <a:fillRect/>
          </a:stretch>
        </p:blipFill>
        <p:spPr bwMode="auto">
          <a:xfrm>
            <a:off x="49213" y="5037138"/>
            <a:ext cx="3151187" cy="1712912"/>
          </a:xfrm>
          <a:prstGeom prst="rect">
            <a:avLst/>
          </a:prstGeom>
          <a:noFill/>
          <a:ln w="9525">
            <a:solidFill>
              <a:srgbClr val="201A17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201A17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65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 Square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 Square test (</a:t>
            </a:r>
            <a:r>
              <a:rPr lang="en-US" dirty="0" smtClean="0">
                <a:latin typeface="Snell Roundhand"/>
                <a:cs typeface="Snell Roundhand"/>
              </a:rPr>
              <a:t>X</a:t>
            </a:r>
            <a:r>
              <a:rPr lang="en-US" i="1" dirty="0" smtClean="0">
                <a:latin typeface="+mj-lt"/>
                <a:cs typeface="Snell Roundhand"/>
              </a:rPr>
              <a:t> </a:t>
            </a:r>
            <a:r>
              <a:rPr lang="en-US" baseline="30000" dirty="0" smtClean="0">
                <a:latin typeface="+mj-lt"/>
                <a:cs typeface="Snell Roundhand"/>
              </a:rPr>
              <a:t>2</a:t>
            </a:r>
            <a:r>
              <a:rPr lang="en-US" dirty="0" smtClean="0">
                <a:latin typeface="+mj-lt"/>
                <a:cs typeface="Snell Roundhand"/>
              </a:rPr>
              <a:t>)</a:t>
            </a:r>
          </a:p>
          <a:p>
            <a:pPr lvl="1"/>
            <a:r>
              <a:rPr lang="en-US" dirty="0" smtClean="0">
                <a:latin typeface="+mj-lt"/>
                <a:cs typeface="Snell Roundhand"/>
              </a:rPr>
              <a:t>Test to see if data you observe from an experiment is the same as the data that you would predict from that experiment</a:t>
            </a:r>
          </a:p>
          <a:p>
            <a:pPr lvl="1"/>
            <a:r>
              <a:rPr lang="en-US" dirty="0" smtClean="0">
                <a:latin typeface="+mj-lt"/>
                <a:cs typeface="Snell Roundhand"/>
              </a:rPr>
              <a:t>(observed – expected) </a:t>
            </a:r>
            <a:r>
              <a:rPr lang="en-US" baseline="30000" dirty="0" smtClean="0">
                <a:latin typeface="+mj-lt"/>
                <a:cs typeface="Snell Roundhand"/>
              </a:rPr>
              <a:t>2</a:t>
            </a:r>
            <a:r>
              <a:rPr lang="en-US" dirty="0" smtClean="0">
                <a:latin typeface="+mj-lt"/>
                <a:cs typeface="Snell Roundhand"/>
              </a:rPr>
              <a:t> ÷ expected</a:t>
            </a:r>
          </a:p>
        </p:txBody>
      </p:sp>
    </p:spTree>
    <p:extLst>
      <p:ext uri="{BB962C8B-B14F-4D97-AF65-F5344CB8AC3E}">
        <p14:creationId xmlns:p14="http://schemas.microsoft.com/office/powerpoint/2010/main" val="597783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093" y="158736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Null hypothesis (n</a:t>
            </a:r>
            <a:r>
              <a:rPr lang="en-US" baseline="-25000" dirty="0" smtClean="0"/>
              <a:t>0</a:t>
            </a:r>
            <a:r>
              <a:rPr lang="en-US" dirty="0" smtClean="0"/>
              <a:t>) = observed will equal expected</a:t>
            </a:r>
          </a:p>
          <a:p>
            <a:r>
              <a:rPr lang="en-US" dirty="0" err="1" smtClean="0"/>
              <a:t>p</a:t>
            </a:r>
            <a:r>
              <a:rPr lang="en-US" dirty="0" smtClean="0"/>
              <a:t> value: chance that you data is accurate </a:t>
            </a:r>
          </a:p>
          <a:p>
            <a:pPr lvl="1"/>
            <a:r>
              <a:rPr lang="en-US" dirty="0" err="1" smtClean="0"/>
              <a:t>p</a:t>
            </a:r>
            <a:r>
              <a:rPr lang="en-US" dirty="0" smtClean="0"/>
              <a:t>= 0.05 is the universally accepted critical value</a:t>
            </a:r>
          </a:p>
          <a:p>
            <a:r>
              <a:rPr lang="en-US" dirty="0" smtClean="0"/>
              <a:t>Degrees of freedom = N - 1</a:t>
            </a:r>
          </a:p>
          <a:p>
            <a:pPr lvl="1"/>
            <a:r>
              <a:rPr lang="en-US" dirty="0" smtClean="0"/>
              <a:t>number of variances you are comparing -1  </a:t>
            </a:r>
          </a:p>
          <a:p>
            <a:r>
              <a:rPr lang="en-US" dirty="0" smtClean="0"/>
              <a:t>If </a:t>
            </a:r>
            <a:r>
              <a:rPr lang="en-US" dirty="0" smtClean="0">
                <a:latin typeface="Snell Roundhand"/>
                <a:cs typeface="Snell Roundhand"/>
              </a:rPr>
              <a:t>X</a:t>
            </a:r>
            <a:r>
              <a:rPr lang="en-US" i="1" dirty="0" smtClean="0">
                <a:cs typeface="Snell Roundhand"/>
              </a:rPr>
              <a:t> </a:t>
            </a:r>
            <a:r>
              <a:rPr lang="en-US" baseline="30000" dirty="0" smtClean="0">
                <a:cs typeface="Snell Roundhand"/>
              </a:rPr>
              <a:t>2 </a:t>
            </a:r>
            <a:r>
              <a:rPr lang="en-US" dirty="0" smtClean="0">
                <a:cs typeface="Snell Roundhand"/>
              </a:rPr>
              <a:t>is below critical value then 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r>
              <a:rPr lang="en-US" dirty="0" smtClean="0">
                <a:cs typeface="Snell Roundhand"/>
              </a:rPr>
              <a:t> is accepted, if above then reject </a:t>
            </a:r>
            <a:r>
              <a:rPr lang="en-US" dirty="0" smtClean="0"/>
              <a:t>n</a:t>
            </a:r>
            <a:r>
              <a:rPr lang="en-US" baseline="-25000" dirty="0" smtClean="0"/>
              <a:t>0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Chi Square Test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2850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1056"/>
            <a:ext cx="8229600" cy="452596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0903"/>
            <a:ext cx="8458200" cy="4089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Chi Square 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964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5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390525"/>
            <a:ext cx="8553450" cy="6413500"/>
          </a:xfrm>
          <a:prstGeom prst="rect">
            <a:avLst/>
          </a:prstGeom>
          <a:noFill/>
        </p:spPr>
      </p:pic>
      <p:sp>
        <p:nvSpPr>
          <p:cNvPr id="494595" name="AutoShape 3"/>
          <p:cNvSpPr>
            <a:spLocks noChangeArrowheads="1"/>
          </p:cNvSpPr>
          <p:nvPr/>
        </p:nvSpPr>
        <p:spPr bwMode="auto">
          <a:xfrm>
            <a:off x="2376488" y="2078038"/>
            <a:ext cx="4389437" cy="2270125"/>
          </a:xfrm>
          <a:prstGeom prst="roundRect">
            <a:avLst>
              <a:gd name="adj" fmla="val 16667"/>
            </a:avLst>
          </a:prstGeom>
          <a:solidFill>
            <a:srgbClr val="FFCC18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140000"/>
              </a:lnSpc>
            </a:pPr>
            <a:r>
              <a:rPr lang="en-US" sz="4600" b="1">
                <a:solidFill>
                  <a:srgbClr val="0F116A"/>
                </a:solidFill>
              </a:rPr>
              <a:t>autosomal</a:t>
            </a:r>
            <a:br>
              <a:rPr lang="en-US" sz="4600" b="1">
                <a:solidFill>
                  <a:srgbClr val="0F116A"/>
                </a:solidFill>
              </a:rPr>
            </a:br>
            <a:r>
              <a:rPr lang="en-US" sz="4600" b="1">
                <a:solidFill>
                  <a:srgbClr val="0F116A"/>
                </a:solidFill>
              </a:rPr>
              <a:t>chromosomes</a:t>
            </a:r>
          </a:p>
        </p:txBody>
      </p:sp>
      <p:sp>
        <p:nvSpPr>
          <p:cNvPr id="494596" name="Rectangle 4"/>
          <p:cNvSpPr>
            <a:spLocks noChangeArrowheads="1"/>
          </p:cNvSpPr>
          <p:nvPr/>
        </p:nvSpPr>
        <p:spPr bwMode="auto">
          <a:xfrm>
            <a:off x="342900" y="487363"/>
            <a:ext cx="1368425" cy="4556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597" name="Oval 5"/>
          <p:cNvSpPr>
            <a:spLocks noChangeArrowheads="1"/>
          </p:cNvSpPr>
          <p:nvPr/>
        </p:nvSpPr>
        <p:spPr bwMode="auto">
          <a:xfrm>
            <a:off x="5905500" y="5405438"/>
            <a:ext cx="3048000" cy="13573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4598" name="AutoShape 6"/>
          <p:cNvSpPr>
            <a:spLocks noChangeArrowheads="1"/>
          </p:cNvSpPr>
          <p:nvPr/>
        </p:nvSpPr>
        <p:spPr bwMode="auto">
          <a:xfrm>
            <a:off x="6816725" y="5445125"/>
            <a:ext cx="2327275" cy="660400"/>
          </a:xfrm>
          <a:prstGeom prst="roundRect">
            <a:avLst>
              <a:gd name="adj" fmla="val 16667"/>
            </a:avLst>
          </a:prstGeom>
          <a:solidFill>
            <a:schemeClr val="bg2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b="1">
                <a:solidFill>
                  <a:srgbClr val="CC0000"/>
                </a:solidFill>
              </a:rPr>
              <a:t>sex</a:t>
            </a:r>
            <a:br>
              <a:rPr lang="en-US" b="1">
                <a:solidFill>
                  <a:srgbClr val="CC0000"/>
                </a:solidFill>
              </a:rPr>
            </a:br>
            <a:r>
              <a:rPr lang="en-US" b="1">
                <a:solidFill>
                  <a:srgbClr val="CC0000"/>
                </a:solidFill>
              </a:rPr>
              <a:t>chromosomes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494599" name="Rectangle 7"/>
          <p:cNvSpPr>
            <a:spLocks noGrp="1" noChangeArrowheads="1"/>
          </p:cNvSpPr>
          <p:nvPr>
            <p:ph type="title"/>
          </p:nvPr>
        </p:nvSpPr>
        <p:spPr>
          <a:xfrm>
            <a:off x="482600" y="534988"/>
            <a:ext cx="8153400" cy="762000"/>
          </a:xfrm>
          <a:noFill/>
          <a:ln/>
        </p:spPr>
        <p:txBody>
          <a:bodyPr/>
          <a:lstStyle/>
          <a:p>
            <a:r>
              <a:rPr lang="en-US" sz="3200"/>
              <a:t>Classes of chromosomes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28392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45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animBg="1" autoUpdateAnimBg="0"/>
      <p:bldP spid="494597" grpId="0" animBg="1"/>
      <p:bldP spid="494598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642" name="Picture 2" descr="penguin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69238" y="3662363"/>
            <a:ext cx="1274762" cy="1295400"/>
          </a:xfrm>
          <a:prstGeom prst="rect">
            <a:avLst/>
          </a:prstGeom>
          <a:noFill/>
        </p:spPr>
      </p:pic>
      <p:sp>
        <p:nvSpPr>
          <p:cNvPr id="496643" name="AutoShape 3"/>
          <p:cNvSpPr>
            <a:spLocks noChangeArrowheads="1"/>
          </p:cNvSpPr>
          <p:nvPr/>
        </p:nvSpPr>
        <p:spPr bwMode="auto">
          <a:xfrm>
            <a:off x="7081838" y="2222500"/>
            <a:ext cx="1855787" cy="1111250"/>
          </a:xfrm>
          <a:prstGeom prst="wedgeEllipseCallout">
            <a:avLst>
              <a:gd name="adj1" fmla="val 7315"/>
              <a:gd name="adj2" fmla="val 9443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Huh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Sex matters?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sp>
        <p:nvSpPr>
          <p:cNvPr id="496645" name="AutoShape 5"/>
          <p:cNvSpPr>
            <a:spLocks noChangeArrowheads="1"/>
          </p:cNvSpPr>
          <p:nvPr/>
        </p:nvSpPr>
        <p:spPr bwMode="auto">
          <a:xfrm>
            <a:off x="80963" y="5434013"/>
            <a:ext cx="1555750" cy="8429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F</a:t>
            </a:r>
            <a:r>
              <a:rPr lang="en-US" sz="3000" b="1" baseline="-25000">
                <a:solidFill>
                  <a:srgbClr val="CC0000"/>
                </a:solidFill>
              </a:rPr>
              <a:t>2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>
                <a:solidFill>
                  <a:srgbClr val="CC0000"/>
                </a:solidFill>
              </a:rPr>
              <a:t>generation</a:t>
            </a:r>
            <a:endParaRPr lang="en-US" sz="3000" b="1">
              <a:solidFill>
                <a:srgbClr val="0F116A"/>
              </a:solidFill>
            </a:endParaRPr>
          </a:p>
        </p:txBody>
      </p:sp>
      <p:sp>
        <p:nvSpPr>
          <p:cNvPr id="496646" name="AutoShape 6"/>
          <p:cNvSpPr>
            <a:spLocks noChangeArrowheads="1"/>
          </p:cNvSpPr>
          <p:nvPr/>
        </p:nvSpPr>
        <p:spPr bwMode="auto">
          <a:xfrm>
            <a:off x="2003425" y="4970463"/>
            <a:ext cx="2205038" cy="688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100%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red-eye female</a:t>
            </a:r>
          </a:p>
        </p:txBody>
      </p:sp>
      <p:sp>
        <p:nvSpPr>
          <p:cNvPr id="496647" name="AutoShape 7"/>
          <p:cNvSpPr>
            <a:spLocks noChangeArrowheads="1"/>
          </p:cNvSpPr>
          <p:nvPr/>
        </p:nvSpPr>
        <p:spPr bwMode="auto">
          <a:xfrm>
            <a:off x="5270500" y="4970463"/>
            <a:ext cx="2911475" cy="688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50% red-eye male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201A17"/>
                </a:solidFill>
              </a:rPr>
              <a:t>50% white eye male</a:t>
            </a:r>
            <a:endParaRPr lang="en-US" sz="2200" b="1" dirty="0">
              <a:solidFill>
                <a:srgbClr val="CC0000"/>
              </a:solidFill>
            </a:endParaRPr>
          </a:p>
        </p:txBody>
      </p:sp>
      <p:sp>
        <p:nvSpPr>
          <p:cNvPr id="4966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Discovery of sex linkage</a:t>
            </a:r>
          </a:p>
        </p:txBody>
      </p:sp>
      <p:sp>
        <p:nvSpPr>
          <p:cNvPr id="496649" name="AutoShape 9"/>
          <p:cNvSpPr>
            <a:spLocks noChangeArrowheads="1"/>
          </p:cNvSpPr>
          <p:nvPr/>
        </p:nvSpPr>
        <p:spPr bwMode="auto">
          <a:xfrm>
            <a:off x="4664075" y="2057400"/>
            <a:ext cx="228600" cy="838200"/>
          </a:xfrm>
          <a:prstGeom prst="downArrow">
            <a:avLst>
              <a:gd name="adj1" fmla="val 50000"/>
              <a:gd name="adj2" fmla="val 91667"/>
            </a:avLst>
          </a:prstGeom>
          <a:solidFill>
            <a:srgbClr val="0F116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6650" name="AutoShape 10"/>
          <p:cNvSpPr>
            <a:spLocks noChangeArrowheads="1"/>
          </p:cNvSpPr>
          <p:nvPr/>
        </p:nvSpPr>
        <p:spPr bwMode="auto">
          <a:xfrm>
            <a:off x="95250" y="1584325"/>
            <a:ext cx="466725" cy="534988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P</a:t>
            </a:r>
          </a:p>
        </p:txBody>
      </p:sp>
      <p:sp>
        <p:nvSpPr>
          <p:cNvPr id="496651" name="Rectangle 11"/>
          <p:cNvSpPr>
            <a:spLocks noChangeArrowheads="1"/>
          </p:cNvSpPr>
          <p:nvPr/>
        </p:nvSpPr>
        <p:spPr bwMode="auto">
          <a:xfrm>
            <a:off x="4575175" y="1512888"/>
            <a:ext cx="404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600" b="1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496652" name="AutoShape 12"/>
          <p:cNvSpPr>
            <a:spLocks noChangeArrowheads="1"/>
          </p:cNvSpPr>
          <p:nvPr/>
        </p:nvSpPr>
        <p:spPr bwMode="auto">
          <a:xfrm>
            <a:off x="60325" y="3201988"/>
            <a:ext cx="1584325" cy="114458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tIns="137160" anchor="ctr">
            <a:prstTxWarp prst="textNoShape">
              <a:avLst/>
            </a:prstTxWarp>
            <a:spAutoFit/>
          </a:bodyPr>
          <a:lstStyle/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3000" b="1">
                <a:solidFill>
                  <a:srgbClr val="CC0000"/>
                </a:solidFill>
              </a:rPr>
              <a:t>F</a:t>
            </a:r>
            <a:r>
              <a:rPr lang="en-US" sz="3000" b="1" baseline="-25000">
                <a:solidFill>
                  <a:srgbClr val="CC0000"/>
                </a:solidFill>
              </a:rPr>
              <a:t>1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>
                <a:solidFill>
                  <a:srgbClr val="CC0000"/>
                </a:solidFill>
              </a:rPr>
              <a:t>generation</a:t>
            </a:r>
          </a:p>
          <a:p>
            <a:pPr algn="l"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000" b="1">
                <a:solidFill>
                  <a:srgbClr val="CC0000"/>
                </a:solidFill>
              </a:rPr>
              <a:t>(hybrids)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96653" name="AutoShape 13"/>
          <p:cNvSpPr>
            <a:spLocks noChangeArrowheads="1"/>
          </p:cNvSpPr>
          <p:nvPr/>
        </p:nvSpPr>
        <p:spPr bwMode="auto">
          <a:xfrm>
            <a:off x="3521075" y="2998788"/>
            <a:ext cx="2514600" cy="6889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100%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 dirty="0">
                <a:solidFill>
                  <a:srgbClr val="CC0000"/>
                </a:solidFill>
              </a:rPr>
              <a:t>red eye offspring</a:t>
            </a:r>
            <a:endParaRPr lang="en-US" sz="3000" b="1" dirty="0">
              <a:solidFill>
                <a:srgbClr val="0F116A"/>
              </a:solidFill>
            </a:endParaRPr>
          </a:p>
        </p:txBody>
      </p:sp>
      <p:pic>
        <p:nvPicPr>
          <p:cNvPr id="496654" name="Picture 14" descr="fly-red eye fem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5563" y="5588000"/>
            <a:ext cx="1020762" cy="1270000"/>
          </a:xfrm>
          <a:prstGeom prst="rect">
            <a:avLst/>
          </a:prstGeom>
          <a:noFill/>
        </p:spPr>
      </p:pic>
      <p:pic>
        <p:nvPicPr>
          <p:cNvPr id="496655" name="Picture 15" descr="fly-red eye m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0" y="5588000"/>
            <a:ext cx="1020763" cy="1270000"/>
          </a:xfrm>
          <a:prstGeom prst="rect">
            <a:avLst/>
          </a:prstGeom>
          <a:noFill/>
        </p:spPr>
      </p:pic>
      <p:sp>
        <p:nvSpPr>
          <p:cNvPr id="496656" name="Rectangle 16"/>
          <p:cNvSpPr>
            <a:spLocks noChangeArrowheads="1"/>
          </p:cNvSpPr>
          <p:nvPr/>
        </p:nvSpPr>
        <p:spPr bwMode="auto">
          <a:xfrm>
            <a:off x="5241925" y="1379538"/>
            <a:ext cx="21717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000000"/>
                </a:solidFill>
              </a:rPr>
              <a:t>true-breeding 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000000"/>
                </a:solidFill>
              </a:rPr>
              <a:t>white-eye male</a:t>
            </a:r>
            <a:endParaRPr lang="en-US" sz="2200" b="1">
              <a:solidFill>
                <a:srgbClr val="0F116A"/>
              </a:solidFill>
            </a:endParaRPr>
          </a:p>
        </p:txBody>
      </p:sp>
      <p:pic>
        <p:nvPicPr>
          <p:cNvPr id="496657" name="Picture 17" descr="fly-white eye ma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18188" y="1828800"/>
            <a:ext cx="1020762" cy="1270000"/>
          </a:xfrm>
          <a:prstGeom prst="rect">
            <a:avLst/>
          </a:prstGeom>
          <a:noFill/>
        </p:spPr>
      </p:pic>
      <p:sp>
        <p:nvSpPr>
          <p:cNvPr id="496658" name="Rectangle 18"/>
          <p:cNvSpPr>
            <a:spLocks noChangeArrowheads="1"/>
          </p:cNvSpPr>
          <p:nvPr/>
        </p:nvSpPr>
        <p:spPr bwMode="auto">
          <a:xfrm>
            <a:off x="2184400" y="1371600"/>
            <a:ext cx="21415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CC0000"/>
                </a:solidFill>
              </a:rPr>
              <a:t>true-breeding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0F116A"/>
              </a:buClr>
              <a:buSzPct val="120000"/>
            </a:pPr>
            <a:r>
              <a:rPr lang="en-US" sz="2200" b="1">
                <a:solidFill>
                  <a:srgbClr val="CC0000"/>
                </a:solidFill>
              </a:rPr>
              <a:t>red-eye female</a:t>
            </a:r>
            <a:endParaRPr lang="en-US" sz="2200" b="1">
              <a:solidFill>
                <a:srgbClr val="0F116A"/>
              </a:solidFill>
            </a:endParaRPr>
          </a:p>
        </p:txBody>
      </p:sp>
      <p:pic>
        <p:nvPicPr>
          <p:cNvPr id="496659" name="Picture 19" descr="fly-red eye fem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4788" y="1828800"/>
            <a:ext cx="1020762" cy="1270000"/>
          </a:xfrm>
          <a:prstGeom prst="rect">
            <a:avLst/>
          </a:prstGeom>
          <a:noFill/>
        </p:spPr>
      </p:pic>
      <p:pic>
        <p:nvPicPr>
          <p:cNvPr id="496660" name="Picture 20" descr="fly-red eye femal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6663" y="3435350"/>
            <a:ext cx="1020762" cy="1270000"/>
          </a:xfrm>
          <a:prstGeom prst="rect">
            <a:avLst/>
          </a:prstGeom>
          <a:noFill/>
        </p:spPr>
      </p:pic>
      <p:pic>
        <p:nvPicPr>
          <p:cNvPr id="496661" name="Picture 21" descr="fly-red eye ma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4725" y="3436938"/>
            <a:ext cx="1020763" cy="1270000"/>
          </a:xfrm>
          <a:prstGeom prst="rect">
            <a:avLst/>
          </a:prstGeom>
          <a:noFill/>
        </p:spPr>
      </p:pic>
      <p:pic>
        <p:nvPicPr>
          <p:cNvPr id="496662" name="Picture 22" descr="fly-white eye mal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2613" y="5588000"/>
            <a:ext cx="1020762" cy="1270000"/>
          </a:xfrm>
          <a:prstGeom prst="rect">
            <a:avLst/>
          </a:prstGeom>
          <a:noFill/>
        </p:spPr>
      </p:pic>
      <p:sp>
        <p:nvSpPr>
          <p:cNvPr id="496663" name="AutoShape 23"/>
          <p:cNvSpPr>
            <a:spLocks noChangeArrowheads="1"/>
          </p:cNvSpPr>
          <p:nvPr/>
        </p:nvSpPr>
        <p:spPr bwMode="auto">
          <a:xfrm flipH="1">
            <a:off x="4195763" y="4545013"/>
            <a:ext cx="1079500" cy="1079500"/>
          </a:xfrm>
          <a:custGeom>
            <a:avLst/>
            <a:gdLst>
              <a:gd name="G0" fmla="+- 997664 0 0"/>
              <a:gd name="G1" fmla="+- 5853427 0 0"/>
              <a:gd name="G2" fmla="+- 997664 0 5853427"/>
              <a:gd name="G3" fmla="+- 10800 0 0"/>
              <a:gd name="G4" fmla="+- 0 0 997664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287 0 0"/>
              <a:gd name="G9" fmla="+- 0 0 5853427"/>
              <a:gd name="G10" fmla="+- 6287 0 2700"/>
              <a:gd name="G11" fmla="cos G10 997664"/>
              <a:gd name="G12" fmla="sin G10 997664"/>
              <a:gd name="G13" fmla="cos 13500 997664"/>
              <a:gd name="G14" fmla="sin 13500 997664"/>
              <a:gd name="G15" fmla="+- G11 10800 0"/>
              <a:gd name="G16" fmla="+- G12 10800 0"/>
              <a:gd name="G17" fmla="+- G13 10800 0"/>
              <a:gd name="G18" fmla="+- G14 10800 0"/>
              <a:gd name="G19" fmla="*/ 6287 1 2"/>
              <a:gd name="G20" fmla="+- G19 5400 0"/>
              <a:gd name="G21" fmla="cos G20 997664"/>
              <a:gd name="G22" fmla="sin G20 997664"/>
              <a:gd name="G23" fmla="+- G21 10800 0"/>
              <a:gd name="G24" fmla="+- G12 G23 G22"/>
              <a:gd name="G25" fmla="+- G22 G23 G11"/>
              <a:gd name="G26" fmla="cos 10800 997664"/>
              <a:gd name="G27" fmla="sin 10800 997664"/>
              <a:gd name="G28" fmla="cos 6287 997664"/>
              <a:gd name="G29" fmla="sin 6287 997664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5853427"/>
              <a:gd name="G36" fmla="sin G34 5853427"/>
              <a:gd name="G37" fmla="+/ 5853427 997664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287 G39"/>
              <a:gd name="G43" fmla="sin 6287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4190 w 21600"/>
              <a:gd name="T5" fmla="*/ 2258 h 21600"/>
              <a:gd name="T6" fmla="*/ 10901 w 21600"/>
              <a:gd name="T7" fmla="*/ 19343 h 21600"/>
              <a:gd name="T8" fmla="*/ 6952 w 21600"/>
              <a:gd name="T9" fmla="*/ 5827 h 21600"/>
              <a:gd name="T10" fmla="*/ 23826 w 21600"/>
              <a:gd name="T11" fmla="*/ 14344 h 21600"/>
              <a:gd name="T12" fmla="*/ 17742 w 21600"/>
              <a:gd name="T13" fmla="*/ 17826 h 21600"/>
              <a:gd name="T14" fmla="*/ 14261 w 21600"/>
              <a:gd name="T15" fmla="*/ 11741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866" y="12450"/>
                </a:moveTo>
                <a:cubicBezTo>
                  <a:pt x="17012" y="11912"/>
                  <a:pt x="17087" y="11357"/>
                  <a:pt x="17087" y="10800"/>
                </a:cubicBezTo>
                <a:cubicBezTo>
                  <a:pt x="17087" y="7327"/>
                  <a:pt x="14272" y="4513"/>
                  <a:pt x="10800" y="4513"/>
                </a:cubicBezTo>
                <a:cubicBezTo>
                  <a:pt x="7327" y="4513"/>
                  <a:pt x="4513" y="7327"/>
                  <a:pt x="4513" y="10800"/>
                </a:cubicBezTo>
                <a:cubicBezTo>
                  <a:pt x="4513" y="14272"/>
                  <a:pt x="7327" y="17087"/>
                  <a:pt x="10800" y="17087"/>
                </a:cubicBezTo>
                <a:cubicBezTo>
                  <a:pt x="10825" y="17087"/>
                  <a:pt x="10850" y="17086"/>
                  <a:pt x="10875" y="17086"/>
                </a:cubicBezTo>
                <a:lnTo>
                  <a:pt x="10928" y="21599"/>
                </a:lnTo>
                <a:cubicBezTo>
                  <a:pt x="10885" y="21599"/>
                  <a:pt x="10842" y="21599"/>
                  <a:pt x="10800" y="21599"/>
                </a:cubicBezTo>
                <a:cubicBezTo>
                  <a:pt x="4835" y="21600"/>
                  <a:pt x="0" y="1676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599" y="11757"/>
                  <a:pt x="21472" y="12711"/>
                  <a:pt x="21221" y="13635"/>
                </a:cubicBezTo>
                <a:lnTo>
                  <a:pt x="23826" y="14344"/>
                </a:lnTo>
                <a:lnTo>
                  <a:pt x="17742" y="17826"/>
                </a:lnTo>
                <a:lnTo>
                  <a:pt x="14261" y="11741"/>
                </a:lnTo>
                <a:lnTo>
                  <a:pt x="16866" y="124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06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1427163" y="2209800"/>
            <a:ext cx="735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3152775" y="2209800"/>
            <a:ext cx="481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692" name="Rectangle 4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166100" cy="1143000"/>
          </a:xfrm>
        </p:spPr>
        <p:txBody>
          <a:bodyPr/>
          <a:lstStyle/>
          <a:p>
            <a:r>
              <a:rPr lang="en-US" dirty="0"/>
              <a:t>What’s up with Morgan’s flies?</a:t>
            </a:r>
          </a:p>
        </p:txBody>
      </p:sp>
      <p:sp>
        <p:nvSpPr>
          <p:cNvPr id="498693" name="Rectangle 5"/>
          <p:cNvSpPr>
            <a:spLocks noChangeArrowheads="1"/>
          </p:cNvSpPr>
          <p:nvPr/>
        </p:nvSpPr>
        <p:spPr bwMode="auto">
          <a:xfrm>
            <a:off x="2411413" y="1535113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pic>
        <p:nvPicPr>
          <p:cNvPr id="498694" name="Picture 6" descr="fly-white eye 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17838" y="1084263"/>
            <a:ext cx="1020762" cy="1270000"/>
          </a:xfrm>
          <a:prstGeom prst="rect">
            <a:avLst/>
          </a:prstGeom>
          <a:noFill/>
        </p:spPr>
      </p:pic>
      <p:pic>
        <p:nvPicPr>
          <p:cNvPr id="498695" name="Picture 7" descr="fly-red eye fema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0813" y="1068388"/>
            <a:ext cx="1020762" cy="1270000"/>
          </a:xfrm>
          <a:prstGeom prst="rect">
            <a:avLst/>
          </a:prstGeom>
          <a:noFill/>
        </p:spPr>
      </p:pic>
      <p:graphicFrame>
        <p:nvGraphicFramePr>
          <p:cNvPr id="498696" name="Group 8"/>
          <p:cNvGraphicFramePr>
            <a:graphicFrameLocks noGrp="1"/>
          </p:cNvGraphicFramePr>
          <p:nvPr/>
        </p:nvGraphicFramePr>
        <p:xfrm>
          <a:off x="1100138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8707" name="Rectangle 19"/>
          <p:cNvSpPr>
            <a:spLocks noChangeArrowheads="1"/>
          </p:cNvSpPr>
          <p:nvPr/>
        </p:nvSpPr>
        <p:spPr bwMode="auto">
          <a:xfrm>
            <a:off x="1725613" y="3005138"/>
            <a:ext cx="331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08" name="Rectangle 20"/>
          <p:cNvSpPr>
            <a:spLocks noChangeArrowheads="1"/>
          </p:cNvSpPr>
          <p:nvPr/>
        </p:nvSpPr>
        <p:spPr bwMode="auto">
          <a:xfrm>
            <a:off x="3105150" y="3005138"/>
            <a:ext cx="331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09" name="Rectangle 21"/>
          <p:cNvSpPr>
            <a:spLocks noChangeArrowheads="1"/>
          </p:cNvSpPr>
          <p:nvPr/>
        </p:nvSpPr>
        <p:spPr bwMode="auto">
          <a:xfrm>
            <a:off x="590550" y="3975100"/>
            <a:ext cx="45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10" name="Rectangle 22"/>
          <p:cNvSpPr>
            <a:spLocks noChangeArrowheads="1"/>
          </p:cNvSpPr>
          <p:nvPr/>
        </p:nvSpPr>
        <p:spPr bwMode="auto">
          <a:xfrm>
            <a:off x="590550" y="5210175"/>
            <a:ext cx="45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11" name="Rectangle 23"/>
          <p:cNvSpPr>
            <a:spLocks noChangeArrowheads="1"/>
          </p:cNvSpPr>
          <p:nvPr/>
        </p:nvSpPr>
        <p:spPr bwMode="auto">
          <a:xfrm>
            <a:off x="1870075" y="3975100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2" name="Rectangle 24"/>
          <p:cNvSpPr>
            <a:spLocks noChangeArrowheads="1"/>
          </p:cNvSpPr>
          <p:nvPr/>
        </p:nvSpPr>
        <p:spPr bwMode="auto">
          <a:xfrm>
            <a:off x="1870075" y="5211763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3" name="Rectangle 25"/>
          <p:cNvSpPr>
            <a:spLocks noChangeArrowheads="1"/>
          </p:cNvSpPr>
          <p:nvPr/>
        </p:nvSpPr>
        <p:spPr bwMode="auto">
          <a:xfrm>
            <a:off x="3248025" y="5211763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4" name="Rectangle 26"/>
          <p:cNvSpPr>
            <a:spLocks noChangeArrowheads="1"/>
          </p:cNvSpPr>
          <p:nvPr/>
        </p:nvSpPr>
        <p:spPr bwMode="auto">
          <a:xfrm>
            <a:off x="3248025" y="3975100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15" name="AutoShape 27"/>
          <p:cNvSpPr>
            <a:spLocks noChangeArrowheads="1"/>
          </p:cNvSpPr>
          <p:nvPr/>
        </p:nvSpPr>
        <p:spPr bwMode="auto">
          <a:xfrm>
            <a:off x="1292225" y="6218238"/>
            <a:ext cx="25114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100% red eyes</a:t>
            </a:r>
          </a:p>
        </p:txBody>
      </p:sp>
      <p:pic>
        <p:nvPicPr>
          <p:cNvPr id="498716" name="Picture 28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25538" y="3449638"/>
            <a:ext cx="1020762" cy="1270000"/>
          </a:xfrm>
          <a:prstGeom prst="rect">
            <a:avLst/>
          </a:prstGeom>
          <a:noFill/>
        </p:spPr>
      </p:pic>
      <p:pic>
        <p:nvPicPr>
          <p:cNvPr id="498717" name="Picture 29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6025" y="3449638"/>
            <a:ext cx="1020763" cy="1270000"/>
          </a:xfrm>
          <a:prstGeom prst="rect">
            <a:avLst/>
          </a:prstGeom>
          <a:noFill/>
        </p:spPr>
      </p:pic>
      <p:pic>
        <p:nvPicPr>
          <p:cNvPr id="498718" name="Picture 30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25538" y="4751388"/>
            <a:ext cx="1020762" cy="1270000"/>
          </a:xfrm>
          <a:prstGeom prst="rect">
            <a:avLst/>
          </a:prstGeom>
          <a:noFill/>
        </p:spPr>
      </p:pic>
      <p:pic>
        <p:nvPicPr>
          <p:cNvPr id="498719" name="Picture 31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486025" y="4751388"/>
            <a:ext cx="1020763" cy="1270000"/>
          </a:xfrm>
          <a:prstGeom prst="rect">
            <a:avLst/>
          </a:prstGeom>
          <a:noFill/>
        </p:spPr>
      </p:pic>
      <p:pic>
        <p:nvPicPr>
          <p:cNvPr id="498720" name="Picture 32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49925" y="1084263"/>
            <a:ext cx="1020763" cy="1270000"/>
          </a:xfrm>
          <a:prstGeom prst="rect">
            <a:avLst/>
          </a:prstGeom>
          <a:noFill/>
        </p:spPr>
      </p:pic>
      <p:sp>
        <p:nvSpPr>
          <p:cNvPr id="498721" name="Rectangle 33"/>
          <p:cNvSpPr>
            <a:spLocks noChangeArrowheads="1"/>
          </p:cNvSpPr>
          <p:nvPr/>
        </p:nvSpPr>
        <p:spPr bwMode="auto">
          <a:xfrm>
            <a:off x="5845175" y="2224088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22" name="Rectangle 34"/>
          <p:cNvSpPr>
            <a:spLocks noChangeArrowheads="1"/>
          </p:cNvSpPr>
          <p:nvPr/>
        </p:nvSpPr>
        <p:spPr bwMode="auto">
          <a:xfrm>
            <a:off x="7459663" y="2224088"/>
            <a:ext cx="6080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pic>
        <p:nvPicPr>
          <p:cNvPr id="498723" name="Picture 35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77113" y="1084263"/>
            <a:ext cx="1020762" cy="1270000"/>
          </a:xfrm>
          <a:prstGeom prst="rect">
            <a:avLst/>
          </a:prstGeom>
          <a:noFill/>
        </p:spPr>
      </p:pic>
      <p:sp>
        <p:nvSpPr>
          <p:cNvPr id="498724" name="Rectangle 36"/>
          <p:cNvSpPr>
            <a:spLocks noChangeArrowheads="1"/>
          </p:cNvSpPr>
          <p:nvPr/>
        </p:nvSpPr>
        <p:spPr bwMode="auto">
          <a:xfrm>
            <a:off x="6769100" y="1535113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498725" name="AutoShape 37"/>
          <p:cNvSpPr>
            <a:spLocks noChangeArrowheads="1"/>
          </p:cNvSpPr>
          <p:nvPr/>
        </p:nvSpPr>
        <p:spPr bwMode="auto">
          <a:xfrm rot="-1793124">
            <a:off x="3556000" y="2973388"/>
            <a:ext cx="2300288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98726" name="Group 38"/>
          <p:cNvGraphicFramePr>
            <a:graphicFrameLocks noGrp="1"/>
          </p:cNvGraphicFramePr>
          <p:nvPr/>
        </p:nvGraphicFramePr>
        <p:xfrm>
          <a:off x="5738813" y="3554413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98737" name="Rectangle 49"/>
          <p:cNvSpPr>
            <a:spLocks noChangeArrowheads="1"/>
          </p:cNvSpPr>
          <p:nvPr/>
        </p:nvSpPr>
        <p:spPr bwMode="auto">
          <a:xfrm>
            <a:off x="6300788" y="3005138"/>
            <a:ext cx="4587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38" name="Rectangle 50"/>
          <p:cNvSpPr>
            <a:spLocks noChangeArrowheads="1"/>
          </p:cNvSpPr>
          <p:nvPr/>
        </p:nvSpPr>
        <p:spPr bwMode="auto">
          <a:xfrm>
            <a:off x="7743825" y="3005138"/>
            <a:ext cx="331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39" name="Rectangle 51"/>
          <p:cNvSpPr>
            <a:spLocks noChangeArrowheads="1"/>
          </p:cNvSpPr>
          <p:nvPr/>
        </p:nvSpPr>
        <p:spPr bwMode="auto">
          <a:xfrm>
            <a:off x="5229225" y="3975100"/>
            <a:ext cx="458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40" name="Rectangle 52"/>
          <p:cNvSpPr>
            <a:spLocks noChangeArrowheads="1"/>
          </p:cNvSpPr>
          <p:nvPr/>
        </p:nvSpPr>
        <p:spPr bwMode="auto">
          <a:xfrm>
            <a:off x="5292725" y="5210175"/>
            <a:ext cx="3317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498741" name="Rectangle 53"/>
          <p:cNvSpPr>
            <a:spLocks noChangeArrowheads="1"/>
          </p:cNvSpPr>
          <p:nvPr/>
        </p:nvSpPr>
        <p:spPr bwMode="auto">
          <a:xfrm>
            <a:off x="6445250" y="3975100"/>
            <a:ext cx="735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2" name="Rectangle 54"/>
          <p:cNvSpPr>
            <a:spLocks noChangeArrowheads="1"/>
          </p:cNvSpPr>
          <p:nvPr/>
        </p:nvSpPr>
        <p:spPr bwMode="auto">
          <a:xfrm>
            <a:off x="6508750" y="5211763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3" name="Rectangle 55"/>
          <p:cNvSpPr>
            <a:spLocks noChangeArrowheads="1"/>
          </p:cNvSpPr>
          <p:nvPr/>
        </p:nvSpPr>
        <p:spPr bwMode="auto">
          <a:xfrm>
            <a:off x="7950200" y="5211763"/>
            <a:ext cx="481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rr</a:t>
            </a:r>
          </a:p>
        </p:txBody>
      </p:sp>
      <p:sp>
        <p:nvSpPr>
          <p:cNvPr id="498744" name="Rectangle 56"/>
          <p:cNvSpPr>
            <a:spLocks noChangeArrowheads="1"/>
          </p:cNvSpPr>
          <p:nvPr/>
        </p:nvSpPr>
        <p:spPr bwMode="auto">
          <a:xfrm>
            <a:off x="7886700" y="3975100"/>
            <a:ext cx="608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 dirty="0" err="1">
                <a:solidFill>
                  <a:srgbClr val="201A17"/>
                </a:solidFill>
              </a:rPr>
              <a:t>Rr</a:t>
            </a:r>
            <a:endParaRPr lang="en-US" sz="3000" b="1" dirty="0">
              <a:solidFill>
                <a:srgbClr val="201A17"/>
              </a:solidFill>
            </a:endParaRPr>
          </a:p>
        </p:txBody>
      </p:sp>
      <p:sp>
        <p:nvSpPr>
          <p:cNvPr id="498745" name="AutoShape 57"/>
          <p:cNvSpPr>
            <a:spLocks noChangeArrowheads="1"/>
          </p:cNvSpPr>
          <p:nvPr/>
        </p:nvSpPr>
        <p:spPr bwMode="auto">
          <a:xfrm>
            <a:off x="5973763" y="6218238"/>
            <a:ext cx="2436812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3 red : </a:t>
            </a:r>
            <a:r>
              <a:rPr lang="en-US" sz="2600" b="1">
                <a:solidFill>
                  <a:srgbClr val="000000"/>
                </a:solidFill>
              </a:rPr>
              <a:t>1 white</a:t>
            </a:r>
            <a:endParaRPr lang="en-US" sz="2600" b="1">
              <a:solidFill>
                <a:srgbClr val="CC0000"/>
              </a:solidFill>
            </a:endParaRPr>
          </a:p>
        </p:txBody>
      </p:sp>
      <p:pic>
        <p:nvPicPr>
          <p:cNvPr id="498746" name="Picture 58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64213" y="3449638"/>
            <a:ext cx="1020762" cy="1270000"/>
          </a:xfrm>
          <a:prstGeom prst="rect">
            <a:avLst/>
          </a:prstGeom>
          <a:noFill/>
        </p:spPr>
      </p:pic>
      <p:pic>
        <p:nvPicPr>
          <p:cNvPr id="498747" name="Picture 59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086600" y="3436938"/>
            <a:ext cx="1020763" cy="1270000"/>
          </a:xfrm>
          <a:prstGeom prst="rect">
            <a:avLst/>
          </a:prstGeom>
          <a:noFill/>
        </p:spPr>
      </p:pic>
      <p:pic>
        <p:nvPicPr>
          <p:cNvPr id="498748" name="Picture 60" descr="fly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64213" y="4751388"/>
            <a:ext cx="1020762" cy="1270000"/>
          </a:xfrm>
          <a:prstGeom prst="rect">
            <a:avLst/>
          </a:prstGeom>
          <a:noFill/>
        </p:spPr>
      </p:pic>
      <p:sp>
        <p:nvSpPr>
          <p:cNvPr id="498749" name="Text Box 61"/>
          <p:cNvSpPr txBox="1">
            <a:spLocks noChangeArrowheads="1"/>
          </p:cNvSpPr>
          <p:nvPr/>
        </p:nvSpPr>
        <p:spPr bwMode="auto">
          <a:xfrm>
            <a:off x="3290888" y="2711450"/>
            <a:ext cx="2881312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37200" dirty="0" err="1">
                <a:solidFill>
                  <a:srgbClr val="CC0000"/>
                </a:solidFill>
                <a:sym typeface="Zapf Dingbats" charset="2"/>
              </a:rPr>
              <a:t></a:t>
            </a:r>
            <a:endParaRPr lang="en-US" sz="27900" dirty="0">
              <a:solidFill>
                <a:srgbClr val="CC0000"/>
              </a:solidFill>
            </a:endParaRPr>
          </a:p>
        </p:txBody>
      </p:sp>
      <p:pic>
        <p:nvPicPr>
          <p:cNvPr id="498750" name="Picture 62" descr="fly white ey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24700" y="4751388"/>
            <a:ext cx="1020763" cy="1270000"/>
          </a:xfrm>
          <a:prstGeom prst="rect">
            <a:avLst/>
          </a:prstGeom>
          <a:noFill/>
        </p:spPr>
      </p:pic>
      <p:pic>
        <p:nvPicPr>
          <p:cNvPr id="498751" name="Picture 63" descr="penguin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73550" y="5562600"/>
            <a:ext cx="1274763" cy="1295400"/>
          </a:xfrm>
          <a:prstGeom prst="rect">
            <a:avLst/>
          </a:prstGeom>
          <a:noFill/>
        </p:spPr>
      </p:pic>
      <p:sp>
        <p:nvSpPr>
          <p:cNvPr id="498752" name="AutoShape 64"/>
          <p:cNvSpPr>
            <a:spLocks noChangeArrowheads="1"/>
          </p:cNvSpPr>
          <p:nvPr/>
        </p:nvSpPr>
        <p:spPr bwMode="auto">
          <a:xfrm>
            <a:off x="3897313" y="4356100"/>
            <a:ext cx="1885950" cy="855663"/>
          </a:xfrm>
          <a:prstGeom prst="wedgeEllipseCallout">
            <a:avLst>
              <a:gd name="adj1" fmla="val -15741"/>
              <a:gd name="adj2" fmla="val 11586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Doesn’t work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that way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2668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8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8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87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87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87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87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987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98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98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9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9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987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987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87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987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987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987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87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8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98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98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9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9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9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8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98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9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49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498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98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4987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987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98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4987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4987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49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4987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498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49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4987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0" grpId="0" build="p" autoUpdateAnimBg="0"/>
      <p:bldP spid="498691" grpId="0" build="p" autoUpdateAnimBg="0" advAuto="1000"/>
      <p:bldP spid="498693" grpId="0" build="p" autoUpdateAnimBg="0"/>
      <p:bldP spid="498707" grpId="0" autoUpdateAnimBg="0"/>
      <p:bldP spid="498708" grpId="0" autoUpdateAnimBg="0"/>
      <p:bldP spid="498709" grpId="0" autoUpdateAnimBg="0"/>
      <p:bldP spid="498710" grpId="0" autoUpdateAnimBg="0"/>
      <p:bldP spid="498711" grpId="0" autoUpdateAnimBg="0"/>
      <p:bldP spid="498712" grpId="0" autoUpdateAnimBg="0"/>
      <p:bldP spid="498713" grpId="0" autoUpdateAnimBg="0"/>
      <p:bldP spid="498714" grpId="0" autoUpdateAnimBg="0"/>
      <p:bldP spid="498715" grpId="0" animBg="1" autoUpdateAnimBg="0"/>
      <p:bldP spid="498721" grpId="0" autoUpdateAnimBg="0"/>
      <p:bldP spid="498722" grpId="0" autoUpdateAnimBg="0"/>
      <p:bldP spid="498724" grpId="0" build="p" autoUpdateAnimBg="0"/>
      <p:bldP spid="498725" grpId="0" animBg="1"/>
      <p:bldP spid="498737" grpId="0" autoUpdateAnimBg="0"/>
      <p:bldP spid="498738" grpId="0" autoUpdateAnimBg="0"/>
      <p:bldP spid="498739" grpId="0" autoUpdateAnimBg="0"/>
      <p:bldP spid="498740" grpId="0" autoUpdateAnimBg="0"/>
      <p:bldP spid="498741" grpId="0" autoUpdateAnimBg="0"/>
      <p:bldP spid="498742" grpId="0" autoUpdateAnimBg="0"/>
      <p:bldP spid="498743" grpId="0" autoUpdateAnimBg="0"/>
      <p:bldP spid="498744" grpId="0" autoUpdateAnimBg="0"/>
      <p:bldP spid="498745" grpId="0" animBg="1" autoUpdateAnimBg="0"/>
      <p:bldP spid="498749" grpId="0" build="p" autoUpdateAnimBg="0"/>
      <p:bldP spid="49875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87425" y="1003300"/>
            <a:ext cx="7772400" cy="4657725"/>
          </a:xfrm>
        </p:spPr>
        <p:txBody>
          <a:bodyPr/>
          <a:lstStyle/>
          <a:p>
            <a:r>
              <a:rPr lang="en-US" sz="2800" dirty="0"/>
              <a:t>In humans &amp; other mammals, there are 2 sex chromosomes: X &amp; Y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2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/>
              <a:t>X chromosomes</a:t>
            </a:r>
          </a:p>
          <a:p>
            <a:pPr marL="1085850" lvl="2"/>
            <a:r>
              <a:rPr lang="en-US" sz="2800" dirty="0"/>
              <a:t>develop as a female: </a:t>
            </a:r>
            <a:r>
              <a:rPr lang="en-US" sz="2800" dirty="0">
                <a:solidFill>
                  <a:srgbClr val="EB23C1"/>
                </a:solidFill>
              </a:rPr>
              <a:t>XX</a:t>
            </a:r>
            <a:endParaRPr lang="en-US" sz="2800" dirty="0">
              <a:solidFill>
                <a:schemeClr val="tx2"/>
              </a:solidFill>
            </a:endParaRPr>
          </a:p>
          <a:p>
            <a:pPr marL="1085850" lvl="2">
              <a:lnSpc>
                <a:spcPct val="110000"/>
              </a:lnSpc>
            </a:pPr>
            <a:r>
              <a:rPr lang="en-US" sz="2800" dirty="0"/>
              <a:t>gene redundancy,</a:t>
            </a:r>
            <a:br>
              <a:rPr lang="en-US" sz="2800" dirty="0"/>
            </a:br>
            <a:r>
              <a:rPr lang="en-US" sz="2800" dirty="0"/>
              <a:t>like </a:t>
            </a:r>
            <a:r>
              <a:rPr lang="en-US" sz="2800" dirty="0" err="1"/>
              <a:t>autosomal</a:t>
            </a:r>
            <a:r>
              <a:rPr lang="en-US" sz="2800" dirty="0"/>
              <a:t> chromosomes</a:t>
            </a: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dirty="0"/>
              <a:t>an X &amp; Y chromosome</a:t>
            </a:r>
          </a:p>
          <a:p>
            <a:pPr marL="1085850" lvl="2"/>
            <a:r>
              <a:rPr lang="en-US" sz="2800" dirty="0"/>
              <a:t>develop as a male: </a:t>
            </a:r>
            <a:r>
              <a:rPr lang="en-US" sz="2800" dirty="0">
                <a:solidFill>
                  <a:schemeClr val="hlink"/>
                </a:solidFill>
              </a:rPr>
              <a:t>XY</a:t>
            </a:r>
            <a:endParaRPr lang="en-US" sz="2800" dirty="0">
              <a:solidFill>
                <a:schemeClr val="tx2"/>
              </a:solidFill>
            </a:endParaRPr>
          </a:p>
          <a:p>
            <a:pPr marL="1085850" lvl="2"/>
            <a:r>
              <a:rPr lang="en-US" sz="2800" dirty="0"/>
              <a:t>no redundancy</a:t>
            </a:r>
          </a:p>
        </p:txBody>
      </p:sp>
      <p:graphicFrame>
        <p:nvGraphicFramePr>
          <p:cNvPr id="500739" name="Group 3"/>
          <p:cNvGraphicFramePr>
            <a:graphicFrameLocks noGrp="1"/>
          </p:cNvGraphicFramePr>
          <p:nvPr/>
        </p:nvGraphicFramePr>
        <p:xfrm>
          <a:off x="6491288" y="4610100"/>
          <a:ext cx="2271712" cy="1982788"/>
        </p:xfrm>
        <a:graphic>
          <a:graphicData uri="http://schemas.openxmlformats.org/drawingml/2006/table">
            <a:tbl>
              <a:tblPr/>
              <a:tblGrid>
                <a:gridCol w="1136650"/>
                <a:gridCol w="1135062"/>
              </a:tblGrid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007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Genetics of Sex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54050" y="2700338"/>
            <a:ext cx="619125" cy="1239837"/>
            <a:chOff x="3420" y="1332"/>
            <a:chExt cx="390" cy="781"/>
          </a:xfrm>
        </p:grpSpPr>
        <p:pic>
          <p:nvPicPr>
            <p:cNvPr id="500752" name="Picture 16"/>
            <p:cNvPicPr>
              <a:picLocks noChangeAspect="1" noChangeArrowheads="1"/>
            </p:cNvPicPr>
            <p:nvPr/>
          </p:nvPicPr>
          <p:blipFill>
            <a:blip r:embed="rId3"/>
            <a:srcRect l="75720" t="75720" r="19926" b="6642"/>
            <a:stretch>
              <a:fillRect/>
            </a:stretch>
          </p:blipFill>
          <p:spPr bwMode="auto">
            <a:xfrm>
              <a:off x="3420" y="1332"/>
              <a:ext cx="193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0753" name="Picture 17"/>
            <p:cNvPicPr>
              <a:picLocks noChangeAspect="1" noChangeArrowheads="1"/>
            </p:cNvPicPr>
            <p:nvPr/>
          </p:nvPicPr>
          <p:blipFill>
            <a:blip r:embed="rId3"/>
            <a:srcRect l="75720" t="75720" r="19926" b="6642"/>
            <a:stretch>
              <a:fillRect/>
            </a:stretch>
          </p:blipFill>
          <p:spPr bwMode="auto">
            <a:xfrm>
              <a:off x="3617" y="1332"/>
              <a:ext cx="193" cy="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0754" name="Rectangle 18"/>
          <p:cNvSpPr>
            <a:spLocks noChangeArrowheads="1"/>
          </p:cNvSpPr>
          <p:nvPr/>
        </p:nvSpPr>
        <p:spPr bwMode="auto">
          <a:xfrm>
            <a:off x="6842125" y="4089400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hlink"/>
                </a:solidFill>
              </a:rPr>
              <a:t>X</a:t>
            </a:r>
          </a:p>
        </p:txBody>
      </p:sp>
      <p:sp>
        <p:nvSpPr>
          <p:cNvPr id="500755" name="Rectangle 19"/>
          <p:cNvSpPr>
            <a:spLocks noChangeArrowheads="1"/>
          </p:cNvSpPr>
          <p:nvPr/>
        </p:nvSpPr>
        <p:spPr bwMode="auto">
          <a:xfrm>
            <a:off x="7978775" y="4089400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hlink"/>
                </a:solidFill>
              </a:rPr>
              <a:t>Y</a:t>
            </a:r>
          </a:p>
        </p:txBody>
      </p:sp>
      <p:sp>
        <p:nvSpPr>
          <p:cNvPr id="500756" name="Rectangle 20"/>
          <p:cNvSpPr>
            <a:spLocks noChangeArrowheads="1"/>
          </p:cNvSpPr>
          <p:nvPr/>
        </p:nvSpPr>
        <p:spPr bwMode="auto">
          <a:xfrm>
            <a:off x="5976938" y="4906963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EB23C1"/>
                </a:solidFill>
              </a:rPr>
              <a:t>X</a:t>
            </a:r>
          </a:p>
        </p:txBody>
      </p:sp>
      <p:sp>
        <p:nvSpPr>
          <p:cNvPr id="500757" name="Rectangle 21"/>
          <p:cNvSpPr>
            <a:spLocks noChangeArrowheads="1"/>
          </p:cNvSpPr>
          <p:nvPr/>
        </p:nvSpPr>
        <p:spPr bwMode="auto">
          <a:xfrm>
            <a:off x="5976938" y="5888038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EB23C1"/>
                </a:solidFill>
              </a:rPr>
              <a:t>X</a:t>
            </a:r>
          </a:p>
        </p:txBody>
      </p:sp>
      <p:sp>
        <p:nvSpPr>
          <p:cNvPr id="500758" name="Rectangle 22"/>
          <p:cNvSpPr>
            <a:spLocks noChangeArrowheads="1"/>
          </p:cNvSpPr>
          <p:nvPr/>
        </p:nvSpPr>
        <p:spPr bwMode="auto">
          <a:xfrm>
            <a:off x="6715125" y="4906963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 dirty="0">
                <a:solidFill>
                  <a:srgbClr val="EB23C1"/>
                </a:solidFill>
              </a:rPr>
              <a:t>XX</a:t>
            </a:r>
          </a:p>
        </p:txBody>
      </p:sp>
      <p:sp>
        <p:nvSpPr>
          <p:cNvPr id="500759" name="Rectangle 23"/>
          <p:cNvSpPr>
            <a:spLocks noChangeArrowheads="1"/>
          </p:cNvSpPr>
          <p:nvPr/>
        </p:nvSpPr>
        <p:spPr bwMode="auto">
          <a:xfrm>
            <a:off x="7851775" y="5886450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hlink"/>
                </a:solidFill>
              </a:rPr>
              <a:t>XY</a:t>
            </a:r>
          </a:p>
        </p:txBody>
      </p:sp>
      <p:sp>
        <p:nvSpPr>
          <p:cNvPr id="500760" name="Rectangle 24"/>
          <p:cNvSpPr>
            <a:spLocks noChangeArrowheads="1"/>
          </p:cNvSpPr>
          <p:nvPr/>
        </p:nvSpPr>
        <p:spPr bwMode="auto">
          <a:xfrm>
            <a:off x="7851775" y="4906963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hlink"/>
                </a:solidFill>
              </a:rPr>
              <a:t>XY</a:t>
            </a:r>
          </a:p>
        </p:txBody>
      </p:sp>
      <p:sp>
        <p:nvSpPr>
          <p:cNvPr id="500761" name="AutoShape 25"/>
          <p:cNvSpPr>
            <a:spLocks noChangeArrowheads="1"/>
          </p:cNvSpPr>
          <p:nvPr/>
        </p:nvSpPr>
        <p:spPr bwMode="auto">
          <a:xfrm>
            <a:off x="2419350" y="6176963"/>
            <a:ext cx="3273425" cy="465137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EB23C1"/>
                </a:solidFill>
              </a:rPr>
              <a:t>50% female </a:t>
            </a:r>
            <a:r>
              <a:rPr lang="en-US" sz="2200" b="1">
                <a:solidFill>
                  <a:srgbClr val="201A17"/>
                </a:solidFill>
              </a:rPr>
              <a:t>:</a:t>
            </a:r>
            <a:r>
              <a:rPr lang="en-US" sz="2200" b="1">
                <a:solidFill>
                  <a:srgbClr val="0F116A"/>
                </a:solidFill>
              </a:rPr>
              <a:t> 50% male</a:t>
            </a:r>
          </a:p>
        </p:txBody>
      </p:sp>
      <p:sp>
        <p:nvSpPr>
          <p:cNvPr id="500762" name="Rectangle 26"/>
          <p:cNvSpPr>
            <a:spLocks noChangeArrowheads="1"/>
          </p:cNvSpPr>
          <p:nvPr/>
        </p:nvSpPr>
        <p:spPr bwMode="auto">
          <a:xfrm>
            <a:off x="6716713" y="5886450"/>
            <a:ext cx="692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EB23C1"/>
                </a:solidFill>
              </a:rPr>
              <a:t>XX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620713" y="4256088"/>
            <a:ext cx="763587" cy="1239837"/>
            <a:chOff x="3399" y="2102"/>
            <a:chExt cx="481" cy="781"/>
          </a:xfrm>
          <a:solidFill>
            <a:srgbClr val="FFFFFF"/>
          </a:solidFill>
        </p:grpSpPr>
        <p:pic>
          <p:nvPicPr>
            <p:cNvPr id="500764" name="Picture 28"/>
            <p:cNvPicPr>
              <a:picLocks noChangeAspect="1" noChangeArrowheads="1"/>
            </p:cNvPicPr>
            <p:nvPr/>
          </p:nvPicPr>
          <p:blipFill>
            <a:blip r:embed="rId3"/>
            <a:srcRect l="75720" t="75720" r="18597" b="6642"/>
            <a:stretch>
              <a:fillRect/>
            </a:stretch>
          </p:blipFill>
          <p:spPr bwMode="auto">
            <a:xfrm>
              <a:off x="3399" y="2102"/>
              <a:ext cx="251" cy="7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500765" name="Picture 29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6346" t="75720" r="6642" b="6642"/>
            <a:stretch>
              <a:fillRect/>
            </a:stretch>
          </p:blipFill>
          <p:spPr bwMode="auto">
            <a:xfrm>
              <a:off x="3574" y="2102"/>
              <a:ext cx="306" cy="78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520422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837" name="Group 53"/>
          <p:cNvGraphicFramePr>
            <a:graphicFrameLocks noGrp="1"/>
          </p:cNvGraphicFramePr>
          <p:nvPr/>
        </p:nvGraphicFramePr>
        <p:xfrm>
          <a:off x="5738813" y="35306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1266825" y="2209800"/>
            <a:ext cx="1058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endParaRPr lang="en-US" sz="3000" b="1">
              <a:solidFill>
                <a:srgbClr val="201A17"/>
              </a:solidFill>
            </a:endParaRPr>
          </a:p>
        </p:txBody>
      </p:sp>
      <p:sp>
        <p:nvSpPr>
          <p:cNvPr id="502787" name="Rectangle 3"/>
          <p:cNvSpPr>
            <a:spLocks noChangeArrowheads="1"/>
          </p:cNvSpPr>
          <p:nvPr/>
        </p:nvSpPr>
        <p:spPr bwMode="auto">
          <a:xfrm>
            <a:off x="3000375" y="2209800"/>
            <a:ext cx="790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reconsider Morgan’s flies…</a:t>
            </a:r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2411413" y="1535113"/>
            <a:ext cx="3952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pic>
        <p:nvPicPr>
          <p:cNvPr id="502790" name="Picture 6" descr="fly-white eye ma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17838" y="1084263"/>
            <a:ext cx="1020762" cy="1270000"/>
          </a:xfrm>
          <a:prstGeom prst="rect">
            <a:avLst/>
          </a:prstGeom>
          <a:noFill/>
        </p:spPr>
      </p:pic>
      <p:pic>
        <p:nvPicPr>
          <p:cNvPr id="502791" name="Picture 7" descr="fly-red eye fe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750" y="1068388"/>
            <a:ext cx="1020763" cy="1270000"/>
          </a:xfrm>
          <a:prstGeom prst="rect">
            <a:avLst/>
          </a:prstGeom>
          <a:noFill/>
        </p:spPr>
      </p:pic>
      <p:graphicFrame>
        <p:nvGraphicFramePr>
          <p:cNvPr id="502792" name="Group 8"/>
          <p:cNvGraphicFramePr>
            <a:graphicFrameLocks noGrp="1"/>
          </p:cNvGraphicFramePr>
          <p:nvPr/>
        </p:nvGraphicFramePr>
        <p:xfrm>
          <a:off x="1100138" y="3530600"/>
          <a:ext cx="2895600" cy="2527300"/>
        </p:xfrm>
        <a:graphic>
          <a:graphicData uri="http://schemas.openxmlformats.org/drawingml/2006/table">
            <a:tbl>
              <a:tblPr/>
              <a:tblGrid>
                <a:gridCol w="1447800"/>
                <a:gridCol w="1447800"/>
              </a:tblGrid>
              <a:tr h="1219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08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F116A"/>
                        </a:buClr>
                        <a:buSzPct val="120000"/>
                        <a:buFont typeface="Wingdings" charset="2"/>
                        <a:buNone/>
                        <a:tabLst/>
                      </a:pP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201A17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02803" name="Rectangle 19"/>
          <p:cNvSpPr>
            <a:spLocks noChangeArrowheads="1"/>
          </p:cNvSpPr>
          <p:nvPr/>
        </p:nvSpPr>
        <p:spPr bwMode="auto">
          <a:xfrm>
            <a:off x="1624013" y="2981325"/>
            <a:ext cx="536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04" name="Rectangle 20"/>
          <p:cNvSpPr>
            <a:spLocks noChangeArrowheads="1"/>
          </p:cNvSpPr>
          <p:nvPr/>
        </p:nvSpPr>
        <p:spPr bwMode="auto">
          <a:xfrm>
            <a:off x="3052763" y="2981325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805" name="Rectangle 21"/>
          <p:cNvSpPr>
            <a:spLocks noChangeArrowheads="1"/>
          </p:cNvSpPr>
          <p:nvPr/>
        </p:nvSpPr>
        <p:spPr bwMode="auto">
          <a:xfrm>
            <a:off x="509588" y="5186363"/>
            <a:ext cx="62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06" name="AutoShape 22"/>
          <p:cNvSpPr>
            <a:spLocks noChangeArrowheads="1"/>
          </p:cNvSpPr>
          <p:nvPr/>
        </p:nvSpPr>
        <p:spPr bwMode="auto">
          <a:xfrm>
            <a:off x="1292225" y="6218238"/>
            <a:ext cx="2511425" cy="533400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100% red eyes</a:t>
            </a:r>
          </a:p>
        </p:txBody>
      </p:sp>
      <p:pic>
        <p:nvPicPr>
          <p:cNvPr id="502807" name="Picture 23" descr="fly-red eye fe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95425" y="3440113"/>
            <a:ext cx="804863" cy="1001712"/>
          </a:xfrm>
          <a:prstGeom prst="rect">
            <a:avLst/>
          </a:prstGeom>
          <a:noFill/>
        </p:spPr>
      </p:pic>
      <p:sp>
        <p:nvSpPr>
          <p:cNvPr id="502808" name="Rectangle 24"/>
          <p:cNvSpPr>
            <a:spLocks noChangeArrowheads="1"/>
          </p:cNvSpPr>
          <p:nvPr/>
        </p:nvSpPr>
        <p:spPr bwMode="auto">
          <a:xfrm>
            <a:off x="509588" y="3951288"/>
            <a:ext cx="62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pic>
        <p:nvPicPr>
          <p:cNvPr id="502809" name="Picture 25" descr="fly-red eye fe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95425" y="4695825"/>
            <a:ext cx="804863" cy="1001713"/>
          </a:xfrm>
          <a:prstGeom prst="rect">
            <a:avLst/>
          </a:prstGeom>
          <a:noFill/>
        </p:spPr>
      </p:pic>
      <p:pic>
        <p:nvPicPr>
          <p:cNvPr id="502810" name="Picture 26" descr="fly-red eye ma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3440113"/>
            <a:ext cx="812800" cy="1011237"/>
          </a:xfrm>
          <a:prstGeom prst="rect">
            <a:avLst/>
          </a:prstGeom>
          <a:noFill/>
        </p:spPr>
      </p:pic>
      <p:pic>
        <p:nvPicPr>
          <p:cNvPr id="502811" name="Picture 27" descr="fly-red eye ma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95600" y="4686300"/>
            <a:ext cx="812800" cy="1011238"/>
          </a:xfrm>
          <a:prstGeom prst="rect">
            <a:avLst/>
          </a:prstGeom>
          <a:noFill/>
        </p:spPr>
      </p:pic>
      <p:sp>
        <p:nvSpPr>
          <p:cNvPr id="502812" name="Rectangle 28"/>
          <p:cNvSpPr>
            <a:spLocks noChangeArrowheads="1"/>
          </p:cNvSpPr>
          <p:nvPr/>
        </p:nvSpPr>
        <p:spPr bwMode="auto">
          <a:xfrm>
            <a:off x="1360488" y="5549900"/>
            <a:ext cx="974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13" name="Rectangle 29"/>
          <p:cNvSpPr>
            <a:spLocks noChangeArrowheads="1"/>
          </p:cNvSpPr>
          <p:nvPr/>
        </p:nvSpPr>
        <p:spPr bwMode="auto">
          <a:xfrm>
            <a:off x="2824163" y="5549900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14" name="Rectangle 30"/>
          <p:cNvSpPr>
            <a:spLocks noChangeArrowheads="1"/>
          </p:cNvSpPr>
          <p:nvPr/>
        </p:nvSpPr>
        <p:spPr bwMode="auto">
          <a:xfrm>
            <a:off x="2824163" y="4262438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15" name="Rectangle 31"/>
          <p:cNvSpPr>
            <a:spLocks noChangeArrowheads="1"/>
          </p:cNvSpPr>
          <p:nvPr/>
        </p:nvSpPr>
        <p:spPr bwMode="auto">
          <a:xfrm>
            <a:off x="1360488" y="4262438"/>
            <a:ext cx="974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16" name="Rectangle 32"/>
          <p:cNvSpPr>
            <a:spLocks noChangeArrowheads="1"/>
          </p:cNvSpPr>
          <p:nvPr/>
        </p:nvSpPr>
        <p:spPr bwMode="auto">
          <a:xfrm>
            <a:off x="6769100" y="1535113"/>
            <a:ext cx="3952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x</a:t>
            </a:r>
          </a:p>
        </p:txBody>
      </p:sp>
      <p:sp>
        <p:nvSpPr>
          <p:cNvPr id="502817" name="AutoShape 33"/>
          <p:cNvSpPr>
            <a:spLocks noChangeArrowheads="1"/>
          </p:cNvSpPr>
          <p:nvPr/>
        </p:nvSpPr>
        <p:spPr bwMode="auto">
          <a:xfrm rot="-1793124">
            <a:off x="3556000" y="2949575"/>
            <a:ext cx="2300288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02818" name="Picture 34" descr="fly-red eye fe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6113" y="1068388"/>
            <a:ext cx="1020762" cy="1270000"/>
          </a:xfrm>
          <a:prstGeom prst="rect">
            <a:avLst/>
          </a:prstGeom>
          <a:noFill/>
        </p:spPr>
      </p:pic>
      <p:pic>
        <p:nvPicPr>
          <p:cNvPr id="502819" name="Picture 35" descr="fly-red eye ma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53300" y="1092200"/>
            <a:ext cx="1020763" cy="1270000"/>
          </a:xfrm>
          <a:prstGeom prst="rect">
            <a:avLst/>
          </a:prstGeom>
          <a:noFill/>
        </p:spPr>
      </p:pic>
      <p:pic>
        <p:nvPicPr>
          <p:cNvPr id="502820" name="Picture 36" descr="penguinL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162425" y="5562600"/>
            <a:ext cx="1274763" cy="1295400"/>
          </a:xfrm>
          <a:prstGeom prst="rect">
            <a:avLst/>
          </a:prstGeom>
          <a:noFill/>
        </p:spPr>
      </p:pic>
      <p:sp>
        <p:nvSpPr>
          <p:cNvPr id="502821" name="Text Box 37"/>
          <p:cNvSpPr txBox="1">
            <a:spLocks noChangeArrowheads="1"/>
          </p:cNvSpPr>
          <p:nvPr/>
        </p:nvSpPr>
        <p:spPr bwMode="auto">
          <a:xfrm>
            <a:off x="3887788" y="3179763"/>
            <a:ext cx="20145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0000"/>
              </a:lnSpc>
            </a:pPr>
            <a:r>
              <a:rPr lang="en-US" sz="19100">
                <a:solidFill>
                  <a:srgbClr val="008405"/>
                </a:solidFill>
                <a:sym typeface="Zapf Dingbats" charset="2"/>
              </a:rPr>
              <a:t></a:t>
            </a:r>
            <a:endParaRPr lang="en-US" sz="21000">
              <a:solidFill>
                <a:srgbClr val="008405"/>
              </a:solidFill>
            </a:endParaRPr>
          </a:p>
        </p:txBody>
      </p:sp>
      <p:sp>
        <p:nvSpPr>
          <p:cNvPr id="502822" name="Rectangle 38"/>
          <p:cNvSpPr>
            <a:spLocks noChangeArrowheads="1"/>
          </p:cNvSpPr>
          <p:nvPr/>
        </p:nvSpPr>
        <p:spPr bwMode="auto">
          <a:xfrm>
            <a:off x="5662613" y="2224088"/>
            <a:ext cx="974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23" name="Rectangle 39"/>
          <p:cNvSpPr>
            <a:spLocks noChangeArrowheads="1"/>
          </p:cNvSpPr>
          <p:nvPr/>
        </p:nvSpPr>
        <p:spPr bwMode="auto">
          <a:xfrm>
            <a:off x="7326313" y="2224088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824" name="Rectangle 40"/>
          <p:cNvSpPr>
            <a:spLocks noChangeArrowheads="1"/>
          </p:cNvSpPr>
          <p:nvPr/>
        </p:nvSpPr>
        <p:spPr bwMode="auto">
          <a:xfrm>
            <a:off x="6219825" y="2981325"/>
            <a:ext cx="62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25" name="Rectangle 41"/>
          <p:cNvSpPr>
            <a:spLocks noChangeArrowheads="1"/>
          </p:cNvSpPr>
          <p:nvPr/>
        </p:nvSpPr>
        <p:spPr bwMode="auto">
          <a:xfrm>
            <a:off x="7691438" y="2981325"/>
            <a:ext cx="438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Y</a:t>
            </a:r>
          </a:p>
        </p:txBody>
      </p:sp>
      <p:sp>
        <p:nvSpPr>
          <p:cNvPr id="502826" name="Rectangle 42"/>
          <p:cNvSpPr>
            <a:spLocks noChangeArrowheads="1"/>
          </p:cNvSpPr>
          <p:nvPr/>
        </p:nvSpPr>
        <p:spPr bwMode="auto">
          <a:xfrm>
            <a:off x="5148263" y="3951288"/>
            <a:ext cx="622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27" name="Rectangle 43"/>
          <p:cNvSpPr>
            <a:spLocks noChangeArrowheads="1"/>
          </p:cNvSpPr>
          <p:nvPr/>
        </p:nvSpPr>
        <p:spPr bwMode="auto">
          <a:xfrm>
            <a:off x="5191125" y="5186363"/>
            <a:ext cx="536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pic>
        <p:nvPicPr>
          <p:cNvPr id="502828" name="Picture 44" descr="fly-red eye fe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5688" y="3440113"/>
            <a:ext cx="804862" cy="1001712"/>
          </a:xfrm>
          <a:prstGeom prst="rect">
            <a:avLst/>
          </a:prstGeom>
          <a:noFill/>
        </p:spPr>
      </p:pic>
      <p:pic>
        <p:nvPicPr>
          <p:cNvPr id="502829" name="Picture 45" descr="fly-red eye female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35688" y="4695825"/>
            <a:ext cx="804862" cy="1001713"/>
          </a:xfrm>
          <a:prstGeom prst="rect">
            <a:avLst/>
          </a:prstGeom>
          <a:noFill/>
        </p:spPr>
      </p:pic>
      <p:pic>
        <p:nvPicPr>
          <p:cNvPr id="502830" name="Picture 46" descr="fly-red eye male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26338" y="3440113"/>
            <a:ext cx="812800" cy="1011237"/>
          </a:xfrm>
          <a:prstGeom prst="rect">
            <a:avLst/>
          </a:prstGeom>
          <a:noFill/>
        </p:spPr>
      </p:pic>
      <p:sp>
        <p:nvSpPr>
          <p:cNvPr id="502831" name="Rectangle 47"/>
          <p:cNvSpPr>
            <a:spLocks noChangeArrowheads="1"/>
          </p:cNvSpPr>
          <p:nvPr/>
        </p:nvSpPr>
        <p:spPr bwMode="auto">
          <a:xfrm>
            <a:off x="6000750" y="5549900"/>
            <a:ext cx="9747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sp>
        <p:nvSpPr>
          <p:cNvPr id="502832" name="Rectangle 48"/>
          <p:cNvSpPr>
            <a:spLocks noChangeArrowheads="1"/>
          </p:cNvSpPr>
          <p:nvPr/>
        </p:nvSpPr>
        <p:spPr bwMode="auto">
          <a:xfrm>
            <a:off x="7464425" y="4262438"/>
            <a:ext cx="8763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33" name="Rectangle 49"/>
          <p:cNvSpPr>
            <a:spLocks noChangeArrowheads="1"/>
          </p:cNvSpPr>
          <p:nvPr/>
        </p:nvSpPr>
        <p:spPr bwMode="auto">
          <a:xfrm>
            <a:off x="5959475" y="4262438"/>
            <a:ext cx="1058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</a:p>
        </p:txBody>
      </p:sp>
      <p:pic>
        <p:nvPicPr>
          <p:cNvPr id="502834" name="Picture 50" descr="fly-white eye male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26338" y="4695825"/>
            <a:ext cx="812800" cy="1011238"/>
          </a:xfrm>
          <a:prstGeom prst="rect">
            <a:avLst/>
          </a:prstGeom>
          <a:noFill/>
        </p:spPr>
      </p:pic>
      <p:sp>
        <p:nvSpPr>
          <p:cNvPr id="502835" name="Rectangle 51"/>
          <p:cNvSpPr>
            <a:spLocks noChangeArrowheads="1"/>
          </p:cNvSpPr>
          <p:nvPr/>
        </p:nvSpPr>
        <p:spPr bwMode="auto">
          <a:xfrm>
            <a:off x="7507288" y="5549900"/>
            <a:ext cx="7905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201A17"/>
                </a:solidFill>
              </a:rPr>
              <a:t>X</a:t>
            </a:r>
            <a:r>
              <a:rPr lang="en-US" sz="3000" b="1" baseline="30000">
                <a:solidFill>
                  <a:srgbClr val="201A17"/>
                </a:solidFill>
              </a:rPr>
              <a:t>r</a:t>
            </a:r>
            <a:r>
              <a:rPr lang="en-US" sz="3000" b="1">
                <a:solidFill>
                  <a:srgbClr val="201A17"/>
                </a:solidFill>
              </a:rPr>
              <a:t>Y</a:t>
            </a:r>
            <a:endParaRPr lang="en-US" sz="3000" b="1" baseline="30000">
              <a:solidFill>
                <a:srgbClr val="201A17"/>
              </a:solidFill>
            </a:endParaRPr>
          </a:p>
        </p:txBody>
      </p:sp>
      <p:sp>
        <p:nvSpPr>
          <p:cNvPr id="502836" name="AutoShape 52"/>
          <p:cNvSpPr>
            <a:spLocks noChangeArrowheads="1"/>
          </p:cNvSpPr>
          <p:nvPr/>
        </p:nvSpPr>
        <p:spPr bwMode="auto">
          <a:xfrm>
            <a:off x="5308600" y="6121400"/>
            <a:ext cx="3795713" cy="7016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 w="9525">
            <a:noFill/>
            <a:round/>
            <a:headEnd/>
            <a:tailEnd/>
          </a:ln>
          <a:effectLst/>
        </p:spPr>
        <p:txBody>
          <a:bodyPr wrap="none" anchor="b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CC0000"/>
                </a:solidFill>
              </a:rPr>
              <a:t>100% red females</a:t>
            </a:r>
          </a:p>
          <a:p>
            <a:pPr algn="l"/>
            <a:r>
              <a:rPr lang="en-US" sz="1800" b="1">
                <a:solidFill>
                  <a:srgbClr val="000000"/>
                </a:solidFill>
              </a:rPr>
              <a:t>50% red males; 50% white males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502848" name="AutoShape 64"/>
          <p:cNvSpPr>
            <a:spLocks noChangeArrowheads="1"/>
          </p:cNvSpPr>
          <p:nvPr/>
        </p:nvSpPr>
        <p:spPr bwMode="auto">
          <a:xfrm>
            <a:off x="4049713" y="4486275"/>
            <a:ext cx="1157287" cy="695325"/>
          </a:xfrm>
          <a:prstGeom prst="wedgeEllipseCallout">
            <a:avLst>
              <a:gd name="adj1" fmla="val -15157"/>
              <a:gd name="adj2" fmla="val 12648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BINGO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851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2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2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2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2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2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2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2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2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2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02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2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0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2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2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2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502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02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02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02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02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02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02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502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02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02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02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02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02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0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0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502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502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502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502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502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500"/>
                                        <p:tgtEl>
                                          <p:spTgt spid="502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50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50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502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502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0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500"/>
                            </p:stCondLst>
                            <p:childTnLst>
                              <p:par>
                                <p:cTn id="2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5028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786" grpId="0" build="p" autoUpdateAnimBg="0"/>
      <p:bldP spid="502787" grpId="0" build="p" autoUpdateAnimBg="0" advAuto="1000"/>
      <p:bldP spid="502789" grpId="0" build="p" autoUpdateAnimBg="0"/>
      <p:bldP spid="502803" grpId="0" autoUpdateAnimBg="0"/>
      <p:bldP spid="502804" grpId="0" autoUpdateAnimBg="0"/>
      <p:bldP spid="502805" grpId="0" autoUpdateAnimBg="0"/>
      <p:bldP spid="502806" grpId="0" animBg="1" autoUpdateAnimBg="0"/>
      <p:bldP spid="502808" grpId="0" autoUpdateAnimBg="0"/>
      <p:bldP spid="502812" grpId="0" autoUpdateAnimBg="0"/>
      <p:bldP spid="502813" grpId="0" autoUpdateAnimBg="0"/>
      <p:bldP spid="502814" grpId="0" autoUpdateAnimBg="0"/>
      <p:bldP spid="502815" grpId="0" autoUpdateAnimBg="0"/>
      <p:bldP spid="502816" grpId="0" build="p" autoUpdateAnimBg="0"/>
      <p:bldP spid="502817" grpId="0" animBg="1"/>
      <p:bldP spid="502821" grpId="0" build="p" autoUpdateAnimBg="0"/>
      <p:bldP spid="502822" grpId="0" autoUpdateAnimBg="0"/>
      <p:bldP spid="502823" grpId="0" autoUpdateAnimBg="0"/>
      <p:bldP spid="502824" grpId="0" autoUpdateAnimBg="0"/>
      <p:bldP spid="502825" grpId="0" autoUpdateAnimBg="0"/>
      <p:bldP spid="502826" grpId="0" autoUpdateAnimBg="0"/>
      <p:bldP spid="502827" grpId="0" autoUpdateAnimBg="0"/>
      <p:bldP spid="502831" grpId="0" autoUpdateAnimBg="0"/>
      <p:bldP spid="502832" grpId="0" autoUpdateAnimBg="0"/>
      <p:bldP spid="502833" grpId="0" autoUpdateAnimBg="0"/>
      <p:bldP spid="502835" grpId="0" autoUpdateAnimBg="0"/>
      <p:bldP spid="502836" grpId="0" animBg="1" autoUpdateAnimBg="0"/>
      <p:bldP spid="50284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BTEXT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LUES" val=" "/>
  <p:tag name="TITLE" val=""/>
  <p:tag name="CHARTLABELS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3210</Words>
  <Application>Microsoft Macintosh PowerPoint</Application>
  <PresentationFormat>On-screen Show (4:3)</PresentationFormat>
  <Paragraphs>672</Paragraphs>
  <Slides>42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Morgan’s Experimental Evidence: Scientific Inquiry</vt:lpstr>
      <vt:lpstr>PowerPoint Presentation</vt:lpstr>
      <vt:lpstr>Correlating Behavior of a Gene’s Alleles with Behavior of a Chromosome Pair </vt:lpstr>
      <vt:lpstr>Sex linked traits</vt:lpstr>
      <vt:lpstr>Classes of chromosomes</vt:lpstr>
      <vt:lpstr>Discovery of sex linkage</vt:lpstr>
      <vt:lpstr>What’s up with Morgan’s flies?</vt:lpstr>
      <vt:lpstr>Genetics of Sex</vt:lpstr>
      <vt:lpstr>Let’s reconsider Morgan’s flies…</vt:lpstr>
      <vt:lpstr>Genes on sex chromosomes</vt:lpstr>
      <vt:lpstr>Human X chromosome</vt:lpstr>
      <vt:lpstr>Map of Human Y chromosome?</vt:lpstr>
      <vt:lpstr>X-inactivation</vt:lpstr>
      <vt:lpstr>Male pattern baldness</vt:lpstr>
      <vt:lpstr>Another Sample Pedigree</vt:lpstr>
      <vt:lpstr>PowerPoint Presentation</vt:lpstr>
      <vt:lpstr>PowerPoint Presentation</vt:lpstr>
      <vt:lpstr>Hemophilia</vt:lpstr>
      <vt:lpstr>Genetics &amp;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Linkage Affects Inheritance</vt:lpstr>
      <vt:lpstr>How Linkage Affects Inheritance</vt:lpstr>
      <vt:lpstr>PowerPoint Presentation</vt:lpstr>
      <vt:lpstr>Recombination of Unlinked Genes: Independent Assortment of Chromosomes</vt:lpstr>
      <vt:lpstr>PowerPoint Presentation</vt:lpstr>
      <vt:lpstr>Recombination of Linked Genes: Crossing Over</vt:lpstr>
      <vt:lpstr>PowerPoint Presentation</vt:lpstr>
      <vt:lpstr>PowerPoint Presentation</vt:lpstr>
      <vt:lpstr>Mapping the Distance Between Genes Using Recombination Data: Scientific Inquiry</vt:lpstr>
      <vt:lpstr>PowerPoint Presentation</vt:lpstr>
      <vt:lpstr>PowerPoint Presentation</vt:lpstr>
      <vt:lpstr>PowerPoint Presentation</vt:lpstr>
      <vt:lpstr>Chi Square Test</vt:lpstr>
      <vt:lpstr>PowerPoint Presentation</vt:lpstr>
      <vt:lpstr>Chi Square Test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Morgan’s Experimental Evidence: Scientific Inquiry</dc:title>
  <dc:creator>Plano High School</dc:creator>
  <cp:lastModifiedBy>Plano High School</cp:lastModifiedBy>
  <cp:revision>1</cp:revision>
  <dcterms:created xsi:type="dcterms:W3CDTF">2017-05-26T14:31:42Z</dcterms:created>
  <dcterms:modified xsi:type="dcterms:W3CDTF">2017-05-26T14:32:22Z</dcterms:modified>
</cp:coreProperties>
</file>