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1.bin" ContentType="audio/unknown"/>
  <Override PartName="/ppt/media/audio2.bin" ContentType="audio/unknown"/>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0"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8D2F9F-4810-AE45-8BC5-E24A2BA0BC93}" type="datetimeFigureOut">
              <a:rPr lang="en-US" smtClean="0"/>
              <a:t>5/24/17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97FCD-9552-CF4E-AD62-1034582D1E7D}" type="slidenum">
              <a:rPr lang="en-US" smtClean="0"/>
              <a:t>‹#›</a:t>
            </a:fld>
            <a:endParaRPr lang="en-US"/>
          </a:p>
        </p:txBody>
      </p:sp>
    </p:spTree>
    <p:extLst>
      <p:ext uri="{BB962C8B-B14F-4D97-AF65-F5344CB8AC3E}">
        <p14:creationId xmlns:p14="http://schemas.microsoft.com/office/powerpoint/2010/main" val="159253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3C6BBDD9-0858-A04F-A6B0-2198F3BD26BA}" type="slidenum">
              <a:rPr lang="en-US" sz="1200">
                <a:latin typeface="Times New Roman" charset="0"/>
              </a:rPr>
              <a:pPr/>
              <a:t>1</a:t>
            </a:fld>
            <a:endParaRPr lang="en-US" sz="1200">
              <a:latin typeface="Times New Roman" charset="0"/>
            </a:endParaRPr>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Although the cell is compartmentalized, none of the cell</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components works alone. The cell is a living unit greater than the sum of its parts.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Some instructors have found that challenging students to come up with analogies for the many eukaryotic organelles is a highly effective teaching method. Students may wish to construct one inclusive analogy between a society or factory and a cell or construct separate analogies for each organelle. As with any analogy, it is important to list the similarities and exceptions.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72099663-C9C8-0247-80E7-A4E7CFB67413}" type="slidenum">
              <a:rPr lang="en-US" sz="1200">
                <a:latin typeface="Times New Roman" charset="0"/>
              </a:rPr>
              <a:pPr/>
              <a:t>13</a:t>
            </a:fld>
            <a:endParaRPr lang="en-US" sz="1200">
              <a:latin typeface="Times New Roman" charset="0"/>
            </a:endParaRPr>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660F9CB4-C29B-3F49-B893-D2F474929EF0}" type="slidenum">
              <a:rPr lang="en-US" sz="1200">
                <a:latin typeface="Times New Roman" charset="0"/>
              </a:rPr>
              <a:pPr/>
              <a:t>14</a:t>
            </a:fld>
            <a:endParaRPr lang="en-US" sz="1200">
              <a:latin typeface="Times New Roman" charset="0"/>
            </a:endParaRPr>
          </a:p>
        </p:txBody>
      </p:sp>
      <p:sp>
        <p:nvSpPr>
          <p:cNvPr id="80898" name="Rectangle 1026"/>
          <p:cNvSpPr>
            <a:spLocks noGrp="1" noRot="1" noChangeAspect="1" noChangeArrowheads="1"/>
          </p:cNvSpPr>
          <p:nvPr>
            <p:ph type="sldImg"/>
          </p:nvPr>
        </p:nvSpPr>
        <p:spPr>
          <a:solidFill>
            <a:srgbClr val="FFFFFF"/>
          </a:solidFill>
          <a:ln/>
        </p:spPr>
      </p:sp>
      <p:sp>
        <p:nvSpPr>
          <p:cNvPr id="80899" name="Rectangle 1027"/>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0703D50E-2503-4146-9DEB-F1790CEB76F0}" type="slidenum">
              <a:rPr lang="en-US" sz="1200">
                <a:latin typeface="Times New Roman" charset="0"/>
              </a:rPr>
              <a:pPr/>
              <a:t>15</a:t>
            </a:fld>
            <a:endParaRPr lang="en-US" sz="1200">
              <a:latin typeface="Times New Roman" charset="0"/>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Ribosomes</a:t>
            </a:r>
            <a:r>
              <a:rPr lang="en-US">
                <a:latin typeface="Times New Roman" charset="0"/>
                <a:ea typeface="ＭＳ Ｐゴシック" charset="0"/>
                <a:cs typeface="ＭＳ Ｐゴシック" charset="0"/>
              </a:rPr>
              <a:t> are involved in the cell</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protein synthesis</a:t>
            </a:r>
          </a:p>
          <a:p>
            <a:pPr lvl="1" eaLnBrk="1" hangingPunct="1">
              <a:buFontTx/>
              <a:buChar char="–"/>
            </a:pPr>
            <a:r>
              <a:rPr lang="en-US">
                <a:latin typeface="Times New Roman" charset="0"/>
                <a:ea typeface="ＭＳ Ｐゴシック" charset="0"/>
              </a:rPr>
              <a:t>Ribosomes are synthesized in the nucleolus, which is found in the nucleus</a:t>
            </a:r>
          </a:p>
          <a:p>
            <a:pPr lvl="1" eaLnBrk="1" hangingPunct="1">
              <a:buFontTx/>
              <a:buChar char="–"/>
            </a:pPr>
            <a:r>
              <a:rPr lang="en-US">
                <a:latin typeface="Times New Roman" charset="0"/>
                <a:ea typeface="ＭＳ Ｐゴシック" charset="0"/>
              </a:rPr>
              <a:t>Cells that must synthesize large amounts of protein have a large number of ribosomes</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The genes for rRNA have the greatest commonality among all living things. There is very little difference in the DNA sequence of the rRNA genes in a humans vs. a bacteria.</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Means that this function (building of a ribosome) is so integral to life that every cell does it almost exactly the same way.</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Change a base and this changes the structure of the RNA which causes it to not function.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7403CAA7-C361-4845-B689-7D42B4EC78C7}" type="slidenum">
              <a:rPr lang="en-US" sz="1200">
                <a:latin typeface="Times New Roman" charset="0"/>
              </a:rPr>
              <a:pPr/>
              <a:t>16</a:t>
            </a:fld>
            <a:endParaRPr lang="en-US" sz="1200">
              <a:latin typeface="Times New Roman" charset="0"/>
            </a:endParaRPr>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Some ribosomes are free ribosomes; others are bound</a:t>
            </a:r>
          </a:p>
          <a:p>
            <a:pPr lvl="1" eaLnBrk="1" hangingPunct="1">
              <a:buFontTx/>
              <a:buChar char="–"/>
            </a:pPr>
            <a:r>
              <a:rPr lang="en-US">
                <a:latin typeface="Times New Roman" charset="0"/>
                <a:ea typeface="ＭＳ Ｐゴシック" charset="0"/>
              </a:rPr>
              <a:t>Free ribosomes are suspended in the cytoplasm</a:t>
            </a:r>
          </a:p>
          <a:p>
            <a:pPr lvl="1" eaLnBrk="1" hangingPunct="1">
              <a:buFontTx/>
              <a:buChar char="–"/>
            </a:pPr>
            <a:r>
              <a:rPr lang="en-US">
                <a:latin typeface="Times New Roman" charset="0"/>
                <a:ea typeface="ＭＳ Ｐゴシック" charset="0"/>
              </a:rPr>
              <a:t>Bound ribosomes are attached to the endoplasmic reticulum (ER) associated with the nuclear envelope</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C636DE0F-AF6D-3444-80A8-488E227534F2}" type="slidenum">
              <a:rPr lang="en-US" sz="1200">
                <a:latin typeface="Times New Roman" charset="0"/>
              </a:rPr>
              <a:pPr/>
              <a:t>17</a:t>
            </a:fld>
            <a:endParaRPr lang="en-US" sz="1200">
              <a:latin typeface="Times New Roman" charset="0"/>
            </a:endParaRPr>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4.7 Ribosomes.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3ABB8D41-7536-D04B-AFEC-E62A6C0DAA8B}" type="slidenum">
              <a:rPr lang="en-US" sz="1200">
                <a:latin typeface="Times New Roman" charset="0"/>
              </a:rPr>
              <a:pPr/>
              <a:t>18</a:t>
            </a:fld>
            <a:endParaRPr lang="en-US" sz="1200">
              <a:latin typeface="Times New Roman" charset="0"/>
            </a:endParaRPr>
          </a:p>
        </p:txBody>
      </p:sp>
      <p:sp>
        <p:nvSpPr>
          <p:cNvPr id="89090" name="Rectangle 2"/>
          <p:cNvSpPr>
            <a:spLocks noGrp="1" noRot="1" noChangeAspect="1" noChangeArrowheads="1"/>
          </p:cNvSpPr>
          <p:nvPr>
            <p:ph type="sldImg"/>
          </p:nvPr>
        </p:nvSpPr>
        <p:spPr>
          <a:solidFill>
            <a:srgbClr val="FFFFFF"/>
          </a:solidFill>
          <a:ln/>
        </p:spPr>
      </p:sp>
      <p:sp>
        <p:nvSpPr>
          <p:cNvPr id="89091"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accounts for 50% membranes in eukaryotic cell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F989030B-D6A7-AD4A-91F3-FABC20AE9240}" type="slidenum">
              <a:rPr lang="en-US" sz="1200">
                <a:latin typeface="Times New Roman" charset="0"/>
              </a:rPr>
              <a:pPr/>
              <a:t>19</a:t>
            </a:fld>
            <a:endParaRPr lang="en-US" sz="1200">
              <a:latin typeface="Times New Roman" charset="0"/>
            </a:endParaRPr>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Student Misconceptions and Concerns</a:t>
            </a:r>
          </a:p>
          <a:p>
            <a:pPr eaLnBrk="1" hangingPunct="1"/>
            <a:r>
              <a:rPr lang="en-US">
                <a:latin typeface="Times New Roman" charset="0"/>
                <a:ea typeface="ＭＳ Ｐゴシック" charset="0"/>
                <a:cs typeface="ＭＳ Ｐゴシック" charset="0"/>
              </a:rPr>
              <a:t>1. Students can have trouble relating many cell organelles to their diverse functions. They may not realize that Modules 4.6–4.13 introduce the primary organelles in the order that they function in the production and release of secretory proteins. Products and information generally move from the central nucleus to the rough ER, through the more peripherally located Golgi apparatus and the secretory vesicles, and finally to the outer plasma membrane. Emphasizing the flow from center to periphery in this process will help students to remember the function of individual organelles as they recall the steps of the sequence.</a:t>
            </a:r>
          </a:p>
          <a:p>
            <a:pPr eaLnBrk="1" hangingPunct="1"/>
            <a:r>
              <a:rPr lang="en-US">
                <a:latin typeface="Times New Roman" charset="0"/>
                <a:ea typeface="ＭＳ Ｐゴシック" charset="0"/>
                <a:cs typeface="ＭＳ Ｐゴシック" charset="0"/>
              </a:rPr>
              <a:t>2. Conceptually, some students seem to benefit from the well-developed cell-factory analogy developed in the text. The use of this analogy in lecture might help to anchor these relationships. As mentioned before, challenge students to find exceptions in the analogy, an exercise that promotes critical thinking.</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If you continue the factory analogy, the addition of a molecular tag by the Golgi apparatus is like adding address labels in the shipping department of a factory.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983A2980-4183-9144-8EE1-2007884749B2}" type="slidenum">
              <a:rPr lang="en-US" sz="1200">
                <a:latin typeface="Times New Roman" charset="0"/>
              </a:rPr>
              <a:pPr/>
              <a:t>20</a:t>
            </a:fld>
            <a:endParaRPr lang="en-US" sz="1200">
              <a:latin typeface="Times New Roman" charset="0"/>
            </a:endParaRPr>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4.9A Smooth and rough endoplasmic reticulum.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2CD38A93-59DE-694F-8605-C9702B6A7192}" type="slidenum">
              <a:rPr lang="en-US" sz="1200">
                <a:latin typeface="Times New Roman" charset="0"/>
              </a:rPr>
              <a:pPr/>
              <a:t>21</a:t>
            </a:fld>
            <a:endParaRPr lang="en-US" sz="1200">
              <a:latin typeface="Times New Roman" charset="0"/>
            </a:endParaRPr>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875C3BD7-4EF3-D547-A5B7-C400C6250CE0}" type="slidenum">
              <a:rPr lang="en-US" sz="1200">
                <a:latin typeface="Times New Roman" charset="0"/>
              </a:rPr>
              <a:pPr/>
              <a:t>22</a:t>
            </a:fld>
            <a:endParaRPr lang="en-US" sz="1200">
              <a:latin typeface="Times New Roman" charset="0"/>
            </a:endParaRPr>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Smooth ER is involved in a variety of diverse metabolic processes </a:t>
            </a:r>
          </a:p>
          <a:p>
            <a:pPr lvl="1" eaLnBrk="1" hangingPunct="1">
              <a:buFontTx/>
              <a:buChar char="–"/>
            </a:pPr>
            <a:r>
              <a:rPr lang="en-US">
                <a:latin typeface="Times New Roman" charset="0"/>
                <a:ea typeface="ＭＳ Ｐゴシック" charset="0"/>
              </a:rPr>
              <a:t>For example, enzymes produced by the smooth ER are involved in the synthesis of lipids, oils, phospholipids, and steroids</a:t>
            </a:r>
          </a:p>
          <a:p>
            <a:pPr eaLnBrk="1" hangingPunct="1"/>
            <a:r>
              <a:rPr lang="en-US">
                <a:latin typeface="Times New Roman" charset="0"/>
                <a:ea typeface="ＭＳ Ｐゴシック" charset="0"/>
                <a:cs typeface="ＭＳ Ｐゴシック" charset="0"/>
              </a:rPr>
              <a:t>Smooth ER processes include synthesis of lipids, metabolism of carbohydrates, and detoxification of drugs and poisons.</a:t>
            </a:r>
          </a:p>
          <a:p>
            <a:pPr lvl="1" eaLnBrk="1" hangingPunct="1">
              <a:buFontTx/>
              <a:buChar char="–"/>
            </a:pPr>
            <a:endParaRPr lang="en-US">
              <a:latin typeface="Times New Roman" charset="0"/>
              <a:ea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C2FA5825-F804-374C-A658-153520D3060A}" type="slidenum">
              <a:rPr lang="en-US" sz="1200">
                <a:latin typeface="Times New Roman" charset="0"/>
              </a:rPr>
              <a:pPr/>
              <a:t>2</a:t>
            </a:fld>
            <a:endParaRPr lang="en-US" sz="1200">
              <a:latin typeface="Times New Roman" charset="0"/>
            </a:endParaRPr>
          </a:p>
        </p:txBody>
      </p:sp>
      <p:sp>
        <p:nvSpPr>
          <p:cNvPr id="59394" name="Rectangle 2"/>
          <p:cNvSpPr>
            <a:spLocks noGrp="1" noRot="1" noChangeAspect="1" noChangeArrowheads="1"/>
          </p:cNvSpPr>
          <p:nvPr>
            <p:ph type="sldImg"/>
          </p:nvPr>
        </p:nvSpPr>
        <p:spPr>
          <a:solidFill>
            <a:srgbClr val="FFFFFF"/>
          </a:solidFill>
          <a:ln/>
        </p:spPr>
      </p:sp>
      <p:sp>
        <p:nvSpPr>
          <p:cNvPr id="59395" name="Rectangle 3"/>
          <p:cNvSpPr>
            <a:spLocks noGrp="1" noChangeArrowheads="1"/>
          </p:cNvSpPr>
          <p:nvPr>
            <p:ph type="body" idx="1"/>
          </p:nvPr>
        </p:nvSpPr>
        <p:spPr>
          <a:xfrm>
            <a:off x="914400" y="4343400"/>
            <a:ext cx="5334000" cy="45720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Why organelles?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There are several reasons why cells evolved organelles. First, organelles can perform specialized functions. Second, membrane bound organelles can act as containers, separating parts of the cell from other parts of the cell. Third, the membranes of organelles can act as sites for chemical reactions.</a:t>
            </a:r>
          </a:p>
          <a:p>
            <a:pPr eaLnBrk="1" hangingPunct="1"/>
            <a:r>
              <a:rPr lang="en-US" b="1">
                <a:latin typeface="Times New Roman" charset="0"/>
                <a:ea typeface="ＭＳ Ｐゴシック" charset="0"/>
                <a:cs typeface="ＭＳ Ｐゴシック" charset="0"/>
              </a:rPr>
              <a:t>Organelles as specialized structures</a:t>
            </a:r>
          </a:p>
          <a:p>
            <a:pPr eaLnBrk="1" hangingPunct="1"/>
            <a:r>
              <a:rPr lang="en-US">
                <a:latin typeface="Times New Roman" charset="0"/>
                <a:ea typeface="ＭＳ Ｐゴシック" charset="0"/>
                <a:cs typeface="ＭＳ Ｐゴシック" charset="0"/>
              </a:rPr>
              <a:t>An example of the first type of organelle is cilia, these short filaments act as "paddles" to help some cells move.</a:t>
            </a:r>
          </a:p>
          <a:p>
            <a:pPr eaLnBrk="1" hangingPunct="1"/>
            <a:r>
              <a:rPr lang="en-US" b="1">
                <a:latin typeface="Times New Roman" charset="0"/>
                <a:ea typeface="ＭＳ Ｐゴシック" charset="0"/>
                <a:cs typeface="ＭＳ Ｐゴシック" charset="0"/>
              </a:rPr>
              <a:t>Organelles as Containers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Nothing ever invented by man is as complex as a living cell. At any one time hundreds of incompatible chemical reactions may be occurring in a cell. If the cell contained a uniform mixture of all the chemicals it would not be able to survive. Organelles surrounded by membranes act as individual compartments for these chemical reactions. An example of the second type of organelle is the lysosome. This structure contains digestive enzymes, these enzymes if allowed to float free in the cell would kill it.</a:t>
            </a:r>
          </a:p>
          <a:p>
            <a:pPr eaLnBrk="1" hangingPunct="1"/>
            <a:r>
              <a:rPr lang="en-US" b="1">
                <a:latin typeface="Times New Roman" charset="0"/>
                <a:ea typeface="ＭＳ Ｐゴシック" charset="0"/>
                <a:cs typeface="ＭＳ Ｐゴシック" charset="0"/>
              </a:rPr>
              <a:t>Organelle membranes as sites for chemical reactions</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An example of the third type of organelle is the chloroplast. The molecules that conduct the light reactions of photosynthesis are found embedded in the membranes of the chloroplast.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92E43C2F-1090-EA47-9238-C99633B572FB}" type="slidenum">
              <a:rPr lang="en-US" sz="1200">
                <a:latin typeface="Times New Roman" charset="0"/>
              </a:rPr>
              <a:pPr/>
              <a:t>23</a:t>
            </a:fld>
            <a:endParaRPr lang="en-US" sz="1200">
              <a:latin typeface="Times New Roman" charset="0"/>
            </a:endParaRPr>
          </a:p>
        </p:txBody>
      </p:sp>
      <p:sp>
        <p:nvSpPr>
          <p:cNvPr id="99330" name="Rectangle 2"/>
          <p:cNvSpPr>
            <a:spLocks noGrp="1" noRot="1" noChangeAspect="1" noChangeArrowheads="1"/>
          </p:cNvSpPr>
          <p:nvPr>
            <p:ph type="sldImg"/>
          </p:nvPr>
        </p:nvSpPr>
        <p:spPr>
          <a:solidFill>
            <a:srgbClr val="FFFFFF"/>
          </a:solidFill>
          <a:ln/>
        </p:spPr>
      </p:sp>
      <p:sp>
        <p:nvSpPr>
          <p:cNvPr id="9933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472EE4A5-4472-BE4D-A2C6-A23E62B6262E}" type="slidenum">
              <a:rPr lang="en-US" sz="1200">
                <a:latin typeface="Times New Roman" charset="0"/>
              </a:rPr>
              <a:pPr/>
              <a:t>24</a:t>
            </a:fld>
            <a:endParaRPr lang="en-US" sz="1200">
              <a:latin typeface="Times New Roman" charset="0"/>
            </a:endParaRPr>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Which cells have a lot of ER? </a:t>
            </a:r>
          </a:p>
          <a:p>
            <a:pPr lvl="1" eaLnBrk="1" hangingPunct="1"/>
            <a:r>
              <a:rPr lang="en-US">
                <a:latin typeface="Times New Roman" charset="0"/>
                <a:ea typeface="ＭＳ Ｐゴシック" charset="0"/>
              </a:rPr>
              <a:t>protein production cells like pancreas = production of digestive enzymes </a:t>
            </a:r>
            <a:br>
              <a:rPr lang="en-US">
                <a:latin typeface="Times New Roman" charset="0"/>
                <a:ea typeface="ＭＳ Ｐゴシック" charset="0"/>
              </a:rPr>
            </a:br>
            <a:r>
              <a:rPr lang="en-US">
                <a:latin typeface="Times New Roman" charset="0"/>
                <a:ea typeface="ＭＳ Ｐゴシック" charset="0"/>
              </a:rPr>
              <a:t>(rough endoplasmic reticulum from a cell of exocrine pancreas (88000X))</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B571A84B-557C-5C47-BFEF-A919DD850004}" type="slidenum">
              <a:rPr lang="en-US" sz="1200">
                <a:latin typeface="Times New Roman" charset="0"/>
              </a:rPr>
              <a:pPr/>
              <a:t>26</a:t>
            </a:fld>
            <a:endParaRPr lang="en-US" sz="1200">
              <a:latin typeface="Times New Roman" charset="0"/>
            </a:endParaRPr>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The Golgi apparatus functions in conjunction with the ER by modifying products of the ER</a:t>
            </a:r>
          </a:p>
          <a:p>
            <a:pPr lvl="1" eaLnBrk="1" hangingPunct="1">
              <a:buFontTx/>
              <a:buChar char="–"/>
            </a:pPr>
            <a:r>
              <a:rPr lang="en-US">
                <a:latin typeface="Times New Roman" charset="0"/>
                <a:ea typeface="ＭＳ Ｐゴシック" charset="0"/>
              </a:rPr>
              <a:t>Products travel in transport vesicles from the ER to the Golgi apparatus</a:t>
            </a:r>
          </a:p>
          <a:p>
            <a:pPr lvl="1" eaLnBrk="1" hangingPunct="1">
              <a:buFontTx/>
              <a:buChar char="–"/>
            </a:pPr>
            <a:r>
              <a:rPr lang="en-US">
                <a:latin typeface="Times New Roman" charset="0"/>
                <a:ea typeface="ＭＳ Ｐゴシック" charset="0"/>
              </a:rPr>
              <a:t>One side of the Golgi apparatus functions as a receiving dock for the product and the other as a shipping dock</a:t>
            </a:r>
          </a:p>
          <a:p>
            <a:pPr lvl="2" eaLnBrk="1" hangingPunct="1">
              <a:buFontTx/>
              <a:buChar char="–"/>
            </a:pPr>
            <a:r>
              <a:rPr lang="en-US">
                <a:latin typeface="Times New Roman" charset="0"/>
                <a:ea typeface="ＭＳ Ｐゴシック" charset="0"/>
              </a:rPr>
              <a:t>Products are modified as they go from one side of the Golgi apparatus to the other and travel in vesicles to other sites</a:t>
            </a:r>
          </a:p>
          <a:p>
            <a:pPr eaLnBrk="1" hangingPunct="1"/>
            <a:r>
              <a:rPr lang="en-US">
                <a:latin typeface="Times New Roman" charset="0"/>
                <a:ea typeface="ＭＳ Ｐゴシック" charset="0"/>
                <a:cs typeface="ＭＳ Ｐゴシック" charset="0"/>
              </a:rPr>
              <a:t>The finished product can become part of the plasma membrane or other organelle, or it may move to the plasma membrane for export from the cell.</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Cells specialized for secretion?</a:t>
            </a:r>
          </a:p>
          <a:p>
            <a:pPr lvl="1" eaLnBrk="1" hangingPunct="1"/>
            <a:r>
              <a:rPr lang="en-US">
                <a:latin typeface="Times New Roman" charset="0"/>
                <a:ea typeface="ＭＳ Ｐゴシック" charset="0"/>
              </a:rPr>
              <a:t>endocrine glands: produce hormones</a:t>
            </a:r>
          </a:p>
          <a:p>
            <a:pPr lvl="2" eaLnBrk="1" hangingPunct="1"/>
            <a:r>
              <a:rPr lang="en-US">
                <a:latin typeface="Times New Roman" charset="0"/>
                <a:ea typeface="ＭＳ Ｐゴシック" charset="0"/>
              </a:rPr>
              <a:t>pituitary, pancreas, adrenal, testes, ovaries</a:t>
            </a:r>
          </a:p>
          <a:p>
            <a:pPr lvl="1" eaLnBrk="1" hangingPunct="1"/>
            <a:r>
              <a:rPr lang="en-US">
                <a:latin typeface="Times New Roman" charset="0"/>
                <a:ea typeface="ＭＳ Ｐゴシック" charset="0"/>
              </a:rPr>
              <a:t>exocrine glands: produce digestive enzymes &amp; other products</a:t>
            </a:r>
          </a:p>
          <a:p>
            <a:pPr lvl="2" eaLnBrk="1" hangingPunct="1"/>
            <a:r>
              <a:rPr lang="en-US">
                <a:latin typeface="Times New Roman" charset="0"/>
                <a:ea typeface="ＭＳ Ｐゴシック" charset="0"/>
              </a:rPr>
              <a:t>pancreas, mammary glands, sweat glands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95EAF4DA-04EE-AF41-B896-3B3CD119CA31}" type="slidenum">
              <a:rPr lang="en-US" sz="1200">
                <a:latin typeface="Times New Roman" charset="0"/>
              </a:rPr>
              <a:pPr/>
              <a:t>27</a:t>
            </a:fld>
            <a:endParaRPr lang="en-US" sz="1200">
              <a:latin typeface="Times New Roman" charset="0"/>
            </a:endParaRPr>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4.10 The Golgi apparatus.</a:t>
            </a:r>
          </a:p>
          <a:p>
            <a:pPr eaLnBrk="1" hangingPunct="1"/>
            <a:r>
              <a:rPr lang="en-US">
                <a:latin typeface="Times New Roman" charset="0"/>
                <a:ea typeface="ＭＳ Ｐゴシック" charset="0"/>
                <a:cs typeface="ＭＳ Ｐゴシック" charset="0"/>
              </a:rPr>
              <a:t>You might tell your students that the Golgi apparatus looks like a stack of pita bread.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Some components of the endomembrane system are able to communicate with others with formation and transfer of small membrane segments called </a:t>
            </a:r>
            <a:r>
              <a:rPr lang="en-US" b="1">
                <a:latin typeface="Times New Roman" charset="0"/>
                <a:ea typeface="ＭＳ Ｐゴシック" charset="0"/>
                <a:cs typeface="ＭＳ Ｐゴシック" charset="0"/>
              </a:rPr>
              <a:t>vesicles</a:t>
            </a:r>
            <a:endParaRPr lang="en-US">
              <a:latin typeface="Times New Roman" charset="0"/>
              <a:ea typeface="ＭＳ Ｐゴシック" charset="0"/>
              <a:cs typeface="ＭＳ Ｐゴシック" charset="0"/>
            </a:endParaRPr>
          </a:p>
          <a:p>
            <a:pPr lvl="1" eaLnBrk="1" hangingPunct="1">
              <a:buFontTx/>
              <a:buChar char="–"/>
            </a:pPr>
            <a:r>
              <a:rPr lang="en-US">
                <a:latin typeface="Times New Roman" charset="0"/>
                <a:ea typeface="ＭＳ Ｐゴシック" charset="0"/>
              </a:rPr>
              <a:t>One important result of communication is the synthesis, storage, and export of molecules </a:t>
            </a:r>
          </a:p>
          <a:p>
            <a:r>
              <a:rPr lang="en-US">
                <a:latin typeface="Times New Roman" charset="0"/>
                <a:ea typeface="ＭＳ Ｐゴシック" charset="0"/>
                <a:cs typeface="ＭＳ Ｐゴシック" charset="0"/>
              </a:rPr>
              <a:t>For the BLAST Animation Vesicle Transport, go to Animation and Video Files.</a:t>
            </a:r>
          </a:p>
          <a:p>
            <a:endParaRPr lang="en-US">
              <a:latin typeface="Times New Roman" charset="0"/>
              <a:ea typeface="ＭＳ Ｐゴシック" charset="0"/>
              <a:cs typeface="ＭＳ Ｐゴシック" charset="0"/>
            </a:endParaRP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D233EE08-20DF-5545-9C47-21CCC6538B68}" type="slidenum">
              <a:rPr lang="en-US" sz="1200">
                <a:latin typeface="Times New Roman" charset="0"/>
              </a:rPr>
              <a:pPr/>
              <a:t>28</a:t>
            </a:fld>
            <a:endParaRPr lang="en-US"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DEBB13AB-407B-2448-B18A-322B4ECABDF9}" type="slidenum">
              <a:rPr lang="en-US" sz="1200">
                <a:latin typeface="Times New Roman" charset="0"/>
              </a:rPr>
              <a:pPr/>
              <a:t>3</a:t>
            </a:fld>
            <a:endParaRPr lang="en-US" sz="1200">
              <a:latin typeface="Times New Roman" charset="0"/>
            </a:endParaRPr>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Some instructors have found that challenging students to come up with analogies for the many eukaryotic organelles is a highly effective teaching method. Students may wish to construct one inclusive analogy between a society or factory and a cell or construct separate analogies for each organelle. As with any analogy, it is important to list the similarities and exceptions.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DCAA382A-A697-CC47-A260-F0B8ACEF13AA}" type="slidenum">
              <a:rPr lang="en-US" sz="1200">
                <a:latin typeface="Times New Roman" charset="0"/>
              </a:rPr>
              <a:pPr/>
              <a:t>4</a:t>
            </a:fld>
            <a:endParaRPr lang="en-US" sz="1200">
              <a:latin typeface="Times New Roman" charset="0"/>
            </a:endParaRPr>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Table 4.23 Eukaryotic Cell Structures and Functions. </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4BD1E36A-A41E-564C-884D-67198AD18F8F}" type="slidenum">
              <a:rPr lang="en-US" sz="1200">
                <a:latin typeface="Times New Roman" charset="0"/>
              </a:rPr>
              <a:pPr/>
              <a:t>5</a:t>
            </a:fld>
            <a:endParaRPr lang="en-US" sz="1200">
              <a:latin typeface="Times New Roman" charset="0"/>
            </a:endParaRPr>
          </a:p>
        </p:txBody>
      </p:sp>
      <p:sp>
        <p:nvSpPr>
          <p:cNvPr id="65538" name="Rectangle 1026"/>
          <p:cNvSpPr>
            <a:spLocks noGrp="1" noRot="1" noChangeAspect="1" noChangeArrowheads="1"/>
          </p:cNvSpPr>
          <p:nvPr>
            <p:ph type="sldImg"/>
          </p:nvPr>
        </p:nvSpPr>
        <p:spPr>
          <a:solidFill>
            <a:srgbClr val="FFFFFF"/>
          </a:solidFill>
          <a:ln/>
        </p:spPr>
      </p:sp>
      <p:sp>
        <p:nvSpPr>
          <p:cNvPr id="65539"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8133A2A1-BAE5-B447-8122-934F19253AE2}" type="slidenum">
              <a:rPr lang="en-US" sz="1200">
                <a:latin typeface="Times New Roman" charset="0"/>
              </a:rPr>
              <a:pPr/>
              <a:t>6</a:t>
            </a:fld>
            <a:endParaRPr lang="en-US" sz="1200">
              <a:latin typeface="Times New Roman" charset="0"/>
            </a:endParaRPr>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The nuclear DNA directs protein synthesis by first transcribing DNA into mRNA. The mRNA reaches the ribosomes, which translate the genetic message into a protein. The entire process of transcription and translation requires enzymes, whose synthesis was also directed by DNA. The endoplasmic reticulum and Golgi apparatus further process the proteins.</a:t>
            </a:r>
          </a:p>
          <a:p>
            <a:pPr eaLnBrk="1" hangingPunct="1"/>
            <a:endParaRPr lang="en-US">
              <a:latin typeface="Times New Roman" charset="0"/>
              <a:ea typeface="ＭＳ Ｐゴシック" charset="0"/>
              <a:cs typeface="ＭＳ Ｐゴシック" charset="0"/>
            </a:endParaRPr>
          </a:p>
          <a:p>
            <a:pPr eaLnBrk="1" hangingPunct="1"/>
            <a:r>
              <a:rPr lang="en-US" b="1">
                <a:latin typeface="Times New Roman" charset="0"/>
                <a:ea typeface="ＭＳ Ｐゴシック" charset="0"/>
                <a:cs typeface="ＭＳ Ｐゴシック" charset="0"/>
              </a:rPr>
              <a:t>Teaching Tips</a:t>
            </a:r>
          </a:p>
          <a:p>
            <a:pPr eaLnBrk="1" hangingPunct="1"/>
            <a:r>
              <a:rPr lang="en-US">
                <a:latin typeface="Times New Roman" charset="0"/>
                <a:ea typeface="ＭＳ Ｐゴシック" charset="0"/>
                <a:cs typeface="ＭＳ Ｐゴシック" charset="0"/>
              </a:rPr>
              <a:t>1. Some instructors have found that challenging students to come up with analogies for the many eukaryotic organelles is a highly effective teaching method. Students may wish to construct one inclusive analogy between a society or factory and a cell or construct separate analogies for each organelle. As with any analogy, it is important to list the similarities and exceptions.</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44E937F3-5DC6-1B43-BAFC-77A4CA3CC62A}" type="slidenum">
              <a:rPr lang="en-US" sz="1200">
                <a:latin typeface="Times New Roman" charset="0"/>
              </a:rPr>
              <a:pPr/>
              <a:t>10</a:t>
            </a:fld>
            <a:endParaRPr lang="en-US" sz="1200">
              <a:latin typeface="Times New Roman" charset="0"/>
            </a:endParaRPr>
          </a:p>
        </p:txBody>
      </p:sp>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xfrm>
            <a:off x="914400" y="43434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The </a:t>
            </a:r>
            <a:r>
              <a:rPr lang="en-US" b="1">
                <a:latin typeface="Times New Roman" charset="0"/>
                <a:ea typeface="ＭＳ Ｐゴシック" charset="0"/>
                <a:cs typeface="ＭＳ Ｐゴシック" charset="0"/>
              </a:rPr>
              <a:t>nucleus</a:t>
            </a:r>
            <a:r>
              <a:rPr lang="en-US">
                <a:latin typeface="Times New Roman" charset="0"/>
                <a:ea typeface="ＭＳ Ｐゴシック" charset="0"/>
                <a:cs typeface="ＭＳ Ｐゴシック" charset="0"/>
              </a:rPr>
              <a:t> controls the cell</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activities and is responsible for inheritance</a:t>
            </a:r>
          </a:p>
          <a:p>
            <a:pPr lvl="1" eaLnBrk="1" hangingPunct="1">
              <a:buFontTx/>
              <a:buChar char="–"/>
            </a:pPr>
            <a:r>
              <a:rPr lang="en-US">
                <a:latin typeface="Times New Roman" charset="0"/>
                <a:ea typeface="ＭＳ Ｐゴシック" charset="0"/>
              </a:rPr>
              <a:t>Inside is a complex of proteins and DNA called </a:t>
            </a:r>
            <a:r>
              <a:rPr lang="en-US" b="1">
                <a:latin typeface="Times New Roman" charset="0"/>
                <a:ea typeface="ＭＳ Ｐゴシック" charset="0"/>
              </a:rPr>
              <a:t>chromatin</a:t>
            </a:r>
            <a:r>
              <a:rPr lang="en-US">
                <a:latin typeface="Times New Roman" charset="0"/>
                <a:ea typeface="ＭＳ Ｐゴシック" charset="0"/>
              </a:rPr>
              <a:t>, which makes up the cell</a:t>
            </a:r>
            <a:r>
              <a:rPr lang="ja-JP" altLang="en-US">
                <a:latin typeface="Times New Roman" charset="0"/>
                <a:ea typeface="ＭＳ Ｐゴシック" charset="0"/>
              </a:rPr>
              <a:t>’</a:t>
            </a:r>
            <a:r>
              <a:rPr lang="en-US" altLang="ja-JP">
                <a:latin typeface="Times New Roman" charset="0"/>
                <a:ea typeface="ＭＳ Ｐゴシック" charset="0"/>
              </a:rPr>
              <a:t>s chromosomes</a:t>
            </a:r>
          </a:p>
          <a:p>
            <a:pPr lvl="1" eaLnBrk="1" hangingPunct="1">
              <a:buFontTx/>
              <a:buChar char="–"/>
            </a:pPr>
            <a:r>
              <a:rPr lang="en-US">
                <a:latin typeface="Times New Roman" charset="0"/>
                <a:ea typeface="ＭＳ Ｐゴシック" charset="0"/>
              </a:rPr>
              <a:t>DNA is copied within the nucleus prior to cell division</a:t>
            </a:r>
          </a:p>
          <a:p>
            <a:pPr eaLnBrk="1" hangingPunct="1"/>
            <a:r>
              <a:rPr lang="en-US">
                <a:latin typeface="Times New Roman" charset="0"/>
                <a:ea typeface="ＭＳ Ｐゴシック" charset="0"/>
                <a:cs typeface="ＭＳ Ｐゴシック" charset="0"/>
              </a:rPr>
              <a:t>The </a:t>
            </a:r>
            <a:r>
              <a:rPr lang="en-US" b="1">
                <a:latin typeface="Times New Roman" charset="0"/>
                <a:ea typeface="ＭＳ Ｐゴシック" charset="0"/>
                <a:cs typeface="ＭＳ Ｐゴシック" charset="0"/>
              </a:rPr>
              <a:t>nuclear envelope</a:t>
            </a:r>
            <a:r>
              <a:rPr lang="en-US">
                <a:latin typeface="Times New Roman" charset="0"/>
                <a:ea typeface="ＭＳ Ｐゴシック" charset="0"/>
                <a:cs typeface="ＭＳ Ｐゴシック" charset="0"/>
              </a:rPr>
              <a:t> is a double membrane with pores that allow material to flow in and out of the nucleus</a:t>
            </a:r>
          </a:p>
          <a:p>
            <a:pPr lvl="1" eaLnBrk="1" hangingPunct="1">
              <a:buFontTx/>
              <a:buChar char="–"/>
            </a:pPr>
            <a:r>
              <a:rPr lang="en-US">
                <a:latin typeface="Times New Roman" charset="0"/>
                <a:ea typeface="ＭＳ Ｐゴシック" charset="0"/>
              </a:rPr>
              <a:t>It is attached to a network of cellular membranes called the endoplasmic reticulum</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CF927D57-06CF-7040-833E-73529338B5AC}" type="slidenum">
              <a:rPr lang="en-US" sz="1200">
                <a:latin typeface="Times New Roman" charset="0"/>
              </a:rPr>
              <a:pPr/>
              <a:t>11</a:t>
            </a:fld>
            <a:endParaRPr lang="en-US" sz="1200">
              <a:latin typeface="Times New Roman" charset="0"/>
            </a:endParaRPr>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Figure 4.6 TEM (left) and diagram (right) of the nucleus.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fld id="{F9026720-C6CC-B64D-9F9F-10AB6A7C2A2C}" type="slidenum">
              <a:rPr lang="en-US" sz="1200">
                <a:latin typeface="Times New Roman" charset="0"/>
              </a:rPr>
              <a:pPr/>
              <a:t>12</a:t>
            </a:fld>
            <a:endParaRPr lang="en-US" sz="1200">
              <a:latin typeface="Times New Roman" charset="0"/>
            </a:endParaRPr>
          </a:p>
        </p:txBody>
      </p:sp>
      <p:sp>
        <p:nvSpPr>
          <p:cNvPr id="76802" name="Rectangle 1026"/>
          <p:cNvSpPr>
            <a:spLocks noGrp="1" noRot="1" noChangeAspect="1" noChangeArrowheads="1" noTextEdit="1"/>
          </p:cNvSpPr>
          <p:nvPr>
            <p:ph type="sldImg"/>
          </p:nvPr>
        </p:nvSpPr>
        <p:spPr>
          <a:ln/>
        </p:spPr>
      </p:sp>
      <p:sp>
        <p:nvSpPr>
          <p:cNvPr id="7680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943271-86CF-1243-B883-BD4E0535D67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103116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43271-86CF-1243-B883-BD4E0535D67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155514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43271-86CF-1243-B883-BD4E0535D67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158240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43271-86CF-1243-B883-BD4E0535D67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160713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943271-86CF-1243-B883-BD4E0535D67B}"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241173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943271-86CF-1243-B883-BD4E0535D67B}"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290784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943271-86CF-1243-B883-BD4E0535D67B}" type="datetimeFigureOut">
              <a:rPr lang="en-US" smtClean="0"/>
              <a:t>5/24/17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318881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943271-86CF-1243-B883-BD4E0535D67B}" type="datetimeFigureOut">
              <a:rPr lang="en-US" smtClean="0"/>
              <a:t>5/24/17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162959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43271-86CF-1243-B883-BD4E0535D67B}" type="datetimeFigureOut">
              <a:rPr lang="en-US" smtClean="0"/>
              <a:t>5/24/17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50419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43271-86CF-1243-B883-BD4E0535D67B}"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285986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43271-86CF-1243-B883-BD4E0535D67B}"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68CE6-9099-EE49-AED5-0FD1ABB45EAF}" type="slidenum">
              <a:rPr lang="en-US" smtClean="0"/>
              <a:t>‹#›</a:t>
            </a:fld>
            <a:endParaRPr lang="en-US"/>
          </a:p>
        </p:txBody>
      </p:sp>
    </p:spTree>
    <p:extLst>
      <p:ext uri="{BB962C8B-B14F-4D97-AF65-F5344CB8AC3E}">
        <p14:creationId xmlns:p14="http://schemas.microsoft.com/office/powerpoint/2010/main" val="39065348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43271-86CF-1243-B883-BD4E0535D67B}" type="datetimeFigureOut">
              <a:rPr lang="en-US" smtClean="0"/>
              <a:t>5/24/17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68CE6-9099-EE49-AED5-0FD1ABB45EAF}" type="slidenum">
              <a:rPr lang="en-US" smtClean="0"/>
              <a:t>‹#›</a:t>
            </a:fld>
            <a:endParaRPr lang="en-US"/>
          </a:p>
        </p:txBody>
      </p:sp>
    </p:spTree>
    <p:extLst>
      <p:ext uri="{BB962C8B-B14F-4D97-AF65-F5344CB8AC3E}">
        <p14:creationId xmlns:p14="http://schemas.microsoft.com/office/powerpoint/2010/main" val="34772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30.png"/><Relationship Id="rId5" Type="http://schemas.openxmlformats.org/officeDocument/2006/relationships/image" Target="../media/image31.jpeg"/><Relationship Id="rId6" Type="http://schemas.openxmlformats.org/officeDocument/2006/relationships/image" Target="../media/image32.emf"/><Relationship Id="rId7"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35.emf"/><Relationship Id="rId5" Type="http://schemas.openxmlformats.org/officeDocument/2006/relationships/image" Target="../media/image36.jpe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82563" y="192088"/>
            <a:ext cx="8534400" cy="914400"/>
          </a:xfrm>
        </p:spPr>
        <p:txBody>
          <a:bodyPr>
            <a:normAutofit fontScale="90000"/>
          </a:bodyPr>
          <a:lstStyle/>
          <a:p>
            <a:pPr marL="574675" indent="-574675" eaLnBrk="1" hangingPunct="1"/>
            <a:r>
              <a:rPr lang="en-US" sz="3200">
                <a:latin typeface="Times New Roman" charset="0"/>
              </a:rPr>
              <a:t>4.4 Eukaryotic cells are partitioned into functional compartments</a:t>
            </a:r>
          </a:p>
        </p:txBody>
      </p:sp>
      <p:sp>
        <p:nvSpPr>
          <p:cNvPr id="56322" name="Rectangle 3"/>
          <p:cNvSpPr>
            <a:spLocks noGrp="1" noChangeArrowheads="1"/>
          </p:cNvSpPr>
          <p:nvPr>
            <p:ph type="body" idx="1"/>
          </p:nvPr>
        </p:nvSpPr>
        <p:spPr>
          <a:xfrm>
            <a:off x="158750" y="1301750"/>
            <a:ext cx="8534400" cy="2792413"/>
          </a:xfrm>
        </p:spPr>
        <p:txBody>
          <a:bodyPr>
            <a:normAutofit lnSpcReduction="10000"/>
          </a:bodyPr>
          <a:lstStyle/>
          <a:p>
            <a:pPr eaLnBrk="1" hangingPunct="1"/>
            <a:r>
              <a:rPr lang="en-US">
                <a:latin typeface="Tahoma" charset="0"/>
              </a:rPr>
              <a:t>Membranes within a eukaryotic cell partition the cell into compartments, areas where cellular metabolism occurs</a:t>
            </a:r>
          </a:p>
          <a:p>
            <a:pPr lvl="1" eaLnBrk="1" hangingPunct="1">
              <a:buFontTx/>
              <a:buChar char="–"/>
            </a:pPr>
            <a:r>
              <a:rPr lang="en-US">
                <a:latin typeface="Tahoma" charset="0"/>
                <a:ea typeface="Arial" charset="0"/>
                <a:cs typeface="Arial" charset="0"/>
              </a:rPr>
              <a:t>Each compartment is fluid-filled and maintains conditions that favor particular metabolic processes and activities</a:t>
            </a:r>
          </a:p>
        </p:txBody>
      </p:sp>
      <p:sp>
        <p:nvSpPr>
          <p:cNvPr id="56323"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33577841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59"/>
          <p:cNvGrpSpPr>
            <a:grpSpLocks/>
          </p:cNvGrpSpPr>
          <p:nvPr/>
        </p:nvGrpSpPr>
        <p:grpSpPr bwMode="auto">
          <a:xfrm>
            <a:off x="3479800" y="4097338"/>
            <a:ext cx="5664200" cy="2740025"/>
            <a:chOff x="1528" y="2581"/>
            <a:chExt cx="3568" cy="1726"/>
          </a:xfrm>
        </p:grpSpPr>
        <p:pic>
          <p:nvPicPr>
            <p:cNvPr id="71687" name="Picture 43" descr="05_10a"/>
            <p:cNvPicPr>
              <a:picLocks noChangeAspect="1" noChangeArrowheads="1"/>
            </p:cNvPicPr>
            <p:nvPr/>
          </p:nvPicPr>
          <p:blipFill>
            <a:blip r:embed="rId4">
              <a:extLst>
                <a:ext uri="{28A0092B-C50C-407E-A947-70E740481C1C}">
                  <a14:useLocalDpi xmlns:a14="http://schemas.microsoft.com/office/drawing/2010/main" val="0"/>
                </a:ext>
              </a:extLst>
            </a:blip>
            <a:srcRect t="14999" r="22501" b="31500"/>
            <a:stretch>
              <a:fillRect/>
            </a:stretch>
          </p:blipFill>
          <p:spPr bwMode="auto">
            <a:xfrm>
              <a:off x="1528" y="2581"/>
              <a:ext cx="3196" cy="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Rectangle 44"/>
            <p:cNvSpPr>
              <a:spLocks noChangeArrowheads="1"/>
            </p:cNvSpPr>
            <p:nvPr/>
          </p:nvSpPr>
          <p:spPr bwMode="auto">
            <a:xfrm>
              <a:off x="2573" y="3022"/>
              <a:ext cx="45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600" b="1">
                  <a:solidFill>
                    <a:srgbClr val="000000"/>
                  </a:solidFill>
                </a:rPr>
                <a:t>nuclear</a:t>
              </a:r>
            </a:p>
            <a:p>
              <a:pPr eaLnBrk="1" hangingPunct="1">
                <a:lnSpc>
                  <a:spcPct val="85000"/>
                </a:lnSpc>
              </a:pPr>
              <a:r>
                <a:rPr lang="en-US" sz="1600" b="1">
                  <a:solidFill>
                    <a:srgbClr val="000000"/>
                  </a:solidFill>
                </a:rPr>
                <a:t>pores</a:t>
              </a:r>
              <a:endParaRPr lang="en-US" sz="1600" b="1"/>
            </a:p>
          </p:txBody>
        </p:sp>
        <p:sp>
          <p:nvSpPr>
            <p:cNvPr id="71689" name="Rectangle 45"/>
            <p:cNvSpPr>
              <a:spLocks noChangeArrowheads="1"/>
            </p:cNvSpPr>
            <p:nvPr/>
          </p:nvSpPr>
          <p:spPr bwMode="auto">
            <a:xfrm>
              <a:off x="4590" y="3320"/>
              <a:ext cx="45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600" b="1">
                  <a:solidFill>
                    <a:srgbClr val="000000"/>
                  </a:solidFill>
                </a:rPr>
                <a:t>nuclear</a:t>
              </a:r>
            </a:p>
            <a:p>
              <a:pPr eaLnBrk="1" hangingPunct="1">
                <a:lnSpc>
                  <a:spcPct val="85000"/>
                </a:lnSpc>
              </a:pPr>
              <a:r>
                <a:rPr lang="en-US" sz="1600" b="1">
                  <a:solidFill>
                    <a:srgbClr val="000000"/>
                  </a:solidFill>
                </a:rPr>
                <a:t>pore</a:t>
              </a:r>
              <a:endParaRPr lang="en-US" sz="1600" b="1"/>
            </a:p>
          </p:txBody>
        </p:sp>
        <p:sp>
          <p:nvSpPr>
            <p:cNvPr id="71690" name="Rectangle 46"/>
            <p:cNvSpPr>
              <a:spLocks noChangeArrowheads="1"/>
            </p:cNvSpPr>
            <p:nvPr/>
          </p:nvSpPr>
          <p:spPr bwMode="auto">
            <a:xfrm>
              <a:off x="4050" y="4124"/>
              <a:ext cx="104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600" b="1">
                  <a:solidFill>
                    <a:srgbClr val="000000"/>
                  </a:solidFill>
                </a:rPr>
                <a:t>nuclear envelope</a:t>
              </a:r>
              <a:endParaRPr lang="en-US" sz="1600" b="1"/>
            </a:p>
          </p:txBody>
        </p:sp>
        <p:sp>
          <p:nvSpPr>
            <p:cNvPr id="71691" name="Rectangle 48"/>
            <p:cNvSpPr>
              <a:spLocks noChangeArrowheads="1"/>
            </p:cNvSpPr>
            <p:nvPr/>
          </p:nvSpPr>
          <p:spPr bwMode="auto">
            <a:xfrm>
              <a:off x="2385" y="3968"/>
              <a:ext cx="5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600" b="1">
                  <a:solidFill>
                    <a:srgbClr val="000000"/>
                  </a:solidFill>
                </a:rPr>
                <a:t>nucleolus</a:t>
              </a:r>
              <a:endParaRPr lang="en-US" sz="1600" b="1"/>
            </a:p>
          </p:txBody>
        </p:sp>
        <p:sp>
          <p:nvSpPr>
            <p:cNvPr id="71692" name="Freeform 49"/>
            <p:cNvSpPr>
              <a:spLocks/>
            </p:cNvSpPr>
            <p:nvPr/>
          </p:nvSpPr>
          <p:spPr bwMode="auto">
            <a:xfrm>
              <a:off x="3048" y="3103"/>
              <a:ext cx="239" cy="335"/>
            </a:xfrm>
            <a:custGeom>
              <a:avLst/>
              <a:gdLst>
                <a:gd name="T0" fmla="*/ 131 w 264"/>
                <a:gd name="T1" fmla="*/ 249 h 352"/>
                <a:gd name="T2" fmla="*/ 0 w 264"/>
                <a:gd name="T3" fmla="*/ 0 h 352"/>
                <a:gd name="T4" fmla="*/ 64 w 264"/>
                <a:gd name="T5" fmla="*/ 221 h 352"/>
                <a:gd name="T6" fmla="*/ 0 60000 65536"/>
                <a:gd name="T7" fmla="*/ 0 60000 65536"/>
                <a:gd name="T8" fmla="*/ 0 60000 65536"/>
                <a:gd name="T9" fmla="*/ 0 w 264"/>
                <a:gd name="T10" fmla="*/ 0 h 352"/>
                <a:gd name="T11" fmla="*/ 264 w 264"/>
                <a:gd name="T12" fmla="*/ 352 h 352"/>
              </a:gdLst>
              <a:ahLst/>
              <a:cxnLst>
                <a:cxn ang="T6">
                  <a:pos x="T0" y="T1"/>
                </a:cxn>
                <a:cxn ang="T7">
                  <a:pos x="T2" y="T3"/>
                </a:cxn>
                <a:cxn ang="T8">
                  <a:pos x="T4" y="T5"/>
                </a:cxn>
              </a:cxnLst>
              <a:rect l="T9" t="T10" r="T11" b="T12"/>
              <a:pathLst>
                <a:path w="264" h="352">
                  <a:moveTo>
                    <a:pt x="264" y="352"/>
                  </a:moveTo>
                  <a:lnTo>
                    <a:pt x="0" y="0"/>
                  </a:lnTo>
                  <a:lnTo>
                    <a:pt x="128" y="31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3" name="Line 50"/>
            <p:cNvSpPr>
              <a:spLocks noChangeShapeType="1"/>
            </p:cNvSpPr>
            <p:nvPr/>
          </p:nvSpPr>
          <p:spPr bwMode="auto">
            <a:xfrm flipH="1">
              <a:off x="2821" y="3637"/>
              <a:ext cx="691" cy="29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4" name="Line 51"/>
            <p:cNvSpPr>
              <a:spLocks noChangeShapeType="1"/>
            </p:cNvSpPr>
            <p:nvPr/>
          </p:nvSpPr>
          <p:spPr bwMode="auto">
            <a:xfrm flipH="1" flipV="1">
              <a:off x="3862" y="4104"/>
              <a:ext cx="186" cy="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5" name="Line 52"/>
            <p:cNvSpPr>
              <a:spLocks noChangeShapeType="1"/>
            </p:cNvSpPr>
            <p:nvPr/>
          </p:nvSpPr>
          <p:spPr bwMode="auto">
            <a:xfrm>
              <a:off x="4309" y="3129"/>
              <a:ext cx="292" cy="1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6" name="Line 53"/>
            <p:cNvSpPr>
              <a:spLocks noChangeShapeType="1"/>
            </p:cNvSpPr>
            <p:nvPr/>
          </p:nvSpPr>
          <p:spPr bwMode="auto">
            <a:xfrm flipH="1">
              <a:off x="4133" y="3974"/>
              <a:ext cx="247" cy="1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7" name="Oval 55"/>
            <p:cNvSpPr>
              <a:spLocks noChangeArrowheads="1"/>
            </p:cNvSpPr>
            <p:nvPr/>
          </p:nvSpPr>
          <p:spPr bwMode="auto">
            <a:xfrm>
              <a:off x="1608" y="4084"/>
              <a:ext cx="215" cy="21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 name="Group 40"/>
          <p:cNvGrpSpPr>
            <a:grpSpLocks/>
          </p:cNvGrpSpPr>
          <p:nvPr/>
        </p:nvGrpSpPr>
        <p:grpSpPr bwMode="auto">
          <a:xfrm>
            <a:off x="5219700" y="295275"/>
            <a:ext cx="3556000" cy="2892425"/>
            <a:chOff x="3520" y="218"/>
            <a:chExt cx="2240" cy="1822"/>
          </a:xfrm>
          <a:effectLst>
            <a:outerShdw blurRad="50800" dist="38100" dir="5400000">
              <a:srgbClr val="000000">
                <a:alpha val="43000"/>
              </a:srgbClr>
            </a:outerShdw>
          </a:effectLst>
        </p:grpSpPr>
        <p:pic>
          <p:nvPicPr>
            <p:cNvPr id="277529" name="Picture 25" descr="05_11"/>
            <p:cNvPicPr>
              <a:picLocks noChangeAspect="1" noChangeArrowheads="1"/>
            </p:cNvPicPr>
            <p:nvPr/>
          </p:nvPicPr>
          <p:blipFill>
            <a:blip r:embed="rId5"/>
            <a:srcRect r="7875"/>
            <a:stretch>
              <a:fillRect/>
            </a:stretch>
          </p:blipFill>
          <p:spPr bwMode="auto">
            <a:xfrm>
              <a:off x="3522" y="218"/>
              <a:ext cx="2238" cy="1822"/>
            </a:xfrm>
            <a:prstGeom prst="rect">
              <a:avLst/>
            </a:prstGeom>
            <a:noFill/>
            <a:ln w="9525">
              <a:noFill/>
              <a:miter lim="800000"/>
              <a:headEnd/>
              <a:tailEnd/>
            </a:ln>
            <a:effectLst/>
          </p:spPr>
        </p:pic>
        <p:sp>
          <p:nvSpPr>
            <p:cNvPr id="277530" name="Rectangle 26"/>
            <p:cNvSpPr>
              <a:spLocks noChangeArrowheads="1"/>
            </p:cNvSpPr>
            <p:nvPr/>
          </p:nvSpPr>
          <p:spPr bwMode="auto">
            <a:xfrm>
              <a:off x="4167" y="1342"/>
              <a:ext cx="924" cy="154"/>
            </a:xfrm>
            <a:prstGeom prst="rect">
              <a:avLst/>
            </a:prstGeom>
            <a:noFill/>
            <a:ln w="9525">
              <a:noFill/>
              <a:miter lim="800000"/>
              <a:headEnd/>
              <a:tailEnd/>
            </a:ln>
          </p:spPr>
          <p:txBody>
            <a:bodyPr wrap="none" lIns="0" tIns="0" rIns="0" bIns="0">
              <a:spAutoFit/>
            </a:bodyPr>
            <a:lstStyle/>
            <a:p>
              <a:pPr algn="l" eaLnBrk="1" hangingPunct="1">
                <a:defRPr/>
              </a:pPr>
              <a:r>
                <a:rPr lang="en-US" sz="1600" b="1">
                  <a:solidFill>
                    <a:srgbClr val="000000"/>
                  </a:solidFill>
                  <a:latin typeface="Arial" pitchFamily="-108" charset="0"/>
                  <a:ea typeface="+mn-ea"/>
                  <a:cs typeface="+mn-cs"/>
                </a:rPr>
                <a:t>histone protein</a:t>
              </a:r>
              <a:endParaRPr lang="en-US" sz="1600" b="1">
                <a:latin typeface="Arial" pitchFamily="-108" charset="0"/>
                <a:ea typeface="+mn-ea"/>
                <a:cs typeface="+mn-cs"/>
              </a:endParaRPr>
            </a:p>
          </p:txBody>
        </p:sp>
        <p:sp>
          <p:nvSpPr>
            <p:cNvPr id="277531" name="Rectangle 27"/>
            <p:cNvSpPr>
              <a:spLocks noChangeArrowheads="1"/>
            </p:cNvSpPr>
            <p:nvPr/>
          </p:nvSpPr>
          <p:spPr bwMode="auto">
            <a:xfrm>
              <a:off x="4819" y="912"/>
              <a:ext cx="904" cy="173"/>
            </a:xfrm>
            <a:prstGeom prst="rect">
              <a:avLst/>
            </a:prstGeom>
            <a:noFill/>
            <a:ln w="9525">
              <a:noFill/>
              <a:miter lim="800000"/>
              <a:headEnd/>
              <a:tailEnd/>
            </a:ln>
          </p:spPr>
          <p:txBody>
            <a:bodyPr wrap="none" lIns="0" tIns="0" rIns="0" bIns="0">
              <a:spAutoFit/>
            </a:bodyPr>
            <a:lstStyle/>
            <a:p>
              <a:pPr eaLnBrk="1" hangingPunct="1">
                <a:defRPr/>
              </a:pPr>
              <a:r>
                <a:rPr lang="en-US" sz="1800" b="1">
                  <a:solidFill>
                    <a:srgbClr val="000000"/>
                  </a:solidFill>
                  <a:latin typeface="Arial" pitchFamily="-108" charset="0"/>
                  <a:ea typeface="+mn-ea"/>
                  <a:cs typeface="+mn-cs"/>
                </a:rPr>
                <a:t>chromosome</a:t>
              </a:r>
              <a:endParaRPr lang="en-US" sz="1800" b="1">
                <a:latin typeface="Arial" pitchFamily="-108" charset="0"/>
                <a:ea typeface="+mn-ea"/>
                <a:cs typeface="+mn-cs"/>
              </a:endParaRPr>
            </a:p>
          </p:txBody>
        </p:sp>
        <p:sp>
          <p:nvSpPr>
            <p:cNvPr id="277532" name="Rectangle 28"/>
            <p:cNvSpPr>
              <a:spLocks noChangeArrowheads="1"/>
            </p:cNvSpPr>
            <p:nvPr/>
          </p:nvSpPr>
          <p:spPr bwMode="auto">
            <a:xfrm>
              <a:off x="3520" y="430"/>
              <a:ext cx="312" cy="173"/>
            </a:xfrm>
            <a:prstGeom prst="rect">
              <a:avLst/>
            </a:prstGeom>
            <a:noFill/>
            <a:ln w="9525">
              <a:noFill/>
              <a:miter lim="800000"/>
              <a:headEnd/>
              <a:tailEnd/>
            </a:ln>
          </p:spPr>
          <p:txBody>
            <a:bodyPr wrap="none" lIns="0" tIns="0" rIns="0" bIns="0">
              <a:spAutoFit/>
            </a:bodyPr>
            <a:lstStyle/>
            <a:p>
              <a:pPr eaLnBrk="1" hangingPunct="1">
                <a:defRPr/>
              </a:pPr>
              <a:r>
                <a:rPr lang="en-US" sz="1800" b="1">
                  <a:solidFill>
                    <a:srgbClr val="000000"/>
                  </a:solidFill>
                  <a:latin typeface="Arial" pitchFamily="-108" charset="0"/>
                  <a:ea typeface="+mn-ea"/>
                  <a:cs typeface="+mn-cs"/>
                </a:rPr>
                <a:t>DNA</a:t>
              </a:r>
              <a:endParaRPr lang="en-US" sz="1400" b="1">
                <a:latin typeface="Arial" pitchFamily="-108" charset="0"/>
                <a:ea typeface="+mn-ea"/>
                <a:cs typeface="+mn-cs"/>
              </a:endParaRPr>
            </a:p>
          </p:txBody>
        </p:sp>
        <p:sp>
          <p:nvSpPr>
            <p:cNvPr id="277533" name="Line 29"/>
            <p:cNvSpPr>
              <a:spLocks noChangeShapeType="1"/>
            </p:cNvSpPr>
            <p:nvPr/>
          </p:nvSpPr>
          <p:spPr bwMode="auto">
            <a:xfrm flipH="1">
              <a:off x="3838" y="1422"/>
              <a:ext cx="315" cy="1"/>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277534" name="Line 30"/>
            <p:cNvSpPr>
              <a:spLocks noChangeShapeType="1"/>
            </p:cNvSpPr>
            <p:nvPr/>
          </p:nvSpPr>
          <p:spPr bwMode="auto">
            <a:xfrm flipH="1">
              <a:off x="3849" y="519"/>
              <a:ext cx="223" cy="0"/>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277535" name="Line 31"/>
            <p:cNvSpPr>
              <a:spLocks noChangeShapeType="1"/>
            </p:cNvSpPr>
            <p:nvPr/>
          </p:nvSpPr>
          <p:spPr bwMode="auto">
            <a:xfrm>
              <a:off x="5138" y="311"/>
              <a:ext cx="90" cy="96"/>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grpSp>
      <p:sp>
        <p:nvSpPr>
          <p:cNvPr id="71683" name="Rectangle 3" descr="Rectangle: Click to edit Master text styles&#10;Second level&#10;Third level&#10;Fourth level&#10;Fifth level"/>
          <p:cNvSpPr>
            <a:spLocks noGrp="1" noChangeArrowheads="1"/>
          </p:cNvSpPr>
          <p:nvPr>
            <p:ph type="body" idx="1"/>
          </p:nvPr>
        </p:nvSpPr>
        <p:spPr>
          <a:xfrm>
            <a:off x="215900" y="838200"/>
            <a:ext cx="7788275" cy="3602038"/>
          </a:xfrm>
        </p:spPr>
        <p:txBody>
          <a:bodyPr/>
          <a:lstStyle/>
          <a:p>
            <a:pPr eaLnBrk="1" hangingPunct="1"/>
            <a:r>
              <a:rPr lang="en-US" sz="3200">
                <a:latin typeface="Tahoma" charset="0"/>
              </a:rPr>
              <a:t>Function</a:t>
            </a:r>
          </a:p>
          <a:p>
            <a:pPr lvl="1" eaLnBrk="1" hangingPunct="1"/>
            <a:r>
              <a:rPr lang="en-US" sz="3000">
                <a:latin typeface="Tahoma" charset="0"/>
                <a:ea typeface="Arial" charset="0"/>
                <a:cs typeface="Arial" charset="0"/>
              </a:rPr>
              <a:t>protects </a:t>
            </a:r>
            <a:r>
              <a:rPr lang="en-US" sz="3000" u="sng">
                <a:solidFill>
                  <a:srgbClr val="CC0000"/>
                </a:solidFill>
                <a:latin typeface="Tahoma" charset="0"/>
                <a:ea typeface="Arial" charset="0"/>
                <a:cs typeface="Arial" charset="0"/>
              </a:rPr>
              <a:t>DNA</a:t>
            </a:r>
            <a:endParaRPr lang="en-US" sz="3000">
              <a:latin typeface="Tahoma" charset="0"/>
              <a:ea typeface="Arial" charset="0"/>
              <a:cs typeface="Arial" charset="0"/>
            </a:endParaRPr>
          </a:p>
          <a:p>
            <a:pPr eaLnBrk="1" hangingPunct="1"/>
            <a:r>
              <a:rPr lang="en-US">
                <a:latin typeface="Tahoma" charset="0"/>
              </a:rPr>
              <a:t>Structure</a:t>
            </a:r>
          </a:p>
          <a:p>
            <a:pPr lvl="1" eaLnBrk="1" hangingPunct="1"/>
            <a:r>
              <a:rPr lang="en-US" u="sng">
                <a:solidFill>
                  <a:srgbClr val="CC0000"/>
                </a:solidFill>
                <a:latin typeface="Tahoma" charset="0"/>
                <a:ea typeface="Arial" charset="0"/>
                <a:cs typeface="Arial" charset="0"/>
              </a:rPr>
              <a:t>nuclear envelope</a:t>
            </a:r>
          </a:p>
          <a:p>
            <a:pPr marL="1085850" lvl="2" eaLnBrk="1" hangingPunct="1"/>
            <a:r>
              <a:rPr lang="en-US" sz="2800">
                <a:latin typeface="Tahoma" charset="0"/>
                <a:ea typeface="Arial" charset="0"/>
                <a:cs typeface="Arial" charset="0"/>
              </a:rPr>
              <a:t>double membrane</a:t>
            </a:r>
          </a:p>
          <a:p>
            <a:pPr marL="1085850" lvl="2" eaLnBrk="1" hangingPunct="1"/>
            <a:r>
              <a:rPr lang="en-US" sz="2800">
                <a:latin typeface="Tahoma" charset="0"/>
                <a:ea typeface="Arial" charset="0"/>
                <a:cs typeface="Arial" charset="0"/>
              </a:rPr>
              <a:t>membrane fused in spots to create </a:t>
            </a:r>
            <a:r>
              <a:rPr lang="en-US" sz="2800" u="sng">
                <a:solidFill>
                  <a:srgbClr val="CC0000"/>
                </a:solidFill>
                <a:latin typeface="Tahoma" charset="0"/>
                <a:ea typeface="Arial" charset="0"/>
                <a:cs typeface="Arial" charset="0"/>
              </a:rPr>
              <a:t>pores</a:t>
            </a:r>
            <a:r>
              <a:rPr lang="en-US" sz="2800">
                <a:latin typeface="Tahoma" charset="0"/>
                <a:ea typeface="Arial" charset="0"/>
                <a:cs typeface="Arial" charset="0"/>
              </a:rPr>
              <a:t> </a:t>
            </a:r>
          </a:p>
        </p:txBody>
      </p:sp>
      <p:sp>
        <p:nvSpPr>
          <p:cNvPr id="71684" name="Rectangle 2"/>
          <p:cNvSpPr>
            <a:spLocks noGrp="1" noChangeArrowheads="1"/>
          </p:cNvSpPr>
          <p:nvPr>
            <p:ph type="title"/>
          </p:nvPr>
        </p:nvSpPr>
        <p:spPr>
          <a:xfrm>
            <a:off x="0" y="0"/>
            <a:ext cx="3568700" cy="1143000"/>
          </a:xfrm>
        </p:spPr>
        <p:txBody>
          <a:bodyPr/>
          <a:lstStyle/>
          <a:p>
            <a:pPr eaLnBrk="1" hangingPunct="1"/>
            <a:r>
              <a:rPr lang="en-US">
                <a:latin typeface="Times New Roman" charset="0"/>
              </a:rPr>
              <a:t>Nucleus</a:t>
            </a:r>
          </a:p>
        </p:txBody>
      </p:sp>
      <p:pic>
        <p:nvPicPr>
          <p:cNvPr id="277564" name="Picture 60" descr="pengui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65" name="AutoShape 61"/>
          <p:cNvSpPr>
            <a:spLocks noChangeArrowheads="1"/>
          </p:cNvSpPr>
          <p:nvPr/>
        </p:nvSpPr>
        <p:spPr bwMode="auto">
          <a:xfrm flipH="1">
            <a:off x="1382713" y="5299075"/>
            <a:ext cx="2147887" cy="1457325"/>
          </a:xfrm>
          <a:prstGeom prst="wedgeEllipseCallout">
            <a:avLst>
              <a:gd name="adj1" fmla="val 68917"/>
              <a:gd name="adj2" fmla="val -7847"/>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What kind of </a:t>
            </a:r>
            <a:br>
              <a:rPr lang="en-US" sz="1800" b="1">
                <a:solidFill>
                  <a:srgbClr val="0F116A"/>
                </a:solidFill>
                <a:latin typeface="Comic Sans MS" charset="0"/>
              </a:rPr>
            </a:br>
            <a:r>
              <a:rPr lang="en-US" sz="1800" b="1">
                <a:solidFill>
                  <a:srgbClr val="0F116A"/>
                </a:solidFill>
                <a:latin typeface="Comic Sans MS" charset="0"/>
              </a:rPr>
              <a:t>molecules need to </a:t>
            </a:r>
            <a:br>
              <a:rPr lang="en-US" sz="1800" b="1">
                <a:solidFill>
                  <a:srgbClr val="0F116A"/>
                </a:solidFill>
                <a:latin typeface="Comic Sans MS" charset="0"/>
              </a:rPr>
            </a:br>
            <a:r>
              <a:rPr lang="en-US" sz="1800" b="1">
                <a:solidFill>
                  <a:srgbClr val="0F116A"/>
                </a:solidFill>
                <a:latin typeface="Comic Sans MS" charset="0"/>
              </a:rPr>
              <a:t>pass through? </a:t>
            </a:r>
          </a:p>
        </p:txBody>
      </p:sp>
    </p:spTree>
    <p:extLst>
      <p:ext uri="{BB962C8B-B14F-4D97-AF65-F5344CB8AC3E}">
        <p14:creationId xmlns:p14="http://schemas.microsoft.com/office/powerpoint/2010/main" val="1441202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7564"/>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277565"/>
                                        </p:tgtEl>
                                        <p:attrNameLst>
                                          <p:attrName>style.visibility</p:attrName>
                                        </p:attrNameLst>
                                      </p:cBhvr>
                                      <p:to>
                                        <p:strVal val="visible"/>
                                      </p:to>
                                    </p:set>
                                    <p:animEffect transition="in" filter="wipe(down)">
                                      <p:cBhvr>
                                        <p:cTn id="10" dur="500"/>
                                        <p:tgtEl>
                                          <p:spTgt spid="277565"/>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6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7" descr="04_06Nucleu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296988"/>
            <a:ext cx="8548687"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Text Box 8"/>
          <p:cNvSpPr txBox="1">
            <a:spLocks noChangeArrowheads="1"/>
          </p:cNvSpPr>
          <p:nvPr/>
        </p:nvSpPr>
        <p:spPr bwMode="auto">
          <a:xfrm>
            <a:off x="3530600" y="1303338"/>
            <a:ext cx="29591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b="1"/>
              <a:t>Two membranes of</a:t>
            </a:r>
          </a:p>
          <a:p>
            <a:pPr algn="ctr">
              <a:lnSpc>
                <a:spcPct val="90000"/>
              </a:lnSpc>
            </a:pPr>
            <a:r>
              <a:rPr lang="en-US" b="1"/>
              <a:t>nuclear envelope</a:t>
            </a:r>
          </a:p>
        </p:txBody>
      </p:sp>
      <p:sp>
        <p:nvSpPr>
          <p:cNvPr id="73731" name="Text Box 9"/>
          <p:cNvSpPr txBox="1">
            <a:spLocks noChangeArrowheads="1"/>
          </p:cNvSpPr>
          <p:nvPr/>
        </p:nvSpPr>
        <p:spPr bwMode="auto">
          <a:xfrm>
            <a:off x="7265988" y="1503363"/>
            <a:ext cx="1343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Nucleus</a:t>
            </a:r>
          </a:p>
        </p:txBody>
      </p:sp>
      <p:sp>
        <p:nvSpPr>
          <p:cNvPr id="73732" name="Text Box 10"/>
          <p:cNvSpPr txBox="1">
            <a:spLocks noChangeArrowheads="1"/>
          </p:cNvSpPr>
          <p:nvPr/>
        </p:nvSpPr>
        <p:spPr bwMode="auto">
          <a:xfrm>
            <a:off x="4111625" y="2178050"/>
            <a:ext cx="14795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Nucleolus</a:t>
            </a:r>
          </a:p>
        </p:txBody>
      </p:sp>
      <p:sp>
        <p:nvSpPr>
          <p:cNvPr id="73733" name="Text Box 11"/>
          <p:cNvSpPr txBox="1">
            <a:spLocks noChangeArrowheads="1"/>
          </p:cNvSpPr>
          <p:nvPr/>
        </p:nvSpPr>
        <p:spPr bwMode="auto">
          <a:xfrm>
            <a:off x="4081463" y="2670175"/>
            <a:ext cx="15621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Chromatin</a:t>
            </a:r>
          </a:p>
        </p:txBody>
      </p:sp>
      <p:sp>
        <p:nvSpPr>
          <p:cNvPr id="73734" name="Text Box 12"/>
          <p:cNvSpPr txBox="1">
            <a:spLocks noChangeArrowheads="1"/>
          </p:cNvSpPr>
          <p:nvPr/>
        </p:nvSpPr>
        <p:spPr bwMode="auto">
          <a:xfrm>
            <a:off x="4402138" y="3268663"/>
            <a:ext cx="1343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Pore</a:t>
            </a:r>
          </a:p>
        </p:txBody>
      </p:sp>
      <p:sp>
        <p:nvSpPr>
          <p:cNvPr id="73735" name="Text Box 13"/>
          <p:cNvSpPr txBox="1">
            <a:spLocks noChangeArrowheads="1"/>
          </p:cNvSpPr>
          <p:nvPr/>
        </p:nvSpPr>
        <p:spPr bwMode="auto">
          <a:xfrm>
            <a:off x="3778250" y="4527550"/>
            <a:ext cx="21812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Endoplasmic</a:t>
            </a:r>
          </a:p>
          <a:p>
            <a:pPr algn="l">
              <a:lnSpc>
                <a:spcPct val="90000"/>
              </a:lnSpc>
            </a:pPr>
            <a:r>
              <a:rPr lang="en-US" b="1"/>
              <a:t>reticulum</a:t>
            </a:r>
          </a:p>
        </p:txBody>
      </p:sp>
      <p:sp>
        <p:nvSpPr>
          <p:cNvPr id="73736" name="Text Box 14"/>
          <p:cNvSpPr txBox="1">
            <a:spLocks noChangeArrowheads="1"/>
          </p:cNvSpPr>
          <p:nvPr/>
        </p:nvSpPr>
        <p:spPr bwMode="auto">
          <a:xfrm>
            <a:off x="6862763" y="5105400"/>
            <a:ext cx="17748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Ribosomes</a:t>
            </a:r>
          </a:p>
        </p:txBody>
      </p:sp>
      <p:sp>
        <p:nvSpPr>
          <p:cNvPr id="73737" name="Line 15"/>
          <p:cNvSpPr>
            <a:spLocks noChangeShapeType="1"/>
          </p:cNvSpPr>
          <p:nvPr/>
        </p:nvSpPr>
        <p:spPr bwMode="auto">
          <a:xfrm flipV="1">
            <a:off x="2708275" y="1489075"/>
            <a:ext cx="869950" cy="533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8" name="Line 16"/>
          <p:cNvSpPr>
            <a:spLocks noChangeShapeType="1"/>
          </p:cNvSpPr>
          <p:nvPr/>
        </p:nvSpPr>
        <p:spPr bwMode="auto">
          <a:xfrm flipV="1">
            <a:off x="2289175" y="2346325"/>
            <a:ext cx="1736725" cy="384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9" name="Line 17"/>
          <p:cNvSpPr>
            <a:spLocks noChangeShapeType="1"/>
          </p:cNvSpPr>
          <p:nvPr/>
        </p:nvSpPr>
        <p:spPr bwMode="auto">
          <a:xfrm flipV="1">
            <a:off x="2886075" y="2835275"/>
            <a:ext cx="1117600" cy="60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0" name="Line 18"/>
          <p:cNvSpPr>
            <a:spLocks noChangeShapeType="1"/>
          </p:cNvSpPr>
          <p:nvPr/>
        </p:nvSpPr>
        <p:spPr bwMode="auto">
          <a:xfrm>
            <a:off x="3127375" y="3155950"/>
            <a:ext cx="1235075" cy="298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1" name="Line 19"/>
          <p:cNvSpPr>
            <a:spLocks noChangeShapeType="1"/>
          </p:cNvSpPr>
          <p:nvPr/>
        </p:nvSpPr>
        <p:spPr bwMode="auto">
          <a:xfrm flipV="1">
            <a:off x="5149850" y="3251200"/>
            <a:ext cx="955675"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2" name="Line 20"/>
          <p:cNvSpPr>
            <a:spLocks noChangeShapeType="1"/>
          </p:cNvSpPr>
          <p:nvPr/>
        </p:nvSpPr>
        <p:spPr bwMode="auto">
          <a:xfrm>
            <a:off x="5654675" y="2851150"/>
            <a:ext cx="831850" cy="520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3" name="Line 21"/>
          <p:cNvSpPr>
            <a:spLocks noChangeShapeType="1"/>
          </p:cNvSpPr>
          <p:nvPr/>
        </p:nvSpPr>
        <p:spPr bwMode="auto">
          <a:xfrm>
            <a:off x="5616575" y="2352675"/>
            <a:ext cx="1466850" cy="733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4" name="Line 22"/>
          <p:cNvSpPr>
            <a:spLocks noChangeShapeType="1"/>
          </p:cNvSpPr>
          <p:nvPr/>
        </p:nvSpPr>
        <p:spPr bwMode="auto">
          <a:xfrm>
            <a:off x="6518275" y="1479550"/>
            <a:ext cx="628650" cy="7048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5" name="Line 23"/>
          <p:cNvSpPr>
            <a:spLocks noChangeShapeType="1"/>
          </p:cNvSpPr>
          <p:nvPr/>
        </p:nvSpPr>
        <p:spPr bwMode="auto">
          <a:xfrm>
            <a:off x="7800975" y="1825625"/>
            <a:ext cx="0" cy="387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6" name="Line 24"/>
          <p:cNvSpPr>
            <a:spLocks noChangeShapeType="1"/>
          </p:cNvSpPr>
          <p:nvPr/>
        </p:nvSpPr>
        <p:spPr bwMode="auto">
          <a:xfrm flipH="1" flipV="1">
            <a:off x="5753100" y="4711700"/>
            <a:ext cx="1270000" cy="539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7" name="Line 25"/>
          <p:cNvSpPr>
            <a:spLocks noChangeShapeType="1"/>
          </p:cNvSpPr>
          <p:nvPr/>
        </p:nvSpPr>
        <p:spPr bwMode="auto">
          <a:xfrm>
            <a:off x="7727950" y="4635500"/>
            <a:ext cx="0" cy="514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8" name="Line 26"/>
          <p:cNvSpPr>
            <a:spLocks noChangeShapeType="1"/>
          </p:cNvSpPr>
          <p:nvPr/>
        </p:nvSpPr>
        <p:spPr bwMode="auto">
          <a:xfrm flipV="1">
            <a:off x="7727950" y="4724400"/>
            <a:ext cx="3841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9" name="Line 27"/>
          <p:cNvSpPr>
            <a:spLocks noChangeShapeType="1"/>
          </p:cNvSpPr>
          <p:nvPr/>
        </p:nvSpPr>
        <p:spPr bwMode="auto">
          <a:xfrm flipH="1" flipV="1">
            <a:off x="2940050" y="4546600"/>
            <a:ext cx="765175" cy="130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33014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122238" y="400050"/>
            <a:ext cx="5368925" cy="3094038"/>
            <a:chOff x="277" y="362"/>
            <a:chExt cx="3382" cy="1949"/>
          </a:xfrm>
          <a:effectLst>
            <a:outerShdw blurRad="50800" dist="38100" dir="2700000" algn="br">
              <a:srgbClr val="000000">
                <a:alpha val="43000"/>
              </a:srgbClr>
            </a:outerShdw>
          </a:effectLst>
        </p:grpSpPr>
        <p:pic>
          <p:nvPicPr>
            <p:cNvPr id="283669" name="Picture 21" descr="15_20a"/>
            <p:cNvPicPr>
              <a:picLocks noChangeAspect="1" noChangeArrowheads="1"/>
            </p:cNvPicPr>
            <p:nvPr/>
          </p:nvPicPr>
          <p:blipFill>
            <a:blip r:embed="rId3"/>
            <a:srcRect l="1125" t="7500" r="1350" b="17551"/>
            <a:stretch>
              <a:fillRect/>
            </a:stretch>
          </p:blipFill>
          <p:spPr bwMode="auto">
            <a:xfrm>
              <a:off x="277" y="362"/>
              <a:ext cx="3382" cy="1949"/>
            </a:xfrm>
            <a:prstGeom prst="rect">
              <a:avLst/>
            </a:prstGeom>
            <a:noFill/>
            <a:ln w="9525">
              <a:noFill/>
              <a:miter lim="800000"/>
              <a:headEnd/>
              <a:tailEnd/>
            </a:ln>
            <a:effectLst/>
          </p:spPr>
        </p:pic>
        <p:sp>
          <p:nvSpPr>
            <p:cNvPr id="283671" name="Rectangle 23"/>
            <p:cNvSpPr>
              <a:spLocks noChangeArrowheads="1"/>
            </p:cNvSpPr>
            <p:nvPr/>
          </p:nvSpPr>
          <p:spPr bwMode="auto">
            <a:xfrm>
              <a:off x="426" y="1246"/>
              <a:ext cx="243" cy="114"/>
            </a:xfrm>
            <a:prstGeom prst="rect">
              <a:avLst/>
            </a:prstGeom>
            <a:noFill/>
            <a:ln w="9525">
              <a:noFill/>
              <a:miter lim="800000"/>
              <a:headEnd/>
              <a:tailEnd/>
            </a:ln>
          </p:spPr>
          <p:txBody>
            <a:bodyPr wrap="none" lIns="0" tIns="0" rIns="0" bIns="0">
              <a:spAutoFit/>
            </a:bodyPr>
            <a:lstStyle/>
            <a:p>
              <a:pPr algn="l">
                <a:lnSpc>
                  <a:spcPct val="85000"/>
                </a:lnSpc>
                <a:defRPr/>
              </a:pPr>
              <a:r>
                <a:rPr lang="en-US" sz="1400" b="1">
                  <a:solidFill>
                    <a:srgbClr val="000000"/>
                  </a:solidFill>
                  <a:latin typeface="Arial" pitchFamily="-108" charset="0"/>
                  <a:ea typeface="+mn-ea"/>
                  <a:cs typeface="+mn-cs"/>
                </a:rPr>
                <a:t>DNA</a:t>
              </a:r>
              <a:endParaRPr lang="en-US" sz="1400" b="1">
                <a:latin typeface="Arial" pitchFamily="-108" charset="0"/>
                <a:ea typeface="+mn-ea"/>
                <a:cs typeface="+mn-cs"/>
              </a:endParaRPr>
            </a:p>
          </p:txBody>
        </p:sp>
        <p:sp>
          <p:nvSpPr>
            <p:cNvPr id="283672" name="Rectangle 24"/>
            <p:cNvSpPr>
              <a:spLocks noChangeArrowheads="1"/>
            </p:cNvSpPr>
            <p:nvPr/>
          </p:nvSpPr>
          <p:spPr bwMode="auto">
            <a:xfrm>
              <a:off x="350" y="2009"/>
              <a:ext cx="436" cy="114"/>
            </a:xfrm>
            <a:prstGeom prst="rect">
              <a:avLst/>
            </a:prstGeom>
            <a:noFill/>
            <a:ln w="9525">
              <a:noFill/>
              <a:miter lim="800000"/>
              <a:headEnd/>
              <a:tailEnd/>
            </a:ln>
          </p:spPr>
          <p:txBody>
            <a:bodyPr wrap="none" lIns="0" tIns="0" rIns="0" bIns="0">
              <a:spAutoFit/>
            </a:bodyPr>
            <a:lstStyle/>
            <a:p>
              <a:pPr algn="l">
                <a:lnSpc>
                  <a:spcPct val="85000"/>
                </a:lnSpc>
                <a:defRPr/>
              </a:pPr>
              <a:r>
                <a:rPr lang="en-US" sz="1400" b="1">
                  <a:solidFill>
                    <a:srgbClr val="000000"/>
                  </a:solidFill>
                  <a:latin typeface="Arial" pitchFamily="-108" charset="0"/>
                  <a:ea typeface="+mn-ea"/>
                  <a:cs typeface="+mn-cs"/>
                </a:rPr>
                <a:t>Nucleus</a:t>
              </a:r>
              <a:endParaRPr lang="en-US" sz="1400" b="1">
                <a:latin typeface="Arial" pitchFamily="-108" charset="0"/>
                <a:ea typeface="+mn-ea"/>
                <a:cs typeface="+mn-cs"/>
              </a:endParaRPr>
            </a:p>
          </p:txBody>
        </p:sp>
        <p:sp>
          <p:nvSpPr>
            <p:cNvPr id="283673" name="Rectangle 25"/>
            <p:cNvSpPr>
              <a:spLocks noChangeArrowheads="1"/>
            </p:cNvSpPr>
            <p:nvPr/>
          </p:nvSpPr>
          <p:spPr bwMode="auto">
            <a:xfrm>
              <a:off x="1545" y="1928"/>
              <a:ext cx="342" cy="114"/>
            </a:xfrm>
            <a:prstGeom prst="rect">
              <a:avLst/>
            </a:prstGeom>
            <a:noFill/>
            <a:ln w="9525">
              <a:noFill/>
              <a:miter lim="800000"/>
              <a:headEnd/>
              <a:tailEnd/>
            </a:ln>
          </p:spPr>
          <p:txBody>
            <a:bodyPr wrap="none" lIns="0" tIns="0" rIns="0" bIns="0">
              <a:spAutoFit/>
            </a:bodyPr>
            <a:lstStyle/>
            <a:p>
              <a:pPr>
                <a:lnSpc>
                  <a:spcPct val="85000"/>
                </a:lnSpc>
                <a:defRPr/>
              </a:pPr>
              <a:r>
                <a:rPr lang="en-US" sz="1400" b="1">
                  <a:solidFill>
                    <a:srgbClr val="000000"/>
                  </a:solidFill>
                  <a:latin typeface="Arial" pitchFamily="-108" charset="0"/>
                  <a:ea typeface="+mn-ea"/>
                  <a:cs typeface="+mn-cs"/>
                </a:rPr>
                <a:t>mRNA</a:t>
              </a:r>
              <a:endParaRPr lang="en-US" sz="1400" b="1">
                <a:latin typeface="Arial" pitchFamily="-108" charset="0"/>
                <a:ea typeface="+mn-ea"/>
                <a:cs typeface="+mn-cs"/>
              </a:endParaRPr>
            </a:p>
          </p:txBody>
        </p:sp>
        <p:sp>
          <p:nvSpPr>
            <p:cNvPr id="283678" name="Rectangle 30"/>
            <p:cNvSpPr>
              <a:spLocks noChangeArrowheads="1"/>
            </p:cNvSpPr>
            <p:nvPr/>
          </p:nvSpPr>
          <p:spPr bwMode="auto">
            <a:xfrm>
              <a:off x="2907" y="535"/>
              <a:ext cx="566" cy="228"/>
            </a:xfrm>
            <a:prstGeom prst="rect">
              <a:avLst/>
            </a:prstGeom>
            <a:noFill/>
            <a:ln w="9525">
              <a:noFill/>
              <a:miter lim="800000"/>
              <a:headEnd/>
              <a:tailEnd/>
            </a:ln>
          </p:spPr>
          <p:txBody>
            <a:bodyPr wrap="none" lIns="0" tIns="0" rIns="0" bIns="0">
              <a:spAutoFit/>
            </a:bodyPr>
            <a:lstStyle/>
            <a:p>
              <a:pPr>
                <a:lnSpc>
                  <a:spcPct val="85000"/>
                </a:lnSpc>
                <a:defRPr/>
              </a:pPr>
              <a:r>
                <a:rPr lang="en-US" sz="1400" b="1">
                  <a:solidFill>
                    <a:srgbClr val="000000"/>
                  </a:solidFill>
                  <a:latin typeface="Arial" pitchFamily="-108" charset="0"/>
                  <a:ea typeface="+mn-ea"/>
                  <a:cs typeface="+mn-cs"/>
                </a:rPr>
                <a:t>nuclear</a:t>
              </a:r>
            </a:p>
            <a:p>
              <a:pPr>
                <a:lnSpc>
                  <a:spcPct val="85000"/>
                </a:lnSpc>
                <a:defRPr/>
              </a:pPr>
              <a:r>
                <a:rPr lang="en-US" sz="1400" b="1">
                  <a:solidFill>
                    <a:srgbClr val="000000"/>
                  </a:solidFill>
                  <a:latin typeface="Arial" pitchFamily="-108" charset="0"/>
                  <a:ea typeface="+mn-ea"/>
                  <a:cs typeface="+mn-cs"/>
                </a:rPr>
                <a:t>membrane</a:t>
              </a:r>
              <a:endParaRPr lang="en-US" sz="1400" b="1">
                <a:latin typeface="Arial" pitchFamily="-108" charset="0"/>
                <a:ea typeface="+mn-ea"/>
                <a:cs typeface="+mn-cs"/>
              </a:endParaRPr>
            </a:p>
          </p:txBody>
        </p:sp>
        <p:sp>
          <p:nvSpPr>
            <p:cNvPr id="283679" name="Line 31"/>
            <p:cNvSpPr>
              <a:spLocks noChangeShapeType="1"/>
            </p:cNvSpPr>
            <p:nvPr/>
          </p:nvSpPr>
          <p:spPr bwMode="auto">
            <a:xfrm flipH="1">
              <a:off x="2553" y="590"/>
              <a:ext cx="415" cy="340"/>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283680" name="Line 32"/>
            <p:cNvSpPr>
              <a:spLocks noChangeShapeType="1"/>
            </p:cNvSpPr>
            <p:nvPr/>
          </p:nvSpPr>
          <p:spPr bwMode="auto">
            <a:xfrm flipV="1">
              <a:off x="666" y="1087"/>
              <a:ext cx="121" cy="192"/>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283681" name="Line 33"/>
            <p:cNvSpPr>
              <a:spLocks noChangeShapeType="1"/>
            </p:cNvSpPr>
            <p:nvPr/>
          </p:nvSpPr>
          <p:spPr bwMode="auto">
            <a:xfrm>
              <a:off x="1860" y="2048"/>
              <a:ext cx="204" cy="150"/>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grpSp>
      <p:grpSp>
        <p:nvGrpSpPr>
          <p:cNvPr id="3" name="Group 51"/>
          <p:cNvGrpSpPr>
            <a:grpSpLocks/>
          </p:cNvGrpSpPr>
          <p:nvPr/>
        </p:nvGrpSpPr>
        <p:grpSpPr bwMode="auto">
          <a:xfrm>
            <a:off x="3768725" y="3563938"/>
            <a:ext cx="5305425" cy="3163887"/>
            <a:chOff x="2339" y="2245"/>
            <a:chExt cx="3342" cy="1993"/>
          </a:xfrm>
          <a:effectLst>
            <a:outerShdw blurRad="50800" dist="38100" dir="2700000" algn="br">
              <a:srgbClr val="000000">
                <a:alpha val="43000"/>
              </a:srgbClr>
            </a:outerShdw>
          </a:effectLst>
        </p:grpSpPr>
        <p:pic>
          <p:nvPicPr>
            <p:cNvPr id="283689" name="Picture 41" descr="15_20c"/>
            <p:cNvPicPr>
              <a:picLocks noChangeAspect="1" noChangeArrowheads="1"/>
            </p:cNvPicPr>
            <p:nvPr/>
          </p:nvPicPr>
          <p:blipFill>
            <a:blip r:embed="rId4"/>
            <a:srcRect l="2251" t="6000" r="2251" b="17999"/>
            <a:stretch>
              <a:fillRect/>
            </a:stretch>
          </p:blipFill>
          <p:spPr bwMode="auto">
            <a:xfrm>
              <a:off x="2339" y="2245"/>
              <a:ext cx="3342" cy="1993"/>
            </a:xfrm>
            <a:prstGeom prst="rect">
              <a:avLst/>
            </a:prstGeom>
            <a:noFill/>
            <a:ln w="9525">
              <a:noFill/>
              <a:miter lim="800000"/>
              <a:headEnd/>
              <a:tailEnd/>
            </a:ln>
            <a:effectLst/>
          </p:spPr>
        </p:pic>
        <p:sp>
          <p:nvSpPr>
            <p:cNvPr id="283690" name="Rectangle 42"/>
            <p:cNvSpPr>
              <a:spLocks noChangeArrowheads="1"/>
            </p:cNvSpPr>
            <p:nvPr/>
          </p:nvSpPr>
          <p:spPr bwMode="auto">
            <a:xfrm>
              <a:off x="3859" y="2452"/>
              <a:ext cx="612" cy="393"/>
            </a:xfrm>
            <a:prstGeom prst="rect">
              <a:avLst/>
            </a:prstGeom>
            <a:noFill/>
            <a:ln w="9525">
              <a:noFill/>
              <a:miter lim="800000"/>
              <a:headEnd/>
              <a:tailEnd/>
            </a:ln>
          </p:spPr>
          <p:txBody>
            <a:bodyPr wrap="none" lIns="0" tIns="0" rIns="0" bIns="0">
              <a:spAutoFit/>
            </a:bodyPr>
            <a:lstStyle/>
            <a:p>
              <a:pPr>
                <a:lnSpc>
                  <a:spcPct val="85000"/>
                </a:lnSpc>
                <a:defRPr/>
              </a:pPr>
              <a:r>
                <a:rPr lang="en-US" sz="1600" b="1">
                  <a:solidFill>
                    <a:srgbClr val="000000"/>
                  </a:solidFill>
                  <a:latin typeface="Arial" pitchFamily="-108" charset="0"/>
                  <a:ea typeface="+mn-ea"/>
                  <a:cs typeface="+mn-cs"/>
                </a:rPr>
                <a:t>small</a:t>
              </a:r>
            </a:p>
            <a:p>
              <a:pPr>
                <a:lnSpc>
                  <a:spcPct val="85000"/>
                </a:lnSpc>
                <a:defRPr/>
              </a:pPr>
              <a:r>
                <a:rPr lang="en-US" sz="1600" b="1">
                  <a:solidFill>
                    <a:srgbClr val="000000"/>
                  </a:solidFill>
                  <a:latin typeface="Arial" pitchFamily="-108" charset="0"/>
                  <a:ea typeface="+mn-ea"/>
                  <a:cs typeface="+mn-cs"/>
                </a:rPr>
                <a:t>ribosomal</a:t>
              </a:r>
            </a:p>
            <a:p>
              <a:pPr>
                <a:lnSpc>
                  <a:spcPct val="85000"/>
                </a:lnSpc>
                <a:defRPr/>
              </a:pPr>
              <a:r>
                <a:rPr lang="en-US" sz="1600" b="1">
                  <a:solidFill>
                    <a:srgbClr val="000000"/>
                  </a:solidFill>
                  <a:latin typeface="Arial" pitchFamily="-108" charset="0"/>
                  <a:ea typeface="+mn-ea"/>
                  <a:cs typeface="+mn-cs"/>
                </a:rPr>
                <a:t>subunit</a:t>
              </a:r>
              <a:endParaRPr lang="en-US" sz="1600" b="1">
                <a:latin typeface="Arial" pitchFamily="-108" charset="0"/>
                <a:ea typeface="+mn-ea"/>
                <a:cs typeface="+mn-cs"/>
              </a:endParaRPr>
            </a:p>
          </p:txBody>
        </p:sp>
        <p:sp>
          <p:nvSpPr>
            <p:cNvPr id="283691" name="Rectangle 43"/>
            <p:cNvSpPr>
              <a:spLocks noChangeArrowheads="1"/>
            </p:cNvSpPr>
            <p:nvPr/>
          </p:nvSpPr>
          <p:spPr bwMode="auto">
            <a:xfrm>
              <a:off x="4903" y="3418"/>
              <a:ext cx="612" cy="393"/>
            </a:xfrm>
            <a:prstGeom prst="rect">
              <a:avLst/>
            </a:prstGeom>
            <a:noFill/>
            <a:ln w="9525">
              <a:noFill/>
              <a:miter lim="800000"/>
              <a:headEnd/>
              <a:tailEnd/>
            </a:ln>
          </p:spPr>
          <p:txBody>
            <a:bodyPr wrap="none" lIns="0" tIns="0" rIns="0" bIns="0">
              <a:spAutoFit/>
            </a:bodyPr>
            <a:lstStyle/>
            <a:p>
              <a:pPr>
                <a:lnSpc>
                  <a:spcPct val="85000"/>
                </a:lnSpc>
                <a:defRPr/>
              </a:pPr>
              <a:r>
                <a:rPr lang="en-US" sz="1600" b="1">
                  <a:solidFill>
                    <a:srgbClr val="000000"/>
                  </a:solidFill>
                  <a:latin typeface="Arial" pitchFamily="-108" charset="0"/>
                  <a:ea typeface="+mn-ea"/>
                  <a:cs typeface="+mn-cs"/>
                </a:rPr>
                <a:t>large</a:t>
              </a:r>
            </a:p>
            <a:p>
              <a:pPr>
                <a:lnSpc>
                  <a:spcPct val="85000"/>
                </a:lnSpc>
                <a:defRPr/>
              </a:pPr>
              <a:r>
                <a:rPr lang="en-US" sz="1600" b="1">
                  <a:solidFill>
                    <a:srgbClr val="000000"/>
                  </a:solidFill>
                  <a:latin typeface="Arial" pitchFamily="-108" charset="0"/>
                  <a:ea typeface="+mn-ea"/>
                  <a:cs typeface="+mn-cs"/>
                </a:rPr>
                <a:t>ribosomal</a:t>
              </a:r>
            </a:p>
            <a:p>
              <a:pPr>
                <a:lnSpc>
                  <a:spcPct val="85000"/>
                </a:lnSpc>
                <a:defRPr/>
              </a:pPr>
              <a:r>
                <a:rPr lang="en-US" sz="1600" b="1">
                  <a:solidFill>
                    <a:srgbClr val="000000"/>
                  </a:solidFill>
                  <a:latin typeface="Arial" pitchFamily="-108" charset="0"/>
                  <a:ea typeface="+mn-ea"/>
                  <a:cs typeface="+mn-cs"/>
                </a:rPr>
                <a:t>subunit</a:t>
              </a:r>
              <a:endParaRPr lang="en-US" sz="1600" b="1">
                <a:latin typeface="Arial" pitchFamily="-108" charset="0"/>
                <a:ea typeface="+mn-ea"/>
                <a:cs typeface="+mn-cs"/>
              </a:endParaRPr>
            </a:p>
          </p:txBody>
        </p:sp>
        <p:sp>
          <p:nvSpPr>
            <p:cNvPr id="283692" name="Rectangle 44"/>
            <p:cNvSpPr>
              <a:spLocks noChangeArrowheads="1"/>
            </p:cNvSpPr>
            <p:nvPr/>
          </p:nvSpPr>
          <p:spPr bwMode="auto">
            <a:xfrm>
              <a:off x="4990" y="4061"/>
              <a:ext cx="633" cy="131"/>
            </a:xfrm>
            <a:prstGeom prst="rect">
              <a:avLst/>
            </a:prstGeom>
            <a:noFill/>
            <a:ln w="9525">
              <a:noFill/>
              <a:miter lim="800000"/>
              <a:headEnd/>
              <a:tailEnd/>
            </a:ln>
          </p:spPr>
          <p:txBody>
            <a:bodyPr wrap="none" lIns="0" tIns="0" rIns="0" bIns="0">
              <a:spAutoFit/>
            </a:bodyPr>
            <a:lstStyle/>
            <a:p>
              <a:pPr algn="l">
                <a:lnSpc>
                  <a:spcPct val="85000"/>
                </a:lnSpc>
                <a:defRPr/>
              </a:pPr>
              <a:r>
                <a:rPr lang="en-US" sz="1600" b="1">
                  <a:solidFill>
                    <a:srgbClr val="000000"/>
                  </a:solidFill>
                  <a:latin typeface="Arial" pitchFamily="-108" charset="0"/>
                  <a:ea typeface="+mn-ea"/>
                  <a:cs typeface="+mn-cs"/>
                </a:rPr>
                <a:t>cytoplasm</a:t>
              </a:r>
              <a:endParaRPr lang="en-US" sz="1600" b="1">
                <a:latin typeface="Arial" pitchFamily="-108" charset="0"/>
                <a:ea typeface="+mn-ea"/>
                <a:cs typeface="+mn-cs"/>
              </a:endParaRPr>
            </a:p>
          </p:txBody>
        </p:sp>
        <p:sp>
          <p:nvSpPr>
            <p:cNvPr id="283693" name="Rectangle 45"/>
            <p:cNvSpPr>
              <a:spLocks noChangeArrowheads="1"/>
            </p:cNvSpPr>
            <p:nvPr/>
          </p:nvSpPr>
          <p:spPr bwMode="auto">
            <a:xfrm>
              <a:off x="3582" y="2977"/>
              <a:ext cx="391" cy="131"/>
            </a:xfrm>
            <a:prstGeom prst="rect">
              <a:avLst/>
            </a:prstGeom>
            <a:noFill/>
            <a:ln w="9525">
              <a:noFill/>
              <a:miter lim="800000"/>
              <a:headEnd/>
              <a:tailEnd/>
            </a:ln>
          </p:spPr>
          <p:txBody>
            <a:bodyPr wrap="none" lIns="0" tIns="0" rIns="0" bIns="0">
              <a:spAutoFit/>
            </a:bodyPr>
            <a:lstStyle/>
            <a:p>
              <a:pPr algn="l">
                <a:lnSpc>
                  <a:spcPct val="85000"/>
                </a:lnSpc>
                <a:defRPr/>
              </a:pPr>
              <a:r>
                <a:rPr lang="en-US" sz="1600" b="1">
                  <a:solidFill>
                    <a:srgbClr val="000000"/>
                  </a:solidFill>
                  <a:latin typeface="Arial" pitchFamily="-108" charset="0"/>
                  <a:ea typeface="+mn-ea"/>
                  <a:cs typeface="+mn-cs"/>
                </a:rPr>
                <a:t>mRNA</a:t>
              </a:r>
              <a:endParaRPr lang="en-US" sz="1600" b="1">
                <a:latin typeface="Arial" pitchFamily="-108" charset="0"/>
                <a:ea typeface="+mn-ea"/>
                <a:cs typeface="+mn-cs"/>
              </a:endParaRPr>
            </a:p>
          </p:txBody>
        </p:sp>
        <p:sp>
          <p:nvSpPr>
            <p:cNvPr id="283694" name="Rectangle 46"/>
            <p:cNvSpPr>
              <a:spLocks noChangeArrowheads="1"/>
            </p:cNvSpPr>
            <p:nvPr/>
          </p:nvSpPr>
          <p:spPr bwMode="auto">
            <a:xfrm>
              <a:off x="2766" y="2602"/>
              <a:ext cx="768" cy="131"/>
            </a:xfrm>
            <a:prstGeom prst="rect">
              <a:avLst/>
            </a:prstGeom>
            <a:noFill/>
            <a:ln w="9525">
              <a:noFill/>
              <a:miter lim="800000"/>
              <a:headEnd/>
              <a:tailEnd/>
            </a:ln>
          </p:spPr>
          <p:txBody>
            <a:bodyPr wrap="none" lIns="0" tIns="0" rIns="0" bIns="0">
              <a:spAutoFit/>
            </a:bodyPr>
            <a:lstStyle/>
            <a:p>
              <a:pPr>
                <a:lnSpc>
                  <a:spcPct val="85000"/>
                </a:lnSpc>
                <a:defRPr/>
              </a:pPr>
              <a:r>
                <a:rPr lang="en-US" sz="1600" b="1">
                  <a:solidFill>
                    <a:srgbClr val="000000"/>
                  </a:solidFill>
                  <a:latin typeface="Arial" pitchFamily="-108" charset="0"/>
                  <a:ea typeface="+mn-ea"/>
                  <a:cs typeface="+mn-cs"/>
                </a:rPr>
                <a:t>nuclear pore</a:t>
              </a:r>
              <a:endParaRPr lang="en-US" sz="1600" b="1">
                <a:latin typeface="Arial" pitchFamily="-108" charset="0"/>
                <a:ea typeface="+mn-ea"/>
                <a:cs typeface="+mn-cs"/>
              </a:endParaRPr>
            </a:p>
          </p:txBody>
        </p:sp>
        <p:sp>
          <p:nvSpPr>
            <p:cNvPr id="283695" name="Line 47"/>
            <p:cNvSpPr>
              <a:spLocks noChangeShapeType="1"/>
            </p:cNvSpPr>
            <p:nvPr/>
          </p:nvSpPr>
          <p:spPr bwMode="auto">
            <a:xfrm flipV="1">
              <a:off x="2948" y="2746"/>
              <a:ext cx="274" cy="486"/>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283696" name="Line 48"/>
            <p:cNvSpPr>
              <a:spLocks noChangeShapeType="1"/>
            </p:cNvSpPr>
            <p:nvPr/>
          </p:nvSpPr>
          <p:spPr bwMode="auto">
            <a:xfrm flipV="1">
              <a:off x="3603" y="3100"/>
              <a:ext cx="38" cy="79"/>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283697" name="Line 49"/>
            <p:cNvSpPr>
              <a:spLocks noChangeShapeType="1"/>
            </p:cNvSpPr>
            <p:nvPr/>
          </p:nvSpPr>
          <p:spPr bwMode="auto">
            <a:xfrm>
              <a:off x="4323" y="2510"/>
              <a:ext cx="250" cy="40"/>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283698" name="Line 50"/>
            <p:cNvSpPr>
              <a:spLocks noChangeShapeType="1"/>
            </p:cNvSpPr>
            <p:nvPr/>
          </p:nvSpPr>
          <p:spPr bwMode="auto">
            <a:xfrm flipV="1">
              <a:off x="5216" y="3167"/>
              <a:ext cx="65" cy="248"/>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grpSp>
      <p:sp>
        <p:nvSpPr>
          <p:cNvPr id="283700" name="Rectangle 52"/>
          <p:cNvSpPr>
            <a:spLocks noChangeArrowheads="1"/>
          </p:cNvSpPr>
          <p:nvPr/>
        </p:nvSpPr>
        <p:spPr bwMode="auto">
          <a:xfrm>
            <a:off x="5565775" y="1343025"/>
            <a:ext cx="3451225" cy="88582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rIns="45720">
            <a:spAutoFit/>
          </a:bodyPr>
          <a:lstStyle/>
          <a:p>
            <a:pPr algn="l">
              <a:defRPr/>
            </a:pPr>
            <a:r>
              <a:rPr lang="en-US" sz="2600" b="1">
                <a:solidFill>
                  <a:srgbClr val="0F116A"/>
                </a:solidFill>
                <a:latin typeface="Arial" pitchFamily="-108" charset="0"/>
                <a:ea typeface="+mn-ea"/>
                <a:cs typeface="+mn-cs"/>
              </a:rPr>
              <a:t>production of mRNA from DNA in nucleus</a:t>
            </a:r>
          </a:p>
        </p:txBody>
      </p:sp>
      <p:sp>
        <p:nvSpPr>
          <p:cNvPr id="283701" name="Rectangle 53"/>
          <p:cNvSpPr>
            <a:spLocks noChangeArrowheads="1"/>
          </p:cNvSpPr>
          <p:nvPr/>
        </p:nvSpPr>
        <p:spPr bwMode="auto">
          <a:xfrm>
            <a:off x="136525" y="4256088"/>
            <a:ext cx="3562350" cy="16795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rIns="45720">
            <a:spAutoFit/>
          </a:bodyPr>
          <a:lstStyle/>
          <a:p>
            <a:pPr algn="l">
              <a:defRPr/>
            </a:pPr>
            <a:r>
              <a:rPr lang="en-US" sz="2600" b="1">
                <a:solidFill>
                  <a:srgbClr val="0F116A"/>
                </a:solidFill>
                <a:latin typeface="Arial" pitchFamily="-108" charset="0"/>
                <a:ea typeface="+mn-ea"/>
                <a:cs typeface="+mn-cs"/>
              </a:rPr>
              <a:t>mRNA travels from nucleus to ribosome in cytoplasm through nuclear pore</a:t>
            </a:r>
          </a:p>
        </p:txBody>
      </p:sp>
      <p:sp>
        <p:nvSpPr>
          <p:cNvPr id="75781" name="Rectangle 54"/>
          <p:cNvSpPr>
            <a:spLocks noChangeArrowheads="1"/>
          </p:cNvSpPr>
          <p:nvPr/>
        </p:nvSpPr>
        <p:spPr bwMode="auto">
          <a:xfrm>
            <a:off x="222250" y="533400"/>
            <a:ext cx="368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1</a:t>
            </a:r>
          </a:p>
        </p:txBody>
      </p:sp>
      <p:sp>
        <p:nvSpPr>
          <p:cNvPr id="75782" name="Rectangle 55"/>
          <p:cNvSpPr>
            <a:spLocks noChangeArrowheads="1"/>
          </p:cNvSpPr>
          <p:nvPr/>
        </p:nvSpPr>
        <p:spPr bwMode="auto">
          <a:xfrm>
            <a:off x="3875088" y="3652838"/>
            <a:ext cx="368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00000"/>
                </a:solidFill>
              </a:rPr>
              <a:t>2</a:t>
            </a:r>
          </a:p>
        </p:txBody>
      </p:sp>
    </p:spTree>
    <p:extLst>
      <p:ext uri="{BB962C8B-B14F-4D97-AF65-F5344CB8AC3E}">
        <p14:creationId xmlns:p14="http://schemas.microsoft.com/office/powerpoint/2010/main" val="42923868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3"/>
          <a:srcRect l="3496" b="9000"/>
          <a:stretch>
            <a:fillRect/>
          </a:stretch>
        </p:blipFill>
        <p:spPr bwMode="auto">
          <a:xfrm>
            <a:off x="152400" y="368300"/>
            <a:ext cx="5521325" cy="6400800"/>
          </a:xfrm>
          <a:prstGeom prst="rect">
            <a:avLst/>
          </a:prstGeom>
          <a:noFill/>
          <a:effectLst>
            <a:outerShdw blurRad="50800" dist="38100" dir="2700000" algn="br">
              <a:srgbClr val="000000">
                <a:alpha val="43000"/>
              </a:srgbClr>
            </a:outerShdw>
          </a:effectLst>
        </p:spPr>
      </p:pic>
      <p:pic>
        <p:nvPicPr>
          <p:cNvPr id="281603" name="Picture 3" descr="05_10c"/>
          <p:cNvPicPr>
            <a:picLocks noChangeAspect="1" noChangeArrowheads="1"/>
          </p:cNvPicPr>
          <p:nvPr/>
        </p:nvPicPr>
        <p:blipFill>
          <a:blip r:embed="rId4"/>
          <a:srcRect l="22501" t="3000" r="16875" b="12000"/>
          <a:stretch>
            <a:fillRect/>
          </a:stretch>
        </p:blipFill>
        <p:spPr bwMode="auto">
          <a:xfrm>
            <a:off x="5756275" y="2168525"/>
            <a:ext cx="3387725" cy="3562350"/>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8922565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9" descr="05_20"/>
          <p:cNvPicPr>
            <a:picLocks noChangeAspect="1" noChangeArrowheads="1"/>
          </p:cNvPicPr>
          <p:nvPr/>
        </p:nvPicPr>
        <p:blipFill>
          <a:blip r:embed="rId3">
            <a:extLst>
              <a:ext uri="{28A0092B-C50C-407E-A947-70E740481C1C}">
                <a14:useLocalDpi xmlns:a14="http://schemas.microsoft.com/office/drawing/2010/main" val="0"/>
              </a:ext>
            </a:extLst>
          </a:blip>
          <a:srcRect l="11250" t="3000" r="11250"/>
          <a:stretch>
            <a:fillRect/>
          </a:stretch>
        </p:blipFill>
        <p:spPr bwMode="auto">
          <a:xfrm>
            <a:off x="5678488" y="3687763"/>
            <a:ext cx="3262312"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title"/>
          </p:nvPr>
        </p:nvSpPr>
        <p:spPr>
          <a:xfrm>
            <a:off x="0" y="0"/>
            <a:ext cx="4686300" cy="1143000"/>
          </a:xfrm>
        </p:spPr>
        <p:txBody>
          <a:bodyPr/>
          <a:lstStyle/>
          <a:p>
            <a:pPr eaLnBrk="1" hangingPunct="1"/>
            <a:r>
              <a:rPr lang="en-US">
                <a:latin typeface="Times New Roman" charset="0"/>
              </a:rPr>
              <a:t>Nucleolus</a:t>
            </a:r>
          </a:p>
        </p:txBody>
      </p:sp>
      <p:sp>
        <p:nvSpPr>
          <p:cNvPr id="79875" name="Rectangle 3" descr="Rectangle: Click to edit Master text styles&#10;Second level&#10;Third level&#10;Fourth level&#10;Fifth level"/>
          <p:cNvSpPr>
            <a:spLocks noGrp="1" noChangeArrowheads="1"/>
          </p:cNvSpPr>
          <p:nvPr>
            <p:ph type="body" idx="1"/>
          </p:nvPr>
        </p:nvSpPr>
        <p:spPr>
          <a:xfrm>
            <a:off x="241300" y="533400"/>
            <a:ext cx="8131175" cy="2408238"/>
          </a:xfrm>
        </p:spPr>
        <p:txBody>
          <a:bodyPr>
            <a:normAutofit fontScale="92500"/>
          </a:bodyPr>
          <a:lstStyle/>
          <a:p>
            <a:pPr eaLnBrk="1" hangingPunct="1">
              <a:buClrTx/>
            </a:pPr>
            <a:r>
              <a:rPr lang="en-US">
                <a:latin typeface="Tahoma" charset="0"/>
              </a:rPr>
              <a:t>Function </a:t>
            </a:r>
          </a:p>
          <a:p>
            <a:pPr lvl="1" eaLnBrk="1" hangingPunct="1"/>
            <a:r>
              <a:rPr lang="en-US" u="sng">
                <a:solidFill>
                  <a:srgbClr val="CC0000"/>
                </a:solidFill>
                <a:latin typeface="Tahoma" charset="0"/>
                <a:ea typeface="Arial" charset="0"/>
                <a:cs typeface="Arial" charset="0"/>
              </a:rPr>
              <a:t>ribosome production</a:t>
            </a:r>
            <a:endParaRPr lang="en-US">
              <a:latin typeface="Tahoma" charset="0"/>
              <a:ea typeface="Arial" charset="0"/>
              <a:cs typeface="Arial" charset="0"/>
            </a:endParaRPr>
          </a:p>
          <a:p>
            <a:pPr marL="1085850" lvl="2" eaLnBrk="1" hangingPunct="1">
              <a:buClrTx/>
            </a:pPr>
            <a:r>
              <a:rPr lang="en-US" sz="2800">
                <a:latin typeface="Tahoma" charset="0"/>
                <a:ea typeface="Arial" charset="0"/>
                <a:cs typeface="Arial" charset="0"/>
              </a:rPr>
              <a:t>build ribosome subunits from rRNA &amp; proteins</a:t>
            </a:r>
          </a:p>
          <a:p>
            <a:pPr marL="1085850" lvl="2" eaLnBrk="1" hangingPunct="1">
              <a:buClrTx/>
            </a:pPr>
            <a:r>
              <a:rPr lang="en-US" sz="2800">
                <a:latin typeface="Tahoma" charset="0"/>
                <a:ea typeface="Arial" charset="0"/>
                <a:cs typeface="Arial" charset="0"/>
              </a:rPr>
              <a:t>Ribosome assembly is completed in cytoplasm</a:t>
            </a:r>
          </a:p>
        </p:txBody>
      </p:sp>
      <p:grpSp>
        <p:nvGrpSpPr>
          <p:cNvPr id="79876" name="Group 20"/>
          <p:cNvGrpSpPr>
            <a:grpSpLocks/>
          </p:cNvGrpSpPr>
          <p:nvPr/>
        </p:nvGrpSpPr>
        <p:grpSpPr bwMode="auto">
          <a:xfrm>
            <a:off x="273050" y="3903663"/>
            <a:ext cx="5354638" cy="2700337"/>
            <a:chOff x="60" y="2502"/>
            <a:chExt cx="3373" cy="1701"/>
          </a:xfrm>
        </p:grpSpPr>
        <p:pic>
          <p:nvPicPr>
            <p:cNvPr id="79880" name="Picture 12" descr="05_19"/>
            <p:cNvPicPr>
              <a:picLocks noChangeAspect="1" noChangeArrowheads="1"/>
            </p:cNvPicPr>
            <p:nvPr/>
          </p:nvPicPr>
          <p:blipFill>
            <a:blip r:embed="rId4">
              <a:extLst>
                <a:ext uri="{28A0092B-C50C-407E-A947-70E740481C1C}">
                  <a14:useLocalDpi xmlns:a14="http://schemas.microsoft.com/office/drawing/2010/main" val="0"/>
                </a:ext>
              </a:extLst>
            </a:blip>
            <a:srcRect t="12000" b="19501"/>
            <a:stretch>
              <a:fillRect/>
            </a:stretch>
          </p:blipFill>
          <p:spPr bwMode="auto">
            <a:xfrm>
              <a:off x="165" y="2525"/>
              <a:ext cx="3268"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Rectangle 13"/>
            <p:cNvSpPr>
              <a:spLocks noChangeArrowheads="1"/>
            </p:cNvSpPr>
            <p:nvPr/>
          </p:nvSpPr>
          <p:spPr bwMode="auto">
            <a:xfrm>
              <a:off x="60" y="3280"/>
              <a:ext cx="52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small</a:t>
              </a:r>
            </a:p>
            <a:p>
              <a:pPr algn="l" eaLnBrk="1" hangingPunct="1">
                <a:lnSpc>
                  <a:spcPct val="85000"/>
                </a:lnSpc>
              </a:pPr>
              <a:r>
                <a:rPr lang="en-US" sz="1800" b="1">
                  <a:solidFill>
                    <a:srgbClr val="000000"/>
                  </a:solidFill>
                </a:rPr>
                <a:t>subunit</a:t>
              </a:r>
              <a:endParaRPr lang="en-US" sz="2000" b="1"/>
            </a:p>
          </p:txBody>
        </p:sp>
        <p:sp>
          <p:nvSpPr>
            <p:cNvPr id="79882" name="Rectangle 14"/>
            <p:cNvSpPr>
              <a:spLocks noChangeArrowheads="1"/>
            </p:cNvSpPr>
            <p:nvPr/>
          </p:nvSpPr>
          <p:spPr bwMode="auto">
            <a:xfrm>
              <a:off x="1803" y="2502"/>
              <a:ext cx="90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large subunit</a:t>
              </a:r>
              <a:endParaRPr lang="en-US" sz="2000" b="1"/>
            </a:p>
          </p:txBody>
        </p:sp>
        <p:sp>
          <p:nvSpPr>
            <p:cNvPr id="79883" name="Rectangle 15"/>
            <p:cNvSpPr>
              <a:spLocks noChangeArrowheads="1"/>
            </p:cNvSpPr>
            <p:nvPr/>
          </p:nvSpPr>
          <p:spPr bwMode="auto">
            <a:xfrm>
              <a:off x="2491" y="3993"/>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sz="2000" b="1">
                  <a:solidFill>
                    <a:srgbClr val="000000"/>
                  </a:solidFill>
                </a:rPr>
                <a:t>ribosome</a:t>
              </a:r>
              <a:endParaRPr lang="en-US" sz="2000" b="1"/>
            </a:p>
          </p:txBody>
        </p:sp>
        <p:sp>
          <p:nvSpPr>
            <p:cNvPr id="79884" name="Line 16"/>
            <p:cNvSpPr>
              <a:spLocks noChangeShapeType="1"/>
            </p:cNvSpPr>
            <p:nvPr/>
          </p:nvSpPr>
          <p:spPr bwMode="auto">
            <a:xfrm flipH="1" flipV="1">
              <a:off x="556" y="3575"/>
              <a:ext cx="84" cy="1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5" name="Line 17"/>
            <p:cNvSpPr>
              <a:spLocks noChangeShapeType="1"/>
            </p:cNvSpPr>
            <p:nvPr/>
          </p:nvSpPr>
          <p:spPr bwMode="auto">
            <a:xfrm flipH="1">
              <a:off x="1420" y="2677"/>
              <a:ext cx="360" cy="2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877" name="Rectangle 18"/>
          <p:cNvSpPr>
            <a:spLocks noChangeArrowheads="1"/>
          </p:cNvSpPr>
          <p:nvPr/>
        </p:nvSpPr>
        <p:spPr bwMode="auto">
          <a:xfrm>
            <a:off x="1833563" y="4911725"/>
            <a:ext cx="10017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1" hangingPunct="1">
              <a:lnSpc>
                <a:spcPct val="85000"/>
              </a:lnSpc>
            </a:pPr>
            <a:r>
              <a:rPr lang="en-US" sz="1800" b="1">
                <a:solidFill>
                  <a:srgbClr val="000000"/>
                </a:solidFill>
              </a:rPr>
              <a:t>rRNA &amp;</a:t>
            </a:r>
          </a:p>
          <a:p>
            <a:pPr algn="l" eaLnBrk="1" hangingPunct="1">
              <a:lnSpc>
                <a:spcPct val="85000"/>
              </a:lnSpc>
            </a:pPr>
            <a:r>
              <a:rPr lang="en-US" sz="1800" b="1">
                <a:solidFill>
                  <a:srgbClr val="000000"/>
                </a:solidFill>
              </a:rPr>
              <a:t>proteins</a:t>
            </a:r>
            <a:endParaRPr lang="en-US" sz="1800" b="1"/>
          </a:p>
        </p:txBody>
      </p:sp>
      <p:sp>
        <p:nvSpPr>
          <p:cNvPr id="79878" name="Rectangle 23"/>
          <p:cNvSpPr>
            <a:spLocks noChangeArrowheads="1"/>
          </p:cNvSpPr>
          <p:nvPr/>
        </p:nvSpPr>
        <p:spPr bwMode="auto">
          <a:xfrm>
            <a:off x="7923213" y="6392863"/>
            <a:ext cx="1066800" cy="233362"/>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nucleolus</a:t>
            </a:r>
            <a:endParaRPr lang="en-US" sz="2000" b="1"/>
          </a:p>
        </p:txBody>
      </p:sp>
      <p:sp>
        <p:nvSpPr>
          <p:cNvPr id="79879" name="Line 24"/>
          <p:cNvSpPr>
            <a:spLocks noChangeShapeType="1"/>
          </p:cNvSpPr>
          <p:nvPr/>
        </p:nvSpPr>
        <p:spPr bwMode="auto">
          <a:xfrm flipH="1" flipV="1">
            <a:off x="7077075" y="6070600"/>
            <a:ext cx="793750" cy="409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28607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38"/>
          <p:cNvGrpSpPr>
            <a:grpSpLocks/>
          </p:cNvGrpSpPr>
          <p:nvPr/>
        </p:nvGrpSpPr>
        <p:grpSpPr bwMode="auto">
          <a:xfrm>
            <a:off x="6648450" y="363538"/>
            <a:ext cx="2386013" cy="2312987"/>
            <a:chOff x="4148" y="437"/>
            <a:chExt cx="1503" cy="1457"/>
          </a:xfrm>
        </p:grpSpPr>
        <p:pic>
          <p:nvPicPr>
            <p:cNvPr id="81947" name="Picture 31" descr="05_19"/>
            <p:cNvPicPr>
              <a:picLocks noChangeAspect="1" noChangeArrowheads="1"/>
            </p:cNvPicPr>
            <p:nvPr/>
          </p:nvPicPr>
          <p:blipFill>
            <a:blip r:embed="rId3">
              <a:extLst>
                <a:ext uri="{28A0092B-C50C-407E-A947-70E740481C1C}">
                  <a14:useLocalDpi xmlns:a14="http://schemas.microsoft.com/office/drawing/2010/main" val="0"/>
                </a:ext>
              </a:extLst>
            </a:blip>
            <a:srcRect l="53999" t="21001" b="19501"/>
            <a:stretch>
              <a:fillRect/>
            </a:stretch>
          </p:blipFill>
          <p:spPr bwMode="auto">
            <a:xfrm>
              <a:off x="4148" y="437"/>
              <a:ext cx="1503" cy="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8" name="Rectangle 32"/>
            <p:cNvSpPr>
              <a:spLocks noChangeArrowheads="1"/>
            </p:cNvSpPr>
            <p:nvPr/>
          </p:nvSpPr>
          <p:spPr bwMode="auto">
            <a:xfrm>
              <a:off x="4662" y="1295"/>
              <a:ext cx="57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2000" b="1">
                  <a:solidFill>
                    <a:srgbClr val="000000"/>
                  </a:solidFill>
                </a:rPr>
                <a:t>small</a:t>
              </a:r>
            </a:p>
            <a:p>
              <a:pPr algn="l" eaLnBrk="1" hangingPunct="1">
                <a:lnSpc>
                  <a:spcPct val="85000"/>
                </a:lnSpc>
              </a:pPr>
              <a:r>
                <a:rPr lang="en-US" sz="2000" b="1">
                  <a:solidFill>
                    <a:srgbClr val="000000"/>
                  </a:solidFill>
                </a:rPr>
                <a:t>subunit</a:t>
              </a:r>
              <a:endParaRPr lang="en-US" sz="2000" b="1"/>
            </a:p>
          </p:txBody>
        </p:sp>
        <p:sp>
          <p:nvSpPr>
            <p:cNvPr id="81949" name="Rectangle 33"/>
            <p:cNvSpPr>
              <a:spLocks noChangeArrowheads="1"/>
            </p:cNvSpPr>
            <p:nvPr/>
          </p:nvSpPr>
          <p:spPr bwMode="auto">
            <a:xfrm>
              <a:off x="4696" y="551"/>
              <a:ext cx="57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2000" b="1">
                  <a:solidFill>
                    <a:srgbClr val="000000"/>
                  </a:solidFill>
                </a:rPr>
                <a:t>large</a:t>
              </a:r>
            </a:p>
            <a:p>
              <a:pPr algn="l" eaLnBrk="1" hangingPunct="1">
                <a:lnSpc>
                  <a:spcPct val="85000"/>
                </a:lnSpc>
              </a:pPr>
              <a:r>
                <a:rPr lang="en-US" sz="2000" b="1">
                  <a:solidFill>
                    <a:srgbClr val="000000"/>
                  </a:solidFill>
                </a:rPr>
                <a:t>subunit</a:t>
              </a:r>
              <a:endParaRPr lang="en-US" sz="2000" b="1"/>
            </a:p>
          </p:txBody>
        </p:sp>
      </p:grpSp>
      <p:sp>
        <p:nvSpPr>
          <p:cNvPr id="81922" name="Rectangle 2"/>
          <p:cNvSpPr>
            <a:spLocks noGrp="1" noChangeArrowheads="1"/>
          </p:cNvSpPr>
          <p:nvPr>
            <p:ph type="title"/>
          </p:nvPr>
        </p:nvSpPr>
        <p:spPr>
          <a:xfrm>
            <a:off x="0" y="0"/>
            <a:ext cx="4152900" cy="1143000"/>
          </a:xfrm>
        </p:spPr>
        <p:txBody>
          <a:bodyPr/>
          <a:lstStyle/>
          <a:p>
            <a:pPr eaLnBrk="1" hangingPunct="1"/>
            <a:r>
              <a:rPr lang="en-US">
                <a:latin typeface="Times New Roman" charset="0"/>
              </a:rPr>
              <a:t>Ribosomes </a:t>
            </a:r>
          </a:p>
        </p:txBody>
      </p:sp>
      <p:sp>
        <p:nvSpPr>
          <p:cNvPr id="81923" name="Rectangle 3" descr="Rectangle: Click to edit Master text styles&#10;Second level&#10;Third level&#10;Fourth level&#10;Fifth level"/>
          <p:cNvSpPr>
            <a:spLocks noGrp="1" noChangeArrowheads="1"/>
          </p:cNvSpPr>
          <p:nvPr>
            <p:ph type="body" idx="1"/>
          </p:nvPr>
        </p:nvSpPr>
        <p:spPr>
          <a:xfrm>
            <a:off x="685800" y="1066800"/>
            <a:ext cx="4756150" cy="2328863"/>
          </a:xfrm>
        </p:spPr>
        <p:txBody>
          <a:bodyPr>
            <a:normAutofit fontScale="92500" lnSpcReduction="10000"/>
          </a:bodyPr>
          <a:lstStyle/>
          <a:p>
            <a:pPr eaLnBrk="1" hangingPunct="1"/>
            <a:r>
              <a:rPr lang="en-US">
                <a:latin typeface="Tahoma" charset="0"/>
              </a:rPr>
              <a:t>Function</a:t>
            </a:r>
          </a:p>
          <a:p>
            <a:pPr lvl="1" eaLnBrk="1" hangingPunct="1"/>
            <a:r>
              <a:rPr lang="en-US" u="sng">
                <a:solidFill>
                  <a:srgbClr val="CC0000"/>
                </a:solidFill>
                <a:latin typeface="Tahoma" charset="0"/>
                <a:ea typeface="Arial" charset="0"/>
                <a:cs typeface="Arial" charset="0"/>
              </a:rPr>
              <a:t>protein production</a:t>
            </a:r>
            <a:endParaRPr lang="en-US">
              <a:latin typeface="Tahoma" charset="0"/>
              <a:ea typeface="Arial" charset="0"/>
              <a:cs typeface="Arial" charset="0"/>
            </a:endParaRPr>
          </a:p>
          <a:p>
            <a:pPr eaLnBrk="1" hangingPunct="1"/>
            <a:r>
              <a:rPr lang="en-US">
                <a:latin typeface="Tahoma" charset="0"/>
              </a:rPr>
              <a:t>Structure</a:t>
            </a:r>
          </a:p>
          <a:p>
            <a:pPr lvl="1" eaLnBrk="1" hangingPunct="1"/>
            <a:r>
              <a:rPr lang="en-US" u="sng">
                <a:solidFill>
                  <a:srgbClr val="CC0000"/>
                </a:solidFill>
                <a:latin typeface="Tahoma" charset="0"/>
                <a:ea typeface="Arial" charset="0"/>
                <a:cs typeface="Arial" charset="0"/>
              </a:rPr>
              <a:t>rRNA &amp; protein</a:t>
            </a:r>
            <a:endParaRPr lang="en-US">
              <a:latin typeface="Tahoma" charset="0"/>
              <a:ea typeface="Arial" charset="0"/>
              <a:cs typeface="Arial" charset="0"/>
            </a:endParaRPr>
          </a:p>
          <a:p>
            <a:pPr lvl="1" eaLnBrk="1" hangingPunct="1">
              <a:buClrTx/>
            </a:pPr>
            <a:r>
              <a:rPr lang="en-US">
                <a:latin typeface="Tahoma" charset="0"/>
                <a:ea typeface="Arial" charset="0"/>
                <a:cs typeface="Arial" charset="0"/>
              </a:rPr>
              <a:t>2 subunits combine</a:t>
            </a:r>
          </a:p>
        </p:txBody>
      </p:sp>
      <p:grpSp>
        <p:nvGrpSpPr>
          <p:cNvPr id="81924" name="Group 29"/>
          <p:cNvGrpSpPr>
            <a:grpSpLocks/>
          </p:cNvGrpSpPr>
          <p:nvPr/>
        </p:nvGrpSpPr>
        <p:grpSpPr bwMode="auto">
          <a:xfrm>
            <a:off x="646113" y="3224213"/>
            <a:ext cx="8253412" cy="3616325"/>
            <a:chOff x="407" y="2031"/>
            <a:chExt cx="5199" cy="2278"/>
          </a:xfrm>
        </p:grpSpPr>
        <p:pic>
          <p:nvPicPr>
            <p:cNvPr id="81925" name="Picture 6" descr="05_13"/>
            <p:cNvPicPr>
              <a:picLocks noChangeAspect="1" noChangeArrowheads="1"/>
            </p:cNvPicPr>
            <p:nvPr/>
          </p:nvPicPr>
          <p:blipFill>
            <a:blip r:embed="rId4">
              <a:extLst>
                <a:ext uri="{28A0092B-C50C-407E-A947-70E740481C1C}">
                  <a14:useLocalDpi xmlns:a14="http://schemas.microsoft.com/office/drawing/2010/main" val="0"/>
                </a:ext>
              </a:extLst>
            </a:blip>
            <a:srcRect t="25500" b="22501"/>
            <a:stretch>
              <a:fillRect/>
            </a:stretch>
          </p:blipFill>
          <p:spPr bwMode="auto">
            <a:xfrm>
              <a:off x="407" y="2328"/>
              <a:ext cx="5083" cy="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26" name="Line 7"/>
            <p:cNvSpPr>
              <a:spLocks noChangeShapeType="1"/>
            </p:cNvSpPr>
            <p:nvPr/>
          </p:nvSpPr>
          <p:spPr bwMode="auto">
            <a:xfrm flipH="1">
              <a:off x="3996" y="2639"/>
              <a:ext cx="533"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7" name="Line 8"/>
            <p:cNvSpPr>
              <a:spLocks noChangeShapeType="1"/>
            </p:cNvSpPr>
            <p:nvPr/>
          </p:nvSpPr>
          <p:spPr bwMode="auto">
            <a:xfrm flipH="1">
              <a:off x="4036" y="3706"/>
              <a:ext cx="784" cy="2"/>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8" name="Line 9"/>
            <p:cNvSpPr>
              <a:spLocks noChangeShapeType="1"/>
            </p:cNvSpPr>
            <p:nvPr/>
          </p:nvSpPr>
          <p:spPr bwMode="auto">
            <a:xfrm flipH="1">
              <a:off x="3996" y="2639"/>
              <a:ext cx="53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9" name="Line 10"/>
            <p:cNvSpPr>
              <a:spLocks noChangeShapeType="1"/>
            </p:cNvSpPr>
            <p:nvPr/>
          </p:nvSpPr>
          <p:spPr bwMode="auto">
            <a:xfrm flipH="1">
              <a:off x="4036" y="3706"/>
              <a:ext cx="78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0" name="Rectangle 11"/>
            <p:cNvSpPr>
              <a:spLocks noChangeArrowheads="1"/>
            </p:cNvSpPr>
            <p:nvPr/>
          </p:nvSpPr>
          <p:spPr bwMode="auto">
            <a:xfrm>
              <a:off x="5045" y="2031"/>
              <a:ext cx="5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000000"/>
                  </a:solidFill>
                </a:rPr>
                <a:t>0.08</a:t>
              </a:r>
              <a:r>
                <a:rPr lang="en-US" sz="1900" b="1">
                  <a:solidFill>
                    <a:srgbClr val="000000"/>
                  </a:solidFill>
                  <a:latin typeface="Symbol" charset="0"/>
                  <a:sym typeface="Symbol" charset="0"/>
                </a:rPr>
                <a:t>m</a:t>
              </a:r>
              <a:r>
                <a:rPr lang="en-US" sz="1900" b="1">
                  <a:solidFill>
                    <a:srgbClr val="000000"/>
                  </a:solidFill>
                </a:rPr>
                <a:t>m </a:t>
              </a:r>
            </a:p>
          </p:txBody>
        </p:sp>
        <p:sp>
          <p:nvSpPr>
            <p:cNvPr id="81931" name="Rectangle 12"/>
            <p:cNvSpPr>
              <a:spLocks noChangeArrowheads="1"/>
            </p:cNvSpPr>
            <p:nvPr/>
          </p:nvSpPr>
          <p:spPr bwMode="auto">
            <a:xfrm>
              <a:off x="1583" y="2329"/>
              <a:ext cx="81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a:solidFill>
                    <a:srgbClr val="000000"/>
                  </a:solidFill>
                </a:rPr>
                <a:t>Ribosomes</a:t>
              </a:r>
              <a:endParaRPr lang="en-US" b="1"/>
            </a:p>
          </p:txBody>
        </p:sp>
        <p:sp>
          <p:nvSpPr>
            <p:cNvPr id="81932" name="Rectangle 13"/>
            <p:cNvSpPr>
              <a:spLocks noChangeArrowheads="1"/>
            </p:cNvSpPr>
            <p:nvPr/>
          </p:nvSpPr>
          <p:spPr bwMode="auto">
            <a:xfrm>
              <a:off x="3519" y="2549"/>
              <a:ext cx="48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900" b="1">
                  <a:solidFill>
                    <a:srgbClr val="000000"/>
                  </a:solidFill>
                </a:rPr>
                <a:t>Rough</a:t>
              </a:r>
            </a:p>
            <a:p>
              <a:pPr eaLnBrk="1" hangingPunct="1">
                <a:lnSpc>
                  <a:spcPct val="85000"/>
                </a:lnSpc>
              </a:pPr>
              <a:r>
                <a:rPr lang="en-US" sz="1900" b="1">
                  <a:solidFill>
                    <a:srgbClr val="000000"/>
                  </a:solidFill>
                </a:rPr>
                <a:t>ER  </a:t>
              </a:r>
            </a:p>
          </p:txBody>
        </p:sp>
        <p:sp>
          <p:nvSpPr>
            <p:cNvPr id="81933" name="Rectangle 14"/>
            <p:cNvSpPr>
              <a:spLocks noChangeArrowheads="1"/>
            </p:cNvSpPr>
            <p:nvPr/>
          </p:nvSpPr>
          <p:spPr bwMode="auto">
            <a:xfrm>
              <a:off x="3498" y="3628"/>
              <a:ext cx="56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900" b="1">
                  <a:solidFill>
                    <a:srgbClr val="000000"/>
                  </a:solidFill>
                </a:rPr>
                <a:t>Smooth</a:t>
              </a:r>
            </a:p>
            <a:p>
              <a:pPr eaLnBrk="1" hangingPunct="1">
                <a:lnSpc>
                  <a:spcPct val="85000"/>
                </a:lnSpc>
              </a:pPr>
              <a:r>
                <a:rPr lang="en-US" sz="1900" b="1">
                  <a:solidFill>
                    <a:srgbClr val="000000"/>
                  </a:solidFill>
                </a:rPr>
                <a:t>ER  </a:t>
              </a:r>
            </a:p>
          </p:txBody>
        </p:sp>
        <p:grpSp>
          <p:nvGrpSpPr>
            <p:cNvPr id="81934" name="Group 15"/>
            <p:cNvGrpSpPr>
              <a:grpSpLocks/>
            </p:cNvGrpSpPr>
            <p:nvPr/>
          </p:nvGrpSpPr>
          <p:grpSpPr bwMode="auto">
            <a:xfrm>
              <a:off x="3377" y="2640"/>
              <a:ext cx="102" cy="197"/>
              <a:chOff x="3327" y="1536"/>
              <a:chExt cx="106" cy="205"/>
            </a:xfrm>
          </p:grpSpPr>
          <p:sp>
            <p:nvSpPr>
              <p:cNvPr id="81945" name="Line 16"/>
              <p:cNvSpPr>
                <a:spLocks noChangeShapeType="1"/>
              </p:cNvSpPr>
              <p:nvPr/>
            </p:nvSpPr>
            <p:spPr bwMode="auto">
              <a:xfrm flipH="1">
                <a:off x="3327" y="1536"/>
                <a:ext cx="106" cy="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6" name="Line 17"/>
              <p:cNvSpPr>
                <a:spLocks noChangeShapeType="1"/>
              </p:cNvSpPr>
              <p:nvPr/>
            </p:nvSpPr>
            <p:spPr bwMode="auto">
              <a:xfrm flipH="1">
                <a:off x="3368" y="1536"/>
                <a:ext cx="65" cy="2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35" name="Group 18"/>
            <p:cNvGrpSpPr>
              <a:grpSpLocks/>
            </p:cNvGrpSpPr>
            <p:nvPr/>
          </p:nvGrpSpPr>
          <p:grpSpPr bwMode="auto">
            <a:xfrm>
              <a:off x="3245" y="3566"/>
              <a:ext cx="203" cy="235"/>
              <a:chOff x="3196" y="2494"/>
              <a:chExt cx="212" cy="245"/>
            </a:xfrm>
          </p:grpSpPr>
          <p:sp>
            <p:nvSpPr>
              <p:cNvPr id="81943" name="Line 19"/>
              <p:cNvSpPr>
                <a:spLocks noChangeShapeType="1"/>
              </p:cNvSpPr>
              <p:nvPr/>
            </p:nvSpPr>
            <p:spPr bwMode="auto">
              <a:xfrm flipH="1" flipV="1">
                <a:off x="3196" y="2494"/>
                <a:ext cx="212" cy="1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4" name="Line 20"/>
              <p:cNvSpPr>
                <a:spLocks noChangeShapeType="1"/>
              </p:cNvSpPr>
              <p:nvPr/>
            </p:nvSpPr>
            <p:spPr bwMode="auto">
              <a:xfrm flipH="1">
                <a:off x="3310" y="2633"/>
                <a:ext cx="98"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36" name="Group 21"/>
            <p:cNvGrpSpPr>
              <a:grpSpLocks/>
            </p:cNvGrpSpPr>
            <p:nvPr/>
          </p:nvGrpSpPr>
          <p:grpSpPr bwMode="auto">
            <a:xfrm>
              <a:off x="2163" y="2491"/>
              <a:ext cx="181" cy="471"/>
              <a:chOff x="2083" y="1373"/>
              <a:chExt cx="188" cy="491"/>
            </a:xfrm>
          </p:grpSpPr>
          <p:sp>
            <p:nvSpPr>
              <p:cNvPr id="81941" name="Line 22"/>
              <p:cNvSpPr>
                <a:spLocks noChangeShapeType="1"/>
              </p:cNvSpPr>
              <p:nvPr/>
            </p:nvSpPr>
            <p:spPr bwMode="auto">
              <a:xfrm flipH="1">
                <a:off x="2222" y="1373"/>
                <a:ext cx="49" cy="4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2" name="Line 23"/>
              <p:cNvSpPr>
                <a:spLocks noChangeShapeType="1"/>
              </p:cNvSpPr>
              <p:nvPr/>
            </p:nvSpPr>
            <p:spPr bwMode="auto">
              <a:xfrm flipH="1">
                <a:off x="2083" y="1373"/>
                <a:ext cx="188" cy="3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37" name="Group 24"/>
            <p:cNvGrpSpPr>
              <a:grpSpLocks/>
            </p:cNvGrpSpPr>
            <p:nvPr/>
          </p:nvGrpSpPr>
          <p:grpSpPr bwMode="auto">
            <a:xfrm flipV="1">
              <a:off x="5122" y="2239"/>
              <a:ext cx="272" cy="55"/>
              <a:chOff x="5000" y="3192"/>
              <a:chExt cx="284" cy="48"/>
            </a:xfrm>
          </p:grpSpPr>
          <p:sp>
            <p:nvSpPr>
              <p:cNvPr id="81938" name="Line 25"/>
              <p:cNvSpPr>
                <a:spLocks noChangeShapeType="1"/>
              </p:cNvSpPr>
              <p:nvPr/>
            </p:nvSpPr>
            <p:spPr bwMode="auto">
              <a:xfrm>
                <a:off x="5000" y="319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9" name="Line 26"/>
              <p:cNvSpPr>
                <a:spLocks noChangeShapeType="1"/>
              </p:cNvSpPr>
              <p:nvPr/>
            </p:nvSpPr>
            <p:spPr bwMode="auto">
              <a:xfrm>
                <a:off x="5284" y="3192"/>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40" name="Line 27"/>
              <p:cNvSpPr>
                <a:spLocks noChangeShapeType="1"/>
              </p:cNvSpPr>
              <p:nvPr/>
            </p:nvSpPr>
            <p:spPr bwMode="auto">
              <a:xfrm>
                <a:off x="5000" y="3240"/>
                <a:ext cx="2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38911955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2" descr="05_02a"/>
          <p:cNvPicPr>
            <a:picLocks noChangeAspect="1" noChangeArrowheads="1"/>
          </p:cNvPicPr>
          <p:nvPr/>
        </p:nvPicPr>
        <p:blipFill>
          <a:blip r:embed="rId3">
            <a:extLst>
              <a:ext uri="{28A0092B-C50C-407E-A947-70E740481C1C}">
                <a14:useLocalDpi xmlns:a14="http://schemas.microsoft.com/office/drawing/2010/main" val="0"/>
              </a:ext>
            </a:extLst>
          </a:blip>
          <a:srcRect l="19125" t="11250" r="16875" b="21750"/>
          <a:stretch>
            <a:fillRect/>
          </a:stretch>
        </p:blipFill>
        <p:spPr bwMode="auto">
          <a:xfrm>
            <a:off x="5497513" y="3808413"/>
            <a:ext cx="35909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15"/>
          <p:cNvSpPr>
            <a:spLocks noChangeArrowheads="1"/>
          </p:cNvSpPr>
          <p:nvPr/>
        </p:nvSpPr>
        <p:spPr bwMode="auto">
          <a:xfrm>
            <a:off x="3606800" y="6443663"/>
            <a:ext cx="235743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2000" b="1">
                <a:solidFill>
                  <a:srgbClr val="000000"/>
                </a:solidFill>
              </a:rPr>
              <a:t>membrane proteins</a:t>
            </a:r>
            <a:endParaRPr lang="en-US" sz="2000" b="1"/>
          </a:p>
        </p:txBody>
      </p:sp>
      <p:sp>
        <p:nvSpPr>
          <p:cNvPr id="83971" name="Rectangle 3"/>
          <p:cNvSpPr>
            <a:spLocks noGrp="1" noChangeArrowheads="1"/>
          </p:cNvSpPr>
          <p:nvPr>
            <p:ph type="title"/>
          </p:nvPr>
        </p:nvSpPr>
        <p:spPr>
          <a:xfrm>
            <a:off x="0" y="0"/>
            <a:ext cx="4927600" cy="1143000"/>
          </a:xfrm>
        </p:spPr>
        <p:txBody>
          <a:bodyPr/>
          <a:lstStyle/>
          <a:p>
            <a:pPr eaLnBrk="1" hangingPunct="1"/>
            <a:r>
              <a:rPr lang="en-US">
                <a:latin typeface="Times New Roman" charset="0"/>
              </a:rPr>
              <a:t>Types of Ribosomes</a:t>
            </a:r>
          </a:p>
        </p:txBody>
      </p:sp>
      <p:sp>
        <p:nvSpPr>
          <p:cNvPr id="83972" name="Rectangle 4" descr="Rectangle: Click to edit Master text styles&#10;Second level&#10;Third level&#10;Fourth level&#10;Fifth level"/>
          <p:cNvSpPr>
            <a:spLocks noGrp="1" noChangeArrowheads="1"/>
          </p:cNvSpPr>
          <p:nvPr>
            <p:ph type="body" idx="1"/>
          </p:nvPr>
        </p:nvSpPr>
        <p:spPr>
          <a:xfrm>
            <a:off x="190500" y="1066800"/>
            <a:ext cx="5486400" cy="4899025"/>
          </a:xfrm>
        </p:spPr>
        <p:txBody>
          <a:bodyPr/>
          <a:lstStyle/>
          <a:p>
            <a:pPr eaLnBrk="1" hangingPunct="1">
              <a:buClrTx/>
            </a:pPr>
            <a:r>
              <a:rPr lang="en-US" u="sng">
                <a:latin typeface="Tahoma" charset="0"/>
              </a:rPr>
              <a:t>Free</a:t>
            </a:r>
            <a:r>
              <a:rPr lang="en-US" i="1">
                <a:latin typeface="Tahoma" charset="0"/>
              </a:rPr>
              <a:t> </a:t>
            </a:r>
            <a:r>
              <a:rPr lang="en-US">
                <a:latin typeface="Tahoma" charset="0"/>
              </a:rPr>
              <a:t>ribosomes</a:t>
            </a:r>
          </a:p>
          <a:p>
            <a:pPr lvl="1" eaLnBrk="1" hangingPunct="1">
              <a:buClrTx/>
            </a:pPr>
            <a:r>
              <a:rPr lang="en-US">
                <a:latin typeface="Tahoma" charset="0"/>
                <a:ea typeface="Arial" charset="0"/>
                <a:cs typeface="Arial" charset="0"/>
              </a:rPr>
              <a:t>suspended in cytosol</a:t>
            </a:r>
          </a:p>
          <a:p>
            <a:pPr lvl="1" eaLnBrk="1" hangingPunct="1">
              <a:buClrTx/>
            </a:pPr>
            <a:r>
              <a:rPr lang="en-US">
                <a:latin typeface="Tahoma" charset="0"/>
                <a:ea typeface="Arial" charset="0"/>
                <a:cs typeface="Arial" charset="0"/>
              </a:rPr>
              <a:t>synthesize proteins that stay in cytosol</a:t>
            </a:r>
          </a:p>
          <a:p>
            <a:pPr eaLnBrk="1" hangingPunct="1">
              <a:buClrTx/>
            </a:pPr>
            <a:r>
              <a:rPr lang="en-US" u="sng">
                <a:latin typeface="Tahoma" charset="0"/>
              </a:rPr>
              <a:t>Bound</a:t>
            </a:r>
            <a:r>
              <a:rPr lang="en-US">
                <a:latin typeface="Tahoma" charset="0"/>
              </a:rPr>
              <a:t> ribosomes</a:t>
            </a:r>
          </a:p>
          <a:p>
            <a:pPr lvl="1" eaLnBrk="1" hangingPunct="1">
              <a:buClrTx/>
            </a:pPr>
            <a:r>
              <a:rPr lang="en-US">
                <a:latin typeface="Tahoma" charset="0"/>
                <a:ea typeface="Arial" charset="0"/>
                <a:cs typeface="Arial" charset="0"/>
              </a:rPr>
              <a:t>attached to </a:t>
            </a:r>
            <a:r>
              <a:rPr lang="en-US" u="sng">
                <a:solidFill>
                  <a:srgbClr val="CC0000"/>
                </a:solidFill>
                <a:latin typeface="Tahoma" charset="0"/>
                <a:ea typeface="Arial" charset="0"/>
                <a:cs typeface="Arial" charset="0"/>
              </a:rPr>
              <a:t>endoplasmic reticulum</a:t>
            </a:r>
            <a:endParaRPr lang="en-US" u="sng">
              <a:solidFill>
                <a:schemeClr val="tx2"/>
              </a:solidFill>
              <a:latin typeface="Tahoma" charset="0"/>
              <a:ea typeface="Arial" charset="0"/>
              <a:cs typeface="Arial" charset="0"/>
            </a:endParaRPr>
          </a:p>
          <a:p>
            <a:pPr lvl="1" eaLnBrk="1" hangingPunct="1">
              <a:buClrTx/>
            </a:pPr>
            <a:r>
              <a:rPr lang="en-US">
                <a:latin typeface="Tahoma" charset="0"/>
                <a:ea typeface="Arial" charset="0"/>
                <a:cs typeface="Arial" charset="0"/>
              </a:rPr>
              <a:t>synthesize proteins </a:t>
            </a:r>
            <a:br>
              <a:rPr lang="en-US">
                <a:latin typeface="Tahoma" charset="0"/>
                <a:ea typeface="Arial" charset="0"/>
                <a:cs typeface="Arial" charset="0"/>
              </a:rPr>
            </a:br>
            <a:r>
              <a:rPr lang="en-US">
                <a:latin typeface="Tahoma" charset="0"/>
                <a:ea typeface="Arial" charset="0"/>
                <a:cs typeface="Arial" charset="0"/>
              </a:rPr>
              <a:t>for export or membranes</a:t>
            </a:r>
          </a:p>
        </p:txBody>
      </p:sp>
      <p:pic>
        <p:nvPicPr>
          <p:cNvPr id="83973" name="Picture 9" descr="05_13a"/>
          <p:cNvPicPr>
            <a:picLocks noChangeAspect="1" noChangeArrowheads="1"/>
          </p:cNvPicPr>
          <p:nvPr/>
        </p:nvPicPr>
        <p:blipFill>
          <a:blip r:embed="rId4">
            <a:extLst>
              <a:ext uri="{28A0092B-C50C-407E-A947-70E740481C1C}">
                <a14:useLocalDpi xmlns:a14="http://schemas.microsoft.com/office/drawing/2010/main" val="0"/>
              </a:ext>
            </a:extLst>
          </a:blip>
          <a:srcRect l="25874" t="16499" r="23625" b="17999"/>
          <a:stretch>
            <a:fillRect/>
          </a:stretch>
        </p:blipFill>
        <p:spPr bwMode="auto">
          <a:xfrm>
            <a:off x="6046788" y="811213"/>
            <a:ext cx="3033712"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Line 18"/>
          <p:cNvSpPr>
            <a:spLocks noChangeShapeType="1"/>
          </p:cNvSpPr>
          <p:nvPr/>
        </p:nvSpPr>
        <p:spPr bwMode="auto">
          <a:xfrm flipV="1">
            <a:off x="5997575" y="6348413"/>
            <a:ext cx="1230313" cy="2524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19"/>
          <p:cNvSpPr>
            <a:spLocks noChangeShapeType="1"/>
          </p:cNvSpPr>
          <p:nvPr/>
        </p:nvSpPr>
        <p:spPr bwMode="auto">
          <a:xfrm flipV="1">
            <a:off x="5965825" y="5984875"/>
            <a:ext cx="185738" cy="622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924188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7" descr="04_07Ribosome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987425"/>
            <a:ext cx="8548687"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 Box 8"/>
          <p:cNvSpPr txBox="1">
            <a:spLocks noChangeArrowheads="1"/>
          </p:cNvSpPr>
          <p:nvPr/>
        </p:nvSpPr>
        <p:spPr bwMode="auto">
          <a:xfrm>
            <a:off x="4368800" y="1200150"/>
            <a:ext cx="13430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Cytoplasm</a:t>
            </a:r>
          </a:p>
        </p:txBody>
      </p:sp>
      <p:sp>
        <p:nvSpPr>
          <p:cNvPr id="86019" name="Text Box 9"/>
          <p:cNvSpPr txBox="1">
            <a:spLocks noChangeArrowheads="1"/>
          </p:cNvSpPr>
          <p:nvPr/>
        </p:nvSpPr>
        <p:spPr bwMode="auto">
          <a:xfrm>
            <a:off x="5287963" y="2028825"/>
            <a:ext cx="3621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Endoplasmic reticulum (ER)</a:t>
            </a:r>
          </a:p>
        </p:txBody>
      </p:sp>
      <p:sp>
        <p:nvSpPr>
          <p:cNvPr id="86020" name="Text Box 10"/>
          <p:cNvSpPr txBox="1">
            <a:spLocks noChangeArrowheads="1"/>
          </p:cNvSpPr>
          <p:nvPr/>
        </p:nvSpPr>
        <p:spPr bwMode="auto">
          <a:xfrm>
            <a:off x="5300663" y="2571750"/>
            <a:ext cx="20875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Free ribosomes</a:t>
            </a:r>
          </a:p>
        </p:txBody>
      </p:sp>
      <p:sp>
        <p:nvSpPr>
          <p:cNvPr id="86021" name="Text Box 11"/>
          <p:cNvSpPr txBox="1">
            <a:spLocks noChangeArrowheads="1"/>
          </p:cNvSpPr>
          <p:nvPr/>
        </p:nvSpPr>
        <p:spPr bwMode="auto">
          <a:xfrm>
            <a:off x="5299075" y="3079750"/>
            <a:ext cx="2308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Bound ribosomes</a:t>
            </a:r>
          </a:p>
        </p:txBody>
      </p:sp>
      <p:sp>
        <p:nvSpPr>
          <p:cNvPr id="86022" name="Text Box 12"/>
          <p:cNvSpPr txBox="1">
            <a:spLocks noChangeArrowheads="1"/>
          </p:cNvSpPr>
          <p:nvPr/>
        </p:nvSpPr>
        <p:spPr bwMode="auto">
          <a:xfrm>
            <a:off x="314325" y="987425"/>
            <a:ext cx="14859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Ribosomes</a:t>
            </a:r>
          </a:p>
        </p:txBody>
      </p:sp>
      <p:sp>
        <p:nvSpPr>
          <p:cNvPr id="86023" name="Text Box 13"/>
          <p:cNvSpPr txBox="1">
            <a:spLocks noChangeArrowheads="1"/>
          </p:cNvSpPr>
          <p:nvPr/>
        </p:nvSpPr>
        <p:spPr bwMode="auto">
          <a:xfrm>
            <a:off x="2057400" y="1341438"/>
            <a:ext cx="13430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ER</a:t>
            </a:r>
          </a:p>
        </p:txBody>
      </p:sp>
      <p:sp>
        <p:nvSpPr>
          <p:cNvPr id="86024" name="Text Box 14"/>
          <p:cNvSpPr txBox="1">
            <a:spLocks noChangeArrowheads="1"/>
          </p:cNvSpPr>
          <p:nvPr/>
        </p:nvSpPr>
        <p:spPr bwMode="auto">
          <a:xfrm>
            <a:off x="7077075" y="4651375"/>
            <a:ext cx="13684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Small</a:t>
            </a:r>
          </a:p>
          <a:p>
            <a:pPr algn="l">
              <a:lnSpc>
                <a:spcPct val="90000"/>
              </a:lnSpc>
            </a:pPr>
            <a:r>
              <a:rPr lang="en-US" sz="2100" b="1"/>
              <a:t>subunit</a:t>
            </a:r>
          </a:p>
        </p:txBody>
      </p:sp>
      <p:sp>
        <p:nvSpPr>
          <p:cNvPr id="86025" name="Text Box 15"/>
          <p:cNvSpPr txBox="1">
            <a:spLocks noChangeArrowheads="1"/>
          </p:cNvSpPr>
          <p:nvPr/>
        </p:nvSpPr>
        <p:spPr bwMode="auto">
          <a:xfrm>
            <a:off x="5562600" y="5180013"/>
            <a:ext cx="15970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Diagram of </a:t>
            </a:r>
          </a:p>
          <a:p>
            <a:pPr algn="l">
              <a:lnSpc>
                <a:spcPct val="90000"/>
              </a:lnSpc>
            </a:pPr>
            <a:r>
              <a:rPr lang="en-US" sz="2100" b="1"/>
              <a:t>a ribosome</a:t>
            </a:r>
          </a:p>
        </p:txBody>
      </p:sp>
      <p:sp>
        <p:nvSpPr>
          <p:cNvPr id="86026" name="Text Box 16"/>
          <p:cNvSpPr txBox="1">
            <a:spLocks noChangeArrowheads="1"/>
          </p:cNvSpPr>
          <p:nvPr/>
        </p:nvSpPr>
        <p:spPr bwMode="auto">
          <a:xfrm>
            <a:off x="2627313" y="5173663"/>
            <a:ext cx="24336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TEM showing ER</a:t>
            </a:r>
          </a:p>
          <a:p>
            <a:pPr algn="l">
              <a:lnSpc>
                <a:spcPct val="90000"/>
              </a:lnSpc>
            </a:pPr>
            <a:r>
              <a:rPr lang="en-US" sz="2100" b="1"/>
              <a:t>and ribosomes</a:t>
            </a:r>
          </a:p>
        </p:txBody>
      </p:sp>
      <p:sp>
        <p:nvSpPr>
          <p:cNvPr id="86027" name="Text Box 17"/>
          <p:cNvSpPr txBox="1">
            <a:spLocks noChangeArrowheads="1"/>
          </p:cNvSpPr>
          <p:nvPr/>
        </p:nvSpPr>
        <p:spPr bwMode="auto">
          <a:xfrm>
            <a:off x="7067550" y="3810000"/>
            <a:ext cx="13684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2100" b="1"/>
              <a:t>Large</a:t>
            </a:r>
          </a:p>
          <a:p>
            <a:pPr algn="l">
              <a:lnSpc>
                <a:spcPct val="90000"/>
              </a:lnSpc>
            </a:pPr>
            <a:r>
              <a:rPr lang="en-US" sz="2100" b="1"/>
              <a:t>subunit</a:t>
            </a:r>
          </a:p>
        </p:txBody>
      </p:sp>
      <p:sp>
        <p:nvSpPr>
          <p:cNvPr id="86028" name="Line 18"/>
          <p:cNvSpPr>
            <a:spLocks noChangeShapeType="1"/>
          </p:cNvSpPr>
          <p:nvPr/>
        </p:nvSpPr>
        <p:spPr bwMode="auto">
          <a:xfrm flipV="1">
            <a:off x="549275" y="1254125"/>
            <a:ext cx="57150" cy="1054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9" name="Line 19"/>
          <p:cNvSpPr>
            <a:spLocks noChangeShapeType="1"/>
          </p:cNvSpPr>
          <p:nvPr/>
        </p:nvSpPr>
        <p:spPr bwMode="auto">
          <a:xfrm>
            <a:off x="606425" y="1254125"/>
            <a:ext cx="279400" cy="1019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0" name="Line 20"/>
          <p:cNvSpPr>
            <a:spLocks noChangeShapeType="1"/>
          </p:cNvSpPr>
          <p:nvPr/>
        </p:nvSpPr>
        <p:spPr bwMode="auto">
          <a:xfrm flipV="1">
            <a:off x="2035175" y="1606550"/>
            <a:ext cx="149225" cy="301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1" name="Line 21"/>
          <p:cNvSpPr>
            <a:spLocks noChangeShapeType="1"/>
          </p:cNvSpPr>
          <p:nvPr/>
        </p:nvSpPr>
        <p:spPr bwMode="auto">
          <a:xfrm>
            <a:off x="4879975" y="1489075"/>
            <a:ext cx="0" cy="317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2" name="Line 22"/>
          <p:cNvSpPr>
            <a:spLocks noChangeShapeType="1"/>
          </p:cNvSpPr>
          <p:nvPr/>
        </p:nvSpPr>
        <p:spPr bwMode="auto">
          <a:xfrm flipV="1">
            <a:off x="5118100" y="2111375"/>
            <a:ext cx="0" cy="1047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3" name="Line 23"/>
          <p:cNvSpPr>
            <a:spLocks noChangeShapeType="1"/>
          </p:cNvSpPr>
          <p:nvPr/>
        </p:nvSpPr>
        <p:spPr bwMode="auto">
          <a:xfrm flipH="1">
            <a:off x="5032375" y="2111375"/>
            <a:ext cx="85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4" name="Line 24"/>
          <p:cNvSpPr>
            <a:spLocks noChangeShapeType="1"/>
          </p:cNvSpPr>
          <p:nvPr/>
        </p:nvSpPr>
        <p:spPr bwMode="auto">
          <a:xfrm flipH="1">
            <a:off x="5029200" y="2206625"/>
            <a:ext cx="85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5" name="Line 25"/>
          <p:cNvSpPr>
            <a:spLocks noChangeShapeType="1"/>
          </p:cNvSpPr>
          <p:nvPr/>
        </p:nvSpPr>
        <p:spPr bwMode="auto">
          <a:xfrm>
            <a:off x="5121275" y="2168525"/>
            <a:ext cx="1365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6" name="Line 26"/>
          <p:cNvSpPr>
            <a:spLocks noChangeShapeType="1"/>
          </p:cNvSpPr>
          <p:nvPr/>
        </p:nvSpPr>
        <p:spPr bwMode="auto">
          <a:xfrm>
            <a:off x="4603750" y="2524125"/>
            <a:ext cx="663575" cy="180975"/>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7" name="Line 27"/>
          <p:cNvSpPr>
            <a:spLocks noChangeShapeType="1"/>
          </p:cNvSpPr>
          <p:nvPr/>
        </p:nvSpPr>
        <p:spPr bwMode="auto">
          <a:xfrm flipH="1" flipV="1">
            <a:off x="4406900" y="2660650"/>
            <a:ext cx="863600" cy="4445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8" name="Line 28"/>
          <p:cNvSpPr>
            <a:spLocks noChangeShapeType="1"/>
          </p:cNvSpPr>
          <p:nvPr/>
        </p:nvSpPr>
        <p:spPr bwMode="auto">
          <a:xfrm>
            <a:off x="4667250" y="3013075"/>
            <a:ext cx="603250" cy="2032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9" name="Line 29"/>
          <p:cNvSpPr>
            <a:spLocks noChangeShapeType="1"/>
          </p:cNvSpPr>
          <p:nvPr/>
        </p:nvSpPr>
        <p:spPr bwMode="auto">
          <a:xfrm flipH="1">
            <a:off x="4489450" y="3216275"/>
            <a:ext cx="784225" cy="441325"/>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40" name="Line 30"/>
          <p:cNvSpPr>
            <a:spLocks noChangeShapeType="1"/>
          </p:cNvSpPr>
          <p:nvPr/>
        </p:nvSpPr>
        <p:spPr bwMode="auto">
          <a:xfrm flipV="1">
            <a:off x="6727825" y="3937000"/>
            <a:ext cx="292100" cy="311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41" name="Line 31"/>
          <p:cNvSpPr>
            <a:spLocks noChangeShapeType="1"/>
          </p:cNvSpPr>
          <p:nvPr/>
        </p:nvSpPr>
        <p:spPr bwMode="auto">
          <a:xfrm>
            <a:off x="6727825" y="4781550"/>
            <a:ext cx="2952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42" name="Line 32"/>
          <p:cNvSpPr>
            <a:spLocks noChangeShapeType="1"/>
          </p:cNvSpPr>
          <p:nvPr/>
        </p:nvSpPr>
        <p:spPr bwMode="auto">
          <a:xfrm>
            <a:off x="4603750" y="2527300"/>
            <a:ext cx="663575" cy="1809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43" name="Line 33"/>
          <p:cNvSpPr>
            <a:spLocks noChangeShapeType="1"/>
          </p:cNvSpPr>
          <p:nvPr/>
        </p:nvSpPr>
        <p:spPr bwMode="auto">
          <a:xfrm flipH="1" flipV="1">
            <a:off x="4406900" y="2663825"/>
            <a:ext cx="863600" cy="444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44" name="Line 34"/>
          <p:cNvSpPr>
            <a:spLocks noChangeShapeType="1"/>
          </p:cNvSpPr>
          <p:nvPr/>
        </p:nvSpPr>
        <p:spPr bwMode="auto">
          <a:xfrm>
            <a:off x="4667250" y="3016250"/>
            <a:ext cx="603250" cy="203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45" name="Line 35"/>
          <p:cNvSpPr>
            <a:spLocks noChangeShapeType="1"/>
          </p:cNvSpPr>
          <p:nvPr/>
        </p:nvSpPr>
        <p:spPr bwMode="auto">
          <a:xfrm flipH="1">
            <a:off x="4489450" y="3219450"/>
            <a:ext cx="784225" cy="441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44594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type="title"/>
          </p:nvPr>
        </p:nvSpPr>
        <p:spPr>
          <a:xfrm>
            <a:off x="0" y="0"/>
            <a:ext cx="5829300" cy="1143000"/>
          </a:xfrm>
        </p:spPr>
        <p:txBody>
          <a:bodyPr/>
          <a:lstStyle/>
          <a:p>
            <a:pPr eaLnBrk="1" hangingPunct="1"/>
            <a:r>
              <a:rPr lang="en-US">
                <a:latin typeface="Times New Roman" charset="0"/>
              </a:rPr>
              <a:t>Endoplasmic Reticulum</a:t>
            </a:r>
          </a:p>
        </p:txBody>
      </p:sp>
      <p:sp>
        <p:nvSpPr>
          <p:cNvPr id="88066" name="Rectangle 4" descr="Rectangle: Click to edit Master text styles&#10;Second level&#10;Third level&#10;Fourth level&#10;Fifth level"/>
          <p:cNvSpPr>
            <a:spLocks noGrp="1" noChangeArrowheads="1"/>
          </p:cNvSpPr>
          <p:nvPr>
            <p:ph type="body" idx="1"/>
          </p:nvPr>
        </p:nvSpPr>
        <p:spPr>
          <a:xfrm>
            <a:off x="279400" y="1270000"/>
            <a:ext cx="4584700" cy="3238500"/>
          </a:xfrm>
        </p:spPr>
        <p:txBody>
          <a:bodyPr>
            <a:normAutofit fontScale="85000" lnSpcReduction="20000"/>
          </a:bodyPr>
          <a:lstStyle/>
          <a:p>
            <a:pPr eaLnBrk="1" hangingPunct="1"/>
            <a:r>
              <a:rPr lang="en-US">
                <a:latin typeface="Tahoma" charset="0"/>
              </a:rPr>
              <a:t>Function </a:t>
            </a:r>
          </a:p>
          <a:p>
            <a:pPr lvl="1" eaLnBrk="1" hangingPunct="1"/>
            <a:r>
              <a:rPr lang="en-US" u="sng">
                <a:solidFill>
                  <a:srgbClr val="CC0000"/>
                </a:solidFill>
                <a:latin typeface="Tahoma" charset="0"/>
                <a:ea typeface="Arial" charset="0"/>
                <a:cs typeface="Arial" charset="0"/>
              </a:rPr>
              <a:t>processes proteins</a:t>
            </a:r>
            <a:endParaRPr lang="en-US">
              <a:latin typeface="Tahoma" charset="0"/>
              <a:ea typeface="Arial" charset="0"/>
              <a:cs typeface="Arial" charset="0"/>
            </a:endParaRPr>
          </a:p>
          <a:p>
            <a:pPr lvl="1" eaLnBrk="1" hangingPunct="1"/>
            <a:r>
              <a:rPr lang="en-US">
                <a:latin typeface="Tahoma" charset="0"/>
                <a:ea typeface="Arial" charset="0"/>
                <a:cs typeface="Arial" charset="0"/>
              </a:rPr>
              <a:t>manufactures membrane</a:t>
            </a:r>
          </a:p>
          <a:p>
            <a:pPr lvl="1" eaLnBrk="1" hangingPunct="1"/>
            <a:r>
              <a:rPr lang="en-US">
                <a:latin typeface="Tahoma" charset="0"/>
                <a:ea typeface="Arial" charset="0"/>
                <a:cs typeface="Arial" charset="0"/>
              </a:rPr>
              <a:t>synthesis &amp; hydrolysis of many compounds</a:t>
            </a:r>
          </a:p>
          <a:p>
            <a:pPr eaLnBrk="1" hangingPunct="1">
              <a:buClrTx/>
            </a:pPr>
            <a:r>
              <a:rPr lang="en-US">
                <a:latin typeface="Tahoma" charset="0"/>
              </a:rPr>
              <a:t>Structure</a:t>
            </a:r>
          </a:p>
          <a:p>
            <a:pPr lvl="1" eaLnBrk="1" hangingPunct="1">
              <a:buClrTx/>
            </a:pPr>
            <a:r>
              <a:rPr lang="en-US">
                <a:latin typeface="Tahoma" charset="0"/>
                <a:ea typeface="Arial" charset="0"/>
                <a:cs typeface="Arial" charset="0"/>
              </a:rPr>
              <a:t>membrane connected to nuclear envelope &amp; extends throughout cell</a:t>
            </a:r>
          </a:p>
        </p:txBody>
      </p:sp>
      <p:pic>
        <p:nvPicPr>
          <p:cNvPr id="49154" name="Picture 2"/>
          <p:cNvPicPr>
            <a:picLocks noChangeAspect="1" noChangeArrowheads="1"/>
          </p:cNvPicPr>
          <p:nvPr/>
        </p:nvPicPr>
        <p:blipFill>
          <a:blip r:embed="rId3"/>
          <a:srcRect/>
          <a:stretch>
            <a:fillRect/>
          </a:stretch>
        </p:blipFill>
        <p:spPr bwMode="auto">
          <a:xfrm>
            <a:off x="4718050" y="1511300"/>
            <a:ext cx="4248150" cy="3022600"/>
          </a:xfrm>
          <a:prstGeom prst="rect">
            <a:avLst/>
          </a:prstGeom>
          <a:noFill/>
          <a:ln w="9525">
            <a:noFill/>
            <a:miter lim="800000"/>
            <a:headEnd/>
            <a:tailEnd/>
          </a:ln>
          <a:effectLst>
            <a:outerShdw blurRad="50800" dist="38100" dir="2700000" algn="br">
              <a:srgbClr val="000000">
                <a:alpha val="43000"/>
              </a:srgbClr>
            </a:outerShdw>
          </a:effectLst>
        </p:spPr>
      </p:pic>
    </p:spTree>
    <p:extLst>
      <p:ext uri="{BB962C8B-B14F-4D97-AF65-F5344CB8AC3E}">
        <p14:creationId xmlns:p14="http://schemas.microsoft.com/office/powerpoint/2010/main" val="24930002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182563" y="192088"/>
            <a:ext cx="8534400" cy="914400"/>
          </a:xfrm>
        </p:spPr>
        <p:txBody>
          <a:bodyPr>
            <a:normAutofit fontScale="90000"/>
          </a:bodyPr>
          <a:lstStyle/>
          <a:p>
            <a:pPr marL="574675" indent="-574675" eaLnBrk="1" hangingPunct="1"/>
            <a:r>
              <a:rPr lang="en-US" sz="3200">
                <a:latin typeface="Times New Roman" charset="0"/>
              </a:rPr>
              <a:t>4.9 The endoplasmic reticulum is a biosynthetic factory</a:t>
            </a:r>
          </a:p>
        </p:txBody>
      </p:sp>
      <p:sp>
        <p:nvSpPr>
          <p:cNvPr id="90114" name="Rectangle 3"/>
          <p:cNvSpPr>
            <a:spLocks noGrp="1" noChangeArrowheads="1"/>
          </p:cNvSpPr>
          <p:nvPr>
            <p:ph type="body" idx="1"/>
          </p:nvPr>
        </p:nvSpPr>
        <p:spPr>
          <a:xfrm>
            <a:off x="158750" y="1301750"/>
            <a:ext cx="8534400" cy="3648075"/>
          </a:xfrm>
        </p:spPr>
        <p:txBody>
          <a:bodyPr>
            <a:normAutofit lnSpcReduction="10000"/>
          </a:bodyPr>
          <a:lstStyle/>
          <a:p>
            <a:pPr eaLnBrk="1" hangingPunct="1"/>
            <a:r>
              <a:rPr lang="en-US">
                <a:latin typeface="Tahoma" charset="0"/>
              </a:rPr>
              <a:t>There are two kinds of endoplasmic reticulum—smooth and rough</a:t>
            </a:r>
          </a:p>
          <a:p>
            <a:pPr eaLnBrk="1" hangingPunct="1"/>
            <a:r>
              <a:rPr lang="en-US">
                <a:latin typeface="Tahoma" charset="0"/>
              </a:rPr>
              <a:t>Smooth ER lacks attached ribosomes</a:t>
            </a:r>
          </a:p>
          <a:p>
            <a:pPr eaLnBrk="1" hangingPunct="1"/>
            <a:r>
              <a:rPr lang="en-US">
                <a:latin typeface="Tahoma" charset="0"/>
              </a:rPr>
              <a:t>Rough ER lines the outer surface of membranes</a:t>
            </a:r>
          </a:p>
          <a:p>
            <a:pPr lvl="1" eaLnBrk="1" hangingPunct="1">
              <a:buFontTx/>
              <a:buChar char="–"/>
            </a:pPr>
            <a:r>
              <a:rPr lang="en-US">
                <a:latin typeface="Tahoma" charset="0"/>
                <a:ea typeface="Arial" charset="0"/>
                <a:cs typeface="Arial" charset="0"/>
              </a:rPr>
              <a:t>They differ in structure and function</a:t>
            </a:r>
          </a:p>
          <a:p>
            <a:pPr lvl="1" eaLnBrk="1" hangingPunct="1">
              <a:buFontTx/>
              <a:buChar char="–"/>
            </a:pPr>
            <a:r>
              <a:rPr lang="en-US">
                <a:latin typeface="Tahoma" charset="0"/>
                <a:ea typeface="Arial" charset="0"/>
                <a:cs typeface="Arial" charset="0"/>
              </a:rPr>
              <a:t>However, they are connected</a:t>
            </a:r>
          </a:p>
        </p:txBody>
      </p:sp>
      <p:sp>
        <p:nvSpPr>
          <p:cNvPr id="90115"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6"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7"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11007792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26"/>
          <p:cNvSpPr>
            <a:spLocks noGrp="1" noChangeArrowheads="1"/>
          </p:cNvSpPr>
          <p:nvPr>
            <p:ph type="title"/>
          </p:nvPr>
        </p:nvSpPr>
        <p:spPr>
          <a:xfrm>
            <a:off x="0" y="0"/>
            <a:ext cx="5232400" cy="855663"/>
          </a:xfrm>
        </p:spPr>
        <p:txBody>
          <a:bodyPr/>
          <a:lstStyle/>
          <a:p>
            <a:pPr eaLnBrk="1" hangingPunct="1"/>
            <a:r>
              <a:rPr lang="en-US">
                <a:latin typeface="Times New Roman" charset="0"/>
              </a:rPr>
              <a:t>Why organelles?</a:t>
            </a:r>
          </a:p>
        </p:txBody>
      </p:sp>
      <p:sp>
        <p:nvSpPr>
          <p:cNvPr id="58370" name="Rectangle 1027" descr="Rectangle: Click to edit Master text styles&#10;Second level&#10;Third level&#10;Fourth level&#10;Fifth level"/>
          <p:cNvSpPr>
            <a:spLocks noGrp="1" noChangeArrowheads="1"/>
          </p:cNvSpPr>
          <p:nvPr>
            <p:ph type="body" idx="1"/>
          </p:nvPr>
        </p:nvSpPr>
        <p:spPr>
          <a:xfrm>
            <a:off x="0" y="342900"/>
            <a:ext cx="6702425" cy="5240338"/>
          </a:xfrm>
        </p:spPr>
        <p:txBody>
          <a:bodyPr/>
          <a:lstStyle/>
          <a:p>
            <a:pPr eaLnBrk="1" hangingPunct="1"/>
            <a:r>
              <a:rPr lang="en-US" sz="2300" u="sng">
                <a:solidFill>
                  <a:srgbClr val="CC0000"/>
                </a:solidFill>
                <a:latin typeface="Tahoma" charset="0"/>
              </a:rPr>
              <a:t>Specialized structures</a:t>
            </a:r>
            <a:endParaRPr lang="en-US" sz="2300">
              <a:latin typeface="Tahoma" charset="0"/>
            </a:endParaRPr>
          </a:p>
          <a:p>
            <a:pPr lvl="1" eaLnBrk="1" hangingPunct="1"/>
            <a:r>
              <a:rPr lang="en-US" sz="2300">
                <a:latin typeface="Tahoma" charset="0"/>
                <a:ea typeface="Arial" charset="0"/>
                <a:cs typeface="Arial" charset="0"/>
              </a:rPr>
              <a:t>specialized functions</a:t>
            </a:r>
          </a:p>
          <a:p>
            <a:pPr eaLnBrk="1" hangingPunct="1"/>
            <a:r>
              <a:rPr lang="en-US" sz="2300" u="sng">
                <a:solidFill>
                  <a:srgbClr val="CC0000"/>
                </a:solidFill>
                <a:latin typeface="Tahoma" charset="0"/>
              </a:rPr>
              <a:t>Containers</a:t>
            </a:r>
            <a:endParaRPr lang="en-US" sz="2300">
              <a:latin typeface="Tahoma" charset="0"/>
            </a:endParaRPr>
          </a:p>
          <a:p>
            <a:pPr lvl="1" eaLnBrk="1" hangingPunct="1"/>
            <a:r>
              <a:rPr lang="en-US" sz="2300">
                <a:latin typeface="Tahoma" charset="0"/>
                <a:ea typeface="Arial" charset="0"/>
                <a:cs typeface="Arial" charset="0"/>
              </a:rPr>
              <a:t>Compartments = different local environments</a:t>
            </a:r>
          </a:p>
          <a:p>
            <a:pPr marL="1085850" lvl="2" eaLnBrk="1" hangingPunct="1"/>
            <a:r>
              <a:rPr lang="en-US" sz="2300">
                <a:latin typeface="Tahoma" charset="0"/>
                <a:ea typeface="Arial" charset="0"/>
                <a:cs typeface="Arial" charset="0"/>
              </a:rPr>
              <a:t>pH, concentration differences</a:t>
            </a:r>
          </a:p>
          <a:p>
            <a:pPr lvl="1" eaLnBrk="1" hangingPunct="1"/>
            <a:r>
              <a:rPr lang="en-US" sz="2300">
                <a:latin typeface="Tahoma" charset="0"/>
                <a:ea typeface="Arial" charset="0"/>
                <a:cs typeface="Arial" charset="0"/>
              </a:rPr>
              <a:t>distinct &amp; incompatible functions</a:t>
            </a:r>
          </a:p>
          <a:p>
            <a:pPr marL="1085850" lvl="2" eaLnBrk="1" hangingPunct="1"/>
            <a:r>
              <a:rPr lang="en-US" sz="2300">
                <a:latin typeface="Tahoma" charset="0"/>
                <a:ea typeface="Arial" charset="0"/>
                <a:cs typeface="Arial" charset="0"/>
              </a:rPr>
              <a:t>lysosome &amp; its digestive enzymes</a:t>
            </a:r>
          </a:p>
          <a:p>
            <a:pPr eaLnBrk="1" hangingPunct="1"/>
            <a:r>
              <a:rPr lang="en-US" sz="2300" u="sng">
                <a:solidFill>
                  <a:srgbClr val="CC0000"/>
                </a:solidFill>
                <a:latin typeface="Tahoma" charset="0"/>
              </a:rPr>
              <a:t>Membranes as sites for chemical reactions</a:t>
            </a:r>
            <a:endParaRPr lang="en-US" sz="2300">
              <a:latin typeface="Tahoma" charset="0"/>
            </a:endParaRPr>
          </a:p>
          <a:p>
            <a:pPr lvl="1" eaLnBrk="1" hangingPunct="1"/>
            <a:r>
              <a:rPr lang="en-US" sz="2300">
                <a:latin typeface="Tahoma" charset="0"/>
                <a:ea typeface="Arial" charset="0"/>
                <a:cs typeface="Arial" charset="0"/>
              </a:rPr>
              <a:t>Unique lipids &amp; proteins </a:t>
            </a:r>
          </a:p>
          <a:p>
            <a:pPr lvl="1" eaLnBrk="1" hangingPunct="1"/>
            <a:r>
              <a:rPr lang="en-US" sz="2300">
                <a:latin typeface="Tahoma" charset="0"/>
                <a:ea typeface="Arial" charset="0"/>
                <a:cs typeface="Arial" charset="0"/>
              </a:rPr>
              <a:t>embedded enzymes &amp; reaction centers</a:t>
            </a:r>
          </a:p>
          <a:p>
            <a:pPr marL="1085850" lvl="2" eaLnBrk="1" hangingPunct="1"/>
            <a:r>
              <a:rPr lang="en-US" sz="2300">
                <a:latin typeface="Tahoma" charset="0"/>
                <a:ea typeface="Arial" charset="0"/>
                <a:cs typeface="Arial" charset="0"/>
              </a:rPr>
              <a:t>chloroplasts &amp; mitochondria</a:t>
            </a:r>
            <a:endParaRPr lang="en-US" sz="2300" u="sng">
              <a:solidFill>
                <a:srgbClr val="CC0000"/>
              </a:solidFill>
              <a:latin typeface="Tahoma" charset="0"/>
              <a:ea typeface="Arial" charset="0"/>
              <a:cs typeface="Arial" charset="0"/>
            </a:endParaRPr>
          </a:p>
        </p:txBody>
      </p:sp>
      <p:pic>
        <p:nvPicPr>
          <p:cNvPr id="26626" name="Picture 2"/>
          <p:cNvPicPr>
            <a:picLocks noChangeAspect="1" noChangeArrowheads="1"/>
          </p:cNvPicPr>
          <p:nvPr/>
        </p:nvPicPr>
        <p:blipFill>
          <a:blip r:embed="rId3"/>
          <a:srcRect/>
          <a:stretch>
            <a:fillRect/>
          </a:stretch>
        </p:blipFill>
        <p:spPr bwMode="auto">
          <a:xfrm>
            <a:off x="5651500" y="439738"/>
            <a:ext cx="3268663" cy="2225675"/>
          </a:xfrm>
          <a:prstGeom prst="rect">
            <a:avLst/>
          </a:prstGeom>
          <a:noFill/>
          <a:ln w="9525">
            <a:noFill/>
            <a:miter lim="800000"/>
            <a:headEnd/>
            <a:tailEnd/>
          </a:ln>
          <a:effectLst>
            <a:outerShdw blurRad="50800" dist="38100" dir="2700000" algn="br">
              <a:srgbClr val="000000">
                <a:alpha val="43000"/>
              </a:srgbClr>
            </a:outerShdw>
          </a:effectLst>
        </p:spPr>
      </p:pic>
    </p:spTree>
    <p:extLst>
      <p:ext uri="{BB962C8B-B14F-4D97-AF65-F5344CB8AC3E}">
        <p14:creationId xmlns:p14="http://schemas.microsoft.com/office/powerpoint/2010/main" val="21603123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7" descr="04_09aE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136525"/>
            <a:ext cx="726122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Text Box 8"/>
          <p:cNvSpPr txBox="1">
            <a:spLocks noChangeArrowheads="1"/>
          </p:cNvSpPr>
          <p:nvPr/>
        </p:nvSpPr>
        <p:spPr bwMode="auto">
          <a:xfrm>
            <a:off x="968375" y="3724275"/>
            <a:ext cx="1724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Smooth ER</a:t>
            </a:r>
          </a:p>
        </p:txBody>
      </p:sp>
      <p:sp>
        <p:nvSpPr>
          <p:cNvPr id="92163" name="Text Box 9"/>
          <p:cNvSpPr txBox="1">
            <a:spLocks noChangeArrowheads="1"/>
          </p:cNvSpPr>
          <p:nvPr/>
        </p:nvSpPr>
        <p:spPr bwMode="auto">
          <a:xfrm>
            <a:off x="6856413" y="2028825"/>
            <a:ext cx="13684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Nuclear</a:t>
            </a:r>
          </a:p>
          <a:p>
            <a:pPr algn="l">
              <a:lnSpc>
                <a:spcPct val="90000"/>
              </a:lnSpc>
            </a:pPr>
            <a:r>
              <a:rPr lang="en-US" b="1"/>
              <a:t>envelope</a:t>
            </a:r>
          </a:p>
        </p:txBody>
      </p:sp>
      <p:sp>
        <p:nvSpPr>
          <p:cNvPr id="92164" name="Text Box 10"/>
          <p:cNvSpPr txBox="1">
            <a:spLocks noChangeArrowheads="1"/>
          </p:cNvSpPr>
          <p:nvPr/>
        </p:nvSpPr>
        <p:spPr bwMode="auto">
          <a:xfrm>
            <a:off x="5994400" y="3455988"/>
            <a:ext cx="1724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Ribosomes</a:t>
            </a:r>
          </a:p>
        </p:txBody>
      </p:sp>
      <p:sp>
        <p:nvSpPr>
          <p:cNvPr id="92165" name="Text Box 11"/>
          <p:cNvSpPr txBox="1">
            <a:spLocks noChangeArrowheads="1"/>
          </p:cNvSpPr>
          <p:nvPr/>
        </p:nvSpPr>
        <p:spPr bwMode="auto">
          <a:xfrm>
            <a:off x="3727450" y="3997325"/>
            <a:ext cx="1724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b="1"/>
              <a:t>Rough ER</a:t>
            </a:r>
          </a:p>
        </p:txBody>
      </p:sp>
      <p:sp>
        <p:nvSpPr>
          <p:cNvPr id="92166" name="Line 12"/>
          <p:cNvSpPr>
            <a:spLocks noChangeShapeType="1"/>
          </p:cNvSpPr>
          <p:nvPr/>
        </p:nvSpPr>
        <p:spPr bwMode="auto">
          <a:xfrm flipH="1" flipV="1">
            <a:off x="1876425" y="4041775"/>
            <a:ext cx="495300" cy="1400175"/>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67" name="Line 13"/>
          <p:cNvSpPr>
            <a:spLocks noChangeShapeType="1"/>
          </p:cNvSpPr>
          <p:nvPr/>
        </p:nvSpPr>
        <p:spPr bwMode="auto">
          <a:xfrm flipV="1">
            <a:off x="1863725" y="2870200"/>
            <a:ext cx="0" cy="8286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68" name="Line 14"/>
          <p:cNvSpPr>
            <a:spLocks noChangeShapeType="1"/>
          </p:cNvSpPr>
          <p:nvPr/>
        </p:nvSpPr>
        <p:spPr bwMode="auto">
          <a:xfrm flipH="1" flipV="1">
            <a:off x="4038600" y="3359150"/>
            <a:ext cx="396875" cy="650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69" name="Line 15"/>
          <p:cNvSpPr>
            <a:spLocks noChangeShapeType="1"/>
          </p:cNvSpPr>
          <p:nvPr/>
        </p:nvSpPr>
        <p:spPr bwMode="auto">
          <a:xfrm>
            <a:off x="4654550" y="3562350"/>
            <a:ext cx="12858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0" name="Line 16"/>
          <p:cNvSpPr>
            <a:spLocks noChangeShapeType="1"/>
          </p:cNvSpPr>
          <p:nvPr/>
        </p:nvSpPr>
        <p:spPr bwMode="auto">
          <a:xfrm flipH="1" flipV="1">
            <a:off x="4800600" y="3159125"/>
            <a:ext cx="1139825" cy="403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1" name="Line 17"/>
          <p:cNvSpPr>
            <a:spLocks noChangeShapeType="1"/>
          </p:cNvSpPr>
          <p:nvPr/>
        </p:nvSpPr>
        <p:spPr bwMode="auto">
          <a:xfrm flipV="1">
            <a:off x="4356100" y="4378325"/>
            <a:ext cx="92075" cy="12827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2" name="Line 18"/>
          <p:cNvSpPr>
            <a:spLocks noChangeShapeType="1"/>
          </p:cNvSpPr>
          <p:nvPr/>
        </p:nvSpPr>
        <p:spPr bwMode="auto">
          <a:xfrm flipH="1">
            <a:off x="5743575" y="2184400"/>
            <a:ext cx="1060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3" name="Line 19"/>
          <p:cNvSpPr>
            <a:spLocks noChangeShapeType="1"/>
          </p:cNvSpPr>
          <p:nvPr/>
        </p:nvSpPr>
        <p:spPr bwMode="auto">
          <a:xfrm flipH="1" flipV="1">
            <a:off x="1873250" y="4041775"/>
            <a:ext cx="495300" cy="1400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4" name="Line 20"/>
          <p:cNvSpPr>
            <a:spLocks noChangeShapeType="1"/>
          </p:cNvSpPr>
          <p:nvPr/>
        </p:nvSpPr>
        <p:spPr bwMode="auto">
          <a:xfrm flipV="1">
            <a:off x="4352925" y="4378325"/>
            <a:ext cx="92075" cy="1282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670792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78000" y="1231900"/>
            <a:ext cx="5715000" cy="5473700"/>
          </a:xfrm>
          <a:prstGeom prst="rect">
            <a:avLst/>
          </a:prstGeom>
          <a:solidFill>
            <a:schemeClr val="bg1"/>
          </a:solidFill>
          <a:effectLst>
            <a:outerShdw blurRad="50800" dist="38100" dir="2700000" algn="b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210" name="Rectangle 2"/>
          <p:cNvSpPr>
            <a:spLocks noGrp="1" noChangeArrowheads="1"/>
          </p:cNvSpPr>
          <p:nvPr>
            <p:ph type="title"/>
          </p:nvPr>
        </p:nvSpPr>
        <p:spPr/>
        <p:txBody>
          <a:bodyPr/>
          <a:lstStyle/>
          <a:p>
            <a:pPr eaLnBrk="1" hangingPunct="1"/>
            <a:r>
              <a:rPr lang="en-US">
                <a:latin typeface="Times New Roman" charset="0"/>
              </a:rPr>
              <a:t>Types of ER</a:t>
            </a:r>
          </a:p>
        </p:txBody>
      </p:sp>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397000"/>
            <a:ext cx="45688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5"/>
          <p:cNvSpPr>
            <a:spLocks noChangeArrowheads="1"/>
          </p:cNvSpPr>
          <p:nvPr/>
        </p:nvSpPr>
        <p:spPr bwMode="auto">
          <a:xfrm>
            <a:off x="1879600" y="3568700"/>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rgbClr val="000000"/>
                </a:solidFill>
              </a:rPr>
              <a:t>rough</a:t>
            </a:r>
          </a:p>
        </p:txBody>
      </p:sp>
      <p:sp>
        <p:nvSpPr>
          <p:cNvPr id="94213" name="Rectangle 6"/>
          <p:cNvSpPr>
            <a:spLocks noChangeArrowheads="1"/>
          </p:cNvSpPr>
          <p:nvPr/>
        </p:nvSpPr>
        <p:spPr bwMode="auto">
          <a:xfrm>
            <a:off x="5668963" y="3594100"/>
            <a:ext cx="1560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000" b="1">
                <a:solidFill>
                  <a:srgbClr val="000000"/>
                </a:solidFill>
              </a:rPr>
              <a:t>smooth</a:t>
            </a:r>
          </a:p>
        </p:txBody>
      </p:sp>
    </p:spTree>
    <p:extLst>
      <p:ext uri="{BB962C8B-B14F-4D97-AF65-F5344CB8AC3E}">
        <p14:creationId xmlns:p14="http://schemas.microsoft.com/office/powerpoint/2010/main" val="13459645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0" y="0"/>
            <a:ext cx="5321300" cy="1143000"/>
          </a:xfrm>
        </p:spPr>
        <p:txBody>
          <a:bodyPr/>
          <a:lstStyle/>
          <a:p>
            <a:pPr eaLnBrk="1" hangingPunct="1"/>
            <a:r>
              <a:rPr lang="en-US">
                <a:latin typeface="Times New Roman" charset="0"/>
              </a:rPr>
              <a:t>Smooth ER function</a:t>
            </a:r>
          </a:p>
        </p:txBody>
      </p:sp>
      <p:sp>
        <p:nvSpPr>
          <p:cNvPr id="96258" name="Rectangle 3" descr="Rectangle: Click to edit Master text styles&#10;Second level&#10;Third level&#10;Fourth level&#10;Fifth level"/>
          <p:cNvSpPr>
            <a:spLocks noGrp="1" noChangeArrowheads="1"/>
          </p:cNvSpPr>
          <p:nvPr>
            <p:ph type="body" idx="1"/>
          </p:nvPr>
        </p:nvSpPr>
        <p:spPr>
          <a:xfrm>
            <a:off x="215900" y="965200"/>
            <a:ext cx="5295900" cy="5105400"/>
          </a:xfrm>
        </p:spPr>
        <p:txBody>
          <a:bodyPr/>
          <a:lstStyle/>
          <a:p>
            <a:pPr eaLnBrk="1" hangingPunct="1"/>
            <a:r>
              <a:rPr lang="en-US">
                <a:latin typeface="Tahoma" charset="0"/>
              </a:rPr>
              <a:t>Membrane production</a:t>
            </a:r>
          </a:p>
          <a:p>
            <a:pPr eaLnBrk="1" hangingPunct="1"/>
            <a:r>
              <a:rPr lang="en-US">
                <a:latin typeface="Tahoma" charset="0"/>
              </a:rPr>
              <a:t>Metabolic processes</a:t>
            </a:r>
          </a:p>
          <a:p>
            <a:pPr lvl="1" eaLnBrk="1" hangingPunct="1"/>
            <a:r>
              <a:rPr lang="en-US">
                <a:latin typeface="Tahoma" charset="0"/>
                <a:ea typeface="Arial" charset="0"/>
                <a:cs typeface="Arial" charset="0"/>
              </a:rPr>
              <a:t>Lipid Synthesis</a:t>
            </a:r>
          </a:p>
          <a:p>
            <a:pPr lvl="1" eaLnBrk="1" hangingPunct="1"/>
            <a:r>
              <a:rPr lang="en-US">
                <a:latin typeface="Tahoma" charset="0"/>
                <a:ea typeface="Arial" charset="0"/>
                <a:cs typeface="Arial" charset="0"/>
              </a:rPr>
              <a:t>Glycogen hydrolysis (in liver)</a:t>
            </a:r>
          </a:p>
          <a:p>
            <a:pPr lvl="1" eaLnBrk="1" hangingPunct="1"/>
            <a:r>
              <a:rPr lang="en-US">
                <a:latin typeface="Tahoma" charset="0"/>
                <a:ea typeface="Arial" charset="0"/>
                <a:cs typeface="Arial" charset="0"/>
              </a:rPr>
              <a:t>Drug detoxification (in liver)</a:t>
            </a:r>
          </a:p>
        </p:txBody>
      </p:sp>
      <p:pic>
        <p:nvPicPr>
          <p:cNvPr id="35842" name="Picture 2"/>
          <p:cNvPicPr>
            <a:picLocks noChangeAspect="1" noChangeArrowheads="1"/>
          </p:cNvPicPr>
          <p:nvPr/>
        </p:nvPicPr>
        <p:blipFill>
          <a:blip r:embed="rId3"/>
          <a:srcRect l="51007" b="16020"/>
          <a:stretch>
            <a:fillRect/>
          </a:stretch>
        </p:blipFill>
        <p:spPr bwMode="auto">
          <a:xfrm>
            <a:off x="5029200" y="3629025"/>
            <a:ext cx="3859213" cy="2962275"/>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5538011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0" y="0"/>
            <a:ext cx="5422900" cy="1143000"/>
          </a:xfrm>
        </p:spPr>
        <p:txBody>
          <a:bodyPr/>
          <a:lstStyle/>
          <a:p>
            <a:pPr eaLnBrk="1" hangingPunct="1"/>
            <a:r>
              <a:rPr lang="en-US">
                <a:latin typeface="Times New Roman" charset="0"/>
              </a:rPr>
              <a:t>Membrane Factory</a:t>
            </a:r>
          </a:p>
        </p:txBody>
      </p:sp>
      <p:sp>
        <p:nvSpPr>
          <p:cNvPr id="98306" name="Rectangle 3" descr="Rectangle: Click to edit Master text styles&#10;Second level&#10;Third level&#10;Fourth level&#10;Fifth level"/>
          <p:cNvSpPr>
            <a:spLocks noGrp="1" noChangeArrowheads="1"/>
          </p:cNvSpPr>
          <p:nvPr>
            <p:ph type="body" idx="1"/>
          </p:nvPr>
        </p:nvSpPr>
        <p:spPr>
          <a:xfrm>
            <a:off x="247650" y="1384300"/>
            <a:ext cx="4243388" cy="4808538"/>
          </a:xfrm>
        </p:spPr>
        <p:txBody>
          <a:bodyPr/>
          <a:lstStyle/>
          <a:p>
            <a:pPr eaLnBrk="1" hangingPunct="1">
              <a:lnSpc>
                <a:spcPct val="90000"/>
              </a:lnSpc>
              <a:buClrTx/>
            </a:pPr>
            <a:r>
              <a:rPr lang="en-US">
                <a:latin typeface="Tahoma" charset="0"/>
              </a:rPr>
              <a:t>Build new membrane</a:t>
            </a:r>
          </a:p>
          <a:p>
            <a:pPr lvl="1" eaLnBrk="1" hangingPunct="1">
              <a:lnSpc>
                <a:spcPct val="90000"/>
              </a:lnSpc>
              <a:buClrTx/>
            </a:pPr>
            <a:r>
              <a:rPr lang="en-US">
                <a:latin typeface="Tahoma" charset="0"/>
                <a:ea typeface="Arial" charset="0"/>
                <a:cs typeface="Arial" charset="0"/>
              </a:rPr>
              <a:t>synthesize phospholipids</a:t>
            </a:r>
          </a:p>
          <a:p>
            <a:pPr lvl="1" eaLnBrk="1" hangingPunct="1">
              <a:lnSpc>
                <a:spcPct val="90000"/>
              </a:lnSpc>
              <a:buClrTx/>
            </a:pPr>
            <a:r>
              <a:rPr lang="en-US">
                <a:latin typeface="Tahoma" charset="0"/>
                <a:ea typeface="Arial" charset="0"/>
                <a:cs typeface="Arial" charset="0"/>
              </a:rPr>
              <a:t>ER membrane expands</a:t>
            </a:r>
          </a:p>
          <a:p>
            <a:pPr lvl="2" eaLnBrk="1" hangingPunct="1">
              <a:lnSpc>
                <a:spcPct val="90000"/>
              </a:lnSpc>
              <a:buClrTx/>
            </a:pPr>
            <a:r>
              <a:rPr lang="en-US" sz="2800">
                <a:latin typeface="Tahoma" charset="0"/>
                <a:ea typeface="Arial" charset="0"/>
                <a:cs typeface="Arial" charset="0"/>
              </a:rPr>
              <a:t>buds off &amp; transfers to other parts of cell.</a:t>
            </a:r>
          </a:p>
        </p:txBody>
      </p:sp>
      <p:pic>
        <p:nvPicPr>
          <p:cNvPr id="37890" name="Picture 2"/>
          <p:cNvPicPr>
            <a:picLocks noChangeAspect="1" noChangeArrowheads="1"/>
          </p:cNvPicPr>
          <p:nvPr/>
        </p:nvPicPr>
        <p:blipFill>
          <a:blip r:embed="rId3"/>
          <a:srcRect/>
          <a:stretch>
            <a:fillRect/>
          </a:stretch>
        </p:blipFill>
        <p:spPr bwMode="auto">
          <a:xfrm>
            <a:off x="4635500" y="2041525"/>
            <a:ext cx="4254500" cy="3019425"/>
          </a:xfrm>
          <a:prstGeom prst="rect">
            <a:avLst/>
          </a:prstGeom>
          <a:noFill/>
          <a:ln w="9525">
            <a:noFill/>
            <a:miter lim="800000"/>
            <a:headEnd/>
            <a:tailEnd/>
          </a:ln>
          <a:effectLst>
            <a:outerShdw blurRad="50800" dist="38100" dir="2700000" algn="br">
              <a:srgbClr val="000000">
                <a:alpha val="43000"/>
              </a:srgbClr>
            </a:outerShdw>
          </a:effectLst>
        </p:spPr>
      </p:pic>
    </p:spTree>
    <p:extLst>
      <p:ext uri="{BB962C8B-B14F-4D97-AF65-F5344CB8AC3E}">
        <p14:creationId xmlns:p14="http://schemas.microsoft.com/office/powerpoint/2010/main" val="11085969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0" y="0"/>
            <a:ext cx="5511800" cy="1143000"/>
          </a:xfrm>
        </p:spPr>
        <p:txBody>
          <a:bodyPr/>
          <a:lstStyle/>
          <a:p>
            <a:pPr eaLnBrk="1" hangingPunct="1"/>
            <a:r>
              <a:rPr lang="en-US">
                <a:latin typeface="Times New Roman" charset="0"/>
              </a:rPr>
              <a:t>Rough ER function</a:t>
            </a:r>
          </a:p>
        </p:txBody>
      </p:sp>
      <p:sp>
        <p:nvSpPr>
          <p:cNvPr id="100354" name="Rectangle 3" descr="Rectangle: Click to edit Master text styles&#10;Second level&#10;Third level&#10;Fourth level&#10;Fifth level"/>
          <p:cNvSpPr>
            <a:spLocks noGrp="1" noChangeArrowheads="1"/>
          </p:cNvSpPr>
          <p:nvPr>
            <p:ph type="body" idx="1"/>
          </p:nvPr>
        </p:nvSpPr>
        <p:spPr>
          <a:xfrm>
            <a:off x="304800" y="1066800"/>
            <a:ext cx="8305800" cy="1458913"/>
          </a:xfrm>
        </p:spPr>
        <p:txBody>
          <a:bodyPr/>
          <a:lstStyle/>
          <a:p>
            <a:pPr eaLnBrk="1" hangingPunct="1">
              <a:lnSpc>
                <a:spcPct val="90000"/>
              </a:lnSpc>
              <a:buClrTx/>
            </a:pPr>
            <a:r>
              <a:rPr lang="en-US">
                <a:latin typeface="Tahoma" charset="0"/>
              </a:rPr>
              <a:t>Produces proteins for export out of cell</a:t>
            </a:r>
          </a:p>
          <a:p>
            <a:pPr lvl="1" eaLnBrk="1" hangingPunct="1">
              <a:lnSpc>
                <a:spcPct val="90000"/>
              </a:lnSpc>
            </a:pPr>
            <a:r>
              <a:rPr lang="en-US">
                <a:latin typeface="Tahoma" charset="0"/>
                <a:ea typeface="Arial" charset="0"/>
                <a:cs typeface="Arial" charset="0"/>
              </a:rPr>
              <a:t>protein </a:t>
            </a:r>
            <a:r>
              <a:rPr lang="en-US" u="sng">
                <a:solidFill>
                  <a:srgbClr val="CC0000"/>
                </a:solidFill>
                <a:latin typeface="Tahoma" charset="0"/>
                <a:ea typeface="Arial" charset="0"/>
                <a:cs typeface="Arial" charset="0"/>
              </a:rPr>
              <a:t>secreting</a:t>
            </a:r>
            <a:r>
              <a:rPr lang="en-US">
                <a:latin typeface="Tahoma" charset="0"/>
                <a:ea typeface="Arial" charset="0"/>
                <a:cs typeface="Arial" charset="0"/>
              </a:rPr>
              <a:t> cells</a:t>
            </a:r>
          </a:p>
          <a:p>
            <a:pPr lvl="1" eaLnBrk="1" hangingPunct="1">
              <a:lnSpc>
                <a:spcPct val="90000"/>
              </a:lnSpc>
            </a:pPr>
            <a:r>
              <a:rPr lang="en-US">
                <a:latin typeface="Tahoma" charset="0"/>
                <a:ea typeface="Arial" charset="0"/>
                <a:cs typeface="Arial" charset="0"/>
              </a:rPr>
              <a:t>packaged into </a:t>
            </a:r>
            <a:r>
              <a:rPr lang="en-US" u="sng">
                <a:solidFill>
                  <a:srgbClr val="CC0000"/>
                </a:solidFill>
                <a:latin typeface="Tahoma" charset="0"/>
                <a:ea typeface="Arial" charset="0"/>
                <a:cs typeface="Arial" charset="0"/>
              </a:rPr>
              <a:t>transport vesicles</a:t>
            </a:r>
            <a:r>
              <a:rPr lang="en-US">
                <a:latin typeface="Tahoma" charset="0"/>
                <a:ea typeface="Arial" charset="0"/>
                <a:cs typeface="Arial" charset="0"/>
              </a:rPr>
              <a:t> for export</a:t>
            </a:r>
          </a:p>
        </p:txBody>
      </p:sp>
      <p:pic>
        <p:nvPicPr>
          <p:cNvPr id="10035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3016250"/>
            <a:ext cx="5464175"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6" descr="ER_S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600" y="4832350"/>
            <a:ext cx="2667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5" name="Picture 7" descr="pengui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9238"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6" name="AutoShape 8"/>
          <p:cNvSpPr>
            <a:spLocks noChangeArrowheads="1"/>
          </p:cNvSpPr>
          <p:nvPr/>
        </p:nvSpPr>
        <p:spPr bwMode="auto">
          <a:xfrm>
            <a:off x="6627813" y="3194050"/>
            <a:ext cx="1766887" cy="1457325"/>
          </a:xfrm>
          <a:prstGeom prst="wedgeEllipseCallout">
            <a:avLst>
              <a:gd name="adj1" fmla="val 32838"/>
              <a:gd name="adj2" fmla="val 119171"/>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Which cells</a:t>
            </a:r>
            <a:br>
              <a:rPr lang="en-US" sz="1800" b="1">
                <a:solidFill>
                  <a:srgbClr val="0F116A"/>
                </a:solidFill>
                <a:latin typeface="Comic Sans MS" charset="0"/>
              </a:rPr>
            </a:br>
            <a:r>
              <a:rPr lang="en-US" sz="1800" b="1">
                <a:solidFill>
                  <a:srgbClr val="0F116A"/>
                </a:solidFill>
                <a:latin typeface="Comic Sans MS" charset="0"/>
              </a:rPr>
              <a:t>have  lot of </a:t>
            </a:r>
            <a:br>
              <a:rPr lang="en-US" sz="1800" b="1">
                <a:solidFill>
                  <a:srgbClr val="0F116A"/>
                </a:solidFill>
                <a:latin typeface="Comic Sans MS" charset="0"/>
              </a:rPr>
            </a:br>
            <a:r>
              <a:rPr lang="en-US" sz="1800" b="1">
                <a:solidFill>
                  <a:srgbClr val="0F116A"/>
                </a:solidFill>
                <a:latin typeface="Comic Sans MS" charset="0"/>
              </a:rPr>
              <a:t>rough ER? </a:t>
            </a:r>
          </a:p>
        </p:txBody>
      </p:sp>
      <p:pic>
        <p:nvPicPr>
          <p:cNvPr id="39938" name="Picture 2"/>
          <p:cNvPicPr>
            <a:picLocks noChangeAspect="1" noChangeArrowheads="1"/>
          </p:cNvPicPr>
          <p:nvPr/>
        </p:nvPicPr>
        <p:blipFill>
          <a:blip r:embed="rId7"/>
          <a:srcRect/>
          <a:stretch>
            <a:fillRect/>
          </a:stretch>
        </p:blipFill>
        <p:spPr bwMode="auto">
          <a:xfrm>
            <a:off x="863600" y="3246438"/>
            <a:ext cx="4227513" cy="3382962"/>
          </a:xfrm>
          <a:prstGeom prst="rect">
            <a:avLst/>
          </a:prstGeom>
          <a:noFill/>
          <a:ln w="9525">
            <a:noFill/>
            <a:miter lim="800000"/>
            <a:headEnd/>
            <a:tailEnd/>
          </a:ln>
          <a:effectLst>
            <a:outerShdw blurRad="50800" dist="38100" dir="2700000" algn="br">
              <a:srgbClr val="000000">
                <a:alpha val="43000"/>
              </a:srgbClr>
            </a:outerShdw>
          </a:effectLst>
        </p:spPr>
      </p:pic>
    </p:spTree>
    <p:extLst>
      <p:ext uri="{BB962C8B-B14F-4D97-AF65-F5344CB8AC3E}">
        <p14:creationId xmlns:p14="http://schemas.microsoft.com/office/powerpoint/2010/main" val="1182888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4615"/>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24616"/>
                                        </p:tgtEl>
                                        <p:attrNameLst>
                                          <p:attrName>style.visibility</p:attrName>
                                        </p:attrNameLst>
                                      </p:cBhvr>
                                      <p:to>
                                        <p:strVal val="visible"/>
                                      </p:to>
                                    </p:set>
                                    <p:animEffect transition="in" filter="wipe(down)">
                                      <p:cBhvr>
                                        <p:cTn id="10" dur="500"/>
                                        <p:tgtEl>
                                          <p:spTgt spid="324616"/>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0" y="160338"/>
            <a:ext cx="5435600" cy="1143000"/>
          </a:xfrm>
        </p:spPr>
        <p:txBody>
          <a:bodyPr/>
          <a:lstStyle/>
          <a:p>
            <a:pPr eaLnBrk="1" hangingPunct="1"/>
            <a:r>
              <a:rPr lang="en-US">
                <a:latin typeface="Times New Roman" charset="0"/>
              </a:rPr>
              <a:t>Synthesizing proteins</a:t>
            </a:r>
          </a:p>
        </p:txBody>
      </p:sp>
      <p:grpSp>
        <p:nvGrpSpPr>
          <p:cNvPr id="2" name="Group 26"/>
          <p:cNvGrpSpPr>
            <a:grpSpLocks/>
          </p:cNvGrpSpPr>
          <p:nvPr/>
        </p:nvGrpSpPr>
        <p:grpSpPr bwMode="auto">
          <a:xfrm>
            <a:off x="366713" y="1300163"/>
            <a:ext cx="8410575" cy="5360987"/>
            <a:chOff x="231" y="819"/>
            <a:chExt cx="5298" cy="3377"/>
          </a:xfrm>
          <a:effectLst>
            <a:outerShdw blurRad="50800" dist="38100" dir="2700000">
              <a:srgbClr val="000000">
                <a:alpha val="43000"/>
              </a:srgbClr>
            </a:outerShdw>
          </a:effectLst>
        </p:grpSpPr>
        <p:pic>
          <p:nvPicPr>
            <p:cNvPr id="379908" name="Picture 4" descr="05_14"/>
            <p:cNvPicPr preferRelativeResize="0">
              <a:picLocks noChangeAspect="1" noChangeArrowheads="1"/>
            </p:cNvPicPr>
            <p:nvPr/>
          </p:nvPicPr>
          <p:blipFill>
            <a:blip r:embed="rId2"/>
            <a:srcRect b="14999"/>
            <a:stretch>
              <a:fillRect/>
            </a:stretch>
          </p:blipFill>
          <p:spPr bwMode="auto">
            <a:xfrm>
              <a:off x="231" y="819"/>
              <a:ext cx="5298" cy="3377"/>
            </a:xfrm>
            <a:prstGeom prst="rect">
              <a:avLst/>
            </a:prstGeom>
            <a:noFill/>
            <a:ln w="9525">
              <a:noFill/>
              <a:miter lim="800000"/>
              <a:headEnd/>
              <a:tailEnd/>
            </a:ln>
            <a:effectLst/>
          </p:spPr>
        </p:pic>
        <p:sp>
          <p:nvSpPr>
            <p:cNvPr id="379909" name="Rectangle 5"/>
            <p:cNvSpPr>
              <a:spLocks noChangeArrowheads="1"/>
            </p:cNvSpPr>
            <p:nvPr/>
          </p:nvSpPr>
          <p:spPr bwMode="auto">
            <a:xfrm>
              <a:off x="4273" y="3937"/>
              <a:ext cx="791" cy="163"/>
            </a:xfrm>
            <a:prstGeom prst="rect">
              <a:avLst/>
            </a:prstGeom>
            <a:noFill/>
            <a:ln w="9525">
              <a:noFill/>
              <a:miter lim="800000"/>
              <a:headEnd/>
              <a:tailEnd/>
            </a:ln>
          </p:spPr>
          <p:txBody>
            <a:bodyPr wrap="none" lIns="0" tIns="0" rIns="0" bIns="0">
              <a:spAutoFit/>
            </a:bodyPr>
            <a:lstStyle/>
            <a:p>
              <a:pPr algn="l" eaLnBrk="1" hangingPunct="1">
                <a:lnSpc>
                  <a:spcPct val="85000"/>
                </a:lnSpc>
                <a:defRPr/>
              </a:pPr>
              <a:r>
                <a:rPr lang="en-US" sz="2000" b="1">
                  <a:solidFill>
                    <a:srgbClr val="000000"/>
                  </a:solidFill>
                  <a:latin typeface="" charset="0"/>
                  <a:ea typeface="+mn-ea"/>
                  <a:cs typeface="+mn-cs"/>
                </a:rPr>
                <a:t>cytoplasm</a:t>
              </a:r>
              <a:endParaRPr lang="en-US" sz="2000" b="1">
                <a:latin typeface="Times New Roman" charset="0"/>
                <a:ea typeface="+mn-ea"/>
                <a:cs typeface="+mn-cs"/>
              </a:endParaRPr>
            </a:p>
          </p:txBody>
        </p:sp>
        <p:sp>
          <p:nvSpPr>
            <p:cNvPr id="379910" name="Rectangle 6"/>
            <p:cNvSpPr>
              <a:spLocks noChangeArrowheads="1"/>
            </p:cNvSpPr>
            <p:nvPr/>
          </p:nvSpPr>
          <p:spPr bwMode="auto">
            <a:xfrm>
              <a:off x="4516" y="1135"/>
              <a:ext cx="658" cy="326"/>
            </a:xfrm>
            <a:prstGeom prst="rect">
              <a:avLst/>
            </a:prstGeom>
            <a:noFill/>
            <a:ln w="9525">
              <a:noFill/>
              <a:miter lim="800000"/>
              <a:headEnd/>
              <a:tailEnd/>
            </a:ln>
          </p:spPr>
          <p:txBody>
            <a:bodyPr wrap="none" lIns="0" tIns="0" rIns="0" bIns="0">
              <a:spAutoFit/>
            </a:bodyPr>
            <a:lstStyle/>
            <a:p>
              <a:pPr algn="l" eaLnBrk="1" hangingPunct="1">
                <a:lnSpc>
                  <a:spcPct val="85000"/>
                </a:lnSpc>
                <a:defRPr/>
              </a:pPr>
              <a:r>
                <a:rPr lang="en-US" sz="2000" b="1">
                  <a:solidFill>
                    <a:srgbClr val="000000"/>
                  </a:solidFill>
                  <a:latin typeface="" charset="0"/>
                  <a:ea typeface="+mn-ea"/>
                  <a:cs typeface="+mn-cs"/>
                </a:rPr>
                <a:t>cisternal</a:t>
              </a:r>
            </a:p>
            <a:p>
              <a:pPr algn="l" eaLnBrk="1" hangingPunct="1">
                <a:lnSpc>
                  <a:spcPct val="85000"/>
                </a:lnSpc>
                <a:defRPr/>
              </a:pPr>
              <a:r>
                <a:rPr lang="en-US" sz="2000" b="1">
                  <a:solidFill>
                    <a:srgbClr val="000000"/>
                  </a:solidFill>
                  <a:latin typeface="" charset="0"/>
                  <a:ea typeface="+mn-ea"/>
                  <a:cs typeface="+mn-cs"/>
                </a:rPr>
                <a:t>space</a:t>
              </a:r>
              <a:endParaRPr lang="en-US" sz="2000" b="1">
                <a:latin typeface="Times New Roman" charset="0"/>
                <a:ea typeface="+mn-ea"/>
                <a:cs typeface="+mn-cs"/>
              </a:endParaRPr>
            </a:p>
          </p:txBody>
        </p:sp>
        <p:sp>
          <p:nvSpPr>
            <p:cNvPr id="379911" name="Rectangle 7"/>
            <p:cNvSpPr>
              <a:spLocks noChangeArrowheads="1"/>
            </p:cNvSpPr>
            <p:nvPr/>
          </p:nvSpPr>
          <p:spPr bwMode="auto">
            <a:xfrm>
              <a:off x="1167" y="3683"/>
              <a:ext cx="489" cy="163"/>
            </a:xfrm>
            <a:prstGeom prst="rect">
              <a:avLst/>
            </a:prstGeom>
            <a:noFill/>
            <a:ln w="9525">
              <a:noFill/>
              <a:miter lim="800000"/>
              <a:headEnd/>
              <a:tailEnd/>
            </a:ln>
          </p:spPr>
          <p:txBody>
            <a:bodyPr wrap="none" lIns="0" tIns="0" rIns="0" bIns="0">
              <a:spAutoFit/>
            </a:bodyPr>
            <a:lstStyle/>
            <a:p>
              <a:pPr algn="l" eaLnBrk="1" hangingPunct="1">
                <a:lnSpc>
                  <a:spcPct val="85000"/>
                </a:lnSpc>
                <a:defRPr/>
              </a:pPr>
              <a:r>
                <a:rPr lang="en-US" sz="2000" b="1">
                  <a:solidFill>
                    <a:srgbClr val="000000"/>
                  </a:solidFill>
                  <a:latin typeface="" charset="0"/>
                  <a:ea typeface="+mn-ea"/>
                  <a:cs typeface="+mn-cs"/>
                </a:rPr>
                <a:t>mRNA</a:t>
              </a:r>
              <a:endParaRPr lang="en-US" sz="2000" b="1">
                <a:latin typeface="Times New Roman" charset="0"/>
                <a:ea typeface="+mn-ea"/>
                <a:cs typeface="+mn-cs"/>
              </a:endParaRPr>
            </a:p>
          </p:txBody>
        </p:sp>
        <p:sp>
          <p:nvSpPr>
            <p:cNvPr id="379912" name="Rectangle 8"/>
            <p:cNvSpPr>
              <a:spLocks noChangeArrowheads="1"/>
            </p:cNvSpPr>
            <p:nvPr/>
          </p:nvSpPr>
          <p:spPr bwMode="auto">
            <a:xfrm>
              <a:off x="1506" y="3212"/>
              <a:ext cx="720" cy="163"/>
            </a:xfrm>
            <a:prstGeom prst="rect">
              <a:avLst/>
            </a:prstGeom>
            <a:noFill/>
            <a:ln w="9525">
              <a:noFill/>
              <a:miter lim="800000"/>
              <a:headEnd/>
              <a:tailEnd/>
            </a:ln>
          </p:spPr>
          <p:txBody>
            <a:bodyPr wrap="none" lIns="0" tIns="0" rIns="0" bIns="0">
              <a:spAutoFit/>
            </a:bodyPr>
            <a:lstStyle/>
            <a:p>
              <a:pPr algn="l" eaLnBrk="1" hangingPunct="1">
                <a:lnSpc>
                  <a:spcPct val="85000"/>
                </a:lnSpc>
                <a:defRPr/>
              </a:pPr>
              <a:r>
                <a:rPr lang="en-US" sz="2000" b="1">
                  <a:solidFill>
                    <a:srgbClr val="000000"/>
                  </a:solidFill>
                  <a:latin typeface="" charset="0"/>
                  <a:ea typeface="+mn-ea"/>
                  <a:cs typeface="+mn-cs"/>
                </a:rPr>
                <a:t>ribosome</a:t>
              </a:r>
              <a:endParaRPr lang="en-US" sz="2000" b="1">
                <a:latin typeface="Times New Roman" charset="0"/>
                <a:ea typeface="+mn-ea"/>
                <a:cs typeface="+mn-cs"/>
              </a:endParaRPr>
            </a:p>
          </p:txBody>
        </p:sp>
        <p:sp>
          <p:nvSpPr>
            <p:cNvPr id="379913" name="Rectangle 9"/>
            <p:cNvSpPr>
              <a:spLocks noChangeArrowheads="1"/>
            </p:cNvSpPr>
            <p:nvPr/>
          </p:nvSpPr>
          <p:spPr bwMode="auto">
            <a:xfrm>
              <a:off x="2518" y="3562"/>
              <a:ext cx="1743" cy="326"/>
            </a:xfrm>
            <a:prstGeom prst="rect">
              <a:avLst/>
            </a:prstGeom>
            <a:noFill/>
            <a:ln w="9525">
              <a:noFill/>
              <a:miter lim="800000"/>
              <a:headEnd/>
              <a:tailEnd/>
            </a:ln>
          </p:spPr>
          <p:txBody>
            <a:bodyPr wrap="none" lIns="0" tIns="0" rIns="0" bIns="0">
              <a:spAutoFit/>
            </a:bodyPr>
            <a:lstStyle/>
            <a:p>
              <a:pPr algn="l" eaLnBrk="1" hangingPunct="1">
                <a:lnSpc>
                  <a:spcPct val="85000"/>
                </a:lnSpc>
                <a:defRPr/>
              </a:pPr>
              <a:r>
                <a:rPr lang="en-US" sz="2000" b="1">
                  <a:solidFill>
                    <a:srgbClr val="000000"/>
                  </a:solidFill>
                  <a:latin typeface="" charset="0"/>
                  <a:ea typeface="+mn-ea"/>
                  <a:cs typeface="+mn-cs"/>
                </a:rPr>
                <a:t>membrane of</a:t>
              </a:r>
            </a:p>
            <a:p>
              <a:pPr algn="l" eaLnBrk="1" hangingPunct="1">
                <a:lnSpc>
                  <a:spcPct val="85000"/>
                </a:lnSpc>
                <a:defRPr/>
              </a:pPr>
              <a:r>
                <a:rPr lang="en-US" sz="2000" b="1">
                  <a:solidFill>
                    <a:srgbClr val="000000"/>
                  </a:solidFill>
                  <a:latin typeface="" charset="0"/>
                  <a:ea typeface="+mn-ea"/>
                  <a:cs typeface="+mn-cs"/>
                </a:rPr>
                <a:t>endoplasmic reticulum</a:t>
              </a:r>
              <a:endParaRPr lang="en-US" sz="2000" b="1">
                <a:latin typeface="Times New Roman" charset="0"/>
                <a:ea typeface="+mn-ea"/>
                <a:cs typeface="+mn-cs"/>
              </a:endParaRPr>
            </a:p>
          </p:txBody>
        </p:sp>
        <p:sp>
          <p:nvSpPr>
            <p:cNvPr id="379914" name="Rectangle 10"/>
            <p:cNvSpPr>
              <a:spLocks noChangeArrowheads="1"/>
            </p:cNvSpPr>
            <p:nvPr/>
          </p:nvSpPr>
          <p:spPr bwMode="auto">
            <a:xfrm>
              <a:off x="1825" y="1832"/>
              <a:ext cx="898" cy="163"/>
            </a:xfrm>
            <a:prstGeom prst="rect">
              <a:avLst/>
            </a:prstGeom>
            <a:noFill/>
            <a:ln w="9525">
              <a:noFill/>
              <a:miter lim="800000"/>
              <a:headEnd/>
              <a:tailEnd/>
            </a:ln>
          </p:spPr>
          <p:txBody>
            <a:bodyPr wrap="none" lIns="0" tIns="0" rIns="0" bIns="0">
              <a:spAutoFit/>
            </a:bodyPr>
            <a:lstStyle/>
            <a:p>
              <a:pPr algn="l" eaLnBrk="1" hangingPunct="1">
                <a:lnSpc>
                  <a:spcPct val="85000"/>
                </a:lnSpc>
                <a:defRPr/>
              </a:pPr>
              <a:r>
                <a:rPr lang="en-US" sz="2000" b="1">
                  <a:solidFill>
                    <a:srgbClr val="000000"/>
                  </a:solidFill>
                  <a:latin typeface="" charset="0"/>
                  <a:ea typeface="+mn-ea"/>
                  <a:cs typeface="+mn-cs"/>
                </a:rPr>
                <a:t>polypeptide</a:t>
              </a:r>
              <a:endParaRPr lang="en-US" sz="2000" b="1">
                <a:latin typeface="Times New Roman" charset="0"/>
                <a:ea typeface="+mn-ea"/>
                <a:cs typeface="+mn-cs"/>
              </a:endParaRPr>
            </a:p>
          </p:txBody>
        </p:sp>
        <p:sp>
          <p:nvSpPr>
            <p:cNvPr id="379915" name="Rectangle 11"/>
            <p:cNvSpPr>
              <a:spLocks noChangeArrowheads="1"/>
            </p:cNvSpPr>
            <p:nvPr/>
          </p:nvSpPr>
          <p:spPr bwMode="auto">
            <a:xfrm>
              <a:off x="1654" y="2478"/>
              <a:ext cx="738" cy="326"/>
            </a:xfrm>
            <a:prstGeom prst="rect">
              <a:avLst/>
            </a:prstGeom>
            <a:noFill/>
            <a:ln w="9525">
              <a:noFill/>
              <a:miter lim="800000"/>
              <a:headEnd/>
              <a:tailEnd/>
            </a:ln>
          </p:spPr>
          <p:txBody>
            <a:bodyPr wrap="none" lIns="0" tIns="0" rIns="0" bIns="0">
              <a:spAutoFit/>
            </a:bodyPr>
            <a:lstStyle/>
            <a:p>
              <a:pPr algn="l" eaLnBrk="1" hangingPunct="1">
                <a:lnSpc>
                  <a:spcPct val="85000"/>
                </a:lnSpc>
                <a:defRPr/>
              </a:pPr>
              <a:r>
                <a:rPr lang="en-US" sz="2000" b="1">
                  <a:solidFill>
                    <a:srgbClr val="000000"/>
                  </a:solidFill>
                  <a:latin typeface="" charset="0"/>
                  <a:ea typeface="+mn-ea"/>
                  <a:cs typeface="+mn-cs"/>
                </a:rPr>
                <a:t>signal</a:t>
              </a:r>
            </a:p>
            <a:p>
              <a:pPr algn="l" eaLnBrk="1" hangingPunct="1">
                <a:lnSpc>
                  <a:spcPct val="85000"/>
                </a:lnSpc>
                <a:defRPr/>
              </a:pPr>
              <a:r>
                <a:rPr lang="en-US" sz="2000" b="1">
                  <a:solidFill>
                    <a:srgbClr val="000000"/>
                  </a:solidFill>
                  <a:latin typeface="" charset="0"/>
                  <a:ea typeface="+mn-ea"/>
                  <a:cs typeface="+mn-cs"/>
                </a:rPr>
                <a:t>sequence</a:t>
              </a:r>
              <a:endParaRPr lang="en-US" sz="2000" b="1">
                <a:latin typeface="Times New Roman" charset="0"/>
                <a:ea typeface="+mn-ea"/>
                <a:cs typeface="+mn-cs"/>
              </a:endParaRPr>
            </a:p>
          </p:txBody>
        </p:sp>
        <p:sp>
          <p:nvSpPr>
            <p:cNvPr id="379916" name="Line 12"/>
            <p:cNvSpPr>
              <a:spLocks noChangeShapeType="1"/>
            </p:cNvSpPr>
            <p:nvPr/>
          </p:nvSpPr>
          <p:spPr bwMode="auto">
            <a:xfrm flipH="1" flipV="1">
              <a:off x="826" y="2975"/>
              <a:ext cx="320" cy="771"/>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379917" name="Line 13"/>
            <p:cNvSpPr>
              <a:spLocks noChangeShapeType="1"/>
            </p:cNvSpPr>
            <p:nvPr/>
          </p:nvSpPr>
          <p:spPr bwMode="auto">
            <a:xfrm flipH="1" flipV="1">
              <a:off x="1331" y="2893"/>
              <a:ext cx="148" cy="345"/>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379918" name="Line 14"/>
            <p:cNvSpPr>
              <a:spLocks noChangeShapeType="1"/>
            </p:cNvSpPr>
            <p:nvPr/>
          </p:nvSpPr>
          <p:spPr bwMode="auto">
            <a:xfrm>
              <a:off x="2508" y="2009"/>
              <a:ext cx="432" cy="163"/>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379919" name="Line 15"/>
            <p:cNvSpPr>
              <a:spLocks noChangeShapeType="1"/>
            </p:cNvSpPr>
            <p:nvPr/>
          </p:nvSpPr>
          <p:spPr bwMode="auto">
            <a:xfrm flipV="1">
              <a:off x="4476" y="1466"/>
              <a:ext cx="254" cy="631"/>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379920" name="Line 16"/>
            <p:cNvSpPr>
              <a:spLocks noChangeShapeType="1"/>
            </p:cNvSpPr>
            <p:nvPr/>
          </p:nvSpPr>
          <p:spPr bwMode="auto">
            <a:xfrm flipV="1">
              <a:off x="2918" y="2499"/>
              <a:ext cx="262" cy="1042"/>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grpSp>
          <p:nvGrpSpPr>
            <p:cNvPr id="3" name="Group 17"/>
            <p:cNvGrpSpPr>
              <a:grpSpLocks/>
            </p:cNvGrpSpPr>
            <p:nvPr/>
          </p:nvGrpSpPr>
          <p:grpSpPr bwMode="auto">
            <a:xfrm>
              <a:off x="1312" y="2442"/>
              <a:ext cx="310" cy="246"/>
              <a:chOff x="1312" y="1797"/>
              <a:chExt cx="310" cy="246"/>
            </a:xfrm>
          </p:grpSpPr>
          <p:sp>
            <p:nvSpPr>
              <p:cNvPr id="379922" name="Line 18"/>
              <p:cNvSpPr>
                <a:spLocks noChangeShapeType="1"/>
              </p:cNvSpPr>
              <p:nvPr/>
            </p:nvSpPr>
            <p:spPr bwMode="auto">
              <a:xfrm>
                <a:off x="1392" y="1912"/>
                <a:ext cx="230" cy="1"/>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379923" name="Line 19"/>
              <p:cNvSpPr>
                <a:spLocks noChangeShapeType="1"/>
              </p:cNvSpPr>
              <p:nvPr/>
            </p:nvSpPr>
            <p:spPr bwMode="auto">
              <a:xfrm>
                <a:off x="1312" y="1797"/>
                <a:ext cx="75" cy="0"/>
              </a:xfrm>
              <a:prstGeom prst="line">
                <a:avLst/>
              </a:prstGeom>
              <a:noFill/>
              <a:ln w="12700">
                <a:solidFill>
                  <a:schemeClr val="tx1"/>
                </a:solidFill>
                <a:round/>
                <a:headEnd/>
                <a:tailEnd/>
              </a:ln>
              <a:effectLst/>
            </p:spPr>
            <p:txBody>
              <a:bodyPr wrap="none" anchor="ctr"/>
              <a:lstStyle/>
              <a:p>
                <a:pPr>
                  <a:defRPr/>
                </a:pPr>
                <a:endParaRPr lang="en-US">
                  <a:latin typeface="Arial" pitchFamily="-108" charset="0"/>
                  <a:ea typeface="+mn-ea"/>
                  <a:cs typeface="+mn-cs"/>
                </a:endParaRPr>
              </a:p>
            </p:txBody>
          </p:sp>
          <p:sp>
            <p:nvSpPr>
              <p:cNvPr id="379924" name="Line 20"/>
              <p:cNvSpPr>
                <a:spLocks noChangeShapeType="1"/>
              </p:cNvSpPr>
              <p:nvPr/>
            </p:nvSpPr>
            <p:spPr bwMode="auto">
              <a:xfrm>
                <a:off x="1312" y="2043"/>
                <a:ext cx="75" cy="0"/>
              </a:xfrm>
              <a:prstGeom prst="line">
                <a:avLst/>
              </a:prstGeom>
              <a:noFill/>
              <a:ln w="12700">
                <a:solidFill>
                  <a:schemeClr val="tx1"/>
                </a:solidFill>
                <a:round/>
                <a:headEnd/>
                <a:tailEnd/>
              </a:ln>
              <a:effectLst/>
            </p:spPr>
            <p:txBody>
              <a:bodyPr wrap="none" anchor="ctr"/>
              <a:lstStyle/>
              <a:p>
                <a:pPr>
                  <a:defRPr/>
                </a:pPr>
                <a:endParaRPr lang="en-US">
                  <a:latin typeface="Arial" pitchFamily="-108" charset="0"/>
                  <a:ea typeface="+mn-ea"/>
                  <a:cs typeface="+mn-cs"/>
                </a:endParaRPr>
              </a:p>
            </p:txBody>
          </p:sp>
          <p:sp>
            <p:nvSpPr>
              <p:cNvPr id="379925" name="Line 21"/>
              <p:cNvSpPr>
                <a:spLocks noChangeShapeType="1"/>
              </p:cNvSpPr>
              <p:nvPr/>
            </p:nvSpPr>
            <p:spPr bwMode="auto">
              <a:xfrm flipV="1">
                <a:off x="1386" y="1797"/>
                <a:ext cx="0" cy="246"/>
              </a:xfrm>
              <a:prstGeom prst="line">
                <a:avLst/>
              </a:prstGeom>
              <a:noFill/>
              <a:ln w="12700">
                <a:solidFill>
                  <a:schemeClr val="tx1"/>
                </a:solidFill>
                <a:round/>
                <a:headEnd/>
                <a:tailEnd/>
              </a:ln>
              <a:effectLst/>
            </p:spPr>
            <p:txBody>
              <a:bodyPr wrap="none" anchor="ctr"/>
              <a:lstStyle/>
              <a:p>
                <a:pPr>
                  <a:defRPr/>
                </a:pPr>
                <a:endParaRPr lang="en-US">
                  <a:latin typeface="Arial" pitchFamily="-108" charset="0"/>
                  <a:ea typeface="+mn-ea"/>
                  <a:cs typeface="+mn-cs"/>
                </a:endParaRPr>
              </a:p>
            </p:txBody>
          </p:sp>
        </p:grpSp>
      </p:grpSp>
      <p:sp>
        <p:nvSpPr>
          <p:cNvPr id="102403" name="Rectangle 23"/>
          <p:cNvSpPr>
            <a:spLocks noChangeArrowheads="1"/>
          </p:cNvSpPr>
          <p:nvPr/>
        </p:nvSpPr>
        <p:spPr bwMode="auto">
          <a:xfrm>
            <a:off x="6256338" y="4765675"/>
            <a:ext cx="1143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2000" b="1">
                <a:solidFill>
                  <a:srgbClr val="000000"/>
                </a:solidFill>
              </a:rPr>
              <a:t>ribosome</a:t>
            </a:r>
            <a:endParaRPr lang="en-US" sz="2000" b="1">
              <a:latin typeface="Times New Roman" charset="0"/>
            </a:endParaRPr>
          </a:p>
        </p:txBody>
      </p:sp>
      <p:sp>
        <p:nvSpPr>
          <p:cNvPr id="102404" name="Line 24"/>
          <p:cNvSpPr>
            <a:spLocks noChangeShapeType="1"/>
          </p:cNvSpPr>
          <p:nvPr/>
        </p:nvSpPr>
        <p:spPr bwMode="auto">
          <a:xfrm flipH="1" flipV="1">
            <a:off x="5978525" y="4259263"/>
            <a:ext cx="234950" cy="5476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570109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noChangeArrowheads="1"/>
          </p:cNvSpPr>
          <p:nvPr>
            <p:ph type="title"/>
          </p:nvPr>
        </p:nvSpPr>
        <p:spPr>
          <a:xfrm>
            <a:off x="0" y="0"/>
            <a:ext cx="5803900" cy="1143000"/>
          </a:xfrm>
        </p:spPr>
        <p:txBody>
          <a:bodyPr/>
          <a:lstStyle/>
          <a:p>
            <a:pPr eaLnBrk="1" hangingPunct="1"/>
            <a:r>
              <a:rPr lang="en-US">
                <a:latin typeface="Times New Roman" charset="0"/>
              </a:rPr>
              <a:t>Golgi Apparatus</a:t>
            </a:r>
          </a:p>
        </p:txBody>
      </p:sp>
      <p:pic>
        <p:nvPicPr>
          <p:cNvPr id="332806" name="Picture 6" descr="penguin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7" name="AutoShape 7"/>
          <p:cNvSpPr>
            <a:spLocks noChangeArrowheads="1"/>
          </p:cNvSpPr>
          <p:nvPr/>
        </p:nvSpPr>
        <p:spPr bwMode="auto">
          <a:xfrm flipH="1">
            <a:off x="111125" y="3798888"/>
            <a:ext cx="1766888" cy="1296987"/>
          </a:xfrm>
          <a:prstGeom prst="wedgeEllipseCallout">
            <a:avLst>
              <a:gd name="adj1" fmla="val 310"/>
              <a:gd name="adj2" fmla="val 97977"/>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Which cells</a:t>
            </a:r>
            <a:br>
              <a:rPr lang="en-US" sz="1800" b="1">
                <a:solidFill>
                  <a:srgbClr val="0F116A"/>
                </a:solidFill>
                <a:latin typeface="Comic Sans MS" charset="0"/>
              </a:rPr>
            </a:br>
            <a:r>
              <a:rPr lang="en-US" sz="1800" b="1">
                <a:solidFill>
                  <a:srgbClr val="0F116A"/>
                </a:solidFill>
                <a:latin typeface="Comic Sans MS" charset="0"/>
              </a:rPr>
              <a:t>have lots </a:t>
            </a:r>
            <a:br>
              <a:rPr lang="en-US" sz="1800" b="1">
                <a:solidFill>
                  <a:srgbClr val="0F116A"/>
                </a:solidFill>
                <a:latin typeface="Comic Sans MS" charset="0"/>
              </a:rPr>
            </a:br>
            <a:r>
              <a:rPr lang="en-US" sz="1800" b="1">
                <a:solidFill>
                  <a:srgbClr val="0F116A"/>
                </a:solidFill>
                <a:latin typeface="Comic Sans MS" charset="0"/>
              </a:rPr>
              <a:t>of Golgi? </a:t>
            </a:r>
          </a:p>
        </p:txBody>
      </p:sp>
      <p:grpSp>
        <p:nvGrpSpPr>
          <p:cNvPr id="2" name="Group 20"/>
          <p:cNvGrpSpPr>
            <a:grpSpLocks/>
          </p:cNvGrpSpPr>
          <p:nvPr/>
        </p:nvGrpSpPr>
        <p:grpSpPr bwMode="auto">
          <a:xfrm>
            <a:off x="2952750" y="3251200"/>
            <a:ext cx="5930900" cy="3314700"/>
            <a:chOff x="1788" y="2232"/>
            <a:chExt cx="3736" cy="2088"/>
          </a:xfrm>
          <a:effectLst>
            <a:outerShdw blurRad="50800" dist="38100" dir="2700000">
              <a:srgbClr val="000000">
                <a:alpha val="43000"/>
              </a:srgbClr>
            </a:outerShdw>
          </a:effectLst>
        </p:grpSpPr>
        <p:pic>
          <p:nvPicPr>
            <p:cNvPr id="332808" name="Picture 8" descr="05_15a"/>
            <p:cNvPicPr>
              <a:picLocks noChangeAspect="1" noChangeArrowheads="1"/>
            </p:cNvPicPr>
            <p:nvPr/>
          </p:nvPicPr>
          <p:blipFill>
            <a:blip r:embed="rId5"/>
            <a:srcRect t="14999" r="55125" b="25500"/>
            <a:stretch>
              <a:fillRect/>
            </a:stretch>
          </p:blipFill>
          <p:spPr bwMode="auto">
            <a:xfrm>
              <a:off x="1788" y="2990"/>
              <a:ext cx="1338" cy="1330"/>
            </a:xfrm>
            <a:prstGeom prst="rect">
              <a:avLst/>
            </a:prstGeom>
            <a:noFill/>
            <a:ln w="9525">
              <a:noFill/>
              <a:miter lim="800000"/>
              <a:headEnd/>
              <a:tailEnd/>
            </a:ln>
            <a:effectLst/>
          </p:spPr>
        </p:pic>
        <p:grpSp>
          <p:nvGrpSpPr>
            <p:cNvPr id="3" name="Group 19"/>
            <p:cNvGrpSpPr>
              <a:grpSpLocks/>
            </p:cNvGrpSpPr>
            <p:nvPr/>
          </p:nvGrpSpPr>
          <p:grpSpPr bwMode="auto">
            <a:xfrm>
              <a:off x="3155" y="2232"/>
              <a:ext cx="2369" cy="1969"/>
              <a:chOff x="3160" y="2232"/>
              <a:chExt cx="2369" cy="1969"/>
            </a:xfrm>
          </p:grpSpPr>
          <p:pic>
            <p:nvPicPr>
              <p:cNvPr id="332810" name="Picture 10" descr="05_15a"/>
              <p:cNvPicPr>
                <a:picLocks noChangeAspect="1" noChangeArrowheads="1"/>
              </p:cNvPicPr>
              <p:nvPr/>
            </p:nvPicPr>
            <p:blipFill>
              <a:blip r:embed="rId5"/>
              <a:srcRect l="45000" t="14999" b="25500"/>
              <a:stretch>
                <a:fillRect/>
              </a:stretch>
            </p:blipFill>
            <p:spPr bwMode="auto">
              <a:xfrm>
                <a:off x="3160" y="2280"/>
                <a:ext cx="2369" cy="1921"/>
              </a:xfrm>
              <a:prstGeom prst="rect">
                <a:avLst/>
              </a:prstGeom>
              <a:noFill/>
              <a:ln w="9525">
                <a:noFill/>
                <a:miter lim="800000"/>
                <a:headEnd/>
                <a:tailEnd/>
              </a:ln>
              <a:effectLst/>
            </p:spPr>
          </p:pic>
          <p:sp>
            <p:nvSpPr>
              <p:cNvPr id="332811" name="Rectangle 11"/>
              <p:cNvSpPr>
                <a:spLocks noChangeArrowheads="1"/>
              </p:cNvSpPr>
              <p:nvPr/>
            </p:nvSpPr>
            <p:spPr bwMode="auto">
              <a:xfrm>
                <a:off x="3771" y="4031"/>
                <a:ext cx="1370" cy="163"/>
              </a:xfrm>
              <a:prstGeom prst="rect">
                <a:avLst/>
              </a:prstGeom>
              <a:noFill/>
              <a:ln w="9525">
                <a:noFill/>
                <a:miter lim="800000"/>
                <a:headEnd/>
                <a:tailEnd/>
              </a:ln>
            </p:spPr>
            <p:txBody>
              <a:bodyPr wrap="none" lIns="0" tIns="0" rIns="0" bIns="0">
                <a:spAutoFit/>
              </a:bodyPr>
              <a:lstStyle/>
              <a:p>
                <a:pPr eaLnBrk="1" hangingPunct="1">
                  <a:lnSpc>
                    <a:spcPct val="85000"/>
                  </a:lnSpc>
                  <a:defRPr/>
                </a:pPr>
                <a:r>
                  <a:rPr lang="en-US" sz="2000" b="1">
                    <a:solidFill>
                      <a:srgbClr val="000000"/>
                    </a:solidFill>
                    <a:latin typeface="Arial" pitchFamily="-108" charset="0"/>
                    <a:ea typeface="+mn-ea"/>
                    <a:cs typeface="+mn-cs"/>
                  </a:rPr>
                  <a:t>transport vesicles</a:t>
                </a:r>
                <a:endParaRPr lang="en-US" sz="2000" b="1">
                  <a:latin typeface="Arial" pitchFamily="-108" charset="0"/>
                  <a:ea typeface="+mn-ea"/>
                  <a:cs typeface="+mn-cs"/>
                </a:endParaRPr>
              </a:p>
            </p:txBody>
          </p:sp>
          <p:sp>
            <p:nvSpPr>
              <p:cNvPr id="332812" name="Rectangle 12"/>
              <p:cNvSpPr>
                <a:spLocks noChangeArrowheads="1"/>
              </p:cNvSpPr>
              <p:nvPr/>
            </p:nvSpPr>
            <p:spPr bwMode="auto">
              <a:xfrm>
                <a:off x="4708" y="2232"/>
                <a:ext cx="720" cy="326"/>
              </a:xfrm>
              <a:prstGeom prst="rect">
                <a:avLst/>
              </a:prstGeom>
              <a:noFill/>
              <a:ln w="9525">
                <a:noFill/>
                <a:miter lim="800000"/>
                <a:headEnd/>
                <a:tailEnd/>
              </a:ln>
            </p:spPr>
            <p:txBody>
              <a:bodyPr wrap="none" lIns="0" tIns="0" rIns="0" bIns="0">
                <a:spAutoFit/>
              </a:bodyPr>
              <a:lstStyle/>
              <a:p>
                <a:pPr eaLnBrk="1" hangingPunct="1">
                  <a:lnSpc>
                    <a:spcPct val="85000"/>
                  </a:lnSpc>
                  <a:defRPr/>
                </a:pPr>
                <a:r>
                  <a:rPr lang="en-US" sz="2000" b="1">
                    <a:solidFill>
                      <a:srgbClr val="000000"/>
                    </a:solidFill>
                    <a:latin typeface="Arial" pitchFamily="-108" charset="0"/>
                    <a:ea typeface="+mn-ea"/>
                    <a:cs typeface="+mn-cs"/>
                  </a:rPr>
                  <a:t>secretory</a:t>
                </a:r>
              </a:p>
              <a:p>
                <a:pPr eaLnBrk="1" hangingPunct="1">
                  <a:lnSpc>
                    <a:spcPct val="85000"/>
                  </a:lnSpc>
                  <a:defRPr/>
                </a:pPr>
                <a:r>
                  <a:rPr lang="en-US" sz="2000" b="1">
                    <a:solidFill>
                      <a:srgbClr val="000000"/>
                    </a:solidFill>
                    <a:latin typeface="Arial" pitchFamily="-108" charset="0"/>
                    <a:ea typeface="+mn-ea"/>
                    <a:cs typeface="+mn-cs"/>
                  </a:rPr>
                  <a:t>vesicles </a:t>
                </a:r>
              </a:p>
            </p:txBody>
          </p:sp>
          <p:sp>
            <p:nvSpPr>
              <p:cNvPr id="332813" name="Line 13"/>
              <p:cNvSpPr>
                <a:spLocks noChangeShapeType="1"/>
              </p:cNvSpPr>
              <p:nvPr/>
            </p:nvSpPr>
            <p:spPr bwMode="auto">
              <a:xfrm>
                <a:off x="4010" y="3830"/>
                <a:ext cx="98" cy="196"/>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332814" name="Line 14"/>
              <p:cNvSpPr>
                <a:spLocks noChangeShapeType="1"/>
              </p:cNvSpPr>
              <p:nvPr/>
            </p:nvSpPr>
            <p:spPr bwMode="auto">
              <a:xfrm flipH="1">
                <a:off x="4695" y="3799"/>
                <a:ext cx="120" cy="227"/>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grpSp>
            <p:nvGrpSpPr>
              <p:cNvPr id="4" name="Group 15"/>
              <p:cNvGrpSpPr>
                <a:grpSpLocks/>
              </p:cNvGrpSpPr>
              <p:nvPr/>
            </p:nvGrpSpPr>
            <p:grpSpPr bwMode="auto">
              <a:xfrm>
                <a:off x="4455" y="2550"/>
                <a:ext cx="382" cy="282"/>
                <a:chOff x="2770" y="1723"/>
                <a:chExt cx="286" cy="212"/>
              </a:xfrm>
            </p:grpSpPr>
            <p:sp>
              <p:nvSpPr>
                <p:cNvPr id="332816" name="Line 16"/>
                <p:cNvSpPr>
                  <a:spLocks noChangeShapeType="1"/>
                </p:cNvSpPr>
                <p:nvPr/>
              </p:nvSpPr>
              <p:spPr bwMode="auto">
                <a:xfrm flipH="1">
                  <a:off x="2770" y="1727"/>
                  <a:ext cx="241" cy="69"/>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sp>
              <p:nvSpPr>
                <p:cNvPr id="332817" name="Line 17"/>
                <p:cNvSpPr>
                  <a:spLocks noChangeShapeType="1"/>
                </p:cNvSpPr>
                <p:nvPr/>
              </p:nvSpPr>
              <p:spPr bwMode="auto">
                <a:xfrm>
                  <a:off x="3015" y="1723"/>
                  <a:ext cx="41" cy="212"/>
                </a:xfrm>
                <a:prstGeom prst="line">
                  <a:avLst/>
                </a:prstGeom>
                <a:noFill/>
                <a:ln w="12700">
                  <a:solidFill>
                    <a:srgbClr val="000000"/>
                  </a:solidFill>
                  <a:round/>
                  <a:headEnd/>
                  <a:tailEnd/>
                </a:ln>
              </p:spPr>
              <p:txBody>
                <a:bodyPr/>
                <a:lstStyle/>
                <a:p>
                  <a:pPr>
                    <a:defRPr/>
                  </a:pPr>
                  <a:endParaRPr lang="en-US">
                    <a:latin typeface="Arial" pitchFamily="-108" charset="0"/>
                    <a:ea typeface="+mn-ea"/>
                    <a:cs typeface="+mn-cs"/>
                  </a:endParaRPr>
                </a:p>
              </p:txBody>
            </p:sp>
          </p:grpSp>
        </p:grpSp>
      </p:grpSp>
      <p:pic>
        <p:nvPicPr>
          <p:cNvPr id="332818" name="Picture 18"/>
          <p:cNvPicPr>
            <a:picLocks noChangeAspect="1" noChangeArrowheads="1"/>
          </p:cNvPicPr>
          <p:nvPr/>
        </p:nvPicPr>
        <p:blipFill>
          <a:blip r:embed="rId6"/>
          <a:srcRect t="11076" r="11520"/>
          <a:stretch>
            <a:fillRect/>
          </a:stretch>
        </p:blipFill>
        <p:spPr bwMode="auto">
          <a:xfrm>
            <a:off x="7018338" y="377825"/>
            <a:ext cx="2006600" cy="1574800"/>
          </a:xfrm>
          <a:prstGeom prst="rect">
            <a:avLst/>
          </a:prstGeom>
          <a:noFill/>
          <a:ln w="9525">
            <a:noFill/>
            <a:miter lim="800000"/>
            <a:headEnd/>
            <a:tailEnd/>
          </a:ln>
          <a:effectLst>
            <a:outerShdw blurRad="50800" dist="38100" dir="2700000">
              <a:srgbClr val="000000">
                <a:alpha val="43000"/>
              </a:srgbClr>
            </a:outerShdw>
          </a:effectLst>
        </p:spPr>
      </p:pic>
      <p:sp>
        <p:nvSpPr>
          <p:cNvPr id="103430" name="Rectangle 4" descr="Rectangle: Click to edit Master text styles&#10;Second level&#10;Third level&#10;Fourth level&#10;Fifth level"/>
          <p:cNvSpPr>
            <a:spLocks noGrp="1" noChangeArrowheads="1"/>
          </p:cNvSpPr>
          <p:nvPr>
            <p:ph type="body" idx="1"/>
          </p:nvPr>
        </p:nvSpPr>
        <p:spPr>
          <a:xfrm>
            <a:off x="533400" y="1117600"/>
            <a:ext cx="8077200" cy="3657600"/>
          </a:xfrm>
        </p:spPr>
        <p:txBody>
          <a:bodyPr/>
          <a:lstStyle/>
          <a:p>
            <a:pPr eaLnBrk="1" hangingPunct="1"/>
            <a:r>
              <a:rPr lang="en-US" sz="3200">
                <a:latin typeface="Tahoma" charset="0"/>
              </a:rPr>
              <a:t>Function</a:t>
            </a:r>
          </a:p>
          <a:p>
            <a:pPr lvl="1" eaLnBrk="1" hangingPunct="1"/>
            <a:r>
              <a:rPr lang="en-US">
                <a:latin typeface="Tahoma" charset="0"/>
                <a:ea typeface="Arial" charset="0"/>
                <a:cs typeface="Arial" charset="0"/>
              </a:rPr>
              <a:t>finishes, sorts, tags &amp; ships products</a:t>
            </a:r>
          </a:p>
          <a:p>
            <a:pPr lvl="2" eaLnBrk="1" hangingPunct="1"/>
            <a:r>
              <a:rPr lang="en-US">
                <a:latin typeface="Tahoma" charset="0"/>
                <a:ea typeface="Arial" charset="0"/>
                <a:cs typeface="Arial" charset="0"/>
              </a:rPr>
              <a:t>like </a:t>
            </a:r>
            <a:r>
              <a:rPr lang="ja-JP" altLang="en-US">
                <a:latin typeface="Tahoma" charset="0"/>
                <a:ea typeface="Arial" charset="0"/>
                <a:cs typeface="Arial" charset="0"/>
              </a:rPr>
              <a:t>“</a:t>
            </a:r>
            <a:r>
              <a:rPr lang="en-US" altLang="ja-JP">
                <a:latin typeface="Tahoma" charset="0"/>
                <a:ea typeface="Arial" charset="0"/>
                <a:cs typeface="Arial" charset="0"/>
              </a:rPr>
              <a:t>UPS shipping department</a:t>
            </a:r>
            <a:r>
              <a:rPr lang="ja-JP" altLang="en-US">
                <a:latin typeface="Tahoma" charset="0"/>
                <a:ea typeface="Arial" charset="0"/>
                <a:cs typeface="Arial" charset="0"/>
              </a:rPr>
              <a:t>”</a:t>
            </a:r>
            <a:endParaRPr lang="en-US" altLang="ja-JP">
              <a:latin typeface="Tahoma" charset="0"/>
              <a:ea typeface="Arial" charset="0"/>
              <a:cs typeface="Arial" charset="0"/>
            </a:endParaRPr>
          </a:p>
          <a:p>
            <a:pPr lvl="1" eaLnBrk="1" hangingPunct="1"/>
            <a:r>
              <a:rPr lang="en-US">
                <a:latin typeface="Tahoma" charset="0"/>
                <a:ea typeface="Arial" charset="0"/>
                <a:cs typeface="Arial" charset="0"/>
              </a:rPr>
              <a:t>ships products in </a:t>
            </a:r>
            <a:r>
              <a:rPr lang="en-US" u="sng">
                <a:solidFill>
                  <a:srgbClr val="CC0000"/>
                </a:solidFill>
                <a:latin typeface="Tahoma" charset="0"/>
                <a:ea typeface="Arial" charset="0"/>
                <a:cs typeface="Arial" charset="0"/>
              </a:rPr>
              <a:t>vesicles</a:t>
            </a:r>
            <a:endParaRPr lang="en-US">
              <a:latin typeface="Tahoma" charset="0"/>
              <a:ea typeface="Arial" charset="0"/>
              <a:cs typeface="Arial" charset="0"/>
            </a:endParaRPr>
          </a:p>
          <a:p>
            <a:pPr lvl="2" eaLnBrk="1" hangingPunct="1"/>
            <a:r>
              <a:rPr lang="en-US">
                <a:latin typeface="Tahoma" charset="0"/>
                <a:ea typeface="Arial" charset="0"/>
                <a:cs typeface="Arial" charset="0"/>
              </a:rPr>
              <a:t>membrane sacs</a:t>
            </a:r>
          </a:p>
          <a:p>
            <a:pPr lvl="2" eaLnBrk="1" hangingPunct="1"/>
            <a:r>
              <a:rPr lang="ja-JP" altLang="en-US">
                <a:latin typeface="Tahoma" charset="0"/>
                <a:ea typeface="Arial" charset="0"/>
                <a:cs typeface="Arial" charset="0"/>
              </a:rPr>
              <a:t>“</a:t>
            </a:r>
            <a:r>
              <a:rPr lang="en-US" altLang="ja-JP">
                <a:latin typeface="Tahoma" charset="0"/>
                <a:ea typeface="Arial" charset="0"/>
                <a:cs typeface="Arial" charset="0"/>
              </a:rPr>
              <a:t>UPS trucks</a:t>
            </a:r>
            <a:r>
              <a:rPr lang="ja-JP" altLang="en-US">
                <a:latin typeface="Tahoma" charset="0"/>
                <a:ea typeface="Arial" charset="0"/>
                <a:cs typeface="Arial" charset="0"/>
              </a:rPr>
              <a:t>”</a:t>
            </a:r>
            <a:endParaRPr lang="en-US">
              <a:latin typeface="Tahoma" charset="0"/>
              <a:ea typeface="Arial" charset="0"/>
              <a:cs typeface="Arial" charset="0"/>
            </a:endParaRPr>
          </a:p>
        </p:txBody>
      </p:sp>
    </p:spTree>
    <p:extLst>
      <p:ext uri="{BB962C8B-B14F-4D97-AF65-F5344CB8AC3E}">
        <p14:creationId xmlns:p14="http://schemas.microsoft.com/office/powerpoint/2010/main" val="560633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2806"/>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32807"/>
                                        </p:tgtEl>
                                        <p:attrNameLst>
                                          <p:attrName>style.visibility</p:attrName>
                                        </p:attrNameLst>
                                      </p:cBhvr>
                                      <p:to>
                                        <p:strVal val="visible"/>
                                      </p:to>
                                    </p:set>
                                    <p:animEffect transition="in" filter="wipe(down)">
                                      <p:cBhvr>
                                        <p:cTn id="10" dur="500"/>
                                        <p:tgtEl>
                                          <p:spTgt spid="332807"/>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7" descr="04_10GolgiApparatu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690563"/>
            <a:ext cx="8548687"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Text Box 8"/>
          <p:cNvSpPr txBox="1">
            <a:spLocks noChangeArrowheads="1"/>
          </p:cNvSpPr>
          <p:nvPr/>
        </p:nvSpPr>
        <p:spPr bwMode="auto">
          <a:xfrm>
            <a:off x="6181725" y="1531938"/>
            <a:ext cx="20034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700" b="1"/>
              <a:t>Golgi apparatus</a:t>
            </a:r>
          </a:p>
        </p:txBody>
      </p:sp>
      <p:sp>
        <p:nvSpPr>
          <p:cNvPr id="105475" name="Line 9"/>
          <p:cNvSpPr>
            <a:spLocks noChangeShapeType="1"/>
          </p:cNvSpPr>
          <p:nvPr/>
        </p:nvSpPr>
        <p:spPr bwMode="auto">
          <a:xfrm flipV="1">
            <a:off x="7013575" y="1793875"/>
            <a:ext cx="0" cy="85725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76" name="Text Box 10"/>
          <p:cNvSpPr txBox="1">
            <a:spLocks noChangeArrowheads="1"/>
          </p:cNvSpPr>
          <p:nvPr/>
        </p:nvSpPr>
        <p:spPr bwMode="auto">
          <a:xfrm>
            <a:off x="3868738" y="1687513"/>
            <a:ext cx="12493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700" b="1"/>
              <a:t>Golgi </a:t>
            </a:r>
          </a:p>
          <a:p>
            <a:pPr algn="l">
              <a:lnSpc>
                <a:spcPct val="90000"/>
              </a:lnSpc>
            </a:pPr>
            <a:r>
              <a:rPr lang="en-US" sz="1700" b="1"/>
              <a:t>apparatus</a:t>
            </a:r>
          </a:p>
        </p:txBody>
      </p:sp>
      <p:sp>
        <p:nvSpPr>
          <p:cNvPr id="105477" name="Line 11"/>
          <p:cNvSpPr>
            <a:spLocks noChangeShapeType="1"/>
          </p:cNvSpPr>
          <p:nvPr/>
        </p:nvSpPr>
        <p:spPr bwMode="auto">
          <a:xfrm flipH="1" flipV="1">
            <a:off x="3814763" y="1416050"/>
            <a:ext cx="66675" cy="2254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78" name="Text Box 12"/>
          <p:cNvSpPr txBox="1">
            <a:spLocks noChangeArrowheads="1"/>
          </p:cNvSpPr>
          <p:nvPr/>
        </p:nvSpPr>
        <p:spPr bwMode="auto">
          <a:xfrm>
            <a:off x="347663" y="1657350"/>
            <a:ext cx="2019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ja-JP" altLang="en-US" sz="1700" b="1"/>
              <a:t>“</a:t>
            </a:r>
            <a:r>
              <a:rPr lang="en-US" altLang="ja-JP" sz="1700" b="1"/>
              <a:t>Receiving</a:t>
            </a:r>
            <a:r>
              <a:rPr lang="ja-JP" altLang="en-US" sz="1700" b="1"/>
              <a:t>”</a:t>
            </a:r>
            <a:r>
              <a:rPr lang="en-US" altLang="ja-JP" sz="1700" b="1"/>
              <a:t> side of</a:t>
            </a:r>
          </a:p>
          <a:p>
            <a:pPr algn="l">
              <a:lnSpc>
                <a:spcPct val="90000"/>
              </a:lnSpc>
            </a:pPr>
            <a:r>
              <a:rPr lang="en-US" sz="1700" b="1"/>
              <a:t>Golgi apparatus</a:t>
            </a:r>
          </a:p>
        </p:txBody>
      </p:sp>
      <p:sp>
        <p:nvSpPr>
          <p:cNvPr id="105479" name="Text Box 13"/>
          <p:cNvSpPr txBox="1">
            <a:spLocks noChangeArrowheads="1"/>
          </p:cNvSpPr>
          <p:nvPr/>
        </p:nvSpPr>
        <p:spPr bwMode="auto">
          <a:xfrm>
            <a:off x="346075" y="2908300"/>
            <a:ext cx="10541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r>
              <a:rPr lang="en-US" sz="1700" b="1"/>
              <a:t>Transport</a:t>
            </a:r>
          </a:p>
          <a:p>
            <a:pPr algn="l"/>
            <a:r>
              <a:rPr lang="en-US" sz="1700" b="1"/>
              <a:t>vesicle</a:t>
            </a:r>
          </a:p>
          <a:p>
            <a:pPr algn="l"/>
            <a:r>
              <a:rPr lang="en-US" sz="1700" b="1"/>
              <a:t>from ER</a:t>
            </a:r>
          </a:p>
        </p:txBody>
      </p:sp>
      <p:sp>
        <p:nvSpPr>
          <p:cNvPr id="105480" name="Text Box 14"/>
          <p:cNvSpPr txBox="1">
            <a:spLocks noChangeArrowheads="1"/>
          </p:cNvSpPr>
          <p:nvPr/>
        </p:nvSpPr>
        <p:spPr bwMode="auto">
          <a:xfrm>
            <a:off x="357188" y="4338638"/>
            <a:ext cx="1273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700" b="1"/>
              <a:t>New vesicle</a:t>
            </a:r>
          </a:p>
          <a:p>
            <a:pPr algn="l">
              <a:lnSpc>
                <a:spcPct val="90000"/>
              </a:lnSpc>
            </a:pPr>
            <a:r>
              <a:rPr lang="en-US" sz="1700" b="1"/>
              <a:t>forming</a:t>
            </a:r>
          </a:p>
        </p:txBody>
      </p:sp>
      <p:sp>
        <p:nvSpPr>
          <p:cNvPr id="105481" name="Text Box 15"/>
          <p:cNvSpPr txBox="1">
            <a:spLocks noChangeArrowheads="1"/>
          </p:cNvSpPr>
          <p:nvPr/>
        </p:nvSpPr>
        <p:spPr bwMode="auto">
          <a:xfrm>
            <a:off x="692150" y="5497513"/>
            <a:ext cx="20161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ja-JP" altLang="en-US" sz="1700" b="1"/>
              <a:t>“</a:t>
            </a:r>
            <a:r>
              <a:rPr lang="en-US" altLang="ja-JP" sz="1700" b="1"/>
              <a:t>Shipping</a:t>
            </a:r>
            <a:r>
              <a:rPr lang="ja-JP" altLang="en-US" sz="1700" b="1"/>
              <a:t>”</a:t>
            </a:r>
            <a:r>
              <a:rPr lang="en-US" altLang="ja-JP" sz="1700" b="1"/>
              <a:t> side</a:t>
            </a:r>
          </a:p>
          <a:p>
            <a:pPr algn="l">
              <a:lnSpc>
                <a:spcPct val="90000"/>
              </a:lnSpc>
            </a:pPr>
            <a:r>
              <a:rPr lang="en-US" sz="1700" b="1"/>
              <a:t>of Golgi apparatus</a:t>
            </a:r>
          </a:p>
        </p:txBody>
      </p:sp>
      <p:sp>
        <p:nvSpPr>
          <p:cNvPr id="105482" name="Text Box 16"/>
          <p:cNvSpPr txBox="1">
            <a:spLocks noChangeArrowheads="1"/>
          </p:cNvSpPr>
          <p:nvPr/>
        </p:nvSpPr>
        <p:spPr bwMode="auto">
          <a:xfrm>
            <a:off x="4138613" y="5203825"/>
            <a:ext cx="13208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lnSpc>
                <a:spcPct val="90000"/>
              </a:lnSpc>
            </a:pPr>
            <a:r>
              <a:rPr lang="en-US" sz="1700" b="1"/>
              <a:t>Transport</a:t>
            </a:r>
          </a:p>
          <a:p>
            <a:pPr algn="l">
              <a:lnSpc>
                <a:spcPct val="90000"/>
              </a:lnSpc>
            </a:pPr>
            <a:r>
              <a:rPr lang="en-US" sz="1700" b="1"/>
              <a:t>vesicle from</a:t>
            </a:r>
          </a:p>
          <a:p>
            <a:pPr algn="l">
              <a:lnSpc>
                <a:spcPct val="90000"/>
              </a:lnSpc>
            </a:pPr>
            <a:r>
              <a:rPr lang="en-US" sz="1700" b="1"/>
              <a:t>the Golgi</a:t>
            </a:r>
          </a:p>
        </p:txBody>
      </p:sp>
      <p:sp>
        <p:nvSpPr>
          <p:cNvPr id="105483" name="Line 17"/>
          <p:cNvSpPr>
            <a:spLocks noChangeShapeType="1"/>
          </p:cNvSpPr>
          <p:nvPr/>
        </p:nvSpPr>
        <p:spPr bwMode="auto">
          <a:xfrm>
            <a:off x="1428750" y="3041650"/>
            <a:ext cx="412750" cy="3079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4" name="Line 18"/>
          <p:cNvSpPr>
            <a:spLocks noChangeShapeType="1"/>
          </p:cNvSpPr>
          <p:nvPr/>
        </p:nvSpPr>
        <p:spPr bwMode="auto">
          <a:xfrm>
            <a:off x="1536700" y="2178050"/>
            <a:ext cx="1333500" cy="10953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5" name="Line 19"/>
          <p:cNvSpPr>
            <a:spLocks noChangeShapeType="1"/>
          </p:cNvSpPr>
          <p:nvPr/>
        </p:nvSpPr>
        <p:spPr bwMode="auto">
          <a:xfrm flipV="1">
            <a:off x="1663700" y="4022725"/>
            <a:ext cx="387350" cy="396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6" name="Line 20"/>
          <p:cNvSpPr>
            <a:spLocks noChangeShapeType="1"/>
          </p:cNvSpPr>
          <p:nvPr/>
        </p:nvSpPr>
        <p:spPr bwMode="auto">
          <a:xfrm flipV="1">
            <a:off x="2254250" y="3959225"/>
            <a:ext cx="1079500" cy="1482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7" name="Line 21"/>
          <p:cNvSpPr>
            <a:spLocks noChangeShapeType="1"/>
          </p:cNvSpPr>
          <p:nvPr/>
        </p:nvSpPr>
        <p:spPr bwMode="auto">
          <a:xfrm flipV="1">
            <a:off x="4572000" y="3771900"/>
            <a:ext cx="1311275" cy="137795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8" name="Line 22"/>
          <p:cNvSpPr>
            <a:spLocks noChangeShapeType="1"/>
          </p:cNvSpPr>
          <p:nvPr/>
        </p:nvSpPr>
        <p:spPr bwMode="auto">
          <a:xfrm flipV="1">
            <a:off x="7013575" y="1793875"/>
            <a:ext cx="0" cy="857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9" name="Line 23"/>
          <p:cNvSpPr>
            <a:spLocks noChangeShapeType="1"/>
          </p:cNvSpPr>
          <p:nvPr/>
        </p:nvSpPr>
        <p:spPr bwMode="auto">
          <a:xfrm flipV="1">
            <a:off x="4572000" y="3771900"/>
            <a:ext cx="1311275" cy="13779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90" name="Line 24"/>
          <p:cNvSpPr>
            <a:spLocks noChangeShapeType="1"/>
          </p:cNvSpPr>
          <p:nvPr/>
        </p:nvSpPr>
        <p:spPr bwMode="auto">
          <a:xfrm>
            <a:off x="4568825" y="4044950"/>
            <a:ext cx="0" cy="1104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343515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a:latin typeface="Times New Roman" charset="0"/>
              </a:rPr>
              <a:t>Vesicle transport</a:t>
            </a:r>
          </a:p>
        </p:txBody>
      </p:sp>
      <p:grpSp>
        <p:nvGrpSpPr>
          <p:cNvPr id="107522" name="Group 4"/>
          <p:cNvGrpSpPr>
            <a:grpSpLocks/>
          </p:cNvGrpSpPr>
          <p:nvPr/>
        </p:nvGrpSpPr>
        <p:grpSpPr bwMode="auto">
          <a:xfrm>
            <a:off x="463550" y="1724025"/>
            <a:ext cx="8410575" cy="4508500"/>
            <a:chOff x="231" y="711"/>
            <a:chExt cx="5298" cy="2840"/>
          </a:xfrm>
        </p:grpSpPr>
        <p:pic>
          <p:nvPicPr>
            <p:cNvPr id="388101" name="Picture 5" descr="05_16d"/>
            <p:cNvPicPr>
              <a:picLocks noChangeAspect="1" noChangeArrowheads="1"/>
            </p:cNvPicPr>
            <p:nvPr/>
          </p:nvPicPr>
          <p:blipFill>
            <a:blip r:embed="rId3"/>
            <a:srcRect t="13499" b="14999"/>
            <a:stretch>
              <a:fillRect/>
            </a:stretch>
          </p:blipFill>
          <p:spPr bwMode="auto">
            <a:xfrm>
              <a:off x="231" y="711"/>
              <a:ext cx="5298" cy="2840"/>
            </a:xfrm>
            <a:prstGeom prst="rect">
              <a:avLst/>
            </a:prstGeom>
            <a:noFill/>
            <a:ln w="9525">
              <a:noFill/>
              <a:miter lim="800000"/>
              <a:headEnd/>
              <a:tailEnd/>
            </a:ln>
            <a:effectLst>
              <a:outerShdw blurRad="50800" dist="38100" dir="2700000">
                <a:srgbClr val="000000">
                  <a:alpha val="43000"/>
                </a:srgbClr>
              </a:outerShdw>
            </a:effectLst>
          </p:spPr>
        </p:pic>
        <p:sp>
          <p:nvSpPr>
            <p:cNvPr id="107524" name="Rectangle 6"/>
            <p:cNvSpPr>
              <a:spLocks noChangeArrowheads="1"/>
            </p:cNvSpPr>
            <p:nvPr/>
          </p:nvSpPr>
          <p:spPr bwMode="auto">
            <a:xfrm>
              <a:off x="1421" y="2258"/>
              <a:ext cx="768"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vesicle</a:t>
              </a:r>
            </a:p>
            <a:p>
              <a:pPr algn="l" eaLnBrk="1" hangingPunct="1">
                <a:lnSpc>
                  <a:spcPct val="85000"/>
                </a:lnSpc>
              </a:pPr>
              <a:r>
                <a:rPr lang="en-US" sz="1800" b="1">
                  <a:solidFill>
                    <a:srgbClr val="000000"/>
                  </a:solidFill>
                </a:rPr>
                <a:t>budding</a:t>
              </a:r>
            </a:p>
            <a:p>
              <a:pPr algn="l" eaLnBrk="1" hangingPunct="1">
                <a:lnSpc>
                  <a:spcPct val="85000"/>
                </a:lnSpc>
              </a:pPr>
              <a:r>
                <a:rPr lang="en-US" sz="1800" b="1">
                  <a:solidFill>
                    <a:srgbClr val="000000"/>
                  </a:solidFill>
                </a:rPr>
                <a:t>from rough</a:t>
              </a:r>
            </a:p>
            <a:p>
              <a:pPr algn="l" eaLnBrk="1" hangingPunct="1">
                <a:lnSpc>
                  <a:spcPct val="85000"/>
                </a:lnSpc>
              </a:pPr>
              <a:r>
                <a:rPr lang="en-US" sz="1800" b="1">
                  <a:solidFill>
                    <a:srgbClr val="000000"/>
                  </a:solidFill>
                </a:rPr>
                <a:t>ER </a:t>
              </a:r>
            </a:p>
          </p:txBody>
        </p:sp>
        <p:sp>
          <p:nvSpPr>
            <p:cNvPr id="107525" name="Rectangle 7"/>
            <p:cNvSpPr>
              <a:spLocks noChangeArrowheads="1"/>
            </p:cNvSpPr>
            <p:nvPr/>
          </p:nvSpPr>
          <p:spPr bwMode="auto">
            <a:xfrm>
              <a:off x="3704" y="2258"/>
              <a:ext cx="696"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fusion</a:t>
              </a:r>
            </a:p>
            <a:p>
              <a:pPr algn="l" eaLnBrk="1" hangingPunct="1">
                <a:lnSpc>
                  <a:spcPct val="85000"/>
                </a:lnSpc>
              </a:pPr>
              <a:r>
                <a:rPr lang="en-US" sz="1800" b="1">
                  <a:solidFill>
                    <a:srgbClr val="000000"/>
                  </a:solidFill>
                </a:rPr>
                <a:t>of vesicle</a:t>
              </a:r>
            </a:p>
            <a:p>
              <a:pPr algn="l" eaLnBrk="1" hangingPunct="1">
                <a:lnSpc>
                  <a:spcPct val="85000"/>
                </a:lnSpc>
              </a:pPr>
              <a:r>
                <a:rPr lang="en-US" sz="1800" b="1">
                  <a:solidFill>
                    <a:srgbClr val="000000"/>
                  </a:solidFill>
                </a:rPr>
                <a:t>with Golgi</a:t>
              </a:r>
            </a:p>
            <a:p>
              <a:pPr algn="l" eaLnBrk="1" hangingPunct="1">
                <a:lnSpc>
                  <a:spcPct val="85000"/>
                </a:lnSpc>
              </a:pPr>
              <a:r>
                <a:rPr lang="en-US" sz="1800" b="1">
                  <a:solidFill>
                    <a:srgbClr val="000000"/>
                  </a:solidFill>
                </a:rPr>
                <a:t>apparatus</a:t>
              </a:r>
              <a:endParaRPr lang="en-US" sz="1800" b="1"/>
            </a:p>
          </p:txBody>
        </p:sp>
        <p:sp>
          <p:nvSpPr>
            <p:cNvPr id="107526" name="Rectangle 8"/>
            <p:cNvSpPr>
              <a:spLocks noChangeArrowheads="1"/>
            </p:cNvSpPr>
            <p:nvPr/>
          </p:nvSpPr>
          <p:spPr bwMode="auto">
            <a:xfrm>
              <a:off x="2585" y="2258"/>
              <a:ext cx="656"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a:solidFill>
                    <a:srgbClr val="000000"/>
                  </a:solidFill>
                </a:rPr>
                <a:t>migrating</a:t>
              </a:r>
            </a:p>
            <a:p>
              <a:pPr algn="l" eaLnBrk="1" hangingPunct="1">
                <a:lnSpc>
                  <a:spcPct val="85000"/>
                </a:lnSpc>
              </a:pPr>
              <a:r>
                <a:rPr lang="en-US" sz="1800" b="1">
                  <a:solidFill>
                    <a:srgbClr val="000000"/>
                  </a:solidFill>
                </a:rPr>
                <a:t>transport</a:t>
              </a:r>
            </a:p>
            <a:p>
              <a:pPr algn="l" eaLnBrk="1" hangingPunct="1">
                <a:lnSpc>
                  <a:spcPct val="85000"/>
                </a:lnSpc>
              </a:pPr>
              <a:r>
                <a:rPr lang="en-US" sz="1800" b="1">
                  <a:solidFill>
                    <a:srgbClr val="000000"/>
                  </a:solidFill>
                </a:rPr>
                <a:t>vesicle</a:t>
              </a:r>
              <a:endParaRPr lang="en-US" sz="1800" b="1"/>
            </a:p>
          </p:txBody>
        </p:sp>
        <p:sp>
          <p:nvSpPr>
            <p:cNvPr id="107527" name="Rectangle 9"/>
            <p:cNvSpPr>
              <a:spLocks noChangeArrowheads="1"/>
            </p:cNvSpPr>
            <p:nvPr/>
          </p:nvSpPr>
          <p:spPr bwMode="auto">
            <a:xfrm>
              <a:off x="1721" y="1129"/>
              <a:ext cx="48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protein</a:t>
              </a:r>
              <a:endParaRPr lang="en-US" sz="1800" b="1"/>
            </a:p>
          </p:txBody>
        </p:sp>
        <p:sp>
          <p:nvSpPr>
            <p:cNvPr id="107528" name="Rectangle 10"/>
            <p:cNvSpPr>
              <a:spLocks noChangeArrowheads="1"/>
            </p:cNvSpPr>
            <p:nvPr/>
          </p:nvSpPr>
          <p:spPr bwMode="auto">
            <a:xfrm>
              <a:off x="1578" y="3146"/>
              <a:ext cx="64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ribosome</a:t>
              </a:r>
              <a:endParaRPr lang="en-US" sz="1800" b="1"/>
            </a:p>
          </p:txBody>
        </p:sp>
        <p:sp>
          <p:nvSpPr>
            <p:cNvPr id="107529" name="Line 11"/>
            <p:cNvSpPr>
              <a:spLocks noChangeShapeType="1"/>
            </p:cNvSpPr>
            <p:nvPr/>
          </p:nvSpPr>
          <p:spPr bwMode="auto">
            <a:xfrm flipV="1">
              <a:off x="1622" y="1265"/>
              <a:ext cx="235" cy="3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0" name="Line 12"/>
            <p:cNvSpPr>
              <a:spLocks noChangeShapeType="1"/>
            </p:cNvSpPr>
            <p:nvPr/>
          </p:nvSpPr>
          <p:spPr bwMode="auto">
            <a:xfrm flipH="1">
              <a:off x="1128" y="3220"/>
              <a:ext cx="410"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4341254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2563" y="192088"/>
            <a:ext cx="8534400" cy="914400"/>
          </a:xfrm>
        </p:spPr>
        <p:txBody>
          <a:bodyPr>
            <a:normAutofit fontScale="90000"/>
          </a:bodyPr>
          <a:lstStyle/>
          <a:p>
            <a:pPr marL="574675" indent="-574675" eaLnBrk="1" hangingPunct="1"/>
            <a:r>
              <a:rPr lang="en-US" sz="3200">
                <a:latin typeface="Times New Roman" charset="0"/>
              </a:rPr>
              <a:t>4.4 Eukaryotic cells are partitioned into functional compartments</a:t>
            </a:r>
          </a:p>
        </p:txBody>
      </p:sp>
      <p:sp>
        <p:nvSpPr>
          <p:cNvPr id="60418" name="Rectangle 3"/>
          <p:cNvSpPr>
            <a:spLocks noGrp="1" noChangeArrowheads="1"/>
          </p:cNvSpPr>
          <p:nvPr>
            <p:ph type="body" idx="1"/>
          </p:nvPr>
        </p:nvSpPr>
        <p:spPr>
          <a:xfrm>
            <a:off x="158750" y="1301750"/>
            <a:ext cx="8534400" cy="4048125"/>
          </a:xfrm>
        </p:spPr>
        <p:txBody>
          <a:bodyPr/>
          <a:lstStyle/>
          <a:p>
            <a:pPr eaLnBrk="1" hangingPunct="1"/>
            <a:r>
              <a:rPr lang="en-US">
                <a:latin typeface="Tahoma" charset="0"/>
              </a:rPr>
              <a:t>There are four life processes in eukaryotic cells that depend upon structures and organelles</a:t>
            </a:r>
          </a:p>
          <a:p>
            <a:pPr lvl="1" eaLnBrk="1" hangingPunct="1">
              <a:buFontTx/>
              <a:buChar char="–"/>
            </a:pPr>
            <a:r>
              <a:rPr lang="en-US">
                <a:latin typeface="Tahoma" charset="0"/>
                <a:ea typeface="Arial" charset="0"/>
                <a:cs typeface="Arial" charset="0"/>
              </a:rPr>
              <a:t>Manufacturing</a:t>
            </a:r>
          </a:p>
          <a:p>
            <a:pPr lvl="1" eaLnBrk="1" hangingPunct="1">
              <a:buFontTx/>
              <a:buChar char="–"/>
            </a:pPr>
            <a:r>
              <a:rPr lang="en-US">
                <a:latin typeface="Tahoma" charset="0"/>
                <a:ea typeface="Arial" charset="0"/>
                <a:cs typeface="Arial" charset="0"/>
              </a:rPr>
              <a:t>Breakdown of molecules</a:t>
            </a:r>
          </a:p>
          <a:p>
            <a:pPr lvl="1" eaLnBrk="1" hangingPunct="1">
              <a:buFontTx/>
              <a:buChar char="–"/>
            </a:pPr>
            <a:r>
              <a:rPr lang="en-US">
                <a:latin typeface="Tahoma" charset="0"/>
                <a:ea typeface="Arial" charset="0"/>
                <a:cs typeface="Arial" charset="0"/>
              </a:rPr>
              <a:t>Energy processing</a:t>
            </a:r>
          </a:p>
          <a:p>
            <a:pPr lvl="1" eaLnBrk="1" hangingPunct="1">
              <a:buFontTx/>
              <a:buChar char="–"/>
            </a:pPr>
            <a:r>
              <a:rPr lang="en-US">
                <a:latin typeface="Tahoma" charset="0"/>
                <a:ea typeface="Arial" charset="0"/>
                <a:cs typeface="Arial" charset="0"/>
              </a:rPr>
              <a:t>Structural support, movement, and communication</a:t>
            </a:r>
          </a:p>
          <a:p>
            <a:pPr lvl="1" eaLnBrk="1" hangingPunct="1"/>
            <a:endParaRPr lang="en-US">
              <a:latin typeface="Tahoma" charset="0"/>
              <a:ea typeface="Arial" charset="0"/>
              <a:cs typeface="Arial" charset="0"/>
            </a:endParaRPr>
          </a:p>
        </p:txBody>
      </p:sp>
      <p:sp>
        <p:nvSpPr>
          <p:cNvPr id="60419"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0"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1"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28045134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7" descr="04_23CellStructFunct_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36525"/>
            <a:ext cx="5846763"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103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26"/>
          <p:cNvSpPr>
            <a:spLocks noGrp="1" noChangeArrowheads="1"/>
          </p:cNvSpPr>
          <p:nvPr>
            <p:ph type="title"/>
          </p:nvPr>
        </p:nvSpPr>
        <p:spPr>
          <a:xfrm>
            <a:off x="0" y="0"/>
            <a:ext cx="6388100" cy="762000"/>
          </a:xfrm>
        </p:spPr>
        <p:txBody>
          <a:bodyPr/>
          <a:lstStyle/>
          <a:p>
            <a:pPr eaLnBrk="1" hangingPunct="1"/>
            <a:r>
              <a:rPr lang="en-US">
                <a:latin typeface="Times New Roman" charset="0"/>
              </a:rPr>
              <a:t>Cells got to work to live! </a:t>
            </a:r>
          </a:p>
        </p:txBody>
      </p:sp>
      <p:sp>
        <p:nvSpPr>
          <p:cNvPr id="64514" name="Rectangle 1028" descr="Rectangle: Click to edit Master text styles&#10;Second level&#10;Third level&#10;Fourth level&#10;Fifth level"/>
          <p:cNvSpPr>
            <a:spLocks noGrp="1" noChangeArrowheads="1"/>
          </p:cNvSpPr>
          <p:nvPr>
            <p:ph type="body" idx="1"/>
          </p:nvPr>
        </p:nvSpPr>
        <p:spPr>
          <a:xfrm>
            <a:off x="190500" y="774700"/>
            <a:ext cx="6477000" cy="5257800"/>
          </a:xfrm>
        </p:spPr>
        <p:txBody>
          <a:bodyPr/>
          <a:lstStyle/>
          <a:p>
            <a:pPr eaLnBrk="1" hangingPunct="1"/>
            <a:r>
              <a:rPr lang="en-US" sz="2400" u="sng">
                <a:solidFill>
                  <a:srgbClr val="CC0000"/>
                </a:solidFill>
                <a:latin typeface="Tahoma" charset="0"/>
              </a:rPr>
              <a:t>make proteins</a:t>
            </a:r>
            <a:endParaRPr lang="en-US" sz="2400">
              <a:latin typeface="Tahoma" charset="0"/>
            </a:endParaRPr>
          </a:p>
          <a:p>
            <a:pPr marL="398463" lvl="1" eaLnBrk="1" hangingPunct="1"/>
            <a:r>
              <a:rPr lang="en-US">
                <a:latin typeface="Tahoma" charset="0"/>
                <a:ea typeface="Arial" charset="0"/>
                <a:cs typeface="Arial" charset="0"/>
              </a:rPr>
              <a:t>proteins control </a:t>
            </a:r>
            <a:r>
              <a:rPr lang="en-US" u="sng">
                <a:solidFill>
                  <a:srgbClr val="CC0000"/>
                </a:solidFill>
                <a:latin typeface="Tahoma" charset="0"/>
                <a:ea typeface="Arial" charset="0"/>
                <a:cs typeface="Arial" charset="0"/>
              </a:rPr>
              <a:t>every</a:t>
            </a:r>
            <a:r>
              <a:rPr lang="en-US">
                <a:latin typeface="Tahoma" charset="0"/>
                <a:ea typeface="Arial" charset="0"/>
                <a:cs typeface="Arial" charset="0"/>
              </a:rPr>
              <a:t> </a:t>
            </a:r>
            <a:br>
              <a:rPr lang="en-US">
                <a:latin typeface="Tahoma" charset="0"/>
                <a:ea typeface="Arial" charset="0"/>
                <a:cs typeface="Arial" charset="0"/>
              </a:rPr>
            </a:br>
            <a:r>
              <a:rPr lang="en-US">
                <a:latin typeface="Tahoma" charset="0"/>
                <a:ea typeface="Arial" charset="0"/>
                <a:cs typeface="Arial" charset="0"/>
              </a:rPr>
              <a:t>cell function</a:t>
            </a:r>
            <a:endParaRPr lang="en-US" u="sng">
              <a:solidFill>
                <a:srgbClr val="CC0000"/>
              </a:solidFill>
              <a:latin typeface="Tahoma" charset="0"/>
              <a:ea typeface="Arial" charset="0"/>
              <a:cs typeface="Arial" charset="0"/>
            </a:endParaRPr>
          </a:p>
          <a:p>
            <a:pPr marL="398463" lvl="1" eaLnBrk="1" hangingPunct="1"/>
            <a:r>
              <a:rPr lang="en-US" u="sng">
                <a:solidFill>
                  <a:srgbClr val="CC0000"/>
                </a:solidFill>
                <a:latin typeface="Tahoma" charset="0"/>
                <a:ea typeface="Arial" charset="0"/>
                <a:cs typeface="Arial" charset="0"/>
              </a:rPr>
              <a:t>make energy</a:t>
            </a:r>
            <a:endParaRPr lang="en-US">
              <a:latin typeface="Tahoma" charset="0"/>
              <a:ea typeface="Arial" charset="0"/>
              <a:cs typeface="Arial" charset="0"/>
            </a:endParaRPr>
          </a:p>
          <a:p>
            <a:pPr marL="1085850" lvl="2" eaLnBrk="1" hangingPunct="1"/>
            <a:r>
              <a:rPr lang="en-US" sz="2400">
                <a:latin typeface="Tahoma" charset="0"/>
                <a:ea typeface="Arial" charset="0"/>
                <a:cs typeface="Arial" charset="0"/>
              </a:rPr>
              <a:t>for daily life</a:t>
            </a:r>
          </a:p>
          <a:p>
            <a:pPr marL="1085850" lvl="2" eaLnBrk="1" hangingPunct="1"/>
            <a:r>
              <a:rPr lang="en-US" sz="2400">
                <a:latin typeface="Tahoma" charset="0"/>
                <a:ea typeface="Arial" charset="0"/>
                <a:cs typeface="Arial" charset="0"/>
              </a:rPr>
              <a:t>for growth</a:t>
            </a:r>
          </a:p>
          <a:p>
            <a:pPr marL="398463" lvl="1" eaLnBrk="1" hangingPunct="1"/>
            <a:r>
              <a:rPr lang="en-US" u="sng">
                <a:solidFill>
                  <a:srgbClr val="CC0000"/>
                </a:solidFill>
                <a:latin typeface="Tahoma" charset="0"/>
                <a:ea typeface="Arial" charset="0"/>
                <a:cs typeface="Arial" charset="0"/>
              </a:rPr>
              <a:t>make more cells</a:t>
            </a:r>
            <a:endParaRPr lang="en-US">
              <a:latin typeface="Tahoma" charset="0"/>
              <a:ea typeface="Arial" charset="0"/>
              <a:cs typeface="Arial" charset="0"/>
            </a:endParaRPr>
          </a:p>
          <a:p>
            <a:pPr marL="1085850" lvl="2" eaLnBrk="1" hangingPunct="1"/>
            <a:r>
              <a:rPr lang="en-US" sz="2400">
                <a:latin typeface="Tahoma" charset="0"/>
                <a:ea typeface="Arial" charset="0"/>
                <a:cs typeface="Arial" charset="0"/>
              </a:rPr>
              <a:t>growth</a:t>
            </a:r>
          </a:p>
          <a:p>
            <a:pPr marL="1085850" lvl="2" eaLnBrk="1" hangingPunct="1"/>
            <a:r>
              <a:rPr lang="en-US" sz="2400">
                <a:latin typeface="Tahoma" charset="0"/>
                <a:ea typeface="Arial" charset="0"/>
                <a:cs typeface="Arial" charset="0"/>
              </a:rPr>
              <a:t>repair</a:t>
            </a:r>
          </a:p>
          <a:p>
            <a:pPr marL="1085850" lvl="2" eaLnBrk="1" hangingPunct="1"/>
            <a:r>
              <a:rPr lang="en-US" sz="2400">
                <a:latin typeface="Tahoma" charset="0"/>
                <a:ea typeface="Arial" charset="0"/>
                <a:cs typeface="Arial" charset="0"/>
              </a:rPr>
              <a:t>renewal</a:t>
            </a:r>
          </a:p>
        </p:txBody>
      </p:sp>
      <p:pic>
        <p:nvPicPr>
          <p:cNvPr id="64515" name="Picture 102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999" r="27000" b="3796"/>
          <a:stretch>
            <a:fillRect/>
          </a:stretch>
        </p:blipFill>
        <p:spPr bwMode="auto">
          <a:xfrm>
            <a:off x="6400800" y="3733800"/>
            <a:ext cx="2451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499" r="27000" b="13187"/>
          <a:stretch>
            <a:fillRect/>
          </a:stretch>
        </p:blipFill>
        <p:spPr bwMode="auto">
          <a:xfrm>
            <a:off x="6261100" y="1223963"/>
            <a:ext cx="23368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7614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82563" y="192088"/>
            <a:ext cx="8534400" cy="914400"/>
          </a:xfrm>
        </p:spPr>
        <p:txBody>
          <a:bodyPr>
            <a:normAutofit fontScale="90000"/>
          </a:bodyPr>
          <a:lstStyle/>
          <a:p>
            <a:pPr marL="574675" indent="-574675" eaLnBrk="1" hangingPunct="1"/>
            <a:r>
              <a:rPr lang="en-US" sz="3200">
                <a:latin typeface="Times New Roman" charset="0"/>
              </a:rPr>
              <a:t>4.4 Eukaryotic cells are partitioned into functional compartments</a:t>
            </a:r>
          </a:p>
        </p:txBody>
      </p:sp>
      <p:sp>
        <p:nvSpPr>
          <p:cNvPr id="66562" name="Rectangle 3"/>
          <p:cNvSpPr>
            <a:spLocks noGrp="1" noChangeArrowheads="1"/>
          </p:cNvSpPr>
          <p:nvPr>
            <p:ph type="body" idx="1"/>
          </p:nvPr>
        </p:nvSpPr>
        <p:spPr>
          <a:xfrm>
            <a:off x="158750" y="1301750"/>
            <a:ext cx="8534400" cy="2603500"/>
          </a:xfrm>
        </p:spPr>
        <p:txBody>
          <a:bodyPr/>
          <a:lstStyle/>
          <a:p>
            <a:pPr eaLnBrk="1" hangingPunct="1"/>
            <a:r>
              <a:rPr lang="en-US">
                <a:latin typeface="Tahoma" charset="0"/>
              </a:rPr>
              <a:t>Manufacturing involves the nucleus, ribosomes, endoplasmic reticulum, and Golgi apparatus</a:t>
            </a:r>
          </a:p>
          <a:p>
            <a:pPr lvl="1" eaLnBrk="1" hangingPunct="1">
              <a:buFontTx/>
              <a:buChar char="–"/>
            </a:pPr>
            <a:r>
              <a:rPr lang="en-US">
                <a:latin typeface="Tahoma" charset="0"/>
                <a:ea typeface="Arial" charset="0"/>
                <a:cs typeface="Arial" charset="0"/>
              </a:rPr>
              <a:t>Manufacture of a protein, perhaps an enzyme, involves all of these</a:t>
            </a:r>
          </a:p>
          <a:p>
            <a:pPr lvl="1" eaLnBrk="1" hangingPunct="1"/>
            <a:endParaRPr lang="en-US">
              <a:latin typeface="Tahoma" charset="0"/>
              <a:ea typeface="Arial" charset="0"/>
              <a:cs typeface="Arial" charset="0"/>
            </a:endParaRPr>
          </a:p>
        </p:txBody>
      </p:sp>
      <p:sp>
        <p:nvSpPr>
          <p:cNvPr id="66563" name="Line 4"/>
          <p:cNvSpPr>
            <a:spLocks noChangeShapeType="1"/>
          </p:cNvSpPr>
          <p:nvPr/>
        </p:nvSpPr>
        <p:spPr bwMode="auto">
          <a:xfrm>
            <a:off x="182563" y="111760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4" name="Line 5"/>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Text Box 6"/>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sz="900"/>
              <a:t>Copyright © 2009 Pearson Education, Inc.</a:t>
            </a:r>
            <a:endParaRPr lang="en-US"/>
          </a:p>
        </p:txBody>
      </p:sp>
    </p:spTree>
    <p:extLst>
      <p:ext uri="{BB962C8B-B14F-4D97-AF65-F5344CB8AC3E}">
        <p14:creationId xmlns:p14="http://schemas.microsoft.com/office/powerpoint/2010/main" val="11971853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7" name="Picture 3"/>
          <p:cNvPicPr>
            <a:picLocks noChangeAspect="1" noChangeArrowheads="1"/>
          </p:cNvPicPr>
          <p:nvPr/>
        </p:nvPicPr>
        <p:blipFill>
          <a:blip r:embed="rId4"/>
          <a:stretch>
            <a:fillRect/>
          </a:stretch>
        </p:blipFill>
        <p:spPr bwMode="auto">
          <a:xfrm>
            <a:off x="160338" y="1925638"/>
            <a:ext cx="2454275" cy="3146425"/>
          </a:xfrm>
          <a:prstGeom prst="rect">
            <a:avLst/>
          </a:prstGeom>
          <a:noFill/>
          <a:ln w="9525">
            <a:noFill/>
            <a:miter lim="800000"/>
            <a:headEnd/>
            <a:tailEnd/>
          </a:ln>
          <a:effectLst>
            <a:outerShdw blurRad="50800" dist="38100" dir="2700000" algn="br">
              <a:srgbClr val="000000">
                <a:alpha val="43000"/>
              </a:srgbClr>
            </a:outerShdw>
          </a:effectLst>
        </p:spPr>
      </p:pic>
      <p:sp>
        <p:nvSpPr>
          <p:cNvPr id="385043" name="Oval 19"/>
          <p:cNvSpPr>
            <a:spLocks noChangeArrowheads="1"/>
          </p:cNvSpPr>
          <p:nvPr/>
        </p:nvSpPr>
        <p:spPr bwMode="auto">
          <a:xfrm>
            <a:off x="3436938" y="979488"/>
            <a:ext cx="2349500" cy="1809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11" name="Rectangle 2"/>
          <p:cNvSpPr>
            <a:spLocks noGrp="1" noChangeArrowheads="1"/>
          </p:cNvSpPr>
          <p:nvPr>
            <p:ph type="title"/>
          </p:nvPr>
        </p:nvSpPr>
        <p:spPr>
          <a:xfrm>
            <a:off x="0" y="0"/>
            <a:ext cx="5918200" cy="762000"/>
          </a:xfrm>
        </p:spPr>
        <p:txBody>
          <a:bodyPr/>
          <a:lstStyle/>
          <a:p>
            <a:pPr eaLnBrk="1" hangingPunct="1"/>
            <a:r>
              <a:rPr lang="en-US">
                <a:latin typeface="Times New Roman" charset="0"/>
              </a:rPr>
              <a:t>Proteins do all the work! </a:t>
            </a:r>
          </a:p>
        </p:txBody>
      </p:sp>
      <p:sp>
        <p:nvSpPr>
          <p:cNvPr id="385031" name="Rectangle 7"/>
          <p:cNvSpPr>
            <a:spLocks noChangeArrowheads="1"/>
          </p:cNvSpPr>
          <p:nvPr/>
        </p:nvSpPr>
        <p:spPr bwMode="auto">
          <a:xfrm>
            <a:off x="7135813" y="4835525"/>
            <a:ext cx="862012" cy="45720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b="1">
                <a:solidFill>
                  <a:srgbClr val="000000"/>
                </a:solidFill>
                <a:latin typeface="Arial" pitchFamily="-108" charset="0"/>
                <a:ea typeface="+mn-ea"/>
                <a:cs typeface="+mn-cs"/>
              </a:rPr>
              <a:t>cells</a:t>
            </a:r>
          </a:p>
        </p:txBody>
      </p:sp>
      <p:sp>
        <p:nvSpPr>
          <p:cNvPr id="385032" name="Rectangle 8"/>
          <p:cNvSpPr>
            <a:spLocks noChangeArrowheads="1"/>
          </p:cNvSpPr>
          <p:nvPr/>
        </p:nvSpPr>
        <p:spPr bwMode="auto">
          <a:xfrm>
            <a:off x="542925" y="5106988"/>
            <a:ext cx="844550" cy="45720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b="1" dirty="0">
                <a:solidFill>
                  <a:srgbClr val="000000"/>
                </a:solidFill>
                <a:latin typeface="Arial" pitchFamily="-108" charset="0"/>
                <a:ea typeface="+mn-ea"/>
                <a:cs typeface="+mn-cs"/>
              </a:rPr>
              <a:t>DNA</a:t>
            </a:r>
          </a:p>
        </p:txBody>
      </p:sp>
      <p:pic>
        <p:nvPicPr>
          <p:cNvPr id="385034" name="Picture 10" descr="pepsin-pepsinogen"/>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b="51970"/>
          <a:stretch>
            <a:fillRect/>
          </a:stretch>
        </p:blipFill>
        <p:spPr bwMode="auto">
          <a:xfrm>
            <a:off x="3463925" y="976313"/>
            <a:ext cx="22860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038" name="Picture 14" descr="05_02b"/>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41624"/>
          <a:stretch>
            <a:fillRect/>
          </a:stretch>
        </p:blipFill>
        <p:spPr bwMode="auto">
          <a:xfrm>
            <a:off x="6307138" y="1997075"/>
            <a:ext cx="2198687"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33" name="Rectangle 9"/>
          <p:cNvSpPr>
            <a:spLocks noChangeArrowheads="1"/>
          </p:cNvSpPr>
          <p:nvPr/>
        </p:nvSpPr>
        <p:spPr bwMode="auto">
          <a:xfrm>
            <a:off x="3956050" y="2660650"/>
            <a:ext cx="1385888" cy="45720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nchor="ctr">
            <a:spAutoFit/>
          </a:bodyPr>
          <a:lstStyle/>
          <a:p>
            <a:pPr>
              <a:defRPr/>
            </a:pPr>
            <a:r>
              <a:rPr lang="en-US" b="1">
                <a:solidFill>
                  <a:srgbClr val="000000"/>
                </a:solidFill>
                <a:latin typeface="Arial" pitchFamily="-108" charset="0"/>
                <a:ea typeface="+mn-ea"/>
                <a:cs typeface="+mn-cs"/>
              </a:rPr>
              <a:t>proteins</a:t>
            </a:r>
          </a:p>
        </p:txBody>
      </p:sp>
      <p:sp>
        <p:nvSpPr>
          <p:cNvPr id="385044" name="Rectangle 20"/>
          <p:cNvSpPr>
            <a:spLocks noChangeArrowheads="1"/>
          </p:cNvSpPr>
          <p:nvPr/>
        </p:nvSpPr>
        <p:spPr bwMode="auto">
          <a:xfrm>
            <a:off x="2262188" y="5951538"/>
            <a:ext cx="1555750" cy="45720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spAutoFit/>
          </a:bodyPr>
          <a:lstStyle/>
          <a:p>
            <a:pPr algn="l">
              <a:defRPr/>
            </a:pPr>
            <a:r>
              <a:rPr lang="en-US" b="1">
                <a:solidFill>
                  <a:srgbClr val="000000"/>
                </a:solidFill>
                <a:latin typeface="Arial" pitchFamily="-108" charset="0"/>
                <a:ea typeface="+mn-ea"/>
                <a:cs typeface="+mn-cs"/>
              </a:rPr>
              <a:t>organism</a:t>
            </a:r>
          </a:p>
        </p:txBody>
      </p:sp>
      <p:pic>
        <p:nvPicPr>
          <p:cNvPr id="385045" name="Picture 21" descr="223405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7450" y="4371975"/>
            <a:ext cx="20272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46" name="AutoShape 22"/>
          <p:cNvSpPr>
            <a:spLocks noChangeArrowheads="1"/>
          </p:cNvSpPr>
          <p:nvPr/>
        </p:nvSpPr>
        <p:spPr bwMode="auto">
          <a:xfrm flipH="1">
            <a:off x="6056313" y="5522913"/>
            <a:ext cx="3087687" cy="965200"/>
          </a:xfrm>
          <a:prstGeom prst="wedgeEllipseCallout">
            <a:avLst>
              <a:gd name="adj1" fmla="val 71384"/>
              <a:gd name="adj2" fmla="val -67602"/>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Repeat after me…</a:t>
            </a:r>
          </a:p>
          <a:p>
            <a:r>
              <a:rPr lang="en-US" sz="1800" b="1">
                <a:solidFill>
                  <a:srgbClr val="0F116A"/>
                </a:solidFill>
                <a:latin typeface="Comic Sans MS" charset="0"/>
              </a:rPr>
              <a:t>Proteins do all the work!</a:t>
            </a:r>
          </a:p>
        </p:txBody>
      </p:sp>
    </p:spTree>
    <p:extLst>
      <p:ext uri="{BB962C8B-B14F-4D97-AF65-F5344CB8AC3E}">
        <p14:creationId xmlns:p14="http://schemas.microsoft.com/office/powerpoint/2010/main" val="3256611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5027"/>
                                        </p:tgtEl>
                                        <p:attrNameLst>
                                          <p:attrName>style.visibility</p:attrName>
                                        </p:attrNameLst>
                                      </p:cBhvr>
                                      <p:to>
                                        <p:strVal val="visible"/>
                                      </p:to>
                                    </p:set>
                                    <p:animEffect transition="in" filter="wipe(left)">
                                      <p:cBhvr>
                                        <p:cTn id="7" dur="500"/>
                                        <p:tgtEl>
                                          <p:spTgt spid="3850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5032"/>
                                        </p:tgtEl>
                                        <p:attrNameLst>
                                          <p:attrName>style.visibility</p:attrName>
                                        </p:attrNameLst>
                                      </p:cBhvr>
                                      <p:to>
                                        <p:strVal val="visible"/>
                                      </p:to>
                                    </p:set>
                                    <p:animEffect transition="in" filter="wipe(left)">
                                      <p:cBhvr>
                                        <p:cTn id="10" dur="500"/>
                                        <p:tgtEl>
                                          <p:spTgt spid="385032"/>
                                        </p:tgtEl>
                                      </p:cBhvr>
                                    </p:animEffect>
                                  </p:childTnLst>
                                  <p:subTnLst>
                                    <p:audio>
                                      <p:cMediaNode>
                                        <p:cTn display="0" masterRel="sameClick">
                                          <p:stCondLst>
                                            <p:cond evt="begin" delay="0">
                                              <p:tn val="8"/>
                                            </p:cond>
                                          </p:stCondLst>
                                          <p:endCondLst>
                                            <p:cond evt="onStopAudio" delay="0">
                                              <p:tgtEl>
                                                <p:sldTgt/>
                                              </p:tgtEl>
                                            </p:cond>
                                          </p:endCondLst>
                                        </p:cTn>
                                        <p:tgtEl>
                                          <p:sndTgt r:embed="rId2" name="Wood Bonk"/>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85034"/>
                                        </p:tgtEl>
                                        <p:attrNameLst>
                                          <p:attrName>style.visibility</p:attrName>
                                        </p:attrNameLst>
                                      </p:cBhvr>
                                      <p:to>
                                        <p:strVal val="visible"/>
                                      </p:to>
                                    </p:set>
                                    <p:animEffect transition="in" filter="wipe(left)">
                                      <p:cBhvr>
                                        <p:cTn id="15" dur="500"/>
                                        <p:tgtEl>
                                          <p:spTgt spid="38503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85043"/>
                                        </p:tgtEl>
                                        <p:attrNameLst>
                                          <p:attrName>style.visibility</p:attrName>
                                        </p:attrNameLst>
                                      </p:cBhvr>
                                      <p:to>
                                        <p:strVal val="visible"/>
                                      </p:to>
                                    </p:set>
                                    <p:animEffect transition="in" filter="wipe(left)">
                                      <p:cBhvr>
                                        <p:cTn id="18" dur="500"/>
                                        <p:tgtEl>
                                          <p:spTgt spid="38504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5033"/>
                                        </p:tgtEl>
                                        <p:attrNameLst>
                                          <p:attrName>style.visibility</p:attrName>
                                        </p:attrNameLst>
                                      </p:cBhvr>
                                      <p:to>
                                        <p:strVal val="visible"/>
                                      </p:to>
                                    </p:set>
                                    <p:animEffect transition="in" filter="wipe(left)">
                                      <p:cBhvr>
                                        <p:cTn id="21" dur="500"/>
                                        <p:tgtEl>
                                          <p:spTgt spid="385033"/>
                                        </p:tgtEl>
                                      </p:cBhvr>
                                    </p:animEffect>
                                  </p:childTnLst>
                                  <p:subTnLst>
                                    <p:audio>
                                      <p:cMediaNode>
                                        <p:cTn display="0" masterRel="sameClick">
                                          <p:stCondLst>
                                            <p:cond evt="begin" delay="0">
                                              <p:tn val="19"/>
                                            </p:cond>
                                          </p:stCondLst>
                                          <p:endCondLst>
                                            <p:cond evt="onStopAudio" delay="0">
                                              <p:tgtEl>
                                                <p:sldTgt/>
                                              </p:tgtEl>
                                            </p:cond>
                                          </p:endCondLst>
                                        </p:cTn>
                                        <p:tgtEl>
                                          <p:sndTgt r:embed="rId2" name="Wood Bonk"/>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85038"/>
                                        </p:tgtEl>
                                        <p:attrNameLst>
                                          <p:attrName>style.visibility</p:attrName>
                                        </p:attrNameLst>
                                      </p:cBhvr>
                                      <p:to>
                                        <p:strVal val="visible"/>
                                      </p:to>
                                    </p:set>
                                    <p:animEffect transition="in" filter="wipe(left)">
                                      <p:cBhvr>
                                        <p:cTn id="26" dur="500"/>
                                        <p:tgtEl>
                                          <p:spTgt spid="38503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5031"/>
                                        </p:tgtEl>
                                        <p:attrNameLst>
                                          <p:attrName>style.visibility</p:attrName>
                                        </p:attrNameLst>
                                      </p:cBhvr>
                                      <p:to>
                                        <p:strVal val="visible"/>
                                      </p:to>
                                    </p:set>
                                    <p:animEffect transition="in" filter="wipe(left)">
                                      <p:cBhvr>
                                        <p:cTn id="29" dur="500"/>
                                        <p:tgtEl>
                                          <p:spTgt spid="385031"/>
                                        </p:tgtEl>
                                      </p:cBhvr>
                                    </p:animEffect>
                                  </p:childTnLst>
                                  <p:subTnLst>
                                    <p:audio>
                                      <p:cMediaNode>
                                        <p:cTn display="0" masterRel="sameClick">
                                          <p:stCondLst>
                                            <p:cond evt="begin" delay="0">
                                              <p:tn val="27"/>
                                            </p:cond>
                                          </p:stCondLst>
                                          <p:endCondLst>
                                            <p:cond evt="onStopAudio" delay="0">
                                              <p:tgtEl>
                                                <p:sldTgt/>
                                              </p:tgtEl>
                                            </p:cond>
                                          </p:endCondLst>
                                        </p:cTn>
                                        <p:tgtEl>
                                          <p:sndTgt r:embed="rId2" name="Wood Bonk"/>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85045"/>
                                        </p:tgtEl>
                                        <p:attrNameLst>
                                          <p:attrName>style.visibility</p:attrName>
                                        </p:attrNameLst>
                                      </p:cBhvr>
                                      <p:to>
                                        <p:strVal val="visible"/>
                                      </p:to>
                                    </p:set>
                                    <p:animEffect transition="in" filter="wipe(left)">
                                      <p:cBhvr>
                                        <p:cTn id="34" dur="500"/>
                                        <p:tgtEl>
                                          <p:spTgt spid="385045"/>
                                        </p:tgtEl>
                                      </p:cBhvr>
                                    </p:animEffect>
                                  </p:childTnLst>
                                  <p:subTnLst>
                                    <p:audio>
                                      <p:cMediaNode>
                                        <p:cTn display="0" masterRel="sameClick">
                                          <p:stCondLst>
                                            <p:cond evt="begin" delay="0">
                                              <p:tn val="32"/>
                                            </p:cond>
                                          </p:stCondLst>
                                          <p:endCondLst>
                                            <p:cond evt="onStopAudio" delay="0">
                                              <p:tgtEl>
                                                <p:sldTgt/>
                                              </p:tgtEl>
                                            </p:cond>
                                          </p:endCondLst>
                                        </p:cTn>
                                        <p:tgtEl>
                                          <p:sndTgt r:embed="rId3" name="Quack"/>
                                        </p:tgtEl>
                                      </p:cMediaNode>
                                    </p:audio>
                                  </p:subTnLst>
                                </p:cTn>
                              </p:par>
                              <p:par>
                                <p:cTn id="35" presetID="22" presetClass="entr" presetSubtype="8" fill="hold" grpId="0" nodeType="withEffect">
                                  <p:stCondLst>
                                    <p:cond delay="0"/>
                                  </p:stCondLst>
                                  <p:childTnLst>
                                    <p:set>
                                      <p:cBhvr>
                                        <p:cTn id="36" dur="1" fill="hold">
                                          <p:stCondLst>
                                            <p:cond delay="0"/>
                                          </p:stCondLst>
                                        </p:cTn>
                                        <p:tgtEl>
                                          <p:spTgt spid="385044"/>
                                        </p:tgtEl>
                                        <p:attrNameLst>
                                          <p:attrName>style.visibility</p:attrName>
                                        </p:attrNameLst>
                                      </p:cBhvr>
                                      <p:to>
                                        <p:strVal val="visible"/>
                                      </p:to>
                                    </p:set>
                                    <p:animEffect transition="in" filter="wipe(left)">
                                      <p:cBhvr>
                                        <p:cTn id="37" dur="500"/>
                                        <p:tgtEl>
                                          <p:spTgt spid="3850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85046"/>
                                        </p:tgtEl>
                                        <p:attrNameLst>
                                          <p:attrName>style.visibility</p:attrName>
                                        </p:attrNameLst>
                                      </p:cBhvr>
                                      <p:to>
                                        <p:strVal val="visible"/>
                                      </p:to>
                                    </p:set>
                                    <p:animEffect transition="in" filter="wipe(down)">
                                      <p:cBhvr>
                                        <p:cTn id="42" dur="500"/>
                                        <p:tgtEl>
                                          <p:spTgt spid="385046"/>
                                        </p:tgtEl>
                                      </p:cBhvr>
                                    </p:animEffect>
                                  </p:childTnLst>
                                  <p:subTnLst>
                                    <p:audio>
                                      <p:cMediaNode>
                                        <p:cTn display="0" masterRel="sameClick">
                                          <p:stCondLst>
                                            <p:cond evt="begin" delay="0">
                                              <p:tn val="40"/>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43" grpId="0" animBg="1"/>
      <p:bldP spid="385031" grpId="0" animBg="1" autoUpdateAnimBg="0"/>
      <p:bldP spid="385032" grpId="0" animBg="1" autoUpdateAnimBg="0"/>
      <p:bldP spid="385033" grpId="0" animBg="1" autoUpdateAnimBg="0"/>
      <p:bldP spid="385044" grpId="0" animBg="1" autoUpdateAnimBg="0"/>
      <p:bldP spid="38504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0"/>
            <a:ext cx="4953000" cy="762000"/>
          </a:xfrm>
        </p:spPr>
        <p:txBody>
          <a:bodyPr/>
          <a:lstStyle/>
          <a:p>
            <a:pPr eaLnBrk="1" hangingPunct="1"/>
            <a:r>
              <a:rPr lang="en-US">
                <a:latin typeface="Times New Roman" charset="0"/>
              </a:rPr>
              <a:t>Cell functions </a:t>
            </a:r>
          </a:p>
        </p:txBody>
      </p:sp>
      <p:sp>
        <p:nvSpPr>
          <p:cNvPr id="69634" name="Rectangle 4" descr="Rectangle: Click to edit Master text styles&#10;Second level&#10;Third level&#10;Fourth level&#10;Fifth level"/>
          <p:cNvSpPr>
            <a:spLocks noGrp="1" noChangeArrowheads="1"/>
          </p:cNvSpPr>
          <p:nvPr>
            <p:ph type="body" idx="1"/>
          </p:nvPr>
        </p:nvSpPr>
        <p:spPr>
          <a:xfrm>
            <a:off x="279400" y="889000"/>
            <a:ext cx="6794500" cy="5311775"/>
          </a:xfrm>
        </p:spPr>
        <p:txBody>
          <a:bodyPr/>
          <a:lstStyle/>
          <a:p>
            <a:pPr eaLnBrk="1" hangingPunct="1"/>
            <a:r>
              <a:rPr lang="en-US" sz="2400" u="sng">
                <a:solidFill>
                  <a:srgbClr val="CC0000"/>
                </a:solidFill>
                <a:latin typeface="Tahoma" charset="0"/>
              </a:rPr>
              <a:t>Building proteins</a:t>
            </a:r>
            <a:endParaRPr lang="en-US" sz="2400">
              <a:latin typeface="Tahoma" charset="0"/>
            </a:endParaRPr>
          </a:p>
          <a:p>
            <a:pPr lvl="1" eaLnBrk="1" hangingPunct="1"/>
            <a:r>
              <a:rPr lang="en-US">
                <a:latin typeface="Tahoma" charset="0"/>
                <a:ea typeface="Arial" charset="0"/>
                <a:cs typeface="Arial" charset="0"/>
              </a:rPr>
              <a:t>copy DNA</a:t>
            </a:r>
          </a:p>
          <a:p>
            <a:pPr lvl="1" eaLnBrk="1" hangingPunct="1"/>
            <a:r>
              <a:rPr lang="en-US">
                <a:latin typeface="Tahoma" charset="0"/>
                <a:ea typeface="Arial" charset="0"/>
                <a:cs typeface="Arial" charset="0"/>
              </a:rPr>
              <a:t>DNA -&gt; RNA</a:t>
            </a:r>
          </a:p>
          <a:p>
            <a:pPr lvl="1" eaLnBrk="1" hangingPunct="1"/>
            <a:r>
              <a:rPr lang="en-US">
                <a:latin typeface="Tahoma" charset="0"/>
                <a:ea typeface="Arial" charset="0"/>
                <a:cs typeface="Arial" charset="0"/>
              </a:rPr>
              <a:t>build proteins</a:t>
            </a:r>
          </a:p>
          <a:p>
            <a:pPr lvl="1" eaLnBrk="1" hangingPunct="1"/>
            <a:r>
              <a:rPr lang="en-US">
                <a:latin typeface="Tahoma" charset="0"/>
                <a:ea typeface="Arial" charset="0"/>
                <a:cs typeface="Arial" charset="0"/>
              </a:rPr>
              <a:t>process proteins</a:t>
            </a:r>
          </a:p>
          <a:p>
            <a:pPr marL="1085850" lvl="2" eaLnBrk="1" hangingPunct="1"/>
            <a:r>
              <a:rPr lang="en-US" sz="2400">
                <a:latin typeface="Tahoma" charset="0"/>
                <a:ea typeface="Arial" charset="0"/>
                <a:cs typeface="Arial" charset="0"/>
              </a:rPr>
              <a:t>Folding, modifying</a:t>
            </a:r>
          </a:p>
          <a:p>
            <a:pPr marL="1428750" lvl="3" eaLnBrk="1" hangingPunct="1"/>
            <a:r>
              <a:rPr lang="en-US" sz="2400">
                <a:latin typeface="Tahoma" charset="0"/>
                <a:ea typeface="Arial" charset="0"/>
                <a:cs typeface="Arial" charset="0"/>
              </a:rPr>
              <a:t>Remove amino acids</a:t>
            </a:r>
          </a:p>
          <a:p>
            <a:pPr marL="1428750" lvl="3" eaLnBrk="1" hangingPunct="1"/>
            <a:r>
              <a:rPr lang="en-US" sz="2400">
                <a:latin typeface="Tahoma" charset="0"/>
                <a:ea typeface="Arial" charset="0"/>
                <a:cs typeface="Arial" charset="0"/>
              </a:rPr>
              <a:t>Add  molecules (e.g. glycoproteins)</a:t>
            </a:r>
          </a:p>
          <a:p>
            <a:pPr lvl="1" eaLnBrk="1" hangingPunct="1"/>
            <a:r>
              <a:rPr lang="en-US">
                <a:latin typeface="Tahoma" charset="0"/>
                <a:ea typeface="Arial" charset="0"/>
                <a:cs typeface="Arial" charset="0"/>
              </a:rPr>
              <a:t>address &amp; transport proteins</a:t>
            </a:r>
          </a:p>
        </p:txBody>
      </p:sp>
      <p:pic>
        <p:nvPicPr>
          <p:cNvPr id="69635"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999" r="27000" b="3796"/>
          <a:stretch>
            <a:fillRect/>
          </a:stretch>
        </p:blipFill>
        <p:spPr bwMode="auto">
          <a:xfrm>
            <a:off x="6858000" y="3590925"/>
            <a:ext cx="2451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499" r="27000" b="13187"/>
          <a:stretch>
            <a:fillRect/>
          </a:stretch>
        </p:blipFill>
        <p:spPr bwMode="auto">
          <a:xfrm>
            <a:off x="5918200" y="641350"/>
            <a:ext cx="255270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4022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3789" b="3360"/>
          <a:stretch>
            <a:fillRect/>
          </a:stretch>
        </p:blipFill>
        <p:spPr bwMode="auto">
          <a:xfrm>
            <a:off x="4773613" y="0"/>
            <a:ext cx="4335462"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609600" y="4343400"/>
            <a:ext cx="3251200" cy="2819400"/>
            <a:chOff x="-384" y="2736"/>
            <a:chExt cx="2048" cy="1776"/>
          </a:xfrm>
        </p:grpSpPr>
        <p:sp>
          <p:nvSpPr>
            <p:cNvPr id="70675" name="AutoShape 4"/>
            <p:cNvSpPr>
              <a:spLocks noChangeArrowheads="1"/>
            </p:cNvSpPr>
            <p:nvPr/>
          </p:nvSpPr>
          <p:spPr bwMode="auto">
            <a:xfrm>
              <a:off x="1184" y="3504"/>
              <a:ext cx="480" cy="192"/>
            </a:xfrm>
            <a:prstGeom prst="rightArrow">
              <a:avLst>
                <a:gd name="adj1" fmla="val 50000"/>
                <a:gd name="adj2" fmla="val 62500"/>
              </a:avLst>
            </a:prstGeom>
            <a:solidFill>
              <a:srgbClr val="CC0000"/>
            </a:solidFill>
            <a:ln w="9525">
              <a:solidFill>
                <a:schemeClr val="tx1"/>
              </a:solidFill>
              <a:miter lim="800000"/>
              <a:headEnd/>
              <a:tailEnd/>
            </a:ln>
          </p:spPr>
          <p:txBody>
            <a:bodyPr wrap="none" anchor="ctr"/>
            <a:lstStyle/>
            <a:p>
              <a:endParaRPr lang="en-US"/>
            </a:p>
          </p:txBody>
        </p:sp>
        <p:sp>
          <p:nvSpPr>
            <p:cNvPr id="70676" name="Oval 5"/>
            <p:cNvSpPr>
              <a:spLocks noChangeArrowheads="1"/>
            </p:cNvSpPr>
            <p:nvPr/>
          </p:nvSpPr>
          <p:spPr bwMode="auto">
            <a:xfrm>
              <a:off x="-384" y="2736"/>
              <a:ext cx="1776" cy="1776"/>
            </a:xfrm>
            <a:prstGeom prst="ellipse">
              <a:avLst/>
            </a:prstGeom>
            <a:solidFill>
              <a:schemeClr val="bg1"/>
            </a:solidFill>
            <a:ln w="76200">
              <a:solidFill>
                <a:srgbClr val="CC0000"/>
              </a:solidFill>
              <a:round/>
              <a:headEnd/>
              <a:tailEnd/>
            </a:ln>
          </p:spPr>
          <p:txBody>
            <a:bodyPr wrap="none" anchor="ctr"/>
            <a:lstStyle/>
            <a:p>
              <a:endParaRPr lang="en-US"/>
            </a:p>
          </p:txBody>
        </p:sp>
      </p:grpSp>
      <p:sp>
        <p:nvSpPr>
          <p:cNvPr id="70659" name="Rectangle 6"/>
          <p:cNvSpPr>
            <a:spLocks noGrp="1" noChangeArrowheads="1"/>
          </p:cNvSpPr>
          <p:nvPr>
            <p:ph type="title"/>
          </p:nvPr>
        </p:nvSpPr>
        <p:spPr>
          <a:xfrm>
            <a:off x="0" y="0"/>
            <a:ext cx="4889500" cy="1143000"/>
          </a:xfrm>
        </p:spPr>
        <p:txBody>
          <a:bodyPr/>
          <a:lstStyle/>
          <a:p>
            <a:pPr eaLnBrk="1" hangingPunct="1"/>
            <a:r>
              <a:rPr lang="en-US">
                <a:latin typeface="Times New Roman" charset="0"/>
              </a:rPr>
              <a:t>Protein Synthesis</a:t>
            </a:r>
          </a:p>
        </p:txBody>
      </p:sp>
      <p:sp>
        <p:nvSpPr>
          <p:cNvPr id="70660" name="Rectangle 7" descr="Rectangle: Click to edit Master text styles&#10;Second level&#10;Third level&#10;Fourth level&#10;Fifth level"/>
          <p:cNvSpPr>
            <a:spLocks noGrp="1" noChangeArrowheads="1"/>
          </p:cNvSpPr>
          <p:nvPr>
            <p:ph type="body" idx="1"/>
          </p:nvPr>
        </p:nvSpPr>
        <p:spPr>
          <a:xfrm>
            <a:off x="279400" y="990600"/>
            <a:ext cx="7772400" cy="3276600"/>
          </a:xfrm>
        </p:spPr>
        <p:txBody>
          <a:bodyPr/>
          <a:lstStyle/>
          <a:p>
            <a:pPr eaLnBrk="1" hangingPunct="1">
              <a:lnSpc>
                <a:spcPct val="90000"/>
              </a:lnSpc>
            </a:pPr>
            <a:r>
              <a:rPr lang="en-US">
                <a:latin typeface="Tahoma" charset="0"/>
              </a:rPr>
              <a:t>Organelles involved</a:t>
            </a:r>
          </a:p>
          <a:p>
            <a:pPr lvl="1" eaLnBrk="1" hangingPunct="1">
              <a:lnSpc>
                <a:spcPct val="90000"/>
              </a:lnSpc>
            </a:pPr>
            <a:r>
              <a:rPr lang="en-US">
                <a:latin typeface="Tahoma" charset="0"/>
                <a:ea typeface="Arial" charset="0"/>
                <a:cs typeface="Arial" charset="0"/>
              </a:rPr>
              <a:t>nucleus</a:t>
            </a:r>
          </a:p>
          <a:p>
            <a:pPr lvl="1" eaLnBrk="1" hangingPunct="1">
              <a:lnSpc>
                <a:spcPct val="90000"/>
              </a:lnSpc>
            </a:pPr>
            <a:r>
              <a:rPr lang="en-US">
                <a:latin typeface="Tahoma" charset="0"/>
                <a:ea typeface="Arial" charset="0"/>
                <a:cs typeface="Arial" charset="0"/>
              </a:rPr>
              <a:t>ribosomes</a:t>
            </a:r>
          </a:p>
          <a:p>
            <a:pPr lvl="1" eaLnBrk="1" hangingPunct="1">
              <a:lnSpc>
                <a:spcPct val="90000"/>
              </a:lnSpc>
            </a:pPr>
            <a:r>
              <a:rPr lang="en-US">
                <a:latin typeface="Tahoma" charset="0"/>
                <a:ea typeface="Arial" charset="0"/>
                <a:cs typeface="Arial" charset="0"/>
              </a:rPr>
              <a:t>endoplasmic reticulum </a:t>
            </a:r>
            <a:br>
              <a:rPr lang="en-US">
                <a:latin typeface="Tahoma" charset="0"/>
                <a:ea typeface="Arial" charset="0"/>
                <a:cs typeface="Arial" charset="0"/>
              </a:rPr>
            </a:br>
            <a:r>
              <a:rPr lang="en-US">
                <a:latin typeface="Tahoma" charset="0"/>
                <a:ea typeface="Arial" charset="0"/>
                <a:cs typeface="Arial" charset="0"/>
              </a:rPr>
              <a:t>(ER)</a:t>
            </a:r>
          </a:p>
          <a:p>
            <a:pPr lvl="1" eaLnBrk="1" hangingPunct="1">
              <a:lnSpc>
                <a:spcPct val="90000"/>
              </a:lnSpc>
            </a:pPr>
            <a:r>
              <a:rPr lang="en-US">
                <a:latin typeface="Tahoma" charset="0"/>
                <a:ea typeface="Arial" charset="0"/>
                <a:cs typeface="Arial" charset="0"/>
              </a:rPr>
              <a:t>Golgi apparatus</a:t>
            </a:r>
          </a:p>
          <a:p>
            <a:pPr lvl="1" eaLnBrk="1" hangingPunct="1">
              <a:lnSpc>
                <a:spcPct val="90000"/>
              </a:lnSpc>
            </a:pPr>
            <a:r>
              <a:rPr lang="en-US">
                <a:latin typeface="Tahoma" charset="0"/>
                <a:ea typeface="Arial" charset="0"/>
                <a:cs typeface="Arial" charset="0"/>
              </a:rPr>
              <a:t>vesicles</a:t>
            </a:r>
          </a:p>
        </p:txBody>
      </p:sp>
      <p:pic>
        <p:nvPicPr>
          <p:cNvPr id="3154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648200"/>
            <a:ext cx="166370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401" name="Rectangle 9"/>
          <p:cNvSpPr>
            <a:spLocks noChangeArrowheads="1"/>
          </p:cNvSpPr>
          <p:nvPr/>
        </p:nvSpPr>
        <p:spPr bwMode="auto">
          <a:xfrm>
            <a:off x="869950" y="5486400"/>
            <a:ext cx="1247775" cy="39687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2600" b="1">
                <a:solidFill>
                  <a:srgbClr val="000000"/>
                </a:solidFill>
              </a:rPr>
              <a:t>nucleus</a:t>
            </a:r>
          </a:p>
        </p:txBody>
      </p:sp>
      <p:grpSp>
        <p:nvGrpSpPr>
          <p:cNvPr id="3" name="Group 10"/>
          <p:cNvGrpSpPr>
            <a:grpSpLocks/>
          </p:cNvGrpSpPr>
          <p:nvPr/>
        </p:nvGrpSpPr>
        <p:grpSpPr bwMode="auto">
          <a:xfrm>
            <a:off x="2771775" y="5486400"/>
            <a:ext cx="1828800" cy="396875"/>
            <a:chOff x="1680" y="3456"/>
            <a:chExt cx="1152" cy="250"/>
          </a:xfrm>
        </p:grpSpPr>
        <p:sp>
          <p:nvSpPr>
            <p:cNvPr id="70673" name="AutoShape 11"/>
            <p:cNvSpPr>
              <a:spLocks noChangeArrowheads="1"/>
            </p:cNvSpPr>
            <p:nvPr/>
          </p:nvSpPr>
          <p:spPr bwMode="auto">
            <a:xfrm>
              <a:off x="2352" y="3504"/>
              <a:ext cx="480" cy="192"/>
            </a:xfrm>
            <a:prstGeom prst="rightArrow">
              <a:avLst>
                <a:gd name="adj1" fmla="val 50000"/>
                <a:gd name="adj2" fmla="val 62500"/>
              </a:avLst>
            </a:prstGeom>
            <a:solidFill>
              <a:srgbClr val="CC0000"/>
            </a:solidFill>
            <a:ln w="9525">
              <a:solidFill>
                <a:schemeClr val="tx1"/>
              </a:solidFill>
              <a:miter lim="800000"/>
              <a:headEnd/>
              <a:tailEnd/>
            </a:ln>
          </p:spPr>
          <p:txBody>
            <a:bodyPr wrap="none" lIns="0" tIns="0" rIns="0" bIns="0" anchor="ctr"/>
            <a:lstStyle/>
            <a:p>
              <a:endParaRPr lang="en-US"/>
            </a:p>
          </p:txBody>
        </p:sp>
        <p:sp>
          <p:nvSpPr>
            <p:cNvPr id="70674" name="Rectangle 12"/>
            <p:cNvSpPr>
              <a:spLocks noChangeArrowheads="1"/>
            </p:cNvSpPr>
            <p:nvPr/>
          </p:nvSpPr>
          <p:spPr bwMode="auto">
            <a:xfrm>
              <a:off x="1680" y="3456"/>
              <a:ext cx="936" cy="250"/>
            </a:xfrm>
            <a:prstGeom prst="rect">
              <a:avLst/>
            </a:prstGeom>
            <a:solidFill>
              <a:srgbClr val="F8D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2600" b="1">
                  <a:solidFill>
                    <a:srgbClr val="000000"/>
                  </a:solidFill>
                </a:rPr>
                <a:t>ribosome</a:t>
              </a:r>
            </a:p>
          </p:txBody>
        </p:sp>
      </p:grpSp>
      <p:grpSp>
        <p:nvGrpSpPr>
          <p:cNvPr id="4" name="Group 13"/>
          <p:cNvGrpSpPr>
            <a:grpSpLocks/>
          </p:cNvGrpSpPr>
          <p:nvPr/>
        </p:nvGrpSpPr>
        <p:grpSpPr bwMode="auto">
          <a:xfrm>
            <a:off x="4730750" y="5486400"/>
            <a:ext cx="820738" cy="396875"/>
            <a:chOff x="2867" y="3456"/>
            <a:chExt cx="517" cy="250"/>
          </a:xfrm>
        </p:grpSpPr>
        <p:sp>
          <p:nvSpPr>
            <p:cNvPr id="70671" name="AutoShape 14"/>
            <p:cNvSpPr>
              <a:spLocks noChangeArrowheads="1"/>
            </p:cNvSpPr>
            <p:nvPr/>
          </p:nvSpPr>
          <p:spPr bwMode="auto">
            <a:xfrm>
              <a:off x="2904" y="3504"/>
              <a:ext cx="480" cy="192"/>
            </a:xfrm>
            <a:prstGeom prst="rightArrow">
              <a:avLst>
                <a:gd name="adj1" fmla="val 50000"/>
                <a:gd name="adj2" fmla="val 62500"/>
              </a:avLst>
            </a:prstGeom>
            <a:solidFill>
              <a:srgbClr val="CC0000"/>
            </a:solidFill>
            <a:ln w="9525">
              <a:solidFill>
                <a:schemeClr val="tx1"/>
              </a:solidFill>
              <a:miter lim="800000"/>
              <a:headEnd/>
              <a:tailEnd/>
            </a:ln>
          </p:spPr>
          <p:txBody>
            <a:bodyPr wrap="none" lIns="0" tIns="0" rIns="0" bIns="0" anchor="ctr"/>
            <a:lstStyle/>
            <a:p>
              <a:endParaRPr lang="en-US"/>
            </a:p>
          </p:txBody>
        </p:sp>
        <p:sp>
          <p:nvSpPr>
            <p:cNvPr id="70672" name="Rectangle 15"/>
            <p:cNvSpPr>
              <a:spLocks noChangeArrowheads="1"/>
            </p:cNvSpPr>
            <p:nvPr/>
          </p:nvSpPr>
          <p:spPr bwMode="auto">
            <a:xfrm>
              <a:off x="2867" y="3456"/>
              <a:ext cx="289" cy="250"/>
            </a:xfrm>
            <a:prstGeom prst="rect">
              <a:avLst/>
            </a:prstGeom>
            <a:solidFill>
              <a:srgbClr val="F8D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l"/>
              <a:r>
                <a:rPr lang="en-US" sz="2600" b="1">
                  <a:solidFill>
                    <a:srgbClr val="000000"/>
                  </a:solidFill>
                </a:rPr>
                <a:t>ER</a:t>
              </a:r>
            </a:p>
          </p:txBody>
        </p:sp>
      </p:grpSp>
      <p:grpSp>
        <p:nvGrpSpPr>
          <p:cNvPr id="5" name="Group 16"/>
          <p:cNvGrpSpPr>
            <a:grpSpLocks/>
          </p:cNvGrpSpPr>
          <p:nvPr/>
        </p:nvGrpSpPr>
        <p:grpSpPr bwMode="auto">
          <a:xfrm>
            <a:off x="5681663" y="5287963"/>
            <a:ext cx="1954212" cy="793750"/>
            <a:chOff x="3465" y="3331"/>
            <a:chExt cx="1231" cy="500"/>
          </a:xfrm>
        </p:grpSpPr>
        <p:sp>
          <p:nvSpPr>
            <p:cNvPr id="70669" name="AutoShape 17"/>
            <p:cNvSpPr>
              <a:spLocks noChangeArrowheads="1"/>
            </p:cNvSpPr>
            <p:nvPr/>
          </p:nvSpPr>
          <p:spPr bwMode="auto">
            <a:xfrm>
              <a:off x="4216" y="3504"/>
              <a:ext cx="480" cy="192"/>
            </a:xfrm>
            <a:prstGeom prst="rightArrow">
              <a:avLst>
                <a:gd name="adj1" fmla="val 50000"/>
                <a:gd name="adj2" fmla="val 62500"/>
              </a:avLst>
            </a:prstGeom>
            <a:solidFill>
              <a:srgbClr val="CC0000"/>
            </a:solidFill>
            <a:ln w="9525">
              <a:solidFill>
                <a:schemeClr val="tx1"/>
              </a:solidFill>
              <a:miter lim="800000"/>
              <a:headEnd/>
              <a:tailEnd/>
            </a:ln>
          </p:spPr>
          <p:txBody>
            <a:bodyPr wrap="none" lIns="0" tIns="0" rIns="0" bIns="0" anchor="ctr"/>
            <a:lstStyle/>
            <a:p>
              <a:endParaRPr lang="en-US"/>
            </a:p>
          </p:txBody>
        </p:sp>
        <p:sp>
          <p:nvSpPr>
            <p:cNvPr id="70670" name="Rectangle 18"/>
            <p:cNvSpPr>
              <a:spLocks noChangeArrowheads="1"/>
            </p:cNvSpPr>
            <p:nvPr/>
          </p:nvSpPr>
          <p:spPr bwMode="auto">
            <a:xfrm>
              <a:off x="3465" y="3331"/>
              <a:ext cx="994" cy="500"/>
            </a:xfrm>
            <a:prstGeom prst="rect">
              <a:avLst/>
            </a:prstGeom>
            <a:solidFill>
              <a:srgbClr val="F8D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2600" b="1">
                  <a:solidFill>
                    <a:srgbClr val="000000"/>
                  </a:solidFill>
                </a:rPr>
                <a:t>Golgi</a:t>
              </a:r>
              <a:br>
                <a:rPr lang="en-US" sz="2600" b="1">
                  <a:solidFill>
                    <a:srgbClr val="000000"/>
                  </a:solidFill>
                </a:rPr>
              </a:br>
              <a:r>
                <a:rPr lang="en-US" sz="2600" b="1">
                  <a:solidFill>
                    <a:srgbClr val="000000"/>
                  </a:solidFill>
                </a:rPr>
                <a:t>apparatus</a:t>
              </a:r>
            </a:p>
          </p:txBody>
        </p:sp>
      </p:grpSp>
      <p:sp>
        <p:nvSpPr>
          <p:cNvPr id="315411" name="Rectangle 19"/>
          <p:cNvSpPr>
            <a:spLocks noChangeArrowheads="1"/>
          </p:cNvSpPr>
          <p:nvPr/>
        </p:nvSpPr>
        <p:spPr bwMode="auto">
          <a:xfrm>
            <a:off x="7766050" y="5486400"/>
            <a:ext cx="1285875" cy="396875"/>
          </a:xfrm>
          <a:prstGeom prst="rect">
            <a:avLst/>
          </a:prstGeom>
          <a:solidFill>
            <a:srgbClr val="F8D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2600" b="1">
                <a:solidFill>
                  <a:srgbClr val="000000"/>
                </a:solidFill>
              </a:rPr>
              <a:t>vesicles</a:t>
            </a:r>
          </a:p>
        </p:txBody>
      </p:sp>
      <p:sp>
        <p:nvSpPr>
          <p:cNvPr id="315414" name="Rectangle 22"/>
          <p:cNvSpPr>
            <a:spLocks noChangeArrowheads="1"/>
          </p:cNvSpPr>
          <p:nvPr/>
        </p:nvSpPr>
        <p:spPr bwMode="auto">
          <a:xfrm>
            <a:off x="3175000" y="4670425"/>
            <a:ext cx="4422775" cy="396875"/>
          </a:xfrm>
          <a:prstGeom prst="rect">
            <a:avLst/>
          </a:prstGeom>
          <a:solidFill>
            <a:schemeClr val="tx2">
              <a:lumMod val="40000"/>
              <a:lumOff val="60000"/>
            </a:schemeClr>
          </a:solidFill>
          <a:ln w="9525">
            <a:noFill/>
            <a:miter lim="800000"/>
            <a:headEnd/>
            <a:tailEnd/>
          </a:ln>
          <a:effectLst/>
        </p:spPr>
        <p:txBody>
          <a:bodyPr wrap="none" tIns="0" bIns="0" anchor="ctr">
            <a:spAutoFit/>
          </a:bodyPr>
          <a:lstStyle/>
          <a:p>
            <a:pPr algn="l">
              <a:defRPr/>
            </a:pPr>
            <a:r>
              <a:rPr lang="en-US" sz="2600" b="1" dirty="0">
                <a:solidFill>
                  <a:srgbClr val="000000"/>
                </a:solidFill>
                <a:latin typeface="Arial" pitchFamily="-108" charset="0"/>
                <a:ea typeface="+mn-ea"/>
                <a:cs typeface="+mn-cs"/>
              </a:rPr>
              <a:t>The Protein Assembly Line</a:t>
            </a:r>
          </a:p>
        </p:txBody>
      </p:sp>
      <p:sp>
        <p:nvSpPr>
          <p:cNvPr id="21" name="Rectangle 22"/>
          <p:cNvSpPr>
            <a:spLocks noChangeArrowheads="1"/>
          </p:cNvSpPr>
          <p:nvPr/>
        </p:nvSpPr>
        <p:spPr bwMode="auto">
          <a:xfrm>
            <a:off x="3175000" y="6205538"/>
            <a:ext cx="4668838" cy="400050"/>
          </a:xfrm>
          <a:prstGeom prst="rect">
            <a:avLst/>
          </a:prstGeom>
          <a:solidFill>
            <a:schemeClr val="tx2">
              <a:lumMod val="40000"/>
              <a:lumOff val="60000"/>
            </a:schemeClr>
          </a:solidFill>
          <a:ln w="9525">
            <a:noFill/>
            <a:miter lim="800000"/>
            <a:headEnd/>
            <a:tailEnd/>
          </a:ln>
          <a:effectLst/>
        </p:spPr>
        <p:txBody>
          <a:bodyPr wrap="none" tIns="0" bIns="0" anchor="ctr">
            <a:spAutoFit/>
          </a:bodyPr>
          <a:lstStyle/>
          <a:p>
            <a:pPr algn="l">
              <a:defRPr/>
            </a:pPr>
            <a:r>
              <a:rPr lang="en-US" sz="2600" b="1" dirty="0">
                <a:solidFill>
                  <a:srgbClr val="000000"/>
                </a:solidFill>
                <a:latin typeface="Arial" pitchFamily="-108" charset="0"/>
                <a:ea typeface="+mn-ea"/>
                <a:cs typeface="+mn-cs"/>
              </a:rPr>
              <a:t>The </a:t>
            </a:r>
            <a:r>
              <a:rPr lang="en-US" sz="2600" b="1" dirty="0" err="1">
                <a:solidFill>
                  <a:srgbClr val="000000"/>
                </a:solidFill>
                <a:latin typeface="Arial" pitchFamily="-108" charset="0"/>
                <a:ea typeface="+mn-ea"/>
                <a:cs typeface="+mn-cs"/>
              </a:rPr>
              <a:t>Endomembrane</a:t>
            </a:r>
            <a:r>
              <a:rPr lang="en-US" sz="2600" b="1" dirty="0">
                <a:solidFill>
                  <a:srgbClr val="000000"/>
                </a:solidFill>
                <a:latin typeface="Arial" pitchFamily="-108" charset="0"/>
                <a:ea typeface="+mn-ea"/>
                <a:cs typeface="+mn-cs"/>
              </a:rPr>
              <a:t> System</a:t>
            </a:r>
          </a:p>
        </p:txBody>
      </p:sp>
    </p:spTree>
    <p:extLst>
      <p:ext uri="{BB962C8B-B14F-4D97-AF65-F5344CB8AC3E}">
        <p14:creationId xmlns:p14="http://schemas.microsoft.com/office/powerpoint/2010/main" val="3711416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5401"/>
                                        </p:tgtEl>
                                        <p:attrNameLst>
                                          <p:attrName>style.visibility</p:attrName>
                                        </p:attrNameLst>
                                      </p:cBhvr>
                                      <p:to>
                                        <p:strVal val="visible"/>
                                      </p:to>
                                    </p:set>
                                    <p:animEffect transition="in" filter="wipe(left)">
                                      <p:cBhvr>
                                        <p:cTn id="10" dur="500"/>
                                        <p:tgtEl>
                                          <p:spTgt spid="3154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15400"/>
                                        </p:tgtEl>
                                        <p:attrNameLst>
                                          <p:attrName>style.visibility</p:attrName>
                                        </p:attrNameLst>
                                      </p:cBhvr>
                                      <p:to>
                                        <p:strVal val="visible"/>
                                      </p:to>
                                    </p:set>
                                    <p:animEffect transition="in" filter="wipe(left)">
                                      <p:cBhvr>
                                        <p:cTn id="15" dur="500"/>
                                        <p:tgtEl>
                                          <p:spTgt spid="3154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15411"/>
                                        </p:tgtEl>
                                        <p:attrNameLst>
                                          <p:attrName>style.visibility</p:attrName>
                                        </p:attrNameLst>
                                      </p:cBhvr>
                                      <p:to>
                                        <p:strVal val="visible"/>
                                      </p:to>
                                    </p:set>
                                    <p:anim calcmode="lin" valueType="num">
                                      <p:cBhvr additive="base">
                                        <p:cTn id="38" dur="500" fill="hold"/>
                                        <p:tgtEl>
                                          <p:spTgt spid="315411"/>
                                        </p:tgtEl>
                                        <p:attrNameLst>
                                          <p:attrName>ppt_x</p:attrName>
                                        </p:attrNameLst>
                                      </p:cBhvr>
                                      <p:tavLst>
                                        <p:tav tm="0">
                                          <p:val>
                                            <p:strVal val="0-#ppt_w/2"/>
                                          </p:val>
                                        </p:tav>
                                        <p:tav tm="100000">
                                          <p:val>
                                            <p:strVal val="#ppt_x"/>
                                          </p:val>
                                        </p:tav>
                                      </p:tavLst>
                                    </p:anim>
                                    <p:anim calcmode="lin" valueType="num">
                                      <p:cBhvr additive="base">
                                        <p:cTn id="39" dur="500" fill="hold"/>
                                        <p:tgtEl>
                                          <p:spTgt spid="3154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1" grpId="0" animBg="1"/>
      <p:bldP spid="315411"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1945</Words>
  <Application>Microsoft Macintosh PowerPoint</Application>
  <PresentationFormat>On-screen Show (4:3)</PresentationFormat>
  <Paragraphs>345</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4.4 Eukaryotic cells are partitioned into functional compartments</vt:lpstr>
      <vt:lpstr>Why organelles?</vt:lpstr>
      <vt:lpstr>4.4 Eukaryotic cells are partitioned into functional compartments</vt:lpstr>
      <vt:lpstr>PowerPoint Presentation</vt:lpstr>
      <vt:lpstr>Cells got to work to live! </vt:lpstr>
      <vt:lpstr>4.4 Eukaryotic cells are partitioned into functional compartments</vt:lpstr>
      <vt:lpstr>Proteins do all the work! </vt:lpstr>
      <vt:lpstr>Cell functions </vt:lpstr>
      <vt:lpstr>Protein Synthesis</vt:lpstr>
      <vt:lpstr>Nucleus</vt:lpstr>
      <vt:lpstr>PowerPoint Presentation</vt:lpstr>
      <vt:lpstr>PowerPoint Presentation</vt:lpstr>
      <vt:lpstr>PowerPoint Presentation</vt:lpstr>
      <vt:lpstr>Nucleolus</vt:lpstr>
      <vt:lpstr>Ribosomes </vt:lpstr>
      <vt:lpstr>Types of Ribosomes</vt:lpstr>
      <vt:lpstr>PowerPoint Presentation</vt:lpstr>
      <vt:lpstr>Endoplasmic Reticulum</vt:lpstr>
      <vt:lpstr>4.9 The endoplasmic reticulum is a biosynthetic factory</vt:lpstr>
      <vt:lpstr>PowerPoint Presentation</vt:lpstr>
      <vt:lpstr>Types of ER</vt:lpstr>
      <vt:lpstr>Smooth ER function</vt:lpstr>
      <vt:lpstr>Membrane Factory</vt:lpstr>
      <vt:lpstr>Rough ER function</vt:lpstr>
      <vt:lpstr>Synthesizing proteins</vt:lpstr>
      <vt:lpstr>Golgi Apparatus</vt:lpstr>
      <vt:lpstr>PowerPoint Presentation</vt:lpstr>
      <vt:lpstr>Vesicle transport</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 Eukaryotic cells are partitioned into functional compartments</dc:title>
  <dc:creator>Plano High School</dc:creator>
  <cp:lastModifiedBy>Plano High School</cp:lastModifiedBy>
  <cp:revision>2</cp:revision>
  <dcterms:created xsi:type="dcterms:W3CDTF">2017-05-24T19:51:46Z</dcterms:created>
  <dcterms:modified xsi:type="dcterms:W3CDTF">2017-05-24T19:53:46Z</dcterms:modified>
</cp:coreProperties>
</file>