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audio1.bin" ContentType="audio/unknown"/>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media/audio2.bin" ContentType="audio/unknown"/>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0" d="100"/>
          <a:sy n="80" d="100"/>
        </p:scale>
        <p:origin x="-208"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4B40C2-4436-914D-9D57-4DB4433749FA}" type="datetimeFigureOut">
              <a:rPr lang="en-US" smtClean="0"/>
              <a:t>5/24/17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569A27-65AD-8D40-8BEE-E45389C977F6}" type="slidenum">
              <a:rPr lang="en-US" smtClean="0"/>
              <a:t>‹#›</a:t>
            </a:fld>
            <a:endParaRPr lang="en-US"/>
          </a:p>
        </p:txBody>
      </p:sp>
    </p:spTree>
    <p:extLst>
      <p:ext uri="{BB962C8B-B14F-4D97-AF65-F5344CB8AC3E}">
        <p14:creationId xmlns:p14="http://schemas.microsoft.com/office/powerpoint/2010/main" val="40439469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fld id="{0B3BAADE-7F5F-B44F-9F8B-DD361BEDFA7D}" type="slidenum">
              <a:rPr lang="en-US" sz="1200">
                <a:latin typeface="Times New Roman" charset="0"/>
              </a:rPr>
              <a:pPr/>
              <a:t>1</a:t>
            </a:fld>
            <a:endParaRPr lang="en-US" sz="1200">
              <a:latin typeface="Times New Roman" charset="0"/>
            </a:endParaRPr>
          </a:p>
        </p:txBody>
      </p:sp>
      <p:sp>
        <p:nvSpPr>
          <p:cNvPr id="110594" name="Rectangle 2"/>
          <p:cNvSpPr>
            <a:spLocks noRot="1" noChangeArrowheads="1" noTextEdit="1"/>
          </p:cNvSpPr>
          <p:nvPr>
            <p:ph type="sldImg"/>
          </p:nvPr>
        </p:nvSpPr>
        <p:spPr>
          <a:ln/>
        </p:spPr>
      </p:sp>
      <p:sp>
        <p:nvSpPr>
          <p:cNvPr id="1105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ea typeface="ＭＳ Ｐゴシック" charset="0"/>
                <a:cs typeface="ＭＳ Ｐゴシック" charset="0"/>
              </a:rPr>
              <a:t>Lysosomes, vacuoles, and peroxisomes involve digestion by hydrolytic enzymes of unwanted materials within the cell, resulting in products that are used by the cell as food.</a:t>
            </a:r>
          </a:p>
          <a:p>
            <a:pPr eaLnBrk="1" hangingPunct="1"/>
            <a:endParaRPr lang="en-US">
              <a:latin typeface="Times New Roman" charset="0"/>
              <a:ea typeface="ＭＳ Ｐゴシック" charset="0"/>
              <a:cs typeface="ＭＳ Ｐゴシック" charset="0"/>
            </a:endParaRPr>
          </a:p>
          <a:p>
            <a:pPr eaLnBrk="1" hangingPunct="1"/>
            <a:r>
              <a:rPr lang="en-US" b="1">
                <a:latin typeface="Times New Roman" charset="0"/>
                <a:ea typeface="ＭＳ Ｐゴシック" charset="0"/>
                <a:cs typeface="ＭＳ Ｐゴシック" charset="0"/>
              </a:rPr>
              <a:t>Teaching Tips</a:t>
            </a:r>
          </a:p>
          <a:p>
            <a:pPr eaLnBrk="1" hangingPunct="1"/>
            <a:r>
              <a:rPr lang="en-US">
                <a:latin typeface="Times New Roman" charset="0"/>
                <a:ea typeface="ＭＳ Ｐゴシック" charset="0"/>
                <a:cs typeface="ＭＳ Ｐゴシック" charset="0"/>
              </a:rPr>
              <a:t>1. Some instructors have found that challenging students to come up with analogies for the many eukaryotic organelles is a highly effective teaching method. Students may wish to construct one inclusive analogy between a society or factory and a cell or construct separate analogies for each organelle. As with any analogy, it is important to list the similarities and exceptions.</a:t>
            </a:r>
          </a:p>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fld id="{81EA4BF2-28FB-2344-A388-141336A05CBE}" type="slidenum">
              <a:rPr lang="en-US" sz="1200">
                <a:latin typeface="Times New Roman" charset="0"/>
              </a:rPr>
              <a:pPr/>
              <a:t>10</a:t>
            </a:fld>
            <a:endParaRPr lang="en-US" sz="1200">
              <a:latin typeface="Times New Roman" charset="0"/>
            </a:endParaRPr>
          </a:p>
        </p:txBody>
      </p:sp>
      <p:sp>
        <p:nvSpPr>
          <p:cNvPr id="129026" name="Rectangle 2"/>
          <p:cNvSpPr>
            <a:spLocks noGrp="1" noRot="1" noChangeAspect="1" noChangeArrowheads="1"/>
          </p:cNvSpPr>
          <p:nvPr>
            <p:ph type="sldImg"/>
          </p:nvPr>
        </p:nvSpPr>
        <p:spPr>
          <a:solidFill>
            <a:srgbClr val="FFFFFF"/>
          </a:solidFill>
          <a:ln/>
        </p:spPr>
      </p:sp>
      <p:sp>
        <p:nvSpPr>
          <p:cNvPr id="129027"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fld id="{ABB4CB32-8B72-114C-801F-C274967DCB1D}" type="slidenum">
              <a:rPr lang="en-US" sz="1200">
                <a:latin typeface="Times New Roman" charset="0"/>
              </a:rPr>
              <a:pPr/>
              <a:t>11</a:t>
            </a:fld>
            <a:endParaRPr lang="en-US" sz="1200">
              <a:latin typeface="Times New Roman" charset="0"/>
            </a:endParaRPr>
          </a:p>
        </p:txBody>
      </p:sp>
      <p:sp>
        <p:nvSpPr>
          <p:cNvPr id="131074" name="Rectangle 2"/>
          <p:cNvSpPr>
            <a:spLocks noGrp="1" noRot="1" noChangeAspect="1" noChangeArrowheads="1"/>
          </p:cNvSpPr>
          <p:nvPr>
            <p:ph type="sldImg"/>
          </p:nvPr>
        </p:nvSpPr>
        <p:spPr>
          <a:solidFill>
            <a:srgbClr val="FFFFFF"/>
          </a:solidFill>
          <a:ln/>
        </p:spPr>
      </p:sp>
      <p:sp>
        <p:nvSpPr>
          <p:cNvPr id="131075" name="Rectangle 3"/>
          <p:cNvSpPr>
            <a:spLocks noGrp="1" noChangeArrowheads="1"/>
          </p:cNvSpPr>
          <p:nvPr>
            <p:ph type="body" idx="1"/>
          </p:nvPr>
        </p:nvSpPr>
        <p:spPr>
          <a:xfrm>
            <a:off x="914400" y="4343400"/>
            <a:ext cx="5029200" cy="4114800"/>
          </a:xfrm>
          <a:solidFill>
            <a:srgbClr val="FFFFFF"/>
          </a:solid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fld id="{3534681D-178A-2E4F-BF50-1E1DCC5C212A}" type="slidenum">
              <a:rPr lang="en-US" sz="1200">
                <a:latin typeface="Times New Roman" charset="0"/>
              </a:rPr>
              <a:pPr/>
              <a:t>12</a:t>
            </a:fld>
            <a:endParaRPr lang="en-US" sz="1200">
              <a:latin typeface="Times New Roman" charset="0"/>
            </a:endParaRPr>
          </a:p>
        </p:txBody>
      </p:sp>
      <p:sp>
        <p:nvSpPr>
          <p:cNvPr id="133122" name="Rectangle 2"/>
          <p:cNvSpPr>
            <a:spLocks noRot="1" noChangeArrowheads="1" noTextEdit="1"/>
          </p:cNvSpPr>
          <p:nvPr>
            <p:ph type="sldImg"/>
          </p:nvPr>
        </p:nvSpPr>
        <p:spPr>
          <a:ln/>
        </p:spPr>
      </p:sp>
      <p:sp>
        <p:nvSpPr>
          <p:cNvPr id="1331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ea typeface="ＭＳ Ｐゴシック" charset="0"/>
                <a:cs typeface="ＭＳ Ｐゴシック" charset="0"/>
              </a:rPr>
              <a:t>In general, the endomembrane system regulates protein traffic and performs metabolic functions in the cell.</a:t>
            </a:r>
          </a:p>
          <a:p>
            <a:pPr eaLnBrk="1" hangingPunct="1"/>
            <a:r>
              <a:rPr lang="en-US">
                <a:latin typeface="Times New Roman" charset="0"/>
                <a:ea typeface="ＭＳ Ｐゴシック" charset="0"/>
                <a:cs typeface="ＭＳ Ｐゴシック" charset="0"/>
              </a:rPr>
              <a:t>It accounts for more than half the total membrane in many eukaryotic cells.</a:t>
            </a:r>
          </a:p>
          <a:p>
            <a:pPr eaLnBrk="1" hangingPunct="1"/>
            <a:endParaRPr lang="en-US">
              <a:latin typeface="Times New Roman" charset="0"/>
              <a:ea typeface="ＭＳ Ｐゴシック" charset="0"/>
              <a:cs typeface="ＭＳ Ｐゴシック" charset="0"/>
            </a:endParaRPr>
          </a:p>
          <a:p>
            <a:pPr eaLnBrk="1" hangingPunct="1"/>
            <a:r>
              <a:rPr lang="en-US" b="1">
                <a:latin typeface="Times New Roman" charset="0"/>
                <a:ea typeface="ＭＳ Ｐゴシック" charset="0"/>
                <a:cs typeface="ＭＳ Ｐゴシック" charset="0"/>
              </a:rPr>
              <a:t>Student Misconceptions and Concerns</a:t>
            </a:r>
          </a:p>
          <a:p>
            <a:pPr eaLnBrk="1" hangingPunct="1"/>
            <a:r>
              <a:rPr lang="en-US">
                <a:latin typeface="Times New Roman" charset="0"/>
                <a:ea typeface="ＭＳ Ｐゴシック" charset="0"/>
                <a:cs typeface="ＭＳ Ｐゴシック" charset="0"/>
              </a:rPr>
              <a:t>1. Students can have trouble relating many cell organelles to their diverse functions. They may not realize that Modules 4.6–4.13 introduce the primary organelles in the order that they function in the production and release of secretory proteins. Products and information generally move from the central nucleus to the rough ER, through the more peripherally located Golgi apparatus and the secretory vesicles, and finally to the outer plasma membrane. Emphasizing the flow from center to periphery in this process will help students to remember the function of individual organelles as they recall the steps of the sequence.</a:t>
            </a:r>
          </a:p>
          <a:p>
            <a:pPr eaLnBrk="1" hangingPunct="1"/>
            <a:r>
              <a:rPr lang="en-US">
                <a:latin typeface="Times New Roman" charset="0"/>
                <a:ea typeface="ＭＳ Ｐゴシック" charset="0"/>
                <a:cs typeface="ＭＳ Ｐゴシック" charset="0"/>
              </a:rPr>
              <a:t>2. Conceptually, some students seem to benefit from the well-developed cell-factory analogy developed in the text. The use of this analogy in lecture might help to anchor these relationships. As mentioned before, challenge students to find exceptions in the analogy, an exercise that promotes critical thinking.</a:t>
            </a:r>
          </a:p>
          <a:p>
            <a:pPr eaLnBrk="1" hangingPunct="1"/>
            <a:endParaRPr lang="en-US">
              <a:latin typeface="Times New Roman" charset="0"/>
              <a:ea typeface="ＭＳ Ｐゴシック" charset="0"/>
              <a:cs typeface="ＭＳ Ｐゴシック" charset="0"/>
            </a:endParaRPr>
          </a:p>
          <a:p>
            <a:pPr eaLnBrk="1" hangingPunct="1"/>
            <a:r>
              <a:rPr lang="en-US" b="1">
                <a:latin typeface="Times New Roman" charset="0"/>
                <a:ea typeface="ＭＳ Ｐゴシック" charset="0"/>
                <a:cs typeface="ＭＳ Ｐゴシック" charset="0"/>
              </a:rPr>
              <a:t>Teaching Tips</a:t>
            </a:r>
          </a:p>
          <a:p>
            <a:pPr eaLnBrk="1" hangingPunct="1"/>
            <a:r>
              <a:rPr lang="en-US">
                <a:latin typeface="Times New Roman" charset="0"/>
                <a:ea typeface="ＭＳ Ｐゴシック" charset="0"/>
                <a:cs typeface="ＭＳ Ｐゴシック" charset="0"/>
              </a:rPr>
              <a:t>1.</a:t>
            </a:r>
            <a:r>
              <a:rPr lang="en-US" b="1">
                <a:latin typeface="Times New Roman" charset="0"/>
                <a:ea typeface="ＭＳ Ｐゴシック" charset="0"/>
                <a:cs typeface="ＭＳ Ｐゴシック" charset="0"/>
              </a:rPr>
              <a:t> </a:t>
            </a:r>
            <a:r>
              <a:rPr lang="en-US">
                <a:latin typeface="Times New Roman" charset="0"/>
                <a:ea typeface="ＭＳ Ｐゴシック" charset="0"/>
                <a:cs typeface="ＭＳ Ｐゴシック" charset="0"/>
              </a:rPr>
              <a:t>Point out to your students that the endoplasmic reticulum is continuous with the outer nuclear membrane. This explains why the ER is usually found close to the nucleus.</a:t>
            </a:r>
            <a:endParaRPr lang="en-US" b="1">
              <a:latin typeface="Times New Roman" charset="0"/>
              <a:ea typeface="ＭＳ Ｐゴシック" charset="0"/>
              <a:cs typeface="ＭＳ Ｐゴシック" charset="0"/>
            </a:endParaRPr>
          </a:p>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fld id="{7D435481-8DFB-C340-AC04-683F305E6A51}" type="slidenum">
              <a:rPr lang="en-US" sz="1200">
                <a:latin typeface="Times New Roman" charset="0"/>
              </a:rPr>
              <a:pPr/>
              <a:t>13</a:t>
            </a:fld>
            <a:endParaRPr lang="en-US" sz="1200">
              <a:latin typeface="Times New Roman" charset="0"/>
            </a:endParaRPr>
          </a:p>
        </p:txBody>
      </p:sp>
      <p:sp>
        <p:nvSpPr>
          <p:cNvPr id="135170" name="Rectangle 2"/>
          <p:cNvSpPr>
            <a:spLocks noGrp="1" noRot="1" noChangeAspect="1" noChangeArrowheads="1"/>
          </p:cNvSpPr>
          <p:nvPr>
            <p:ph type="sldImg"/>
          </p:nvPr>
        </p:nvSpPr>
        <p:spPr>
          <a:solidFill>
            <a:srgbClr val="FFFFFF"/>
          </a:solidFill>
          <a:ln/>
        </p:spPr>
      </p:sp>
      <p:sp>
        <p:nvSpPr>
          <p:cNvPr id="135171" name="Rectangle 3"/>
          <p:cNvSpPr>
            <a:spLocks noGrp="1" noChangeArrowheads="1"/>
          </p:cNvSpPr>
          <p:nvPr>
            <p:ph type="body" idx="1"/>
          </p:nvPr>
        </p:nvSpPr>
        <p:spPr>
          <a:xfrm>
            <a:off x="914400" y="4343400"/>
            <a:ext cx="5029200" cy="4114800"/>
          </a:xfrm>
          <a:solidFill>
            <a:srgbClr val="FFFFFF"/>
          </a:solid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fld id="{5096C377-CA41-D142-8EE4-84287510D6BA}" type="slidenum">
              <a:rPr lang="en-US" sz="1200">
                <a:latin typeface="Times New Roman" charset="0"/>
              </a:rPr>
              <a:pPr/>
              <a:t>14</a:t>
            </a:fld>
            <a:endParaRPr lang="en-US" sz="1200">
              <a:latin typeface="Times New Roman" charset="0"/>
            </a:endParaRPr>
          </a:p>
        </p:txBody>
      </p:sp>
      <p:sp>
        <p:nvSpPr>
          <p:cNvPr id="137218" name="Rectangle 2"/>
          <p:cNvSpPr>
            <a:spLocks noRot="1" noChangeArrowheads="1" noTextEdit="1"/>
          </p:cNvSpPr>
          <p:nvPr>
            <p:ph type="sldImg"/>
          </p:nvPr>
        </p:nvSpPr>
        <p:spPr>
          <a:ln/>
        </p:spPr>
      </p:sp>
      <p:sp>
        <p:nvSpPr>
          <p:cNvPr id="1372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ea typeface="ＭＳ Ｐゴシック" charset="0"/>
                <a:cs typeface="ＭＳ Ｐゴシック" charset="0"/>
              </a:rPr>
              <a:t>For the BLAST Animation Vacuoles, go to Animation and Video Files.</a:t>
            </a:r>
          </a:p>
          <a:p>
            <a:pPr eaLnBrk="1" hangingPunct="1"/>
            <a:endParaRPr lang="en-US">
              <a:latin typeface="Times New Roman" charset="0"/>
              <a:ea typeface="ＭＳ Ｐゴシック" charset="0"/>
              <a:cs typeface="ＭＳ Ｐゴシック" charset="0"/>
            </a:endParaRPr>
          </a:p>
          <a:p>
            <a:pPr eaLnBrk="1" hangingPunct="1"/>
            <a:r>
              <a:rPr lang="en-US" b="1">
                <a:latin typeface="Times New Roman" charset="0"/>
                <a:ea typeface="ＭＳ Ｐゴシック" charset="0"/>
                <a:cs typeface="ＭＳ Ｐゴシック" charset="0"/>
              </a:rPr>
              <a:t>Student Misconceptions and Concerns</a:t>
            </a:r>
          </a:p>
          <a:p>
            <a:pPr eaLnBrk="1" hangingPunct="1"/>
            <a:r>
              <a:rPr lang="en-US">
                <a:latin typeface="Times New Roman" charset="0"/>
                <a:ea typeface="ＭＳ Ｐゴシック" charset="0"/>
                <a:cs typeface="ＭＳ Ｐゴシック" charset="0"/>
              </a:rPr>
              <a:t>1. Students can have trouble relating many cell organelles to their diverse functions. They may not realize that Modules 4.6–4.13 introduce the primary organelles in the order that they function in the production and release of secretory proteins. Products and information generally move from the central nucleus to the rough ER, through the more peripherally located Golgi apparatus and the secretory vesicles, and finally to the outer plasma membrane. Emphasizing the flow from center to periphery in this process will help students to remember the function of individual organelles as they recall the steps of the sequence.</a:t>
            </a:r>
          </a:p>
          <a:p>
            <a:pPr eaLnBrk="1" hangingPunct="1"/>
            <a:r>
              <a:rPr lang="en-US">
                <a:latin typeface="Times New Roman" charset="0"/>
                <a:ea typeface="ＭＳ Ｐゴシック" charset="0"/>
                <a:cs typeface="ＭＳ Ｐゴシック" charset="0"/>
              </a:rPr>
              <a:t>2. Conceptually, some students seem to benefit from the well-developed cell-factory analogy developed in the text. The use of this analogy in lecture might help to anchor these relationships. As mentioned before, challenge students to find exceptions in the analogy, an exercise that promotes critical thinking.</a:t>
            </a:r>
          </a:p>
          <a:p>
            <a:pPr eaLnBrk="1" hangingPunct="1"/>
            <a:endParaRPr lang="en-US">
              <a:latin typeface="Times New Roman" charset="0"/>
              <a:ea typeface="ＭＳ Ｐゴシック" charset="0"/>
              <a:cs typeface="ＭＳ Ｐゴシック" charset="0"/>
            </a:endParaRPr>
          </a:p>
          <a:p>
            <a:pPr eaLnBrk="1" hangingPunct="1"/>
            <a:r>
              <a:rPr lang="en-US" b="1">
                <a:latin typeface="Times New Roman" charset="0"/>
                <a:ea typeface="ＭＳ Ｐゴシック" charset="0"/>
                <a:cs typeface="ＭＳ Ｐゴシック" charset="0"/>
              </a:rPr>
              <a:t>Teaching Tips</a:t>
            </a:r>
          </a:p>
          <a:p>
            <a:pPr eaLnBrk="1" hangingPunct="1"/>
            <a:r>
              <a:rPr lang="en-US">
                <a:latin typeface="Times New Roman" charset="0"/>
                <a:ea typeface="ＭＳ Ｐゴシック" charset="0"/>
                <a:cs typeface="ＭＳ Ｐゴシック" charset="0"/>
              </a:rPr>
              <a:t>1. Challenge your students to identify animal cell organelles other than mitochondria that are not involved in the synthesis of proteins. (Vacuoles and peroxisomes are not involved in protein synthesis).</a:t>
            </a:r>
            <a:endParaRPr lang="en-US" b="1">
              <a:latin typeface="Times New Roman" charset="0"/>
              <a:ea typeface="ＭＳ Ｐゴシック" charset="0"/>
              <a:cs typeface="ＭＳ Ｐゴシック" charset="0"/>
            </a:endParaRPr>
          </a:p>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fld id="{EB8DE3A7-5D6D-6B4A-A80A-CD1BF8BD62EF}" type="slidenum">
              <a:rPr lang="en-US" sz="1200">
                <a:latin typeface="Times New Roman" charset="0"/>
              </a:rPr>
              <a:pPr/>
              <a:t>15</a:t>
            </a:fld>
            <a:endParaRPr lang="en-US" sz="1200">
              <a:latin typeface="Times New Roman" charset="0"/>
            </a:endParaRPr>
          </a:p>
        </p:txBody>
      </p:sp>
      <p:sp>
        <p:nvSpPr>
          <p:cNvPr id="139266" name="Rectangle 2"/>
          <p:cNvSpPr>
            <a:spLocks noGrp="1" noRot="1" noChangeAspect="1" noChangeArrowheads="1"/>
          </p:cNvSpPr>
          <p:nvPr>
            <p:ph type="sldImg"/>
          </p:nvPr>
        </p:nvSpPr>
        <p:spPr>
          <a:solidFill>
            <a:srgbClr val="FFFFFF"/>
          </a:solidFill>
          <a:ln/>
        </p:spPr>
      </p:sp>
      <p:sp>
        <p:nvSpPr>
          <p:cNvPr id="139267" name="Rectangle 3"/>
          <p:cNvSpPr>
            <a:spLocks noGrp="1" noChangeArrowheads="1"/>
          </p:cNvSpPr>
          <p:nvPr>
            <p:ph type="body" idx="1"/>
          </p:nvPr>
        </p:nvSpPr>
        <p:spPr>
          <a:xfrm>
            <a:off x="914400" y="4343400"/>
            <a:ext cx="5029200" cy="4114800"/>
          </a:xfrm>
          <a:solidFill>
            <a:srgbClr val="FFFFFF"/>
          </a:solid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fld id="{C2B6C61F-7337-444E-A966-2302EDB9713A}" type="slidenum">
              <a:rPr lang="en-US" sz="1200">
                <a:latin typeface="Times New Roman" charset="0"/>
              </a:rPr>
              <a:pPr/>
              <a:t>16</a:t>
            </a:fld>
            <a:endParaRPr lang="en-US" sz="1200">
              <a:latin typeface="Times New Roman" charset="0"/>
            </a:endParaRPr>
          </a:p>
        </p:txBody>
      </p:sp>
      <p:sp>
        <p:nvSpPr>
          <p:cNvPr id="141314" name="Rectangle 2"/>
          <p:cNvSpPr>
            <a:spLocks noGrp="1" noRot="1" noChangeAspect="1" noChangeArrowheads="1"/>
          </p:cNvSpPr>
          <p:nvPr>
            <p:ph type="sldImg"/>
          </p:nvPr>
        </p:nvSpPr>
        <p:spPr>
          <a:solidFill>
            <a:srgbClr val="FFFFFF"/>
          </a:solidFill>
          <a:ln/>
        </p:spPr>
      </p:sp>
      <p:sp>
        <p:nvSpPr>
          <p:cNvPr id="141315" name="Rectangle 3"/>
          <p:cNvSpPr>
            <a:spLocks noGrp="1" noChangeArrowheads="1"/>
          </p:cNvSpPr>
          <p:nvPr>
            <p:ph type="body" idx="1"/>
          </p:nvPr>
        </p:nvSpPr>
        <p:spPr>
          <a:xfrm>
            <a:off x="914400" y="4343400"/>
            <a:ext cx="5029200" cy="4114800"/>
          </a:xfrm>
          <a:solidFill>
            <a:srgbClr val="FFFFFF"/>
          </a:solid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fld id="{77427B24-D254-BD4C-9972-988909EE505A}" type="slidenum">
              <a:rPr lang="en-US" sz="1200">
                <a:latin typeface="Times New Roman" charset="0"/>
              </a:rPr>
              <a:pPr/>
              <a:t>17</a:t>
            </a:fld>
            <a:endParaRPr lang="en-US" sz="1200">
              <a:latin typeface="Times New Roman" charset="0"/>
            </a:endParaRPr>
          </a:p>
        </p:txBody>
      </p:sp>
      <p:sp>
        <p:nvSpPr>
          <p:cNvPr id="143362" name="Rectangle 2"/>
          <p:cNvSpPr>
            <a:spLocks noRot="1" noChangeArrowheads="1" noTextEdit="1"/>
          </p:cNvSpPr>
          <p:nvPr>
            <p:ph type="sldImg"/>
          </p:nvPr>
        </p:nvSpPr>
        <p:spPr>
          <a:ln/>
        </p:spPr>
      </p:sp>
      <p:sp>
        <p:nvSpPr>
          <p:cNvPr id="143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ea typeface="ＭＳ Ｐゴシック" charset="0"/>
                <a:cs typeface="ＭＳ Ｐゴシック" charset="0"/>
              </a:rPr>
              <a:t>Figure 4.12A Central vacuole in a plant cell.</a:t>
            </a:r>
          </a:p>
          <a:p>
            <a:pPr eaLnBrk="1" hangingPunct="1"/>
            <a:r>
              <a:rPr lang="en-US">
                <a:latin typeface="Times New Roman" charset="0"/>
                <a:ea typeface="ＭＳ Ｐゴシック" charset="0"/>
                <a:cs typeface="ＭＳ Ｐゴシック" charset="0"/>
              </a:rPr>
              <a:t>Ask your students to identify organelles in animal cells that are not involved in the synthesis of proteins (other than mitochondria). (Vacuoles and peroxisomes are not involved in protein synthesis.)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fld id="{CDBE40F7-9DFB-E642-B6EA-9E883C29DCBE}" type="slidenum">
              <a:rPr lang="en-US" sz="1200">
                <a:latin typeface="Times New Roman" charset="0"/>
              </a:rPr>
              <a:pPr/>
              <a:t>19</a:t>
            </a:fld>
            <a:endParaRPr lang="en-US" sz="1200">
              <a:latin typeface="Times New Roman" charset="0"/>
            </a:endParaRPr>
          </a:p>
        </p:txBody>
      </p:sp>
      <p:sp>
        <p:nvSpPr>
          <p:cNvPr id="146434" name="Rectangle 2"/>
          <p:cNvSpPr>
            <a:spLocks noRot="1" noChangeArrowheads="1" noTextEdit="1"/>
          </p:cNvSpPr>
          <p:nvPr>
            <p:ph type="sldImg"/>
          </p:nvPr>
        </p:nvSpPr>
        <p:spPr>
          <a:ln/>
        </p:spPr>
      </p:sp>
      <p:sp>
        <p:nvSpPr>
          <p:cNvPr id="1464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ea typeface="ＭＳ Ｐゴシック" charset="0"/>
                <a:cs typeface="ＭＳ Ｐゴシック" charset="0"/>
              </a:rPr>
              <a:t>Figure 4.12B Contractile vacuoles in </a:t>
            </a:r>
            <a:r>
              <a:rPr lang="en-US" i="1">
                <a:latin typeface="Times New Roman" charset="0"/>
                <a:ea typeface="ＭＳ Ｐゴシック" charset="0"/>
                <a:cs typeface="ＭＳ Ｐゴシック" charset="0"/>
              </a:rPr>
              <a:t>Paramecium</a:t>
            </a:r>
            <a:r>
              <a:rPr lang="en-US">
                <a:latin typeface="Times New Roman" charset="0"/>
                <a:ea typeface="ＭＳ Ｐゴシック" charset="0"/>
                <a:cs typeface="ＭＳ Ｐゴシック" charset="0"/>
              </a:rPr>
              <a:t>, a single-celled organism.</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fld id="{5AFC2591-26B6-7E47-ABB7-0233DE13165E}" type="slidenum">
              <a:rPr lang="en-US" sz="1200">
                <a:latin typeface="Times New Roman" charset="0"/>
              </a:rPr>
              <a:pPr/>
              <a:t>20</a:t>
            </a:fld>
            <a:endParaRPr lang="en-US" sz="1200">
              <a:latin typeface="Times New Roman" charset="0"/>
            </a:endParaRPr>
          </a:p>
        </p:txBody>
      </p:sp>
      <p:sp>
        <p:nvSpPr>
          <p:cNvPr id="148482" name="Rectangle 2"/>
          <p:cNvSpPr>
            <a:spLocks noRot="1" noChangeArrowheads="1" noTextEdit="1"/>
          </p:cNvSpPr>
          <p:nvPr>
            <p:ph type="sldImg"/>
          </p:nvPr>
        </p:nvSpPr>
        <p:spPr>
          <a:ln/>
        </p:spPr>
      </p:sp>
      <p:sp>
        <p:nvSpPr>
          <p:cNvPr id="1484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ea typeface="ＭＳ Ｐゴシック" charset="0"/>
                <a:cs typeface="ＭＳ Ｐゴシック" charset="0"/>
              </a:rPr>
              <a:t>Although mitochondria and chloroplasts are enclosed by membranes, they are not part of the endomembrane system.</a:t>
            </a:r>
          </a:p>
          <a:p>
            <a:pPr eaLnBrk="1" hangingPunct="1"/>
            <a:endParaRPr lang="en-US">
              <a:latin typeface="Times New Roman" charset="0"/>
              <a:ea typeface="ＭＳ Ｐゴシック" charset="0"/>
              <a:cs typeface="ＭＳ Ｐゴシック" charset="0"/>
            </a:endParaRPr>
          </a:p>
          <a:p>
            <a:pPr eaLnBrk="1" hangingPunct="1"/>
            <a:r>
              <a:rPr lang="en-US" b="1">
                <a:latin typeface="Times New Roman" charset="0"/>
                <a:ea typeface="ＭＳ Ｐゴシック" charset="0"/>
                <a:cs typeface="ＭＳ Ｐゴシック" charset="0"/>
              </a:rPr>
              <a:t>Teaching Tips</a:t>
            </a:r>
          </a:p>
          <a:p>
            <a:pPr eaLnBrk="1" hangingPunct="1"/>
            <a:r>
              <a:rPr lang="en-US">
                <a:latin typeface="Times New Roman" charset="0"/>
                <a:ea typeface="ＭＳ Ｐゴシック" charset="0"/>
                <a:cs typeface="ＭＳ Ｐゴシック" charset="0"/>
              </a:rPr>
              <a:t>1. Some instructors have found that challenging students to come up with analogies for the many eukaryotic organelles is a highly effective teaching method. Students may wish to construct one inclusive analogy between a society or factory and a cell or construct separate analogies for each organelle. As with any analogy, it is important to list the similarities and exceptions.</a:t>
            </a:r>
          </a:p>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fld id="{AA51E997-B511-B748-A967-59E9872E116F}" type="slidenum">
              <a:rPr lang="en-US" sz="1200">
                <a:latin typeface="Times New Roman" charset="0"/>
              </a:rPr>
              <a:pPr/>
              <a:t>2</a:t>
            </a:fld>
            <a:endParaRPr lang="en-US" sz="1200">
              <a:latin typeface="Times New Roman" charset="0"/>
            </a:endParaRPr>
          </a:p>
        </p:txBody>
      </p:sp>
      <p:sp>
        <p:nvSpPr>
          <p:cNvPr id="112642" name="Rectangle 2"/>
          <p:cNvSpPr>
            <a:spLocks noGrp="1" noRot="1" noChangeAspect="1" noChangeArrowheads="1"/>
          </p:cNvSpPr>
          <p:nvPr>
            <p:ph type="sldImg"/>
          </p:nvPr>
        </p:nvSpPr>
        <p:spPr>
          <a:solidFill>
            <a:srgbClr val="FFFFFF"/>
          </a:solidFill>
          <a:ln/>
        </p:spPr>
      </p:sp>
      <p:sp>
        <p:nvSpPr>
          <p:cNvPr id="112643"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r>
              <a:rPr lang="en-US">
                <a:latin typeface="Times New Roman" charset="0"/>
                <a:ea typeface="ＭＳ Ｐゴシック" charset="0"/>
                <a:cs typeface="ＭＳ Ｐゴシック" charset="0"/>
              </a:rPr>
              <a:t>A lysosome is a membranous sac containing digestive enzymes</a:t>
            </a:r>
          </a:p>
          <a:p>
            <a:pPr lvl="1" eaLnBrk="1" hangingPunct="1">
              <a:buFontTx/>
              <a:buChar char="–"/>
            </a:pPr>
            <a:r>
              <a:rPr lang="en-US">
                <a:latin typeface="Times New Roman" charset="0"/>
                <a:ea typeface="ＭＳ Ｐゴシック" charset="0"/>
              </a:rPr>
              <a:t>The enzymes and membrane are produced by the ER and transferred to the Golgi apparatus for processing</a:t>
            </a:r>
          </a:p>
          <a:p>
            <a:pPr lvl="1" eaLnBrk="1" hangingPunct="1">
              <a:buFontTx/>
              <a:buChar char="–"/>
            </a:pPr>
            <a:r>
              <a:rPr lang="en-US">
                <a:latin typeface="Times New Roman" charset="0"/>
                <a:ea typeface="ＭＳ Ｐゴシック" charset="0"/>
              </a:rPr>
              <a:t>The membrane serves to safely isolate these potent enzymes from the rest of the cell</a:t>
            </a:r>
          </a:p>
          <a:p>
            <a:endParaRPr lang="en-US">
              <a:latin typeface="Times New Roman" charset="0"/>
              <a:ea typeface="ＭＳ Ｐゴシック" charset="0"/>
              <a:cs typeface="ＭＳ Ｐゴシック" charset="0"/>
            </a:endParaRPr>
          </a:p>
          <a:p>
            <a:pPr eaLnBrk="1" hangingPunct="1"/>
            <a:r>
              <a:rPr lang="en-US">
                <a:latin typeface="Times New Roman" charset="0"/>
                <a:ea typeface="ＭＳ Ｐゴシック" charset="0"/>
                <a:cs typeface="ＭＳ Ｐゴシック" charset="0"/>
              </a:rPr>
              <a:t>One of the several functions of lysosomes is to remove or recycle damaged parts of a cell</a:t>
            </a:r>
          </a:p>
          <a:p>
            <a:pPr lvl="1" eaLnBrk="1" hangingPunct="1">
              <a:buFontTx/>
              <a:buChar char="–"/>
            </a:pPr>
            <a:r>
              <a:rPr lang="en-US">
                <a:latin typeface="Times New Roman" charset="0"/>
                <a:ea typeface="ＭＳ Ｐゴシック" charset="0"/>
              </a:rPr>
              <a:t>The damaged organelle is first enclosed in a membrane vesicle</a:t>
            </a:r>
          </a:p>
          <a:p>
            <a:pPr lvl="1" eaLnBrk="1" hangingPunct="1">
              <a:buFontTx/>
              <a:buChar char="–"/>
            </a:pPr>
            <a:r>
              <a:rPr lang="en-US">
                <a:latin typeface="Times New Roman" charset="0"/>
                <a:ea typeface="ＭＳ Ｐゴシック" charset="0"/>
              </a:rPr>
              <a:t>Then a lysosome fuses with the vesicle, dismantling its contents and breaking down the damaged organelle</a:t>
            </a:r>
          </a:p>
          <a:p>
            <a:r>
              <a:rPr lang="en-US">
                <a:latin typeface="Times New Roman" charset="0"/>
                <a:ea typeface="ＭＳ Ｐゴシック" charset="0"/>
                <a:cs typeface="ＭＳ Ｐゴシック" charset="0"/>
              </a:rPr>
              <a:t>Video: Lysosome formation</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fld id="{40BABF80-4CFB-A645-AC0B-B4B58853BAB1}" type="slidenum">
              <a:rPr lang="en-US" sz="1200">
                <a:latin typeface="Times New Roman" charset="0"/>
              </a:rPr>
              <a:pPr/>
              <a:t>21</a:t>
            </a:fld>
            <a:endParaRPr lang="en-US" sz="1200">
              <a:latin typeface="Times New Roman" charset="0"/>
            </a:endParaRPr>
          </a:p>
        </p:txBody>
      </p:sp>
      <p:sp>
        <p:nvSpPr>
          <p:cNvPr id="150530" name="Rectangle 2"/>
          <p:cNvSpPr>
            <a:spLocks noGrp="1" noRot="1" noChangeAspect="1" noChangeArrowheads="1"/>
          </p:cNvSpPr>
          <p:nvPr>
            <p:ph type="sldImg"/>
          </p:nvPr>
        </p:nvSpPr>
        <p:spPr>
          <a:solidFill>
            <a:srgbClr val="FFFFFF"/>
          </a:solidFill>
          <a:ln/>
        </p:spPr>
      </p:sp>
      <p:sp>
        <p:nvSpPr>
          <p:cNvPr id="150531" name="Rectangle 3"/>
          <p:cNvSpPr>
            <a:spLocks noGrp="1" noChangeArrowheads="1"/>
          </p:cNvSpPr>
          <p:nvPr>
            <p:ph type="body" idx="1"/>
          </p:nvPr>
        </p:nvSpPr>
        <p:spPr>
          <a:xfrm>
            <a:off x="914400" y="4343400"/>
            <a:ext cx="5029200" cy="4114800"/>
          </a:xfrm>
          <a:solidFill>
            <a:srgbClr val="FFFFFF"/>
          </a:solid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fld id="{848B8FB8-68B2-414F-81A5-8A76D4AAB0DD}" type="slidenum">
              <a:rPr lang="en-US" sz="1200">
                <a:latin typeface="Times New Roman" charset="0"/>
              </a:rPr>
              <a:pPr/>
              <a:t>22</a:t>
            </a:fld>
            <a:endParaRPr lang="en-US" sz="1200">
              <a:latin typeface="Times New Roman" charset="0"/>
            </a:endParaRPr>
          </a:p>
        </p:txBody>
      </p:sp>
      <p:sp>
        <p:nvSpPr>
          <p:cNvPr id="152578" name="Rectangle 2"/>
          <p:cNvSpPr>
            <a:spLocks noGrp="1" noRot="1" noChangeAspect="1" noChangeArrowheads="1"/>
          </p:cNvSpPr>
          <p:nvPr>
            <p:ph type="sldImg"/>
          </p:nvPr>
        </p:nvSpPr>
        <p:spPr>
          <a:solidFill>
            <a:srgbClr val="FFFFFF"/>
          </a:solidFill>
          <a:ln/>
        </p:spPr>
      </p:sp>
      <p:sp>
        <p:nvSpPr>
          <p:cNvPr id="152579" name="Rectangle 3"/>
          <p:cNvSpPr>
            <a:spLocks noGrp="1" noChangeArrowheads="1"/>
          </p:cNvSpPr>
          <p:nvPr>
            <p:ph type="body" idx="1"/>
          </p:nvPr>
        </p:nvSpPr>
        <p:spPr>
          <a:xfrm>
            <a:off x="914400" y="4343400"/>
            <a:ext cx="5029200" cy="4114800"/>
          </a:xfrm>
          <a:solidFill>
            <a:srgbClr val="FFFFFF"/>
          </a:solid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fld id="{DBB5C34F-72F3-4048-9815-C63933753D0B}" type="slidenum">
              <a:rPr lang="en-US" sz="1200">
                <a:latin typeface="Times New Roman" charset="0"/>
              </a:rPr>
              <a:pPr/>
              <a:t>23</a:t>
            </a:fld>
            <a:endParaRPr lang="en-US" sz="1200">
              <a:latin typeface="Times New Roman" charset="0"/>
            </a:endParaRPr>
          </a:p>
        </p:txBody>
      </p:sp>
      <p:sp>
        <p:nvSpPr>
          <p:cNvPr id="154626" name="Rectangle 2"/>
          <p:cNvSpPr>
            <a:spLocks noGrp="1" noRot="1" noChangeAspect="1" noChangeArrowheads="1"/>
          </p:cNvSpPr>
          <p:nvPr>
            <p:ph type="sldImg"/>
          </p:nvPr>
        </p:nvSpPr>
        <p:spPr>
          <a:solidFill>
            <a:srgbClr val="FFFFFF"/>
          </a:solidFill>
          <a:ln/>
        </p:spPr>
      </p:sp>
      <p:sp>
        <p:nvSpPr>
          <p:cNvPr id="154627" name="Rectangle 3"/>
          <p:cNvSpPr>
            <a:spLocks noGrp="1" noChangeArrowheads="1"/>
          </p:cNvSpPr>
          <p:nvPr>
            <p:ph type="body" idx="1"/>
          </p:nvPr>
        </p:nvSpPr>
        <p:spPr>
          <a:xfrm>
            <a:off x="914400" y="4343400"/>
            <a:ext cx="5029200" cy="4114800"/>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ea typeface="ＭＳ Ｐゴシック" charset="0"/>
                <a:cs typeface="ＭＳ Ｐゴシック" charset="0"/>
              </a:rPr>
              <a:t>Cellular respiration is accomplished in the </a:t>
            </a:r>
            <a:r>
              <a:rPr lang="en-US" b="1">
                <a:latin typeface="Times New Roman" charset="0"/>
                <a:ea typeface="ＭＳ Ｐゴシック" charset="0"/>
                <a:cs typeface="ＭＳ Ｐゴシック" charset="0"/>
              </a:rPr>
              <a:t>mitochondria</a:t>
            </a:r>
            <a:r>
              <a:rPr lang="en-US">
                <a:latin typeface="Times New Roman" charset="0"/>
                <a:ea typeface="ＭＳ Ｐゴシック" charset="0"/>
                <a:cs typeface="ＭＳ Ｐゴシック" charset="0"/>
              </a:rPr>
              <a:t> of eukaryotic cells</a:t>
            </a:r>
          </a:p>
          <a:p>
            <a:pPr lvl="1" eaLnBrk="1" hangingPunct="1">
              <a:buFontTx/>
              <a:buChar char="–"/>
            </a:pPr>
            <a:r>
              <a:rPr lang="en-US">
                <a:latin typeface="Times New Roman" charset="0"/>
                <a:ea typeface="ＭＳ Ｐゴシック" charset="0"/>
              </a:rPr>
              <a:t>Cellular respiration involves conversion of chemical energy in foods to chemical energy in ATP (adenosine triphosphate)</a:t>
            </a:r>
          </a:p>
          <a:p>
            <a:pPr lvl="1" eaLnBrk="1" hangingPunct="1">
              <a:buFontTx/>
              <a:buChar char="–"/>
            </a:pPr>
            <a:r>
              <a:rPr lang="en-US">
                <a:latin typeface="Times New Roman" charset="0"/>
                <a:ea typeface="ＭＳ Ｐゴシック" charset="0"/>
              </a:rPr>
              <a:t>Mitochondria have two internal compartments</a:t>
            </a:r>
          </a:p>
          <a:p>
            <a:pPr lvl="2" eaLnBrk="1" hangingPunct="1">
              <a:buFontTx/>
              <a:buChar char="–"/>
            </a:pPr>
            <a:r>
              <a:rPr lang="en-US">
                <a:latin typeface="Times New Roman" charset="0"/>
                <a:ea typeface="ＭＳ Ｐゴシック" charset="0"/>
              </a:rPr>
              <a:t>The </a:t>
            </a:r>
            <a:r>
              <a:rPr lang="en-US" b="1">
                <a:latin typeface="Times New Roman" charset="0"/>
                <a:ea typeface="ＭＳ Ｐゴシック" charset="0"/>
              </a:rPr>
              <a:t>intermembrane space</a:t>
            </a:r>
            <a:r>
              <a:rPr lang="en-US">
                <a:latin typeface="Times New Roman" charset="0"/>
                <a:ea typeface="ＭＳ Ｐゴシック" charset="0"/>
              </a:rPr>
              <a:t>, which encloses the </a:t>
            </a:r>
            <a:r>
              <a:rPr lang="en-US" b="1">
                <a:latin typeface="Times New Roman" charset="0"/>
                <a:ea typeface="ＭＳ Ｐゴシック" charset="0"/>
              </a:rPr>
              <a:t>mitochondrial matrix</a:t>
            </a:r>
            <a:r>
              <a:rPr lang="en-US">
                <a:latin typeface="Times New Roman" charset="0"/>
                <a:ea typeface="ＭＳ Ｐゴシック" charset="0"/>
              </a:rPr>
              <a:t> where materials necessary for ATP generation are found</a:t>
            </a:r>
          </a:p>
          <a:p>
            <a:pPr lvl="2" eaLnBrk="1" hangingPunct="1">
              <a:buFontTx/>
              <a:buChar char="–"/>
            </a:pPr>
            <a:endParaRPr lang="en-US">
              <a:latin typeface="Times New Roman" charset="0"/>
              <a:ea typeface="ＭＳ Ｐゴシック" charset="0"/>
            </a:endParaRPr>
          </a:p>
          <a:p>
            <a:pPr eaLnBrk="1" hangingPunct="1"/>
            <a:r>
              <a:rPr lang="en-US">
                <a:latin typeface="Times New Roman" charset="0"/>
                <a:ea typeface="ＭＳ Ｐゴシック" charset="0"/>
                <a:cs typeface="ＭＳ Ｐゴシック" charset="0"/>
              </a:rPr>
              <a:t>A cell may have thousands of mitochondria.</a:t>
            </a:r>
          </a:p>
          <a:p>
            <a:pPr eaLnBrk="1" hangingPunct="1"/>
            <a:endParaRPr lang="en-US">
              <a:latin typeface="Times New Roman" charset="0"/>
              <a:ea typeface="ＭＳ Ｐゴシック" charset="0"/>
              <a:cs typeface="ＭＳ Ｐゴシック" charset="0"/>
            </a:endParaRPr>
          </a:p>
          <a:p>
            <a:pPr eaLnBrk="1" hangingPunct="1"/>
            <a:r>
              <a:rPr lang="en-US">
                <a:latin typeface="Times New Roman" charset="0"/>
                <a:ea typeface="ＭＳ Ｐゴシック" charset="0"/>
                <a:cs typeface="ＭＳ Ｐゴシック" charset="0"/>
              </a:rPr>
              <a:t>For the BLAST Animation Mitochondria, go to Animation and Video Files.</a:t>
            </a:r>
          </a:p>
          <a:p>
            <a:pPr eaLnBrk="1" hangingPunct="1"/>
            <a:endParaRPr lang="en-US">
              <a:latin typeface="Times New Roman" charset="0"/>
              <a:ea typeface="ＭＳ Ｐゴシック" charset="0"/>
              <a:cs typeface="ＭＳ Ｐゴシック" charset="0"/>
            </a:endParaRPr>
          </a:p>
          <a:p>
            <a:pPr eaLnBrk="1" hangingPunct="1"/>
            <a:r>
              <a:rPr lang="en-US" b="1">
                <a:latin typeface="Times New Roman" charset="0"/>
                <a:ea typeface="ＭＳ Ｐゴシック" charset="0"/>
                <a:cs typeface="ＭＳ Ｐゴシック" charset="0"/>
              </a:rPr>
              <a:t>Student Misconceptions and Concerns</a:t>
            </a:r>
          </a:p>
          <a:p>
            <a:pPr eaLnBrk="1" hangingPunct="1"/>
            <a:r>
              <a:rPr lang="en-US">
                <a:latin typeface="Times New Roman" charset="0"/>
                <a:ea typeface="ＭＳ Ｐゴシック" charset="0"/>
                <a:cs typeface="ＭＳ Ｐゴシック" charset="0"/>
              </a:rPr>
              <a:t>1. Students often mistakenly think that chloroplasts are a substitute for mitochondria in plant cells. They might think that cells either have mitochondria or they have chloroplasts. You might challenge this thinking by asking how plant cells generate ATP at night.</a:t>
            </a:r>
          </a:p>
          <a:p>
            <a:pPr eaLnBrk="1" hangingPunct="1"/>
            <a:endParaRPr lang="en-US">
              <a:latin typeface="Times New Roman" charset="0"/>
              <a:ea typeface="ＭＳ Ｐゴシック" charset="0"/>
              <a:cs typeface="ＭＳ Ｐゴシック" charset="0"/>
            </a:endParaRPr>
          </a:p>
          <a:p>
            <a:pPr eaLnBrk="1" hangingPunct="1"/>
            <a:r>
              <a:rPr lang="en-US" b="1">
                <a:latin typeface="Times New Roman" charset="0"/>
                <a:ea typeface="ＭＳ Ｐゴシック" charset="0"/>
                <a:cs typeface="ＭＳ Ｐゴシック" charset="0"/>
              </a:rPr>
              <a:t>Teaching Tips</a:t>
            </a:r>
            <a:endParaRPr lang="en-US">
              <a:latin typeface="Times New Roman" charset="0"/>
              <a:ea typeface="ＭＳ Ｐゴシック" charset="0"/>
              <a:cs typeface="ＭＳ Ｐゴシック" charset="0"/>
            </a:endParaRPr>
          </a:p>
          <a:p>
            <a:pPr eaLnBrk="1" hangingPunct="1"/>
            <a:r>
              <a:rPr lang="en-US">
                <a:latin typeface="Times New Roman" charset="0"/>
                <a:ea typeface="ＭＳ Ｐゴシック" charset="0"/>
                <a:cs typeface="ＭＳ Ｐゴシック" charset="0"/>
              </a:rPr>
              <a:t>1. ATP functions in cells much like money functions in modern societies. Each holds value that can be generated in one place and spent in another. This analogy has been very helpful for many students.</a:t>
            </a:r>
          </a:p>
          <a:p>
            <a:pPr eaLnBrk="1" hangingPunct="1"/>
            <a:r>
              <a:rPr lang="en-US">
                <a:latin typeface="Times New Roman" charset="0"/>
                <a:ea typeface="ＭＳ Ｐゴシック" charset="0"/>
                <a:cs typeface="ＭＳ Ｐゴシック" charset="0"/>
              </a:rPr>
              <a:t>2. Mitochondria and chloroplasts are each wrapped by multiple membranes. In both organelles, the innermost membranes are the sites of greatest molecular activity and the outer membranes have fewer significant functions. These outer membranes best correspond to the plasma membrane of the eukaryotic cells that originally wrapped the free-living prokaryotes during endocytosis.</a:t>
            </a:r>
          </a:p>
          <a:p>
            <a:endParaRPr lang="en-US">
              <a:latin typeface="Times New Roman" charset="0"/>
              <a:ea typeface="ＭＳ Ｐゴシック" charset="0"/>
              <a:cs typeface="ＭＳ Ｐゴシック" charset="0"/>
            </a:endParaRPr>
          </a:p>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fld id="{BB755765-7C1C-E547-968D-02A2D0577EC6}" type="slidenum">
              <a:rPr lang="en-US" sz="1200">
                <a:latin typeface="Times New Roman" charset="0"/>
              </a:rPr>
              <a:pPr/>
              <a:t>24</a:t>
            </a:fld>
            <a:endParaRPr lang="en-US" sz="1200">
              <a:latin typeface="Times New Roman" charset="0"/>
            </a:endParaRPr>
          </a:p>
        </p:txBody>
      </p:sp>
      <p:sp>
        <p:nvSpPr>
          <p:cNvPr id="156674" name="Rectangle 2"/>
          <p:cNvSpPr>
            <a:spLocks noGrp="1" noRot="1" noChangeAspect="1" noChangeArrowheads="1"/>
          </p:cNvSpPr>
          <p:nvPr>
            <p:ph type="sldImg"/>
          </p:nvPr>
        </p:nvSpPr>
        <p:spPr>
          <a:solidFill>
            <a:srgbClr val="FFFFFF"/>
          </a:solidFill>
          <a:ln/>
        </p:spPr>
      </p:sp>
      <p:sp>
        <p:nvSpPr>
          <p:cNvPr id="156675" name="Rectangle 3"/>
          <p:cNvSpPr>
            <a:spLocks noGrp="1" noChangeArrowheads="1"/>
          </p:cNvSpPr>
          <p:nvPr>
            <p:ph type="body" idx="1"/>
          </p:nvPr>
        </p:nvSpPr>
        <p:spPr>
          <a:xfrm>
            <a:off x="914400" y="4343400"/>
            <a:ext cx="5029200" cy="4114800"/>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buFontTx/>
              <a:buChar char="–"/>
            </a:pPr>
            <a:r>
              <a:rPr lang="en-US">
                <a:latin typeface="Times New Roman" charset="0"/>
                <a:ea typeface="ＭＳ Ｐゴシック" charset="0"/>
              </a:rPr>
              <a:t>Mitochondria have two internal compartments</a:t>
            </a:r>
          </a:p>
          <a:p>
            <a:pPr lvl="2" eaLnBrk="1" hangingPunct="1">
              <a:buFontTx/>
              <a:buChar char="–"/>
            </a:pPr>
            <a:r>
              <a:rPr lang="en-US">
                <a:latin typeface="Times New Roman" charset="0"/>
                <a:ea typeface="ＭＳ Ｐゴシック" charset="0"/>
              </a:rPr>
              <a:t>The </a:t>
            </a:r>
            <a:r>
              <a:rPr lang="en-US" b="1">
                <a:latin typeface="Times New Roman" charset="0"/>
                <a:ea typeface="ＭＳ Ｐゴシック" charset="0"/>
              </a:rPr>
              <a:t>intermembrane space</a:t>
            </a:r>
            <a:r>
              <a:rPr lang="en-US">
                <a:latin typeface="Times New Roman" charset="0"/>
                <a:ea typeface="ＭＳ Ｐゴシック" charset="0"/>
              </a:rPr>
              <a:t>, which encloses the </a:t>
            </a:r>
            <a:r>
              <a:rPr lang="en-US" b="1">
                <a:latin typeface="Times New Roman" charset="0"/>
                <a:ea typeface="ＭＳ Ｐゴシック" charset="0"/>
              </a:rPr>
              <a:t>mitochondrial matrix</a:t>
            </a:r>
            <a:r>
              <a:rPr lang="en-US">
                <a:latin typeface="Times New Roman" charset="0"/>
                <a:ea typeface="ＭＳ Ｐゴシック" charset="0"/>
              </a:rPr>
              <a:t> where materials necessary for ATP generation are found</a:t>
            </a:r>
          </a:p>
          <a:p>
            <a:pPr lvl="2" eaLnBrk="1" hangingPunct="1">
              <a:buFontTx/>
              <a:buChar char="–"/>
            </a:pPr>
            <a:endParaRPr lang="en-US">
              <a:latin typeface="Times New Roman" charset="0"/>
              <a:ea typeface="ＭＳ Ｐゴシック" charset="0"/>
            </a:endParaRPr>
          </a:p>
          <a:p>
            <a:pPr eaLnBrk="1" hangingPunct="1"/>
            <a:r>
              <a:rPr lang="en-US">
                <a:latin typeface="Times New Roman" charset="0"/>
                <a:ea typeface="ＭＳ Ｐゴシック" charset="0"/>
                <a:cs typeface="ＭＳ Ｐゴシック" charset="0"/>
              </a:rPr>
              <a:t>A cell may have thousands of mitochondria.</a:t>
            </a:r>
          </a:p>
          <a:p>
            <a:pPr eaLnBrk="1" hangingPunct="1"/>
            <a:endParaRPr lang="en-US">
              <a:latin typeface="Times New Roman" charset="0"/>
              <a:ea typeface="ＭＳ Ｐゴシック" charset="0"/>
              <a:cs typeface="ＭＳ Ｐゴシック" charset="0"/>
            </a:endParaRPr>
          </a:p>
          <a:p>
            <a:pPr eaLnBrk="1" hangingPunct="1"/>
            <a:r>
              <a:rPr lang="en-US">
                <a:latin typeface="Times New Roman" charset="0"/>
                <a:ea typeface="ＭＳ Ｐゴシック" charset="0"/>
                <a:cs typeface="ＭＳ Ｐゴシック" charset="0"/>
              </a:rPr>
              <a:t>For the BLAST Animation Mitochondria, go to Animation and Video Files.</a:t>
            </a:r>
          </a:p>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fld id="{1CBFD52B-32CE-F44F-9DD7-E978B87C2FE1}" type="slidenum">
              <a:rPr lang="en-US" sz="1200">
                <a:latin typeface="Times New Roman" charset="0"/>
              </a:rPr>
              <a:pPr/>
              <a:t>25</a:t>
            </a:fld>
            <a:endParaRPr lang="en-US" sz="1200">
              <a:latin typeface="Times New Roman" charset="0"/>
            </a:endParaRPr>
          </a:p>
        </p:txBody>
      </p:sp>
      <p:sp>
        <p:nvSpPr>
          <p:cNvPr id="158722" name="Rectangle 2"/>
          <p:cNvSpPr>
            <a:spLocks noGrp="1" noRot="1" noChangeAspect="1" noChangeArrowheads="1"/>
          </p:cNvSpPr>
          <p:nvPr>
            <p:ph type="sldImg"/>
          </p:nvPr>
        </p:nvSpPr>
        <p:spPr>
          <a:solidFill>
            <a:srgbClr val="FFFFFF"/>
          </a:solidFill>
          <a:ln/>
        </p:spPr>
      </p:sp>
      <p:sp>
        <p:nvSpPr>
          <p:cNvPr id="158723" name="Rectangle 3"/>
          <p:cNvSpPr>
            <a:spLocks noGrp="1" noChangeArrowheads="1"/>
          </p:cNvSpPr>
          <p:nvPr>
            <p:ph type="body" idx="1"/>
          </p:nvPr>
        </p:nvSpPr>
        <p:spPr>
          <a:xfrm>
            <a:off x="914400" y="4343400"/>
            <a:ext cx="5029200" cy="4114800"/>
          </a:xfrm>
          <a:solidFill>
            <a:srgbClr val="FFFFFF"/>
          </a:solid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fld id="{9C18D0A7-84E9-4C4A-B0B3-DC492B4B9EA6}" type="slidenum">
              <a:rPr lang="en-US" sz="1200">
                <a:latin typeface="Times New Roman" charset="0"/>
              </a:rPr>
              <a:pPr/>
              <a:t>3</a:t>
            </a:fld>
            <a:endParaRPr lang="en-US" sz="1200">
              <a:latin typeface="Times New Roman" charset="0"/>
            </a:endParaRPr>
          </a:p>
        </p:txBody>
      </p:sp>
      <p:sp>
        <p:nvSpPr>
          <p:cNvPr id="114690" name="Rectangle 1026"/>
          <p:cNvSpPr>
            <a:spLocks noGrp="1" noRot="1" noChangeAspect="1" noChangeArrowheads="1"/>
          </p:cNvSpPr>
          <p:nvPr>
            <p:ph type="sldImg"/>
          </p:nvPr>
        </p:nvSpPr>
        <p:spPr>
          <a:solidFill>
            <a:srgbClr val="FFFFFF"/>
          </a:solidFill>
          <a:ln/>
        </p:spPr>
      </p:sp>
      <p:sp>
        <p:nvSpPr>
          <p:cNvPr id="114691" name="Rectangle 1027"/>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fld id="{FF3ED5C9-A68D-6142-B8C4-67BD22BF1212}" type="slidenum">
              <a:rPr lang="en-US" sz="1200">
                <a:latin typeface="Times New Roman" charset="0"/>
              </a:rPr>
              <a:pPr/>
              <a:t>4</a:t>
            </a:fld>
            <a:endParaRPr lang="en-US" sz="1200">
              <a:latin typeface="Times New Roman" charset="0"/>
            </a:endParaRPr>
          </a:p>
        </p:txBody>
      </p:sp>
      <p:sp>
        <p:nvSpPr>
          <p:cNvPr id="116738" name="Rectangle 2"/>
          <p:cNvSpPr>
            <a:spLocks noGrp="1" noRot="1" noChangeAspect="1" noChangeArrowheads="1"/>
          </p:cNvSpPr>
          <p:nvPr>
            <p:ph type="sldImg"/>
          </p:nvPr>
        </p:nvSpPr>
        <p:spPr>
          <a:solidFill>
            <a:srgbClr val="FFFFFF"/>
          </a:solidFill>
          <a:ln/>
        </p:spPr>
      </p:sp>
      <p:sp>
        <p:nvSpPr>
          <p:cNvPr id="116739"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fld id="{6D4BE89A-8FA8-2447-809C-D09EA05D6F91}" type="slidenum">
              <a:rPr lang="en-US" sz="1200">
                <a:latin typeface="Times New Roman" charset="0"/>
              </a:rPr>
              <a:pPr/>
              <a:t>5</a:t>
            </a:fld>
            <a:endParaRPr lang="en-US" sz="1200">
              <a:latin typeface="Times New Roman" charset="0"/>
            </a:endParaRPr>
          </a:p>
        </p:txBody>
      </p:sp>
      <p:sp>
        <p:nvSpPr>
          <p:cNvPr id="118786" name="Rectangle 2"/>
          <p:cNvSpPr>
            <a:spLocks noRot="1" noChangeArrowheads="1" noTextEdit="1"/>
          </p:cNvSpPr>
          <p:nvPr>
            <p:ph type="sldImg"/>
          </p:nvPr>
        </p:nvSpPr>
        <p:spPr>
          <a:ln/>
        </p:spPr>
      </p:sp>
      <p:sp>
        <p:nvSpPr>
          <p:cNvPr id="1187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ea typeface="ＭＳ Ｐゴシック" charset="0"/>
                <a:cs typeface="ＭＳ Ｐゴシック" charset="0"/>
              </a:rPr>
              <a:t>Figure 4.11A Lysosome fusing with a food vacuole and digesting food.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fld id="{A6E7B7F7-62F1-CD40-B610-8FA90D965D88}" type="slidenum">
              <a:rPr lang="en-US" sz="1200">
                <a:latin typeface="Times New Roman" charset="0"/>
              </a:rPr>
              <a:pPr/>
              <a:t>6</a:t>
            </a:fld>
            <a:endParaRPr lang="en-US" sz="1200">
              <a:latin typeface="Times New Roman" charset="0"/>
            </a:endParaRPr>
          </a:p>
        </p:txBody>
      </p:sp>
      <p:sp>
        <p:nvSpPr>
          <p:cNvPr id="120834" name="Rectangle 2"/>
          <p:cNvSpPr>
            <a:spLocks noRot="1" noChangeArrowheads="1" noTextEdit="1"/>
          </p:cNvSpPr>
          <p:nvPr>
            <p:ph type="sldImg"/>
          </p:nvPr>
        </p:nvSpPr>
        <p:spPr>
          <a:ln/>
        </p:spPr>
      </p:sp>
      <p:sp>
        <p:nvSpPr>
          <p:cNvPr id="1208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ea typeface="ＭＳ Ｐゴシック" charset="0"/>
                <a:cs typeface="ＭＳ Ｐゴシック" charset="0"/>
              </a:rPr>
              <a:t>Figure 4.11B Lysosome fusing with vesicle containing damaged organelle and digesting and recycling its contents.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fld id="{B6091F87-4B73-9845-9C4D-10D86A130506}" type="slidenum">
              <a:rPr lang="en-US" sz="1200">
                <a:latin typeface="Times New Roman" charset="0"/>
              </a:rPr>
              <a:pPr/>
              <a:t>7</a:t>
            </a:fld>
            <a:endParaRPr lang="en-US" sz="1200">
              <a:latin typeface="Times New Roman" charset="0"/>
            </a:endParaRPr>
          </a:p>
        </p:txBody>
      </p:sp>
      <p:sp>
        <p:nvSpPr>
          <p:cNvPr id="122882" name="Rectangle 2"/>
          <p:cNvSpPr>
            <a:spLocks noGrp="1" noRot="1" noChangeAspect="1" noChangeArrowheads="1"/>
          </p:cNvSpPr>
          <p:nvPr>
            <p:ph type="sldImg"/>
          </p:nvPr>
        </p:nvSpPr>
        <p:spPr>
          <a:solidFill>
            <a:srgbClr val="FFFFFF"/>
          </a:solidFill>
          <a:ln/>
        </p:spPr>
      </p:sp>
      <p:sp>
        <p:nvSpPr>
          <p:cNvPr id="122883" name="Rectangle 3"/>
          <p:cNvSpPr>
            <a:spLocks noGrp="1" noChangeArrowheads="1"/>
          </p:cNvSpPr>
          <p:nvPr>
            <p:ph type="body" idx="1"/>
          </p:nvPr>
        </p:nvSpPr>
        <p:spPr>
          <a:xfrm>
            <a:off x="914400" y="4343400"/>
            <a:ext cx="5029200" cy="4114800"/>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marL="166688" indent="-166688">
              <a:buFont typeface="Wingdings" charset="0"/>
              <a:buChar char="§"/>
            </a:pPr>
            <a:r>
              <a:rPr lang="en-US">
                <a:latin typeface="Times New Roman" charset="0"/>
                <a:ea typeface="ＭＳ Ｐゴシック" charset="0"/>
                <a:cs typeface="ＭＳ Ｐゴシック" charset="0"/>
              </a:rPr>
              <a:t>lysosomes create a space where cell can digest macromolecules safely</a:t>
            </a:r>
          </a:p>
          <a:p>
            <a:pPr marL="577850" lvl="1" indent="-184150"/>
            <a:r>
              <a:rPr lang="en-US">
                <a:latin typeface="Times New Roman" charset="0"/>
                <a:ea typeface="ＭＳ Ｐゴシック" charset="0"/>
              </a:rPr>
              <a:t>rupturing a few lysosomes has little impact on a cell (pH of cytosol affects functionality of the lysosomal enzymes), but massive leakage from lysosomes can destroy cell</a:t>
            </a:r>
          </a:p>
          <a:p>
            <a:pPr marL="166688" indent="-166688">
              <a:buFont typeface="Wingdings" charset="0"/>
              <a:buChar char="§"/>
            </a:pPr>
            <a:r>
              <a:rPr lang="en-US">
                <a:solidFill>
                  <a:schemeClr val="tx2"/>
                </a:solidFill>
                <a:latin typeface="Times New Roman" charset="0"/>
                <a:ea typeface="ＭＳ Ｐゴシック" charset="0"/>
                <a:cs typeface="ＭＳ Ｐゴシック" charset="0"/>
              </a:rPr>
              <a:t>why evolve digestive enzymes which function at pH so different from cytosol?</a:t>
            </a:r>
          </a:p>
          <a:p>
            <a:pPr marL="577850" lvl="1" indent="-184150"/>
            <a:r>
              <a:rPr lang="en-US">
                <a:solidFill>
                  <a:schemeClr val="tx2"/>
                </a:solidFill>
                <a:latin typeface="Times New Roman" charset="0"/>
                <a:ea typeface="ＭＳ Ｐゴシック" charset="0"/>
              </a:rPr>
              <a:t>digestive enzymes won</a:t>
            </a:r>
            <a:r>
              <a:rPr lang="ja-JP" altLang="en-US">
                <a:solidFill>
                  <a:schemeClr val="tx2"/>
                </a:solidFill>
                <a:latin typeface="Times New Roman" charset="0"/>
                <a:ea typeface="ＭＳ Ｐゴシック" charset="0"/>
              </a:rPr>
              <a:t>’</a:t>
            </a:r>
            <a:r>
              <a:rPr lang="en-US" altLang="ja-JP">
                <a:solidFill>
                  <a:schemeClr val="tx2"/>
                </a:solidFill>
                <a:latin typeface="Times New Roman" charset="0"/>
                <a:ea typeface="ＭＳ Ｐゴシック" charset="0"/>
              </a:rPr>
              <a:t>t function well if leak into cytosol = most times don</a:t>
            </a:r>
            <a:r>
              <a:rPr lang="ja-JP" altLang="en-US">
                <a:solidFill>
                  <a:schemeClr val="tx2"/>
                </a:solidFill>
                <a:latin typeface="Times New Roman" charset="0"/>
                <a:ea typeface="ＭＳ Ｐゴシック" charset="0"/>
              </a:rPr>
              <a:t>’</a:t>
            </a:r>
            <a:r>
              <a:rPr lang="en-US" altLang="ja-JP">
                <a:solidFill>
                  <a:schemeClr val="tx2"/>
                </a:solidFill>
                <a:latin typeface="Times New Roman" charset="0"/>
                <a:ea typeface="ＭＳ Ｐゴシック" charset="0"/>
              </a:rPr>
              <a:t>t want to digest yourself!</a:t>
            </a:r>
          </a:p>
          <a:p>
            <a:pPr marL="577850" lvl="1" indent="-184150"/>
            <a:r>
              <a:rPr lang="en-US">
                <a:solidFill>
                  <a:schemeClr val="tx2"/>
                </a:solidFill>
                <a:latin typeface="Times New Roman" charset="0"/>
                <a:ea typeface="ＭＳ Ｐゴシック" charset="0"/>
              </a:rPr>
              <a:t>low pH = acid environment cause oxidation (removing electrons) &amp; promotes hydrolysis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fld id="{D817C72E-2541-6C40-B289-40F1720B976F}" type="slidenum">
              <a:rPr lang="en-US" sz="1200">
                <a:latin typeface="Times New Roman" charset="0"/>
              </a:rPr>
              <a:pPr/>
              <a:t>8</a:t>
            </a:fld>
            <a:endParaRPr lang="en-US" sz="1200">
              <a:latin typeface="Times New Roman" charset="0"/>
            </a:endParaRPr>
          </a:p>
        </p:txBody>
      </p:sp>
      <p:sp>
        <p:nvSpPr>
          <p:cNvPr id="124930" name="Rectangle 1026"/>
          <p:cNvSpPr>
            <a:spLocks noGrp="1" noRot="1" noChangeAspect="1" noChangeArrowheads="1"/>
          </p:cNvSpPr>
          <p:nvPr>
            <p:ph type="sldImg"/>
          </p:nvPr>
        </p:nvSpPr>
        <p:spPr>
          <a:solidFill>
            <a:srgbClr val="FFFFFF"/>
          </a:solidFill>
          <a:ln/>
        </p:spPr>
      </p:sp>
      <p:sp>
        <p:nvSpPr>
          <p:cNvPr id="124931" name="Rectangle 1027"/>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fld id="{9B3D7F2F-7F8D-C646-9461-238FDD269BC2}" type="slidenum">
              <a:rPr lang="en-US" sz="1200">
                <a:latin typeface="Times New Roman" charset="0"/>
              </a:rPr>
              <a:pPr/>
              <a:t>9</a:t>
            </a:fld>
            <a:endParaRPr lang="en-US" sz="1200">
              <a:latin typeface="Times New Roman" charset="0"/>
            </a:endParaRPr>
          </a:p>
        </p:txBody>
      </p:sp>
      <p:sp>
        <p:nvSpPr>
          <p:cNvPr id="126978" name="Rectangle 2"/>
          <p:cNvSpPr>
            <a:spLocks noGrp="1" noRot="1" noChangeAspect="1" noChangeArrowheads="1"/>
          </p:cNvSpPr>
          <p:nvPr>
            <p:ph type="sldImg"/>
          </p:nvPr>
        </p:nvSpPr>
        <p:spPr>
          <a:solidFill>
            <a:srgbClr val="FFFFFF"/>
          </a:solidFill>
          <a:ln/>
        </p:spPr>
      </p:sp>
      <p:sp>
        <p:nvSpPr>
          <p:cNvPr id="126979"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r>
              <a:rPr lang="en-US">
                <a:latin typeface="Times New Roman" charset="0"/>
                <a:ea typeface="ＭＳ Ｐゴシック" charset="0"/>
                <a:cs typeface="ＭＳ Ｐゴシック" charset="0"/>
              </a:rPr>
              <a:t>Feedback mechanism </a:t>
            </a:r>
          </a:p>
          <a:p>
            <a:r>
              <a:rPr lang="en-US">
                <a:latin typeface="Times New Roman" charset="0"/>
                <a:ea typeface="ＭＳ Ｐゴシック" charset="0"/>
                <a:cs typeface="ＭＳ Ｐゴシック" charset="0"/>
              </a:rPr>
              <a:t>There are sensors in the cell that monitor growth. They trigger self-destruct when they sense processes.</a:t>
            </a:r>
          </a:p>
          <a:p>
            <a:endParaRPr lang="en-US">
              <a:latin typeface="Times New Roman" charset="0"/>
              <a:ea typeface="ＭＳ Ｐゴシック" charset="0"/>
              <a:cs typeface="ＭＳ Ｐゴシック" charset="0"/>
            </a:endParaRPr>
          </a:p>
          <a:p>
            <a:r>
              <a:rPr lang="en-US">
                <a:latin typeface="Times New Roman" charset="0"/>
                <a:ea typeface="ＭＳ Ｐゴシック" charset="0"/>
                <a:cs typeface="ＭＳ Ｐゴシック" charset="0"/>
              </a:rPr>
              <a:t>Brown spots on leaves too.</a:t>
            </a:r>
          </a:p>
          <a:p>
            <a:r>
              <a:rPr lang="en-US">
                <a:latin typeface="Times New Roman" charset="0"/>
                <a:ea typeface="ＭＳ Ｐゴシック" charset="0"/>
                <a:cs typeface="ＭＳ Ｐゴシック" charset="0"/>
              </a:rPr>
              <a:t>Virus infected plant cell auto-destructs and even cells around it to wall off virus.</a:t>
            </a:r>
          </a:p>
          <a:p>
            <a:endParaRPr lang="en-US">
              <a:latin typeface="Times New Roman" charset="0"/>
              <a:ea typeface="ＭＳ Ｐゴシック" charset="0"/>
              <a:cs typeface="ＭＳ Ｐゴシック" charset="0"/>
            </a:endParaRPr>
          </a:p>
          <a:p>
            <a:endParaRPr lang="en-US">
              <a:latin typeface="Times New Roman"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BFD8FD3-1F09-3740-8BF4-A424F55059A4}" type="datetimeFigureOut">
              <a:rPr lang="en-US" smtClean="0"/>
              <a:t>5/24/17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B6D8F3-0B4E-2B42-AC05-09BDA09CF1EA}" type="slidenum">
              <a:rPr lang="en-US" smtClean="0"/>
              <a:t>‹#›</a:t>
            </a:fld>
            <a:endParaRPr lang="en-US"/>
          </a:p>
        </p:txBody>
      </p:sp>
    </p:spTree>
    <p:extLst>
      <p:ext uri="{BB962C8B-B14F-4D97-AF65-F5344CB8AC3E}">
        <p14:creationId xmlns:p14="http://schemas.microsoft.com/office/powerpoint/2010/main" val="1906682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FD8FD3-1F09-3740-8BF4-A424F55059A4}" type="datetimeFigureOut">
              <a:rPr lang="en-US" smtClean="0"/>
              <a:t>5/24/17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B6D8F3-0B4E-2B42-AC05-09BDA09CF1EA}" type="slidenum">
              <a:rPr lang="en-US" smtClean="0"/>
              <a:t>‹#›</a:t>
            </a:fld>
            <a:endParaRPr lang="en-US"/>
          </a:p>
        </p:txBody>
      </p:sp>
    </p:spTree>
    <p:extLst>
      <p:ext uri="{BB962C8B-B14F-4D97-AF65-F5344CB8AC3E}">
        <p14:creationId xmlns:p14="http://schemas.microsoft.com/office/powerpoint/2010/main" val="656677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FD8FD3-1F09-3740-8BF4-A424F55059A4}" type="datetimeFigureOut">
              <a:rPr lang="en-US" smtClean="0"/>
              <a:t>5/24/17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B6D8F3-0B4E-2B42-AC05-09BDA09CF1EA}" type="slidenum">
              <a:rPr lang="en-US" smtClean="0"/>
              <a:t>‹#›</a:t>
            </a:fld>
            <a:endParaRPr lang="en-US"/>
          </a:p>
        </p:txBody>
      </p:sp>
    </p:spTree>
    <p:extLst>
      <p:ext uri="{BB962C8B-B14F-4D97-AF65-F5344CB8AC3E}">
        <p14:creationId xmlns:p14="http://schemas.microsoft.com/office/powerpoint/2010/main" val="4209246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FD8FD3-1F09-3740-8BF4-A424F55059A4}" type="datetimeFigureOut">
              <a:rPr lang="en-US" smtClean="0"/>
              <a:t>5/24/17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B6D8F3-0B4E-2B42-AC05-09BDA09CF1EA}" type="slidenum">
              <a:rPr lang="en-US" smtClean="0"/>
              <a:t>‹#›</a:t>
            </a:fld>
            <a:endParaRPr lang="en-US"/>
          </a:p>
        </p:txBody>
      </p:sp>
    </p:spTree>
    <p:extLst>
      <p:ext uri="{BB962C8B-B14F-4D97-AF65-F5344CB8AC3E}">
        <p14:creationId xmlns:p14="http://schemas.microsoft.com/office/powerpoint/2010/main" val="692098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FD8FD3-1F09-3740-8BF4-A424F55059A4}" type="datetimeFigureOut">
              <a:rPr lang="en-US" smtClean="0"/>
              <a:t>5/24/17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B6D8F3-0B4E-2B42-AC05-09BDA09CF1EA}" type="slidenum">
              <a:rPr lang="en-US" smtClean="0"/>
              <a:t>‹#›</a:t>
            </a:fld>
            <a:endParaRPr lang="en-US"/>
          </a:p>
        </p:txBody>
      </p:sp>
    </p:spTree>
    <p:extLst>
      <p:ext uri="{BB962C8B-B14F-4D97-AF65-F5344CB8AC3E}">
        <p14:creationId xmlns:p14="http://schemas.microsoft.com/office/powerpoint/2010/main" val="60485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BFD8FD3-1F09-3740-8BF4-A424F55059A4}" type="datetimeFigureOut">
              <a:rPr lang="en-US" smtClean="0"/>
              <a:t>5/24/17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B6D8F3-0B4E-2B42-AC05-09BDA09CF1EA}" type="slidenum">
              <a:rPr lang="en-US" smtClean="0"/>
              <a:t>‹#›</a:t>
            </a:fld>
            <a:endParaRPr lang="en-US"/>
          </a:p>
        </p:txBody>
      </p:sp>
    </p:spTree>
    <p:extLst>
      <p:ext uri="{BB962C8B-B14F-4D97-AF65-F5344CB8AC3E}">
        <p14:creationId xmlns:p14="http://schemas.microsoft.com/office/powerpoint/2010/main" val="844573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BFD8FD3-1F09-3740-8BF4-A424F55059A4}" type="datetimeFigureOut">
              <a:rPr lang="en-US" smtClean="0"/>
              <a:t>5/24/17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B6D8F3-0B4E-2B42-AC05-09BDA09CF1EA}" type="slidenum">
              <a:rPr lang="en-US" smtClean="0"/>
              <a:t>‹#›</a:t>
            </a:fld>
            <a:endParaRPr lang="en-US"/>
          </a:p>
        </p:txBody>
      </p:sp>
    </p:spTree>
    <p:extLst>
      <p:ext uri="{BB962C8B-B14F-4D97-AF65-F5344CB8AC3E}">
        <p14:creationId xmlns:p14="http://schemas.microsoft.com/office/powerpoint/2010/main" val="325624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BFD8FD3-1F09-3740-8BF4-A424F55059A4}" type="datetimeFigureOut">
              <a:rPr lang="en-US" smtClean="0"/>
              <a:t>5/24/17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B6D8F3-0B4E-2B42-AC05-09BDA09CF1EA}" type="slidenum">
              <a:rPr lang="en-US" smtClean="0"/>
              <a:t>‹#›</a:t>
            </a:fld>
            <a:endParaRPr lang="en-US"/>
          </a:p>
        </p:txBody>
      </p:sp>
    </p:spTree>
    <p:extLst>
      <p:ext uri="{BB962C8B-B14F-4D97-AF65-F5344CB8AC3E}">
        <p14:creationId xmlns:p14="http://schemas.microsoft.com/office/powerpoint/2010/main" val="3171353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FD8FD3-1F09-3740-8BF4-A424F55059A4}" type="datetimeFigureOut">
              <a:rPr lang="en-US" smtClean="0"/>
              <a:t>5/24/17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B6D8F3-0B4E-2B42-AC05-09BDA09CF1EA}" type="slidenum">
              <a:rPr lang="en-US" smtClean="0"/>
              <a:t>‹#›</a:t>
            </a:fld>
            <a:endParaRPr lang="en-US"/>
          </a:p>
        </p:txBody>
      </p:sp>
    </p:spTree>
    <p:extLst>
      <p:ext uri="{BB962C8B-B14F-4D97-AF65-F5344CB8AC3E}">
        <p14:creationId xmlns:p14="http://schemas.microsoft.com/office/powerpoint/2010/main" val="4068312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FD8FD3-1F09-3740-8BF4-A424F55059A4}" type="datetimeFigureOut">
              <a:rPr lang="en-US" smtClean="0"/>
              <a:t>5/24/17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B6D8F3-0B4E-2B42-AC05-09BDA09CF1EA}" type="slidenum">
              <a:rPr lang="en-US" smtClean="0"/>
              <a:t>‹#›</a:t>
            </a:fld>
            <a:endParaRPr lang="en-US"/>
          </a:p>
        </p:txBody>
      </p:sp>
    </p:spTree>
    <p:extLst>
      <p:ext uri="{BB962C8B-B14F-4D97-AF65-F5344CB8AC3E}">
        <p14:creationId xmlns:p14="http://schemas.microsoft.com/office/powerpoint/2010/main" val="2060529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FD8FD3-1F09-3740-8BF4-A424F55059A4}" type="datetimeFigureOut">
              <a:rPr lang="en-US" smtClean="0"/>
              <a:t>5/24/17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B6D8F3-0B4E-2B42-AC05-09BDA09CF1EA}" type="slidenum">
              <a:rPr lang="en-US" smtClean="0"/>
              <a:t>‹#›</a:t>
            </a:fld>
            <a:endParaRPr lang="en-US"/>
          </a:p>
        </p:txBody>
      </p:sp>
    </p:spTree>
    <p:extLst>
      <p:ext uri="{BB962C8B-B14F-4D97-AF65-F5344CB8AC3E}">
        <p14:creationId xmlns:p14="http://schemas.microsoft.com/office/powerpoint/2010/main" val="180803170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FD8FD3-1F09-3740-8BF4-A424F55059A4}" type="datetimeFigureOut">
              <a:rPr lang="en-US" smtClean="0"/>
              <a:t>5/24/17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B6D8F3-0B4E-2B42-AC05-09BDA09CF1EA}" type="slidenum">
              <a:rPr lang="en-US" smtClean="0"/>
              <a:t>‹#›</a:t>
            </a:fld>
            <a:endParaRPr lang="en-US"/>
          </a:p>
        </p:txBody>
      </p:sp>
    </p:spTree>
    <p:extLst>
      <p:ext uri="{BB962C8B-B14F-4D97-AF65-F5344CB8AC3E}">
        <p14:creationId xmlns:p14="http://schemas.microsoft.com/office/powerpoint/2010/main" val="2677530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hyperlink" Target="04_12BParameciumVacuole_SV.mpg" TargetMode="External"/><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jpe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1.jpeg"/><Relationship Id="rId5" Type="http://schemas.openxmlformats.org/officeDocument/2006/relationships/image" Target="../media/image2.emf"/><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31.jpeg"/><Relationship Id="rId1" Type="http://schemas.openxmlformats.org/officeDocument/2006/relationships/slideLayout" Target="../slideLayouts/slideLayout2.xml"/><Relationship Id="rId2" Type="http://schemas.openxmlformats.org/officeDocument/2006/relationships/audio" Target="../media/audio2.bin"/></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Grp="1" noChangeArrowheads="1"/>
          </p:cNvSpPr>
          <p:nvPr>
            <p:ph type="title"/>
          </p:nvPr>
        </p:nvSpPr>
        <p:spPr>
          <a:xfrm>
            <a:off x="182563" y="192088"/>
            <a:ext cx="8534400" cy="914400"/>
          </a:xfrm>
        </p:spPr>
        <p:txBody>
          <a:bodyPr>
            <a:normAutofit fontScale="90000"/>
          </a:bodyPr>
          <a:lstStyle/>
          <a:p>
            <a:pPr marL="574675" indent="-574675" eaLnBrk="1" hangingPunct="1"/>
            <a:r>
              <a:rPr lang="en-US" sz="3200">
                <a:latin typeface="Times New Roman" charset="0"/>
              </a:rPr>
              <a:t>4.4 Eukaryotic cells are partitioned into functional compartments</a:t>
            </a:r>
          </a:p>
        </p:txBody>
      </p:sp>
      <p:sp>
        <p:nvSpPr>
          <p:cNvPr id="109570" name="Rectangle 3"/>
          <p:cNvSpPr>
            <a:spLocks noGrp="1" noChangeArrowheads="1"/>
          </p:cNvSpPr>
          <p:nvPr>
            <p:ph type="body" idx="1"/>
          </p:nvPr>
        </p:nvSpPr>
        <p:spPr>
          <a:xfrm>
            <a:off x="158750" y="1301750"/>
            <a:ext cx="8534400" cy="2603500"/>
          </a:xfrm>
        </p:spPr>
        <p:txBody>
          <a:bodyPr/>
          <a:lstStyle/>
          <a:p>
            <a:pPr eaLnBrk="1" hangingPunct="1"/>
            <a:r>
              <a:rPr lang="en-US">
                <a:latin typeface="Tahoma" charset="0"/>
              </a:rPr>
              <a:t>Breakdown of molecules involves lysosomes, vacuoles, and peroxisomes</a:t>
            </a:r>
          </a:p>
          <a:p>
            <a:pPr lvl="1" eaLnBrk="1" hangingPunct="1">
              <a:buFontTx/>
              <a:buChar char="–"/>
            </a:pPr>
            <a:r>
              <a:rPr lang="en-US">
                <a:latin typeface="Tahoma" charset="0"/>
                <a:ea typeface="Arial" charset="0"/>
                <a:cs typeface="Arial" charset="0"/>
              </a:rPr>
              <a:t>Breakdown of an internalized bacterium by a phagocytic cell would involve all of these</a:t>
            </a:r>
          </a:p>
          <a:p>
            <a:pPr lvl="1" eaLnBrk="1" hangingPunct="1"/>
            <a:endParaRPr lang="en-US">
              <a:latin typeface="Tahoma" charset="0"/>
              <a:ea typeface="Arial" charset="0"/>
              <a:cs typeface="Arial" charset="0"/>
            </a:endParaRPr>
          </a:p>
        </p:txBody>
      </p:sp>
      <p:sp>
        <p:nvSpPr>
          <p:cNvPr id="109571" name="Line 4"/>
          <p:cNvSpPr>
            <a:spLocks noChangeShapeType="1"/>
          </p:cNvSpPr>
          <p:nvPr/>
        </p:nvSpPr>
        <p:spPr bwMode="auto">
          <a:xfrm>
            <a:off x="182563" y="1117600"/>
            <a:ext cx="8775700" cy="0"/>
          </a:xfrm>
          <a:prstGeom prst="line">
            <a:avLst/>
          </a:prstGeom>
          <a:noFill/>
          <a:ln w="76200">
            <a:solidFill>
              <a:srgbClr val="A8B99B"/>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572" name="Line 5"/>
          <p:cNvSpPr>
            <a:spLocks noChangeShapeType="1"/>
          </p:cNvSpPr>
          <p:nvPr/>
        </p:nvSpPr>
        <p:spPr bwMode="auto">
          <a:xfrm>
            <a:off x="182563" y="6535738"/>
            <a:ext cx="87757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573" name="Text Box 6"/>
          <p:cNvSpPr txBox="1">
            <a:spLocks noChangeArrowheads="1"/>
          </p:cNvSpPr>
          <p:nvPr/>
        </p:nvSpPr>
        <p:spPr bwMode="auto">
          <a:xfrm>
            <a:off x="182563" y="6626225"/>
            <a:ext cx="8775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l">
              <a:spcBef>
                <a:spcPct val="50000"/>
              </a:spcBef>
            </a:pPr>
            <a:r>
              <a:rPr lang="en-US" sz="900"/>
              <a:t>Copyright © 2009 Pearson Education, Inc.</a:t>
            </a:r>
            <a:endParaRPr lang="en-US"/>
          </a:p>
        </p:txBody>
      </p:sp>
    </p:spTree>
    <p:extLst>
      <p:ext uri="{BB962C8B-B14F-4D97-AF65-F5344CB8AC3E}">
        <p14:creationId xmlns:p14="http://schemas.microsoft.com/office/powerpoint/2010/main" val="122886670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2"/>
          <p:cNvSpPr>
            <a:spLocks noGrp="1" noChangeArrowheads="1"/>
          </p:cNvSpPr>
          <p:nvPr>
            <p:ph type="title"/>
          </p:nvPr>
        </p:nvSpPr>
        <p:spPr>
          <a:xfrm>
            <a:off x="0" y="0"/>
            <a:ext cx="6438900" cy="1143000"/>
          </a:xfrm>
        </p:spPr>
        <p:txBody>
          <a:bodyPr/>
          <a:lstStyle/>
          <a:p>
            <a:r>
              <a:rPr lang="en-US">
                <a:latin typeface="Times New Roman" charset="0"/>
              </a:rPr>
              <a:t>Fetal development</a:t>
            </a:r>
          </a:p>
        </p:txBody>
      </p:sp>
      <p:pic>
        <p:nvPicPr>
          <p:cNvPr id="405507" name="Picture 3"/>
          <p:cNvPicPr>
            <a:picLocks noChangeAspect="1" noChangeArrowheads="1"/>
          </p:cNvPicPr>
          <p:nvPr/>
        </p:nvPicPr>
        <p:blipFill>
          <a:blip r:embed="rId3"/>
          <a:srcRect/>
          <a:stretch>
            <a:fillRect/>
          </a:stretch>
        </p:blipFill>
        <p:spPr bwMode="auto">
          <a:xfrm>
            <a:off x="152400" y="1295400"/>
            <a:ext cx="4191000" cy="4043363"/>
          </a:xfrm>
          <a:prstGeom prst="rect">
            <a:avLst/>
          </a:prstGeom>
          <a:noFill/>
          <a:ln w="9525">
            <a:noFill/>
            <a:miter lim="800000"/>
            <a:headEnd/>
            <a:tailEnd/>
          </a:ln>
          <a:effectLst>
            <a:outerShdw blurRad="50800" dist="38100" dir="2700000">
              <a:srgbClr val="000000">
                <a:alpha val="43000"/>
              </a:srgbClr>
            </a:outerShdw>
          </a:effectLst>
        </p:spPr>
      </p:pic>
      <p:pic>
        <p:nvPicPr>
          <p:cNvPr id="405508" name="Picture 4"/>
          <p:cNvPicPr>
            <a:picLocks noChangeAspect="1" noChangeArrowheads="1"/>
          </p:cNvPicPr>
          <p:nvPr/>
        </p:nvPicPr>
        <p:blipFill>
          <a:blip r:embed="rId4"/>
          <a:srcRect/>
          <a:stretch>
            <a:fillRect/>
          </a:stretch>
        </p:blipFill>
        <p:spPr bwMode="auto">
          <a:xfrm>
            <a:off x="4356100" y="3205163"/>
            <a:ext cx="4724400" cy="3579812"/>
          </a:xfrm>
          <a:prstGeom prst="rect">
            <a:avLst/>
          </a:prstGeom>
          <a:noFill/>
          <a:ln w="9525">
            <a:noFill/>
            <a:miter lim="800000"/>
            <a:headEnd/>
            <a:tailEnd/>
          </a:ln>
          <a:effectLst>
            <a:outerShdw blurRad="50800" dist="38100" dir="2700000">
              <a:srgbClr val="000000">
                <a:alpha val="43000"/>
              </a:srgbClr>
            </a:outerShdw>
          </a:effectLst>
        </p:spPr>
      </p:pic>
      <p:sp>
        <p:nvSpPr>
          <p:cNvPr id="128004" name="Rectangle 5"/>
          <p:cNvSpPr>
            <a:spLocks noChangeArrowheads="1"/>
          </p:cNvSpPr>
          <p:nvPr/>
        </p:nvSpPr>
        <p:spPr bwMode="auto">
          <a:xfrm>
            <a:off x="7532688" y="3222625"/>
            <a:ext cx="1450975" cy="3968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r>
              <a:rPr lang="en-US" sz="2600" b="1">
                <a:solidFill>
                  <a:schemeClr val="bg1"/>
                </a:solidFill>
              </a:rPr>
              <a:t>15 weeks</a:t>
            </a:r>
            <a:endParaRPr lang="en-US" sz="3000" b="1">
              <a:solidFill>
                <a:schemeClr val="bg1"/>
              </a:solidFill>
            </a:endParaRPr>
          </a:p>
        </p:txBody>
      </p:sp>
      <p:sp>
        <p:nvSpPr>
          <p:cNvPr id="128005" name="Rectangle 6"/>
          <p:cNvSpPr>
            <a:spLocks noChangeArrowheads="1"/>
          </p:cNvSpPr>
          <p:nvPr/>
        </p:nvSpPr>
        <p:spPr bwMode="auto">
          <a:xfrm>
            <a:off x="277813" y="1408113"/>
            <a:ext cx="14509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a:r>
              <a:rPr lang="en-US" sz="2600" b="1">
                <a:solidFill>
                  <a:schemeClr val="bg1"/>
                </a:solidFill>
              </a:rPr>
              <a:t>6 weeks</a:t>
            </a:r>
            <a:endParaRPr lang="en-US" sz="3000" b="1">
              <a:solidFill>
                <a:schemeClr val="bg1"/>
              </a:solidFill>
            </a:endParaRPr>
          </a:p>
        </p:txBody>
      </p:sp>
      <p:sp>
        <p:nvSpPr>
          <p:cNvPr id="128006" name="Rectangle 10"/>
          <p:cNvSpPr>
            <a:spLocks noChangeArrowheads="1"/>
          </p:cNvSpPr>
          <p:nvPr/>
        </p:nvSpPr>
        <p:spPr bwMode="auto">
          <a:xfrm>
            <a:off x="6464300" y="163513"/>
            <a:ext cx="20224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800" b="1">
                <a:solidFill>
                  <a:srgbClr val="0F116A"/>
                </a:solidFill>
              </a:rPr>
              <a:t>syndactyly</a:t>
            </a:r>
          </a:p>
        </p:txBody>
      </p:sp>
      <p:grpSp>
        <p:nvGrpSpPr>
          <p:cNvPr id="128007" name="Group 11"/>
          <p:cNvGrpSpPr>
            <a:grpSpLocks/>
          </p:cNvGrpSpPr>
          <p:nvPr/>
        </p:nvGrpSpPr>
        <p:grpSpPr bwMode="auto">
          <a:xfrm>
            <a:off x="63500" y="4751388"/>
            <a:ext cx="4205288" cy="2043112"/>
            <a:chOff x="40" y="2993"/>
            <a:chExt cx="2649" cy="1287"/>
          </a:xfrm>
        </p:grpSpPr>
        <p:pic>
          <p:nvPicPr>
            <p:cNvPr id="128009"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1618" y="3209"/>
              <a:ext cx="1287" cy="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5517" name="Picture 13"/>
            <p:cNvPicPr>
              <a:picLocks noChangeAspect="1" noChangeArrowheads="1"/>
            </p:cNvPicPr>
            <p:nvPr/>
          </p:nvPicPr>
          <p:blipFill>
            <a:blip r:embed="rId6"/>
            <a:srcRect b="26146"/>
            <a:stretch>
              <a:fillRect/>
            </a:stretch>
          </p:blipFill>
          <p:spPr bwMode="auto">
            <a:xfrm>
              <a:off x="40" y="3309"/>
              <a:ext cx="1747" cy="963"/>
            </a:xfrm>
            <a:prstGeom prst="rect">
              <a:avLst/>
            </a:prstGeom>
            <a:noFill/>
            <a:ln w="9525">
              <a:noFill/>
              <a:miter lim="800000"/>
              <a:headEnd/>
              <a:tailEnd/>
            </a:ln>
            <a:effectLst>
              <a:outerShdw blurRad="63500" dist="35921" dir="2700000" algn="ctr" rotWithShape="0">
                <a:srgbClr val="000000"/>
              </a:outerShdw>
            </a:effectLst>
          </p:spPr>
        </p:pic>
      </p:grpSp>
      <p:pic>
        <p:nvPicPr>
          <p:cNvPr id="82946" name="Picture 2"/>
          <p:cNvPicPr>
            <a:picLocks noChangeAspect="1" noChangeArrowheads="1"/>
          </p:cNvPicPr>
          <p:nvPr/>
        </p:nvPicPr>
        <p:blipFill>
          <a:blip r:embed="rId7"/>
          <a:srcRect/>
          <a:stretch>
            <a:fillRect/>
          </a:stretch>
        </p:blipFill>
        <p:spPr bwMode="auto">
          <a:xfrm>
            <a:off x="6235700" y="673100"/>
            <a:ext cx="2362200" cy="2311400"/>
          </a:xfrm>
          <a:prstGeom prst="rect">
            <a:avLst/>
          </a:prstGeom>
          <a:noFill/>
          <a:ln w="9525">
            <a:noFill/>
            <a:miter lim="800000"/>
            <a:headEnd/>
            <a:tailEnd/>
          </a:ln>
          <a:effectLst>
            <a:outerShdw blurRad="50800" dist="38100" dir="2700000">
              <a:srgbClr val="000000">
                <a:alpha val="43000"/>
              </a:srgbClr>
            </a:outerShdw>
          </a:effectLst>
        </p:spPr>
      </p:pic>
    </p:spTree>
    <p:extLst>
      <p:ext uri="{BB962C8B-B14F-4D97-AF65-F5344CB8AC3E}">
        <p14:creationId xmlns:p14="http://schemas.microsoft.com/office/powerpoint/2010/main" val="243470009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49" name="Picture 2"/>
          <p:cNvPicPr>
            <a:picLocks noChangeAspect="1" noChangeArrowheads="1"/>
          </p:cNvPicPr>
          <p:nvPr/>
        </p:nvPicPr>
        <p:blipFill>
          <a:blip r:embed="rId3">
            <a:extLst>
              <a:ext uri="{28A0092B-C50C-407E-A947-70E740481C1C}">
                <a14:useLocalDpi xmlns:a14="http://schemas.microsoft.com/office/drawing/2010/main" val="0"/>
              </a:ext>
            </a:extLst>
          </a:blip>
          <a:srcRect r="3177" b="11140"/>
          <a:stretch>
            <a:fillRect/>
          </a:stretch>
        </p:blipFill>
        <p:spPr bwMode="auto">
          <a:xfrm>
            <a:off x="5791200" y="4067175"/>
            <a:ext cx="3276600"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50" name="Rectangle 3"/>
          <p:cNvSpPr>
            <a:spLocks noGrp="1" noChangeArrowheads="1"/>
          </p:cNvSpPr>
          <p:nvPr>
            <p:ph type="title"/>
          </p:nvPr>
        </p:nvSpPr>
        <p:spPr>
          <a:xfrm>
            <a:off x="0" y="0"/>
            <a:ext cx="3771900" cy="1143000"/>
          </a:xfrm>
        </p:spPr>
        <p:txBody>
          <a:bodyPr/>
          <a:lstStyle/>
          <a:p>
            <a:r>
              <a:rPr lang="en-US">
                <a:latin typeface="Times New Roman" charset="0"/>
              </a:rPr>
              <a:t>Peroxisomes</a:t>
            </a:r>
          </a:p>
        </p:txBody>
      </p:sp>
      <p:sp>
        <p:nvSpPr>
          <p:cNvPr id="130051" name="Rectangle 4" descr="Rectangle: Click to edit Master text styles&#10;Second level&#10;Third level&#10;Fourth level&#10;Fifth level"/>
          <p:cNvSpPr>
            <a:spLocks noGrp="1" noChangeArrowheads="1"/>
          </p:cNvSpPr>
          <p:nvPr>
            <p:ph type="body" idx="1"/>
          </p:nvPr>
        </p:nvSpPr>
        <p:spPr>
          <a:xfrm>
            <a:off x="215900" y="457200"/>
            <a:ext cx="8089900" cy="5372100"/>
          </a:xfrm>
        </p:spPr>
        <p:txBody>
          <a:bodyPr/>
          <a:lstStyle/>
          <a:p>
            <a:r>
              <a:rPr lang="en-US">
                <a:latin typeface="Tahoma" charset="0"/>
              </a:rPr>
              <a:t>Other digestive enzyme sacs</a:t>
            </a:r>
          </a:p>
          <a:p>
            <a:pPr lvl="1"/>
            <a:r>
              <a:rPr lang="en-US">
                <a:latin typeface="Tahoma" charset="0"/>
                <a:ea typeface="Arial" charset="0"/>
                <a:cs typeface="Arial" charset="0"/>
              </a:rPr>
              <a:t>in both animals &amp; plants</a:t>
            </a:r>
            <a:endParaRPr lang="en-US" u="sng">
              <a:solidFill>
                <a:schemeClr val="tx2"/>
              </a:solidFill>
              <a:latin typeface="Tahoma" charset="0"/>
              <a:ea typeface="Arial" charset="0"/>
              <a:cs typeface="Arial" charset="0"/>
            </a:endParaRPr>
          </a:p>
          <a:p>
            <a:pPr lvl="1"/>
            <a:r>
              <a:rPr lang="en-US">
                <a:latin typeface="Tahoma" charset="0"/>
                <a:ea typeface="Arial" charset="0"/>
                <a:cs typeface="Arial" charset="0"/>
              </a:rPr>
              <a:t>breakdown fatty acids to sugars</a:t>
            </a:r>
          </a:p>
          <a:p>
            <a:pPr lvl="2"/>
            <a:r>
              <a:rPr lang="en-US" sz="2800">
                <a:latin typeface="Tahoma" charset="0"/>
                <a:ea typeface="Arial" charset="0"/>
                <a:cs typeface="Arial" charset="0"/>
              </a:rPr>
              <a:t>easier to transport &amp; use as energy source</a:t>
            </a:r>
          </a:p>
          <a:p>
            <a:pPr lvl="1"/>
            <a:r>
              <a:rPr lang="en-US">
                <a:latin typeface="Tahoma" charset="0"/>
                <a:ea typeface="Arial" charset="0"/>
                <a:cs typeface="Arial" charset="0"/>
              </a:rPr>
              <a:t>detoxify cell </a:t>
            </a:r>
          </a:p>
          <a:p>
            <a:pPr lvl="2"/>
            <a:r>
              <a:rPr lang="en-US" sz="2800">
                <a:latin typeface="Tahoma" charset="0"/>
                <a:ea typeface="Arial" charset="0"/>
                <a:cs typeface="Arial" charset="0"/>
              </a:rPr>
              <a:t>detoxifies alcohol &amp; </a:t>
            </a:r>
            <a:br>
              <a:rPr lang="en-US" sz="2800">
                <a:latin typeface="Tahoma" charset="0"/>
                <a:ea typeface="Arial" charset="0"/>
                <a:cs typeface="Arial" charset="0"/>
              </a:rPr>
            </a:br>
            <a:r>
              <a:rPr lang="en-US" sz="2800">
                <a:latin typeface="Tahoma" charset="0"/>
                <a:ea typeface="Arial" charset="0"/>
                <a:cs typeface="Arial" charset="0"/>
              </a:rPr>
              <a:t>other poisons </a:t>
            </a:r>
          </a:p>
          <a:p>
            <a:pPr lvl="1"/>
            <a:r>
              <a:rPr lang="en-US">
                <a:latin typeface="Tahoma" charset="0"/>
                <a:ea typeface="Arial" charset="0"/>
                <a:cs typeface="Arial" charset="0"/>
              </a:rPr>
              <a:t>produce peroxide (H</a:t>
            </a:r>
            <a:r>
              <a:rPr lang="en-US" baseline="-25000">
                <a:latin typeface="Tahoma" charset="0"/>
                <a:ea typeface="Arial" charset="0"/>
                <a:cs typeface="Arial" charset="0"/>
              </a:rPr>
              <a:t>2</a:t>
            </a:r>
            <a:r>
              <a:rPr lang="en-US">
                <a:latin typeface="Tahoma" charset="0"/>
                <a:ea typeface="Arial" charset="0"/>
                <a:cs typeface="Arial" charset="0"/>
              </a:rPr>
              <a:t>O</a:t>
            </a:r>
            <a:r>
              <a:rPr lang="en-US" baseline="-25000">
                <a:latin typeface="Tahoma" charset="0"/>
                <a:ea typeface="Arial" charset="0"/>
                <a:cs typeface="Arial" charset="0"/>
              </a:rPr>
              <a:t>2</a:t>
            </a:r>
            <a:r>
              <a:rPr lang="en-US">
                <a:latin typeface="Tahoma" charset="0"/>
                <a:ea typeface="Arial" charset="0"/>
                <a:cs typeface="Arial" charset="0"/>
              </a:rPr>
              <a:t>)</a:t>
            </a:r>
          </a:p>
          <a:p>
            <a:pPr lvl="2"/>
            <a:r>
              <a:rPr lang="en-US" sz="2800">
                <a:latin typeface="Tahoma" charset="0"/>
                <a:ea typeface="Arial" charset="0"/>
                <a:cs typeface="Arial" charset="0"/>
              </a:rPr>
              <a:t>must breakdown </a:t>
            </a:r>
            <a:br>
              <a:rPr lang="en-US" sz="2800">
                <a:latin typeface="Tahoma" charset="0"/>
                <a:ea typeface="Arial" charset="0"/>
                <a:cs typeface="Arial" charset="0"/>
              </a:rPr>
            </a:br>
            <a:r>
              <a:rPr lang="en-US" sz="2800">
                <a:latin typeface="Tahoma" charset="0"/>
                <a:ea typeface="Arial" charset="0"/>
                <a:cs typeface="Arial" charset="0"/>
              </a:rPr>
              <a:t>H</a:t>
            </a:r>
            <a:r>
              <a:rPr lang="en-US" sz="2800" baseline="-25000">
                <a:latin typeface="Tahoma" charset="0"/>
                <a:ea typeface="Arial" charset="0"/>
                <a:cs typeface="Arial" charset="0"/>
              </a:rPr>
              <a:t>2</a:t>
            </a:r>
            <a:r>
              <a:rPr lang="en-US" sz="2800">
                <a:latin typeface="Tahoma" charset="0"/>
                <a:ea typeface="Arial" charset="0"/>
                <a:cs typeface="Arial" charset="0"/>
              </a:rPr>
              <a:t>O</a:t>
            </a:r>
            <a:r>
              <a:rPr lang="en-US" sz="2800" baseline="-25000">
                <a:latin typeface="Tahoma" charset="0"/>
                <a:ea typeface="Arial" charset="0"/>
                <a:cs typeface="Arial" charset="0"/>
              </a:rPr>
              <a:t>2</a:t>
            </a:r>
            <a:r>
              <a:rPr lang="en-US" sz="2800">
                <a:latin typeface="Tahoma" charset="0"/>
                <a:ea typeface="Arial" charset="0"/>
                <a:cs typeface="Arial" charset="0"/>
              </a:rPr>
              <a:t> </a:t>
            </a:r>
            <a:r>
              <a:rPr lang="en-US" sz="2800">
                <a:latin typeface="Tahoma" charset="0"/>
                <a:ea typeface="Arial" charset="0"/>
                <a:cs typeface="Arial" charset="0"/>
                <a:sym typeface="Symbol" charset="0"/>
              </a:rPr>
              <a:t> </a:t>
            </a:r>
            <a:r>
              <a:rPr lang="en-US" sz="2800">
                <a:latin typeface="Tahoma" charset="0"/>
                <a:ea typeface="Arial" charset="0"/>
                <a:cs typeface="Arial" charset="0"/>
              </a:rPr>
              <a:t>H</a:t>
            </a:r>
            <a:r>
              <a:rPr lang="en-US" sz="2800" baseline="-25000">
                <a:latin typeface="Tahoma" charset="0"/>
                <a:ea typeface="Arial" charset="0"/>
                <a:cs typeface="Arial" charset="0"/>
              </a:rPr>
              <a:t>2</a:t>
            </a:r>
            <a:r>
              <a:rPr lang="en-US" sz="2800">
                <a:latin typeface="Tahoma" charset="0"/>
                <a:ea typeface="Arial" charset="0"/>
                <a:cs typeface="Arial" charset="0"/>
              </a:rPr>
              <a:t>O</a:t>
            </a:r>
          </a:p>
        </p:txBody>
      </p:sp>
    </p:spTree>
    <p:extLst>
      <p:ext uri="{BB962C8B-B14F-4D97-AF65-F5344CB8AC3E}">
        <p14:creationId xmlns:p14="http://schemas.microsoft.com/office/powerpoint/2010/main" val="81642020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2"/>
          <p:cNvSpPr>
            <a:spLocks noGrp="1" noChangeArrowheads="1"/>
          </p:cNvSpPr>
          <p:nvPr>
            <p:ph type="title"/>
          </p:nvPr>
        </p:nvSpPr>
        <p:spPr>
          <a:xfrm>
            <a:off x="182563" y="192088"/>
            <a:ext cx="8656637" cy="914400"/>
          </a:xfrm>
        </p:spPr>
        <p:txBody>
          <a:bodyPr>
            <a:normAutofit fontScale="90000"/>
          </a:bodyPr>
          <a:lstStyle/>
          <a:p>
            <a:pPr marL="574675" indent="-574675" eaLnBrk="1" hangingPunct="1"/>
            <a:r>
              <a:rPr lang="en-US" sz="3200">
                <a:latin typeface="Times New Roman" charset="0"/>
              </a:rPr>
              <a:t>4.8 Overview: Many cell organelles are connected through the endomembrane system</a:t>
            </a:r>
          </a:p>
        </p:txBody>
      </p:sp>
      <p:sp>
        <p:nvSpPr>
          <p:cNvPr id="132098" name="Rectangle 3"/>
          <p:cNvSpPr>
            <a:spLocks noGrp="1" noChangeArrowheads="1"/>
          </p:cNvSpPr>
          <p:nvPr>
            <p:ph type="body" idx="1"/>
          </p:nvPr>
        </p:nvSpPr>
        <p:spPr>
          <a:xfrm>
            <a:off x="158750" y="1301750"/>
            <a:ext cx="8534400" cy="4100513"/>
          </a:xfrm>
        </p:spPr>
        <p:txBody>
          <a:bodyPr/>
          <a:lstStyle/>
          <a:p>
            <a:pPr eaLnBrk="1" hangingPunct="1"/>
            <a:r>
              <a:rPr lang="en-US">
                <a:latin typeface="Tahoma" charset="0"/>
              </a:rPr>
              <a:t>The membranes within a eukaryotic cell are physically connected and compose the </a:t>
            </a:r>
            <a:r>
              <a:rPr lang="en-US" b="1">
                <a:latin typeface="Tahoma" charset="0"/>
              </a:rPr>
              <a:t>endomembrane system</a:t>
            </a:r>
            <a:endParaRPr lang="en-US">
              <a:latin typeface="Tahoma" charset="0"/>
            </a:endParaRPr>
          </a:p>
          <a:p>
            <a:pPr lvl="1" eaLnBrk="1" hangingPunct="1">
              <a:buFontTx/>
              <a:buChar char="–"/>
            </a:pPr>
            <a:r>
              <a:rPr lang="en-US">
                <a:latin typeface="Tahoma" charset="0"/>
                <a:ea typeface="Arial" charset="0"/>
                <a:cs typeface="Arial" charset="0"/>
              </a:rPr>
              <a:t>The endomembrane system includes the nuclear envelope, endoplasmic reticulum (ER), Golgi apparatus, lysosomes, vacuoles, and the plasma membrane</a:t>
            </a:r>
          </a:p>
          <a:p>
            <a:pPr lvl="1" eaLnBrk="1" hangingPunct="1">
              <a:buFontTx/>
              <a:buChar char="–"/>
            </a:pPr>
            <a:endParaRPr lang="en-US">
              <a:latin typeface="Tahoma" charset="0"/>
              <a:ea typeface="Arial" charset="0"/>
              <a:cs typeface="Arial" charset="0"/>
            </a:endParaRPr>
          </a:p>
          <a:p>
            <a:pPr eaLnBrk="1" hangingPunct="1"/>
            <a:endParaRPr lang="en-US">
              <a:latin typeface="Tahoma" charset="0"/>
            </a:endParaRPr>
          </a:p>
        </p:txBody>
      </p:sp>
      <p:sp>
        <p:nvSpPr>
          <p:cNvPr id="132099" name="Line 4"/>
          <p:cNvSpPr>
            <a:spLocks noChangeShapeType="1"/>
          </p:cNvSpPr>
          <p:nvPr/>
        </p:nvSpPr>
        <p:spPr bwMode="auto">
          <a:xfrm>
            <a:off x="182563" y="1117600"/>
            <a:ext cx="8775700" cy="0"/>
          </a:xfrm>
          <a:prstGeom prst="line">
            <a:avLst/>
          </a:prstGeom>
          <a:noFill/>
          <a:ln w="76200">
            <a:solidFill>
              <a:srgbClr val="A8B99B"/>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2100" name="Line 5"/>
          <p:cNvSpPr>
            <a:spLocks noChangeShapeType="1"/>
          </p:cNvSpPr>
          <p:nvPr/>
        </p:nvSpPr>
        <p:spPr bwMode="auto">
          <a:xfrm>
            <a:off x="182563" y="6535738"/>
            <a:ext cx="87757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2101" name="Text Box 6"/>
          <p:cNvSpPr txBox="1">
            <a:spLocks noChangeArrowheads="1"/>
          </p:cNvSpPr>
          <p:nvPr/>
        </p:nvSpPr>
        <p:spPr bwMode="auto">
          <a:xfrm>
            <a:off x="182563" y="6626225"/>
            <a:ext cx="8775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l">
              <a:spcBef>
                <a:spcPct val="50000"/>
              </a:spcBef>
            </a:pPr>
            <a:r>
              <a:rPr lang="en-US" sz="900"/>
              <a:t>Copyright © 2009 Pearson Education, Inc.</a:t>
            </a:r>
            <a:endParaRPr lang="en-US"/>
          </a:p>
        </p:txBody>
      </p:sp>
    </p:spTree>
    <p:extLst>
      <p:ext uri="{BB962C8B-B14F-4D97-AF65-F5344CB8AC3E}">
        <p14:creationId xmlns:p14="http://schemas.microsoft.com/office/powerpoint/2010/main" val="17320976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4145" name="Group 2"/>
          <p:cNvGrpSpPr>
            <a:grpSpLocks/>
          </p:cNvGrpSpPr>
          <p:nvPr/>
        </p:nvGrpSpPr>
        <p:grpSpPr bwMode="auto">
          <a:xfrm>
            <a:off x="233363" y="398463"/>
            <a:ext cx="8410575" cy="6307137"/>
            <a:chOff x="231" y="312"/>
            <a:chExt cx="5298" cy="3973"/>
          </a:xfrm>
        </p:grpSpPr>
        <p:pic>
          <p:nvPicPr>
            <p:cNvPr id="134148" name="Picture 3" descr="05_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 y="312"/>
              <a:ext cx="5298" cy="3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149" name="Line 4"/>
            <p:cNvSpPr>
              <a:spLocks noChangeShapeType="1"/>
            </p:cNvSpPr>
            <p:nvPr/>
          </p:nvSpPr>
          <p:spPr bwMode="auto">
            <a:xfrm flipH="1">
              <a:off x="874" y="3544"/>
              <a:ext cx="125" cy="12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150" name="Line 5"/>
            <p:cNvSpPr>
              <a:spLocks noChangeShapeType="1"/>
            </p:cNvSpPr>
            <p:nvPr/>
          </p:nvSpPr>
          <p:spPr bwMode="auto">
            <a:xfrm flipH="1">
              <a:off x="2455" y="1014"/>
              <a:ext cx="250" cy="10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151" name="Rectangle 6"/>
            <p:cNvSpPr>
              <a:spLocks noChangeArrowheads="1"/>
            </p:cNvSpPr>
            <p:nvPr/>
          </p:nvSpPr>
          <p:spPr bwMode="auto">
            <a:xfrm>
              <a:off x="2353" y="2820"/>
              <a:ext cx="568"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lnSpc>
                  <a:spcPct val="85000"/>
                </a:lnSpc>
              </a:pPr>
              <a:r>
                <a:rPr lang="en-US" sz="1800" b="1">
                  <a:solidFill>
                    <a:srgbClr val="000000"/>
                  </a:solidFill>
                </a:rPr>
                <a:t>proteins</a:t>
              </a:r>
              <a:endParaRPr lang="en-US" sz="1800" b="1"/>
            </a:p>
          </p:txBody>
        </p:sp>
        <p:sp>
          <p:nvSpPr>
            <p:cNvPr id="134152" name="Rectangle 7"/>
            <p:cNvSpPr>
              <a:spLocks noChangeArrowheads="1"/>
            </p:cNvSpPr>
            <p:nvPr/>
          </p:nvSpPr>
          <p:spPr bwMode="auto">
            <a:xfrm>
              <a:off x="2283" y="3666"/>
              <a:ext cx="632" cy="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lnSpc>
                  <a:spcPct val="85000"/>
                </a:lnSpc>
              </a:pPr>
              <a:r>
                <a:rPr lang="en-US" sz="1800" b="1">
                  <a:solidFill>
                    <a:srgbClr val="000000"/>
                  </a:solidFill>
                </a:rPr>
                <a:t>transport</a:t>
              </a:r>
            </a:p>
            <a:p>
              <a:pPr eaLnBrk="1" hangingPunct="1">
                <a:lnSpc>
                  <a:spcPct val="85000"/>
                </a:lnSpc>
              </a:pPr>
              <a:r>
                <a:rPr lang="en-US" sz="1800" b="1">
                  <a:solidFill>
                    <a:srgbClr val="000000"/>
                  </a:solidFill>
                </a:rPr>
                <a:t>vesicle</a:t>
              </a:r>
              <a:endParaRPr lang="en-US" sz="1800" b="1"/>
            </a:p>
          </p:txBody>
        </p:sp>
        <p:sp>
          <p:nvSpPr>
            <p:cNvPr id="134153" name="Rectangle 8"/>
            <p:cNvSpPr>
              <a:spLocks noChangeArrowheads="1"/>
            </p:cNvSpPr>
            <p:nvPr/>
          </p:nvSpPr>
          <p:spPr bwMode="auto">
            <a:xfrm>
              <a:off x="4380" y="3722"/>
              <a:ext cx="688" cy="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lnSpc>
                  <a:spcPct val="85000"/>
                </a:lnSpc>
              </a:pPr>
              <a:r>
                <a:rPr lang="en-US" sz="1800" b="1">
                  <a:solidFill>
                    <a:srgbClr val="000000"/>
                  </a:solidFill>
                </a:rPr>
                <a:t>Golgi</a:t>
              </a:r>
            </a:p>
            <a:p>
              <a:pPr algn="l" eaLnBrk="1" hangingPunct="1">
                <a:lnSpc>
                  <a:spcPct val="85000"/>
                </a:lnSpc>
              </a:pPr>
              <a:r>
                <a:rPr lang="en-US" sz="1800" b="1">
                  <a:solidFill>
                    <a:srgbClr val="000000"/>
                  </a:solidFill>
                </a:rPr>
                <a:t>apparatus</a:t>
              </a:r>
              <a:endParaRPr lang="en-US" sz="1800" b="1"/>
            </a:p>
          </p:txBody>
        </p:sp>
        <p:sp>
          <p:nvSpPr>
            <p:cNvPr id="134154" name="Rectangle 9"/>
            <p:cNvSpPr>
              <a:spLocks noChangeArrowheads="1"/>
            </p:cNvSpPr>
            <p:nvPr/>
          </p:nvSpPr>
          <p:spPr bwMode="auto">
            <a:xfrm>
              <a:off x="4669" y="1950"/>
              <a:ext cx="480" cy="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lnSpc>
                  <a:spcPct val="85000"/>
                </a:lnSpc>
              </a:pPr>
              <a:endParaRPr lang="en-US" sz="1800" b="1">
                <a:solidFill>
                  <a:srgbClr val="000000"/>
                </a:solidFill>
              </a:endParaRPr>
            </a:p>
            <a:p>
              <a:pPr algn="l" eaLnBrk="1" hangingPunct="1">
                <a:lnSpc>
                  <a:spcPct val="85000"/>
                </a:lnSpc>
              </a:pPr>
              <a:r>
                <a:rPr lang="en-US" sz="1800" b="1">
                  <a:solidFill>
                    <a:srgbClr val="000000"/>
                  </a:solidFill>
                </a:rPr>
                <a:t>vesicle</a:t>
              </a:r>
              <a:endParaRPr lang="en-US" sz="1800" b="1"/>
            </a:p>
          </p:txBody>
        </p:sp>
        <p:sp>
          <p:nvSpPr>
            <p:cNvPr id="134155" name="Rectangle 10"/>
            <p:cNvSpPr>
              <a:spLocks noChangeArrowheads="1"/>
            </p:cNvSpPr>
            <p:nvPr/>
          </p:nvSpPr>
          <p:spPr bwMode="auto">
            <a:xfrm>
              <a:off x="584" y="3659"/>
              <a:ext cx="760"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lnSpc>
                  <a:spcPct val="85000"/>
                </a:lnSpc>
              </a:pPr>
              <a:r>
                <a:rPr lang="en-US" sz="1800" b="1">
                  <a:solidFill>
                    <a:srgbClr val="000000"/>
                  </a:solidFill>
                </a:rPr>
                <a:t>smooth ER</a:t>
              </a:r>
              <a:endParaRPr lang="en-US" sz="1800" b="1"/>
            </a:p>
          </p:txBody>
        </p:sp>
        <p:sp>
          <p:nvSpPr>
            <p:cNvPr id="134156" name="Rectangle 11"/>
            <p:cNvSpPr>
              <a:spLocks noChangeArrowheads="1"/>
            </p:cNvSpPr>
            <p:nvPr/>
          </p:nvSpPr>
          <p:spPr bwMode="auto">
            <a:xfrm>
              <a:off x="2741" y="933"/>
              <a:ext cx="648"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lnSpc>
                  <a:spcPct val="85000"/>
                </a:lnSpc>
              </a:pPr>
              <a:r>
                <a:rPr lang="en-US" sz="1800" b="1">
                  <a:solidFill>
                    <a:srgbClr val="000000"/>
                  </a:solidFill>
                </a:rPr>
                <a:t>rough ER</a:t>
              </a:r>
              <a:endParaRPr lang="en-US" sz="1800" b="1"/>
            </a:p>
          </p:txBody>
        </p:sp>
        <p:sp>
          <p:nvSpPr>
            <p:cNvPr id="134157" name="Rectangle 12"/>
            <p:cNvSpPr>
              <a:spLocks noChangeArrowheads="1"/>
            </p:cNvSpPr>
            <p:nvPr/>
          </p:nvSpPr>
          <p:spPr bwMode="auto">
            <a:xfrm>
              <a:off x="1616" y="610"/>
              <a:ext cx="86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lnSpc>
                  <a:spcPct val="85000"/>
                </a:lnSpc>
              </a:pPr>
              <a:r>
                <a:rPr lang="en-US" sz="1800" b="1">
                  <a:solidFill>
                    <a:srgbClr val="000000"/>
                  </a:solidFill>
                </a:rPr>
                <a:t>nuclear pore</a:t>
              </a:r>
              <a:endParaRPr lang="en-US" sz="1800" b="1"/>
            </a:p>
          </p:txBody>
        </p:sp>
        <p:sp>
          <p:nvSpPr>
            <p:cNvPr id="134158" name="Rectangle 13"/>
            <p:cNvSpPr>
              <a:spLocks noChangeArrowheads="1"/>
            </p:cNvSpPr>
            <p:nvPr/>
          </p:nvSpPr>
          <p:spPr bwMode="auto">
            <a:xfrm>
              <a:off x="1493" y="443"/>
              <a:ext cx="54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lnSpc>
                  <a:spcPct val="85000"/>
                </a:lnSpc>
              </a:pPr>
              <a:r>
                <a:rPr lang="en-US" sz="1800" b="1">
                  <a:solidFill>
                    <a:srgbClr val="000000"/>
                  </a:solidFill>
                </a:rPr>
                <a:t>nucleus</a:t>
              </a:r>
              <a:endParaRPr lang="en-US" sz="1800" b="1"/>
            </a:p>
          </p:txBody>
        </p:sp>
        <p:sp>
          <p:nvSpPr>
            <p:cNvPr id="134159" name="Freeform 14"/>
            <p:cNvSpPr>
              <a:spLocks/>
            </p:cNvSpPr>
            <p:nvPr/>
          </p:nvSpPr>
          <p:spPr bwMode="auto">
            <a:xfrm>
              <a:off x="1906" y="2912"/>
              <a:ext cx="383" cy="399"/>
            </a:xfrm>
            <a:custGeom>
              <a:avLst/>
              <a:gdLst>
                <a:gd name="T0" fmla="*/ 0 w 383"/>
                <a:gd name="T1" fmla="*/ 49 h 399"/>
                <a:gd name="T2" fmla="*/ 383 w 383"/>
                <a:gd name="T3" fmla="*/ 0 h 399"/>
                <a:gd name="T4" fmla="*/ 225 w 383"/>
                <a:gd name="T5" fmla="*/ 399 h 399"/>
                <a:gd name="T6" fmla="*/ 0 60000 65536"/>
                <a:gd name="T7" fmla="*/ 0 60000 65536"/>
                <a:gd name="T8" fmla="*/ 0 60000 65536"/>
                <a:gd name="T9" fmla="*/ 0 w 383"/>
                <a:gd name="T10" fmla="*/ 0 h 399"/>
                <a:gd name="T11" fmla="*/ 383 w 383"/>
                <a:gd name="T12" fmla="*/ 399 h 399"/>
              </a:gdLst>
              <a:ahLst/>
              <a:cxnLst>
                <a:cxn ang="T6">
                  <a:pos x="T0" y="T1"/>
                </a:cxn>
                <a:cxn ang="T7">
                  <a:pos x="T2" y="T3"/>
                </a:cxn>
                <a:cxn ang="T8">
                  <a:pos x="T4" y="T5"/>
                </a:cxn>
              </a:cxnLst>
              <a:rect l="T9" t="T10" r="T11" b="T12"/>
              <a:pathLst>
                <a:path w="383" h="399">
                  <a:moveTo>
                    <a:pt x="0" y="49"/>
                  </a:moveTo>
                  <a:lnTo>
                    <a:pt x="383" y="0"/>
                  </a:lnTo>
                  <a:lnTo>
                    <a:pt x="225" y="399"/>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4160" name="Line 15"/>
            <p:cNvSpPr>
              <a:spLocks noChangeShapeType="1"/>
            </p:cNvSpPr>
            <p:nvPr/>
          </p:nvSpPr>
          <p:spPr bwMode="auto">
            <a:xfrm>
              <a:off x="2580" y="3527"/>
              <a:ext cx="1" cy="14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161" name="Line 16"/>
            <p:cNvSpPr>
              <a:spLocks noChangeShapeType="1"/>
            </p:cNvSpPr>
            <p:nvPr/>
          </p:nvSpPr>
          <p:spPr bwMode="auto">
            <a:xfrm>
              <a:off x="1099" y="673"/>
              <a:ext cx="433"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162" name="Rectangle 17"/>
            <p:cNvSpPr>
              <a:spLocks noChangeArrowheads="1"/>
            </p:cNvSpPr>
            <p:nvPr/>
          </p:nvSpPr>
          <p:spPr bwMode="auto">
            <a:xfrm>
              <a:off x="2798" y="2021"/>
              <a:ext cx="648"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lnSpc>
                  <a:spcPct val="85000"/>
                </a:lnSpc>
              </a:pPr>
              <a:r>
                <a:rPr lang="en-US" sz="1800" b="1">
                  <a:solidFill>
                    <a:srgbClr val="000000"/>
                  </a:solidFill>
                </a:rPr>
                <a:t>ribosome</a:t>
              </a:r>
              <a:endParaRPr lang="en-US" sz="1800" b="1"/>
            </a:p>
          </p:txBody>
        </p:sp>
        <p:sp>
          <p:nvSpPr>
            <p:cNvPr id="134163" name="Line 18"/>
            <p:cNvSpPr>
              <a:spLocks noChangeShapeType="1"/>
            </p:cNvSpPr>
            <p:nvPr/>
          </p:nvSpPr>
          <p:spPr bwMode="auto">
            <a:xfrm flipV="1">
              <a:off x="2439" y="2096"/>
              <a:ext cx="274" cy="3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164" name="Line 19"/>
            <p:cNvSpPr>
              <a:spLocks noChangeShapeType="1"/>
            </p:cNvSpPr>
            <p:nvPr/>
          </p:nvSpPr>
          <p:spPr bwMode="auto">
            <a:xfrm>
              <a:off x="3978" y="3660"/>
              <a:ext cx="366" cy="12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165" name="Line 20"/>
            <p:cNvSpPr>
              <a:spLocks noChangeShapeType="1"/>
            </p:cNvSpPr>
            <p:nvPr/>
          </p:nvSpPr>
          <p:spPr bwMode="auto">
            <a:xfrm>
              <a:off x="4495" y="2021"/>
              <a:ext cx="241" cy="7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166" name="Line 21"/>
            <p:cNvSpPr>
              <a:spLocks noChangeShapeType="1"/>
            </p:cNvSpPr>
            <p:nvPr/>
          </p:nvSpPr>
          <p:spPr bwMode="auto">
            <a:xfrm>
              <a:off x="916" y="515"/>
              <a:ext cx="507"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167" name="Rectangle 22"/>
            <p:cNvSpPr>
              <a:spLocks noChangeArrowheads="1"/>
            </p:cNvSpPr>
            <p:nvPr/>
          </p:nvSpPr>
          <p:spPr bwMode="auto">
            <a:xfrm>
              <a:off x="2762" y="488"/>
              <a:ext cx="808" cy="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lnSpc>
                  <a:spcPct val="85000"/>
                </a:lnSpc>
              </a:pPr>
              <a:r>
                <a:rPr lang="en-US" sz="1800" b="1">
                  <a:solidFill>
                    <a:srgbClr val="000000"/>
                  </a:solidFill>
                </a:rPr>
                <a:t>cell</a:t>
              </a:r>
            </a:p>
            <a:p>
              <a:pPr algn="l" eaLnBrk="1" hangingPunct="1">
                <a:lnSpc>
                  <a:spcPct val="85000"/>
                </a:lnSpc>
              </a:pPr>
              <a:r>
                <a:rPr lang="en-US" sz="1800" b="1">
                  <a:solidFill>
                    <a:srgbClr val="000000"/>
                  </a:solidFill>
                </a:rPr>
                <a:t>membrane  </a:t>
              </a:r>
            </a:p>
          </p:txBody>
        </p:sp>
        <p:sp>
          <p:nvSpPr>
            <p:cNvPr id="134168" name="Rectangle 23"/>
            <p:cNvSpPr>
              <a:spLocks noChangeArrowheads="1"/>
            </p:cNvSpPr>
            <p:nvPr/>
          </p:nvSpPr>
          <p:spPr bwMode="auto">
            <a:xfrm>
              <a:off x="3254" y="627"/>
              <a:ext cx="0"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lnSpc>
                  <a:spcPct val="85000"/>
                </a:lnSpc>
              </a:pPr>
              <a:endParaRPr lang="en-CA" sz="1800" b="1"/>
            </a:p>
          </p:txBody>
        </p:sp>
        <p:sp>
          <p:nvSpPr>
            <p:cNvPr id="134169" name="Rectangle 24"/>
            <p:cNvSpPr>
              <a:spLocks noChangeArrowheads="1"/>
            </p:cNvSpPr>
            <p:nvPr/>
          </p:nvSpPr>
          <p:spPr bwMode="auto">
            <a:xfrm>
              <a:off x="3919" y="630"/>
              <a:ext cx="1120"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lnSpc>
                  <a:spcPct val="85000"/>
                </a:lnSpc>
              </a:pPr>
              <a:r>
                <a:rPr lang="en-US" sz="1800" b="1">
                  <a:solidFill>
                    <a:srgbClr val="000000"/>
                  </a:solidFill>
                </a:rPr>
                <a:t>protein secreted</a:t>
              </a:r>
              <a:endParaRPr lang="en-US" sz="1800" b="1"/>
            </a:p>
          </p:txBody>
        </p:sp>
        <p:sp>
          <p:nvSpPr>
            <p:cNvPr id="134170" name="Line 25"/>
            <p:cNvSpPr>
              <a:spLocks noChangeShapeType="1"/>
            </p:cNvSpPr>
            <p:nvPr/>
          </p:nvSpPr>
          <p:spPr bwMode="auto">
            <a:xfrm flipH="1">
              <a:off x="3354" y="548"/>
              <a:ext cx="241" cy="2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171" name="Line 26"/>
            <p:cNvSpPr>
              <a:spLocks noChangeShapeType="1"/>
            </p:cNvSpPr>
            <p:nvPr/>
          </p:nvSpPr>
          <p:spPr bwMode="auto">
            <a:xfrm flipH="1" flipV="1">
              <a:off x="4336" y="781"/>
              <a:ext cx="141" cy="17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172" name="Rectangle 27"/>
            <p:cNvSpPr>
              <a:spLocks noChangeArrowheads="1"/>
            </p:cNvSpPr>
            <p:nvPr/>
          </p:nvSpPr>
          <p:spPr bwMode="auto">
            <a:xfrm>
              <a:off x="1653" y="4022"/>
              <a:ext cx="791"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lnSpc>
                  <a:spcPct val="85000"/>
                </a:lnSpc>
              </a:pPr>
              <a:r>
                <a:rPr lang="en-US" sz="2000" b="1">
                  <a:solidFill>
                    <a:srgbClr val="000000"/>
                  </a:solidFill>
                </a:rPr>
                <a:t>cytoplasm</a:t>
              </a:r>
              <a:endParaRPr lang="en-US" sz="2000" b="1"/>
            </a:p>
          </p:txBody>
        </p:sp>
      </p:grpSp>
      <p:sp>
        <p:nvSpPr>
          <p:cNvPr id="134146" name="Rectangle 28"/>
          <p:cNvSpPr>
            <a:spLocks noGrp="1" noChangeArrowheads="1"/>
          </p:cNvSpPr>
          <p:nvPr>
            <p:ph type="title"/>
          </p:nvPr>
        </p:nvSpPr>
        <p:spPr>
          <a:xfrm>
            <a:off x="4025900" y="0"/>
            <a:ext cx="5118100" cy="533400"/>
          </a:xfrm>
        </p:spPr>
        <p:txBody>
          <a:bodyPr>
            <a:normAutofit fontScale="90000"/>
          </a:bodyPr>
          <a:lstStyle/>
          <a:p>
            <a:pPr eaLnBrk="1" hangingPunct="1"/>
            <a:r>
              <a:rPr lang="en-US" sz="3200">
                <a:solidFill>
                  <a:srgbClr val="0F116A"/>
                </a:solidFill>
                <a:latin typeface="Times New Roman" charset="0"/>
              </a:rPr>
              <a:t>The Endomembrane System</a:t>
            </a:r>
            <a:endParaRPr lang="en-US">
              <a:latin typeface="Times New Roman" charset="0"/>
            </a:endParaRPr>
          </a:p>
        </p:txBody>
      </p:sp>
      <p:sp>
        <p:nvSpPr>
          <p:cNvPr id="134147" name="Rectangle 29"/>
          <p:cNvSpPr>
            <a:spLocks noChangeArrowheads="1"/>
          </p:cNvSpPr>
          <p:nvPr/>
        </p:nvSpPr>
        <p:spPr bwMode="auto">
          <a:xfrm>
            <a:off x="0" y="0"/>
            <a:ext cx="46370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r>
              <a:rPr lang="en-US" sz="3200" b="1">
                <a:solidFill>
                  <a:schemeClr val="tx2"/>
                </a:solidFill>
              </a:rPr>
              <a:t>Putting it together…</a:t>
            </a:r>
          </a:p>
        </p:txBody>
      </p:sp>
    </p:spTree>
    <p:extLst>
      <p:ext uri="{BB962C8B-B14F-4D97-AF65-F5344CB8AC3E}">
        <p14:creationId xmlns:p14="http://schemas.microsoft.com/office/powerpoint/2010/main" val="340531703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2"/>
          <p:cNvSpPr>
            <a:spLocks noGrp="1" noChangeArrowheads="1"/>
          </p:cNvSpPr>
          <p:nvPr>
            <p:ph type="title"/>
          </p:nvPr>
        </p:nvSpPr>
        <p:spPr>
          <a:xfrm>
            <a:off x="182563" y="192088"/>
            <a:ext cx="8534400" cy="914400"/>
          </a:xfrm>
        </p:spPr>
        <p:txBody>
          <a:bodyPr>
            <a:normAutofit fontScale="90000"/>
          </a:bodyPr>
          <a:lstStyle/>
          <a:p>
            <a:pPr marL="744538" indent="-744538" eaLnBrk="1" hangingPunct="1"/>
            <a:r>
              <a:rPr lang="en-US" sz="3200">
                <a:latin typeface="Times New Roman" charset="0"/>
              </a:rPr>
              <a:t>4.12 Vacuoles function in the general maintenance of the cell</a:t>
            </a:r>
          </a:p>
        </p:txBody>
      </p:sp>
      <p:sp>
        <p:nvSpPr>
          <p:cNvPr id="136194" name="Rectangle 3"/>
          <p:cNvSpPr>
            <a:spLocks noGrp="1" noChangeArrowheads="1"/>
          </p:cNvSpPr>
          <p:nvPr>
            <p:ph type="body" idx="1"/>
          </p:nvPr>
        </p:nvSpPr>
        <p:spPr>
          <a:xfrm>
            <a:off x="158750" y="1301750"/>
            <a:ext cx="8534400" cy="3157538"/>
          </a:xfrm>
        </p:spPr>
        <p:txBody>
          <a:bodyPr>
            <a:normAutofit fontScale="92500"/>
          </a:bodyPr>
          <a:lstStyle/>
          <a:p>
            <a:pPr eaLnBrk="1" hangingPunct="1"/>
            <a:r>
              <a:rPr lang="en-US" b="1">
                <a:latin typeface="Tahoma" charset="0"/>
              </a:rPr>
              <a:t>Vacuoles</a:t>
            </a:r>
            <a:r>
              <a:rPr lang="en-US">
                <a:latin typeface="Tahoma" charset="0"/>
              </a:rPr>
              <a:t> are membranous sacs that are found in a variety of cells and possess an assortment of functions</a:t>
            </a:r>
          </a:p>
          <a:p>
            <a:pPr lvl="1" eaLnBrk="1" hangingPunct="1">
              <a:buFontTx/>
              <a:buChar char="–"/>
            </a:pPr>
            <a:r>
              <a:rPr lang="en-US">
                <a:latin typeface="Tahoma" charset="0"/>
                <a:ea typeface="Arial" charset="0"/>
                <a:cs typeface="Arial" charset="0"/>
              </a:rPr>
              <a:t>Examples are the central vacuole in plants with hydrolytic functions, pigment vacuoles in plants to provide color to flowers, and contractile vacuoles in some protists to expel water from the cell</a:t>
            </a:r>
          </a:p>
        </p:txBody>
      </p:sp>
      <p:sp>
        <p:nvSpPr>
          <p:cNvPr id="136195" name="Line 4"/>
          <p:cNvSpPr>
            <a:spLocks noChangeShapeType="1"/>
          </p:cNvSpPr>
          <p:nvPr/>
        </p:nvSpPr>
        <p:spPr bwMode="auto">
          <a:xfrm>
            <a:off x="182563" y="1117600"/>
            <a:ext cx="8775700" cy="0"/>
          </a:xfrm>
          <a:prstGeom prst="line">
            <a:avLst/>
          </a:prstGeom>
          <a:noFill/>
          <a:ln w="76200">
            <a:solidFill>
              <a:srgbClr val="A8B99B"/>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6196" name="Line 5"/>
          <p:cNvSpPr>
            <a:spLocks noChangeShapeType="1"/>
          </p:cNvSpPr>
          <p:nvPr/>
        </p:nvSpPr>
        <p:spPr bwMode="auto">
          <a:xfrm>
            <a:off x="182563" y="6535738"/>
            <a:ext cx="87757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6197" name="Text Box 6"/>
          <p:cNvSpPr txBox="1">
            <a:spLocks noChangeArrowheads="1"/>
          </p:cNvSpPr>
          <p:nvPr/>
        </p:nvSpPr>
        <p:spPr bwMode="auto">
          <a:xfrm>
            <a:off x="182563" y="6626225"/>
            <a:ext cx="8775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l">
              <a:spcBef>
                <a:spcPct val="50000"/>
              </a:spcBef>
            </a:pPr>
            <a:r>
              <a:rPr lang="en-US" sz="900"/>
              <a:t>Copyright © 2009 Pearson Education, Inc.</a:t>
            </a:r>
            <a:endParaRPr lang="en-US"/>
          </a:p>
        </p:txBody>
      </p:sp>
      <p:sp>
        <p:nvSpPr>
          <p:cNvPr id="136198" name="AutoShape 7">
            <a:hlinkClick r:id="" action="ppaction://noaction" highlightClick="1"/>
          </p:cNvPr>
          <p:cNvSpPr>
            <a:spLocks noChangeArrowheads="1"/>
          </p:cNvSpPr>
          <p:nvPr/>
        </p:nvSpPr>
        <p:spPr bwMode="auto">
          <a:xfrm>
            <a:off x="3748088" y="6089650"/>
            <a:ext cx="2613025" cy="342900"/>
          </a:xfrm>
          <a:prstGeom prst="actionButtonBlank">
            <a:avLst/>
          </a:prstGeom>
          <a:solidFill>
            <a:srgbClr val="84A05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1400" b="1"/>
              <a:t>Video: </a:t>
            </a:r>
            <a:r>
              <a:rPr lang="en-US" sz="1400" b="1" i="1">
                <a:solidFill>
                  <a:srgbClr val="000000"/>
                </a:solidFill>
              </a:rPr>
              <a:t>Paramecium</a:t>
            </a:r>
            <a:r>
              <a:rPr lang="en-US" sz="1400" b="1">
                <a:solidFill>
                  <a:srgbClr val="000000"/>
                </a:solidFill>
              </a:rPr>
              <a:t> Vacuole</a:t>
            </a:r>
            <a:endParaRPr lang="en-US" sz="1400">
              <a:solidFill>
                <a:srgbClr val="000000"/>
              </a:solidFill>
            </a:endParaRPr>
          </a:p>
        </p:txBody>
      </p:sp>
      <p:pic>
        <p:nvPicPr>
          <p:cNvPr id="136199" name="Picture 8" descr="Campbell Concepts Play Button">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7800" y="5978525"/>
            <a:ext cx="9334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097774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3"/>
          <p:cNvSpPr>
            <a:spLocks noGrp="1" noChangeArrowheads="1"/>
          </p:cNvSpPr>
          <p:nvPr>
            <p:ph type="title"/>
          </p:nvPr>
        </p:nvSpPr>
        <p:spPr>
          <a:xfrm>
            <a:off x="0" y="0"/>
            <a:ext cx="5664200" cy="1143000"/>
          </a:xfrm>
        </p:spPr>
        <p:txBody>
          <a:bodyPr/>
          <a:lstStyle/>
          <a:p>
            <a:r>
              <a:rPr lang="en-US">
                <a:latin typeface="Times New Roman" charset="0"/>
              </a:rPr>
              <a:t>Vacuoles &amp; vesicles</a:t>
            </a:r>
          </a:p>
        </p:txBody>
      </p:sp>
      <p:sp>
        <p:nvSpPr>
          <p:cNvPr id="138242" name="Rectangle 4" descr="Rectangle: Click to edit Master text styles&#10;Second level&#10;Third level&#10;Fourth level&#10;Fifth level"/>
          <p:cNvSpPr>
            <a:spLocks noGrp="1" noChangeArrowheads="1"/>
          </p:cNvSpPr>
          <p:nvPr>
            <p:ph type="body" idx="1"/>
          </p:nvPr>
        </p:nvSpPr>
        <p:spPr>
          <a:xfrm>
            <a:off x="584200" y="965200"/>
            <a:ext cx="7772400" cy="5105400"/>
          </a:xfrm>
        </p:spPr>
        <p:txBody>
          <a:bodyPr/>
          <a:lstStyle/>
          <a:p>
            <a:r>
              <a:rPr lang="en-US">
                <a:latin typeface="Tahoma" charset="0"/>
              </a:rPr>
              <a:t>Function:  Storage</a:t>
            </a:r>
          </a:p>
          <a:p>
            <a:pPr lvl="2"/>
            <a:r>
              <a:rPr lang="en-US" sz="2800" u="sng">
                <a:solidFill>
                  <a:srgbClr val="CC0000"/>
                </a:solidFill>
                <a:latin typeface="Tahoma" charset="0"/>
                <a:ea typeface="Arial" charset="0"/>
                <a:cs typeface="Arial" charset="0"/>
              </a:rPr>
              <a:t>Food vacuoles</a:t>
            </a:r>
            <a:endParaRPr lang="en-US" sz="2800">
              <a:latin typeface="Tahoma" charset="0"/>
              <a:ea typeface="Arial" charset="0"/>
              <a:cs typeface="Arial" charset="0"/>
            </a:endParaRPr>
          </a:p>
          <a:p>
            <a:pPr lvl="3"/>
            <a:r>
              <a:rPr lang="en-US" sz="2800">
                <a:solidFill>
                  <a:srgbClr val="0F116A"/>
                </a:solidFill>
                <a:latin typeface="Tahoma" charset="0"/>
                <a:ea typeface="Arial" charset="0"/>
                <a:cs typeface="Arial" charset="0"/>
              </a:rPr>
              <a:t>phagocytosis, fuse with lysosomes</a:t>
            </a:r>
          </a:p>
          <a:p>
            <a:pPr lvl="2"/>
            <a:r>
              <a:rPr lang="en-US" sz="2800" u="sng">
                <a:solidFill>
                  <a:srgbClr val="CC0000"/>
                </a:solidFill>
                <a:latin typeface="Tahoma" charset="0"/>
                <a:ea typeface="Arial" charset="0"/>
                <a:cs typeface="Arial" charset="0"/>
              </a:rPr>
              <a:t>Contractile vacuoles</a:t>
            </a:r>
            <a:endParaRPr lang="en-US" sz="2800" u="sng">
              <a:solidFill>
                <a:schemeClr val="tx2"/>
              </a:solidFill>
              <a:latin typeface="Tahoma" charset="0"/>
              <a:ea typeface="Arial" charset="0"/>
              <a:cs typeface="Arial" charset="0"/>
            </a:endParaRPr>
          </a:p>
          <a:p>
            <a:pPr lvl="3"/>
            <a:r>
              <a:rPr lang="en-US" sz="2800">
                <a:solidFill>
                  <a:srgbClr val="0F116A"/>
                </a:solidFill>
                <a:latin typeface="Tahoma" charset="0"/>
                <a:ea typeface="Arial" charset="0"/>
                <a:cs typeface="Arial" charset="0"/>
              </a:rPr>
              <a:t>in freshwater protists, pump excess H</a:t>
            </a:r>
            <a:r>
              <a:rPr lang="en-US" sz="2800" baseline="-25000">
                <a:solidFill>
                  <a:srgbClr val="0F116A"/>
                </a:solidFill>
                <a:latin typeface="Tahoma" charset="0"/>
                <a:ea typeface="Arial" charset="0"/>
                <a:cs typeface="Arial" charset="0"/>
              </a:rPr>
              <a:t>2</a:t>
            </a:r>
            <a:r>
              <a:rPr lang="en-US" sz="2800">
                <a:solidFill>
                  <a:srgbClr val="0F116A"/>
                </a:solidFill>
                <a:latin typeface="Tahoma" charset="0"/>
                <a:ea typeface="Arial" charset="0"/>
                <a:cs typeface="Arial" charset="0"/>
              </a:rPr>
              <a:t>O </a:t>
            </a:r>
            <a:br>
              <a:rPr lang="en-US" sz="2800">
                <a:solidFill>
                  <a:srgbClr val="0F116A"/>
                </a:solidFill>
                <a:latin typeface="Tahoma" charset="0"/>
                <a:ea typeface="Arial" charset="0"/>
                <a:cs typeface="Arial" charset="0"/>
              </a:rPr>
            </a:br>
            <a:r>
              <a:rPr lang="en-US" sz="2800">
                <a:solidFill>
                  <a:srgbClr val="0F116A"/>
                </a:solidFill>
                <a:latin typeface="Tahoma" charset="0"/>
                <a:ea typeface="Arial" charset="0"/>
                <a:cs typeface="Arial" charset="0"/>
              </a:rPr>
              <a:t>out of cell</a:t>
            </a:r>
          </a:p>
          <a:p>
            <a:pPr lvl="2"/>
            <a:r>
              <a:rPr lang="en-US" sz="2800" u="sng">
                <a:solidFill>
                  <a:srgbClr val="CC0000"/>
                </a:solidFill>
                <a:latin typeface="Tahoma" charset="0"/>
                <a:ea typeface="Arial" charset="0"/>
                <a:cs typeface="Arial" charset="0"/>
              </a:rPr>
              <a:t>Central vacuoles</a:t>
            </a:r>
            <a:r>
              <a:rPr lang="en-US" sz="2800">
                <a:latin typeface="Tahoma" charset="0"/>
                <a:ea typeface="Arial" charset="0"/>
                <a:cs typeface="Arial" charset="0"/>
              </a:rPr>
              <a:t> </a:t>
            </a:r>
          </a:p>
          <a:p>
            <a:pPr lvl="3"/>
            <a:r>
              <a:rPr lang="en-US" sz="2800">
                <a:solidFill>
                  <a:srgbClr val="0F116A"/>
                </a:solidFill>
                <a:latin typeface="Tahoma" charset="0"/>
                <a:ea typeface="Arial" charset="0"/>
                <a:cs typeface="Arial" charset="0"/>
              </a:rPr>
              <a:t>in many mature plant cells</a:t>
            </a:r>
          </a:p>
        </p:txBody>
      </p:sp>
      <p:pic>
        <p:nvPicPr>
          <p:cNvPr id="138243" name="Picture 5"/>
          <p:cNvPicPr>
            <a:picLocks noChangeAspect="1" noChangeArrowheads="1"/>
          </p:cNvPicPr>
          <p:nvPr/>
        </p:nvPicPr>
        <p:blipFill>
          <a:blip r:embed="rId3">
            <a:extLst>
              <a:ext uri="{28A0092B-C50C-407E-A947-70E740481C1C}">
                <a14:useLocalDpi xmlns:a14="http://schemas.microsoft.com/office/drawing/2010/main" val="0"/>
              </a:ext>
            </a:extLst>
          </a:blip>
          <a:srcRect t="57030" r="49500"/>
          <a:stretch>
            <a:fillRect/>
          </a:stretch>
        </p:blipFill>
        <p:spPr bwMode="auto">
          <a:xfrm>
            <a:off x="5859463" y="1219200"/>
            <a:ext cx="3284537" cy="176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244" name="Picture 6"/>
          <p:cNvPicPr>
            <a:picLocks noChangeAspect="1" noChangeArrowheads="1"/>
          </p:cNvPicPr>
          <p:nvPr/>
        </p:nvPicPr>
        <p:blipFill>
          <a:blip r:embed="rId4">
            <a:extLst>
              <a:ext uri="{28A0092B-C50C-407E-A947-70E740481C1C}">
                <a14:useLocalDpi xmlns:a14="http://schemas.microsoft.com/office/drawing/2010/main" val="0"/>
              </a:ext>
            </a:extLst>
          </a:blip>
          <a:srcRect b="49411"/>
          <a:stretch>
            <a:fillRect/>
          </a:stretch>
        </p:blipFill>
        <p:spPr bwMode="auto">
          <a:xfrm>
            <a:off x="0" y="4203700"/>
            <a:ext cx="2335213"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894709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2"/>
          <p:cNvSpPr>
            <a:spLocks noGrp="1" noChangeArrowheads="1"/>
          </p:cNvSpPr>
          <p:nvPr>
            <p:ph type="title"/>
          </p:nvPr>
        </p:nvSpPr>
        <p:spPr>
          <a:xfrm>
            <a:off x="0" y="0"/>
            <a:ext cx="5232400" cy="1143000"/>
          </a:xfrm>
        </p:spPr>
        <p:txBody>
          <a:bodyPr/>
          <a:lstStyle/>
          <a:p>
            <a:r>
              <a:rPr lang="en-US">
                <a:latin typeface="Times New Roman" charset="0"/>
              </a:rPr>
              <a:t>Vacuoles in plants</a:t>
            </a:r>
          </a:p>
        </p:txBody>
      </p:sp>
      <p:pic>
        <p:nvPicPr>
          <p:cNvPr id="140290" name="Picture 3"/>
          <p:cNvPicPr>
            <a:picLocks noChangeAspect="1" noChangeArrowheads="1"/>
          </p:cNvPicPr>
          <p:nvPr/>
        </p:nvPicPr>
        <p:blipFill>
          <a:blip r:embed="rId3">
            <a:extLst>
              <a:ext uri="{28A0092B-C50C-407E-A947-70E740481C1C}">
                <a14:useLocalDpi xmlns:a14="http://schemas.microsoft.com/office/drawing/2010/main" val="0"/>
              </a:ext>
            </a:extLst>
          </a:blip>
          <a:srcRect b="3000"/>
          <a:stretch>
            <a:fillRect/>
          </a:stretch>
        </p:blipFill>
        <p:spPr bwMode="auto">
          <a:xfrm>
            <a:off x="5486400" y="3238500"/>
            <a:ext cx="3657600"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291" name="Rectangle 4" descr="Rectangle: Click to edit Master text styles&#10;Second level&#10;Third level&#10;Fourth level&#10;Fifth level"/>
          <p:cNvSpPr>
            <a:spLocks noGrp="1" noChangeArrowheads="1"/>
          </p:cNvSpPr>
          <p:nvPr>
            <p:ph type="body" idx="1"/>
          </p:nvPr>
        </p:nvSpPr>
        <p:spPr>
          <a:xfrm>
            <a:off x="152400" y="469900"/>
            <a:ext cx="7772400" cy="5105400"/>
          </a:xfrm>
        </p:spPr>
        <p:txBody>
          <a:bodyPr/>
          <a:lstStyle/>
          <a:p>
            <a:pPr>
              <a:buClrTx/>
            </a:pPr>
            <a:r>
              <a:rPr lang="en-US">
                <a:latin typeface="Tahoma" charset="0"/>
              </a:rPr>
              <a:t>Functions</a:t>
            </a:r>
          </a:p>
          <a:p>
            <a:pPr lvl="1">
              <a:buClrTx/>
            </a:pPr>
            <a:r>
              <a:rPr lang="en-US">
                <a:latin typeface="Tahoma" charset="0"/>
                <a:ea typeface="Arial" charset="0"/>
                <a:cs typeface="Arial" charset="0"/>
              </a:rPr>
              <a:t>storage</a:t>
            </a:r>
          </a:p>
          <a:p>
            <a:pPr lvl="2"/>
            <a:r>
              <a:rPr lang="en-US" sz="2800">
                <a:latin typeface="Tahoma" charset="0"/>
                <a:ea typeface="Arial" charset="0"/>
                <a:cs typeface="Arial" charset="0"/>
              </a:rPr>
              <a:t>stockpiling proteins, inorganic ions</a:t>
            </a:r>
          </a:p>
          <a:p>
            <a:pPr lvl="2"/>
            <a:r>
              <a:rPr lang="en-US" sz="2800">
                <a:latin typeface="Tahoma" charset="0"/>
                <a:ea typeface="Arial" charset="0"/>
                <a:cs typeface="Arial" charset="0"/>
              </a:rPr>
              <a:t>depositing metabolic byproducts</a:t>
            </a:r>
          </a:p>
          <a:p>
            <a:pPr lvl="2"/>
            <a:r>
              <a:rPr lang="en-US" sz="2800">
                <a:latin typeface="Tahoma" charset="0"/>
                <a:ea typeface="Arial" charset="0"/>
                <a:cs typeface="Arial" charset="0"/>
              </a:rPr>
              <a:t>storing pigments, defensive </a:t>
            </a:r>
            <a:br>
              <a:rPr lang="en-US" sz="2800">
                <a:latin typeface="Tahoma" charset="0"/>
                <a:ea typeface="Arial" charset="0"/>
                <a:cs typeface="Arial" charset="0"/>
              </a:rPr>
            </a:br>
            <a:r>
              <a:rPr lang="en-US" sz="2800">
                <a:latin typeface="Tahoma" charset="0"/>
                <a:ea typeface="Arial" charset="0"/>
                <a:cs typeface="Arial" charset="0"/>
              </a:rPr>
              <a:t>compounds</a:t>
            </a:r>
          </a:p>
          <a:p>
            <a:pPr lvl="2"/>
            <a:r>
              <a:rPr lang="en-US" sz="2800">
                <a:latin typeface="Tahoma" charset="0"/>
                <a:ea typeface="Arial" charset="0"/>
                <a:cs typeface="Arial" charset="0"/>
              </a:rPr>
              <a:t>Tonoplast: </a:t>
            </a:r>
          </a:p>
          <a:p>
            <a:pPr lvl="2">
              <a:buFont typeface="Wingdings" charset="0"/>
              <a:buNone/>
            </a:pPr>
            <a:r>
              <a:rPr lang="en-US" sz="2800">
                <a:latin typeface="Tahoma" charset="0"/>
                <a:ea typeface="Arial" charset="0"/>
                <a:cs typeface="Arial" charset="0"/>
              </a:rPr>
              <a:t>		selective membrane</a:t>
            </a:r>
          </a:p>
          <a:p>
            <a:pPr lvl="3">
              <a:buClrTx/>
            </a:pPr>
            <a:r>
              <a:rPr lang="en-US" sz="2800">
                <a:solidFill>
                  <a:srgbClr val="0F116A"/>
                </a:solidFill>
                <a:latin typeface="Tahoma" charset="0"/>
                <a:ea typeface="Arial" charset="0"/>
                <a:cs typeface="Arial" charset="0"/>
              </a:rPr>
              <a:t>control what comes </a:t>
            </a:r>
            <a:br>
              <a:rPr lang="en-US" sz="2800">
                <a:solidFill>
                  <a:srgbClr val="0F116A"/>
                </a:solidFill>
                <a:latin typeface="Tahoma" charset="0"/>
                <a:ea typeface="Arial" charset="0"/>
                <a:cs typeface="Arial" charset="0"/>
              </a:rPr>
            </a:br>
            <a:r>
              <a:rPr lang="en-US" sz="2800">
                <a:solidFill>
                  <a:srgbClr val="0F116A"/>
                </a:solidFill>
                <a:latin typeface="Tahoma" charset="0"/>
                <a:ea typeface="Arial" charset="0"/>
                <a:cs typeface="Arial" charset="0"/>
              </a:rPr>
              <a:t>in or goes out</a:t>
            </a:r>
            <a:endParaRPr lang="en-US" sz="2800">
              <a:latin typeface="Tahoma" charset="0"/>
              <a:ea typeface="Arial" charset="0"/>
              <a:cs typeface="Arial" charset="0"/>
            </a:endParaRPr>
          </a:p>
        </p:txBody>
      </p:sp>
    </p:spTree>
    <p:extLst>
      <p:ext uri="{BB962C8B-B14F-4D97-AF65-F5344CB8AC3E}">
        <p14:creationId xmlns:p14="http://schemas.microsoft.com/office/powerpoint/2010/main" val="405804696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7" name="Picture 7" descr="04_12aCentralVacuole-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863" y="611188"/>
            <a:ext cx="8548687" cy="563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338" name="Text Box 8"/>
          <p:cNvSpPr txBox="1">
            <a:spLocks noChangeArrowheads="1"/>
          </p:cNvSpPr>
          <p:nvPr/>
        </p:nvSpPr>
        <p:spPr bwMode="auto">
          <a:xfrm>
            <a:off x="7145338" y="1184275"/>
            <a:ext cx="134302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l">
              <a:lnSpc>
                <a:spcPct val="90000"/>
              </a:lnSpc>
            </a:pPr>
            <a:r>
              <a:rPr lang="en-US" b="1"/>
              <a:t>Nucleus</a:t>
            </a:r>
          </a:p>
        </p:txBody>
      </p:sp>
      <p:sp>
        <p:nvSpPr>
          <p:cNvPr id="142339" name="Text Box 9"/>
          <p:cNvSpPr txBox="1">
            <a:spLocks noChangeArrowheads="1"/>
          </p:cNvSpPr>
          <p:nvPr/>
        </p:nvSpPr>
        <p:spPr bwMode="auto">
          <a:xfrm>
            <a:off x="7134225" y="633413"/>
            <a:ext cx="1749425"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l">
              <a:lnSpc>
                <a:spcPct val="90000"/>
              </a:lnSpc>
            </a:pPr>
            <a:r>
              <a:rPr lang="en-US" b="1"/>
              <a:t>Chloroplast</a:t>
            </a:r>
          </a:p>
        </p:txBody>
      </p:sp>
      <p:sp>
        <p:nvSpPr>
          <p:cNvPr id="142340" name="Text Box 10"/>
          <p:cNvSpPr txBox="1">
            <a:spLocks noChangeArrowheads="1"/>
          </p:cNvSpPr>
          <p:nvPr/>
        </p:nvSpPr>
        <p:spPr bwMode="auto">
          <a:xfrm>
            <a:off x="2551113" y="3054350"/>
            <a:ext cx="125095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l">
              <a:lnSpc>
                <a:spcPct val="90000"/>
              </a:lnSpc>
            </a:pPr>
            <a:r>
              <a:rPr lang="en-US" b="1"/>
              <a:t>Central</a:t>
            </a:r>
          </a:p>
          <a:p>
            <a:pPr algn="l">
              <a:lnSpc>
                <a:spcPct val="90000"/>
              </a:lnSpc>
            </a:pPr>
            <a:r>
              <a:rPr lang="en-US" b="1"/>
              <a:t>vacuole</a:t>
            </a:r>
          </a:p>
        </p:txBody>
      </p:sp>
      <p:sp>
        <p:nvSpPr>
          <p:cNvPr id="142341" name="Line 11"/>
          <p:cNvSpPr>
            <a:spLocks noChangeShapeType="1"/>
          </p:cNvSpPr>
          <p:nvPr/>
        </p:nvSpPr>
        <p:spPr bwMode="auto">
          <a:xfrm flipV="1">
            <a:off x="4778375" y="1352550"/>
            <a:ext cx="2295525" cy="1130300"/>
          </a:xfrm>
          <a:prstGeom prst="line">
            <a:avLst/>
          </a:prstGeom>
          <a:noFill/>
          <a:ln w="508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2342" name="Line 12"/>
          <p:cNvSpPr>
            <a:spLocks noChangeShapeType="1"/>
          </p:cNvSpPr>
          <p:nvPr/>
        </p:nvSpPr>
        <p:spPr bwMode="auto">
          <a:xfrm flipV="1">
            <a:off x="3032125" y="777875"/>
            <a:ext cx="4038600" cy="587375"/>
          </a:xfrm>
          <a:prstGeom prst="line">
            <a:avLst/>
          </a:prstGeom>
          <a:noFill/>
          <a:ln w="508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2343" name="Line 13"/>
          <p:cNvSpPr>
            <a:spLocks noChangeShapeType="1"/>
          </p:cNvSpPr>
          <p:nvPr/>
        </p:nvSpPr>
        <p:spPr bwMode="auto">
          <a:xfrm flipV="1">
            <a:off x="4778375" y="1352550"/>
            <a:ext cx="2295525" cy="11303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2344" name="Line 14"/>
          <p:cNvSpPr>
            <a:spLocks noChangeShapeType="1"/>
          </p:cNvSpPr>
          <p:nvPr/>
        </p:nvSpPr>
        <p:spPr bwMode="auto">
          <a:xfrm flipV="1">
            <a:off x="3032125" y="777875"/>
            <a:ext cx="4038600" cy="58737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3454235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7794" name="Picture 2"/>
          <p:cNvPicPr>
            <a:picLocks noChangeAspect="1" noChangeArrowheads="1"/>
          </p:cNvPicPr>
          <p:nvPr/>
        </p:nvPicPr>
        <p:blipFill>
          <a:blip r:embed="rId2"/>
          <a:srcRect/>
          <a:stretch>
            <a:fillRect/>
          </a:stretch>
        </p:blipFill>
        <p:spPr bwMode="auto">
          <a:xfrm>
            <a:off x="3497263" y="3219450"/>
            <a:ext cx="4814887" cy="3638550"/>
          </a:xfrm>
          <a:prstGeom prst="rect">
            <a:avLst/>
          </a:prstGeom>
          <a:noFill/>
          <a:ln w="9525">
            <a:noFill/>
            <a:miter lim="800000"/>
            <a:headEnd/>
            <a:tailEnd/>
          </a:ln>
          <a:effectLst>
            <a:outerShdw blurRad="50800" dist="38100" dir="2700000">
              <a:srgbClr val="000000">
                <a:alpha val="43000"/>
              </a:srgbClr>
            </a:outerShdw>
          </a:effectLst>
        </p:spPr>
      </p:pic>
      <p:sp>
        <p:nvSpPr>
          <p:cNvPr id="144386" name="Rectangle 3"/>
          <p:cNvSpPr>
            <a:spLocks noGrp="1" noChangeArrowheads="1"/>
          </p:cNvSpPr>
          <p:nvPr>
            <p:ph type="title"/>
          </p:nvPr>
        </p:nvSpPr>
        <p:spPr>
          <a:xfrm>
            <a:off x="-177800" y="0"/>
            <a:ext cx="5994400" cy="1143000"/>
          </a:xfrm>
        </p:spPr>
        <p:txBody>
          <a:bodyPr/>
          <a:lstStyle/>
          <a:p>
            <a:r>
              <a:rPr lang="en-US">
                <a:latin typeface="Times New Roman" charset="0"/>
              </a:rPr>
              <a:t>Food &amp; water storage</a:t>
            </a:r>
          </a:p>
        </p:txBody>
      </p:sp>
      <p:pic>
        <p:nvPicPr>
          <p:cNvPr id="417796" name="Picture 4"/>
          <p:cNvPicPr>
            <a:picLocks noChangeAspect="1" noChangeArrowheads="1"/>
          </p:cNvPicPr>
          <p:nvPr/>
        </p:nvPicPr>
        <p:blipFill>
          <a:blip r:embed="rId3">
            <a:clrChange>
              <a:clrFrom>
                <a:srgbClr val="FFFFFF"/>
              </a:clrFrom>
              <a:clrTo>
                <a:srgbClr val="FFFFFF">
                  <a:alpha val="0"/>
                </a:srgbClr>
              </a:clrTo>
            </a:clrChange>
          </a:blip>
          <a:srcRect l="17999" r="27000" b="3796"/>
          <a:stretch>
            <a:fillRect/>
          </a:stretch>
        </p:blipFill>
        <p:spPr bwMode="auto">
          <a:xfrm>
            <a:off x="-185738" y="2506663"/>
            <a:ext cx="4435476" cy="4178300"/>
          </a:xfrm>
          <a:prstGeom prst="rect">
            <a:avLst/>
          </a:prstGeom>
          <a:noFill/>
          <a:ln w="9525">
            <a:noFill/>
            <a:miter lim="800000"/>
            <a:headEnd/>
            <a:tailEnd/>
          </a:ln>
          <a:effectLst>
            <a:outerShdw blurRad="50800" dist="38100" dir="2700000">
              <a:srgbClr val="000000">
                <a:alpha val="43000"/>
              </a:srgbClr>
            </a:outerShdw>
          </a:effectLst>
        </p:spPr>
      </p:pic>
      <p:sp>
        <p:nvSpPr>
          <p:cNvPr id="417797" name="Rectangle 5"/>
          <p:cNvSpPr>
            <a:spLocks noChangeArrowheads="1"/>
          </p:cNvSpPr>
          <p:nvPr/>
        </p:nvSpPr>
        <p:spPr bwMode="auto">
          <a:xfrm>
            <a:off x="400050" y="1395413"/>
            <a:ext cx="2420938" cy="641350"/>
          </a:xfrm>
          <a:prstGeom prst="rect">
            <a:avLst/>
          </a:prstGeom>
          <a:solidFill>
            <a:srgbClr val="FFEA18"/>
          </a:solidFill>
          <a:ln w="9525">
            <a:noFill/>
            <a:miter lim="800000"/>
            <a:headEnd/>
            <a:tailEnd/>
          </a:ln>
          <a:effectLst>
            <a:outerShdw blurRad="63500" dist="35921" dir="2700000" algn="ctr" rotWithShape="0">
              <a:srgbClr val="000000"/>
            </a:outerShdw>
          </a:effectLst>
        </p:spPr>
        <p:txBody>
          <a:bodyPr wrap="none" anchor="ctr">
            <a:spAutoFit/>
          </a:bodyPr>
          <a:lstStyle/>
          <a:p>
            <a:pPr>
              <a:defRPr/>
            </a:pPr>
            <a:r>
              <a:rPr lang="en-US" sz="3600" b="1">
                <a:solidFill>
                  <a:srgbClr val="0E6616"/>
                </a:solidFill>
                <a:latin typeface="Arial" pitchFamily="21" charset="0"/>
                <a:ea typeface="+mn-ea"/>
                <a:cs typeface="+mn-cs"/>
              </a:rPr>
              <a:t>plant cells</a:t>
            </a:r>
          </a:p>
        </p:txBody>
      </p:sp>
      <p:pic>
        <p:nvPicPr>
          <p:cNvPr id="144389" name="Picture 6"/>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r="2136" b="3114"/>
          <a:stretch>
            <a:fillRect/>
          </a:stretch>
        </p:blipFill>
        <p:spPr bwMode="auto">
          <a:xfrm>
            <a:off x="5222875" y="723900"/>
            <a:ext cx="3598863" cy="317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7799" name="Rectangle 7"/>
          <p:cNvSpPr>
            <a:spLocks noChangeArrowheads="1"/>
          </p:cNvSpPr>
          <p:nvPr/>
        </p:nvSpPr>
        <p:spPr bwMode="auto">
          <a:xfrm>
            <a:off x="196850" y="2128838"/>
            <a:ext cx="2871788" cy="519112"/>
          </a:xfrm>
          <a:prstGeom prst="rect">
            <a:avLst/>
          </a:prstGeom>
          <a:solidFill>
            <a:schemeClr val="accent4">
              <a:lumMod val="20000"/>
              <a:lumOff val="80000"/>
            </a:schemeClr>
          </a:solidFill>
          <a:ln w="9525">
            <a:noFill/>
            <a:miter lim="800000"/>
            <a:headEnd/>
            <a:tailEnd/>
          </a:ln>
          <a:effectLst>
            <a:outerShdw blurRad="63500" dist="35921" dir="2700000" algn="ctr" rotWithShape="0">
              <a:srgbClr val="000000"/>
            </a:outerShdw>
          </a:effectLst>
        </p:spPr>
        <p:txBody>
          <a:bodyPr wrap="none" anchor="ctr">
            <a:spAutoFit/>
          </a:bodyPr>
          <a:lstStyle/>
          <a:p>
            <a:pPr>
              <a:defRPr/>
            </a:pPr>
            <a:r>
              <a:rPr lang="en-US" sz="2800" b="1" dirty="0">
                <a:solidFill>
                  <a:srgbClr val="000000"/>
                </a:solidFill>
                <a:latin typeface="Arial" pitchFamily="21" charset="0"/>
                <a:ea typeface="+mn-ea"/>
                <a:cs typeface="+mn-cs"/>
              </a:rPr>
              <a:t>central vacuole </a:t>
            </a:r>
          </a:p>
        </p:txBody>
      </p:sp>
      <p:sp>
        <p:nvSpPr>
          <p:cNvPr id="144391" name="Line 8"/>
          <p:cNvSpPr>
            <a:spLocks noChangeShapeType="1"/>
          </p:cNvSpPr>
          <p:nvPr/>
        </p:nvSpPr>
        <p:spPr bwMode="auto">
          <a:xfrm flipV="1">
            <a:off x="5016500" y="4325938"/>
            <a:ext cx="304800" cy="140335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4392" name="Line 9"/>
          <p:cNvSpPr>
            <a:spLocks noChangeShapeType="1"/>
          </p:cNvSpPr>
          <p:nvPr/>
        </p:nvSpPr>
        <p:spPr bwMode="auto">
          <a:xfrm flipV="1">
            <a:off x="5387975" y="5583238"/>
            <a:ext cx="1362075" cy="58420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7802" name="Rectangle 10"/>
          <p:cNvSpPr>
            <a:spLocks noChangeArrowheads="1"/>
          </p:cNvSpPr>
          <p:nvPr/>
        </p:nvSpPr>
        <p:spPr bwMode="auto">
          <a:xfrm>
            <a:off x="3368675" y="5740400"/>
            <a:ext cx="1982788" cy="946150"/>
          </a:xfrm>
          <a:prstGeom prst="rect">
            <a:avLst/>
          </a:prstGeom>
          <a:solidFill>
            <a:schemeClr val="accent4">
              <a:lumMod val="20000"/>
              <a:lumOff val="80000"/>
            </a:schemeClr>
          </a:solidFill>
          <a:ln w="9525">
            <a:noFill/>
            <a:miter lim="800000"/>
            <a:headEnd/>
            <a:tailEnd/>
          </a:ln>
          <a:effectLst>
            <a:outerShdw blurRad="63500" dist="35921" dir="2700000" algn="ctr" rotWithShape="0">
              <a:srgbClr val="000000"/>
            </a:outerShdw>
          </a:effectLst>
        </p:spPr>
        <p:txBody>
          <a:bodyPr wrap="none" anchor="ctr">
            <a:spAutoFit/>
          </a:bodyPr>
          <a:lstStyle/>
          <a:p>
            <a:pPr>
              <a:defRPr/>
            </a:pPr>
            <a:r>
              <a:rPr lang="en-US" sz="2800" b="1" dirty="0">
                <a:solidFill>
                  <a:srgbClr val="000000"/>
                </a:solidFill>
                <a:latin typeface="Arial" pitchFamily="21" charset="0"/>
                <a:ea typeface="+mn-ea"/>
                <a:cs typeface="+mn-cs"/>
              </a:rPr>
              <a:t>contractile</a:t>
            </a:r>
            <a:br>
              <a:rPr lang="en-US" sz="2800" b="1" dirty="0">
                <a:solidFill>
                  <a:srgbClr val="000000"/>
                </a:solidFill>
                <a:latin typeface="Arial" pitchFamily="21" charset="0"/>
                <a:ea typeface="+mn-ea"/>
                <a:cs typeface="+mn-cs"/>
              </a:rPr>
            </a:br>
            <a:r>
              <a:rPr lang="en-US" sz="2800" b="1" dirty="0">
                <a:solidFill>
                  <a:srgbClr val="000000"/>
                </a:solidFill>
                <a:latin typeface="Arial" pitchFamily="21" charset="0"/>
                <a:ea typeface="+mn-ea"/>
                <a:cs typeface="+mn-cs"/>
              </a:rPr>
              <a:t>vacuole </a:t>
            </a:r>
          </a:p>
        </p:txBody>
      </p:sp>
      <p:sp>
        <p:nvSpPr>
          <p:cNvPr id="417803" name="Rectangle 11"/>
          <p:cNvSpPr>
            <a:spLocks noChangeArrowheads="1"/>
          </p:cNvSpPr>
          <p:nvPr/>
        </p:nvSpPr>
        <p:spPr bwMode="auto">
          <a:xfrm>
            <a:off x="6118225" y="342900"/>
            <a:ext cx="2673350" cy="519113"/>
          </a:xfrm>
          <a:prstGeom prst="rect">
            <a:avLst/>
          </a:prstGeom>
          <a:solidFill>
            <a:schemeClr val="accent4">
              <a:lumMod val="20000"/>
              <a:lumOff val="80000"/>
            </a:schemeClr>
          </a:solidFill>
          <a:ln w="9525">
            <a:noFill/>
            <a:miter lim="800000"/>
            <a:headEnd/>
            <a:tailEnd/>
          </a:ln>
          <a:effectLst>
            <a:outerShdw blurRad="63500" dist="35921" dir="2700000" algn="ctr" rotWithShape="0">
              <a:srgbClr val="000000"/>
            </a:outerShdw>
          </a:effectLst>
        </p:spPr>
        <p:txBody>
          <a:bodyPr wrap="none" anchor="ctr">
            <a:spAutoFit/>
          </a:bodyPr>
          <a:lstStyle/>
          <a:p>
            <a:pPr>
              <a:defRPr/>
            </a:pPr>
            <a:r>
              <a:rPr lang="en-US" sz="2800" b="1" dirty="0">
                <a:solidFill>
                  <a:srgbClr val="000000"/>
                </a:solidFill>
                <a:latin typeface="Arial" pitchFamily="21" charset="0"/>
                <a:ea typeface="+mn-ea"/>
                <a:cs typeface="+mn-cs"/>
              </a:rPr>
              <a:t>food vacuoles </a:t>
            </a:r>
          </a:p>
        </p:txBody>
      </p:sp>
      <p:sp>
        <p:nvSpPr>
          <p:cNvPr id="417804" name="Rectangle 12"/>
          <p:cNvSpPr>
            <a:spLocks noChangeArrowheads="1"/>
          </p:cNvSpPr>
          <p:nvPr/>
        </p:nvSpPr>
        <p:spPr bwMode="auto">
          <a:xfrm>
            <a:off x="6618288" y="3908425"/>
            <a:ext cx="2489200" cy="579438"/>
          </a:xfrm>
          <a:prstGeom prst="rect">
            <a:avLst/>
          </a:prstGeom>
          <a:solidFill>
            <a:srgbClr val="FFEA18"/>
          </a:solidFill>
          <a:ln w="9525">
            <a:noFill/>
            <a:miter lim="800000"/>
            <a:headEnd/>
            <a:tailEnd/>
          </a:ln>
          <a:effectLst>
            <a:outerShdw blurRad="63500" dist="35921" dir="2700000" algn="ctr" rotWithShape="0">
              <a:srgbClr val="000000"/>
            </a:outerShdw>
          </a:effectLst>
        </p:spPr>
        <p:txBody>
          <a:bodyPr wrap="none" anchor="ctr">
            <a:spAutoFit/>
          </a:bodyPr>
          <a:lstStyle/>
          <a:p>
            <a:pPr>
              <a:defRPr/>
            </a:pPr>
            <a:r>
              <a:rPr lang="en-US" sz="3200" b="1">
                <a:solidFill>
                  <a:srgbClr val="ED001D"/>
                </a:solidFill>
                <a:latin typeface="Arial" pitchFamily="21" charset="0"/>
                <a:ea typeface="+mn-ea"/>
                <a:cs typeface="+mn-cs"/>
              </a:rPr>
              <a:t>animal cells</a:t>
            </a:r>
          </a:p>
        </p:txBody>
      </p:sp>
    </p:spTree>
    <p:extLst>
      <p:ext uri="{BB962C8B-B14F-4D97-AF65-F5344CB8AC3E}">
        <p14:creationId xmlns:p14="http://schemas.microsoft.com/office/powerpoint/2010/main" val="156849817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09" name="Picture 10" descr="04_12bContractileVacuole-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8338" y="1087438"/>
            <a:ext cx="5267325" cy="468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5410" name="Text Box 11"/>
          <p:cNvSpPr txBox="1">
            <a:spLocks noChangeArrowheads="1"/>
          </p:cNvSpPr>
          <p:nvPr/>
        </p:nvSpPr>
        <p:spPr bwMode="auto">
          <a:xfrm>
            <a:off x="2292350" y="1520825"/>
            <a:ext cx="134302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l">
              <a:lnSpc>
                <a:spcPct val="90000"/>
              </a:lnSpc>
            </a:pPr>
            <a:r>
              <a:rPr lang="en-US" b="1">
                <a:solidFill>
                  <a:schemeClr val="bg1"/>
                </a:solidFill>
              </a:rPr>
              <a:t>Nucleus</a:t>
            </a:r>
          </a:p>
        </p:txBody>
      </p:sp>
      <p:sp>
        <p:nvSpPr>
          <p:cNvPr id="145411" name="Text Box 12"/>
          <p:cNvSpPr txBox="1">
            <a:spLocks noChangeArrowheads="1"/>
          </p:cNvSpPr>
          <p:nvPr/>
        </p:nvSpPr>
        <p:spPr bwMode="auto">
          <a:xfrm>
            <a:off x="5395913" y="4792663"/>
            <a:ext cx="1700212"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l">
              <a:lnSpc>
                <a:spcPct val="90000"/>
              </a:lnSpc>
            </a:pPr>
            <a:r>
              <a:rPr lang="en-US" b="1">
                <a:solidFill>
                  <a:schemeClr val="bg1"/>
                </a:solidFill>
              </a:rPr>
              <a:t>Contractile</a:t>
            </a:r>
          </a:p>
          <a:p>
            <a:pPr algn="l">
              <a:lnSpc>
                <a:spcPct val="90000"/>
              </a:lnSpc>
            </a:pPr>
            <a:r>
              <a:rPr lang="en-US" b="1">
                <a:solidFill>
                  <a:schemeClr val="bg1"/>
                </a:solidFill>
              </a:rPr>
              <a:t>vacuoles</a:t>
            </a:r>
          </a:p>
        </p:txBody>
      </p:sp>
      <p:sp>
        <p:nvSpPr>
          <p:cNvPr id="145412" name="Line 13"/>
          <p:cNvSpPr>
            <a:spLocks noChangeShapeType="1"/>
          </p:cNvSpPr>
          <p:nvPr/>
        </p:nvSpPr>
        <p:spPr bwMode="auto">
          <a:xfrm>
            <a:off x="3108325" y="1873250"/>
            <a:ext cx="1616075" cy="8223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5413" name="Line 14"/>
          <p:cNvSpPr>
            <a:spLocks noChangeShapeType="1"/>
          </p:cNvSpPr>
          <p:nvPr/>
        </p:nvSpPr>
        <p:spPr bwMode="auto">
          <a:xfrm>
            <a:off x="3508375" y="3167063"/>
            <a:ext cx="2682875" cy="155575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5414" name="Line 15"/>
          <p:cNvSpPr>
            <a:spLocks noChangeShapeType="1"/>
          </p:cNvSpPr>
          <p:nvPr/>
        </p:nvSpPr>
        <p:spPr bwMode="auto">
          <a:xfrm flipH="1" flipV="1">
            <a:off x="5895975" y="2184400"/>
            <a:ext cx="295275" cy="25400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296543198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5" descr="Rectangle: Click to edit Master text styles&#10;Second level&#10;Third level&#10;Fourth level&#10;Fifth level"/>
          <p:cNvSpPr>
            <a:spLocks noGrp="1" noChangeArrowheads="1"/>
          </p:cNvSpPr>
          <p:nvPr>
            <p:ph type="body" idx="1"/>
          </p:nvPr>
        </p:nvSpPr>
        <p:spPr>
          <a:xfrm>
            <a:off x="279400" y="1028700"/>
            <a:ext cx="7772400" cy="5105400"/>
          </a:xfrm>
        </p:spPr>
        <p:txBody>
          <a:bodyPr/>
          <a:lstStyle/>
          <a:p>
            <a:pPr>
              <a:buClrTx/>
            </a:pPr>
            <a:r>
              <a:rPr lang="en-US">
                <a:latin typeface="Tahoma" charset="0"/>
              </a:rPr>
              <a:t>Function </a:t>
            </a:r>
          </a:p>
          <a:p>
            <a:pPr marL="1084263" lvl="2" indent="-227013"/>
            <a:r>
              <a:rPr lang="en-US" sz="2800">
                <a:latin typeface="Tahoma" charset="0"/>
                <a:ea typeface="Arial" charset="0"/>
                <a:cs typeface="Arial" charset="0"/>
              </a:rPr>
              <a:t>digests macromolecules</a:t>
            </a:r>
          </a:p>
          <a:p>
            <a:pPr marL="1084263" lvl="2" indent="-227013"/>
            <a:r>
              <a:rPr lang="en-US" sz="2800">
                <a:latin typeface="Tahoma" charset="0"/>
                <a:ea typeface="Arial" charset="0"/>
                <a:cs typeface="Arial" charset="0"/>
              </a:rPr>
              <a:t>cleans up broken down </a:t>
            </a:r>
            <a:br>
              <a:rPr lang="en-US" sz="2800">
                <a:latin typeface="Tahoma" charset="0"/>
                <a:ea typeface="Arial" charset="0"/>
                <a:cs typeface="Arial" charset="0"/>
              </a:rPr>
            </a:br>
            <a:r>
              <a:rPr lang="en-US" sz="2800">
                <a:latin typeface="Tahoma" charset="0"/>
                <a:ea typeface="Arial" charset="0"/>
                <a:cs typeface="Arial" charset="0"/>
              </a:rPr>
              <a:t>organelles</a:t>
            </a:r>
          </a:p>
          <a:p>
            <a:pPr>
              <a:buClrTx/>
            </a:pPr>
            <a:r>
              <a:rPr lang="en-US">
                <a:latin typeface="Tahoma" charset="0"/>
              </a:rPr>
              <a:t>Structure</a:t>
            </a:r>
          </a:p>
          <a:p>
            <a:pPr lvl="1">
              <a:buClrTx/>
            </a:pPr>
            <a:r>
              <a:rPr lang="en-US">
                <a:latin typeface="Tahoma" charset="0"/>
                <a:ea typeface="Arial" charset="0"/>
                <a:cs typeface="Arial" charset="0"/>
              </a:rPr>
              <a:t>vesicles of digestive </a:t>
            </a:r>
            <a:br>
              <a:rPr lang="en-US">
                <a:latin typeface="Tahoma" charset="0"/>
                <a:ea typeface="Arial" charset="0"/>
                <a:cs typeface="Arial" charset="0"/>
              </a:rPr>
            </a:br>
            <a:r>
              <a:rPr lang="en-US">
                <a:latin typeface="Tahoma" charset="0"/>
                <a:ea typeface="Arial" charset="0"/>
                <a:cs typeface="Arial" charset="0"/>
              </a:rPr>
              <a:t>enzymes</a:t>
            </a:r>
          </a:p>
        </p:txBody>
      </p:sp>
      <p:sp>
        <p:nvSpPr>
          <p:cNvPr id="111618" name="Rectangle 2"/>
          <p:cNvSpPr>
            <a:spLocks noGrp="1" noChangeArrowheads="1"/>
          </p:cNvSpPr>
          <p:nvPr>
            <p:ph type="title"/>
          </p:nvPr>
        </p:nvSpPr>
        <p:spPr>
          <a:xfrm>
            <a:off x="0" y="0"/>
            <a:ext cx="3822700" cy="1143000"/>
          </a:xfrm>
        </p:spPr>
        <p:txBody>
          <a:bodyPr/>
          <a:lstStyle/>
          <a:p>
            <a:r>
              <a:rPr lang="en-US">
                <a:latin typeface="Times New Roman" charset="0"/>
              </a:rPr>
              <a:t>Lysosomes</a:t>
            </a:r>
          </a:p>
        </p:txBody>
      </p:sp>
      <p:pic>
        <p:nvPicPr>
          <p:cNvPr id="111619" name="Picture 3"/>
          <p:cNvPicPr>
            <a:picLocks noChangeAspect="1" noChangeArrowheads="1"/>
          </p:cNvPicPr>
          <p:nvPr/>
        </p:nvPicPr>
        <p:blipFill>
          <a:blip r:embed="rId4">
            <a:extLst>
              <a:ext uri="{28A0092B-C50C-407E-A947-70E740481C1C}">
                <a14:useLocalDpi xmlns:a14="http://schemas.microsoft.com/office/drawing/2010/main" val="0"/>
              </a:ext>
            </a:extLst>
          </a:blip>
          <a:srcRect l="56491" t="10405" r="2599" b="6659"/>
          <a:stretch>
            <a:fillRect/>
          </a:stretch>
        </p:blipFill>
        <p:spPr bwMode="auto">
          <a:xfrm>
            <a:off x="4746625" y="3208338"/>
            <a:ext cx="4321175" cy="364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20" name="Rectangle 4"/>
          <p:cNvSpPr>
            <a:spLocks noChangeArrowheads="1"/>
          </p:cNvSpPr>
          <p:nvPr/>
        </p:nvSpPr>
        <p:spPr bwMode="auto">
          <a:xfrm>
            <a:off x="4749800" y="3505200"/>
            <a:ext cx="1041400" cy="1828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95270" name="Rectangle 6"/>
          <p:cNvSpPr>
            <a:spLocks noChangeArrowheads="1"/>
          </p:cNvSpPr>
          <p:nvPr/>
        </p:nvSpPr>
        <p:spPr bwMode="auto">
          <a:xfrm>
            <a:off x="3603625" y="5892800"/>
            <a:ext cx="1768475" cy="762000"/>
          </a:xfrm>
          <a:prstGeom prst="rect">
            <a:avLst/>
          </a:prstGeom>
          <a:solidFill>
            <a:srgbClr val="FFCC18"/>
          </a:solidFill>
          <a:ln w="9525">
            <a:noFill/>
            <a:miter lim="800000"/>
            <a:headEnd/>
            <a:tailEnd/>
          </a:ln>
          <a:effectLst>
            <a:outerShdw blurRad="63500" dist="38099" dir="2700000" algn="ctr" rotWithShape="0">
              <a:srgbClr val="000000">
                <a:alpha val="74998"/>
              </a:srgbClr>
            </a:outerShdw>
          </a:effectLst>
        </p:spPr>
        <p:txBody>
          <a:bodyPr wrap="none" anchor="ctr">
            <a:spAutoFit/>
          </a:bodyPr>
          <a:lstStyle/>
          <a:p>
            <a:pPr algn="l">
              <a:defRPr/>
            </a:pPr>
            <a:r>
              <a:rPr lang="en-US" sz="2200" b="1">
                <a:solidFill>
                  <a:srgbClr val="0F116A"/>
                </a:solidFill>
                <a:latin typeface="Arial" pitchFamily="21" charset="0"/>
                <a:ea typeface="+mn-ea"/>
                <a:cs typeface="+mn-cs"/>
              </a:rPr>
              <a:t>only in </a:t>
            </a:r>
          </a:p>
          <a:p>
            <a:pPr algn="l">
              <a:defRPr/>
            </a:pPr>
            <a:r>
              <a:rPr lang="en-US" sz="2200" b="1">
                <a:solidFill>
                  <a:srgbClr val="0F116A"/>
                </a:solidFill>
                <a:latin typeface="Arial" pitchFamily="21" charset="0"/>
                <a:ea typeface="+mn-ea"/>
                <a:cs typeface="+mn-cs"/>
              </a:rPr>
              <a:t>animal cells</a:t>
            </a:r>
          </a:p>
        </p:txBody>
      </p:sp>
      <p:sp>
        <p:nvSpPr>
          <p:cNvPr id="395271" name="Rectangle 7"/>
          <p:cNvSpPr>
            <a:spLocks noChangeArrowheads="1"/>
          </p:cNvSpPr>
          <p:nvPr/>
        </p:nvSpPr>
        <p:spPr bwMode="auto">
          <a:xfrm>
            <a:off x="190500" y="5892800"/>
            <a:ext cx="2954338" cy="762000"/>
          </a:xfrm>
          <a:prstGeom prst="rect">
            <a:avLst/>
          </a:prstGeom>
          <a:solidFill>
            <a:schemeClr val="bg2"/>
          </a:solidFill>
          <a:ln w="9525">
            <a:noFill/>
            <a:miter lim="800000"/>
            <a:headEnd/>
            <a:tailEnd/>
          </a:ln>
          <a:effectLst>
            <a:outerShdw blurRad="63500" dist="38099" dir="2700000" algn="ctr" rotWithShape="0">
              <a:srgbClr val="000000">
                <a:alpha val="74998"/>
              </a:srgbClr>
            </a:outerShdw>
          </a:effectLst>
        </p:spPr>
        <p:txBody>
          <a:bodyPr anchor="ctr">
            <a:spAutoFit/>
          </a:bodyPr>
          <a:lstStyle/>
          <a:p>
            <a:pPr algn="l">
              <a:defRPr/>
            </a:pPr>
            <a:r>
              <a:rPr lang="en-US" sz="2200" b="1">
                <a:solidFill>
                  <a:srgbClr val="0F116A"/>
                </a:solidFill>
                <a:latin typeface="Arial" pitchFamily="21" charset="0"/>
                <a:ea typeface="+mn-ea"/>
                <a:cs typeface="+mn-cs"/>
              </a:rPr>
              <a:t>synthesized by rER, transferred to Golgi</a:t>
            </a:r>
          </a:p>
        </p:txBody>
      </p:sp>
      <p:pic>
        <p:nvPicPr>
          <p:cNvPr id="395274" name="Picture 10" descr="penguin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72388" y="1852613"/>
            <a:ext cx="127476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5275" name="AutoShape 11"/>
          <p:cNvSpPr>
            <a:spLocks noChangeArrowheads="1"/>
          </p:cNvSpPr>
          <p:nvPr/>
        </p:nvSpPr>
        <p:spPr bwMode="auto">
          <a:xfrm>
            <a:off x="6229350" y="358775"/>
            <a:ext cx="1766888" cy="1457325"/>
          </a:xfrm>
          <a:prstGeom prst="wedgeEllipseCallout">
            <a:avLst>
              <a:gd name="adj1" fmla="val 44787"/>
              <a:gd name="adj2" fmla="val 65468"/>
            </a:avLst>
          </a:prstGeom>
          <a:solidFill>
            <a:srgbClr val="FFEA18"/>
          </a:solidFill>
          <a:ln w="38100">
            <a:solidFill>
              <a:srgbClr val="CC0000"/>
            </a:solidFill>
            <a:miter lim="800000"/>
            <a:headEnd/>
            <a:tailEnd/>
          </a:ln>
        </p:spPr>
        <p:txBody>
          <a:bodyPr wrap="none" lIns="0" tIns="0" rIns="0" bIns="0" anchor="ctr"/>
          <a:lstStyle/>
          <a:p>
            <a:r>
              <a:rPr lang="en-US" sz="1800" b="1">
                <a:solidFill>
                  <a:srgbClr val="0F116A"/>
                </a:solidFill>
                <a:latin typeface="Comic Sans MS" charset="0"/>
              </a:rPr>
              <a:t>Where </a:t>
            </a:r>
            <a:br>
              <a:rPr lang="en-US" sz="1800" b="1">
                <a:solidFill>
                  <a:srgbClr val="0F116A"/>
                </a:solidFill>
                <a:latin typeface="Comic Sans MS" charset="0"/>
              </a:rPr>
            </a:br>
            <a:r>
              <a:rPr lang="en-US" sz="1800" b="1">
                <a:solidFill>
                  <a:srgbClr val="0F116A"/>
                </a:solidFill>
                <a:latin typeface="Comic Sans MS" charset="0"/>
              </a:rPr>
              <a:t>old organelles</a:t>
            </a:r>
            <a:br>
              <a:rPr lang="en-US" sz="1800" b="1">
                <a:solidFill>
                  <a:srgbClr val="0F116A"/>
                </a:solidFill>
                <a:latin typeface="Comic Sans MS" charset="0"/>
              </a:rPr>
            </a:br>
            <a:r>
              <a:rPr lang="en-US" sz="1800" b="1">
                <a:solidFill>
                  <a:srgbClr val="0F116A"/>
                </a:solidFill>
                <a:latin typeface="Comic Sans MS" charset="0"/>
              </a:rPr>
              <a:t>go to die</a:t>
            </a:r>
            <a:r>
              <a:rPr lang="en-US" sz="1800" b="1" i="1">
                <a:solidFill>
                  <a:srgbClr val="0F116A"/>
                </a:solidFill>
                <a:latin typeface="Comic Sans MS" charset="0"/>
              </a:rPr>
              <a:t>!</a:t>
            </a:r>
            <a:r>
              <a:rPr lang="en-US" sz="1800" b="1">
                <a:solidFill>
                  <a:srgbClr val="0F116A"/>
                </a:solidFill>
                <a:latin typeface="Comic Sans MS" charset="0"/>
              </a:rPr>
              <a:t> </a:t>
            </a:r>
          </a:p>
        </p:txBody>
      </p:sp>
    </p:spTree>
    <p:extLst>
      <p:ext uri="{BB962C8B-B14F-4D97-AF65-F5344CB8AC3E}">
        <p14:creationId xmlns:p14="http://schemas.microsoft.com/office/powerpoint/2010/main" val="7765367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95274"/>
                                        </p:tgtEl>
                                        <p:attrNameLst>
                                          <p:attrName>style.visibility</p:attrName>
                                        </p:attrNameLst>
                                      </p:cBhvr>
                                      <p:to>
                                        <p:strVal val="visible"/>
                                      </p:to>
                                    </p:set>
                                  </p:childTnLst>
                                </p:cTn>
                              </p:par>
                            </p:childTnLst>
                          </p:cTn>
                        </p:par>
                        <p:par>
                          <p:cTn id="7" fill="hold" nodeType="afterGroup">
                            <p:stCondLst>
                              <p:cond delay="500"/>
                            </p:stCondLst>
                            <p:childTnLst>
                              <p:par>
                                <p:cTn id="8" presetID="22" presetClass="entr" presetSubtype="4" fill="hold" grpId="0" nodeType="afterEffect">
                                  <p:stCondLst>
                                    <p:cond delay="0"/>
                                  </p:stCondLst>
                                  <p:childTnLst>
                                    <p:set>
                                      <p:cBhvr>
                                        <p:cTn id="9" dur="1" fill="hold">
                                          <p:stCondLst>
                                            <p:cond delay="0"/>
                                          </p:stCondLst>
                                        </p:cTn>
                                        <p:tgtEl>
                                          <p:spTgt spid="395275"/>
                                        </p:tgtEl>
                                        <p:attrNameLst>
                                          <p:attrName>style.visibility</p:attrName>
                                        </p:attrNameLst>
                                      </p:cBhvr>
                                      <p:to>
                                        <p:strVal val="visible"/>
                                      </p:to>
                                    </p:set>
                                    <p:animEffect transition="in" filter="wipe(down)">
                                      <p:cBhvr>
                                        <p:cTn id="10" dur="500"/>
                                        <p:tgtEl>
                                          <p:spTgt spid="395275"/>
                                        </p:tgtEl>
                                      </p:cBhvr>
                                    </p:animEffect>
                                  </p:childTnLst>
                                  <p:subTnLst>
                                    <p:audio>
                                      <p:cMediaNode>
                                        <p:cTn display="0" masterRel="sameClick">
                                          <p:stCondLst>
                                            <p:cond evt="begin" delay="0">
                                              <p:tn val="8"/>
                                            </p:cond>
                                          </p:stCondLst>
                                          <p:endCondLst>
                                            <p:cond evt="onStopAudio" delay="0">
                                              <p:tgtEl>
                                                <p:sldTgt/>
                                              </p:tgtEl>
                                            </p:cond>
                                          </p:endCondLst>
                                        </p:cTn>
                                        <p:tgtEl>
                                          <p:sndTgt r:embed="rId3"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5275" grpId="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2"/>
          <p:cNvSpPr>
            <a:spLocks noGrp="1" noChangeArrowheads="1"/>
          </p:cNvSpPr>
          <p:nvPr>
            <p:ph type="title"/>
          </p:nvPr>
        </p:nvSpPr>
        <p:spPr>
          <a:xfrm>
            <a:off x="182563" y="192088"/>
            <a:ext cx="8534400" cy="914400"/>
          </a:xfrm>
        </p:spPr>
        <p:txBody>
          <a:bodyPr>
            <a:normAutofit fontScale="90000"/>
          </a:bodyPr>
          <a:lstStyle/>
          <a:p>
            <a:pPr marL="574675" indent="-574675" eaLnBrk="1" hangingPunct="1"/>
            <a:r>
              <a:rPr lang="en-US" sz="3200">
                <a:latin typeface="Times New Roman" charset="0"/>
              </a:rPr>
              <a:t>4.4 Eukaryotic cells are partitioned into functional compartments</a:t>
            </a:r>
          </a:p>
        </p:txBody>
      </p:sp>
      <p:sp>
        <p:nvSpPr>
          <p:cNvPr id="147458" name="Rectangle 3"/>
          <p:cNvSpPr>
            <a:spLocks noGrp="1" noChangeArrowheads="1"/>
          </p:cNvSpPr>
          <p:nvPr>
            <p:ph type="body" idx="1"/>
          </p:nvPr>
        </p:nvSpPr>
        <p:spPr>
          <a:xfrm>
            <a:off x="158750" y="1301750"/>
            <a:ext cx="8534400" cy="2365375"/>
          </a:xfrm>
        </p:spPr>
        <p:txBody>
          <a:bodyPr>
            <a:normAutofit lnSpcReduction="10000"/>
          </a:bodyPr>
          <a:lstStyle/>
          <a:p>
            <a:pPr eaLnBrk="1" hangingPunct="1"/>
            <a:r>
              <a:rPr lang="en-US">
                <a:latin typeface="Tahoma" charset="0"/>
              </a:rPr>
              <a:t>Energy processing involves mitochondria in animal cells and chloroplasts in plant cells</a:t>
            </a:r>
          </a:p>
          <a:p>
            <a:pPr lvl="1" eaLnBrk="1" hangingPunct="1">
              <a:buFontTx/>
              <a:buChar char="–"/>
            </a:pPr>
            <a:r>
              <a:rPr lang="en-US">
                <a:latin typeface="Tahoma" charset="0"/>
                <a:ea typeface="Arial" charset="0"/>
                <a:cs typeface="Arial" charset="0"/>
              </a:rPr>
              <a:t>Generation of energy-containing molecules, such as adenosine triphosphate, occurs in mitochondria and chloroplasts</a:t>
            </a:r>
          </a:p>
        </p:txBody>
      </p:sp>
      <p:sp>
        <p:nvSpPr>
          <p:cNvPr id="147459" name="Line 4"/>
          <p:cNvSpPr>
            <a:spLocks noChangeShapeType="1"/>
          </p:cNvSpPr>
          <p:nvPr/>
        </p:nvSpPr>
        <p:spPr bwMode="auto">
          <a:xfrm>
            <a:off x="182563" y="1117600"/>
            <a:ext cx="8775700" cy="0"/>
          </a:xfrm>
          <a:prstGeom prst="line">
            <a:avLst/>
          </a:prstGeom>
          <a:noFill/>
          <a:ln w="76200">
            <a:solidFill>
              <a:srgbClr val="A8B99B"/>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7460" name="Line 5"/>
          <p:cNvSpPr>
            <a:spLocks noChangeShapeType="1"/>
          </p:cNvSpPr>
          <p:nvPr/>
        </p:nvSpPr>
        <p:spPr bwMode="auto">
          <a:xfrm>
            <a:off x="182563" y="6535738"/>
            <a:ext cx="87757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7461" name="Text Box 6"/>
          <p:cNvSpPr txBox="1">
            <a:spLocks noChangeArrowheads="1"/>
          </p:cNvSpPr>
          <p:nvPr/>
        </p:nvSpPr>
        <p:spPr bwMode="auto">
          <a:xfrm>
            <a:off x="182563" y="6626225"/>
            <a:ext cx="8775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l">
              <a:spcBef>
                <a:spcPct val="50000"/>
              </a:spcBef>
            </a:pPr>
            <a:r>
              <a:rPr lang="en-US" sz="900"/>
              <a:t>Copyright © 2009 Pearson Education, Inc.</a:t>
            </a:r>
            <a:endParaRPr lang="en-US"/>
          </a:p>
        </p:txBody>
      </p:sp>
    </p:spTree>
    <p:extLst>
      <p:ext uri="{BB962C8B-B14F-4D97-AF65-F5344CB8AC3E}">
        <p14:creationId xmlns:p14="http://schemas.microsoft.com/office/powerpoint/2010/main" val="81497991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2"/>
          <p:cNvSpPr>
            <a:spLocks noGrp="1" noChangeArrowheads="1"/>
          </p:cNvSpPr>
          <p:nvPr>
            <p:ph type="title"/>
          </p:nvPr>
        </p:nvSpPr>
        <p:spPr>
          <a:xfrm>
            <a:off x="0" y="0"/>
            <a:ext cx="4533900" cy="1143000"/>
          </a:xfrm>
        </p:spPr>
        <p:txBody>
          <a:bodyPr/>
          <a:lstStyle/>
          <a:p>
            <a:r>
              <a:rPr lang="en-US">
                <a:latin typeface="Times New Roman" charset="0"/>
              </a:rPr>
              <a:t>Making Energy</a:t>
            </a:r>
          </a:p>
        </p:txBody>
      </p:sp>
      <p:sp>
        <p:nvSpPr>
          <p:cNvPr id="149506" name="Rectangle 3" descr="Rectangle: Click to edit Master text styles&#10;Second level&#10;Third level&#10;Fourth level&#10;Fifth level"/>
          <p:cNvSpPr>
            <a:spLocks noGrp="1" noChangeArrowheads="1"/>
          </p:cNvSpPr>
          <p:nvPr>
            <p:ph type="body" idx="1"/>
          </p:nvPr>
        </p:nvSpPr>
        <p:spPr>
          <a:xfrm>
            <a:off x="190500" y="990600"/>
            <a:ext cx="8229600" cy="4525963"/>
          </a:xfrm>
        </p:spPr>
        <p:txBody>
          <a:bodyPr/>
          <a:lstStyle/>
          <a:p>
            <a:pPr>
              <a:buClrTx/>
            </a:pPr>
            <a:r>
              <a:rPr lang="en-US">
                <a:latin typeface="Tahoma" charset="0"/>
              </a:rPr>
              <a:t>Cells convert incoming energy to forms that they can use</a:t>
            </a:r>
          </a:p>
          <a:p>
            <a:pPr lvl="1"/>
            <a:r>
              <a:rPr lang="en-US" u="sng">
                <a:solidFill>
                  <a:srgbClr val="CC0000"/>
                </a:solidFill>
                <a:latin typeface="Tahoma" charset="0"/>
                <a:ea typeface="Arial" charset="0"/>
                <a:cs typeface="Arial" charset="0"/>
              </a:rPr>
              <a:t>mitochondria</a:t>
            </a:r>
            <a:r>
              <a:rPr lang="en-US">
                <a:latin typeface="Tahoma" charset="0"/>
                <a:ea typeface="Arial" charset="0"/>
                <a:cs typeface="Arial" charset="0"/>
              </a:rPr>
              <a:t>:</a:t>
            </a:r>
            <a:br>
              <a:rPr lang="en-US">
                <a:latin typeface="Tahoma" charset="0"/>
                <a:ea typeface="Arial" charset="0"/>
                <a:cs typeface="Arial" charset="0"/>
              </a:rPr>
            </a:br>
            <a:r>
              <a:rPr lang="en-US">
                <a:latin typeface="Tahoma" charset="0"/>
                <a:ea typeface="Arial" charset="0"/>
                <a:cs typeface="Arial" charset="0"/>
              </a:rPr>
              <a:t>	from glucose to ATP</a:t>
            </a:r>
          </a:p>
          <a:p>
            <a:pPr lvl="1"/>
            <a:r>
              <a:rPr lang="en-US" u="sng">
                <a:solidFill>
                  <a:srgbClr val="CC0000"/>
                </a:solidFill>
                <a:latin typeface="Tahoma" charset="0"/>
                <a:ea typeface="Arial" charset="0"/>
                <a:cs typeface="Arial" charset="0"/>
              </a:rPr>
              <a:t>chloroplasts</a:t>
            </a:r>
            <a:r>
              <a:rPr lang="en-US">
                <a:latin typeface="Tahoma" charset="0"/>
                <a:ea typeface="Arial" charset="0"/>
                <a:cs typeface="Arial" charset="0"/>
              </a:rPr>
              <a:t>:</a:t>
            </a:r>
            <a:br>
              <a:rPr lang="en-US">
                <a:latin typeface="Tahoma" charset="0"/>
                <a:ea typeface="Arial" charset="0"/>
                <a:cs typeface="Arial" charset="0"/>
              </a:rPr>
            </a:br>
            <a:r>
              <a:rPr lang="en-US">
                <a:latin typeface="Tahoma" charset="0"/>
                <a:ea typeface="Arial" charset="0"/>
                <a:cs typeface="Arial" charset="0"/>
              </a:rPr>
              <a:t>	from sunlight to ATP &amp; carbohydrates</a:t>
            </a:r>
          </a:p>
          <a:p>
            <a:pPr marL="1085850" lvl="2"/>
            <a:r>
              <a:rPr lang="en-US" sz="2800">
                <a:latin typeface="Tahoma" charset="0"/>
                <a:ea typeface="Arial" charset="0"/>
                <a:cs typeface="Arial" charset="0"/>
              </a:rPr>
              <a:t>ATP = active energy</a:t>
            </a:r>
          </a:p>
          <a:p>
            <a:pPr marL="1085850" lvl="2"/>
            <a:r>
              <a:rPr lang="en-US" sz="2800">
                <a:latin typeface="Tahoma" charset="0"/>
                <a:ea typeface="Arial" charset="0"/>
                <a:cs typeface="Arial" charset="0"/>
              </a:rPr>
              <a:t>carbohydrates = stored energy</a:t>
            </a:r>
          </a:p>
        </p:txBody>
      </p:sp>
      <p:grpSp>
        <p:nvGrpSpPr>
          <p:cNvPr id="149507" name="Group 18"/>
          <p:cNvGrpSpPr>
            <a:grpSpLocks/>
          </p:cNvGrpSpPr>
          <p:nvPr/>
        </p:nvGrpSpPr>
        <p:grpSpPr bwMode="auto">
          <a:xfrm>
            <a:off x="5626100" y="2717800"/>
            <a:ext cx="1409700" cy="609600"/>
            <a:chOff x="3544" y="2064"/>
            <a:chExt cx="888" cy="384"/>
          </a:xfrm>
        </p:grpSpPr>
        <p:sp>
          <p:nvSpPr>
            <p:cNvPr id="149516" name="AutoShape 5"/>
            <p:cNvSpPr>
              <a:spLocks noChangeArrowheads="1"/>
            </p:cNvSpPr>
            <p:nvPr/>
          </p:nvSpPr>
          <p:spPr bwMode="auto">
            <a:xfrm>
              <a:off x="3544" y="2064"/>
              <a:ext cx="432" cy="384"/>
            </a:xfrm>
            <a:prstGeom prst="hexagon">
              <a:avLst>
                <a:gd name="adj" fmla="val 28125"/>
                <a:gd name="vf" fmla="val 115470"/>
              </a:avLst>
            </a:prstGeom>
            <a:solidFill>
              <a:schemeClr val="accent1"/>
            </a:solidFill>
            <a:ln w="38100">
              <a:solidFill>
                <a:srgbClr val="660000"/>
              </a:solidFill>
              <a:miter lim="800000"/>
              <a:headEnd/>
              <a:tailEnd/>
            </a:ln>
          </p:spPr>
          <p:txBody>
            <a:bodyPr wrap="none" anchor="ctr"/>
            <a:lstStyle/>
            <a:p>
              <a:endParaRPr lang="en-US"/>
            </a:p>
          </p:txBody>
        </p:sp>
        <p:sp>
          <p:nvSpPr>
            <p:cNvPr id="149517" name="AutoShape 6"/>
            <p:cNvSpPr>
              <a:spLocks noChangeArrowheads="1"/>
            </p:cNvSpPr>
            <p:nvPr/>
          </p:nvSpPr>
          <p:spPr bwMode="auto">
            <a:xfrm>
              <a:off x="4048" y="2136"/>
              <a:ext cx="384" cy="24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8000"/>
            </a:solidFill>
            <a:ln w="9525">
              <a:solidFill>
                <a:schemeClr val="tx1"/>
              </a:solidFill>
              <a:miter lim="800000"/>
              <a:headEnd/>
              <a:tailEnd/>
            </a:ln>
          </p:spPr>
          <p:txBody>
            <a:bodyPr wrap="none" anchor="ctr"/>
            <a:lstStyle/>
            <a:p>
              <a:endParaRPr lang="en-US"/>
            </a:p>
          </p:txBody>
        </p:sp>
      </p:grpSp>
      <p:grpSp>
        <p:nvGrpSpPr>
          <p:cNvPr id="149508" name="Group 20"/>
          <p:cNvGrpSpPr>
            <a:grpSpLocks/>
          </p:cNvGrpSpPr>
          <p:nvPr/>
        </p:nvGrpSpPr>
        <p:grpSpPr bwMode="auto">
          <a:xfrm>
            <a:off x="6362700" y="5702300"/>
            <a:ext cx="1200150" cy="625475"/>
            <a:chOff x="4008" y="3592"/>
            <a:chExt cx="756" cy="394"/>
          </a:xfrm>
        </p:grpSpPr>
        <p:sp>
          <p:nvSpPr>
            <p:cNvPr id="149514" name="AutoShape 9"/>
            <p:cNvSpPr>
              <a:spLocks noChangeArrowheads="1"/>
            </p:cNvSpPr>
            <p:nvPr/>
          </p:nvSpPr>
          <p:spPr bwMode="auto">
            <a:xfrm>
              <a:off x="4332" y="3592"/>
              <a:ext cx="432" cy="384"/>
            </a:xfrm>
            <a:prstGeom prst="hexagon">
              <a:avLst>
                <a:gd name="adj" fmla="val 28125"/>
                <a:gd name="vf" fmla="val 115470"/>
              </a:avLst>
            </a:prstGeom>
            <a:solidFill>
              <a:schemeClr val="accent1"/>
            </a:solidFill>
            <a:ln w="38100">
              <a:solidFill>
                <a:srgbClr val="660000"/>
              </a:solidFill>
              <a:miter lim="800000"/>
              <a:headEnd/>
              <a:tailEnd/>
            </a:ln>
          </p:spPr>
          <p:txBody>
            <a:bodyPr wrap="none" anchor="ctr"/>
            <a:lstStyle/>
            <a:p>
              <a:endParaRPr lang="en-US"/>
            </a:p>
          </p:txBody>
        </p:sp>
        <p:sp>
          <p:nvSpPr>
            <p:cNvPr id="149515" name="Rectangle 11"/>
            <p:cNvSpPr>
              <a:spLocks noChangeArrowheads="1"/>
            </p:cNvSpPr>
            <p:nvPr/>
          </p:nvSpPr>
          <p:spPr bwMode="auto">
            <a:xfrm>
              <a:off x="4008" y="3640"/>
              <a:ext cx="256"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3000" b="1">
                  <a:solidFill>
                    <a:srgbClr val="0F116A"/>
                  </a:solidFill>
                </a:rPr>
                <a:t>+</a:t>
              </a:r>
            </a:p>
          </p:txBody>
        </p:sp>
      </p:grpSp>
      <p:grpSp>
        <p:nvGrpSpPr>
          <p:cNvPr id="149509" name="Group 19"/>
          <p:cNvGrpSpPr>
            <a:grpSpLocks/>
          </p:cNvGrpSpPr>
          <p:nvPr/>
        </p:nvGrpSpPr>
        <p:grpSpPr bwMode="auto">
          <a:xfrm>
            <a:off x="2197100" y="5575300"/>
            <a:ext cx="1784350" cy="1066800"/>
            <a:chOff x="1384" y="3512"/>
            <a:chExt cx="1124" cy="672"/>
          </a:xfrm>
        </p:grpSpPr>
        <p:sp>
          <p:nvSpPr>
            <p:cNvPr id="149512" name="AutoShape 10"/>
            <p:cNvSpPr>
              <a:spLocks noChangeArrowheads="1"/>
            </p:cNvSpPr>
            <p:nvPr/>
          </p:nvSpPr>
          <p:spPr bwMode="auto">
            <a:xfrm>
              <a:off x="2124" y="3729"/>
              <a:ext cx="384" cy="24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8000"/>
            </a:solidFill>
            <a:ln w="9525">
              <a:solidFill>
                <a:schemeClr val="tx1"/>
              </a:solidFill>
              <a:miter lim="800000"/>
              <a:headEnd/>
              <a:tailEnd/>
            </a:ln>
          </p:spPr>
          <p:txBody>
            <a:bodyPr wrap="none" anchor="ctr"/>
            <a:lstStyle/>
            <a:p>
              <a:endParaRPr lang="en-US"/>
            </a:p>
          </p:txBody>
        </p:sp>
        <p:sp>
          <p:nvSpPr>
            <p:cNvPr id="149513" name="AutoShape 12"/>
            <p:cNvSpPr>
              <a:spLocks noChangeArrowheads="1"/>
            </p:cNvSpPr>
            <p:nvPr/>
          </p:nvSpPr>
          <p:spPr bwMode="auto">
            <a:xfrm>
              <a:off x="1384" y="3512"/>
              <a:ext cx="672" cy="672"/>
            </a:xfrm>
            <a:prstGeom prst="sun">
              <a:avLst>
                <a:gd name="adj" fmla="val 25000"/>
              </a:avLst>
            </a:prstGeom>
            <a:solidFill>
              <a:srgbClr val="FFEA18"/>
            </a:solidFill>
            <a:ln w="38100">
              <a:solidFill>
                <a:srgbClr val="FF6404"/>
              </a:solidFill>
              <a:miter lim="800000"/>
              <a:headEnd/>
              <a:tailEnd/>
            </a:ln>
          </p:spPr>
          <p:txBody>
            <a:bodyPr wrap="none" anchor="ctr"/>
            <a:lstStyle/>
            <a:p>
              <a:endParaRPr lang="en-US"/>
            </a:p>
          </p:txBody>
        </p:sp>
      </p:grpSp>
      <p:sp>
        <p:nvSpPr>
          <p:cNvPr id="149510" name="AutoShape 14"/>
          <p:cNvSpPr>
            <a:spLocks noChangeArrowheads="1"/>
          </p:cNvSpPr>
          <p:nvPr/>
        </p:nvSpPr>
        <p:spPr bwMode="auto">
          <a:xfrm>
            <a:off x="7024688" y="2268538"/>
            <a:ext cx="2149475" cy="1406525"/>
          </a:xfrm>
          <a:prstGeom prst="irregularSeal1">
            <a:avLst/>
          </a:prstGeom>
          <a:solidFill>
            <a:srgbClr val="CC0000"/>
          </a:solidFill>
          <a:ln w="57150">
            <a:solidFill>
              <a:srgbClr val="FF6404"/>
            </a:solidFill>
            <a:miter lim="800000"/>
            <a:headEnd/>
            <a:tailEnd/>
          </a:ln>
        </p:spPr>
        <p:txBody>
          <a:bodyPr wrap="none" anchor="ctr"/>
          <a:lstStyle/>
          <a:p>
            <a:r>
              <a:rPr lang="en-US" sz="4000" b="1">
                <a:solidFill>
                  <a:srgbClr val="FFEA18"/>
                </a:solidFill>
              </a:rPr>
              <a:t>ATP</a:t>
            </a:r>
          </a:p>
        </p:txBody>
      </p:sp>
      <p:sp>
        <p:nvSpPr>
          <p:cNvPr id="149511" name="AutoShape 16"/>
          <p:cNvSpPr>
            <a:spLocks noChangeArrowheads="1"/>
          </p:cNvSpPr>
          <p:nvPr/>
        </p:nvSpPr>
        <p:spPr bwMode="auto">
          <a:xfrm>
            <a:off x="4160838" y="5451475"/>
            <a:ext cx="2149475" cy="1406525"/>
          </a:xfrm>
          <a:prstGeom prst="irregularSeal1">
            <a:avLst/>
          </a:prstGeom>
          <a:solidFill>
            <a:srgbClr val="CC0000"/>
          </a:solidFill>
          <a:ln w="57150">
            <a:solidFill>
              <a:srgbClr val="FF6404"/>
            </a:solidFill>
            <a:miter lim="800000"/>
            <a:headEnd/>
            <a:tailEnd/>
          </a:ln>
        </p:spPr>
        <p:txBody>
          <a:bodyPr wrap="none" anchor="ctr"/>
          <a:lstStyle/>
          <a:p>
            <a:r>
              <a:rPr lang="en-US" sz="4000" b="1">
                <a:solidFill>
                  <a:srgbClr val="FFEA18"/>
                </a:solidFill>
              </a:rPr>
              <a:t>ATP</a:t>
            </a:r>
          </a:p>
        </p:txBody>
      </p:sp>
    </p:spTree>
    <p:extLst>
      <p:ext uri="{BB962C8B-B14F-4D97-AF65-F5344CB8AC3E}">
        <p14:creationId xmlns:p14="http://schemas.microsoft.com/office/powerpoint/2010/main" val="286733295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2917" name="Picture 5"/>
          <p:cNvPicPr>
            <a:picLocks noChangeAspect="1" noChangeArrowheads="1"/>
          </p:cNvPicPr>
          <p:nvPr/>
        </p:nvPicPr>
        <p:blipFill>
          <a:blip r:embed="rId3"/>
          <a:srcRect b="4747"/>
          <a:stretch>
            <a:fillRect/>
          </a:stretch>
        </p:blipFill>
        <p:spPr bwMode="auto">
          <a:xfrm>
            <a:off x="5499100" y="4584700"/>
            <a:ext cx="3276600" cy="1947863"/>
          </a:xfrm>
          <a:prstGeom prst="rect">
            <a:avLst/>
          </a:prstGeom>
          <a:noFill/>
          <a:ln w="9525">
            <a:noFill/>
            <a:miter lim="800000"/>
            <a:headEnd/>
            <a:tailEnd/>
          </a:ln>
          <a:effectLst>
            <a:outerShdw blurRad="50800" dist="38100" dir="2700000">
              <a:srgbClr val="000000">
                <a:alpha val="43000"/>
              </a:srgbClr>
            </a:outerShdw>
          </a:effectLst>
        </p:spPr>
      </p:pic>
      <p:sp>
        <p:nvSpPr>
          <p:cNvPr id="151554" name="Rectangle 6"/>
          <p:cNvSpPr>
            <a:spLocks noGrp="1" noChangeArrowheads="1"/>
          </p:cNvSpPr>
          <p:nvPr>
            <p:ph type="title"/>
          </p:nvPr>
        </p:nvSpPr>
        <p:spPr>
          <a:xfrm>
            <a:off x="0" y="0"/>
            <a:ext cx="7175500" cy="1143000"/>
          </a:xfrm>
        </p:spPr>
        <p:txBody>
          <a:bodyPr/>
          <a:lstStyle/>
          <a:p>
            <a:r>
              <a:rPr lang="en-US">
                <a:latin typeface="Times New Roman" charset="0"/>
              </a:rPr>
              <a:t>Mitochondria &amp; Chloroplasts</a:t>
            </a:r>
          </a:p>
        </p:txBody>
      </p:sp>
      <p:sp>
        <p:nvSpPr>
          <p:cNvPr id="151555" name="Rectangle 7" descr="Rectangle: Click to edit Master text styles&#10;Second level&#10;Third level&#10;Fourth level&#10;Fifth level"/>
          <p:cNvSpPr>
            <a:spLocks noGrp="1" noChangeArrowheads="1"/>
          </p:cNvSpPr>
          <p:nvPr>
            <p:ph type="body" idx="1"/>
          </p:nvPr>
        </p:nvSpPr>
        <p:spPr>
          <a:xfrm>
            <a:off x="190500" y="482600"/>
            <a:ext cx="4470400" cy="4525963"/>
          </a:xfrm>
        </p:spPr>
        <p:txBody>
          <a:bodyPr>
            <a:normAutofit fontScale="92500" lnSpcReduction="10000"/>
          </a:bodyPr>
          <a:lstStyle/>
          <a:p>
            <a:r>
              <a:rPr lang="en-US" sz="2400">
                <a:latin typeface="Tahoma" charset="0"/>
              </a:rPr>
              <a:t>Important to see the similarities</a:t>
            </a:r>
          </a:p>
          <a:p>
            <a:pPr lvl="1"/>
            <a:r>
              <a:rPr lang="en-US">
                <a:latin typeface="Tahoma" charset="0"/>
                <a:ea typeface="Arial" charset="0"/>
                <a:cs typeface="Arial" charset="0"/>
              </a:rPr>
              <a:t>transform energy</a:t>
            </a:r>
          </a:p>
          <a:p>
            <a:pPr lvl="2"/>
            <a:r>
              <a:rPr lang="en-US" sz="2400">
                <a:latin typeface="Tahoma" charset="0"/>
                <a:ea typeface="Arial" charset="0"/>
                <a:cs typeface="Arial" charset="0"/>
              </a:rPr>
              <a:t>generate ATP</a:t>
            </a:r>
          </a:p>
          <a:p>
            <a:pPr lvl="1"/>
            <a:r>
              <a:rPr lang="en-US">
                <a:latin typeface="Tahoma" charset="0"/>
                <a:ea typeface="Arial" charset="0"/>
                <a:cs typeface="Arial" charset="0"/>
              </a:rPr>
              <a:t>double membranes = 2 membranes</a:t>
            </a:r>
          </a:p>
          <a:p>
            <a:pPr lvl="1"/>
            <a:r>
              <a:rPr lang="en-US">
                <a:latin typeface="Tahoma" charset="0"/>
                <a:ea typeface="Arial" charset="0"/>
                <a:cs typeface="Arial" charset="0"/>
              </a:rPr>
              <a:t>semi-autonomous organelles</a:t>
            </a:r>
          </a:p>
          <a:p>
            <a:pPr lvl="2"/>
            <a:r>
              <a:rPr lang="en-US" sz="2400">
                <a:latin typeface="Tahoma" charset="0"/>
                <a:ea typeface="Arial" charset="0"/>
                <a:cs typeface="Arial" charset="0"/>
              </a:rPr>
              <a:t>move, change shape, divide on their own</a:t>
            </a:r>
          </a:p>
          <a:p>
            <a:pPr lvl="1"/>
            <a:r>
              <a:rPr lang="en-US">
                <a:latin typeface="Tahoma" charset="0"/>
                <a:ea typeface="Arial" charset="0"/>
                <a:cs typeface="Arial" charset="0"/>
              </a:rPr>
              <a:t>internal ribosomes, DNA &amp; enzymes</a:t>
            </a:r>
          </a:p>
        </p:txBody>
      </p:sp>
      <p:pic>
        <p:nvPicPr>
          <p:cNvPr id="89090" name="Picture 2"/>
          <p:cNvPicPr>
            <a:picLocks noChangeAspect="1" noChangeArrowheads="1"/>
          </p:cNvPicPr>
          <p:nvPr/>
        </p:nvPicPr>
        <p:blipFill>
          <a:blip r:embed="rId4"/>
          <a:srcRect/>
          <a:stretch>
            <a:fillRect/>
          </a:stretch>
        </p:blipFill>
        <p:spPr bwMode="auto">
          <a:xfrm>
            <a:off x="5413375" y="1511300"/>
            <a:ext cx="3367088" cy="2576513"/>
          </a:xfrm>
          <a:prstGeom prst="rect">
            <a:avLst/>
          </a:prstGeom>
          <a:noFill/>
          <a:ln w="9525">
            <a:noFill/>
            <a:miter lim="800000"/>
            <a:headEnd/>
            <a:tailEnd/>
          </a:ln>
          <a:effectLst>
            <a:outerShdw blurRad="50800" dist="38100" dir="2700000">
              <a:srgbClr val="000000">
                <a:alpha val="43000"/>
              </a:srgbClr>
            </a:outerShdw>
          </a:effectLst>
        </p:spPr>
      </p:pic>
    </p:spTree>
    <p:extLst>
      <p:ext uri="{BB962C8B-B14F-4D97-AF65-F5344CB8AC3E}">
        <p14:creationId xmlns:p14="http://schemas.microsoft.com/office/powerpoint/2010/main" val="164475845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2"/>
          <p:cNvSpPr>
            <a:spLocks noGrp="1" noChangeArrowheads="1"/>
          </p:cNvSpPr>
          <p:nvPr>
            <p:ph type="title"/>
          </p:nvPr>
        </p:nvSpPr>
        <p:spPr>
          <a:xfrm>
            <a:off x="0" y="0"/>
            <a:ext cx="4445000" cy="1143000"/>
          </a:xfrm>
        </p:spPr>
        <p:txBody>
          <a:bodyPr/>
          <a:lstStyle/>
          <a:p>
            <a:r>
              <a:rPr lang="en-US">
                <a:latin typeface="Times New Roman" charset="0"/>
              </a:rPr>
              <a:t>Mitochondria</a:t>
            </a:r>
          </a:p>
        </p:txBody>
      </p:sp>
      <p:sp>
        <p:nvSpPr>
          <p:cNvPr id="153602" name="Rectangle 3" descr="Rectangle: Click to edit Master text styles&#10;Second level&#10;Third level&#10;Fourth level&#10;Fifth level"/>
          <p:cNvSpPr>
            <a:spLocks noGrp="1" noChangeArrowheads="1"/>
          </p:cNvSpPr>
          <p:nvPr>
            <p:ph type="body" idx="1"/>
          </p:nvPr>
        </p:nvSpPr>
        <p:spPr>
          <a:xfrm>
            <a:off x="190500" y="508000"/>
            <a:ext cx="7772400" cy="5302250"/>
          </a:xfrm>
        </p:spPr>
        <p:txBody>
          <a:bodyPr>
            <a:normAutofit lnSpcReduction="10000"/>
          </a:bodyPr>
          <a:lstStyle/>
          <a:p>
            <a:r>
              <a:rPr lang="en-US" sz="3200">
                <a:latin typeface="Tahoma" charset="0"/>
              </a:rPr>
              <a:t>Function</a:t>
            </a:r>
          </a:p>
          <a:p>
            <a:pPr lvl="1"/>
            <a:r>
              <a:rPr lang="en-US" u="sng">
                <a:solidFill>
                  <a:srgbClr val="CC0000"/>
                </a:solidFill>
                <a:latin typeface="Tahoma" charset="0"/>
                <a:ea typeface="Arial" charset="0"/>
                <a:cs typeface="Arial" charset="0"/>
              </a:rPr>
              <a:t>cellular respiration</a:t>
            </a:r>
            <a:endParaRPr lang="en-US">
              <a:latin typeface="Tahoma" charset="0"/>
              <a:ea typeface="Arial" charset="0"/>
              <a:cs typeface="Arial" charset="0"/>
            </a:endParaRPr>
          </a:p>
          <a:p>
            <a:pPr lvl="1"/>
            <a:r>
              <a:rPr lang="en-US">
                <a:latin typeface="Tahoma" charset="0"/>
                <a:ea typeface="Arial" charset="0"/>
                <a:cs typeface="Arial" charset="0"/>
              </a:rPr>
              <a:t>generate ATP </a:t>
            </a:r>
          </a:p>
          <a:p>
            <a:pPr lvl="2"/>
            <a:r>
              <a:rPr lang="en-US" sz="2800">
                <a:latin typeface="Tahoma" charset="0"/>
                <a:ea typeface="Arial" charset="0"/>
                <a:cs typeface="Arial" charset="0"/>
              </a:rPr>
              <a:t>from breakdown of sugars, fats </a:t>
            </a:r>
            <a:br>
              <a:rPr lang="en-US" sz="2800">
                <a:latin typeface="Tahoma" charset="0"/>
                <a:ea typeface="Arial" charset="0"/>
                <a:cs typeface="Arial" charset="0"/>
              </a:rPr>
            </a:br>
            <a:r>
              <a:rPr lang="en-US" sz="2800">
                <a:latin typeface="Tahoma" charset="0"/>
                <a:ea typeface="Arial" charset="0"/>
                <a:cs typeface="Arial" charset="0"/>
              </a:rPr>
              <a:t>&amp; other fuels </a:t>
            </a:r>
          </a:p>
          <a:p>
            <a:pPr lvl="2"/>
            <a:r>
              <a:rPr lang="en-US" sz="2800">
                <a:latin typeface="Tahoma" charset="0"/>
                <a:ea typeface="Arial" charset="0"/>
                <a:cs typeface="Arial" charset="0"/>
              </a:rPr>
              <a:t>in the presence of </a:t>
            </a:r>
            <a:r>
              <a:rPr lang="en-US" sz="2800" u="sng">
                <a:solidFill>
                  <a:srgbClr val="CC0000"/>
                </a:solidFill>
                <a:latin typeface="Tahoma" charset="0"/>
                <a:ea typeface="Arial" charset="0"/>
                <a:cs typeface="Arial" charset="0"/>
              </a:rPr>
              <a:t>oxygen</a:t>
            </a:r>
            <a:endParaRPr lang="en-US" sz="2800" u="sng">
              <a:solidFill>
                <a:schemeClr val="tx2"/>
              </a:solidFill>
              <a:latin typeface="Tahoma" charset="0"/>
              <a:ea typeface="Arial" charset="0"/>
              <a:cs typeface="Arial" charset="0"/>
            </a:endParaRPr>
          </a:p>
          <a:p>
            <a:pPr lvl="3"/>
            <a:r>
              <a:rPr lang="en-US" sz="2800">
                <a:latin typeface="Tahoma" charset="0"/>
                <a:ea typeface="Arial" charset="0"/>
                <a:cs typeface="Arial" charset="0"/>
              </a:rPr>
              <a:t>break down larger molecules into smaller to generate energy = </a:t>
            </a:r>
            <a:r>
              <a:rPr lang="en-US" sz="2800" u="sng">
                <a:solidFill>
                  <a:srgbClr val="CC0000"/>
                </a:solidFill>
                <a:latin typeface="Tahoma" charset="0"/>
                <a:ea typeface="Arial" charset="0"/>
                <a:cs typeface="Arial" charset="0"/>
              </a:rPr>
              <a:t>catabolism</a:t>
            </a:r>
            <a:endParaRPr lang="en-US" sz="2800" u="sng">
              <a:solidFill>
                <a:schemeClr val="tx2"/>
              </a:solidFill>
              <a:latin typeface="Tahoma" charset="0"/>
              <a:ea typeface="Arial" charset="0"/>
              <a:cs typeface="Arial" charset="0"/>
            </a:endParaRPr>
          </a:p>
          <a:p>
            <a:pPr lvl="3"/>
            <a:r>
              <a:rPr lang="en-US" sz="2800">
                <a:latin typeface="Tahoma" charset="0"/>
                <a:ea typeface="Arial" charset="0"/>
                <a:cs typeface="Arial" charset="0"/>
              </a:rPr>
              <a:t>generate energy in presence of O</a:t>
            </a:r>
            <a:r>
              <a:rPr lang="en-US" sz="2800" baseline="-25000">
                <a:latin typeface="Tahoma" charset="0"/>
                <a:ea typeface="Arial" charset="0"/>
                <a:cs typeface="Arial" charset="0"/>
              </a:rPr>
              <a:t>2</a:t>
            </a:r>
            <a:r>
              <a:rPr lang="en-US" sz="2800">
                <a:latin typeface="Tahoma" charset="0"/>
                <a:ea typeface="Arial" charset="0"/>
                <a:cs typeface="Arial" charset="0"/>
              </a:rPr>
              <a:t> = </a:t>
            </a:r>
            <a:r>
              <a:rPr lang="en-US" sz="2800" u="sng">
                <a:solidFill>
                  <a:srgbClr val="CC0000"/>
                </a:solidFill>
                <a:latin typeface="Tahoma" charset="0"/>
                <a:ea typeface="Arial" charset="0"/>
                <a:cs typeface="Arial" charset="0"/>
              </a:rPr>
              <a:t>aerobic respiration</a:t>
            </a:r>
            <a:endParaRPr lang="en-US" sz="2800">
              <a:latin typeface="Tahoma" charset="0"/>
              <a:ea typeface="Arial" charset="0"/>
              <a:cs typeface="Arial" charset="0"/>
            </a:endParaRPr>
          </a:p>
        </p:txBody>
      </p:sp>
      <p:pic>
        <p:nvPicPr>
          <p:cNvPr id="15360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5738" y="381000"/>
            <a:ext cx="2532062"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204482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2"/>
          <p:cNvSpPr>
            <a:spLocks noGrp="1" noChangeArrowheads="1"/>
          </p:cNvSpPr>
          <p:nvPr>
            <p:ph type="title"/>
          </p:nvPr>
        </p:nvSpPr>
        <p:spPr>
          <a:xfrm>
            <a:off x="0" y="0"/>
            <a:ext cx="4508500" cy="1143000"/>
          </a:xfrm>
        </p:spPr>
        <p:txBody>
          <a:bodyPr/>
          <a:lstStyle/>
          <a:p>
            <a:r>
              <a:rPr lang="en-US">
                <a:latin typeface="Times New Roman" charset="0"/>
              </a:rPr>
              <a:t>Mitochondria</a:t>
            </a:r>
          </a:p>
        </p:txBody>
      </p:sp>
      <p:sp>
        <p:nvSpPr>
          <p:cNvPr id="155650" name="Rectangle 3" descr="Rectangle: Click to edit Master text styles&#10;Second level&#10;Third level&#10;Fourth level&#10;Fifth level"/>
          <p:cNvSpPr>
            <a:spLocks noGrp="1" noChangeArrowheads="1"/>
          </p:cNvSpPr>
          <p:nvPr>
            <p:ph type="body" idx="1"/>
          </p:nvPr>
        </p:nvSpPr>
        <p:spPr>
          <a:xfrm>
            <a:off x="0" y="508000"/>
            <a:ext cx="4775200" cy="4402138"/>
          </a:xfrm>
        </p:spPr>
        <p:txBody>
          <a:bodyPr/>
          <a:lstStyle/>
          <a:p>
            <a:r>
              <a:rPr lang="en-US" sz="2400">
                <a:latin typeface="Tahoma" charset="0"/>
              </a:rPr>
              <a:t>Structure</a:t>
            </a:r>
          </a:p>
          <a:p>
            <a:pPr lvl="1">
              <a:buClrTx/>
            </a:pPr>
            <a:r>
              <a:rPr lang="en-US">
                <a:latin typeface="Tahoma" charset="0"/>
                <a:ea typeface="Arial" charset="0"/>
                <a:cs typeface="Arial" charset="0"/>
              </a:rPr>
              <a:t>2 membranes</a:t>
            </a:r>
          </a:p>
          <a:p>
            <a:pPr marL="1085850" lvl="2"/>
            <a:r>
              <a:rPr lang="en-US" sz="2400">
                <a:latin typeface="Tahoma" charset="0"/>
                <a:ea typeface="Arial" charset="0"/>
                <a:cs typeface="Arial" charset="0"/>
              </a:rPr>
              <a:t>smooth outer</a:t>
            </a:r>
          </a:p>
          <a:p>
            <a:pPr marL="1085850" lvl="2"/>
            <a:r>
              <a:rPr lang="en-US" sz="2400">
                <a:latin typeface="Tahoma" charset="0"/>
                <a:ea typeface="Arial" charset="0"/>
                <a:cs typeface="Arial" charset="0"/>
              </a:rPr>
              <a:t>highly folded inner</a:t>
            </a:r>
          </a:p>
          <a:p>
            <a:pPr marL="1428750" lvl="3"/>
            <a:r>
              <a:rPr lang="en-US" sz="2400" u="sng">
                <a:solidFill>
                  <a:srgbClr val="CC0000"/>
                </a:solidFill>
                <a:latin typeface="Tahoma" charset="0"/>
                <a:ea typeface="Arial" charset="0"/>
                <a:cs typeface="Arial" charset="0"/>
              </a:rPr>
              <a:t>cristae</a:t>
            </a:r>
            <a:endParaRPr lang="en-US" sz="2400">
              <a:latin typeface="Tahoma" charset="0"/>
              <a:ea typeface="Arial" charset="0"/>
              <a:cs typeface="Arial" charset="0"/>
            </a:endParaRPr>
          </a:p>
          <a:p>
            <a:pPr lvl="1">
              <a:buClrTx/>
            </a:pPr>
            <a:r>
              <a:rPr lang="en-US">
                <a:latin typeface="Tahoma" charset="0"/>
                <a:ea typeface="Arial" charset="0"/>
                <a:cs typeface="Arial" charset="0"/>
              </a:rPr>
              <a:t>fluid-filled space between membranes</a:t>
            </a:r>
          </a:p>
          <a:p>
            <a:pPr lvl="1">
              <a:buClrTx/>
            </a:pPr>
            <a:r>
              <a:rPr lang="en-US">
                <a:latin typeface="Tahoma" charset="0"/>
                <a:ea typeface="Arial" charset="0"/>
                <a:cs typeface="Arial" charset="0"/>
              </a:rPr>
              <a:t>internal fluid-filled space</a:t>
            </a:r>
          </a:p>
          <a:p>
            <a:pPr marL="1085850" lvl="2"/>
            <a:r>
              <a:rPr lang="en-US" sz="2400" u="sng">
                <a:solidFill>
                  <a:srgbClr val="CC0000"/>
                </a:solidFill>
                <a:latin typeface="Tahoma" charset="0"/>
                <a:ea typeface="Arial" charset="0"/>
                <a:cs typeface="Arial" charset="0"/>
              </a:rPr>
              <a:t>mitochondrial matrix</a:t>
            </a:r>
            <a:endParaRPr lang="en-US" sz="2400">
              <a:latin typeface="Tahoma" charset="0"/>
              <a:ea typeface="Arial" charset="0"/>
              <a:cs typeface="Arial" charset="0"/>
            </a:endParaRPr>
          </a:p>
          <a:p>
            <a:pPr marL="1085850" lvl="2"/>
            <a:r>
              <a:rPr lang="en-US" sz="2400">
                <a:latin typeface="Tahoma" charset="0"/>
                <a:ea typeface="Arial" charset="0"/>
                <a:cs typeface="Arial" charset="0"/>
              </a:rPr>
              <a:t>DNA, ribosomes &amp; enzymes</a:t>
            </a:r>
          </a:p>
        </p:txBody>
      </p:sp>
      <p:sp>
        <p:nvSpPr>
          <p:cNvPr id="155651" name="Rectangle 9"/>
          <p:cNvSpPr>
            <a:spLocks noChangeArrowheads="1"/>
          </p:cNvSpPr>
          <p:nvPr/>
        </p:nvSpPr>
        <p:spPr bwMode="auto">
          <a:xfrm>
            <a:off x="4597400" y="3422650"/>
            <a:ext cx="4387850" cy="427038"/>
          </a:xfrm>
          <a:prstGeom prst="rect">
            <a:avLst/>
          </a:prstGeom>
          <a:solidFill>
            <a:srgbClr val="FFCC18"/>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1" hangingPunct="1">
              <a:spcBef>
                <a:spcPct val="20000"/>
              </a:spcBef>
              <a:buClr>
                <a:schemeClr val="tx1"/>
              </a:buClr>
              <a:buSzPct val="60000"/>
              <a:buFont typeface="Wingdings" charset="0"/>
              <a:buNone/>
            </a:pPr>
            <a:r>
              <a:rPr lang="en-US" sz="2200" b="1">
                <a:solidFill>
                  <a:schemeClr val="tx2"/>
                </a:solidFill>
              </a:rPr>
              <a:t>Why 2 membranes?</a:t>
            </a:r>
          </a:p>
        </p:txBody>
      </p:sp>
      <p:sp>
        <p:nvSpPr>
          <p:cNvPr id="427018" name="Rectangle 10"/>
          <p:cNvSpPr>
            <a:spLocks noChangeArrowheads="1"/>
          </p:cNvSpPr>
          <p:nvPr/>
        </p:nvSpPr>
        <p:spPr bwMode="auto">
          <a:xfrm>
            <a:off x="4597400" y="3892550"/>
            <a:ext cx="4337050" cy="1108075"/>
          </a:xfrm>
          <a:prstGeom prst="rect">
            <a:avLst/>
          </a:prstGeom>
          <a:solidFill>
            <a:schemeClr val="accent4">
              <a:lumMod val="20000"/>
              <a:lumOff val="80000"/>
            </a:schemeClr>
          </a:solidFill>
          <a:ln w="9525">
            <a:noFill/>
            <a:miter lim="800000"/>
            <a:headEnd/>
            <a:tailEnd/>
          </a:ln>
          <a:effectLst/>
        </p:spPr>
        <p:txBody>
          <a:bodyPr>
            <a:spAutoFit/>
          </a:bodyPr>
          <a:lstStyle/>
          <a:p>
            <a:pPr algn="l" eaLnBrk="1" hangingPunct="1">
              <a:spcBef>
                <a:spcPct val="20000"/>
              </a:spcBef>
              <a:buClr>
                <a:schemeClr val="tx1"/>
              </a:buClr>
              <a:buSzPct val="60000"/>
              <a:buFont typeface="Wingdings" charset="0"/>
              <a:buNone/>
              <a:defRPr/>
            </a:pPr>
            <a:r>
              <a:rPr lang="en-US" sz="2200" b="1">
                <a:solidFill>
                  <a:srgbClr val="0F116A"/>
                </a:solidFill>
                <a:cs typeface="Arial" charset="0"/>
              </a:rPr>
              <a:t>increase surface area for membrane-bound enzymes that synthesize ATP</a:t>
            </a:r>
            <a:endParaRPr lang="en-US" sz="2000" b="1">
              <a:solidFill>
                <a:srgbClr val="0F116A"/>
              </a:solidFill>
              <a:cs typeface="Arial" charset="0"/>
            </a:endParaRPr>
          </a:p>
        </p:txBody>
      </p:sp>
      <p:pic>
        <p:nvPicPr>
          <p:cNvPr id="155653" name="Picture 38" descr="Untitled.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78313" y="176213"/>
            <a:ext cx="4700587" cy="31765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64000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7018"/>
                                        </p:tgtEl>
                                        <p:attrNameLst>
                                          <p:attrName>style.visibility</p:attrName>
                                        </p:attrNameLst>
                                      </p:cBhvr>
                                      <p:to>
                                        <p:strVal val="visible"/>
                                      </p:to>
                                    </p:set>
                                    <p:animEffect transition="in" filter="fade">
                                      <p:cBhvr>
                                        <p:cTn id="7" dur="1000"/>
                                        <p:tgtEl>
                                          <p:spTgt spid="4270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70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1027" descr="Rectangle: Click to edit Master text styles&#10;Second level&#10;Third level&#10;Fourth level&#10;Fifth level"/>
          <p:cNvSpPr>
            <a:spLocks noGrp="1" noChangeArrowheads="1"/>
          </p:cNvSpPr>
          <p:nvPr>
            <p:ph type="body" idx="1"/>
          </p:nvPr>
        </p:nvSpPr>
        <p:spPr>
          <a:xfrm>
            <a:off x="0" y="0"/>
            <a:ext cx="8521700" cy="5105400"/>
          </a:xfrm>
        </p:spPr>
        <p:txBody>
          <a:bodyPr/>
          <a:lstStyle/>
          <a:p>
            <a:pPr>
              <a:buClrTx/>
            </a:pPr>
            <a:r>
              <a:rPr lang="en-US">
                <a:latin typeface="Tahoma" charset="0"/>
              </a:rPr>
              <a:t>Almost all eukaryotic cells have mitochondria</a:t>
            </a:r>
          </a:p>
          <a:p>
            <a:pPr lvl="1">
              <a:buClrTx/>
            </a:pPr>
            <a:r>
              <a:rPr lang="en-US">
                <a:latin typeface="Tahoma" charset="0"/>
                <a:ea typeface="Arial" charset="0"/>
                <a:cs typeface="Arial" charset="0"/>
              </a:rPr>
              <a:t> from 1 to 1000s of individual mitochondria</a:t>
            </a:r>
          </a:p>
          <a:p>
            <a:pPr lvl="1">
              <a:buClrTx/>
            </a:pPr>
            <a:r>
              <a:rPr lang="en-US">
                <a:latin typeface="Tahoma" charset="0"/>
                <a:ea typeface="Arial" charset="0"/>
                <a:cs typeface="Arial" charset="0"/>
              </a:rPr>
              <a:t>number of mitochondria is correlated with aerobic metabolic activity</a:t>
            </a:r>
          </a:p>
          <a:p>
            <a:pPr marL="1085850" lvl="2"/>
            <a:r>
              <a:rPr lang="en-US" sz="2800">
                <a:latin typeface="Tahoma" charset="0"/>
                <a:ea typeface="Arial" charset="0"/>
                <a:cs typeface="Arial" charset="0"/>
              </a:rPr>
              <a:t>more activity = more energy </a:t>
            </a:r>
            <a:br>
              <a:rPr lang="en-US" sz="2800">
                <a:latin typeface="Tahoma" charset="0"/>
                <a:ea typeface="Arial" charset="0"/>
                <a:cs typeface="Arial" charset="0"/>
              </a:rPr>
            </a:br>
            <a:r>
              <a:rPr lang="en-US" sz="2800">
                <a:latin typeface="Tahoma" charset="0"/>
                <a:ea typeface="Arial" charset="0"/>
                <a:cs typeface="Arial" charset="0"/>
              </a:rPr>
              <a:t>needed = more mitochondria</a:t>
            </a:r>
          </a:p>
        </p:txBody>
      </p:sp>
      <p:pic>
        <p:nvPicPr>
          <p:cNvPr id="157698" name="Picture 10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1663" y="3200400"/>
            <a:ext cx="3386137"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7699" name="Rectangle 1029"/>
          <p:cNvSpPr>
            <a:spLocks noChangeArrowheads="1"/>
          </p:cNvSpPr>
          <p:nvPr/>
        </p:nvSpPr>
        <p:spPr bwMode="auto">
          <a:xfrm>
            <a:off x="1109663" y="3403600"/>
            <a:ext cx="3322637" cy="1282700"/>
          </a:xfrm>
          <a:prstGeom prst="rect">
            <a:avLst/>
          </a:prstGeom>
          <a:solidFill>
            <a:srgbClr val="FFCC18"/>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2600" b="1">
                <a:solidFill>
                  <a:schemeClr val="tx2"/>
                </a:solidFill>
              </a:rPr>
              <a:t>What cells would have a lot of mitochondria?</a:t>
            </a:r>
          </a:p>
        </p:txBody>
      </p:sp>
      <p:sp>
        <p:nvSpPr>
          <p:cNvPr id="435206" name="Rectangle 1030"/>
          <p:cNvSpPr>
            <a:spLocks noChangeArrowheads="1"/>
          </p:cNvSpPr>
          <p:nvPr/>
        </p:nvSpPr>
        <p:spPr bwMode="auto">
          <a:xfrm>
            <a:off x="1084263" y="5105400"/>
            <a:ext cx="3322637" cy="1282700"/>
          </a:xfrm>
          <a:prstGeom prst="rect">
            <a:avLst/>
          </a:prstGeom>
          <a:solidFill>
            <a:schemeClr val="accent4">
              <a:lumMod val="20000"/>
              <a:lumOff val="80000"/>
            </a:schemeClr>
          </a:solidFill>
          <a:ln w="9525">
            <a:noFill/>
            <a:miter lim="800000"/>
            <a:headEnd/>
            <a:tailEnd/>
          </a:ln>
          <a:effectLst/>
        </p:spPr>
        <p:txBody>
          <a:bodyPr>
            <a:spAutoFit/>
          </a:bodyPr>
          <a:lstStyle/>
          <a:p>
            <a:pPr algn="l">
              <a:defRPr/>
            </a:pPr>
            <a:r>
              <a:rPr lang="en-US" sz="2600" b="1">
                <a:solidFill>
                  <a:srgbClr val="0F116A"/>
                </a:solidFill>
                <a:cs typeface="Arial" charset="0"/>
              </a:rPr>
              <a:t>active cells:</a:t>
            </a:r>
          </a:p>
          <a:p>
            <a:pPr algn="l">
              <a:defRPr/>
            </a:pPr>
            <a:r>
              <a:rPr lang="en-US" sz="2600" b="1">
                <a:solidFill>
                  <a:srgbClr val="0F116A"/>
                </a:solidFill>
                <a:cs typeface="Arial" charset="0"/>
              </a:rPr>
              <a:t> • muscle cells </a:t>
            </a:r>
          </a:p>
          <a:p>
            <a:pPr algn="l">
              <a:defRPr/>
            </a:pPr>
            <a:r>
              <a:rPr lang="en-US" sz="2600" b="1">
                <a:solidFill>
                  <a:srgbClr val="0F116A"/>
                </a:solidFill>
                <a:cs typeface="Arial" charset="0"/>
              </a:rPr>
              <a:t> • nerve cells</a:t>
            </a:r>
            <a:endParaRPr lang="en-US" sz="2600" b="1">
              <a:solidFill>
                <a:schemeClr val="tx2"/>
              </a:solidFill>
              <a:cs typeface="Arial" charset="0"/>
            </a:endParaRPr>
          </a:p>
        </p:txBody>
      </p:sp>
    </p:spTree>
    <p:extLst>
      <p:ext uri="{BB962C8B-B14F-4D97-AF65-F5344CB8AC3E}">
        <p14:creationId xmlns:p14="http://schemas.microsoft.com/office/powerpoint/2010/main" val="14809480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5206"/>
                                        </p:tgtEl>
                                        <p:attrNameLst>
                                          <p:attrName>style.visibility</p:attrName>
                                        </p:attrNameLst>
                                      </p:cBhvr>
                                      <p:to>
                                        <p:strVal val="visible"/>
                                      </p:to>
                                    </p:set>
                                    <p:animEffect transition="in" filter="fade">
                                      <p:cBhvr>
                                        <p:cTn id="7" dur="1000"/>
                                        <p:tgtEl>
                                          <p:spTgt spid="435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520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2"/>
          <p:cNvSpPr>
            <a:spLocks noGrp="1" noChangeArrowheads="1"/>
          </p:cNvSpPr>
          <p:nvPr>
            <p:ph type="title"/>
          </p:nvPr>
        </p:nvSpPr>
        <p:spPr/>
        <p:txBody>
          <a:bodyPr/>
          <a:lstStyle/>
          <a:p>
            <a:r>
              <a:rPr lang="en-US">
                <a:latin typeface="Times New Roman" charset="0"/>
              </a:rPr>
              <a:t>Mitochondria are everywhere!!</a:t>
            </a:r>
          </a:p>
        </p:txBody>
      </p:sp>
      <p:pic>
        <p:nvPicPr>
          <p:cNvPr id="159746" name="Picture 4"/>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7999" r="27000" b="3796"/>
          <a:stretch>
            <a:fillRect/>
          </a:stretch>
        </p:blipFill>
        <p:spPr bwMode="auto">
          <a:xfrm>
            <a:off x="4886325" y="1368425"/>
            <a:ext cx="4435475" cy="551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653" name="Oval 5"/>
          <p:cNvSpPr>
            <a:spLocks noChangeArrowheads="1"/>
          </p:cNvSpPr>
          <p:nvPr/>
        </p:nvSpPr>
        <p:spPr bwMode="auto">
          <a:xfrm>
            <a:off x="1495425" y="4683125"/>
            <a:ext cx="1217613" cy="1190625"/>
          </a:xfrm>
          <a:prstGeom prst="ellipse">
            <a:avLst/>
          </a:prstGeom>
          <a:noFill/>
          <a:ln w="635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1654" name="Oval 6"/>
          <p:cNvSpPr>
            <a:spLocks noChangeArrowheads="1"/>
          </p:cNvSpPr>
          <p:nvPr/>
        </p:nvSpPr>
        <p:spPr bwMode="auto">
          <a:xfrm>
            <a:off x="6245225" y="3884613"/>
            <a:ext cx="1217613" cy="1190625"/>
          </a:xfrm>
          <a:prstGeom prst="ellipse">
            <a:avLst/>
          </a:prstGeom>
          <a:noFill/>
          <a:ln w="635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1655" name="Rectangle 7"/>
          <p:cNvSpPr>
            <a:spLocks noChangeArrowheads="1"/>
          </p:cNvSpPr>
          <p:nvPr/>
        </p:nvSpPr>
        <p:spPr bwMode="auto">
          <a:xfrm>
            <a:off x="1314450" y="1333500"/>
            <a:ext cx="2776538" cy="641350"/>
          </a:xfrm>
          <a:prstGeom prst="rect">
            <a:avLst/>
          </a:prstGeom>
          <a:solidFill>
            <a:srgbClr val="FFEA18"/>
          </a:solidFill>
          <a:ln w="9525">
            <a:noFill/>
            <a:miter lim="800000"/>
            <a:headEnd/>
            <a:tailEnd/>
          </a:ln>
          <a:effectLst>
            <a:outerShdw blurRad="63500" dist="35921" dir="2700000" algn="ctr" rotWithShape="0">
              <a:srgbClr val="000000"/>
            </a:outerShdw>
          </a:effectLst>
        </p:spPr>
        <p:txBody>
          <a:bodyPr wrap="none" anchor="ctr">
            <a:spAutoFit/>
          </a:bodyPr>
          <a:lstStyle/>
          <a:p>
            <a:pPr>
              <a:defRPr/>
            </a:pPr>
            <a:r>
              <a:rPr lang="en-US" sz="3600" b="1">
                <a:solidFill>
                  <a:srgbClr val="CC0000"/>
                </a:solidFill>
                <a:cs typeface="Arial" charset="0"/>
              </a:rPr>
              <a:t>animal cells</a:t>
            </a:r>
            <a:endParaRPr lang="en-US" sz="3600" b="1">
              <a:solidFill>
                <a:schemeClr val="tx2"/>
              </a:solidFill>
              <a:cs typeface="Arial" charset="0"/>
            </a:endParaRPr>
          </a:p>
        </p:txBody>
      </p:sp>
      <p:sp>
        <p:nvSpPr>
          <p:cNvPr id="411656" name="Rectangle 8"/>
          <p:cNvSpPr>
            <a:spLocks noChangeArrowheads="1"/>
          </p:cNvSpPr>
          <p:nvPr/>
        </p:nvSpPr>
        <p:spPr bwMode="auto">
          <a:xfrm>
            <a:off x="5772150" y="1333500"/>
            <a:ext cx="2420938" cy="641350"/>
          </a:xfrm>
          <a:prstGeom prst="rect">
            <a:avLst/>
          </a:prstGeom>
          <a:solidFill>
            <a:srgbClr val="FFEA18"/>
          </a:solidFill>
          <a:ln w="9525">
            <a:noFill/>
            <a:miter lim="800000"/>
            <a:headEnd/>
            <a:tailEnd/>
          </a:ln>
          <a:effectLst>
            <a:outerShdw blurRad="63500" dist="35921" dir="2700000" algn="ctr" rotWithShape="0">
              <a:srgbClr val="000000"/>
            </a:outerShdw>
          </a:effectLst>
        </p:spPr>
        <p:txBody>
          <a:bodyPr wrap="none" anchor="ctr">
            <a:spAutoFit/>
          </a:bodyPr>
          <a:lstStyle/>
          <a:p>
            <a:pPr>
              <a:defRPr/>
            </a:pPr>
            <a:r>
              <a:rPr lang="en-US" sz="3600" b="1">
                <a:solidFill>
                  <a:srgbClr val="0E6616"/>
                </a:solidFill>
                <a:latin typeface="Arial" pitchFamily="21" charset="0"/>
                <a:ea typeface="+mn-ea"/>
                <a:cs typeface="+mn-cs"/>
              </a:rPr>
              <a:t>plant cells</a:t>
            </a:r>
          </a:p>
        </p:txBody>
      </p:sp>
      <p:pic>
        <p:nvPicPr>
          <p:cNvPr id="9" name="Picture 3"/>
          <p:cNvPicPr>
            <a:picLocks noChangeAspect="1" noChangeArrowheads="1"/>
          </p:cNvPicPr>
          <p:nvPr/>
        </p:nvPicPr>
        <p:blipFill>
          <a:blip r:embed="rId4">
            <a:clrChange>
              <a:clrFrom>
                <a:srgbClr val="FFFFFF"/>
              </a:clrFrom>
              <a:clrTo>
                <a:srgbClr val="FFFFFF">
                  <a:alpha val="0"/>
                </a:srgbClr>
              </a:clrTo>
            </a:clrChange>
          </a:blip>
          <a:srcRect l="13499" r="27000" b="13187"/>
          <a:stretch>
            <a:fillRect/>
          </a:stretch>
        </p:blipFill>
        <p:spPr bwMode="auto">
          <a:xfrm>
            <a:off x="260350" y="2082800"/>
            <a:ext cx="4540250" cy="4521200"/>
          </a:xfrm>
          <a:prstGeom prst="rect">
            <a:avLst/>
          </a:prstGeom>
          <a:noFill/>
          <a:ln w="9525">
            <a:noFill/>
            <a:miter lim="800000"/>
            <a:headEnd/>
            <a:tailEnd/>
          </a:ln>
          <a:effectLst>
            <a:outerShdw blurRad="50800" dist="38100" dir="2700000" algn="br">
              <a:srgbClr val="000000">
                <a:alpha val="43000"/>
              </a:srgbClr>
            </a:outerShdw>
          </a:effectLst>
        </p:spPr>
      </p:pic>
    </p:spTree>
    <p:extLst>
      <p:ext uri="{BB962C8B-B14F-4D97-AF65-F5344CB8AC3E}">
        <p14:creationId xmlns:p14="http://schemas.microsoft.com/office/powerpoint/2010/main" val="38874003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1653"/>
                                        </p:tgtEl>
                                        <p:attrNameLst>
                                          <p:attrName>style.visibility</p:attrName>
                                        </p:attrNameLst>
                                      </p:cBhvr>
                                      <p:to>
                                        <p:strVal val="visible"/>
                                      </p:to>
                                    </p:set>
                                    <p:animEffect transition="in" filter="wipe(left)">
                                      <p:cBhvr>
                                        <p:cTn id="7" dur="500"/>
                                        <p:tgtEl>
                                          <p:spTgt spid="411653"/>
                                        </p:tgtEl>
                                      </p:cBhvr>
                                    </p:animEffect>
                                  </p:childTnLst>
                                  <p:subTnLst>
                                    <p:audio>
                                      <p:cMediaNode>
                                        <p:cTn display="0" masterRel="sameClick">
                                          <p:stCondLst>
                                            <p:cond evt="begin" delay="0">
                                              <p:tn val="5"/>
                                            </p:cond>
                                          </p:stCondLst>
                                          <p:endCondLst>
                                            <p:cond evt="onStopAudio" delay="0">
                                              <p:tgtEl>
                                                <p:sldTgt/>
                                              </p:tgtEl>
                                            </p:cond>
                                          </p:endCondLst>
                                        </p:cTn>
                                        <p:tgtEl>
                                          <p:sndTgt r:embed="rId2" name="Pencil Check"/>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11654"/>
                                        </p:tgtEl>
                                        <p:attrNameLst>
                                          <p:attrName>style.visibility</p:attrName>
                                        </p:attrNameLst>
                                      </p:cBhvr>
                                      <p:to>
                                        <p:strVal val="visible"/>
                                      </p:to>
                                    </p:set>
                                    <p:animEffect transition="in" filter="wipe(left)">
                                      <p:cBhvr>
                                        <p:cTn id="12" dur="500"/>
                                        <p:tgtEl>
                                          <p:spTgt spid="411654"/>
                                        </p:tgtEl>
                                      </p:cBhvr>
                                    </p:animEffect>
                                  </p:childTnLst>
                                  <p:subTnLst>
                                    <p:audio>
                                      <p:cMediaNode>
                                        <p:cTn display="0" masterRel="sameClick">
                                          <p:stCondLst>
                                            <p:cond evt="begin" delay="0">
                                              <p:tn val="10"/>
                                            </p:cond>
                                          </p:stCondLst>
                                          <p:endCondLst>
                                            <p:cond evt="onStopAudio" delay="0">
                                              <p:tgtEl>
                                                <p:sldTgt/>
                                              </p:tgtEl>
                                            </p:cond>
                                          </p:endCondLst>
                                        </p:cTn>
                                        <p:tgtEl>
                                          <p:sndTgt r:embed="rId2" name="Pencil Che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653" grpId="0" animBg="1"/>
      <p:bldP spid="41165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2"/>
          <p:cNvSpPr>
            <a:spLocks noGrp="1" noChangeArrowheads="1"/>
          </p:cNvSpPr>
          <p:nvPr>
            <p:ph type="title"/>
          </p:nvPr>
        </p:nvSpPr>
        <p:spPr/>
        <p:txBody>
          <a:bodyPr/>
          <a:lstStyle/>
          <a:p>
            <a:r>
              <a:rPr lang="en-US">
                <a:latin typeface="Times New Roman" charset="0"/>
              </a:rPr>
              <a:t>Lysosomes </a:t>
            </a:r>
          </a:p>
        </p:txBody>
      </p:sp>
      <p:pic>
        <p:nvPicPr>
          <p:cNvPr id="113666" name="Picture 3"/>
          <p:cNvPicPr>
            <a:picLocks noChangeAspect="1" noChangeArrowheads="1"/>
          </p:cNvPicPr>
          <p:nvPr/>
        </p:nvPicPr>
        <p:blipFill>
          <a:blip r:embed="rId3">
            <a:extLst>
              <a:ext uri="{28A0092B-C50C-407E-A947-70E740481C1C}">
                <a14:useLocalDpi xmlns:a14="http://schemas.microsoft.com/office/drawing/2010/main" val="0"/>
              </a:ext>
            </a:extLst>
          </a:blip>
          <a:srcRect l="2599" t="6866" r="35783" b="6451"/>
          <a:stretch>
            <a:fillRect/>
          </a:stretch>
        </p:blipFill>
        <p:spPr bwMode="auto">
          <a:xfrm>
            <a:off x="744538" y="1289050"/>
            <a:ext cx="7856537" cy="460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7316" name="Rectangle 4"/>
          <p:cNvSpPr>
            <a:spLocks noChangeArrowheads="1"/>
          </p:cNvSpPr>
          <p:nvPr/>
        </p:nvSpPr>
        <p:spPr bwMode="auto">
          <a:xfrm>
            <a:off x="582613" y="4622800"/>
            <a:ext cx="4222750" cy="1282700"/>
          </a:xfrm>
          <a:prstGeom prst="rect">
            <a:avLst/>
          </a:prstGeom>
          <a:solidFill>
            <a:srgbClr val="FFCC18"/>
          </a:solidFill>
          <a:ln w="9525">
            <a:noFill/>
            <a:miter lim="800000"/>
            <a:headEnd/>
            <a:tailEnd/>
          </a:ln>
          <a:effectLst>
            <a:outerShdw blurRad="63500" dist="35921" dir="2700000" algn="ctr" rotWithShape="0">
              <a:srgbClr val="000000"/>
            </a:outerShdw>
          </a:effectLst>
        </p:spPr>
        <p:txBody>
          <a:bodyPr anchor="ctr">
            <a:spAutoFit/>
          </a:bodyPr>
          <a:lstStyle/>
          <a:p>
            <a:pPr>
              <a:defRPr/>
            </a:pPr>
            <a:r>
              <a:rPr lang="en-US" sz="2600" b="1">
                <a:solidFill>
                  <a:srgbClr val="0F116A"/>
                </a:solidFill>
                <a:latin typeface="Arial" pitchFamily="21" charset="0"/>
                <a:ea typeface="+mn-ea"/>
                <a:cs typeface="+mn-cs"/>
              </a:rPr>
              <a:t>white blood cells attack &amp; destroy invaders = digest them in lysosomes</a:t>
            </a:r>
          </a:p>
        </p:txBody>
      </p:sp>
      <p:sp>
        <p:nvSpPr>
          <p:cNvPr id="113668" name="Rectangle 5"/>
          <p:cNvSpPr>
            <a:spLocks noChangeArrowheads="1"/>
          </p:cNvSpPr>
          <p:nvPr/>
        </p:nvSpPr>
        <p:spPr bwMode="auto">
          <a:xfrm>
            <a:off x="2514600" y="6056313"/>
            <a:ext cx="4503738" cy="7620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eaLnBrk="1" hangingPunct="1">
              <a:spcBef>
                <a:spcPct val="20000"/>
              </a:spcBef>
              <a:buClr>
                <a:schemeClr val="hlink"/>
              </a:buClr>
              <a:buSzPct val="95000"/>
            </a:pPr>
            <a:r>
              <a:rPr lang="en-US" sz="2000" b="1">
                <a:solidFill>
                  <a:srgbClr val="0F116A"/>
                </a:solidFill>
              </a:rPr>
              <a:t>1974 Nobel prize: Christian de Duve</a:t>
            </a:r>
          </a:p>
          <a:p>
            <a:pPr algn="l" eaLnBrk="1" hangingPunct="1">
              <a:spcBef>
                <a:spcPct val="20000"/>
              </a:spcBef>
              <a:buClr>
                <a:schemeClr val="hlink"/>
              </a:buClr>
              <a:buSzPct val="95000"/>
            </a:pPr>
            <a:r>
              <a:rPr lang="en-US" sz="2000" b="1">
                <a:solidFill>
                  <a:srgbClr val="0F116A"/>
                </a:solidFill>
              </a:rPr>
              <a:t>Lysosomes discovery in 1960s</a:t>
            </a:r>
          </a:p>
        </p:txBody>
      </p:sp>
      <p:pic>
        <p:nvPicPr>
          <p:cNvPr id="397318" name="Picture 6"/>
          <p:cNvPicPr>
            <a:picLocks noChangeAspect="1" noChangeArrowheads="1"/>
          </p:cNvPicPr>
          <p:nvPr/>
        </p:nvPicPr>
        <p:blipFill>
          <a:blip r:embed="rId4"/>
          <a:srcRect/>
          <a:stretch>
            <a:fillRect/>
          </a:stretch>
        </p:blipFill>
        <p:spPr bwMode="auto">
          <a:xfrm>
            <a:off x="7086600" y="4191000"/>
            <a:ext cx="1778000" cy="2514600"/>
          </a:xfrm>
          <a:prstGeom prst="rect">
            <a:avLst/>
          </a:prstGeom>
          <a:noFill/>
          <a:ln w="9525">
            <a:solidFill>
              <a:srgbClr val="000000"/>
            </a:solidFill>
            <a:miter lim="800000"/>
            <a:headEnd/>
            <a:tailEnd/>
          </a:ln>
          <a:effectLst>
            <a:outerShdw blurRad="63500" dist="38099" dir="2700000" algn="ctr" rotWithShape="0">
              <a:srgbClr val="000000">
                <a:alpha val="74998"/>
              </a:srgbClr>
            </a:outerShdw>
          </a:effectLst>
        </p:spPr>
      </p:pic>
      <p:sp>
        <p:nvSpPr>
          <p:cNvPr id="113670" name="Rectangle 7"/>
          <p:cNvSpPr>
            <a:spLocks noChangeArrowheads="1"/>
          </p:cNvSpPr>
          <p:nvPr/>
        </p:nvSpPr>
        <p:spPr bwMode="auto">
          <a:xfrm>
            <a:off x="6675438" y="292100"/>
            <a:ext cx="246538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3400" b="1">
                <a:solidFill>
                  <a:srgbClr val="0F116A"/>
                </a:solidFill>
              </a:rPr>
              <a:t>1960 </a:t>
            </a:r>
            <a:r>
              <a:rPr lang="en-US" sz="3400" b="1">
                <a:solidFill>
                  <a:srgbClr val="000005"/>
                </a:solidFill>
              </a:rPr>
              <a:t>| </a:t>
            </a:r>
            <a:r>
              <a:rPr lang="en-US" sz="3400" b="1">
                <a:solidFill>
                  <a:srgbClr val="CC0000"/>
                </a:solidFill>
              </a:rPr>
              <a:t>1974</a:t>
            </a:r>
            <a:endParaRPr lang="en-US" sz="3000" b="1">
              <a:solidFill>
                <a:srgbClr val="0F116A"/>
              </a:solidFill>
            </a:endParaRPr>
          </a:p>
        </p:txBody>
      </p:sp>
      <p:pic>
        <p:nvPicPr>
          <p:cNvPr id="11367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77075" y="4178300"/>
            <a:ext cx="1812925" cy="252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944400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1026"/>
          <p:cNvSpPr>
            <a:spLocks noGrp="1" noChangeArrowheads="1"/>
          </p:cNvSpPr>
          <p:nvPr>
            <p:ph type="title"/>
          </p:nvPr>
        </p:nvSpPr>
        <p:spPr>
          <a:xfrm>
            <a:off x="0" y="0"/>
            <a:ext cx="4965700" cy="1143000"/>
          </a:xfrm>
        </p:spPr>
        <p:txBody>
          <a:bodyPr/>
          <a:lstStyle/>
          <a:p>
            <a:r>
              <a:rPr lang="en-US">
                <a:latin typeface="Times New Roman" charset="0"/>
              </a:rPr>
              <a:t>Cellular digestion</a:t>
            </a:r>
          </a:p>
        </p:txBody>
      </p:sp>
      <p:pic>
        <p:nvPicPr>
          <p:cNvPr id="399363" name="Picture 1027"/>
          <p:cNvPicPr>
            <a:picLocks noChangeAspect="1" noChangeArrowheads="1"/>
          </p:cNvPicPr>
          <p:nvPr/>
        </p:nvPicPr>
        <p:blipFill>
          <a:blip r:embed="rId3"/>
          <a:srcRect r="2136" b="3114"/>
          <a:stretch>
            <a:fillRect/>
          </a:stretch>
        </p:blipFill>
        <p:spPr bwMode="auto">
          <a:xfrm>
            <a:off x="3568700" y="1897063"/>
            <a:ext cx="5530850" cy="4883150"/>
          </a:xfrm>
          <a:prstGeom prst="rect">
            <a:avLst/>
          </a:prstGeom>
          <a:noFill/>
          <a:ln w="9525">
            <a:noFill/>
            <a:miter lim="800000"/>
            <a:headEnd/>
            <a:tailEnd/>
          </a:ln>
          <a:effectLst>
            <a:outerShdw blurRad="50800" dist="38100" dir="2700000">
              <a:srgbClr val="000000">
                <a:alpha val="43000"/>
              </a:srgbClr>
            </a:outerShdw>
          </a:effectLst>
        </p:spPr>
      </p:pic>
      <p:sp>
        <p:nvSpPr>
          <p:cNvPr id="115715" name="Rectangle 1028" descr="Rectangle: Click to edit Master text styles&#10;Second level&#10;Third level&#10;Fourth level&#10;Fifth level"/>
          <p:cNvSpPr>
            <a:spLocks noGrp="1" noChangeArrowheads="1"/>
          </p:cNvSpPr>
          <p:nvPr>
            <p:ph type="body" idx="1"/>
          </p:nvPr>
        </p:nvSpPr>
        <p:spPr>
          <a:xfrm>
            <a:off x="190500" y="990600"/>
            <a:ext cx="7924800" cy="4670425"/>
          </a:xfrm>
        </p:spPr>
        <p:txBody>
          <a:bodyPr/>
          <a:lstStyle/>
          <a:p>
            <a:pPr>
              <a:buClrTx/>
            </a:pPr>
            <a:r>
              <a:rPr lang="en-US" sz="3200">
                <a:latin typeface="Tahoma" charset="0"/>
              </a:rPr>
              <a:t>Lysosomes fuse with food vacuoles</a:t>
            </a:r>
            <a:endParaRPr lang="en-US">
              <a:latin typeface="Tahoma" charset="0"/>
            </a:endParaRPr>
          </a:p>
          <a:p>
            <a:pPr lvl="1">
              <a:buClrTx/>
            </a:pPr>
            <a:r>
              <a:rPr lang="en-US">
                <a:latin typeface="Tahoma" charset="0"/>
                <a:ea typeface="Arial" charset="0"/>
                <a:cs typeface="Arial" charset="0"/>
              </a:rPr>
              <a:t>polymers </a:t>
            </a:r>
            <a:br>
              <a:rPr lang="en-US">
                <a:latin typeface="Tahoma" charset="0"/>
                <a:ea typeface="Arial" charset="0"/>
                <a:cs typeface="Arial" charset="0"/>
              </a:rPr>
            </a:br>
            <a:r>
              <a:rPr lang="en-US">
                <a:latin typeface="Tahoma" charset="0"/>
                <a:ea typeface="Arial" charset="0"/>
                <a:cs typeface="Arial" charset="0"/>
              </a:rPr>
              <a:t>digested into </a:t>
            </a:r>
            <a:br>
              <a:rPr lang="en-US">
                <a:latin typeface="Tahoma" charset="0"/>
                <a:ea typeface="Arial" charset="0"/>
                <a:cs typeface="Arial" charset="0"/>
              </a:rPr>
            </a:br>
            <a:r>
              <a:rPr lang="en-US">
                <a:latin typeface="Tahoma" charset="0"/>
                <a:ea typeface="Arial" charset="0"/>
                <a:cs typeface="Arial" charset="0"/>
              </a:rPr>
              <a:t>monomers </a:t>
            </a:r>
          </a:p>
          <a:p>
            <a:pPr lvl="2">
              <a:buClrTx/>
            </a:pPr>
            <a:r>
              <a:rPr lang="en-US" sz="2800">
                <a:latin typeface="Tahoma" charset="0"/>
                <a:ea typeface="Arial" charset="0"/>
                <a:cs typeface="Arial" charset="0"/>
              </a:rPr>
              <a:t>become </a:t>
            </a:r>
            <a:br>
              <a:rPr lang="en-US" sz="2800">
                <a:latin typeface="Tahoma" charset="0"/>
                <a:ea typeface="Arial" charset="0"/>
                <a:cs typeface="Arial" charset="0"/>
              </a:rPr>
            </a:br>
            <a:r>
              <a:rPr lang="en-US" sz="2800">
                <a:latin typeface="Tahoma" charset="0"/>
                <a:ea typeface="Arial" charset="0"/>
                <a:cs typeface="Arial" charset="0"/>
              </a:rPr>
              <a:t>nutrients of </a:t>
            </a:r>
            <a:br>
              <a:rPr lang="en-US" sz="2800">
                <a:latin typeface="Tahoma" charset="0"/>
                <a:ea typeface="Arial" charset="0"/>
                <a:cs typeface="Arial" charset="0"/>
              </a:rPr>
            </a:br>
            <a:r>
              <a:rPr lang="en-US" sz="2800">
                <a:latin typeface="Tahoma" charset="0"/>
                <a:ea typeface="Arial" charset="0"/>
                <a:cs typeface="Arial" charset="0"/>
              </a:rPr>
              <a:t>cell</a:t>
            </a:r>
          </a:p>
        </p:txBody>
      </p:sp>
      <p:sp>
        <p:nvSpPr>
          <p:cNvPr id="115716" name="Rectangle 1029"/>
          <p:cNvSpPr>
            <a:spLocks noChangeArrowheads="1"/>
          </p:cNvSpPr>
          <p:nvPr/>
        </p:nvSpPr>
        <p:spPr bwMode="auto">
          <a:xfrm>
            <a:off x="4587875" y="4565650"/>
            <a:ext cx="1319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b="1">
                <a:solidFill>
                  <a:srgbClr val="000000"/>
                </a:solidFill>
              </a:rPr>
              <a:t>vacuole</a:t>
            </a:r>
          </a:p>
        </p:txBody>
      </p:sp>
      <p:sp>
        <p:nvSpPr>
          <p:cNvPr id="115717" name="Rectangle 1030"/>
          <p:cNvSpPr>
            <a:spLocks noChangeArrowheads="1"/>
          </p:cNvSpPr>
          <p:nvPr/>
        </p:nvSpPr>
        <p:spPr bwMode="auto">
          <a:xfrm>
            <a:off x="0" y="5962650"/>
            <a:ext cx="4805363" cy="895350"/>
          </a:xfrm>
          <a:prstGeom prst="rect">
            <a:avLst/>
          </a:prstGeom>
          <a:solidFill>
            <a:srgbClr val="FFCC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225425" indent="-225425" algn="l" eaLnBrk="1" hangingPunct="1">
              <a:spcBef>
                <a:spcPct val="20000"/>
              </a:spcBef>
              <a:buClr>
                <a:schemeClr val="hlink"/>
              </a:buClr>
              <a:buSzPct val="95000"/>
              <a:buFont typeface="Wingdings" charset="0"/>
              <a:buChar char="§"/>
            </a:pPr>
            <a:r>
              <a:rPr lang="en-US" b="1">
                <a:solidFill>
                  <a:schemeClr val="tx2"/>
                </a:solidFill>
              </a:rPr>
              <a:t>lyso– </a:t>
            </a:r>
            <a:r>
              <a:rPr lang="en-US" b="1">
                <a:solidFill>
                  <a:srgbClr val="0F116A"/>
                </a:solidFill>
              </a:rPr>
              <a:t> =  breaking things apart</a:t>
            </a:r>
          </a:p>
          <a:p>
            <a:pPr marL="225425" indent="-225425" algn="l" eaLnBrk="1" hangingPunct="1">
              <a:spcBef>
                <a:spcPct val="20000"/>
              </a:spcBef>
              <a:buClr>
                <a:schemeClr val="hlink"/>
              </a:buClr>
              <a:buSzPct val="95000"/>
              <a:buFont typeface="Wingdings" charset="0"/>
              <a:buChar char="§"/>
            </a:pPr>
            <a:r>
              <a:rPr lang="en-US" b="1">
                <a:solidFill>
                  <a:schemeClr val="tx2"/>
                </a:solidFill>
              </a:rPr>
              <a:t>–some</a:t>
            </a:r>
            <a:r>
              <a:rPr lang="en-US" b="1">
                <a:solidFill>
                  <a:srgbClr val="0F116A"/>
                </a:solidFill>
              </a:rPr>
              <a:t>  =  body</a:t>
            </a:r>
          </a:p>
        </p:txBody>
      </p:sp>
    </p:spTree>
    <p:extLst>
      <p:ext uri="{BB962C8B-B14F-4D97-AF65-F5344CB8AC3E}">
        <p14:creationId xmlns:p14="http://schemas.microsoft.com/office/powerpoint/2010/main" val="258154720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1" name="Picture 2" descr="04_11aLysosomeFood_4-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863" y="1508125"/>
            <a:ext cx="8548687" cy="384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62" name="Text Box 3"/>
          <p:cNvSpPr txBox="1">
            <a:spLocks noChangeArrowheads="1"/>
          </p:cNvSpPr>
          <p:nvPr/>
        </p:nvSpPr>
        <p:spPr bwMode="auto">
          <a:xfrm>
            <a:off x="3357563" y="1674813"/>
            <a:ext cx="1385887"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l">
              <a:lnSpc>
                <a:spcPct val="80000"/>
              </a:lnSpc>
            </a:pPr>
            <a:r>
              <a:rPr lang="en-US" b="1"/>
              <a:t>Digestive</a:t>
            </a:r>
          </a:p>
          <a:p>
            <a:pPr algn="l">
              <a:lnSpc>
                <a:spcPct val="80000"/>
              </a:lnSpc>
            </a:pPr>
            <a:r>
              <a:rPr lang="en-US" b="1"/>
              <a:t>enzymes</a:t>
            </a:r>
          </a:p>
        </p:txBody>
      </p:sp>
      <p:sp>
        <p:nvSpPr>
          <p:cNvPr id="117763" name="Text Box 4"/>
          <p:cNvSpPr txBox="1">
            <a:spLocks noChangeArrowheads="1"/>
          </p:cNvSpPr>
          <p:nvPr/>
        </p:nvSpPr>
        <p:spPr bwMode="auto">
          <a:xfrm>
            <a:off x="1716088" y="2703513"/>
            <a:ext cx="15573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l">
              <a:lnSpc>
                <a:spcPct val="90000"/>
              </a:lnSpc>
            </a:pPr>
            <a:r>
              <a:rPr lang="en-US" b="1"/>
              <a:t>Lysosome</a:t>
            </a:r>
          </a:p>
        </p:txBody>
      </p:sp>
      <p:sp>
        <p:nvSpPr>
          <p:cNvPr id="117764" name="Text Box 5"/>
          <p:cNvSpPr txBox="1">
            <a:spLocks noChangeArrowheads="1"/>
          </p:cNvSpPr>
          <p:nvPr/>
        </p:nvSpPr>
        <p:spPr bwMode="auto">
          <a:xfrm>
            <a:off x="874713" y="3168650"/>
            <a:ext cx="157321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l">
              <a:lnSpc>
                <a:spcPct val="70000"/>
              </a:lnSpc>
            </a:pPr>
            <a:r>
              <a:rPr lang="en-US" b="1"/>
              <a:t>Plasma</a:t>
            </a:r>
          </a:p>
          <a:p>
            <a:pPr algn="l">
              <a:lnSpc>
                <a:spcPct val="70000"/>
              </a:lnSpc>
            </a:pPr>
            <a:r>
              <a:rPr lang="en-US" b="1"/>
              <a:t>membrane</a:t>
            </a:r>
          </a:p>
        </p:txBody>
      </p:sp>
      <p:sp>
        <p:nvSpPr>
          <p:cNvPr id="117765" name="Line 6"/>
          <p:cNvSpPr>
            <a:spLocks noChangeShapeType="1"/>
          </p:cNvSpPr>
          <p:nvPr/>
        </p:nvSpPr>
        <p:spPr bwMode="auto">
          <a:xfrm flipV="1">
            <a:off x="2743200" y="1778000"/>
            <a:ext cx="558800" cy="27305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7766" name="Line 7"/>
          <p:cNvSpPr>
            <a:spLocks noChangeShapeType="1"/>
          </p:cNvSpPr>
          <p:nvPr/>
        </p:nvSpPr>
        <p:spPr bwMode="auto">
          <a:xfrm flipH="1">
            <a:off x="2619375" y="1774825"/>
            <a:ext cx="682625" cy="4413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7767" name="Line 8"/>
          <p:cNvSpPr>
            <a:spLocks noChangeShapeType="1"/>
          </p:cNvSpPr>
          <p:nvPr/>
        </p:nvSpPr>
        <p:spPr bwMode="auto">
          <a:xfrm flipV="1">
            <a:off x="1012825" y="3679825"/>
            <a:ext cx="130175" cy="2540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7768" name="Text Box 9"/>
          <p:cNvSpPr txBox="1">
            <a:spLocks noChangeArrowheads="1"/>
          </p:cNvSpPr>
          <p:nvPr/>
        </p:nvSpPr>
        <p:spPr bwMode="auto">
          <a:xfrm>
            <a:off x="2944813" y="4164013"/>
            <a:ext cx="19891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l">
              <a:lnSpc>
                <a:spcPct val="90000"/>
              </a:lnSpc>
            </a:pPr>
            <a:r>
              <a:rPr lang="en-US" b="1"/>
              <a:t>Food vacuole</a:t>
            </a:r>
          </a:p>
        </p:txBody>
      </p:sp>
      <p:sp>
        <p:nvSpPr>
          <p:cNvPr id="117769" name="Text Box 10"/>
          <p:cNvSpPr txBox="1">
            <a:spLocks noChangeArrowheads="1"/>
          </p:cNvSpPr>
          <p:nvPr/>
        </p:nvSpPr>
        <p:spPr bwMode="auto">
          <a:xfrm>
            <a:off x="7312025" y="3482975"/>
            <a:ext cx="143033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l">
              <a:lnSpc>
                <a:spcPct val="90000"/>
              </a:lnSpc>
            </a:pPr>
            <a:r>
              <a:rPr lang="en-US" b="1"/>
              <a:t>Digestion</a:t>
            </a:r>
          </a:p>
        </p:txBody>
      </p:sp>
    </p:spTree>
    <p:extLst>
      <p:ext uri="{BB962C8B-B14F-4D97-AF65-F5344CB8AC3E}">
        <p14:creationId xmlns:p14="http://schemas.microsoft.com/office/powerpoint/2010/main" val="203547909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09" name="Picture 6" descr="04_11bLysosomeRecycle_3-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863" y="1517650"/>
            <a:ext cx="8548687" cy="382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0" name="Text Box 7"/>
          <p:cNvSpPr txBox="1">
            <a:spLocks noChangeArrowheads="1"/>
          </p:cNvSpPr>
          <p:nvPr/>
        </p:nvSpPr>
        <p:spPr bwMode="auto">
          <a:xfrm>
            <a:off x="1179513" y="2754313"/>
            <a:ext cx="15573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l">
              <a:lnSpc>
                <a:spcPct val="90000"/>
              </a:lnSpc>
            </a:pPr>
            <a:r>
              <a:rPr lang="en-US" b="1"/>
              <a:t>Lysosome</a:t>
            </a:r>
          </a:p>
        </p:txBody>
      </p:sp>
      <p:sp>
        <p:nvSpPr>
          <p:cNvPr id="119811" name="Line 8"/>
          <p:cNvSpPr>
            <a:spLocks noChangeShapeType="1"/>
          </p:cNvSpPr>
          <p:nvPr/>
        </p:nvSpPr>
        <p:spPr bwMode="auto">
          <a:xfrm flipH="1" flipV="1">
            <a:off x="3251200" y="4232275"/>
            <a:ext cx="768350" cy="2667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9812" name="Text Box 9"/>
          <p:cNvSpPr txBox="1">
            <a:spLocks noChangeArrowheads="1"/>
          </p:cNvSpPr>
          <p:nvPr/>
        </p:nvSpPr>
        <p:spPr bwMode="auto">
          <a:xfrm>
            <a:off x="4057650" y="4360863"/>
            <a:ext cx="36068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l">
              <a:lnSpc>
                <a:spcPct val="90000"/>
              </a:lnSpc>
            </a:pPr>
            <a:r>
              <a:rPr lang="en-US" b="1"/>
              <a:t>Vesicle containing</a:t>
            </a:r>
          </a:p>
          <a:p>
            <a:pPr algn="l">
              <a:lnSpc>
                <a:spcPct val="90000"/>
              </a:lnSpc>
            </a:pPr>
            <a:r>
              <a:rPr lang="en-US" b="1"/>
              <a:t>damaged mitochondrion</a:t>
            </a:r>
          </a:p>
        </p:txBody>
      </p:sp>
      <p:sp>
        <p:nvSpPr>
          <p:cNvPr id="119813" name="Text Box 10"/>
          <p:cNvSpPr txBox="1">
            <a:spLocks noChangeArrowheads="1"/>
          </p:cNvSpPr>
          <p:nvPr/>
        </p:nvSpPr>
        <p:spPr bwMode="auto">
          <a:xfrm>
            <a:off x="7219950" y="4006850"/>
            <a:ext cx="143033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l">
              <a:lnSpc>
                <a:spcPct val="90000"/>
              </a:lnSpc>
            </a:pPr>
            <a:r>
              <a:rPr lang="en-US" b="1"/>
              <a:t>Digestion</a:t>
            </a:r>
          </a:p>
        </p:txBody>
      </p:sp>
    </p:spTree>
    <p:extLst>
      <p:ext uri="{BB962C8B-B14F-4D97-AF65-F5344CB8AC3E}">
        <p14:creationId xmlns:p14="http://schemas.microsoft.com/office/powerpoint/2010/main" val="360695707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Grp="1" noChangeArrowheads="1"/>
          </p:cNvSpPr>
          <p:nvPr>
            <p:ph type="title"/>
          </p:nvPr>
        </p:nvSpPr>
        <p:spPr>
          <a:xfrm>
            <a:off x="0" y="0"/>
            <a:ext cx="5715000" cy="1143000"/>
          </a:xfrm>
        </p:spPr>
        <p:txBody>
          <a:bodyPr/>
          <a:lstStyle/>
          <a:p>
            <a:r>
              <a:rPr lang="en-US">
                <a:latin typeface="Times New Roman" charset="0"/>
              </a:rPr>
              <a:t>Lysosomal enzymes </a:t>
            </a:r>
          </a:p>
        </p:txBody>
      </p:sp>
      <p:sp>
        <p:nvSpPr>
          <p:cNvPr id="121858" name="Rectangle 3" descr="Rectangle: Click to edit Master text styles&#10;Second level&#10;Third level&#10;Fourth level&#10;Fifth level"/>
          <p:cNvSpPr>
            <a:spLocks noGrp="1" noChangeArrowheads="1"/>
          </p:cNvSpPr>
          <p:nvPr>
            <p:ph type="body" idx="1"/>
          </p:nvPr>
        </p:nvSpPr>
        <p:spPr>
          <a:xfrm>
            <a:off x="342900" y="1016000"/>
            <a:ext cx="8496300" cy="5676900"/>
          </a:xfrm>
        </p:spPr>
        <p:txBody>
          <a:bodyPr/>
          <a:lstStyle/>
          <a:p>
            <a:r>
              <a:rPr lang="en-US">
                <a:latin typeface="Tahoma" charset="0"/>
              </a:rPr>
              <a:t>Lysosomal enzymes work best at pH 5</a:t>
            </a:r>
          </a:p>
          <a:p>
            <a:pPr lvl="1"/>
            <a:r>
              <a:rPr lang="en-US">
                <a:latin typeface="Tahoma" charset="0"/>
                <a:ea typeface="Arial" charset="0"/>
                <a:cs typeface="Arial" charset="0"/>
              </a:rPr>
              <a:t>organelle creates custom pH</a:t>
            </a:r>
          </a:p>
          <a:p>
            <a:pPr lvl="1"/>
            <a:r>
              <a:rPr lang="en-US">
                <a:solidFill>
                  <a:srgbClr val="CC0000"/>
                </a:solidFill>
                <a:latin typeface="Tahoma" charset="0"/>
                <a:ea typeface="Arial" charset="0"/>
                <a:cs typeface="Arial" charset="0"/>
              </a:rPr>
              <a:t>why evolve digestive enzymes which function at pH different from cytosol?</a:t>
            </a:r>
          </a:p>
          <a:p>
            <a:pPr lvl="2"/>
            <a:r>
              <a:rPr lang="en-US" sz="2800">
                <a:latin typeface="Tahoma" charset="0"/>
                <a:ea typeface="Arial" charset="0"/>
                <a:cs typeface="Arial" charset="0"/>
              </a:rPr>
              <a:t>digestive enzymes won</a:t>
            </a:r>
            <a:r>
              <a:rPr lang="ja-JP" altLang="en-US" sz="2800">
                <a:latin typeface="Tahoma" charset="0"/>
                <a:ea typeface="Arial" charset="0"/>
                <a:cs typeface="Arial" charset="0"/>
              </a:rPr>
              <a:t>’</a:t>
            </a:r>
            <a:r>
              <a:rPr lang="en-US" altLang="ja-JP" sz="2800">
                <a:latin typeface="Tahoma" charset="0"/>
                <a:ea typeface="Arial" charset="0"/>
                <a:cs typeface="Arial" charset="0"/>
              </a:rPr>
              <a:t>t function well if some leak into cytosol = don</a:t>
            </a:r>
            <a:r>
              <a:rPr lang="ja-JP" altLang="en-US" sz="2800">
                <a:latin typeface="Tahoma" charset="0"/>
                <a:ea typeface="Arial" charset="0"/>
                <a:cs typeface="Arial" charset="0"/>
              </a:rPr>
              <a:t>’</a:t>
            </a:r>
            <a:r>
              <a:rPr lang="en-US" altLang="ja-JP" sz="2800">
                <a:latin typeface="Tahoma" charset="0"/>
                <a:ea typeface="Arial" charset="0"/>
                <a:cs typeface="Arial" charset="0"/>
              </a:rPr>
              <a:t>t want to digest yourself!</a:t>
            </a:r>
            <a:endParaRPr lang="en-US" sz="2800">
              <a:latin typeface="Tahoma" charset="0"/>
              <a:ea typeface="Arial" charset="0"/>
              <a:cs typeface="Arial" charset="0"/>
            </a:endParaRPr>
          </a:p>
        </p:txBody>
      </p:sp>
    </p:spTree>
    <p:extLst>
      <p:ext uri="{BB962C8B-B14F-4D97-AF65-F5344CB8AC3E}">
        <p14:creationId xmlns:p14="http://schemas.microsoft.com/office/powerpoint/2010/main" val="428857278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5" descr="Rectangle: Click to edit Master text styles&#10;Second level&#10;Third level&#10;Fourth level&#10;Fifth level"/>
          <p:cNvSpPr>
            <a:spLocks noGrp="1" noChangeArrowheads="1"/>
          </p:cNvSpPr>
          <p:nvPr>
            <p:ph type="body" idx="1"/>
          </p:nvPr>
        </p:nvSpPr>
        <p:spPr>
          <a:xfrm>
            <a:off x="0" y="520700"/>
            <a:ext cx="8364538" cy="5486400"/>
          </a:xfrm>
        </p:spPr>
        <p:txBody>
          <a:bodyPr/>
          <a:lstStyle/>
          <a:p>
            <a:pPr>
              <a:buClrTx/>
            </a:pPr>
            <a:r>
              <a:rPr lang="en-US" sz="3400">
                <a:latin typeface="Tahoma" charset="0"/>
              </a:rPr>
              <a:t>Diseases of lysosomes are often fatal</a:t>
            </a:r>
            <a:endParaRPr lang="en-US" sz="2600">
              <a:latin typeface="Tahoma" charset="0"/>
            </a:endParaRPr>
          </a:p>
          <a:p>
            <a:pPr lvl="1"/>
            <a:r>
              <a:rPr lang="en-US">
                <a:latin typeface="Tahoma" charset="0"/>
                <a:ea typeface="Arial" charset="0"/>
                <a:cs typeface="Arial" charset="0"/>
              </a:rPr>
              <a:t>digestive enzyme not working in lysosome</a:t>
            </a:r>
          </a:p>
          <a:p>
            <a:pPr lvl="1"/>
            <a:r>
              <a:rPr lang="en-US">
                <a:latin typeface="Tahoma" charset="0"/>
                <a:ea typeface="Arial" charset="0"/>
                <a:cs typeface="Arial" charset="0"/>
              </a:rPr>
              <a:t>picks up biomolecules, but can</a:t>
            </a:r>
            <a:r>
              <a:rPr lang="ja-JP" altLang="en-US">
                <a:latin typeface="Tahoma" charset="0"/>
                <a:ea typeface="Arial" charset="0"/>
                <a:cs typeface="Arial" charset="0"/>
              </a:rPr>
              <a:t>’</a:t>
            </a:r>
            <a:r>
              <a:rPr lang="en-US" altLang="ja-JP">
                <a:latin typeface="Tahoma" charset="0"/>
                <a:ea typeface="Arial" charset="0"/>
                <a:cs typeface="Arial" charset="0"/>
              </a:rPr>
              <a:t>t digest</a:t>
            </a:r>
          </a:p>
          <a:p>
            <a:pPr lvl="2"/>
            <a:r>
              <a:rPr lang="en-US" sz="2800">
                <a:latin typeface="Tahoma" charset="0"/>
                <a:ea typeface="Arial" charset="0"/>
                <a:cs typeface="Arial" charset="0"/>
              </a:rPr>
              <a:t>lysosomes fill up with </a:t>
            </a:r>
            <a:r>
              <a:rPr lang="en-US" sz="2800" u="sng">
                <a:latin typeface="Tahoma" charset="0"/>
                <a:ea typeface="Arial" charset="0"/>
                <a:cs typeface="Arial" charset="0"/>
              </a:rPr>
              <a:t>undigested</a:t>
            </a:r>
            <a:r>
              <a:rPr lang="en-US" sz="2800">
                <a:latin typeface="Tahoma" charset="0"/>
                <a:ea typeface="Arial" charset="0"/>
                <a:cs typeface="Arial" charset="0"/>
              </a:rPr>
              <a:t> material</a:t>
            </a:r>
          </a:p>
          <a:p>
            <a:pPr lvl="1"/>
            <a:r>
              <a:rPr lang="en-US">
                <a:latin typeface="Tahoma" charset="0"/>
                <a:ea typeface="Arial" charset="0"/>
                <a:cs typeface="Arial" charset="0"/>
              </a:rPr>
              <a:t>grow larger &amp; larger until disrupts cell &amp; organ function </a:t>
            </a:r>
          </a:p>
          <a:p>
            <a:pPr lvl="2"/>
            <a:r>
              <a:rPr lang="en-US" sz="2800" u="sng">
                <a:solidFill>
                  <a:srgbClr val="CC0000"/>
                </a:solidFill>
                <a:latin typeface="Tahoma" charset="0"/>
                <a:ea typeface="Arial" charset="0"/>
                <a:cs typeface="Arial" charset="0"/>
              </a:rPr>
              <a:t>lysosomal storage diseases</a:t>
            </a:r>
          </a:p>
          <a:p>
            <a:pPr lvl="3"/>
            <a:r>
              <a:rPr lang="en-US" sz="2800">
                <a:latin typeface="Tahoma" charset="0"/>
                <a:ea typeface="Arial" charset="0"/>
                <a:cs typeface="Arial" charset="0"/>
              </a:rPr>
              <a:t>more than 40 known diseases</a:t>
            </a:r>
          </a:p>
          <a:p>
            <a:pPr lvl="2"/>
            <a:r>
              <a:rPr lang="en-US" sz="2800">
                <a:solidFill>
                  <a:schemeClr val="tx2"/>
                </a:solidFill>
                <a:latin typeface="Tahoma" charset="0"/>
                <a:ea typeface="Arial" charset="0"/>
                <a:cs typeface="Arial" charset="0"/>
              </a:rPr>
              <a:t>example</a:t>
            </a:r>
            <a:r>
              <a:rPr lang="en-US" sz="2800">
                <a:latin typeface="Tahoma" charset="0"/>
                <a:ea typeface="Arial" charset="0"/>
                <a:cs typeface="Arial" charset="0"/>
              </a:rPr>
              <a:t>:</a:t>
            </a:r>
            <a:r>
              <a:rPr lang="en-US" sz="2800" u="sng">
                <a:latin typeface="Tahoma" charset="0"/>
                <a:ea typeface="Arial" charset="0"/>
                <a:cs typeface="Arial" charset="0"/>
              </a:rPr>
              <a:t/>
            </a:r>
            <a:br>
              <a:rPr lang="en-US" sz="2800" u="sng">
                <a:latin typeface="Tahoma" charset="0"/>
                <a:ea typeface="Arial" charset="0"/>
                <a:cs typeface="Arial" charset="0"/>
              </a:rPr>
            </a:br>
            <a:r>
              <a:rPr lang="en-US" sz="2800" u="sng">
                <a:latin typeface="Tahoma" charset="0"/>
                <a:ea typeface="Arial" charset="0"/>
                <a:cs typeface="Arial" charset="0"/>
              </a:rPr>
              <a:t>Tay-Sachs disease</a:t>
            </a:r>
            <a:r>
              <a:rPr lang="en-US" sz="2800">
                <a:latin typeface="Tahoma" charset="0"/>
                <a:ea typeface="Arial" charset="0"/>
                <a:cs typeface="Arial" charset="0"/>
              </a:rPr>
              <a:t>:  build up                       undigested fat in brain cells</a:t>
            </a:r>
          </a:p>
        </p:txBody>
      </p:sp>
      <p:pic>
        <p:nvPicPr>
          <p:cNvPr id="401410" name="Picture 2" descr="adam140"/>
          <p:cNvPicPr>
            <a:picLocks noChangeAspect="1" noChangeArrowheads="1"/>
          </p:cNvPicPr>
          <p:nvPr/>
        </p:nvPicPr>
        <p:blipFill>
          <a:blip r:embed="rId3"/>
          <a:srcRect/>
          <a:stretch>
            <a:fillRect/>
          </a:stretch>
        </p:blipFill>
        <p:spPr bwMode="auto">
          <a:xfrm>
            <a:off x="6292850" y="4230688"/>
            <a:ext cx="2851150" cy="2627312"/>
          </a:xfrm>
          <a:prstGeom prst="rect">
            <a:avLst/>
          </a:prstGeom>
          <a:noFill/>
          <a:effectLst>
            <a:outerShdw blurRad="63500" dist="38099" dir="2700000" algn="ctr" rotWithShape="0">
              <a:srgbClr val="000000">
                <a:alpha val="74998"/>
              </a:srgbClr>
            </a:outerShdw>
          </a:effectLst>
        </p:spPr>
      </p:pic>
      <p:sp>
        <p:nvSpPr>
          <p:cNvPr id="123907" name="Rectangle 3"/>
          <p:cNvSpPr>
            <a:spLocks noGrp="1" noChangeArrowheads="1"/>
          </p:cNvSpPr>
          <p:nvPr>
            <p:ph type="title"/>
          </p:nvPr>
        </p:nvSpPr>
        <p:spPr>
          <a:xfrm>
            <a:off x="0" y="0"/>
            <a:ext cx="5803900" cy="1143000"/>
          </a:xfrm>
        </p:spPr>
        <p:txBody>
          <a:bodyPr/>
          <a:lstStyle/>
          <a:p>
            <a:r>
              <a:rPr lang="en-US">
                <a:latin typeface="Times New Roman" charset="0"/>
              </a:rPr>
              <a:t>When things go bad…  </a:t>
            </a:r>
          </a:p>
        </p:txBody>
      </p:sp>
    </p:spTree>
    <p:extLst>
      <p:ext uri="{BB962C8B-B14F-4D97-AF65-F5344CB8AC3E}">
        <p14:creationId xmlns:p14="http://schemas.microsoft.com/office/powerpoint/2010/main" val="391887087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3" name="Picture 2" descr="01-03c-DevelopmentTadpole"/>
          <p:cNvPicPr>
            <a:picLocks noChangeAspect="1" noChangeArrowheads="1"/>
          </p:cNvPicPr>
          <p:nvPr/>
        </p:nvPicPr>
        <p:blipFill>
          <a:blip r:embed="rId3">
            <a:clrChange>
              <a:clrFrom>
                <a:srgbClr val="EBF0F4"/>
              </a:clrFrom>
              <a:clrTo>
                <a:srgbClr val="EBF0F4">
                  <a:alpha val="0"/>
                </a:srgbClr>
              </a:clrTo>
            </a:clrChange>
            <a:extLst>
              <a:ext uri="{28A0092B-C50C-407E-A947-70E740481C1C}">
                <a14:useLocalDpi xmlns:a14="http://schemas.microsoft.com/office/drawing/2010/main" val="0"/>
              </a:ext>
            </a:extLst>
          </a:blip>
          <a:srcRect r="3600" b="12956"/>
          <a:stretch>
            <a:fillRect/>
          </a:stretch>
        </p:blipFill>
        <p:spPr bwMode="auto">
          <a:xfrm>
            <a:off x="4557713" y="2303463"/>
            <a:ext cx="4586287" cy="201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54" name="Rectangle 3"/>
          <p:cNvSpPr>
            <a:spLocks noGrp="1" noChangeArrowheads="1"/>
          </p:cNvSpPr>
          <p:nvPr>
            <p:ph type="title"/>
          </p:nvPr>
        </p:nvSpPr>
        <p:spPr>
          <a:xfrm>
            <a:off x="0" y="0"/>
            <a:ext cx="8382000" cy="1219200"/>
          </a:xfrm>
        </p:spPr>
        <p:txBody>
          <a:bodyPr/>
          <a:lstStyle/>
          <a:p>
            <a:r>
              <a:rPr lang="en-US">
                <a:latin typeface="Times New Roman" charset="0"/>
              </a:rPr>
              <a:t>But sometimes cells need to die…</a:t>
            </a:r>
          </a:p>
        </p:txBody>
      </p:sp>
      <p:sp>
        <p:nvSpPr>
          <p:cNvPr id="125955" name="Rectangle 4" descr="Rectangle: Click to edit Master text styles&#10;Second level&#10;Third level&#10;Fourth level&#10;Fifth level"/>
          <p:cNvSpPr>
            <a:spLocks noGrp="1" noChangeArrowheads="1"/>
          </p:cNvSpPr>
          <p:nvPr>
            <p:ph type="body" idx="1"/>
          </p:nvPr>
        </p:nvSpPr>
        <p:spPr>
          <a:xfrm>
            <a:off x="152400" y="660400"/>
            <a:ext cx="8305800" cy="5075238"/>
          </a:xfrm>
        </p:spPr>
        <p:txBody>
          <a:bodyPr>
            <a:normAutofit lnSpcReduction="10000"/>
          </a:bodyPr>
          <a:lstStyle/>
          <a:p>
            <a:pPr>
              <a:buClrTx/>
            </a:pPr>
            <a:r>
              <a:rPr lang="en-US">
                <a:latin typeface="Tahoma" charset="0"/>
              </a:rPr>
              <a:t>Lysosomes can be used to kill cells when they are supposed to be destroyed</a:t>
            </a:r>
          </a:p>
          <a:p>
            <a:pPr>
              <a:buClrTx/>
            </a:pPr>
            <a:r>
              <a:rPr lang="en-US">
                <a:latin typeface="Tahoma" charset="0"/>
              </a:rPr>
              <a:t>Cells need to die on cue for proper functioning</a:t>
            </a:r>
          </a:p>
          <a:p>
            <a:pPr marL="1085850" lvl="2"/>
            <a:r>
              <a:rPr lang="en-US" sz="2800" u="sng">
                <a:solidFill>
                  <a:srgbClr val="CC0000"/>
                </a:solidFill>
                <a:latin typeface="Tahoma" charset="0"/>
                <a:ea typeface="Arial" charset="0"/>
                <a:cs typeface="Arial" charset="0"/>
              </a:rPr>
              <a:t>apoptosis</a:t>
            </a:r>
            <a:r>
              <a:rPr lang="en-US" sz="2800" u="sng">
                <a:solidFill>
                  <a:srgbClr val="FF0322"/>
                </a:solidFill>
                <a:latin typeface="Tahoma" charset="0"/>
                <a:ea typeface="Arial" charset="0"/>
                <a:cs typeface="Arial" charset="0"/>
              </a:rPr>
              <a:t> </a:t>
            </a:r>
          </a:p>
          <a:p>
            <a:pPr marL="1428750" lvl="3"/>
            <a:r>
              <a:rPr lang="ja-JP" altLang="en-US" sz="2800">
                <a:latin typeface="Tahoma" charset="0"/>
                <a:ea typeface="Arial" charset="0"/>
                <a:cs typeface="Arial" charset="0"/>
              </a:rPr>
              <a:t>“</a:t>
            </a:r>
            <a:r>
              <a:rPr lang="en-US" altLang="ja-JP" sz="2800">
                <a:latin typeface="Tahoma" charset="0"/>
                <a:ea typeface="Arial" charset="0"/>
                <a:cs typeface="Arial" charset="0"/>
              </a:rPr>
              <a:t>auto-destruct</a:t>
            </a:r>
            <a:r>
              <a:rPr lang="ja-JP" altLang="en-US" sz="2800">
                <a:latin typeface="Tahoma" charset="0"/>
                <a:ea typeface="Arial" charset="0"/>
                <a:cs typeface="Arial" charset="0"/>
              </a:rPr>
              <a:t>”</a:t>
            </a:r>
            <a:r>
              <a:rPr lang="en-US" altLang="ja-JP" sz="2800">
                <a:latin typeface="Tahoma" charset="0"/>
                <a:ea typeface="Arial" charset="0"/>
                <a:cs typeface="Arial" charset="0"/>
              </a:rPr>
              <a:t> process </a:t>
            </a:r>
          </a:p>
          <a:p>
            <a:pPr marL="1428750" lvl="3"/>
            <a:r>
              <a:rPr lang="en-US" sz="2800">
                <a:latin typeface="Tahoma" charset="0"/>
                <a:ea typeface="Arial" charset="0"/>
                <a:cs typeface="Arial" charset="0"/>
              </a:rPr>
              <a:t>lysosomes break open &amp; kill cell</a:t>
            </a:r>
            <a:endParaRPr lang="en-US" sz="2800" u="sng">
              <a:solidFill>
                <a:srgbClr val="FF0322"/>
              </a:solidFill>
              <a:latin typeface="Tahoma" charset="0"/>
              <a:ea typeface="Arial" charset="0"/>
              <a:cs typeface="Arial" charset="0"/>
            </a:endParaRPr>
          </a:p>
          <a:p>
            <a:pPr marL="1085850" lvl="2"/>
            <a:r>
              <a:rPr lang="en-US" sz="2800" u="sng">
                <a:solidFill>
                  <a:srgbClr val="CC0000"/>
                </a:solidFill>
                <a:latin typeface="Tahoma" charset="0"/>
                <a:ea typeface="Arial" charset="0"/>
                <a:cs typeface="Arial" charset="0"/>
              </a:rPr>
              <a:t>ex</a:t>
            </a:r>
            <a:r>
              <a:rPr lang="en-US" sz="2800">
                <a:latin typeface="Tahoma" charset="0"/>
                <a:ea typeface="Arial" charset="0"/>
                <a:cs typeface="Arial" charset="0"/>
              </a:rPr>
              <a:t>: tadpole tail gets re-absorbed </a:t>
            </a:r>
            <a:br>
              <a:rPr lang="en-US" sz="2800">
                <a:latin typeface="Tahoma" charset="0"/>
                <a:ea typeface="Arial" charset="0"/>
                <a:cs typeface="Arial" charset="0"/>
              </a:rPr>
            </a:br>
            <a:r>
              <a:rPr lang="en-US" sz="2800">
                <a:latin typeface="Tahoma" charset="0"/>
                <a:ea typeface="Arial" charset="0"/>
                <a:cs typeface="Arial" charset="0"/>
              </a:rPr>
              <a:t>when it turns into a frog</a:t>
            </a:r>
          </a:p>
          <a:p>
            <a:pPr marL="1085850" lvl="2"/>
            <a:r>
              <a:rPr lang="en-US" sz="2800" u="sng">
                <a:solidFill>
                  <a:srgbClr val="CC0000"/>
                </a:solidFill>
                <a:latin typeface="Tahoma" charset="0"/>
                <a:ea typeface="Arial" charset="0"/>
                <a:cs typeface="Arial" charset="0"/>
              </a:rPr>
              <a:t>ex</a:t>
            </a:r>
            <a:r>
              <a:rPr lang="en-US" sz="2800">
                <a:latin typeface="Tahoma" charset="0"/>
                <a:ea typeface="Arial" charset="0"/>
                <a:cs typeface="Arial" charset="0"/>
              </a:rPr>
              <a:t>: loss of webbing between your </a:t>
            </a:r>
            <a:br>
              <a:rPr lang="en-US" sz="2800">
                <a:latin typeface="Tahoma" charset="0"/>
                <a:ea typeface="Arial" charset="0"/>
                <a:cs typeface="Arial" charset="0"/>
              </a:rPr>
            </a:br>
            <a:r>
              <a:rPr lang="en-US" sz="2800">
                <a:latin typeface="Tahoma" charset="0"/>
                <a:ea typeface="Arial" charset="0"/>
                <a:cs typeface="Arial" charset="0"/>
              </a:rPr>
              <a:t>fingers during fetal development </a:t>
            </a:r>
          </a:p>
        </p:txBody>
      </p:sp>
      <p:pic>
        <p:nvPicPr>
          <p:cNvPr id="403461" name="Picture 5"/>
          <p:cNvPicPr>
            <a:picLocks noChangeAspect="1" noChangeArrowheads="1"/>
          </p:cNvPicPr>
          <p:nvPr/>
        </p:nvPicPr>
        <p:blipFill>
          <a:blip r:embed="rId4"/>
          <a:srcRect l="67500" t="30000" r="13499" b="42000"/>
          <a:stretch>
            <a:fillRect/>
          </a:stretch>
        </p:blipFill>
        <p:spPr bwMode="auto">
          <a:xfrm>
            <a:off x="6950075" y="4456113"/>
            <a:ext cx="2019300" cy="2232025"/>
          </a:xfrm>
          <a:prstGeom prst="rect">
            <a:avLst/>
          </a:prstGeom>
          <a:noFill/>
          <a:ln w="9525">
            <a:solidFill>
              <a:srgbClr val="000000"/>
            </a:solidFill>
            <a:miter lim="800000"/>
            <a:headEnd/>
            <a:tailEnd/>
          </a:ln>
          <a:effectLst>
            <a:outerShdw blurRad="63500" dist="38099" dir="2700000" algn="ctr" rotWithShape="0">
              <a:srgbClr val="000000">
                <a:alpha val="74998"/>
              </a:srgbClr>
            </a:outerShdw>
          </a:effectLst>
        </p:spPr>
      </p:pic>
    </p:spTree>
    <p:extLst>
      <p:ext uri="{BB962C8B-B14F-4D97-AF65-F5344CB8AC3E}">
        <p14:creationId xmlns:p14="http://schemas.microsoft.com/office/powerpoint/2010/main" val="120928460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1948</Words>
  <Application>Microsoft Macintosh PowerPoint</Application>
  <PresentationFormat>On-screen Show (4:3)</PresentationFormat>
  <Paragraphs>274</Paragraphs>
  <Slides>26</Slides>
  <Notes>24</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4.4 Eukaryotic cells are partitioned into functional compartments</vt:lpstr>
      <vt:lpstr>Lysosomes</vt:lpstr>
      <vt:lpstr>Lysosomes </vt:lpstr>
      <vt:lpstr>Cellular digestion</vt:lpstr>
      <vt:lpstr>PowerPoint Presentation</vt:lpstr>
      <vt:lpstr>PowerPoint Presentation</vt:lpstr>
      <vt:lpstr>Lysosomal enzymes </vt:lpstr>
      <vt:lpstr>When things go bad…  </vt:lpstr>
      <vt:lpstr>But sometimes cells need to die…</vt:lpstr>
      <vt:lpstr>Fetal development</vt:lpstr>
      <vt:lpstr>Peroxisomes</vt:lpstr>
      <vt:lpstr>4.8 Overview: Many cell organelles are connected through the endomembrane system</vt:lpstr>
      <vt:lpstr>The Endomembrane System</vt:lpstr>
      <vt:lpstr>4.12 Vacuoles function in the general maintenance of the cell</vt:lpstr>
      <vt:lpstr>Vacuoles &amp; vesicles</vt:lpstr>
      <vt:lpstr>Vacuoles in plants</vt:lpstr>
      <vt:lpstr>PowerPoint Presentation</vt:lpstr>
      <vt:lpstr>Food &amp; water storage</vt:lpstr>
      <vt:lpstr>PowerPoint Presentation</vt:lpstr>
      <vt:lpstr>4.4 Eukaryotic cells are partitioned into functional compartments</vt:lpstr>
      <vt:lpstr>Making Energy</vt:lpstr>
      <vt:lpstr>Mitochondria &amp; Chloroplasts</vt:lpstr>
      <vt:lpstr>Mitochondria</vt:lpstr>
      <vt:lpstr>Mitochondria</vt:lpstr>
      <vt:lpstr>PowerPoint Presentation</vt:lpstr>
      <vt:lpstr>Mitochondria are everywhere!!</vt:lpstr>
    </vt:vector>
  </TitlesOfParts>
  <Company>Plano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4.4 Eukaryotic cells are partitioned into functional compartments</dc:title>
  <dc:creator>Plano High School</dc:creator>
  <cp:lastModifiedBy>Plano High School</cp:lastModifiedBy>
  <cp:revision>2</cp:revision>
  <dcterms:created xsi:type="dcterms:W3CDTF">2017-05-24T19:52:19Z</dcterms:created>
  <dcterms:modified xsi:type="dcterms:W3CDTF">2017-05-24T19:53:20Z</dcterms:modified>
</cp:coreProperties>
</file>