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7" r:id="rId21"/>
    <p:sldId id="278" r:id="rId22"/>
    <p:sldId id="279" r:id="rId23"/>
    <p:sldId id="280" r:id="rId24"/>
    <p:sldId id="281" r:id="rId25"/>
    <p:sldId id="282" r:id="rId26"/>
    <p:sldId id="283" r:id="rId27"/>
    <p:sldId id="284" r:id="rId28"/>
    <p:sldId id="286" r:id="rId29"/>
    <p:sldId id="287" r:id="rId30"/>
    <p:sldId id="288" r:id="rId31"/>
    <p:sldId id="289"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3" d="100"/>
          <a:sy n="83" d="100"/>
        </p:scale>
        <p:origin x="-120"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83ECEF-ED23-EF44-9DF2-FE6FF169CE08}" type="datetimeFigureOut">
              <a:rPr lang="en-US" smtClean="0"/>
              <a:t>5/24/17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2AD346-6BDD-6A43-B0BE-EFB7236B090E}" type="slidenum">
              <a:rPr lang="en-US" smtClean="0"/>
              <a:t>‹#›</a:t>
            </a:fld>
            <a:endParaRPr lang="en-US"/>
          </a:p>
        </p:txBody>
      </p:sp>
    </p:spTree>
    <p:extLst>
      <p:ext uri="{BB962C8B-B14F-4D97-AF65-F5344CB8AC3E}">
        <p14:creationId xmlns:p14="http://schemas.microsoft.com/office/powerpoint/2010/main" val="2458608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E9A79603-306C-BB4D-8E22-7132948FD2F1}" type="slidenum">
              <a:rPr lang="en-US" sz="1200">
                <a:latin typeface="Times New Roman" charset="0"/>
              </a:rPr>
              <a:pPr/>
              <a:t>1</a:t>
            </a:fld>
            <a:endParaRPr lang="en-US" sz="1200">
              <a:latin typeface="Times New Roman" charset="0"/>
            </a:endParaRPr>
          </a:p>
        </p:txBody>
      </p:sp>
      <p:sp>
        <p:nvSpPr>
          <p:cNvPr id="161794" name="Rectangle 2"/>
          <p:cNvSpPr>
            <a:spLocks noGrp="1" noRot="1" noChangeAspect="1" noChangeArrowheads="1"/>
          </p:cNvSpPr>
          <p:nvPr>
            <p:ph type="sldImg"/>
          </p:nvPr>
        </p:nvSpPr>
        <p:spPr>
          <a:solidFill>
            <a:srgbClr val="FFFFFF"/>
          </a:solidFill>
          <a:ln/>
        </p:spPr>
      </p:sp>
      <p:sp>
        <p:nvSpPr>
          <p:cNvPr id="161795" name="Rectangle 3"/>
          <p:cNvSpPr>
            <a:spLocks noGrp="1" noChangeArrowheads="1"/>
          </p:cNvSpPr>
          <p:nvPr>
            <p:ph type="body" idx="1"/>
          </p:nvPr>
        </p:nvSpPr>
        <p:spPr>
          <a:xfrm>
            <a:off x="914400" y="4343400"/>
            <a:ext cx="5029200" cy="4114800"/>
          </a:xfrm>
          <a:solidFill>
            <a:srgbClr val="FFFFFF"/>
          </a:solid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E0864831-A38A-0043-B4D6-4B9DE1899024}" type="slidenum">
              <a:rPr lang="en-US" sz="1200">
                <a:latin typeface="Times New Roman" charset="0"/>
              </a:rPr>
              <a:pPr/>
              <a:t>10</a:t>
            </a:fld>
            <a:endParaRPr lang="en-US" sz="1200">
              <a:latin typeface="Times New Roman" charset="0"/>
            </a:endParaRPr>
          </a:p>
        </p:txBody>
      </p:sp>
      <p:sp>
        <p:nvSpPr>
          <p:cNvPr id="180226" name="Rectangle 2"/>
          <p:cNvSpPr>
            <a:spLocks noRot="1" noChangeArrowheads="1" noTextEdit="1"/>
          </p:cNvSpPr>
          <p:nvPr>
            <p:ph type="sldImg"/>
          </p:nvPr>
        </p:nvSpPr>
        <p:spPr>
          <a:ln/>
        </p:spPr>
      </p:sp>
      <p:sp>
        <p:nvSpPr>
          <p:cNvPr id="180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latin typeface="Times New Roman" charset="0"/>
                <a:ea typeface="ＭＳ Ｐゴシック" charset="0"/>
                <a:cs typeface="ＭＳ Ｐゴシック" charset="0"/>
              </a:rPr>
              <a:t>Teaching Tips</a:t>
            </a:r>
          </a:p>
          <a:p>
            <a:pPr eaLnBrk="1" hangingPunct="1"/>
            <a:r>
              <a:rPr lang="en-US">
                <a:latin typeface="Times New Roman" charset="0"/>
                <a:ea typeface="ＭＳ Ｐゴシック" charset="0"/>
                <a:cs typeface="ＭＳ Ｐゴシック" charset="0"/>
              </a:rPr>
              <a:t>1. Some instructors have found that challenging students to come up with analogies for the many eukaryotic organelles is a highly effective teaching method. Students may wish to construct one inclusive analogy between a society or factory and a cell or construct separate analogies for each organelle. As with any analogy, it is important to list the similarities and exceptions.</a:t>
            </a:r>
          </a:p>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BAC6F75D-B02D-8B4D-97D3-5AA74DE58228}" type="slidenum">
              <a:rPr lang="en-US" sz="1200">
                <a:latin typeface="Times New Roman" charset="0"/>
              </a:rPr>
              <a:pPr/>
              <a:t>11</a:t>
            </a:fld>
            <a:endParaRPr lang="en-US" sz="1200">
              <a:latin typeface="Times New Roman" charset="0"/>
            </a:endParaRPr>
          </a:p>
        </p:txBody>
      </p:sp>
      <p:sp>
        <p:nvSpPr>
          <p:cNvPr id="182274" name="Rectangle 2"/>
          <p:cNvSpPr>
            <a:spLocks noGrp="1" noRot="1" noChangeAspect="1" noChangeArrowheads="1"/>
          </p:cNvSpPr>
          <p:nvPr>
            <p:ph type="sldImg"/>
          </p:nvPr>
        </p:nvSpPr>
        <p:spPr>
          <a:solidFill>
            <a:srgbClr val="FFFFFF"/>
          </a:solidFill>
          <a:ln/>
        </p:spPr>
      </p:sp>
      <p:sp>
        <p:nvSpPr>
          <p:cNvPr id="182275" name="Rectangle 3"/>
          <p:cNvSpPr>
            <a:spLocks noGrp="1" noChangeArrowheads="1"/>
          </p:cNvSpPr>
          <p:nvPr>
            <p:ph type="body" idx="1"/>
          </p:nvPr>
        </p:nvSpPr>
        <p:spPr>
          <a:xfrm>
            <a:off x="914400" y="4343400"/>
            <a:ext cx="5029200" cy="411480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Cells contain a network of protein fibers, called the </a:t>
            </a:r>
            <a:r>
              <a:rPr lang="en-US" b="1">
                <a:latin typeface="Times New Roman" charset="0"/>
                <a:ea typeface="ＭＳ Ｐゴシック" charset="0"/>
                <a:cs typeface="ＭＳ Ｐゴシック" charset="0"/>
              </a:rPr>
              <a:t>cytoskeleton</a:t>
            </a:r>
            <a:r>
              <a:rPr lang="en-US">
                <a:latin typeface="Times New Roman" charset="0"/>
                <a:ea typeface="ＭＳ Ｐゴシック" charset="0"/>
                <a:cs typeface="ＭＳ Ｐゴシック" charset="0"/>
              </a:rPr>
              <a:t>, that functions in cell structural support and motility</a:t>
            </a:r>
          </a:p>
          <a:p>
            <a:pPr lvl="1" eaLnBrk="1" hangingPunct="1">
              <a:buFontTx/>
              <a:buChar char="–"/>
            </a:pPr>
            <a:r>
              <a:rPr lang="en-US">
                <a:latin typeface="Times New Roman" charset="0"/>
                <a:ea typeface="ＭＳ Ｐゴシック" charset="0"/>
              </a:rPr>
              <a:t>Scientists believe that motility and cellular regulation result when the cytoskeleton interacts with proteins called motor proteins</a:t>
            </a:r>
          </a:p>
          <a:p>
            <a:pPr lvl="1" eaLnBrk="1" hangingPunct="1">
              <a:buFontTx/>
              <a:buChar char="–"/>
            </a:pPr>
            <a:endParaRPr lang="en-US">
              <a:latin typeface="Times New Roman" charset="0"/>
              <a:ea typeface="ＭＳ Ｐゴシック" charset="0"/>
            </a:endParaRPr>
          </a:p>
          <a:p>
            <a:pPr eaLnBrk="1" hangingPunct="1"/>
            <a:r>
              <a:rPr lang="en-US">
                <a:latin typeface="Times New Roman" charset="0"/>
                <a:ea typeface="ＭＳ Ｐゴシック" charset="0"/>
                <a:cs typeface="ＭＳ Ｐゴシック" charset="0"/>
              </a:rPr>
              <a:t>Motor proteins work with cytoskeletal elements and the plasma membrane to help cells move. Also, vesicles and other organelles travel to their destinations along the cytoskeletal </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monorail.</a:t>
            </a:r>
            <a:r>
              <a:rPr lang="ja-JP" altLang="en-US">
                <a:latin typeface="Times New Roman" charset="0"/>
                <a:ea typeface="ＭＳ Ｐゴシック" charset="0"/>
                <a:cs typeface="ＭＳ Ｐゴシック" charset="0"/>
              </a:rPr>
              <a:t>”</a:t>
            </a:r>
            <a:endParaRPr lang="en-US" altLang="ja-JP">
              <a:latin typeface="Times New Roman" charset="0"/>
              <a:ea typeface="ＭＳ Ｐゴシック" charset="0"/>
              <a:cs typeface="ＭＳ Ｐゴシック" charset="0"/>
            </a:endParaRPr>
          </a:p>
          <a:p>
            <a:pPr eaLnBrk="1" hangingPunct="1"/>
            <a:endParaRPr lang="en-US">
              <a:latin typeface="Times New Roman" charset="0"/>
              <a:ea typeface="ＭＳ Ｐゴシック" charset="0"/>
              <a:cs typeface="ＭＳ Ｐゴシック" charset="0"/>
            </a:endParaRPr>
          </a:p>
          <a:p>
            <a:pPr eaLnBrk="1" hangingPunct="1"/>
            <a:r>
              <a:rPr lang="en-US" b="1">
                <a:latin typeface="Times New Roman" charset="0"/>
                <a:ea typeface="ＭＳ Ｐゴシック" charset="0"/>
                <a:cs typeface="ＭＳ Ｐゴシック" charset="0"/>
              </a:rPr>
              <a:t>Student Misconceptions and Concerns</a:t>
            </a:r>
          </a:p>
          <a:p>
            <a:pPr eaLnBrk="1" hangingPunct="1"/>
            <a:r>
              <a:rPr lang="en-US">
                <a:latin typeface="Times New Roman" charset="0"/>
                <a:ea typeface="ＭＳ Ｐゴシック" charset="0"/>
                <a:cs typeface="ＭＳ Ｐゴシック" charset="0"/>
              </a:rPr>
              <a:t>1. Students often regard the cytosol as little more than a watery fluid that suspends the organelles. The diverse functions of thin, thick, and intermediate filaments are rarely appreciated before college. Module 4.17 describes the dynamic and diverse functions of the cytoskeleton.</a:t>
            </a:r>
          </a:p>
          <a:p>
            <a:pPr eaLnBrk="1" hangingPunct="1"/>
            <a:endParaRPr lang="en-US" b="1">
              <a:latin typeface="Times New Roman" charset="0"/>
              <a:ea typeface="ＭＳ Ｐゴシック" charset="0"/>
              <a:cs typeface="ＭＳ Ｐゴシック" charset="0"/>
            </a:endParaRPr>
          </a:p>
          <a:p>
            <a:pPr eaLnBrk="1" hangingPunct="1"/>
            <a:r>
              <a:rPr lang="en-US" b="1">
                <a:latin typeface="Times New Roman" charset="0"/>
                <a:ea typeface="ＭＳ Ｐゴシック" charset="0"/>
                <a:cs typeface="ＭＳ Ｐゴシック" charset="0"/>
              </a:rPr>
              <a:t>Teaching Tips</a:t>
            </a:r>
          </a:p>
          <a:p>
            <a:pPr eaLnBrk="1" hangingPunct="1"/>
            <a:r>
              <a:rPr lang="en-US">
                <a:latin typeface="Times New Roman" charset="0"/>
                <a:ea typeface="ＭＳ Ｐゴシック" charset="0"/>
                <a:cs typeface="ＭＳ Ｐゴシック" charset="0"/>
              </a:rPr>
              <a:t>1. Analogies between the infrastructure of human buildings and the cytoskeleton are limited by the dynamic nature of the cytoskeleton. Few human structures have a structural framework that is routinely constructed, deconstructed, and then reconstructed </a:t>
            </a:r>
            <a:r>
              <a:rPr lang="en-US" i="1">
                <a:latin typeface="Times New Roman" charset="0"/>
                <a:ea typeface="ＭＳ Ｐゴシック" charset="0"/>
                <a:cs typeface="ＭＳ Ｐゴシック" charset="0"/>
              </a:rPr>
              <a:t>in a new configuration </a:t>
            </a:r>
            <a:r>
              <a:rPr lang="en-US">
                <a:latin typeface="Times New Roman" charset="0"/>
                <a:ea typeface="ＭＳ Ｐゴシック" charset="0"/>
                <a:cs typeface="ＭＳ Ｐゴシック" charset="0"/>
              </a:rPr>
              <a:t>on a regular basis. (Tents are often constructed, deconstructed, and then reconstructed repeatedly, but typically rely upon the same basic design.) Thus, caution is especially warranted when using such analogies.</a:t>
            </a:r>
          </a:p>
          <a:p>
            <a:pPr lvl="1" eaLnBrk="1" hangingPunct="1">
              <a:buFontTx/>
              <a:buChar char="–"/>
            </a:pPr>
            <a:endParaRPr lang="en-US">
              <a:latin typeface="Times New Roman" charset="0"/>
              <a:ea typeface="ＭＳ Ｐゴシック" charset="0"/>
            </a:endParaRPr>
          </a:p>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2DB769BC-379E-6A44-BDB0-B3B5F23746E1}" type="slidenum">
              <a:rPr lang="en-US" sz="1200">
                <a:latin typeface="Times New Roman" charset="0"/>
              </a:rPr>
              <a:pPr/>
              <a:t>12</a:t>
            </a:fld>
            <a:endParaRPr lang="en-US" sz="1200">
              <a:latin typeface="Times New Roman" charset="0"/>
            </a:endParaRPr>
          </a:p>
        </p:txBody>
      </p:sp>
      <p:sp>
        <p:nvSpPr>
          <p:cNvPr id="184322" name="Rectangle 2"/>
          <p:cNvSpPr>
            <a:spLocks noGrp="1" noRot="1" noChangeAspect="1" noChangeArrowheads="1"/>
          </p:cNvSpPr>
          <p:nvPr>
            <p:ph type="sldImg"/>
          </p:nvPr>
        </p:nvSpPr>
        <p:spPr>
          <a:solidFill>
            <a:srgbClr val="FFFFFF"/>
          </a:solidFill>
          <a:ln/>
        </p:spPr>
      </p:sp>
      <p:sp>
        <p:nvSpPr>
          <p:cNvPr id="184323"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A68F1D78-93D1-E340-BFF7-72E4FC4FAA67}" type="slidenum">
              <a:rPr lang="en-US" sz="1200">
                <a:latin typeface="Times New Roman" charset="0"/>
              </a:rPr>
              <a:pPr/>
              <a:t>13</a:t>
            </a:fld>
            <a:endParaRPr lang="en-US" sz="1200">
              <a:latin typeface="Times New Roman" charset="0"/>
            </a:endParaRPr>
          </a:p>
        </p:txBody>
      </p:sp>
      <p:sp>
        <p:nvSpPr>
          <p:cNvPr id="186370" name="Rectangle 2"/>
          <p:cNvSpPr>
            <a:spLocks noRot="1" noChangeArrowheads="1" noTextEdit="1"/>
          </p:cNvSpPr>
          <p:nvPr>
            <p:ph type="sldImg"/>
          </p:nvPr>
        </p:nvSpPr>
        <p:spPr>
          <a:ln/>
        </p:spPr>
      </p:sp>
      <p:sp>
        <p:nvSpPr>
          <p:cNvPr id="186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Figure 4.17 Fibers of the cytoskeleton: microfilaments are stained red (left), intermediate filaments are stained yellow-green (center), and microtubules are stained green (right).</a:t>
            </a:r>
          </a:p>
          <a:p>
            <a:pPr eaLnBrk="1" hangingPunct="1"/>
            <a:r>
              <a:rPr lang="en-US">
                <a:latin typeface="Times New Roman" charset="0"/>
                <a:ea typeface="ＭＳ Ｐゴシック" charset="0"/>
                <a:cs typeface="ＭＳ Ｐゴシック" charset="0"/>
              </a:rPr>
              <a:t>The cytoskeleton is composed of three kinds of fibers</a:t>
            </a:r>
          </a:p>
          <a:p>
            <a:pPr lvl="1" eaLnBrk="1" hangingPunct="1">
              <a:buFontTx/>
              <a:buChar char="–"/>
            </a:pPr>
            <a:r>
              <a:rPr lang="en-US" b="1">
                <a:latin typeface="Times New Roman" charset="0"/>
                <a:ea typeface="ＭＳ Ｐゴシック" charset="0"/>
              </a:rPr>
              <a:t>Microfilaments</a:t>
            </a:r>
            <a:r>
              <a:rPr lang="en-US">
                <a:latin typeface="Times New Roman" charset="0"/>
                <a:ea typeface="ＭＳ Ｐゴシック" charset="0"/>
              </a:rPr>
              <a:t> (actin filaments) support the cell</a:t>
            </a:r>
            <a:r>
              <a:rPr lang="ja-JP" altLang="en-US">
                <a:latin typeface="Times New Roman" charset="0"/>
                <a:ea typeface="ＭＳ Ｐゴシック" charset="0"/>
              </a:rPr>
              <a:t>’</a:t>
            </a:r>
            <a:r>
              <a:rPr lang="en-US" altLang="ja-JP">
                <a:latin typeface="Times New Roman" charset="0"/>
                <a:ea typeface="ＭＳ Ｐゴシック" charset="0"/>
              </a:rPr>
              <a:t>s shape and are involved in motility</a:t>
            </a:r>
          </a:p>
          <a:p>
            <a:pPr lvl="1" eaLnBrk="1" hangingPunct="1">
              <a:buFontTx/>
              <a:buChar char="–"/>
            </a:pPr>
            <a:r>
              <a:rPr lang="en-US" b="1">
                <a:latin typeface="Times New Roman" charset="0"/>
                <a:ea typeface="ＭＳ Ｐゴシック" charset="0"/>
              </a:rPr>
              <a:t>Intermediate filaments</a:t>
            </a:r>
            <a:r>
              <a:rPr lang="en-US">
                <a:latin typeface="Times New Roman" charset="0"/>
                <a:ea typeface="ＭＳ Ｐゴシック" charset="0"/>
              </a:rPr>
              <a:t> reinforce cell shape and anchor organelles</a:t>
            </a:r>
          </a:p>
          <a:p>
            <a:pPr lvl="1" eaLnBrk="1" hangingPunct="1">
              <a:buFontTx/>
              <a:buChar char="–"/>
            </a:pPr>
            <a:r>
              <a:rPr lang="en-US" b="1">
                <a:latin typeface="Times New Roman" charset="0"/>
                <a:ea typeface="ＭＳ Ｐゴシック" charset="0"/>
              </a:rPr>
              <a:t>Microtubules</a:t>
            </a:r>
            <a:r>
              <a:rPr lang="en-US">
                <a:latin typeface="Times New Roman" charset="0"/>
                <a:ea typeface="ＭＳ Ｐゴシック" charset="0"/>
              </a:rPr>
              <a:t> (made of tubulin) shape the cell and act as tracks for motor protein</a:t>
            </a:r>
          </a:p>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132F9F47-BA15-9F4B-9869-C8313756155B}" type="slidenum">
              <a:rPr lang="en-US" sz="1200">
                <a:latin typeface="Times New Roman" charset="0"/>
              </a:rPr>
              <a:pPr/>
              <a:t>14</a:t>
            </a:fld>
            <a:endParaRPr lang="en-US" sz="1200">
              <a:latin typeface="Times New Roman" charset="0"/>
            </a:endParaRPr>
          </a:p>
        </p:txBody>
      </p:sp>
      <p:sp>
        <p:nvSpPr>
          <p:cNvPr id="188418" name="Rectangle 2"/>
          <p:cNvSpPr>
            <a:spLocks noGrp="1" noRot="1" noChangeAspect="1" noChangeArrowheads="1"/>
          </p:cNvSpPr>
          <p:nvPr>
            <p:ph type="sldImg"/>
          </p:nvPr>
        </p:nvSpPr>
        <p:spPr>
          <a:solidFill>
            <a:srgbClr val="FFFFFF"/>
          </a:solidFill>
          <a:ln/>
        </p:spPr>
      </p:sp>
      <p:sp>
        <p:nvSpPr>
          <p:cNvPr id="188419" name="Rectangle 3"/>
          <p:cNvSpPr>
            <a:spLocks noGrp="1" noChangeArrowheads="1"/>
          </p:cNvSpPr>
          <p:nvPr>
            <p:ph type="body" idx="1"/>
          </p:nvPr>
        </p:nvSpPr>
        <p:spPr>
          <a:xfrm>
            <a:off x="914400" y="4343400"/>
            <a:ext cx="5029200" cy="4114800"/>
          </a:xfrm>
          <a:solidFill>
            <a:srgbClr val="FFFFFF"/>
          </a:solid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Slide Image Placeholder 1"/>
          <p:cNvSpPr>
            <a:spLocks noGrp="1" noRot="1" noChangeAspect="1"/>
          </p:cNvSpPr>
          <p:nvPr>
            <p:ph type="sldImg"/>
          </p:nvPr>
        </p:nvSpPr>
        <p:spPr>
          <a:ln/>
        </p:spPr>
      </p:sp>
      <p:sp>
        <p:nvSpPr>
          <p:cNvPr id="1904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Cilia and flagella move by bending motor proteins called dynein arms</a:t>
            </a:r>
          </a:p>
          <a:p>
            <a:pPr lvl="1" eaLnBrk="1" hangingPunct="1">
              <a:buFontTx/>
              <a:buChar char="–"/>
            </a:pPr>
            <a:r>
              <a:rPr lang="en-US">
                <a:latin typeface="Times New Roman" charset="0"/>
                <a:ea typeface="ＭＳ Ｐゴシック" charset="0"/>
              </a:rPr>
              <a:t>These attach to and exert a sliding force on an adjacent doublet</a:t>
            </a:r>
          </a:p>
          <a:p>
            <a:pPr lvl="1" eaLnBrk="1" hangingPunct="1">
              <a:buFontTx/>
              <a:buChar char="–"/>
            </a:pPr>
            <a:r>
              <a:rPr lang="en-US">
                <a:latin typeface="Times New Roman" charset="0"/>
                <a:ea typeface="ＭＳ Ｐゴシック" charset="0"/>
              </a:rPr>
              <a:t>The arms then release and reattach a little further along and repeat this time after time</a:t>
            </a:r>
          </a:p>
          <a:p>
            <a:pPr lvl="1" eaLnBrk="1" hangingPunct="1">
              <a:buFontTx/>
              <a:buChar char="–"/>
            </a:pPr>
            <a:r>
              <a:rPr lang="en-US">
                <a:latin typeface="Times New Roman" charset="0"/>
                <a:ea typeface="ＭＳ Ｐゴシック" charset="0"/>
              </a:rPr>
              <a:t>This </a:t>
            </a:r>
            <a:r>
              <a:rPr lang="ja-JP" altLang="en-US">
                <a:latin typeface="Times New Roman" charset="0"/>
                <a:ea typeface="ＭＳ Ｐゴシック" charset="0"/>
              </a:rPr>
              <a:t>“</a:t>
            </a:r>
            <a:r>
              <a:rPr lang="en-US" altLang="ja-JP">
                <a:latin typeface="Times New Roman" charset="0"/>
                <a:ea typeface="ＭＳ Ｐゴシック" charset="0"/>
              </a:rPr>
              <a:t>walking</a:t>
            </a:r>
            <a:r>
              <a:rPr lang="ja-JP" altLang="en-US">
                <a:latin typeface="Times New Roman" charset="0"/>
                <a:ea typeface="ＭＳ Ｐゴシック" charset="0"/>
              </a:rPr>
              <a:t>”</a:t>
            </a:r>
            <a:r>
              <a:rPr lang="en-US" altLang="ja-JP">
                <a:latin typeface="Times New Roman" charset="0"/>
                <a:ea typeface="ＭＳ Ｐゴシック" charset="0"/>
              </a:rPr>
              <a:t> causes the microtubules to bend</a:t>
            </a:r>
          </a:p>
          <a:p>
            <a:endParaRPr lang="en-US">
              <a:latin typeface="Times New Roman" charset="0"/>
              <a:ea typeface="ＭＳ Ｐゴシック" charset="0"/>
              <a:cs typeface="ＭＳ Ｐゴシック" charset="0"/>
            </a:endParaRPr>
          </a:p>
        </p:txBody>
      </p:sp>
      <p:sp>
        <p:nvSpPr>
          <p:cNvPr id="1904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50E1C286-A0EE-4F4D-B693-4D38E993042E}" type="slidenum">
              <a:rPr lang="en-US" sz="1200">
                <a:latin typeface="Times New Roman" charset="0"/>
              </a:rPr>
              <a:pPr/>
              <a:t>15</a:t>
            </a:fld>
            <a:endParaRPr lang="en-US" sz="1200">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Slide Image Placeholder 1"/>
          <p:cNvSpPr>
            <a:spLocks noGrp="1" noRot="1" noChangeAspect="1"/>
          </p:cNvSpPr>
          <p:nvPr>
            <p:ph type="sldImg"/>
          </p:nvPr>
        </p:nvSpPr>
        <p:spPr>
          <a:ln/>
        </p:spPr>
      </p:sp>
      <p:sp>
        <p:nvSpPr>
          <p:cNvPr id="1925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While some protists have flagella and cilia that are important in locomotion, some cells of multicellular organisms have them for different reasons</a:t>
            </a:r>
          </a:p>
          <a:p>
            <a:pPr lvl="1" eaLnBrk="1" hangingPunct="1">
              <a:buFontTx/>
              <a:buChar char="–"/>
            </a:pPr>
            <a:r>
              <a:rPr lang="en-US">
                <a:latin typeface="Times New Roman" charset="0"/>
                <a:ea typeface="ＭＳ Ｐゴシック" charset="0"/>
              </a:rPr>
              <a:t>Cells that sweep mucus out of our lungs have cilia</a:t>
            </a:r>
          </a:p>
          <a:p>
            <a:pPr lvl="1" eaLnBrk="1" hangingPunct="1">
              <a:buFontTx/>
              <a:buChar char="–"/>
            </a:pPr>
            <a:r>
              <a:rPr lang="en-US">
                <a:latin typeface="Times New Roman" charset="0"/>
                <a:ea typeface="ＭＳ Ｐゴシック" charset="0"/>
              </a:rPr>
              <a:t>Animal sperm are flagellated</a:t>
            </a:r>
          </a:p>
          <a:p>
            <a:pPr eaLnBrk="1" hangingPunct="1"/>
            <a:r>
              <a:rPr lang="en-US">
                <a:latin typeface="Times New Roman" charset="0"/>
                <a:ea typeface="ＭＳ Ｐゴシック" charset="0"/>
                <a:cs typeface="ＭＳ Ｐゴシック" charset="0"/>
              </a:rPr>
              <a:t>A flagellum propels a cell by an undulating, whiplike motion</a:t>
            </a:r>
          </a:p>
          <a:p>
            <a:pPr eaLnBrk="1" hangingPunct="1"/>
            <a:r>
              <a:rPr lang="en-US">
                <a:latin typeface="Times New Roman" charset="0"/>
                <a:ea typeface="ＭＳ Ｐゴシック" charset="0"/>
                <a:cs typeface="ＭＳ Ｐゴシック" charset="0"/>
              </a:rPr>
              <a:t>Cilia, however, work more like the oars of a crew boat</a:t>
            </a:r>
          </a:p>
          <a:p>
            <a:pPr eaLnBrk="1" hangingPunct="1"/>
            <a:r>
              <a:rPr lang="en-US">
                <a:latin typeface="Times New Roman" charset="0"/>
                <a:ea typeface="ＭＳ Ｐゴシック" charset="0"/>
                <a:cs typeface="ＭＳ Ｐゴシック" charset="0"/>
              </a:rPr>
              <a:t>Although differences exist, flagella and cilia have a common structure and mechanism of movement</a:t>
            </a:r>
          </a:p>
          <a:p>
            <a:pPr eaLnBrk="1" hangingPunct="1"/>
            <a:r>
              <a:rPr lang="en-US" b="1">
                <a:latin typeface="Times New Roman" charset="0"/>
                <a:ea typeface="ＭＳ Ｐゴシック" charset="0"/>
                <a:cs typeface="ＭＳ Ｐゴシック" charset="0"/>
              </a:rPr>
              <a:t>Student Misconceptions and Concerns</a:t>
            </a:r>
          </a:p>
          <a:p>
            <a:pPr eaLnBrk="1" hangingPunct="1"/>
            <a:r>
              <a:rPr lang="en-US">
                <a:latin typeface="Times New Roman" charset="0"/>
                <a:ea typeface="ＭＳ Ｐゴシック" charset="0"/>
                <a:cs typeface="ＭＳ Ｐゴシック" charset="0"/>
              </a:rPr>
              <a:t>1. Students often think that the cilia on the cells lining our trachea function like a comb, removing debris from the air. Except in cases of disease or damage, these respiratory cilia are covered by mucus. Cilia do not reach the air to comb it free of debris. Instead, these cilia sweep dirty mucus up our respiratory tracts to be expelled or swallowed.</a:t>
            </a:r>
          </a:p>
          <a:p>
            <a:pPr eaLnBrk="1" hangingPunct="1"/>
            <a:endParaRPr lang="en-US">
              <a:latin typeface="Times New Roman" charset="0"/>
              <a:ea typeface="ＭＳ Ｐゴシック" charset="0"/>
              <a:cs typeface="ＭＳ Ｐゴシック" charset="0"/>
            </a:endParaRPr>
          </a:p>
          <a:p>
            <a:pPr eaLnBrk="1" hangingPunct="1">
              <a:buFontTx/>
              <a:buChar char="–"/>
            </a:pPr>
            <a:r>
              <a:rPr lang="en-US">
                <a:latin typeface="Times New Roman" charset="0"/>
                <a:ea typeface="ＭＳ Ｐゴシック" charset="0"/>
                <a:cs typeface="ＭＳ Ｐゴシック" charset="0"/>
              </a:rPr>
              <a:t>Cilia and flagella video</a:t>
            </a:r>
          </a:p>
          <a:p>
            <a:pPr eaLnBrk="1" hangingPunct="1">
              <a:buFontTx/>
              <a:buChar char="–"/>
            </a:pPr>
            <a:r>
              <a:rPr lang="en-US">
                <a:latin typeface="Times New Roman" charset="0"/>
                <a:ea typeface="ＭＳ Ｐゴシック" charset="0"/>
                <a:cs typeface="ＭＳ Ｐゴシック" charset="0"/>
              </a:rPr>
              <a:t>Paramecium video </a:t>
            </a:r>
          </a:p>
          <a:p>
            <a:pPr eaLnBrk="1" hangingPunct="1">
              <a:buFontTx/>
              <a:buChar char="–"/>
            </a:pPr>
            <a:r>
              <a:rPr lang="en-US" b="1" i="1">
                <a:solidFill>
                  <a:srgbClr val="000000"/>
                </a:solidFill>
                <a:latin typeface="Times New Roman" charset="0"/>
                <a:ea typeface="ＭＳ Ｐゴシック" charset="0"/>
                <a:cs typeface="ＭＳ Ｐゴシック" charset="0"/>
              </a:rPr>
              <a:t>Chlamydomonas video</a:t>
            </a:r>
            <a:endParaRPr lang="en-US">
              <a:solidFill>
                <a:srgbClr val="000000"/>
              </a:solidFill>
              <a:latin typeface="Times New Roman" charset="0"/>
              <a:ea typeface="ＭＳ Ｐゴシック" charset="0"/>
              <a:cs typeface="ＭＳ Ｐゴシック" charset="0"/>
            </a:endParaRPr>
          </a:p>
          <a:p>
            <a:pPr eaLnBrk="1" hangingPunct="1">
              <a:buFontTx/>
              <a:buChar char="–"/>
            </a:pPr>
            <a:endParaRPr lang="en-US">
              <a:latin typeface="Times New Roman" charset="0"/>
              <a:ea typeface="ＭＳ Ｐゴシック" charset="0"/>
              <a:cs typeface="ＭＳ Ｐゴシック" charset="0"/>
            </a:endParaRPr>
          </a:p>
        </p:txBody>
      </p:sp>
      <p:sp>
        <p:nvSpPr>
          <p:cNvPr id="1925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DF072645-E067-F04C-BEE2-467C2B526527}" type="slidenum">
              <a:rPr lang="en-US" sz="1200">
                <a:latin typeface="Times New Roman" charset="0"/>
              </a:rPr>
              <a:pPr/>
              <a:t>16</a:t>
            </a:fld>
            <a:endParaRPr lang="en-US" sz="1200">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Slide Image Placeholder 1"/>
          <p:cNvSpPr>
            <a:spLocks noGrp="1" noRot="1" noChangeAspect="1"/>
          </p:cNvSpPr>
          <p:nvPr>
            <p:ph type="sldImg"/>
          </p:nvPr>
        </p:nvSpPr>
        <p:spPr>
          <a:ln/>
        </p:spPr>
      </p:sp>
      <p:sp>
        <p:nvSpPr>
          <p:cNvPr id="1945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Cilia and flagella move by bending motor proteins called dynein arms</a:t>
            </a:r>
          </a:p>
          <a:p>
            <a:pPr lvl="1" eaLnBrk="1" hangingPunct="1">
              <a:buFontTx/>
              <a:buChar char="–"/>
            </a:pPr>
            <a:r>
              <a:rPr lang="en-US">
                <a:latin typeface="Times New Roman" charset="0"/>
                <a:ea typeface="ＭＳ Ｐゴシック" charset="0"/>
              </a:rPr>
              <a:t>These attach to and exert a sliding force on an adjacent doublet</a:t>
            </a:r>
          </a:p>
          <a:p>
            <a:pPr lvl="1" eaLnBrk="1" hangingPunct="1">
              <a:buFontTx/>
              <a:buChar char="–"/>
            </a:pPr>
            <a:r>
              <a:rPr lang="en-US">
                <a:latin typeface="Times New Roman" charset="0"/>
                <a:ea typeface="ＭＳ Ｐゴシック" charset="0"/>
              </a:rPr>
              <a:t>The arms then release and reattach a little further along and repeat this time after time</a:t>
            </a:r>
          </a:p>
          <a:p>
            <a:pPr lvl="1" eaLnBrk="1" hangingPunct="1">
              <a:buFontTx/>
              <a:buChar char="–"/>
            </a:pPr>
            <a:r>
              <a:rPr lang="en-US">
                <a:latin typeface="Times New Roman" charset="0"/>
                <a:ea typeface="ＭＳ Ｐゴシック" charset="0"/>
              </a:rPr>
              <a:t>This </a:t>
            </a:r>
            <a:r>
              <a:rPr lang="ja-JP" altLang="en-US">
                <a:latin typeface="Times New Roman" charset="0"/>
                <a:ea typeface="ＭＳ Ｐゴシック" charset="0"/>
              </a:rPr>
              <a:t>“</a:t>
            </a:r>
            <a:r>
              <a:rPr lang="en-US" altLang="ja-JP">
                <a:latin typeface="Times New Roman" charset="0"/>
                <a:ea typeface="ＭＳ Ｐゴシック" charset="0"/>
              </a:rPr>
              <a:t>walking</a:t>
            </a:r>
            <a:r>
              <a:rPr lang="ja-JP" altLang="en-US">
                <a:latin typeface="Times New Roman" charset="0"/>
                <a:ea typeface="ＭＳ Ｐゴシック" charset="0"/>
              </a:rPr>
              <a:t>”</a:t>
            </a:r>
            <a:r>
              <a:rPr lang="en-US" altLang="ja-JP">
                <a:latin typeface="Times New Roman" charset="0"/>
                <a:ea typeface="ＭＳ Ｐゴシック" charset="0"/>
              </a:rPr>
              <a:t> causes the microtubules to bend</a:t>
            </a:r>
          </a:p>
          <a:p>
            <a:endParaRPr lang="en-US">
              <a:latin typeface="Times New Roman" charset="0"/>
              <a:ea typeface="ＭＳ Ｐゴシック" charset="0"/>
              <a:cs typeface="ＭＳ Ｐゴシック" charset="0"/>
            </a:endParaRPr>
          </a:p>
        </p:txBody>
      </p:sp>
      <p:sp>
        <p:nvSpPr>
          <p:cNvPr id="1945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5B777199-1455-FC45-BB10-74D566A8D829}" type="slidenum">
              <a:rPr lang="en-US" sz="1200">
                <a:latin typeface="Times New Roman" charset="0"/>
              </a:rPr>
              <a:pPr/>
              <a:t>17</a:t>
            </a:fld>
            <a:endParaRPr lang="en-US" sz="1200">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D55D99A2-9061-7A42-BF04-F15A5676807C}" type="slidenum">
              <a:rPr lang="en-US" sz="1200">
                <a:latin typeface="Times New Roman" charset="0"/>
              </a:rPr>
              <a:pPr/>
              <a:t>18</a:t>
            </a:fld>
            <a:endParaRPr lang="en-US" sz="1200">
              <a:latin typeface="Times New Roman" charset="0"/>
            </a:endParaRPr>
          </a:p>
        </p:txBody>
      </p:sp>
      <p:sp>
        <p:nvSpPr>
          <p:cNvPr id="196610" name="Rectangle 2"/>
          <p:cNvSpPr>
            <a:spLocks noGrp="1" noRot="1" noChangeAspect="1" noChangeArrowheads="1"/>
          </p:cNvSpPr>
          <p:nvPr>
            <p:ph type="sldImg"/>
          </p:nvPr>
        </p:nvSpPr>
        <p:spPr>
          <a:solidFill>
            <a:srgbClr val="FFFFFF"/>
          </a:solidFill>
          <a:ln/>
        </p:spPr>
      </p:sp>
      <p:sp>
        <p:nvSpPr>
          <p:cNvPr id="196611" name="Rectangle 3"/>
          <p:cNvSpPr>
            <a:spLocks noGrp="1" noChangeArrowheads="1"/>
          </p:cNvSpPr>
          <p:nvPr>
            <p:ph type="body" idx="1"/>
          </p:nvPr>
        </p:nvSpPr>
        <p:spPr>
          <a:xfrm>
            <a:off x="914400" y="4343400"/>
            <a:ext cx="5029200" cy="4114800"/>
          </a:xfrm>
          <a:solidFill>
            <a:srgbClr val="FFFFFF"/>
          </a:solid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D3208F83-DAD1-9C41-9EF0-C9294FC43CA3}" type="slidenum">
              <a:rPr lang="en-US" sz="1200">
                <a:latin typeface="Times New Roman" charset="0"/>
              </a:rPr>
              <a:pPr/>
              <a:t>19</a:t>
            </a:fld>
            <a:endParaRPr lang="en-US" sz="1200">
              <a:latin typeface="Times New Roman" charset="0"/>
            </a:endParaRPr>
          </a:p>
        </p:txBody>
      </p:sp>
      <p:sp>
        <p:nvSpPr>
          <p:cNvPr id="198658" name="Rectangle 2"/>
          <p:cNvSpPr>
            <a:spLocks noGrp="1" noRot="1" noChangeAspect="1" noChangeArrowheads="1"/>
          </p:cNvSpPr>
          <p:nvPr>
            <p:ph type="sldImg"/>
          </p:nvPr>
        </p:nvSpPr>
        <p:spPr>
          <a:solidFill>
            <a:srgbClr val="FFFFFF"/>
          </a:solidFill>
          <a:ln/>
        </p:spPr>
      </p:sp>
      <p:sp>
        <p:nvSpPr>
          <p:cNvPr id="198659" name="Rectangle 3"/>
          <p:cNvSpPr>
            <a:spLocks noGrp="1" noChangeArrowheads="1"/>
          </p:cNvSpPr>
          <p:nvPr>
            <p:ph type="body" idx="1"/>
          </p:nvPr>
        </p:nvSpPr>
        <p:spPr>
          <a:xfrm>
            <a:off x="914400" y="4343400"/>
            <a:ext cx="5029200" cy="4114800"/>
          </a:xfrm>
          <a:solidFill>
            <a:srgbClr val="FFFFFF"/>
          </a:solid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856A61B2-0FE4-3B43-ABAE-396126E89AF4}" type="slidenum">
              <a:rPr lang="en-US" sz="1200">
                <a:latin typeface="Times New Roman" charset="0"/>
              </a:rPr>
              <a:pPr/>
              <a:t>2</a:t>
            </a:fld>
            <a:endParaRPr lang="en-US" sz="1200">
              <a:latin typeface="Times New Roman" charset="0"/>
            </a:endParaRPr>
          </a:p>
        </p:txBody>
      </p:sp>
      <p:sp>
        <p:nvSpPr>
          <p:cNvPr id="163842" name="Rectangle 2"/>
          <p:cNvSpPr>
            <a:spLocks noGrp="1" noRot="1" noChangeAspect="1" noChangeArrowheads="1"/>
          </p:cNvSpPr>
          <p:nvPr>
            <p:ph type="sldImg"/>
          </p:nvPr>
        </p:nvSpPr>
        <p:spPr>
          <a:solidFill>
            <a:srgbClr val="FFFFFF"/>
          </a:solidFill>
          <a:ln/>
        </p:spPr>
      </p:sp>
      <p:sp>
        <p:nvSpPr>
          <p:cNvPr id="163843" name="Rectangle 3"/>
          <p:cNvSpPr>
            <a:spLocks noGrp="1" noChangeArrowheads="1"/>
          </p:cNvSpPr>
          <p:nvPr>
            <p:ph type="body" idx="1"/>
          </p:nvPr>
        </p:nvSpPr>
        <p:spPr>
          <a:xfrm>
            <a:off x="914400" y="4343400"/>
            <a:ext cx="5029200" cy="411480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latin typeface="Times New Roman" charset="0"/>
                <a:ea typeface="ＭＳ Ｐゴシック" charset="0"/>
                <a:cs typeface="ＭＳ Ｐゴシック" charset="0"/>
              </a:rPr>
              <a:t>Chloroplasts</a:t>
            </a:r>
            <a:r>
              <a:rPr lang="en-US">
                <a:latin typeface="Times New Roman" charset="0"/>
                <a:ea typeface="ＭＳ Ｐゴシック" charset="0"/>
                <a:cs typeface="ＭＳ Ｐゴシック" charset="0"/>
              </a:rPr>
              <a:t> are the photosynthesizing organelles of plants</a:t>
            </a:r>
          </a:p>
          <a:p>
            <a:pPr lvl="1" eaLnBrk="1" hangingPunct="1">
              <a:buFontTx/>
              <a:buChar char="–"/>
            </a:pPr>
            <a:r>
              <a:rPr lang="en-US" b="1">
                <a:latin typeface="Times New Roman" charset="0"/>
                <a:ea typeface="ＭＳ Ｐゴシック" charset="0"/>
              </a:rPr>
              <a:t>Photosynthesis</a:t>
            </a:r>
            <a:r>
              <a:rPr lang="en-US">
                <a:latin typeface="Times New Roman" charset="0"/>
                <a:ea typeface="ＭＳ Ｐゴシック" charset="0"/>
              </a:rPr>
              <a:t> is the conversion of light energy to chemical energy of sugar molecules</a:t>
            </a:r>
          </a:p>
          <a:p>
            <a:pPr eaLnBrk="1" hangingPunct="1"/>
            <a:r>
              <a:rPr lang="en-US">
                <a:latin typeface="Times New Roman" charset="0"/>
                <a:ea typeface="ＭＳ Ｐゴシック" charset="0"/>
                <a:cs typeface="ＭＳ Ｐゴシック" charset="0"/>
              </a:rPr>
              <a:t>Chloroplasts are partitioned into compartments</a:t>
            </a:r>
          </a:p>
          <a:p>
            <a:pPr lvl="1" eaLnBrk="1" hangingPunct="1">
              <a:buFontTx/>
              <a:buChar char="–"/>
            </a:pPr>
            <a:r>
              <a:rPr lang="en-US">
                <a:latin typeface="Times New Roman" charset="0"/>
                <a:ea typeface="ＭＳ Ｐゴシック" charset="0"/>
              </a:rPr>
              <a:t>The important parts of chloroplasts are the stroma, thylakoids, and grana</a:t>
            </a:r>
          </a:p>
          <a:p>
            <a:pPr lvl="1" eaLnBrk="1" hangingPunct="1">
              <a:buFontTx/>
              <a:buChar char="–"/>
            </a:pPr>
            <a:endParaRPr lang="en-US">
              <a:latin typeface="Times New Roman" charset="0"/>
              <a:ea typeface="ＭＳ Ｐゴシック" charset="0"/>
            </a:endParaRPr>
          </a:p>
          <a:p>
            <a:pPr eaLnBrk="1" hangingPunct="1"/>
            <a:r>
              <a:rPr lang="en-US">
                <a:latin typeface="Times New Roman" charset="0"/>
                <a:ea typeface="ＭＳ Ｐゴシック" charset="0"/>
                <a:cs typeface="ＭＳ Ｐゴシック" charset="0"/>
              </a:rPr>
              <a:t>Chloroplasts contain the green pigment chlorophyll, along with enzymes and other molecules that function in the photosynthetic production of sugar.</a:t>
            </a:r>
          </a:p>
          <a:p>
            <a:pPr eaLnBrk="1" hangingPunct="1"/>
            <a:endParaRPr lang="en-US">
              <a:latin typeface="Times New Roman" charset="0"/>
              <a:ea typeface="ＭＳ Ｐゴシック" charset="0"/>
              <a:cs typeface="ＭＳ Ｐゴシック" charset="0"/>
            </a:endParaRPr>
          </a:p>
          <a:p>
            <a:pPr eaLnBrk="1" hangingPunct="1"/>
            <a:r>
              <a:rPr lang="en-US" b="1">
                <a:latin typeface="Times New Roman" charset="0"/>
                <a:ea typeface="ＭＳ Ｐゴシック" charset="0"/>
                <a:cs typeface="ＭＳ Ｐゴシック" charset="0"/>
              </a:rPr>
              <a:t>Student Misconceptions and Concerns</a:t>
            </a:r>
          </a:p>
          <a:p>
            <a:pPr eaLnBrk="1" hangingPunct="1"/>
            <a:r>
              <a:rPr lang="en-US">
                <a:latin typeface="Times New Roman" charset="0"/>
                <a:ea typeface="ＭＳ Ｐゴシック" charset="0"/>
                <a:cs typeface="ＭＳ Ｐゴシック" charset="0"/>
              </a:rPr>
              <a:t>1. Students often mistakenly think that chloroplasts are a substitute for mitochondria in plant cells. They might think that cells either have mitochondria or they have chloroplasts. You might challenge this thinking by asking how plant cells generate ATP at night.</a:t>
            </a:r>
          </a:p>
          <a:p>
            <a:pPr eaLnBrk="1" hangingPunct="1"/>
            <a:endParaRPr lang="en-US" b="1">
              <a:latin typeface="Times New Roman" charset="0"/>
              <a:ea typeface="ＭＳ Ｐゴシック" charset="0"/>
              <a:cs typeface="ＭＳ Ｐゴシック" charset="0"/>
            </a:endParaRPr>
          </a:p>
          <a:p>
            <a:pPr eaLnBrk="1" hangingPunct="1"/>
            <a:r>
              <a:rPr lang="en-US" b="1">
                <a:latin typeface="Times New Roman" charset="0"/>
                <a:ea typeface="ＭＳ Ｐゴシック" charset="0"/>
                <a:cs typeface="ＭＳ Ｐゴシック" charset="0"/>
              </a:rPr>
              <a:t>Teaching Tips</a:t>
            </a:r>
          </a:p>
          <a:p>
            <a:pPr eaLnBrk="1" hangingPunct="1"/>
            <a:r>
              <a:rPr lang="en-US">
                <a:latin typeface="Times New Roman" charset="0"/>
                <a:ea typeface="ＭＳ Ｐゴシック" charset="0"/>
                <a:cs typeface="ＭＳ Ｐゴシック" charset="0"/>
              </a:rPr>
              <a:t>1. Mitochondria and chloroplasts are each wrapped by multiple membranes. In both organelles, the innermost membranes are the sites of greatest molecular activity and the outer membranes have fewer significant functions. These outer membranes best correspond to the plasma membrane of the eukaryotic cells that originally wrapped the free-living prokaryotes during endocytosis.</a:t>
            </a:r>
          </a:p>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0FAD193F-EEEE-5640-A393-D41D1C7AB845}" type="slidenum">
              <a:rPr lang="en-US" sz="1200">
                <a:latin typeface="Times New Roman" charset="0"/>
              </a:rPr>
              <a:pPr/>
              <a:t>20</a:t>
            </a:fld>
            <a:endParaRPr lang="en-US" sz="1200">
              <a:latin typeface="Times New Roman" charset="0"/>
            </a:endParaRPr>
          </a:p>
        </p:txBody>
      </p:sp>
      <p:sp>
        <p:nvSpPr>
          <p:cNvPr id="202754" name="Rectangle 2"/>
          <p:cNvSpPr>
            <a:spLocks noRot="1" noChangeArrowheads="1" noTextEdit="1"/>
          </p:cNvSpPr>
          <p:nvPr>
            <p:ph type="sldImg"/>
          </p:nvPr>
        </p:nvSpPr>
        <p:spPr>
          <a:ln/>
        </p:spPr>
      </p:sp>
      <p:sp>
        <p:nvSpPr>
          <p:cNvPr id="202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Integrins have the function of </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integrating</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 information from outside to inside the cell and, thus, essentially regulate a cell</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s behavior.</a:t>
            </a:r>
          </a:p>
          <a:p>
            <a:pPr eaLnBrk="1" hangingPunct="1"/>
            <a:endParaRPr lang="en-US">
              <a:latin typeface="Times New Roman" charset="0"/>
              <a:ea typeface="ＭＳ Ｐゴシック" charset="0"/>
              <a:cs typeface="ＭＳ Ｐゴシック" charset="0"/>
            </a:endParaRPr>
          </a:p>
          <a:p>
            <a:pPr eaLnBrk="1" hangingPunct="1"/>
            <a:r>
              <a:rPr lang="en-US" b="1">
                <a:latin typeface="Times New Roman" charset="0"/>
                <a:ea typeface="ＭＳ Ｐゴシック" charset="0"/>
                <a:cs typeface="ＭＳ Ｐゴシック" charset="0"/>
              </a:rPr>
              <a:t>Student Misconceptions and Concerns</a:t>
            </a:r>
          </a:p>
          <a:p>
            <a:pPr eaLnBrk="1" hangingPunct="1"/>
            <a:r>
              <a:rPr lang="en-US">
                <a:latin typeface="Times New Roman" charset="0"/>
                <a:ea typeface="ＭＳ Ｐゴシック" charset="0"/>
                <a:cs typeface="ＭＳ Ｐゴシック" charset="0"/>
              </a:rPr>
              <a:t>1. The structure and functions of the extracellular matrix (ECM) are closely associated with the cells that it contacts. Students might suspect that like roots from a tree, cells are anchored to the matrix indefinitely. However, some cells can detach from the ECM and migrate great distances, often following molecular trails (such as fibronectin and laminin) that direct them along the journey.</a:t>
            </a:r>
          </a:p>
          <a:p>
            <a:pPr eaLnBrk="1" hangingPunct="1"/>
            <a:endParaRPr lang="en-US" b="1">
              <a:latin typeface="Times New Roman" charset="0"/>
              <a:ea typeface="ＭＳ Ｐゴシック" charset="0"/>
              <a:cs typeface="ＭＳ Ｐゴシック" charset="0"/>
            </a:endParaRPr>
          </a:p>
          <a:p>
            <a:pPr eaLnBrk="1" hangingPunct="1"/>
            <a:r>
              <a:rPr lang="en-US" b="1">
                <a:latin typeface="Times New Roman" charset="0"/>
                <a:ea typeface="ＭＳ Ｐゴシック" charset="0"/>
                <a:cs typeface="ＭＳ Ｐゴシック" charset="0"/>
              </a:rPr>
              <a:t>Teaching Tips</a:t>
            </a:r>
            <a:endParaRPr lang="en-US">
              <a:latin typeface="Times New Roman" charset="0"/>
              <a:ea typeface="ＭＳ Ｐゴシック" charset="0"/>
              <a:cs typeface="ＭＳ Ｐゴシック" charset="0"/>
            </a:endParaRPr>
          </a:p>
          <a:p>
            <a:pPr eaLnBrk="1" hangingPunct="1"/>
            <a:r>
              <a:rPr lang="en-US">
                <a:latin typeface="Times New Roman" charset="0"/>
                <a:ea typeface="ＭＳ Ｐゴシック" charset="0"/>
                <a:cs typeface="ＭＳ Ｐゴシック" charset="0"/>
              </a:rPr>
              <a:t>1. The extracellular matrix forms a significant structural component of many connective tissues, including cartilage and bone. Many of the properties of cartilage and bone are directly related to the large quantities of material sandwiched between the bone (osteocyte) and cartilage (chondrocyte) cells.</a:t>
            </a:r>
          </a:p>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AADE91C6-706C-0143-AB6F-7411951BA0F9}" type="slidenum">
              <a:rPr lang="en-US" sz="1200">
                <a:latin typeface="Times New Roman" charset="0"/>
              </a:rPr>
              <a:pPr/>
              <a:t>22</a:t>
            </a:fld>
            <a:endParaRPr lang="en-US" sz="1200">
              <a:latin typeface="Times New Roman" charset="0"/>
            </a:endParaRPr>
          </a:p>
        </p:txBody>
      </p:sp>
      <p:sp>
        <p:nvSpPr>
          <p:cNvPr id="205826" name="Rectangle 2"/>
          <p:cNvSpPr>
            <a:spLocks noRot="1" noChangeArrowheads="1" noTextEdit="1"/>
          </p:cNvSpPr>
          <p:nvPr>
            <p:ph type="sldImg"/>
          </p:nvPr>
        </p:nvSpPr>
        <p:spPr>
          <a:ln/>
        </p:spPr>
      </p:sp>
      <p:sp>
        <p:nvSpPr>
          <p:cNvPr id="205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latin typeface="Times New Roman" charset="0"/>
                <a:ea typeface="ＭＳ Ｐゴシック" charset="0"/>
                <a:cs typeface="ＭＳ Ｐゴシック" charset="0"/>
              </a:rPr>
              <a:t>Teaching Tips</a:t>
            </a:r>
          </a:p>
          <a:p>
            <a:pPr eaLnBrk="1" hangingPunct="1"/>
            <a:r>
              <a:rPr lang="en-US">
                <a:latin typeface="Times New Roman" charset="0"/>
                <a:ea typeface="ＭＳ Ｐゴシック" charset="0"/>
                <a:cs typeface="ＭＳ Ｐゴシック" charset="0"/>
              </a:rPr>
              <a:t>1. Tight junctions form a seal that prevents the movement of fluids past the region of the junction. Functionally, this is similar to the lengthy zipper-like seal at the top of plastic food storage bags.</a:t>
            </a:r>
          </a:p>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86CDDB5A-C436-714F-AEE4-CF419DE5E559}" type="slidenum">
              <a:rPr lang="en-US" sz="1200">
                <a:latin typeface="Times New Roman" charset="0"/>
              </a:rPr>
              <a:pPr/>
              <a:t>24</a:t>
            </a:fld>
            <a:endParaRPr lang="en-US" sz="1200">
              <a:latin typeface="Times New Roman" charset="0"/>
            </a:endParaRPr>
          </a:p>
        </p:txBody>
      </p:sp>
      <p:sp>
        <p:nvSpPr>
          <p:cNvPr id="208898" name="Rectangle 2"/>
          <p:cNvSpPr>
            <a:spLocks noRot="1" noChangeArrowheads="1" noTextEdit="1"/>
          </p:cNvSpPr>
          <p:nvPr>
            <p:ph type="sldImg"/>
          </p:nvPr>
        </p:nvSpPr>
        <p:spPr>
          <a:ln/>
        </p:spPr>
      </p:sp>
      <p:sp>
        <p:nvSpPr>
          <p:cNvPr id="208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For the BLAST Animation Signaling: Direct, go to Animation and Video Files.</a:t>
            </a:r>
          </a:p>
          <a:p>
            <a:pPr eaLnBrk="1" hangingPunct="1"/>
            <a:r>
              <a:rPr lang="en-US">
                <a:latin typeface="Times New Roman" charset="0"/>
                <a:ea typeface="ＭＳ Ｐゴシック" charset="0"/>
                <a:cs typeface="ＭＳ Ｐゴシック" charset="0"/>
              </a:rPr>
              <a:t>For the BLAST Animation Plant Cell Wall, go to Animation and Video Files.</a:t>
            </a:r>
          </a:p>
          <a:p>
            <a:pPr eaLnBrk="1" hangingPunct="1"/>
            <a:endParaRPr lang="en-US">
              <a:latin typeface="Times New Roman" charset="0"/>
              <a:ea typeface="ＭＳ Ｐゴシック" charset="0"/>
              <a:cs typeface="ＭＳ Ｐゴシック" charset="0"/>
            </a:endParaRPr>
          </a:p>
          <a:p>
            <a:pPr eaLnBrk="1" hangingPunct="1"/>
            <a:r>
              <a:rPr lang="en-US" b="1">
                <a:latin typeface="Times New Roman" charset="0"/>
                <a:ea typeface="ＭＳ Ｐゴシック" charset="0"/>
                <a:cs typeface="ＭＳ Ｐゴシック" charset="0"/>
              </a:rPr>
              <a:t>Teaching Tips</a:t>
            </a:r>
          </a:p>
          <a:p>
            <a:pPr eaLnBrk="1" hangingPunct="1"/>
            <a:r>
              <a:rPr lang="en-US">
                <a:latin typeface="Times New Roman" charset="0"/>
                <a:ea typeface="ＭＳ Ｐゴシック" charset="0"/>
                <a:cs typeface="ＭＳ Ｐゴシック" charset="0"/>
              </a:rPr>
              <a:t>1. Consider challenging your students to suggest analogies to the structure and function of plasmodesmata. Critically examining the similarities and differences of their suggestions requires a careful understanding of structure and function.</a:t>
            </a:r>
          </a:p>
          <a:p>
            <a:pPr eaLnBrk="1" hangingPunct="1"/>
            <a:r>
              <a:rPr lang="en-US">
                <a:latin typeface="Times New Roman" charset="0"/>
                <a:ea typeface="ＭＳ Ｐゴシック" charset="0"/>
                <a:cs typeface="ＭＳ Ｐゴシック" charset="0"/>
              </a:rPr>
              <a:t>2. The text in Module 4.22 compares the fibers-in-a-matrix construction of a plant cell wall to fiberglass. Students familiar with highway construction or the pouring of concrete might also be familiar with the frequent use of reinforcing bar (rebar) to similarly reinforce concrete.</a:t>
            </a:r>
          </a:p>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7EE83B50-2DAD-1D45-A50B-D9617EEE0E67}" type="slidenum">
              <a:rPr lang="en-US" sz="1200">
                <a:latin typeface="Times New Roman" charset="0"/>
              </a:rPr>
              <a:pPr/>
              <a:t>25</a:t>
            </a:fld>
            <a:endParaRPr lang="en-US" sz="1200">
              <a:latin typeface="Times New Roman" charset="0"/>
            </a:endParaRPr>
          </a:p>
        </p:txBody>
      </p:sp>
      <p:sp>
        <p:nvSpPr>
          <p:cNvPr id="210946" name="Rectangle 2"/>
          <p:cNvSpPr>
            <a:spLocks noRot="1" noChangeArrowheads="1" noTextEdit="1"/>
          </p:cNvSpPr>
          <p:nvPr>
            <p:ph type="sldImg"/>
          </p:nvPr>
        </p:nvSpPr>
        <p:spPr>
          <a:ln/>
        </p:spPr>
      </p:sp>
      <p:sp>
        <p:nvSpPr>
          <p:cNvPr id="210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Figure 4.22 Plant cell walls and cell junction.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ACFECBD1-C5A2-AD4D-8645-E7D3C0F3D6C0}" type="slidenum">
              <a:rPr lang="en-US" sz="1200">
                <a:latin typeface="Times New Roman" charset="0"/>
              </a:rPr>
              <a:pPr/>
              <a:t>28</a:t>
            </a:fld>
            <a:endParaRPr lang="en-US" sz="1200">
              <a:latin typeface="Times New Roman" charset="0"/>
            </a:endParaRPr>
          </a:p>
        </p:txBody>
      </p:sp>
      <p:sp>
        <p:nvSpPr>
          <p:cNvPr id="216066" name="Rectangle 2"/>
          <p:cNvSpPr>
            <a:spLocks noRot="1" noChangeArrowheads="1" noTextEdit="1"/>
          </p:cNvSpPr>
          <p:nvPr>
            <p:ph type="sldImg"/>
          </p:nvPr>
        </p:nvSpPr>
        <p:spPr>
          <a:ln/>
        </p:spPr>
      </p:sp>
      <p:sp>
        <p:nvSpPr>
          <p:cNvPr id="216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Times New Roman" charset="0"/>
              <a:ea typeface="ＭＳ Ｐゴシック" charset="0"/>
              <a:cs typeface="ＭＳ Ｐゴシック" charset="0"/>
            </a:endParaRPr>
          </a:p>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A16A153D-09AD-BF41-BB18-9621F3D8EFC0}" type="slidenum">
              <a:rPr lang="en-US" sz="1200">
                <a:latin typeface="Times New Roman" charset="0"/>
              </a:rPr>
              <a:pPr/>
              <a:t>29</a:t>
            </a:fld>
            <a:endParaRPr lang="en-US" sz="1200">
              <a:latin typeface="Times New Roman" charset="0"/>
            </a:endParaRPr>
          </a:p>
        </p:txBody>
      </p:sp>
      <p:sp>
        <p:nvSpPr>
          <p:cNvPr id="218114" name="Rectangle 2"/>
          <p:cNvSpPr>
            <a:spLocks noRot="1" noChangeArrowheads="1" noTextEdit="1"/>
          </p:cNvSpPr>
          <p:nvPr>
            <p:ph type="sldImg"/>
          </p:nvPr>
        </p:nvSpPr>
        <p:spPr>
          <a:ln/>
        </p:spPr>
      </p:sp>
      <p:sp>
        <p:nvSpPr>
          <p:cNvPr id="218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EB2DC6D7-481D-3D4C-A680-B93118FD504B}" type="slidenum">
              <a:rPr lang="en-US" sz="1200">
                <a:latin typeface="Times New Roman" charset="0"/>
              </a:rPr>
              <a:pPr/>
              <a:t>30</a:t>
            </a:fld>
            <a:endParaRPr lang="en-US" sz="1200">
              <a:latin typeface="Times New Roman" charset="0"/>
            </a:endParaRPr>
          </a:p>
        </p:txBody>
      </p:sp>
      <p:sp>
        <p:nvSpPr>
          <p:cNvPr id="220162" name="Rectangle 2"/>
          <p:cNvSpPr>
            <a:spLocks noRot="1" noChangeArrowheads="1" noTextEdit="1"/>
          </p:cNvSpPr>
          <p:nvPr>
            <p:ph type="sldImg"/>
          </p:nvPr>
        </p:nvSpPr>
        <p:spPr>
          <a:ln/>
        </p:spPr>
      </p:sp>
      <p:sp>
        <p:nvSpPr>
          <p:cNvPr id="220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13D9950F-95DE-5042-B43A-C2A3696E46CA}" type="slidenum">
              <a:rPr lang="en-US" sz="1200">
                <a:latin typeface="Times New Roman" charset="0"/>
              </a:rPr>
              <a:pPr/>
              <a:t>31</a:t>
            </a:fld>
            <a:endParaRPr lang="en-US" sz="1200">
              <a:latin typeface="Times New Roman" charset="0"/>
            </a:endParaRPr>
          </a:p>
        </p:txBody>
      </p:sp>
      <p:sp>
        <p:nvSpPr>
          <p:cNvPr id="222210" name="Rectangle 2"/>
          <p:cNvSpPr>
            <a:spLocks noRot="1" noChangeArrowheads="1" noTextEdit="1"/>
          </p:cNvSpPr>
          <p:nvPr>
            <p:ph type="sldImg"/>
          </p:nvPr>
        </p:nvSpPr>
        <p:spPr>
          <a:ln/>
        </p:spPr>
      </p:sp>
      <p:sp>
        <p:nvSpPr>
          <p:cNvPr id="222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8600CCA7-45B0-C647-B0C3-76CD2833A7F2}" type="slidenum">
              <a:rPr lang="en-US" sz="1200">
                <a:latin typeface="Times New Roman" charset="0"/>
              </a:rPr>
              <a:pPr/>
              <a:t>3</a:t>
            </a:fld>
            <a:endParaRPr lang="en-US" sz="1200">
              <a:latin typeface="Times New Roman" charset="0"/>
            </a:endParaRPr>
          </a:p>
        </p:txBody>
      </p:sp>
      <p:sp>
        <p:nvSpPr>
          <p:cNvPr id="165890" name="Rectangle 2"/>
          <p:cNvSpPr>
            <a:spLocks noGrp="1" noRot="1" noChangeAspect="1" noChangeArrowheads="1"/>
          </p:cNvSpPr>
          <p:nvPr>
            <p:ph type="sldImg"/>
          </p:nvPr>
        </p:nvSpPr>
        <p:spPr>
          <a:solidFill>
            <a:srgbClr val="FFFFFF"/>
          </a:solidFill>
          <a:ln/>
        </p:spPr>
      </p:sp>
      <p:sp>
        <p:nvSpPr>
          <p:cNvPr id="165891" name="Rectangle 3"/>
          <p:cNvSpPr>
            <a:spLocks noGrp="1" noChangeArrowheads="1"/>
          </p:cNvSpPr>
          <p:nvPr>
            <p:ph type="body" idx="1"/>
          </p:nvPr>
        </p:nvSpPr>
        <p:spPr>
          <a:xfrm>
            <a:off x="914400" y="4343400"/>
            <a:ext cx="5029200" cy="4114800"/>
          </a:xfrm>
          <a:solidFill>
            <a:srgbClr val="FFFFFF"/>
          </a:solid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B7B03E82-D74F-1F4F-AE16-7080F7A6F78D}" type="slidenum">
              <a:rPr lang="en-US" sz="1200">
                <a:latin typeface="Times New Roman" charset="0"/>
              </a:rPr>
              <a:pPr/>
              <a:t>4</a:t>
            </a:fld>
            <a:endParaRPr lang="en-US" sz="1200">
              <a:latin typeface="Times New Roman" charset="0"/>
            </a:endParaRPr>
          </a:p>
        </p:txBody>
      </p:sp>
      <p:sp>
        <p:nvSpPr>
          <p:cNvPr id="167938" name="Rectangle 2"/>
          <p:cNvSpPr>
            <a:spLocks noGrp="1" noRot="1" noChangeAspect="1" noChangeArrowheads="1"/>
          </p:cNvSpPr>
          <p:nvPr>
            <p:ph type="sldImg"/>
          </p:nvPr>
        </p:nvSpPr>
        <p:spPr>
          <a:solidFill>
            <a:srgbClr val="FFFFFF"/>
          </a:solidFill>
          <a:ln/>
        </p:spPr>
      </p:sp>
      <p:sp>
        <p:nvSpPr>
          <p:cNvPr id="167939" name="Rectangle 3"/>
          <p:cNvSpPr>
            <a:spLocks noGrp="1" noChangeArrowheads="1"/>
          </p:cNvSpPr>
          <p:nvPr>
            <p:ph type="body" idx="1"/>
          </p:nvPr>
        </p:nvSpPr>
        <p:spPr>
          <a:xfrm>
            <a:off x="914400" y="4343400"/>
            <a:ext cx="5029200" cy="4114800"/>
          </a:xfrm>
          <a:solidFill>
            <a:srgbClr val="FFFFFF"/>
          </a:solid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301949E5-D5E9-BF4D-924F-F9AC7DDE829F}" type="slidenum">
              <a:rPr lang="en-US" sz="1200">
                <a:latin typeface="Times New Roman" charset="0"/>
              </a:rPr>
              <a:pPr/>
              <a:t>5</a:t>
            </a:fld>
            <a:endParaRPr lang="en-US" sz="1200">
              <a:latin typeface="Times New Roman" charset="0"/>
            </a:endParaRPr>
          </a:p>
        </p:txBody>
      </p:sp>
      <p:sp>
        <p:nvSpPr>
          <p:cNvPr id="169986" name="Rectangle 2"/>
          <p:cNvSpPr>
            <a:spLocks noGrp="1" noRot="1" noChangeAspect="1" noChangeArrowheads="1"/>
          </p:cNvSpPr>
          <p:nvPr>
            <p:ph type="sldImg"/>
          </p:nvPr>
        </p:nvSpPr>
        <p:spPr>
          <a:solidFill>
            <a:srgbClr val="FFFFFF"/>
          </a:solidFill>
          <a:ln/>
        </p:spPr>
      </p:sp>
      <p:sp>
        <p:nvSpPr>
          <p:cNvPr id="169987" name="Rectangle 3"/>
          <p:cNvSpPr>
            <a:spLocks noGrp="1" noChangeArrowheads="1"/>
          </p:cNvSpPr>
          <p:nvPr>
            <p:ph type="body" idx="1"/>
          </p:nvPr>
        </p:nvSpPr>
        <p:spPr>
          <a:xfrm>
            <a:off x="914400" y="4343400"/>
            <a:ext cx="5029200" cy="411480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When compared, you find that mitochondria and chloroplasts have (1) DNA and (2) ribosomes</a:t>
            </a:r>
          </a:p>
          <a:p>
            <a:pPr lvl="1" eaLnBrk="1" hangingPunct="1">
              <a:buFontTx/>
              <a:buChar char="–"/>
            </a:pPr>
            <a:r>
              <a:rPr lang="en-US">
                <a:latin typeface="Times New Roman" charset="0"/>
                <a:ea typeface="ＭＳ Ｐゴシック" charset="0"/>
              </a:rPr>
              <a:t>The structure of both DNA and ribosomes is very similar to that found in prokaryotic cells, and mitochondria and chloroplasts replicate much like prokaryotes</a:t>
            </a:r>
          </a:p>
          <a:p>
            <a:pPr eaLnBrk="1" hangingPunct="1"/>
            <a:r>
              <a:rPr lang="en-US">
                <a:latin typeface="Times New Roman" charset="0"/>
                <a:ea typeface="ＭＳ Ｐゴシック" charset="0"/>
                <a:cs typeface="ＭＳ Ｐゴシック" charset="0"/>
              </a:rPr>
              <a:t>The hypothesis of </a:t>
            </a:r>
            <a:r>
              <a:rPr lang="en-US" b="1">
                <a:latin typeface="Times New Roman" charset="0"/>
                <a:ea typeface="ＭＳ Ｐゴシック" charset="0"/>
                <a:cs typeface="ＭＳ Ｐゴシック" charset="0"/>
              </a:rPr>
              <a:t>endosymbiosis</a:t>
            </a:r>
            <a:r>
              <a:rPr lang="en-US">
                <a:latin typeface="Times New Roman" charset="0"/>
                <a:ea typeface="ＭＳ Ｐゴシック" charset="0"/>
                <a:cs typeface="ＭＳ Ｐゴシック" charset="0"/>
              </a:rPr>
              <a:t> proposes that mitochondria and chloroplasts were formerly small prokaryotes that began living within larger cells</a:t>
            </a:r>
          </a:p>
          <a:p>
            <a:pPr lvl="1" eaLnBrk="1" hangingPunct="1">
              <a:buFontTx/>
              <a:buChar char="–"/>
            </a:pPr>
            <a:r>
              <a:rPr lang="en-US">
                <a:latin typeface="Times New Roman" charset="0"/>
                <a:ea typeface="ＭＳ Ｐゴシック" charset="0"/>
              </a:rPr>
              <a:t>Symbiosis benefited both cell types</a:t>
            </a:r>
          </a:p>
          <a:p>
            <a:pPr eaLnBrk="1" hangingPunct="1"/>
            <a:r>
              <a:rPr lang="en-US">
                <a:latin typeface="Times New Roman" charset="0"/>
                <a:ea typeface="ＭＳ Ｐゴシック" charset="0"/>
                <a:cs typeface="ＭＳ Ｐゴシック" charset="0"/>
              </a:rPr>
              <a:t>There is evidence to indicate that the prokaryotic ancestors of mitochondria and chloroplasts probably gained entry to the host cell as undigested prey or internal parasites. With time, a mutually beneficial relationship resulted.</a:t>
            </a:r>
          </a:p>
          <a:p>
            <a:pPr eaLnBrk="1" hangingPunct="1"/>
            <a:endParaRPr lang="en-US">
              <a:latin typeface="Times New Roman" charset="0"/>
              <a:ea typeface="ＭＳ Ｐゴシック" charset="0"/>
              <a:cs typeface="ＭＳ Ｐゴシック" charset="0"/>
            </a:endParaRPr>
          </a:p>
          <a:p>
            <a:pPr eaLnBrk="1" hangingPunct="1"/>
            <a:r>
              <a:rPr lang="en-US" b="1">
                <a:latin typeface="Times New Roman" charset="0"/>
                <a:ea typeface="ＭＳ Ｐゴシック" charset="0"/>
                <a:cs typeface="ＭＳ Ｐゴシック" charset="0"/>
              </a:rPr>
              <a:t>Student Misconceptions and Concerns</a:t>
            </a:r>
          </a:p>
          <a:p>
            <a:pPr eaLnBrk="1" hangingPunct="1"/>
            <a:r>
              <a:rPr lang="en-US">
                <a:latin typeface="Times New Roman" charset="0"/>
                <a:ea typeface="ＭＳ Ｐゴシック" charset="0"/>
                <a:cs typeface="ＭＳ Ｐゴシック" charset="0"/>
              </a:rPr>
              <a:t>1. The evidence that mitochondria and chloroplasts evolved from free-living prokaryotes is further supported by the small size of these organelles, similar to the size of a prokaryote. Mitochondria and chloroplasts are therefore helpful in comparing the general size of eukaryotic and prokaryotic cells. You might think of these organelles as built-in comparisons.</a:t>
            </a:r>
          </a:p>
          <a:p>
            <a:pPr eaLnBrk="1" hangingPunct="1"/>
            <a:endParaRPr lang="en-US" b="1">
              <a:latin typeface="Times New Roman" charset="0"/>
              <a:ea typeface="ＭＳ Ｐゴシック" charset="0"/>
              <a:cs typeface="ＭＳ Ｐゴシック" charset="0"/>
            </a:endParaRPr>
          </a:p>
          <a:p>
            <a:pPr eaLnBrk="1" hangingPunct="1"/>
            <a:r>
              <a:rPr lang="en-US" b="1">
                <a:latin typeface="Times New Roman" charset="0"/>
                <a:ea typeface="ＭＳ Ｐゴシック" charset="0"/>
                <a:cs typeface="ＭＳ Ｐゴシック" charset="0"/>
              </a:rPr>
              <a:t>Teaching Tips</a:t>
            </a:r>
          </a:p>
          <a:p>
            <a:pPr eaLnBrk="1" hangingPunct="1"/>
            <a:r>
              <a:rPr lang="en-US">
                <a:latin typeface="Times New Roman" charset="0"/>
                <a:ea typeface="ＭＳ Ｐゴシック" charset="0"/>
                <a:cs typeface="ＭＳ Ｐゴシック" charset="0"/>
              </a:rPr>
              <a:t>1. Mitochondria and chloroplasts are each wrapped by multiple membranes. In both organelles, the innermost membranes are the sites of greatest molecular activity and the outer membranes have fewer significant functions. These outer membranes best correspond to the plasma membrane of the eukaryotic cells that originally wrapped the free-living prokaryotes during endocytosis.</a:t>
            </a:r>
          </a:p>
          <a:p>
            <a:pPr eaLnBrk="1" hangingPunct="1"/>
            <a:r>
              <a:rPr lang="en-US">
                <a:latin typeface="Times New Roman" charset="0"/>
                <a:ea typeface="ＭＳ Ｐゴシック" charset="0"/>
                <a:cs typeface="ＭＳ Ｐゴシック" charset="0"/>
              </a:rPr>
              <a:t>2. Mitochondria and chloroplasts are not cellular structures that are synthesized in a cell like ribosomes and lysosomes. Instead, mitochondria only come from other mitochondria and chloroplasts only come from other chloroplasts. This is further evidence of the independent evolution of these organelles from free-living ancestral forms.</a:t>
            </a:r>
          </a:p>
          <a:p>
            <a:pPr lvl="1" eaLnBrk="1" hangingPunct="1">
              <a:buFontTx/>
              <a:buChar char="–"/>
            </a:pPr>
            <a:endParaRPr lang="en-US">
              <a:latin typeface="Times New Roman" charset="0"/>
              <a:ea typeface="ＭＳ Ｐゴシック" charset="0"/>
            </a:endParaRPr>
          </a:p>
          <a:p>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FFC36515-B411-244C-98BC-A454DD42AC33}" type="slidenum">
              <a:rPr lang="en-US" sz="1200">
                <a:latin typeface="Times New Roman" charset="0"/>
              </a:rPr>
              <a:pPr/>
              <a:t>6</a:t>
            </a:fld>
            <a:endParaRPr lang="en-US" sz="1200">
              <a:latin typeface="Times New Roman" charset="0"/>
            </a:endParaRPr>
          </a:p>
        </p:txBody>
      </p:sp>
      <p:sp>
        <p:nvSpPr>
          <p:cNvPr id="172034" name="Rectangle 2"/>
          <p:cNvSpPr>
            <a:spLocks noGrp="1" noRot="1" noChangeAspect="1" noChangeArrowheads="1"/>
          </p:cNvSpPr>
          <p:nvPr>
            <p:ph type="sldImg"/>
          </p:nvPr>
        </p:nvSpPr>
        <p:spPr>
          <a:solidFill>
            <a:srgbClr val="FFFFFF"/>
          </a:solidFill>
          <a:ln/>
        </p:spPr>
      </p:sp>
      <p:sp>
        <p:nvSpPr>
          <p:cNvPr id="172035"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D08D74CF-BE8B-F244-8516-57186D0092FC}" type="slidenum">
              <a:rPr lang="en-US" sz="1200">
                <a:latin typeface="Times New Roman" charset="0"/>
              </a:rPr>
              <a:pPr/>
              <a:t>7</a:t>
            </a:fld>
            <a:endParaRPr lang="en-US" sz="1200">
              <a:latin typeface="Times New Roman" charset="0"/>
            </a:endParaRPr>
          </a:p>
        </p:txBody>
      </p:sp>
      <p:sp>
        <p:nvSpPr>
          <p:cNvPr id="174082" name="Rectangle 2"/>
          <p:cNvSpPr>
            <a:spLocks noGrp="1" noRot="1" noChangeAspect="1" noChangeArrowheads="1"/>
          </p:cNvSpPr>
          <p:nvPr>
            <p:ph type="sldImg"/>
          </p:nvPr>
        </p:nvSpPr>
        <p:spPr>
          <a:solidFill>
            <a:srgbClr val="FFFFFF"/>
          </a:solidFill>
          <a:ln/>
        </p:spPr>
      </p:sp>
      <p:sp>
        <p:nvSpPr>
          <p:cNvPr id="174083"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r>
              <a:rPr lang="en-US">
                <a:latin typeface="Times New Roman" charset="0"/>
                <a:ea typeface="ＭＳ Ｐゴシック" charset="0"/>
                <a:cs typeface="ＭＳ Ｐゴシック" charset="0"/>
              </a:rPr>
              <a:t>Lynn Margulis</a:t>
            </a:r>
          </a:p>
          <a:p>
            <a:r>
              <a:rPr lang="en-US">
                <a:latin typeface="Times New Roman" charset="0"/>
                <a:ea typeface="ＭＳ Ｐゴシック" charset="0"/>
                <a:cs typeface="ＭＳ Ｐゴシック" charset="0"/>
              </a:rPr>
              <a:t>From hypothesis to theory!</a:t>
            </a:r>
          </a:p>
          <a:p>
            <a:r>
              <a:rPr lang="en-US">
                <a:latin typeface="Times New Roman" charset="0"/>
                <a:ea typeface="ＭＳ Ｐゴシック" charset="0"/>
                <a:cs typeface="ＭＳ Ｐゴシック" charset="0"/>
              </a:rPr>
              <a:t>Paradigm shifting ideas in evolutionary biology.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8A7A0BDB-16AE-5242-B250-AC4F352FF0DC}" type="slidenum">
              <a:rPr lang="en-US" sz="1200">
                <a:latin typeface="Times New Roman" charset="0"/>
              </a:rPr>
              <a:pPr/>
              <a:t>8</a:t>
            </a:fld>
            <a:endParaRPr lang="en-US" sz="1200">
              <a:latin typeface="Times New Roman" charset="0"/>
            </a:endParaRPr>
          </a:p>
        </p:txBody>
      </p:sp>
      <p:sp>
        <p:nvSpPr>
          <p:cNvPr id="176130" name="Rectangle 2"/>
          <p:cNvSpPr>
            <a:spLocks noGrp="1" noRot="1" noChangeAspect="1" noChangeArrowheads="1"/>
          </p:cNvSpPr>
          <p:nvPr>
            <p:ph type="sldImg"/>
          </p:nvPr>
        </p:nvSpPr>
        <p:spPr>
          <a:solidFill>
            <a:srgbClr val="FFFFFF"/>
          </a:solidFill>
          <a:ln/>
        </p:spPr>
      </p:sp>
      <p:sp>
        <p:nvSpPr>
          <p:cNvPr id="176131" name="Rectangle 3"/>
          <p:cNvSpPr>
            <a:spLocks noGrp="1" noChangeArrowheads="1"/>
          </p:cNvSpPr>
          <p:nvPr>
            <p:ph type="body" idx="1"/>
          </p:nvPr>
        </p:nvSpPr>
        <p:spPr>
          <a:xfrm>
            <a:off x="914400" y="4343400"/>
            <a:ext cx="5029200" cy="4114800"/>
          </a:xfrm>
          <a:solidFill>
            <a:srgbClr val="FFFFFF"/>
          </a:solid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3EB0E4FD-C7EC-7844-9345-DA605A19D797}" type="slidenum">
              <a:rPr lang="en-US" sz="1200">
                <a:latin typeface="Times New Roman" charset="0"/>
              </a:rPr>
              <a:pPr/>
              <a:t>9</a:t>
            </a:fld>
            <a:endParaRPr lang="en-US" sz="1200">
              <a:latin typeface="Times New Roman" charset="0"/>
            </a:endParaRPr>
          </a:p>
        </p:txBody>
      </p:sp>
      <p:sp>
        <p:nvSpPr>
          <p:cNvPr id="178178" name="Rectangle 2"/>
          <p:cNvSpPr>
            <a:spLocks noRot="1" noChangeArrowheads="1" noTextEdit="1"/>
          </p:cNvSpPr>
          <p:nvPr>
            <p:ph type="sldImg"/>
          </p:nvPr>
        </p:nvSpPr>
        <p:spPr>
          <a:ln/>
        </p:spPr>
      </p:sp>
      <p:sp>
        <p:nvSpPr>
          <p:cNvPr id="178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Figure 4.16 Endosymbiotic origin of mitochondria and chloroplasts.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521E41-C6DB-F145-B15C-0D2A3ED22F0B}" type="datetimeFigureOut">
              <a:rPr lang="en-US" smtClean="0"/>
              <a:t>5/24/17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947AB-7ED1-C94D-A46E-18939E1A451F}" type="slidenum">
              <a:rPr lang="en-US" smtClean="0"/>
              <a:t>‹#›</a:t>
            </a:fld>
            <a:endParaRPr lang="en-US"/>
          </a:p>
        </p:txBody>
      </p:sp>
    </p:spTree>
    <p:extLst>
      <p:ext uri="{BB962C8B-B14F-4D97-AF65-F5344CB8AC3E}">
        <p14:creationId xmlns:p14="http://schemas.microsoft.com/office/powerpoint/2010/main" val="3843357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521E41-C6DB-F145-B15C-0D2A3ED22F0B}" type="datetimeFigureOut">
              <a:rPr lang="en-US" smtClean="0"/>
              <a:t>5/24/17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947AB-7ED1-C94D-A46E-18939E1A451F}" type="slidenum">
              <a:rPr lang="en-US" smtClean="0"/>
              <a:t>‹#›</a:t>
            </a:fld>
            <a:endParaRPr lang="en-US"/>
          </a:p>
        </p:txBody>
      </p:sp>
    </p:spTree>
    <p:extLst>
      <p:ext uri="{BB962C8B-B14F-4D97-AF65-F5344CB8AC3E}">
        <p14:creationId xmlns:p14="http://schemas.microsoft.com/office/powerpoint/2010/main" val="3205494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521E41-C6DB-F145-B15C-0D2A3ED22F0B}" type="datetimeFigureOut">
              <a:rPr lang="en-US" smtClean="0"/>
              <a:t>5/24/17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947AB-7ED1-C94D-A46E-18939E1A451F}" type="slidenum">
              <a:rPr lang="en-US" smtClean="0"/>
              <a:t>‹#›</a:t>
            </a:fld>
            <a:endParaRPr lang="en-US"/>
          </a:p>
        </p:txBody>
      </p:sp>
    </p:spTree>
    <p:extLst>
      <p:ext uri="{BB962C8B-B14F-4D97-AF65-F5344CB8AC3E}">
        <p14:creationId xmlns:p14="http://schemas.microsoft.com/office/powerpoint/2010/main" val="3124617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521E41-C6DB-F145-B15C-0D2A3ED22F0B}" type="datetimeFigureOut">
              <a:rPr lang="en-US" smtClean="0"/>
              <a:t>5/24/17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947AB-7ED1-C94D-A46E-18939E1A451F}" type="slidenum">
              <a:rPr lang="en-US" smtClean="0"/>
              <a:t>‹#›</a:t>
            </a:fld>
            <a:endParaRPr lang="en-US"/>
          </a:p>
        </p:txBody>
      </p:sp>
    </p:spTree>
    <p:extLst>
      <p:ext uri="{BB962C8B-B14F-4D97-AF65-F5344CB8AC3E}">
        <p14:creationId xmlns:p14="http://schemas.microsoft.com/office/powerpoint/2010/main" val="4136390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521E41-C6DB-F145-B15C-0D2A3ED22F0B}" type="datetimeFigureOut">
              <a:rPr lang="en-US" smtClean="0"/>
              <a:t>5/24/17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947AB-7ED1-C94D-A46E-18939E1A451F}" type="slidenum">
              <a:rPr lang="en-US" smtClean="0"/>
              <a:t>‹#›</a:t>
            </a:fld>
            <a:endParaRPr lang="en-US"/>
          </a:p>
        </p:txBody>
      </p:sp>
    </p:spTree>
    <p:extLst>
      <p:ext uri="{BB962C8B-B14F-4D97-AF65-F5344CB8AC3E}">
        <p14:creationId xmlns:p14="http://schemas.microsoft.com/office/powerpoint/2010/main" val="1479606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521E41-C6DB-F145-B15C-0D2A3ED22F0B}" type="datetimeFigureOut">
              <a:rPr lang="en-US" smtClean="0"/>
              <a:t>5/24/17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947AB-7ED1-C94D-A46E-18939E1A451F}" type="slidenum">
              <a:rPr lang="en-US" smtClean="0"/>
              <a:t>‹#›</a:t>
            </a:fld>
            <a:endParaRPr lang="en-US"/>
          </a:p>
        </p:txBody>
      </p:sp>
    </p:spTree>
    <p:extLst>
      <p:ext uri="{BB962C8B-B14F-4D97-AF65-F5344CB8AC3E}">
        <p14:creationId xmlns:p14="http://schemas.microsoft.com/office/powerpoint/2010/main" val="2528204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521E41-C6DB-F145-B15C-0D2A3ED22F0B}" type="datetimeFigureOut">
              <a:rPr lang="en-US" smtClean="0"/>
              <a:t>5/24/17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1947AB-7ED1-C94D-A46E-18939E1A451F}" type="slidenum">
              <a:rPr lang="en-US" smtClean="0"/>
              <a:t>‹#›</a:t>
            </a:fld>
            <a:endParaRPr lang="en-US"/>
          </a:p>
        </p:txBody>
      </p:sp>
    </p:spTree>
    <p:extLst>
      <p:ext uri="{BB962C8B-B14F-4D97-AF65-F5344CB8AC3E}">
        <p14:creationId xmlns:p14="http://schemas.microsoft.com/office/powerpoint/2010/main" val="3059067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521E41-C6DB-F145-B15C-0D2A3ED22F0B}" type="datetimeFigureOut">
              <a:rPr lang="en-US" smtClean="0"/>
              <a:t>5/24/17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1947AB-7ED1-C94D-A46E-18939E1A451F}" type="slidenum">
              <a:rPr lang="en-US" smtClean="0"/>
              <a:t>‹#›</a:t>
            </a:fld>
            <a:endParaRPr lang="en-US"/>
          </a:p>
        </p:txBody>
      </p:sp>
    </p:spTree>
    <p:extLst>
      <p:ext uri="{BB962C8B-B14F-4D97-AF65-F5344CB8AC3E}">
        <p14:creationId xmlns:p14="http://schemas.microsoft.com/office/powerpoint/2010/main" val="2608072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521E41-C6DB-F145-B15C-0D2A3ED22F0B}" type="datetimeFigureOut">
              <a:rPr lang="en-US" smtClean="0"/>
              <a:t>5/24/17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1947AB-7ED1-C94D-A46E-18939E1A451F}" type="slidenum">
              <a:rPr lang="en-US" smtClean="0"/>
              <a:t>‹#›</a:t>
            </a:fld>
            <a:endParaRPr lang="en-US"/>
          </a:p>
        </p:txBody>
      </p:sp>
    </p:spTree>
    <p:extLst>
      <p:ext uri="{BB962C8B-B14F-4D97-AF65-F5344CB8AC3E}">
        <p14:creationId xmlns:p14="http://schemas.microsoft.com/office/powerpoint/2010/main" val="3921481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521E41-C6DB-F145-B15C-0D2A3ED22F0B}" type="datetimeFigureOut">
              <a:rPr lang="en-US" smtClean="0"/>
              <a:t>5/24/17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947AB-7ED1-C94D-A46E-18939E1A451F}" type="slidenum">
              <a:rPr lang="en-US" smtClean="0"/>
              <a:t>‹#›</a:t>
            </a:fld>
            <a:endParaRPr lang="en-US"/>
          </a:p>
        </p:txBody>
      </p:sp>
    </p:spTree>
    <p:extLst>
      <p:ext uri="{BB962C8B-B14F-4D97-AF65-F5344CB8AC3E}">
        <p14:creationId xmlns:p14="http://schemas.microsoft.com/office/powerpoint/2010/main" val="2338966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521E41-C6DB-F145-B15C-0D2A3ED22F0B}" type="datetimeFigureOut">
              <a:rPr lang="en-US" smtClean="0"/>
              <a:t>5/24/17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947AB-7ED1-C94D-A46E-18939E1A451F}" type="slidenum">
              <a:rPr lang="en-US" smtClean="0"/>
              <a:t>‹#›</a:t>
            </a:fld>
            <a:endParaRPr lang="en-US"/>
          </a:p>
        </p:txBody>
      </p:sp>
    </p:spTree>
    <p:extLst>
      <p:ext uri="{BB962C8B-B14F-4D97-AF65-F5344CB8AC3E}">
        <p14:creationId xmlns:p14="http://schemas.microsoft.com/office/powerpoint/2010/main" val="21084553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521E41-C6DB-F145-B15C-0D2A3ED22F0B}" type="datetimeFigureOut">
              <a:rPr lang="en-US" smtClean="0"/>
              <a:t>5/24/17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947AB-7ED1-C94D-A46E-18939E1A451F}" type="slidenum">
              <a:rPr lang="en-US" smtClean="0"/>
              <a:t>‹#›</a:t>
            </a:fld>
            <a:endParaRPr lang="en-US"/>
          </a:p>
        </p:txBody>
      </p:sp>
    </p:spTree>
    <p:extLst>
      <p:ext uri="{BB962C8B-B14F-4D97-AF65-F5344CB8AC3E}">
        <p14:creationId xmlns:p14="http://schemas.microsoft.com/office/powerpoint/2010/main" val="1407694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hyperlink" Target="04_21Desmosomes_A.html" TargetMode="External"/><Relationship Id="rId4" Type="http://schemas.openxmlformats.org/officeDocument/2006/relationships/image" Target="../media/image28.png"/><Relationship Id="rId5" Type="http://schemas.openxmlformats.org/officeDocument/2006/relationships/hyperlink" Target="04_21GapJunctions_A.html" TargetMode="External"/><Relationship Id="rId6" Type="http://schemas.openxmlformats.org/officeDocument/2006/relationships/hyperlink" Target="04_21TightJunctions_A.html" TargetMode="Externa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3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3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081463"/>
            <a:ext cx="3200400" cy="277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0" name="Rectangle 3"/>
          <p:cNvSpPr>
            <a:spLocks noGrp="1" noChangeArrowheads="1"/>
          </p:cNvSpPr>
          <p:nvPr>
            <p:ph type="title"/>
          </p:nvPr>
        </p:nvSpPr>
        <p:spPr>
          <a:xfrm>
            <a:off x="0" y="0"/>
            <a:ext cx="4432300" cy="1143000"/>
          </a:xfrm>
        </p:spPr>
        <p:txBody>
          <a:bodyPr/>
          <a:lstStyle/>
          <a:p>
            <a:r>
              <a:rPr lang="en-US">
                <a:latin typeface="Times New Roman" charset="0"/>
              </a:rPr>
              <a:t>Chloroplasts</a:t>
            </a:r>
          </a:p>
        </p:txBody>
      </p:sp>
      <p:sp>
        <p:nvSpPr>
          <p:cNvPr id="160771" name="Rectangle 4" descr="Rectangle: Click to edit Master text styles&#10;Second level&#10;Third level&#10;Fourth level&#10;Fifth level"/>
          <p:cNvSpPr>
            <a:spLocks noGrp="1" noChangeArrowheads="1"/>
          </p:cNvSpPr>
          <p:nvPr>
            <p:ph type="body" idx="1"/>
          </p:nvPr>
        </p:nvSpPr>
        <p:spPr>
          <a:xfrm>
            <a:off x="190500" y="838200"/>
            <a:ext cx="6972300" cy="5334000"/>
          </a:xfrm>
        </p:spPr>
        <p:txBody>
          <a:bodyPr/>
          <a:lstStyle/>
          <a:p>
            <a:r>
              <a:rPr lang="en-US" sz="2400" dirty="0">
                <a:latin typeface="Tahoma" charset="0"/>
              </a:rPr>
              <a:t>Chloroplasts are </a:t>
            </a:r>
            <a:r>
              <a:rPr lang="en-US" sz="2400" u="sng" dirty="0">
                <a:latin typeface="Tahoma" charset="0"/>
              </a:rPr>
              <a:t>plant</a:t>
            </a:r>
            <a:r>
              <a:rPr lang="en-US" sz="2400" dirty="0">
                <a:latin typeface="Tahoma" charset="0"/>
              </a:rPr>
              <a:t> organelles</a:t>
            </a:r>
          </a:p>
          <a:p>
            <a:r>
              <a:rPr lang="en-US" sz="2400" dirty="0">
                <a:latin typeface="Tahoma" charset="0"/>
              </a:rPr>
              <a:t>class of plant structures = </a:t>
            </a:r>
            <a:r>
              <a:rPr lang="en-US" sz="2400" u="sng" dirty="0">
                <a:solidFill>
                  <a:schemeClr val="tx2"/>
                </a:solidFill>
                <a:latin typeface="Tahoma" charset="0"/>
              </a:rPr>
              <a:t>plastids</a:t>
            </a:r>
            <a:endParaRPr lang="en-US" sz="2400" dirty="0">
              <a:latin typeface="Tahoma" charset="0"/>
            </a:endParaRPr>
          </a:p>
          <a:p>
            <a:pPr lvl="1"/>
            <a:r>
              <a:rPr lang="en-US" u="sng" dirty="0" err="1">
                <a:solidFill>
                  <a:srgbClr val="660000"/>
                </a:solidFill>
                <a:latin typeface="Tahoma" charset="0"/>
                <a:ea typeface="Arial" charset="0"/>
                <a:cs typeface="Arial" charset="0"/>
              </a:rPr>
              <a:t>amyloplasts</a:t>
            </a:r>
            <a:r>
              <a:rPr lang="en-US" dirty="0">
                <a:latin typeface="Tahoma" charset="0"/>
                <a:ea typeface="Arial" charset="0"/>
                <a:cs typeface="Arial" charset="0"/>
              </a:rPr>
              <a:t> </a:t>
            </a:r>
          </a:p>
          <a:p>
            <a:pPr lvl="2"/>
            <a:r>
              <a:rPr lang="en-US" sz="2400" dirty="0">
                <a:latin typeface="Tahoma" charset="0"/>
                <a:ea typeface="Arial" charset="0"/>
                <a:cs typeface="Arial" charset="0"/>
              </a:rPr>
              <a:t>store starch in roots, tubers</a:t>
            </a:r>
          </a:p>
          <a:p>
            <a:pPr lvl="1"/>
            <a:r>
              <a:rPr lang="en-US" u="sng" dirty="0" err="1">
                <a:solidFill>
                  <a:srgbClr val="CC0000"/>
                </a:solidFill>
                <a:latin typeface="Tahoma" charset="0"/>
                <a:ea typeface="Arial" charset="0"/>
                <a:cs typeface="Arial" charset="0"/>
              </a:rPr>
              <a:t>chromoplasts</a:t>
            </a:r>
            <a:r>
              <a:rPr lang="en-US" dirty="0">
                <a:latin typeface="Tahoma" charset="0"/>
                <a:ea typeface="Arial" charset="0"/>
                <a:cs typeface="Arial" charset="0"/>
              </a:rPr>
              <a:t> </a:t>
            </a:r>
          </a:p>
          <a:p>
            <a:pPr lvl="2"/>
            <a:r>
              <a:rPr lang="en-US" sz="2400" dirty="0">
                <a:latin typeface="Tahoma" charset="0"/>
                <a:ea typeface="Arial" charset="0"/>
                <a:cs typeface="Arial" charset="0"/>
              </a:rPr>
              <a:t>store pigments in fruits,       flowers</a:t>
            </a:r>
          </a:p>
          <a:p>
            <a:pPr lvl="1"/>
            <a:r>
              <a:rPr lang="en-US" u="sng" dirty="0">
                <a:solidFill>
                  <a:srgbClr val="008000"/>
                </a:solidFill>
                <a:latin typeface="Tahoma" charset="0"/>
                <a:ea typeface="Arial" charset="0"/>
                <a:cs typeface="Arial" charset="0"/>
              </a:rPr>
              <a:t>chloroplasts</a:t>
            </a:r>
            <a:r>
              <a:rPr lang="en-US" dirty="0">
                <a:latin typeface="Tahoma" charset="0"/>
                <a:ea typeface="Arial" charset="0"/>
                <a:cs typeface="Arial" charset="0"/>
              </a:rPr>
              <a:t> </a:t>
            </a:r>
          </a:p>
          <a:p>
            <a:pPr lvl="2"/>
            <a:r>
              <a:rPr lang="en-US" sz="2400" dirty="0">
                <a:latin typeface="Tahoma" charset="0"/>
                <a:ea typeface="Arial" charset="0"/>
                <a:cs typeface="Arial" charset="0"/>
              </a:rPr>
              <a:t>store chlorophyll, function </a:t>
            </a:r>
            <a:br>
              <a:rPr lang="en-US" sz="2400" dirty="0">
                <a:latin typeface="Tahoma" charset="0"/>
                <a:ea typeface="Arial" charset="0"/>
                <a:cs typeface="Arial" charset="0"/>
              </a:rPr>
            </a:br>
            <a:r>
              <a:rPr lang="en-US" sz="2400" dirty="0">
                <a:latin typeface="Tahoma" charset="0"/>
                <a:ea typeface="Arial" charset="0"/>
                <a:cs typeface="Arial" charset="0"/>
              </a:rPr>
              <a:t>in photosynthesis</a:t>
            </a:r>
          </a:p>
        </p:txBody>
      </p:sp>
    </p:spTree>
    <p:extLst>
      <p:ext uri="{BB962C8B-B14F-4D97-AF65-F5344CB8AC3E}">
        <p14:creationId xmlns:p14="http://schemas.microsoft.com/office/powerpoint/2010/main" val="56945904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2"/>
          <p:cNvSpPr>
            <a:spLocks noGrp="1" noChangeArrowheads="1"/>
          </p:cNvSpPr>
          <p:nvPr>
            <p:ph type="title"/>
          </p:nvPr>
        </p:nvSpPr>
        <p:spPr>
          <a:xfrm>
            <a:off x="182563" y="192088"/>
            <a:ext cx="8534400" cy="914400"/>
          </a:xfrm>
        </p:spPr>
        <p:txBody>
          <a:bodyPr>
            <a:normAutofit fontScale="90000"/>
          </a:bodyPr>
          <a:lstStyle/>
          <a:p>
            <a:pPr marL="574675" indent="-574675" eaLnBrk="1" hangingPunct="1"/>
            <a:r>
              <a:rPr lang="en-US" sz="3200">
                <a:latin typeface="Times New Roman" charset="0"/>
              </a:rPr>
              <a:t>4.4 Eukaryotic cells are partitioned into functional compartments</a:t>
            </a:r>
          </a:p>
        </p:txBody>
      </p:sp>
      <p:sp>
        <p:nvSpPr>
          <p:cNvPr id="179202" name="Rectangle 3"/>
          <p:cNvSpPr>
            <a:spLocks noGrp="1" noChangeArrowheads="1"/>
          </p:cNvSpPr>
          <p:nvPr>
            <p:ph type="body" idx="1"/>
          </p:nvPr>
        </p:nvSpPr>
        <p:spPr>
          <a:xfrm>
            <a:off x="158750" y="1301750"/>
            <a:ext cx="8534400" cy="2427288"/>
          </a:xfrm>
        </p:spPr>
        <p:txBody>
          <a:bodyPr>
            <a:normAutofit fontScale="92500" lnSpcReduction="20000"/>
          </a:bodyPr>
          <a:lstStyle/>
          <a:p>
            <a:pPr eaLnBrk="1" hangingPunct="1"/>
            <a:r>
              <a:rPr lang="en-US">
                <a:latin typeface="Tahoma" charset="0"/>
              </a:rPr>
              <a:t>Structural support, movement, and communication involve the cytoskeleton, plasma membrane, and cell wall</a:t>
            </a:r>
          </a:p>
          <a:p>
            <a:pPr lvl="1" eaLnBrk="1" hangingPunct="1">
              <a:buFontTx/>
              <a:buChar char="–"/>
            </a:pPr>
            <a:r>
              <a:rPr lang="en-US">
                <a:latin typeface="Tahoma" charset="0"/>
                <a:ea typeface="Arial" charset="0"/>
                <a:cs typeface="Arial" charset="0"/>
              </a:rPr>
              <a:t>An example of the importance of these is the response and movement of phagocytic cells to an infected area</a:t>
            </a:r>
          </a:p>
        </p:txBody>
      </p:sp>
      <p:sp>
        <p:nvSpPr>
          <p:cNvPr id="179203" name="Line 4"/>
          <p:cNvSpPr>
            <a:spLocks noChangeShapeType="1"/>
          </p:cNvSpPr>
          <p:nvPr/>
        </p:nvSpPr>
        <p:spPr bwMode="auto">
          <a:xfrm>
            <a:off x="182563" y="1117600"/>
            <a:ext cx="8775700" cy="0"/>
          </a:xfrm>
          <a:prstGeom prst="line">
            <a:avLst/>
          </a:prstGeom>
          <a:noFill/>
          <a:ln w="76200">
            <a:solidFill>
              <a:srgbClr val="A8B99B"/>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9204"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9205"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spcBef>
                <a:spcPct val="50000"/>
              </a:spcBef>
            </a:pPr>
            <a:r>
              <a:rPr lang="en-US" sz="900"/>
              <a:t>Copyright © 2009 Pearson Education, Inc.</a:t>
            </a:r>
            <a:endParaRPr lang="en-US"/>
          </a:p>
        </p:txBody>
      </p:sp>
    </p:spTree>
    <p:extLst>
      <p:ext uri="{BB962C8B-B14F-4D97-AF65-F5344CB8AC3E}">
        <p14:creationId xmlns:p14="http://schemas.microsoft.com/office/powerpoint/2010/main" val="428279196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26" name="Picture 6"/>
          <p:cNvPicPr>
            <a:picLocks noChangeAspect="1" noChangeArrowheads="1"/>
          </p:cNvPicPr>
          <p:nvPr/>
        </p:nvPicPr>
        <p:blipFill>
          <a:blip r:embed="rId3"/>
          <a:srcRect t="37199" r="7912" b="3000"/>
          <a:stretch>
            <a:fillRect/>
          </a:stretch>
        </p:blipFill>
        <p:spPr bwMode="auto">
          <a:xfrm>
            <a:off x="4292600" y="3805238"/>
            <a:ext cx="4635500" cy="2838450"/>
          </a:xfrm>
          <a:prstGeom prst="rect">
            <a:avLst/>
          </a:prstGeom>
          <a:noFill/>
          <a:ln w="9525">
            <a:noFill/>
            <a:miter lim="800000"/>
            <a:headEnd/>
            <a:tailEnd/>
          </a:ln>
          <a:effectLst>
            <a:outerShdw blurRad="50800" dist="38100" dir="2700000">
              <a:srgbClr val="000000">
                <a:alpha val="43000"/>
              </a:srgbClr>
            </a:outerShdw>
          </a:effectLst>
        </p:spPr>
      </p:pic>
      <p:sp>
        <p:nvSpPr>
          <p:cNvPr id="181250" name="Rectangle 2"/>
          <p:cNvSpPr>
            <a:spLocks noGrp="1" noChangeArrowheads="1"/>
          </p:cNvSpPr>
          <p:nvPr>
            <p:ph type="title"/>
          </p:nvPr>
        </p:nvSpPr>
        <p:spPr>
          <a:xfrm>
            <a:off x="0" y="0"/>
            <a:ext cx="3771900" cy="1143000"/>
          </a:xfrm>
        </p:spPr>
        <p:txBody>
          <a:bodyPr/>
          <a:lstStyle/>
          <a:p>
            <a:r>
              <a:rPr lang="en-US">
                <a:latin typeface="Times New Roman" charset="0"/>
              </a:rPr>
              <a:t>Cytoskeleton </a:t>
            </a:r>
          </a:p>
        </p:txBody>
      </p:sp>
      <p:sp>
        <p:nvSpPr>
          <p:cNvPr id="181251" name="Rectangle 3" descr="Rectangle: Click to edit Master text styles&#10;Second level&#10;Third level&#10;Fourth level&#10;Fifth level"/>
          <p:cNvSpPr>
            <a:spLocks noGrp="1" noChangeArrowheads="1"/>
          </p:cNvSpPr>
          <p:nvPr>
            <p:ph type="body" idx="1"/>
          </p:nvPr>
        </p:nvSpPr>
        <p:spPr>
          <a:xfrm>
            <a:off x="0" y="469900"/>
            <a:ext cx="8435975" cy="5384800"/>
          </a:xfrm>
        </p:spPr>
        <p:txBody>
          <a:bodyPr/>
          <a:lstStyle/>
          <a:p>
            <a:r>
              <a:rPr lang="en-US" sz="2000">
                <a:latin typeface="Tahoma" charset="0"/>
              </a:rPr>
              <a:t>Function</a:t>
            </a:r>
          </a:p>
          <a:p>
            <a:pPr lvl="1">
              <a:lnSpc>
                <a:spcPct val="90000"/>
              </a:lnSpc>
              <a:buClrTx/>
            </a:pPr>
            <a:r>
              <a:rPr lang="en-US" sz="2000">
                <a:latin typeface="Tahoma" charset="0"/>
                <a:ea typeface="Arial" charset="0"/>
                <a:cs typeface="Arial" charset="0"/>
              </a:rPr>
              <a:t>structural support </a:t>
            </a:r>
          </a:p>
          <a:p>
            <a:pPr lvl="2">
              <a:lnSpc>
                <a:spcPct val="90000"/>
              </a:lnSpc>
              <a:buClrTx/>
            </a:pPr>
            <a:r>
              <a:rPr lang="en-US">
                <a:latin typeface="Tahoma" charset="0"/>
                <a:ea typeface="Arial" charset="0"/>
                <a:cs typeface="Arial" charset="0"/>
              </a:rPr>
              <a:t>Maintains cell shape</a:t>
            </a:r>
          </a:p>
          <a:p>
            <a:pPr lvl="2">
              <a:lnSpc>
                <a:spcPct val="90000"/>
              </a:lnSpc>
              <a:buClrTx/>
            </a:pPr>
            <a:r>
              <a:rPr lang="en-US">
                <a:latin typeface="Tahoma" charset="0"/>
                <a:ea typeface="Arial" charset="0"/>
                <a:cs typeface="Arial" charset="0"/>
              </a:rPr>
              <a:t>Anchorage for organelles</a:t>
            </a:r>
          </a:p>
          <a:p>
            <a:pPr lvl="3">
              <a:buClrTx/>
            </a:pPr>
            <a:r>
              <a:rPr lang="en-US">
                <a:latin typeface="Tahoma" charset="0"/>
                <a:ea typeface="Arial" charset="0"/>
                <a:cs typeface="Arial" charset="0"/>
              </a:rPr>
              <a:t>protein fibers</a:t>
            </a:r>
          </a:p>
          <a:p>
            <a:pPr lvl="4"/>
            <a:r>
              <a:rPr lang="en-US" u="sng">
                <a:solidFill>
                  <a:srgbClr val="CC0000"/>
                </a:solidFill>
                <a:latin typeface="Tahoma" charset="0"/>
                <a:ea typeface="Arial" charset="0"/>
                <a:cs typeface="Arial" charset="0"/>
              </a:rPr>
              <a:t>microfilaments</a:t>
            </a:r>
            <a:r>
              <a:rPr lang="en-US">
                <a:latin typeface="Tahoma" charset="0"/>
                <a:ea typeface="Arial" charset="0"/>
                <a:cs typeface="Arial" charset="0"/>
              </a:rPr>
              <a:t>, </a:t>
            </a:r>
            <a:r>
              <a:rPr lang="en-US" u="sng">
                <a:solidFill>
                  <a:srgbClr val="CC0000"/>
                </a:solidFill>
                <a:latin typeface="Tahoma" charset="0"/>
                <a:ea typeface="Arial" charset="0"/>
                <a:cs typeface="Arial" charset="0"/>
              </a:rPr>
              <a:t>intermediate filaments</a:t>
            </a:r>
            <a:r>
              <a:rPr lang="en-US">
                <a:latin typeface="Tahoma" charset="0"/>
                <a:ea typeface="Arial" charset="0"/>
                <a:cs typeface="Arial" charset="0"/>
              </a:rPr>
              <a:t>, </a:t>
            </a:r>
            <a:r>
              <a:rPr lang="en-US" u="sng">
                <a:solidFill>
                  <a:srgbClr val="CC0000"/>
                </a:solidFill>
                <a:latin typeface="Tahoma" charset="0"/>
                <a:ea typeface="Arial" charset="0"/>
                <a:cs typeface="Arial" charset="0"/>
              </a:rPr>
              <a:t>microtubules</a:t>
            </a:r>
            <a:endParaRPr lang="en-US">
              <a:latin typeface="Tahoma" charset="0"/>
              <a:ea typeface="Arial" charset="0"/>
              <a:cs typeface="Arial" charset="0"/>
            </a:endParaRPr>
          </a:p>
          <a:p>
            <a:pPr lvl="1">
              <a:lnSpc>
                <a:spcPct val="90000"/>
              </a:lnSpc>
              <a:buClrTx/>
            </a:pPr>
            <a:r>
              <a:rPr lang="en-US" sz="2000">
                <a:latin typeface="Tahoma" charset="0"/>
                <a:ea typeface="Arial" charset="0"/>
                <a:cs typeface="Arial" charset="0"/>
              </a:rPr>
              <a:t>motility</a:t>
            </a:r>
          </a:p>
          <a:p>
            <a:pPr lvl="2">
              <a:lnSpc>
                <a:spcPct val="90000"/>
              </a:lnSpc>
              <a:buClrTx/>
            </a:pPr>
            <a:r>
              <a:rPr lang="en-US">
                <a:latin typeface="Tahoma" charset="0"/>
                <a:ea typeface="Arial" charset="0"/>
                <a:cs typeface="Arial" charset="0"/>
              </a:rPr>
              <a:t>cell locomotion</a:t>
            </a:r>
          </a:p>
          <a:p>
            <a:pPr lvl="2">
              <a:lnSpc>
                <a:spcPct val="90000"/>
              </a:lnSpc>
              <a:buClr>
                <a:srgbClr val="000080"/>
              </a:buClr>
            </a:pPr>
            <a:r>
              <a:rPr lang="en-US" u="sng">
                <a:solidFill>
                  <a:srgbClr val="CC0000"/>
                </a:solidFill>
                <a:latin typeface="Tahoma" charset="0"/>
                <a:ea typeface="Arial" charset="0"/>
                <a:cs typeface="Arial" charset="0"/>
              </a:rPr>
              <a:t>cilia</a:t>
            </a:r>
            <a:r>
              <a:rPr lang="en-US">
                <a:latin typeface="Tahoma" charset="0"/>
                <a:ea typeface="Arial" charset="0"/>
                <a:cs typeface="Arial" charset="0"/>
              </a:rPr>
              <a:t>, </a:t>
            </a:r>
            <a:r>
              <a:rPr lang="en-US" u="sng">
                <a:solidFill>
                  <a:srgbClr val="CC0000"/>
                </a:solidFill>
                <a:latin typeface="Tahoma" charset="0"/>
                <a:ea typeface="Arial" charset="0"/>
                <a:cs typeface="Arial" charset="0"/>
              </a:rPr>
              <a:t>flagella</a:t>
            </a:r>
            <a:r>
              <a:rPr lang="en-US">
                <a:latin typeface="Tahoma" charset="0"/>
                <a:ea typeface="Arial" charset="0"/>
                <a:cs typeface="Arial" charset="0"/>
              </a:rPr>
              <a:t>, etc.</a:t>
            </a:r>
          </a:p>
          <a:p>
            <a:pPr lvl="1"/>
            <a:r>
              <a:rPr lang="en-US" sz="2000">
                <a:latin typeface="Tahoma" charset="0"/>
                <a:ea typeface="Arial" charset="0"/>
                <a:cs typeface="Arial" charset="0"/>
              </a:rPr>
              <a:t>regulation </a:t>
            </a:r>
          </a:p>
          <a:p>
            <a:pPr lvl="2"/>
            <a:r>
              <a:rPr lang="en-US">
                <a:latin typeface="Tahoma" charset="0"/>
                <a:ea typeface="Arial" charset="0"/>
                <a:cs typeface="Arial" charset="0"/>
              </a:rPr>
              <a:t>organizes structures </a:t>
            </a:r>
            <a:br>
              <a:rPr lang="en-US">
                <a:latin typeface="Tahoma" charset="0"/>
                <a:ea typeface="Arial" charset="0"/>
                <a:cs typeface="Arial" charset="0"/>
              </a:rPr>
            </a:br>
            <a:r>
              <a:rPr lang="en-US">
                <a:latin typeface="Tahoma" charset="0"/>
                <a:ea typeface="Arial" charset="0"/>
                <a:cs typeface="Arial" charset="0"/>
              </a:rPr>
              <a:t> &amp; activities of cell</a:t>
            </a:r>
          </a:p>
        </p:txBody>
      </p:sp>
      <p:pic>
        <p:nvPicPr>
          <p:cNvPr id="440324" name="Picture 4"/>
          <p:cNvPicPr>
            <a:picLocks noChangeAspect="1" noChangeArrowheads="1"/>
          </p:cNvPicPr>
          <p:nvPr/>
        </p:nvPicPr>
        <p:blipFill>
          <a:blip r:embed="rId4"/>
          <a:srcRect/>
          <a:stretch>
            <a:fillRect/>
          </a:stretch>
        </p:blipFill>
        <p:spPr bwMode="auto">
          <a:xfrm>
            <a:off x="6408738" y="381000"/>
            <a:ext cx="2287587" cy="1952625"/>
          </a:xfrm>
          <a:prstGeom prst="rect">
            <a:avLst/>
          </a:prstGeom>
          <a:noFill/>
          <a:ln w="9525">
            <a:noFill/>
            <a:miter lim="800000"/>
            <a:headEnd/>
            <a:tailEnd/>
          </a:ln>
          <a:effectLst>
            <a:outerShdw blurRad="63500" dist="35921" dir="2700000" algn="ctr" rotWithShape="0">
              <a:srgbClr val="000000"/>
            </a:outerShdw>
          </a:effectLst>
        </p:spPr>
      </p:pic>
    </p:spTree>
    <p:extLst>
      <p:ext uri="{BB962C8B-B14F-4D97-AF65-F5344CB8AC3E}">
        <p14:creationId xmlns:p14="http://schemas.microsoft.com/office/powerpoint/2010/main" val="260048517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2"/>
          <p:cNvPicPr>
            <a:picLocks noChangeAspect="1" noChangeArrowheads="1"/>
          </p:cNvPicPr>
          <p:nvPr/>
        </p:nvPicPr>
        <p:blipFill>
          <a:blip r:embed="rId3"/>
          <a:srcRect/>
          <a:stretch>
            <a:fillRect/>
          </a:stretch>
        </p:blipFill>
        <p:spPr bwMode="auto">
          <a:xfrm>
            <a:off x="0" y="0"/>
            <a:ext cx="6858000" cy="6858000"/>
          </a:xfrm>
          <a:prstGeom prst="rect">
            <a:avLst/>
          </a:prstGeom>
          <a:ln>
            <a:noFill/>
          </a:ln>
          <a:effectLst>
            <a:softEdge rad="112500"/>
          </a:effectLst>
        </p:spPr>
      </p:pic>
      <p:sp>
        <p:nvSpPr>
          <p:cNvPr id="183298" name="Text Box 10"/>
          <p:cNvSpPr txBox="1">
            <a:spLocks noChangeArrowheads="1"/>
          </p:cNvSpPr>
          <p:nvPr/>
        </p:nvSpPr>
        <p:spPr bwMode="auto">
          <a:xfrm>
            <a:off x="6813550" y="5626100"/>
            <a:ext cx="2330450" cy="1231900"/>
          </a:xfrm>
          <a:prstGeom prst="rect">
            <a:avLst/>
          </a:prstGeom>
          <a:solidFill>
            <a:schemeClr val="bg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buClr>
                <a:srgbClr val="000080"/>
              </a:buClr>
              <a:buFont typeface="Wingdings" charset="0"/>
              <a:buChar char="§"/>
            </a:pPr>
            <a:r>
              <a:rPr lang="en-US" b="1"/>
              <a:t> </a:t>
            </a:r>
            <a:r>
              <a:rPr lang="en-US" b="1">
                <a:solidFill>
                  <a:srgbClr val="CC0000"/>
                </a:solidFill>
              </a:rPr>
              <a:t>actin</a:t>
            </a:r>
            <a:endParaRPr lang="en-US" b="1"/>
          </a:p>
          <a:p>
            <a:pPr algn="l">
              <a:buClr>
                <a:srgbClr val="000080"/>
              </a:buClr>
              <a:buFont typeface="Wingdings" charset="0"/>
              <a:buChar char="§"/>
            </a:pPr>
            <a:r>
              <a:rPr lang="en-US" b="1"/>
              <a:t> </a:t>
            </a:r>
            <a:r>
              <a:rPr lang="en-US" b="1">
                <a:solidFill>
                  <a:srgbClr val="008000"/>
                </a:solidFill>
              </a:rPr>
              <a:t>microtubule</a:t>
            </a:r>
            <a:endParaRPr lang="en-US" b="1"/>
          </a:p>
          <a:p>
            <a:pPr algn="l">
              <a:buClr>
                <a:srgbClr val="000080"/>
              </a:buClr>
              <a:buFont typeface="Wingdings" charset="0"/>
              <a:buChar char="§"/>
            </a:pPr>
            <a:r>
              <a:rPr lang="en-US" b="1"/>
              <a:t> </a:t>
            </a:r>
            <a:r>
              <a:rPr lang="en-US" b="1">
                <a:solidFill>
                  <a:srgbClr val="0080FF"/>
                </a:solidFill>
              </a:rPr>
              <a:t>nuclei</a:t>
            </a:r>
            <a:endParaRPr lang="en-US" b="1"/>
          </a:p>
        </p:txBody>
      </p:sp>
      <p:sp>
        <p:nvSpPr>
          <p:cNvPr id="183299" name="Rectangle 7"/>
          <p:cNvSpPr>
            <a:spLocks noGrp="1" noChangeArrowheads="1"/>
          </p:cNvSpPr>
          <p:nvPr>
            <p:ph type="title"/>
          </p:nvPr>
        </p:nvSpPr>
        <p:spPr>
          <a:xfrm>
            <a:off x="152400" y="152400"/>
            <a:ext cx="3530600" cy="782638"/>
          </a:xfrm>
          <a:solidFill>
            <a:schemeClr val="tx1">
              <a:alpha val="38823"/>
            </a:schemeClr>
          </a:solidFill>
        </p:spPr>
        <p:txBody>
          <a:bodyPr/>
          <a:lstStyle/>
          <a:p>
            <a:r>
              <a:rPr lang="en-US">
                <a:solidFill>
                  <a:schemeClr val="bg1"/>
                </a:solidFill>
                <a:latin typeface="Times New Roman" charset="0"/>
              </a:rPr>
              <a:t>Cytoskeleton </a:t>
            </a:r>
          </a:p>
        </p:txBody>
      </p:sp>
      <p:pic>
        <p:nvPicPr>
          <p:cNvPr id="436233" name="Picture 9"/>
          <p:cNvPicPr>
            <a:picLocks noChangeAspect="1" noChangeArrowheads="1"/>
          </p:cNvPicPr>
          <p:nvPr/>
        </p:nvPicPr>
        <p:blipFill>
          <a:blip r:embed="rId4"/>
          <a:srcRect/>
          <a:stretch>
            <a:fillRect/>
          </a:stretch>
        </p:blipFill>
        <p:spPr bwMode="auto">
          <a:xfrm>
            <a:off x="5964238" y="371475"/>
            <a:ext cx="3057525" cy="2422525"/>
          </a:xfrm>
          <a:prstGeom prst="rect">
            <a:avLst/>
          </a:prstGeom>
          <a:noFill/>
          <a:ln w="9525">
            <a:noFill/>
            <a:miter lim="800000"/>
            <a:headEnd/>
            <a:tailEnd/>
          </a:ln>
          <a:effectLst>
            <a:outerShdw blurRad="63500" dist="35921" dir="2700000" algn="ctr" rotWithShape="0">
              <a:srgbClr val="000000">
                <a:alpha val="73000"/>
              </a:srgbClr>
            </a:outerShdw>
          </a:effectLst>
        </p:spPr>
      </p:pic>
    </p:spTree>
    <p:extLst>
      <p:ext uri="{BB962C8B-B14F-4D97-AF65-F5344CB8AC3E}">
        <p14:creationId xmlns:p14="http://schemas.microsoft.com/office/powerpoint/2010/main" val="409202128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5" name="Picture 7" descr="04_17_Cytoskeleton-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1404938"/>
            <a:ext cx="8548687"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46" name="Text Box 8"/>
          <p:cNvSpPr txBox="1">
            <a:spLocks noChangeArrowheads="1"/>
          </p:cNvSpPr>
          <p:nvPr/>
        </p:nvSpPr>
        <p:spPr bwMode="auto">
          <a:xfrm>
            <a:off x="989013" y="4892675"/>
            <a:ext cx="109855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sz="1300" b="1"/>
              <a:t>Microfilament</a:t>
            </a:r>
          </a:p>
        </p:txBody>
      </p:sp>
      <p:sp>
        <p:nvSpPr>
          <p:cNvPr id="185347" name="Text Box 9"/>
          <p:cNvSpPr txBox="1">
            <a:spLocks noChangeArrowheads="1"/>
          </p:cNvSpPr>
          <p:nvPr/>
        </p:nvSpPr>
        <p:spPr bwMode="auto">
          <a:xfrm>
            <a:off x="1312863" y="3987800"/>
            <a:ext cx="109855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sz="1300" b="1"/>
              <a:t>Actin subunit</a:t>
            </a:r>
          </a:p>
        </p:txBody>
      </p:sp>
      <p:sp>
        <p:nvSpPr>
          <p:cNvPr id="185348" name="Text Box 10"/>
          <p:cNvSpPr txBox="1">
            <a:spLocks noChangeArrowheads="1"/>
          </p:cNvSpPr>
          <p:nvPr/>
        </p:nvSpPr>
        <p:spPr bwMode="auto">
          <a:xfrm>
            <a:off x="2513013" y="4546600"/>
            <a:ext cx="4095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sz="1200" b="1"/>
              <a:t>7 nm</a:t>
            </a:r>
          </a:p>
        </p:txBody>
      </p:sp>
      <p:sp>
        <p:nvSpPr>
          <p:cNvPr id="185349" name="Line 11"/>
          <p:cNvSpPr>
            <a:spLocks noChangeShapeType="1"/>
          </p:cNvSpPr>
          <p:nvPr/>
        </p:nvSpPr>
        <p:spPr bwMode="auto">
          <a:xfrm flipV="1">
            <a:off x="1749425" y="4162425"/>
            <a:ext cx="0" cy="3397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350" name="Text Box 12"/>
          <p:cNvSpPr txBox="1">
            <a:spLocks noChangeArrowheads="1"/>
          </p:cNvSpPr>
          <p:nvPr/>
        </p:nvSpPr>
        <p:spPr bwMode="auto">
          <a:xfrm>
            <a:off x="3713163" y="4889500"/>
            <a:ext cx="169862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sz="1300" b="1"/>
              <a:t>Intermediate filament</a:t>
            </a:r>
          </a:p>
        </p:txBody>
      </p:sp>
      <p:sp>
        <p:nvSpPr>
          <p:cNvPr id="185351" name="Text Box 13"/>
          <p:cNvSpPr txBox="1">
            <a:spLocks noChangeArrowheads="1"/>
          </p:cNvSpPr>
          <p:nvPr/>
        </p:nvSpPr>
        <p:spPr bwMode="auto">
          <a:xfrm>
            <a:off x="4113213" y="3990975"/>
            <a:ext cx="1368425"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sz="1300" b="1"/>
              <a:t>Fibrous subunits</a:t>
            </a:r>
          </a:p>
        </p:txBody>
      </p:sp>
      <p:sp>
        <p:nvSpPr>
          <p:cNvPr id="185352" name="Text Box 14"/>
          <p:cNvSpPr txBox="1">
            <a:spLocks noChangeArrowheads="1"/>
          </p:cNvSpPr>
          <p:nvPr/>
        </p:nvSpPr>
        <p:spPr bwMode="auto">
          <a:xfrm>
            <a:off x="5322888" y="4489450"/>
            <a:ext cx="498475"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sz="1200" b="1"/>
              <a:t>10 nm</a:t>
            </a:r>
          </a:p>
        </p:txBody>
      </p:sp>
      <p:sp>
        <p:nvSpPr>
          <p:cNvPr id="185353" name="Line 15"/>
          <p:cNvSpPr>
            <a:spLocks noChangeShapeType="1"/>
          </p:cNvSpPr>
          <p:nvPr/>
        </p:nvSpPr>
        <p:spPr bwMode="auto">
          <a:xfrm flipV="1">
            <a:off x="3692525" y="4086225"/>
            <a:ext cx="384175" cy="4667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354" name="Text Box 16"/>
          <p:cNvSpPr txBox="1">
            <a:spLocks noChangeArrowheads="1"/>
          </p:cNvSpPr>
          <p:nvPr/>
        </p:nvSpPr>
        <p:spPr bwMode="auto">
          <a:xfrm>
            <a:off x="7189788" y="5122863"/>
            <a:ext cx="952500"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sz="1300" b="1"/>
              <a:t>Microtubule</a:t>
            </a:r>
          </a:p>
        </p:txBody>
      </p:sp>
      <p:sp>
        <p:nvSpPr>
          <p:cNvPr id="185355" name="Text Box 17"/>
          <p:cNvSpPr txBox="1">
            <a:spLocks noChangeArrowheads="1"/>
          </p:cNvSpPr>
          <p:nvPr/>
        </p:nvSpPr>
        <p:spPr bwMode="auto">
          <a:xfrm>
            <a:off x="7567613" y="3976688"/>
            <a:ext cx="1368425"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sz="1300" b="1"/>
              <a:t>Tubulin subunit</a:t>
            </a:r>
          </a:p>
        </p:txBody>
      </p:sp>
      <p:sp>
        <p:nvSpPr>
          <p:cNvPr id="185356" name="Text Box 18"/>
          <p:cNvSpPr txBox="1">
            <a:spLocks noChangeArrowheads="1"/>
          </p:cNvSpPr>
          <p:nvPr/>
        </p:nvSpPr>
        <p:spPr bwMode="auto">
          <a:xfrm>
            <a:off x="8399463" y="4510088"/>
            <a:ext cx="498475"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sz="1200" b="1"/>
              <a:t>25 nm</a:t>
            </a:r>
          </a:p>
        </p:txBody>
      </p:sp>
      <p:sp>
        <p:nvSpPr>
          <p:cNvPr id="185357" name="Text Box 19"/>
          <p:cNvSpPr txBox="1">
            <a:spLocks noChangeArrowheads="1"/>
          </p:cNvSpPr>
          <p:nvPr/>
        </p:nvSpPr>
        <p:spPr bwMode="auto">
          <a:xfrm>
            <a:off x="4970463" y="1590675"/>
            <a:ext cx="6477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sz="1300" b="1">
                <a:solidFill>
                  <a:schemeClr val="bg1"/>
                </a:solidFill>
              </a:rPr>
              <a:t>Nucleus</a:t>
            </a:r>
          </a:p>
        </p:txBody>
      </p:sp>
      <p:sp>
        <p:nvSpPr>
          <p:cNvPr id="185358" name="Text Box 20"/>
          <p:cNvSpPr txBox="1">
            <a:spLocks noChangeArrowheads="1"/>
          </p:cNvSpPr>
          <p:nvPr/>
        </p:nvSpPr>
        <p:spPr bwMode="auto">
          <a:xfrm>
            <a:off x="6323013" y="2930525"/>
            <a:ext cx="6477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sz="1300" b="1">
                <a:solidFill>
                  <a:schemeClr val="bg1"/>
                </a:solidFill>
              </a:rPr>
              <a:t>Nucleus</a:t>
            </a:r>
          </a:p>
        </p:txBody>
      </p:sp>
      <p:sp>
        <p:nvSpPr>
          <p:cNvPr id="185359" name="Line 21"/>
          <p:cNvSpPr>
            <a:spLocks noChangeShapeType="1"/>
          </p:cNvSpPr>
          <p:nvPr/>
        </p:nvSpPr>
        <p:spPr bwMode="auto">
          <a:xfrm flipV="1">
            <a:off x="4918075" y="1774825"/>
            <a:ext cx="384175" cy="463550"/>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360" name="Line 22"/>
          <p:cNvSpPr>
            <a:spLocks noChangeShapeType="1"/>
          </p:cNvSpPr>
          <p:nvPr/>
        </p:nvSpPr>
        <p:spPr bwMode="auto">
          <a:xfrm>
            <a:off x="6997700" y="3025775"/>
            <a:ext cx="368300" cy="0"/>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361" name="Line 23"/>
          <p:cNvSpPr>
            <a:spLocks noChangeShapeType="1"/>
          </p:cNvSpPr>
          <p:nvPr/>
        </p:nvSpPr>
        <p:spPr bwMode="auto">
          <a:xfrm flipV="1">
            <a:off x="4914900" y="1778000"/>
            <a:ext cx="384175" cy="4635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362" name="Line 24"/>
          <p:cNvSpPr>
            <a:spLocks noChangeShapeType="1"/>
          </p:cNvSpPr>
          <p:nvPr/>
        </p:nvSpPr>
        <p:spPr bwMode="auto">
          <a:xfrm>
            <a:off x="6997700" y="3025775"/>
            <a:ext cx="3683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5489673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3"/>
          <p:cNvSpPr>
            <a:spLocks noGrp="1" noChangeArrowheads="1"/>
          </p:cNvSpPr>
          <p:nvPr>
            <p:ph type="title"/>
          </p:nvPr>
        </p:nvSpPr>
        <p:spPr>
          <a:xfrm>
            <a:off x="0" y="0"/>
            <a:ext cx="2997200" cy="1143000"/>
          </a:xfrm>
        </p:spPr>
        <p:txBody>
          <a:bodyPr/>
          <a:lstStyle/>
          <a:p>
            <a:r>
              <a:rPr lang="en-US">
                <a:latin typeface="Times New Roman" charset="0"/>
              </a:rPr>
              <a:t>Centrioles </a:t>
            </a:r>
          </a:p>
        </p:txBody>
      </p:sp>
      <p:pic>
        <p:nvPicPr>
          <p:cNvPr id="438276" name="Picture 4"/>
          <p:cNvPicPr>
            <a:picLocks noChangeAspect="1" noChangeArrowheads="1"/>
          </p:cNvPicPr>
          <p:nvPr/>
        </p:nvPicPr>
        <p:blipFill>
          <a:blip r:embed="rId3"/>
          <a:srcRect l="57600" b="11899"/>
          <a:stretch>
            <a:fillRect/>
          </a:stretch>
        </p:blipFill>
        <p:spPr bwMode="auto">
          <a:xfrm>
            <a:off x="5262563" y="171450"/>
            <a:ext cx="3716337" cy="3925888"/>
          </a:xfrm>
          <a:prstGeom prst="rect">
            <a:avLst/>
          </a:prstGeom>
          <a:noFill/>
          <a:ln w="9525">
            <a:noFill/>
            <a:miter lim="800000"/>
            <a:headEnd/>
            <a:tailEnd/>
          </a:ln>
          <a:effectLst>
            <a:outerShdw blurRad="50800" dist="38100" dir="2700000">
              <a:srgbClr val="000000">
                <a:alpha val="43000"/>
              </a:srgbClr>
            </a:outerShdw>
          </a:effectLst>
        </p:spPr>
      </p:pic>
      <p:sp>
        <p:nvSpPr>
          <p:cNvPr id="187395" name="Rectangle 5" descr="Rectangle: Click to edit Master text styles&#10;Second level&#10;Third level&#10;Fourth level&#10;Fifth level"/>
          <p:cNvSpPr>
            <a:spLocks noGrp="1" noChangeArrowheads="1"/>
          </p:cNvSpPr>
          <p:nvPr>
            <p:ph type="body" idx="1"/>
          </p:nvPr>
        </p:nvSpPr>
        <p:spPr>
          <a:xfrm>
            <a:off x="292100" y="1003300"/>
            <a:ext cx="7772400" cy="2039938"/>
          </a:xfrm>
        </p:spPr>
        <p:txBody>
          <a:bodyPr>
            <a:normAutofit lnSpcReduction="10000"/>
          </a:bodyPr>
          <a:lstStyle/>
          <a:p>
            <a:pPr>
              <a:lnSpc>
                <a:spcPct val="90000"/>
              </a:lnSpc>
              <a:buClrTx/>
            </a:pPr>
            <a:r>
              <a:rPr lang="en-US" sz="2600">
                <a:latin typeface="Tahoma" charset="0"/>
              </a:rPr>
              <a:t>Cell division</a:t>
            </a:r>
          </a:p>
          <a:p>
            <a:pPr lvl="1">
              <a:lnSpc>
                <a:spcPct val="90000"/>
              </a:lnSpc>
              <a:buClrTx/>
            </a:pPr>
            <a:r>
              <a:rPr lang="en-US">
                <a:latin typeface="Tahoma" charset="0"/>
                <a:ea typeface="Arial" charset="0"/>
                <a:cs typeface="Arial" charset="0"/>
              </a:rPr>
              <a:t>in animal cells, pair of </a:t>
            </a:r>
            <a:r>
              <a:rPr lang="en-US" u="sng">
                <a:solidFill>
                  <a:srgbClr val="CC0000"/>
                </a:solidFill>
                <a:latin typeface="Tahoma" charset="0"/>
                <a:ea typeface="Arial" charset="0"/>
                <a:cs typeface="Arial" charset="0"/>
              </a:rPr>
              <a:t>centrioles</a:t>
            </a:r>
            <a:r>
              <a:rPr lang="en-US">
                <a:latin typeface="Tahoma" charset="0"/>
                <a:ea typeface="Arial" charset="0"/>
                <a:cs typeface="Arial" charset="0"/>
              </a:rPr>
              <a:t> </a:t>
            </a:r>
            <a:br>
              <a:rPr lang="en-US">
                <a:latin typeface="Tahoma" charset="0"/>
                <a:ea typeface="Arial" charset="0"/>
                <a:cs typeface="Arial" charset="0"/>
              </a:rPr>
            </a:br>
            <a:r>
              <a:rPr lang="en-US">
                <a:latin typeface="Tahoma" charset="0"/>
                <a:ea typeface="Arial" charset="0"/>
                <a:cs typeface="Arial" charset="0"/>
              </a:rPr>
              <a:t>organize </a:t>
            </a:r>
            <a:r>
              <a:rPr lang="en-US" u="sng">
                <a:solidFill>
                  <a:srgbClr val="CC0000"/>
                </a:solidFill>
                <a:latin typeface="Tahoma" charset="0"/>
                <a:ea typeface="Arial" charset="0"/>
                <a:cs typeface="Arial" charset="0"/>
              </a:rPr>
              <a:t>microtubules</a:t>
            </a:r>
          </a:p>
          <a:p>
            <a:pPr lvl="2">
              <a:lnSpc>
                <a:spcPct val="90000"/>
              </a:lnSpc>
            </a:pPr>
            <a:r>
              <a:rPr lang="en-US" u="sng">
                <a:solidFill>
                  <a:srgbClr val="CC0000"/>
                </a:solidFill>
                <a:latin typeface="Tahoma" charset="0"/>
                <a:ea typeface="Arial" charset="0"/>
                <a:cs typeface="Arial" charset="0"/>
              </a:rPr>
              <a:t>spindle fibers</a:t>
            </a:r>
            <a:r>
              <a:rPr lang="en-US">
                <a:latin typeface="Tahoma" charset="0"/>
                <a:ea typeface="Arial" charset="0"/>
                <a:cs typeface="Arial" charset="0"/>
              </a:rPr>
              <a:t> </a:t>
            </a:r>
          </a:p>
          <a:p>
            <a:pPr lvl="1">
              <a:lnSpc>
                <a:spcPct val="90000"/>
              </a:lnSpc>
              <a:buClrTx/>
            </a:pPr>
            <a:r>
              <a:rPr lang="en-US">
                <a:latin typeface="Tahoma" charset="0"/>
                <a:ea typeface="Arial" charset="0"/>
                <a:cs typeface="Arial" charset="0"/>
              </a:rPr>
              <a:t>guide chromosomes in </a:t>
            </a:r>
            <a:r>
              <a:rPr lang="en-US" u="sng">
                <a:solidFill>
                  <a:srgbClr val="CC0000"/>
                </a:solidFill>
                <a:latin typeface="Tahoma" charset="0"/>
                <a:ea typeface="Arial" charset="0"/>
                <a:cs typeface="Arial" charset="0"/>
              </a:rPr>
              <a:t>mitosis</a:t>
            </a:r>
            <a:endParaRPr lang="en-US">
              <a:latin typeface="Tahoma" charset="0"/>
              <a:ea typeface="Arial" charset="0"/>
              <a:cs typeface="Arial" charset="0"/>
            </a:endParaRPr>
          </a:p>
        </p:txBody>
      </p:sp>
      <p:pic>
        <p:nvPicPr>
          <p:cNvPr id="438281" name="Picture 9"/>
          <p:cNvPicPr>
            <a:picLocks noChangeAspect="1" noChangeArrowheads="1"/>
          </p:cNvPicPr>
          <p:nvPr/>
        </p:nvPicPr>
        <p:blipFill>
          <a:blip r:embed="rId4"/>
          <a:srcRect l="57744" t="1843" r="9023" b="47919"/>
          <a:stretch>
            <a:fillRect/>
          </a:stretch>
        </p:blipFill>
        <p:spPr bwMode="auto">
          <a:xfrm>
            <a:off x="2085975" y="3495675"/>
            <a:ext cx="2576513" cy="2860675"/>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438280" name="Picture 8" descr="12-02-EukChromosomes"/>
          <p:cNvPicPr>
            <a:picLocks noChangeAspect="1" noChangeArrowheads="1"/>
          </p:cNvPicPr>
          <p:nvPr/>
        </p:nvPicPr>
        <p:blipFill>
          <a:blip r:embed="rId5"/>
          <a:srcRect l="22501" t="12675" r="22501" b="22816"/>
          <a:stretch>
            <a:fillRect/>
          </a:stretch>
        </p:blipFill>
        <p:spPr bwMode="auto">
          <a:xfrm>
            <a:off x="5514975" y="4346575"/>
            <a:ext cx="2786063" cy="2319338"/>
          </a:xfrm>
          <a:prstGeom prst="rect">
            <a:avLst/>
          </a:prstGeom>
          <a:noFill/>
          <a:ln w="9525">
            <a:noFill/>
            <a:miter lim="800000"/>
            <a:headEnd/>
            <a:tailEnd/>
          </a:ln>
          <a:effectLst>
            <a:outerShdw blurRad="63500" dist="38099" dir="2700000" algn="ctr" rotWithShape="0">
              <a:srgbClr val="000000">
                <a:alpha val="74998"/>
              </a:srgbClr>
            </a:outerShdw>
          </a:effectLst>
        </p:spPr>
      </p:pic>
    </p:spTree>
    <p:extLst>
      <p:ext uri="{BB962C8B-B14F-4D97-AF65-F5344CB8AC3E}">
        <p14:creationId xmlns:p14="http://schemas.microsoft.com/office/powerpoint/2010/main" val="303483283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498600" y="723900"/>
            <a:ext cx="5295900" cy="58674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9442" name="Rectangle 2"/>
          <p:cNvSpPr>
            <a:spLocks noGrp="1" noChangeArrowheads="1"/>
          </p:cNvSpPr>
          <p:nvPr>
            <p:ph type="title"/>
          </p:nvPr>
        </p:nvSpPr>
        <p:spPr>
          <a:xfrm>
            <a:off x="0" y="0"/>
            <a:ext cx="6934200" cy="635000"/>
          </a:xfrm>
        </p:spPr>
        <p:txBody>
          <a:bodyPr/>
          <a:lstStyle/>
          <a:p>
            <a:pPr eaLnBrk="1" hangingPunct="1"/>
            <a:r>
              <a:rPr lang="en-US" sz="3200">
                <a:latin typeface="Times New Roman" charset="0"/>
                <a:cs typeface="ＭＳ Ｐゴシック" charset="0"/>
              </a:rPr>
              <a:t>Motor proteins and the cytoskeleton</a:t>
            </a:r>
          </a:p>
        </p:txBody>
      </p:sp>
      <p:pic>
        <p:nvPicPr>
          <p:cNvPr id="18944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2263" y="752475"/>
            <a:ext cx="5100637"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444" name="Text Box 6"/>
          <p:cNvSpPr txBox="1">
            <a:spLocks noChangeArrowheads="1"/>
          </p:cNvSpPr>
          <p:nvPr/>
        </p:nvSpPr>
        <p:spPr bwMode="auto">
          <a:xfrm>
            <a:off x="3708400" y="977900"/>
            <a:ext cx="673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ctr"/>
            <a:r>
              <a:rPr kumimoji="1" lang="en-US" sz="1200"/>
              <a:t>Vesicle</a:t>
            </a:r>
          </a:p>
        </p:txBody>
      </p:sp>
      <p:grpSp>
        <p:nvGrpSpPr>
          <p:cNvPr id="189445" name="Group 23"/>
          <p:cNvGrpSpPr>
            <a:grpSpLocks/>
          </p:cNvGrpSpPr>
          <p:nvPr/>
        </p:nvGrpSpPr>
        <p:grpSpPr bwMode="auto">
          <a:xfrm>
            <a:off x="1409700" y="1092200"/>
            <a:ext cx="5410200" cy="5407025"/>
            <a:chOff x="888" y="688"/>
            <a:chExt cx="3408" cy="3406"/>
          </a:xfrm>
        </p:grpSpPr>
        <p:sp>
          <p:nvSpPr>
            <p:cNvPr id="189446" name="Text Box 7"/>
            <p:cNvSpPr txBox="1">
              <a:spLocks noChangeArrowheads="1"/>
            </p:cNvSpPr>
            <p:nvPr/>
          </p:nvSpPr>
          <p:spPr bwMode="auto">
            <a:xfrm>
              <a:off x="1553" y="688"/>
              <a:ext cx="30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ctr"/>
              <a:r>
                <a:rPr kumimoji="1" lang="en-US" sz="1200"/>
                <a:t>ATP</a:t>
              </a:r>
            </a:p>
          </p:txBody>
        </p:sp>
        <p:sp>
          <p:nvSpPr>
            <p:cNvPr id="189447" name="Text Box 8"/>
            <p:cNvSpPr txBox="1">
              <a:spLocks noChangeArrowheads="1"/>
            </p:cNvSpPr>
            <p:nvPr/>
          </p:nvSpPr>
          <p:spPr bwMode="auto">
            <a:xfrm>
              <a:off x="2803" y="816"/>
              <a:ext cx="6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r>
                <a:rPr kumimoji="1" lang="en-US" sz="1200"/>
                <a:t>Receptor for</a:t>
              </a:r>
            </a:p>
            <a:p>
              <a:r>
                <a:rPr kumimoji="1" lang="en-US" sz="1200"/>
                <a:t>motor protein</a:t>
              </a:r>
            </a:p>
          </p:txBody>
        </p:sp>
        <p:sp>
          <p:nvSpPr>
            <p:cNvPr id="189448" name="Text Box 9"/>
            <p:cNvSpPr txBox="1">
              <a:spLocks noChangeArrowheads="1"/>
            </p:cNvSpPr>
            <p:nvPr/>
          </p:nvSpPr>
          <p:spPr bwMode="auto">
            <a:xfrm>
              <a:off x="1640" y="1413"/>
              <a:ext cx="76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r>
                <a:rPr kumimoji="1" lang="en-US" sz="1200"/>
                <a:t>Motor protein</a:t>
              </a:r>
            </a:p>
            <a:p>
              <a:r>
                <a:rPr kumimoji="1" lang="en-US" sz="1200"/>
                <a:t>(ATP powered)</a:t>
              </a:r>
            </a:p>
          </p:txBody>
        </p:sp>
        <p:sp>
          <p:nvSpPr>
            <p:cNvPr id="189449" name="Text Box 10"/>
            <p:cNvSpPr txBox="1">
              <a:spLocks noChangeArrowheads="1"/>
            </p:cNvSpPr>
            <p:nvPr/>
          </p:nvSpPr>
          <p:spPr bwMode="auto">
            <a:xfrm>
              <a:off x="2691" y="1413"/>
              <a:ext cx="7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r>
                <a:rPr kumimoji="1" lang="en-US" sz="1200"/>
                <a:t>Microtubule</a:t>
              </a:r>
            </a:p>
            <a:p>
              <a:r>
                <a:rPr kumimoji="1" lang="en-US" sz="1200"/>
                <a:t>of cytoskeleton</a:t>
              </a:r>
            </a:p>
          </p:txBody>
        </p:sp>
        <p:sp>
          <p:nvSpPr>
            <p:cNvPr id="189450" name="Text Box 11"/>
            <p:cNvSpPr txBox="1">
              <a:spLocks noChangeArrowheads="1"/>
            </p:cNvSpPr>
            <p:nvPr/>
          </p:nvSpPr>
          <p:spPr bwMode="auto">
            <a:xfrm>
              <a:off x="968" y="1696"/>
              <a:ext cx="302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r>
                <a:rPr kumimoji="1" lang="en-US" sz="1200" b="1"/>
                <a:t>(a)</a:t>
              </a:r>
              <a:r>
                <a:rPr kumimoji="1" lang="en-US" sz="1200"/>
                <a:t>  Motor proteins that attach to receptors on organelles can </a:t>
              </a:r>
              <a:r>
                <a:rPr kumimoji="1" lang="ja-JP" altLang="en-US" sz="1200"/>
                <a:t>“</a:t>
              </a:r>
              <a:r>
                <a:rPr kumimoji="1" lang="en-US" altLang="ja-JP" sz="1200"/>
                <a:t>walk</a:t>
              </a:r>
              <a:r>
                <a:rPr kumimoji="1" lang="ja-JP" altLang="en-US" sz="1200"/>
                <a:t>”</a:t>
              </a:r>
              <a:endParaRPr kumimoji="1" lang="en-US" altLang="ja-JP" sz="1200"/>
            </a:p>
            <a:p>
              <a:r>
                <a:rPr kumimoji="1" lang="en-US" sz="1200"/>
                <a:t>the organelles along microtubules or, in some cases, microfilaments.</a:t>
              </a:r>
            </a:p>
          </p:txBody>
        </p:sp>
        <p:sp>
          <p:nvSpPr>
            <p:cNvPr id="189451" name="Text Box 12"/>
            <p:cNvSpPr txBox="1">
              <a:spLocks noChangeArrowheads="1"/>
            </p:cNvSpPr>
            <p:nvPr/>
          </p:nvSpPr>
          <p:spPr bwMode="auto">
            <a:xfrm>
              <a:off x="1172" y="1968"/>
              <a:ext cx="61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ctr"/>
              <a:r>
                <a:rPr kumimoji="1" lang="en-US" sz="1200"/>
                <a:t>Microtubule</a:t>
              </a:r>
            </a:p>
          </p:txBody>
        </p:sp>
        <p:sp>
          <p:nvSpPr>
            <p:cNvPr id="189452" name="Text Box 13"/>
            <p:cNvSpPr txBox="1">
              <a:spLocks noChangeArrowheads="1"/>
            </p:cNvSpPr>
            <p:nvPr/>
          </p:nvSpPr>
          <p:spPr bwMode="auto">
            <a:xfrm>
              <a:off x="1961" y="1953"/>
              <a:ext cx="4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ctr"/>
              <a:r>
                <a:rPr kumimoji="1" lang="en-US" sz="1200"/>
                <a:t>Vesicles</a:t>
              </a:r>
            </a:p>
          </p:txBody>
        </p:sp>
        <p:sp>
          <p:nvSpPr>
            <p:cNvPr id="189453" name="Text Box 14"/>
            <p:cNvSpPr txBox="1">
              <a:spLocks noChangeArrowheads="1"/>
            </p:cNvSpPr>
            <p:nvPr/>
          </p:nvSpPr>
          <p:spPr bwMode="auto">
            <a:xfrm>
              <a:off x="3812" y="1977"/>
              <a:ext cx="4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ctr"/>
              <a:r>
                <a:rPr kumimoji="1" lang="en-US" sz="1200"/>
                <a:t>0.25 µm</a:t>
              </a:r>
            </a:p>
          </p:txBody>
        </p:sp>
        <p:sp>
          <p:nvSpPr>
            <p:cNvPr id="189454" name="Text Box 15"/>
            <p:cNvSpPr txBox="1">
              <a:spLocks noChangeArrowheads="1"/>
            </p:cNvSpPr>
            <p:nvPr/>
          </p:nvSpPr>
          <p:spPr bwMode="auto">
            <a:xfrm>
              <a:off x="888" y="3576"/>
              <a:ext cx="340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r>
                <a:rPr kumimoji="1" lang="en-US" sz="1200" b="1"/>
                <a:t>(b)</a:t>
              </a:r>
              <a:r>
                <a:rPr kumimoji="1" lang="en-US" sz="1200"/>
                <a:t>  Vesicles containing neurotransmitters migrate to the tips of nerve cell </a:t>
              </a:r>
            </a:p>
            <a:p>
              <a:r>
                <a:rPr kumimoji="1" lang="en-US" sz="1200"/>
                <a:t>       axons via the mechanism in (a). In this SEM of a squid giant axon, two </a:t>
              </a:r>
              <a:br>
                <a:rPr kumimoji="1" lang="en-US" sz="1200"/>
              </a:br>
              <a:r>
                <a:rPr kumimoji="1" lang="en-US" sz="1200"/>
                <a:t>       vesicles can be seen moving along a microtubule. (A separate part of the </a:t>
              </a:r>
              <a:br>
                <a:rPr kumimoji="1" lang="en-US" sz="1200"/>
              </a:br>
              <a:r>
                <a:rPr kumimoji="1" lang="en-US" sz="1200"/>
                <a:t>       experiment provided the evidence that they were in fact moving.)</a:t>
              </a:r>
            </a:p>
          </p:txBody>
        </p:sp>
        <p:sp>
          <p:nvSpPr>
            <p:cNvPr id="189455" name="Line 16"/>
            <p:cNvSpPr>
              <a:spLocks noChangeShapeType="1"/>
            </p:cNvSpPr>
            <p:nvPr/>
          </p:nvSpPr>
          <p:spPr bwMode="auto">
            <a:xfrm>
              <a:off x="1480" y="2112"/>
              <a:ext cx="8" cy="10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89456" name="Line 17"/>
            <p:cNvSpPr>
              <a:spLocks noChangeShapeType="1"/>
            </p:cNvSpPr>
            <p:nvPr/>
          </p:nvSpPr>
          <p:spPr bwMode="auto">
            <a:xfrm flipH="1">
              <a:off x="2059" y="2108"/>
              <a:ext cx="144" cy="6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89457" name="Line 18"/>
            <p:cNvSpPr>
              <a:spLocks noChangeShapeType="1"/>
            </p:cNvSpPr>
            <p:nvPr/>
          </p:nvSpPr>
          <p:spPr bwMode="auto">
            <a:xfrm>
              <a:off x="2208" y="2096"/>
              <a:ext cx="336" cy="62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89458" name="Line 19"/>
            <p:cNvSpPr>
              <a:spLocks noChangeShapeType="1"/>
            </p:cNvSpPr>
            <p:nvPr/>
          </p:nvSpPr>
          <p:spPr bwMode="auto">
            <a:xfrm flipH="1">
              <a:off x="2160" y="1184"/>
              <a:ext cx="24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89459" name="Line 20"/>
            <p:cNvSpPr>
              <a:spLocks noChangeShapeType="1"/>
            </p:cNvSpPr>
            <p:nvPr/>
          </p:nvSpPr>
          <p:spPr bwMode="auto">
            <a:xfrm>
              <a:off x="3024" y="1280"/>
              <a:ext cx="0" cy="14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89460" name="Line 21"/>
            <p:cNvSpPr>
              <a:spLocks noChangeShapeType="1"/>
            </p:cNvSpPr>
            <p:nvPr/>
          </p:nvSpPr>
          <p:spPr bwMode="auto">
            <a:xfrm>
              <a:off x="2544" y="896"/>
              <a:ext cx="28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spTree>
    <p:extLst>
      <p:ext uri="{BB962C8B-B14F-4D97-AF65-F5344CB8AC3E}">
        <p14:creationId xmlns:p14="http://schemas.microsoft.com/office/powerpoint/2010/main" val="169927770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2"/>
          <p:cNvSpPr>
            <a:spLocks noGrp="1" noChangeArrowheads="1"/>
          </p:cNvSpPr>
          <p:nvPr>
            <p:ph type="title"/>
          </p:nvPr>
        </p:nvSpPr>
        <p:spPr>
          <a:xfrm>
            <a:off x="457200" y="274638"/>
            <a:ext cx="8229600" cy="487362"/>
          </a:xfrm>
        </p:spPr>
        <p:txBody>
          <a:bodyPr>
            <a:normAutofit fontScale="90000"/>
          </a:bodyPr>
          <a:lstStyle/>
          <a:p>
            <a:pPr eaLnBrk="1" hangingPunct="1"/>
            <a:r>
              <a:rPr lang="en-US">
                <a:latin typeface="Times New Roman" charset="0"/>
                <a:cs typeface="ＭＳ Ｐゴシック" charset="0"/>
              </a:rPr>
              <a:t>Cillia and Flagella</a:t>
            </a:r>
          </a:p>
        </p:txBody>
      </p:sp>
      <p:grpSp>
        <p:nvGrpSpPr>
          <p:cNvPr id="191490" name="Group 14"/>
          <p:cNvGrpSpPr>
            <a:grpSpLocks/>
          </p:cNvGrpSpPr>
          <p:nvPr/>
        </p:nvGrpSpPr>
        <p:grpSpPr bwMode="auto">
          <a:xfrm>
            <a:off x="114300" y="712788"/>
            <a:ext cx="8743950" cy="5810250"/>
            <a:chOff x="40" y="425"/>
            <a:chExt cx="5508" cy="3660"/>
          </a:xfrm>
        </p:grpSpPr>
        <p:pic>
          <p:nvPicPr>
            <p:cNvPr id="136196" name="Picture 5"/>
            <p:cNvPicPr>
              <a:picLocks noChangeAspect="1" noChangeArrowheads="1"/>
            </p:cNvPicPr>
            <p:nvPr/>
          </p:nvPicPr>
          <p:blipFill>
            <a:blip r:embed="rId3"/>
            <a:srcRect/>
            <a:stretch>
              <a:fillRect/>
            </a:stretch>
          </p:blipFill>
          <p:spPr bwMode="auto">
            <a:xfrm>
              <a:off x="1680" y="480"/>
              <a:ext cx="3830" cy="3470"/>
            </a:xfrm>
            <a:prstGeom prst="rect">
              <a:avLst/>
            </a:prstGeom>
            <a:noFill/>
            <a:ln w="9525">
              <a:noFill/>
              <a:miter lim="800000"/>
              <a:headEnd/>
              <a:tailEnd/>
            </a:ln>
            <a:effectLst>
              <a:outerShdw blurRad="50800" dist="38100" dir="2700000">
                <a:srgbClr val="000000">
                  <a:alpha val="43000"/>
                </a:srgbClr>
              </a:outerShdw>
            </a:effectLst>
          </p:spPr>
        </p:pic>
        <p:sp>
          <p:nvSpPr>
            <p:cNvPr id="191492" name="Text Box 6"/>
            <p:cNvSpPr txBox="1">
              <a:spLocks noChangeArrowheads="1"/>
            </p:cNvSpPr>
            <p:nvPr/>
          </p:nvSpPr>
          <p:spPr bwMode="auto">
            <a:xfrm>
              <a:off x="48" y="425"/>
              <a:ext cx="1671"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r>
                <a:rPr kumimoji="1" lang="en-US" sz="1200" b="1"/>
                <a:t>(a) Motion of flagella.</a:t>
              </a:r>
              <a:r>
                <a:rPr kumimoji="1" lang="en-US" sz="1200"/>
                <a:t> A flagellum</a:t>
              </a:r>
            </a:p>
            <a:p>
              <a:r>
                <a:rPr kumimoji="1" lang="en-US" sz="1200"/>
                <a:t>      usually undulates, its snakelike</a:t>
              </a:r>
            </a:p>
            <a:p>
              <a:r>
                <a:rPr kumimoji="1" lang="en-US" sz="1200"/>
                <a:t>      motion driving a cell in the same</a:t>
              </a:r>
            </a:p>
            <a:p>
              <a:r>
                <a:rPr kumimoji="1" lang="en-US" sz="1200"/>
                <a:t>      direction as the axis of the</a:t>
              </a:r>
            </a:p>
            <a:p>
              <a:r>
                <a:rPr kumimoji="1" lang="en-US" sz="1200"/>
                <a:t>      flagellum. Propulsion of a human</a:t>
              </a:r>
            </a:p>
            <a:p>
              <a:r>
                <a:rPr kumimoji="1" lang="en-US" sz="1200"/>
                <a:t>      sperm cell is an example of </a:t>
              </a:r>
            </a:p>
            <a:p>
              <a:r>
                <a:rPr kumimoji="1" lang="en-US" sz="1200"/>
                <a:t>      flagellate locomotion (LM). </a:t>
              </a:r>
            </a:p>
          </p:txBody>
        </p:sp>
        <p:sp>
          <p:nvSpPr>
            <p:cNvPr id="191493" name="Text Box 7"/>
            <p:cNvSpPr txBox="1">
              <a:spLocks noChangeArrowheads="1"/>
            </p:cNvSpPr>
            <p:nvPr/>
          </p:nvSpPr>
          <p:spPr bwMode="auto">
            <a:xfrm>
              <a:off x="40" y="2286"/>
              <a:ext cx="1728"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r>
                <a:rPr kumimoji="1" lang="en-US" sz="1200" b="1"/>
                <a:t>(b) Motion of cilia.</a:t>
              </a:r>
              <a:r>
                <a:rPr kumimoji="1" lang="en-US" sz="1200"/>
                <a:t> Cilia have a back-</a:t>
              </a:r>
            </a:p>
            <a:p>
              <a:r>
                <a:rPr kumimoji="1" lang="en-US" sz="1200"/>
                <a:t>      and-forth motion that moves the </a:t>
              </a:r>
            </a:p>
            <a:p>
              <a:r>
                <a:rPr kumimoji="1" lang="en-US" sz="1200"/>
                <a:t>      cell in a direction perpendicular </a:t>
              </a:r>
            </a:p>
            <a:p>
              <a:r>
                <a:rPr kumimoji="1" lang="en-US" sz="1200"/>
                <a:t>      to the axis of the cilium. A dense </a:t>
              </a:r>
            </a:p>
            <a:p>
              <a:r>
                <a:rPr kumimoji="1" lang="en-US" sz="1200"/>
                <a:t>      nap of cilia, beating at a rate of </a:t>
              </a:r>
            </a:p>
            <a:p>
              <a:r>
                <a:rPr kumimoji="1" lang="en-US" sz="1200"/>
                <a:t>      about 40 to 60 strokes a second, </a:t>
              </a:r>
            </a:p>
            <a:p>
              <a:r>
                <a:rPr kumimoji="1" lang="en-US" sz="1200"/>
                <a:t>      covers this </a:t>
              </a:r>
              <a:r>
                <a:rPr kumimoji="1" lang="en-US" sz="1200" i="1"/>
                <a:t>colpidium,</a:t>
              </a:r>
              <a:r>
                <a:rPr kumimoji="1" lang="en-US" sz="1200"/>
                <a:t> a</a:t>
              </a:r>
            </a:p>
            <a:p>
              <a:r>
                <a:rPr kumimoji="1" lang="en-US" sz="1200"/>
                <a:t>      freshwater  protozoan (SEM).</a:t>
              </a:r>
            </a:p>
          </p:txBody>
        </p:sp>
        <p:sp>
          <p:nvSpPr>
            <p:cNvPr id="191494" name="Text Box 8"/>
            <p:cNvSpPr txBox="1">
              <a:spLocks noChangeArrowheads="1"/>
            </p:cNvSpPr>
            <p:nvPr/>
          </p:nvSpPr>
          <p:spPr bwMode="auto">
            <a:xfrm>
              <a:off x="2100" y="531"/>
              <a:ext cx="105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ctr"/>
              <a:r>
                <a:rPr kumimoji="1" lang="en-US" sz="1200"/>
                <a:t>Direction of swimming</a:t>
              </a:r>
            </a:p>
          </p:txBody>
        </p:sp>
        <p:sp>
          <p:nvSpPr>
            <p:cNvPr id="191495" name="Text Box 9"/>
            <p:cNvSpPr txBox="1">
              <a:spLocks noChangeArrowheads="1"/>
            </p:cNvSpPr>
            <p:nvPr/>
          </p:nvSpPr>
          <p:spPr bwMode="auto">
            <a:xfrm>
              <a:off x="1757" y="2387"/>
              <a:ext cx="156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ctr"/>
              <a:r>
                <a:rPr kumimoji="1" lang="en-US" sz="1200"/>
                <a:t>Direction of organism</a:t>
              </a:r>
              <a:r>
                <a:rPr kumimoji="1" lang="ja-JP" altLang="en-US" sz="1200"/>
                <a:t>’</a:t>
              </a:r>
              <a:r>
                <a:rPr kumimoji="1" lang="en-US" altLang="ja-JP" sz="1200"/>
                <a:t>s movement</a:t>
              </a:r>
              <a:endParaRPr kumimoji="1" lang="en-US" sz="1200"/>
            </a:p>
          </p:txBody>
        </p:sp>
        <p:sp>
          <p:nvSpPr>
            <p:cNvPr id="191496" name="Text Box 10"/>
            <p:cNvSpPr txBox="1">
              <a:spLocks noChangeArrowheads="1"/>
            </p:cNvSpPr>
            <p:nvPr/>
          </p:nvSpPr>
          <p:spPr bwMode="auto">
            <a:xfrm>
              <a:off x="1930" y="2808"/>
              <a:ext cx="65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r>
                <a:rPr kumimoji="1" lang="en-US" sz="1200"/>
                <a:t>Direction of</a:t>
              </a:r>
            </a:p>
            <a:p>
              <a:r>
                <a:rPr kumimoji="1" lang="en-US" sz="1200"/>
                <a:t>active stroke</a:t>
              </a:r>
            </a:p>
          </p:txBody>
        </p:sp>
        <p:sp>
          <p:nvSpPr>
            <p:cNvPr id="191497" name="Text Box 11"/>
            <p:cNvSpPr txBox="1">
              <a:spLocks noChangeArrowheads="1"/>
            </p:cNvSpPr>
            <p:nvPr/>
          </p:nvSpPr>
          <p:spPr bwMode="auto">
            <a:xfrm>
              <a:off x="2637" y="2816"/>
              <a:ext cx="77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r>
                <a:rPr kumimoji="1" lang="en-US" sz="1200"/>
                <a:t>Direction of</a:t>
              </a:r>
            </a:p>
            <a:p>
              <a:r>
                <a:rPr kumimoji="1" lang="en-US" sz="1200"/>
                <a:t>recovery stroke</a:t>
              </a:r>
            </a:p>
          </p:txBody>
        </p:sp>
        <p:sp>
          <p:nvSpPr>
            <p:cNvPr id="191498" name="Text Box 12"/>
            <p:cNvSpPr txBox="1">
              <a:spLocks noChangeArrowheads="1"/>
            </p:cNvSpPr>
            <p:nvPr/>
          </p:nvSpPr>
          <p:spPr bwMode="auto">
            <a:xfrm>
              <a:off x="5164" y="3912"/>
              <a:ext cx="38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ctr"/>
              <a:r>
                <a:rPr kumimoji="1" lang="en-US" sz="1200"/>
                <a:t>15 µm</a:t>
              </a:r>
            </a:p>
          </p:txBody>
        </p:sp>
        <p:sp>
          <p:nvSpPr>
            <p:cNvPr id="191499" name="Text Box 13"/>
            <p:cNvSpPr txBox="1">
              <a:spLocks noChangeArrowheads="1"/>
            </p:cNvSpPr>
            <p:nvPr/>
          </p:nvSpPr>
          <p:spPr bwMode="auto">
            <a:xfrm>
              <a:off x="5162" y="2040"/>
              <a:ext cx="33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ctr"/>
              <a:r>
                <a:rPr kumimoji="1" lang="en-US" sz="1200"/>
                <a:t>1 µm</a:t>
              </a:r>
            </a:p>
          </p:txBody>
        </p:sp>
      </p:grpSp>
    </p:spTree>
    <p:extLst>
      <p:ext uri="{BB962C8B-B14F-4D97-AF65-F5344CB8AC3E}">
        <p14:creationId xmlns:p14="http://schemas.microsoft.com/office/powerpoint/2010/main" val="188272154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3537" name="Group 71"/>
          <p:cNvGrpSpPr>
            <a:grpSpLocks/>
          </p:cNvGrpSpPr>
          <p:nvPr/>
        </p:nvGrpSpPr>
        <p:grpSpPr bwMode="auto">
          <a:xfrm>
            <a:off x="52388" y="1066800"/>
            <a:ext cx="8709025" cy="5473700"/>
            <a:chOff x="33" y="672"/>
            <a:chExt cx="5486" cy="3448"/>
          </a:xfrm>
        </p:grpSpPr>
        <p:pic>
          <p:nvPicPr>
            <p:cNvPr id="19354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 y="672"/>
              <a:ext cx="4958" cy="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541" name="Text Box 9"/>
            <p:cNvSpPr txBox="1">
              <a:spLocks noChangeArrowheads="1"/>
            </p:cNvSpPr>
            <p:nvPr/>
          </p:nvSpPr>
          <p:spPr bwMode="auto">
            <a:xfrm>
              <a:off x="3625" y="747"/>
              <a:ext cx="87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r>
                <a:rPr kumimoji="1" lang="en-US" sz="1200"/>
                <a:t>Outer microtubule</a:t>
              </a:r>
            </a:p>
            <a:p>
              <a:r>
                <a:rPr kumimoji="1" lang="en-US" sz="1200"/>
                <a:t>doublet</a:t>
              </a:r>
            </a:p>
          </p:txBody>
        </p:sp>
        <p:sp>
          <p:nvSpPr>
            <p:cNvPr id="193542" name="Line 34"/>
            <p:cNvSpPr>
              <a:spLocks noChangeShapeType="1"/>
            </p:cNvSpPr>
            <p:nvPr/>
          </p:nvSpPr>
          <p:spPr bwMode="auto">
            <a:xfrm flipV="1">
              <a:off x="3047" y="1124"/>
              <a:ext cx="576" cy="2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93543" name="Line 36"/>
            <p:cNvSpPr>
              <a:spLocks noChangeShapeType="1"/>
            </p:cNvSpPr>
            <p:nvPr/>
          </p:nvSpPr>
          <p:spPr bwMode="auto">
            <a:xfrm flipH="1">
              <a:off x="3029" y="1104"/>
              <a:ext cx="624" cy="38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93544" name="Text Box 6"/>
            <p:cNvSpPr txBox="1">
              <a:spLocks noChangeArrowheads="1"/>
            </p:cNvSpPr>
            <p:nvPr/>
          </p:nvSpPr>
          <p:spPr bwMode="auto">
            <a:xfrm>
              <a:off x="33" y="2889"/>
              <a:ext cx="236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r>
                <a:rPr kumimoji="1" lang="en-US" sz="1200" b="1"/>
                <a:t>(a)</a:t>
              </a:r>
              <a:r>
                <a:rPr kumimoji="1" lang="en-US" sz="1200"/>
                <a:t> A longitudinal section of a cilium shows micro-</a:t>
              </a:r>
            </a:p>
            <a:p>
              <a:r>
                <a:rPr kumimoji="1" lang="en-US" sz="1200"/>
                <a:t>     tubules running the length of the structure (TEM). </a:t>
              </a:r>
            </a:p>
          </p:txBody>
        </p:sp>
        <p:sp>
          <p:nvSpPr>
            <p:cNvPr id="193545" name="Text Box 7"/>
            <p:cNvSpPr txBox="1">
              <a:spLocks noChangeArrowheads="1"/>
            </p:cNvSpPr>
            <p:nvPr/>
          </p:nvSpPr>
          <p:spPr bwMode="auto">
            <a:xfrm>
              <a:off x="49" y="3216"/>
              <a:ext cx="2268"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r>
                <a:rPr kumimoji="1" lang="en-US" sz="1200" b="1"/>
                <a:t>(c)</a:t>
              </a:r>
              <a:r>
                <a:rPr kumimoji="1" lang="en-US" sz="1200"/>
                <a:t> Basal body: The nine outer doublets of a </a:t>
              </a:r>
            </a:p>
            <a:p>
              <a:r>
                <a:rPr kumimoji="1" lang="en-US" sz="1200"/>
                <a:t>      cilium or  flagellum extend into the basal body, </a:t>
              </a:r>
            </a:p>
            <a:p>
              <a:r>
                <a:rPr kumimoji="1" lang="en-US" sz="1200"/>
                <a:t>      where  each doublet joins another microtubule</a:t>
              </a:r>
            </a:p>
            <a:p>
              <a:r>
                <a:rPr kumimoji="1" lang="en-US" sz="1200"/>
                <a:t>      to form a ring of nine triplets. Each triplet is</a:t>
              </a:r>
            </a:p>
            <a:p>
              <a:r>
                <a:rPr kumimoji="1" lang="en-US" sz="1200"/>
                <a:t>      connected  to the next by non-tubulin proteins</a:t>
              </a:r>
            </a:p>
            <a:p>
              <a:r>
                <a:rPr kumimoji="1" lang="en-US" sz="1200"/>
                <a:t>      (blue). The  two central microtubules terminate</a:t>
              </a:r>
            </a:p>
            <a:p>
              <a:r>
                <a:rPr kumimoji="1" lang="en-US" sz="1200"/>
                <a:t>      above the  basal body (TEM).</a:t>
              </a:r>
            </a:p>
          </p:txBody>
        </p:sp>
        <p:sp>
          <p:nvSpPr>
            <p:cNvPr id="193546" name="Text Box 8"/>
            <p:cNvSpPr txBox="1">
              <a:spLocks noChangeArrowheads="1"/>
            </p:cNvSpPr>
            <p:nvPr/>
          </p:nvSpPr>
          <p:spPr bwMode="auto">
            <a:xfrm>
              <a:off x="2158" y="2152"/>
              <a:ext cx="2547"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r>
                <a:rPr kumimoji="1" lang="en-US" sz="1200" b="1"/>
                <a:t>(b) </a:t>
              </a:r>
              <a:r>
                <a:rPr kumimoji="1" lang="en-US" sz="1200"/>
                <a:t>A cross section through the cilium shows the </a:t>
              </a:r>
              <a:r>
                <a:rPr kumimoji="1" lang="ja-JP" altLang="en-US" sz="1200"/>
                <a:t>”</a:t>
              </a:r>
              <a:r>
                <a:rPr kumimoji="1" lang="en-US" altLang="ja-JP" sz="1200"/>
                <a:t>9 + 2</a:t>
              </a:r>
              <a:r>
                <a:rPr kumimoji="1" lang="ja-JP" altLang="en-US" sz="1200"/>
                <a:t>“</a:t>
              </a:r>
              <a:endParaRPr kumimoji="1" lang="en-US" altLang="ja-JP" sz="1200"/>
            </a:p>
            <a:p>
              <a:r>
                <a:rPr kumimoji="1" lang="en-US" sz="1200"/>
                <a:t>      arrangement of microtubules (TEM). The outer micro-</a:t>
              </a:r>
            </a:p>
            <a:p>
              <a:r>
                <a:rPr kumimoji="1" lang="en-US" sz="1200"/>
                <a:t>      tubule doublets and the two central microtubules are</a:t>
              </a:r>
            </a:p>
            <a:p>
              <a:r>
                <a:rPr kumimoji="1" lang="en-US" sz="1200"/>
                <a:t>      held together by cross-linking proteins (purple in art), </a:t>
              </a:r>
            </a:p>
            <a:p>
              <a:r>
                <a:rPr kumimoji="1" lang="en-US" sz="1200"/>
                <a:t>      including the radial  spokes. The doublets also have</a:t>
              </a:r>
            </a:p>
            <a:p>
              <a:r>
                <a:rPr kumimoji="1" lang="en-US" sz="1200"/>
                <a:t>      attached motor proteins,  the dynein arms (red in art).</a:t>
              </a:r>
            </a:p>
          </p:txBody>
        </p:sp>
        <p:sp>
          <p:nvSpPr>
            <p:cNvPr id="193547" name="Text Box 10"/>
            <p:cNvSpPr txBox="1">
              <a:spLocks noChangeArrowheads="1"/>
            </p:cNvSpPr>
            <p:nvPr/>
          </p:nvSpPr>
          <p:spPr bwMode="auto">
            <a:xfrm>
              <a:off x="3645" y="1000"/>
              <a:ext cx="65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ctr"/>
              <a:r>
                <a:rPr kumimoji="1" lang="en-US" sz="1200"/>
                <a:t>Dynein arms</a:t>
              </a:r>
            </a:p>
          </p:txBody>
        </p:sp>
        <p:sp>
          <p:nvSpPr>
            <p:cNvPr id="193548" name="Text Box 11"/>
            <p:cNvSpPr txBox="1">
              <a:spLocks noChangeArrowheads="1"/>
            </p:cNvSpPr>
            <p:nvPr/>
          </p:nvSpPr>
          <p:spPr bwMode="auto">
            <a:xfrm>
              <a:off x="3623" y="1238"/>
              <a:ext cx="61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r>
                <a:rPr kumimoji="1" lang="en-US" sz="1200"/>
                <a:t>Central</a:t>
              </a:r>
            </a:p>
            <a:p>
              <a:r>
                <a:rPr kumimoji="1" lang="en-US" sz="1200"/>
                <a:t>microtubule</a:t>
              </a:r>
            </a:p>
          </p:txBody>
        </p:sp>
        <p:sp>
          <p:nvSpPr>
            <p:cNvPr id="193549" name="Text Box 12"/>
            <p:cNvSpPr txBox="1">
              <a:spLocks noChangeArrowheads="1"/>
            </p:cNvSpPr>
            <p:nvPr/>
          </p:nvSpPr>
          <p:spPr bwMode="auto">
            <a:xfrm>
              <a:off x="3625" y="1504"/>
              <a:ext cx="723"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r>
                <a:rPr kumimoji="1" lang="en-US" sz="1200"/>
                <a:t>Outer doublet </a:t>
              </a:r>
            </a:p>
            <a:p>
              <a:r>
                <a:rPr kumimoji="1" lang="en-US" sz="1200"/>
                <a:t>cross-linking</a:t>
              </a:r>
            </a:p>
            <a:p>
              <a:r>
                <a:rPr kumimoji="1" lang="en-US" sz="1200"/>
                <a:t>proteins</a:t>
              </a:r>
            </a:p>
          </p:txBody>
        </p:sp>
        <p:sp>
          <p:nvSpPr>
            <p:cNvPr id="193550" name="Text Box 13"/>
            <p:cNvSpPr txBox="1">
              <a:spLocks noChangeArrowheads="1"/>
            </p:cNvSpPr>
            <p:nvPr/>
          </p:nvSpPr>
          <p:spPr bwMode="auto">
            <a:xfrm>
              <a:off x="3633" y="1904"/>
              <a:ext cx="38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r>
                <a:rPr kumimoji="1" lang="en-US" sz="1200"/>
                <a:t>Radial</a:t>
              </a:r>
            </a:p>
            <a:p>
              <a:r>
                <a:rPr kumimoji="1" lang="en-US" sz="1200"/>
                <a:t>spoke</a:t>
              </a:r>
            </a:p>
          </p:txBody>
        </p:sp>
        <p:sp>
          <p:nvSpPr>
            <p:cNvPr id="193551" name="AutoShape 14"/>
            <p:cNvSpPr>
              <a:spLocks/>
            </p:cNvSpPr>
            <p:nvPr/>
          </p:nvSpPr>
          <p:spPr bwMode="auto">
            <a:xfrm rot="-2100000">
              <a:off x="3009" y="1171"/>
              <a:ext cx="96" cy="208"/>
            </a:xfrm>
            <a:prstGeom prst="rightBrace">
              <a:avLst>
                <a:gd name="adj1" fmla="val 18056"/>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sp>
          <p:nvSpPr>
            <p:cNvPr id="193552" name="AutoShape 18"/>
            <p:cNvSpPr>
              <a:spLocks/>
            </p:cNvSpPr>
            <p:nvPr/>
          </p:nvSpPr>
          <p:spPr bwMode="auto">
            <a:xfrm rot="3900000">
              <a:off x="4849" y="1072"/>
              <a:ext cx="96" cy="192"/>
            </a:xfrm>
            <a:prstGeom prst="leftBrace">
              <a:avLst>
                <a:gd name="adj1" fmla="val 16667"/>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sp>
          <p:nvSpPr>
            <p:cNvPr id="193553" name="Line 23"/>
            <p:cNvSpPr>
              <a:spLocks noChangeShapeType="1"/>
            </p:cNvSpPr>
            <p:nvPr/>
          </p:nvSpPr>
          <p:spPr bwMode="auto">
            <a:xfrm flipH="1" flipV="1">
              <a:off x="4459" y="854"/>
              <a:ext cx="432" cy="2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93554" name="Line 24"/>
            <p:cNvSpPr>
              <a:spLocks noChangeShapeType="1"/>
            </p:cNvSpPr>
            <p:nvPr/>
          </p:nvSpPr>
          <p:spPr bwMode="auto">
            <a:xfrm flipV="1">
              <a:off x="5073" y="960"/>
              <a:ext cx="48" cy="1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93555" name="Line 25"/>
            <p:cNvSpPr>
              <a:spLocks noChangeShapeType="1"/>
            </p:cNvSpPr>
            <p:nvPr/>
          </p:nvSpPr>
          <p:spPr bwMode="auto">
            <a:xfrm flipH="1" flipV="1">
              <a:off x="4249" y="1096"/>
              <a:ext cx="432" cy="2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93556" name="Line 26"/>
            <p:cNvSpPr>
              <a:spLocks noChangeShapeType="1"/>
            </p:cNvSpPr>
            <p:nvPr/>
          </p:nvSpPr>
          <p:spPr bwMode="auto">
            <a:xfrm>
              <a:off x="4249" y="1096"/>
              <a:ext cx="384" cy="33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93557" name="Line 37"/>
            <p:cNvSpPr>
              <a:spLocks noChangeShapeType="1"/>
            </p:cNvSpPr>
            <p:nvPr/>
          </p:nvSpPr>
          <p:spPr bwMode="auto">
            <a:xfrm flipV="1">
              <a:off x="3105" y="912"/>
              <a:ext cx="576" cy="33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93558" name="Line 39"/>
            <p:cNvSpPr>
              <a:spLocks noChangeShapeType="1"/>
            </p:cNvSpPr>
            <p:nvPr/>
          </p:nvSpPr>
          <p:spPr bwMode="auto">
            <a:xfrm flipV="1">
              <a:off x="2812" y="1344"/>
              <a:ext cx="864"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93559" name="Line 42"/>
            <p:cNvSpPr>
              <a:spLocks noChangeShapeType="1"/>
            </p:cNvSpPr>
            <p:nvPr/>
          </p:nvSpPr>
          <p:spPr bwMode="auto">
            <a:xfrm flipH="1" flipV="1">
              <a:off x="4017" y="1344"/>
              <a:ext cx="960" cy="14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93560" name="Line 43"/>
            <p:cNvSpPr>
              <a:spLocks noChangeShapeType="1"/>
            </p:cNvSpPr>
            <p:nvPr/>
          </p:nvSpPr>
          <p:spPr bwMode="auto">
            <a:xfrm flipH="1">
              <a:off x="3073" y="1584"/>
              <a:ext cx="576"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93561" name="Line 44"/>
            <p:cNvSpPr>
              <a:spLocks noChangeShapeType="1"/>
            </p:cNvSpPr>
            <p:nvPr/>
          </p:nvSpPr>
          <p:spPr bwMode="auto">
            <a:xfrm>
              <a:off x="4337" y="1576"/>
              <a:ext cx="384" cy="4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93562" name="Line 45"/>
            <p:cNvSpPr>
              <a:spLocks noChangeShapeType="1"/>
            </p:cNvSpPr>
            <p:nvPr/>
          </p:nvSpPr>
          <p:spPr bwMode="auto">
            <a:xfrm>
              <a:off x="2825" y="1832"/>
              <a:ext cx="816" cy="14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93563" name="Line 46"/>
            <p:cNvSpPr>
              <a:spLocks noChangeShapeType="1"/>
            </p:cNvSpPr>
            <p:nvPr/>
          </p:nvSpPr>
          <p:spPr bwMode="auto">
            <a:xfrm flipV="1">
              <a:off x="3985" y="1616"/>
              <a:ext cx="912" cy="38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93564" name="Text Box 47"/>
            <p:cNvSpPr txBox="1">
              <a:spLocks noChangeArrowheads="1"/>
            </p:cNvSpPr>
            <p:nvPr/>
          </p:nvSpPr>
          <p:spPr bwMode="auto">
            <a:xfrm>
              <a:off x="1471" y="1784"/>
              <a:ext cx="65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ctr"/>
              <a:r>
                <a:rPr kumimoji="1" lang="en-US" sz="1200"/>
                <a:t>Microtubules</a:t>
              </a:r>
            </a:p>
          </p:txBody>
        </p:sp>
        <p:sp>
          <p:nvSpPr>
            <p:cNvPr id="193565" name="Text Box 48"/>
            <p:cNvSpPr txBox="1">
              <a:spLocks noChangeArrowheads="1"/>
            </p:cNvSpPr>
            <p:nvPr/>
          </p:nvSpPr>
          <p:spPr bwMode="auto">
            <a:xfrm>
              <a:off x="1460" y="2040"/>
              <a:ext cx="57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r>
                <a:rPr kumimoji="1" lang="en-US" sz="1200"/>
                <a:t>Plasma</a:t>
              </a:r>
            </a:p>
            <a:p>
              <a:r>
                <a:rPr kumimoji="1" lang="en-US" sz="1200"/>
                <a:t>membrane</a:t>
              </a:r>
            </a:p>
          </p:txBody>
        </p:sp>
        <p:sp>
          <p:nvSpPr>
            <p:cNvPr id="193566" name="Text Box 49"/>
            <p:cNvSpPr txBox="1">
              <a:spLocks noChangeArrowheads="1"/>
            </p:cNvSpPr>
            <p:nvPr/>
          </p:nvSpPr>
          <p:spPr bwMode="auto">
            <a:xfrm>
              <a:off x="1476" y="2481"/>
              <a:ext cx="58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ctr"/>
              <a:r>
                <a:rPr kumimoji="1" lang="en-US" sz="1200"/>
                <a:t>Basal body</a:t>
              </a:r>
            </a:p>
          </p:txBody>
        </p:sp>
        <p:sp>
          <p:nvSpPr>
            <p:cNvPr id="193567" name="Line 50"/>
            <p:cNvSpPr>
              <a:spLocks noChangeShapeType="1"/>
            </p:cNvSpPr>
            <p:nvPr/>
          </p:nvSpPr>
          <p:spPr bwMode="auto">
            <a:xfrm>
              <a:off x="1301" y="1872"/>
              <a:ext cx="17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93568" name="Line 51"/>
            <p:cNvSpPr>
              <a:spLocks noChangeShapeType="1"/>
            </p:cNvSpPr>
            <p:nvPr/>
          </p:nvSpPr>
          <p:spPr bwMode="auto">
            <a:xfrm flipV="1">
              <a:off x="1248" y="1872"/>
              <a:ext cx="230"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93569" name="Line 52"/>
            <p:cNvSpPr>
              <a:spLocks noChangeShapeType="1"/>
            </p:cNvSpPr>
            <p:nvPr/>
          </p:nvSpPr>
          <p:spPr bwMode="auto">
            <a:xfrm flipV="1">
              <a:off x="1208" y="1872"/>
              <a:ext cx="288"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93570" name="Line 53"/>
            <p:cNvSpPr>
              <a:spLocks noChangeShapeType="1"/>
            </p:cNvSpPr>
            <p:nvPr/>
          </p:nvSpPr>
          <p:spPr bwMode="auto">
            <a:xfrm flipV="1">
              <a:off x="1374" y="2117"/>
              <a:ext cx="86"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93571" name="Line 54"/>
            <p:cNvSpPr>
              <a:spLocks noChangeShapeType="1"/>
            </p:cNvSpPr>
            <p:nvPr/>
          </p:nvSpPr>
          <p:spPr bwMode="auto">
            <a:xfrm flipH="1">
              <a:off x="1329" y="2112"/>
              <a:ext cx="144" cy="33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93572" name="AutoShape 55"/>
            <p:cNvSpPr>
              <a:spLocks/>
            </p:cNvSpPr>
            <p:nvPr/>
          </p:nvSpPr>
          <p:spPr bwMode="auto">
            <a:xfrm>
              <a:off x="1401" y="2448"/>
              <a:ext cx="96" cy="240"/>
            </a:xfrm>
            <a:prstGeom prst="rightBrace">
              <a:avLst>
                <a:gd name="adj1" fmla="val 20833"/>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sp>
          <p:nvSpPr>
            <p:cNvPr id="193573" name="Text Box 56"/>
            <p:cNvSpPr txBox="1">
              <a:spLocks noChangeArrowheads="1"/>
            </p:cNvSpPr>
            <p:nvPr/>
          </p:nvSpPr>
          <p:spPr bwMode="auto">
            <a:xfrm>
              <a:off x="986" y="2785"/>
              <a:ext cx="41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ctr"/>
              <a:r>
                <a:rPr kumimoji="1" lang="en-US" sz="1200"/>
                <a:t>0.5 µm</a:t>
              </a:r>
            </a:p>
          </p:txBody>
        </p:sp>
        <p:sp>
          <p:nvSpPr>
            <p:cNvPr id="193574" name="Text Box 57"/>
            <p:cNvSpPr txBox="1">
              <a:spLocks noChangeArrowheads="1"/>
            </p:cNvSpPr>
            <p:nvPr/>
          </p:nvSpPr>
          <p:spPr bwMode="auto">
            <a:xfrm>
              <a:off x="2838" y="931"/>
              <a:ext cx="41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ctr"/>
              <a:r>
                <a:rPr kumimoji="1" lang="en-US" sz="1200"/>
                <a:t>0.1 µm</a:t>
              </a:r>
            </a:p>
          </p:txBody>
        </p:sp>
        <p:sp>
          <p:nvSpPr>
            <p:cNvPr id="193575" name="Text Box 58"/>
            <p:cNvSpPr txBox="1">
              <a:spLocks noChangeArrowheads="1"/>
            </p:cNvSpPr>
            <p:nvPr/>
          </p:nvSpPr>
          <p:spPr bwMode="auto">
            <a:xfrm>
              <a:off x="2838" y="2888"/>
              <a:ext cx="41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ctr"/>
              <a:r>
                <a:rPr kumimoji="1" lang="en-US" sz="1200"/>
                <a:t>0.1 µm</a:t>
              </a:r>
            </a:p>
          </p:txBody>
        </p:sp>
        <p:sp>
          <p:nvSpPr>
            <p:cNvPr id="193576" name="Text Box 59"/>
            <p:cNvSpPr txBox="1">
              <a:spLocks noChangeArrowheads="1"/>
            </p:cNvSpPr>
            <p:nvPr/>
          </p:nvSpPr>
          <p:spPr bwMode="auto">
            <a:xfrm>
              <a:off x="2177" y="3947"/>
              <a:ext cx="129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ctr"/>
              <a:r>
                <a:rPr kumimoji="1" lang="en-US" sz="1200"/>
                <a:t>Cross section of basal body</a:t>
              </a:r>
            </a:p>
          </p:txBody>
        </p:sp>
        <p:sp>
          <p:nvSpPr>
            <p:cNvPr id="193577" name="AutoShape 60"/>
            <p:cNvSpPr>
              <a:spLocks/>
            </p:cNvSpPr>
            <p:nvPr/>
          </p:nvSpPr>
          <p:spPr bwMode="auto">
            <a:xfrm rot="1500000">
              <a:off x="3744" y="3088"/>
              <a:ext cx="96" cy="288"/>
            </a:xfrm>
            <a:prstGeom prst="leftBrace">
              <a:avLst>
                <a:gd name="adj1" fmla="val 25000"/>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sp>
          <p:nvSpPr>
            <p:cNvPr id="193578" name="AutoShape 61"/>
            <p:cNvSpPr>
              <a:spLocks/>
            </p:cNvSpPr>
            <p:nvPr/>
          </p:nvSpPr>
          <p:spPr bwMode="auto">
            <a:xfrm rot="-1500000">
              <a:off x="3088" y="3184"/>
              <a:ext cx="120" cy="256"/>
            </a:xfrm>
            <a:prstGeom prst="rightBrace">
              <a:avLst>
                <a:gd name="adj1" fmla="val 17778"/>
                <a:gd name="adj2" fmla="val 35403"/>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sp>
          <p:nvSpPr>
            <p:cNvPr id="193579" name="Text Box 62"/>
            <p:cNvSpPr txBox="1">
              <a:spLocks noChangeArrowheads="1"/>
            </p:cNvSpPr>
            <p:nvPr/>
          </p:nvSpPr>
          <p:spPr bwMode="auto">
            <a:xfrm>
              <a:off x="3239" y="2976"/>
              <a:ext cx="38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ctr"/>
              <a:r>
                <a:rPr kumimoji="1" lang="en-US" sz="1200"/>
                <a:t>Triplet</a:t>
              </a:r>
            </a:p>
          </p:txBody>
        </p:sp>
        <p:sp>
          <p:nvSpPr>
            <p:cNvPr id="193580" name="Line 63"/>
            <p:cNvSpPr>
              <a:spLocks noChangeShapeType="1"/>
            </p:cNvSpPr>
            <p:nvPr/>
          </p:nvSpPr>
          <p:spPr bwMode="auto">
            <a:xfrm flipV="1">
              <a:off x="3192" y="3120"/>
              <a:ext cx="144" cy="11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93581" name="Line 67"/>
            <p:cNvSpPr>
              <a:spLocks noChangeShapeType="1"/>
            </p:cNvSpPr>
            <p:nvPr/>
          </p:nvSpPr>
          <p:spPr bwMode="auto">
            <a:xfrm>
              <a:off x="3576" y="3128"/>
              <a:ext cx="192"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sp>
        <p:nvSpPr>
          <p:cNvPr id="193538" name="Rectangle 2"/>
          <p:cNvSpPr>
            <a:spLocks noGrp="1" noChangeArrowheads="1"/>
          </p:cNvSpPr>
          <p:nvPr>
            <p:ph type="title"/>
          </p:nvPr>
        </p:nvSpPr>
        <p:spPr>
          <a:xfrm>
            <a:off x="0" y="152400"/>
            <a:ext cx="9144000" cy="885825"/>
          </a:xfrm>
        </p:spPr>
        <p:txBody>
          <a:bodyPr>
            <a:normAutofit fontScale="90000"/>
          </a:bodyPr>
          <a:lstStyle/>
          <a:p>
            <a:pPr eaLnBrk="1" hangingPunct="1"/>
            <a:r>
              <a:rPr lang="en-US" sz="4300">
                <a:latin typeface="Times New Roman" charset="0"/>
                <a:cs typeface="ＭＳ Ｐゴシック" charset="0"/>
              </a:rPr>
              <a:t>Ultrastructure of a eukaryotic flagellum or cilium</a:t>
            </a:r>
            <a:endParaRPr lang="en-US">
              <a:latin typeface="Times New Roman" charset="0"/>
              <a:cs typeface="ＭＳ Ｐゴシック" charset="0"/>
            </a:endParaRPr>
          </a:p>
        </p:txBody>
      </p:sp>
      <p:sp>
        <p:nvSpPr>
          <p:cNvPr id="193539" name="Text Box 15"/>
          <p:cNvSpPr txBox="1">
            <a:spLocks noChangeArrowheads="1"/>
          </p:cNvSpPr>
          <p:nvPr/>
        </p:nvSpPr>
        <p:spPr bwMode="auto">
          <a:xfrm>
            <a:off x="8081963" y="1198563"/>
            <a:ext cx="909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r>
              <a:rPr kumimoji="1" lang="en-US" sz="1200"/>
              <a:t>Plasma</a:t>
            </a:r>
          </a:p>
          <a:p>
            <a:r>
              <a:rPr kumimoji="1" lang="en-US" sz="1200"/>
              <a:t>membrane</a:t>
            </a:r>
          </a:p>
        </p:txBody>
      </p:sp>
    </p:spTree>
    <p:extLst>
      <p:ext uri="{BB962C8B-B14F-4D97-AF65-F5344CB8AC3E}">
        <p14:creationId xmlns:p14="http://schemas.microsoft.com/office/powerpoint/2010/main" val="340735745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5" name="Picture 2"/>
          <p:cNvPicPr>
            <a:picLocks noChangeAspect="1" noChangeArrowheads="1"/>
          </p:cNvPicPr>
          <p:nvPr/>
        </p:nvPicPr>
        <p:blipFill>
          <a:blip r:embed="rId3">
            <a:extLst>
              <a:ext uri="{28A0092B-C50C-407E-A947-70E740481C1C}">
                <a14:useLocalDpi xmlns:a14="http://schemas.microsoft.com/office/drawing/2010/main" val="0"/>
              </a:ext>
            </a:extLst>
          </a:blip>
          <a:srcRect b="3847"/>
          <a:stretch>
            <a:fillRect/>
          </a:stretch>
        </p:blipFill>
        <p:spPr bwMode="auto">
          <a:xfrm>
            <a:off x="285750" y="625475"/>
            <a:ext cx="8858250" cy="581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775880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3" name="Picture 2"/>
          <p:cNvPicPr>
            <a:picLocks noChangeAspect="1" noChangeArrowheads="1"/>
          </p:cNvPicPr>
          <p:nvPr/>
        </p:nvPicPr>
        <p:blipFill>
          <a:blip r:embed="rId3">
            <a:extLst>
              <a:ext uri="{28A0092B-C50C-407E-A947-70E740481C1C}">
                <a14:useLocalDpi xmlns:a14="http://schemas.microsoft.com/office/drawing/2010/main" val="0"/>
              </a:ext>
            </a:extLst>
          </a:blip>
          <a:srcRect b="4657"/>
          <a:stretch>
            <a:fillRect/>
          </a:stretch>
        </p:blipFill>
        <p:spPr bwMode="auto">
          <a:xfrm>
            <a:off x="76200" y="674688"/>
            <a:ext cx="8915400" cy="603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728676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7" name="Picture 2"/>
          <p:cNvPicPr>
            <a:picLocks noChangeAspect="1" noChangeArrowheads="1"/>
          </p:cNvPicPr>
          <p:nvPr/>
        </p:nvPicPr>
        <p:blipFill>
          <a:blip r:embed="rId3">
            <a:extLst>
              <a:ext uri="{28A0092B-C50C-407E-A947-70E740481C1C}">
                <a14:useLocalDpi xmlns:a14="http://schemas.microsoft.com/office/drawing/2010/main" val="0"/>
              </a:ext>
            </a:extLst>
          </a:blip>
          <a:srcRect r="48744" b="4390"/>
          <a:stretch>
            <a:fillRect/>
          </a:stretch>
        </p:blipFill>
        <p:spPr bwMode="auto">
          <a:xfrm>
            <a:off x="6553200" y="3657600"/>
            <a:ext cx="2466975"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18" name="Rectangle 3"/>
          <p:cNvSpPr>
            <a:spLocks noGrp="1" noChangeArrowheads="1"/>
          </p:cNvSpPr>
          <p:nvPr>
            <p:ph type="title"/>
          </p:nvPr>
        </p:nvSpPr>
        <p:spPr>
          <a:xfrm>
            <a:off x="0" y="0"/>
            <a:ext cx="4508500" cy="1143000"/>
          </a:xfrm>
        </p:spPr>
        <p:txBody>
          <a:bodyPr/>
          <a:lstStyle/>
          <a:p>
            <a:r>
              <a:rPr lang="en-US">
                <a:latin typeface="Times New Roman" charset="0"/>
              </a:rPr>
              <a:t>Chloroplasts</a:t>
            </a:r>
          </a:p>
        </p:txBody>
      </p:sp>
      <p:sp>
        <p:nvSpPr>
          <p:cNvPr id="162819" name="Rectangle 4" descr="Rectangle: Click to edit Master text styles&#10;Second level&#10;Third level&#10;Fourth level&#10;Fifth level"/>
          <p:cNvSpPr>
            <a:spLocks noGrp="1" noChangeArrowheads="1"/>
          </p:cNvSpPr>
          <p:nvPr>
            <p:ph type="body" idx="1"/>
          </p:nvPr>
        </p:nvSpPr>
        <p:spPr>
          <a:xfrm>
            <a:off x="152400" y="965200"/>
            <a:ext cx="5715000" cy="3886200"/>
          </a:xfrm>
        </p:spPr>
        <p:txBody>
          <a:bodyPr>
            <a:normAutofit fontScale="92500" lnSpcReduction="20000"/>
          </a:bodyPr>
          <a:lstStyle/>
          <a:p>
            <a:pPr>
              <a:buClrTx/>
            </a:pPr>
            <a:r>
              <a:rPr lang="en-US">
                <a:latin typeface="Tahoma" charset="0"/>
              </a:rPr>
              <a:t>Function</a:t>
            </a:r>
          </a:p>
          <a:p>
            <a:pPr lvl="1"/>
            <a:r>
              <a:rPr lang="en-US" u="sng">
                <a:solidFill>
                  <a:srgbClr val="008000"/>
                </a:solidFill>
                <a:latin typeface="Tahoma" charset="0"/>
                <a:ea typeface="Arial" charset="0"/>
                <a:cs typeface="Arial" charset="0"/>
              </a:rPr>
              <a:t>photosynthesis</a:t>
            </a:r>
            <a:r>
              <a:rPr lang="en-US">
                <a:latin typeface="Tahoma" charset="0"/>
                <a:ea typeface="Arial" charset="0"/>
                <a:cs typeface="Arial" charset="0"/>
              </a:rPr>
              <a:t> </a:t>
            </a:r>
          </a:p>
          <a:p>
            <a:pPr lvl="1">
              <a:buClrTx/>
            </a:pPr>
            <a:r>
              <a:rPr lang="en-US">
                <a:latin typeface="Tahoma" charset="0"/>
                <a:ea typeface="Arial" charset="0"/>
                <a:cs typeface="Arial" charset="0"/>
              </a:rPr>
              <a:t>generate ATP &amp; synthesize sugars</a:t>
            </a:r>
          </a:p>
          <a:p>
            <a:pPr lvl="2"/>
            <a:r>
              <a:rPr lang="en-US" sz="2600">
                <a:latin typeface="Tahoma" charset="0"/>
                <a:ea typeface="Arial" charset="0"/>
                <a:cs typeface="Arial" charset="0"/>
              </a:rPr>
              <a:t>transform solar energy into chemical energy</a:t>
            </a:r>
          </a:p>
          <a:p>
            <a:pPr lvl="2"/>
            <a:r>
              <a:rPr lang="en-US" sz="2600">
                <a:latin typeface="Tahoma" charset="0"/>
                <a:ea typeface="Arial" charset="0"/>
                <a:cs typeface="Arial" charset="0"/>
              </a:rPr>
              <a:t>produce sugars from CO</a:t>
            </a:r>
            <a:r>
              <a:rPr lang="en-US" sz="2600" baseline="-25000">
                <a:latin typeface="Tahoma" charset="0"/>
                <a:ea typeface="Arial" charset="0"/>
                <a:cs typeface="Arial" charset="0"/>
              </a:rPr>
              <a:t>2</a:t>
            </a:r>
            <a:r>
              <a:rPr lang="en-US" sz="2600">
                <a:latin typeface="Tahoma" charset="0"/>
                <a:ea typeface="Arial" charset="0"/>
                <a:cs typeface="Arial" charset="0"/>
              </a:rPr>
              <a:t> &amp; H</a:t>
            </a:r>
            <a:r>
              <a:rPr lang="en-US" sz="2600" baseline="-25000">
                <a:latin typeface="Tahoma" charset="0"/>
                <a:ea typeface="Arial" charset="0"/>
                <a:cs typeface="Arial" charset="0"/>
              </a:rPr>
              <a:t>2</a:t>
            </a:r>
            <a:r>
              <a:rPr lang="en-US" sz="2600">
                <a:latin typeface="Tahoma" charset="0"/>
                <a:ea typeface="Arial" charset="0"/>
                <a:cs typeface="Arial" charset="0"/>
              </a:rPr>
              <a:t>O</a:t>
            </a:r>
          </a:p>
          <a:p>
            <a:pPr>
              <a:buClrTx/>
            </a:pPr>
            <a:r>
              <a:rPr lang="en-US">
                <a:latin typeface="Tahoma" charset="0"/>
              </a:rPr>
              <a:t>Semi-autonomous</a:t>
            </a:r>
          </a:p>
          <a:p>
            <a:pPr lvl="2"/>
            <a:r>
              <a:rPr lang="en-US" sz="2600">
                <a:latin typeface="Tahoma" charset="0"/>
                <a:ea typeface="Arial" charset="0"/>
                <a:cs typeface="Arial" charset="0"/>
              </a:rPr>
              <a:t>moving, changing shape &amp; dividing</a:t>
            </a:r>
          </a:p>
        </p:txBody>
      </p:sp>
      <p:sp>
        <p:nvSpPr>
          <p:cNvPr id="162820" name="Rectangle 5"/>
          <p:cNvSpPr>
            <a:spLocks noChangeArrowheads="1"/>
          </p:cNvSpPr>
          <p:nvPr/>
        </p:nvSpPr>
        <p:spPr bwMode="auto">
          <a:xfrm>
            <a:off x="5786438" y="3829050"/>
            <a:ext cx="3357562" cy="885825"/>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600" b="1">
                <a:solidFill>
                  <a:schemeClr val="tx2"/>
                </a:solidFill>
              </a:rPr>
              <a:t>Who else divides like that?</a:t>
            </a:r>
          </a:p>
        </p:txBody>
      </p:sp>
      <p:sp>
        <p:nvSpPr>
          <p:cNvPr id="447494" name="Rectangle 6"/>
          <p:cNvSpPr>
            <a:spLocks noChangeArrowheads="1"/>
          </p:cNvSpPr>
          <p:nvPr/>
        </p:nvSpPr>
        <p:spPr bwMode="auto">
          <a:xfrm>
            <a:off x="5786438" y="4756150"/>
            <a:ext cx="3357562" cy="488950"/>
          </a:xfrm>
          <a:prstGeom prst="rect">
            <a:avLst/>
          </a:prstGeom>
          <a:solidFill>
            <a:schemeClr val="accent4">
              <a:lumMod val="20000"/>
              <a:lumOff val="80000"/>
            </a:schemeClr>
          </a:solidFill>
          <a:ln w="9525">
            <a:noFill/>
            <a:miter lim="800000"/>
            <a:headEnd/>
            <a:tailEnd/>
          </a:ln>
          <a:effectLst/>
        </p:spPr>
        <p:txBody>
          <a:bodyPr anchor="ctr">
            <a:spAutoFit/>
          </a:bodyPr>
          <a:lstStyle/>
          <a:p>
            <a:pPr>
              <a:defRPr/>
            </a:pPr>
            <a:r>
              <a:rPr lang="en-US" sz="2600" b="1" dirty="0">
                <a:solidFill>
                  <a:schemeClr val="tx2"/>
                </a:solidFill>
                <a:latin typeface="Arial" pitchFamily="21" charset="0"/>
                <a:ea typeface="+mn-ea"/>
                <a:cs typeface="+mn-cs"/>
              </a:rPr>
              <a:t>bacteria!</a:t>
            </a:r>
          </a:p>
        </p:txBody>
      </p:sp>
      <p:pic>
        <p:nvPicPr>
          <p:cNvPr id="122882" name="Picture 2"/>
          <p:cNvPicPr>
            <a:picLocks noChangeAspect="1" noChangeArrowheads="1"/>
          </p:cNvPicPr>
          <p:nvPr/>
        </p:nvPicPr>
        <p:blipFill>
          <a:blip r:embed="rId4"/>
          <a:srcRect/>
          <a:stretch>
            <a:fillRect/>
          </a:stretch>
        </p:blipFill>
        <p:spPr bwMode="auto">
          <a:xfrm>
            <a:off x="5940425" y="1066800"/>
            <a:ext cx="2886075" cy="2692400"/>
          </a:xfrm>
          <a:prstGeom prst="rect">
            <a:avLst/>
          </a:prstGeom>
          <a:noFill/>
          <a:ln w="9525">
            <a:noFill/>
            <a:miter lim="800000"/>
            <a:headEnd/>
            <a:tailEnd/>
          </a:ln>
          <a:effectLst>
            <a:outerShdw blurRad="50800" dist="38100" dir="2700000">
              <a:srgbClr val="000000">
                <a:alpha val="43000"/>
              </a:srgbClr>
            </a:outerShdw>
          </a:effectLst>
        </p:spPr>
      </p:pic>
    </p:spTree>
    <p:extLst>
      <p:ext uri="{BB962C8B-B14F-4D97-AF65-F5344CB8AC3E}">
        <p14:creationId xmlns:p14="http://schemas.microsoft.com/office/powerpoint/2010/main" val="1699872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7494"/>
                                        </p:tgtEl>
                                        <p:attrNameLst>
                                          <p:attrName>style.visibility</p:attrName>
                                        </p:attrNameLst>
                                      </p:cBhvr>
                                      <p:to>
                                        <p:strVal val="visible"/>
                                      </p:to>
                                    </p:set>
                                    <p:animEffect transition="in" filter="wipe(left)">
                                      <p:cBhvr>
                                        <p:cTn id="7" dur="500"/>
                                        <p:tgtEl>
                                          <p:spTgt spid="447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4"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2"/>
          <p:cNvSpPr>
            <a:spLocks noGrp="1" noChangeArrowheads="1"/>
          </p:cNvSpPr>
          <p:nvPr>
            <p:ph type="title"/>
          </p:nvPr>
        </p:nvSpPr>
        <p:spPr>
          <a:xfrm>
            <a:off x="182563" y="192088"/>
            <a:ext cx="8828087" cy="1325562"/>
          </a:xfrm>
        </p:spPr>
        <p:txBody>
          <a:bodyPr/>
          <a:lstStyle/>
          <a:p>
            <a:pPr marL="744538" indent="-744538" eaLnBrk="1" hangingPunct="1"/>
            <a:r>
              <a:rPr lang="en-US" sz="3200">
                <a:latin typeface="Times New Roman" charset="0"/>
              </a:rPr>
              <a:t>4.20 The extracellular matrix of animal cells functions in support, movement, and regulation</a:t>
            </a:r>
          </a:p>
        </p:txBody>
      </p:sp>
      <p:sp>
        <p:nvSpPr>
          <p:cNvPr id="201730" name="Rectangle 3"/>
          <p:cNvSpPr>
            <a:spLocks noGrp="1" noChangeArrowheads="1"/>
          </p:cNvSpPr>
          <p:nvPr>
            <p:ph type="body" idx="1"/>
          </p:nvPr>
        </p:nvSpPr>
        <p:spPr>
          <a:xfrm>
            <a:off x="158750" y="1751013"/>
            <a:ext cx="8534400" cy="4140200"/>
          </a:xfrm>
        </p:spPr>
        <p:txBody>
          <a:bodyPr>
            <a:normAutofit fontScale="92500"/>
          </a:bodyPr>
          <a:lstStyle/>
          <a:p>
            <a:pPr eaLnBrk="1" hangingPunct="1"/>
            <a:r>
              <a:rPr lang="en-US">
                <a:latin typeface="Tahoma" charset="0"/>
              </a:rPr>
              <a:t>Cells synthesize and secrete the </a:t>
            </a:r>
            <a:r>
              <a:rPr lang="en-US" b="1">
                <a:latin typeface="Tahoma" charset="0"/>
              </a:rPr>
              <a:t>extracellular matrix</a:t>
            </a:r>
            <a:r>
              <a:rPr lang="en-US">
                <a:latin typeface="Tahoma" charset="0"/>
              </a:rPr>
              <a:t> (</a:t>
            </a:r>
            <a:r>
              <a:rPr lang="en-US" b="1">
                <a:latin typeface="Tahoma" charset="0"/>
              </a:rPr>
              <a:t>ECM</a:t>
            </a:r>
            <a:r>
              <a:rPr lang="en-US">
                <a:latin typeface="Tahoma" charset="0"/>
              </a:rPr>
              <a:t>) that is essential to cell function</a:t>
            </a:r>
          </a:p>
          <a:p>
            <a:pPr lvl="1" eaLnBrk="1" hangingPunct="1">
              <a:buFontTx/>
              <a:buChar char="–"/>
            </a:pPr>
            <a:r>
              <a:rPr lang="en-US">
                <a:latin typeface="Tahoma" charset="0"/>
                <a:ea typeface="Arial" charset="0"/>
                <a:cs typeface="Arial" charset="0"/>
              </a:rPr>
              <a:t>The ECM is composed of strong fibers of collagen, which holds cells together and protects the plasma membrane</a:t>
            </a:r>
          </a:p>
          <a:p>
            <a:pPr lvl="1" eaLnBrk="1" hangingPunct="1">
              <a:buFontTx/>
              <a:buChar char="–"/>
            </a:pPr>
            <a:r>
              <a:rPr lang="en-US">
                <a:latin typeface="Tahoma" charset="0"/>
                <a:ea typeface="Arial" charset="0"/>
                <a:cs typeface="Arial" charset="0"/>
              </a:rPr>
              <a:t>ECM attaches through connecting proteins that bind to membrane proteins called </a:t>
            </a:r>
            <a:r>
              <a:rPr lang="en-US" b="1">
                <a:latin typeface="Tahoma" charset="0"/>
                <a:ea typeface="Arial" charset="0"/>
                <a:cs typeface="Arial" charset="0"/>
              </a:rPr>
              <a:t>integrins</a:t>
            </a:r>
            <a:endParaRPr lang="en-US">
              <a:latin typeface="Tahoma" charset="0"/>
              <a:ea typeface="Arial" charset="0"/>
              <a:cs typeface="Arial" charset="0"/>
            </a:endParaRPr>
          </a:p>
          <a:p>
            <a:pPr lvl="2" eaLnBrk="1" hangingPunct="1">
              <a:buFontTx/>
              <a:buChar char="–"/>
            </a:pPr>
            <a:r>
              <a:rPr lang="en-US">
                <a:latin typeface="Tahoma" charset="0"/>
                <a:ea typeface="Arial" charset="0"/>
                <a:cs typeface="Arial" charset="0"/>
              </a:rPr>
              <a:t>Integrins span the plasma membrane and connect to microfilaments of the cytoskeleton</a:t>
            </a:r>
          </a:p>
        </p:txBody>
      </p:sp>
      <p:sp>
        <p:nvSpPr>
          <p:cNvPr id="201731" name="Line 4"/>
          <p:cNvSpPr>
            <a:spLocks noChangeShapeType="1"/>
          </p:cNvSpPr>
          <p:nvPr/>
        </p:nvSpPr>
        <p:spPr bwMode="auto">
          <a:xfrm>
            <a:off x="182563" y="1562100"/>
            <a:ext cx="8775700" cy="0"/>
          </a:xfrm>
          <a:prstGeom prst="line">
            <a:avLst/>
          </a:prstGeom>
          <a:noFill/>
          <a:ln w="76200">
            <a:solidFill>
              <a:srgbClr val="A8B99B"/>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1732"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1733"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spcBef>
                <a:spcPct val="50000"/>
              </a:spcBef>
            </a:pPr>
            <a:r>
              <a:rPr lang="en-US" sz="900"/>
              <a:t>Copyright © 2009 Pearson Education, Inc.</a:t>
            </a:r>
            <a:endParaRPr lang="en-US"/>
          </a:p>
        </p:txBody>
      </p:sp>
    </p:spTree>
    <p:extLst>
      <p:ext uri="{BB962C8B-B14F-4D97-AF65-F5344CB8AC3E}">
        <p14:creationId xmlns:p14="http://schemas.microsoft.com/office/powerpoint/2010/main" val="248334466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2"/>
          <p:cNvSpPr>
            <a:spLocks noGrp="1" noChangeArrowheads="1"/>
          </p:cNvSpPr>
          <p:nvPr>
            <p:ph type="title"/>
          </p:nvPr>
        </p:nvSpPr>
        <p:spPr>
          <a:xfrm>
            <a:off x="0" y="0"/>
            <a:ext cx="9144000" cy="749300"/>
          </a:xfrm>
        </p:spPr>
        <p:txBody>
          <a:bodyPr/>
          <a:lstStyle/>
          <a:p>
            <a:pPr eaLnBrk="1" hangingPunct="1"/>
            <a:r>
              <a:rPr lang="en-US" sz="3900">
                <a:latin typeface="Times New Roman" charset="0"/>
                <a:cs typeface="ＭＳ Ｐゴシック" charset="0"/>
              </a:rPr>
              <a:t>Extracellular matrix (ECM) of an animal cell</a:t>
            </a:r>
            <a:endParaRPr lang="en-US">
              <a:latin typeface="Times New Roman" charset="0"/>
              <a:cs typeface="ＭＳ Ｐゴシック" charset="0"/>
            </a:endParaRPr>
          </a:p>
        </p:txBody>
      </p:sp>
      <p:grpSp>
        <p:nvGrpSpPr>
          <p:cNvPr id="203778" name="Group 56"/>
          <p:cNvGrpSpPr>
            <a:grpSpLocks/>
          </p:cNvGrpSpPr>
          <p:nvPr/>
        </p:nvGrpSpPr>
        <p:grpSpPr bwMode="auto">
          <a:xfrm>
            <a:off x="7938" y="1485900"/>
            <a:ext cx="9136062" cy="3925888"/>
            <a:chOff x="5" y="936"/>
            <a:chExt cx="5755" cy="2473"/>
          </a:xfrm>
        </p:grpSpPr>
        <p:pic>
          <p:nvPicPr>
            <p:cNvPr id="20377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 y="1009"/>
              <a:ext cx="4704" cy="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780" name="Text Box 11"/>
            <p:cNvSpPr txBox="1">
              <a:spLocks noChangeArrowheads="1"/>
            </p:cNvSpPr>
            <p:nvPr/>
          </p:nvSpPr>
          <p:spPr bwMode="auto">
            <a:xfrm>
              <a:off x="3552" y="960"/>
              <a:ext cx="898" cy="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r>
                <a:rPr kumimoji="1" lang="en-US" sz="1100" b="1"/>
                <a:t>A proteoglycan </a:t>
              </a:r>
            </a:p>
            <a:p>
              <a:r>
                <a:rPr kumimoji="1" lang="en-US" sz="1100" b="1"/>
                <a:t>complex</a:t>
              </a:r>
              <a:r>
                <a:rPr kumimoji="1" lang="en-US" sz="1100"/>
                <a:t> consists </a:t>
              </a:r>
            </a:p>
            <a:p>
              <a:r>
                <a:rPr kumimoji="1" lang="en-US" sz="1100"/>
                <a:t>of hundreds of </a:t>
              </a:r>
            </a:p>
            <a:p>
              <a:r>
                <a:rPr kumimoji="1" lang="en-US" sz="1100"/>
                <a:t>proteoglycan </a:t>
              </a:r>
            </a:p>
            <a:p>
              <a:r>
                <a:rPr kumimoji="1" lang="en-US" sz="1100"/>
                <a:t>molecules attached </a:t>
              </a:r>
            </a:p>
            <a:p>
              <a:r>
                <a:rPr kumimoji="1" lang="en-US" sz="1100"/>
                <a:t>noncovalently to a </a:t>
              </a:r>
            </a:p>
            <a:p>
              <a:r>
                <a:rPr kumimoji="1" lang="en-US" sz="1100"/>
                <a:t>single long polysac-</a:t>
              </a:r>
            </a:p>
            <a:p>
              <a:r>
                <a:rPr kumimoji="1" lang="en-US" sz="1100"/>
                <a:t>charide molecule.</a:t>
              </a:r>
            </a:p>
          </p:txBody>
        </p:sp>
        <p:sp>
          <p:nvSpPr>
            <p:cNvPr id="203781" name="Line 43"/>
            <p:cNvSpPr>
              <a:spLocks noChangeShapeType="1"/>
            </p:cNvSpPr>
            <p:nvPr/>
          </p:nvSpPr>
          <p:spPr bwMode="auto">
            <a:xfrm>
              <a:off x="4692" y="1623"/>
              <a:ext cx="144"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03782" name="Text Box 5"/>
            <p:cNvSpPr txBox="1">
              <a:spLocks noChangeArrowheads="1"/>
            </p:cNvSpPr>
            <p:nvPr/>
          </p:nvSpPr>
          <p:spPr bwMode="auto">
            <a:xfrm>
              <a:off x="5" y="936"/>
              <a:ext cx="727" cy="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r>
                <a:rPr kumimoji="1" lang="en-US" sz="1100" b="1"/>
                <a:t>Collagen</a:t>
              </a:r>
              <a:r>
                <a:rPr kumimoji="1" lang="en-US" sz="1100"/>
                <a:t> fibers</a:t>
              </a:r>
            </a:p>
            <a:p>
              <a:r>
                <a:rPr kumimoji="1" lang="en-US" sz="1100"/>
                <a:t>are embedded</a:t>
              </a:r>
            </a:p>
            <a:p>
              <a:r>
                <a:rPr kumimoji="1" lang="en-US" sz="1100"/>
                <a:t>in a web of </a:t>
              </a:r>
            </a:p>
            <a:p>
              <a:r>
                <a:rPr kumimoji="1" lang="en-US" sz="1100"/>
                <a:t>proteoglycan</a:t>
              </a:r>
            </a:p>
            <a:p>
              <a:r>
                <a:rPr kumimoji="1" lang="en-US" sz="1100"/>
                <a:t>complexes.</a:t>
              </a:r>
            </a:p>
          </p:txBody>
        </p:sp>
        <p:sp>
          <p:nvSpPr>
            <p:cNvPr id="203783" name="Text Box 6"/>
            <p:cNvSpPr txBox="1">
              <a:spLocks noChangeArrowheads="1"/>
            </p:cNvSpPr>
            <p:nvPr/>
          </p:nvSpPr>
          <p:spPr bwMode="auto">
            <a:xfrm>
              <a:off x="100" y="1580"/>
              <a:ext cx="625" cy="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r>
                <a:rPr kumimoji="1" lang="en-US" sz="1100" b="1"/>
                <a:t>Fibronectin</a:t>
              </a:r>
              <a:endParaRPr kumimoji="1" lang="en-US" sz="1100"/>
            </a:p>
            <a:p>
              <a:r>
                <a:rPr kumimoji="1" lang="en-US" sz="1100"/>
                <a:t>attaches the</a:t>
              </a:r>
            </a:p>
            <a:p>
              <a:r>
                <a:rPr kumimoji="1" lang="en-US" sz="1100"/>
                <a:t>ECM to</a:t>
              </a:r>
            </a:p>
            <a:p>
              <a:r>
                <a:rPr kumimoji="1" lang="en-US" sz="1100"/>
                <a:t>integrins</a:t>
              </a:r>
            </a:p>
            <a:p>
              <a:r>
                <a:rPr kumimoji="1" lang="en-US" sz="1100"/>
                <a:t>embedded in</a:t>
              </a:r>
            </a:p>
            <a:p>
              <a:r>
                <a:rPr kumimoji="1" lang="en-US" sz="1100"/>
                <a:t>the plasma</a:t>
              </a:r>
            </a:p>
            <a:p>
              <a:r>
                <a:rPr kumimoji="1" lang="en-US" sz="1100"/>
                <a:t>membrane.</a:t>
              </a:r>
            </a:p>
          </p:txBody>
        </p:sp>
        <p:sp>
          <p:nvSpPr>
            <p:cNvPr id="203784" name="Text Box 7"/>
            <p:cNvSpPr txBox="1">
              <a:spLocks noChangeArrowheads="1"/>
            </p:cNvSpPr>
            <p:nvPr/>
          </p:nvSpPr>
          <p:spPr bwMode="auto">
            <a:xfrm>
              <a:off x="121" y="2516"/>
              <a:ext cx="536"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r>
                <a:rPr kumimoji="1" lang="en-US" sz="1100"/>
                <a:t>Plasma</a:t>
              </a:r>
            </a:p>
            <a:p>
              <a:r>
                <a:rPr kumimoji="1" lang="en-US" sz="1100"/>
                <a:t>membrane</a:t>
              </a:r>
            </a:p>
          </p:txBody>
        </p:sp>
        <p:sp>
          <p:nvSpPr>
            <p:cNvPr id="203785" name="Text Box 8"/>
            <p:cNvSpPr txBox="1">
              <a:spLocks noChangeArrowheads="1"/>
            </p:cNvSpPr>
            <p:nvPr/>
          </p:nvSpPr>
          <p:spPr bwMode="auto">
            <a:xfrm>
              <a:off x="1409" y="1032"/>
              <a:ext cx="1147"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ctr"/>
              <a:r>
                <a:rPr kumimoji="1" lang="en-US" sz="1100"/>
                <a:t>EXTRACELLULAR FLUID</a:t>
              </a:r>
            </a:p>
          </p:txBody>
        </p:sp>
        <p:sp>
          <p:nvSpPr>
            <p:cNvPr id="203786" name="Text Box 9"/>
            <p:cNvSpPr txBox="1">
              <a:spLocks noChangeArrowheads="1"/>
            </p:cNvSpPr>
            <p:nvPr/>
          </p:nvSpPr>
          <p:spPr bwMode="auto">
            <a:xfrm>
              <a:off x="2316" y="3110"/>
              <a:ext cx="468"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r>
                <a:rPr kumimoji="1" lang="en-US" sz="1100"/>
                <a:t>Micro-</a:t>
              </a:r>
            </a:p>
            <a:p>
              <a:r>
                <a:rPr kumimoji="1" lang="en-US" sz="1100"/>
                <a:t>filaments</a:t>
              </a:r>
            </a:p>
          </p:txBody>
        </p:sp>
        <p:sp>
          <p:nvSpPr>
            <p:cNvPr id="203787" name="Text Box 10"/>
            <p:cNvSpPr txBox="1">
              <a:spLocks noChangeArrowheads="1"/>
            </p:cNvSpPr>
            <p:nvPr/>
          </p:nvSpPr>
          <p:spPr bwMode="auto">
            <a:xfrm>
              <a:off x="2804" y="3064"/>
              <a:ext cx="660"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ctr"/>
              <a:r>
                <a:rPr kumimoji="1" lang="en-US" sz="1100"/>
                <a:t>CYTOPLASM</a:t>
              </a:r>
            </a:p>
          </p:txBody>
        </p:sp>
        <p:sp>
          <p:nvSpPr>
            <p:cNvPr id="203788" name="Text Box 12"/>
            <p:cNvSpPr txBox="1">
              <a:spLocks noChangeArrowheads="1"/>
            </p:cNvSpPr>
            <p:nvPr/>
          </p:nvSpPr>
          <p:spPr bwMode="auto">
            <a:xfrm>
              <a:off x="3524" y="1973"/>
              <a:ext cx="1082" cy="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r>
                <a:rPr kumimoji="1" lang="en-US" sz="1100" b="1"/>
                <a:t>Integrins</a:t>
              </a:r>
              <a:r>
                <a:rPr kumimoji="1" lang="en-US" sz="1100"/>
                <a:t> are membrane</a:t>
              </a:r>
            </a:p>
            <a:p>
              <a:r>
                <a:rPr kumimoji="1" lang="en-US" sz="1100"/>
                <a:t>proteins that are bound</a:t>
              </a:r>
            </a:p>
            <a:p>
              <a:r>
                <a:rPr kumimoji="1" lang="en-US" sz="1100"/>
                <a:t>to the ECM on one side</a:t>
              </a:r>
            </a:p>
            <a:p>
              <a:r>
                <a:rPr kumimoji="1" lang="en-US" sz="1100"/>
                <a:t>and to associated</a:t>
              </a:r>
            </a:p>
            <a:p>
              <a:r>
                <a:rPr kumimoji="1" lang="en-US" sz="1100"/>
                <a:t>proteins attached to</a:t>
              </a:r>
            </a:p>
            <a:p>
              <a:r>
                <a:rPr kumimoji="1" lang="en-US" sz="1100"/>
                <a:t>microfilaments on the</a:t>
              </a:r>
            </a:p>
            <a:p>
              <a:r>
                <a:rPr kumimoji="1" lang="en-US" sz="1100"/>
                <a:t>other. This linkage can</a:t>
              </a:r>
            </a:p>
            <a:p>
              <a:r>
                <a:rPr kumimoji="1" lang="en-US" sz="1100"/>
                <a:t>transmit stimuli</a:t>
              </a:r>
            </a:p>
            <a:p>
              <a:r>
                <a:rPr kumimoji="1" lang="en-US" sz="1100"/>
                <a:t>between the cell</a:t>
              </a:r>
              <a:r>
                <a:rPr kumimoji="1" lang="ja-JP" altLang="en-US" sz="1100"/>
                <a:t>’</a:t>
              </a:r>
              <a:r>
                <a:rPr kumimoji="1" lang="en-US" altLang="ja-JP" sz="1100"/>
                <a:t>s</a:t>
              </a:r>
            </a:p>
            <a:p>
              <a:r>
                <a:rPr kumimoji="1" lang="en-US" sz="1100"/>
                <a:t>external environment</a:t>
              </a:r>
            </a:p>
            <a:p>
              <a:r>
                <a:rPr kumimoji="1" lang="en-US" sz="1100"/>
                <a:t>and its interior and can</a:t>
              </a:r>
            </a:p>
            <a:p>
              <a:r>
                <a:rPr kumimoji="1" lang="en-US" sz="1100"/>
                <a:t>result in changes in cell</a:t>
              </a:r>
            </a:p>
            <a:p>
              <a:r>
                <a:rPr kumimoji="1" lang="en-US" sz="1100"/>
                <a:t>behavior.</a:t>
              </a:r>
            </a:p>
          </p:txBody>
        </p:sp>
        <p:sp>
          <p:nvSpPr>
            <p:cNvPr id="203789" name="Text Box 13"/>
            <p:cNvSpPr txBox="1">
              <a:spLocks noChangeArrowheads="1"/>
            </p:cNvSpPr>
            <p:nvPr/>
          </p:nvSpPr>
          <p:spPr bwMode="auto">
            <a:xfrm>
              <a:off x="4518" y="1021"/>
              <a:ext cx="714"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r>
                <a:rPr kumimoji="1" lang="en-US" sz="1100"/>
                <a:t>Polysaccharide</a:t>
              </a:r>
            </a:p>
            <a:p>
              <a:r>
                <a:rPr kumimoji="1" lang="en-US" sz="1100"/>
                <a:t>molecule</a:t>
              </a:r>
            </a:p>
          </p:txBody>
        </p:sp>
        <p:sp>
          <p:nvSpPr>
            <p:cNvPr id="203790" name="Text Box 14"/>
            <p:cNvSpPr txBox="1">
              <a:spLocks noChangeArrowheads="1"/>
            </p:cNvSpPr>
            <p:nvPr/>
          </p:nvSpPr>
          <p:spPr bwMode="auto">
            <a:xfrm>
              <a:off x="5115" y="1356"/>
              <a:ext cx="453"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r>
                <a:rPr kumimoji="1" lang="en-US" sz="1100"/>
                <a:t>Carbo-</a:t>
              </a:r>
            </a:p>
            <a:p>
              <a:r>
                <a:rPr kumimoji="1" lang="en-US" sz="1100"/>
                <a:t>hydrates</a:t>
              </a:r>
            </a:p>
          </p:txBody>
        </p:sp>
        <p:sp>
          <p:nvSpPr>
            <p:cNvPr id="203791" name="Text Box 15"/>
            <p:cNvSpPr txBox="1">
              <a:spLocks noChangeArrowheads="1"/>
            </p:cNvSpPr>
            <p:nvPr/>
          </p:nvSpPr>
          <p:spPr bwMode="auto">
            <a:xfrm>
              <a:off x="5082" y="2421"/>
              <a:ext cx="63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ctr"/>
              <a:r>
                <a:rPr kumimoji="1" lang="en-US" sz="1100"/>
                <a:t>Proteoglycan</a:t>
              </a:r>
            </a:p>
            <a:p>
              <a:pPr algn="ctr"/>
              <a:r>
                <a:rPr kumimoji="1" lang="en-US" sz="1100"/>
                <a:t>molecule</a:t>
              </a:r>
            </a:p>
          </p:txBody>
        </p:sp>
        <p:sp>
          <p:nvSpPr>
            <p:cNvPr id="203792" name="Text Box 16"/>
            <p:cNvSpPr txBox="1">
              <a:spLocks noChangeArrowheads="1"/>
            </p:cNvSpPr>
            <p:nvPr/>
          </p:nvSpPr>
          <p:spPr bwMode="auto">
            <a:xfrm>
              <a:off x="5375" y="1653"/>
              <a:ext cx="385"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r>
                <a:rPr kumimoji="1" lang="en-US" sz="1100"/>
                <a:t>Core</a:t>
              </a:r>
            </a:p>
            <a:p>
              <a:r>
                <a:rPr kumimoji="1" lang="en-US" sz="1100"/>
                <a:t>protein</a:t>
              </a:r>
            </a:p>
          </p:txBody>
        </p:sp>
        <p:sp>
          <p:nvSpPr>
            <p:cNvPr id="203793" name="Line 18"/>
            <p:cNvSpPr>
              <a:spLocks noChangeShapeType="1"/>
            </p:cNvSpPr>
            <p:nvPr/>
          </p:nvSpPr>
          <p:spPr bwMode="auto">
            <a:xfrm>
              <a:off x="707" y="1005"/>
              <a:ext cx="0" cy="4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03794" name="Line 19"/>
            <p:cNvSpPr>
              <a:spLocks noChangeShapeType="1"/>
            </p:cNvSpPr>
            <p:nvPr/>
          </p:nvSpPr>
          <p:spPr bwMode="auto">
            <a:xfrm>
              <a:off x="710" y="1644"/>
              <a:ext cx="0" cy="67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03795" name="AutoShape 20"/>
            <p:cNvSpPr>
              <a:spLocks/>
            </p:cNvSpPr>
            <p:nvPr/>
          </p:nvSpPr>
          <p:spPr bwMode="auto">
            <a:xfrm>
              <a:off x="624" y="2450"/>
              <a:ext cx="96" cy="523"/>
            </a:xfrm>
            <a:prstGeom prst="leftBrace">
              <a:avLst>
                <a:gd name="adj1" fmla="val 45399"/>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sp>
          <p:nvSpPr>
            <p:cNvPr id="203796" name="Line 21"/>
            <p:cNvSpPr>
              <a:spLocks noChangeShapeType="1"/>
            </p:cNvSpPr>
            <p:nvPr/>
          </p:nvSpPr>
          <p:spPr bwMode="auto">
            <a:xfrm>
              <a:off x="710" y="1164"/>
              <a:ext cx="192" cy="52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03797" name="Line 23"/>
            <p:cNvSpPr>
              <a:spLocks noChangeShapeType="1"/>
            </p:cNvSpPr>
            <p:nvPr/>
          </p:nvSpPr>
          <p:spPr bwMode="auto">
            <a:xfrm>
              <a:off x="715" y="1985"/>
              <a:ext cx="384" cy="14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03798" name="Line 25"/>
            <p:cNvSpPr>
              <a:spLocks noChangeShapeType="1"/>
            </p:cNvSpPr>
            <p:nvPr/>
          </p:nvSpPr>
          <p:spPr bwMode="auto">
            <a:xfrm flipH="1">
              <a:off x="528" y="2844"/>
              <a:ext cx="912" cy="38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03799" name="Text Box 27"/>
            <p:cNvSpPr txBox="1">
              <a:spLocks noChangeArrowheads="1"/>
            </p:cNvSpPr>
            <p:nvPr/>
          </p:nvSpPr>
          <p:spPr bwMode="auto">
            <a:xfrm>
              <a:off x="156" y="3136"/>
              <a:ext cx="409"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r>
                <a:rPr kumimoji="1" lang="en-US" sz="1100"/>
                <a:t>Integrin</a:t>
              </a:r>
            </a:p>
          </p:txBody>
        </p:sp>
        <p:grpSp>
          <p:nvGrpSpPr>
            <p:cNvPr id="203800" name="Group 30"/>
            <p:cNvGrpSpPr>
              <a:grpSpLocks/>
            </p:cNvGrpSpPr>
            <p:nvPr/>
          </p:nvGrpSpPr>
          <p:grpSpPr bwMode="auto">
            <a:xfrm>
              <a:off x="1964" y="3071"/>
              <a:ext cx="388" cy="214"/>
              <a:chOff x="1916" y="3443"/>
              <a:chExt cx="388" cy="214"/>
            </a:xfrm>
          </p:grpSpPr>
          <p:sp>
            <p:nvSpPr>
              <p:cNvPr id="203811" name="Line 28"/>
              <p:cNvSpPr>
                <a:spLocks noChangeShapeType="1"/>
              </p:cNvSpPr>
              <p:nvPr/>
            </p:nvSpPr>
            <p:spPr bwMode="auto">
              <a:xfrm>
                <a:off x="1916" y="3443"/>
                <a:ext cx="384" cy="14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03812" name="Line 29"/>
              <p:cNvSpPr>
                <a:spLocks noChangeShapeType="1"/>
              </p:cNvSpPr>
              <p:nvPr/>
            </p:nvSpPr>
            <p:spPr bwMode="auto">
              <a:xfrm flipV="1">
                <a:off x="1920" y="3585"/>
                <a:ext cx="384" cy="7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sp>
          <p:nvSpPr>
            <p:cNvPr id="203801" name="Line 31"/>
            <p:cNvSpPr>
              <a:spLocks noChangeShapeType="1"/>
            </p:cNvSpPr>
            <p:nvPr/>
          </p:nvSpPr>
          <p:spPr bwMode="auto">
            <a:xfrm>
              <a:off x="3548" y="1020"/>
              <a:ext cx="0" cy="86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03802" name="Line 32"/>
            <p:cNvSpPr>
              <a:spLocks noChangeShapeType="1"/>
            </p:cNvSpPr>
            <p:nvPr/>
          </p:nvSpPr>
          <p:spPr bwMode="auto">
            <a:xfrm>
              <a:off x="3552" y="2016"/>
              <a:ext cx="0" cy="134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03803" name="Line 33"/>
            <p:cNvSpPr>
              <a:spLocks noChangeShapeType="1"/>
            </p:cNvSpPr>
            <p:nvPr/>
          </p:nvSpPr>
          <p:spPr bwMode="auto">
            <a:xfrm flipH="1" flipV="1">
              <a:off x="2832" y="2268"/>
              <a:ext cx="720" cy="4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03804" name="Line 39"/>
            <p:cNvSpPr>
              <a:spLocks noChangeShapeType="1"/>
            </p:cNvSpPr>
            <p:nvPr/>
          </p:nvSpPr>
          <p:spPr bwMode="auto">
            <a:xfrm>
              <a:off x="4407" y="1020"/>
              <a:ext cx="0" cy="86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03805" name="Line 40"/>
            <p:cNvSpPr>
              <a:spLocks noChangeShapeType="1"/>
            </p:cNvSpPr>
            <p:nvPr/>
          </p:nvSpPr>
          <p:spPr bwMode="auto">
            <a:xfrm>
              <a:off x="4407" y="1299"/>
              <a:ext cx="198" cy="29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03806" name="Line 45"/>
            <p:cNvSpPr>
              <a:spLocks noChangeShapeType="1"/>
            </p:cNvSpPr>
            <p:nvPr/>
          </p:nvSpPr>
          <p:spPr bwMode="auto">
            <a:xfrm flipV="1">
              <a:off x="5376" y="1884"/>
              <a:ext cx="192" cy="14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03807" name="Line 50"/>
            <p:cNvSpPr>
              <a:spLocks noChangeShapeType="1"/>
            </p:cNvSpPr>
            <p:nvPr/>
          </p:nvSpPr>
          <p:spPr bwMode="auto">
            <a:xfrm flipH="1">
              <a:off x="5232" y="1584"/>
              <a:ext cx="96" cy="43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03808" name="Line 51"/>
            <p:cNvSpPr>
              <a:spLocks noChangeShapeType="1"/>
            </p:cNvSpPr>
            <p:nvPr/>
          </p:nvSpPr>
          <p:spPr bwMode="auto">
            <a:xfrm>
              <a:off x="5325" y="1590"/>
              <a:ext cx="0" cy="43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03809" name="AutoShape 52"/>
            <p:cNvSpPr>
              <a:spLocks/>
            </p:cNvSpPr>
            <p:nvPr/>
          </p:nvSpPr>
          <p:spPr bwMode="auto">
            <a:xfrm rot="-5400000">
              <a:off x="5326" y="2170"/>
              <a:ext cx="60" cy="448"/>
            </a:xfrm>
            <a:prstGeom prst="leftBrace">
              <a:avLst>
                <a:gd name="adj1" fmla="val 62222"/>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sp>
          <p:nvSpPr>
            <p:cNvPr id="203810" name="Line 55"/>
            <p:cNvSpPr>
              <a:spLocks noChangeShapeType="1"/>
            </p:cNvSpPr>
            <p:nvPr/>
          </p:nvSpPr>
          <p:spPr bwMode="auto">
            <a:xfrm>
              <a:off x="2976" y="1296"/>
              <a:ext cx="57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spTree>
    <p:extLst>
      <p:ext uri="{BB962C8B-B14F-4D97-AF65-F5344CB8AC3E}">
        <p14:creationId xmlns:p14="http://schemas.microsoft.com/office/powerpoint/2010/main" val="408590368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2"/>
          <p:cNvSpPr>
            <a:spLocks noGrp="1" noChangeArrowheads="1"/>
          </p:cNvSpPr>
          <p:nvPr>
            <p:ph type="title"/>
          </p:nvPr>
        </p:nvSpPr>
        <p:spPr>
          <a:xfrm>
            <a:off x="182563" y="192088"/>
            <a:ext cx="8534400" cy="914400"/>
          </a:xfrm>
        </p:spPr>
        <p:txBody>
          <a:bodyPr>
            <a:normAutofit fontScale="90000"/>
          </a:bodyPr>
          <a:lstStyle/>
          <a:p>
            <a:pPr marL="800100" indent="-800100" eaLnBrk="1" hangingPunct="1"/>
            <a:r>
              <a:rPr lang="en-US" sz="3200">
                <a:latin typeface="Times New Roman" charset="0"/>
              </a:rPr>
              <a:t>4.21 Three types of cell junctions are found in animal tissues</a:t>
            </a:r>
          </a:p>
        </p:txBody>
      </p:sp>
      <p:sp>
        <p:nvSpPr>
          <p:cNvPr id="204802" name="Rectangle 3"/>
          <p:cNvSpPr>
            <a:spLocks noGrp="1" noChangeArrowheads="1"/>
          </p:cNvSpPr>
          <p:nvPr>
            <p:ph type="body" idx="1"/>
          </p:nvPr>
        </p:nvSpPr>
        <p:spPr>
          <a:xfrm>
            <a:off x="158750" y="1301750"/>
            <a:ext cx="8534400" cy="3571875"/>
          </a:xfrm>
        </p:spPr>
        <p:txBody>
          <a:bodyPr>
            <a:normAutofit fontScale="92500" lnSpcReduction="20000"/>
          </a:bodyPr>
          <a:lstStyle/>
          <a:p>
            <a:pPr eaLnBrk="1" hangingPunct="1"/>
            <a:r>
              <a:rPr lang="en-US">
                <a:latin typeface="Tahoma" charset="0"/>
              </a:rPr>
              <a:t>Adjacent cells communicate, interact, and adhere through specialized junctions between them</a:t>
            </a:r>
          </a:p>
          <a:p>
            <a:pPr lvl="1" eaLnBrk="1" hangingPunct="1">
              <a:buFontTx/>
              <a:buChar char="–"/>
            </a:pPr>
            <a:r>
              <a:rPr lang="en-US" b="1">
                <a:latin typeface="Tahoma" charset="0"/>
                <a:ea typeface="Arial" charset="0"/>
                <a:cs typeface="Arial" charset="0"/>
              </a:rPr>
              <a:t>Tight junctions</a:t>
            </a:r>
            <a:r>
              <a:rPr lang="en-US">
                <a:latin typeface="Tahoma" charset="0"/>
                <a:ea typeface="Arial" charset="0"/>
                <a:cs typeface="Arial" charset="0"/>
              </a:rPr>
              <a:t> prevent leakage of extracellular fluid across a layer of epithelial cells</a:t>
            </a:r>
          </a:p>
          <a:p>
            <a:pPr lvl="1" eaLnBrk="1" hangingPunct="1">
              <a:buFontTx/>
              <a:buChar char="–"/>
            </a:pPr>
            <a:r>
              <a:rPr lang="en-US" b="1">
                <a:latin typeface="Tahoma" charset="0"/>
                <a:ea typeface="Arial" charset="0"/>
                <a:cs typeface="Arial" charset="0"/>
              </a:rPr>
              <a:t>Anchoring junctions</a:t>
            </a:r>
            <a:r>
              <a:rPr lang="en-US">
                <a:latin typeface="Tahoma" charset="0"/>
                <a:ea typeface="Arial" charset="0"/>
                <a:cs typeface="Arial" charset="0"/>
              </a:rPr>
              <a:t> fasten cells together into sheets</a:t>
            </a:r>
          </a:p>
          <a:p>
            <a:pPr lvl="1" eaLnBrk="1" hangingPunct="1">
              <a:buFontTx/>
              <a:buChar char="–"/>
            </a:pPr>
            <a:r>
              <a:rPr lang="en-US" b="1">
                <a:latin typeface="Tahoma" charset="0"/>
                <a:ea typeface="Arial" charset="0"/>
                <a:cs typeface="Arial" charset="0"/>
              </a:rPr>
              <a:t>Gap junctions</a:t>
            </a:r>
            <a:r>
              <a:rPr lang="en-US">
                <a:latin typeface="Tahoma" charset="0"/>
                <a:ea typeface="Arial" charset="0"/>
                <a:cs typeface="Arial" charset="0"/>
              </a:rPr>
              <a:t> are channels that allow molecules to flow between cells</a:t>
            </a:r>
          </a:p>
        </p:txBody>
      </p:sp>
      <p:sp>
        <p:nvSpPr>
          <p:cNvPr id="204803" name="Line 4"/>
          <p:cNvSpPr>
            <a:spLocks noChangeShapeType="1"/>
          </p:cNvSpPr>
          <p:nvPr/>
        </p:nvSpPr>
        <p:spPr bwMode="auto">
          <a:xfrm>
            <a:off x="182563" y="1117600"/>
            <a:ext cx="8775700" cy="0"/>
          </a:xfrm>
          <a:prstGeom prst="line">
            <a:avLst/>
          </a:prstGeom>
          <a:noFill/>
          <a:ln w="76200">
            <a:solidFill>
              <a:srgbClr val="A8B99B"/>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804"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805"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spcBef>
                <a:spcPct val="50000"/>
              </a:spcBef>
            </a:pPr>
            <a:r>
              <a:rPr lang="en-US" sz="900"/>
              <a:t>Copyright © 2009 Pearson Education, Inc.</a:t>
            </a:r>
            <a:endParaRPr lang="en-US"/>
          </a:p>
        </p:txBody>
      </p:sp>
      <p:sp>
        <p:nvSpPr>
          <p:cNvPr id="204806" name="AutoShape 7">
            <a:hlinkClick r:id="" action="ppaction://noaction" highlightClick="1"/>
          </p:cNvPr>
          <p:cNvSpPr>
            <a:spLocks noChangeArrowheads="1"/>
          </p:cNvSpPr>
          <p:nvPr/>
        </p:nvSpPr>
        <p:spPr bwMode="auto">
          <a:xfrm>
            <a:off x="3848100" y="5033963"/>
            <a:ext cx="2457450" cy="342900"/>
          </a:xfrm>
          <a:prstGeom prst="actionButtonBlank">
            <a:avLst/>
          </a:prstGeom>
          <a:solidFill>
            <a:srgbClr val="84A05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400" b="1"/>
              <a:t>Animation: </a:t>
            </a:r>
            <a:r>
              <a:rPr lang="en-US" sz="1400" b="1">
                <a:solidFill>
                  <a:srgbClr val="000000"/>
                </a:solidFill>
              </a:rPr>
              <a:t>Desmosomes</a:t>
            </a:r>
            <a:endParaRPr lang="en-US" sz="1400">
              <a:solidFill>
                <a:srgbClr val="000000"/>
              </a:solidFill>
            </a:endParaRPr>
          </a:p>
        </p:txBody>
      </p:sp>
      <p:pic>
        <p:nvPicPr>
          <p:cNvPr id="204807" name="Picture 8" descr="Campbell Concepts Play Butto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7813" y="4922838"/>
            <a:ext cx="9334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08" name="AutoShape 9">
            <a:hlinkClick r:id="" action="ppaction://noaction" highlightClick="1"/>
          </p:cNvPr>
          <p:cNvSpPr>
            <a:spLocks noChangeArrowheads="1"/>
          </p:cNvSpPr>
          <p:nvPr/>
        </p:nvSpPr>
        <p:spPr bwMode="auto">
          <a:xfrm>
            <a:off x="3856038" y="5564188"/>
            <a:ext cx="2451100" cy="342900"/>
          </a:xfrm>
          <a:prstGeom prst="actionButtonBlank">
            <a:avLst/>
          </a:prstGeom>
          <a:solidFill>
            <a:srgbClr val="84A05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400" b="1"/>
              <a:t>Animation: </a:t>
            </a:r>
            <a:r>
              <a:rPr lang="en-US" sz="1400" b="1">
                <a:solidFill>
                  <a:srgbClr val="000000"/>
                </a:solidFill>
              </a:rPr>
              <a:t>Gap Junctions</a:t>
            </a:r>
            <a:endParaRPr lang="en-US" sz="1400">
              <a:solidFill>
                <a:srgbClr val="000000"/>
              </a:solidFill>
            </a:endParaRPr>
          </a:p>
        </p:txBody>
      </p:sp>
      <p:pic>
        <p:nvPicPr>
          <p:cNvPr id="204809" name="Picture 10" descr="Campbell Concepts Play Button">
            <a:hlinkClick r:id="rId5"/>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5750" y="5453063"/>
            <a:ext cx="9334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10" name="AutoShape 11">
            <a:hlinkClick r:id="" action="ppaction://noaction" highlightClick="1"/>
          </p:cNvPr>
          <p:cNvSpPr>
            <a:spLocks noChangeArrowheads="1"/>
          </p:cNvSpPr>
          <p:nvPr/>
        </p:nvSpPr>
        <p:spPr bwMode="auto">
          <a:xfrm>
            <a:off x="3859213" y="6089650"/>
            <a:ext cx="2451100" cy="342900"/>
          </a:xfrm>
          <a:prstGeom prst="actionButtonBlank">
            <a:avLst/>
          </a:prstGeom>
          <a:solidFill>
            <a:srgbClr val="84A05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400" b="1"/>
              <a:t>Animation: </a:t>
            </a:r>
            <a:r>
              <a:rPr lang="en-US" sz="1400" b="1">
                <a:solidFill>
                  <a:srgbClr val="000000"/>
                </a:solidFill>
              </a:rPr>
              <a:t>Tight Junctions</a:t>
            </a:r>
            <a:endParaRPr lang="en-US" sz="1400">
              <a:solidFill>
                <a:srgbClr val="000000"/>
              </a:solidFill>
            </a:endParaRPr>
          </a:p>
        </p:txBody>
      </p:sp>
      <p:pic>
        <p:nvPicPr>
          <p:cNvPr id="204811" name="Picture 12" descr="Campbell Concepts Play Button">
            <a:hlinkClick r:id="rId6"/>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8925" y="5978525"/>
            <a:ext cx="9334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150135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2"/>
          <p:cNvSpPr>
            <a:spLocks noGrp="1" noChangeArrowheads="1"/>
          </p:cNvSpPr>
          <p:nvPr>
            <p:ph type="title"/>
          </p:nvPr>
        </p:nvSpPr>
        <p:spPr>
          <a:xfrm>
            <a:off x="457200" y="152400"/>
            <a:ext cx="8229600" cy="487363"/>
          </a:xfrm>
        </p:spPr>
        <p:txBody>
          <a:bodyPr>
            <a:normAutofit fontScale="90000"/>
          </a:bodyPr>
          <a:lstStyle/>
          <a:p>
            <a:pPr eaLnBrk="1" hangingPunct="1"/>
            <a:r>
              <a:rPr lang="en-US" sz="2800">
                <a:latin typeface="Times New Roman" charset="0"/>
                <a:cs typeface="ＭＳ Ｐゴシック" charset="0"/>
              </a:rPr>
              <a:t>Intercellular Junctions in Animal Tissues</a:t>
            </a:r>
          </a:p>
        </p:txBody>
      </p:sp>
      <p:grpSp>
        <p:nvGrpSpPr>
          <p:cNvPr id="206850" name="Group 40"/>
          <p:cNvGrpSpPr>
            <a:grpSpLocks/>
          </p:cNvGrpSpPr>
          <p:nvPr/>
        </p:nvGrpSpPr>
        <p:grpSpPr bwMode="auto">
          <a:xfrm>
            <a:off x="673100" y="685800"/>
            <a:ext cx="8191500" cy="5857875"/>
            <a:chOff x="424" y="432"/>
            <a:chExt cx="5160" cy="3690"/>
          </a:xfrm>
        </p:grpSpPr>
        <p:pic>
          <p:nvPicPr>
            <p:cNvPr id="142340" name="Picture 5"/>
            <p:cNvPicPr>
              <a:picLocks noChangeAspect="1" noChangeArrowheads="1"/>
            </p:cNvPicPr>
            <p:nvPr/>
          </p:nvPicPr>
          <p:blipFill>
            <a:blip r:embed="rId2"/>
            <a:srcRect/>
            <a:stretch>
              <a:fillRect/>
            </a:stretch>
          </p:blipFill>
          <p:spPr bwMode="auto">
            <a:xfrm>
              <a:off x="480" y="432"/>
              <a:ext cx="2899" cy="3536"/>
            </a:xfrm>
            <a:prstGeom prst="rect">
              <a:avLst/>
            </a:prstGeom>
            <a:noFill/>
            <a:ln w="9525">
              <a:noFill/>
              <a:miter lim="800000"/>
              <a:headEnd/>
              <a:tailEnd/>
            </a:ln>
            <a:effectLst>
              <a:outerShdw blurRad="50800" dist="38100" dir="2700000">
                <a:srgbClr val="000000">
                  <a:alpha val="43000"/>
                </a:srgbClr>
              </a:outerShdw>
            </a:effectLst>
          </p:spPr>
        </p:pic>
        <p:sp>
          <p:nvSpPr>
            <p:cNvPr id="206852" name="Text Box 6"/>
            <p:cNvSpPr txBox="1">
              <a:spLocks noChangeArrowheads="1"/>
            </p:cNvSpPr>
            <p:nvPr/>
          </p:nvSpPr>
          <p:spPr bwMode="auto">
            <a:xfrm>
              <a:off x="560" y="742"/>
              <a:ext cx="110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r>
                <a:rPr kumimoji="1" lang="en-US" sz="1200"/>
                <a:t>Tight junctions prevent </a:t>
              </a:r>
            </a:p>
            <a:p>
              <a:r>
                <a:rPr kumimoji="1" lang="en-US" sz="1200"/>
                <a:t>fluid from moving </a:t>
              </a:r>
            </a:p>
            <a:p>
              <a:r>
                <a:rPr kumimoji="1" lang="en-US" sz="1200"/>
                <a:t>across a layer of cells</a:t>
              </a:r>
            </a:p>
          </p:txBody>
        </p:sp>
        <p:sp>
          <p:nvSpPr>
            <p:cNvPr id="206853" name="Text Box 7"/>
            <p:cNvSpPr txBox="1">
              <a:spLocks noChangeArrowheads="1"/>
            </p:cNvSpPr>
            <p:nvPr/>
          </p:nvSpPr>
          <p:spPr bwMode="auto">
            <a:xfrm>
              <a:off x="1977" y="730"/>
              <a:ext cx="68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ctr"/>
              <a:r>
                <a:rPr kumimoji="1" lang="en-US" sz="1200"/>
                <a:t>Tight junction</a:t>
              </a:r>
            </a:p>
          </p:txBody>
        </p:sp>
        <p:sp>
          <p:nvSpPr>
            <p:cNvPr id="206854" name="Text Box 8"/>
            <p:cNvSpPr txBox="1">
              <a:spLocks noChangeArrowheads="1"/>
            </p:cNvSpPr>
            <p:nvPr/>
          </p:nvSpPr>
          <p:spPr bwMode="auto">
            <a:xfrm>
              <a:off x="3042" y="1434"/>
              <a:ext cx="41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ctr"/>
              <a:r>
                <a:rPr kumimoji="1" lang="en-US" sz="1200"/>
                <a:t>0.5 µm</a:t>
              </a:r>
            </a:p>
          </p:txBody>
        </p:sp>
        <p:sp>
          <p:nvSpPr>
            <p:cNvPr id="206855" name="Text Box 9"/>
            <p:cNvSpPr txBox="1">
              <a:spLocks noChangeArrowheads="1"/>
            </p:cNvSpPr>
            <p:nvPr/>
          </p:nvSpPr>
          <p:spPr bwMode="auto">
            <a:xfrm>
              <a:off x="3101" y="2738"/>
              <a:ext cx="33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ctr"/>
              <a:r>
                <a:rPr kumimoji="1" lang="en-US" sz="1200"/>
                <a:t>1 µm</a:t>
              </a:r>
            </a:p>
          </p:txBody>
        </p:sp>
        <p:sp>
          <p:nvSpPr>
            <p:cNvPr id="206856" name="Text Box 10"/>
            <p:cNvSpPr txBox="1">
              <a:spLocks noChangeArrowheads="1"/>
            </p:cNvSpPr>
            <p:nvPr/>
          </p:nvSpPr>
          <p:spPr bwMode="auto">
            <a:xfrm>
              <a:off x="424" y="3491"/>
              <a:ext cx="47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r>
                <a:rPr kumimoji="1" lang="en-US" sz="1200"/>
                <a:t>Space</a:t>
              </a:r>
            </a:p>
            <a:p>
              <a:r>
                <a:rPr kumimoji="1" lang="en-US" sz="1200"/>
                <a:t>between</a:t>
              </a:r>
            </a:p>
            <a:p>
              <a:r>
                <a:rPr kumimoji="1" lang="en-US" sz="1200"/>
                <a:t>cells</a:t>
              </a:r>
            </a:p>
          </p:txBody>
        </p:sp>
        <p:sp>
          <p:nvSpPr>
            <p:cNvPr id="206857" name="Text Box 11"/>
            <p:cNvSpPr txBox="1">
              <a:spLocks noChangeArrowheads="1"/>
            </p:cNvSpPr>
            <p:nvPr/>
          </p:nvSpPr>
          <p:spPr bwMode="auto">
            <a:xfrm>
              <a:off x="816" y="3654"/>
              <a:ext cx="9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r>
                <a:rPr kumimoji="1" lang="en-US" sz="1200"/>
                <a:t>Plasma membranes</a:t>
              </a:r>
            </a:p>
            <a:p>
              <a:r>
                <a:rPr kumimoji="1" lang="en-US" sz="1200"/>
                <a:t>of adjacent cells</a:t>
              </a:r>
            </a:p>
          </p:txBody>
        </p:sp>
        <p:sp>
          <p:nvSpPr>
            <p:cNvPr id="206858" name="Text Box 12"/>
            <p:cNvSpPr txBox="1">
              <a:spLocks noChangeArrowheads="1"/>
            </p:cNvSpPr>
            <p:nvPr/>
          </p:nvSpPr>
          <p:spPr bwMode="auto">
            <a:xfrm>
              <a:off x="1888" y="3350"/>
              <a:ext cx="6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r>
                <a:rPr kumimoji="1" lang="en-US" sz="1200"/>
                <a:t>Extracellular</a:t>
              </a:r>
            </a:p>
            <a:p>
              <a:r>
                <a:rPr kumimoji="1" lang="en-US" sz="1200"/>
                <a:t>matrix</a:t>
              </a:r>
            </a:p>
          </p:txBody>
        </p:sp>
        <p:sp>
          <p:nvSpPr>
            <p:cNvPr id="206859" name="Text Box 13"/>
            <p:cNvSpPr txBox="1">
              <a:spLocks noChangeArrowheads="1"/>
            </p:cNvSpPr>
            <p:nvPr/>
          </p:nvSpPr>
          <p:spPr bwMode="auto">
            <a:xfrm>
              <a:off x="2210" y="3593"/>
              <a:ext cx="65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ctr"/>
              <a:r>
                <a:rPr kumimoji="1" lang="en-US" sz="1200"/>
                <a:t>Gap junction</a:t>
              </a:r>
            </a:p>
          </p:txBody>
        </p:sp>
        <p:sp>
          <p:nvSpPr>
            <p:cNvPr id="206860" name="Text Box 14"/>
            <p:cNvSpPr txBox="1">
              <a:spLocks noChangeArrowheads="1"/>
            </p:cNvSpPr>
            <p:nvPr/>
          </p:nvSpPr>
          <p:spPr bwMode="auto">
            <a:xfrm>
              <a:off x="1010" y="2001"/>
              <a:ext cx="80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ctr"/>
              <a:r>
                <a:rPr kumimoji="1" lang="en-US" sz="1200" b="1"/>
                <a:t>Tight junctions</a:t>
              </a:r>
            </a:p>
          </p:txBody>
        </p:sp>
        <p:sp>
          <p:nvSpPr>
            <p:cNvPr id="206861" name="Text Box 15"/>
            <p:cNvSpPr txBox="1">
              <a:spLocks noChangeArrowheads="1"/>
            </p:cNvSpPr>
            <p:nvPr/>
          </p:nvSpPr>
          <p:spPr bwMode="auto">
            <a:xfrm>
              <a:off x="3010" y="3949"/>
              <a:ext cx="41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ctr"/>
              <a:r>
                <a:rPr kumimoji="1" lang="en-US" sz="1200"/>
                <a:t>0.1 µm</a:t>
              </a:r>
            </a:p>
          </p:txBody>
        </p:sp>
        <p:sp>
          <p:nvSpPr>
            <p:cNvPr id="206862" name="Text Box 16"/>
            <p:cNvSpPr txBox="1">
              <a:spLocks noChangeArrowheads="1"/>
            </p:cNvSpPr>
            <p:nvPr/>
          </p:nvSpPr>
          <p:spPr bwMode="auto">
            <a:xfrm>
              <a:off x="808" y="2159"/>
              <a:ext cx="6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r>
                <a:rPr kumimoji="1" lang="en-US" sz="1200"/>
                <a:t>Intermediate</a:t>
              </a:r>
            </a:p>
            <a:p>
              <a:r>
                <a:rPr kumimoji="1" lang="en-US" sz="1200"/>
                <a:t>filaments</a:t>
              </a:r>
            </a:p>
          </p:txBody>
        </p:sp>
        <p:sp>
          <p:nvSpPr>
            <p:cNvPr id="206863" name="Text Box 17"/>
            <p:cNvSpPr txBox="1">
              <a:spLocks noChangeArrowheads="1"/>
            </p:cNvSpPr>
            <p:nvPr/>
          </p:nvSpPr>
          <p:spPr bwMode="auto">
            <a:xfrm>
              <a:off x="1064" y="2404"/>
              <a:ext cx="68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ctr"/>
              <a:r>
                <a:rPr kumimoji="1" lang="en-US" sz="1200" b="1"/>
                <a:t>Desmosome</a:t>
              </a:r>
            </a:p>
          </p:txBody>
        </p:sp>
        <p:sp>
          <p:nvSpPr>
            <p:cNvPr id="206864" name="Text Box 18"/>
            <p:cNvSpPr txBox="1">
              <a:spLocks noChangeArrowheads="1"/>
            </p:cNvSpPr>
            <p:nvPr/>
          </p:nvSpPr>
          <p:spPr bwMode="auto">
            <a:xfrm>
              <a:off x="1282" y="2654"/>
              <a:ext cx="5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r>
                <a:rPr kumimoji="1" lang="en-US" sz="1200" b="1"/>
                <a:t>Gap</a:t>
              </a:r>
            </a:p>
            <a:p>
              <a:r>
                <a:rPr kumimoji="1" lang="en-US" sz="1200" b="1"/>
                <a:t>junctions</a:t>
              </a:r>
            </a:p>
          </p:txBody>
        </p:sp>
        <p:sp>
          <p:nvSpPr>
            <p:cNvPr id="206865" name="Text Box 19"/>
            <p:cNvSpPr txBox="1">
              <a:spLocks noChangeArrowheads="1"/>
            </p:cNvSpPr>
            <p:nvPr/>
          </p:nvSpPr>
          <p:spPr bwMode="auto">
            <a:xfrm>
              <a:off x="3428" y="528"/>
              <a:ext cx="1956" cy="1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endParaRPr kumimoji="1" lang="en-US" sz="1200"/>
            </a:p>
            <a:p>
              <a:r>
                <a:rPr kumimoji="1" lang="en-US" sz="1200"/>
                <a:t>At </a:t>
              </a:r>
              <a:r>
                <a:rPr kumimoji="1" lang="en-US" sz="1200" b="1"/>
                <a:t>tight junctions</a:t>
              </a:r>
              <a:r>
                <a:rPr kumimoji="1" lang="en-US" sz="1200"/>
                <a:t>, the membranes of</a:t>
              </a:r>
            </a:p>
            <a:p>
              <a:r>
                <a:rPr kumimoji="1" lang="en-US" sz="1200"/>
                <a:t>neighboring cells are very tightly pressed</a:t>
              </a:r>
            </a:p>
            <a:p>
              <a:r>
                <a:rPr kumimoji="1" lang="en-US" sz="1200"/>
                <a:t>against each other, bound together by</a:t>
              </a:r>
            </a:p>
            <a:p>
              <a:r>
                <a:rPr kumimoji="1" lang="en-US" sz="1200"/>
                <a:t>specific proteins (purple). Forming continu-</a:t>
              </a:r>
            </a:p>
            <a:p>
              <a:r>
                <a:rPr kumimoji="1" lang="en-US" sz="1200"/>
                <a:t>ous seals around the cells, tight junctions</a:t>
              </a:r>
            </a:p>
            <a:p>
              <a:r>
                <a:rPr kumimoji="1" lang="en-US" sz="1200"/>
                <a:t>prevent leakage of extracellular fluid across</a:t>
              </a:r>
            </a:p>
            <a:p>
              <a:r>
                <a:rPr kumimoji="1" lang="en-US" sz="1200"/>
                <a:t>a layer of epithelial cells.</a:t>
              </a:r>
            </a:p>
            <a:p>
              <a:endParaRPr kumimoji="1" lang="en-US" sz="1200"/>
            </a:p>
          </p:txBody>
        </p:sp>
        <p:sp>
          <p:nvSpPr>
            <p:cNvPr id="206866" name="Text Box 20"/>
            <p:cNvSpPr txBox="1">
              <a:spLocks noChangeArrowheads="1"/>
            </p:cNvSpPr>
            <p:nvPr/>
          </p:nvSpPr>
          <p:spPr bwMode="auto">
            <a:xfrm>
              <a:off x="3443" y="1888"/>
              <a:ext cx="1973"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r>
                <a:rPr kumimoji="1" lang="en-US" sz="1200" b="1"/>
                <a:t>Desmosomes</a:t>
              </a:r>
              <a:r>
                <a:rPr kumimoji="1" lang="en-US" sz="1200"/>
                <a:t> (also called </a:t>
              </a:r>
              <a:r>
                <a:rPr kumimoji="1" lang="en-US" sz="1200" i="1"/>
                <a:t>anchoring</a:t>
              </a:r>
            </a:p>
            <a:p>
              <a:r>
                <a:rPr kumimoji="1" lang="en-US" sz="1200" i="1"/>
                <a:t>junctions</a:t>
              </a:r>
              <a:r>
                <a:rPr kumimoji="1" lang="en-US" sz="1200"/>
                <a:t>) function like rivets, fastening cells</a:t>
              </a:r>
            </a:p>
            <a:p>
              <a:r>
                <a:rPr kumimoji="1" lang="en-US" sz="1200"/>
                <a:t>together into strong sheets. Intermediate</a:t>
              </a:r>
            </a:p>
            <a:p>
              <a:r>
                <a:rPr kumimoji="1" lang="en-US" sz="1200"/>
                <a:t>filaments made of sturdy keratin proteins</a:t>
              </a:r>
            </a:p>
            <a:p>
              <a:r>
                <a:rPr kumimoji="1" lang="en-US" sz="1200"/>
                <a:t>anchor desmosomes in the cytoplasm.</a:t>
              </a:r>
            </a:p>
          </p:txBody>
        </p:sp>
        <p:sp>
          <p:nvSpPr>
            <p:cNvPr id="206867" name="Text Box 21"/>
            <p:cNvSpPr txBox="1">
              <a:spLocks noChangeArrowheads="1"/>
            </p:cNvSpPr>
            <p:nvPr/>
          </p:nvSpPr>
          <p:spPr bwMode="auto">
            <a:xfrm>
              <a:off x="3456" y="2979"/>
              <a:ext cx="2128" cy="1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r>
                <a:rPr kumimoji="1" lang="en-US" sz="1200" b="1"/>
                <a:t>Gap junctions</a:t>
              </a:r>
              <a:r>
                <a:rPr kumimoji="1" lang="en-US" sz="1200"/>
                <a:t> (also called</a:t>
              </a:r>
              <a:r>
                <a:rPr kumimoji="1" lang="en-US" sz="1200" i="1"/>
                <a:t> communicating</a:t>
              </a:r>
            </a:p>
            <a:p>
              <a:r>
                <a:rPr kumimoji="1" lang="en-US" sz="1200" i="1"/>
                <a:t>junctions</a:t>
              </a:r>
              <a:r>
                <a:rPr kumimoji="1" lang="en-US" sz="1200"/>
                <a:t>) provide cytoplasmic channels from</a:t>
              </a:r>
            </a:p>
            <a:p>
              <a:r>
                <a:rPr kumimoji="1" lang="en-US" sz="1200"/>
                <a:t>one cell to an adjacent cell. Gap junctions </a:t>
              </a:r>
            </a:p>
            <a:p>
              <a:r>
                <a:rPr kumimoji="1" lang="en-US" sz="1200"/>
                <a:t>consist of special membrane proteins that </a:t>
              </a:r>
            </a:p>
            <a:p>
              <a:r>
                <a:rPr kumimoji="1" lang="en-US" sz="1200"/>
                <a:t>surround a pore through which ions, sugars,</a:t>
              </a:r>
            </a:p>
            <a:p>
              <a:r>
                <a:rPr kumimoji="1" lang="en-US" sz="1200"/>
                <a:t>amino acids, and other small molecules may</a:t>
              </a:r>
            </a:p>
            <a:p>
              <a:r>
                <a:rPr kumimoji="1" lang="en-US" sz="1200"/>
                <a:t>pass. Gap junctions are necessary for commu-</a:t>
              </a:r>
            </a:p>
            <a:p>
              <a:r>
                <a:rPr kumimoji="1" lang="en-US" sz="1200"/>
                <a:t>nication between cells in many types of tissues,</a:t>
              </a:r>
            </a:p>
            <a:p>
              <a:r>
                <a:rPr kumimoji="1" lang="en-US" sz="1200"/>
                <a:t>including heart muscle and animal embryos.</a:t>
              </a:r>
            </a:p>
          </p:txBody>
        </p:sp>
        <p:sp>
          <p:nvSpPr>
            <p:cNvPr id="206868" name="Rectangle 22"/>
            <p:cNvSpPr>
              <a:spLocks noChangeArrowheads="1"/>
            </p:cNvSpPr>
            <p:nvPr/>
          </p:nvSpPr>
          <p:spPr bwMode="auto">
            <a:xfrm>
              <a:off x="3480" y="448"/>
              <a:ext cx="1887" cy="222"/>
            </a:xfrm>
            <a:prstGeom prst="rect">
              <a:avLst/>
            </a:prstGeom>
            <a:solidFill>
              <a:srgbClr val="821475"/>
            </a:solidFill>
            <a:ln>
              <a:noFill/>
            </a:ln>
            <a:extLs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lstStyle/>
            <a:p>
              <a:endParaRPr lang="en-US"/>
            </a:p>
          </p:txBody>
        </p:sp>
        <p:sp>
          <p:nvSpPr>
            <p:cNvPr id="206869" name="Rectangle 23"/>
            <p:cNvSpPr>
              <a:spLocks noChangeArrowheads="1"/>
            </p:cNvSpPr>
            <p:nvPr/>
          </p:nvSpPr>
          <p:spPr bwMode="auto">
            <a:xfrm>
              <a:off x="3488" y="1656"/>
              <a:ext cx="1880" cy="222"/>
            </a:xfrm>
            <a:prstGeom prst="rect">
              <a:avLst/>
            </a:prstGeom>
            <a:solidFill>
              <a:srgbClr val="821475"/>
            </a:solidFill>
            <a:ln>
              <a:noFill/>
            </a:ln>
            <a:extLs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lstStyle/>
            <a:p>
              <a:endParaRPr lang="en-US"/>
            </a:p>
          </p:txBody>
        </p:sp>
        <p:sp>
          <p:nvSpPr>
            <p:cNvPr id="206870" name="Rectangle 24"/>
            <p:cNvSpPr>
              <a:spLocks noChangeArrowheads="1"/>
            </p:cNvSpPr>
            <p:nvPr/>
          </p:nvSpPr>
          <p:spPr bwMode="auto">
            <a:xfrm>
              <a:off x="3488" y="2784"/>
              <a:ext cx="1880" cy="222"/>
            </a:xfrm>
            <a:prstGeom prst="rect">
              <a:avLst/>
            </a:prstGeom>
            <a:solidFill>
              <a:srgbClr val="821475"/>
            </a:solidFill>
            <a:ln>
              <a:noFill/>
            </a:ln>
            <a:extLs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lstStyle/>
            <a:p>
              <a:endParaRPr lang="en-US"/>
            </a:p>
          </p:txBody>
        </p:sp>
        <p:sp>
          <p:nvSpPr>
            <p:cNvPr id="206871" name="Text Box 25"/>
            <p:cNvSpPr txBox="1">
              <a:spLocks noChangeArrowheads="1"/>
            </p:cNvSpPr>
            <p:nvPr/>
          </p:nvSpPr>
          <p:spPr bwMode="auto">
            <a:xfrm>
              <a:off x="3824" y="480"/>
              <a:ext cx="139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kumimoji="1" lang="en-US" sz="1200" b="1">
                  <a:solidFill>
                    <a:schemeClr val="bg1"/>
                  </a:solidFill>
                </a:rPr>
                <a:t>TIGHT JUNCTIONS</a:t>
              </a:r>
            </a:p>
          </p:txBody>
        </p:sp>
        <p:sp>
          <p:nvSpPr>
            <p:cNvPr id="206872" name="Text Box 26"/>
            <p:cNvSpPr txBox="1">
              <a:spLocks noChangeArrowheads="1"/>
            </p:cNvSpPr>
            <p:nvPr/>
          </p:nvSpPr>
          <p:spPr bwMode="auto">
            <a:xfrm>
              <a:off x="3680" y="1677"/>
              <a:ext cx="131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kumimoji="1" lang="en-US" sz="1200" b="1">
                  <a:solidFill>
                    <a:schemeClr val="bg1"/>
                  </a:solidFill>
                </a:rPr>
                <a:t>DESMOSOMES</a:t>
              </a:r>
            </a:p>
          </p:txBody>
        </p:sp>
        <p:sp>
          <p:nvSpPr>
            <p:cNvPr id="206873" name="Text Box 27"/>
            <p:cNvSpPr txBox="1">
              <a:spLocks noChangeArrowheads="1"/>
            </p:cNvSpPr>
            <p:nvPr/>
          </p:nvSpPr>
          <p:spPr bwMode="auto">
            <a:xfrm>
              <a:off x="3816" y="2805"/>
              <a:ext cx="131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kumimoji="1" lang="en-US" sz="1200" b="1">
                  <a:solidFill>
                    <a:schemeClr val="bg1"/>
                  </a:solidFill>
                </a:rPr>
                <a:t>GAP JUNCTIONS</a:t>
              </a:r>
            </a:p>
          </p:txBody>
        </p:sp>
        <p:sp>
          <p:nvSpPr>
            <p:cNvPr id="206874" name="Line 28"/>
            <p:cNvSpPr>
              <a:spLocks noChangeShapeType="1"/>
            </p:cNvSpPr>
            <p:nvPr/>
          </p:nvSpPr>
          <p:spPr bwMode="auto">
            <a:xfrm flipH="1">
              <a:off x="2656" y="832"/>
              <a:ext cx="489"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06875" name="Line 29"/>
            <p:cNvSpPr>
              <a:spLocks noChangeShapeType="1"/>
            </p:cNvSpPr>
            <p:nvPr/>
          </p:nvSpPr>
          <p:spPr bwMode="auto">
            <a:xfrm flipH="1">
              <a:off x="1784" y="2012"/>
              <a:ext cx="91" cy="8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06876" name="Line 30"/>
            <p:cNvSpPr>
              <a:spLocks noChangeShapeType="1"/>
            </p:cNvSpPr>
            <p:nvPr/>
          </p:nvSpPr>
          <p:spPr bwMode="auto">
            <a:xfrm flipH="1">
              <a:off x="1728" y="2496"/>
              <a:ext cx="136"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nvGrpSpPr>
            <p:cNvPr id="206877" name="Group 31"/>
            <p:cNvGrpSpPr>
              <a:grpSpLocks/>
            </p:cNvGrpSpPr>
            <p:nvPr/>
          </p:nvGrpSpPr>
          <p:grpSpPr bwMode="auto">
            <a:xfrm>
              <a:off x="728" y="2428"/>
              <a:ext cx="227" cy="89"/>
              <a:chOff x="728" y="2428"/>
              <a:chExt cx="240" cy="96"/>
            </a:xfrm>
          </p:grpSpPr>
          <p:sp>
            <p:nvSpPr>
              <p:cNvPr id="206884" name="Line 32"/>
              <p:cNvSpPr>
                <a:spLocks noChangeShapeType="1"/>
              </p:cNvSpPr>
              <p:nvPr/>
            </p:nvSpPr>
            <p:spPr bwMode="auto">
              <a:xfrm flipV="1">
                <a:off x="960" y="2428"/>
                <a:ext cx="0"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06885" name="Line 33"/>
              <p:cNvSpPr>
                <a:spLocks noChangeShapeType="1"/>
              </p:cNvSpPr>
              <p:nvPr/>
            </p:nvSpPr>
            <p:spPr bwMode="auto">
              <a:xfrm flipH="1">
                <a:off x="728" y="2432"/>
                <a:ext cx="240" cy="4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sp>
          <p:nvSpPr>
            <p:cNvPr id="206878" name="Line 34"/>
            <p:cNvSpPr>
              <a:spLocks noChangeShapeType="1"/>
            </p:cNvSpPr>
            <p:nvPr/>
          </p:nvSpPr>
          <p:spPr bwMode="auto">
            <a:xfrm flipH="1">
              <a:off x="1776" y="2880"/>
              <a:ext cx="9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06879" name="Line 35"/>
            <p:cNvSpPr>
              <a:spLocks noChangeShapeType="1"/>
            </p:cNvSpPr>
            <p:nvPr/>
          </p:nvSpPr>
          <p:spPr bwMode="auto">
            <a:xfrm flipH="1">
              <a:off x="616" y="3098"/>
              <a:ext cx="235" cy="37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06880" name="Line 36"/>
            <p:cNvSpPr>
              <a:spLocks noChangeShapeType="1"/>
            </p:cNvSpPr>
            <p:nvPr/>
          </p:nvSpPr>
          <p:spPr bwMode="auto">
            <a:xfrm>
              <a:off x="832" y="3328"/>
              <a:ext cx="152" cy="33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06881" name="Line 37"/>
            <p:cNvSpPr>
              <a:spLocks noChangeShapeType="1"/>
            </p:cNvSpPr>
            <p:nvPr/>
          </p:nvSpPr>
          <p:spPr bwMode="auto">
            <a:xfrm flipH="1" flipV="1">
              <a:off x="864" y="3216"/>
              <a:ext cx="136" cy="44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06882" name="Line 38"/>
            <p:cNvSpPr>
              <a:spLocks noChangeShapeType="1"/>
            </p:cNvSpPr>
            <p:nvPr/>
          </p:nvSpPr>
          <p:spPr bwMode="auto">
            <a:xfrm flipH="1" flipV="1">
              <a:off x="1788" y="3360"/>
              <a:ext cx="136" cy="8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06883" name="Line 39"/>
            <p:cNvSpPr>
              <a:spLocks noChangeShapeType="1"/>
            </p:cNvSpPr>
            <p:nvPr/>
          </p:nvSpPr>
          <p:spPr bwMode="auto">
            <a:xfrm flipH="1">
              <a:off x="2832" y="3696"/>
              <a:ext cx="227"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spTree>
    <p:extLst>
      <p:ext uri="{BB962C8B-B14F-4D97-AF65-F5344CB8AC3E}">
        <p14:creationId xmlns:p14="http://schemas.microsoft.com/office/powerpoint/2010/main" val="184726721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ChangeArrowheads="1"/>
          </p:cNvSpPr>
          <p:nvPr>
            <p:ph type="title"/>
          </p:nvPr>
        </p:nvSpPr>
        <p:spPr>
          <a:xfrm>
            <a:off x="182563" y="192088"/>
            <a:ext cx="8534400" cy="503237"/>
          </a:xfrm>
        </p:spPr>
        <p:txBody>
          <a:bodyPr>
            <a:normAutofit fontScale="90000"/>
          </a:bodyPr>
          <a:lstStyle/>
          <a:p>
            <a:pPr eaLnBrk="1" hangingPunct="1"/>
            <a:r>
              <a:rPr lang="en-US" sz="3200">
                <a:latin typeface="Times New Roman" charset="0"/>
              </a:rPr>
              <a:t>4.22 Cell walls enclose and support plant cells</a:t>
            </a:r>
          </a:p>
        </p:txBody>
      </p:sp>
      <p:sp>
        <p:nvSpPr>
          <p:cNvPr id="207874" name="Rectangle 3"/>
          <p:cNvSpPr>
            <a:spLocks noGrp="1" noChangeArrowheads="1"/>
          </p:cNvSpPr>
          <p:nvPr>
            <p:ph type="body" idx="4294967295"/>
          </p:nvPr>
        </p:nvSpPr>
        <p:spPr>
          <a:xfrm>
            <a:off x="157163" y="1301750"/>
            <a:ext cx="8301037" cy="3735388"/>
          </a:xfrm>
        </p:spPr>
        <p:txBody>
          <a:bodyPr>
            <a:normAutofit fontScale="92500" lnSpcReduction="10000"/>
          </a:bodyPr>
          <a:lstStyle/>
          <a:p>
            <a:pPr eaLnBrk="1" hangingPunct="1"/>
            <a:r>
              <a:rPr lang="en-US">
                <a:latin typeface="Tahoma" charset="0"/>
              </a:rPr>
              <a:t>Plant, but not animal cells, have a rigid </a:t>
            </a:r>
            <a:r>
              <a:rPr lang="en-US" b="1">
                <a:latin typeface="Tahoma" charset="0"/>
              </a:rPr>
              <a:t>cell wall</a:t>
            </a:r>
            <a:endParaRPr lang="en-US">
              <a:latin typeface="Tahoma" charset="0"/>
            </a:endParaRPr>
          </a:p>
          <a:p>
            <a:pPr lvl="1" eaLnBrk="1" hangingPunct="1">
              <a:buFontTx/>
              <a:buChar char="–"/>
            </a:pPr>
            <a:r>
              <a:rPr lang="en-US">
                <a:latin typeface="Tahoma" charset="0"/>
                <a:ea typeface="Arial" charset="0"/>
                <a:cs typeface="Arial" charset="0"/>
              </a:rPr>
              <a:t>It protects and provides skeletal support that helps keep the plant upright against gravity</a:t>
            </a:r>
          </a:p>
          <a:p>
            <a:pPr lvl="1" eaLnBrk="1" hangingPunct="1">
              <a:buFontTx/>
              <a:buChar char="–"/>
            </a:pPr>
            <a:r>
              <a:rPr lang="en-US">
                <a:latin typeface="Tahoma" charset="0"/>
                <a:ea typeface="Arial" charset="0"/>
                <a:cs typeface="Arial" charset="0"/>
              </a:rPr>
              <a:t>Plant cell walls are composed primarily of cellulose</a:t>
            </a:r>
          </a:p>
          <a:p>
            <a:pPr eaLnBrk="1" hangingPunct="1"/>
            <a:r>
              <a:rPr lang="en-US">
                <a:latin typeface="Tahoma" charset="0"/>
              </a:rPr>
              <a:t>Plant cells have cell junctions called </a:t>
            </a:r>
            <a:r>
              <a:rPr lang="en-US" b="1">
                <a:latin typeface="Tahoma" charset="0"/>
              </a:rPr>
              <a:t>plasmodesmata </a:t>
            </a:r>
            <a:r>
              <a:rPr lang="en-US">
                <a:latin typeface="Tahoma" charset="0"/>
              </a:rPr>
              <a:t>that serve in communication between cells</a:t>
            </a:r>
          </a:p>
        </p:txBody>
      </p:sp>
      <p:sp>
        <p:nvSpPr>
          <p:cNvPr id="207875" name="Line 4"/>
          <p:cNvSpPr>
            <a:spLocks noChangeShapeType="1"/>
          </p:cNvSpPr>
          <p:nvPr/>
        </p:nvSpPr>
        <p:spPr bwMode="auto">
          <a:xfrm>
            <a:off x="182563" y="1117600"/>
            <a:ext cx="8775700" cy="0"/>
          </a:xfrm>
          <a:prstGeom prst="line">
            <a:avLst/>
          </a:prstGeom>
          <a:noFill/>
          <a:ln w="76200">
            <a:solidFill>
              <a:srgbClr val="A8B99B"/>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7876"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7877"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spcBef>
                <a:spcPct val="50000"/>
              </a:spcBef>
            </a:pPr>
            <a:r>
              <a:rPr lang="en-US" sz="900"/>
              <a:t>Copyright © 2009 Pearson Education, Inc.</a:t>
            </a:r>
            <a:endParaRPr lang="en-US"/>
          </a:p>
        </p:txBody>
      </p:sp>
    </p:spTree>
    <p:extLst>
      <p:ext uri="{BB962C8B-B14F-4D97-AF65-F5344CB8AC3E}">
        <p14:creationId xmlns:p14="http://schemas.microsoft.com/office/powerpoint/2010/main" val="6178219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1" name="Picture 7" descr="04_22PlantCellJunctions-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00" y="207963"/>
            <a:ext cx="8432800"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22" name="Text Box 8"/>
          <p:cNvSpPr txBox="1">
            <a:spLocks noChangeArrowheads="1"/>
          </p:cNvSpPr>
          <p:nvPr/>
        </p:nvSpPr>
        <p:spPr bwMode="auto">
          <a:xfrm>
            <a:off x="1228725" y="1849438"/>
            <a:ext cx="13430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b="1"/>
              <a:t>Vacuole</a:t>
            </a:r>
          </a:p>
        </p:txBody>
      </p:sp>
      <p:sp>
        <p:nvSpPr>
          <p:cNvPr id="209923" name="Text Box 9"/>
          <p:cNvSpPr txBox="1">
            <a:spLocks noChangeArrowheads="1"/>
          </p:cNvSpPr>
          <p:nvPr/>
        </p:nvSpPr>
        <p:spPr bwMode="auto">
          <a:xfrm>
            <a:off x="6678613" y="584200"/>
            <a:ext cx="1538287"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80000"/>
              </a:lnSpc>
            </a:pPr>
            <a:r>
              <a:rPr lang="en-US" b="1"/>
              <a:t>Walls</a:t>
            </a:r>
          </a:p>
          <a:p>
            <a:pPr algn="l">
              <a:lnSpc>
                <a:spcPct val="80000"/>
              </a:lnSpc>
            </a:pPr>
            <a:r>
              <a:rPr lang="en-US" b="1"/>
              <a:t>of two</a:t>
            </a:r>
          </a:p>
          <a:p>
            <a:pPr algn="l">
              <a:lnSpc>
                <a:spcPct val="80000"/>
              </a:lnSpc>
            </a:pPr>
            <a:r>
              <a:rPr lang="en-US" b="1"/>
              <a:t>adjacent</a:t>
            </a:r>
          </a:p>
          <a:p>
            <a:pPr algn="l">
              <a:lnSpc>
                <a:spcPct val="80000"/>
              </a:lnSpc>
            </a:pPr>
            <a:r>
              <a:rPr lang="en-US" b="1"/>
              <a:t>plant cells</a:t>
            </a:r>
          </a:p>
        </p:txBody>
      </p:sp>
      <p:sp>
        <p:nvSpPr>
          <p:cNvPr id="209924" name="Text Box 10"/>
          <p:cNvSpPr txBox="1">
            <a:spLocks noChangeArrowheads="1"/>
          </p:cNvSpPr>
          <p:nvPr/>
        </p:nvSpPr>
        <p:spPr bwMode="auto">
          <a:xfrm>
            <a:off x="333375" y="5132388"/>
            <a:ext cx="17145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b="1"/>
              <a:t>Cytoplasm</a:t>
            </a:r>
          </a:p>
        </p:txBody>
      </p:sp>
      <p:sp>
        <p:nvSpPr>
          <p:cNvPr id="209925" name="Text Box 11"/>
          <p:cNvSpPr txBox="1">
            <a:spLocks noChangeArrowheads="1"/>
          </p:cNvSpPr>
          <p:nvPr/>
        </p:nvSpPr>
        <p:spPr bwMode="auto">
          <a:xfrm>
            <a:off x="328613" y="3916363"/>
            <a:ext cx="23923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b="1"/>
              <a:t>Primary cell wall</a:t>
            </a:r>
          </a:p>
        </p:txBody>
      </p:sp>
      <p:sp>
        <p:nvSpPr>
          <p:cNvPr id="209926" name="Text Box 12"/>
          <p:cNvSpPr txBox="1">
            <a:spLocks noChangeArrowheads="1"/>
          </p:cNvSpPr>
          <p:nvPr/>
        </p:nvSpPr>
        <p:spPr bwMode="auto">
          <a:xfrm>
            <a:off x="376238" y="5946775"/>
            <a:ext cx="272256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b="1"/>
              <a:t>Plasma membrane</a:t>
            </a:r>
          </a:p>
        </p:txBody>
      </p:sp>
      <p:sp>
        <p:nvSpPr>
          <p:cNvPr id="209927" name="Text Box 13"/>
          <p:cNvSpPr txBox="1">
            <a:spLocks noChangeArrowheads="1"/>
          </p:cNvSpPr>
          <p:nvPr/>
        </p:nvSpPr>
        <p:spPr bwMode="auto">
          <a:xfrm>
            <a:off x="6443663" y="2570163"/>
            <a:ext cx="2435225"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b="1"/>
              <a:t>Plasmodesmata</a:t>
            </a:r>
          </a:p>
        </p:txBody>
      </p:sp>
      <p:sp>
        <p:nvSpPr>
          <p:cNvPr id="209928" name="Text Box 14"/>
          <p:cNvSpPr txBox="1">
            <a:spLocks noChangeArrowheads="1"/>
          </p:cNvSpPr>
          <p:nvPr/>
        </p:nvSpPr>
        <p:spPr bwMode="auto">
          <a:xfrm>
            <a:off x="298450" y="4533900"/>
            <a:ext cx="281463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b="1"/>
              <a:t>Secondary cell wall</a:t>
            </a:r>
          </a:p>
        </p:txBody>
      </p:sp>
      <p:sp>
        <p:nvSpPr>
          <p:cNvPr id="209929" name="Line 15"/>
          <p:cNvSpPr>
            <a:spLocks noChangeShapeType="1"/>
          </p:cNvSpPr>
          <p:nvPr/>
        </p:nvSpPr>
        <p:spPr bwMode="auto">
          <a:xfrm>
            <a:off x="5260975" y="404813"/>
            <a:ext cx="1343025" cy="3111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9930" name="Line 16"/>
          <p:cNvSpPr>
            <a:spLocks noChangeShapeType="1"/>
          </p:cNvSpPr>
          <p:nvPr/>
        </p:nvSpPr>
        <p:spPr bwMode="auto">
          <a:xfrm flipH="1" flipV="1">
            <a:off x="5235575" y="652463"/>
            <a:ext cx="1368425" cy="635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9931" name="Line 17"/>
          <p:cNvSpPr>
            <a:spLocks noChangeShapeType="1"/>
          </p:cNvSpPr>
          <p:nvPr/>
        </p:nvSpPr>
        <p:spPr bwMode="auto">
          <a:xfrm>
            <a:off x="5889625" y="1665288"/>
            <a:ext cx="476250" cy="10604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9932" name="Line 18"/>
          <p:cNvSpPr>
            <a:spLocks noChangeShapeType="1"/>
          </p:cNvSpPr>
          <p:nvPr/>
        </p:nvSpPr>
        <p:spPr bwMode="auto">
          <a:xfrm>
            <a:off x="5543550" y="2471738"/>
            <a:ext cx="822325" cy="254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9933" name="Line 19"/>
          <p:cNvSpPr>
            <a:spLocks noChangeShapeType="1"/>
          </p:cNvSpPr>
          <p:nvPr/>
        </p:nvSpPr>
        <p:spPr bwMode="auto">
          <a:xfrm flipH="1">
            <a:off x="6216650" y="2906713"/>
            <a:ext cx="1130300" cy="2108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9934" name="Line 20"/>
          <p:cNvSpPr>
            <a:spLocks noChangeShapeType="1"/>
          </p:cNvSpPr>
          <p:nvPr/>
        </p:nvSpPr>
        <p:spPr bwMode="auto">
          <a:xfrm>
            <a:off x="3152775" y="6126163"/>
            <a:ext cx="23812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9935" name="Line 21"/>
          <p:cNvSpPr>
            <a:spLocks noChangeShapeType="1"/>
          </p:cNvSpPr>
          <p:nvPr/>
        </p:nvSpPr>
        <p:spPr bwMode="auto">
          <a:xfrm>
            <a:off x="1946275" y="5319713"/>
            <a:ext cx="19748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9936" name="Line 22"/>
          <p:cNvSpPr>
            <a:spLocks noChangeShapeType="1"/>
          </p:cNvSpPr>
          <p:nvPr/>
        </p:nvSpPr>
        <p:spPr bwMode="auto">
          <a:xfrm>
            <a:off x="2806700" y="4081463"/>
            <a:ext cx="22161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9937" name="Line 23"/>
          <p:cNvSpPr>
            <a:spLocks noChangeShapeType="1"/>
          </p:cNvSpPr>
          <p:nvPr/>
        </p:nvSpPr>
        <p:spPr bwMode="auto">
          <a:xfrm>
            <a:off x="4559300" y="4605338"/>
            <a:ext cx="6921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9938" name="Line 24"/>
          <p:cNvSpPr>
            <a:spLocks noChangeShapeType="1"/>
          </p:cNvSpPr>
          <p:nvPr/>
        </p:nvSpPr>
        <p:spPr bwMode="auto">
          <a:xfrm>
            <a:off x="4565650" y="4519613"/>
            <a:ext cx="0" cy="101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9939" name="Line 25"/>
          <p:cNvSpPr>
            <a:spLocks noChangeShapeType="1"/>
          </p:cNvSpPr>
          <p:nvPr/>
        </p:nvSpPr>
        <p:spPr bwMode="auto">
          <a:xfrm>
            <a:off x="5238750" y="4525963"/>
            <a:ext cx="0" cy="825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9940" name="Line 26"/>
          <p:cNvSpPr>
            <a:spLocks noChangeShapeType="1"/>
          </p:cNvSpPr>
          <p:nvPr/>
        </p:nvSpPr>
        <p:spPr bwMode="auto">
          <a:xfrm>
            <a:off x="4908550" y="4602163"/>
            <a:ext cx="0" cy="1174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9941" name="Line 27"/>
          <p:cNvSpPr>
            <a:spLocks noChangeShapeType="1"/>
          </p:cNvSpPr>
          <p:nvPr/>
        </p:nvSpPr>
        <p:spPr bwMode="auto">
          <a:xfrm flipH="1">
            <a:off x="3197225" y="4708525"/>
            <a:ext cx="171132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75005196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292100" y="1600200"/>
            <a:ext cx="8331200" cy="36576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1970" name="Rectangle 2"/>
          <p:cNvSpPr>
            <a:spLocks noGrp="1" noChangeArrowheads="1"/>
          </p:cNvSpPr>
          <p:nvPr>
            <p:ph type="title"/>
          </p:nvPr>
        </p:nvSpPr>
        <p:spPr/>
        <p:txBody>
          <a:bodyPr/>
          <a:lstStyle/>
          <a:p>
            <a:pPr eaLnBrk="1" hangingPunct="1"/>
            <a:r>
              <a:rPr lang="en-US">
                <a:latin typeface="Times New Roman" charset="0"/>
                <a:cs typeface="ＭＳ Ｐゴシック" charset="0"/>
              </a:rPr>
              <a:t>Plasmodesmata between plant cells</a:t>
            </a:r>
          </a:p>
        </p:txBody>
      </p:sp>
      <p:grpSp>
        <p:nvGrpSpPr>
          <p:cNvPr id="211971" name="Group 27"/>
          <p:cNvGrpSpPr>
            <a:grpSpLocks/>
          </p:cNvGrpSpPr>
          <p:nvPr/>
        </p:nvGrpSpPr>
        <p:grpSpPr bwMode="auto">
          <a:xfrm>
            <a:off x="525463" y="1636713"/>
            <a:ext cx="7932737" cy="3392487"/>
            <a:chOff x="331" y="1031"/>
            <a:chExt cx="4997" cy="2137"/>
          </a:xfrm>
        </p:grpSpPr>
        <p:sp>
          <p:nvSpPr>
            <p:cNvPr id="211972" name="Text Box 10"/>
            <p:cNvSpPr txBox="1">
              <a:spLocks noChangeArrowheads="1"/>
            </p:cNvSpPr>
            <p:nvPr/>
          </p:nvSpPr>
          <p:spPr bwMode="auto">
            <a:xfrm>
              <a:off x="4487" y="1031"/>
              <a:ext cx="65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ctr"/>
              <a:r>
                <a:rPr kumimoji="1" lang="en-US" sz="1600"/>
                <a:t>Cell walls</a:t>
              </a:r>
            </a:p>
          </p:txBody>
        </p:sp>
        <p:pic>
          <p:nvPicPr>
            <p:cNvPr id="21197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 y="1462"/>
              <a:ext cx="432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974" name="Text Box 5"/>
            <p:cNvSpPr txBox="1">
              <a:spLocks noChangeArrowheads="1"/>
            </p:cNvSpPr>
            <p:nvPr/>
          </p:nvSpPr>
          <p:spPr bwMode="auto">
            <a:xfrm>
              <a:off x="331" y="1549"/>
              <a:ext cx="515"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r>
                <a:rPr kumimoji="1" lang="en-US" sz="1600"/>
                <a:t>Interior</a:t>
              </a:r>
            </a:p>
            <a:p>
              <a:r>
                <a:rPr kumimoji="1" lang="en-US" sz="1600"/>
                <a:t>of cell</a:t>
              </a:r>
            </a:p>
          </p:txBody>
        </p:sp>
        <p:sp>
          <p:nvSpPr>
            <p:cNvPr id="211975" name="Text Box 6"/>
            <p:cNvSpPr txBox="1">
              <a:spLocks noChangeArrowheads="1"/>
            </p:cNvSpPr>
            <p:nvPr/>
          </p:nvSpPr>
          <p:spPr bwMode="auto">
            <a:xfrm>
              <a:off x="349" y="2422"/>
              <a:ext cx="515"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r>
                <a:rPr kumimoji="1" lang="en-US" sz="1600"/>
                <a:t>Interior</a:t>
              </a:r>
            </a:p>
            <a:p>
              <a:r>
                <a:rPr kumimoji="1" lang="en-US" sz="1600"/>
                <a:t>of cell</a:t>
              </a:r>
            </a:p>
          </p:txBody>
        </p:sp>
        <p:sp>
          <p:nvSpPr>
            <p:cNvPr id="211976" name="Text Box 7"/>
            <p:cNvSpPr txBox="1">
              <a:spLocks noChangeArrowheads="1"/>
            </p:cNvSpPr>
            <p:nvPr/>
          </p:nvSpPr>
          <p:spPr bwMode="auto">
            <a:xfrm>
              <a:off x="1097" y="2943"/>
              <a:ext cx="51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ctr"/>
              <a:r>
                <a:rPr kumimoji="1" lang="en-US" sz="1600"/>
                <a:t>0.5 µm</a:t>
              </a:r>
            </a:p>
          </p:txBody>
        </p:sp>
        <p:sp>
          <p:nvSpPr>
            <p:cNvPr id="211977" name="Text Box 8"/>
            <p:cNvSpPr txBox="1">
              <a:spLocks noChangeArrowheads="1"/>
            </p:cNvSpPr>
            <p:nvPr/>
          </p:nvSpPr>
          <p:spPr bwMode="auto">
            <a:xfrm>
              <a:off x="2544" y="2951"/>
              <a:ext cx="103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ctr"/>
              <a:r>
                <a:rPr kumimoji="1" lang="en-US" sz="1600"/>
                <a:t>Plasmodesmata</a:t>
              </a:r>
            </a:p>
          </p:txBody>
        </p:sp>
        <p:sp>
          <p:nvSpPr>
            <p:cNvPr id="211978" name="Text Box 9"/>
            <p:cNvSpPr txBox="1">
              <a:spLocks noChangeArrowheads="1"/>
            </p:cNvSpPr>
            <p:nvPr/>
          </p:nvSpPr>
          <p:spPr bwMode="auto">
            <a:xfrm>
              <a:off x="3993" y="2956"/>
              <a:ext cx="125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ctr"/>
              <a:r>
                <a:rPr kumimoji="1" lang="en-US" sz="1600"/>
                <a:t>Plasma membranes</a:t>
              </a:r>
            </a:p>
          </p:txBody>
        </p:sp>
        <p:sp>
          <p:nvSpPr>
            <p:cNvPr id="211979" name="AutoShape 11"/>
            <p:cNvSpPr>
              <a:spLocks/>
            </p:cNvSpPr>
            <p:nvPr/>
          </p:nvSpPr>
          <p:spPr bwMode="auto">
            <a:xfrm>
              <a:off x="856" y="1445"/>
              <a:ext cx="92" cy="432"/>
            </a:xfrm>
            <a:prstGeom prst="leftBrace">
              <a:avLst>
                <a:gd name="adj1" fmla="val 39130"/>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sp>
          <p:nvSpPr>
            <p:cNvPr id="211980" name="AutoShape 12"/>
            <p:cNvSpPr>
              <a:spLocks/>
            </p:cNvSpPr>
            <p:nvPr/>
          </p:nvSpPr>
          <p:spPr bwMode="auto">
            <a:xfrm>
              <a:off x="856" y="2337"/>
              <a:ext cx="92" cy="432"/>
            </a:xfrm>
            <a:prstGeom prst="leftBrace">
              <a:avLst>
                <a:gd name="adj1" fmla="val 39130"/>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grpSp>
          <p:nvGrpSpPr>
            <p:cNvPr id="211981" name="Group 16"/>
            <p:cNvGrpSpPr>
              <a:grpSpLocks/>
            </p:cNvGrpSpPr>
            <p:nvPr/>
          </p:nvGrpSpPr>
          <p:grpSpPr bwMode="auto">
            <a:xfrm>
              <a:off x="2736" y="2097"/>
              <a:ext cx="432" cy="912"/>
              <a:chOff x="2832" y="1968"/>
              <a:chExt cx="432" cy="912"/>
            </a:xfrm>
          </p:grpSpPr>
          <p:sp>
            <p:nvSpPr>
              <p:cNvPr id="211987" name="Line 14"/>
              <p:cNvSpPr>
                <a:spLocks noChangeShapeType="1"/>
              </p:cNvSpPr>
              <p:nvPr/>
            </p:nvSpPr>
            <p:spPr bwMode="auto">
              <a:xfrm>
                <a:off x="2832" y="1968"/>
                <a:ext cx="0" cy="9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11988" name="Line 15"/>
              <p:cNvSpPr>
                <a:spLocks noChangeShapeType="1"/>
              </p:cNvSpPr>
              <p:nvPr/>
            </p:nvSpPr>
            <p:spPr bwMode="auto">
              <a:xfrm flipH="1">
                <a:off x="2832" y="2016"/>
                <a:ext cx="432" cy="86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sp>
          <p:nvSpPr>
            <p:cNvPr id="211982" name="Line 18"/>
            <p:cNvSpPr>
              <a:spLocks noChangeShapeType="1"/>
            </p:cNvSpPr>
            <p:nvPr/>
          </p:nvSpPr>
          <p:spPr bwMode="auto">
            <a:xfrm>
              <a:off x="4224" y="1824"/>
              <a:ext cx="96" cy="115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11983" name="Line 19"/>
            <p:cNvSpPr>
              <a:spLocks noChangeShapeType="1"/>
            </p:cNvSpPr>
            <p:nvPr/>
          </p:nvSpPr>
          <p:spPr bwMode="auto">
            <a:xfrm flipH="1">
              <a:off x="4324" y="2152"/>
              <a:ext cx="288" cy="83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nvGrpSpPr>
            <p:cNvPr id="211984" name="Group 22"/>
            <p:cNvGrpSpPr>
              <a:grpSpLocks/>
            </p:cNvGrpSpPr>
            <p:nvPr/>
          </p:nvGrpSpPr>
          <p:grpSpPr bwMode="auto">
            <a:xfrm>
              <a:off x="4656" y="1233"/>
              <a:ext cx="480" cy="816"/>
              <a:chOff x="4752" y="1104"/>
              <a:chExt cx="480" cy="816"/>
            </a:xfrm>
          </p:grpSpPr>
          <p:sp>
            <p:nvSpPr>
              <p:cNvPr id="211985" name="Line 20"/>
              <p:cNvSpPr>
                <a:spLocks noChangeShapeType="1"/>
              </p:cNvSpPr>
              <p:nvPr/>
            </p:nvSpPr>
            <p:spPr bwMode="auto">
              <a:xfrm flipH="1" flipV="1">
                <a:off x="4752" y="1104"/>
                <a:ext cx="240" cy="81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11986" name="Line 21"/>
              <p:cNvSpPr>
                <a:spLocks noChangeShapeType="1"/>
              </p:cNvSpPr>
              <p:nvPr/>
            </p:nvSpPr>
            <p:spPr bwMode="auto">
              <a:xfrm>
                <a:off x="4752" y="1104"/>
                <a:ext cx="480" cy="67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grpSp>
    </p:spTree>
    <p:extLst>
      <p:ext uri="{BB962C8B-B14F-4D97-AF65-F5344CB8AC3E}">
        <p14:creationId xmlns:p14="http://schemas.microsoft.com/office/powerpoint/2010/main" val="303525196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43000" y="723900"/>
            <a:ext cx="6934200" cy="57023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2994" name="Rectangle 2"/>
          <p:cNvSpPr>
            <a:spLocks noGrp="1" noChangeArrowheads="1"/>
          </p:cNvSpPr>
          <p:nvPr>
            <p:ph type="title"/>
          </p:nvPr>
        </p:nvSpPr>
        <p:spPr>
          <a:xfrm>
            <a:off x="457200" y="274638"/>
            <a:ext cx="8229600" cy="411162"/>
          </a:xfrm>
        </p:spPr>
        <p:txBody>
          <a:bodyPr>
            <a:normAutofit fontScale="90000"/>
          </a:bodyPr>
          <a:lstStyle/>
          <a:p>
            <a:pPr eaLnBrk="1" hangingPunct="1"/>
            <a:r>
              <a:rPr lang="en-US" sz="2800">
                <a:latin typeface="Times New Roman" charset="0"/>
                <a:cs typeface="ＭＳ Ｐゴシック" charset="0"/>
              </a:rPr>
              <a:t>Communication by direct contact between cells</a:t>
            </a:r>
          </a:p>
        </p:txBody>
      </p:sp>
      <p:grpSp>
        <p:nvGrpSpPr>
          <p:cNvPr id="212995" name="Group 16"/>
          <p:cNvGrpSpPr>
            <a:grpSpLocks/>
          </p:cNvGrpSpPr>
          <p:nvPr/>
        </p:nvGrpSpPr>
        <p:grpSpPr bwMode="auto">
          <a:xfrm>
            <a:off x="1473200" y="715963"/>
            <a:ext cx="6070600" cy="5573712"/>
            <a:chOff x="928" y="451"/>
            <a:chExt cx="3824" cy="3511"/>
          </a:xfrm>
        </p:grpSpPr>
        <p:sp>
          <p:nvSpPr>
            <p:cNvPr id="212996" name="Text Box 6"/>
            <p:cNvSpPr txBox="1">
              <a:spLocks noChangeArrowheads="1"/>
            </p:cNvSpPr>
            <p:nvPr/>
          </p:nvSpPr>
          <p:spPr bwMode="auto">
            <a:xfrm>
              <a:off x="2345" y="451"/>
              <a:ext cx="96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ctr"/>
              <a:r>
                <a:rPr kumimoji="1" lang="en-US" sz="1200"/>
                <a:t>Plasma membranes</a:t>
              </a:r>
            </a:p>
          </p:txBody>
        </p:sp>
        <p:pic>
          <p:nvPicPr>
            <p:cNvPr id="2129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 y="768"/>
              <a:ext cx="3770" cy="2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998" name="Text Box 7"/>
            <p:cNvSpPr txBox="1">
              <a:spLocks noChangeArrowheads="1"/>
            </p:cNvSpPr>
            <p:nvPr/>
          </p:nvSpPr>
          <p:spPr bwMode="auto">
            <a:xfrm>
              <a:off x="928" y="2136"/>
              <a:ext cx="3744"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kumimoji="1" lang="en-US" sz="1200" b="1"/>
                <a:t>(a) Cell junctions.</a:t>
              </a:r>
              <a:r>
                <a:rPr kumimoji="1" lang="en-US" sz="1200"/>
                <a:t> Both animals and plants have cell junctions that allow molecules</a:t>
              </a:r>
            </a:p>
            <a:p>
              <a:pPr>
                <a:lnSpc>
                  <a:spcPct val="90000"/>
                </a:lnSpc>
              </a:pPr>
              <a:r>
                <a:rPr kumimoji="1" lang="en-US" sz="1200"/>
                <a:t>      to pass readily between adjacent cells without crossing plasma membranes.</a:t>
              </a:r>
            </a:p>
          </p:txBody>
        </p:sp>
        <p:sp>
          <p:nvSpPr>
            <p:cNvPr id="212999" name="Text Box 8"/>
            <p:cNvSpPr txBox="1">
              <a:spLocks noChangeArrowheads="1"/>
            </p:cNvSpPr>
            <p:nvPr/>
          </p:nvSpPr>
          <p:spPr bwMode="auto">
            <a:xfrm>
              <a:off x="1032" y="3696"/>
              <a:ext cx="3600"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kumimoji="1" lang="en-US" sz="1200" b="1"/>
                <a:t>(b) Cell-cell recognition.</a:t>
              </a:r>
              <a:r>
                <a:rPr kumimoji="1" lang="en-US" sz="1200"/>
                <a:t> Two cells in an animal may communicate by interaction      </a:t>
              </a:r>
            </a:p>
            <a:p>
              <a:pPr>
                <a:lnSpc>
                  <a:spcPct val="90000"/>
                </a:lnSpc>
              </a:pPr>
              <a:r>
                <a:rPr kumimoji="1" lang="en-US" sz="1200"/>
                <a:t>      between molecules protruding from their surfaces.</a:t>
              </a:r>
            </a:p>
          </p:txBody>
        </p:sp>
        <p:sp>
          <p:nvSpPr>
            <p:cNvPr id="213000" name="Text Box 9"/>
            <p:cNvSpPr txBox="1">
              <a:spLocks noChangeArrowheads="1"/>
            </p:cNvSpPr>
            <p:nvPr/>
          </p:nvSpPr>
          <p:spPr bwMode="auto">
            <a:xfrm>
              <a:off x="3408" y="1824"/>
              <a:ext cx="92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ctr"/>
              <a:r>
                <a:rPr kumimoji="1" lang="en-US" sz="1200"/>
                <a:t>Plasmodesmata</a:t>
              </a:r>
            </a:p>
            <a:p>
              <a:pPr algn="ctr"/>
              <a:r>
                <a:rPr kumimoji="1" lang="en-US" sz="1200"/>
                <a:t>between plant cells</a:t>
              </a:r>
            </a:p>
          </p:txBody>
        </p:sp>
        <p:sp>
          <p:nvSpPr>
            <p:cNvPr id="213001" name="Text Box 10"/>
            <p:cNvSpPr txBox="1">
              <a:spLocks noChangeArrowheads="1"/>
            </p:cNvSpPr>
            <p:nvPr/>
          </p:nvSpPr>
          <p:spPr bwMode="auto">
            <a:xfrm>
              <a:off x="1429" y="1832"/>
              <a:ext cx="100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ctr"/>
              <a:r>
                <a:rPr kumimoji="1" lang="en-US" sz="1200"/>
                <a:t>Gap junctions</a:t>
              </a:r>
            </a:p>
            <a:p>
              <a:pPr algn="ctr"/>
              <a:r>
                <a:rPr kumimoji="1" lang="en-US" sz="1200"/>
                <a:t>between animal cells</a:t>
              </a:r>
            </a:p>
          </p:txBody>
        </p:sp>
        <p:sp>
          <p:nvSpPr>
            <p:cNvPr id="213002" name="Line 11"/>
            <p:cNvSpPr>
              <a:spLocks noChangeShapeType="1"/>
            </p:cNvSpPr>
            <p:nvPr/>
          </p:nvSpPr>
          <p:spPr bwMode="auto">
            <a:xfrm>
              <a:off x="2792" y="592"/>
              <a:ext cx="268" cy="26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spAutoFit/>
            </a:bodyPr>
            <a:lstStyle/>
            <a:p>
              <a:endParaRPr lang="en-US"/>
            </a:p>
          </p:txBody>
        </p:sp>
        <p:sp>
          <p:nvSpPr>
            <p:cNvPr id="213003" name="Line 12"/>
            <p:cNvSpPr>
              <a:spLocks noChangeShapeType="1"/>
            </p:cNvSpPr>
            <p:nvPr/>
          </p:nvSpPr>
          <p:spPr bwMode="auto">
            <a:xfrm flipH="1">
              <a:off x="2600" y="588"/>
              <a:ext cx="196" cy="3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spAutoFit/>
            </a:bodyPr>
            <a:lstStyle/>
            <a:p>
              <a:endParaRPr lang="en-US"/>
            </a:p>
          </p:txBody>
        </p:sp>
      </p:grpSp>
    </p:spTree>
    <p:extLst>
      <p:ext uri="{BB962C8B-B14F-4D97-AF65-F5344CB8AC3E}">
        <p14:creationId xmlns:p14="http://schemas.microsoft.com/office/powerpoint/2010/main" val="2874288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1" name="Picture 2" descr="04_UN03ConnectConcepts-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136525"/>
            <a:ext cx="8286750"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42" name="Text Box 3"/>
          <p:cNvSpPr txBox="1">
            <a:spLocks noChangeArrowheads="1"/>
          </p:cNvSpPr>
          <p:nvPr/>
        </p:nvSpPr>
        <p:spPr bwMode="auto">
          <a:xfrm>
            <a:off x="6553200" y="49213"/>
            <a:ext cx="3032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r>
              <a:rPr lang="en-US" b="1"/>
              <a:t>a.</a:t>
            </a:r>
          </a:p>
        </p:txBody>
      </p:sp>
      <p:sp>
        <p:nvSpPr>
          <p:cNvPr id="215043" name="Text Box 4"/>
          <p:cNvSpPr txBox="1">
            <a:spLocks noChangeArrowheads="1"/>
          </p:cNvSpPr>
          <p:nvPr/>
        </p:nvSpPr>
        <p:spPr bwMode="auto">
          <a:xfrm>
            <a:off x="6535738" y="625475"/>
            <a:ext cx="3032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r>
              <a:rPr lang="en-US" b="1"/>
              <a:t>b.</a:t>
            </a:r>
          </a:p>
        </p:txBody>
      </p:sp>
      <p:sp>
        <p:nvSpPr>
          <p:cNvPr id="215044" name="Text Box 5"/>
          <p:cNvSpPr txBox="1">
            <a:spLocks noChangeArrowheads="1"/>
          </p:cNvSpPr>
          <p:nvPr/>
        </p:nvSpPr>
        <p:spPr bwMode="auto">
          <a:xfrm>
            <a:off x="6551613" y="1193800"/>
            <a:ext cx="3032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r>
              <a:rPr lang="en-US" b="1"/>
              <a:t>c.</a:t>
            </a:r>
          </a:p>
        </p:txBody>
      </p:sp>
      <p:sp>
        <p:nvSpPr>
          <p:cNvPr id="215045" name="Text Box 6"/>
          <p:cNvSpPr txBox="1">
            <a:spLocks noChangeArrowheads="1"/>
          </p:cNvSpPr>
          <p:nvPr/>
        </p:nvSpPr>
        <p:spPr bwMode="auto">
          <a:xfrm>
            <a:off x="6561138" y="4883150"/>
            <a:ext cx="3032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r>
              <a:rPr lang="en-US" b="1"/>
              <a:t>d.</a:t>
            </a:r>
          </a:p>
        </p:txBody>
      </p:sp>
      <p:sp>
        <p:nvSpPr>
          <p:cNvPr id="215046" name="Text Box 7"/>
          <p:cNvSpPr txBox="1">
            <a:spLocks noChangeArrowheads="1"/>
          </p:cNvSpPr>
          <p:nvPr/>
        </p:nvSpPr>
        <p:spPr bwMode="auto">
          <a:xfrm>
            <a:off x="6330950" y="5630863"/>
            <a:ext cx="3032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r>
              <a:rPr lang="en-US" b="1"/>
              <a:t>e.</a:t>
            </a:r>
          </a:p>
        </p:txBody>
      </p:sp>
      <p:sp>
        <p:nvSpPr>
          <p:cNvPr id="215047" name="Text Box 8"/>
          <p:cNvSpPr txBox="1">
            <a:spLocks noChangeArrowheads="1"/>
          </p:cNvSpPr>
          <p:nvPr/>
        </p:nvSpPr>
        <p:spPr bwMode="auto">
          <a:xfrm>
            <a:off x="5854700" y="6230938"/>
            <a:ext cx="3032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r>
              <a:rPr lang="en-US" b="1"/>
              <a:t>f.</a:t>
            </a:r>
          </a:p>
        </p:txBody>
      </p:sp>
      <p:sp>
        <p:nvSpPr>
          <p:cNvPr id="215048" name="Text Box 9"/>
          <p:cNvSpPr txBox="1">
            <a:spLocks noChangeArrowheads="1"/>
          </p:cNvSpPr>
          <p:nvPr/>
        </p:nvSpPr>
        <p:spPr bwMode="auto">
          <a:xfrm>
            <a:off x="452438" y="5572125"/>
            <a:ext cx="3032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r>
              <a:rPr lang="en-US" b="1"/>
              <a:t>g.</a:t>
            </a:r>
          </a:p>
        </p:txBody>
      </p:sp>
      <p:sp>
        <p:nvSpPr>
          <p:cNvPr id="215049" name="Text Box 10"/>
          <p:cNvSpPr txBox="1">
            <a:spLocks noChangeArrowheads="1"/>
          </p:cNvSpPr>
          <p:nvPr/>
        </p:nvSpPr>
        <p:spPr bwMode="auto">
          <a:xfrm>
            <a:off x="455613" y="4757738"/>
            <a:ext cx="3032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r>
              <a:rPr lang="en-US" b="1"/>
              <a:t>h.</a:t>
            </a:r>
          </a:p>
        </p:txBody>
      </p:sp>
      <p:sp>
        <p:nvSpPr>
          <p:cNvPr id="215050" name="Text Box 11"/>
          <p:cNvSpPr txBox="1">
            <a:spLocks noChangeArrowheads="1"/>
          </p:cNvSpPr>
          <p:nvPr/>
        </p:nvSpPr>
        <p:spPr bwMode="auto">
          <a:xfrm>
            <a:off x="555625" y="3970338"/>
            <a:ext cx="3032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r>
              <a:rPr lang="en-US" b="1"/>
              <a:t>i.</a:t>
            </a:r>
          </a:p>
        </p:txBody>
      </p:sp>
      <p:sp>
        <p:nvSpPr>
          <p:cNvPr id="215051" name="Text Box 12"/>
          <p:cNvSpPr txBox="1">
            <a:spLocks noChangeArrowheads="1"/>
          </p:cNvSpPr>
          <p:nvPr/>
        </p:nvSpPr>
        <p:spPr bwMode="auto">
          <a:xfrm>
            <a:off x="552450" y="3040063"/>
            <a:ext cx="3032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r>
              <a:rPr lang="en-US" b="1"/>
              <a:t>j.</a:t>
            </a:r>
          </a:p>
        </p:txBody>
      </p:sp>
      <p:sp>
        <p:nvSpPr>
          <p:cNvPr id="215052" name="Text Box 13"/>
          <p:cNvSpPr txBox="1">
            <a:spLocks noChangeArrowheads="1"/>
          </p:cNvSpPr>
          <p:nvPr/>
        </p:nvSpPr>
        <p:spPr bwMode="auto">
          <a:xfrm>
            <a:off x="468313" y="1625600"/>
            <a:ext cx="3032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r>
              <a:rPr lang="en-US" b="1"/>
              <a:t>k.</a:t>
            </a:r>
          </a:p>
        </p:txBody>
      </p:sp>
      <p:sp>
        <p:nvSpPr>
          <p:cNvPr id="215053" name="Text Box 14"/>
          <p:cNvSpPr txBox="1">
            <a:spLocks noChangeArrowheads="1"/>
          </p:cNvSpPr>
          <p:nvPr/>
        </p:nvSpPr>
        <p:spPr bwMode="auto">
          <a:xfrm>
            <a:off x="555625" y="531813"/>
            <a:ext cx="3032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r>
              <a:rPr lang="en-US" b="1"/>
              <a:t>l.</a:t>
            </a:r>
          </a:p>
        </p:txBody>
      </p:sp>
      <p:sp>
        <p:nvSpPr>
          <p:cNvPr id="215054" name="Line 15"/>
          <p:cNvSpPr>
            <a:spLocks noChangeShapeType="1"/>
          </p:cNvSpPr>
          <p:nvPr/>
        </p:nvSpPr>
        <p:spPr bwMode="auto">
          <a:xfrm>
            <a:off x="800100" y="806450"/>
            <a:ext cx="173672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055" name="Line 16"/>
          <p:cNvSpPr>
            <a:spLocks noChangeShapeType="1"/>
          </p:cNvSpPr>
          <p:nvPr/>
        </p:nvSpPr>
        <p:spPr bwMode="auto">
          <a:xfrm>
            <a:off x="800100" y="1895475"/>
            <a:ext cx="173672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056" name="Line 17"/>
          <p:cNvSpPr>
            <a:spLocks noChangeShapeType="1"/>
          </p:cNvSpPr>
          <p:nvPr/>
        </p:nvSpPr>
        <p:spPr bwMode="auto">
          <a:xfrm flipH="1" flipV="1">
            <a:off x="2587625" y="701675"/>
            <a:ext cx="1228725" cy="15557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057" name="Line 18"/>
          <p:cNvSpPr>
            <a:spLocks noChangeShapeType="1"/>
          </p:cNvSpPr>
          <p:nvPr/>
        </p:nvSpPr>
        <p:spPr bwMode="auto">
          <a:xfrm flipH="1" flipV="1">
            <a:off x="2590800" y="1781175"/>
            <a:ext cx="1603375" cy="11271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058" name="Line 19"/>
          <p:cNvSpPr>
            <a:spLocks noChangeShapeType="1"/>
          </p:cNvSpPr>
          <p:nvPr/>
        </p:nvSpPr>
        <p:spPr bwMode="auto">
          <a:xfrm>
            <a:off x="796925" y="3308350"/>
            <a:ext cx="173672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059" name="Line 20"/>
          <p:cNvSpPr>
            <a:spLocks noChangeShapeType="1"/>
          </p:cNvSpPr>
          <p:nvPr/>
        </p:nvSpPr>
        <p:spPr bwMode="auto">
          <a:xfrm>
            <a:off x="2587625" y="3203575"/>
            <a:ext cx="682625" cy="2698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060" name="Line 21"/>
          <p:cNvSpPr>
            <a:spLocks noChangeShapeType="1"/>
          </p:cNvSpPr>
          <p:nvPr/>
        </p:nvSpPr>
        <p:spPr bwMode="auto">
          <a:xfrm>
            <a:off x="793750" y="4241800"/>
            <a:ext cx="173672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061" name="Line 22"/>
          <p:cNvSpPr>
            <a:spLocks noChangeShapeType="1"/>
          </p:cNvSpPr>
          <p:nvPr/>
        </p:nvSpPr>
        <p:spPr bwMode="auto">
          <a:xfrm>
            <a:off x="796925" y="5032375"/>
            <a:ext cx="173672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062" name="Line 23"/>
          <p:cNvSpPr>
            <a:spLocks noChangeShapeType="1"/>
          </p:cNvSpPr>
          <p:nvPr/>
        </p:nvSpPr>
        <p:spPr bwMode="auto">
          <a:xfrm flipV="1">
            <a:off x="2590800" y="4003675"/>
            <a:ext cx="1219200" cy="1428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063" name="Line 24"/>
          <p:cNvSpPr>
            <a:spLocks noChangeShapeType="1"/>
          </p:cNvSpPr>
          <p:nvPr/>
        </p:nvSpPr>
        <p:spPr bwMode="auto">
          <a:xfrm>
            <a:off x="796925" y="5845175"/>
            <a:ext cx="173672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064" name="Line 25"/>
          <p:cNvSpPr>
            <a:spLocks noChangeShapeType="1"/>
          </p:cNvSpPr>
          <p:nvPr/>
        </p:nvSpPr>
        <p:spPr bwMode="auto">
          <a:xfrm flipV="1">
            <a:off x="2635250" y="4359275"/>
            <a:ext cx="923925" cy="5810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065" name="Line 26"/>
          <p:cNvSpPr>
            <a:spLocks noChangeShapeType="1"/>
          </p:cNvSpPr>
          <p:nvPr/>
        </p:nvSpPr>
        <p:spPr bwMode="auto">
          <a:xfrm flipV="1">
            <a:off x="2686050" y="4629150"/>
            <a:ext cx="857250" cy="9493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066" name="Line 27"/>
          <p:cNvSpPr>
            <a:spLocks noChangeShapeType="1"/>
          </p:cNvSpPr>
          <p:nvPr/>
        </p:nvSpPr>
        <p:spPr bwMode="auto">
          <a:xfrm flipV="1">
            <a:off x="2717800" y="4876800"/>
            <a:ext cx="1000125" cy="11493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067" name="Line 28"/>
          <p:cNvSpPr>
            <a:spLocks noChangeShapeType="1"/>
          </p:cNvSpPr>
          <p:nvPr/>
        </p:nvSpPr>
        <p:spPr bwMode="auto">
          <a:xfrm flipV="1">
            <a:off x="2717800" y="4622800"/>
            <a:ext cx="1060450" cy="11493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068" name="AutoShape 29"/>
          <p:cNvSpPr>
            <a:spLocks/>
          </p:cNvSpPr>
          <p:nvPr/>
        </p:nvSpPr>
        <p:spPr bwMode="auto">
          <a:xfrm>
            <a:off x="2568575" y="5438775"/>
            <a:ext cx="111125" cy="787400"/>
          </a:xfrm>
          <a:prstGeom prst="leftBrace">
            <a:avLst>
              <a:gd name="adj1" fmla="val 59048"/>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069" name="Line 30"/>
          <p:cNvSpPr>
            <a:spLocks noChangeShapeType="1"/>
          </p:cNvSpPr>
          <p:nvPr/>
        </p:nvSpPr>
        <p:spPr bwMode="auto">
          <a:xfrm>
            <a:off x="6886575" y="325438"/>
            <a:ext cx="175577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070" name="Line 31"/>
          <p:cNvSpPr>
            <a:spLocks noChangeShapeType="1"/>
          </p:cNvSpPr>
          <p:nvPr/>
        </p:nvSpPr>
        <p:spPr bwMode="auto">
          <a:xfrm>
            <a:off x="6880225" y="900113"/>
            <a:ext cx="175577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071" name="Line 32"/>
          <p:cNvSpPr>
            <a:spLocks noChangeShapeType="1"/>
          </p:cNvSpPr>
          <p:nvPr/>
        </p:nvSpPr>
        <p:spPr bwMode="auto">
          <a:xfrm flipV="1">
            <a:off x="5613400" y="304800"/>
            <a:ext cx="876300" cy="12668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072" name="Line 33"/>
          <p:cNvSpPr>
            <a:spLocks noChangeShapeType="1"/>
          </p:cNvSpPr>
          <p:nvPr/>
        </p:nvSpPr>
        <p:spPr bwMode="auto">
          <a:xfrm flipV="1">
            <a:off x="5708650" y="885825"/>
            <a:ext cx="723900" cy="14859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073" name="Line 34"/>
          <p:cNvSpPr>
            <a:spLocks noChangeShapeType="1"/>
          </p:cNvSpPr>
          <p:nvPr/>
        </p:nvSpPr>
        <p:spPr bwMode="auto">
          <a:xfrm flipV="1">
            <a:off x="5721350" y="1412875"/>
            <a:ext cx="752475" cy="20605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074" name="Line 35"/>
          <p:cNvSpPr>
            <a:spLocks noChangeShapeType="1"/>
          </p:cNvSpPr>
          <p:nvPr/>
        </p:nvSpPr>
        <p:spPr bwMode="auto">
          <a:xfrm>
            <a:off x="6473825" y="1412875"/>
            <a:ext cx="419100" cy="23558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075" name="Line 36"/>
          <p:cNvSpPr>
            <a:spLocks noChangeShapeType="1"/>
          </p:cNvSpPr>
          <p:nvPr/>
        </p:nvSpPr>
        <p:spPr bwMode="auto">
          <a:xfrm>
            <a:off x="6061075" y="3962400"/>
            <a:ext cx="381000" cy="11366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076" name="Line 37"/>
          <p:cNvSpPr>
            <a:spLocks noChangeShapeType="1"/>
          </p:cNvSpPr>
          <p:nvPr/>
        </p:nvSpPr>
        <p:spPr bwMode="auto">
          <a:xfrm>
            <a:off x="5851525" y="4879975"/>
            <a:ext cx="393700" cy="9620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077" name="Line 38"/>
          <p:cNvSpPr>
            <a:spLocks noChangeShapeType="1"/>
          </p:cNvSpPr>
          <p:nvPr/>
        </p:nvSpPr>
        <p:spPr bwMode="auto">
          <a:xfrm>
            <a:off x="6911975" y="5162550"/>
            <a:ext cx="17589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078" name="Line 39"/>
          <p:cNvSpPr>
            <a:spLocks noChangeShapeType="1"/>
          </p:cNvSpPr>
          <p:nvPr/>
        </p:nvSpPr>
        <p:spPr bwMode="auto">
          <a:xfrm>
            <a:off x="6657975" y="5915025"/>
            <a:ext cx="17589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079" name="Line 40"/>
          <p:cNvSpPr>
            <a:spLocks noChangeShapeType="1"/>
          </p:cNvSpPr>
          <p:nvPr/>
        </p:nvSpPr>
        <p:spPr bwMode="auto">
          <a:xfrm>
            <a:off x="6118225" y="6524625"/>
            <a:ext cx="17589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080" name="Line 41"/>
          <p:cNvSpPr>
            <a:spLocks noChangeShapeType="1"/>
          </p:cNvSpPr>
          <p:nvPr/>
        </p:nvSpPr>
        <p:spPr bwMode="auto">
          <a:xfrm>
            <a:off x="4918075" y="4765675"/>
            <a:ext cx="850900" cy="16891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77910644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2"/>
          <p:cNvSpPr>
            <a:spLocks noGrp="1" noChangeArrowheads="1"/>
          </p:cNvSpPr>
          <p:nvPr>
            <p:ph type="title"/>
          </p:nvPr>
        </p:nvSpPr>
        <p:spPr>
          <a:xfrm>
            <a:off x="193675" y="192088"/>
            <a:ext cx="8534400" cy="503237"/>
          </a:xfrm>
        </p:spPr>
        <p:txBody>
          <a:bodyPr>
            <a:normAutofit fontScale="90000"/>
          </a:bodyPr>
          <a:lstStyle/>
          <a:p>
            <a:pPr eaLnBrk="1" hangingPunct="1"/>
            <a:r>
              <a:rPr lang="en-US" sz="3200">
                <a:latin typeface="Times New Roman" charset="0"/>
              </a:rPr>
              <a:t>You should now be able to</a:t>
            </a:r>
          </a:p>
        </p:txBody>
      </p:sp>
      <p:sp>
        <p:nvSpPr>
          <p:cNvPr id="217090" name="Rectangle 3"/>
          <p:cNvSpPr>
            <a:spLocks noGrp="1" noChangeArrowheads="1"/>
          </p:cNvSpPr>
          <p:nvPr>
            <p:ph type="body" idx="1"/>
          </p:nvPr>
        </p:nvSpPr>
        <p:spPr>
          <a:xfrm>
            <a:off x="158750" y="1301750"/>
            <a:ext cx="8534400" cy="4854575"/>
          </a:xfrm>
        </p:spPr>
        <p:txBody>
          <a:bodyPr>
            <a:normAutofit lnSpcReduction="10000"/>
          </a:bodyPr>
          <a:lstStyle/>
          <a:p>
            <a:pPr marL="404813" indent="-404813" eaLnBrk="1" hangingPunct="1">
              <a:buFont typeface="Arial" charset="0"/>
              <a:buAutoNum type="arabicPeriod"/>
            </a:pPr>
            <a:r>
              <a:rPr lang="en-US">
                <a:latin typeface="Tahoma" charset="0"/>
              </a:rPr>
              <a:t>Describe microscopes and their importance in viewing cellular structure</a:t>
            </a:r>
          </a:p>
          <a:p>
            <a:pPr marL="404813" indent="-404813" eaLnBrk="1" hangingPunct="1">
              <a:buFont typeface="Arial" charset="0"/>
              <a:buAutoNum type="arabicPeriod"/>
            </a:pPr>
            <a:r>
              <a:rPr lang="en-US">
                <a:latin typeface="Tahoma" charset="0"/>
              </a:rPr>
              <a:t>Distinguish between prokaryotic and eukaryotic cells</a:t>
            </a:r>
          </a:p>
          <a:p>
            <a:pPr marL="404813" indent="-404813" eaLnBrk="1" hangingPunct="1">
              <a:buFont typeface="Arial" charset="0"/>
              <a:buAutoNum type="arabicPeriod"/>
            </a:pPr>
            <a:r>
              <a:rPr lang="en-US">
                <a:latin typeface="Tahoma" charset="0"/>
              </a:rPr>
              <a:t>Describe the structure of cell membranes and how membrane structure relates to function</a:t>
            </a:r>
          </a:p>
          <a:p>
            <a:pPr marL="404813" indent="-404813" eaLnBrk="1" hangingPunct="1">
              <a:buFont typeface="Arial" charset="0"/>
              <a:buAutoNum type="arabicPeriod"/>
            </a:pPr>
            <a:r>
              <a:rPr lang="en-US">
                <a:latin typeface="Tahoma" charset="0"/>
              </a:rPr>
              <a:t>Discuss ways that cellular organelles are involved in the manufacture and breakdown of important cellular molecules</a:t>
            </a:r>
          </a:p>
        </p:txBody>
      </p:sp>
      <p:sp>
        <p:nvSpPr>
          <p:cNvPr id="217091" name="Line 4"/>
          <p:cNvSpPr>
            <a:spLocks noChangeShapeType="1"/>
          </p:cNvSpPr>
          <p:nvPr/>
        </p:nvSpPr>
        <p:spPr bwMode="auto">
          <a:xfrm>
            <a:off x="182563" y="1117600"/>
            <a:ext cx="8775700" cy="0"/>
          </a:xfrm>
          <a:prstGeom prst="line">
            <a:avLst/>
          </a:prstGeom>
          <a:noFill/>
          <a:ln w="76200">
            <a:solidFill>
              <a:srgbClr val="A8B99B"/>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7092"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7093"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spcBef>
                <a:spcPct val="50000"/>
              </a:spcBef>
            </a:pPr>
            <a:r>
              <a:rPr lang="en-US" sz="900"/>
              <a:t>Copyright © 2009 Pearson Education, Inc.</a:t>
            </a:r>
            <a:endParaRPr lang="en-US"/>
          </a:p>
        </p:txBody>
      </p:sp>
    </p:spTree>
    <p:extLst>
      <p:ext uri="{BB962C8B-B14F-4D97-AF65-F5344CB8AC3E}">
        <p14:creationId xmlns:p14="http://schemas.microsoft.com/office/powerpoint/2010/main" val="165679884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5"/>
          <p:cNvSpPr>
            <a:spLocks noGrp="1" noChangeArrowheads="1"/>
          </p:cNvSpPr>
          <p:nvPr>
            <p:ph type="title"/>
          </p:nvPr>
        </p:nvSpPr>
        <p:spPr>
          <a:xfrm>
            <a:off x="0" y="0"/>
            <a:ext cx="4102100" cy="1143000"/>
          </a:xfrm>
        </p:spPr>
        <p:txBody>
          <a:bodyPr/>
          <a:lstStyle/>
          <a:p>
            <a:r>
              <a:rPr lang="en-US">
                <a:latin typeface="Times New Roman" charset="0"/>
              </a:rPr>
              <a:t>Chloroplasts</a:t>
            </a:r>
          </a:p>
        </p:txBody>
      </p:sp>
      <p:sp>
        <p:nvSpPr>
          <p:cNvPr id="164866" name="Rectangle 6" descr="Rectangle: Click to edit Master text styles&#10;Second level&#10;Third level&#10;Fourth level&#10;Fifth level"/>
          <p:cNvSpPr>
            <a:spLocks noGrp="1" noChangeArrowheads="1"/>
          </p:cNvSpPr>
          <p:nvPr>
            <p:ph type="body" idx="1"/>
          </p:nvPr>
        </p:nvSpPr>
        <p:spPr>
          <a:xfrm>
            <a:off x="228600" y="1028700"/>
            <a:ext cx="7772400" cy="3576638"/>
          </a:xfrm>
        </p:spPr>
        <p:txBody>
          <a:bodyPr/>
          <a:lstStyle/>
          <a:p>
            <a:pPr>
              <a:buClrTx/>
            </a:pPr>
            <a:r>
              <a:rPr lang="en-US">
                <a:latin typeface="Tahoma" charset="0"/>
              </a:rPr>
              <a:t>Structure</a:t>
            </a:r>
            <a:endParaRPr lang="en-US" sz="2600">
              <a:latin typeface="Tahoma" charset="0"/>
            </a:endParaRPr>
          </a:p>
          <a:p>
            <a:pPr lvl="1">
              <a:buClrTx/>
            </a:pPr>
            <a:r>
              <a:rPr lang="en-US">
                <a:latin typeface="Tahoma" charset="0"/>
                <a:ea typeface="Arial" charset="0"/>
                <a:cs typeface="Arial" charset="0"/>
              </a:rPr>
              <a:t>2 membranes</a:t>
            </a:r>
          </a:p>
          <a:p>
            <a:pPr lvl="1"/>
            <a:r>
              <a:rPr lang="en-US" u="sng">
                <a:solidFill>
                  <a:srgbClr val="CC0000"/>
                </a:solidFill>
                <a:latin typeface="Tahoma" charset="0"/>
                <a:ea typeface="Arial" charset="0"/>
                <a:cs typeface="Arial" charset="0"/>
              </a:rPr>
              <a:t>stroma</a:t>
            </a:r>
            <a:r>
              <a:rPr lang="en-US">
                <a:latin typeface="Tahoma" charset="0"/>
                <a:ea typeface="Arial" charset="0"/>
                <a:cs typeface="Arial" charset="0"/>
              </a:rPr>
              <a:t> = internal fluid-filled space </a:t>
            </a:r>
          </a:p>
          <a:p>
            <a:pPr marL="1085850" lvl="2"/>
            <a:r>
              <a:rPr lang="en-US" sz="2800">
                <a:latin typeface="Tahoma" charset="0"/>
                <a:ea typeface="Arial" charset="0"/>
                <a:cs typeface="Arial" charset="0"/>
              </a:rPr>
              <a:t>DNA, ribosomes &amp; enzymes </a:t>
            </a:r>
          </a:p>
          <a:p>
            <a:pPr marL="1085850" lvl="2"/>
            <a:r>
              <a:rPr lang="en-US" sz="2800" u="sng">
                <a:solidFill>
                  <a:srgbClr val="CC0000"/>
                </a:solidFill>
                <a:latin typeface="Tahoma" charset="0"/>
                <a:ea typeface="Arial" charset="0"/>
                <a:cs typeface="Arial" charset="0"/>
              </a:rPr>
              <a:t>thylakoids</a:t>
            </a:r>
            <a:r>
              <a:rPr lang="en-US" sz="2800">
                <a:latin typeface="Tahoma" charset="0"/>
                <a:ea typeface="Arial" charset="0"/>
                <a:cs typeface="Arial" charset="0"/>
              </a:rPr>
              <a:t> = membranous sacs where ATP is made</a:t>
            </a:r>
          </a:p>
          <a:p>
            <a:pPr marL="1085850" lvl="2"/>
            <a:r>
              <a:rPr lang="en-US" sz="2800" u="sng">
                <a:solidFill>
                  <a:srgbClr val="CC0000"/>
                </a:solidFill>
                <a:latin typeface="Tahoma" charset="0"/>
                <a:ea typeface="Arial" charset="0"/>
                <a:cs typeface="Arial" charset="0"/>
              </a:rPr>
              <a:t>grana</a:t>
            </a:r>
            <a:r>
              <a:rPr lang="en-US" sz="2800">
                <a:latin typeface="Tahoma" charset="0"/>
                <a:ea typeface="Arial" charset="0"/>
                <a:cs typeface="Arial" charset="0"/>
              </a:rPr>
              <a:t> = stacks of thylakoids</a:t>
            </a:r>
          </a:p>
        </p:txBody>
      </p:sp>
      <p:pic>
        <p:nvPicPr>
          <p:cNvPr id="443399" name="Picture 7" descr="02"/>
          <p:cNvPicPr>
            <a:picLocks noChangeAspect="1" noChangeArrowheads="1"/>
          </p:cNvPicPr>
          <p:nvPr/>
        </p:nvPicPr>
        <p:blipFill>
          <a:blip r:embed="rId3"/>
          <a:srcRect/>
          <a:stretch>
            <a:fillRect/>
          </a:stretch>
        </p:blipFill>
        <p:spPr bwMode="auto">
          <a:xfrm>
            <a:off x="5867400" y="4876800"/>
            <a:ext cx="2971800" cy="1862138"/>
          </a:xfrm>
          <a:prstGeom prst="rect">
            <a:avLst/>
          </a:prstGeom>
          <a:noFill/>
          <a:effectLst>
            <a:outerShdw blurRad="50800" dist="38100" dir="2700000">
              <a:srgbClr val="000000">
                <a:alpha val="43000"/>
              </a:srgbClr>
            </a:outerShdw>
          </a:effectLst>
        </p:spPr>
      </p:pic>
      <p:sp>
        <p:nvSpPr>
          <p:cNvPr id="164868" name="Rectangle 8"/>
          <p:cNvSpPr>
            <a:spLocks noChangeArrowheads="1"/>
          </p:cNvSpPr>
          <p:nvPr/>
        </p:nvSpPr>
        <p:spPr bwMode="auto">
          <a:xfrm>
            <a:off x="850900" y="5245100"/>
            <a:ext cx="4267200" cy="427038"/>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hangingPunct="1">
              <a:spcBef>
                <a:spcPct val="20000"/>
              </a:spcBef>
              <a:buClr>
                <a:schemeClr val="tx1"/>
              </a:buClr>
              <a:buSzPct val="60000"/>
              <a:buFont typeface="Wingdings" charset="0"/>
              <a:buNone/>
            </a:pPr>
            <a:r>
              <a:rPr lang="en-US" sz="2200" b="1">
                <a:solidFill>
                  <a:schemeClr val="tx2"/>
                </a:solidFill>
              </a:rPr>
              <a:t>Why internal sac membranes?</a:t>
            </a:r>
          </a:p>
        </p:txBody>
      </p:sp>
      <p:sp>
        <p:nvSpPr>
          <p:cNvPr id="443401" name="Rectangle 9"/>
          <p:cNvSpPr>
            <a:spLocks noChangeArrowheads="1"/>
          </p:cNvSpPr>
          <p:nvPr/>
        </p:nvSpPr>
        <p:spPr bwMode="auto">
          <a:xfrm>
            <a:off x="990600" y="5638800"/>
            <a:ext cx="4267200" cy="1096963"/>
          </a:xfrm>
          <a:prstGeom prst="rect">
            <a:avLst/>
          </a:prstGeom>
          <a:solidFill>
            <a:schemeClr val="accent4">
              <a:lumMod val="20000"/>
              <a:lumOff val="80000"/>
            </a:schemeClr>
          </a:solidFill>
          <a:ln w="9525">
            <a:noFill/>
            <a:miter lim="800000"/>
            <a:headEnd/>
            <a:tailEnd/>
          </a:ln>
          <a:effectLst/>
        </p:spPr>
        <p:txBody>
          <a:bodyPr>
            <a:spAutoFit/>
          </a:bodyPr>
          <a:lstStyle/>
          <a:p>
            <a:pPr algn="l" eaLnBrk="1" hangingPunct="1">
              <a:spcBef>
                <a:spcPct val="20000"/>
              </a:spcBef>
              <a:buClr>
                <a:schemeClr val="tx1"/>
              </a:buClr>
              <a:buSzPct val="60000"/>
              <a:buFont typeface="Wingdings" charset="0"/>
              <a:buNone/>
              <a:defRPr/>
            </a:pPr>
            <a:r>
              <a:rPr lang="en-US" sz="2200" b="1">
                <a:solidFill>
                  <a:srgbClr val="0F116A"/>
                </a:solidFill>
                <a:cs typeface="Arial" charset="0"/>
              </a:rPr>
              <a:t>increase surface area for </a:t>
            </a:r>
            <a:br>
              <a:rPr lang="en-US" sz="2200" b="1">
                <a:solidFill>
                  <a:srgbClr val="0F116A"/>
                </a:solidFill>
                <a:cs typeface="Arial" charset="0"/>
              </a:rPr>
            </a:br>
            <a:r>
              <a:rPr lang="en-US" sz="2200" b="1">
                <a:solidFill>
                  <a:srgbClr val="0F116A"/>
                </a:solidFill>
                <a:cs typeface="Arial" charset="0"/>
              </a:rPr>
              <a:t>membrane-bound enzymes that synthesize ATP</a:t>
            </a:r>
            <a:endParaRPr lang="en-US" sz="2000" b="1">
              <a:solidFill>
                <a:srgbClr val="0F116A"/>
              </a:solidFill>
              <a:cs typeface="Arial" charset="0"/>
            </a:endParaRPr>
          </a:p>
        </p:txBody>
      </p:sp>
      <p:pic>
        <p:nvPicPr>
          <p:cNvPr id="10" name="Picture 2"/>
          <p:cNvPicPr>
            <a:picLocks noChangeAspect="1" noChangeArrowheads="1"/>
          </p:cNvPicPr>
          <p:nvPr/>
        </p:nvPicPr>
        <p:blipFill>
          <a:blip r:embed="rId4"/>
          <a:srcRect/>
          <a:stretch>
            <a:fillRect/>
          </a:stretch>
        </p:blipFill>
        <p:spPr bwMode="auto">
          <a:xfrm>
            <a:off x="6286500" y="474663"/>
            <a:ext cx="2527300" cy="2357437"/>
          </a:xfrm>
          <a:prstGeom prst="rect">
            <a:avLst/>
          </a:prstGeom>
          <a:noFill/>
          <a:ln w="9525">
            <a:noFill/>
            <a:miter lim="800000"/>
            <a:headEnd/>
            <a:tailEnd/>
          </a:ln>
          <a:effectLst>
            <a:outerShdw blurRad="50800" dist="38100" dir="2700000">
              <a:srgbClr val="000000">
                <a:alpha val="43000"/>
              </a:srgbClr>
            </a:outerShdw>
          </a:effectLst>
        </p:spPr>
      </p:pic>
    </p:spTree>
    <p:extLst>
      <p:ext uri="{BB962C8B-B14F-4D97-AF65-F5344CB8AC3E}">
        <p14:creationId xmlns:p14="http://schemas.microsoft.com/office/powerpoint/2010/main" val="26024378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3401"/>
                                        </p:tgtEl>
                                        <p:attrNameLst>
                                          <p:attrName>style.visibility</p:attrName>
                                        </p:attrNameLst>
                                      </p:cBhvr>
                                      <p:to>
                                        <p:strVal val="visible"/>
                                      </p:to>
                                    </p:set>
                                    <p:animEffect transition="in" filter="wipe(left)">
                                      <p:cBhvr>
                                        <p:cTn id="7" dur="500"/>
                                        <p:tgtEl>
                                          <p:spTgt spid="443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401"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2"/>
          <p:cNvSpPr>
            <a:spLocks noGrp="1" noChangeArrowheads="1"/>
          </p:cNvSpPr>
          <p:nvPr>
            <p:ph type="title"/>
          </p:nvPr>
        </p:nvSpPr>
        <p:spPr>
          <a:xfrm>
            <a:off x="193675" y="192088"/>
            <a:ext cx="8534400" cy="503237"/>
          </a:xfrm>
        </p:spPr>
        <p:txBody>
          <a:bodyPr>
            <a:normAutofit fontScale="90000"/>
          </a:bodyPr>
          <a:lstStyle/>
          <a:p>
            <a:pPr eaLnBrk="1" hangingPunct="1"/>
            <a:r>
              <a:rPr lang="en-US" sz="3200">
                <a:latin typeface="Times New Roman" charset="0"/>
              </a:rPr>
              <a:t>You should now be able to</a:t>
            </a:r>
          </a:p>
        </p:txBody>
      </p:sp>
      <p:sp>
        <p:nvSpPr>
          <p:cNvPr id="219138" name="Rectangle 3"/>
          <p:cNvSpPr>
            <a:spLocks noGrp="1" noChangeArrowheads="1"/>
          </p:cNvSpPr>
          <p:nvPr>
            <p:ph type="body" idx="1"/>
          </p:nvPr>
        </p:nvSpPr>
        <p:spPr>
          <a:xfrm>
            <a:off x="158750" y="1301750"/>
            <a:ext cx="8534400" cy="4427538"/>
          </a:xfrm>
        </p:spPr>
        <p:txBody>
          <a:bodyPr>
            <a:normAutofit fontScale="92500" lnSpcReduction="10000"/>
          </a:bodyPr>
          <a:lstStyle/>
          <a:p>
            <a:pPr marL="415925" indent="-415925" eaLnBrk="1" hangingPunct="1">
              <a:buFont typeface="Arial" charset="0"/>
              <a:buAutoNum type="arabicPeriod" startAt="5"/>
            </a:pPr>
            <a:r>
              <a:rPr lang="en-US">
                <a:latin typeface="Tahoma" charset="0"/>
              </a:rPr>
              <a:t>List cell structures involved in manufacture and breakdown of important cellular materials</a:t>
            </a:r>
          </a:p>
          <a:p>
            <a:pPr marL="415925" indent="-415925" eaLnBrk="1" hangingPunct="1">
              <a:buFont typeface="Arial" charset="0"/>
              <a:buAutoNum type="arabicPeriod" startAt="5"/>
            </a:pPr>
            <a:r>
              <a:rPr lang="en-US">
                <a:latin typeface="Tahoma" charset="0"/>
              </a:rPr>
              <a:t>Describe the function of each cellular organelle that is involved in manufacture and breakdown of important cellular materials</a:t>
            </a:r>
          </a:p>
          <a:p>
            <a:pPr marL="415925" indent="-415925" eaLnBrk="1" hangingPunct="1">
              <a:buFont typeface="Arial" charset="0"/>
              <a:buAutoNum type="arabicPeriod" startAt="5"/>
            </a:pPr>
            <a:r>
              <a:rPr lang="en-US">
                <a:latin typeface="Tahoma" charset="0"/>
              </a:rPr>
              <a:t>List cell structures involved in energy conversion</a:t>
            </a:r>
          </a:p>
          <a:p>
            <a:pPr marL="415925" indent="-415925" eaLnBrk="1" hangingPunct="1">
              <a:buFont typeface="Arial" charset="0"/>
              <a:buAutoNum type="arabicPeriod" startAt="5"/>
            </a:pPr>
            <a:r>
              <a:rPr lang="en-US">
                <a:latin typeface="Tahoma" charset="0"/>
              </a:rPr>
              <a:t>Describe the function of each cellular organelle that is involved in energy conversion</a:t>
            </a:r>
          </a:p>
        </p:txBody>
      </p:sp>
      <p:sp>
        <p:nvSpPr>
          <p:cNvPr id="219139" name="Line 4"/>
          <p:cNvSpPr>
            <a:spLocks noChangeShapeType="1"/>
          </p:cNvSpPr>
          <p:nvPr/>
        </p:nvSpPr>
        <p:spPr bwMode="auto">
          <a:xfrm>
            <a:off x="182563" y="1117600"/>
            <a:ext cx="8775700" cy="0"/>
          </a:xfrm>
          <a:prstGeom prst="line">
            <a:avLst/>
          </a:prstGeom>
          <a:noFill/>
          <a:ln w="76200">
            <a:solidFill>
              <a:srgbClr val="A8B99B"/>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9140"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9141"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spcBef>
                <a:spcPct val="50000"/>
              </a:spcBef>
            </a:pPr>
            <a:r>
              <a:rPr lang="en-US" sz="900"/>
              <a:t>Copyright © 2009 Pearson Education, Inc.</a:t>
            </a:r>
            <a:endParaRPr lang="en-US"/>
          </a:p>
        </p:txBody>
      </p:sp>
    </p:spTree>
    <p:extLst>
      <p:ext uri="{BB962C8B-B14F-4D97-AF65-F5344CB8AC3E}">
        <p14:creationId xmlns:p14="http://schemas.microsoft.com/office/powerpoint/2010/main" val="153755929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2"/>
          <p:cNvSpPr>
            <a:spLocks noGrp="1" noChangeArrowheads="1"/>
          </p:cNvSpPr>
          <p:nvPr>
            <p:ph type="title"/>
          </p:nvPr>
        </p:nvSpPr>
        <p:spPr>
          <a:xfrm>
            <a:off x="193675" y="192088"/>
            <a:ext cx="8534400" cy="503237"/>
          </a:xfrm>
        </p:spPr>
        <p:txBody>
          <a:bodyPr>
            <a:normAutofit fontScale="90000"/>
          </a:bodyPr>
          <a:lstStyle/>
          <a:p>
            <a:pPr eaLnBrk="1" hangingPunct="1"/>
            <a:r>
              <a:rPr lang="en-US" sz="3200">
                <a:latin typeface="Times New Roman" charset="0"/>
              </a:rPr>
              <a:t>You should now be able to</a:t>
            </a:r>
          </a:p>
        </p:txBody>
      </p:sp>
      <p:sp>
        <p:nvSpPr>
          <p:cNvPr id="221186" name="Rectangle 3"/>
          <p:cNvSpPr>
            <a:spLocks noGrp="1" noChangeArrowheads="1"/>
          </p:cNvSpPr>
          <p:nvPr>
            <p:ph type="body" idx="1"/>
          </p:nvPr>
        </p:nvSpPr>
        <p:spPr>
          <a:xfrm>
            <a:off x="169863" y="1312863"/>
            <a:ext cx="8534400" cy="4000500"/>
          </a:xfrm>
        </p:spPr>
        <p:txBody>
          <a:bodyPr/>
          <a:lstStyle/>
          <a:p>
            <a:pPr marL="569913" indent="-569913" eaLnBrk="1" hangingPunct="1">
              <a:buFont typeface="Arial" charset="0"/>
              <a:buAutoNum type="arabicPeriod" startAt="9"/>
            </a:pPr>
            <a:r>
              <a:rPr lang="en-US">
                <a:latin typeface="Tahoma" charset="0"/>
              </a:rPr>
              <a:t>List cell structures involved in internal and external support of cells</a:t>
            </a:r>
          </a:p>
          <a:p>
            <a:pPr marL="569913" indent="-569913" eaLnBrk="1" hangingPunct="1">
              <a:buFont typeface="Arial" charset="0"/>
              <a:buAutoNum type="arabicPeriod" startAt="9"/>
            </a:pPr>
            <a:r>
              <a:rPr lang="en-US">
                <a:latin typeface="Tahoma" charset="0"/>
              </a:rPr>
              <a:t>Describe the function of each cellular organelle that is involved in internal and external support of the cell</a:t>
            </a:r>
          </a:p>
          <a:p>
            <a:pPr marL="569913" indent="-569913" eaLnBrk="1" hangingPunct="1">
              <a:buFont typeface="Arial" charset="0"/>
              <a:buAutoNum type="arabicPeriod" startAt="9"/>
            </a:pPr>
            <a:endParaRPr lang="en-US">
              <a:latin typeface="Tahoma" charset="0"/>
            </a:endParaRPr>
          </a:p>
          <a:p>
            <a:pPr marL="569913" indent="-569913" eaLnBrk="1" hangingPunct="1">
              <a:buFont typeface="Arial" charset="0"/>
              <a:buAutoNum type="arabicPeriod" startAt="9"/>
            </a:pPr>
            <a:endParaRPr lang="en-US">
              <a:latin typeface="Tahoma" charset="0"/>
            </a:endParaRPr>
          </a:p>
        </p:txBody>
      </p:sp>
      <p:sp>
        <p:nvSpPr>
          <p:cNvPr id="221187" name="Line 4"/>
          <p:cNvSpPr>
            <a:spLocks noChangeShapeType="1"/>
          </p:cNvSpPr>
          <p:nvPr/>
        </p:nvSpPr>
        <p:spPr bwMode="auto">
          <a:xfrm>
            <a:off x="182563" y="1117600"/>
            <a:ext cx="8775700" cy="0"/>
          </a:xfrm>
          <a:prstGeom prst="line">
            <a:avLst/>
          </a:prstGeom>
          <a:noFill/>
          <a:ln w="76200">
            <a:solidFill>
              <a:srgbClr val="A8B99B"/>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1188"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1189"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spcBef>
                <a:spcPct val="50000"/>
              </a:spcBef>
            </a:pPr>
            <a:r>
              <a:rPr lang="en-US" sz="900"/>
              <a:t>Copyright © 2009 Pearson Education, Inc.</a:t>
            </a:r>
            <a:endParaRPr lang="en-US"/>
          </a:p>
        </p:txBody>
      </p:sp>
    </p:spTree>
    <p:extLst>
      <p:ext uri="{BB962C8B-B14F-4D97-AF65-F5344CB8AC3E}">
        <p14:creationId xmlns:p14="http://schemas.microsoft.com/office/powerpoint/2010/main" val="308106695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a:xfrm>
            <a:off x="0" y="0"/>
            <a:ext cx="4813300" cy="1143000"/>
          </a:xfrm>
          <a:effectLst>
            <a:outerShdw blurRad="50800" dist="38100" dir="2700000">
              <a:srgbClr val="000000">
                <a:alpha val="43000"/>
              </a:srgbClr>
            </a:outerShdw>
          </a:effectLst>
        </p:spPr>
        <p:txBody>
          <a:bodyPr/>
          <a:lstStyle/>
          <a:p>
            <a:pPr>
              <a:defRPr/>
            </a:pPr>
            <a:r>
              <a:rPr lang="en-US" dirty="0">
                <a:ea typeface="+mj-ea"/>
              </a:rPr>
              <a:t>Chloroplasts </a:t>
            </a:r>
          </a:p>
        </p:txBody>
      </p:sp>
      <p:pic>
        <p:nvPicPr>
          <p:cNvPr id="449539" name="Picture 3"/>
          <p:cNvPicPr>
            <a:picLocks noChangeAspect="1" noChangeArrowheads="1"/>
          </p:cNvPicPr>
          <p:nvPr/>
        </p:nvPicPr>
        <p:blipFill>
          <a:blip r:embed="rId3"/>
          <a:srcRect r="6192" b="10213"/>
          <a:stretch>
            <a:fillRect/>
          </a:stretch>
        </p:blipFill>
        <p:spPr bwMode="auto">
          <a:xfrm>
            <a:off x="466725" y="2108200"/>
            <a:ext cx="8220075" cy="4089400"/>
          </a:xfrm>
          <a:prstGeom prst="rect">
            <a:avLst/>
          </a:prstGeom>
          <a:noFill/>
          <a:ln w="9525">
            <a:noFill/>
            <a:miter lim="800000"/>
            <a:headEnd/>
            <a:tailEnd/>
          </a:ln>
          <a:effectLst>
            <a:outerShdw blurRad="50800" dist="38100" dir="2700000">
              <a:srgbClr val="000000">
                <a:alpha val="43000"/>
              </a:srgbClr>
            </a:outerShdw>
          </a:effectLst>
        </p:spPr>
      </p:pic>
      <p:sp>
        <p:nvSpPr>
          <p:cNvPr id="166915" name="Rectangle 4" descr="Rectangle: Click to edit Master text styles&#10;Second level&#10;Third level&#10;Fourth level&#10;Fifth level"/>
          <p:cNvSpPr>
            <a:spLocks noGrp="1" noChangeArrowheads="1"/>
          </p:cNvSpPr>
          <p:nvPr>
            <p:ph type="body" idx="1"/>
          </p:nvPr>
        </p:nvSpPr>
        <p:spPr>
          <a:xfrm>
            <a:off x="720725" y="1524000"/>
            <a:ext cx="4435475" cy="457200"/>
          </a:xfrm>
          <a:solidFill>
            <a:srgbClr val="FFEA18"/>
          </a:solidFill>
        </p:spPr>
        <p:txBody>
          <a:bodyPr>
            <a:normAutofit fontScale="77500" lnSpcReduction="20000"/>
          </a:bodyPr>
          <a:lstStyle/>
          <a:p>
            <a:pPr marL="0" indent="0">
              <a:lnSpc>
                <a:spcPct val="90000"/>
              </a:lnSpc>
              <a:buClr>
                <a:srgbClr val="339933"/>
              </a:buClr>
              <a:buFontTx/>
              <a:buNone/>
            </a:pPr>
            <a:r>
              <a:rPr lang="en-US">
                <a:solidFill>
                  <a:srgbClr val="008000"/>
                </a:solidFill>
                <a:latin typeface="Tahoma" charset="0"/>
              </a:rPr>
              <a:t>Why are chloroplasts green?</a:t>
            </a:r>
            <a:endParaRPr lang="en-US">
              <a:latin typeface="Tahoma" charset="0"/>
            </a:endParaRPr>
          </a:p>
        </p:txBody>
      </p:sp>
      <p:pic>
        <p:nvPicPr>
          <p:cNvPr id="449541" name="Picture 5"/>
          <p:cNvPicPr>
            <a:picLocks noChangeAspect="1" noChangeArrowheads="1"/>
          </p:cNvPicPr>
          <p:nvPr/>
        </p:nvPicPr>
        <p:blipFill>
          <a:blip r:embed="rId4"/>
          <a:srcRect/>
          <a:stretch>
            <a:fillRect/>
          </a:stretch>
        </p:blipFill>
        <p:spPr bwMode="auto">
          <a:xfrm>
            <a:off x="3721100" y="2133600"/>
            <a:ext cx="2082800" cy="1582738"/>
          </a:xfrm>
          <a:prstGeom prst="rect">
            <a:avLst/>
          </a:prstGeom>
          <a:noFill/>
          <a:ln w="9525">
            <a:noFill/>
            <a:miter lim="800000"/>
            <a:headEnd/>
            <a:tailEnd/>
          </a:ln>
          <a:effectLst>
            <a:outerShdw blurRad="50800" dist="38100" dir="2700000">
              <a:srgbClr val="000000">
                <a:alpha val="43000"/>
              </a:srgbClr>
            </a:outerShdw>
          </a:effectLst>
        </p:spPr>
      </p:pic>
      <p:pic>
        <p:nvPicPr>
          <p:cNvPr id="16691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8513" y="838200"/>
            <a:ext cx="3113087"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0" name="Picture 2"/>
          <p:cNvPicPr>
            <a:picLocks noChangeAspect="1" noChangeArrowheads="1"/>
          </p:cNvPicPr>
          <p:nvPr/>
        </p:nvPicPr>
        <p:blipFill>
          <a:blip r:embed="rId6"/>
          <a:srcRect/>
          <a:stretch>
            <a:fillRect/>
          </a:stretch>
        </p:blipFill>
        <p:spPr bwMode="auto">
          <a:xfrm>
            <a:off x="5810250" y="984250"/>
            <a:ext cx="2857500" cy="2857500"/>
          </a:xfrm>
          <a:prstGeom prst="rect">
            <a:avLst/>
          </a:prstGeom>
          <a:noFill/>
          <a:ln w="9525">
            <a:noFill/>
            <a:miter lim="800000"/>
            <a:headEnd/>
            <a:tailEnd/>
          </a:ln>
          <a:effectLst>
            <a:outerShdw blurRad="50800" dist="38100" dir="2700000">
              <a:srgbClr val="000000">
                <a:alpha val="43000"/>
              </a:srgbClr>
            </a:outerShdw>
          </a:effectLst>
        </p:spPr>
      </p:pic>
    </p:spTree>
    <p:extLst>
      <p:ext uri="{BB962C8B-B14F-4D97-AF65-F5344CB8AC3E}">
        <p14:creationId xmlns:p14="http://schemas.microsoft.com/office/powerpoint/2010/main" val="41359797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49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961" name="Rectangle 2"/>
          <p:cNvSpPr>
            <a:spLocks noGrp="1" noChangeArrowheads="1"/>
          </p:cNvSpPr>
          <p:nvPr>
            <p:ph type="title"/>
          </p:nvPr>
        </p:nvSpPr>
        <p:spPr>
          <a:xfrm>
            <a:off x="0" y="0"/>
            <a:ext cx="7137400" cy="762000"/>
          </a:xfrm>
        </p:spPr>
        <p:txBody>
          <a:bodyPr/>
          <a:lstStyle/>
          <a:p>
            <a:r>
              <a:rPr lang="en-US" sz="3200">
                <a:latin typeface="Times New Roman" charset="0"/>
              </a:rPr>
              <a:t>Mitochondria &amp; chloroplasts are different</a:t>
            </a:r>
            <a:endParaRPr lang="en-US">
              <a:latin typeface="Times New Roman" charset="0"/>
            </a:endParaRPr>
          </a:p>
        </p:txBody>
      </p:sp>
      <p:sp>
        <p:nvSpPr>
          <p:cNvPr id="168962" name="Rectangle 3" descr="Rectangle: Click to edit Master text styles&#10;Second level&#10;Third level&#10;Fourth level&#10;Fifth level"/>
          <p:cNvSpPr>
            <a:spLocks noGrp="1" noChangeArrowheads="1"/>
          </p:cNvSpPr>
          <p:nvPr>
            <p:ph type="body" idx="1"/>
          </p:nvPr>
        </p:nvSpPr>
        <p:spPr>
          <a:xfrm>
            <a:off x="215900" y="850900"/>
            <a:ext cx="8229600" cy="4699000"/>
          </a:xfrm>
        </p:spPr>
        <p:txBody>
          <a:bodyPr/>
          <a:lstStyle/>
          <a:p>
            <a:pPr>
              <a:buClrTx/>
            </a:pPr>
            <a:r>
              <a:rPr lang="en-US" sz="2900">
                <a:latin typeface="Tahoma" charset="0"/>
              </a:rPr>
              <a:t>Not part of </a:t>
            </a:r>
            <a:r>
              <a:rPr lang="en-US" sz="2900" u="sng">
                <a:latin typeface="Tahoma" charset="0"/>
              </a:rPr>
              <a:t>endomembrane</a:t>
            </a:r>
            <a:r>
              <a:rPr lang="en-US" sz="2900">
                <a:latin typeface="Tahoma" charset="0"/>
              </a:rPr>
              <a:t> system</a:t>
            </a:r>
          </a:p>
          <a:p>
            <a:pPr>
              <a:buClrTx/>
            </a:pPr>
            <a:r>
              <a:rPr lang="en-US" sz="2900">
                <a:latin typeface="Tahoma" charset="0"/>
              </a:rPr>
              <a:t>Grow &amp; reproduce semi autonomously</a:t>
            </a:r>
          </a:p>
          <a:p>
            <a:pPr>
              <a:buClrTx/>
            </a:pPr>
            <a:r>
              <a:rPr lang="en-US" sz="2900">
                <a:latin typeface="Tahoma" charset="0"/>
              </a:rPr>
              <a:t>Have their own ribosomes</a:t>
            </a:r>
          </a:p>
          <a:p>
            <a:pPr>
              <a:buClrTx/>
            </a:pPr>
            <a:r>
              <a:rPr lang="en-US" sz="2900">
                <a:latin typeface="Tahoma" charset="0"/>
              </a:rPr>
              <a:t>Have their own circular chromosome </a:t>
            </a:r>
          </a:p>
          <a:p>
            <a:pPr lvl="1">
              <a:buClrTx/>
            </a:pPr>
            <a:r>
              <a:rPr lang="en-US" sz="2900">
                <a:latin typeface="Tahoma" charset="0"/>
                <a:ea typeface="Arial" charset="0"/>
                <a:cs typeface="Arial" charset="0"/>
              </a:rPr>
              <a:t>direct synthesis of proteins produced by own internal ribosomes</a:t>
            </a:r>
          </a:p>
          <a:p>
            <a:pPr lvl="2">
              <a:buClrTx/>
            </a:pPr>
            <a:r>
              <a:rPr lang="en-US" sz="2900">
                <a:latin typeface="Tahoma" charset="0"/>
                <a:ea typeface="Arial" charset="0"/>
                <a:cs typeface="Arial" charset="0"/>
              </a:rPr>
              <a:t>ribosomes similar to bacterial ribosomes</a:t>
            </a:r>
          </a:p>
        </p:txBody>
      </p:sp>
      <p:sp>
        <p:nvSpPr>
          <p:cNvPr id="168963" name="Rectangle 4"/>
          <p:cNvSpPr>
            <a:spLocks noChangeArrowheads="1"/>
          </p:cNvSpPr>
          <p:nvPr/>
        </p:nvSpPr>
        <p:spPr bwMode="auto">
          <a:xfrm>
            <a:off x="2133600" y="5575300"/>
            <a:ext cx="5715000" cy="762000"/>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200" b="1">
                <a:solidFill>
                  <a:schemeClr val="tx2"/>
                </a:solidFill>
              </a:rPr>
              <a:t>Who else has a circular chromosome not bound within a nucleus?</a:t>
            </a:r>
          </a:p>
        </p:txBody>
      </p:sp>
      <p:sp>
        <p:nvSpPr>
          <p:cNvPr id="453637" name="Rectangle 5"/>
          <p:cNvSpPr>
            <a:spLocks noChangeArrowheads="1"/>
          </p:cNvSpPr>
          <p:nvPr/>
        </p:nvSpPr>
        <p:spPr bwMode="auto">
          <a:xfrm>
            <a:off x="2501900" y="6430963"/>
            <a:ext cx="1384300" cy="427037"/>
          </a:xfrm>
          <a:prstGeom prst="rect">
            <a:avLst/>
          </a:prstGeom>
          <a:solidFill>
            <a:schemeClr val="accent4">
              <a:lumMod val="20000"/>
              <a:lumOff val="80000"/>
            </a:schemeClr>
          </a:solidFill>
          <a:ln w="9525">
            <a:noFill/>
            <a:miter lim="800000"/>
            <a:headEnd/>
            <a:tailEnd/>
          </a:ln>
          <a:effectLst/>
        </p:spPr>
        <p:txBody>
          <a:bodyPr>
            <a:spAutoFit/>
          </a:bodyPr>
          <a:lstStyle/>
          <a:p>
            <a:pPr algn="l">
              <a:defRPr/>
            </a:pPr>
            <a:r>
              <a:rPr lang="en-US" sz="2200" b="1">
                <a:solidFill>
                  <a:srgbClr val="0F116A"/>
                </a:solidFill>
              </a:rPr>
              <a:t>bacteria</a:t>
            </a:r>
            <a:endParaRPr lang="en-US" sz="2000" b="1">
              <a:solidFill>
                <a:srgbClr val="0F116A"/>
              </a:solidFill>
            </a:endParaRPr>
          </a:p>
        </p:txBody>
      </p:sp>
      <p:pic>
        <p:nvPicPr>
          <p:cNvPr id="16896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953000"/>
            <a:ext cx="2374900"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20446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3637"/>
                                        </p:tgtEl>
                                        <p:attrNameLst>
                                          <p:attrName>style.visibility</p:attrName>
                                        </p:attrNameLst>
                                      </p:cBhvr>
                                      <p:to>
                                        <p:strVal val="visible"/>
                                      </p:to>
                                    </p:set>
                                    <p:animEffect transition="in" filter="wipe(left)">
                                      <p:cBhvr>
                                        <p:cTn id="7" dur="500"/>
                                        <p:tgtEl>
                                          <p:spTgt spid="453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637"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ChangeArrowheads="1"/>
          </p:cNvSpPr>
          <p:nvPr>
            <p:ph type="title"/>
          </p:nvPr>
        </p:nvSpPr>
        <p:spPr/>
        <p:txBody>
          <a:bodyPr/>
          <a:lstStyle/>
          <a:p>
            <a:r>
              <a:rPr lang="en-US">
                <a:latin typeface="Times New Roman" charset="0"/>
              </a:rPr>
              <a:t>Dividing Mitochondria</a:t>
            </a:r>
          </a:p>
        </p:txBody>
      </p:sp>
      <p:sp>
        <p:nvSpPr>
          <p:cNvPr id="171010" name="Rectangle 3"/>
          <p:cNvSpPr>
            <a:spLocks noChangeArrowheads="1"/>
          </p:cNvSpPr>
          <p:nvPr/>
        </p:nvSpPr>
        <p:spPr bwMode="auto">
          <a:xfrm>
            <a:off x="495300" y="5537200"/>
            <a:ext cx="3357563" cy="885825"/>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600" b="1">
                <a:solidFill>
                  <a:schemeClr val="tx2"/>
                </a:solidFill>
              </a:rPr>
              <a:t>Who else divides like that?</a:t>
            </a:r>
          </a:p>
        </p:txBody>
      </p:sp>
      <p:sp>
        <p:nvSpPr>
          <p:cNvPr id="171011" name="Rectangle 6"/>
          <p:cNvSpPr>
            <a:spLocks noChangeArrowheads="1"/>
          </p:cNvSpPr>
          <p:nvPr/>
        </p:nvSpPr>
        <p:spPr bwMode="auto">
          <a:xfrm>
            <a:off x="4508500" y="5651500"/>
            <a:ext cx="4114800" cy="762000"/>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200" b="1">
                <a:solidFill>
                  <a:schemeClr val="tx2"/>
                </a:solidFill>
              </a:rPr>
              <a:t>What does this tell us about the evolution of eukaryotes?</a:t>
            </a:r>
          </a:p>
        </p:txBody>
      </p:sp>
      <p:pic>
        <p:nvPicPr>
          <p:cNvPr id="99330" name="Picture 2"/>
          <p:cNvPicPr>
            <a:picLocks noChangeAspect="1" noChangeArrowheads="1"/>
          </p:cNvPicPr>
          <p:nvPr/>
        </p:nvPicPr>
        <p:blipFill>
          <a:blip r:embed="rId3"/>
          <a:srcRect/>
          <a:stretch>
            <a:fillRect/>
          </a:stretch>
        </p:blipFill>
        <p:spPr bwMode="auto">
          <a:xfrm rot="16200000">
            <a:off x="3194050" y="-1039812"/>
            <a:ext cx="2744788" cy="8672512"/>
          </a:xfrm>
          <a:prstGeom prst="rect">
            <a:avLst/>
          </a:prstGeom>
          <a:noFill/>
          <a:ln w="9525">
            <a:noFill/>
            <a:miter lim="800000"/>
            <a:headEnd/>
            <a:tailEnd/>
          </a:ln>
          <a:effectLst>
            <a:outerShdw blurRad="50800" dist="38100" dir="2700000">
              <a:srgbClr val="000000">
                <a:alpha val="43000"/>
              </a:srgbClr>
            </a:outerShdw>
          </a:effectLst>
        </p:spPr>
      </p:pic>
    </p:spTree>
    <p:extLst>
      <p:ext uri="{BB962C8B-B14F-4D97-AF65-F5344CB8AC3E}">
        <p14:creationId xmlns:p14="http://schemas.microsoft.com/office/powerpoint/2010/main" val="187884812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noChangeArrowheads="1"/>
          </p:cNvSpPr>
          <p:nvPr>
            <p:ph type="title"/>
          </p:nvPr>
        </p:nvSpPr>
        <p:spPr>
          <a:xfrm>
            <a:off x="0" y="0"/>
            <a:ext cx="6159500" cy="1143000"/>
          </a:xfrm>
        </p:spPr>
        <p:txBody>
          <a:bodyPr/>
          <a:lstStyle/>
          <a:p>
            <a:r>
              <a:rPr lang="en-US">
                <a:latin typeface="Times New Roman" charset="0"/>
              </a:rPr>
              <a:t>Endosymbiosis theory</a:t>
            </a:r>
          </a:p>
        </p:txBody>
      </p:sp>
      <p:sp>
        <p:nvSpPr>
          <p:cNvPr id="173058" name="Rectangle 3" descr="Rectangle: Click to edit Master text styles&#10;Second level&#10;Third level&#10;Fourth level&#10;Fifth level"/>
          <p:cNvSpPr>
            <a:spLocks noGrp="1" noChangeArrowheads="1"/>
          </p:cNvSpPr>
          <p:nvPr>
            <p:ph type="body" idx="1"/>
          </p:nvPr>
        </p:nvSpPr>
        <p:spPr>
          <a:xfrm>
            <a:off x="0" y="533400"/>
            <a:ext cx="7772400" cy="5029200"/>
          </a:xfrm>
        </p:spPr>
        <p:txBody>
          <a:bodyPr>
            <a:normAutofit lnSpcReduction="10000"/>
          </a:bodyPr>
          <a:lstStyle/>
          <a:p>
            <a:r>
              <a:rPr lang="en-US">
                <a:latin typeface="Tahoma" charset="0"/>
              </a:rPr>
              <a:t>Mitochondria &amp; chloroplasts were once free living bacteria, engulfed by ancestral eukaryote</a:t>
            </a:r>
          </a:p>
          <a:p>
            <a:r>
              <a:rPr lang="en-US" u="sng">
                <a:solidFill>
                  <a:schemeClr val="tx2"/>
                </a:solidFill>
                <a:latin typeface="Tahoma" charset="0"/>
              </a:rPr>
              <a:t>Endosymbiont</a:t>
            </a:r>
            <a:r>
              <a:rPr lang="en-US">
                <a:latin typeface="Tahoma" charset="0"/>
              </a:rPr>
              <a:t> </a:t>
            </a:r>
          </a:p>
          <a:p>
            <a:pPr lvl="1"/>
            <a:r>
              <a:rPr lang="en-US" sz="3200">
                <a:latin typeface="Tahoma" charset="0"/>
                <a:ea typeface="Arial" charset="0"/>
                <a:cs typeface="Arial" charset="0"/>
              </a:rPr>
              <a:t>cell that lives within another cell (host)</a:t>
            </a:r>
          </a:p>
          <a:p>
            <a:pPr lvl="2"/>
            <a:r>
              <a:rPr lang="en-US" sz="3200">
                <a:latin typeface="Tahoma" charset="0"/>
                <a:ea typeface="Arial" charset="0"/>
                <a:cs typeface="Arial" charset="0"/>
              </a:rPr>
              <a:t>Partnership, evolutionary          advantage for both</a:t>
            </a:r>
          </a:p>
          <a:p>
            <a:pPr lvl="3"/>
            <a:r>
              <a:rPr lang="en-US" sz="3200">
                <a:latin typeface="Tahoma" charset="0"/>
                <a:ea typeface="Arial" charset="0"/>
                <a:cs typeface="Arial" charset="0"/>
              </a:rPr>
              <a:t>Energy for raw material,       protection</a:t>
            </a:r>
          </a:p>
        </p:txBody>
      </p:sp>
      <p:pic>
        <p:nvPicPr>
          <p:cNvPr id="17305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5900" y="4114800"/>
            <a:ext cx="25019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60" name="Rectangle 5"/>
          <p:cNvSpPr>
            <a:spLocks noChangeArrowheads="1"/>
          </p:cNvSpPr>
          <p:nvPr/>
        </p:nvSpPr>
        <p:spPr bwMode="auto">
          <a:xfrm>
            <a:off x="4632325" y="6172200"/>
            <a:ext cx="193675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000" b="1">
                <a:solidFill>
                  <a:srgbClr val="0F116A"/>
                </a:solidFill>
              </a:rPr>
              <a:t>Lynn Margulis</a:t>
            </a:r>
          </a:p>
          <a:p>
            <a:r>
              <a:rPr lang="en-US" sz="1800" b="1"/>
              <a:t>U of M, Amherst</a:t>
            </a:r>
            <a:endParaRPr lang="en-US" sz="2000" b="1">
              <a:solidFill>
                <a:srgbClr val="0F116A"/>
              </a:solidFill>
            </a:endParaRPr>
          </a:p>
        </p:txBody>
      </p:sp>
      <p:sp>
        <p:nvSpPr>
          <p:cNvPr id="173061" name="Rectangle 6"/>
          <p:cNvSpPr>
            <a:spLocks noChangeArrowheads="1"/>
          </p:cNvSpPr>
          <p:nvPr/>
        </p:nvSpPr>
        <p:spPr bwMode="auto">
          <a:xfrm>
            <a:off x="7083425" y="304800"/>
            <a:ext cx="20335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400" b="1">
                <a:solidFill>
                  <a:srgbClr val="0F116A"/>
                </a:solidFill>
              </a:rPr>
              <a:t>1981 </a:t>
            </a:r>
            <a:r>
              <a:rPr lang="en-US" sz="3400" b="1">
                <a:solidFill>
                  <a:srgbClr val="000005"/>
                </a:solidFill>
              </a:rPr>
              <a:t>| </a:t>
            </a:r>
            <a:r>
              <a:rPr lang="en-US" sz="3400" b="1">
                <a:solidFill>
                  <a:srgbClr val="CC0000"/>
                </a:solidFill>
              </a:rPr>
              <a:t>??</a:t>
            </a:r>
            <a:endParaRPr lang="en-US" sz="3000" b="1">
              <a:solidFill>
                <a:srgbClr val="0F116A"/>
              </a:solidFill>
            </a:endParaRPr>
          </a:p>
        </p:txBody>
      </p:sp>
    </p:spTree>
    <p:extLst>
      <p:ext uri="{BB962C8B-B14F-4D97-AF65-F5344CB8AC3E}">
        <p14:creationId xmlns:p14="http://schemas.microsoft.com/office/powerpoint/2010/main" val="157115498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p:cNvSpPr>
            <a:spLocks noGrp="1" noChangeArrowheads="1"/>
          </p:cNvSpPr>
          <p:nvPr>
            <p:ph type="title"/>
          </p:nvPr>
        </p:nvSpPr>
        <p:spPr/>
        <p:txBody>
          <a:bodyPr/>
          <a:lstStyle/>
          <a:p>
            <a:r>
              <a:rPr lang="en-US">
                <a:latin typeface="Times New Roman" charset="0"/>
              </a:rPr>
              <a:t>Endosymbiosis theory</a:t>
            </a:r>
          </a:p>
        </p:txBody>
      </p:sp>
      <p:pic>
        <p:nvPicPr>
          <p:cNvPr id="457731" name="Picture 3"/>
          <p:cNvPicPr>
            <a:picLocks noChangeAspect="1" noChangeArrowheads="1"/>
          </p:cNvPicPr>
          <p:nvPr/>
        </p:nvPicPr>
        <p:blipFill>
          <a:blip r:embed="rId3"/>
          <a:srcRect b="4865"/>
          <a:stretch>
            <a:fillRect/>
          </a:stretch>
        </p:blipFill>
        <p:spPr bwMode="auto">
          <a:xfrm>
            <a:off x="228600" y="2105025"/>
            <a:ext cx="8702675" cy="4600575"/>
          </a:xfrm>
          <a:prstGeom prst="rect">
            <a:avLst/>
          </a:prstGeom>
          <a:noFill/>
          <a:ln w="9525">
            <a:noFill/>
            <a:miter lim="800000"/>
            <a:headEnd/>
            <a:tailEnd/>
          </a:ln>
          <a:effectLst>
            <a:outerShdw blurRad="50800" dist="38100" dir="2700000">
              <a:srgbClr val="000000">
                <a:alpha val="43000"/>
              </a:srgbClr>
            </a:outerShdw>
          </a:effectLst>
        </p:spPr>
      </p:pic>
      <p:sp>
        <p:nvSpPr>
          <p:cNvPr id="175107" name="Oval 4"/>
          <p:cNvSpPr>
            <a:spLocks noChangeArrowheads="1"/>
          </p:cNvSpPr>
          <p:nvPr/>
        </p:nvSpPr>
        <p:spPr bwMode="auto">
          <a:xfrm>
            <a:off x="3063875" y="4772025"/>
            <a:ext cx="1219200" cy="1371600"/>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5108" name="Oval 5"/>
          <p:cNvSpPr>
            <a:spLocks noChangeArrowheads="1"/>
          </p:cNvSpPr>
          <p:nvPr/>
        </p:nvSpPr>
        <p:spPr bwMode="auto">
          <a:xfrm>
            <a:off x="6035675" y="4086225"/>
            <a:ext cx="1371600" cy="914400"/>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5109" name="Rectangle 6"/>
          <p:cNvSpPr>
            <a:spLocks noChangeArrowheads="1"/>
          </p:cNvSpPr>
          <p:nvPr/>
        </p:nvSpPr>
        <p:spPr bwMode="auto">
          <a:xfrm>
            <a:off x="2701925" y="1339850"/>
            <a:ext cx="3927475" cy="488950"/>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b="1">
                <a:solidFill>
                  <a:srgbClr val="0F116A"/>
                </a:solidFill>
              </a:rPr>
              <a:t>Evolution of eukaryotes</a:t>
            </a:r>
            <a:endParaRPr lang="en-US" sz="3400" b="1">
              <a:solidFill>
                <a:srgbClr val="0F116A"/>
              </a:solidFill>
            </a:endParaRPr>
          </a:p>
        </p:txBody>
      </p:sp>
    </p:spTree>
    <p:extLst>
      <p:ext uri="{BB962C8B-B14F-4D97-AF65-F5344CB8AC3E}">
        <p14:creationId xmlns:p14="http://schemas.microsoft.com/office/powerpoint/2010/main" val="181688408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3" name="Picture 7" descr="04_16Endosymbiosis-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415925"/>
            <a:ext cx="8548687" cy="602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54" name="Text Box 8"/>
          <p:cNvSpPr txBox="1">
            <a:spLocks noChangeArrowheads="1"/>
          </p:cNvSpPr>
          <p:nvPr/>
        </p:nvSpPr>
        <p:spPr bwMode="auto">
          <a:xfrm>
            <a:off x="6340475" y="1235075"/>
            <a:ext cx="22574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b="1"/>
              <a:t>Engulfing of</a:t>
            </a:r>
          </a:p>
          <a:p>
            <a:pPr algn="l">
              <a:lnSpc>
                <a:spcPct val="90000"/>
              </a:lnSpc>
            </a:pPr>
            <a:r>
              <a:rPr lang="en-US" b="1"/>
              <a:t>photosynthetic</a:t>
            </a:r>
          </a:p>
          <a:p>
            <a:pPr algn="l">
              <a:lnSpc>
                <a:spcPct val="90000"/>
              </a:lnSpc>
            </a:pPr>
            <a:r>
              <a:rPr lang="en-US" b="1"/>
              <a:t>prokaryote</a:t>
            </a:r>
          </a:p>
        </p:txBody>
      </p:sp>
      <p:sp>
        <p:nvSpPr>
          <p:cNvPr id="177155" name="Text Box 9"/>
          <p:cNvSpPr txBox="1">
            <a:spLocks noChangeArrowheads="1"/>
          </p:cNvSpPr>
          <p:nvPr/>
        </p:nvSpPr>
        <p:spPr bwMode="auto">
          <a:xfrm>
            <a:off x="7119938" y="3175000"/>
            <a:ext cx="17589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b="1"/>
              <a:t>Chloroplast</a:t>
            </a:r>
          </a:p>
        </p:txBody>
      </p:sp>
      <p:sp>
        <p:nvSpPr>
          <p:cNvPr id="177156" name="Text Box 10"/>
          <p:cNvSpPr txBox="1">
            <a:spLocks noChangeArrowheads="1"/>
          </p:cNvSpPr>
          <p:nvPr/>
        </p:nvSpPr>
        <p:spPr bwMode="auto">
          <a:xfrm>
            <a:off x="969963" y="414338"/>
            <a:ext cx="21558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b="1"/>
              <a:t>Mitochondrion</a:t>
            </a:r>
          </a:p>
        </p:txBody>
      </p:sp>
      <p:sp>
        <p:nvSpPr>
          <p:cNvPr id="177157" name="Text Box 11"/>
          <p:cNvSpPr txBox="1">
            <a:spLocks noChangeArrowheads="1"/>
          </p:cNvSpPr>
          <p:nvPr/>
        </p:nvSpPr>
        <p:spPr bwMode="auto">
          <a:xfrm>
            <a:off x="4867275" y="2378075"/>
            <a:ext cx="936625"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80000"/>
              </a:lnSpc>
            </a:pPr>
            <a:r>
              <a:rPr lang="en-US" b="1"/>
              <a:t>Some</a:t>
            </a:r>
          </a:p>
          <a:p>
            <a:pPr algn="l">
              <a:lnSpc>
                <a:spcPct val="80000"/>
              </a:lnSpc>
            </a:pPr>
            <a:r>
              <a:rPr lang="en-US" b="1"/>
              <a:t>cells</a:t>
            </a:r>
          </a:p>
        </p:txBody>
      </p:sp>
      <p:sp>
        <p:nvSpPr>
          <p:cNvPr id="177158" name="Text Box 12"/>
          <p:cNvSpPr txBox="1">
            <a:spLocks noChangeArrowheads="1"/>
          </p:cNvSpPr>
          <p:nvPr/>
        </p:nvSpPr>
        <p:spPr bwMode="auto">
          <a:xfrm>
            <a:off x="5949950" y="5988050"/>
            <a:ext cx="131762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b="1"/>
              <a:t>Host cell</a:t>
            </a:r>
          </a:p>
        </p:txBody>
      </p:sp>
      <p:sp>
        <p:nvSpPr>
          <p:cNvPr id="177159" name="Text Box 13"/>
          <p:cNvSpPr txBox="1">
            <a:spLocks noChangeArrowheads="1"/>
          </p:cNvSpPr>
          <p:nvPr/>
        </p:nvSpPr>
        <p:spPr bwMode="auto">
          <a:xfrm>
            <a:off x="2640013" y="5040313"/>
            <a:ext cx="21558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b="1"/>
              <a:t>Mitochondrion</a:t>
            </a:r>
          </a:p>
        </p:txBody>
      </p:sp>
      <p:sp>
        <p:nvSpPr>
          <p:cNvPr id="177160" name="Text Box 14"/>
          <p:cNvSpPr txBox="1">
            <a:spLocks noChangeArrowheads="1"/>
          </p:cNvSpPr>
          <p:nvPr/>
        </p:nvSpPr>
        <p:spPr bwMode="auto">
          <a:xfrm>
            <a:off x="2501900" y="3492500"/>
            <a:ext cx="131762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b="1"/>
              <a:t>Host cell</a:t>
            </a:r>
          </a:p>
        </p:txBody>
      </p:sp>
      <p:sp>
        <p:nvSpPr>
          <p:cNvPr id="177161" name="Text Box 15"/>
          <p:cNvSpPr txBox="1">
            <a:spLocks noChangeArrowheads="1"/>
          </p:cNvSpPr>
          <p:nvPr/>
        </p:nvSpPr>
        <p:spPr bwMode="auto">
          <a:xfrm>
            <a:off x="327025" y="3113088"/>
            <a:ext cx="1614488"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b="1"/>
              <a:t>Engulfing </a:t>
            </a:r>
          </a:p>
          <a:p>
            <a:pPr algn="l">
              <a:lnSpc>
                <a:spcPct val="90000"/>
              </a:lnSpc>
            </a:pPr>
            <a:r>
              <a:rPr lang="en-US" b="1"/>
              <a:t>of aerobic</a:t>
            </a:r>
          </a:p>
          <a:p>
            <a:pPr algn="l">
              <a:lnSpc>
                <a:spcPct val="90000"/>
              </a:lnSpc>
            </a:pPr>
            <a:r>
              <a:rPr lang="en-US" b="1"/>
              <a:t>prokaryote</a:t>
            </a:r>
          </a:p>
        </p:txBody>
      </p:sp>
      <p:sp>
        <p:nvSpPr>
          <p:cNvPr id="177162" name="Line 16"/>
          <p:cNvSpPr>
            <a:spLocks noChangeShapeType="1"/>
          </p:cNvSpPr>
          <p:nvPr/>
        </p:nvSpPr>
        <p:spPr bwMode="auto">
          <a:xfrm flipH="1" flipV="1">
            <a:off x="2038350" y="736600"/>
            <a:ext cx="263525" cy="5429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7163" name="Line 17"/>
          <p:cNvSpPr>
            <a:spLocks noChangeShapeType="1"/>
          </p:cNvSpPr>
          <p:nvPr/>
        </p:nvSpPr>
        <p:spPr bwMode="auto">
          <a:xfrm flipV="1">
            <a:off x="1130300" y="2708275"/>
            <a:ext cx="307975" cy="3524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7164" name="Line 18"/>
          <p:cNvSpPr>
            <a:spLocks noChangeShapeType="1"/>
          </p:cNvSpPr>
          <p:nvPr/>
        </p:nvSpPr>
        <p:spPr bwMode="auto">
          <a:xfrm flipV="1">
            <a:off x="6518275" y="2241550"/>
            <a:ext cx="342900" cy="8604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7165" name="Line 19"/>
          <p:cNvSpPr>
            <a:spLocks noChangeShapeType="1"/>
          </p:cNvSpPr>
          <p:nvPr/>
        </p:nvSpPr>
        <p:spPr bwMode="auto">
          <a:xfrm flipV="1">
            <a:off x="7515225" y="3508375"/>
            <a:ext cx="257175" cy="3968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7166" name="Line 20"/>
          <p:cNvSpPr>
            <a:spLocks noChangeShapeType="1"/>
          </p:cNvSpPr>
          <p:nvPr/>
        </p:nvSpPr>
        <p:spPr bwMode="auto">
          <a:xfrm flipV="1">
            <a:off x="4826000" y="4441825"/>
            <a:ext cx="911225" cy="7239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25767400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3070</Words>
  <Application>Microsoft Macintosh PowerPoint</Application>
  <PresentationFormat>On-screen Show (4:3)</PresentationFormat>
  <Paragraphs>461</Paragraphs>
  <Slides>31</Slides>
  <Notes>27</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Chloroplasts</vt:lpstr>
      <vt:lpstr>Chloroplasts</vt:lpstr>
      <vt:lpstr>Chloroplasts</vt:lpstr>
      <vt:lpstr>Chloroplasts </vt:lpstr>
      <vt:lpstr>Mitochondria &amp; chloroplasts are different</vt:lpstr>
      <vt:lpstr>Dividing Mitochondria</vt:lpstr>
      <vt:lpstr>Endosymbiosis theory</vt:lpstr>
      <vt:lpstr>Endosymbiosis theory</vt:lpstr>
      <vt:lpstr>PowerPoint Presentation</vt:lpstr>
      <vt:lpstr>4.4 Eukaryotic cells are partitioned into functional compartments</vt:lpstr>
      <vt:lpstr>Cytoskeleton </vt:lpstr>
      <vt:lpstr>Cytoskeleton </vt:lpstr>
      <vt:lpstr>PowerPoint Presentation</vt:lpstr>
      <vt:lpstr>Centrioles </vt:lpstr>
      <vt:lpstr>Motor proteins and the cytoskeleton</vt:lpstr>
      <vt:lpstr>Cillia and Flagella</vt:lpstr>
      <vt:lpstr>Ultrastructure of a eukaryotic flagellum or cilium</vt:lpstr>
      <vt:lpstr>PowerPoint Presentation</vt:lpstr>
      <vt:lpstr>PowerPoint Presentation</vt:lpstr>
      <vt:lpstr>4.20 The extracellular matrix of animal cells functions in support, movement, and regulation</vt:lpstr>
      <vt:lpstr>Extracellular matrix (ECM) of an animal cell</vt:lpstr>
      <vt:lpstr>4.21 Three types of cell junctions are found in animal tissues</vt:lpstr>
      <vt:lpstr>Intercellular Junctions in Animal Tissues</vt:lpstr>
      <vt:lpstr>4.22 Cell walls enclose and support plant cells</vt:lpstr>
      <vt:lpstr>PowerPoint Presentation</vt:lpstr>
      <vt:lpstr>Plasmodesmata between plant cells</vt:lpstr>
      <vt:lpstr>Communication by direct contact between cells</vt:lpstr>
      <vt:lpstr>PowerPoint Presentation</vt:lpstr>
      <vt:lpstr>You should now be able to</vt:lpstr>
      <vt:lpstr>You should now be able to</vt:lpstr>
      <vt:lpstr>You should now be able to</vt:lpstr>
    </vt:vector>
  </TitlesOfParts>
  <Company>Plano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Chloroplasts</dc:title>
  <dc:creator>Plano High School</dc:creator>
  <cp:lastModifiedBy>Plano High School</cp:lastModifiedBy>
  <cp:revision>2</cp:revision>
  <dcterms:created xsi:type="dcterms:W3CDTF">2017-05-24T19:53:21Z</dcterms:created>
  <dcterms:modified xsi:type="dcterms:W3CDTF">2017-05-24T19:53:41Z</dcterms:modified>
</cp:coreProperties>
</file>