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bin" ContentType="audio/unknown"/>
  <Override PartName="/ppt/notesSlides/notesSlide5.xml" ContentType="application/vnd.openxmlformats-officedocument.presentationml.notesSlide+xml"/>
  <Override PartName="/ppt/media/audio2.bin" ContentType="audio/unknown"/>
  <Override PartName="/ppt/media/audio3.bin" ContentType="audio/unknow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4.bin" ContentType="audio/unknown"/>
  <Override PartName="/ppt/media/audio5.bin" ContentType="audio/unknown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6.bin" ContentType="audio/unknown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audio7.bin" ContentType="audio/unknown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76" r:id="rId30"/>
    <p:sldId id="378" r:id="rId31"/>
    <p:sldId id="285" r:id="rId32"/>
    <p:sldId id="286" r:id="rId33"/>
    <p:sldId id="370" r:id="rId34"/>
    <p:sldId id="371" r:id="rId35"/>
    <p:sldId id="372" r:id="rId36"/>
    <p:sldId id="373" r:id="rId37"/>
    <p:sldId id="374" r:id="rId38"/>
    <p:sldId id="375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70" autoAdjust="0"/>
  </p:normalViewPr>
  <p:slideViewPr>
    <p:cSldViewPr snapToGrid="0" snapToObjects="1">
      <p:cViewPr varScale="1">
        <p:scale>
          <a:sx n="77" d="100"/>
          <a:sy n="77" d="100"/>
        </p:scale>
        <p:origin x="-1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105ED-16C2-A642-B6DD-E9133DCAAF2B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32C9C-994E-FC46-AE86-068B83A0D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0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D73C5-66FA-C743-BCBD-28EFC39E7E10}" type="slidenum">
              <a:rPr lang="en-US"/>
              <a:pPr/>
              <a:t>1</a:t>
            </a:fld>
            <a:endParaRPr lang="en-US"/>
          </a:p>
        </p:txBody>
      </p:sp>
      <p:sp>
        <p:nvSpPr>
          <p:cNvPr id="37273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57FDC-659D-4B4C-9212-A19192C26D7D}" type="slidenum">
              <a:rPr lang="en-US"/>
              <a:pPr/>
              <a:t>10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9423D-E793-3942-BB67-9EF7F1CC5F18}" type="slidenum">
              <a:rPr lang="en-US"/>
              <a:pPr/>
              <a:t>11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In a typical breeding experiment, Mendel would cross-pollinate (</a:t>
            </a:r>
            <a:r>
              <a:rPr lang="en-US" b="1">
                <a:solidFill>
                  <a:srgbClr val="000000"/>
                </a:solidFill>
              </a:rPr>
              <a:t>hybridize</a:t>
            </a:r>
            <a:r>
              <a:rPr lang="en-US">
                <a:solidFill>
                  <a:srgbClr val="000000"/>
                </a:solidFill>
              </a:rPr>
              <a:t>) two contrasting, true-breeding pea varieties.</a:t>
            </a: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The true-breeding parents are the </a:t>
            </a:r>
            <a:r>
              <a:rPr lang="en-US" b="1">
                <a:solidFill>
                  <a:srgbClr val="000000"/>
                </a:solidFill>
              </a:rPr>
              <a:t>P generation</a:t>
            </a:r>
            <a:r>
              <a:rPr lang="en-US">
                <a:solidFill>
                  <a:srgbClr val="000000"/>
                </a:solidFill>
              </a:rPr>
              <a:t> and their hybrid offspring are the </a:t>
            </a:r>
            <a:r>
              <a:rPr lang="en-US" b="1">
                <a:solidFill>
                  <a:srgbClr val="000000"/>
                </a:solidFill>
              </a:rPr>
              <a:t>F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</a:rPr>
              <a:t> generation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Mendel would then allow the F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hybrids to self-pollinate to produce an F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generation.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03B27-40E0-0440-A102-8699F2E7D287}" type="slidenum">
              <a:rPr lang="en-US"/>
              <a:pPr/>
              <a:t>12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AEFF2-5758-DA44-B86E-3D7429442FA4}" type="slidenum">
              <a:rPr lang="en-US"/>
              <a:pPr/>
              <a:t>13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3E132-7785-4146-A414-EDA00530F9E3}" type="slidenum">
              <a:rPr lang="en-US"/>
              <a:pPr/>
              <a:t>14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E52AA-201C-B746-9CF4-75EFEA1C1AB0}" type="slidenum">
              <a:rPr lang="en-US"/>
              <a:pPr/>
              <a:t>15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2BE98-6FD7-6F47-948C-ED46C95D1084}" type="slidenum">
              <a:rPr lang="en-US"/>
              <a:pPr/>
              <a:t>16</a:t>
            </a:fld>
            <a:endParaRPr lang="en-US"/>
          </a:p>
        </p:txBody>
      </p:sp>
      <p:sp>
        <p:nvSpPr>
          <p:cNvPr id="44953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DE926-C3BE-184C-82CB-73980BB791CF}" type="slidenum">
              <a:rPr lang="en-US"/>
              <a:pPr/>
              <a:t>17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54A50-6AC7-6B49-8ACE-758278CB88BF}" type="slidenum">
              <a:rPr lang="en-US"/>
              <a:pPr/>
              <a:t>18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EC81B-6453-154D-96AD-E59E566C1065}" type="slidenum">
              <a:rPr lang="en-US"/>
              <a:pPr/>
              <a:t>19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4AF5D-939F-ED44-9E94-332FA894DDA5}" type="slidenum">
              <a:rPr lang="en-US"/>
              <a:pPr/>
              <a:t>2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He studied at the University of Vienna from 1851 to 1853 where he was influenced by a physicist who encouraged experimentation and the application of mathematics to science and a botanist who aroused Mendel’s interest in the causes of variation in plants.  After the university, Mendel taught at the Brunn Modern School and lived in the local monastery.</a:t>
            </a: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The monks at this monastery had a long tradition of interest in the breeding of plants, including peas. Around 1857, Mendel began breeding garden peas to study inheritance.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67D96-9154-CE43-A979-CB66FF909E43}" type="slidenum">
              <a:rPr lang="en-US"/>
              <a:pPr/>
              <a:t>20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BBAE2-F985-D34B-A0F2-9AFD113352BA}" type="slidenum">
              <a:rPr lang="en-US"/>
              <a:pPr/>
              <a:t>21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Wrinkled seeds in pea plants with two copies of the recessive allele are due to the accumulation of monosaccharides and excess water in seeds because of the lack of a key enzyme. The seeds wrinkle when they dry.</a:t>
            </a: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Both homozygous dominants and heterozygotes produce enough enzyme to convert all the monosaccharides into starch and form smooth seeds when they dry.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88516-7506-7547-9F5D-5248D76070E5}" type="slidenum">
              <a:rPr lang="en-US"/>
              <a:pPr/>
              <a:t>22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11C01-A76F-0C4A-AD0A-9FF31C79AA7F}" type="slidenum">
              <a:rPr lang="en-US"/>
              <a:pPr/>
              <a:t>23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0B607-78D1-8445-95C6-9A8770DD0A8C}" type="slidenum">
              <a:rPr lang="en-US"/>
              <a:pPr/>
              <a:t>24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C02D3-4D2F-1B41-9019-1683943E7248}" type="slidenum">
              <a:rPr lang="en-US"/>
              <a:pPr/>
              <a:t>25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02637-F9CA-DF41-85DB-3544E2F52693}" type="slidenum">
              <a:rPr lang="en-US"/>
              <a:pPr/>
              <a:t>26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FDB31-5043-F645-8CE2-30322CD45716}" type="slidenum">
              <a:rPr lang="en-US"/>
              <a:pPr/>
              <a:t>27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6C29C-9D09-DD45-9A3A-2FE9024A6020}" type="slidenum">
              <a:rPr lang="en-US"/>
              <a:pPr/>
              <a:t>28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587EC-34F2-4341-93E6-2D79939FEF58}" type="slidenum">
              <a:rPr lang="en-US"/>
              <a:pPr/>
              <a:t>29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location of a particular gene can be seen by tagging isolated chromosomes with a fluorescent dye that highlights the gene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9A6C2-88E1-D742-86FC-9C396F5F938E}" type="slidenum">
              <a:rPr lang="en-US"/>
              <a:pPr/>
              <a:t>3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P = parents</a:t>
            </a:r>
          </a:p>
          <a:p>
            <a:r>
              <a:rPr lang="en-US"/>
              <a:t>F = filial generation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02170-2661-3345-9D5E-562DD35071DD}" type="slidenum">
              <a:rPr lang="en-US"/>
              <a:pPr/>
              <a:t>30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07A31-BF7E-5A4B-8FA9-3B45DDAE3510}" type="slidenum">
              <a:rPr lang="en-US"/>
              <a:pPr/>
              <a:t>31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465EA-DB76-E340-8B1D-058142A3FFF7}" type="slidenum">
              <a:rPr lang="en-US"/>
              <a:pPr/>
              <a:t>32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90D15-604A-E741-8DEE-88A2AF935F63}" type="slidenum">
              <a:rPr lang="en-US"/>
              <a:pPr/>
              <a:t>33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D718E-B282-E44A-A26F-89637D20B727}" type="slidenum">
              <a:rPr lang="en-US"/>
              <a:pPr/>
              <a:t>34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Probability in an F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monohybrid cross can be determined using the multiplication rule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94543-C10A-C045-ACE7-B6C440460B42}" type="slidenum">
              <a:rPr lang="en-US"/>
              <a:pPr/>
              <a:t>35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14.9 Segregation of alleles and fertilization as chance events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6F151-4D84-864E-94FE-AF7ABCA8F7FF}" type="slidenum">
              <a:rPr lang="en-US"/>
              <a:pPr/>
              <a:t>36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FE124-CE27-A243-9705-8BADF42F048A}" type="slidenum">
              <a:rPr lang="en-US"/>
              <a:pPr/>
              <a:t>37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52445-72BD-8944-99F2-B4C068E76783}" type="slidenum">
              <a:rPr lang="en-US"/>
              <a:pPr/>
              <a:t>38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AACF2-5133-4448-ADCB-86D1AEB49AE4}" type="slidenum">
              <a:rPr lang="en-US"/>
              <a:pPr/>
              <a:t>39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e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#33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C8058-9D40-3442-9A3F-F87863F8F6AF}" type="slidenum">
              <a:rPr lang="en-US"/>
              <a:pPr/>
              <a:t>4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7F7E0-B201-2843-98BB-526CDE496B20}" type="slidenum">
              <a:rPr lang="en-US"/>
              <a:pPr/>
              <a:t>40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e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Campbell/Reece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EOC Process of Science Question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5DAB5-0D74-CC45-8DE2-F672C0EBF73D}" type="slidenum">
              <a:rPr lang="en-US"/>
              <a:pPr/>
              <a:t>41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e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#35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2990D-3B0F-7A4A-A662-7425296FBBC3}" type="slidenum">
              <a:rPr lang="en-US"/>
              <a:pPr/>
              <a:t>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In a typical breeding experiment, Mendel would cross-pollinate (</a:t>
            </a:r>
            <a:r>
              <a:rPr lang="en-US" b="1">
                <a:solidFill>
                  <a:srgbClr val="000000"/>
                </a:solidFill>
              </a:rPr>
              <a:t>hybridize</a:t>
            </a:r>
            <a:r>
              <a:rPr lang="en-US">
                <a:solidFill>
                  <a:srgbClr val="000000"/>
                </a:solidFill>
              </a:rPr>
              <a:t>) two contrasting, true-breeding pea varieties.</a:t>
            </a: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The true-breeding parents are the </a:t>
            </a:r>
            <a:r>
              <a:rPr lang="en-US" b="1">
                <a:solidFill>
                  <a:srgbClr val="000000"/>
                </a:solidFill>
              </a:rPr>
              <a:t>P generation</a:t>
            </a:r>
            <a:r>
              <a:rPr lang="en-US">
                <a:solidFill>
                  <a:srgbClr val="000000"/>
                </a:solidFill>
              </a:rPr>
              <a:t> and their hybrid offspring are the </a:t>
            </a:r>
            <a:r>
              <a:rPr lang="en-US" b="1">
                <a:solidFill>
                  <a:srgbClr val="000000"/>
                </a:solidFill>
              </a:rPr>
              <a:t>F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</a:rPr>
              <a:t> generation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Mendel would then allow the F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hybrids to self-pollinate to produce an F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generation.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00CF1-806A-5049-8084-6E4D4172F7B6}" type="slidenum">
              <a:rPr lang="en-US"/>
              <a:pPr/>
              <a:t>6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201A2-89FF-1841-9D71-4B5262992B48}" type="slidenum">
              <a:rPr lang="en-US"/>
              <a:pPr/>
              <a:t>7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16400-1DD6-CA46-A5C7-623AAC1FA9CC}" type="slidenum">
              <a:rPr lang="en-US"/>
              <a:pPr/>
              <a:t>8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61B1D-9E4E-224D-8B63-1B7EEFFCEB87}" type="slidenum">
              <a:rPr lang="en-US"/>
              <a:pPr/>
              <a:t>9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099-AD4A-F04C-A7F1-3E570C1F2725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32C0-2C7C-C243-81DF-E8BBFDA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099-AD4A-F04C-A7F1-3E570C1F2725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32C0-2C7C-C243-81DF-E8BBFDA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099-AD4A-F04C-A7F1-3E570C1F2725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32C0-2C7C-C243-81DF-E8BBFDA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099-AD4A-F04C-A7F1-3E570C1F2725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32C0-2C7C-C243-81DF-E8BBFDA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099-AD4A-F04C-A7F1-3E570C1F2725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32C0-2C7C-C243-81DF-E8BBFDA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099-AD4A-F04C-A7F1-3E570C1F2725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32C0-2C7C-C243-81DF-E8BBFDA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099-AD4A-F04C-A7F1-3E570C1F2725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32C0-2C7C-C243-81DF-E8BBFDA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099-AD4A-F04C-A7F1-3E570C1F2725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32C0-2C7C-C243-81DF-E8BBFDA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099-AD4A-F04C-A7F1-3E570C1F2725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32C0-2C7C-C243-81DF-E8BBFDA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099-AD4A-F04C-A7F1-3E570C1F2725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32C0-2C7C-C243-81DF-E8BBFDA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099-AD4A-F04C-A7F1-3E570C1F2725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32C0-2C7C-C243-81DF-E8BBFDA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7B099-AD4A-F04C-A7F1-3E570C1F2725}" type="datetimeFigureOut">
              <a:rPr lang="en-US" smtClean="0"/>
              <a:pPr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332C0-2C7C-C243-81DF-E8BBFDA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audio" Target="../media/audio5.bin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audio" Target="../media/audio1.bin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audio" Target="../media/audio4.bin"/><Relationship Id="rId5" Type="http://schemas.openxmlformats.org/officeDocument/2006/relationships/audio" Target="../media/audio6.bin"/><Relationship Id="rId6" Type="http://schemas.openxmlformats.org/officeDocument/2006/relationships/audio" Target="../media/audio3.bin"/><Relationship Id="rId7" Type="http://schemas.openxmlformats.org/officeDocument/2006/relationships/image" Target="../media/image2.jpeg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image" Target="../media/image11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2.jpe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2.jpe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audio" Target="../media/audio1.bin"/><Relationship Id="rId6" Type="http://schemas.openxmlformats.org/officeDocument/2006/relationships/audio" Target="../media/audio4.bin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17.jpe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audio" Target="../media/audio7.bin"/><Relationship Id="rId7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audio" Target="../media/audio1.bin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audio" Target="../media/audio1.bin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36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27400" y="1719263"/>
            <a:ext cx="5410200" cy="195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Genetics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The Work of </a:t>
            </a:r>
            <a:r>
              <a:rPr lang="en-US" dirty="0" smtClean="0"/>
              <a:t>Mendel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71724" name="Picture 12" descr="13_11b"/>
          <p:cNvPicPr>
            <a:picLocks noChangeAspect="1" noChangeArrowheads="1"/>
          </p:cNvPicPr>
          <p:nvPr/>
        </p:nvPicPr>
        <p:blipFill>
          <a:blip r:embed="rId4"/>
          <a:srcRect l="9000" t="66000" r="75375" b="7500"/>
          <a:stretch>
            <a:fillRect/>
          </a:stretch>
        </p:blipFill>
        <p:spPr bwMode="auto">
          <a:xfrm>
            <a:off x="5067300" y="4595543"/>
            <a:ext cx="1320800" cy="1724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71725" name="Picture 13" descr="13_11b"/>
          <p:cNvPicPr>
            <a:picLocks noChangeAspect="1" noChangeArrowheads="1"/>
          </p:cNvPicPr>
          <p:nvPr/>
        </p:nvPicPr>
        <p:blipFill>
          <a:blip r:embed="rId4"/>
          <a:srcRect l="78751" t="66000" r="4500" b="7500"/>
          <a:stretch>
            <a:fillRect/>
          </a:stretch>
        </p:blipFill>
        <p:spPr bwMode="auto">
          <a:xfrm>
            <a:off x="7086601" y="4599053"/>
            <a:ext cx="1384300" cy="1725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crosses</a:t>
            </a:r>
          </a:p>
        </p:txBody>
      </p:sp>
      <p:sp>
        <p:nvSpPr>
          <p:cNvPr id="390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00100" y="1130300"/>
            <a:ext cx="7772400" cy="2286000"/>
          </a:xfrm>
        </p:spPr>
        <p:txBody>
          <a:bodyPr/>
          <a:lstStyle/>
          <a:p>
            <a:r>
              <a:rPr lang="en-US" dirty="0"/>
              <a:t>Can represent alleles as letters</a:t>
            </a:r>
          </a:p>
          <a:p>
            <a:pPr lvl="1"/>
            <a:r>
              <a:rPr lang="en-US" dirty="0"/>
              <a:t>flower color alleles </a:t>
            </a:r>
            <a:r>
              <a:rPr lang="en-US" dirty="0" err="1">
                <a:sym typeface="Symbol" charset="2"/>
              </a:rPr>
              <a:t></a:t>
            </a:r>
            <a:r>
              <a:rPr lang="en-US" dirty="0">
                <a:sym typeface="Symbol" charset="2"/>
              </a:rPr>
              <a:t> </a:t>
            </a:r>
            <a:r>
              <a:rPr lang="en-US" dirty="0">
                <a:solidFill>
                  <a:srgbClr val="CC0000"/>
                </a:solidFill>
              </a:rPr>
              <a:t>P</a:t>
            </a:r>
            <a:r>
              <a:rPr lang="en-US" dirty="0"/>
              <a:t> or </a:t>
            </a:r>
            <a:r>
              <a:rPr lang="en-US" i="1" dirty="0" err="1">
                <a:solidFill>
                  <a:srgbClr val="CC0000"/>
                </a:solidFill>
              </a:rPr>
              <a:t>p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true-breeding purple-flower peas </a:t>
            </a:r>
            <a:r>
              <a:rPr lang="en-US" dirty="0" err="1">
                <a:sym typeface="Symbol" charset="2"/>
              </a:rPr>
              <a:t></a:t>
            </a:r>
            <a:r>
              <a:rPr lang="en-US" dirty="0">
                <a:sym typeface="Symbol" charset="2"/>
              </a:rPr>
              <a:t> </a:t>
            </a:r>
            <a:r>
              <a:rPr lang="en-US" dirty="0">
                <a:solidFill>
                  <a:srgbClr val="CC0000"/>
                </a:solidFill>
              </a:rPr>
              <a:t>PP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true-breeding white-flower peas </a:t>
            </a:r>
            <a:r>
              <a:rPr lang="en-US" dirty="0" err="1">
                <a:sym typeface="Symbol" charset="2"/>
              </a:rPr>
              <a:t></a:t>
            </a:r>
            <a:r>
              <a:rPr lang="en-US" dirty="0">
                <a:sym typeface="Symbol" charset="2"/>
              </a:rPr>
              <a:t> </a:t>
            </a:r>
            <a:r>
              <a:rPr lang="en-US" i="1" dirty="0">
                <a:solidFill>
                  <a:srgbClr val="CC0000"/>
                </a:solidFill>
              </a:rPr>
              <a:t>pp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819650" y="4114800"/>
            <a:ext cx="2492375" cy="793750"/>
            <a:chOff x="3036" y="2592"/>
            <a:chExt cx="1570" cy="500"/>
          </a:xfrm>
        </p:grpSpPr>
        <p:sp>
          <p:nvSpPr>
            <p:cNvPr id="390149" name="Rectangle 5"/>
            <p:cNvSpPr>
              <a:spLocks noChangeArrowheads="1"/>
            </p:cNvSpPr>
            <p:nvPr/>
          </p:nvSpPr>
          <p:spPr bwMode="auto">
            <a:xfrm>
              <a:off x="3036" y="2592"/>
              <a:ext cx="607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4600"/>
                <a:t>PP</a:t>
              </a:r>
            </a:p>
          </p:txBody>
        </p:sp>
        <p:sp>
          <p:nvSpPr>
            <p:cNvPr id="390150" name="Rectangle 6"/>
            <p:cNvSpPr>
              <a:spLocks noChangeArrowheads="1"/>
            </p:cNvSpPr>
            <p:nvPr/>
          </p:nvSpPr>
          <p:spPr bwMode="auto">
            <a:xfrm>
              <a:off x="3699" y="2630"/>
              <a:ext cx="285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800">
                  <a:solidFill>
                    <a:srgbClr val="0F116A"/>
                  </a:solidFill>
                </a:rPr>
                <a:t>x</a:t>
              </a:r>
            </a:p>
          </p:txBody>
        </p:sp>
        <p:sp>
          <p:nvSpPr>
            <p:cNvPr id="390151" name="Rectangle 7"/>
            <p:cNvSpPr>
              <a:spLocks noChangeArrowheads="1"/>
            </p:cNvSpPr>
            <p:nvPr/>
          </p:nvSpPr>
          <p:spPr bwMode="auto">
            <a:xfrm>
              <a:off x="4040" y="2592"/>
              <a:ext cx="566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4600" i="1" dirty="0"/>
                <a:t>pp</a:t>
              </a:r>
            </a:p>
          </p:txBody>
        </p:sp>
      </p:grpSp>
      <p:sp>
        <p:nvSpPr>
          <p:cNvPr id="390152" name="Rectangle 8"/>
          <p:cNvSpPr>
            <a:spLocks noChangeArrowheads="1"/>
          </p:cNvSpPr>
          <p:nvPr/>
        </p:nvSpPr>
        <p:spPr bwMode="auto">
          <a:xfrm>
            <a:off x="5680075" y="5683250"/>
            <a:ext cx="9302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4600"/>
              <a:t>P</a:t>
            </a:r>
            <a:r>
              <a:rPr lang="en-US" sz="4600" i="1"/>
              <a:t>p</a:t>
            </a:r>
            <a:endParaRPr lang="en-US" sz="460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25625" y="4095750"/>
            <a:ext cx="2555875" cy="2500313"/>
            <a:chOff x="4090" y="2720"/>
            <a:chExt cx="1610" cy="1575"/>
          </a:xfrm>
        </p:grpSpPr>
        <p:sp>
          <p:nvSpPr>
            <p:cNvPr id="390156" name="Rectangle 12"/>
            <p:cNvSpPr>
              <a:spLocks noChangeArrowheads="1"/>
            </p:cNvSpPr>
            <p:nvPr/>
          </p:nvSpPr>
          <p:spPr bwMode="auto">
            <a:xfrm>
              <a:off x="4095" y="3795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F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390157" name="Rectangle 13"/>
            <p:cNvSpPr>
              <a:spLocks noChangeArrowheads="1"/>
            </p:cNvSpPr>
            <p:nvPr/>
          </p:nvSpPr>
          <p:spPr bwMode="auto">
            <a:xfrm>
              <a:off x="4095" y="2914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P</a:t>
              </a:r>
              <a:endParaRPr lang="en-US" sz="2000" baseline="-25000"/>
            </a:p>
          </p:txBody>
        </p:sp>
        <p:pic>
          <p:nvPicPr>
            <p:cNvPr id="390158" name="Picture 14" descr="13_11b"/>
            <p:cNvPicPr>
              <a:picLocks noChangeAspect="1" noChangeArrowheads="1"/>
            </p:cNvPicPr>
            <p:nvPr/>
          </p:nvPicPr>
          <p:blipFill>
            <a:blip r:embed="rId5"/>
            <a:srcRect l="9000" t="66000" r="75375" b="7500"/>
            <a:stretch>
              <a:fillRect/>
            </a:stretch>
          </p:blipFill>
          <p:spPr bwMode="auto">
            <a:xfrm>
              <a:off x="4378" y="2742"/>
              <a:ext cx="45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0159" name="Picture 15" descr="13_11b"/>
            <p:cNvPicPr>
              <a:picLocks noChangeAspect="1" noChangeArrowheads="1"/>
            </p:cNvPicPr>
            <p:nvPr/>
          </p:nvPicPr>
          <p:blipFill>
            <a:blip r:embed="rId5"/>
            <a:srcRect l="78751" t="66000" r="4500" b="7500"/>
            <a:stretch>
              <a:fillRect/>
            </a:stretch>
          </p:blipFill>
          <p:spPr bwMode="auto">
            <a:xfrm>
              <a:off x="5154" y="2742"/>
              <a:ext cx="478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0160" name="AutoShape 16"/>
            <p:cNvSpPr>
              <a:spLocks noChangeArrowheads="1"/>
            </p:cNvSpPr>
            <p:nvPr/>
          </p:nvSpPr>
          <p:spPr bwMode="auto">
            <a:xfrm>
              <a:off x="4908" y="3116"/>
              <a:ext cx="144" cy="423"/>
            </a:xfrm>
            <a:prstGeom prst="downArrow">
              <a:avLst>
                <a:gd name="adj1" fmla="val 50000"/>
                <a:gd name="adj2" fmla="val 73438"/>
              </a:avLst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161" name="Rectangle 17"/>
            <p:cNvSpPr>
              <a:spLocks noChangeArrowheads="1"/>
            </p:cNvSpPr>
            <p:nvPr/>
          </p:nvSpPr>
          <p:spPr bwMode="auto">
            <a:xfrm>
              <a:off x="4852" y="2863"/>
              <a:ext cx="25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>
                  <a:solidFill>
                    <a:srgbClr val="0F116A"/>
                  </a:solidFill>
                </a:rPr>
                <a:t>X</a:t>
              </a:r>
            </a:p>
          </p:txBody>
        </p:sp>
        <p:pic>
          <p:nvPicPr>
            <p:cNvPr id="390162" name="Picture 18" descr="13_11b"/>
            <p:cNvPicPr>
              <a:picLocks noChangeAspect="1" noChangeArrowheads="1"/>
            </p:cNvPicPr>
            <p:nvPr/>
          </p:nvPicPr>
          <p:blipFill>
            <a:blip r:embed="rId5"/>
            <a:srcRect l="9000" t="66000" r="75375" b="7500"/>
            <a:stretch>
              <a:fillRect/>
            </a:stretch>
          </p:blipFill>
          <p:spPr bwMode="auto">
            <a:xfrm>
              <a:off x="4753" y="3604"/>
              <a:ext cx="45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0163" name="Rectangle 19"/>
            <p:cNvSpPr>
              <a:spLocks noChangeArrowheads="1"/>
            </p:cNvSpPr>
            <p:nvPr/>
          </p:nvSpPr>
          <p:spPr bwMode="auto">
            <a:xfrm>
              <a:off x="4350" y="3287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purple</a:t>
              </a:r>
            </a:p>
          </p:txBody>
        </p:sp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5172" y="3287"/>
              <a:ext cx="4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white</a:t>
              </a: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637" y="4078"/>
              <a:ext cx="6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all purple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090" y="2720"/>
              <a:ext cx="1610" cy="157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0167" name="AutoShape 23"/>
          <p:cNvSpPr>
            <a:spLocks noChangeArrowheads="1"/>
          </p:cNvSpPr>
          <p:nvPr/>
        </p:nvSpPr>
        <p:spPr bwMode="auto">
          <a:xfrm rot="5400000">
            <a:off x="5729288" y="4991100"/>
            <a:ext cx="76835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0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0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2" grpId="0" build="p" autoUpdateAnimBg="0"/>
      <p:bldP spid="3901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37" name="AutoShape 73"/>
          <p:cNvSpPr>
            <a:spLocks noChangeArrowheads="1"/>
          </p:cNvSpPr>
          <p:nvPr/>
        </p:nvSpPr>
        <p:spPr bwMode="auto">
          <a:xfrm>
            <a:off x="80963" y="5638800"/>
            <a:ext cx="1555750" cy="8429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tIns="137160" anchor="ctr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F</a:t>
            </a:r>
            <a:r>
              <a:rPr lang="en-US" sz="3000" baseline="-25000"/>
              <a:t>2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/>
              <a:t>generation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446538" name="AutoShape 74"/>
          <p:cNvSpPr>
            <a:spLocks noChangeArrowheads="1"/>
          </p:cNvSpPr>
          <p:nvPr/>
        </p:nvSpPr>
        <p:spPr bwMode="auto">
          <a:xfrm>
            <a:off x="7991475" y="5241925"/>
            <a:ext cx="776288" cy="5381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tIns="13716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3:1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1846263" y="5229227"/>
            <a:ext cx="5475288" cy="1554163"/>
            <a:chOff x="1163" y="3341"/>
            <a:chExt cx="3449" cy="979"/>
          </a:xfrm>
        </p:grpSpPr>
        <p:grpSp>
          <p:nvGrpSpPr>
            <p:cNvPr id="3" name="Group 76"/>
            <p:cNvGrpSpPr>
              <a:grpSpLocks/>
            </p:cNvGrpSpPr>
            <p:nvPr/>
          </p:nvGrpSpPr>
          <p:grpSpPr bwMode="auto">
            <a:xfrm>
              <a:off x="1163" y="3341"/>
              <a:ext cx="1578" cy="979"/>
              <a:chOff x="1344" y="3341"/>
              <a:chExt cx="1578" cy="979"/>
            </a:xfrm>
          </p:grpSpPr>
          <p:sp>
            <p:nvSpPr>
              <p:cNvPr id="446541" name="Rectangle 77"/>
              <p:cNvSpPr>
                <a:spLocks noChangeArrowheads="1"/>
              </p:cNvSpPr>
              <p:nvPr/>
            </p:nvSpPr>
            <p:spPr bwMode="auto">
              <a:xfrm>
                <a:off x="1344" y="3341"/>
                <a:ext cx="1578" cy="41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dirty="0">
                    <a:solidFill>
                      <a:srgbClr val="FFFFFF"/>
                    </a:solidFill>
                  </a:rPr>
                  <a:t>75%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dirty="0">
                    <a:solidFill>
                      <a:srgbClr val="FFFFFF"/>
                    </a:solidFill>
                  </a:rPr>
                  <a:t>purple-flower peas</a:t>
                </a:r>
              </a:p>
            </p:txBody>
          </p:sp>
          <p:grpSp>
            <p:nvGrpSpPr>
              <p:cNvPr id="4" name="Group 78"/>
              <p:cNvGrpSpPr>
                <a:grpSpLocks/>
              </p:cNvGrpSpPr>
              <p:nvPr/>
            </p:nvGrpSpPr>
            <p:grpSpPr bwMode="auto">
              <a:xfrm>
                <a:off x="1379" y="3744"/>
                <a:ext cx="1510" cy="576"/>
                <a:chOff x="1391" y="3744"/>
                <a:chExt cx="1510" cy="576"/>
              </a:xfrm>
            </p:grpSpPr>
            <p:pic>
              <p:nvPicPr>
                <p:cNvPr id="446543" name="Picture 79" descr="13_11b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9000" t="66000" r="75375" b="7500"/>
                <a:stretch>
                  <a:fillRect/>
                </a:stretch>
              </p:blipFill>
              <p:spPr bwMode="auto">
                <a:xfrm>
                  <a:off x="1391" y="3744"/>
                  <a:ext cx="453" cy="57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6544" name="Picture 80" descr="13_11b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9000" t="66000" r="75375" b="7500"/>
                <a:stretch>
                  <a:fillRect/>
                </a:stretch>
              </p:blipFill>
              <p:spPr bwMode="auto">
                <a:xfrm>
                  <a:off x="1919" y="3744"/>
                  <a:ext cx="453" cy="57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6545" name="Picture 81" descr="13_11b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9000" t="66000" r="75375" b="7500"/>
                <a:stretch>
                  <a:fillRect/>
                </a:stretch>
              </p:blipFill>
              <p:spPr bwMode="auto">
                <a:xfrm>
                  <a:off x="2448" y="3744"/>
                  <a:ext cx="453" cy="57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</p:pic>
          </p:grpSp>
        </p:grpSp>
        <p:grpSp>
          <p:nvGrpSpPr>
            <p:cNvPr id="5" name="Group 82"/>
            <p:cNvGrpSpPr>
              <a:grpSpLocks/>
            </p:cNvGrpSpPr>
            <p:nvPr/>
          </p:nvGrpSpPr>
          <p:grpSpPr bwMode="auto">
            <a:xfrm>
              <a:off x="3019" y="3348"/>
              <a:ext cx="1593" cy="959"/>
              <a:chOff x="3025" y="3348"/>
              <a:chExt cx="1593" cy="959"/>
            </a:xfrm>
          </p:grpSpPr>
          <p:sp>
            <p:nvSpPr>
              <p:cNvPr id="446547" name="Rectangle 83"/>
              <p:cNvSpPr>
                <a:spLocks noChangeArrowheads="1"/>
              </p:cNvSpPr>
              <p:nvPr/>
            </p:nvSpPr>
            <p:spPr bwMode="auto">
              <a:xfrm>
                <a:off x="3025" y="3348"/>
                <a:ext cx="1593" cy="3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dirty="0">
                    <a:solidFill>
                      <a:srgbClr val="0F116A"/>
                    </a:solidFill>
                  </a:rPr>
                  <a:t>25%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dirty="0">
                    <a:solidFill>
                      <a:srgbClr val="000000"/>
                    </a:solidFill>
                  </a:rPr>
                  <a:t>white-flower peas</a:t>
                </a:r>
                <a:endParaRPr lang="en-US" sz="2200" dirty="0">
                  <a:solidFill>
                    <a:srgbClr val="0F116A"/>
                  </a:solidFill>
                </a:endParaRPr>
              </a:p>
            </p:txBody>
          </p:sp>
          <p:pic>
            <p:nvPicPr>
              <p:cNvPr id="446548" name="Picture 84" descr="13_11b"/>
              <p:cNvPicPr>
                <a:picLocks noChangeAspect="1" noChangeArrowheads="1"/>
              </p:cNvPicPr>
              <p:nvPr/>
            </p:nvPicPr>
            <p:blipFill>
              <a:blip r:embed="rId5"/>
              <a:srcRect l="78751" t="66000" r="4500" b="7500"/>
              <a:stretch>
                <a:fillRect/>
              </a:stretch>
            </p:blipFill>
            <p:spPr bwMode="auto">
              <a:xfrm>
                <a:off x="3583" y="3744"/>
                <a:ext cx="478" cy="56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46549" name="Rectangle 85"/>
          <p:cNvSpPr>
            <a:spLocks noChangeArrowheads="1"/>
          </p:cNvSpPr>
          <p:nvPr/>
        </p:nvSpPr>
        <p:spPr bwMode="auto">
          <a:xfrm>
            <a:off x="6048375" y="6305550"/>
            <a:ext cx="417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?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50" name="Rectangle 86"/>
          <p:cNvSpPr>
            <a:spLocks noChangeArrowheads="1"/>
          </p:cNvSpPr>
          <p:nvPr/>
        </p:nvSpPr>
        <p:spPr bwMode="auto">
          <a:xfrm>
            <a:off x="3863975" y="6305550"/>
            <a:ext cx="417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?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51" name="Rectangle 87"/>
          <p:cNvSpPr>
            <a:spLocks noChangeArrowheads="1"/>
          </p:cNvSpPr>
          <p:nvPr/>
        </p:nvSpPr>
        <p:spPr bwMode="auto">
          <a:xfrm>
            <a:off x="2989263" y="6305550"/>
            <a:ext cx="417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?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52" name="Rectangle 88"/>
          <p:cNvSpPr>
            <a:spLocks noChangeArrowheads="1"/>
          </p:cNvSpPr>
          <p:nvPr/>
        </p:nvSpPr>
        <p:spPr bwMode="auto">
          <a:xfrm>
            <a:off x="2100263" y="6305550"/>
            <a:ext cx="417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0F116A"/>
                </a:solidFill>
              </a:rPr>
              <a:t>?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8051800" cy="1143000"/>
          </a:xfrm>
        </p:spPr>
        <p:txBody>
          <a:bodyPr/>
          <a:lstStyle/>
          <a:p>
            <a:r>
              <a:rPr lang="en-US" dirty="0"/>
              <a:t>Looking closer at Mendel’s work</a:t>
            </a:r>
          </a:p>
        </p:txBody>
      </p:sp>
      <p:sp>
        <p:nvSpPr>
          <p:cNvPr id="446468" name="AutoShape 4"/>
          <p:cNvSpPr>
            <a:spLocks noChangeArrowheads="1"/>
          </p:cNvSpPr>
          <p:nvPr/>
        </p:nvSpPr>
        <p:spPr bwMode="auto">
          <a:xfrm>
            <a:off x="4429125" y="20574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471" name="AutoShape 7"/>
          <p:cNvSpPr>
            <a:spLocks noChangeArrowheads="1"/>
          </p:cNvSpPr>
          <p:nvPr/>
        </p:nvSpPr>
        <p:spPr bwMode="auto">
          <a:xfrm>
            <a:off x="95250" y="1584325"/>
            <a:ext cx="466725" cy="5349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tIns="137160" anchor="ctr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P</a:t>
            </a:r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4346575" y="1512888"/>
            <a:ext cx="404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>
                <a:solidFill>
                  <a:srgbClr val="0F116A"/>
                </a:solidFill>
              </a:rPr>
              <a:t>X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690688" y="1371600"/>
            <a:ext cx="2668587" cy="1538288"/>
            <a:chOff x="1105" y="864"/>
            <a:chExt cx="1681" cy="969"/>
          </a:xfrm>
        </p:grpSpPr>
        <p:sp>
          <p:nvSpPr>
            <p:cNvPr id="446485" name="Rectangle 21"/>
            <p:cNvSpPr>
              <a:spLocks noChangeArrowheads="1"/>
            </p:cNvSpPr>
            <p:nvPr/>
          </p:nvSpPr>
          <p:spPr bwMode="auto">
            <a:xfrm>
              <a:off x="1105" y="864"/>
              <a:ext cx="168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5B03B3"/>
                  </a:solidFill>
                </a:rPr>
                <a:t>true-breeding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5B03B3"/>
                  </a:solidFill>
                </a:rPr>
                <a:t>purple-flower peas</a:t>
              </a:r>
              <a:endParaRPr lang="en-US" sz="2200">
                <a:solidFill>
                  <a:srgbClr val="0F116A"/>
                </a:solidFill>
              </a:endParaRPr>
            </a:p>
          </p:txBody>
        </p:sp>
        <p:pic>
          <p:nvPicPr>
            <p:cNvPr id="446486" name="Picture 22" descr="13_11b"/>
            <p:cNvPicPr>
              <a:picLocks noChangeAspect="1" noChangeArrowheads="1"/>
            </p:cNvPicPr>
            <p:nvPr/>
          </p:nvPicPr>
          <p:blipFill>
            <a:blip r:embed="rId5"/>
            <a:srcRect l="9000" t="66000" r="75375" b="7500"/>
            <a:stretch>
              <a:fillRect/>
            </a:stretch>
          </p:blipFill>
          <p:spPr bwMode="auto">
            <a:xfrm>
              <a:off x="1728" y="1257"/>
              <a:ext cx="453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833938" y="1371600"/>
            <a:ext cx="2528887" cy="1517650"/>
            <a:chOff x="3025" y="864"/>
            <a:chExt cx="1593" cy="956"/>
          </a:xfrm>
        </p:grpSpPr>
        <p:sp>
          <p:nvSpPr>
            <p:cNvPr id="446488" name="Rectangle 24"/>
            <p:cNvSpPr>
              <a:spLocks noChangeArrowheads="1"/>
            </p:cNvSpPr>
            <p:nvPr/>
          </p:nvSpPr>
          <p:spPr bwMode="auto">
            <a:xfrm>
              <a:off x="3025" y="864"/>
              <a:ext cx="159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00000"/>
                  </a:solidFill>
                </a:rPr>
                <a:t>true-breeding 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00000"/>
                  </a:solidFill>
                </a:rPr>
                <a:t>white-flower peas</a:t>
              </a:r>
              <a:endParaRPr lang="en-US" sz="2200">
                <a:solidFill>
                  <a:srgbClr val="0F116A"/>
                </a:solidFill>
              </a:endParaRPr>
            </a:p>
          </p:txBody>
        </p:sp>
        <p:pic>
          <p:nvPicPr>
            <p:cNvPr id="446489" name="Picture 25" descr="13_11b"/>
            <p:cNvPicPr>
              <a:picLocks noChangeAspect="1" noChangeArrowheads="1"/>
            </p:cNvPicPr>
            <p:nvPr/>
          </p:nvPicPr>
          <p:blipFill>
            <a:blip r:embed="rId5"/>
            <a:srcRect l="78751" t="66000" r="4500" b="7500"/>
            <a:stretch>
              <a:fillRect/>
            </a:stretch>
          </p:blipFill>
          <p:spPr bwMode="auto">
            <a:xfrm>
              <a:off x="3614" y="1257"/>
              <a:ext cx="478" cy="5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446501" name="Rectangle 37"/>
          <p:cNvSpPr>
            <a:spLocks noChangeArrowheads="1"/>
          </p:cNvSpPr>
          <p:nvPr/>
        </p:nvSpPr>
        <p:spPr bwMode="auto">
          <a:xfrm>
            <a:off x="2112963" y="2346325"/>
            <a:ext cx="692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02" name="Rectangle 38"/>
          <p:cNvSpPr>
            <a:spLocks noChangeArrowheads="1"/>
          </p:cNvSpPr>
          <p:nvPr/>
        </p:nvSpPr>
        <p:spPr bwMode="auto">
          <a:xfrm>
            <a:off x="6283325" y="2346325"/>
            <a:ext cx="649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i="1">
                <a:solidFill>
                  <a:srgbClr val="0F116A"/>
                </a:solidFill>
              </a:rPr>
              <a:t>pp</a:t>
            </a:r>
            <a:endParaRPr lang="en-US" sz="3000">
              <a:solidFill>
                <a:schemeClr val="tx2"/>
              </a:solidFill>
            </a:endParaRPr>
          </a:p>
        </p:txBody>
      </p: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60325" y="3113088"/>
            <a:ext cx="8897938" cy="1611313"/>
            <a:chOff x="38" y="1961"/>
            <a:chExt cx="5605" cy="1015"/>
          </a:xfrm>
        </p:grpSpPr>
        <p:sp>
          <p:nvSpPr>
            <p:cNvPr id="446474" name="Rectangle 10"/>
            <p:cNvSpPr>
              <a:spLocks noChangeArrowheads="1"/>
            </p:cNvSpPr>
            <p:nvPr/>
          </p:nvSpPr>
          <p:spPr bwMode="auto">
            <a:xfrm>
              <a:off x="4907" y="2171"/>
              <a:ext cx="736" cy="33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 dirty="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446475" name="AutoShape 11"/>
            <p:cNvSpPr>
              <a:spLocks noChangeArrowheads="1"/>
            </p:cNvSpPr>
            <p:nvPr/>
          </p:nvSpPr>
          <p:spPr bwMode="auto">
            <a:xfrm>
              <a:off x="38" y="2017"/>
              <a:ext cx="998" cy="721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137160" anchor="ctr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F</a:t>
              </a:r>
              <a:r>
                <a:rPr lang="en-US" sz="3000" baseline="-25000"/>
                <a:t>1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generation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(hybrids)</a:t>
              </a:r>
              <a:endParaRPr lang="en-US" sz="3000"/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1843" y="1961"/>
              <a:ext cx="2037" cy="1015"/>
              <a:chOff x="1872" y="1961"/>
              <a:chExt cx="2037" cy="1015"/>
            </a:xfrm>
          </p:grpSpPr>
          <p:sp>
            <p:nvSpPr>
              <p:cNvPr id="446477" name="Rectangle 13"/>
              <p:cNvSpPr>
                <a:spLocks noChangeArrowheads="1"/>
              </p:cNvSpPr>
              <p:nvPr/>
            </p:nvSpPr>
            <p:spPr bwMode="auto">
              <a:xfrm>
                <a:off x="2101" y="1961"/>
                <a:ext cx="1578" cy="41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dirty="0">
                    <a:solidFill>
                      <a:schemeClr val="bg1"/>
                    </a:solidFill>
                  </a:rPr>
                  <a:t>100%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dirty="0">
                    <a:solidFill>
                      <a:schemeClr val="bg1"/>
                    </a:solidFill>
                  </a:rPr>
                  <a:t>purple-flower peas</a:t>
                </a:r>
                <a:endParaRPr lang="en-US" sz="3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1872" y="2400"/>
                <a:ext cx="2037" cy="576"/>
                <a:chOff x="1872" y="2400"/>
                <a:chExt cx="2037" cy="576"/>
              </a:xfrm>
            </p:grpSpPr>
            <p:pic>
              <p:nvPicPr>
                <p:cNvPr id="446479" name="Picture 15" descr="13_11b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9000" t="66000" r="75375" b="7500"/>
                <a:stretch>
                  <a:fillRect/>
                </a:stretch>
              </p:blipFill>
              <p:spPr bwMode="auto">
                <a:xfrm>
                  <a:off x="1872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6480" name="Picture 16" descr="13_11b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9000" t="66000" r="75375" b="7500"/>
                <a:stretch>
                  <a:fillRect/>
                </a:stretch>
              </p:blipFill>
              <p:spPr bwMode="auto">
                <a:xfrm>
                  <a:off x="2400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6481" name="Picture 17" descr="13_11b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9000" t="66000" r="75375" b="7500"/>
                <a:stretch>
                  <a:fillRect/>
                </a:stretch>
              </p:blipFill>
              <p:spPr bwMode="auto">
                <a:xfrm>
                  <a:off x="2928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6482" name="Picture 18" descr="13_11b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9000" t="66000" r="75375" b="7500"/>
                <a:stretch>
                  <a:fillRect/>
                </a:stretch>
              </p:blipFill>
              <p:spPr bwMode="auto">
                <a:xfrm>
                  <a:off x="3456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</p:pic>
          </p:grpSp>
        </p:grpSp>
      </p:grpSp>
      <p:sp>
        <p:nvSpPr>
          <p:cNvPr id="446503" name="Rectangle 39"/>
          <p:cNvSpPr>
            <a:spLocks noChangeArrowheads="1"/>
          </p:cNvSpPr>
          <p:nvPr/>
        </p:nvSpPr>
        <p:spPr bwMode="auto">
          <a:xfrm>
            <a:off x="3038475" y="4365625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04" name="Rectangle 40"/>
          <p:cNvSpPr>
            <a:spLocks noChangeArrowheads="1"/>
          </p:cNvSpPr>
          <p:nvPr/>
        </p:nvSpPr>
        <p:spPr bwMode="auto">
          <a:xfrm>
            <a:off x="3879850" y="4365625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05" name="Rectangle 41"/>
          <p:cNvSpPr>
            <a:spLocks noChangeArrowheads="1"/>
          </p:cNvSpPr>
          <p:nvPr/>
        </p:nvSpPr>
        <p:spPr bwMode="auto">
          <a:xfrm>
            <a:off x="4721225" y="4365625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06" name="Rectangle 42"/>
          <p:cNvSpPr>
            <a:spLocks noChangeArrowheads="1"/>
          </p:cNvSpPr>
          <p:nvPr/>
        </p:nvSpPr>
        <p:spPr bwMode="auto">
          <a:xfrm>
            <a:off x="5562600" y="4365625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11" name="AutoShape 47"/>
          <p:cNvSpPr>
            <a:spLocks noChangeArrowheads="1"/>
          </p:cNvSpPr>
          <p:nvPr/>
        </p:nvSpPr>
        <p:spPr bwMode="auto">
          <a:xfrm>
            <a:off x="7421563" y="1489075"/>
            <a:ext cx="1638300" cy="46513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/>
              <a:t>phenotype</a:t>
            </a:r>
          </a:p>
        </p:txBody>
      </p:sp>
      <p:sp>
        <p:nvSpPr>
          <p:cNvPr id="446515" name="AutoShape 51"/>
          <p:cNvSpPr>
            <a:spLocks noChangeArrowheads="1"/>
          </p:cNvSpPr>
          <p:nvPr/>
        </p:nvSpPr>
        <p:spPr bwMode="auto">
          <a:xfrm>
            <a:off x="7508875" y="2386013"/>
            <a:ext cx="1466850" cy="46513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/>
              <a:t>genotype</a:t>
            </a:r>
          </a:p>
        </p:txBody>
      </p:sp>
      <p:sp>
        <p:nvSpPr>
          <p:cNvPr id="446533" name="AutoShape 69"/>
          <p:cNvSpPr>
            <a:spLocks noChangeArrowheads="1"/>
          </p:cNvSpPr>
          <p:nvPr/>
        </p:nvSpPr>
        <p:spPr bwMode="auto">
          <a:xfrm flipH="1">
            <a:off x="4049713" y="4564063"/>
            <a:ext cx="1079500" cy="1079500"/>
          </a:xfrm>
          <a:custGeom>
            <a:avLst/>
            <a:gdLst>
              <a:gd name="G0" fmla="+- 997664 0 0"/>
              <a:gd name="G1" fmla="+- 5853427 0 0"/>
              <a:gd name="G2" fmla="+- 997664 0 5853427"/>
              <a:gd name="G3" fmla="+- 10800 0 0"/>
              <a:gd name="G4" fmla="+- 0 0 9976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287 0 0"/>
              <a:gd name="G9" fmla="+- 0 0 5853427"/>
              <a:gd name="G10" fmla="+- 6287 0 2700"/>
              <a:gd name="G11" fmla="cos G10 997664"/>
              <a:gd name="G12" fmla="sin G10 997664"/>
              <a:gd name="G13" fmla="cos 13500 997664"/>
              <a:gd name="G14" fmla="sin 13500 997664"/>
              <a:gd name="G15" fmla="+- G11 10800 0"/>
              <a:gd name="G16" fmla="+- G12 10800 0"/>
              <a:gd name="G17" fmla="+- G13 10800 0"/>
              <a:gd name="G18" fmla="+- G14 10800 0"/>
              <a:gd name="G19" fmla="*/ 6287 1 2"/>
              <a:gd name="G20" fmla="+- G19 5400 0"/>
              <a:gd name="G21" fmla="cos G20 997664"/>
              <a:gd name="G22" fmla="sin G20 997664"/>
              <a:gd name="G23" fmla="+- G21 10800 0"/>
              <a:gd name="G24" fmla="+- G12 G23 G22"/>
              <a:gd name="G25" fmla="+- G22 G23 G11"/>
              <a:gd name="G26" fmla="cos 10800 997664"/>
              <a:gd name="G27" fmla="sin 10800 997664"/>
              <a:gd name="G28" fmla="cos 6287 997664"/>
              <a:gd name="G29" fmla="sin 6287 9976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853427"/>
              <a:gd name="G36" fmla="sin G34 5853427"/>
              <a:gd name="G37" fmla="+/ 5853427 9976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287 G39"/>
              <a:gd name="G43" fmla="sin 628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190 w 21600"/>
              <a:gd name="T5" fmla="*/ 2258 h 21600"/>
              <a:gd name="T6" fmla="*/ 10901 w 21600"/>
              <a:gd name="T7" fmla="*/ 19343 h 21600"/>
              <a:gd name="T8" fmla="*/ 6952 w 21600"/>
              <a:gd name="T9" fmla="*/ 5827 h 21600"/>
              <a:gd name="T10" fmla="*/ 23826 w 21600"/>
              <a:gd name="T11" fmla="*/ 14344 h 21600"/>
              <a:gd name="T12" fmla="*/ 17742 w 21600"/>
              <a:gd name="T13" fmla="*/ 17826 h 21600"/>
              <a:gd name="T14" fmla="*/ 14261 w 21600"/>
              <a:gd name="T15" fmla="*/ 1174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66" y="12450"/>
                </a:moveTo>
                <a:cubicBezTo>
                  <a:pt x="17012" y="11912"/>
                  <a:pt x="17087" y="11357"/>
                  <a:pt x="17087" y="10800"/>
                </a:cubicBezTo>
                <a:cubicBezTo>
                  <a:pt x="17087" y="7327"/>
                  <a:pt x="14272" y="4513"/>
                  <a:pt x="10800" y="4513"/>
                </a:cubicBezTo>
                <a:cubicBezTo>
                  <a:pt x="7327" y="4513"/>
                  <a:pt x="4513" y="7327"/>
                  <a:pt x="4513" y="10800"/>
                </a:cubicBezTo>
                <a:cubicBezTo>
                  <a:pt x="4513" y="14272"/>
                  <a:pt x="7327" y="17087"/>
                  <a:pt x="10800" y="17087"/>
                </a:cubicBezTo>
                <a:cubicBezTo>
                  <a:pt x="10825" y="17087"/>
                  <a:pt x="10850" y="17086"/>
                  <a:pt x="10875" y="17086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1757"/>
                  <a:pt x="21472" y="12711"/>
                  <a:pt x="21221" y="13635"/>
                </a:cubicBezTo>
                <a:lnTo>
                  <a:pt x="23826" y="14344"/>
                </a:lnTo>
                <a:lnTo>
                  <a:pt x="17742" y="17826"/>
                </a:lnTo>
                <a:lnTo>
                  <a:pt x="14261" y="11741"/>
                </a:lnTo>
                <a:lnTo>
                  <a:pt x="16866" y="124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534" name="Rectangle 70"/>
          <p:cNvSpPr>
            <a:spLocks noChangeArrowheads="1"/>
          </p:cNvSpPr>
          <p:nvPr/>
        </p:nvSpPr>
        <p:spPr bwMode="auto">
          <a:xfrm>
            <a:off x="4549775" y="4933950"/>
            <a:ext cx="1344613" cy="2444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self-pollinate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44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6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549" grpId="0" build="p" autoUpdateAnimBg="0" advAuto="0"/>
      <p:bldP spid="446550" grpId="0" build="p" autoUpdateAnimBg="0" advAuto="0"/>
      <p:bldP spid="446551" grpId="0" build="p" autoUpdateAnimBg="0" advAuto="0"/>
      <p:bldP spid="446552" grpId="0" build="p" autoUpdateAnimBg="0"/>
      <p:bldP spid="446501" grpId="0" build="p" autoUpdateAnimBg="0"/>
      <p:bldP spid="446502" grpId="0" build="p" autoUpdateAnimBg="0"/>
      <p:bldP spid="446503" grpId="0" build="p" autoUpdateAnimBg="0" advAuto="0"/>
      <p:bldP spid="446504" grpId="0" build="p" autoUpdateAnimBg="0" advAuto="0"/>
      <p:bldP spid="446505" grpId="0" build="p" autoUpdateAnimBg="0" advAuto="0"/>
      <p:bldP spid="446506" grpId="0" build="p" autoUpdateAnimBg="0"/>
      <p:bldP spid="446533" grpId="0" animBg="1"/>
      <p:bldP spid="44653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317" name="Picture 77" descr="13_11b"/>
          <p:cNvPicPr>
            <a:picLocks noChangeAspect="1" noChangeArrowheads="1"/>
          </p:cNvPicPr>
          <p:nvPr/>
        </p:nvPicPr>
        <p:blipFill>
          <a:blip r:embed="rId7"/>
          <a:srcRect l="9000" t="66000" r="75375" b="7500"/>
          <a:stretch>
            <a:fillRect/>
          </a:stretch>
        </p:blipFill>
        <p:spPr bwMode="auto">
          <a:xfrm>
            <a:off x="3338513" y="1709738"/>
            <a:ext cx="719137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394315" name="Picture 75" descr="13_11b"/>
          <p:cNvPicPr>
            <a:picLocks noChangeAspect="1" noChangeArrowheads="1"/>
          </p:cNvPicPr>
          <p:nvPr/>
        </p:nvPicPr>
        <p:blipFill>
          <a:blip r:embed="rId7"/>
          <a:srcRect l="9000" t="66000" r="75375" b="7500"/>
          <a:stretch>
            <a:fillRect/>
          </a:stretch>
        </p:blipFill>
        <p:spPr bwMode="auto">
          <a:xfrm>
            <a:off x="2012950" y="1709738"/>
            <a:ext cx="719138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graphicFrame>
        <p:nvGraphicFramePr>
          <p:cNvPr id="394242" name="Group 2"/>
          <p:cNvGraphicFramePr>
            <a:graphicFrameLocks noGrp="1"/>
          </p:cNvGraphicFramePr>
          <p:nvPr/>
        </p:nvGraphicFramePr>
        <p:xfrm>
          <a:off x="1722438" y="3644900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42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Punnett squares</a:t>
            </a:r>
          </a:p>
        </p:txBody>
      </p:sp>
      <p:sp>
        <p:nvSpPr>
          <p:cNvPr id="3942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027238" y="1268413"/>
            <a:ext cx="2057400" cy="533400"/>
          </a:xfrm>
          <a:noFill/>
          <a:ln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P</a:t>
            </a:r>
            <a:r>
              <a:rPr lang="en-US" i="1"/>
              <a:t>p</a:t>
            </a:r>
            <a:r>
              <a:rPr lang="en-US"/>
              <a:t>   x   P</a:t>
            </a:r>
            <a:r>
              <a:rPr lang="en-US" i="1"/>
              <a:t>p</a:t>
            </a:r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179638" y="2697163"/>
            <a:ext cx="1892300" cy="887412"/>
            <a:chOff x="1757" y="1699"/>
            <a:chExt cx="1192" cy="559"/>
          </a:xfrm>
        </p:grpSpPr>
        <p:sp>
          <p:nvSpPr>
            <p:cNvPr id="394262" name="Rectangle 22"/>
            <p:cNvSpPr>
              <a:spLocks noChangeArrowheads="1"/>
            </p:cNvSpPr>
            <p:nvPr/>
          </p:nvSpPr>
          <p:spPr bwMode="auto">
            <a:xfrm>
              <a:off x="1805" y="1912"/>
              <a:ext cx="2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394263" name="Rectangle 23"/>
            <p:cNvSpPr>
              <a:spLocks noChangeArrowheads="1"/>
            </p:cNvSpPr>
            <p:nvPr/>
          </p:nvSpPr>
          <p:spPr bwMode="auto">
            <a:xfrm>
              <a:off x="2675" y="1912"/>
              <a:ext cx="26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i="1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394264" name="Rectangle 24"/>
            <p:cNvSpPr>
              <a:spLocks noChangeArrowheads="1"/>
            </p:cNvSpPr>
            <p:nvPr/>
          </p:nvSpPr>
          <p:spPr bwMode="auto">
            <a:xfrm>
              <a:off x="1757" y="1699"/>
              <a:ext cx="119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rgbClr val="006301"/>
                  </a:solidFill>
                </a:rPr>
                <a:t>male / sperm</a:t>
              </a:r>
              <a:endParaRPr lang="en-US" sz="3000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71513" y="4008438"/>
            <a:ext cx="803275" cy="1954212"/>
            <a:chOff x="807" y="2525"/>
            <a:chExt cx="506" cy="1231"/>
          </a:xfrm>
        </p:grpSpPr>
        <p:sp>
          <p:nvSpPr>
            <p:cNvPr id="394266" name="Rectangle 26"/>
            <p:cNvSpPr>
              <a:spLocks noChangeArrowheads="1"/>
            </p:cNvSpPr>
            <p:nvPr/>
          </p:nvSpPr>
          <p:spPr bwMode="auto">
            <a:xfrm>
              <a:off x="1037" y="2584"/>
              <a:ext cx="2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394267" name="Rectangle 27"/>
            <p:cNvSpPr>
              <a:spLocks noChangeArrowheads="1"/>
            </p:cNvSpPr>
            <p:nvPr/>
          </p:nvSpPr>
          <p:spPr bwMode="auto">
            <a:xfrm>
              <a:off x="1037" y="3312"/>
              <a:ext cx="26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i="1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394268" name="Rectangle 28"/>
            <p:cNvSpPr>
              <a:spLocks noChangeArrowheads="1"/>
            </p:cNvSpPr>
            <p:nvPr/>
          </p:nvSpPr>
          <p:spPr bwMode="auto">
            <a:xfrm rot="-5400000">
              <a:off x="326" y="3006"/>
              <a:ext cx="123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rgbClr val="006301"/>
                  </a:solidFill>
                </a:rPr>
                <a:t>female / eggs</a:t>
              </a:r>
              <a:endParaRPr lang="en-US" sz="3000">
                <a:solidFill>
                  <a:srgbClr val="0F116A"/>
                </a:solidFill>
              </a:endParaRPr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5321300" y="2765425"/>
            <a:ext cx="1436688" cy="914400"/>
            <a:chOff x="3360" y="1493"/>
            <a:chExt cx="905" cy="576"/>
          </a:xfrm>
        </p:grpSpPr>
        <p:pic>
          <p:nvPicPr>
            <p:cNvPr id="394321" name="Picture 81" descr="13_11b"/>
            <p:cNvPicPr>
              <a:picLocks noChangeAspect="1" noChangeArrowheads="1"/>
            </p:cNvPicPr>
            <p:nvPr/>
          </p:nvPicPr>
          <p:blipFill>
            <a:blip r:embed="rId7"/>
            <a:srcRect l="9000" t="66000" r="75375" b="7500"/>
            <a:stretch>
              <a:fillRect/>
            </a:stretch>
          </p:blipFill>
          <p:spPr bwMode="auto">
            <a:xfrm>
              <a:off x="3812" y="1493"/>
              <a:ext cx="453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394274" name="Rectangle 34"/>
            <p:cNvSpPr>
              <a:spLocks noChangeArrowheads="1"/>
            </p:cNvSpPr>
            <p:nvPr/>
          </p:nvSpPr>
          <p:spPr bwMode="auto">
            <a:xfrm>
              <a:off x="3360" y="1530"/>
              <a:ext cx="43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PP</a:t>
              </a: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8001000" y="2757488"/>
            <a:ext cx="920750" cy="2438400"/>
            <a:chOff x="5040" y="1824"/>
            <a:chExt cx="580" cy="1536"/>
          </a:xfrm>
        </p:grpSpPr>
        <p:sp>
          <p:nvSpPr>
            <p:cNvPr id="394286" name="Rectangle 46"/>
            <p:cNvSpPr>
              <a:spLocks noChangeArrowheads="1"/>
            </p:cNvSpPr>
            <p:nvPr/>
          </p:nvSpPr>
          <p:spPr bwMode="auto">
            <a:xfrm>
              <a:off x="5088" y="2352"/>
              <a:ext cx="53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44BC"/>
                  </a:solidFill>
                </a:rPr>
                <a:t>75%</a:t>
              </a: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5040" y="1824"/>
              <a:ext cx="0" cy="15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8001000" y="5272088"/>
            <a:ext cx="920750" cy="762000"/>
            <a:chOff x="5040" y="3408"/>
            <a:chExt cx="580" cy="480"/>
          </a:xfrm>
        </p:grpSpPr>
        <p:sp>
          <p:nvSpPr>
            <p:cNvPr id="394289" name="Rectangle 49"/>
            <p:cNvSpPr>
              <a:spLocks noChangeArrowheads="1"/>
            </p:cNvSpPr>
            <p:nvPr/>
          </p:nvSpPr>
          <p:spPr bwMode="auto">
            <a:xfrm>
              <a:off x="5088" y="3456"/>
              <a:ext cx="53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25%</a:t>
              </a:r>
              <a:endParaRPr lang="en-US">
                <a:solidFill>
                  <a:srgbClr val="0F116A"/>
                </a:solidFill>
              </a:endParaRPr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5040" y="3408"/>
              <a:ext cx="0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4291" name="AutoShape 51"/>
          <p:cNvSpPr>
            <a:spLocks noChangeArrowheads="1"/>
          </p:cNvSpPr>
          <p:nvPr/>
        </p:nvSpPr>
        <p:spPr bwMode="auto">
          <a:xfrm>
            <a:off x="8156575" y="6194425"/>
            <a:ext cx="703263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3:1</a:t>
            </a:r>
            <a:endParaRPr lang="en-US" sz="3000">
              <a:solidFill>
                <a:srgbClr val="0F116A"/>
              </a:solidFill>
            </a:endParaRPr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7018338" y="2757488"/>
            <a:ext cx="920750" cy="762000"/>
            <a:chOff x="4416" y="1488"/>
            <a:chExt cx="580" cy="480"/>
          </a:xfrm>
        </p:grpSpPr>
        <p:sp>
          <p:nvSpPr>
            <p:cNvPr id="394293" name="Rectangle 53"/>
            <p:cNvSpPr>
              <a:spLocks noChangeArrowheads="1"/>
            </p:cNvSpPr>
            <p:nvPr/>
          </p:nvSpPr>
          <p:spPr bwMode="auto">
            <a:xfrm>
              <a:off x="4464" y="1584"/>
              <a:ext cx="53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44BC"/>
                  </a:solidFill>
                </a:rPr>
                <a:t>25%</a:t>
              </a:r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416" y="1488"/>
              <a:ext cx="0" cy="4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010400" y="3595688"/>
            <a:ext cx="920750" cy="1600200"/>
            <a:chOff x="4416" y="2016"/>
            <a:chExt cx="580" cy="1008"/>
          </a:xfrm>
        </p:grpSpPr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4416" y="2016"/>
              <a:ext cx="0" cy="100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297" name="Rectangle 57"/>
            <p:cNvSpPr>
              <a:spLocks noChangeArrowheads="1"/>
            </p:cNvSpPr>
            <p:nvPr/>
          </p:nvSpPr>
          <p:spPr bwMode="auto">
            <a:xfrm>
              <a:off x="4464" y="2304"/>
              <a:ext cx="53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44BC"/>
                  </a:solidFill>
                </a:rPr>
                <a:t>50%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7010400" y="5272088"/>
            <a:ext cx="920750" cy="762000"/>
            <a:chOff x="5040" y="3408"/>
            <a:chExt cx="580" cy="480"/>
          </a:xfrm>
        </p:grpSpPr>
        <p:sp>
          <p:nvSpPr>
            <p:cNvPr id="394299" name="Rectangle 59"/>
            <p:cNvSpPr>
              <a:spLocks noChangeArrowheads="1"/>
            </p:cNvSpPr>
            <p:nvPr/>
          </p:nvSpPr>
          <p:spPr bwMode="auto">
            <a:xfrm>
              <a:off x="5088" y="3456"/>
              <a:ext cx="53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25%</a:t>
              </a:r>
              <a:endParaRPr lang="en-US">
                <a:solidFill>
                  <a:srgbClr val="0F116A"/>
                </a:solidFill>
              </a:endParaRPr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5040" y="3408"/>
              <a:ext cx="0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4301" name="AutoShape 61"/>
          <p:cNvSpPr>
            <a:spLocks noChangeArrowheads="1"/>
          </p:cNvSpPr>
          <p:nvPr/>
        </p:nvSpPr>
        <p:spPr bwMode="auto">
          <a:xfrm>
            <a:off x="6892925" y="6194425"/>
            <a:ext cx="1000125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1:2:1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394302" name="Rectangle 62"/>
          <p:cNvSpPr>
            <a:spLocks noChangeArrowheads="1"/>
          </p:cNvSpPr>
          <p:nvPr/>
        </p:nvSpPr>
        <p:spPr bwMode="auto">
          <a:xfrm>
            <a:off x="6553200" y="2116138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6301"/>
                </a:solidFill>
              </a:rPr>
              <a:t>%</a:t>
            </a:r>
          </a:p>
          <a:p>
            <a:r>
              <a:rPr lang="en-US" sz="1800">
                <a:solidFill>
                  <a:srgbClr val="006301"/>
                </a:solidFill>
              </a:rPr>
              <a:t>genotype</a:t>
            </a:r>
            <a:endParaRPr lang="en-US" sz="2200">
              <a:solidFill>
                <a:srgbClr val="006301"/>
              </a:solidFill>
            </a:endParaRPr>
          </a:p>
        </p:txBody>
      </p:sp>
      <p:sp>
        <p:nvSpPr>
          <p:cNvPr id="394303" name="Rectangle 63"/>
          <p:cNvSpPr>
            <a:spLocks noChangeArrowheads="1"/>
          </p:cNvSpPr>
          <p:nvPr/>
        </p:nvSpPr>
        <p:spPr bwMode="auto">
          <a:xfrm>
            <a:off x="7804150" y="2116138"/>
            <a:ext cx="133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6301"/>
                </a:solidFill>
              </a:rPr>
              <a:t>%</a:t>
            </a:r>
          </a:p>
          <a:p>
            <a:r>
              <a:rPr lang="en-US" sz="1800">
                <a:solidFill>
                  <a:srgbClr val="006301"/>
                </a:solidFill>
              </a:rPr>
              <a:t>phenotype</a:t>
            </a:r>
            <a:endParaRPr lang="en-US" sz="2200">
              <a:solidFill>
                <a:srgbClr val="006301"/>
              </a:solidFill>
            </a:endParaRPr>
          </a:p>
        </p:txBody>
      </p:sp>
      <p:pic>
        <p:nvPicPr>
          <p:cNvPr id="394307" name="Picture 67" descr="13_11b"/>
          <p:cNvPicPr>
            <a:picLocks noChangeAspect="1" noChangeArrowheads="1"/>
          </p:cNvPicPr>
          <p:nvPr/>
        </p:nvPicPr>
        <p:blipFill>
          <a:blip r:embed="rId7"/>
          <a:srcRect l="9000" t="66000" r="75375" b="7500"/>
          <a:stretch>
            <a:fillRect/>
          </a:stretch>
        </p:blipFill>
        <p:spPr bwMode="auto">
          <a:xfrm>
            <a:off x="1751013" y="3702050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4308" name="Picture 68" descr="13_11b"/>
          <p:cNvPicPr>
            <a:picLocks noChangeAspect="1" noChangeArrowheads="1"/>
          </p:cNvPicPr>
          <p:nvPr/>
        </p:nvPicPr>
        <p:blipFill>
          <a:blip r:embed="rId7"/>
          <a:srcRect l="78751" t="66000" r="4500" b="7500"/>
          <a:stretch>
            <a:fillRect/>
          </a:stretch>
        </p:blipFill>
        <p:spPr bwMode="auto">
          <a:xfrm>
            <a:off x="3187700" y="4900613"/>
            <a:ext cx="75882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4309" name="Picture 69" descr="13_11b"/>
          <p:cNvPicPr>
            <a:picLocks noChangeAspect="1" noChangeArrowheads="1"/>
          </p:cNvPicPr>
          <p:nvPr/>
        </p:nvPicPr>
        <p:blipFill>
          <a:blip r:embed="rId7"/>
          <a:srcRect l="9000" t="66000" r="75375" b="7500"/>
          <a:stretch>
            <a:fillRect/>
          </a:stretch>
        </p:blipFill>
        <p:spPr bwMode="auto">
          <a:xfrm>
            <a:off x="3187700" y="3702050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4310" name="Picture 70" descr="13_11b"/>
          <p:cNvPicPr>
            <a:picLocks noChangeAspect="1" noChangeArrowheads="1"/>
          </p:cNvPicPr>
          <p:nvPr/>
        </p:nvPicPr>
        <p:blipFill>
          <a:blip r:embed="rId7"/>
          <a:srcRect l="9000" t="66000" r="75375" b="7500"/>
          <a:stretch>
            <a:fillRect/>
          </a:stretch>
        </p:blipFill>
        <p:spPr bwMode="auto">
          <a:xfrm>
            <a:off x="1751013" y="4900613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4269" name="Rectangle 29"/>
          <p:cNvSpPr>
            <a:spLocks noChangeArrowheads="1"/>
          </p:cNvSpPr>
          <p:nvPr/>
        </p:nvSpPr>
        <p:spPr bwMode="auto">
          <a:xfrm>
            <a:off x="2247900" y="4094163"/>
            <a:ext cx="692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PP</a:t>
            </a:r>
          </a:p>
        </p:txBody>
      </p:sp>
      <p:sp>
        <p:nvSpPr>
          <p:cNvPr id="394312" name="Rectangle 72"/>
          <p:cNvSpPr>
            <a:spLocks noChangeArrowheads="1"/>
          </p:cNvSpPr>
          <p:nvPr/>
        </p:nvSpPr>
        <p:spPr bwMode="auto">
          <a:xfrm>
            <a:off x="3584575" y="4094163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394313" name="Rectangle 73"/>
          <p:cNvSpPr>
            <a:spLocks noChangeArrowheads="1"/>
          </p:cNvSpPr>
          <p:nvPr/>
        </p:nvSpPr>
        <p:spPr bwMode="auto">
          <a:xfrm>
            <a:off x="2247900" y="5284788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394314" name="Rectangle 74"/>
          <p:cNvSpPr>
            <a:spLocks noChangeArrowheads="1"/>
          </p:cNvSpPr>
          <p:nvPr/>
        </p:nvSpPr>
        <p:spPr bwMode="auto">
          <a:xfrm>
            <a:off x="3584575" y="5284788"/>
            <a:ext cx="649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i="1">
                <a:solidFill>
                  <a:srgbClr val="0F116A"/>
                </a:solidFill>
              </a:rPr>
              <a:t>pp</a:t>
            </a:r>
            <a:endParaRPr lang="en-US" sz="3000">
              <a:solidFill>
                <a:srgbClr val="0F116A"/>
              </a:solidFill>
            </a:endParaRPr>
          </a:p>
        </p:txBody>
      </p: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5354640" y="5386388"/>
            <a:ext cx="1401763" cy="893762"/>
            <a:chOff x="3373" y="3152"/>
            <a:chExt cx="883" cy="563"/>
          </a:xfrm>
        </p:grpSpPr>
        <p:sp>
          <p:nvSpPr>
            <p:cNvPr id="394283" name="Rectangle 43"/>
            <p:cNvSpPr>
              <a:spLocks noChangeArrowheads="1"/>
            </p:cNvSpPr>
            <p:nvPr/>
          </p:nvSpPr>
          <p:spPr bwMode="auto">
            <a:xfrm>
              <a:off x="3373" y="3164"/>
              <a:ext cx="40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i="1">
                  <a:solidFill>
                    <a:srgbClr val="0F116A"/>
                  </a:solidFill>
                </a:rPr>
                <a:t>pp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pic>
          <p:nvPicPr>
            <p:cNvPr id="394316" name="Picture 76" descr="13_11b"/>
            <p:cNvPicPr>
              <a:picLocks noChangeAspect="1" noChangeArrowheads="1"/>
            </p:cNvPicPr>
            <p:nvPr/>
          </p:nvPicPr>
          <p:blipFill>
            <a:blip r:embed="rId7"/>
            <a:srcRect l="78751" t="66000" r="4500" b="7500"/>
            <a:stretch>
              <a:fillRect/>
            </a:stretch>
          </p:blipFill>
          <p:spPr bwMode="auto">
            <a:xfrm>
              <a:off x="3803" y="3152"/>
              <a:ext cx="453" cy="5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5343525" y="4487863"/>
            <a:ext cx="1414463" cy="914400"/>
            <a:chOff x="3366" y="2578"/>
            <a:chExt cx="891" cy="576"/>
          </a:xfrm>
        </p:grpSpPr>
        <p:sp>
          <p:nvSpPr>
            <p:cNvPr id="394280" name="Rectangle 40"/>
            <p:cNvSpPr>
              <a:spLocks noChangeArrowheads="1"/>
            </p:cNvSpPr>
            <p:nvPr/>
          </p:nvSpPr>
          <p:spPr bwMode="auto">
            <a:xfrm>
              <a:off x="3366" y="2586"/>
              <a:ext cx="42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  <a:r>
                <a:rPr lang="en-US" sz="3000" i="1">
                  <a:solidFill>
                    <a:srgbClr val="0F116A"/>
                  </a:solidFill>
                </a:rPr>
                <a:t>p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pic>
          <p:nvPicPr>
            <p:cNvPr id="394319" name="Picture 79" descr="13_11b"/>
            <p:cNvPicPr>
              <a:picLocks noChangeAspect="1" noChangeArrowheads="1"/>
            </p:cNvPicPr>
            <p:nvPr/>
          </p:nvPicPr>
          <p:blipFill>
            <a:blip r:embed="rId7"/>
            <a:srcRect l="9000" t="66000" r="75375" b="7500"/>
            <a:stretch>
              <a:fillRect/>
            </a:stretch>
          </p:blipFill>
          <p:spPr bwMode="auto">
            <a:xfrm>
              <a:off x="3804" y="2578"/>
              <a:ext cx="453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5343525" y="3622675"/>
            <a:ext cx="1414463" cy="914400"/>
            <a:chOff x="3366" y="2033"/>
            <a:chExt cx="891" cy="576"/>
          </a:xfrm>
        </p:grpSpPr>
        <p:sp>
          <p:nvSpPr>
            <p:cNvPr id="394277" name="Rectangle 37"/>
            <p:cNvSpPr>
              <a:spLocks noChangeArrowheads="1"/>
            </p:cNvSpPr>
            <p:nvPr/>
          </p:nvSpPr>
          <p:spPr bwMode="auto">
            <a:xfrm>
              <a:off x="3366" y="2058"/>
              <a:ext cx="42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  <a:r>
                <a:rPr lang="en-US" sz="3000" i="1">
                  <a:solidFill>
                    <a:srgbClr val="0F116A"/>
                  </a:solidFill>
                </a:rPr>
                <a:t>p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pic>
          <p:nvPicPr>
            <p:cNvPr id="394320" name="Picture 80" descr="13_11b"/>
            <p:cNvPicPr>
              <a:picLocks noChangeAspect="1" noChangeArrowheads="1"/>
            </p:cNvPicPr>
            <p:nvPr/>
          </p:nvPicPr>
          <p:blipFill>
            <a:blip r:embed="rId7"/>
            <a:srcRect l="9000" t="66000" r="75375" b="7500"/>
            <a:stretch>
              <a:fillRect/>
            </a:stretch>
          </p:blipFill>
          <p:spPr bwMode="auto">
            <a:xfrm>
              <a:off x="3804" y="2033"/>
              <a:ext cx="453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394328" name="AutoShape 88"/>
          <p:cNvSpPr>
            <a:spLocks noChangeArrowheads="1"/>
          </p:cNvSpPr>
          <p:nvPr/>
        </p:nvSpPr>
        <p:spPr bwMode="auto">
          <a:xfrm>
            <a:off x="153988" y="1446213"/>
            <a:ext cx="1489075" cy="10541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F</a:t>
            </a:r>
            <a:r>
              <a:rPr lang="en-US" sz="3000" baseline="-25000"/>
              <a:t>1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/>
              <a:t>generation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/>
              <a:t>(hybrids)</a:t>
            </a:r>
            <a:endParaRPr lang="en-US" sz="3000"/>
          </a:p>
        </p:txBody>
      </p:sp>
      <p:pic>
        <p:nvPicPr>
          <p:cNvPr id="394336" name="Picture 96" descr="penguin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69238" y="311150"/>
            <a:ext cx="1274762" cy="1295400"/>
          </a:xfrm>
          <a:prstGeom prst="rect">
            <a:avLst/>
          </a:prstGeom>
          <a:noFill/>
        </p:spPr>
      </p:pic>
      <p:sp>
        <p:nvSpPr>
          <p:cNvPr id="394337" name="AutoShape 97"/>
          <p:cNvSpPr>
            <a:spLocks noChangeArrowheads="1"/>
          </p:cNvSpPr>
          <p:nvPr/>
        </p:nvSpPr>
        <p:spPr bwMode="auto">
          <a:xfrm>
            <a:off x="4919663" y="388938"/>
            <a:ext cx="2674937" cy="1355725"/>
          </a:xfrm>
          <a:prstGeom prst="wedgeEllipseCallout">
            <a:avLst>
              <a:gd name="adj1" fmla="val 72079"/>
              <a:gd name="adj2" fmla="val -3126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Aaaaah,</a:t>
            </a:r>
          </a:p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phenotype &amp; genotype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can have different 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ratios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4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4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4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4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9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94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9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94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91" grpId="0" animBg="1" autoUpdateAnimBg="0"/>
      <p:bldP spid="394301" grpId="0" animBg="1" autoUpdateAnimBg="0"/>
      <p:bldP spid="394302" grpId="0" autoUpdateAnimBg="0"/>
      <p:bldP spid="394303" grpId="0" autoUpdateAnimBg="0"/>
      <p:bldP spid="394269" grpId="0" build="p" autoUpdateAnimBg="0"/>
      <p:bldP spid="394312" grpId="0" build="p" autoUpdateAnimBg="0"/>
      <p:bldP spid="394313" grpId="0" build="p" autoUpdateAnimBg="0"/>
      <p:bldP spid="394314" grpId="0" build="p" autoUpdateAnimBg="0"/>
      <p:bldP spid="39433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Genotypes </a:t>
            </a:r>
          </a:p>
        </p:txBody>
      </p:sp>
      <p:sp>
        <p:nvSpPr>
          <p:cNvPr id="396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63600" y="990600"/>
            <a:ext cx="7772400" cy="1371600"/>
          </a:xfrm>
        </p:spPr>
        <p:txBody>
          <a:bodyPr/>
          <a:lstStyle/>
          <a:p>
            <a:r>
              <a:rPr lang="en-US" u="sng" dirty="0">
                <a:solidFill>
                  <a:srgbClr val="CC0000"/>
                </a:solidFill>
              </a:rPr>
              <a:t>Homozygous</a:t>
            </a:r>
            <a:r>
              <a:rPr lang="en-US" dirty="0"/>
              <a:t> = </a:t>
            </a:r>
            <a:r>
              <a:rPr lang="en-US" i="1" u="sng" dirty="0"/>
              <a:t>same</a:t>
            </a:r>
            <a:r>
              <a:rPr lang="en-US" dirty="0"/>
              <a:t> alleles = </a:t>
            </a:r>
            <a:r>
              <a:rPr lang="en-US" dirty="0">
                <a:solidFill>
                  <a:srgbClr val="5B03B3"/>
                </a:solidFill>
              </a:rPr>
              <a:t>PP</a:t>
            </a:r>
            <a:r>
              <a:rPr lang="en-US" dirty="0"/>
              <a:t>, </a:t>
            </a:r>
            <a:r>
              <a:rPr lang="en-US" i="1" dirty="0">
                <a:solidFill>
                  <a:srgbClr val="000000"/>
                </a:solidFill>
              </a:rPr>
              <a:t>pp</a:t>
            </a:r>
            <a:endParaRPr lang="en-US" dirty="0"/>
          </a:p>
          <a:p>
            <a:r>
              <a:rPr lang="en-US" u="sng" dirty="0">
                <a:solidFill>
                  <a:srgbClr val="CC0000"/>
                </a:solidFill>
              </a:rPr>
              <a:t>Heterozygous</a:t>
            </a:r>
            <a:r>
              <a:rPr lang="en-US" dirty="0"/>
              <a:t> = </a:t>
            </a:r>
            <a:r>
              <a:rPr lang="en-US" i="1" u="sng" dirty="0"/>
              <a:t>different</a:t>
            </a:r>
            <a:r>
              <a:rPr lang="en-US" dirty="0"/>
              <a:t> alleles = </a:t>
            </a:r>
            <a:r>
              <a:rPr lang="en-US" dirty="0">
                <a:solidFill>
                  <a:srgbClr val="5B03B3"/>
                </a:solidFill>
              </a:rPr>
              <a:t>P</a:t>
            </a:r>
            <a:r>
              <a:rPr lang="en-US" i="1" dirty="0">
                <a:solidFill>
                  <a:srgbClr val="5B03B3"/>
                </a:solidFill>
              </a:rPr>
              <a:t>p</a:t>
            </a:r>
            <a:endParaRPr lang="en-US" dirty="0"/>
          </a:p>
        </p:txBody>
      </p:sp>
      <p:pic>
        <p:nvPicPr>
          <p:cNvPr id="396292" name="Picture 4"/>
          <p:cNvPicPr>
            <a:picLocks noChangeAspect="1" noChangeArrowheads="1"/>
          </p:cNvPicPr>
          <p:nvPr/>
        </p:nvPicPr>
        <p:blipFill>
          <a:blip r:embed="rId4"/>
          <a:srcRect b="3355"/>
          <a:stretch>
            <a:fillRect/>
          </a:stretch>
        </p:blipFill>
        <p:spPr bwMode="auto">
          <a:xfrm>
            <a:off x="2932113" y="2644775"/>
            <a:ext cx="4760912" cy="4102100"/>
          </a:xfrm>
          <a:prstGeom prst="rect">
            <a:avLst/>
          </a:prstGeom>
          <a:noFill/>
        </p:spPr>
      </p:pic>
      <p:sp>
        <p:nvSpPr>
          <p:cNvPr id="396293" name="AutoShape 5"/>
          <p:cNvSpPr>
            <a:spLocks noChangeArrowheads="1"/>
          </p:cNvSpPr>
          <p:nvPr/>
        </p:nvSpPr>
        <p:spPr bwMode="auto">
          <a:xfrm>
            <a:off x="1384300" y="3041650"/>
            <a:ext cx="1558925" cy="6096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homozygous</a:t>
            </a:r>
            <a:br>
              <a:rPr lang="en-US" sz="1800"/>
            </a:br>
            <a:r>
              <a:rPr lang="en-US" sz="1800"/>
              <a:t>dominant</a:t>
            </a:r>
            <a:endParaRPr lang="en-US" sz="2400" b="0"/>
          </a:p>
        </p:txBody>
      </p:sp>
      <p:sp>
        <p:nvSpPr>
          <p:cNvPr id="396294" name="AutoShape 6"/>
          <p:cNvSpPr>
            <a:spLocks noChangeArrowheads="1"/>
          </p:cNvSpPr>
          <p:nvPr/>
        </p:nvSpPr>
        <p:spPr bwMode="auto">
          <a:xfrm>
            <a:off x="1384300" y="5784850"/>
            <a:ext cx="1558925" cy="6096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homozygous</a:t>
            </a:r>
            <a:br>
              <a:rPr lang="en-US" sz="1800"/>
            </a:br>
            <a:r>
              <a:rPr lang="en-US" sz="1800"/>
              <a:t>recessive</a:t>
            </a:r>
            <a:endParaRPr lang="en-US" sz="2400" b="0"/>
          </a:p>
        </p:txBody>
      </p:sp>
      <p:pic>
        <p:nvPicPr>
          <p:cNvPr id="396295" name="Picture 7" descr="13_11b"/>
          <p:cNvPicPr>
            <a:picLocks noChangeAspect="1" noChangeArrowheads="1"/>
          </p:cNvPicPr>
          <p:nvPr/>
        </p:nvPicPr>
        <p:blipFill>
          <a:blip r:embed="rId5"/>
          <a:srcRect l="9000" t="66000" r="75375" b="7500"/>
          <a:stretch>
            <a:fillRect/>
          </a:stretch>
        </p:blipFill>
        <p:spPr bwMode="auto">
          <a:xfrm>
            <a:off x="4965700" y="2908300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6296" name="Picture 8" descr="13_11b"/>
          <p:cNvPicPr>
            <a:picLocks noChangeAspect="1" noChangeArrowheads="1"/>
          </p:cNvPicPr>
          <p:nvPr/>
        </p:nvPicPr>
        <p:blipFill>
          <a:blip r:embed="rId5"/>
          <a:srcRect l="9000" t="66000" r="75375" b="7500"/>
          <a:stretch>
            <a:fillRect/>
          </a:stretch>
        </p:blipFill>
        <p:spPr bwMode="auto">
          <a:xfrm>
            <a:off x="4965700" y="3821113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6297" name="Picture 9" descr="13_11b"/>
          <p:cNvPicPr>
            <a:picLocks noChangeAspect="1" noChangeArrowheads="1"/>
          </p:cNvPicPr>
          <p:nvPr/>
        </p:nvPicPr>
        <p:blipFill>
          <a:blip r:embed="rId5"/>
          <a:srcRect l="9000" t="66000" r="75375" b="7500"/>
          <a:stretch>
            <a:fillRect/>
          </a:stretch>
        </p:blipFill>
        <p:spPr bwMode="auto">
          <a:xfrm>
            <a:off x="4965700" y="4702175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6299" name="Picture 11" descr="13_11b"/>
          <p:cNvPicPr>
            <a:picLocks noChangeAspect="1" noChangeArrowheads="1"/>
          </p:cNvPicPr>
          <p:nvPr/>
        </p:nvPicPr>
        <p:blipFill>
          <a:blip r:embed="rId5"/>
          <a:srcRect l="78751" t="66000" r="4500" b="7500"/>
          <a:stretch>
            <a:fillRect/>
          </a:stretch>
        </p:blipFill>
        <p:spPr bwMode="auto">
          <a:xfrm>
            <a:off x="4965700" y="5581650"/>
            <a:ext cx="75882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6300" name="AutoShape 12"/>
          <p:cNvSpPr>
            <a:spLocks noChangeArrowheads="1"/>
          </p:cNvSpPr>
          <p:nvPr/>
        </p:nvSpPr>
        <p:spPr bwMode="auto">
          <a:xfrm>
            <a:off x="1322388" y="4535488"/>
            <a:ext cx="1606550" cy="3063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800"/>
              <a:t>heterozygous</a:t>
            </a:r>
            <a:endParaRPr lang="en-US" sz="2400" b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6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3" grpId="0" animBg="1" autoUpdateAnimBg="0"/>
      <p:bldP spid="396294" grpId="0" animBg="1" autoUpdateAnimBg="0"/>
      <p:bldP spid="39630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AutoShape 2"/>
          <p:cNvSpPr>
            <a:spLocks noChangeArrowheads="1"/>
          </p:cNvSpPr>
          <p:nvPr/>
        </p:nvSpPr>
        <p:spPr bwMode="auto">
          <a:xfrm>
            <a:off x="1066800" y="2582863"/>
            <a:ext cx="7467600" cy="2044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Phenotype vs. genotype</a:t>
            </a:r>
          </a:p>
        </p:txBody>
      </p:sp>
      <p:sp>
        <p:nvSpPr>
          <p:cNvPr id="39834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12800" y="952500"/>
            <a:ext cx="7772400" cy="1371600"/>
          </a:xfrm>
        </p:spPr>
        <p:txBody>
          <a:bodyPr/>
          <a:lstStyle/>
          <a:p>
            <a:r>
              <a:rPr lang="en-US" dirty="0"/>
              <a:t>2 organisms can have the same phenotype but have different genotypes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81138" y="2686050"/>
            <a:ext cx="6861175" cy="914400"/>
            <a:chOff x="933" y="1897"/>
            <a:chExt cx="4322" cy="576"/>
          </a:xfrm>
        </p:grpSpPr>
        <p:sp>
          <p:nvSpPr>
            <p:cNvPr id="398344" name="Rectangle 8"/>
            <p:cNvSpPr>
              <a:spLocks noChangeArrowheads="1"/>
            </p:cNvSpPr>
            <p:nvPr/>
          </p:nvSpPr>
          <p:spPr bwMode="auto">
            <a:xfrm>
              <a:off x="3038" y="2041"/>
              <a:ext cx="22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>
                  <a:solidFill>
                    <a:srgbClr val="8044BC"/>
                  </a:solidFill>
                </a:rPr>
                <a:t>homozygous dominant</a:t>
              </a:r>
              <a:endParaRPr lang="en-US" sz="2400">
                <a:solidFill>
                  <a:srgbClr val="0F116A"/>
                </a:solidFill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933" y="1897"/>
              <a:ext cx="2013" cy="576"/>
              <a:chOff x="933" y="1897"/>
              <a:chExt cx="2013" cy="576"/>
            </a:xfrm>
          </p:grpSpPr>
          <p:sp>
            <p:nvSpPr>
              <p:cNvPr id="398342" name="Rectangle 6"/>
              <p:cNvSpPr>
                <a:spLocks noChangeArrowheads="1"/>
              </p:cNvSpPr>
              <p:nvPr/>
            </p:nvSpPr>
            <p:spPr bwMode="auto">
              <a:xfrm>
                <a:off x="2510" y="2012"/>
                <a:ext cx="43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>
                    <a:solidFill>
                      <a:srgbClr val="0F116A"/>
                    </a:solidFill>
                  </a:rPr>
                  <a:t>PP</a:t>
                </a:r>
              </a:p>
            </p:txBody>
          </p:sp>
          <p:sp>
            <p:nvSpPr>
              <p:cNvPr id="398349" name="Rectangle 13"/>
              <p:cNvSpPr>
                <a:spLocks noChangeArrowheads="1"/>
              </p:cNvSpPr>
              <p:nvPr/>
            </p:nvSpPr>
            <p:spPr bwMode="auto">
              <a:xfrm>
                <a:off x="1474" y="2012"/>
                <a:ext cx="849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3000">
                    <a:solidFill>
                      <a:srgbClr val="8044BC"/>
                    </a:solidFill>
                  </a:rPr>
                  <a:t>purple</a:t>
                </a:r>
                <a:endParaRPr lang="en-US" sz="3000">
                  <a:solidFill>
                    <a:srgbClr val="440044"/>
                  </a:solidFill>
                </a:endParaRPr>
              </a:p>
            </p:txBody>
          </p:sp>
          <p:pic>
            <p:nvPicPr>
              <p:cNvPr id="398353" name="Picture 17" descr="13_11b"/>
              <p:cNvPicPr>
                <a:picLocks noChangeAspect="1" noChangeArrowheads="1"/>
              </p:cNvPicPr>
              <p:nvPr/>
            </p:nvPicPr>
            <p:blipFill>
              <a:blip r:embed="rId4"/>
              <a:srcRect l="9000" t="66000" r="75375" b="7500"/>
              <a:stretch>
                <a:fillRect/>
              </a:stretch>
            </p:blipFill>
            <p:spPr bwMode="auto">
              <a:xfrm>
                <a:off x="933" y="1897"/>
                <a:ext cx="453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481138" y="3670300"/>
            <a:ext cx="5507037" cy="914400"/>
            <a:chOff x="933" y="2517"/>
            <a:chExt cx="3469" cy="576"/>
          </a:xfrm>
        </p:grpSpPr>
        <p:sp>
          <p:nvSpPr>
            <p:cNvPr id="398346" name="Rectangle 10"/>
            <p:cNvSpPr>
              <a:spLocks noChangeArrowheads="1"/>
            </p:cNvSpPr>
            <p:nvPr/>
          </p:nvSpPr>
          <p:spPr bwMode="auto">
            <a:xfrm>
              <a:off x="2510" y="2632"/>
              <a:ext cx="42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  <a:r>
                <a:rPr lang="en-US" sz="3000" i="1">
                  <a:solidFill>
                    <a:srgbClr val="0F116A"/>
                  </a:solidFill>
                </a:rPr>
                <a:t>p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sp>
          <p:nvSpPr>
            <p:cNvPr id="398348" name="Rectangle 12"/>
            <p:cNvSpPr>
              <a:spLocks noChangeArrowheads="1"/>
            </p:cNvSpPr>
            <p:nvPr/>
          </p:nvSpPr>
          <p:spPr bwMode="auto">
            <a:xfrm>
              <a:off x="3038" y="2661"/>
              <a:ext cx="13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>
                  <a:solidFill>
                    <a:srgbClr val="8044BC"/>
                  </a:solidFill>
                </a:rPr>
                <a:t>heterozygous</a:t>
              </a:r>
              <a:endParaRPr lang="en-US" sz="2400">
                <a:solidFill>
                  <a:srgbClr val="0F116A"/>
                </a:solidFill>
              </a:endParaRPr>
            </a:p>
          </p:txBody>
        </p:sp>
        <p:sp>
          <p:nvSpPr>
            <p:cNvPr id="398350" name="Rectangle 14"/>
            <p:cNvSpPr>
              <a:spLocks noChangeArrowheads="1"/>
            </p:cNvSpPr>
            <p:nvPr/>
          </p:nvSpPr>
          <p:spPr bwMode="auto">
            <a:xfrm>
              <a:off x="1479" y="2632"/>
              <a:ext cx="84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000">
                  <a:solidFill>
                    <a:srgbClr val="8044BC"/>
                  </a:solidFill>
                </a:rPr>
                <a:t>purple</a:t>
              </a:r>
              <a:endParaRPr lang="en-US" sz="3000">
                <a:solidFill>
                  <a:srgbClr val="440044"/>
                </a:solidFill>
              </a:endParaRPr>
            </a:p>
          </p:txBody>
        </p:sp>
        <p:pic>
          <p:nvPicPr>
            <p:cNvPr id="398354" name="Picture 18" descr="13_11b"/>
            <p:cNvPicPr>
              <a:picLocks noChangeAspect="1" noChangeArrowheads="1"/>
            </p:cNvPicPr>
            <p:nvPr/>
          </p:nvPicPr>
          <p:blipFill>
            <a:blip r:embed="rId4"/>
            <a:srcRect l="9000" t="66000" r="75375" b="7500"/>
            <a:stretch>
              <a:fillRect/>
            </a:stretch>
          </p:blipFill>
          <p:spPr bwMode="auto">
            <a:xfrm>
              <a:off x="933" y="2517"/>
              <a:ext cx="45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230313" y="5170488"/>
            <a:ext cx="6343650" cy="1157287"/>
            <a:chOff x="775" y="3257"/>
            <a:chExt cx="3996" cy="729"/>
          </a:xfrm>
        </p:grpSpPr>
        <p:sp>
          <p:nvSpPr>
            <p:cNvPr id="398359" name="AutoShape 23"/>
            <p:cNvSpPr>
              <a:spLocks noChangeArrowheads="1"/>
            </p:cNvSpPr>
            <p:nvPr/>
          </p:nvSpPr>
          <p:spPr bwMode="auto">
            <a:xfrm>
              <a:off x="775" y="3257"/>
              <a:ext cx="3408" cy="720"/>
            </a:xfrm>
            <a:prstGeom prst="homePlate">
              <a:avLst>
                <a:gd name="adj" fmla="val 118333"/>
              </a:avLst>
            </a:prstGeom>
            <a:solidFill>
              <a:srgbClr val="FFEA18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2200">
                  <a:solidFill>
                    <a:srgbClr val="0F116A"/>
                  </a:solidFill>
                </a:rPr>
                <a:t>How do you determine the </a:t>
              </a:r>
              <a:br>
                <a:rPr lang="en-US" sz="2200">
                  <a:solidFill>
                    <a:srgbClr val="0F116A"/>
                  </a:solidFill>
                </a:rPr>
              </a:br>
              <a:r>
                <a:rPr lang="en-US" sz="2200">
                  <a:solidFill>
                    <a:srgbClr val="0F116A"/>
                  </a:solidFill>
                </a:rPr>
                <a:t>genotype of an individual with</a:t>
              </a:r>
              <a:br>
                <a:rPr lang="en-US" sz="2200">
                  <a:solidFill>
                    <a:srgbClr val="0F116A"/>
                  </a:solidFill>
                </a:rPr>
              </a:br>
              <a:r>
                <a:rPr lang="en-US" sz="2200">
                  <a:solidFill>
                    <a:srgbClr val="0F116A"/>
                  </a:solidFill>
                </a:rPr>
                <a:t>with a dominant phenotype? </a:t>
              </a:r>
            </a:p>
          </p:txBody>
        </p:sp>
        <p:pic>
          <p:nvPicPr>
            <p:cNvPr id="398360" name="Picture 24" descr="13_11b"/>
            <p:cNvPicPr>
              <a:picLocks noChangeAspect="1" noChangeArrowheads="1"/>
            </p:cNvPicPr>
            <p:nvPr/>
          </p:nvPicPr>
          <p:blipFill>
            <a:blip r:embed="rId4"/>
            <a:srcRect l="9000" t="66000" r="75375" b="7500"/>
            <a:stretch>
              <a:fillRect/>
            </a:stretch>
          </p:blipFill>
          <p:spPr bwMode="auto">
            <a:xfrm>
              <a:off x="4238" y="3308"/>
              <a:ext cx="533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98362" name="Picture 26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9238" y="5562600"/>
            <a:ext cx="1274762" cy="1295400"/>
          </a:xfrm>
          <a:prstGeom prst="rect">
            <a:avLst/>
          </a:prstGeom>
          <a:noFill/>
        </p:spPr>
      </p:pic>
      <p:sp>
        <p:nvSpPr>
          <p:cNvPr id="398363" name="AutoShape 27"/>
          <p:cNvSpPr>
            <a:spLocks noChangeArrowheads="1"/>
          </p:cNvSpPr>
          <p:nvPr/>
        </p:nvSpPr>
        <p:spPr bwMode="auto">
          <a:xfrm>
            <a:off x="7108825" y="4100513"/>
            <a:ext cx="1766888" cy="1041400"/>
          </a:xfrm>
          <a:prstGeom prst="wedgeEllipseCallout">
            <a:avLst>
              <a:gd name="adj1" fmla="val 8222"/>
              <a:gd name="adj2" fmla="val 10716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Can’t tell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by lookin’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at ya</a:t>
            </a:r>
            <a:r>
              <a:rPr lang="en-US" sz="1800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8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6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cross</a:t>
            </a:r>
          </a:p>
        </p:txBody>
      </p:sp>
      <p:sp>
        <p:nvSpPr>
          <p:cNvPr id="410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25500" y="952500"/>
            <a:ext cx="7772400" cy="2590800"/>
          </a:xfrm>
        </p:spPr>
        <p:txBody>
          <a:bodyPr/>
          <a:lstStyle/>
          <a:p>
            <a:r>
              <a:rPr lang="en-US" dirty="0"/>
              <a:t>Breed the dominant phenotype —</a:t>
            </a:r>
            <a:br>
              <a:rPr lang="en-US" dirty="0"/>
            </a:br>
            <a:r>
              <a:rPr lang="en-US" dirty="0"/>
              <a:t>the unknown genotype — with a </a:t>
            </a:r>
            <a:r>
              <a:rPr lang="en-US" u="sng" dirty="0">
                <a:solidFill>
                  <a:srgbClr val="CC0000"/>
                </a:solidFill>
              </a:rPr>
              <a:t>homozygous recessive</a:t>
            </a:r>
            <a:r>
              <a:rPr lang="en-US" dirty="0"/>
              <a:t> (</a:t>
            </a:r>
            <a:r>
              <a:rPr lang="en-US" i="1" dirty="0">
                <a:solidFill>
                  <a:srgbClr val="CC0000"/>
                </a:solidFill>
              </a:rPr>
              <a:t>pp</a:t>
            </a:r>
            <a:r>
              <a:rPr lang="en-US" dirty="0"/>
              <a:t>) to determine the identity of the unknown allele</a:t>
            </a:r>
          </a:p>
        </p:txBody>
      </p:sp>
      <p:sp>
        <p:nvSpPr>
          <p:cNvPr id="410631" name="Rectangle 7"/>
          <p:cNvSpPr>
            <a:spLocks noChangeArrowheads="1"/>
          </p:cNvSpPr>
          <p:nvPr/>
        </p:nvSpPr>
        <p:spPr bwMode="auto">
          <a:xfrm>
            <a:off x="5029200" y="5181600"/>
            <a:ext cx="71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400" i="1">
                <a:solidFill>
                  <a:schemeClr val="tx2"/>
                </a:solidFill>
              </a:rPr>
              <a:t>pp</a:t>
            </a:r>
            <a:endParaRPr lang="en-US" sz="3000" i="1">
              <a:solidFill>
                <a:schemeClr val="tx2"/>
              </a:solidFill>
            </a:endParaRPr>
          </a:p>
        </p:txBody>
      </p:sp>
      <p:sp>
        <p:nvSpPr>
          <p:cNvPr id="410632" name="Rectangle 8"/>
          <p:cNvSpPr>
            <a:spLocks noChangeArrowheads="1"/>
          </p:cNvSpPr>
          <p:nvPr/>
        </p:nvSpPr>
        <p:spPr bwMode="auto">
          <a:xfrm>
            <a:off x="2362200" y="5105400"/>
            <a:ext cx="2005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chemeClr val="tx2"/>
                </a:solidFill>
              </a:rPr>
              <a:t>is it</a:t>
            </a:r>
            <a:br>
              <a:rPr lang="en-US" sz="3000">
                <a:solidFill>
                  <a:schemeClr val="tx2"/>
                </a:solidFill>
              </a:rPr>
            </a:br>
            <a:r>
              <a:rPr lang="en-US" sz="3000">
                <a:solidFill>
                  <a:schemeClr val="tx2"/>
                </a:solidFill>
              </a:rPr>
              <a:t>PP or P</a:t>
            </a:r>
            <a:r>
              <a:rPr lang="en-US" sz="3000" i="1">
                <a:solidFill>
                  <a:schemeClr val="tx2"/>
                </a:solidFill>
              </a:rPr>
              <a:t>p</a:t>
            </a:r>
            <a:r>
              <a:rPr lang="en-US" sz="3000">
                <a:solidFill>
                  <a:schemeClr val="tx2"/>
                </a:solidFill>
              </a:rPr>
              <a:t>?</a:t>
            </a:r>
            <a:endParaRPr lang="en-US" sz="3000" i="1">
              <a:solidFill>
                <a:schemeClr val="tx2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4825" y="4075113"/>
            <a:ext cx="2728913" cy="914400"/>
            <a:chOff x="1918" y="2567"/>
            <a:chExt cx="1719" cy="576"/>
          </a:xfrm>
        </p:grpSpPr>
        <p:sp>
          <p:nvSpPr>
            <p:cNvPr id="410630" name="Rectangle 6"/>
            <p:cNvSpPr>
              <a:spLocks noChangeArrowheads="1"/>
            </p:cNvSpPr>
            <p:nvPr/>
          </p:nvSpPr>
          <p:spPr bwMode="auto">
            <a:xfrm>
              <a:off x="2640" y="2682"/>
              <a:ext cx="24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x</a:t>
              </a:r>
            </a:p>
          </p:txBody>
        </p:sp>
        <p:pic>
          <p:nvPicPr>
            <p:cNvPr id="410633" name="Picture 9" descr="13_11b"/>
            <p:cNvPicPr>
              <a:picLocks noChangeAspect="1" noChangeArrowheads="1"/>
            </p:cNvPicPr>
            <p:nvPr/>
          </p:nvPicPr>
          <p:blipFill>
            <a:blip r:embed="rId4"/>
            <a:srcRect l="9000" t="66000" r="75375" b="7500"/>
            <a:stretch>
              <a:fillRect/>
            </a:stretch>
          </p:blipFill>
          <p:spPr bwMode="auto">
            <a:xfrm>
              <a:off x="1918" y="2567"/>
              <a:ext cx="45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635" name="Picture 11" descr="13_11b"/>
            <p:cNvPicPr>
              <a:picLocks noChangeAspect="1" noChangeArrowheads="1"/>
            </p:cNvPicPr>
            <p:nvPr/>
          </p:nvPicPr>
          <p:blipFill>
            <a:blip r:embed="rId4"/>
            <a:srcRect l="78751" t="66000" r="4500" b="7500"/>
            <a:stretch>
              <a:fillRect/>
            </a:stretch>
          </p:blipFill>
          <p:spPr bwMode="auto">
            <a:xfrm>
              <a:off x="3159" y="2573"/>
              <a:ext cx="478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0637" name="Picture 13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9238" y="5562600"/>
            <a:ext cx="1274762" cy="1295400"/>
          </a:xfrm>
          <a:prstGeom prst="rect">
            <a:avLst/>
          </a:prstGeom>
          <a:noFill/>
        </p:spPr>
      </p:pic>
      <p:sp>
        <p:nvSpPr>
          <p:cNvPr id="410638" name="AutoShape 14"/>
          <p:cNvSpPr>
            <a:spLocks noChangeArrowheads="1"/>
          </p:cNvSpPr>
          <p:nvPr/>
        </p:nvSpPr>
        <p:spPr bwMode="auto">
          <a:xfrm>
            <a:off x="7115175" y="4100513"/>
            <a:ext cx="1766888" cy="1041400"/>
          </a:xfrm>
          <a:prstGeom prst="wedgeEllipseCallout">
            <a:avLst>
              <a:gd name="adj1" fmla="val 9569"/>
              <a:gd name="adj2" fmla="val 11082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How does 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that work?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8" name="Rectangle 6"/>
          <p:cNvSpPr>
            <a:spLocks noChangeArrowheads="1"/>
          </p:cNvSpPr>
          <p:nvPr/>
        </p:nvSpPr>
        <p:spPr bwMode="auto">
          <a:xfrm>
            <a:off x="1447800" y="2209800"/>
            <a:ext cx="692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5B03B3"/>
                </a:solidFill>
              </a:rPr>
              <a:t>PP</a:t>
            </a:r>
          </a:p>
        </p:txBody>
      </p:sp>
      <p:sp>
        <p:nvSpPr>
          <p:cNvPr id="448519" name="Rectangle 7"/>
          <p:cNvSpPr>
            <a:spLocks noChangeArrowheads="1"/>
          </p:cNvSpPr>
          <p:nvPr/>
        </p:nvSpPr>
        <p:spPr bwMode="auto">
          <a:xfrm>
            <a:off x="3068638" y="2209800"/>
            <a:ext cx="649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i="1">
                <a:solidFill>
                  <a:srgbClr val="000000"/>
                </a:solidFill>
              </a:rPr>
              <a:t>pp</a:t>
            </a:r>
            <a:endParaRPr lang="en-US" sz="3000" i="1">
              <a:solidFill>
                <a:schemeClr val="tx2"/>
              </a:solidFill>
            </a:endParaRPr>
          </a:p>
        </p:txBody>
      </p:sp>
      <p:sp>
        <p:nvSpPr>
          <p:cNvPr id="44852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a Test cross work?</a:t>
            </a:r>
          </a:p>
        </p:txBody>
      </p:sp>
      <p:graphicFrame>
        <p:nvGraphicFramePr>
          <p:cNvPr id="448529" name="Group 17"/>
          <p:cNvGraphicFramePr>
            <a:graphicFrameLocks noGrp="1"/>
          </p:cNvGraphicFramePr>
          <p:nvPr/>
        </p:nvGraphicFramePr>
        <p:xfrm>
          <a:off x="1100138" y="3554413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8540" name="Rectangle 28"/>
          <p:cNvSpPr>
            <a:spLocks noChangeArrowheads="1"/>
          </p:cNvSpPr>
          <p:nvPr/>
        </p:nvSpPr>
        <p:spPr bwMode="auto">
          <a:xfrm>
            <a:off x="1643063" y="3005138"/>
            <a:ext cx="417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i="1">
                <a:solidFill>
                  <a:srgbClr val="000000"/>
                </a:solidFill>
              </a:rPr>
              <a:t>p</a:t>
            </a:r>
            <a:endParaRPr lang="en-US" sz="3000" i="1">
              <a:solidFill>
                <a:srgbClr val="0F116A"/>
              </a:solidFill>
            </a:endParaRPr>
          </a:p>
        </p:txBody>
      </p:sp>
      <p:sp>
        <p:nvSpPr>
          <p:cNvPr id="448541" name="Rectangle 29"/>
          <p:cNvSpPr>
            <a:spLocks noChangeArrowheads="1"/>
          </p:cNvSpPr>
          <p:nvPr/>
        </p:nvSpPr>
        <p:spPr bwMode="auto">
          <a:xfrm>
            <a:off x="3014663" y="3005138"/>
            <a:ext cx="417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448542" name="Rectangle 30"/>
          <p:cNvSpPr>
            <a:spLocks noChangeArrowheads="1"/>
          </p:cNvSpPr>
          <p:nvPr/>
        </p:nvSpPr>
        <p:spPr bwMode="auto">
          <a:xfrm>
            <a:off x="652463" y="4011613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5B03B3"/>
                </a:solidFill>
              </a:rPr>
              <a:t>P</a:t>
            </a:r>
          </a:p>
        </p:txBody>
      </p:sp>
      <p:sp>
        <p:nvSpPr>
          <p:cNvPr id="448543" name="Rectangle 31"/>
          <p:cNvSpPr>
            <a:spLocks noChangeArrowheads="1"/>
          </p:cNvSpPr>
          <p:nvPr/>
        </p:nvSpPr>
        <p:spPr bwMode="auto">
          <a:xfrm>
            <a:off x="600075" y="5167313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5B03B3"/>
                </a:solidFill>
              </a:rPr>
              <a:t>P</a:t>
            </a:r>
          </a:p>
        </p:txBody>
      </p:sp>
      <p:graphicFrame>
        <p:nvGraphicFramePr>
          <p:cNvPr id="448548" name="Group 36"/>
          <p:cNvGraphicFramePr>
            <a:graphicFrameLocks noGrp="1"/>
          </p:cNvGraphicFramePr>
          <p:nvPr/>
        </p:nvGraphicFramePr>
        <p:xfrm>
          <a:off x="5519738" y="3554413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8559" name="Rectangle 47"/>
          <p:cNvSpPr>
            <a:spLocks noChangeArrowheads="1"/>
          </p:cNvSpPr>
          <p:nvPr/>
        </p:nvSpPr>
        <p:spPr bwMode="auto">
          <a:xfrm>
            <a:off x="6062663" y="3005138"/>
            <a:ext cx="417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i="1">
                <a:solidFill>
                  <a:srgbClr val="000000"/>
                </a:solidFill>
              </a:rPr>
              <a:t>p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448560" name="Rectangle 48"/>
          <p:cNvSpPr>
            <a:spLocks noChangeArrowheads="1"/>
          </p:cNvSpPr>
          <p:nvPr/>
        </p:nvSpPr>
        <p:spPr bwMode="auto">
          <a:xfrm>
            <a:off x="7434263" y="3005138"/>
            <a:ext cx="417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i="1">
                <a:solidFill>
                  <a:srgbClr val="000000"/>
                </a:solidFill>
              </a:rPr>
              <a:t>p</a:t>
            </a:r>
            <a:endParaRPr lang="en-US" sz="3000">
              <a:solidFill>
                <a:srgbClr val="000000"/>
              </a:solidFill>
            </a:endParaRPr>
          </a:p>
        </p:txBody>
      </p:sp>
      <p:sp>
        <p:nvSpPr>
          <p:cNvPr id="448561" name="Rectangle 49"/>
          <p:cNvSpPr>
            <a:spLocks noChangeArrowheads="1"/>
          </p:cNvSpPr>
          <p:nvPr/>
        </p:nvSpPr>
        <p:spPr bwMode="auto">
          <a:xfrm>
            <a:off x="5072063" y="4011613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5B03B3"/>
                </a:solidFill>
              </a:rPr>
              <a:t>P</a:t>
            </a:r>
          </a:p>
        </p:txBody>
      </p:sp>
      <p:sp>
        <p:nvSpPr>
          <p:cNvPr id="448562" name="Rectangle 50"/>
          <p:cNvSpPr>
            <a:spLocks noChangeArrowheads="1"/>
          </p:cNvSpPr>
          <p:nvPr/>
        </p:nvSpPr>
        <p:spPr bwMode="auto">
          <a:xfrm>
            <a:off x="5029200" y="5246688"/>
            <a:ext cx="417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448571" name="Rectangle 59"/>
          <p:cNvSpPr>
            <a:spLocks noChangeArrowheads="1"/>
          </p:cNvSpPr>
          <p:nvPr/>
        </p:nvSpPr>
        <p:spPr bwMode="auto">
          <a:xfrm>
            <a:off x="5856288" y="2209800"/>
            <a:ext cx="671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5B03B3"/>
                </a:solidFill>
              </a:rPr>
              <a:t>P</a:t>
            </a:r>
            <a:r>
              <a:rPr lang="en-US" sz="3000" i="1">
                <a:solidFill>
                  <a:srgbClr val="000000"/>
                </a:solidFill>
              </a:rPr>
              <a:t>p</a:t>
            </a:r>
            <a:endParaRPr lang="en-US" sz="3000">
              <a:solidFill>
                <a:srgbClr val="000000"/>
              </a:solidFill>
            </a:endParaRPr>
          </a:p>
        </p:txBody>
      </p:sp>
      <p:sp>
        <p:nvSpPr>
          <p:cNvPr id="448572" name="Rectangle 60"/>
          <p:cNvSpPr>
            <a:spLocks noChangeArrowheads="1"/>
          </p:cNvSpPr>
          <p:nvPr/>
        </p:nvSpPr>
        <p:spPr bwMode="auto">
          <a:xfrm>
            <a:off x="7543800" y="2209800"/>
            <a:ext cx="649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i="1">
                <a:solidFill>
                  <a:srgbClr val="000000"/>
                </a:solidFill>
              </a:rPr>
              <a:t>pp</a:t>
            </a:r>
            <a:endParaRPr lang="en-US" sz="3000">
              <a:solidFill>
                <a:schemeClr val="tx2"/>
              </a:solidFill>
            </a:endParaRPr>
          </a:p>
        </p:txBody>
      </p:sp>
      <p:pic>
        <p:nvPicPr>
          <p:cNvPr id="448576" name="Picture 64" descr="13_11b"/>
          <p:cNvPicPr>
            <a:picLocks noChangeAspect="1" noChangeArrowheads="1"/>
          </p:cNvPicPr>
          <p:nvPr/>
        </p:nvPicPr>
        <p:blipFill>
          <a:blip r:embed="rId7"/>
          <a:srcRect l="9000" t="66000" r="75375" b="7500"/>
          <a:stretch>
            <a:fillRect/>
          </a:stretch>
        </p:blipFill>
        <p:spPr bwMode="auto">
          <a:xfrm>
            <a:off x="1179513" y="3687763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473200" y="1352550"/>
            <a:ext cx="2403475" cy="914400"/>
            <a:chOff x="928" y="852"/>
            <a:chExt cx="1514" cy="576"/>
          </a:xfrm>
        </p:grpSpPr>
        <p:sp>
          <p:nvSpPr>
            <p:cNvPr id="448517" name="Rectangle 5"/>
            <p:cNvSpPr>
              <a:spLocks noChangeArrowheads="1"/>
            </p:cNvSpPr>
            <p:nvPr/>
          </p:nvSpPr>
          <p:spPr bwMode="auto">
            <a:xfrm>
              <a:off x="1519" y="967"/>
              <a:ext cx="24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x</a:t>
              </a:r>
            </a:p>
          </p:txBody>
        </p:sp>
        <p:pic>
          <p:nvPicPr>
            <p:cNvPr id="448575" name="Picture 63" descr="13_11b"/>
            <p:cNvPicPr>
              <a:picLocks noChangeAspect="1" noChangeArrowheads="1"/>
            </p:cNvPicPr>
            <p:nvPr/>
          </p:nvPicPr>
          <p:blipFill>
            <a:blip r:embed="rId7"/>
            <a:srcRect l="9000" t="66000" r="75375" b="7500"/>
            <a:stretch>
              <a:fillRect/>
            </a:stretch>
          </p:blipFill>
          <p:spPr bwMode="auto">
            <a:xfrm>
              <a:off x="928" y="852"/>
              <a:ext cx="453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48577" name="Picture 65" descr="13_11b"/>
            <p:cNvPicPr>
              <a:picLocks noChangeAspect="1" noChangeArrowheads="1"/>
            </p:cNvPicPr>
            <p:nvPr/>
          </p:nvPicPr>
          <p:blipFill>
            <a:blip r:embed="rId7"/>
            <a:srcRect l="78751" t="66000" r="4500" b="7500"/>
            <a:stretch>
              <a:fillRect/>
            </a:stretch>
          </p:blipFill>
          <p:spPr bwMode="auto">
            <a:xfrm>
              <a:off x="1964" y="858"/>
              <a:ext cx="478" cy="5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5886450" y="1352550"/>
            <a:ext cx="2403475" cy="914400"/>
            <a:chOff x="928" y="852"/>
            <a:chExt cx="1514" cy="576"/>
          </a:xfrm>
        </p:grpSpPr>
        <p:sp>
          <p:nvSpPr>
            <p:cNvPr id="448581" name="Rectangle 69"/>
            <p:cNvSpPr>
              <a:spLocks noChangeArrowheads="1"/>
            </p:cNvSpPr>
            <p:nvPr/>
          </p:nvSpPr>
          <p:spPr bwMode="auto">
            <a:xfrm>
              <a:off x="1519" y="967"/>
              <a:ext cx="24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x</a:t>
              </a:r>
            </a:p>
          </p:txBody>
        </p:sp>
        <p:pic>
          <p:nvPicPr>
            <p:cNvPr id="448582" name="Picture 70" descr="13_11b"/>
            <p:cNvPicPr>
              <a:picLocks noChangeAspect="1" noChangeArrowheads="1"/>
            </p:cNvPicPr>
            <p:nvPr/>
          </p:nvPicPr>
          <p:blipFill>
            <a:blip r:embed="rId7"/>
            <a:srcRect l="9000" t="66000" r="75375" b="7500"/>
            <a:stretch>
              <a:fillRect/>
            </a:stretch>
          </p:blipFill>
          <p:spPr bwMode="auto">
            <a:xfrm>
              <a:off x="928" y="852"/>
              <a:ext cx="453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pic>
          <p:nvPicPr>
            <p:cNvPr id="448583" name="Picture 71" descr="13_11b"/>
            <p:cNvPicPr>
              <a:picLocks noChangeAspect="1" noChangeArrowheads="1"/>
            </p:cNvPicPr>
            <p:nvPr/>
          </p:nvPicPr>
          <p:blipFill>
            <a:blip r:embed="rId7"/>
            <a:srcRect l="78751" t="66000" r="4500" b="7500"/>
            <a:stretch>
              <a:fillRect/>
            </a:stretch>
          </p:blipFill>
          <p:spPr bwMode="auto">
            <a:xfrm>
              <a:off x="1964" y="858"/>
              <a:ext cx="478" cy="5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448584" name="Picture 72" descr="13_11b"/>
          <p:cNvPicPr>
            <a:picLocks noChangeAspect="1" noChangeArrowheads="1"/>
          </p:cNvPicPr>
          <p:nvPr/>
        </p:nvPicPr>
        <p:blipFill>
          <a:blip r:embed="rId7"/>
          <a:srcRect l="9000" t="66000" r="75375" b="7500"/>
          <a:stretch>
            <a:fillRect/>
          </a:stretch>
        </p:blipFill>
        <p:spPr bwMode="auto">
          <a:xfrm>
            <a:off x="2600325" y="3687763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8585" name="Picture 73" descr="13_11b"/>
          <p:cNvPicPr>
            <a:picLocks noChangeAspect="1" noChangeArrowheads="1"/>
          </p:cNvPicPr>
          <p:nvPr/>
        </p:nvPicPr>
        <p:blipFill>
          <a:blip r:embed="rId7"/>
          <a:srcRect l="9000" t="66000" r="75375" b="7500"/>
          <a:stretch>
            <a:fillRect/>
          </a:stretch>
        </p:blipFill>
        <p:spPr bwMode="auto">
          <a:xfrm>
            <a:off x="1179513" y="4894263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8586" name="Picture 74" descr="13_11b"/>
          <p:cNvPicPr>
            <a:picLocks noChangeAspect="1" noChangeArrowheads="1"/>
          </p:cNvPicPr>
          <p:nvPr/>
        </p:nvPicPr>
        <p:blipFill>
          <a:blip r:embed="rId7"/>
          <a:srcRect l="9000" t="66000" r="75375" b="7500"/>
          <a:stretch>
            <a:fillRect/>
          </a:stretch>
        </p:blipFill>
        <p:spPr bwMode="auto">
          <a:xfrm>
            <a:off x="2600325" y="4894263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8544" name="Rectangle 32"/>
          <p:cNvSpPr>
            <a:spLocks noChangeArrowheads="1"/>
          </p:cNvSpPr>
          <p:nvPr/>
        </p:nvSpPr>
        <p:spPr bwMode="auto">
          <a:xfrm>
            <a:off x="1679575" y="4106863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5B03B3"/>
                </a:solidFill>
              </a:rPr>
              <a:t>P</a:t>
            </a:r>
            <a:r>
              <a:rPr lang="en-US" sz="3000" i="1" dirty="0">
                <a:solidFill>
                  <a:srgbClr val="000000"/>
                </a:solidFill>
              </a:rPr>
              <a:t>p</a:t>
            </a:r>
            <a:endParaRPr lang="en-US" sz="3000" dirty="0">
              <a:solidFill>
                <a:srgbClr val="0F116A"/>
              </a:solidFill>
            </a:endParaRPr>
          </a:p>
        </p:txBody>
      </p:sp>
      <p:sp>
        <p:nvSpPr>
          <p:cNvPr id="448545" name="Rectangle 33"/>
          <p:cNvSpPr>
            <a:spLocks noChangeArrowheads="1"/>
          </p:cNvSpPr>
          <p:nvPr/>
        </p:nvSpPr>
        <p:spPr bwMode="auto">
          <a:xfrm>
            <a:off x="1679575" y="5334000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5B03B3"/>
                </a:solidFill>
              </a:rPr>
              <a:t>P</a:t>
            </a:r>
            <a:r>
              <a:rPr lang="en-US" sz="3000" i="1">
                <a:solidFill>
                  <a:srgbClr val="000000"/>
                </a:solidFill>
              </a:rPr>
              <a:t>p</a:t>
            </a:r>
            <a:endParaRPr lang="en-US" sz="3000">
              <a:solidFill>
                <a:srgbClr val="000000"/>
              </a:solidFill>
            </a:endParaRPr>
          </a:p>
        </p:txBody>
      </p:sp>
      <p:sp>
        <p:nvSpPr>
          <p:cNvPr id="448546" name="Rectangle 34"/>
          <p:cNvSpPr>
            <a:spLocks noChangeArrowheads="1"/>
          </p:cNvSpPr>
          <p:nvPr/>
        </p:nvSpPr>
        <p:spPr bwMode="auto">
          <a:xfrm>
            <a:off x="3127375" y="5334000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5B03B3"/>
                </a:solidFill>
              </a:rPr>
              <a:t>P</a:t>
            </a:r>
            <a:r>
              <a:rPr lang="en-US" sz="3000" i="1">
                <a:solidFill>
                  <a:srgbClr val="000000"/>
                </a:solidFill>
              </a:rPr>
              <a:t>p</a:t>
            </a:r>
            <a:endParaRPr lang="en-US" sz="3000">
              <a:solidFill>
                <a:srgbClr val="000000"/>
              </a:solidFill>
            </a:endParaRPr>
          </a:p>
        </p:txBody>
      </p:sp>
      <p:sp>
        <p:nvSpPr>
          <p:cNvPr id="448547" name="Rectangle 35"/>
          <p:cNvSpPr>
            <a:spLocks noChangeArrowheads="1"/>
          </p:cNvSpPr>
          <p:nvPr/>
        </p:nvSpPr>
        <p:spPr bwMode="auto">
          <a:xfrm>
            <a:off x="3127375" y="4106863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5B03B3"/>
                </a:solidFill>
              </a:rPr>
              <a:t>P</a:t>
            </a:r>
            <a:r>
              <a:rPr lang="en-US" sz="3000" i="1">
                <a:solidFill>
                  <a:srgbClr val="000000"/>
                </a:solidFill>
              </a:rPr>
              <a:t>p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448573" name="AutoShape 61"/>
          <p:cNvSpPr>
            <a:spLocks noChangeArrowheads="1"/>
          </p:cNvSpPr>
          <p:nvPr/>
        </p:nvSpPr>
        <p:spPr bwMode="auto">
          <a:xfrm>
            <a:off x="1474788" y="6218238"/>
            <a:ext cx="2179637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/>
              <a:t>100% </a:t>
            </a:r>
            <a:r>
              <a:rPr lang="en-US">
                <a:solidFill>
                  <a:srgbClr val="5B03B3"/>
                </a:solidFill>
              </a:rPr>
              <a:t>purple</a:t>
            </a:r>
            <a:endParaRPr lang="en-US"/>
          </a:p>
        </p:txBody>
      </p:sp>
      <p:pic>
        <p:nvPicPr>
          <p:cNvPr id="448587" name="Picture 75" descr="13_11b"/>
          <p:cNvPicPr>
            <a:picLocks noChangeAspect="1" noChangeArrowheads="1"/>
          </p:cNvPicPr>
          <p:nvPr/>
        </p:nvPicPr>
        <p:blipFill>
          <a:blip r:embed="rId7"/>
          <a:srcRect l="9000" t="66000" r="75375" b="7500"/>
          <a:stretch>
            <a:fillRect/>
          </a:stretch>
        </p:blipFill>
        <p:spPr bwMode="auto">
          <a:xfrm>
            <a:off x="5553075" y="3687763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8588" name="Picture 76" descr="13_11b"/>
          <p:cNvPicPr>
            <a:picLocks noChangeAspect="1" noChangeArrowheads="1"/>
          </p:cNvPicPr>
          <p:nvPr/>
        </p:nvPicPr>
        <p:blipFill>
          <a:blip r:embed="rId7"/>
          <a:srcRect l="9000" t="66000" r="75375" b="7500"/>
          <a:stretch>
            <a:fillRect/>
          </a:stretch>
        </p:blipFill>
        <p:spPr bwMode="auto">
          <a:xfrm>
            <a:off x="6981825" y="3687763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8590" name="Picture 78" descr="13_11b"/>
          <p:cNvPicPr>
            <a:picLocks noChangeAspect="1" noChangeArrowheads="1"/>
          </p:cNvPicPr>
          <p:nvPr/>
        </p:nvPicPr>
        <p:blipFill>
          <a:blip r:embed="rId7"/>
          <a:srcRect l="78751" t="66000" r="4500" b="7500"/>
          <a:stretch>
            <a:fillRect/>
          </a:stretch>
        </p:blipFill>
        <p:spPr bwMode="auto">
          <a:xfrm>
            <a:off x="6981825" y="4886325"/>
            <a:ext cx="75882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8563" name="Rectangle 51"/>
          <p:cNvSpPr>
            <a:spLocks noChangeArrowheads="1"/>
          </p:cNvSpPr>
          <p:nvPr/>
        </p:nvSpPr>
        <p:spPr bwMode="auto">
          <a:xfrm>
            <a:off x="6138863" y="4106863"/>
            <a:ext cx="671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5B03B3"/>
                </a:solidFill>
              </a:rPr>
              <a:t>P</a:t>
            </a:r>
            <a:r>
              <a:rPr lang="en-US" sz="3000" i="1">
                <a:solidFill>
                  <a:srgbClr val="000000"/>
                </a:solidFill>
              </a:rPr>
              <a:t>p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448565" name="Rectangle 53"/>
          <p:cNvSpPr>
            <a:spLocks noChangeArrowheads="1"/>
          </p:cNvSpPr>
          <p:nvPr/>
        </p:nvSpPr>
        <p:spPr bwMode="auto">
          <a:xfrm>
            <a:off x="7597775" y="5334000"/>
            <a:ext cx="649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i="1">
                <a:solidFill>
                  <a:srgbClr val="000000"/>
                </a:solidFill>
              </a:rPr>
              <a:t>pp</a:t>
            </a:r>
            <a:endParaRPr lang="en-US" sz="3000">
              <a:solidFill>
                <a:srgbClr val="000000"/>
              </a:solidFill>
            </a:endParaRPr>
          </a:p>
        </p:txBody>
      </p:sp>
      <p:sp>
        <p:nvSpPr>
          <p:cNvPr id="448566" name="Rectangle 54"/>
          <p:cNvSpPr>
            <a:spLocks noChangeArrowheads="1"/>
          </p:cNvSpPr>
          <p:nvPr/>
        </p:nvSpPr>
        <p:spPr bwMode="auto">
          <a:xfrm>
            <a:off x="7586663" y="4106863"/>
            <a:ext cx="671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5B03B3"/>
                </a:solidFill>
              </a:rPr>
              <a:t>P</a:t>
            </a:r>
            <a:r>
              <a:rPr lang="en-US" sz="3000" i="1">
                <a:solidFill>
                  <a:srgbClr val="000000"/>
                </a:solidFill>
              </a:rPr>
              <a:t>p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448574" name="AutoShape 62"/>
          <p:cNvSpPr>
            <a:spLocks noChangeArrowheads="1"/>
          </p:cNvSpPr>
          <p:nvPr/>
        </p:nvSpPr>
        <p:spPr bwMode="auto">
          <a:xfrm>
            <a:off x="5024438" y="6283325"/>
            <a:ext cx="3951287" cy="46513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2200"/>
              <a:t>50% </a:t>
            </a:r>
            <a:r>
              <a:rPr lang="en-US" sz="2200">
                <a:solidFill>
                  <a:srgbClr val="5B03B3"/>
                </a:solidFill>
              </a:rPr>
              <a:t>purple</a:t>
            </a:r>
            <a:r>
              <a:rPr lang="en-US" sz="2200">
                <a:solidFill>
                  <a:srgbClr val="0F116A"/>
                </a:solidFill>
              </a:rPr>
              <a:t>:</a:t>
            </a:r>
            <a:r>
              <a:rPr lang="en-US" sz="2200"/>
              <a:t>50% </a:t>
            </a:r>
            <a:r>
              <a:rPr lang="en-US" sz="2200">
                <a:solidFill>
                  <a:srgbClr val="000000"/>
                </a:solidFill>
              </a:rPr>
              <a:t>white</a:t>
            </a:r>
            <a:r>
              <a:rPr lang="en-US" sz="2200"/>
              <a:t> </a:t>
            </a:r>
            <a:r>
              <a:rPr lang="en-US" sz="1800">
                <a:solidFill>
                  <a:srgbClr val="0F116A"/>
                </a:solidFill>
              </a:rPr>
              <a:t>or</a:t>
            </a:r>
            <a:r>
              <a:rPr lang="en-US" sz="2200"/>
              <a:t> 1:1</a:t>
            </a:r>
            <a:endParaRPr lang="en-US" sz="2200">
              <a:solidFill>
                <a:srgbClr val="000000"/>
              </a:solidFill>
            </a:endParaRPr>
          </a:p>
        </p:txBody>
      </p:sp>
      <p:pic>
        <p:nvPicPr>
          <p:cNvPr id="448591" name="Picture 79" descr="13_11b"/>
          <p:cNvPicPr>
            <a:picLocks noChangeAspect="1" noChangeArrowheads="1"/>
          </p:cNvPicPr>
          <p:nvPr/>
        </p:nvPicPr>
        <p:blipFill>
          <a:blip r:embed="rId7"/>
          <a:srcRect l="78751" t="66000" r="4500" b="7500"/>
          <a:stretch>
            <a:fillRect/>
          </a:stretch>
        </p:blipFill>
        <p:spPr bwMode="auto">
          <a:xfrm>
            <a:off x="5553075" y="4886325"/>
            <a:ext cx="75882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8564" name="Rectangle 52"/>
          <p:cNvSpPr>
            <a:spLocks noChangeArrowheads="1"/>
          </p:cNvSpPr>
          <p:nvPr/>
        </p:nvSpPr>
        <p:spPr bwMode="auto">
          <a:xfrm>
            <a:off x="6149975" y="5334000"/>
            <a:ext cx="649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i="1">
                <a:solidFill>
                  <a:srgbClr val="000000"/>
                </a:solidFill>
              </a:rPr>
              <a:t>pp</a:t>
            </a:r>
            <a:endParaRPr lang="en-US" sz="3000">
              <a:solidFill>
                <a:srgbClr val="000000"/>
              </a:solidFill>
            </a:endParaRPr>
          </a:p>
        </p:txBody>
      </p:sp>
      <p:sp>
        <p:nvSpPr>
          <p:cNvPr id="448592" name="AutoShape 80"/>
          <p:cNvSpPr>
            <a:spLocks noChangeArrowheads="1"/>
          </p:cNvSpPr>
          <p:nvPr/>
        </p:nvSpPr>
        <p:spPr bwMode="auto">
          <a:xfrm>
            <a:off x="134938" y="1468438"/>
            <a:ext cx="1227137" cy="796925"/>
          </a:xfrm>
          <a:prstGeom prst="wedgeEllipseCallout">
            <a:avLst>
              <a:gd name="adj1" fmla="val 57245"/>
              <a:gd name="adj2" fmla="val 6752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Am I 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this? </a:t>
            </a:r>
          </a:p>
        </p:txBody>
      </p:sp>
      <p:sp>
        <p:nvSpPr>
          <p:cNvPr id="448593" name="AutoShape 81"/>
          <p:cNvSpPr>
            <a:spLocks noChangeArrowheads="1"/>
          </p:cNvSpPr>
          <p:nvPr/>
        </p:nvSpPr>
        <p:spPr bwMode="auto">
          <a:xfrm>
            <a:off x="4521200" y="1468438"/>
            <a:ext cx="1227138" cy="796925"/>
          </a:xfrm>
          <a:prstGeom prst="wedgeEllipseCallout">
            <a:avLst>
              <a:gd name="adj1" fmla="val 59704"/>
              <a:gd name="adj2" fmla="val 6832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Or am I 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this?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8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8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8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8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8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8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8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8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8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8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8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8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8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8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48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8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8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8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8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8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8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8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48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48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48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48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48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48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48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48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8" grpId="0" build="p" autoUpdateAnimBg="0"/>
      <p:bldP spid="448519" grpId="0" build="p" autoUpdateAnimBg="0" advAuto="1000"/>
      <p:bldP spid="448540" grpId="0" autoUpdateAnimBg="0"/>
      <p:bldP spid="448541" grpId="0" autoUpdateAnimBg="0"/>
      <p:bldP spid="448542" grpId="0" autoUpdateAnimBg="0"/>
      <p:bldP spid="448543" grpId="0" autoUpdateAnimBg="0"/>
      <p:bldP spid="448559" grpId="0" autoUpdateAnimBg="0"/>
      <p:bldP spid="448560" grpId="0" autoUpdateAnimBg="0"/>
      <p:bldP spid="448561" grpId="0" autoUpdateAnimBg="0"/>
      <p:bldP spid="448562" grpId="0" autoUpdateAnimBg="0"/>
      <p:bldP spid="448571" grpId="0" autoUpdateAnimBg="0"/>
      <p:bldP spid="448572" grpId="0" autoUpdateAnimBg="0"/>
      <p:bldP spid="448544" grpId="0" autoUpdateAnimBg="0"/>
      <p:bldP spid="448545" grpId="0" autoUpdateAnimBg="0"/>
      <p:bldP spid="448546" grpId="0" autoUpdateAnimBg="0"/>
      <p:bldP spid="448547" grpId="0" autoUpdateAnimBg="0"/>
      <p:bldP spid="448573" grpId="0" animBg="1" autoUpdateAnimBg="0"/>
      <p:bldP spid="448563" grpId="0" autoUpdateAnimBg="0"/>
      <p:bldP spid="448565" grpId="0" autoUpdateAnimBg="0"/>
      <p:bldP spid="448566" grpId="0" autoUpdateAnimBg="0"/>
      <p:bldP spid="448574" grpId="0" animBg="1" autoUpdateAnimBg="0"/>
      <p:bldP spid="448564" grpId="0" autoUpdateAnimBg="0"/>
      <p:bldP spid="448592" grpId="0" animBg="1" autoUpdateAnimBg="0"/>
      <p:bldP spid="44859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Mendel’s 1</a:t>
            </a:r>
            <a:r>
              <a:rPr lang="en-US" baseline="30000"/>
              <a:t>st </a:t>
            </a:r>
            <a:r>
              <a:rPr lang="en-US"/>
              <a:t>law of heredity</a:t>
            </a:r>
          </a:p>
        </p:txBody>
      </p:sp>
      <p:sp>
        <p:nvSpPr>
          <p:cNvPr id="404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17500" y="1028700"/>
            <a:ext cx="7499350" cy="2768600"/>
          </a:xfrm>
        </p:spPr>
        <p:txBody>
          <a:bodyPr/>
          <a:lstStyle/>
          <a:p>
            <a:r>
              <a:rPr lang="en-US" dirty="0"/>
              <a:t>Law of </a:t>
            </a:r>
            <a:r>
              <a:rPr lang="en-US" u="sng" dirty="0">
                <a:solidFill>
                  <a:srgbClr val="CC0000"/>
                </a:solidFill>
              </a:rPr>
              <a:t>segregation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during meiosis, </a:t>
            </a:r>
            <a:r>
              <a:rPr lang="en-US" u="sng" dirty="0">
                <a:solidFill>
                  <a:srgbClr val="CC0000"/>
                </a:solidFill>
              </a:rPr>
              <a:t>alleles segregate</a:t>
            </a:r>
          </a:p>
          <a:p>
            <a:pPr marL="1085850" lvl="2"/>
            <a:r>
              <a:rPr lang="en-US" dirty="0"/>
              <a:t>homologous chromosomes separate</a:t>
            </a:r>
          </a:p>
          <a:p>
            <a:pPr lvl="1"/>
            <a:r>
              <a:rPr lang="en-US" dirty="0"/>
              <a:t>each allele for a trait is packaged into a separate gamete</a:t>
            </a:r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6781800" y="623888"/>
            <a:ext cx="2049463" cy="1752600"/>
            <a:chOff x="869" y="2784"/>
            <a:chExt cx="1291" cy="1104"/>
          </a:xfrm>
        </p:grpSpPr>
        <p:grpSp>
          <p:nvGrpSpPr>
            <p:cNvPr id="3" name="Group 160"/>
            <p:cNvGrpSpPr>
              <a:grpSpLocks/>
            </p:cNvGrpSpPr>
            <p:nvPr/>
          </p:nvGrpSpPr>
          <p:grpSpPr bwMode="auto">
            <a:xfrm>
              <a:off x="869" y="3097"/>
              <a:ext cx="528" cy="528"/>
              <a:chOff x="1008" y="3024"/>
              <a:chExt cx="528" cy="528"/>
            </a:xfrm>
          </p:grpSpPr>
          <p:sp>
            <p:nvSpPr>
              <p:cNvPr id="404641" name="Oval 161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642" name="Rectangle 162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43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</a:rPr>
                  <a:t>PP</a:t>
                </a:r>
                <a:endParaRPr lang="en-US" sz="30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" name="Group 163"/>
            <p:cNvGrpSpPr>
              <a:grpSpLocks/>
            </p:cNvGrpSpPr>
            <p:nvPr/>
          </p:nvGrpSpPr>
          <p:grpSpPr bwMode="auto">
            <a:xfrm>
              <a:off x="1776" y="2784"/>
              <a:ext cx="384" cy="384"/>
              <a:chOff x="1776" y="2784"/>
              <a:chExt cx="384" cy="384"/>
            </a:xfrm>
          </p:grpSpPr>
          <p:sp>
            <p:nvSpPr>
              <p:cNvPr id="404644" name="Oval 164"/>
              <p:cNvSpPr>
                <a:spLocks noChangeArrowheads="1"/>
              </p:cNvSpPr>
              <p:nvPr/>
            </p:nvSpPr>
            <p:spPr bwMode="auto">
              <a:xfrm>
                <a:off x="1776" y="2784"/>
                <a:ext cx="384" cy="38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645" name="Rectangle 165"/>
              <p:cNvSpPr>
                <a:spLocks noChangeArrowheads="1"/>
              </p:cNvSpPr>
              <p:nvPr/>
            </p:nvSpPr>
            <p:spPr bwMode="auto">
              <a:xfrm>
                <a:off x="1830" y="2803"/>
                <a:ext cx="27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</a:rPr>
                  <a:t>P</a:t>
                </a:r>
                <a:endParaRPr lang="en-US" sz="30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" name="Group 166"/>
            <p:cNvGrpSpPr>
              <a:grpSpLocks/>
            </p:cNvGrpSpPr>
            <p:nvPr/>
          </p:nvGrpSpPr>
          <p:grpSpPr bwMode="auto">
            <a:xfrm>
              <a:off x="1776" y="3504"/>
              <a:ext cx="384" cy="384"/>
              <a:chOff x="1776" y="2784"/>
              <a:chExt cx="384" cy="384"/>
            </a:xfrm>
          </p:grpSpPr>
          <p:sp>
            <p:nvSpPr>
              <p:cNvPr id="404647" name="Oval 167"/>
              <p:cNvSpPr>
                <a:spLocks noChangeArrowheads="1"/>
              </p:cNvSpPr>
              <p:nvPr/>
            </p:nvSpPr>
            <p:spPr bwMode="auto">
              <a:xfrm>
                <a:off x="1776" y="2784"/>
                <a:ext cx="384" cy="38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648" name="Rectangle 168"/>
              <p:cNvSpPr>
                <a:spLocks noChangeArrowheads="1"/>
              </p:cNvSpPr>
              <p:nvPr/>
            </p:nvSpPr>
            <p:spPr bwMode="auto">
              <a:xfrm>
                <a:off x="1830" y="2803"/>
                <a:ext cx="27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</a:rPr>
                  <a:t>P</a:t>
                </a:r>
                <a:endParaRPr lang="en-US" sz="3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04649" name="AutoShape 169"/>
            <p:cNvSpPr>
              <a:spLocks noChangeArrowheads="1"/>
            </p:cNvSpPr>
            <p:nvPr/>
          </p:nvSpPr>
          <p:spPr bwMode="auto">
            <a:xfrm rot="1800000">
              <a:off x="1392" y="3456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650" name="AutoShape 170"/>
            <p:cNvSpPr>
              <a:spLocks noChangeArrowheads="1"/>
            </p:cNvSpPr>
            <p:nvPr/>
          </p:nvSpPr>
          <p:spPr bwMode="auto">
            <a:xfrm rot="19800000" flipV="1">
              <a:off x="1392" y="3120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71"/>
          <p:cNvGrpSpPr>
            <a:grpSpLocks/>
          </p:cNvGrpSpPr>
          <p:nvPr/>
        </p:nvGrpSpPr>
        <p:grpSpPr bwMode="auto">
          <a:xfrm>
            <a:off x="6781800" y="2816225"/>
            <a:ext cx="2049463" cy="1752600"/>
            <a:chOff x="2448" y="2784"/>
            <a:chExt cx="1291" cy="1104"/>
          </a:xfrm>
        </p:grpSpPr>
        <p:grpSp>
          <p:nvGrpSpPr>
            <p:cNvPr id="7" name="Group 172"/>
            <p:cNvGrpSpPr>
              <a:grpSpLocks/>
            </p:cNvGrpSpPr>
            <p:nvPr/>
          </p:nvGrpSpPr>
          <p:grpSpPr bwMode="auto">
            <a:xfrm>
              <a:off x="2448" y="3097"/>
              <a:ext cx="528" cy="528"/>
              <a:chOff x="2448" y="3097"/>
              <a:chExt cx="528" cy="528"/>
            </a:xfrm>
          </p:grpSpPr>
          <p:sp>
            <p:nvSpPr>
              <p:cNvPr id="404653" name="Oval 173"/>
              <p:cNvSpPr>
                <a:spLocks noChangeArrowheads="1"/>
              </p:cNvSpPr>
              <p:nvPr/>
            </p:nvSpPr>
            <p:spPr bwMode="auto">
              <a:xfrm>
                <a:off x="2448" y="3097"/>
                <a:ext cx="528" cy="528"/>
              </a:xfrm>
              <a:prstGeom prst="ellipse">
                <a:avLst/>
              </a:prstGeom>
              <a:solidFill>
                <a:srgbClr val="BA64CC"/>
              </a:solidFill>
              <a:ln w="9525">
                <a:solidFill>
                  <a:srgbClr val="BA64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654" name="Rectangle 174"/>
              <p:cNvSpPr>
                <a:spLocks noChangeArrowheads="1"/>
              </p:cNvSpPr>
              <p:nvPr/>
            </p:nvSpPr>
            <p:spPr bwMode="auto">
              <a:xfrm>
                <a:off x="2508" y="3188"/>
                <a:ext cx="409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i="1">
                    <a:solidFill>
                      <a:srgbClr val="000000"/>
                    </a:solidFill>
                  </a:rPr>
                  <a:t>pp</a:t>
                </a:r>
                <a:endParaRPr lang="en-US" sz="30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" name="Group 175"/>
            <p:cNvGrpSpPr>
              <a:grpSpLocks/>
            </p:cNvGrpSpPr>
            <p:nvPr/>
          </p:nvGrpSpPr>
          <p:grpSpPr bwMode="auto">
            <a:xfrm>
              <a:off x="3355" y="2784"/>
              <a:ext cx="384" cy="384"/>
              <a:chOff x="3355" y="2784"/>
              <a:chExt cx="384" cy="384"/>
            </a:xfrm>
          </p:grpSpPr>
          <p:sp>
            <p:nvSpPr>
              <p:cNvPr id="404656" name="Oval 176"/>
              <p:cNvSpPr>
                <a:spLocks noChangeArrowheads="1"/>
              </p:cNvSpPr>
              <p:nvPr/>
            </p:nvSpPr>
            <p:spPr bwMode="auto">
              <a:xfrm>
                <a:off x="3355" y="2784"/>
                <a:ext cx="384" cy="384"/>
              </a:xfrm>
              <a:prstGeom prst="ellipse">
                <a:avLst/>
              </a:prstGeom>
              <a:solidFill>
                <a:srgbClr val="BA64CC"/>
              </a:solidFill>
              <a:ln w="9525">
                <a:solidFill>
                  <a:srgbClr val="BA64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657" name="Rectangle 177"/>
              <p:cNvSpPr>
                <a:spLocks noChangeArrowheads="1"/>
              </p:cNvSpPr>
              <p:nvPr/>
            </p:nvSpPr>
            <p:spPr bwMode="auto">
              <a:xfrm>
                <a:off x="3415" y="2803"/>
                <a:ext cx="26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i="1">
                    <a:solidFill>
                      <a:srgbClr val="000000"/>
                    </a:solidFill>
                  </a:rPr>
                  <a:t>p</a:t>
                </a:r>
                <a:endParaRPr lang="en-US" sz="30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9" name="Group 178"/>
            <p:cNvGrpSpPr>
              <a:grpSpLocks/>
            </p:cNvGrpSpPr>
            <p:nvPr/>
          </p:nvGrpSpPr>
          <p:grpSpPr bwMode="auto">
            <a:xfrm>
              <a:off x="3355" y="3504"/>
              <a:ext cx="384" cy="384"/>
              <a:chOff x="3355" y="3504"/>
              <a:chExt cx="384" cy="384"/>
            </a:xfrm>
          </p:grpSpPr>
          <p:sp>
            <p:nvSpPr>
              <p:cNvPr id="404659" name="Oval 179"/>
              <p:cNvSpPr>
                <a:spLocks noChangeArrowheads="1"/>
              </p:cNvSpPr>
              <p:nvPr/>
            </p:nvSpPr>
            <p:spPr bwMode="auto">
              <a:xfrm>
                <a:off x="3355" y="3504"/>
                <a:ext cx="384" cy="384"/>
              </a:xfrm>
              <a:prstGeom prst="ellipse">
                <a:avLst/>
              </a:prstGeom>
              <a:solidFill>
                <a:srgbClr val="BA64CC"/>
              </a:solidFill>
              <a:ln w="9525">
                <a:solidFill>
                  <a:srgbClr val="BA64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660" name="Rectangle 180"/>
              <p:cNvSpPr>
                <a:spLocks noChangeArrowheads="1"/>
              </p:cNvSpPr>
              <p:nvPr/>
            </p:nvSpPr>
            <p:spPr bwMode="auto">
              <a:xfrm>
                <a:off x="3415" y="3523"/>
                <a:ext cx="26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i="1">
                    <a:solidFill>
                      <a:srgbClr val="000000"/>
                    </a:solidFill>
                  </a:rPr>
                  <a:t>p</a:t>
                </a:r>
                <a:endParaRPr lang="en-US" sz="3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04661" name="AutoShape 181"/>
            <p:cNvSpPr>
              <a:spLocks noChangeArrowheads="1"/>
            </p:cNvSpPr>
            <p:nvPr/>
          </p:nvSpPr>
          <p:spPr bwMode="auto">
            <a:xfrm rot="1800000">
              <a:off x="2971" y="3456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662" name="AutoShape 182"/>
            <p:cNvSpPr>
              <a:spLocks noChangeArrowheads="1"/>
            </p:cNvSpPr>
            <p:nvPr/>
          </p:nvSpPr>
          <p:spPr bwMode="auto">
            <a:xfrm rot="19800000" flipV="1">
              <a:off x="2971" y="3120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272"/>
          <p:cNvGrpSpPr>
            <a:grpSpLocks/>
          </p:cNvGrpSpPr>
          <p:nvPr/>
        </p:nvGrpSpPr>
        <p:grpSpPr bwMode="auto">
          <a:xfrm>
            <a:off x="6781800" y="5010150"/>
            <a:ext cx="2049463" cy="1752600"/>
            <a:chOff x="4272" y="3156"/>
            <a:chExt cx="1291" cy="1104"/>
          </a:xfrm>
        </p:grpSpPr>
        <p:grpSp>
          <p:nvGrpSpPr>
            <p:cNvPr id="11" name="Group 184"/>
            <p:cNvGrpSpPr>
              <a:grpSpLocks/>
            </p:cNvGrpSpPr>
            <p:nvPr/>
          </p:nvGrpSpPr>
          <p:grpSpPr bwMode="auto">
            <a:xfrm>
              <a:off x="4272" y="3469"/>
              <a:ext cx="528" cy="528"/>
              <a:chOff x="1008" y="3024"/>
              <a:chExt cx="528" cy="528"/>
            </a:xfrm>
          </p:grpSpPr>
          <p:sp>
            <p:nvSpPr>
              <p:cNvPr id="404665" name="Oval 185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666" name="Rectangle 186"/>
              <p:cNvSpPr>
                <a:spLocks noChangeArrowheads="1"/>
              </p:cNvSpPr>
              <p:nvPr/>
            </p:nvSpPr>
            <p:spPr bwMode="auto">
              <a:xfrm>
                <a:off x="1062" y="3120"/>
                <a:ext cx="42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</a:rPr>
                  <a:t>P</a:t>
                </a:r>
                <a:r>
                  <a:rPr lang="en-US" sz="3000" i="1">
                    <a:solidFill>
                      <a:srgbClr val="000000"/>
                    </a:solidFill>
                  </a:rPr>
                  <a:t>p</a:t>
                </a:r>
                <a:endParaRPr lang="en-US" sz="30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2" name="Group 187"/>
            <p:cNvGrpSpPr>
              <a:grpSpLocks/>
            </p:cNvGrpSpPr>
            <p:nvPr/>
          </p:nvGrpSpPr>
          <p:grpSpPr bwMode="auto">
            <a:xfrm>
              <a:off x="5179" y="3156"/>
              <a:ext cx="384" cy="384"/>
              <a:chOff x="1776" y="2784"/>
              <a:chExt cx="384" cy="384"/>
            </a:xfrm>
          </p:grpSpPr>
          <p:sp>
            <p:nvSpPr>
              <p:cNvPr id="404668" name="Oval 188"/>
              <p:cNvSpPr>
                <a:spLocks noChangeArrowheads="1"/>
              </p:cNvSpPr>
              <p:nvPr/>
            </p:nvSpPr>
            <p:spPr bwMode="auto">
              <a:xfrm>
                <a:off x="1776" y="2784"/>
                <a:ext cx="384" cy="38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669" name="Rectangle 189"/>
              <p:cNvSpPr>
                <a:spLocks noChangeArrowheads="1"/>
              </p:cNvSpPr>
              <p:nvPr/>
            </p:nvSpPr>
            <p:spPr bwMode="auto">
              <a:xfrm>
                <a:off x="1830" y="2803"/>
                <a:ext cx="27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</a:rPr>
                  <a:t>P</a:t>
                </a:r>
                <a:endParaRPr lang="en-US" sz="30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5179" y="3876"/>
              <a:ext cx="384" cy="384"/>
              <a:chOff x="5179" y="3876"/>
              <a:chExt cx="384" cy="384"/>
            </a:xfrm>
          </p:grpSpPr>
          <p:sp>
            <p:nvSpPr>
              <p:cNvPr id="404671" name="Oval 191"/>
              <p:cNvSpPr>
                <a:spLocks noChangeArrowheads="1"/>
              </p:cNvSpPr>
              <p:nvPr/>
            </p:nvSpPr>
            <p:spPr bwMode="auto">
              <a:xfrm>
                <a:off x="5179" y="3876"/>
                <a:ext cx="384" cy="384"/>
              </a:xfrm>
              <a:prstGeom prst="ellipse">
                <a:avLst/>
              </a:prstGeom>
              <a:solidFill>
                <a:srgbClr val="BA64CC"/>
              </a:solidFill>
              <a:ln w="9525">
                <a:solidFill>
                  <a:srgbClr val="BA64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672" name="Rectangle 192"/>
              <p:cNvSpPr>
                <a:spLocks noChangeArrowheads="1"/>
              </p:cNvSpPr>
              <p:nvPr/>
            </p:nvSpPr>
            <p:spPr bwMode="auto">
              <a:xfrm>
                <a:off x="5239" y="3895"/>
                <a:ext cx="26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i="1">
                    <a:solidFill>
                      <a:srgbClr val="000000"/>
                    </a:solidFill>
                  </a:rPr>
                  <a:t>p</a:t>
                </a:r>
                <a:endParaRPr lang="en-US" sz="3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04673" name="AutoShape 193"/>
            <p:cNvSpPr>
              <a:spLocks noChangeArrowheads="1"/>
            </p:cNvSpPr>
            <p:nvPr/>
          </p:nvSpPr>
          <p:spPr bwMode="auto">
            <a:xfrm rot="1800000">
              <a:off x="4795" y="3828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674" name="AutoShape 194"/>
            <p:cNvSpPr>
              <a:spLocks noChangeArrowheads="1"/>
            </p:cNvSpPr>
            <p:nvPr/>
          </p:nvSpPr>
          <p:spPr bwMode="auto">
            <a:xfrm rot="19800000" flipV="1">
              <a:off x="4795" y="3492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95"/>
          <p:cNvGrpSpPr>
            <a:grpSpLocks/>
          </p:cNvGrpSpPr>
          <p:nvPr/>
        </p:nvGrpSpPr>
        <p:grpSpPr bwMode="auto">
          <a:xfrm>
            <a:off x="55563" y="4318000"/>
            <a:ext cx="2590800" cy="1828800"/>
            <a:chOff x="0" y="3216"/>
            <a:chExt cx="1632" cy="1152"/>
          </a:xfrm>
        </p:grpSpPr>
        <p:sp>
          <p:nvSpPr>
            <p:cNvPr id="404676" name="Oval 196"/>
            <p:cNvSpPr>
              <a:spLocks noChangeArrowheads="1"/>
            </p:cNvSpPr>
            <p:nvPr/>
          </p:nvSpPr>
          <p:spPr bwMode="auto">
            <a:xfrm>
              <a:off x="0" y="3216"/>
              <a:ext cx="1632" cy="115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97"/>
            <p:cNvGrpSpPr>
              <a:grpSpLocks/>
            </p:cNvGrpSpPr>
            <p:nvPr/>
          </p:nvGrpSpPr>
          <p:grpSpPr bwMode="auto">
            <a:xfrm>
              <a:off x="336" y="3408"/>
              <a:ext cx="415" cy="816"/>
              <a:chOff x="336" y="3408"/>
              <a:chExt cx="415" cy="816"/>
            </a:xfrm>
          </p:grpSpPr>
          <p:grpSp>
            <p:nvGrpSpPr>
              <p:cNvPr id="16" name="Group 198"/>
              <p:cNvGrpSpPr>
                <a:grpSpLocks/>
              </p:cNvGrpSpPr>
              <p:nvPr/>
            </p:nvGrpSpPr>
            <p:grpSpPr bwMode="auto">
              <a:xfrm>
                <a:off x="576" y="3408"/>
                <a:ext cx="175" cy="816"/>
                <a:chOff x="1433" y="3408"/>
                <a:chExt cx="175" cy="816"/>
              </a:xfrm>
            </p:grpSpPr>
            <p:sp>
              <p:nvSpPr>
                <p:cNvPr id="404679" name="Freeform 199"/>
                <p:cNvSpPr>
                  <a:spLocks/>
                </p:cNvSpPr>
                <p:nvPr/>
              </p:nvSpPr>
              <p:spPr bwMode="auto">
                <a:xfrm flipH="1">
                  <a:off x="1433" y="3408"/>
                  <a:ext cx="175" cy="8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528"/>
                    </a:cxn>
                    <a:cxn ang="0">
                      <a:pos x="0" y="1344"/>
                    </a:cxn>
                  </a:cxnLst>
                  <a:rect l="0" t="0" r="r" b="b"/>
                  <a:pathLst>
                    <a:path w="288" h="1344">
                      <a:moveTo>
                        <a:pt x="0" y="0"/>
                      </a:moveTo>
                      <a:cubicBezTo>
                        <a:pt x="144" y="152"/>
                        <a:pt x="288" y="304"/>
                        <a:pt x="288" y="528"/>
                      </a:cubicBezTo>
                      <a:cubicBezTo>
                        <a:pt x="288" y="752"/>
                        <a:pt x="48" y="1208"/>
                        <a:pt x="0" y="1344"/>
                      </a:cubicBezTo>
                    </a:path>
                  </a:pathLst>
                </a:custGeom>
                <a:noFill/>
                <a:ln w="152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80" name="Line 200"/>
                <p:cNvSpPr>
                  <a:spLocks noChangeShapeType="1"/>
                </p:cNvSpPr>
                <p:nvPr/>
              </p:nvSpPr>
              <p:spPr bwMode="auto">
                <a:xfrm>
                  <a:off x="1505" y="3466"/>
                  <a:ext cx="53" cy="59"/>
                </a:xfrm>
                <a:prstGeom prst="line">
                  <a:avLst/>
                </a:prstGeom>
                <a:noFill/>
                <a:ln w="76200">
                  <a:solidFill>
                    <a:srgbClr val="FFEA18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81" name="Line 201"/>
                <p:cNvSpPr>
                  <a:spLocks noChangeShapeType="1"/>
                </p:cNvSpPr>
                <p:nvPr/>
              </p:nvSpPr>
              <p:spPr bwMode="auto">
                <a:xfrm rot="-4500000">
                  <a:off x="1552" y="4105"/>
                  <a:ext cx="53" cy="58"/>
                </a:xfrm>
                <a:prstGeom prst="line">
                  <a:avLst/>
                </a:prstGeom>
                <a:noFill/>
                <a:ln w="76200">
                  <a:solidFill>
                    <a:srgbClr val="85DAB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02"/>
              <p:cNvGrpSpPr>
                <a:grpSpLocks/>
              </p:cNvGrpSpPr>
              <p:nvPr/>
            </p:nvGrpSpPr>
            <p:grpSpPr bwMode="auto">
              <a:xfrm flipH="1">
                <a:off x="336" y="3408"/>
                <a:ext cx="175" cy="816"/>
                <a:chOff x="1433" y="3408"/>
                <a:chExt cx="175" cy="816"/>
              </a:xfrm>
            </p:grpSpPr>
            <p:sp>
              <p:nvSpPr>
                <p:cNvPr id="404683" name="Freeform 203"/>
                <p:cNvSpPr>
                  <a:spLocks/>
                </p:cNvSpPr>
                <p:nvPr/>
              </p:nvSpPr>
              <p:spPr bwMode="auto">
                <a:xfrm flipH="1">
                  <a:off x="1433" y="3408"/>
                  <a:ext cx="175" cy="8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528"/>
                    </a:cxn>
                    <a:cxn ang="0">
                      <a:pos x="0" y="1344"/>
                    </a:cxn>
                  </a:cxnLst>
                  <a:rect l="0" t="0" r="r" b="b"/>
                  <a:pathLst>
                    <a:path w="288" h="1344">
                      <a:moveTo>
                        <a:pt x="0" y="0"/>
                      </a:moveTo>
                      <a:cubicBezTo>
                        <a:pt x="144" y="152"/>
                        <a:pt x="288" y="304"/>
                        <a:pt x="288" y="528"/>
                      </a:cubicBezTo>
                      <a:cubicBezTo>
                        <a:pt x="288" y="752"/>
                        <a:pt x="48" y="1208"/>
                        <a:pt x="0" y="1344"/>
                      </a:cubicBezTo>
                    </a:path>
                  </a:pathLst>
                </a:custGeom>
                <a:noFill/>
                <a:ln w="152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84" name="Line 204"/>
                <p:cNvSpPr>
                  <a:spLocks noChangeShapeType="1"/>
                </p:cNvSpPr>
                <p:nvPr/>
              </p:nvSpPr>
              <p:spPr bwMode="auto">
                <a:xfrm>
                  <a:off x="1505" y="3466"/>
                  <a:ext cx="53" cy="59"/>
                </a:xfrm>
                <a:prstGeom prst="line">
                  <a:avLst/>
                </a:prstGeom>
                <a:noFill/>
                <a:ln w="76200">
                  <a:solidFill>
                    <a:srgbClr val="FFEA18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85" name="Line 205"/>
                <p:cNvSpPr>
                  <a:spLocks noChangeShapeType="1"/>
                </p:cNvSpPr>
                <p:nvPr/>
              </p:nvSpPr>
              <p:spPr bwMode="auto">
                <a:xfrm rot="-4500000">
                  <a:off x="1552" y="4105"/>
                  <a:ext cx="53" cy="58"/>
                </a:xfrm>
                <a:prstGeom prst="line">
                  <a:avLst/>
                </a:prstGeom>
                <a:noFill/>
                <a:ln w="76200">
                  <a:solidFill>
                    <a:srgbClr val="85DAB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206"/>
            <p:cNvGrpSpPr>
              <a:grpSpLocks/>
            </p:cNvGrpSpPr>
            <p:nvPr/>
          </p:nvGrpSpPr>
          <p:grpSpPr bwMode="auto">
            <a:xfrm>
              <a:off x="864" y="3408"/>
              <a:ext cx="415" cy="816"/>
              <a:chOff x="864" y="3408"/>
              <a:chExt cx="415" cy="816"/>
            </a:xfrm>
          </p:grpSpPr>
          <p:grpSp>
            <p:nvGrpSpPr>
              <p:cNvPr id="19" name="Group 207"/>
              <p:cNvGrpSpPr>
                <a:grpSpLocks/>
              </p:cNvGrpSpPr>
              <p:nvPr/>
            </p:nvGrpSpPr>
            <p:grpSpPr bwMode="auto">
              <a:xfrm>
                <a:off x="1104" y="3408"/>
                <a:ext cx="175" cy="816"/>
                <a:chOff x="2256" y="3408"/>
                <a:chExt cx="175" cy="816"/>
              </a:xfrm>
            </p:grpSpPr>
            <p:sp>
              <p:nvSpPr>
                <p:cNvPr id="404688" name="Freeform 208"/>
                <p:cNvSpPr>
                  <a:spLocks/>
                </p:cNvSpPr>
                <p:nvPr/>
              </p:nvSpPr>
              <p:spPr bwMode="auto">
                <a:xfrm flipH="1">
                  <a:off x="2256" y="3408"/>
                  <a:ext cx="175" cy="8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528"/>
                    </a:cxn>
                    <a:cxn ang="0">
                      <a:pos x="0" y="1344"/>
                    </a:cxn>
                  </a:cxnLst>
                  <a:rect l="0" t="0" r="r" b="b"/>
                  <a:pathLst>
                    <a:path w="288" h="1344">
                      <a:moveTo>
                        <a:pt x="0" y="0"/>
                      </a:moveTo>
                      <a:cubicBezTo>
                        <a:pt x="144" y="152"/>
                        <a:pt x="288" y="304"/>
                        <a:pt x="288" y="528"/>
                      </a:cubicBezTo>
                      <a:cubicBezTo>
                        <a:pt x="288" y="752"/>
                        <a:pt x="48" y="1208"/>
                        <a:pt x="0" y="1344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89" name="Line 209"/>
                <p:cNvSpPr>
                  <a:spLocks noChangeShapeType="1"/>
                </p:cNvSpPr>
                <p:nvPr/>
              </p:nvSpPr>
              <p:spPr bwMode="auto">
                <a:xfrm>
                  <a:off x="2328" y="3466"/>
                  <a:ext cx="53" cy="59"/>
                </a:xfrm>
                <a:prstGeom prst="line">
                  <a:avLst/>
                </a:prstGeom>
                <a:noFill/>
                <a:ln w="76200">
                  <a:solidFill>
                    <a:srgbClr val="FF9418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90" name="Line 210"/>
                <p:cNvSpPr>
                  <a:spLocks noChangeShapeType="1"/>
                </p:cNvSpPr>
                <p:nvPr/>
              </p:nvSpPr>
              <p:spPr bwMode="auto">
                <a:xfrm rot="-4500000">
                  <a:off x="2375" y="4105"/>
                  <a:ext cx="53" cy="58"/>
                </a:xfrm>
                <a:prstGeom prst="line">
                  <a:avLst/>
                </a:prstGeom>
                <a:noFill/>
                <a:ln w="76200">
                  <a:solidFill>
                    <a:srgbClr val="8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11"/>
              <p:cNvGrpSpPr>
                <a:grpSpLocks/>
              </p:cNvGrpSpPr>
              <p:nvPr/>
            </p:nvGrpSpPr>
            <p:grpSpPr bwMode="auto">
              <a:xfrm flipH="1">
                <a:off x="864" y="3408"/>
                <a:ext cx="175" cy="816"/>
                <a:chOff x="2256" y="3408"/>
                <a:chExt cx="175" cy="816"/>
              </a:xfrm>
            </p:grpSpPr>
            <p:sp>
              <p:nvSpPr>
                <p:cNvPr id="404692" name="Freeform 212"/>
                <p:cNvSpPr>
                  <a:spLocks/>
                </p:cNvSpPr>
                <p:nvPr/>
              </p:nvSpPr>
              <p:spPr bwMode="auto">
                <a:xfrm flipH="1">
                  <a:off x="2256" y="3408"/>
                  <a:ext cx="175" cy="8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528"/>
                    </a:cxn>
                    <a:cxn ang="0">
                      <a:pos x="0" y="1344"/>
                    </a:cxn>
                  </a:cxnLst>
                  <a:rect l="0" t="0" r="r" b="b"/>
                  <a:pathLst>
                    <a:path w="288" h="1344">
                      <a:moveTo>
                        <a:pt x="0" y="0"/>
                      </a:moveTo>
                      <a:cubicBezTo>
                        <a:pt x="144" y="152"/>
                        <a:pt x="288" y="304"/>
                        <a:pt x="288" y="528"/>
                      </a:cubicBezTo>
                      <a:cubicBezTo>
                        <a:pt x="288" y="752"/>
                        <a:pt x="48" y="1208"/>
                        <a:pt x="0" y="1344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93" name="Line 213"/>
                <p:cNvSpPr>
                  <a:spLocks noChangeShapeType="1"/>
                </p:cNvSpPr>
                <p:nvPr/>
              </p:nvSpPr>
              <p:spPr bwMode="auto">
                <a:xfrm>
                  <a:off x="2328" y="3466"/>
                  <a:ext cx="53" cy="59"/>
                </a:xfrm>
                <a:prstGeom prst="line">
                  <a:avLst/>
                </a:prstGeom>
                <a:noFill/>
                <a:ln w="76200">
                  <a:solidFill>
                    <a:srgbClr val="FF9418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94" name="Line 214"/>
                <p:cNvSpPr>
                  <a:spLocks noChangeShapeType="1"/>
                </p:cNvSpPr>
                <p:nvPr/>
              </p:nvSpPr>
              <p:spPr bwMode="auto">
                <a:xfrm rot="-4500000">
                  <a:off x="2375" y="4105"/>
                  <a:ext cx="53" cy="58"/>
                </a:xfrm>
                <a:prstGeom prst="line">
                  <a:avLst/>
                </a:prstGeom>
                <a:noFill/>
                <a:ln w="76200">
                  <a:solidFill>
                    <a:srgbClr val="8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" name="Group 215"/>
          <p:cNvGrpSpPr>
            <a:grpSpLocks/>
          </p:cNvGrpSpPr>
          <p:nvPr/>
        </p:nvGrpSpPr>
        <p:grpSpPr bwMode="auto">
          <a:xfrm>
            <a:off x="2646363" y="4851400"/>
            <a:ext cx="609600" cy="685800"/>
            <a:chOff x="1632" y="3552"/>
            <a:chExt cx="384" cy="432"/>
          </a:xfrm>
        </p:grpSpPr>
        <p:sp>
          <p:nvSpPr>
            <p:cNvPr id="404696" name="AutoShape 216"/>
            <p:cNvSpPr>
              <a:spLocks noChangeArrowheads="1"/>
            </p:cNvSpPr>
            <p:nvPr/>
          </p:nvSpPr>
          <p:spPr bwMode="auto">
            <a:xfrm rot="1800000">
              <a:off x="1632" y="3888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697" name="AutoShape 217"/>
            <p:cNvSpPr>
              <a:spLocks noChangeArrowheads="1"/>
            </p:cNvSpPr>
            <p:nvPr/>
          </p:nvSpPr>
          <p:spPr bwMode="auto">
            <a:xfrm rot="19800000" flipV="1">
              <a:off x="1632" y="3552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8"/>
          <p:cNvGrpSpPr>
            <a:grpSpLocks/>
          </p:cNvGrpSpPr>
          <p:nvPr/>
        </p:nvGrpSpPr>
        <p:grpSpPr bwMode="auto">
          <a:xfrm>
            <a:off x="3255963" y="4318000"/>
            <a:ext cx="1371600" cy="1752600"/>
            <a:chOff x="2016" y="3216"/>
            <a:chExt cx="864" cy="1104"/>
          </a:xfrm>
        </p:grpSpPr>
        <p:sp>
          <p:nvSpPr>
            <p:cNvPr id="404699" name="Oval 219"/>
            <p:cNvSpPr>
              <a:spLocks noChangeArrowheads="1"/>
            </p:cNvSpPr>
            <p:nvPr/>
          </p:nvSpPr>
          <p:spPr bwMode="auto">
            <a:xfrm rot="-5400000">
              <a:off x="1896" y="3336"/>
              <a:ext cx="1104" cy="86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220"/>
            <p:cNvGrpSpPr>
              <a:grpSpLocks/>
            </p:cNvGrpSpPr>
            <p:nvPr/>
          </p:nvGrpSpPr>
          <p:grpSpPr bwMode="auto">
            <a:xfrm>
              <a:off x="2225" y="3360"/>
              <a:ext cx="415" cy="816"/>
              <a:chOff x="336" y="3408"/>
              <a:chExt cx="415" cy="816"/>
            </a:xfrm>
          </p:grpSpPr>
          <p:grpSp>
            <p:nvGrpSpPr>
              <p:cNvPr id="24" name="Group 221"/>
              <p:cNvGrpSpPr>
                <a:grpSpLocks/>
              </p:cNvGrpSpPr>
              <p:nvPr/>
            </p:nvGrpSpPr>
            <p:grpSpPr bwMode="auto">
              <a:xfrm>
                <a:off x="576" y="3408"/>
                <a:ext cx="175" cy="816"/>
                <a:chOff x="1433" y="3408"/>
                <a:chExt cx="175" cy="816"/>
              </a:xfrm>
            </p:grpSpPr>
            <p:sp>
              <p:nvSpPr>
                <p:cNvPr id="404702" name="Freeform 222"/>
                <p:cNvSpPr>
                  <a:spLocks/>
                </p:cNvSpPr>
                <p:nvPr/>
              </p:nvSpPr>
              <p:spPr bwMode="auto">
                <a:xfrm flipH="1">
                  <a:off x="1433" y="3408"/>
                  <a:ext cx="175" cy="8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528"/>
                    </a:cxn>
                    <a:cxn ang="0">
                      <a:pos x="0" y="1344"/>
                    </a:cxn>
                  </a:cxnLst>
                  <a:rect l="0" t="0" r="r" b="b"/>
                  <a:pathLst>
                    <a:path w="288" h="1344">
                      <a:moveTo>
                        <a:pt x="0" y="0"/>
                      </a:moveTo>
                      <a:cubicBezTo>
                        <a:pt x="144" y="152"/>
                        <a:pt x="288" y="304"/>
                        <a:pt x="288" y="528"/>
                      </a:cubicBezTo>
                      <a:cubicBezTo>
                        <a:pt x="288" y="752"/>
                        <a:pt x="48" y="1208"/>
                        <a:pt x="0" y="1344"/>
                      </a:cubicBezTo>
                    </a:path>
                  </a:pathLst>
                </a:custGeom>
                <a:noFill/>
                <a:ln w="152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03" name="Line 223"/>
                <p:cNvSpPr>
                  <a:spLocks noChangeShapeType="1"/>
                </p:cNvSpPr>
                <p:nvPr/>
              </p:nvSpPr>
              <p:spPr bwMode="auto">
                <a:xfrm>
                  <a:off x="1505" y="3466"/>
                  <a:ext cx="53" cy="59"/>
                </a:xfrm>
                <a:prstGeom prst="line">
                  <a:avLst/>
                </a:prstGeom>
                <a:noFill/>
                <a:ln w="76200">
                  <a:solidFill>
                    <a:srgbClr val="FFEA18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04" name="Line 224"/>
                <p:cNvSpPr>
                  <a:spLocks noChangeShapeType="1"/>
                </p:cNvSpPr>
                <p:nvPr/>
              </p:nvSpPr>
              <p:spPr bwMode="auto">
                <a:xfrm rot="-4500000">
                  <a:off x="1552" y="4105"/>
                  <a:ext cx="53" cy="58"/>
                </a:xfrm>
                <a:prstGeom prst="line">
                  <a:avLst/>
                </a:prstGeom>
                <a:noFill/>
                <a:ln w="76200">
                  <a:solidFill>
                    <a:srgbClr val="85DAB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25"/>
              <p:cNvGrpSpPr>
                <a:grpSpLocks/>
              </p:cNvGrpSpPr>
              <p:nvPr/>
            </p:nvGrpSpPr>
            <p:grpSpPr bwMode="auto">
              <a:xfrm flipH="1">
                <a:off x="336" y="3408"/>
                <a:ext cx="175" cy="816"/>
                <a:chOff x="1433" y="3408"/>
                <a:chExt cx="175" cy="816"/>
              </a:xfrm>
            </p:grpSpPr>
            <p:sp>
              <p:nvSpPr>
                <p:cNvPr id="404706" name="Freeform 226"/>
                <p:cNvSpPr>
                  <a:spLocks/>
                </p:cNvSpPr>
                <p:nvPr/>
              </p:nvSpPr>
              <p:spPr bwMode="auto">
                <a:xfrm flipH="1">
                  <a:off x="1433" y="3408"/>
                  <a:ext cx="175" cy="8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528"/>
                    </a:cxn>
                    <a:cxn ang="0">
                      <a:pos x="0" y="1344"/>
                    </a:cxn>
                  </a:cxnLst>
                  <a:rect l="0" t="0" r="r" b="b"/>
                  <a:pathLst>
                    <a:path w="288" h="1344">
                      <a:moveTo>
                        <a:pt x="0" y="0"/>
                      </a:moveTo>
                      <a:cubicBezTo>
                        <a:pt x="144" y="152"/>
                        <a:pt x="288" y="304"/>
                        <a:pt x="288" y="528"/>
                      </a:cubicBezTo>
                      <a:cubicBezTo>
                        <a:pt x="288" y="752"/>
                        <a:pt x="48" y="1208"/>
                        <a:pt x="0" y="1344"/>
                      </a:cubicBezTo>
                    </a:path>
                  </a:pathLst>
                </a:custGeom>
                <a:noFill/>
                <a:ln w="152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07" name="Line 227"/>
                <p:cNvSpPr>
                  <a:spLocks noChangeShapeType="1"/>
                </p:cNvSpPr>
                <p:nvPr/>
              </p:nvSpPr>
              <p:spPr bwMode="auto">
                <a:xfrm>
                  <a:off x="1505" y="3466"/>
                  <a:ext cx="53" cy="59"/>
                </a:xfrm>
                <a:prstGeom prst="line">
                  <a:avLst/>
                </a:prstGeom>
                <a:noFill/>
                <a:ln w="76200">
                  <a:solidFill>
                    <a:srgbClr val="FFEA18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08" name="Line 228"/>
                <p:cNvSpPr>
                  <a:spLocks noChangeShapeType="1"/>
                </p:cNvSpPr>
                <p:nvPr/>
              </p:nvSpPr>
              <p:spPr bwMode="auto">
                <a:xfrm rot="-4500000">
                  <a:off x="1552" y="4105"/>
                  <a:ext cx="53" cy="58"/>
                </a:xfrm>
                <a:prstGeom prst="line">
                  <a:avLst/>
                </a:prstGeom>
                <a:noFill/>
                <a:ln w="76200">
                  <a:solidFill>
                    <a:srgbClr val="85DAB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" name="Group 229"/>
          <p:cNvGrpSpPr>
            <a:grpSpLocks/>
          </p:cNvGrpSpPr>
          <p:nvPr/>
        </p:nvGrpSpPr>
        <p:grpSpPr bwMode="auto">
          <a:xfrm>
            <a:off x="4856163" y="4318000"/>
            <a:ext cx="1371600" cy="1752600"/>
            <a:chOff x="3024" y="3216"/>
            <a:chExt cx="864" cy="1104"/>
          </a:xfrm>
        </p:grpSpPr>
        <p:sp>
          <p:nvSpPr>
            <p:cNvPr id="404710" name="Oval 230"/>
            <p:cNvSpPr>
              <a:spLocks noChangeArrowheads="1"/>
            </p:cNvSpPr>
            <p:nvPr/>
          </p:nvSpPr>
          <p:spPr bwMode="auto">
            <a:xfrm rot="-5400000">
              <a:off x="2904" y="3336"/>
              <a:ext cx="1104" cy="86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231"/>
            <p:cNvGrpSpPr>
              <a:grpSpLocks/>
            </p:cNvGrpSpPr>
            <p:nvPr/>
          </p:nvGrpSpPr>
          <p:grpSpPr bwMode="auto">
            <a:xfrm>
              <a:off x="3264" y="3360"/>
              <a:ext cx="415" cy="816"/>
              <a:chOff x="864" y="3408"/>
              <a:chExt cx="415" cy="816"/>
            </a:xfrm>
          </p:grpSpPr>
          <p:grpSp>
            <p:nvGrpSpPr>
              <p:cNvPr id="28" name="Group 232"/>
              <p:cNvGrpSpPr>
                <a:grpSpLocks/>
              </p:cNvGrpSpPr>
              <p:nvPr/>
            </p:nvGrpSpPr>
            <p:grpSpPr bwMode="auto">
              <a:xfrm>
                <a:off x="1104" y="3408"/>
                <a:ext cx="175" cy="816"/>
                <a:chOff x="2256" y="3408"/>
                <a:chExt cx="175" cy="816"/>
              </a:xfrm>
            </p:grpSpPr>
            <p:sp>
              <p:nvSpPr>
                <p:cNvPr id="404713" name="Freeform 233"/>
                <p:cNvSpPr>
                  <a:spLocks/>
                </p:cNvSpPr>
                <p:nvPr/>
              </p:nvSpPr>
              <p:spPr bwMode="auto">
                <a:xfrm flipH="1">
                  <a:off x="2256" y="3408"/>
                  <a:ext cx="175" cy="8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528"/>
                    </a:cxn>
                    <a:cxn ang="0">
                      <a:pos x="0" y="1344"/>
                    </a:cxn>
                  </a:cxnLst>
                  <a:rect l="0" t="0" r="r" b="b"/>
                  <a:pathLst>
                    <a:path w="288" h="1344">
                      <a:moveTo>
                        <a:pt x="0" y="0"/>
                      </a:moveTo>
                      <a:cubicBezTo>
                        <a:pt x="144" y="152"/>
                        <a:pt x="288" y="304"/>
                        <a:pt x="288" y="528"/>
                      </a:cubicBezTo>
                      <a:cubicBezTo>
                        <a:pt x="288" y="752"/>
                        <a:pt x="48" y="1208"/>
                        <a:pt x="0" y="1344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14" name="Line 234"/>
                <p:cNvSpPr>
                  <a:spLocks noChangeShapeType="1"/>
                </p:cNvSpPr>
                <p:nvPr/>
              </p:nvSpPr>
              <p:spPr bwMode="auto">
                <a:xfrm>
                  <a:off x="2328" y="3466"/>
                  <a:ext cx="53" cy="59"/>
                </a:xfrm>
                <a:prstGeom prst="line">
                  <a:avLst/>
                </a:prstGeom>
                <a:noFill/>
                <a:ln w="76200">
                  <a:solidFill>
                    <a:srgbClr val="FF9418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15" name="Line 235"/>
                <p:cNvSpPr>
                  <a:spLocks noChangeShapeType="1"/>
                </p:cNvSpPr>
                <p:nvPr/>
              </p:nvSpPr>
              <p:spPr bwMode="auto">
                <a:xfrm rot="-4500000">
                  <a:off x="2375" y="4105"/>
                  <a:ext cx="53" cy="58"/>
                </a:xfrm>
                <a:prstGeom prst="line">
                  <a:avLst/>
                </a:prstGeom>
                <a:noFill/>
                <a:ln w="76200">
                  <a:solidFill>
                    <a:srgbClr val="8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36"/>
              <p:cNvGrpSpPr>
                <a:grpSpLocks/>
              </p:cNvGrpSpPr>
              <p:nvPr/>
            </p:nvGrpSpPr>
            <p:grpSpPr bwMode="auto">
              <a:xfrm flipH="1">
                <a:off x="864" y="3408"/>
                <a:ext cx="175" cy="816"/>
                <a:chOff x="2256" y="3408"/>
                <a:chExt cx="175" cy="816"/>
              </a:xfrm>
            </p:grpSpPr>
            <p:sp>
              <p:nvSpPr>
                <p:cNvPr id="404717" name="Freeform 237"/>
                <p:cNvSpPr>
                  <a:spLocks/>
                </p:cNvSpPr>
                <p:nvPr/>
              </p:nvSpPr>
              <p:spPr bwMode="auto">
                <a:xfrm flipH="1">
                  <a:off x="2256" y="3408"/>
                  <a:ext cx="175" cy="8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528"/>
                    </a:cxn>
                    <a:cxn ang="0">
                      <a:pos x="0" y="1344"/>
                    </a:cxn>
                  </a:cxnLst>
                  <a:rect l="0" t="0" r="r" b="b"/>
                  <a:pathLst>
                    <a:path w="288" h="1344">
                      <a:moveTo>
                        <a:pt x="0" y="0"/>
                      </a:moveTo>
                      <a:cubicBezTo>
                        <a:pt x="144" y="152"/>
                        <a:pt x="288" y="304"/>
                        <a:pt x="288" y="528"/>
                      </a:cubicBezTo>
                      <a:cubicBezTo>
                        <a:pt x="288" y="752"/>
                        <a:pt x="48" y="1208"/>
                        <a:pt x="0" y="1344"/>
                      </a:cubicBezTo>
                    </a:path>
                  </a:pathLst>
                </a:custGeom>
                <a:noFill/>
                <a:ln w="1524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18" name="Line 238"/>
                <p:cNvSpPr>
                  <a:spLocks noChangeShapeType="1"/>
                </p:cNvSpPr>
                <p:nvPr/>
              </p:nvSpPr>
              <p:spPr bwMode="auto">
                <a:xfrm>
                  <a:off x="2328" y="3466"/>
                  <a:ext cx="53" cy="59"/>
                </a:xfrm>
                <a:prstGeom prst="line">
                  <a:avLst/>
                </a:prstGeom>
                <a:noFill/>
                <a:ln w="76200">
                  <a:solidFill>
                    <a:srgbClr val="FF9418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19" name="Line 239"/>
                <p:cNvSpPr>
                  <a:spLocks noChangeShapeType="1"/>
                </p:cNvSpPr>
                <p:nvPr/>
              </p:nvSpPr>
              <p:spPr bwMode="auto">
                <a:xfrm rot="-4500000">
                  <a:off x="2375" y="4105"/>
                  <a:ext cx="53" cy="58"/>
                </a:xfrm>
                <a:prstGeom prst="line">
                  <a:avLst/>
                </a:prstGeom>
                <a:noFill/>
                <a:ln w="76200">
                  <a:solidFill>
                    <a:srgbClr val="8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" name="Group 240"/>
          <p:cNvGrpSpPr>
            <a:grpSpLocks/>
          </p:cNvGrpSpPr>
          <p:nvPr/>
        </p:nvGrpSpPr>
        <p:grpSpPr bwMode="auto">
          <a:xfrm>
            <a:off x="3921125" y="4089400"/>
            <a:ext cx="1636713" cy="2133600"/>
            <a:chOff x="2435" y="3024"/>
            <a:chExt cx="1031" cy="1344"/>
          </a:xfrm>
        </p:grpSpPr>
        <p:sp>
          <p:nvSpPr>
            <p:cNvPr id="404721" name="Line 241"/>
            <p:cNvSpPr>
              <a:spLocks noChangeShapeType="1"/>
            </p:cNvSpPr>
            <p:nvPr/>
          </p:nvSpPr>
          <p:spPr bwMode="auto">
            <a:xfrm>
              <a:off x="2435" y="3024"/>
              <a:ext cx="0" cy="13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722" name="Line 242"/>
            <p:cNvSpPr>
              <a:spLocks noChangeShapeType="1"/>
            </p:cNvSpPr>
            <p:nvPr/>
          </p:nvSpPr>
          <p:spPr bwMode="auto">
            <a:xfrm>
              <a:off x="3466" y="3024"/>
              <a:ext cx="0" cy="13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243"/>
          <p:cNvGrpSpPr>
            <a:grpSpLocks/>
          </p:cNvGrpSpPr>
          <p:nvPr/>
        </p:nvGrpSpPr>
        <p:grpSpPr bwMode="auto">
          <a:xfrm>
            <a:off x="3217863" y="3987800"/>
            <a:ext cx="3505200" cy="2133600"/>
            <a:chOff x="1992" y="2976"/>
            <a:chExt cx="2208" cy="1344"/>
          </a:xfrm>
        </p:grpSpPr>
        <p:sp>
          <p:nvSpPr>
            <p:cNvPr id="404724" name="Rectangle 244"/>
            <p:cNvSpPr>
              <a:spLocks noChangeArrowheads="1"/>
            </p:cNvSpPr>
            <p:nvPr/>
          </p:nvSpPr>
          <p:spPr bwMode="auto">
            <a:xfrm>
              <a:off x="1992" y="2976"/>
              <a:ext cx="2208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4640" name="Group 245"/>
            <p:cNvGrpSpPr>
              <a:grpSpLocks/>
            </p:cNvGrpSpPr>
            <p:nvPr/>
          </p:nvGrpSpPr>
          <p:grpSpPr bwMode="auto">
            <a:xfrm>
              <a:off x="2016" y="3216"/>
              <a:ext cx="2112" cy="1104"/>
              <a:chOff x="2016" y="3216"/>
              <a:chExt cx="2112" cy="1104"/>
            </a:xfrm>
          </p:grpSpPr>
          <p:grpSp>
            <p:nvGrpSpPr>
              <p:cNvPr id="404643" name="Group 246"/>
              <p:cNvGrpSpPr>
                <a:grpSpLocks/>
              </p:cNvGrpSpPr>
              <p:nvPr/>
            </p:nvGrpSpPr>
            <p:grpSpPr bwMode="auto">
              <a:xfrm>
                <a:off x="2016" y="3216"/>
                <a:ext cx="528" cy="1104"/>
                <a:chOff x="2016" y="3216"/>
                <a:chExt cx="528" cy="1104"/>
              </a:xfrm>
            </p:grpSpPr>
            <p:sp>
              <p:nvSpPr>
                <p:cNvPr id="404727" name="Oval 247"/>
                <p:cNvSpPr>
                  <a:spLocks noChangeArrowheads="1"/>
                </p:cNvSpPr>
                <p:nvPr/>
              </p:nvSpPr>
              <p:spPr bwMode="auto">
                <a:xfrm rot="-5400000">
                  <a:off x="1728" y="3504"/>
                  <a:ext cx="1104" cy="52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04646" name="Group 248"/>
                <p:cNvGrpSpPr>
                  <a:grpSpLocks/>
                </p:cNvGrpSpPr>
                <p:nvPr/>
              </p:nvGrpSpPr>
              <p:grpSpPr bwMode="auto">
                <a:xfrm flipH="1">
                  <a:off x="2208" y="3360"/>
                  <a:ext cx="175" cy="816"/>
                  <a:chOff x="1433" y="3408"/>
                  <a:chExt cx="175" cy="816"/>
                </a:xfrm>
              </p:grpSpPr>
              <p:sp>
                <p:nvSpPr>
                  <p:cNvPr id="404729" name="Freeform 249"/>
                  <p:cNvSpPr>
                    <a:spLocks/>
                  </p:cNvSpPr>
                  <p:nvPr/>
                </p:nvSpPr>
                <p:spPr bwMode="auto">
                  <a:xfrm flipH="1">
                    <a:off x="1433" y="3408"/>
                    <a:ext cx="175" cy="8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88" y="528"/>
                      </a:cxn>
                      <a:cxn ang="0">
                        <a:pos x="0" y="1344"/>
                      </a:cxn>
                    </a:cxnLst>
                    <a:rect l="0" t="0" r="r" b="b"/>
                    <a:pathLst>
                      <a:path w="288" h="1344">
                        <a:moveTo>
                          <a:pt x="0" y="0"/>
                        </a:moveTo>
                        <a:cubicBezTo>
                          <a:pt x="144" y="152"/>
                          <a:pt x="288" y="304"/>
                          <a:pt x="288" y="528"/>
                        </a:cubicBezTo>
                        <a:cubicBezTo>
                          <a:pt x="288" y="752"/>
                          <a:pt x="48" y="1208"/>
                          <a:pt x="0" y="1344"/>
                        </a:cubicBezTo>
                      </a:path>
                    </a:pathLst>
                  </a:custGeom>
                  <a:noFill/>
                  <a:ln w="1524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730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1505" y="3466"/>
                    <a:ext cx="53" cy="59"/>
                  </a:xfrm>
                  <a:prstGeom prst="line">
                    <a:avLst/>
                  </a:prstGeom>
                  <a:noFill/>
                  <a:ln w="76200">
                    <a:solidFill>
                      <a:srgbClr val="FFEA18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731" name="Line 251"/>
                  <p:cNvSpPr>
                    <a:spLocks noChangeShapeType="1"/>
                  </p:cNvSpPr>
                  <p:nvPr/>
                </p:nvSpPr>
                <p:spPr bwMode="auto">
                  <a:xfrm rot="-4500000">
                    <a:off x="1552" y="4105"/>
                    <a:ext cx="53" cy="58"/>
                  </a:xfrm>
                  <a:prstGeom prst="line">
                    <a:avLst/>
                  </a:prstGeom>
                  <a:noFill/>
                  <a:ln w="76200">
                    <a:solidFill>
                      <a:srgbClr val="85DAB9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04651" name="Group 252"/>
              <p:cNvGrpSpPr>
                <a:grpSpLocks/>
              </p:cNvGrpSpPr>
              <p:nvPr/>
            </p:nvGrpSpPr>
            <p:grpSpPr bwMode="auto">
              <a:xfrm>
                <a:off x="2544" y="3216"/>
                <a:ext cx="528" cy="1104"/>
                <a:chOff x="2544" y="3216"/>
                <a:chExt cx="528" cy="1104"/>
              </a:xfrm>
            </p:grpSpPr>
            <p:sp>
              <p:nvSpPr>
                <p:cNvPr id="404733" name="Oval 253"/>
                <p:cNvSpPr>
                  <a:spLocks noChangeArrowheads="1"/>
                </p:cNvSpPr>
                <p:nvPr/>
              </p:nvSpPr>
              <p:spPr bwMode="auto">
                <a:xfrm rot="-5400000">
                  <a:off x="2256" y="3504"/>
                  <a:ext cx="1104" cy="52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04652" name="Group 254"/>
                <p:cNvGrpSpPr>
                  <a:grpSpLocks/>
                </p:cNvGrpSpPr>
                <p:nvPr/>
              </p:nvGrpSpPr>
              <p:grpSpPr bwMode="auto">
                <a:xfrm>
                  <a:off x="2705" y="3360"/>
                  <a:ext cx="175" cy="816"/>
                  <a:chOff x="1433" y="3408"/>
                  <a:chExt cx="175" cy="816"/>
                </a:xfrm>
              </p:grpSpPr>
              <p:sp>
                <p:nvSpPr>
                  <p:cNvPr id="404735" name="Freeform 255"/>
                  <p:cNvSpPr>
                    <a:spLocks/>
                  </p:cNvSpPr>
                  <p:nvPr/>
                </p:nvSpPr>
                <p:spPr bwMode="auto">
                  <a:xfrm flipH="1">
                    <a:off x="1433" y="3408"/>
                    <a:ext cx="175" cy="8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88" y="528"/>
                      </a:cxn>
                      <a:cxn ang="0">
                        <a:pos x="0" y="1344"/>
                      </a:cxn>
                    </a:cxnLst>
                    <a:rect l="0" t="0" r="r" b="b"/>
                    <a:pathLst>
                      <a:path w="288" h="1344">
                        <a:moveTo>
                          <a:pt x="0" y="0"/>
                        </a:moveTo>
                        <a:cubicBezTo>
                          <a:pt x="144" y="152"/>
                          <a:pt x="288" y="304"/>
                          <a:pt x="288" y="528"/>
                        </a:cubicBezTo>
                        <a:cubicBezTo>
                          <a:pt x="288" y="752"/>
                          <a:pt x="48" y="1208"/>
                          <a:pt x="0" y="1344"/>
                        </a:cubicBezTo>
                      </a:path>
                    </a:pathLst>
                  </a:custGeom>
                  <a:noFill/>
                  <a:ln w="1524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736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505" y="3466"/>
                    <a:ext cx="53" cy="59"/>
                  </a:xfrm>
                  <a:prstGeom prst="line">
                    <a:avLst/>
                  </a:prstGeom>
                  <a:noFill/>
                  <a:ln w="76200">
                    <a:solidFill>
                      <a:srgbClr val="FFEA18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737" name="Line 257"/>
                  <p:cNvSpPr>
                    <a:spLocks noChangeShapeType="1"/>
                  </p:cNvSpPr>
                  <p:nvPr/>
                </p:nvSpPr>
                <p:spPr bwMode="auto">
                  <a:xfrm rot="-4500000">
                    <a:off x="1552" y="4105"/>
                    <a:ext cx="53" cy="58"/>
                  </a:xfrm>
                  <a:prstGeom prst="line">
                    <a:avLst/>
                  </a:prstGeom>
                  <a:noFill/>
                  <a:ln w="76200">
                    <a:solidFill>
                      <a:srgbClr val="85DAB9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04655" name="Group 258"/>
              <p:cNvGrpSpPr>
                <a:grpSpLocks/>
              </p:cNvGrpSpPr>
              <p:nvPr/>
            </p:nvGrpSpPr>
            <p:grpSpPr bwMode="auto">
              <a:xfrm>
                <a:off x="3600" y="3216"/>
                <a:ext cx="528" cy="1104"/>
                <a:chOff x="3600" y="3216"/>
                <a:chExt cx="528" cy="1104"/>
              </a:xfrm>
            </p:grpSpPr>
            <p:sp>
              <p:nvSpPr>
                <p:cNvPr id="404739" name="Oval 259"/>
                <p:cNvSpPr>
                  <a:spLocks noChangeArrowheads="1"/>
                </p:cNvSpPr>
                <p:nvPr/>
              </p:nvSpPr>
              <p:spPr bwMode="auto">
                <a:xfrm rot="-5400000">
                  <a:off x="3312" y="3504"/>
                  <a:ext cx="1104" cy="52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04658" name="Group 260"/>
                <p:cNvGrpSpPr>
                  <a:grpSpLocks/>
                </p:cNvGrpSpPr>
                <p:nvPr/>
              </p:nvGrpSpPr>
              <p:grpSpPr bwMode="auto">
                <a:xfrm>
                  <a:off x="3761" y="3360"/>
                  <a:ext cx="175" cy="816"/>
                  <a:chOff x="2256" y="3408"/>
                  <a:chExt cx="175" cy="816"/>
                </a:xfrm>
              </p:grpSpPr>
              <p:sp>
                <p:nvSpPr>
                  <p:cNvPr id="404741" name="Freeform 261"/>
                  <p:cNvSpPr>
                    <a:spLocks/>
                  </p:cNvSpPr>
                  <p:nvPr/>
                </p:nvSpPr>
                <p:spPr bwMode="auto">
                  <a:xfrm flipH="1">
                    <a:off x="2256" y="3408"/>
                    <a:ext cx="175" cy="8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88" y="528"/>
                      </a:cxn>
                      <a:cxn ang="0">
                        <a:pos x="0" y="1344"/>
                      </a:cxn>
                    </a:cxnLst>
                    <a:rect l="0" t="0" r="r" b="b"/>
                    <a:pathLst>
                      <a:path w="288" h="1344">
                        <a:moveTo>
                          <a:pt x="0" y="0"/>
                        </a:moveTo>
                        <a:cubicBezTo>
                          <a:pt x="144" y="152"/>
                          <a:pt x="288" y="304"/>
                          <a:pt x="288" y="528"/>
                        </a:cubicBezTo>
                        <a:cubicBezTo>
                          <a:pt x="288" y="752"/>
                          <a:pt x="48" y="1208"/>
                          <a:pt x="0" y="1344"/>
                        </a:cubicBezTo>
                      </a:path>
                    </a:pathLst>
                  </a:custGeom>
                  <a:noFill/>
                  <a:ln w="152400" cap="flat" cmpd="sng">
                    <a:solidFill>
                      <a:srgbClr val="CC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742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328" y="3466"/>
                    <a:ext cx="53" cy="59"/>
                  </a:xfrm>
                  <a:prstGeom prst="line">
                    <a:avLst/>
                  </a:prstGeom>
                  <a:noFill/>
                  <a:ln w="76200">
                    <a:solidFill>
                      <a:srgbClr val="FF9418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743" name="Line 263"/>
                  <p:cNvSpPr>
                    <a:spLocks noChangeShapeType="1"/>
                  </p:cNvSpPr>
                  <p:nvPr/>
                </p:nvSpPr>
                <p:spPr bwMode="auto">
                  <a:xfrm rot="-4500000">
                    <a:off x="2375" y="4105"/>
                    <a:ext cx="53" cy="58"/>
                  </a:xfrm>
                  <a:prstGeom prst="line">
                    <a:avLst/>
                  </a:prstGeom>
                  <a:noFill/>
                  <a:ln w="76200">
                    <a:solidFill>
                      <a:srgbClr val="8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04663" name="Group 264"/>
              <p:cNvGrpSpPr>
                <a:grpSpLocks/>
              </p:cNvGrpSpPr>
              <p:nvPr/>
            </p:nvGrpSpPr>
            <p:grpSpPr bwMode="auto">
              <a:xfrm>
                <a:off x="3072" y="3216"/>
                <a:ext cx="528" cy="1104"/>
                <a:chOff x="3072" y="3216"/>
                <a:chExt cx="528" cy="1104"/>
              </a:xfrm>
            </p:grpSpPr>
            <p:sp>
              <p:nvSpPr>
                <p:cNvPr id="404745" name="Oval 265"/>
                <p:cNvSpPr>
                  <a:spLocks noChangeArrowheads="1"/>
                </p:cNvSpPr>
                <p:nvPr/>
              </p:nvSpPr>
              <p:spPr bwMode="auto">
                <a:xfrm rot="-5400000">
                  <a:off x="2784" y="3504"/>
                  <a:ext cx="1104" cy="52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04664" name="Group 266"/>
                <p:cNvGrpSpPr>
                  <a:grpSpLocks/>
                </p:cNvGrpSpPr>
                <p:nvPr/>
              </p:nvGrpSpPr>
              <p:grpSpPr bwMode="auto">
                <a:xfrm flipH="1">
                  <a:off x="3264" y="3360"/>
                  <a:ext cx="175" cy="816"/>
                  <a:chOff x="2256" y="3408"/>
                  <a:chExt cx="175" cy="816"/>
                </a:xfrm>
              </p:grpSpPr>
              <p:sp>
                <p:nvSpPr>
                  <p:cNvPr id="404747" name="Freeform 267"/>
                  <p:cNvSpPr>
                    <a:spLocks/>
                  </p:cNvSpPr>
                  <p:nvPr/>
                </p:nvSpPr>
                <p:spPr bwMode="auto">
                  <a:xfrm flipH="1">
                    <a:off x="2256" y="3408"/>
                    <a:ext cx="175" cy="8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88" y="528"/>
                      </a:cxn>
                      <a:cxn ang="0">
                        <a:pos x="0" y="1344"/>
                      </a:cxn>
                    </a:cxnLst>
                    <a:rect l="0" t="0" r="r" b="b"/>
                    <a:pathLst>
                      <a:path w="288" h="1344">
                        <a:moveTo>
                          <a:pt x="0" y="0"/>
                        </a:moveTo>
                        <a:cubicBezTo>
                          <a:pt x="144" y="152"/>
                          <a:pt x="288" y="304"/>
                          <a:pt x="288" y="528"/>
                        </a:cubicBezTo>
                        <a:cubicBezTo>
                          <a:pt x="288" y="752"/>
                          <a:pt x="48" y="1208"/>
                          <a:pt x="0" y="1344"/>
                        </a:cubicBezTo>
                      </a:path>
                    </a:pathLst>
                  </a:custGeom>
                  <a:noFill/>
                  <a:ln w="152400" cap="flat" cmpd="sng">
                    <a:solidFill>
                      <a:srgbClr val="CC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748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328" y="3466"/>
                    <a:ext cx="53" cy="59"/>
                  </a:xfrm>
                  <a:prstGeom prst="line">
                    <a:avLst/>
                  </a:prstGeom>
                  <a:noFill/>
                  <a:ln w="76200">
                    <a:solidFill>
                      <a:srgbClr val="FF9418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749" name="Line 269"/>
                  <p:cNvSpPr>
                    <a:spLocks noChangeShapeType="1"/>
                  </p:cNvSpPr>
                  <p:nvPr/>
                </p:nvSpPr>
                <p:spPr bwMode="auto">
                  <a:xfrm rot="-4500000">
                    <a:off x="2375" y="4105"/>
                    <a:ext cx="53" cy="58"/>
                  </a:xfrm>
                  <a:prstGeom prst="line">
                    <a:avLst/>
                  </a:prstGeom>
                  <a:noFill/>
                  <a:ln w="76200">
                    <a:solidFill>
                      <a:srgbClr val="8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404750" name="Line 270"/>
          <p:cNvSpPr>
            <a:spLocks noChangeShapeType="1"/>
          </p:cNvSpPr>
          <p:nvPr/>
        </p:nvSpPr>
        <p:spPr bwMode="auto">
          <a:xfrm>
            <a:off x="1350963" y="4165600"/>
            <a:ext cx="0" cy="21336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4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04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50" grpId="0" animBg="1"/>
      <p:bldP spid="40475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2231"/>
            <a:ext cx="5514975" cy="896938"/>
          </a:xfrm>
        </p:spPr>
        <p:txBody>
          <a:bodyPr/>
          <a:lstStyle/>
          <a:p>
            <a:r>
              <a:rPr lang="en-US" dirty="0"/>
              <a:t>Law of Segregation</a:t>
            </a:r>
          </a:p>
        </p:txBody>
      </p:sp>
      <p:sp>
        <p:nvSpPr>
          <p:cNvPr id="40653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79500"/>
            <a:ext cx="4267200" cy="1828800"/>
          </a:xfrm>
        </p:spPr>
        <p:txBody>
          <a:bodyPr/>
          <a:lstStyle/>
          <a:p>
            <a:r>
              <a:rPr lang="en-US" dirty="0"/>
              <a:t>Which stage of  meiosis creates the </a:t>
            </a:r>
            <a:br>
              <a:rPr lang="en-US" dirty="0"/>
            </a:br>
            <a:r>
              <a:rPr lang="en-US" dirty="0"/>
              <a:t>law of segregation?</a:t>
            </a:r>
          </a:p>
        </p:txBody>
      </p:sp>
      <p:pic>
        <p:nvPicPr>
          <p:cNvPr id="406542" name="Picture 14" descr="pengui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82563" y="5562600"/>
            <a:ext cx="1274762" cy="1295400"/>
          </a:xfrm>
          <a:prstGeom prst="rect">
            <a:avLst/>
          </a:prstGeom>
          <a:noFill/>
        </p:spPr>
      </p:pic>
      <p:sp>
        <p:nvSpPr>
          <p:cNvPr id="406543" name="AutoShape 15"/>
          <p:cNvSpPr>
            <a:spLocks noChangeArrowheads="1"/>
          </p:cNvSpPr>
          <p:nvPr/>
        </p:nvSpPr>
        <p:spPr bwMode="auto">
          <a:xfrm flipH="1">
            <a:off x="293688" y="3648075"/>
            <a:ext cx="2443162" cy="1517650"/>
          </a:xfrm>
          <a:prstGeom prst="wedgeEllipseCallout">
            <a:avLst>
              <a:gd name="adj1" fmla="val 14324"/>
              <a:gd name="adj2" fmla="val 8713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Whoa</a:t>
            </a:r>
            <a:r>
              <a:rPr lang="en-US" sz="1800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</a:t>
            </a: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And Mendel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didn’t even know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DNA or genes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existed</a:t>
            </a:r>
            <a:r>
              <a:rPr lang="en-US" sz="1800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</a:t>
            </a:r>
            <a:endParaRPr lang="en-US" sz="1800">
              <a:solidFill>
                <a:srgbClr val="0F116A"/>
              </a:solidFill>
              <a:latin typeface="Comic Sans MS" charset="0"/>
              <a:ea typeface="Geneva" charset="0"/>
              <a:cs typeface="Geneva" charset="0"/>
            </a:endParaRPr>
          </a:p>
        </p:txBody>
      </p:sp>
      <p:pic>
        <p:nvPicPr>
          <p:cNvPr id="406544" name="Picture 16"/>
          <p:cNvPicPr>
            <a:picLocks noChangeAspect="1" noChangeArrowheads="1"/>
          </p:cNvPicPr>
          <p:nvPr/>
        </p:nvPicPr>
        <p:blipFill>
          <a:blip r:embed="rId5"/>
          <a:srcRect b="3600"/>
          <a:stretch>
            <a:fillRect/>
          </a:stretch>
        </p:blipFill>
        <p:spPr bwMode="auto">
          <a:xfrm>
            <a:off x="5251450" y="520700"/>
            <a:ext cx="3779838" cy="6192838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79688" y="3152775"/>
            <a:ext cx="2725737" cy="854075"/>
            <a:chOff x="1625" y="2011"/>
            <a:chExt cx="1717" cy="538"/>
          </a:xfrm>
        </p:grpSpPr>
        <p:sp>
          <p:nvSpPr>
            <p:cNvPr id="406535" name="AutoShape 7"/>
            <p:cNvSpPr>
              <a:spLocks noChangeArrowheads="1"/>
            </p:cNvSpPr>
            <p:nvPr/>
          </p:nvSpPr>
          <p:spPr bwMode="auto">
            <a:xfrm>
              <a:off x="1998" y="2213"/>
              <a:ext cx="1344" cy="3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536" name="Rectangle 8"/>
            <p:cNvSpPr>
              <a:spLocks noChangeArrowheads="1"/>
            </p:cNvSpPr>
            <p:nvPr/>
          </p:nvSpPr>
          <p:spPr bwMode="auto">
            <a:xfrm>
              <a:off x="1625" y="2011"/>
              <a:ext cx="136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Metaphase 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6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4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Monohybrid cross</a:t>
            </a:r>
          </a:p>
        </p:txBody>
      </p:sp>
      <p:sp>
        <p:nvSpPr>
          <p:cNvPr id="414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11200" y="1079500"/>
            <a:ext cx="7772400" cy="2743200"/>
          </a:xfrm>
        </p:spPr>
        <p:txBody>
          <a:bodyPr/>
          <a:lstStyle/>
          <a:p>
            <a:r>
              <a:rPr lang="en-US" dirty="0"/>
              <a:t>Some of Mendel’s experiments followed the inheritance of single characters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dirty="0"/>
              <a:t>flower color</a:t>
            </a:r>
          </a:p>
          <a:p>
            <a:pPr lvl="1"/>
            <a:r>
              <a:rPr lang="en-US" dirty="0"/>
              <a:t>seed color 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monohybrid</a:t>
            </a:r>
            <a:r>
              <a:rPr lang="en-US" dirty="0"/>
              <a:t> crosses</a:t>
            </a:r>
          </a:p>
        </p:txBody>
      </p:sp>
      <p:pic>
        <p:nvPicPr>
          <p:cNvPr id="414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495800"/>
            <a:ext cx="7010400" cy="230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5" name="Picture 5" descr="13_09"/>
          <p:cNvPicPr>
            <a:picLocks noChangeAspect="1" noChangeArrowheads="1"/>
          </p:cNvPicPr>
          <p:nvPr/>
        </p:nvPicPr>
        <p:blipFill>
          <a:blip r:embed="rId3"/>
          <a:srcRect l="11250" t="3000" r="16875" b="1500"/>
          <a:stretch>
            <a:fillRect/>
          </a:stretch>
        </p:blipFill>
        <p:spPr bwMode="auto">
          <a:xfrm>
            <a:off x="5949950" y="3603625"/>
            <a:ext cx="3167063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Gregor Mendel</a:t>
            </a:r>
          </a:p>
        </p:txBody>
      </p:sp>
      <p:sp>
        <p:nvSpPr>
          <p:cNvPr id="373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2250" y="1016000"/>
            <a:ext cx="5886450" cy="5257800"/>
          </a:xfrm>
        </p:spPr>
        <p:txBody>
          <a:bodyPr/>
          <a:lstStyle/>
          <a:p>
            <a:pPr>
              <a:buClrTx/>
            </a:pPr>
            <a:r>
              <a:rPr lang="en-US" dirty="0"/>
              <a:t>Modern genetics began in the mid-1800s in an abbey garden, where a monk named </a:t>
            </a:r>
            <a:r>
              <a:rPr lang="en-US" dirty="0" err="1"/>
              <a:t>Gregor</a:t>
            </a:r>
            <a:r>
              <a:rPr lang="en-US" dirty="0"/>
              <a:t> Mendel documented inheritance in peas</a:t>
            </a:r>
          </a:p>
          <a:p>
            <a:pPr lvl="1">
              <a:buClrTx/>
            </a:pPr>
            <a:r>
              <a:rPr lang="en-US" dirty="0"/>
              <a:t>used experimental method</a:t>
            </a:r>
          </a:p>
          <a:p>
            <a:pPr lvl="1"/>
            <a:r>
              <a:rPr lang="en-US" dirty="0"/>
              <a:t>used</a:t>
            </a:r>
            <a:r>
              <a:rPr lang="en-US" dirty="0">
                <a:solidFill>
                  <a:srgbClr val="0F116A"/>
                </a:solidFill>
              </a:rPr>
              <a:t> </a:t>
            </a:r>
            <a:r>
              <a:rPr lang="en-US" dirty="0"/>
              <a:t>quantitative analysis</a:t>
            </a:r>
          </a:p>
          <a:p>
            <a:pPr lvl="2"/>
            <a:r>
              <a:rPr lang="en-US" sz="2800" dirty="0"/>
              <a:t>collected data &amp; counted them</a:t>
            </a:r>
          </a:p>
          <a:p>
            <a:pPr lvl="1"/>
            <a:r>
              <a:rPr lang="en-US" dirty="0"/>
              <a:t>excellent example of scientific method</a:t>
            </a:r>
          </a:p>
        </p:txBody>
      </p:sp>
      <p:pic>
        <p:nvPicPr>
          <p:cNvPr id="3737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9775" y="381000"/>
            <a:ext cx="18938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7" name="Picture 9" descr="f13-10_seed_shape_a_men"/>
          <p:cNvPicPr>
            <a:picLocks noChangeAspect="1" noChangeArrowheads="1"/>
          </p:cNvPicPr>
          <p:nvPr/>
        </p:nvPicPr>
        <p:blipFill>
          <a:blip r:embed="rId4"/>
          <a:srcRect l="17999" t="2251" r="19125" b="1500"/>
          <a:stretch>
            <a:fillRect/>
          </a:stretch>
        </p:blipFill>
        <p:spPr bwMode="auto">
          <a:xfrm>
            <a:off x="5162550" y="1308100"/>
            <a:ext cx="360362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Dihybrid cross</a:t>
            </a:r>
          </a:p>
        </p:txBody>
      </p:sp>
      <p:sp>
        <p:nvSpPr>
          <p:cNvPr id="416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69888" y="1054100"/>
            <a:ext cx="4875212" cy="3733800"/>
          </a:xfrm>
        </p:spPr>
        <p:txBody>
          <a:bodyPr/>
          <a:lstStyle/>
          <a:p>
            <a:r>
              <a:rPr lang="en-US" dirty="0"/>
              <a:t>Other of Mendel’s experiments followed the inheritance of 2 different characters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dirty="0"/>
              <a:t>seed color </a:t>
            </a:r>
            <a:r>
              <a:rPr lang="en-US" u="sng" dirty="0">
                <a:solidFill>
                  <a:srgbClr val="CC0000"/>
                </a:solidFill>
              </a:rPr>
              <a:t>and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seed shape</a:t>
            </a:r>
          </a:p>
          <a:p>
            <a:pPr lvl="1"/>
            <a:r>
              <a:rPr lang="en-US" u="sng" dirty="0" err="1">
                <a:solidFill>
                  <a:srgbClr val="CC0000"/>
                </a:solidFill>
              </a:rPr>
              <a:t>dihybrid</a:t>
            </a:r>
            <a:r>
              <a:rPr lang="en-US" dirty="0"/>
              <a:t> crosses</a:t>
            </a:r>
          </a:p>
        </p:txBody>
      </p:sp>
      <p:pic>
        <p:nvPicPr>
          <p:cNvPr id="416779" name="Picture 11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74625" y="5562600"/>
            <a:ext cx="1274763" cy="1295400"/>
          </a:xfrm>
          <a:prstGeom prst="rect">
            <a:avLst/>
          </a:prstGeom>
          <a:noFill/>
        </p:spPr>
      </p:pic>
      <p:sp>
        <p:nvSpPr>
          <p:cNvPr id="416780" name="AutoShape 12"/>
          <p:cNvSpPr>
            <a:spLocks noChangeArrowheads="1"/>
          </p:cNvSpPr>
          <p:nvPr/>
        </p:nvSpPr>
        <p:spPr bwMode="auto">
          <a:xfrm flipH="1">
            <a:off x="1966913" y="5238750"/>
            <a:ext cx="2533650" cy="1430338"/>
          </a:xfrm>
          <a:prstGeom prst="wedgeEllipseCallout">
            <a:avLst>
              <a:gd name="adj1" fmla="val 76190"/>
              <a:gd name="adj2" fmla="val -794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Mendel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was working out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many of the 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genetic rules</a:t>
            </a:r>
            <a:r>
              <a:rPr lang="en-US" sz="1800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8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Dihybrid cross</a:t>
            </a:r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1212850" y="1600200"/>
            <a:ext cx="2698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>
                <a:solidFill>
                  <a:srgbClr val="0F116A"/>
                </a:solidFill>
              </a:rPr>
              <a:t>true-breeding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>
                <a:solidFill>
                  <a:srgbClr val="0F116A"/>
                </a:solidFill>
              </a:rPr>
              <a:t>yellow, round peas</a:t>
            </a:r>
          </a:p>
        </p:txBody>
      </p:sp>
      <p:sp>
        <p:nvSpPr>
          <p:cNvPr id="420868" name="Oval 4"/>
          <p:cNvSpPr>
            <a:spLocks noChangeArrowheads="1"/>
          </p:cNvSpPr>
          <p:nvPr/>
        </p:nvSpPr>
        <p:spPr bwMode="auto">
          <a:xfrm>
            <a:off x="4116388" y="16764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5967413" y="1600200"/>
            <a:ext cx="29479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>
                <a:solidFill>
                  <a:srgbClr val="0F116A"/>
                </a:solidFill>
              </a:rPr>
              <a:t>true-breeding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>
                <a:solidFill>
                  <a:srgbClr val="0F116A"/>
                </a:solidFill>
              </a:rPr>
              <a:t>green, wrinkled peas</a:t>
            </a:r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4816475" y="1730375"/>
            <a:ext cx="36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>
                <a:solidFill>
                  <a:srgbClr val="0F116A"/>
                </a:solidFill>
              </a:rPr>
              <a:t>x</a:t>
            </a:r>
            <a:endParaRPr lang="en-US" sz="2200">
              <a:solidFill>
                <a:srgbClr val="0F116A"/>
              </a:solidFill>
            </a:endParaRPr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3651250" y="2041525"/>
            <a:ext cx="1243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20872" name="Rectangle 8"/>
          <p:cNvSpPr>
            <a:spLocks noChangeArrowheads="1"/>
          </p:cNvSpPr>
          <p:nvPr/>
        </p:nvSpPr>
        <p:spPr bwMode="auto">
          <a:xfrm>
            <a:off x="5191125" y="2041525"/>
            <a:ext cx="904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  <a:endParaRPr lang="en-US" sz="3000">
              <a:solidFill>
                <a:schemeClr val="tx2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403850" y="1714500"/>
            <a:ext cx="457200" cy="381000"/>
            <a:chOff x="3216" y="1080"/>
            <a:chExt cx="288" cy="240"/>
          </a:xfrm>
        </p:grpSpPr>
        <p:sp>
          <p:nvSpPr>
            <p:cNvPr id="420874" name="Oval 10"/>
            <p:cNvSpPr>
              <a:spLocks noChangeArrowheads="1"/>
            </p:cNvSpPr>
            <p:nvPr/>
          </p:nvSpPr>
          <p:spPr bwMode="auto">
            <a:xfrm>
              <a:off x="3216" y="1128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75" name="Oval 11"/>
            <p:cNvSpPr>
              <a:spLocks noChangeArrowheads="1"/>
            </p:cNvSpPr>
            <p:nvPr/>
          </p:nvSpPr>
          <p:spPr bwMode="auto">
            <a:xfrm>
              <a:off x="3264" y="1080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76" name="Oval 12"/>
            <p:cNvSpPr>
              <a:spLocks noChangeArrowheads="1"/>
            </p:cNvSpPr>
            <p:nvPr/>
          </p:nvSpPr>
          <p:spPr bwMode="auto">
            <a:xfrm>
              <a:off x="3408" y="1176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77" name="Oval 13"/>
            <p:cNvSpPr>
              <a:spLocks noChangeArrowheads="1"/>
            </p:cNvSpPr>
            <p:nvPr/>
          </p:nvSpPr>
          <p:spPr bwMode="auto">
            <a:xfrm>
              <a:off x="3408" y="1128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78" name="Oval 14"/>
            <p:cNvSpPr>
              <a:spLocks noChangeArrowheads="1"/>
            </p:cNvSpPr>
            <p:nvPr/>
          </p:nvSpPr>
          <p:spPr bwMode="auto">
            <a:xfrm>
              <a:off x="3360" y="1080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79" name="Oval 15"/>
            <p:cNvSpPr>
              <a:spLocks noChangeArrowheads="1"/>
            </p:cNvSpPr>
            <p:nvPr/>
          </p:nvSpPr>
          <p:spPr bwMode="auto">
            <a:xfrm>
              <a:off x="3264" y="1176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00630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80" name="Oval 16"/>
            <p:cNvSpPr>
              <a:spLocks noChangeArrowheads="1"/>
            </p:cNvSpPr>
            <p:nvPr/>
          </p:nvSpPr>
          <p:spPr bwMode="auto">
            <a:xfrm>
              <a:off x="3360" y="1224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81" name="Oval 17"/>
            <p:cNvSpPr>
              <a:spLocks noChangeArrowheads="1"/>
            </p:cNvSpPr>
            <p:nvPr/>
          </p:nvSpPr>
          <p:spPr bwMode="auto">
            <a:xfrm>
              <a:off x="3264" y="1224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82" name="Oval 18"/>
            <p:cNvSpPr>
              <a:spLocks noChangeArrowheads="1"/>
            </p:cNvSpPr>
            <p:nvPr/>
          </p:nvSpPr>
          <p:spPr bwMode="auto">
            <a:xfrm>
              <a:off x="3312" y="1128"/>
              <a:ext cx="144" cy="144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00630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0883" name="AutoShape 19"/>
          <p:cNvSpPr>
            <a:spLocks noChangeArrowheads="1"/>
          </p:cNvSpPr>
          <p:nvPr/>
        </p:nvSpPr>
        <p:spPr bwMode="auto">
          <a:xfrm>
            <a:off x="4897438" y="23622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885" name="Rectangle 21"/>
          <p:cNvSpPr>
            <a:spLocks noChangeArrowheads="1"/>
          </p:cNvSpPr>
          <p:nvPr/>
        </p:nvSpPr>
        <p:spPr bwMode="auto">
          <a:xfrm>
            <a:off x="220663" y="1597025"/>
            <a:ext cx="438150" cy="503238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137160" anchor="ctr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P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220663" y="3246438"/>
            <a:ext cx="8710612" cy="1049337"/>
            <a:chOff x="139" y="2045"/>
            <a:chExt cx="5487" cy="661"/>
          </a:xfrm>
        </p:grpSpPr>
        <p:sp>
          <p:nvSpPr>
            <p:cNvPr id="420888" name="Rectangle 24"/>
            <p:cNvSpPr>
              <a:spLocks noChangeArrowheads="1"/>
            </p:cNvSpPr>
            <p:nvPr/>
          </p:nvSpPr>
          <p:spPr bwMode="auto">
            <a:xfrm>
              <a:off x="4896" y="2180"/>
              <a:ext cx="730" cy="317"/>
            </a:xfrm>
            <a:prstGeom prst="rect">
              <a:avLst/>
            </a:prstGeom>
            <a:solidFill>
              <a:srgbClr val="E6E0E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 dirty="0">
                  <a:solidFill>
                    <a:srgbClr val="0F116A"/>
                  </a:solidFill>
                </a:rPr>
                <a:t>100%</a:t>
              </a:r>
            </a:p>
          </p:txBody>
        </p:sp>
        <p:sp>
          <p:nvSpPr>
            <p:cNvPr id="420889" name="Rectangle 25"/>
            <p:cNvSpPr>
              <a:spLocks noChangeArrowheads="1"/>
            </p:cNvSpPr>
            <p:nvPr/>
          </p:nvSpPr>
          <p:spPr bwMode="auto">
            <a:xfrm>
              <a:off x="139" y="2045"/>
              <a:ext cx="934" cy="661"/>
            </a:xfrm>
            <a:prstGeom prst="rect">
              <a:avLst/>
            </a:prstGeom>
            <a:solidFill>
              <a:srgbClr val="FFEA1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F</a:t>
              </a:r>
              <a:r>
                <a:rPr lang="en-US" sz="3000" baseline="-25000"/>
                <a:t>1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generation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(hybrids)</a:t>
              </a:r>
              <a:endParaRPr lang="en-US" sz="3000"/>
            </a:p>
          </p:txBody>
        </p:sp>
        <p:sp>
          <p:nvSpPr>
            <p:cNvPr id="420891" name="Oval 27"/>
            <p:cNvSpPr>
              <a:spLocks noChangeArrowheads="1"/>
            </p:cNvSpPr>
            <p:nvPr/>
          </p:nvSpPr>
          <p:spPr bwMode="auto">
            <a:xfrm>
              <a:off x="3020" y="2294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92" name="Oval 28"/>
            <p:cNvSpPr>
              <a:spLocks noChangeArrowheads="1"/>
            </p:cNvSpPr>
            <p:nvPr/>
          </p:nvSpPr>
          <p:spPr bwMode="auto">
            <a:xfrm>
              <a:off x="3356" y="2294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93" name="Oval 29"/>
            <p:cNvSpPr>
              <a:spLocks noChangeArrowheads="1"/>
            </p:cNvSpPr>
            <p:nvPr/>
          </p:nvSpPr>
          <p:spPr bwMode="auto">
            <a:xfrm>
              <a:off x="3692" y="2294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94" name="Oval 30"/>
            <p:cNvSpPr>
              <a:spLocks noChangeArrowheads="1"/>
            </p:cNvSpPr>
            <p:nvPr/>
          </p:nvSpPr>
          <p:spPr bwMode="auto">
            <a:xfrm>
              <a:off x="4028" y="2294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95" name="Oval 31"/>
            <p:cNvSpPr>
              <a:spLocks noChangeArrowheads="1"/>
            </p:cNvSpPr>
            <p:nvPr/>
          </p:nvSpPr>
          <p:spPr bwMode="auto">
            <a:xfrm>
              <a:off x="1676" y="2294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96" name="Oval 32"/>
            <p:cNvSpPr>
              <a:spLocks noChangeArrowheads="1"/>
            </p:cNvSpPr>
            <p:nvPr/>
          </p:nvSpPr>
          <p:spPr bwMode="auto">
            <a:xfrm>
              <a:off x="2012" y="2294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97" name="Oval 33"/>
            <p:cNvSpPr>
              <a:spLocks noChangeArrowheads="1"/>
            </p:cNvSpPr>
            <p:nvPr/>
          </p:nvSpPr>
          <p:spPr bwMode="auto">
            <a:xfrm>
              <a:off x="2348" y="2294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98" name="Oval 34"/>
            <p:cNvSpPr>
              <a:spLocks noChangeArrowheads="1"/>
            </p:cNvSpPr>
            <p:nvPr/>
          </p:nvSpPr>
          <p:spPr bwMode="auto">
            <a:xfrm>
              <a:off x="2684" y="2294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99" name="Oval 35"/>
            <p:cNvSpPr>
              <a:spLocks noChangeArrowheads="1"/>
            </p:cNvSpPr>
            <p:nvPr/>
          </p:nvSpPr>
          <p:spPr bwMode="auto">
            <a:xfrm>
              <a:off x="4364" y="2294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00" name="Rectangle 36"/>
            <p:cNvSpPr>
              <a:spLocks noChangeArrowheads="1"/>
            </p:cNvSpPr>
            <p:nvPr/>
          </p:nvSpPr>
          <p:spPr bwMode="auto">
            <a:xfrm>
              <a:off x="2304" y="2054"/>
              <a:ext cx="1700" cy="20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 dirty="0">
                  <a:solidFill>
                    <a:srgbClr val="0F116A"/>
                  </a:solidFill>
                </a:rPr>
                <a:t>yellow, round peas</a:t>
              </a:r>
            </a:p>
          </p:txBody>
        </p:sp>
      </p:grpSp>
      <p:sp>
        <p:nvSpPr>
          <p:cNvPr id="420936" name="AutoShape 72"/>
          <p:cNvSpPr>
            <a:spLocks noChangeArrowheads="1"/>
          </p:cNvSpPr>
          <p:nvPr/>
        </p:nvSpPr>
        <p:spPr bwMode="auto">
          <a:xfrm>
            <a:off x="1800225" y="2179638"/>
            <a:ext cx="1355725" cy="701675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noFill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660000"/>
                </a:solidFill>
              </a:rPr>
              <a:t>Y = yellow</a:t>
            </a:r>
          </a:p>
          <a:p>
            <a:pPr algn="l"/>
            <a:r>
              <a:rPr lang="en-US" sz="1800">
                <a:solidFill>
                  <a:srgbClr val="660000"/>
                </a:solidFill>
              </a:rPr>
              <a:t>R = round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20937" name="AutoShape 73"/>
          <p:cNvSpPr>
            <a:spLocks noChangeArrowheads="1"/>
          </p:cNvSpPr>
          <p:nvPr/>
        </p:nvSpPr>
        <p:spPr bwMode="auto">
          <a:xfrm>
            <a:off x="6823075" y="2179638"/>
            <a:ext cx="1520825" cy="701675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noFill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660000"/>
                </a:solidFill>
              </a:rPr>
              <a:t>y = green</a:t>
            </a:r>
          </a:p>
          <a:p>
            <a:pPr algn="l"/>
            <a:r>
              <a:rPr lang="en-US" sz="1800">
                <a:solidFill>
                  <a:srgbClr val="660000"/>
                </a:solidFill>
              </a:rPr>
              <a:t>r = wrinkled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20964" name="AutoShape 100"/>
          <p:cNvSpPr>
            <a:spLocks noChangeArrowheads="1"/>
          </p:cNvSpPr>
          <p:nvPr/>
        </p:nvSpPr>
        <p:spPr bwMode="auto">
          <a:xfrm flipH="1">
            <a:off x="4375150" y="4422775"/>
            <a:ext cx="1079500" cy="1079500"/>
          </a:xfrm>
          <a:custGeom>
            <a:avLst/>
            <a:gdLst>
              <a:gd name="G0" fmla="+- 997664 0 0"/>
              <a:gd name="G1" fmla="+- 5853427 0 0"/>
              <a:gd name="G2" fmla="+- 997664 0 5853427"/>
              <a:gd name="G3" fmla="+- 10800 0 0"/>
              <a:gd name="G4" fmla="+- 0 0 9976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287 0 0"/>
              <a:gd name="G9" fmla="+- 0 0 5853427"/>
              <a:gd name="G10" fmla="+- 6287 0 2700"/>
              <a:gd name="G11" fmla="cos G10 997664"/>
              <a:gd name="G12" fmla="sin G10 997664"/>
              <a:gd name="G13" fmla="cos 13500 997664"/>
              <a:gd name="G14" fmla="sin 13500 997664"/>
              <a:gd name="G15" fmla="+- G11 10800 0"/>
              <a:gd name="G16" fmla="+- G12 10800 0"/>
              <a:gd name="G17" fmla="+- G13 10800 0"/>
              <a:gd name="G18" fmla="+- G14 10800 0"/>
              <a:gd name="G19" fmla="*/ 6287 1 2"/>
              <a:gd name="G20" fmla="+- G19 5400 0"/>
              <a:gd name="G21" fmla="cos G20 997664"/>
              <a:gd name="G22" fmla="sin G20 997664"/>
              <a:gd name="G23" fmla="+- G21 10800 0"/>
              <a:gd name="G24" fmla="+- G12 G23 G22"/>
              <a:gd name="G25" fmla="+- G22 G23 G11"/>
              <a:gd name="G26" fmla="cos 10800 997664"/>
              <a:gd name="G27" fmla="sin 10800 997664"/>
              <a:gd name="G28" fmla="cos 6287 997664"/>
              <a:gd name="G29" fmla="sin 6287 9976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853427"/>
              <a:gd name="G36" fmla="sin G34 5853427"/>
              <a:gd name="G37" fmla="+/ 5853427 9976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287 G39"/>
              <a:gd name="G43" fmla="sin 628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190 w 21600"/>
              <a:gd name="T5" fmla="*/ 2258 h 21600"/>
              <a:gd name="T6" fmla="*/ 10901 w 21600"/>
              <a:gd name="T7" fmla="*/ 19343 h 21600"/>
              <a:gd name="T8" fmla="*/ 6952 w 21600"/>
              <a:gd name="T9" fmla="*/ 5827 h 21600"/>
              <a:gd name="T10" fmla="*/ 23826 w 21600"/>
              <a:gd name="T11" fmla="*/ 14344 h 21600"/>
              <a:gd name="T12" fmla="*/ 17742 w 21600"/>
              <a:gd name="T13" fmla="*/ 17826 h 21600"/>
              <a:gd name="T14" fmla="*/ 14261 w 21600"/>
              <a:gd name="T15" fmla="*/ 1174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66" y="12450"/>
                </a:moveTo>
                <a:cubicBezTo>
                  <a:pt x="17012" y="11912"/>
                  <a:pt x="17087" y="11357"/>
                  <a:pt x="17087" y="10800"/>
                </a:cubicBezTo>
                <a:cubicBezTo>
                  <a:pt x="17087" y="7327"/>
                  <a:pt x="14272" y="4513"/>
                  <a:pt x="10800" y="4513"/>
                </a:cubicBezTo>
                <a:cubicBezTo>
                  <a:pt x="7327" y="4513"/>
                  <a:pt x="4513" y="7327"/>
                  <a:pt x="4513" y="10800"/>
                </a:cubicBezTo>
                <a:cubicBezTo>
                  <a:pt x="4513" y="14272"/>
                  <a:pt x="7327" y="17087"/>
                  <a:pt x="10800" y="17087"/>
                </a:cubicBezTo>
                <a:cubicBezTo>
                  <a:pt x="10825" y="17087"/>
                  <a:pt x="10850" y="17086"/>
                  <a:pt x="10875" y="17086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1757"/>
                  <a:pt x="21472" y="12711"/>
                  <a:pt x="21221" y="13635"/>
                </a:cubicBezTo>
                <a:lnTo>
                  <a:pt x="23826" y="14344"/>
                </a:lnTo>
                <a:lnTo>
                  <a:pt x="17742" y="17826"/>
                </a:lnTo>
                <a:lnTo>
                  <a:pt x="14261" y="11741"/>
                </a:lnTo>
                <a:lnTo>
                  <a:pt x="16866" y="124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965" name="Rectangle 101"/>
          <p:cNvSpPr>
            <a:spLocks noChangeArrowheads="1"/>
          </p:cNvSpPr>
          <p:nvPr/>
        </p:nvSpPr>
        <p:spPr bwMode="auto">
          <a:xfrm>
            <a:off x="4883150" y="4756150"/>
            <a:ext cx="1344613" cy="2444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self-pollinate</a:t>
            </a:r>
          </a:p>
        </p:txBody>
      </p:sp>
      <p:sp>
        <p:nvSpPr>
          <p:cNvPr id="420967" name="AutoShape 103"/>
          <p:cNvSpPr>
            <a:spLocks noChangeArrowheads="1"/>
          </p:cNvSpPr>
          <p:nvPr/>
        </p:nvSpPr>
        <p:spPr bwMode="auto">
          <a:xfrm>
            <a:off x="7651750" y="5035550"/>
            <a:ext cx="1460500" cy="538163"/>
          </a:xfrm>
          <a:prstGeom prst="roundRect">
            <a:avLst>
              <a:gd name="adj" fmla="val 16667"/>
            </a:avLst>
          </a:prstGeom>
          <a:solidFill>
            <a:srgbClr val="E6E0EC"/>
          </a:solidFill>
          <a:ln w="9525">
            <a:noFill/>
            <a:round/>
            <a:headEnd/>
            <a:tailEnd/>
          </a:ln>
          <a:effectLst/>
        </p:spPr>
        <p:txBody>
          <a:bodyPr wrap="none" tIns="13716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>
                <a:solidFill>
                  <a:srgbClr val="0F116A"/>
                </a:solidFill>
              </a:rPr>
              <a:t>9:3:3:1</a:t>
            </a:r>
          </a:p>
        </p:txBody>
      </p:sp>
      <p:sp>
        <p:nvSpPr>
          <p:cNvPr id="420992" name="AutoShape 128"/>
          <p:cNvSpPr>
            <a:spLocks noChangeArrowheads="1"/>
          </p:cNvSpPr>
          <p:nvPr/>
        </p:nvSpPr>
        <p:spPr bwMode="auto">
          <a:xfrm>
            <a:off x="2270125" y="5700713"/>
            <a:ext cx="1144588" cy="10588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>
                <a:solidFill>
                  <a:srgbClr val="0F116A"/>
                </a:solidFill>
              </a:rPr>
              <a:t>9/16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>
                <a:solidFill>
                  <a:srgbClr val="0F116A"/>
                </a:solidFill>
              </a:rPr>
              <a:t>yellow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>
                <a:solidFill>
                  <a:srgbClr val="0F116A"/>
                </a:solidFill>
              </a:rPr>
              <a:t>round 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>
                <a:solidFill>
                  <a:srgbClr val="0F116A"/>
                </a:solidFill>
              </a:rPr>
              <a:t>peas</a:t>
            </a:r>
          </a:p>
        </p:txBody>
      </p:sp>
      <p:sp>
        <p:nvSpPr>
          <p:cNvPr id="420993" name="AutoShape 129"/>
          <p:cNvSpPr>
            <a:spLocks noChangeArrowheads="1"/>
          </p:cNvSpPr>
          <p:nvPr/>
        </p:nvSpPr>
        <p:spPr bwMode="auto">
          <a:xfrm>
            <a:off x="3570288" y="5700713"/>
            <a:ext cx="1144587" cy="105886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l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>
                <a:solidFill>
                  <a:srgbClr val="0F116A"/>
                </a:solidFill>
              </a:rPr>
              <a:t>3/16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>
                <a:solidFill>
                  <a:srgbClr val="0F116A"/>
                </a:solidFill>
              </a:rPr>
              <a:t>green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>
                <a:solidFill>
                  <a:srgbClr val="0F116A"/>
                </a:solidFill>
              </a:rPr>
              <a:t>round 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>
                <a:solidFill>
                  <a:srgbClr val="0F116A"/>
                </a:solidFill>
              </a:rPr>
              <a:t>peas</a:t>
            </a:r>
          </a:p>
        </p:txBody>
      </p:sp>
      <p:sp>
        <p:nvSpPr>
          <p:cNvPr id="420994" name="AutoShape 130"/>
          <p:cNvSpPr>
            <a:spLocks noChangeArrowheads="1"/>
          </p:cNvSpPr>
          <p:nvPr/>
        </p:nvSpPr>
        <p:spPr bwMode="auto">
          <a:xfrm>
            <a:off x="4852988" y="5700713"/>
            <a:ext cx="1406525" cy="10588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 dirty="0">
                <a:solidFill>
                  <a:srgbClr val="0F116A"/>
                </a:solidFill>
              </a:rPr>
              <a:t>3/16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 dirty="0">
                <a:solidFill>
                  <a:srgbClr val="0F116A"/>
                </a:solidFill>
              </a:rPr>
              <a:t>yellow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 dirty="0">
                <a:solidFill>
                  <a:srgbClr val="0F116A"/>
                </a:solidFill>
              </a:rPr>
              <a:t>wrinkled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 dirty="0">
                <a:solidFill>
                  <a:srgbClr val="0F116A"/>
                </a:solidFill>
              </a:rPr>
              <a:t>peas</a:t>
            </a:r>
          </a:p>
        </p:txBody>
      </p:sp>
      <p:sp>
        <p:nvSpPr>
          <p:cNvPr id="420995" name="AutoShape 131"/>
          <p:cNvSpPr>
            <a:spLocks noChangeArrowheads="1"/>
          </p:cNvSpPr>
          <p:nvPr/>
        </p:nvSpPr>
        <p:spPr bwMode="auto">
          <a:xfrm>
            <a:off x="6389688" y="5700713"/>
            <a:ext cx="1374775" cy="105886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l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>
                <a:solidFill>
                  <a:srgbClr val="0F116A"/>
                </a:solidFill>
              </a:rPr>
              <a:t>1/16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>
                <a:solidFill>
                  <a:srgbClr val="0F116A"/>
                </a:solidFill>
              </a:rPr>
              <a:t>green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>
                <a:solidFill>
                  <a:srgbClr val="0F116A"/>
                </a:solidFill>
              </a:rPr>
              <a:t>wrinkled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>
                <a:solidFill>
                  <a:srgbClr val="0F116A"/>
                </a:solidFill>
              </a:rPr>
              <a:t>peas</a:t>
            </a:r>
          </a:p>
        </p:txBody>
      </p:sp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212725" y="5124450"/>
            <a:ext cx="7092950" cy="982663"/>
            <a:chOff x="134" y="3228"/>
            <a:chExt cx="4468" cy="619"/>
          </a:xfrm>
        </p:grpSpPr>
        <p:sp>
          <p:nvSpPr>
            <p:cNvPr id="420969" name="Rectangle 105"/>
            <p:cNvSpPr>
              <a:spLocks noChangeArrowheads="1"/>
            </p:cNvSpPr>
            <p:nvPr/>
          </p:nvSpPr>
          <p:spPr bwMode="auto">
            <a:xfrm>
              <a:off x="134" y="3358"/>
              <a:ext cx="934" cy="489"/>
            </a:xfrm>
            <a:prstGeom prst="rect">
              <a:avLst/>
            </a:prstGeom>
            <a:solidFill>
              <a:srgbClr val="FFEA1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F</a:t>
              </a:r>
              <a:r>
                <a:rPr lang="en-US" sz="3000" baseline="-25000"/>
                <a:t>2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generation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sp>
          <p:nvSpPr>
            <p:cNvPr id="420970" name="Oval 106"/>
            <p:cNvSpPr>
              <a:spLocks noChangeArrowheads="1"/>
            </p:cNvSpPr>
            <p:nvPr/>
          </p:nvSpPr>
          <p:spPr bwMode="auto">
            <a:xfrm>
              <a:off x="1647" y="3228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71" name="Oval 107"/>
            <p:cNvSpPr>
              <a:spLocks noChangeArrowheads="1"/>
            </p:cNvSpPr>
            <p:nvPr/>
          </p:nvSpPr>
          <p:spPr bwMode="auto">
            <a:xfrm>
              <a:off x="2466" y="3228"/>
              <a:ext cx="288" cy="288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3356" y="3261"/>
              <a:ext cx="288" cy="240"/>
              <a:chOff x="3344" y="3888"/>
              <a:chExt cx="288" cy="240"/>
            </a:xfrm>
          </p:grpSpPr>
          <p:sp>
            <p:nvSpPr>
              <p:cNvPr id="420973" name="Oval 109"/>
              <p:cNvSpPr>
                <a:spLocks noChangeArrowheads="1"/>
              </p:cNvSpPr>
              <p:nvPr/>
            </p:nvSpPr>
            <p:spPr bwMode="auto">
              <a:xfrm>
                <a:off x="3344" y="3936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74" name="Oval 110"/>
              <p:cNvSpPr>
                <a:spLocks noChangeArrowheads="1"/>
              </p:cNvSpPr>
              <p:nvPr/>
            </p:nvSpPr>
            <p:spPr bwMode="auto">
              <a:xfrm>
                <a:off x="3392" y="3888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75" name="Oval 111"/>
              <p:cNvSpPr>
                <a:spLocks noChangeArrowheads="1"/>
              </p:cNvSpPr>
              <p:nvPr/>
            </p:nvSpPr>
            <p:spPr bwMode="auto">
              <a:xfrm>
                <a:off x="3536" y="3984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76" name="Oval 112"/>
              <p:cNvSpPr>
                <a:spLocks noChangeArrowheads="1"/>
              </p:cNvSpPr>
              <p:nvPr/>
            </p:nvSpPr>
            <p:spPr bwMode="auto">
              <a:xfrm>
                <a:off x="3536" y="3936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77" name="Oval 113"/>
              <p:cNvSpPr>
                <a:spLocks noChangeArrowheads="1"/>
              </p:cNvSpPr>
              <p:nvPr/>
            </p:nvSpPr>
            <p:spPr bwMode="auto">
              <a:xfrm>
                <a:off x="3488" y="3888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78" name="Oval 114"/>
              <p:cNvSpPr>
                <a:spLocks noChangeArrowheads="1"/>
              </p:cNvSpPr>
              <p:nvPr/>
            </p:nvSpPr>
            <p:spPr bwMode="auto">
              <a:xfrm>
                <a:off x="3392" y="3984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FFCC1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79" name="Oval 115"/>
              <p:cNvSpPr>
                <a:spLocks noChangeArrowheads="1"/>
              </p:cNvSpPr>
              <p:nvPr/>
            </p:nvSpPr>
            <p:spPr bwMode="auto">
              <a:xfrm>
                <a:off x="3488" y="4032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80" name="Oval 116"/>
              <p:cNvSpPr>
                <a:spLocks noChangeArrowheads="1"/>
              </p:cNvSpPr>
              <p:nvPr/>
            </p:nvSpPr>
            <p:spPr bwMode="auto">
              <a:xfrm>
                <a:off x="3392" y="4032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81" name="Oval 117"/>
              <p:cNvSpPr>
                <a:spLocks noChangeArrowheads="1"/>
              </p:cNvSpPr>
              <p:nvPr/>
            </p:nvSpPr>
            <p:spPr bwMode="auto">
              <a:xfrm>
                <a:off x="3440" y="3936"/>
                <a:ext cx="144" cy="14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FFEA1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18"/>
            <p:cNvGrpSpPr>
              <a:grpSpLocks/>
            </p:cNvGrpSpPr>
            <p:nvPr/>
          </p:nvGrpSpPr>
          <p:grpSpPr bwMode="auto">
            <a:xfrm>
              <a:off x="4314" y="3261"/>
              <a:ext cx="288" cy="240"/>
              <a:chOff x="3216" y="1080"/>
              <a:chExt cx="288" cy="240"/>
            </a:xfrm>
          </p:grpSpPr>
          <p:sp>
            <p:nvSpPr>
              <p:cNvPr id="420983" name="Oval 119"/>
              <p:cNvSpPr>
                <a:spLocks noChangeArrowheads="1"/>
              </p:cNvSpPr>
              <p:nvPr/>
            </p:nvSpPr>
            <p:spPr bwMode="auto">
              <a:xfrm>
                <a:off x="3216" y="1128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84" name="Oval 120"/>
              <p:cNvSpPr>
                <a:spLocks noChangeArrowheads="1"/>
              </p:cNvSpPr>
              <p:nvPr/>
            </p:nvSpPr>
            <p:spPr bwMode="auto">
              <a:xfrm>
                <a:off x="3264" y="1080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85" name="Oval 121"/>
              <p:cNvSpPr>
                <a:spLocks noChangeArrowheads="1"/>
              </p:cNvSpPr>
              <p:nvPr/>
            </p:nvSpPr>
            <p:spPr bwMode="auto">
              <a:xfrm>
                <a:off x="3408" y="1176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86" name="Oval 122"/>
              <p:cNvSpPr>
                <a:spLocks noChangeArrowheads="1"/>
              </p:cNvSpPr>
              <p:nvPr/>
            </p:nvSpPr>
            <p:spPr bwMode="auto">
              <a:xfrm>
                <a:off x="3408" y="1128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87" name="Oval 123"/>
              <p:cNvSpPr>
                <a:spLocks noChangeArrowheads="1"/>
              </p:cNvSpPr>
              <p:nvPr/>
            </p:nvSpPr>
            <p:spPr bwMode="auto">
              <a:xfrm>
                <a:off x="3360" y="1080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88" name="Oval 124"/>
              <p:cNvSpPr>
                <a:spLocks noChangeArrowheads="1"/>
              </p:cNvSpPr>
              <p:nvPr/>
            </p:nvSpPr>
            <p:spPr bwMode="auto">
              <a:xfrm>
                <a:off x="3264" y="1176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00630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89" name="Oval 125"/>
              <p:cNvSpPr>
                <a:spLocks noChangeArrowheads="1"/>
              </p:cNvSpPr>
              <p:nvPr/>
            </p:nvSpPr>
            <p:spPr bwMode="auto">
              <a:xfrm>
                <a:off x="3360" y="1224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90" name="Oval 126"/>
              <p:cNvSpPr>
                <a:spLocks noChangeArrowheads="1"/>
              </p:cNvSpPr>
              <p:nvPr/>
            </p:nvSpPr>
            <p:spPr bwMode="auto">
              <a:xfrm>
                <a:off x="3264" y="1224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91" name="Oval 127"/>
              <p:cNvSpPr>
                <a:spLocks noChangeArrowheads="1"/>
              </p:cNvSpPr>
              <p:nvPr/>
            </p:nvSpPr>
            <p:spPr bwMode="auto">
              <a:xfrm>
                <a:off x="3312" y="1128"/>
                <a:ext cx="144" cy="144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00630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20886" name="Rectangle 22"/>
          <p:cNvSpPr>
            <a:spLocks noChangeArrowheads="1"/>
          </p:cNvSpPr>
          <p:nvPr/>
        </p:nvSpPr>
        <p:spPr bwMode="auto">
          <a:xfrm>
            <a:off x="4489450" y="4022725"/>
            <a:ext cx="107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  <a:endParaRPr lang="en-US" sz="3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going on here?</a:t>
            </a:r>
          </a:p>
        </p:txBody>
      </p:sp>
      <p:sp>
        <p:nvSpPr>
          <p:cNvPr id="422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46100" y="1016000"/>
            <a:ext cx="83058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</a:t>
            </a:r>
            <a:r>
              <a:rPr lang="en-US" u="sng" dirty="0"/>
              <a:t>genes</a:t>
            </a:r>
            <a:r>
              <a:rPr lang="en-US" dirty="0"/>
              <a:t> are on different chromosomes…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do they assort in the gametes?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together</a:t>
            </a:r>
            <a:r>
              <a:rPr lang="en-US" dirty="0"/>
              <a:t> or </a:t>
            </a:r>
            <a:r>
              <a:rPr lang="en-US" u="sng" dirty="0"/>
              <a:t>independently</a:t>
            </a:r>
            <a:r>
              <a:rPr lang="en-US" dirty="0"/>
              <a:t>?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257300" y="2941638"/>
            <a:ext cx="1143000" cy="1143000"/>
            <a:chOff x="792" y="1853"/>
            <a:chExt cx="720" cy="720"/>
          </a:xfrm>
        </p:grpSpPr>
        <p:sp>
          <p:nvSpPr>
            <p:cNvPr id="422917" name="Oval 5"/>
            <p:cNvSpPr>
              <a:spLocks noChangeArrowheads="1"/>
            </p:cNvSpPr>
            <p:nvPr/>
          </p:nvSpPr>
          <p:spPr bwMode="auto">
            <a:xfrm>
              <a:off x="792" y="1853"/>
              <a:ext cx="720" cy="720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440044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18" name="Rectangle 6"/>
            <p:cNvSpPr>
              <a:spLocks noChangeArrowheads="1"/>
            </p:cNvSpPr>
            <p:nvPr/>
          </p:nvSpPr>
          <p:spPr bwMode="auto">
            <a:xfrm>
              <a:off x="814" y="2040"/>
              <a:ext cx="6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660000"/>
                  </a:solidFill>
                </a:rPr>
                <a:t>YyRr</a:t>
              </a:r>
              <a:endParaRPr lang="en-US" sz="300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38200" y="4876800"/>
            <a:ext cx="838200" cy="838200"/>
            <a:chOff x="624" y="1920"/>
            <a:chExt cx="528" cy="528"/>
          </a:xfrm>
          <a:solidFill>
            <a:srgbClr val="FFFF00"/>
          </a:solidFill>
        </p:grpSpPr>
        <p:sp>
          <p:nvSpPr>
            <p:cNvPr id="422921" name="Oval 9"/>
            <p:cNvSpPr>
              <a:spLocks noChangeArrowheads="1"/>
            </p:cNvSpPr>
            <p:nvPr/>
          </p:nvSpPr>
          <p:spPr bwMode="auto">
            <a:xfrm>
              <a:off x="624" y="1920"/>
              <a:ext cx="528" cy="5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22" name="Rectangle 10"/>
            <p:cNvSpPr>
              <a:spLocks noChangeArrowheads="1"/>
            </p:cNvSpPr>
            <p:nvPr/>
          </p:nvSpPr>
          <p:spPr bwMode="auto">
            <a:xfrm>
              <a:off x="666" y="2016"/>
              <a:ext cx="449" cy="3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660000"/>
                  </a:solidFill>
                </a:rPr>
                <a:t>YR</a:t>
              </a:r>
              <a:endParaRPr lang="en-US" sz="300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981200" y="4876800"/>
            <a:ext cx="838200" cy="838200"/>
            <a:chOff x="624" y="1920"/>
            <a:chExt cx="528" cy="528"/>
          </a:xfrm>
        </p:grpSpPr>
        <p:sp>
          <p:nvSpPr>
            <p:cNvPr id="422924" name="Oval 12"/>
            <p:cNvSpPr>
              <a:spLocks noChangeArrowheads="1"/>
            </p:cNvSpPr>
            <p:nvPr/>
          </p:nvSpPr>
          <p:spPr bwMode="auto">
            <a:xfrm>
              <a:off x="624" y="1920"/>
              <a:ext cx="528" cy="52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25" name="Rectangle 13"/>
            <p:cNvSpPr>
              <a:spLocks noChangeArrowheads="1"/>
            </p:cNvSpPr>
            <p:nvPr/>
          </p:nvSpPr>
          <p:spPr bwMode="auto">
            <a:xfrm>
              <a:off x="719" y="2016"/>
              <a:ext cx="34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solidFill>
                    <a:srgbClr val="660000"/>
                  </a:solidFill>
                </a:rPr>
                <a:t>yr</a:t>
              </a:r>
              <a:endParaRPr lang="en-US" sz="3000" dirty="0">
                <a:solidFill>
                  <a:schemeClr val="tx2"/>
                </a:solidFill>
              </a:endParaRPr>
            </a:p>
          </p:txBody>
        </p:sp>
      </p:grpSp>
      <p:sp>
        <p:nvSpPr>
          <p:cNvPr id="422926" name="AutoShape 14"/>
          <p:cNvSpPr>
            <a:spLocks noChangeArrowheads="1"/>
          </p:cNvSpPr>
          <p:nvPr/>
        </p:nvSpPr>
        <p:spPr bwMode="auto">
          <a:xfrm>
            <a:off x="1714500" y="41529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928" name="Oval 16"/>
          <p:cNvSpPr>
            <a:spLocks noChangeArrowheads="1"/>
          </p:cNvSpPr>
          <p:nvPr/>
        </p:nvSpPr>
        <p:spPr bwMode="auto">
          <a:xfrm>
            <a:off x="6284913" y="2933700"/>
            <a:ext cx="1143000" cy="11430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44004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929" name="Rectangle 17"/>
          <p:cNvSpPr>
            <a:spLocks noChangeArrowheads="1"/>
          </p:cNvSpPr>
          <p:nvPr/>
        </p:nvSpPr>
        <p:spPr bwMode="auto">
          <a:xfrm>
            <a:off x="6319838" y="3230563"/>
            <a:ext cx="107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  <a:endParaRPr lang="en-US" sz="3000">
              <a:solidFill>
                <a:schemeClr val="tx2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865813" y="4876800"/>
            <a:ext cx="838200" cy="838200"/>
            <a:chOff x="624" y="1920"/>
            <a:chExt cx="528" cy="528"/>
          </a:xfrm>
          <a:solidFill>
            <a:srgbClr val="FFFF00"/>
          </a:solidFill>
        </p:grpSpPr>
        <p:sp>
          <p:nvSpPr>
            <p:cNvPr id="422931" name="Oval 19"/>
            <p:cNvSpPr>
              <a:spLocks noChangeArrowheads="1"/>
            </p:cNvSpPr>
            <p:nvPr/>
          </p:nvSpPr>
          <p:spPr bwMode="auto">
            <a:xfrm>
              <a:off x="624" y="1920"/>
              <a:ext cx="528" cy="5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32" name="Rectangle 20"/>
            <p:cNvSpPr>
              <a:spLocks noChangeArrowheads="1"/>
            </p:cNvSpPr>
            <p:nvPr/>
          </p:nvSpPr>
          <p:spPr bwMode="auto">
            <a:xfrm>
              <a:off x="706" y="2016"/>
              <a:ext cx="369" cy="3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660000"/>
                  </a:solidFill>
                </a:rPr>
                <a:t>Yr</a:t>
              </a:r>
              <a:endParaRPr lang="en-US" sz="300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008813" y="4876800"/>
            <a:ext cx="838200" cy="838200"/>
            <a:chOff x="624" y="1920"/>
            <a:chExt cx="528" cy="528"/>
          </a:xfrm>
          <a:solidFill>
            <a:schemeClr val="accent3">
              <a:lumMod val="75000"/>
            </a:schemeClr>
          </a:solidFill>
        </p:grpSpPr>
        <p:sp>
          <p:nvSpPr>
            <p:cNvPr id="422934" name="Oval 22"/>
            <p:cNvSpPr>
              <a:spLocks noChangeArrowheads="1"/>
            </p:cNvSpPr>
            <p:nvPr/>
          </p:nvSpPr>
          <p:spPr bwMode="auto">
            <a:xfrm>
              <a:off x="624" y="1920"/>
              <a:ext cx="528" cy="5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35" name="Rectangle 23"/>
            <p:cNvSpPr>
              <a:spLocks noChangeArrowheads="1"/>
            </p:cNvSpPr>
            <p:nvPr/>
          </p:nvSpPr>
          <p:spPr bwMode="auto">
            <a:xfrm>
              <a:off x="679" y="2016"/>
              <a:ext cx="423" cy="3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660000"/>
                  </a:solidFill>
                </a:rPr>
                <a:t>yR</a:t>
              </a:r>
              <a:endParaRPr lang="en-US" sz="3000">
                <a:solidFill>
                  <a:schemeClr val="tx2"/>
                </a:solidFill>
              </a:endParaRPr>
            </a:p>
          </p:txBody>
        </p:sp>
      </p:grpSp>
      <p:sp>
        <p:nvSpPr>
          <p:cNvPr id="422936" name="AutoShape 24"/>
          <p:cNvSpPr>
            <a:spLocks noChangeArrowheads="1"/>
          </p:cNvSpPr>
          <p:nvPr/>
        </p:nvSpPr>
        <p:spPr bwMode="auto">
          <a:xfrm>
            <a:off x="6742113" y="4160838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837113" y="4876800"/>
            <a:ext cx="838200" cy="838200"/>
            <a:chOff x="624" y="1920"/>
            <a:chExt cx="528" cy="528"/>
          </a:xfrm>
          <a:solidFill>
            <a:srgbClr val="FFFF00"/>
          </a:solidFill>
        </p:grpSpPr>
        <p:sp>
          <p:nvSpPr>
            <p:cNvPr id="422938" name="Oval 26"/>
            <p:cNvSpPr>
              <a:spLocks noChangeArrowheads="1"/>
            </p:cNvSpPr>
            <p:nvPr/>
          </p:nvSpPr>
          <p:spPr bwMode="auto">
            <a:xfrm>
              <a:off x="624" y="1920"/>
              <a:ext cx="528" cy="5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39" name="Rectangle 27"/>
            <p:cNvSpPr>
              <a:spLocks noChangeArrowheads="1"/>
            </p:cNvSpPr>
            <p:nvPr/>
          </p:nvSpPr>
          <p:spPr bwMode="auto">
            <a:xfrm>
              <a:off x="666" y="2016"/>
              <a:ext cx="449" cy="3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660000"/>
                  </a:solidFill>
                </a:rPr>
                <a:t>YR</a:t>
              </a:r>
              <a:endParaRPr lang="en-US" sz="300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8029575" y="4884738"/>
            <a:ext cx="838200" cy="838200"/>
            <a:chOff x="624" y="1920"/>
            <a:chExt cx="528" cy="528"/>
          </a:xfrm>
          <a:solidFill>
            <a:schemeClr val="accent3">
              <a:lumMod val="75000"/>
            </a:schemeClr>
          </a:solidFill>
        </p:grpSpPr>
        <p:sp>
          <p:nvSpPr>
            <p:cNvPr id="422941" name="Oval 29"/>
            <p:cNvSpPr>
              <a:spLocks noChangeArrowheads="1"/>
            </p:cNvSpPr>
            <p:nvPr/>
          </p:nvSpPr>
          <p:spPr bwMode="auto">
            <a:xfrm>
              <a:off x="624" y="1920"/>
              <a:ext cx="528" cy="5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42" name="Rectangle 30"/>
            <p:cNvSpPr>
              <a:spLocks noChangeArrowheads="1"/>
            </p:cNvSpPr>
            <p:nvPr/>
          </p:nvSpPr>
          <p:spPr bwMode="auto">
            <a:xfrm>
              <a:off x="719" y="2016"/>
              <a:ext cx="343" cy="3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660000"/>
                  </a:solidFill>
                </a:rPr>
                <a:t>yr</a:t>
              </a:r>
              <a:endParaRPr lang="en-US" sz="3000">
                <a:solidFill>
                  <a:schemeClr val="tx2"/>
                </a:solidFill>
              </a:endParaRPr>
            </a:p>
          </p:txBody>
        </p:sp>
      </p:grpSp>
      <p:sp>
        <p:nvSpPr>
          <p:cNvPr id="422948" name="AutoShape 36"/>
          <p:cNvSpPr>
            <a:spLocks noChangeArrowheads="1"/>
          </p:cNvSpPr>
          <p:nvPr/>
        </p:nvSpPr>
        <p:spPr bwMode="auto">
          <a:xfrm flipH="1">
            <a:off x="2455863" y="3152775"/>
            <a:ext cx="1841500" cy="488950"/>
          </a:xfrm>
          <a:prstGeom prst="homePlate">
            <a:avLst>
              <a:gd name="adj" fmla="val 94156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Is it this?</a:t>
            </a:r>
          </a:p>
        </p:txBody>
      </p:sp>
      <p:sp>
        <p:nvSpPr>
          <p:cNvPr id="422950" name="AutoShape 38"/>
          <p:cNvSpPr>
            <a:spLocks noChangeArrowheads="1"/>
          </p:cNvSpPr>
          <p:nvPr/>
        </p:nvSpPr>
        <p:spPr bwMode="auto">
          <a:xfrm>
            <a:off x="4552950" y="3152775"/>
            <a:ext cx="1630363" cy="488950"/>
          </a:xfrm>
          <a:prstGeom prst="homePlate">
            <a:avLst>
              <a:gd name="adj" fmla="val 8336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Or this?</a:t>
            </a:r>
          </a:p>
        </p:txBody>
      </p:sp>
      <p:pic>
        <p:nvPicPr>
          <p:cNvPr id="422951" name="Picture 39" descr="pengui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635250" y="5562600"/>
            <a:ext cx="1274763" cy="1295400"/>
          </a:xfrm>
          <a:prstGeom prst="rect">
            <a:avLst/>
          </a:prstGeom>
          <a:noFill/>
        </p:spPr>
      </p:pic>
      <p:sp>
        <p:nvSpPr>
          <p:cNvPr id="422952" name="AutoShape 40"/>
          <p:cNvSpPr>
            <a:spLocks noChangeArrowheads="1"/>
          </p:cNvSpPr>
          <p:nvPr/>
        </p:nvSpPr>
        <p:spPr bwMode="auto">
          <a:xfrm flipH="1">
            <a:off x="4294188" y="5792788"/>
            <a:ext cx="2274887" cy="993775"/>
          </a:xfrm>
          <a:prstGeom prst="wedgeEllipseCallout">
            <a:avLst>
              <a:gd name="adj1" fmla="val 77704"/>
              <a:gd name="adj2" fmla="val -3898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Which system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explains the 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data?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2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5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46" name="Rectangle 386"/>
          <p:cNvSpPr>
            <a:spLocks noChangeArrowheads="1"/>
          </p:cNvSpPr>
          <p:nvPr/>
        </p:nvSpPr>
        <p:spPr bwMode="auto">
          <a:xfrm>
            <a:off x="6934200" y="1447800"/>
            <a:ext cx="2133600" cy="5334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grpSp>
        <p:nvGrpSpPr>
          <p:cNvPr id="2" name="Group 387"/>
          <p:cNvGrpSpPr>
            <a:grpSpLocks/>
          </p:cNvGrpSpPr>
          <p:nvPr/>
        </p:nvGrpSpPr>
        <p:grpSpPr bwMode="auto">
          <a:xfrm>
            <a:off x="7315200" y="2066925"/>
            <a:ext cx="1670050" cy="760413"/>
            <a:chOff x="4608" y="787"/>
            <a:chExt cx="1052" cy="479"/>
          </a:xfrm>
        </p:grpSpPr>
        <p:sp>
          <p:nvSpPr>
            <p:cNvPr id="425348" name="Oval 388"/>
            <p:cNvSpPr>
              <a:spLocks noChangeArrowheads="1"/>
            </p:cNvSpPr>
            <p:nvPr/>
          </p:nvSpPr>
          <p:spPr bwMode="auto">
            <a:xfrm>
              <a:off x="4608" y="883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49" name="Rectangle 389"/>
            <p:cNvSpPr>
              <a:spLocks noChangeArrowheads="1"/>
            </p:cNvSpPr>
            <p:nvPr/>
          </p:nvSpPr>
          <p:spPr bwMode="auto">
            <a:xfrm>
              <a:off x="4997" y="787"/>
              <a:ext cx="663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9/16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yellow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round</a:t>
              </a:r>
            </a:p>
          </p:txBody>
        </p:sp>
      </p:grpSp>
      <p:grpSp>
        <p:nvGrpSpPr>
          <p:cNvPr id="3" name="Group 390"/>
          <p:cNvGrpSpPr>
            <a:grpSpLocks/>
          </p:cNvGrpSpPr>
          <p:nvPr/>
        </p:nvGrpSpPr>
        <p:grpSpPr bwMode="auto">
          <a:xfrm>
            <a:off x="7315200" y="3308350"/>
            <a:ext cx="1670050" cy="760413"/>
            <a:chOff x="4608" y="1643"/>
            <a:chExt cx="1052" cy="479"/>
          </a:xfrm>
        </p:grpSpPr>
        <p:sp>
          <p:nvSpPr>
            <p:cNvPr id="425351" name="Oval 391"/>
            <p:cNvSpPr>
              <a:spLocks noChangeArrowheads="1"/>
            </p:cNvSpPr>
            <p:nvPr/>
          </p:nvSpPr>
          <p:spPr bwMode="auto">
            <a:xfrm>
              <a:off x="4608" y="1739"/>
              <a:ext cx="288" cy="288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52" name="Rectangle 392"/>
            <p:cNvSpPr>
              <a:spLocks noChangeArrowheads="1"/>
            </p:cNvSpPr>
            <p:nvPr/>
          </p:nvSpPr>
          <p:spPr bwMode="auto">
            <a:xfrm>
              <a:off x="4997" y="1643"/>
              <a:ext cx="663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3/16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green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round </a:t>
              </a:r>
            </a:p>
          </p:txBody>
        </p:sp>
      </p:grpSp>
      <p:grpSp>
        <p:nvGrpSpPr>
          <p:cNvPr id="4" name="Group 393"/>
          <p:cNvGrpSpPr>
            <a:grpSpLocks/>
          </p:cNvGrpSpPr>
          <p:nvPr/>
        </p:nvGrpSpPr>
        <p:grpSpPr bwMode="auto">
          <a:xfrm>
            <a:off x="7315200" y="4549775"/>
            <a:ext cx="1809750" cy="760413"/>
            <a:chOff x="4608" y="2499"/>
            <a:chExt cx="1140" cy="479"/>
          </a:xfrm>
        </p:grpSpPr>
        <p:grpSp>
          <p:nvGrpSpPr>
            <p:cNvPr id="5" name="Group 394"/>
            <p:cNvGrpSpPr>
              <a:grpSpLocks/>
            </p:cNvGrpSpPr>
            <p:nvPr/>
          </p:nvGrpSpPr>
          <p:grpSpPr bwMode="auto">
            <a:xfrm>
              <a:off x="4608" y="2619"/>
              <a:ext cx="288" cy="240"/>
              <a:chOff x="3344" y="3888"/>
              <a:chExt cx="288" cy="240"/>
            </a:xfrm>
          </p:grpSpPr>
          <p:sp>
            <p:nvSpPr>
              <p:cNvPr id="425355" name="Oval 395"/>
              <p:cNvSpPr>
                <a:spLocks noChangeArrowheads="1"/>
              </p:cNvSpPr>
              <p:nvPr/>
            </p:nvSpPr>
            <p:spPr bwMode="auto">
              <a:xfrm>
                <a:off x="3344" y="3936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56" name="Oval 396"/>
              <p:cNvSpPr>
                <a:spLocks noChangeArrowheads="1"/>
              </p:cNvSpPr>
              <p:nvPr/>
            </p:nvSpPr>
            <p:spPr bwMode="auto">
              <a:xfrm>
                <a:off x="3392" y="3888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57" name="Oval 397"/>
              <p:cNvSpPr>
                <a:spLocks noChangeArrowheads="1"/>
              </p:cNvSpPr>
              <p:nvPr/>
            </p:nvSpPr>
            <p:spPr bwMode="auto">
              <a:xfrm>
                <a:off x="3536" y="3984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58" name="Oval 398"/>
              <p:cNvSpPr>
                <a:spLocks noChangeArrowheads="1"/>
              </p:cNvSpPr>
              <p:nvPr/>
            </p:nvSpPr>
            <p:spPr bwMode="auto">
              <a:xfrm>
                <a:off x="3536" y="3936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59" name="Oval 399"/>
              <p:cNvSpPr>
                <a:spLocks noChangeArrowheads="1"/>
              </p:cNvSpPr>
              <p:nvPr/>
            </p:nvSpPr>
            <p:spPr bwMode="auto">
              <a:xfrm>
                <a:off x="3488" y="3888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60" name="Oval 400"/>
              <p:cNvSpPr>
                <a:spLocks noChangeArrowheads="1"/>
              </p:cNvSpPr>
              <p:nvPr/>
            </p:nvSpPr>
            <p:spPr bwMode="auto">
              <a:xfrm>
                <a:off x="3392" y="3984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FFCC1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61" name="Oval 401"/>
              <p:cNvSpPr>
                <a:spLocks noChangeArrowheads="1"/>
              </p:cNvSpPr>
              <p:nvPr/>
            </p:nvSpPr>
            <p:spPr bwMode="auto">
              <a:xfrm>
                <a:off x="3488" y="4032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62" name="Oval 402"/>
              <p:cNvSpPr>
                <a:spLocks noChangeArrowheads="1"/>
              </p:cNvSpPr>
              <p:nvPr/>
            </p:nvSpPr>
            <p:spPr bwMode="auto">
              <a:xfrm>
                <a:off x="3392" y="4032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63" name="Oval 403"/>
              <p:cNvSpPr>
                <a:spLocks noChangeArrowheads="1"/>
              </p:cNvSpPr>
              <p:nvPr/>
            </p:nvSpPr>
            <p:spPr bwMode="auto">
              <a:xfrm>
                <a:off x="3440" y="3936"/>
                <a:ext cx="144" cy="14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FFEA1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5364" name="Rectangle 404"/>
            <p:cNvSpPr>
              <a:spLocks noChangeArrowheads="1"/>
            </p:cNvSpPr>
            <p:nvPr/>
          </p:nvSpPr>
          <p:spPr bwMode="auto">
            <a:xfrm>
              <a:off x="4909" y="2499"/>
              <a:ext cx="839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3/16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yellow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wrinkled</a:t>
              </a:r>
            </a:p>
          </p:txBody>
        </p:sp>
      </p:grpSp>
      <p:grpSp>
        <p:nvGrpSpPr>
          <p:cNvPr id="6" name="Group 405"/>
          <p:cNvGrpSpPr>
            <a:grpSpLocks/>
          </p:cNvGrpSpPr>
          <p:nvPr/>
        </p:nvGrpSpPr>
        <p:grpSpPr bwMode="auto">
          <a:xfrm>
            <a:off x="7315200" y="5792788"/>
            <a:ext cx="1809750" cy="760412"/>
            <a:chOff x="4608" y="3355"/>
            <a:chExt cx="1140" cy="479"/>
          </a:xfrm>
        </p:grpSpPr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4608" y="3475"/>
              <a:ext cx="288" cy="240"/>
              <a:chOff x="3216" y="1080"/>
              <a:chExt cx="288" cy="240"/>
            </a:xfrm>
          </p:grpSpPr>
          <p:sp>
            <p:nvSpPr>
              <p:cNvPr id="425367" name="Oval 407"/>
              <p:cNvSpPr>
                <a:spLocks noChangeArrowheads="1"/>
              </p:cNvSpPr>
              <p:nvPr/>
            </p:nvSpPr>
            <p:spPr bwMode="auto">
              <a:xfrm>
                <a:off x="3216" y="1128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68" name="Oval 408"/>
              <p:cNvSpPr>
                <a:spLocks noChangeArrowheads="1"/>
              </p:cNvSpPr>
              <p:nvPr/>
            </p:nvSpPr>
            <p:spPr bwMode="auto">
              <a:xfrm>
                <a:off x="3264" y="1080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69" name="Oval 409"/>
              <p:cNvSpPr>
                <a:spLocks noChangeArrowheads="1"/>
              </p:cNvSpPr>
              <p:nvPr/>
            </p:nvSpPr>
            <p:spPr bwMode="auto">
              <a:xfrm>
                <a:off x="3408" y="1176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70" name="Oval 410"/>
              <p:cNvSpPr>
                <a:spLocks noChangeArrowheads="1"/>
              </p:cNvSpPr>
              <p:nvPr/>
            </p:nvSpPr>
            <p:spPr bwMode="auto">
              <a:xfrm>
                <a:off x="3408" y="1128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71" name="Oval 411"/>
              <p:cNvSpPr>
                <a:spLocks noChangeArrowheads="1"/>
              </p:cNvSpPr>
              <p:nvPr/>
            </p:nvSpPr>
            <p:spPr bwMode="auto">
              <a:xfrm>
                <a:off x="3360" y="1080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72" name="Oval 412"/>
              <p:cNvSpPr>
                <a:spLocks noChangeArrowheads="1"/>
              </p:cNvSpPr>
              <p:nvPr/>
            </p:nvSpPr>
            <p:spPr bwMode="auto">
              <a:xfrm>
                <a:off x="3264" y="1176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00630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73" name="Oval 413"/>
              <p:cNvSpPr>
                <a:spLocks noChangeArrowheads="1"/>
              </p:cNvSpPr>
              <p:nvPr/>
            </p:nvSpPr>
            <p:spPr bwMode="auto">
              <a:xfrm>
                <a:off x="3360" y="1224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74" name="Oval 414"/>
              <p:cNvSpPr>
                <a:spLocks noChangeArrowheads="1"/>
              </p:cNvSpPr>
              <p:nvPr/>
            </p:nvSpPr>
            <p:spPr bwMode="auto">
              <a:xfrm>
                <a:off x="3264" y="1224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75" name="Oval 415"/>
              <p:cNvSpPr>
                <a:spLocks noChangeArrowheads="1"/>
              </p:cNvSpPr>
              <p:nvPr/>
            </p:nvSpPr>
            <p:spPr bwMode="auto">
              <a:xfrm>
                <a:off x="3312" y="1128"/>
                <a:ext cx="144" cy="144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00630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5376" name="Rectangle 416"/>
            <p:cNvSpPr>
              <a:spLocks noChangeArrowheads="1"/>
            </p:cNvSpPr>
            <p:nvPr/>
          </p:nvSpPr>
          <p:spPr bwMode="auto">
            <a:xfrm>
              <a:off x="4909" y="3355"/>
              <a:ext cx="839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1/16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green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wrinkled</a:t>
              </a:r>
            </a:p>
          </p:txBody>
        </p:sp>
      </p:grpSp>
      <p:graphicFrame>
        <p:nvGraphicFramePr>
          <p:cNvPr id="425328" name="Group 368"/>
          <p:cNvGraphicFramePr>
            <a:graphicFrameLocks noGrp="1"/>
          </p:cNvGraphicFramePr>
          <p:nvPr/>
        </p:nvGraphicFramePr>
        <p:xfrm>
          <a:off x="1873250" y="3497263"/>
          <a:ext cx="3487738" cy="2343151"/>
        </p:xfrm>
        <a:graphic>
          <a:graphicData uri="http://schemas.openxmlformats.org/drawingml/2006/table">
            <a:tbl>
              <a:tblPr/>
              <a:tblGrid>
                <a:gridCol w="1744663"/>
                <a:gridCol w="1743075"/>
              </a:tblGrid>
              <a:tr h="121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5042" name="Rectangle 8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the way it works?</a:t>
            </a:r>
          </a:p>
        </p:txBody>
      </p:sp>
      <p:sp>
        <p:nvSpPr>
          <p:cNvPr id="425043" name="Rectangle 83"/>
          <p:cNvSpPr>
            <a:spLocks noChangeArrowheads="1"/>
          </p:cNvSpPr>
          <p:nvPr/>
        </p:nvSpPr>
        <p:spPr bwMode="auto">
          <a:xfrm>
            <a:off x="914400" y="1371600"/>
            <a:ext cx="107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25044" name="Rectangle 84"/>
          <p:cNvSpPr>
            <a:spLocks noChangeArrowheads="1"/>
          </p:cNvSpPr>
          <p:nvPr/>
        </p:nvSpPr>
        <p:spPr bwMode="auto">
          <a:xfrm>
            <a:off x="2584450" y="1371600"/>
            <a:ext cx="107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25045" name="Rectangle 85"/>
          <p:cNvSpPr>
            <a:spLocks noChangeArrowheads="1"/>
          </p:cNvSpPr>
          <p:nvPr/>
        </p:nvSpPr>
        <p:spPr bwMode="auto">
          <a:xfrm>
            <a:off x="2366963" y="2986088"/>
            <a:ext cx="7127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YR</a:t>
            </a:r>
          </a:p>
        </p:txBody>
      </p:sp>
      <p:sp>
        <p:nvSpPr>
          <p:cNvPr id="425048" name="Rectangle 88"/>
          <p:cNvSpPr>
            <a:spLocks noChangeArrowheads="1"/>
          </p:cNvSpPr>
          <p:nvPr/>
        </p:nvSpPr>
        <p:spPr bwMode="auto">
          <a:xfrm>
            <a:off x="4241800" y="2986088"/>
            <a:ext cx="544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yr</a:t>
            </a:r>
          </a:p>
        </p:txBody>
      </p:sp>
      <p:sp>
        <p:nvSpPr>
          <p:cNvPr id="425050" name="Rectangle 90"/>
          <p:cNvSpPr>
            <a:spLocks noChangeArrowheads="1"/>
          </p:cNvSpPr>
          <p:nvPr/>
        </p:nvSpPr>
        <p:spPr bwMode="auto">
          <a:xfrm>
            <a:off x="1019175" y="3825875"/>
            <a:ext cx="712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YR</a:t>
            </a:r>
          </a:p>
        </p:txBody>
      </p:sp>
      <p:sp>
        <p:nvSpPr>
          <p:cNvPr id="425053" name="Rectangle 93"/>
          <p:cNvSpPr>
            <a:spLocks noChangeArrowheads="1"/>
          </p:cNvSpPr>
          <p:nvPr/>
        </p:nvSpPr>
        <p:spPr bwMode="auto">
          <a:xfrm>
            <a:off x="1187450" y="5068888"/>
            <a:ext cx="544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yr</a:t>
            </a:r>
          </a:p>
        </p:txBody>
      </p:sp>
      <p:sp>
        <p:nvSpPr>
          <p:cNvPr id="425070" name="Rectangle 110"/>
          <p:cNvSpPr>
            <a:spLocks noChangeArrowheads="1"/>
          </p:cNvSpPr>
          <p:nvPr/>
        </p:nvSpPr>
        <p:spPr bwMode="auto">
          <a:xfrm>
            <a:off x="2090738" y="1371600"/>
            <a:ext cx="395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x</a:t>
            </a:r>
          </a:p>
        </p:txBody>
      </p:sp>
      <p:sp>
        <p:nvSpPr>
          <p:cNvPr id="425071" name="Oval 111"/>
          <p:cNvSpPr>
            <a:spLocks noChangeArrowheads="1"/>
          </p:cNvSpPr>
          <p:nvPr/>
        </p:nvSpPr>
        <p:spPr bwMode="auto">
          <a:xfrm>
            <a:off x="1219200" y="19050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072" name="Oval 112"/>
          <p:cNvSpPr>
            <a:spLocks noChangeArrowheads="1"/>
          </p:cNvSpPr>
          <p:nvPr/>
        </p:nvSpPr>
        <p:spPr bwMode="auto">
          <a:xfrm>
            <a:off x="2895600" y="19050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350"/>
          <p:cNvGrpSpPr>
            <a:grpSpLocks/>
          </p:cNvGrpSpPr>
          <p:nvPr/>
        </p:nvGrpSpPr>
        <p:grpSpPr bwMode="auto">
          <a:xfrm>
            <a:off x="7018338" y="346075"/>
            <a:ext cx="1966912" cy="1322388"/>
            <a:chOff x="2981" y="1848"/>
            <a:chExt cx="2612" cy="1757"/>
          </a:xfrm>
        </p:grpSpPr>
        <p:grpSp>
          <p:nvGrpSpPr>
            <p:cNvPr id="9" name="Group 334"/>
            <p:cNvGrpSpPr>
              <a:grpSpLocks/>
            </p:cNvGrpSpPr>
            <p:nvPr/>
          </p:nvGrpSpPr>
          <p:grpSpPr bwMode="auto">
            <a:xfrm>
              <a:off x="3846" y="1848"/>
              <a:ext cx="952" cy="720"/>
              <a:chOff x="513" y="960"/>
              <a:chExt cx="952" cy="720"/>
            </a:xfrm>
          </p:grpSpPr>
          <p:sp>
            <p:nvSpPr>
              <p:cNvPr id="425295" name="Oval 335"/>
              <p:cNvSpPr>
                <a:spLocks noChangeArrowheads="1"/>
              </p:cNvSpPr>
              <p:nvPr/>
            </p:nvSpPr>
            <p:spPr bwMode="auto">
              <a:xfrm>
                <a:off x="626" y="960"/>
                <a:ext cx="720" cy="72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296" name="Rectangle 336"/>
              <p:cNvSpPr>
                <a:spLocks noChangeArrowheads="1"/>
              </p:cNvSpPr>
              <p:nvPr/>
            </p:nvSpPr>
            <p:spPr bwMode="auto">
              <a:xfrm>
                <a:off x="513" y="1074"/>
                <a:ext cx="952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YyRr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0" name="Group 337"/>
            <p:cNvGrpSpPr>
              <a:grpSpLocks/>
            </p:cNvGrpSpPr>
            <p:nvPr/>
          </p:nvGrpSpPr>
          <p:grpSpPr bwMode="auto">
            <a:xfrm>
              <a:off x="3681" y="3072"/>
              <a:ext cx="565" cy="528"/>
              <a:chOff x="610" y="1920"/>
              <a:chExt cx="565" cy="528"/>
            </a:xfrm>
          </p:grpSpPr>
          <p:sp>
            <p:nvSpPr>
              <p:cNvPr id="425298" name="Oval 338"/>
              <p:cNvSpPr>
                <a:spLocks noChangeArrowheads="1"/>
              </p:cNvSpPr>
              <p:nvPr/>
            </p:nvSpPr>
            <p:spPr bwMode="auto">
              <a:xfrm>
                <a:off x="624" y="1920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299" name="Rectangle 339"/>
              <p:cNvSpPr>
                <a:spLocks noChangeArrowheads="1"/>
              </p:cNvSpPr>
              <p:nvPr/>
            </p:nvSpPr>
            <p:spPr bwMode="auto">
              <a:xfrm>
                <a:off x="610" y="1940"/>
                <a:ext cx="565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1" name="Group 340"/>
            <p:cNvGrpSpPr>
              <a:grpSpLocks/>
            </p:cNvGrpSpPr>
            <p:nvPr/>
          </p:nvGrpSpPr>
          <p:grpSpPr bwMode="auto">
            <a:xfrm>
              <a:off x="4368" y="3072"/>
              <a:ext cx="633" cy="528"/>
              <a:chOff x="577" y="1920"/>
              <a:chExt cx="633" cy="528"/>
            </a:xfrm>
          </p:grpSpPr>
          <p:sp>
            <p:nvSpPr>
              <p:cNvPr id="425301" name="Oval 341"/>
              <p:cNvSpPr>
                <a:spLocks noChangeArrowheads="1"/>
              </p:cNvSpPr>
              <p:nvPr/>
            </p:nvSpPr>
            <p:spPr bwMode="auto">
              <a:xfrm>
                <a:off x="624" y="1920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02" name="Rectangle 342"/>
              <p:cNvSpPr>
                <a:spLocks noChangeArrowheads="1"/>
              </p:cNvSpPr>
              <p:nvPr/>
            </p:nvSpPr>
            <p:spPr bwMode="auto">
              <a:xfrm>
                <a:off x="577" y="1940"/>
                <a:ext cx="633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25303" name="AutoShape 343"/>
            <p:cNvSpPr>
              <a:spLocks noChangeArrowheads="1"/>
            </p:cNvSpPr>
            <p:nvPr/>
          </p:nvSpPr>
          <p:spPr bwMode="auto">
            <a:xfrm>
              <a:off x="4247" y="2621"/>
              <a:ext cx="144" cy="528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344"/>
            <p:cNvGrpSpPr>
              <a:grpSpLocks/>
            </p:cNvGrpSpPr>
            <p:nvPr/>
          </p:nvGrpSpPr>
          <p:grpSpPr bwMode="auto">
            <a:xfrm>
              <a:off x="2981" y="3072"/>
              <a:ext cx="666" cy="528"/>
              <a:chOff x="558" y="1920"/>
              <a:chExt cx="666" cy="528"/>
            </a:xfrm>
          </p:grpSpPr>
          <p:sp>
            <p:nvSpPr>
              <p:cNvPr id="425305" name="Oval 345"/>
              <p:cNvSpPr>
                <a:spLocks noChangeArrowheads="1"/>
              </p:cNvSpPr>
              <p:nvPr/>
            </p:nvSpPr>
            <p:spPr bwMode="auto">
              <a:xfrm>
                <a:off x="624" y="1920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06" name="Rectangle 346"/>
              <p:cNvSpPr>
                <a:spLocks noChangeArrowheads="1"/>
              </p:cNvSpPr>
              <p:nvPr/>
            </p:nvSpPr>
            <p:spPr bwMode="auto">
              <a:xfrm>
                <a:off x="558" y="1940"/>
                <a:ext cx="66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3" name="Group 347"/>
            <p:cNvGrpSpPr>
              <a:grpSpLocks/>
            </p:cNvGrpSpPr>
            <p:nvPr/>
          </p:nvGrpSpPr>
          <p:grpSpPr bwMode="auto">
            <a:xfrm>
              <a:off x="5058" y="3077"/>
              <a:ext cx="535" cy="528"/>
              <a:chOff x="624" y="1920"/>
              <a:chExt cx="535" cy="528"/>
            </a:xfrm>
          </p:grpSpPr>
          <p:sp>
            <p:nvSpPr>
              <p:cNvPr id="425308" name="Oval 348"/>
              <p:cNvSpPr>
                <a:spLocks noChangeArrowheads="1"/>
              </p:cNvSpPr>
              <p:nvPr/>
            </p:nvSpPr>
            <p:spPr bwMode="auto">
              <a:xfrm>
                <a:off x="624" y="1920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09" name="Rectangle 349"/>
              <p:cNvSpPr>
                <a:spLocks noChangeArrowheads="1"/>
              </p:cNvSpPr>
              <p:nvPr/>
            </p:nvSpPr>
            <p:spPr bwMode="auto">
              <a:xfrm>
                <a:off x="628" y="1942"/>
                <a:ext cx="531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4" name="Group 361"/>
          <p:cNvGrpSpPr>
            <a:grpSpLocks noChangeAspect="1"/>
          </p:cNvGrpSpPr>
          <p:nvPr/>
        </p:nvGrpSpPr>
        <p:grpSpPr bwMode="auto">
          <a:xfrm>
            <a:off x="5656263" y="363538"/>
            <a:ext cx="981075" cy="1287462"/>
            <a:chOff x="456" y="1848"/>
            <a:chExt cx="1336" cy="1752"/>
          </a:xfrm>
        </p:grpSpPr>
        <p:grpSp>
          <p:nvGrpSpPr>
            <p:cNvPr id="15" name="Group 351"/>
            <p:cNvGrpSpPr>
              <a:grpSpLocks noChangeAspect="1"/>
            </p:cNvGrpSpPr>
            <p:nvPr/>
          </p:nvGrpSpPr>
          <p:grpSpPr bwMode="auto">
            <a:xfrm>
              <a:off x="668" y="1848"/>
              <a:ext cx="977" cy="720"/>
              <a:chOff x="502" y="960"/>
              <a:chExt cx="977" cy="720"/>
            </a:xfrm>
          </p:grpSpPr>
          <p:sp>
            <p:nvSpPr>
              <p:cNvPr id="425312" name="Oval 352"/>
              <p:cNvSpPr>
                <a:spLocks noChangeAspect="1" noChangeArrowheads="1"/>
              </p:cNvSpPr>
              <p:nvPr/>
            </p:nvSpPr>
            <p:spPr bwMode="auto">
              <a:xfrm>
                <a:off x="626" y="960"/>
                <a:ext cx="720" cy="72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13" name="Rectangle 353"/>
              <p:cNvSpPr>
                <a:spLocks noChangeAspect="1" noChangeArrowheads="1"/>
              </p:cNvSpPr>
              <p:nvPr/>
            </p:nvSpPr>
            <p:spPr bwMode="auto">
              <a:xfrm>
                <a:off x="502" y="1068"/>
                <a:ext cx="977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YyRr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6" name="Group 354"/>
            <p:cNvGrpSpPr>
              <a:grpSpLocks noChangeAspect="1"/>
            </p:cNvGrpSpPr>
            <p:nvPr/>
          </p:nvGrpSpPr>
          <p:grpSpPr bwMode="auto">
            <a:xfrm>
              <a:off x="456" y="3072"/>
              <a:ext cx="683" cy="528"/>
              <a:chOff x="552" y="1920"/>
              <a:chExt cx="683" cy="528"/>
            </a:xfrm>
          </p:grpSpPr>
          <p:sp>
            <p:nvSpPr>
              <p:cNvPr id="425315" name="Oval 355"/>
              <p:cNvSpPr>
                <a:spLocks noChangeAspect="1" noChangeArrowheads="1"/>
              </p:cNvSpPr>
              <p:nvPr/>
            </p:nvSpPr>
            <p:spPr bwMode="auto">
              <a:xfrm>
                <a:off x="624" y="1920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16" name="Rectangle 356"/>
              <p:cNvSpPr>
                <a:spLocks noChangeAspect="1" noChangeArrowheads="1"/>
              </p:cNvSpPr>
              <p:nvPr/>
            </p:nvSpPr>
            <p:spPr bwMode="auto">
              <a:xfrm>
                <a:off x="552" y="1938"/>
                <a:ext cx="683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7" name="Group 357"/>
            <p:cNvGrpSpPr>
              <a:grpSpLocks noChangeAspect="1"/>
            </p:cNvGrpSpPr>
            <p:nvPr/>
          </p:nvGrpSpPr>
          <p:grpSpPr bwMode="auto">
            <a:xfrm>
              <a:off x="1247" y="3072"/>
              <a:ext cx="545" cy="528"/>
              <a:chOff x="623" y="1920"/>
              <a:chExt cx="545" cy="528"/>
            </a:xfrm>
          </p:grpSpPr>
          <p:sp>
            <p:nvSpPr>
              <p:cNvPr id="425318" name="Oval 358"/>
              <p:cNvSpPr>
                <a:spLocks noChangeAspect="1" noChangeArrowheads="1"/>
              </p:cNvSpPr>
              <p:nvPr/>
            </p:nvSpPr>
            <p:spPr bwMode="auto">
              <a:xfrm>
                <a:off x="624" y="1920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19" name="Rectangle 359"/>
              <p:cNvSpPr>
                <a:spLocks noChangeAspect="1" noChangeArrowheads="1"/>
              </p:cNvSpPr>
              <p:nvPr/>
            </p:nvSpPr>
            <p:spPr bwMode="auto">
              <a:xfrm>
                <a:off x="623" y="1938"/>
                <a:ext cx="545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25320" name="AutoShape 360"/>
            <p:cNvSpPr>
              <a:spLocks noChangeAspect="1" noChangeArrowheads="1"/>
            </p:cNvSpPr>
            <p:nvPr/>
          </p:nvSpPr>
          <p:spPr bwMode="auto">
            <a:xfrm>
              <a:off x="1080" y="2616"/>
              <a:ext cx="144" cy="528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5322" name="Rectangle 362"/>
          <p:cNvSpPr>
            <a:spLocks noChangeArrowheads="1"/>
          </p:cNvSpPr>
          <p:nvPr/>
        </p:nvSpPr>
        <p:spPr bwMode="auto">
          <a:xfrm>
            <a:off x="6780213" y="541338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/>
              <a:t>or</a:t>
            </a:r>
          </a:p>
        </p:txBody>
      </p:sp>
      <p:sp>
        <p:nvSpPr>
          <p:cNvPr id="425329" name="Rectangle 369"/>
          <p:cNvSpPr>
            <a:spLocks noChangeArrowheads="1"/>
          </p:cNvSpPr>
          <p:nvPr/>
        </p:nvSpPr>
        <p:spPr bwMode="auto">
          <a:xfrm>
            <a:off x="2101850" y="4060825"/>
            <a:ext cx="1243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25330" name="Rectangle 370"/>
          <p:cNvSpPr>
            <a:spLocks noChangeArrowheads="1"/>
          </p:cNvSpPr>
          <p:nvPr/>
        </p:nvSpPr>
        <p:spPr bwMode="auto">
          <a:xfrm>
            <a:off x="3976688" y="4060825"/>
            <a:ext cx="107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25331" name="Rectangle 371"/>
          <p:cNvSpPr>
            <a:spLocks noChangeArrowheads="1"/>
          </p:cNvSpPr>
          <p:nvPr/>
        </p:nvSpPr>
        <p:spPr bwMode="auto">
          <a:xfrm>
            <a:off x="2185988" y="5246688"/>
            <a:ext cx="107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25332" name="Rectangle 372"/>
          <p:cNvSpPr>
            <a:spLocks noChangeArrowheads="1"/>
          </p:cNvSpPr>
          <p:nvPr/>
        </p:nvSpPr>
        <p:spPr bwMode="auto">
          <a:xfrm>
            <a:off x="4060825" y="5246688"/>
            <a:ext cx="904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25333" name="Oval 373"/>
          <p:cNvSpPr>
            <a:spLocks noChangeArrowheads="1"/>
          </p:cNvSpPr>
          <p:nvPr/>
        </p:nvSpPr>
        <p:spPr bwMode="auto">
          <a:xfrm>
            <a:off x="2495550" y="3668713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334" name="Oval 374"/>
          <p:cNvSpPr>
            <a:spLocks noChangeArrowheads="1"/>
          </p:cNvSpPr>
          <p:nvPr/>
        </p:nvSpPr>
        <p:spPr bwMode="auto">
          <a:xfrm>
            <a:off x="4284663" y="3668713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335" name="Oval 375"/>
          <p:cNvSpPr>
            <a:spLocks noChangeArrowheads="1"/>
          </p:cNvSpPr>
          <p:nvPr/>
        </p:nvSpPr>
        <p:spPr bwMode="auto">
          <a:xfrm>
            <a:off x="2493963" y="4872038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376"/>
          <p:cNvGrpSpPr>
            <a:grpSpLocks/>
          </p:cNvGrpSpPr>
          <p:nvPr/>
        </p:nvGrpSpPr>
        <p:grpSpPr bwMode="auto">
          <a:xfrm>
            <a:off x="4284663" y="4910138"/>
            <a:ext cx="457200" cy="381000"/>
            <a:chOff x="3216" y="1080"/>
            <a:chExt cx="288" cy="240"/>
          </a:xfrm>
        </p:grpSpPr>
        <p:sp>
          <p:nvSpPr>
            <p:cNvPr id="425337" name="Oval 377"/>
            <p:cNvSpPr>
              <a:spLocks noChangeArrowheads="1"/>
            </p:cNvSpPr>
            <p:nvPr/>
          </p:nvSpPr>
          <p:spPr bwMode="auto">
            <a:xfrm>
              <a:off x="3216" y="1128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38" name="Oval 378"/>
            <p:cNvSpPr>
              <a:spLocks noChangeArrowheads="1"/>
            </p:cNvSpPr>
            <p:nvPr/>
          </p:nvSpPr>
          <p:spPr bwMode="auto">
            <a:xfrm>
              <a:off x="3264" y="1080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39" name="Oval 379"/>
            <p:cNvSpPr>
              <a:spLocks noChangeArrowheads="1"/>
            </p:cNvSpPr>
            <p:nvPr/>
          </p:nvSpPr>
          <p:spPr bwMode="auto">
            <a:xfrm>
              <a:off x="3408" y="1176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40" name="Oval 380"/>
            <p:cNvSpPr>
              <a:spLocks noChangeArrowheads="1"/>
            </p:cNvSpPr>
            <p:nvPr/>
          </p:nvSpPr>
          <p:spPr bwMode="auto">
            <a:xfrm>
              <a:off x="3408" y="1128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41" name="Oval 381"/>
            <p:cNvSpPr>
              <a:spLocks noChangeArrowheads="1"/>
            </p:cNvSpPr>
            <p:nvPr/>
          </p:nvSpPr>
          <p:spPr bwMode="auto">
            <a:xfrm>
              <a:off x="3360" y="1080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42" name="Oval 382"/>
            <p:cNvSpPr>
              <a:spLocks noChangeArrowheads="1"/>
            </p:cNvSpPr>
            <p:nvPr/>
          </p:nvSpPr>
          <p:spPr bwMode="auto">
            <a:xfrm>
              <a:off x="3264" y="1176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00630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43" name="Oval 383"/>
            <p:cNvSpPr>
              <a:spLocks noChangeArrowheads="1"/>
            </p:cNvSpPr>
            <p:nvPr/>
          </p:nvSpPr>
          <p:spPr bwMode="auto">
            <a:xfrm>
              <a:off x="3360" y="1224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44" name="Oval 384"/>
            <p:cNvSpPr>
              <a:spLocks noChangeArrowheads="1"/>
            </p:cNvSpPr>
            <p:nvPr/>
          </p:nvSpPr>
          <p:spPr bwMode="auto">
            <a:xfrm>
              <a:off x="3264" y="1224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45" name="Oval 385"/>
            <p:cNvSpPr>
              <a:spLocks noChangeArrowheads="1"/>
            </p:cNvSpPr>
            <p:nvPr/>
          </p:nvSpPr>
          <p:spPr bwMode="auto">
            <a:xfrm>
              <a:off x="3312" y="1128"/>
              <a:ext cx="144" cy="144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00630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5378" name="Oval 418"/>
          <p:cNvSpPr>
            <a:spLocks noChangeArrowheads="1"/>
          </p:cNvSpPr>
          <p:nvPr/>
        </p:nvSpPr>
        <p:spPr bwMode="auto">
          <a:xfrm>
            <a:off x="5453063" y="174625"/>
            <a:ext cx="1414462" cy="180975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5379" name="Picture 419" descr="penguin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9588" y="5467350"/>
            <a:ext cx="1274762" cy="1295400"/>
          </a:xfrm>
          <a:prstGeom prst="rect">
            <a:avLst/>
          </a:prstGeom>
          <a:noFill/>
        </p:spPr>
      </p:pic>
      <p:sp>
        <p:nvSpPr>
          <p:cNvPr id="425380" name="AutoShape 420"/>
          <p:cNvSpPr>
            <a:spLocks noChangeArrowheads="1"/>
          </p:cNvSpPr>
          <p:nvPr/>
        </p:nvSpPr>
        <p:spPr bwMode="auto">
          <a:xfrm>
            <a:off x="5345113" y="3711575"/>
            <a:ext cx="1779587" cy="930275"/>
          </a:xfrm>
          <a:prstGeom prst="wedgeEllipseCallout">
            <a:avLst>
              <a:gd name="adj1" fmla="val -18153"/>
              <a:gd name="adj2" fmla="val 15221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Well, that’s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i="1" u="sng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NOT</a:t>
            </a: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right</a:t>
            </a:r>
            <a:r>
              <a:rPr lang="en-US" sz="1800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sp>
        <p:nvSpPr>
          <p:cNvPr id="425381" name="Text Box 421"/>
          <p:cNvSpPr txBox="1">
            <a:spLocks noChangeArrowheads="1"/>
          </p:cNvSpPr>
          <p:nvPr/>
        </p:nvSpPr>
        <p:spPr bwMode="auto">
          <a:xfrm>
            <a:off x="2323781" y="2848350"/>
            <a:ext cx="2659702" cy="399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33800" b="0" dirty="0" err="1">
                <a:solidFill>
                  <a:srgbClr val="FF0000"/>
                </a:solidFill>
                <a:sym typeface="Zapf Dingbats" charset="2"/>
              </a:rPr>
              <a:t></a:t>
            </a:r>
            <a:endParaRPr lang="en-US" sz="254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5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5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5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5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5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5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5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5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5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5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2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2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5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2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346" grpId="0" animBg="1" autoUpdateAnimBg="0"/>
      <p:bldP spid="425045" grpId="0" autoUpdateAnimBg="0"/>
      <p:bldP spid="425048" grpId="0" autoUpdateAnimBg="0"/>
      <p:bldP spid="425050" grpId="0" build="p" autoUpdateAnimBg="0"/>
      <p:bldP spid="425053" grpId="0" build="p" autoUpdateAnimBg="0"/>
      <p:bldP spid="425329" grpId="0" autoUpdateAnimBg="0"/>
      <p:bldP spid="425330" grpId="0" autoUpdateAnimBg="0"/>
      <p:bldP spid="425331" grpId="0" autoUpdateAnimBg="0"/>
      <p:bldP spid="425332" grpId="0" autoUpdateAnimBg="0"/>
      <p:bldP spid="425333" grpId="0" animBg="1"/>
      <p:bldP spid="425334" grpId="0" animBg="1"/>
      <p:bldP spid="425335" grpId="0" animBg="1"/>
      <p:bldP spid="425378" grpId="0" animBg="1"/>
      <p:bldP spid="425380" grpId="0" animBg="1" autoUpdateAnimBg="0"/>
      <p:bldP spid="42538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42" name="Group 2"/>
          <p:cNvGraphicFramePr>
            <a:graphicFrameLocks noGrp="1"/>
          </p:cNvGraphicFramePr>
          <p:nvPr/>
        </p:nvGraphicFramePr>
        <p:xfrm>
          <a:off x="1524000" y="3048000"/>
          <a:ext cx="5181600" cy="3360738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</a:tblGrid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71069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Dihybrid cross</a:t>
            </a:r>
          </a:p>
        </p:txBody>
      </p:sp>
      <p:sp>
        <p:nvSpPr>
          <p:cNvPr id="471070" name="Rectangle 30"/>
          <p:cNvSpPr>
            <a:spLocks noChangeArrowheads="1"/>
          </p:cNvSpPr>
          <p:nvPr/>
        </p:nvSpPr>
        <p:spPr bwMode="auto">
          <a:xfrm>
            <a:off x="914400" y="1371600"/>
            <a:ext cx="107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71071" name="Rectangle 31"/>
          <p:cNvSpPr>
            <a:spLocks noChangeArrowheads="1"/>
          </p:cNvSpPr>
          <p:nvPr/>
        </p:nvSpPr>
        <p:spPr bwMode="auto">
          <a:xfrm>
            <a:off x="2584450" y="1371600"/>
            <a:ext cx="107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71072" name="Rectangle 32"/>
          <p:cNvSpPr>
            <a:spLocks noChangeArrowheads="1"/>
          </p:cNvSpPr>
          <p:nvPr/>
        </p:nvSpPr>
        <p:spPr bwMode="auto">
          <a:xfrm>
            <a:off x="1801813" y="2514600"/>
            <a:ext cx="7127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YR</a:t>
            </a:r>
          </a:p>
        </p:txBody>
      </p:sp>
      <p:sp>
        <p:nvSpPr>
          <p:cNvPr id="471073" name="Rectangle 33"/>
          <p:cNvSpPr>
            <a:spLocks noChangeArrowheads="1"/>
          </p:cNvSpPr>
          <p:nvPr/>
        </p:nvSpPr>
        <p:spPr bwMode="auto">
          <a:xfrm>
            <a:off x="3124200" y="2514600"/>
            <a:ext cx="585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Yr</a:t>
            </a:r>
          </a:p>
        </p:txBody>
      </p:sp>
      <p:sp>
        <p:nvSpPr>
          <p:cNvPr id="471074" name="Rectangle 34"/>
          <p:cNvSpPr>
            <a:spLocks noChangeArrowheads="1"/>
          </p:cNvSpPr>
          <p:nvPr/>
        </p:nvSpPr>
        <p:spPr bwMode="auto">
          <a:xfrm>
            <a:off x="4357688" y="2514600"/>
            <a:ext cx="671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yR</a:t>
            </a:r>
          </a:p>
        </p:txBody>
      </p:sp>
      <p:sp>
        <p:nvSpPr>
          <p:cNvPr id="471075" name="Rectangle 35"/>
          <p:cNvSpPr>
            <a:spLocks noChangeArrowheads="1"/>
          </p:cNvSpPr>
          <p:nvPr/>
        </p:nvSpPr>
        <p:spPr bwMode="auto">
          <a:xfrm>
            <a:off x="5715000" y="2530475"/>
            <a:ext cx="544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yr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85800" y="3276600"/>
            <a:ext cx="712788" cy="3063875"/>
            <a:chOff x="2016" y="1872"/>
            <a:chExt cx="449" cy="1930"/>
          </a:xfrm>
        </p:grpSpPr>
        <p:sp>
          <p:nvSpPr>
            <p:cNvPr id="471077" name="Rectangle 37"/>
            <p:cNvSpPr>
              <a:spLocks noChangeArrowheads="1"/>
            </p:cNvSpPr>
            <p:nvPr/>
          </p:nvSpPr>
          <p:spPr bwMode="auto">
            <a:xfrm>
              <a:off x="2016" y="1872"/>
              <a:ext cx="44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660000"/>
                  </a:solidFill>
                </a:rPr>
                <a:t>YR</a:t>
              </a:r>
            </a:p>
          </p:txBody>
        </p:sp>
        <p:sp>
          <p:nvSpPr>
            <p:cNvPr id="471078" name="Rectangle 38"/>
            <p:cNvSpPr>
              <a:spLocks noChangeArrowheads="1"/>
            </p:cNvSpPr>
            <p:nvPr/>
          </p:nvSpPr>
          <p:spPr bwMode="auto">
            <a:xfrm>
              <a:off x="2056" y="2400"/>
              <a:ext cx="36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660000"/>
                  </a:solidFill>
                </a:rPr>
                <a:t>Yr</a:t>
              </a:r>
            </a:p>
          </p:txBody>
        </p:sp>
        <p:sp>
          <p:nvSpPr>
            <p:cNvPr id="471079" name="Rectangle 39"/>
            <p:cNvSpPr>
              <a:spLocks noChangeArrowheads="1"/>
            </p:cNvSpPr>
            <p:nvPr/>
          </p:nvSpPr>
          <p:spPr bwMode="auto">
            <a:xfrm>
              <a:off x="2029" y="2928"/>
              <a:ext cx="42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660000"/>
                  </a:solidFill>
                </a:rPr>
                <a:t>yR</a:t>
              </a:r>
            </a:p>
          </p:txBody>
        </p:sp>
        <p:sp>
          <p:nvSpPr>
            <p:cNvPr id="471080" name="Rectangle 40"/>
            <p:cNvSpPr>
              <a:spLocks noChangeArrowheads="1"/>
            </p:cNvSpPr>
            <p:nvPr/>
          </p:nvSpPr>
          <p:spPr bwMode="auto">
            <a:xfrm>
              <a:off x="2068" y="3456"/>
              <a:ext cx="34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660000"/>
                  </a:solidFill>
                </a:rPr>
                <a:t>yr</a:t>
              </a:r>
            </a:p>
          </p:txBody>
        </p:sp>
      </p:grpSp>
      <p:sp>
        <p:nvSpPr>
          <p:cNvPr id="471081" name="Rectangle 41"/>
          <p:cNvSpPr>
            <a:spLocks noChangeArrowheads="1"/>
          </p:cNvSpPr>
          <p:nvPr/>
        </p:nvSpPr>
        <p:spPr bwMode="auto">
          <a:xfrm>
            <a:off x="1524000" y="3413125"/>
            <a:ext cx="1243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82" name="Rectangle 42"/>
          <p:cNvSpPr>
            <a:spLocks noChangeArrowheads="1"/>
          </p:cNvSpPr>
          <p:nvPr/>
        </p:nvSpPr>
        <p:spPr bwMode="auto">
          <a:xfrm>
            <a:off x="2090738" y="1371600"/>
            <a:ext cx="395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x</a:t>
            </a:r>
          </a:p>
        </p:txBody>
      </p:sp>
      <p:sp>
        <p:nvSpPr>
          <p:cNvPr id="471083" name="Oval 43"/>
          <p:cNvSpPr>
            <a:spLocks noChangeArrowheads="1"/>
          </p:cNvSpPr>
          <p:nvPr/>
        </p:nvSpPr>
        <p:spPr bwMode="auto">
          <a:xfrm>
            <a:off x="1219200" y="19050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4" name="Oval 44"/>
          <p:cNvSpPr>
            <a:spLocks noChangeArrowheads="1"/>
          </p:cNvSpPr>
          <p:nvPr/>
        </p:nvSpPr>
        <p:spPr bwMode="auto">
          <a:xfrm>
            <a:off x="2895600" y="19050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5" name="Rectangle 45"/>
          <p:cNvSpPr>
            <a:spLocks noChangeArrowheads="1"/>
          </p:cNvSpPr>
          <p:nvPr/>
        </p:nvSpPr>
        <p:spPr bwMode="auto">
          <a:xfrm>
            <a:off x="2882900" y="3413125"/>
            <a:ext cx="1116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86" name="Rectangle 46"/>
          <p:cNvSpPr>
            <a:spLocks noChangeArrowheads="1"/>
          </p:cNvSpPr>
          <p:nvPr/>
        </p:nvSpPr>
        <p:spPr bwMode="auto">
          <a:xfrm>
            <a:off x="4138613" y="3413125"/>
            <a:ext cx="1200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87" name="Rectangle 47"/>
          <p:cNvSpPr>
            <a:spLocks noChangeArrowheads="1"/>
          </p:cNvSpPr>
          <p:nvPr/>
        </p:nvSpPr>
        <p:spPr bwMode="auto">
          <a:xfrm>
            <a:off x="5499100" y="3413125"/>
            <a:ext cx="107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88" name="Rectangle 48"/>
          <p:cNvSpPr>
            <a:spLocks noChangeArrowheads="1"/>
          </p:cNvSpPr>
          <p:nvPr/>
        </p:nvSpPr>
        <p:spPr bwMode="auto">
          <a:xfrm>
            <a:off x="1587500" y="4298950"/>
            <a:ext cx="1116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89" name="Rectangle 49"/>
          <p:cNvSpPr>
            <a:spLocks noChangeArrowheads="1"/>
          </p:cNvSpPr>
          <p:nvPr/>
        </p:nvSpPr>
        <p:spPr bwMode="auto">
          <a:xfrm>
            <a:off x="2946400" y="4298950"/>
            <a:ext cx="989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90" name="Rectangle 50"/>
          <p:cNvSpPr>
            <a:spLocks noChangeArrowheads="1"/>
          </p:cNvSpPr>
          <p:nvPr/>
        </p:nvSpPr>
        <p:spPr bwMode="auto">
          <a:xfrm>
            <a:off x="4202113" y="4298950"/>
            <a:ext cx="107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91" name="Rectangle 51"/>
          <p:cNvSpPr>
            <a:spLocks noChangeArrowheads="1"/>
          </p:cNvSpPr>
          <p:nvPr/>
        </p:nvSpPr>
        <p:spPr bwMode="auto">
          <a:xfrm>
            <a:off x="5562600" y="4298950"/>
            <a:ext cx="946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92" name="Rectangle 52"/>
          <p:cNvSpPr>
            <a:spLocks noChangeArrowheads="1"/>
          </p:cNvSpPr>
          <p:nvPr/>
        </p:nvSpPr>
        <p:spPr bwMode="auto">
          <a:xfrm>
            <a:off x="1544638" y="5137150"/>
            <a:ext cx="1200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93" name="Rectangle 53"/>
          <p:cNvSpPr>
            <a:spLocks noChangeArrowheads="1"/>
          </p:cNvSpPr>
          <p:nvPr/>
        </p:nvSpPr>
        <p:spPr bwMode="auto">
          <a:xfrm>
            <a:off x="2905125" y="5137150"/>
            <a:ext cx="107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94" name="Rectangle 54"/>
          <p:cNvSpPr>
            <a:spLocks noChangeArrowheads="1"/>
          </p:cNvSpPr>
          <p:nvPr/>
        </p:nvSpPr>
        <p:spPr bwMode="auto">
          <a:xfrm>
            <a:off x="4159250" y="5137150"/>
            <a:ext cx="1158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95" name="Rectangle 55"/>
          <p:cNvSpPr>
            <a:spLocks noChangeArrowheads="1"/>
          </p:cNvSpPr>
          <p:nvPr/>
        </p:nvSpPr>
        <p:spPr bwMode="auto">
          <a:xfrm>
            <a:off x="5519738" y="5137150"/>
            <a:ext cx="1031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96" name="Rectangle 56"/>
          <p:cNvSpPr>
            <a:spLocks noChangeArrowheads="1"/>
          </p:cNvSpPr>
          <p:nvPr/>
        </p:nvSpPr>
        <p:spPr bwMode="auto">
          <a:xfrm>
            <a:off x="1608138" y="5899150"/>
            <a:ext cx="107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97" name="Rectangle 57"/>
          <p:cNvSpPr>
            <a:spLocks noChangeArrowheads="1"/>
          </p:cNvSpPr>
          <p:nvPr/>
        </p:nvSpPr>
        <p:spPr bwMode="auto">
          <a:xfrm>
            <a:off x="2967038" y="5899150"/>
            <a:ext cx="946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98" name="Rectangle 58"/>
          <p:cNvSpPr>
            <a:spLocks noChangeArrowheads="1"/>
          </p:cNvSpPr>
          <p:nvPr/>
        </p:nvSpPr>
        <p:spPr bwMode="auto">
          <a:xfrm>
            <a:off x="4222750" y="5899150"/>
            <a:ext cx="1031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099" name="Rectangle 59"/>
          <p:cNvSpPr>
            <a:spLocks noChangeArrowheads="1"/>
          </p:cNvSpPr>
          <p:nvPr/>
        </p:nvSpPr>
        <p:spPr bwMode="auto">
          <a:xfrm>
            <a:off x="5583238" y="5899150"/>
            <a:ext cx="904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660000"/>
                </a:solidFill>
              </a:rPr>
              <a:t>yyrr</a:t>
            </a:r>
          </a:p>
        </p:txBody>
      </p:sp>
      <p:sp>
        <p:nvSpPr>
          <p:cNvPr id="471100" name="Oval 60"/>
          <p:cNvSpPr>
            <a:spLocks noChangeArrowheads="1"/>
          </p:cNvSpPr>
          <p:nvPr/>
        </p:nvSpPr>
        <p:spPr bwMode="auto">
          <a:xfrm>
            <a:off x="1917700" y="31242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1" name="Oval 61"/>
          <p:cNvSpPr>
            <a:spLocks noChangeArrowheads="1"/>
          </p:cNvSpPr>
          <p:nvPr/>
        </p:nvSpPr>
        <p:spPr bwMode="auto">
          <a:xfrm>
            <a:off x="3200400" y="31242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2" name="Oval 62"/>
          <p:cNvSpPr>
            <a:spLocks noChangeArrowheads="1"/>
          </p:cNvSpPr>
          <p:nvPr/>
        </p:nvSpPr>
        <p:spPr bwMode="auto">
          <a:xfrm>
            <a:off x="4495800" y="31242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3" name="Oval 63"/>
          <p:cNvSpPr>
            <a:spLocks noChangeArrowheads="1"/>
          </p:cNvSpPr>
          <p:nvPr/>
        </p:nvSpPr>
        <p:spPr bwMode="auto">
          <a:xfrm>
            <a:off x="5791200" y="31242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4" name="Oval 64"/>
          <p:cNvSpPr>
            <a:spLocks noChangeArrowheads="1"/>
          </p:cNvSpPr>
          <p:nvPr/>
        </p:nvSpPr>
        <p:spPr bwMode="auto">
          <a:xfrm>
            <a:off x="1917700" y="39624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200400" y="3962400"/>
            <a:ext cx="457200" cy="381000"/>
            <a:chOff x="3344" y="3888"/>
            <a:chExt cx="288" cy="240"/>
          </a:xfrm>
        </p:grpSpPr>
        <p:sp>
          <p:nvSpPr>
            <p:cNvPr id="471106" name="Oval 66"/>
            <p:cNvSpPr>
              <a:spLocks noChangeArrowheads="1"/>
            </p:cNvSpPr>
            <p:nvPr/>
          </p:nvSpPr>
          <p:spPr bwMode="auto">
            <a:xfrm>
              <a:off x="3344" y="3936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07" name="Oval 67"/>
            <p:cNvSpPr>
              <a:spLocks noChangeArrowheads="1"/>
            </p:cNvSpPr>
            <p:nvPr/>
          </p:nvSpPr>
          <p:spPr bwMode="auto">
            <a:xfrm>
              <a:off x="3392" y="3888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08" name="Oval 68"/>
            <p:cNvSpPr>
              <a:spLocks noChangeArrowheads="1"/>
            </p:cNvSpPr>
            <p:nvPr/>
          </p:nvSpPr>
          <p:spPr bwMode="auto">
            <a:xfrm>
              <a:off x="3536" y="3984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09" name="Oval 69"/>
            <p:cNvSpPr>
              <a:spLocks noChangeArrowheads="1"/>
            </p:cNvSpPr>
            <p:nvPr/>
          </p:nvSpPr>
          <p:spPr bwMode="auto">
            <a:xfrm>
              <a:off x="3536" y="3936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10" name="Oval 70"/>
            <p:cNvSpPr>
              <a:spLocks noChangeArrowheads="1"/>
            </p:cNvSpPr>
            <p:nvPr/>
          </p:nvSpPr>
          <p:spPr bwMode="auto">
            <a:xfrm>
              <a:off x="3488" y="3888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11" name="Oval 71"/>
            <p:cNvSpPr>
              <a:spLocks noChangeArrowheads="1"/>
            </p:cNvSpPr>
            <p:nvPr/>
          </p:nvSpPr>
          <p:spPr bwMode="auto">
            <a:xfrm>
              <a:off x="3392" y="3984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12" name="Oval 72"/>
            <p:cNvSpPr>
              <a:spLocks noChangeArrowheads="1"/>
            </p:cNvSpPr>
            <p:nvPr/>
          </p:nvSpPr>
          <p:spPr bwMode="auto">
            <a:xfrm>
              <a:off x="3488" y="4032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13" name="Oval 73"/>
            <p:cNvSpPr>
              <a:spLocks noChangeArrowheads="1"/>
            </p:cNvSpPr>
            <p:nvPr/>
          </p:nvSpPr>
          <p:spPr bwMode="auto">
            <a:xfrm>
              <a:off x="3392" y="4032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14" name="Oval 74"/>
            <p:cNvSpPr>
              <a:spLocks noChangeArrowheads="1"/>
            </p:cNvSpPr>
            <p:nvPr/>
          </p:nvSpPr>
          <p:spPr bwMode="auto">
            <a:xfrm>
              <a:off x="3440" y="3936"/>
              <a:ext cx="144" cy="14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EA1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115" name="Oval 75"/>
          <p:cNvSpPr>
            <a:spLocks noChangeArrowheads="1"/>
          </p:cNvSpPr>
          <p:nvPr/>
        </p:nvSpPr>
        <p:spPr bwMode="auto">
          <a:xfrm>
            <a:off x="4495800" y="39624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6" name="Oval 76"/>
          <p:cNvSpPr>
            <a:spLocks noChangeArrowheads="1"/>
          </p:cNvSpPr>
          <p:nvPr/>
        </p:nvSpPr>
        <p:spPr bwMode="auto">
          <a:xfrm>
            <a:off x="1917700" y="48768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7" name="Oval 77"/>
          <p:cNvSpPr>
            <a:spLocks noChangeArrowheads="1"/>
          </p:cNvSpPr>
          <p:nvPr/>
        </p:nvSpPr>
        <p:spPr bwMode="auto">
          <a:xfrm>
            <a:off x="3200400" y="48768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8" name="Oval 78"/>
          <p:cNvSpPr>
            <a:spLocks noChangeArrowheads="1"/>
          </p:cNvSpPr>
          <p:nvPr/>
        </p:nvSpPr>
        <p:spPr bwMode="auto">
          <a:xfrm>
            <a:off x="4495800" y="4876800"/>
            <a:ext cx="457200" cy="457200"/>
          </a:xfrm>
          <a:prstGeom prst="ellipse">
            <a:avLst/>
          </a:prstGeom>
          <a:solidFill>
            <a:srgbClr val="006301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9" name="Oval 79"/>
          <p:cNvSpPr>
            <a:spLocks noChangeArrowheads="1"/>
          </p:cNvSpPr>
          <p:nvPr/>
        </p:nvSpPr>
        <p:spPr bwMode="auto">
          <a:xfrm>
            <a:off x="5791200" y="4876800"/>
            <a:ext cx="457200" cy="457200"/>
          </a:xfrm>
          <a:prstGeom prst="ellipse">
            <a:avLst/>
          </a:prstGeom>
          <a:solidFill>
            <a:srgbClr val="006301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0" name="Oval 80"/>
          <p:cNvSpPr>
            <a:spLocks noChangeArrowheads="1"/>
          </p:cNvSpPr>
          <p:nvPr/>
        </p:nvSpPr>
        <p:spPr bwMode="auto">
          <a:xfrm>
            <a:off x="1917700" y="5638800"/>
            <a:ext cx="457200" cy="4572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200400" y="5638800"/>
            <a:ext cx="457200" cy="381000"/>
            <a:chOff x="3344" y="3888"/>
            <a:chExt cx="288" cy="240"/>
          </a:xfrm>
        </p:grpSpPr>
        <p:sp>
          <p:nvSpPr>
            <p:cNvPr id="471122" name="Oval 82"/>
            <p:cNvSpPr>
              <a:spLocks noChangeArrowheads="1"/>
            </p:cNvSpPr>
            <p:nvPr/>
          </p:nvSpPr>
          <p:spPr bwMode="auto">
            <a:xfrm>
              <a:off x="3344" y="3936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23" name="Oval 83"/>
            <p:cNvSpPr>
              <a:spLocks noChangeArrowheads="1"/>
            </p:cNvSpPr>
            <p:nvPr/>
          </p:nvSpPr>
          <p:spPr bwMode="auto">
            <a:xfrm>
              <a:off x="3392" y="3888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24" name="Oval 84"/>
            <p:cNvSpPr>
              <a:spLocks noChangeArrowheads="1"/>
            </p:cNvSpPr>
            <p:nvPr/>
          </p:nvSpPr>
          <p:spPr bwMode="auto">
            <a:xfrm>
              <a:off x="3536" y="3984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25" name="Oval 85"/>
            <p:cNvSpPr>
              <a:spLocks noChangeArrowheads="1"/>
            </p:cNvSpPr>
            <p:nvPr/>
          </p:nvSpPr>
          <p:spPr bwMode="auto">
            <a:xfrm>
              <a:off x="3536" y="3936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26" name="Oval 86"/>
            <p:cNvSpPr>
              <a:spLocks noChangeArrowheads="1"/>
            </p:cNvSpPr>
            <p:nvPr/>
          </p:nvSpPr>
          <p:spPr bwMode="auto">
            <a:xfrm>
              <a:off x="3488" y="3888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27" name="Oval 87"/>
            <p:cNvSpPr>
              <a:spLocks noChangeArrowheads="1"/>
            </p:cNvSpPr>
            <p:nvPr/>
          </p:nvSpPr>
          <p:spPr bwMode="auto">
            <a:xfrm>
              <a:off x="3392" y="3984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28" name="Oval 88"/>
            <p:cNvSpPr>
              <a:spLocks noChangeArrowheads="1"/>
            </p:cNvSpPr>
            <p:nvPr/>
          </p:nvSpPr>
          <p:spPr bwMode="auto">
            <a:xfrm>
              <a:off x="3488" y="4032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29" name="Oval 89"/>
            <p:cNvSpPr>
              <a:spLocks noChangeArrowheads="1"/>
            </p:cNvSpPr>
            <p:nvPr/>
          </p:nvSpPr>
          <p:spPr bwMode="auto">
            <a:xfrm>
              <a:off x="3392" y="4032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30" name="Oval 90"/>
            <p:cNvSpPr>
              <a:spLocks noChangeArrowheads="1"/>
            </p:cNvSpPr>
            <p:nvPr/>
          </p:nvSpPr>
          <p:spPr bwMode="auto">
            <a:xfrm>
              <a:off x="3440" y="3936"/>
              <a:ext cx="144" cy="14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EA1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131" name="Oval 91"/>
          <p:cNvSpPr>
            <a:spLocks noChangeArrowheads="1"/>
          </p:cNvSpPr>
          <p:nvPr/>
        </p:nvSpPr>
        <p:spPr bwMode="auto">
          <a:xfrm>
            <a:off x="4495800" y="5638800"/>
            <a:ext cx="457200" cy="457200"/>
          </a:xfrm>
          <a:prstGeom prst="ellipse">
            <a:avLst/>
          </a:prstGeom>
          <a:solidFill>
            <a:srgbClr val="006301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5791200" y="5638800"/>
            <a:ext cx="457200" cy="381000"/>
            <a:chOff x="3216" y="1080"/>
            <a:chExt cx="288" cy="240"/>
          </a:xfrm>
        </p:grpSpPr>
        <p:sp>
          <p:nvSpPr>
            <p:cNvPr id="471133" name="Oval 93"/>
            <p:cNvSpPr>
              <a:spLocks noChangeArrowheads="1"/>
            </p:cNvSpPr>
            <p:nvPr/>
          </p:nvSpPr>
          <p:spPr bwMode="auto">
            <a:xfrm>
              <a:off x="3216" y="1128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34" name="Oval 94"/>
            <p:cNvSpPr>
              <a:spLocks noChangeArrowheads="1"/>
            </p:cNvSpPr>
            <p:nvPr/>
          </p:nvSpPr>
          <p:spPr bwMode="auto">
            <a:xfrm>
              <a:off x="3264" y="1080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35" name="Oval 95"/>
            <p:cNvSpPr>
              <a:spLocks noChangeArrowheads="1"/>
            </p:cNvSpPr>
            <p:nvPr/>
          </p:nvSpPr>
          <p:spPr bwMode="auto">
            <a:xfrm>
              <a:off x="3408" y="1176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36" name="Oval 96"/>
            <p:cNvSpPr>
              <a:spLocks noChangeArrowheads="1"/>
            </p:cNvSpPr>
            <p:nvPr/>
          </p:nvSpPr>
          <p:spPr bwMode="auto">
            <a:xfrm>
              <a:off x="3408" y="1128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37" name="Oval 97"/>
            <p:cNvSpPr>
              <a:spLocks noChangeArrowheads="1"/>
            </p:cNvSpPr>
            <p:nvPr/>
          </p:nvSpPr>
          <p:spPr bwMode="auto">
            <a:xfrm>
              <a:off x="3360" y="1080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38" name="Oval 98"/>
            <p:cNvSpPr>
              <a:spLocks noChangeArrowheads="1"/>
            </p:cNvSpPr>
            <p:nvPr/>
          </p:nvSpPr>
          <p:spPr bwMode="auto">
            <a:xfrm>
              <a:off x="3264" y="1176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00630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39" name="Oval 99"/>
            <p:cNvSpPr>
              <a:spLocks noChangeArrowheads="1"/>
            </p:cNvSpPr>
            <p:nvPr/>
          </p:nvSpPr>
          <p:spPr bwMode="auto">
            <a:xfrm>
              <a:off x="3360" y="1224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0" name="Oval 100"/>
            <p:cNvSpPr>
              <a:spLocks noChangeArrowheads="1"/>
            </p:cNvSpPr>
            <p:nvPr/>
          </p:nvSpPr>
          <p:spPr bwMode="auto">
            <a:xfrm>
              <a:off x="3264" y="1224"/>
              <a:ext cx="96" cy="96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1" name="Oval 101"/>
            <p:cNvSpPr>
              <a:spLocks noChangeArrowheads="1"/>
            </p:cNvSpPr>
            <p:nvPr/>
          </p:nvSpPr>
          <p:spPr bwMode="auto">
            <a:xfrm>
              <a:off x="3312" y="1128"/>
              <a:ext cx="144" cy="144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00630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5791200" y="3962400"/>
            <a:ext cx="457200" cy="381000"/>
            <a:chOff x="3344" y="3888"/>
            <a:chExt cx="288" cy="240"/>
          </a:xfrm>
        </p:grpSpPr>
        <p:sp>
          <p:nvSpPr>
            <p:cNvPr id="471143" name="Oval 103"/>
            <p:cNvSpPr>
              <a:spLocks noChangeArrowheads="1"/>
            </p:cNvSpPr>
            <p:nvPr/>
          </p:nvSpPr>
          <p:spPr bwMode="auto">
            <a:xfrm>
              <a:off x="3344" y="3936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4" name="Oval 104"/>
            <p:cNvSpPr>
              <a:spLocks noChangeArrowheads="1"/>
            </p:cNvSpPr>
            <p:nvPr/>
          </p:nvSpPr>
          <p:spPr bwMode="auto">
            <a:xfrm>
              <a:off x="3392" y="3888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5" name="Oval 105"/>
            <p:cNvSpPr>
              <a:spLocks noChangeArrowheads="1"/>
            </p:cNvSpPr>
            <p:nvPr/>
          </p:nvSpPr>
          <p:spPr bwMode="auto">
            <a:xfrm>
              <a:off x="3536" y="3984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6" name="Oval 106"/>
            <p:cNvSpPr>
              <a:spLocks noChangeArrowheads="1"/>
            </p:cNvSpPr>
            <p:nvPr/>
          </p:nvSpPr>
          <p:spPr bwMode="auto">
            <a:xfrm>
              <a:off x="3536" y="3936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7" name="Oval 107"/>
            <p:cNvSpPr>
              <a:spLocks noChangeArrowheads="1"/>
            </p:cNvSpPr>
            <p:nvPr/>
          </p:nvSpPr>
          <p:spPr bwMode="auto">
            <a:xfrm>
              <a:off x="3488" y="3888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8" name="Oval 108"/>
            <p:cNvSpPr>
              <a:spLocks noChangeArrowheads="1"/>
            </p:cNvSpPr>
            <p:nvPr/>
          </p:nvSpPr>
          <p:spPr bwMode="auto">
            <a:xfrm>
              <a:off x="3392" y="3984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9" name="Oval 109"/>
            <p:cNvSpPr>
              <a:spLocks noChangeArrowheads="1"/>
            </p:cNvSpPr>
            <p:nvPr/>
          </p:nvSpPr>
          <p:spPr bwMode="auto">
            <a:xfrm>
              <a:off x="3488" y="4032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50" name="Oval 110"/>
            <p:cNvSpPr>
              <a:spLocks noChangeArrowheads="1"/>
            </p:cNvSpPr>
            <p:nvPr/>
          </p:nvSpPr>
          <p:spPr bwMode="auto">
            <a:xfrm>
              <a:off x="3392" y="4032"/>
              <a:ext cx="96" cy="9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51" name="Oval 111"/>
            <p:cNvSpPr>
              <a:spLocks noChangeArrowheads="1"/>
            </p:cNvSpPr>
            <p:nvPr/>
          </p:nvSpPr>
          <p:spPr bwMode="auto">
            <a:xfrm>
              <a:off x="3440" y="3936"/>
              <a:ext cx="144" cy="14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EA1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152" name="Rectangle 112"/>
          <p:cNvSpPr>
            <a:spLocks noChangeArrowheads="1"/>
          </p:cNvSpPr>
          <p:nvPr/>
        </p:nvSpPr>
        <p:spPr bwMode="auto">
          <a:xfrm>
            <a:off x="6934200" y="1447800"/>
            <a:ext cx="2133600" cy="5334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grpSp>
        <p:nvGrpSpPr>
          <p:cNvPr id="7" name="Group 113"/>
          <p:cNvGrpSpPr>
            <a:grpSpLocks/>
          </p:cNvGrpSpPr>
          <p:nvPr/>
        </p:nvGrpSpPr>
        <p:grpSpPr bwMode="auto">
          <a:xfrm>
            <a:off x="7315200" y="2066925"/>
            <a:ext cx="1670050" cy="760413"/>
            <a:chOff x="4608" y="787"/>
            <a:chExt cx="1052" cy="479"/>
          </a:xfrm>
        </p:grpSpPr>
        <p:sp>
          <p:nvSpPr>
            <p:cNvPr id="471154" name="Oval 114"/>
            <p:cNvSpPr>
              <a:spLocks noChangeArrowheads="1"/>
            </p:cNvSpPr>
            <p:nvPr/>
          </p:nvSpPr>
          <p:spPr bwMode="auto">
            <a:xfrm>
              <a:off x="4608" y="883"/>
              <a:ext cx="288" cy="28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55" name="Rectangle 115"/>
            <p:cNvSpPr>
              <a:spLocks noChangeArrowheads="1"/>
            </p:cNvSpPr>
            <p:nvPr/>
          </p:nvSpPr>
          <p:spPr bwMode="auto">
            <a:xfrm>
              <a:off x="4997" y="787"/>
              <a:ext cx="663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9/16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yellow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round</a:t>
              </a:r>
            </a:p>
          </p:txBody>
        </p:sp>
      </p:grpSp>
      <p:grpSp>
        <p:nvGrpSpPr>
          <p:cNvPr id="8" name="Group 116"/>
          <p:cNvGrpSpPr>
            <a:grpSpLocks/>
          </p:cNvGrpSpPr>
          <p:nvPr/>
        </p:nvGrpSpPr>
        <p:grpSpPr bwMode="auto">
          <a:xfrm>
            <a:off x="7315200" y="3308350"/>
            <a:ext cx="1670050" cy="760413"/>
            <a:chOff x="4608" y="1643"/>
            <a:chExt cx="1052" cy="479"/>
          </a:xfrm>
        </p:grpSpPr>
        <p:sp>
          <p:nvSpPr>
            <p:cNvPr id="471157" name="Oval 117"/>
            <p:cNvSpPr>
              <a:spLocks noChangeArrowheads="1"/>
            </p:cNvSpPr>
            <p:nvPr/>
          </p:nvSpPr>
          <p:spPr bwMode="auto">
            <a:xfrm>
              <a:off x="4608" y="1739"/>
              <a:ext cx="288" cy="288"/>
            </a:xfrm>
            <a:prstGeom prst="ellipse">
              <a:avLst/>
            </a:prstGeom>
            <a:solidFill>
              <a:srgbClr val="006301"/>
            </a:solidFill>
            <a:ln w="952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58" name="Rectangle 118"/>
            <p:cNvSpPr>
              <a:spLocks noChangeArrowheads="1"/>
            </p:cNvSpPr>
            <p:nvPr/>
          </p:nvSpPr>
          <p:spPr bwMode="auto">
            <a:xfrm>
              <a:off x="4997" y="1643"/>
              <a:ext cx="663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3/16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green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round </a:t>
              </a:r>
            </a:p>
          </p:txBody>
        </p:sp>
      </p:grpSp>
      <p:grpSp>
        <p:nvGrpSpPr>
          <p:cNvPr id="9" name="Group 119"/>
          <p:cNvGrpSpPr>
            <a:grpSpLocks/>
          </p:cNvGrpSpPr>
          <p:nvPr/>
        </p:nvGrpSpPr>
        <p:grpSpPr bwMode="auto">
          <a:xfrm>
            <a:off x="7315200" y="4549775"/>
            <a:ext cx="1809750" cy="760413"/>
            <a:chOff x="4608" y="2499"/>
            <a:chExt cx="1140" cy="479"/>
          </a:xfrm>
        </p:grpSpPr>
        <p:grpSp>
          <p:nvGrpSpPr>
            <p:cNvPr id="10" name="Group 120"/>
            <p:cNvGrpSpPr>
              <a:grpSpLocks/>
            </p:cNvGrpSpPr>
            <p:nvPr/>
          </p:nvGrpSpPr>
          <p:grpSpPr bwMode="auto">
            <a:xfrm>
              <a:off x="4608" y="2619"/>
              <a:ext cx="288" cy="240"/>
              <a:chOff x="3344" y="3888"/>
              <a:chExt cx="288" cy="240"/>
            </a:xfrm>
          </p:grpSpPr>
          <p:sp>
            <p:nvSpPr>
              <p:cNvPr id="471161" name="Oval 121"/>
              <p:cNvSpPr>
                <a:spLocks noChangeArrowheads="1"/>
              </p:cNvSpPr>
              <p:nvPr/>
            </p:nvSpPr>
            <p:spPr bwMode="auto">
              <a:xfrm>
                <a:off x="3344" y="3936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62" name="Oval 122"/>
              <p:cNvSpPr>
                <a:spLocks noChangeArrowheads="1"/>
              </p:cNvSpPr>
              <p:nvPr/>
            </p:nvSpPr>
            <p:spPr bwMode="auto">
              <a:xfrm>
                <a:off x="3392" y="3888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63" name="Oval 123"/>
              <p:cNvSpPr>
                <a:spLocks noChangeArrowheads="1"/>
              </p:cNvSpPr>
              <p:nvPr/>
            </p:nvSpPr>
            <p:spPr bwMode="auto">
              <a:xfrm>
                <a:off x="3536" y="3984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64" name="Oval 124"/>
              <p:cNvSpPr>
                <a:spLocks noChangeArrowheads="1"/>
              </p:cNvSpPr>
              <p:nvPr/>
            </p:nvSpPr>
            <p:spPr bwMode="auto">
              <a:xfrm>
                <a:off x="3536" y="3936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65" name="Oval 125"/>
              <p:cNvSpPr>
                <a:spLocks noChangeArrowheads="1"/>
              </p:cNvSpPr>
              <p:nvPr/>
            </p:nvSpPr>
            <p:spPr bwMode="auto">
              <a:xfrm>
                <a:off x="3488" y="3888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66" name="Oval 126"/>
              <p:cNvSpPr>
                <a:spLocks noChangeArrowheads="1"/>
              </p:cNvSpPr>
              <p:nvPr/>
            </p:nvSpPr>
            <p:spPr bwMode="auto">
              <a:xfrm>
                <a:off x="3392" y="3984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FFCC1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67" name="Oval 127"/>
              <p:cNvSpPr>
                <a:spLocks noChangeArrowheads="1"/>
              </p:cNvSpPr>
              <p:nvPr/>
            </p:nvSpPr>
            <p:spPr bwMode="auto">
              <a:xfrm>
                <a:off x="3488" y="4032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68" name="Oval 128"/>
              <p:cNvSpPr>
                <a:spLocks noChangeArrowheads="1"/>
              </p:cNvSpPr>
              <p:nvPr/>
            </p:nvSpPr>
            <p:spPr bwMode="auto">
              <a:xfrm>
                <a:off x="3392" y="4032"/>
                <a:ext cx="96" cy="96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69" name="Oval 129"/>
              <p:cNvSpPr>
                <a:spLocks noChangeArrowheads="1"/>
              </p:cNvSpPr>
              <p:nvPr/>
            </p:nvSpPr>
            <p:spPr bwMode="auto">
              <a:xfrm>
                <a:off x="3440" y="3936"/>
                <a:ext cx="144" cy="14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FFEA1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1170" name="Rectangle 130"/>
            <p:cNvSpPr>
              <a:spLocks noChangeArrowheads="1"/>
            </p:cNvSpPr>
            <p:nvPr/>
          </p:nvSpPr>
          <p:spPr bwMode="auto">
            <a:xfrm>
              <a:off x="4909" y="2499"/>
              <a:ext cx="839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3/16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yellow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wrinkled</a:t>
              </a:r>
            </a:p>
          </p:txBody>
        </p:sp>
      </p:grpSp>
      <p:grpSp>
        <p:nvGrpSpPr>
          <p:cNvPr id="11" name="Group 131"/>
          <p:cNvGrpSpPr>
            <a:grpSpLocks/>
          </p:cNvGrpSpPr>
          <p:nvPr/>
        </p:nvGrpSpPr>
        <p:grpSpPr bwMode="auto">
          <a:xfrm>
            <a:off x="7315200" y="5792788"/>
            <a:ext cx="1809750" cy="760412"/>
            <a:chOff x="4608" y="3355"/>
            <a:chExt cx="1140" cy="479"/>
          </a:xfrm>
        </p:grpSpPr>
        <p:grpSp>
          <p:nvGrpSpPr>
            <p:cNvPr id="12" name="Group 132"/>
            <p:cNvGrpSpPr>
              <a:grpSpLocks/>
            </p:cNvGrpSpPr>
            <p:nvPr/>
          </p:nvGrpSpPr>
          <p:grpSpPr bwMode="auto">
            <a:xfrm>
              <a:off x="4608" y="3475"/>
              <a:ext cx="288" cy="240"/>
              <a:chOff x="3216" y="1080"/>
              <a:chExt cx="288" cy="240"/>
            </a:xfrm>
          </p:grpSpPr>
          <p:sp>
            <p:nvSpPr>
              <p:cNvPr id="471173" name="Oval 133"/>
              <p:cNvSpPr>
                <a:spLocks noChangeArrowheads="1"/>
              </p:cNvSpPr>
              <p:nvPr/>
            </p:nvSpPr>
            <p:spPr bwMode="auto">
              <a:xfrm>
                <a:off x="3216" y="1128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74" name="Oval 134"/>
              <p:cNvSpPr>
                <a:spLocks noChangeArrowheads="1"/>
              </p:cNvSpPr>
              <p:nvPr/>
            </p:nvSpPr>
            <p:spPr bwMode="auto">
              <a:xfrm>
                <a:off x="3264" y="1080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75" name="Oval 135"/>
              <p:cNvSpPr>
                <a:spLocks noChangeArrowheads="1"/>
              </p:cNvSpPr>
              <p:nvPr/>
            </p:nvSpPr>
            <p:spPr bwMode="auto">
              <a:xfrm>
                <a:off x="3408" y="1176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76" name="Oval 136"/>
              <p:cNvSpPr>
                <a:spLocks noChangeArrowheads="1"/>
              </p:cNvSpPr>
              <p:nvPr/>
            </p:nvSpPr>
            <p:spPr bwMode="auto">
              <a:xfrm>
                <a:off x="3408" y="1128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77" name="Oval 137"/>
              <p:cNvSpPr>
                <a:spLocks noChangeArrowheads="1"/>
              </p:cNvSpPr>
              <p:nvPr/>
            </p:nvSpPr>
            <p:spPr bwMode="auto">
              <a:xfrm>
                <a:off x="3360" y="1080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78" name="Oval 138"/>
              <p:cNvSpPr>
                <a:spLocks noChangeArrowheads="1"/>
              </p:cNvSpPr>
              <p:nvPr/>
            </p:nvSpPr>
            <p:spPr bwMode="auto">
              <a:xfrm>
                <a:off x="3264" y="1176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00630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79" name="Oval 139"/>
              <p:cNvSpPr>
                <a:spLocks noChangeArrowheads="1"/>
              </p:cNvSpPr>
              <p:nvPr/>
            </p:nvSpPr>
            <p:spPr bwMode="auto">
              <a:xfrm>
                <a:off x="3360" y="1224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80" name="Oval 140"/>
              <p:cNvSpPr>
                <a:spLocks noChangeArrowheads="1"/>
              </p:cNvSpPr>
              <p:nvPr/>
            </p:nvSpPr>
            <p:spPr bwMode="auto">
              <a:xfrm>
                <a:off x="3264" y="1224"/>
                <a:ext cx="96" cy="96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66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81" name="Oval 141"/>
              <p:cNvSpPr>
                <a:spLocks noChangeArrowheads="1"/>
              </p:cNvSpPr>
              <p:nvPr/>
            </p:nvSpPr>
            <p:spPr bwMode="auto">
              <a:xfrm>
                <a:off x="3312" y="1128"/>
                <a:ext cx="144" cy="144"/>
              </a:xfrm>
              <a:prstGeom prst="ellipse">
                <a:avLst/>
              </a:prstGeom>
              <a:solidFill>
                <a:srgbClr val="006301"/>
              </a:solidFill>
              <a:ln w="9525">
                <a:solidFill>
                  <a:srgbClr val="00630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1182" name="Rectangle 142"/>
            <p:cNvSpPr>
              <a:spLocks noChangeArrowheads="1"/>
            </p:cNvSpPr>
            <p:nvPr/>
          </p:nvSpPr>
          <p:spPr bwMode="auto">
            <a:xfrm>
              <a:off x="4909" y="3355"/>
              <a:ext cx="839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1/16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green</a:t>
              </a:r>
            </a:p>
            <a:p>
              <a:pPr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>
                  <a:solidFill>
                    <a:srgbClr val="0F116A"/>
                  </a:solidFill>
                </a:rPr>
                <a:t>wrinkled</a:t>
              </a:r>
            </a:p>
          </p:txBody>
        </p:sp>
      </p:grpSp>
      <p:grpSp>
        <p:nvGrpSpPr>
          <p:cNvPr id="13" name="Group 143"/>
          <p:cNvGrpSpPr>
            <a:grpSpLocks/>
          </p:cNvGrpSpPr>
          <p:nvPr/>
        </p:nvGrpSpPr>
        <p:grpSpPr bwMode="auto">
          <a:xfrm>
            <a:off x="7018338" y="346075"/>
            <a:ext cx="1966912" cy="1322388"/>
            <a:chOff x="2981" y="1848"/>
            <a:chExt cx="2612" cy="1757"/>
          </a:xfrm>
        </p:grpSpPr>
        <p:grpSp>
          <p:nvGrpSpPr>
            <p:cNvPr id="14" name="Group 144"/>
            <p:cNvGrpSpPr>
              <a:grpSpLocks/>
            </p:cNvGrpSpPr>
            <p:nvPr/>
          </p:nvGrpSpPr>
          <p:grpSpPr bwMode="auto">
            <a:xfrm>
              <a:off x="3846" y="1848"/>
              <a:ext cx="952" cy="720"/>
              <a:chOff x="513" y="960"/>
              <a:chExt cx="952" cy="720"/>
            </a:xfrm>
          </p:grpSpPr>
          <p:sp>
            <p:nvSpPr>
              <p:cNvPr id="471185" name="Oval 145"/>
              <p:cNvSpPr>
                <a:spLocks noChangeArrowheads="1"/>
              </p:cNvSpPr>
              <p:nvPr/>
            </p:nvSpPr>
            <p:spPr bwMode="auto">
              <a:xfrm>
                <a:off x="626" y="960"/>
                <a:ext cx="720" cy="72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86" name="Rectangle 146"/>
              <p:cNvSpPr>
                <a:spLocks noChangeArrowheads="1"/>
              </p:cNvSpPr>
              <p:nvPr/>
            </p:nvSpPr>
            <p:spPr bwMode="auto">
              <a:xfrm>
                <a:off x="513" y="1074"/>
                <a:ext cx="952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YyRr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5" name="Group 147"/>
            <p:cNvGrpSpPr>
              <a:grpSpLocks/>
            </p:cNvGrpSpPr>
            <p:nvPr/>
          </p:nvGrpSpPr>
          <p:grpSpPr bwMode="auto">
            <a:xfrm>
              <a:off x="3681" y="3072"/>
              <a:ext cx="565" cy="528"/>
              <a:chOff x="610" y="1920"/>
              <a:chExt cx="565" cy="528"/>
            </a:xfrm>
          </p:grpSpPr>
          <p:sp>
            <p:nvSpPr>
              <p:cNvPr id="471188" name="Oval 148"/>
              <p:cNvSpPr>
                <a:spLocks noChangeArrowheads="1"/>
              </p:cNvSpPr>
              <p:nvPr/>
            </p:nvSpPr>
            <p:spPr bwMode="auto">
              <a:xfrm>
                <a:off x="624" y="1920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89" name="Rectangle 149"/>
              <p:cNvSpPr>
                <a:spLocks noChangeArrowheads="1"/>
              </p:cNvSpPr>
              <p:nvPr/>
            </p:nvSpPr>
            <p:spPr bwMode="auto">
              <a:xfrm>
                <a:off x="610" y="1940"/>
                <a:ext cx="565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6" name="Group 150"/>
            <p:cNvGrpSpPr>
              <a:grpSpLocks/>
            </p:cNvGrpSpPr>
            <p:nvPr/>
          </p:nvGrpSpPr>
          <p:grpSpPr bwMode="auto">
            <a:xfrm>
              <a:off x="4368" y="3072"/>
              <a:ext cx="633" cy="528"/>
              <a:chOff x="577" y="1920"/>
              <a:chExt cx="633" cy="528"/>
            </a:xfrm>
          </p:grpSpPr>
          <p:sp>
            <p:nvSpPr>
              <p:cNvPr id="471191" name="Oval 151"/>
              <p:cNvSpPr>
                <a:spLocks noChangeArrowheads="1"/>
              </p:cNvSpPr>
              <p:nvPr/>
            </p:nvSpPr>
            <p:spPr bwMode="auto">
              <a:xfrm>
                <a:off x="624" y="1920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92" name="Rectangle 152"/>
              <p:cNvSpPr>
                <a:spLocks noChangeArrowheads="1"/>
              </p:cNvSpPr>
              <p:nvPr/>
            </p:nvSpPr>
            <p:spPr bwMode="auto">
              <a:xfrm>
                <a:off x="577" y="1940"/>
                <a:ext cx="633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71193" name="AutoShape 153"/>
            <p:cNvSpPr>
              <a:spLocks noChangeArrowheads="1"/>
            </p:cNvSpPr>
            <p:nvPr/>
          </p:nvSpPr>
          <p:spPr bwMode="auto">
            <a:xfrm>
              <a:off x="4247" y="2621"/>
              <a:ext cx="144" cy="528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154"/>
            <p:cNvGrpSpPr>
              <a:grpSpLocks/>
            </p:cNvGrpSpPr>
            <p:nvPr/>
          </p:nvGrpSpPr>
          <p:grpSpPr bwMode="auto">
            <a:xfrm>
              <a:off x="2981" y="3072"/>
              <a:ext cx="666" cy="528"/>
              <a:chOff x="558" y="1920"/>
              <a:chExt cx="666" cy="528"/>
            </a:xfrm>
          </p:grpSpPr>
          <p:sp>
            <p:nvSpPr>
              <p:cNvPr id="471195" name="Oval 155"/>
              <p:cNvSpPr>
                <a:spLocks noChangeArrowheads="1"/>
              </p:cNvSpPr>
              <p:nvPr/>
            </p:nvSpPr>
            <p:spPr bwMode="auto">
              <a:xfrm>
                <a:off x="624" y="1920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96" name="Rectangle 156"/>
              <p:cNvSpPr>
                <a:spLocks noChangeArrowheads="1"/>
              </p:cNvSpPr>
              <p:nvPr/>
            </p:nvSpPr>
            <p:spPr bwMode="auto">
              <a:xfrm>
                <a:off x="558" y="1940"/>
                <a:ext cx="66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8" name="Group 157"/>
            <p:cNvGrpSpPr>
              <a:grpSpLocks/>
            </p:cNvGrpSpPr>
            <p:nvPr/>
          </p:nvGrpSpPr>
          <p:grpSpPr bwMode="auto">
            <a:xfrm>
              <a:off x="5058" y="3077"/>
              <a:ext cx="535" cy="528"/>
              <a:chOff x="624" y="1920"/>
              <a:chExt cx="535" cy="528"/>
            </a:xfrm>
          </p:grpSpPr>
          <p:sp>
            <p:nvSpPr>
              <p:cNvPr id="471198" name="Oval 158"/>
              <p:cNvSpPr>
                <a:spLocks noChangeArrowheads="1"/>
              </p:cNvSpPr>
              <p:nvPr/>
            </p:nvSpPr>
            <p:spPr bwMode="auto">
              <a:xfrm>
                <a:off x="624" y="1920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99" name="Rectangle 159"/>
              <p:cNvSpPr>
                <a:spLocks noChangeArrowheads="1"/>
              </p:cNvSpPr>
              <p:nvPr/>
            </p:nvSpPr>
            <p:spPr bwMode="auto">
              <a:xfrm>
                <a:off x="628" y="1942"/>
                <a:ext cx="531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9" name="Group 160"/>
          <p:cNvGrpSpPr>
            <a:grpSpLocks noChangeAspect="1"/>
          </p:cNvGrpSpPr>
          <p:nvPr/>
        </p:nvGrpSpPr>
        <p:grpSpPr bwMode="auto">
          <a:xfrm>
            <a:off x="5656263" y="363538"/>
            <a:ext cx="981075" cy="1287462"/>
            <a:chOff x="456" y="1848"/>
            <a:chExt cx="1336" cy="1752"/>
          </a:xfrm>
        </p:grpSpPr>
        <p:grpSp>
          <p:nvGrpSpPr>
            <p:cNvPr id="20" name="Group 161"/>
            <p:cNvGrpSpPr>
              <a:grpSpLocks noChangeAspect="1"/>
            </p:cNvGrpSpPr>
            <p:nvPr/>
          </p:nvGrpSpPr>
          <p:grpSpPr bwMode="auto">
            <a:xfrm>
              <a:off x="668" y="1848"/>
              <a:ext cx="977" cy="720"/>
              <a:chOff x="502" y="960"/>
              <a:chExt cx="977" cy="720"/>
            </a:xfrm>
          </p:grpSpPr>
          <p:sp>
            <p:nvSpPr>
              <p:cNvPr id="471202" name="Oval 162"/>
              <p:cNvSpPr>
                <a:spLocks noChangeAspect="1" noChangeArrowheads="1"/>
              </p:cNvSpPr>
              <p:nvPr/>
            </p:nvSpPr>
            <p:spPr bwMode="auto">
              <a:xfrm>
                <a:off x="626" y="960"/>
                <a:ext cx="720" cy="72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203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502" y="1068"/>
                <a:ext cx="977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YyRr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1" name="Group 164"/>
            <p:cNvGrpSpPr>
              <a:grpSpLocks noChangeAspect="1"/>
            </p:cNvGrpSpPr>
            <p:nvPr/>
          </p:nvGrpSpPr>
          <p:grpSpPr bwMode="auto">
            <a:xfrm>
              <a:off x="456" y="3072"/>
              <a:ext cx="683" cy="528"/>
              <a:chOff x="552" y="1920"/>
              <a:chExt cx="683" cy="528"/>
            </a:xfrm>
          </p:grpSpPr>
          <p:sp>
            <p:nvSpPr>
              <p:cNvPr id="471205" name="Oval 165"/>
              <p:cNvSpPr>
                <a:spLocks noChangeAspect="1" noChangeArrowheads="1"/>
              </p:cNvSpPr>
              <p:nvPr/>
            </p:nvSpPr>
            <p:spPr bwMode="auto">
              <a:xfrm>
                <a:off x="624" y="1920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206" name="Rectangle 166"/>
              <p:cNvSpPr>
                <a:spLocks noChangeAspect="1" noChangeArrowheads="1"/>
              </p:cNvSpPr>
              <p:nvPr/>
            </p:nvSpPr>
            <p:spPr bwMode="auto">
              <a:xfrm>
                <a:off x="552" y="1938"/>
                <a:ext cx="683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2" name="Group 167"/>
            <p:cNvGrpSpPr>
              <a:grpSpLocks noChangeAspect="1"/>
            </p:cNvGrpSpPr>
            <p:nvPr/>
          </p:nvGrpSpPr>
          <p:grpSpPr bwMode="auto">
            <a:xfrm>
              <a:off x="1247" y="3072"/>
              <a:ext cx="545" cy="528"/>
              <a:chOff x="623" y="1920"/>
              <a:chExt cx="545" cy="528"/>
            </a:xfrm>
          </p:grpSpPr>
          <p:sp>
            <p:nvSpPr>
              <p:cNvPr id="471208" name="Oval 168"/>
              <p:cNvSpPr>
                <a:spLocks noChangeAspect="1" noChangeArrowheads="1"/>
              </p:cNvSpPr>
              <p:nvPr/>
            </p:nvSpPr>
            <p:spPr bwMode="auto">
              <a:xfrm>
                <a:off x="624" y="1920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209" name="Rectangle 169"/>
              <p:cNvSpPr>
                <a:spLocks noChangeAspect="1" noChangeArrowheads="1"/>
              </p:cNvSpPr>
              <p:nvPr/>
            </p:nvSpPr>
            <p:spPr bwMode="auto">
              <a:xfrm>
                <a:off x="623" y="1938"/>
                <a:ext cx="545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660000"/>
                    </a:solidFill>
                  </a:rPr>
                  <a:t>yr</a:t>
                </a:r>
                <a:endParaRPr lang="en-US" sz="18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71210" name="AutoShape 170"/>
            <p:cNvSpPr>
              <a:spLocks noChangeAspect="1" noChangeArrowheads="1"/>
            </p:cNvSpPr>
            <p:nvPr/>
          </p:nvSpPr>
          <p:spPr bwMode="auto">
            <a:xfrm>
              <a:off x="1080" y="2616"/>
              <a:ext cx="144" cy="528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211" name="Rectangle 171"/>
          <p:cNvSpPr>
            <a:spLocks noChangeArrowheads="1"/>
          </p:cNvSpPr>
          <p:nvPr/>
        </p:nvSpPr>
        <p:spPr bwMode="auto">
          <a:xfrm>
            <a:off x="6780213" y="541338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/>
              <a:t>or</a:t>
            </a:r>
          </a:p>
        </p:txBody>
      </p:sp>
      <p:sp>
        <p:nvSpPr>
          <p:cNvPr id="471212" name="Oval 172"/>
          <p:cNvSpPr>
            <a:spLocks noChangeArrowheads="1"/>
          </p:cNvSpPr>
          <p:nvPr/>
        </p:nvSpPr>
        <p:spPr bwMode="auto">
          <a:xfrm>
            <a:off x="6813550" y="174625"/>
            <a:ext cx="2330450" cy="180975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214" name="Picture 174" descr="penguin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3463" y="5562600"/>
            <a:ext cx="1274762" cy="1295400"/>
          </a:xfrm>
          <a:prstGeom prst="rect">
            <a:avLst/>
          </a:prstGeom>
          <a:noFill/>
        </p:spPr>
      </p:pic>
      <p:sp>
        <p:nvSpPr>
          <p:cNvPr id="471215" name="AutoShape 175"/>
          <p:cNvSpPr>
            <a:spLocks noChangeArrowheads="1"/>
          </p:cNvSpPr>
          <p:nvPr/>
        </p:nvSpPr>
        <p:spPr bwMode="auto">
          <a:xfrm>
            <a:off x="6272213" y="4013200"/>
            <a:ext cx="1506537" cy="723900"/>
          </a:xfrm>
          <a:prstGeom prst="wedgeEllipseCallout">
            <a:avLst>
              <a:gd name="adj1" fmla="val -34509"/>
              <a:gd name="adj2" fmla="val 17675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BINGO</a:t>
            </a:r>
            <a:r>
              <a:rPr lang="en-US" sz="1800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sp>
        <p:nvSpPr>
          <p:cNvPr id="471216" name="Text Box 176"/>
          <p:cNvSpPr txBox="1">
            <a:spLocks noChangeArrowheads="1"/>
          </p:cNvSpPr>
          <p:nvPr/>
        </p:nvSpPr>
        <p:spPr bwMode="auto">
          <a:xfrm>
            <a:off x="2881313" y="3294063"/>
            <a:ext cx="285908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27900" b="0">
                <a:solidFill>
                  <a:srgbClr val="008000"/>
                </a:solidFill>
                <a:sym typeface="Zapf Dingbats" charset="2"/>
              </a:rPr>
              <a:t></a:t>
            </a:r>
            <a:endParaRPr lang="en-US" sz="25400" b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1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1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1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1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1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1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1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1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71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1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1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71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1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71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1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1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1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71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71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71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71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71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71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71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71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71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71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5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71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47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7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71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7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2" grpId="0" autoUpdateAnimBg="0"/>
      <p:bldP spid="471073" grpId="0" autoUpdateAnimBg="0"/>
      <p:bldP spid="471074" grpId="0" autoUpdateAnimBg="0"/>
      <p:bldP spid="471075" grpId="0" autoUpdateAnimBg="0"/>
      <p:bldP spid="471081" grpId="0" autoUpdateAnimBg="0"/>
      <p:bldP spid="471085" grpId="0" autoUpdateAnimBg="0"/>
      <p:bldP spid="471086" grpId="0" autoUpdateAnimBg="0"/>
      <p:bldP spid="471087" grpId="0" autoUpdateAnimBg="0"/>
      <p:bldP spid="471088" grpId="0" autoUpdateAnimBg="0"/>
      <p:bldP spid="471089" grpId="0" autoUpdateAnimBg="0"/>
      <p:bldP spid="471090" grpId="0" autoUpdateAnimBg="0"/>
      <p:bldP spid="471091" grpId="0" autoUpdateAnimBg="0"/>
      <p:bldP spid="471092" grpId="0" autoUpdateAnimBg="0"/>
      <p:bldP spid="471093" grpId="0" autoUpdateAnimBg="0"/>
      <p:bldP spid="471094" grpId="0" autoUpdateAnimBg="0"/>
      <p:bldP spid="471095" grpId="0" autoUpdateAnimBg="0"/>
      <p:bldP spid="471096" grpId="0" autoUpdateAnimBg="0"/>
      <p:bldP spid="471097" grpId="0" autoUpdateAnimBg="0"/>
      <p:bldP spid="471098" grpId="0" autoUpdateAnimBg="0"/>
      <p:bldP spid="471099" grpId="0" autoUpdateAnimBg="0"/>
      <p:bldP spid="471100" grpId="0" animBg="1"/>
      <p:bldP spid="471101" grpId="0" animBg="1"/>
      <p:bldP spid="471102" grpId="0" animBg="1"/>
      <p:bldP spid="471103" grpId="0" animBg="1"/>
      <p:bldP spid="471104" grpId="0" animBg="1"/>
      <p:bldP spid="471115" grpId="0" animBg="1"/>
      <p:bldP spid="471116" grpId="0" animBg="1"/>
      <p:bldP spid="471117" grpId="0" animBg="1"/>
      <p:bldP spid="471118" grpId="0" animBg="1"/>
      <p:bldP spid="471119" grpId="0" animBg="1"/>
      <p:bldP spid="471120" grpId="0" animBg="1"/>
      <p:bldP spid="471131" grpId="0" animBg="1"/>
      <p:bldP spid="471152" grpId="0" animBg="1" autoUpdateAnimBg="0"/>
      <p:bldP spid="471212" grpId="0" animBg="1"/>
      <p:bldP spid="471215" grpId="0" animBg="1" autoUpdateAnimBg="0"/>
      <p:bldP spid="47121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Mendel’s 2</a:t>
            </a:r>
            <a:r>
              <a:rPr lang="en-US" baseline="30000" dirty="0"/>
              <a:t>nd</a:t>
            </a:r>
            <a:r>
              <a:rPr lang="en-US" dirty="0"/>
              <a:t> law of heredity</a:t>
            </a:r>
          </a:p>
        </p:txBody>
      </p:sp>
      <p:grpSp>
        <p:nvGrpSpPr>
          <p:cNvPr id="2" name="Group 184"/>
          <p:cNvGrpSpPr>
            <a:grpSpLocks/>
          </p:cNvGrpSpPr>
          <p:nvPr/>
        </p:nvGrpSpPr>
        <p:grpSpPr bwMode="auto">
          <a:xfrm>
            <a:off x="125413" y="3454400"/>
            <a:ext cx="1341437" cy="1123950"/>
            <a:chOff x="79" y="2176"/>
            <a:chExt cx="845" cy="708"/>
          </a:xfrm>
        </p:grpSpPr>
        <p:sp>
          <p:nvSpPr>
            <p:cNvPr id="427111" name="AutoShape 103"/>
            <p:cNvSpPr>
              <a:spLocks noChangeArrowheads="1"/>
            </p:cNvSpPr>
            <p:nvPr/>
          </p:nvSpPr>
          <p:spPr bwMode="auto">
            <a:xfrm>
              <a:off x="79" y="2176"/>
              <a:ext cx="840" cy="708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06"/>
            <p:cNvGrpSpPr>
              <a:grpSpLocks/>
            </p:cNvGrpSpPr>
            <p:nvPr/>
          </p:nvGrpSpPr>
          <p:grpSpPr bwMode="auto">
            <a:xfrm>
              <a:off x="158" y="2211"/>
              <a:ext cx="599" cy="288"/>
              <a:chOff x="63" y="2191"/>
              <a:chExt cx="599" cy="288"/>
            </a:xfrm>
          </p:grpSpPr>
          <p:sp>
            <p:nvSpPr>
              <p:cNvPr id="427105" name="Freeform 97"/>
              <p:cNvSpPr>
                <a:spLocks/>
              </p:cNvSpPr>
              <p:nvPr/>
            </p:nvSpPr>
            <p:spPr bwMode="auto">
              <a:xfrm>
                <a:off x="63" y="2191"/>
                <a:ext cx="72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109" name="AutoShape 101"/>
              <p:cNvSpPr>
                <a:spLocks noChangeArrowheads="1"/>
              </p:cNvSpPr>
              <p:nvPr/>
            </p:nvSpPr>
            <p:spPr bwMode="auto">
              <a:xfrm>
                <a:off x="118" y="2210"/>
                <a:ext cx="544" cy="251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800">
                    <a:solidFill>
                      <a:srgbClr val="000000"/>
                    </a:solidFill>
                  </a:rPr>
                  <a:t>round</a:t>
                </a: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07"/>
            <p:cNvGrpSpPr>
              <a:grpSpLocks/>
            </p:cNvGrpSpPr>
            <p:nvPr/>
          </p:nvGrpSpPr>
          <p:grpSpPr bwMode="auto">
            <a:xfrm>
              <a:off x="158" y="2545"/>
              <a:ext cx="766" cy="288"/>
              <a:chOff x="74" y="2545"/>
              <a:chExt cx="766" cy="288"/>
            </a:xfrm>
          </p:grpSpPr>
          <p:sp>
            <p:nvSpPr>
              <p:cNvPr id="427106" name="Freeform 98"/>
              <p:cNvSpPr>
                <a:spLocks/>
              </p:cNvSpPr>
              <p:nvPr/>
            </p:nvSpPr>
            <p:spPr bwMode="auto">
              <a:xfrm>
                <a:off x="74" y="2545"/>
                <a:ext cx="48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34"/>
                  </a:cxn>
                  <a:cxn ang="0">
                    <a:pos x="10" y="58"/>
                  </a:cxn>
                  <a:cxn ang="0">
                    <a:pos x="48" y="96"/>
                  </a:cxn>
                  <a:cxn ang="0">
                    <a:pos x="58" y="125"/>
                  </a:cxn>
                  <a:cxn ang="0">
                    <a:pos x="24" y="182"/>
                  </a:cxn>
                  <a:cxn ang="0">
                    <a:pos x="62" y="240"/>
                  </a:cxn>
                  <a:cxn ang="0">
                    <a:pos x="58" y="254"/>
                  </a:cxn>
                  <a:cxn ang="0">
                    <a:pos x="29" y="273"/>
                  </a:cxn>
                  <a:cxn ang="0">
                    <a:pos x="43" y="307"/>
                  </a:cxn>
                  <a:cxn ang="0">
                    <a:pos x="72" y="331"/>
                  </a:cxn>
                </a:cxnLst>
                <a:rect l="0" t="0" r="r" b="b"/>
                <a:pathLst>
                  <a:path w="72" h="331">
                    <a:moveTo>
                      <a:pt x="0" y="0"/>
                    </a:moveTo>
                    <a:cubicBezTo>
                      <a:pt x="12" y="18"/>
                      <a:pt x="21" y="15"/>
                      <a:pt x="34" y="34"/>
                    </a:cubicBezTo>
                    <a:cubicBezTo>
                      <a:pt x="27" y="43"/>
                      <a:pt x="14" y="47"/>
                      <a:pt x="10" y="58"/>
                    </a:cubicBezTo>
                    <a:cubicBezTo>
                      <a:pt x="2" y="74"/>
                      <a:pt x="37" y="89"/>
                      <a:pt x="48" y="96"/>
                    </a:cubicBezTo>
                    <a:cubicBezTo>
                      <a:pt x="51" y="105"/>
                      <a:pt x="63" y="116"/>
                      <a:pt x="58" y="125"/>
                    </a:cubicBezTo>
                    <a:cubicBezTo>
                      <a:pt x="44" y="144"/>
                      <a:pt x="31" y="160"/>
                      <a:pt x="24" y="182"/>
                    </a:cubicBezTo>
                    <a:cubicBezTo>
                      <a:pt x="36" y="201"/>
                      <a:pt x="50" y="220"/>
                      <a:pt x="62" y="240"/>
                    </a:cubicBezTo>
                    <a:cubicBezTo>
                      <a:pt x="60" y="244"/>
                      <a:pt x="61" y="250"/>
                      <a:pt x="58" y="254"/>
                    </a:cubicBezTo>
                    <a:cubicBezTo>
                      <a:pt x="49" y="262"/>
                      <a:pt x="29" y="273"/>
                      <a:pt x="29" y="273"/>
                    </a:cubicBezTo>
                    <a:cubicBezTo>
                      <a:pt x="32" y="286"/>
                      <a:pt x="32" y="297"/>
                      <a:pt x="43" y="307"/>
                    </a:cubicBezTo>
                    <a:cubicBezTo>
                      <a:pt x="51" y="314"/>
                      <a:pt x="72" y="317"/>
                      <a:pt x="72" y="331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110" name="AutoShape 102"/>
              <p:cNvSpPr>
                <a:spLocks noChangeArrowheads="1"/>
              </p:cNvSpPr>
              <p:nvPr/>
            </p:nvSpPr>
            <p:spPr bwMode="auto">
              <a:xfrm>
                <a:off x="118" y="2563"/>
                <a:ext cx="722" cy="251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800">
                    <a:solidFill>
                      <a:srgbClr val="000000"/>
                    </a:solidFill>
                  </a:rPr>
                  <a:t>wrinkled</a:t>
                </a: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27016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12800" y="1016000"/>
            <a:ext cx="8116888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Law of </a:t>
            </a:r>
            <a:r>
              <a:rPr lang="en-US" sz="2600" u="sng" dirty="0">
                <a:solidFill>
                  <a:srgbClr val="CC0000"/>
                </a:solidFill>
              </a:rPr>
              <a:t>independent assortment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different </a:t>
            </a:r>
            <a:r>
              <a:rPr lang="en-US" sz="2400" dirty="0">
                <a:solidFill>
                  <a:srgbClr val="CC0000"/>
                </a:solidFill>
              </a:rPr>
              <a:t>loci</a:t>
            </a:r>
            <a:r>
              <a:rPr lang="en-US" sz="2400" dirty="0"/>
              <a:t> (genes) separate into gametes independently</a:t>
            </a:r>
            <a:r>
              <a:rPr lang="en-US" sz="2400" dirty="0">
                <a:solidFill>
                  <a:srgbClr val="0F116A"/>
                </a:solidFill>
              </a:rPr>
              <a:t> 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non-homologous chromosomes align independently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classes of gametes produced in equal amounts</a:t>
            </a:r>
          </a:p>
          <a:p>
            <a:pPr marL="1428750" lvl="3">
              <a:lnSpc>
                <a:spcPct val="90000"/>
              </a:lnSpc>
            </a:pPr>
            <a:r>
              <a:rPr lang="en-US" dirty="0"/>
              <a:t>YR = Yr = </a:t>
            </a:r>
            <a:r>
              <a:rPr lang="en-US" dirty="0" err="1"/>
              <a:t>yR</a:t>
            </a:r>
            <a:r>
              <a:rPr lang="en-US" dirty="0"/>
              <a:t> = yr</a:t>
            </a:r>
            <a:endParaRPr lang="en-US" sz="1800" dirty="0"/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only true for genes on separate chromosomes or </a:t>
            </a:r>
            <a:br>
              <a:rPr lang="en-US" sz="2000" dirty="0"/>
            </a:br>
            <a:r>
              <a:rPr lang="en-US" sz="2000" dirty="0"/>
              <a:t>on same chromosome but so far apart that crossing over happens frequently</a:t>
            </a:r>
          </a:p>
        </p:txBody>
      </p:sp>
      <p:grpSp>
        <p:nvGrpSpPr>
          <p:cNvPr id="5" name="Group 182"/>
          <p:cNvGrpSpPr>
            <a:grpSpLocks/>
          </p:cNvGrpSpPr>
          <p:nvPr/>
        </p:nvGrpSpPr>
        <p:grpSpPr bwMode="auto">
          <a:xfrm>
            <a:off x="117475" y="2363788"/>
            <a:ext cx="1333500" cy="1009650"/>
            <a:chOff x="70" y="1211"/>
            <a:chExt cx="840" cy="636"/>
          </a:xfrm>
        </p:grpSpPr>
        <p:sp>
          <p:nvSpPr>
            <p:cNvPr id="427177" name="AutoShape 169"/>
            <p:cNvSpPr>
              <a:spLocks noChangeArrowheads="1"/>
            </p:cNvSpPr>
            <p:nvPr/>
          </p:nvSpPr>
          <p:spPr bwMode="auto">
            <a:xfrm>
              <a:off x="70" y="1211"/>
              <a:ext cx="840" cy="63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70"/>
            <p:cNvGrpSpPr>
              <a:grpSpLocks/>
            </p:cNvGrpSpPr>
            <p:nvPr/>
          </p:nvGrpSpPr>
          <p:grpSpPr bwMode="auto">
            <a:xfrm>
              <a:off x="168" y="1264"/>
              <a:ext cx="633" cy="251"/>
              <a:chOff x="126" y="1647"/>
              <a:chExt cx="633" cy="251"/>
            </a:xfrm>
          </p:grpSpPr>
          <p:sp>
            <p:nvSpPr>
              <p:cNvPr id="427179" name="Freeform 171"/>
              <p:cNvSpPr>
                <a:spLocks/>
              </p:cNvSpPr>
              <p:nvPr/>
            </p:nvSpPr>
            <p:spPr bwMode="auto">
              <a:xfrm>
                <a:off x="126" y="1676"/>
                <a:ext cx="48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FFEA18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180" name="AutoShape 172"/>
              <p:cNvSpPr>
                <a:spLocks noChangeArrowheads="1"/>
              </p:cNvSpPr>
              <p:nvPr/>
            </p:nvSpPr>
            <p:spPr bwMode="auto">
              <a:xfrm>
                <a:off x="183" y="1647"/>
                <a:ext cx="576" cy="251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800">
                    <a:solidFill>
                      <a:srgbClr val="000000"/>
                    </a:solidFill>
                  </a:rPr>
                  <a:t>yellow</a:t>
                </a: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173"/>
            <p:cNvGrpSpPr>
              <a:grpSpLocks/>
            </p:cNvGrpSpPr>
            <p:nvPr/>
          </p:nvGrpSpPr>
          <p:grpSpPr bwMode="auto">
            <a:xfrm>
              <a:off x="168" y="1541"/>
              <a:ext cx="581" cy="251"/>
              <a:chOff x="65" y="1928"/>
              <a:chExt cx="581" cy="251"/>
            </a:xfrm>
          </p:grpSpPr>
          <p:sp>
            <p:nvSpPr>
              <p:cNvPr id="427182" name="Freeform 174"/>
              <p:cNvSpPr>
                <a:spLocks/>
              </p:cNvSpPr>
              <p:nvPr/>
            </p:nvSpPr>
            <p:spPr bwMode="auto">
              <a:xfrm>
                <a:off x="65" y="1957"/>
                <a:ext cx="48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00630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183" name="AutoShape 175"/>
              <p:cNvSpPr>
                <a:spLocks noChangeArrowheads="1"/>
              </p:cNvSpPr>
              <p:nvPr/>
            </p:nvSpPr>
            <p:spPr bwMode="auto">
              <a:xfrm>
                <a:off x="118" y="1928"/>
                <a:ext cx="528" cy="251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800">
                    <a:solidFill>
                      <a:srgbClr val="000000"/>
                    </a:solidFill>
                  </a:rPr>
                  <a:t>green</a:t>
                </a: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27193" name="Rectangle 185"/>
          <p:cNvSpPr>
            <a:spLocks noChangeArrowheads="1"/>
          </p:cNvSpPr>
          <p:nvPr/>
        </p:nvSpPr>
        <p:spPr bwMode="auto">
          <a:xfrm>
            <a:off x="2181225" y="6194425"/>
            <a:ext cx="311150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/>
              <a:t>:</a:t>
            </a:r>
            <a:endParaRPr lang="en-US"/>
          </a:p>
        </p:txBody>
      </p:sp>
      <p:sp>
        <p:nvSpPr>
          <p:cNvPr id="427194" name="Rectangle 186"/>
          <p:cNvSpPr>
            <a:spLocks noChangeArrowheads="1"/>
          </p:cNvSpPr>
          <p:nvPr/>
        </p:nvSpPr>
        <p:spPr bwMode="auto">
          <a:xfrm>
            <a:off x="3233738" y="6194425"/>
            <a:ext cx="395287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/>
              <a:t>1</a:t>
            </a:r>
            <a:endParaRPr lang="en-US"/>
          </a:p>
        </p:txBody>
      </p:sp>
      <p:sp>
        <p:nvSpPr>
          <p:cNvPr id="427195" name="Rectangle 187"/>
          <p:cNvSpPr>
            <a:spLocks noChangeArrowheads="1"/>
          </p:cNvSpPr>
          <p:nvPr/>
        </p:nvSpPr>
        <p:spPr bwMode="auto">
          <a:xfrm>
            <a:off x="5567363" y="6194425"/>
            <a:ext cx="395287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/>
              <a:t>1</a:t>
            </a:r>
            <a:endParaRPr lang="en-US"/>
          </a:p>
        </p:txBody>
      </p:sp>
      <p:sp>
        <p:nvSpPr>
          <p:cNvPr id="427196" name="Rectangle 188"/>
          <p:cNvSpPr>
            <a:spLocks noChangeArrowheads="1"/>
          </p:cNvSpPr>
          <p:nvPr/>
        </p:nvSpPr>
        <p:spPr bwMode="auto">
          <a:xfrm>
            <a:off x="6705600" y="6194425"/>
            <a:ext cx="311150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/>
              <a:t>:</a:t>
            </a:r>
            <a:endParaRPr lang="en-US"/>
          </a:p>
        </p:txBody>
      </p:sp>
      <p:sp>
        <p:nvSpPr>
          <p:cNvPr id="427197" name="Rectangle 189"/>
          <p:cNvSpPr>
            <a:spLocks noChangeArrowheads="1"/>
          </p:cNvSpPr>
          <p:nvPr/>
        </p:nvSpPr>
        <p:spPr bwMode="auto">
          <a:xfrm>
            <a:off x="7750175" y="6194425"/>
            <a:ext cx="395288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/>
              <a:t>1</a:t>
            </a:r>
            <a:endParaRPr lang="en-US"/>
          </a:p>
        </p:txBody>
      </p:sp>
      <p:sp>
        <p:nvSpPr>
          <p:cNvPr id="427198" name="Rectangle 190"/>
          <p:cNvSpPr>
            <a:spLocks noChangeArrowheads="1"/>
          </p:cNvSpPr>
          <p:nvPr/>
        </p:nvSpPr>
        <p:spPr bwMode="auto">
          <a:xfrm>
            <a:off x="4427538" y="6194425"/>
            <a:ext cx="311150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/>
              <a:t>:</a:t>
            </a:r>
            <a:endParaRPr lang="en-US"/>
          </a:p>
        </p:txBody>
      </p:sp>
      <p:sp>
        <p:nvSpPr>
          <p:cNvPr id="427199" name="Rectangle 191"/>
          <p:cNvSpPr>
            <a:spLocks noChangeArrowheads="1"/>
          </p:cNvSpPr>
          <p:nvPr/>
        </p:nvSpPr>
        <p:spPr bwMode="auto">
          <a:xfrm>
            <a:off x="95250" y="6127750"/>
            <a:ext cx="1420813" cy="73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200" name="Rectangle 192"/>
          <p:cNvSpPr>
            <a:spLocks noChangeArrowheads="1"/>
          </p:cNvSpPr>
          <p:nvPr/>
        </p:nvSpPr>
        <p:spPr bwMode="auto">
          <a:xfrm>
            <a:off x="1042988" y="6194425"/>
            <a:ext cx="395287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/>
              <a:t>1</a:t>
            </a:r>
            <a:endParaRPr lang="en-US"/>
          </a:p>
        </p:txBody>
      </p:sp>
      <p:grpSp>
        <p:nvGrpSpPr>
          <p:cNvPr id="8" name="Group 193"/>
          <p:cNvGrpSpPr>
            <a:grpSpLocks/>
          </p:cNvGrpSpPr>
          <p:nvPr/>
        </p:nvGrpSpPr>
        <p:grpSpPr bwMode="auto">
          <a:xfrm>
            <a:off x="5486400" y="5418138"/>
            <a:ext cx="2667000" cy="609600"/>
            <a:chOff x="2256" y="3221"/>
            <a:chExt cx="1680" cy="384"/>
          </a:xfrm>
        </p:grpSpPr>
        <p:sp>
          <p:nvSpPr>
            <p:cNvPr id="427202" name="AutoShape 194"/>
            <p:cNvSpPr>
              <a:spLocks noChangeArrowheads="1"/>
            </p:cNvSpPr>
            <p:nvPr/>
          </p:nvSpPr>
          <p:spPr bwMode="auto">
            <a:xfrm rot="1800000">
              <a:off x="3552" y="3312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03" name="AutoShape 195"/>
            <p:cNvSpPr>
              <a:spLocks noChangeArrowheads="1"/>
            </p:cNvSpPr>
            <p:nvPr/>
          </p:nvSpPr>
          <p:spPr bwMode="auto">
            <a:xfrm rot="3600000" flipV="1">
              <a:off x="3102" y="3365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04" name="AutoShape 196"/>
            <p:cNvSpPr>
              <a:spLocks noChangeArrowheads="1"/>
            </p:cNvSpPr>
            <p:nvPr/>
          </p:nvSpPr>
          <p:spPr bwMode="auto">
            <a:xfrm rot="-14400000">
              <a:off x="2705" y="3365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05" name="AutoShape 197"/>
            <p:cNvSpPr>
              <a:spLocks noChangeArrowheads="1"/>
            </p:cNvSpPr>
            <p:nvPr/>
          </p:nvSpPr>
          <p:spPr bwMode="auto">
            <a:xfrm rot="9000000" flipV="1">
              <a:off x="2256" y="3312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98"/>
          <p:cNvGrpSpPr>
            <a:grpSpLocks/>
          </p:cNvGrpSpPr>
          <p:nvPr/>
        </p:nvGrpSpPr>
        <p:grpSpPr bwMode="auto">
          <a:xfrm>
            <a:off x="4800600" y="6019800"/>
            <a:ext cx="1930400" cy="838200"/>
            <a:chOff x="3024" y="3792"/>
            <a:chExt cx="1216" cy="528"/>
          </a:xfrm>
        </p:grpSpPr>
        <p:grpSp>
          <p:nvGrpSpPr>
            <p:cNvPr id="10" name="Group 199"/>
            <p:cNvGrpSpPr>
              <a:grpSpLocks/>
            </p:cNvGrpSpPr>
            <p:nvPr/>
          </p:nvGrpSpPr>
          <p:grpSpPr bwMode="auto">
            <a:xfrm>
              <a:off x="3024" y="3792"/>
              <a:ext cx="528" cy="528"/>
              <a:chOff x="3024" y="3792"/>
              <a:chExt cx="528" cy="528"/>
            </a:xfrm>
          </p:grpSpPr>
          <p:sp>
            <p:nvSpPr>
              <p:cNvPr id="427208" name="Oval 200"/>
              <p:cNvSpPr>
                <a:spLocks noChangeArrowheads="1"/>
              </p:cNvSpPr>
              <p:nvPr/>
            </p:nvSpPr>
            <p:spPr bwMode="auto">
              <a:xfrm>
                <a:off x="3024" y="3792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09" name="Freeform 201"/>
              <p:cNvSpPr>
                <a:spLocks/>
              </p:cNvSpPr>
              <p:nvPr/>
            </p:nvSpPr>
            <p:spPr bwMode="auto">
              <a:xfrm>
                <a:off x="3216" y="3936"/>
                <a:ext cx="48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FFEA18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10" name="Freeform 202"/>
              <p:cNvSpPr>
                <a:spLocks/>
              </p:cNvSpPr>
              <p:nvPr/>
            </p:nvSpPr>
            <p:spPr bwMode="auto">
              <a:xfrm>
                <a:off x="3360" y="3888"/>
                <a:ext cx="72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203"/>
            <p:cNvGrpSpPr>
              <a:grpSpLocks/>
            </p:cNvGrpSpPr>
            <p:nvPr/>
          </p:nvGrpSpPr>
          <p:grpSpPr bwMode="auto">
            <a:xfrm>
              <a:off x="3712" y="3792"/>
              <a:ext cx="528" cy="528"/>
              <a:chOff x="3712" y="3792"/>
              <a:chExt cx="528" cy="528"/>
            </a:xfrm>
          </p:grpSpPr>
          <p:sp>
            <p:nvSpPr>
              <p:cNvPr id="427212" name="Oval 204"/>
              <p:cNvSpPr>
                <a:spLocks noChangeArrowheads="1"/>
              </p:cNvSpPr>
              <p:nvPr/>
            </p:nvSpPr>
            <p:spPr bwMode="auto">
              <a:xfrm>
                <a:off x="3712" y="3792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13" name="Freeform 205"/>
              <p:cNvSpPr>
                <a:spLocks/>
              </p:cNvSpPr>
              <p:nvPr/>
            </p:nvSpPr>
            <p:spPr bwMode="auto">
              <a:xfrm>
                <a:off x="3888" y="3984"/>
                <a:ext cx="48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FFEA18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14" name="Freeform 206"/>
              <p:cNvSpPr>
                <a:spLocks/>
              </p:cNvSpPr>
              <p:nvPr/>
            </p:nvSpPr>
            <p:spPr bwMode="auto">
              <a:xfrm>
                <a:off x="4032" y="3936"/>
                <a:ext cx="72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207"/>
          <p:cNvGrpSpPr>
            <a:grpSpLocks/>
          </p:cNvGrpSpPr>
          <p:nvPr/>
        </p:nvGrpSpPr>
        <p:grpSpPr bwMode="auto">
          <a:xfrm>
            <a:off x="6985000" y="6019800"/>
            <a:ext cx="1930400" cy="838200"/>
            <a:chOff x="4400" y="3792"/>
            <a:chExt cx="1216" cy="528"/>
          </a:xfrm>
        </p:grpSpPr>
        <p:grpSp>
          <p:nvGrpSpPr>
            <p:cNvPr id="13" name="Group 208"/>
            <p:cNvGrpSpPr>
              <a:grpSpLocks/>
            </p:cNvGrpSpPr>
            <p:nvPr/>
          </p:nvGrpSpPr>
          <p:grpSpPr bwMode="auto">
            <a:xfrm>
              <a:off x="4400" y="3792"/>
              <a:ext cx="528" cy="528"/>
              <a:chOff x="4400" y="3792"/>
              <a:chExt cx="528" cy="528"/>
            </a:xfrm>
          </p:grpSpPr>
          <p:sp>
            <p:nvSpPr>
              <p:cNvPr id="427217" name="Oval 209"/>
              <p:cNvSpPr>
                <a:spLocks noChangeArrowheads="1"/>
              </p:cNvSpPr>
              <p:nvPr/>
            </p:nvSpPr>
            <p:spPr bwMode="auto">
              <a:xfrm>
                <a:off x="4400" y="3792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18" name="Freeform 210"/>
              <p:cNvSpPr>
                <a:spLocks/>
              </p:cNvSpPr>
              <p:nvPr/>
            </p:nvSpPr>
            <p:spPr bwMode="auto">
              <a:xfrm>
                <a:off x="4560" y="3984"/>
                <a:ext cx="48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00630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19" name="Freeform 211"/>
              <p:cNvSpPr>
                <a:spLocks/>
              </p:cNvSpPr>
              <p:nvPr/>
            </p:nvSpPr>
            <p:spPr bwMode="auto">
              <a:xfrm>
                <a:off x="4704" y="3888"/>
                <a:ext cx="48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34"/>
                  </a:cxn>
                  <a:cxn ang="0">
                    <a:pos x="10" y="58"/>
                  </a:cxn>
                  <a:cxn ang="0">
                    <a:pos x="48" y="96"/>
                  </a:cxn>
                  <a:cxn ang="0">
                    <a:pos x="58" y="125"/>
                  </a:cxn>
                  <a:cxn ang="0">
                    <a:pos x="24" y="182"/>
                  </a:cxn>
                  <a:cxn ang="0">
                    <a:pos x="62" y="240"/>
                  </a:cxn>
                  <a:cxn ang="0">
                    <a:pos x="58" y="254"/>
                  </a:cxn>
                  <a:cxn ang="0">
                    <a:pos x="29" y="273"/>
                  </a:cxn>
                  <a:cxn ang="0">
                    <a:pos x="43" y="307"/>
                  </a:cxn>
                  <a:cxn ang="0">
                    <a:pos x="72" y="331"/>
                  </a:cxn>
                </a:cxnLst>
                <a:rect l="0" t="0" r="r" b="b"/>
                <a:pathLst>
                  <a:path w="72" h="331">
                    <a:moveTo>
                      <a:pt x="0" y="0"/>
                    </a:moveTo>
                    <a:cubicBezTo>
                      <a:pt x="12" y="18"/>
                      <a:pt x="21" y="15"/>
                      <a:pt x="34" y="34"/>
                    </a:cubicBezTo>
                    <a:cubicBezTo>
                      <a:pt x="27" y="43"/>
                      <a:pt x="14" y="47"/>
                      <a:pt x="10" y="58"/>
                    </a:cubicBezTo>
                    <a:cubicBezTo>
                      <a:pt x="2" y="74"/>
                      <a:pt x="37" y="89"/>
                      <a:pt x="48" y="96"/>
                    </a:cubicBezTo>
                    <a:cubicBezTo>
                      <a:pt x="51" y="105"/>
                      <a:pt x="63" y="116"/>
                      <a:pt x="58" y="125"/>
                    </a:cubicBezTo>
                    <a:cubicBezTo>
                      <a:pt x="44" y="144"/>
                      <a:pt x="31" y="160"/>
                      <a:pt x="24" y="182"/>
                    </a:cubicBezTo>
                    <a:cubicBezTo>
                      <a:pt x="36" y="201"/>
                      <a:pt x="50" y="220"/>
                      <a:pt x="62" y="240"/>
                    </a:cubicBezTo>
                    <a:cubicBezTo>
                      <a:pt x="60" y="244"/>
                      <a:pt x="61" y="250"/>
                      <a:pt x="58" y="254"/>
                    </a:cubicBezTo>
                    <a:cubicBezTo>
                      <a:pt x="49" y="262"/>
                      <a:pt x="29" y="273"/>
                      <a:pt x="29" y="273"/>
                    </a:cubicBezTo>
                    <a:cubicBezTo>
                      <a:pt x="32" y="286"/>
                      <a:pt x="32" y="297"/>
                      <a:pt x="43" y="307"/>
                    </a:cubicBezTo>
                    <a:cubicBezTo>
                      <a:pt x="51" y="314"/>
                      <a:pt x="72" y="317"/>
                      <a:pt x="72" y="331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212"/>
            <p:cNvGrpSpPr>
              <a:grpSpLocks/>
            </p:cNvGrpSpPr>
            <p:nvPr/>
          </p:nvGrpSpPr>
          <p:grpSpPr bwMode="auto">
            <a:xfrm>
              <a:off x="5088" y="3792"/>
              <a:ext cx="528" cy="528"/>
              <a:chOff x="5088" y="3792"/>
              <a:chExt cx="528" cy="528"/>
            </a:xfrm>
          </p:grpSpPr>
          <p:sp>
            <p:nvSpPr>
              <p:cNvPr id="427221" name="Oval 213"/>
              <p:cNvSpPr>
                <a:spLocks noChangeArrowheads="1"/>
              </p:cNvSpPr>
              <p:nvPr/>
            </p:nvSpPr>
            <p:spPr bwMode="auto">
              <a:xfrm>
                <a:off x="5088" y="3792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22" name="Freeform 214"/>
              <p:cNvSpPr>
                <a:spLocks/>
              </p:cNvSpPr>
              <p:nvPr/>
            </p:nvSpPr>
            <p:spPr bwMode="auto">
              <a:xfrm>
                <a:off x="5232" y="3984"/>
                <a:ext cx="48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00630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23" name="Freeform 215"/>
              <p:cNvSpPr>
                <a:spLocks/>
              </p:cNvSpPr>
              <p:nvPr/>
            </p:nvSpPr>
            <p:spPr bwMode="auto">
              <a:xfrm>
                <a:off x="5376" y="3888"/>
                <a:ext cx="48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34"/>
                  </a:cxn>
                  <a:cxn ang="0">
                    <a:pos x="10" y="58"/>
                  </a:cxn>
                  <a:cxn ang="0">
                    <a:pos x="48" y="96"/>
                  </a:cxn>
                  <a:cxn ang="0">
                    <a:pos x="58" y="125"/>
                  </a:cxn>
                  <a:cxn ang="0">
                    <a:pos x="24" y="182"/>
                  </a:cxn>
                  <a:cxn ang="0">
                    <a:pos x="62" y="240"/>
                  </a:cxn>
                  <a:cxn ang="0">
                    <a:pos x="58" y="254"/>
                  </a:cxn>
                  <a:cxn ang="0">
                    <a:pos x="29" y="273"/>
                  </a:cxn>
                  <a:cxn ang="0">
                    <a:pos x="43" y="307"/>
                  </a:cxn>
                  <a:cxn ang="0">
                    <a:pos x="72" y="331"/>
                  </a:cxn>
                </a:cxnLst>
                <a:rect l="0" t="0" r="r" b="b"/>
                <a:pathLst>
                  <a:path w="72" h="331">
                    <a:moveTo>
                      <a:pt x="0" y="0"/>
                    </a:moveTo>
                    <a:cubicBezTo>
                      <a:pt x="12" y="18"/>
                      <a:pt x="21" y="15"/>
                      <a:pt x="34" y="34"/>
                    </a:cubicBezTo>
                    <a:cubicBezTo>
                      <a:pt x="27" y="43"/>
                      <a:pt x="14" y="47"/>
                      <a:pt x="10" y="58"/>
                    </a:cubicBezTo>
                    <a:cubicBezTo>
                      <a:pt x="2" y="74"/>
                      <a:pt x="37" y="89"/>
                      <a:pt x="48" y="96"/>
                    </a:cubicBezTo>
                    <a:cubicBezTo>
                      <a:pt x="51" y="105"/>
                      <a:pt x="63" y="116"/>
                      <a:pt x="58" y="125"/>
                    </a:cubicBezTo>
                    <a:cubicBezTo>
                      <a:pt x="44" y="144"/>
                      <a:pt x="31" y="160"/>
                      <a:pt x="24" y="182"/>
                    </a:cubicBezTo>
                    <a:cubicBezTo>
                      <a:pt x="36" y="201"/>
                      <a:pt x="50" y="220"/>
                      <a:pt x="62" y="240"/>
                    </a:cubicBezTo>
                    <a:cubicBezTo>
                      <a:pt x="60" y="244"/>
                      <a:pt x="61" y="250"/>
                      <a:pt x="58" y="254"/>
                    </a:cubicBezTo>
                    <a:cubicBezTo>
                      <a:pt x="49" y="262"/>
                      <a:pt x="29" y="273"/>
                      <a:pt x="29" y="273"/>
                    </a:cubicBezTo>
                    <a:cubicBezTo>
                      <a:pt x="32" y="286"/>
                      <a:pt x="32" y="297"/>
                      <a:pt x="43" y="307"/>
                    </a:cubicBezTo>
                    <a:cubicBezTo>
                      <a:pt x="51" y="314"/>
                      <a:pt x="72" y="317"/>
                      <a:pt x="72" y="331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216"/>
          <p:cNvGrpSpPr>
            <a:grpSpLocks/>
          </p:cNvGrpSpPr>
          <p:nvPr/>
        </p:nvGrpSpPr>
        <p:grpSpPr bwMode="auto">
          <a:xfrm>
            <a:off x="954088" y="5418138"/>
            <a:ext cx="2667000" cy="609600"/>
            <a:chOff x="2256" y="3221"/>
            <a:chExt cx="1680" cy="384"/>
          </a:xfrm>
        </p:grpSpPr>
        <p:sp>
          <p:nvSpPr>
            <p:cNvPr id="427225" name="AutoShape 217"/>
            <p:cNvSpPr>
              <a:spLocks noChangeArrowheads="1"/>
            </p:cNvSpPr>
            <p:nvPr/>
          </p:nvSpPr>
          <p:spPr bwMode="auto">
            <a:xfrm rot="1800000">
              <a:off x="3552" y="3312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26" name="AutoShape 218"/>
            <p:cNvSpPr>
              <a:spLocks noChangeArrowheads="1"/>
            </p:cNvSpPr>
            <p:nvPr/>
          </p:nvSpPr>
          <p:spPr bwMode="auto">
            <a:xfrm rot="3600000" flipV="1">
              <a:off x="3102" y="3365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27" name="AutoShape 219"/>
            <p:cNvSpPr>
              <a:spLocks noChangeArrowheads="1"/>
            </p:cNvSpPr>
            <p:nvPr/>
          </p:nvSpPr>
          <p:spPr bwMode="auto">
            <a:xfrm rot="-14400000">
              <a:off x="2705" y="3365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28" name="AutoShape 220"/>
            <p:cNvSpPr>
              <a:spLocks noChangeArrowheads="1"/>
            </p:cNvSpPr>
            <p:nvPr/>
          </p:nvSpPr>
          <p:spPr bwMode="auto">
            <a:xfrm rot="9000000" flipV="1">
              <a:off x="2256" y="3312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221"/>
          <p:cNvGrpSpPr>
            <a:grpSpLocks/>
          </p:cNvGrpSpPr>
          <p:nvPr/>
        </p:nvGrpSpPr>
        <p:grpSpPr bwMode="auto">
          <a:xfrm>
            <a:off x="268288" y="6019800"/>
            <a:ext cx="1930400" cy="838200"/>
            <a:chOff x="169" y="3792"/>
            <a:chExt cx="1216" cy="528"/>
          </a:xfrm>
        </p:grpSpPr>
        <p:grpSp>
          <p:nvGrpSpPr>
            <p:cNvPr id="17" name="Group 222"/>
            <p:cNvGrpSpPr>
              <a:grpSpLocks/>
            </p:cNvGrpSpPr>
            <p:nvPr/>
          </p:nvGrpSpPr>
          <p:grpSpPr bwMode="auto">
            <a:xfrm>
              <a:off x="857" y="3792"/>
              <a:ext cx="528" cy="528"/>
              <a:chOff x="857" y="3792"/>
              <a:chExt cx="528" cy="528"/>
            </a:xfrm>
          </p:grpSpPr>
          <p:sp>
            <p:nvSpPr>
              <p:cNvPr id="427231" name="Oval 223"/>
              <p:cNvSpPr>
                <a:spLocks noChangeArrowheads="1"/>
              </p:cNvSpPr>
              <p:nvPr/>
            </p:nvSpPr>
            <p:spPr bwMode="auto">
              <a:xfrm>
                <a:off x="857" y="3792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32" name="Freeform 224"/>
              <p:cNvSpPr>
                <a:spLocks/>
              </p:cNvSpPr>
              <p:nvPr/>
            </p:nvSpPr>
            <p:spPr bwMode="auto">
              <a:xfrm>
                <a:off x="1033" y="3984"/>
                <a:ext cx="48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FFEA18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33" name="Freeform 225"/>
              <p:cNvSpPr>
                <a:spLocks/>
              </p:cNvSpPr>
              <p:nvPr/>
            </p:nvSpPr>
            <p:spPr bwMode="auto">
              <a:xfrm>
                <a:off x="1177" y="3888"/>
                <a:ext cx="48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34"/>
                  </a:cxn>
                  <a:cxn ang="0">
                    <a:pos x="10" y="58"/>
                  </a:cxn>
                  <a:cxn ang="0">
                    <a:pos x="48" y="96"/>
                  </a:cxn>
                  <a:cxn ang="0">
                    <a:pos x="58" y="125"/>
                  </a:cxn>
                  <a:cxn ang="0">
                    <a:pos x="24" y="182"/>
                  </a:cxn>
                  <a:cxn ang="0">
                    <a:pos x="62" y="240"/>
                  </a:cxn>
                  <a:cxn ang="0">
                    <a:pos x="58" y="254"/>
                  </a:cxn>
                  <a:cxn ang="0">
                    <a:pos x="29" y="273"/>
                  </a:cxn>
                  <a:cxn ang="0">
                    <a:pos x="43" y="307"/>
                  </a:cxn>
                  <a:cxn ang="0">
                    <a:pos x="72" y="331"/>
                  </a:cxn>
                </a:cxnLst>
                <a:rect l="0" t="0" r="r" b="b"/>
                <a:pathLst>
                  <a:path w="72" h="331">
                    <a:moveTo>
                      <a:pt x="0" y="0"/>
                    </a:moveTo>
                    <a:cubicBezTo>
                      <a:pt x="12" y="18"/>
                      <a:pt x="21" y="15"/>
                      <a:pt x="34" y="34"/>
                    </a:cubicBezTo>
                    <a:cubicBezTo>
                      <a:pt x="27" y="43"/>
                      <a:pt x="14" y="47"/>
                      <a:pt x="10" y="58"/>
                    </a:cubicBezTo>
                    <a:cubicBezTo>
                      <a:pt x="2" y="74"/>
                      <a:pt x="37" y="89"/>
                      <a:pt x="48" y="96"/>
                    </a:cubicBezTo>
                    <a:cubicBezTo>
                      <a:pt x="51" y="105"/>
                      <a:pt x="63" y="116"/>
                      <a:pt x="58" y="125"/>
                    </a:cubicBezTo>
                    <a:cubicBezTo>
                      <a:pt x="44" y="144"/>
                      <a:pt x="31" y="160"/>
                      <a:pt x="24" y="182"/>
                    </a:cubicBezTo>
                    <a:cubicBezTo>
                      <a:pt x="36" y="201"/>
                      <a:pt x="50" y="220"/>
                      <a:pt x="62" y="240"/>
                    </a:cubicBezTo>
                    <a:cubicBezTo>
                      <a:pt x="60" y="244"/>
                      <a:pt x="61" y="250"/>
                      <a:pt x="58" y="254"/>
                    </a:cubicBezTo>
                    <a:cubicBezTo>
                      <a:pt x="49" y="262"/>
                      <a:pt x="29" y="273"/>
                      <a:pt x="29" y="273"/>
                    </a:cubicBezTo>
                    <a:cubicBezTo>
                      <a:pt x="32" y="286"/>
                      <a:pt x="32" y="297"/>
                      <a:pt x="43" y="307"/>
                    </a:cubicBezTo>
                    <a:cubicBezTo>
                      <a:pt x="51" y="314"/>
                      <a:pt x="72" y="317"/>
                      <a:pt x="72" y="331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226"/>
            <p:cNvGrpSpPr>
              <a:grpSpLocks/>
            </p:cNvGrpSpPr>
            <p:nvPr/>
          </p:nvGrpSpPr>
          <p:grpSpPr bwMode="auto">
            <a:xfrm>
              <a:off x="169" y="3792"/>
              <a:ext cx="528" cy="528"/>
              <a:chOff x="169" y="3792"/>
              <a:chExt cx="528" cy="528"/>
            </a:xfrm>
          </p:grpSpPr>
          <p:sp>
            <p:nvSpPr>
              <p:cNvPr id="427235" name="Oval 227"/>
              <p:cNvSpPr>
                <a:spLocks noChangeArrowheads="1"/>
              </p:cNvSpPr>
              <p:nvPr/>
            </p:nvSpPr>
            <p:spPr bwMode="auto">
              <a:xfrm>
                <a:off x="169" y="3792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36" name="Freeform 228"/>
              <p:cNvSpPr>
                <a:spLocks/>
              </p:cNvSpPr>
              <p:nvPr/>
            </p:nvSpPr>
            <p:spPr bwMode="auto">
              <a:xfrm>
                <a:off x="361" y="3936"/>
                <a:ext cx="48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FFEA18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37" name="Freeform 229"/>
              <p:cNvSpPr>
                <a:spLocks/>
              </p:cNvSpPr>
              <p:nvPr/>
            </p:nvSpPr>
            <p:spPr bwMode="auto">
              <a:xfrm>
                <a:off x="480" y="3888"/>
                <a:ext cx="48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34"/>
                  </a:cxn>
                  <a:cxn ang="0">
                    <a:pos x="10" y="58"/>
                  </a:cxn>
                  <a:cxn ang="0">
                    <a:pos x="48" y="96"/>
                  </a:cxn>
                  <a:cxn ang="0">
                    <a:pos x="58" y="125"/>
                  </a:cxn>
                  <a:cxn ang="0">
                    <a:pos x="24" y="182"/>
                  </a:cxn>
                  <a:cxn ang="0">
                    <a:pos x="62" y="240"/>
                  </a:cxn>
                  <a:cxn ang="0">
                    <a:pos x="58" y="254"/>
                  </a:cxn>
                  <a:cxn ang="0">
                    <a:pos x="29" y="273"/>
                  </a:cxn>
                  <a:cxn ang="0">
                    <a:pos x="43" y="307"/>
                  </a:cxn>
                  <a:cxn ang="0">
                    <a:pos x="72" y="331"/>
                  </a:cxn>
                </a:cxnLst>
                <a:rect l="0" t="0" r="r" b="b"/>
                <a:pathLst>
                  <a:path w="72" h="331">
                    <a:moveTo>
                      <a:pt x="0" y="0"/>
                    </a:moveTo>
                    <a:cubicBezTo>
                      <a:pt x="12" y="18"/>
                      <a:pt x="21" y="15"/>
                      <a:pt x="34" y="34"/>
                    </a:cubicBezTo>
                    <a:cubicBezTo>
                      <a:pt x="27" y="43"/>
                      <a:pt x="14" y="47"/>
                      <a:pt x="10" y="58"/>
                    </a:cubicBezTo>
                    <a:cubicBezTo>
                      <a:pt x="2" y="74"/>
                      <a:pt x="37" y="89"/>
                      <a:pt x="48" y="96"/>
                    </a:cubicBezTo>
                    <a:cubicBezTo>
                      <a:pt x="51" y="105"/>
                      <a:pt x="63" y="116"/>
                      <a:pt x="58" y="125"/>
                    </a:cubicBezTo>
                    <a:cubicBezTo>
                      <a:pt x="44" y="144"/>
                      <a:pt x="31" y="160"/>
                      <a:pt x="24" y="182"/>
                    </a:cubicBezTo>
                    <a:cubicBezTo>
                      <a:pt x="36" y="201"/>
                      <a:pt x="50" y="220"/>
                      <a:pt x="62" y="240"/>
                    </a:cubicBezTo>
                    <a:cubicBezTo>
                      <a:pt x="60" y="244"/>
                      <a:pt x="61" y="250"/>
                      <a:pt x="58" y="254"/>
                    </a:cubicBezTo>
                    <a:cubicBezTo>
                      <a:pt x="49" y="262"/>
                      <a:pt x="29" y="273"/>
                      <a:pt x="29" y="273"/>
                    </a:cubicBezTo>
                    <a:cubicBezTo>
                      <a:pt x="32" y="286"/>
                      <a:pt x="32" y="297"/>
                      <a:pt x="43" y="307"/>
                    </a:cubicBezTo>
                    <a:cubicBezTo>
                      <a:pt x="51" y="314"/>
                      <a:pt x="72" y="317"/>
                      <a:pt x="72" y="331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Group 230"/>
          <p:cNvGrpSpPr>
            <a:grpSpLocks/>
          </p:cNvGrpSpPr>
          <p:nvPr/>
        </p:nvGrpSpPr>
        <p:grpSpPr bwMode="auto">
          <a:xfrm>
            <a:off x="2452688" y="6019800"/>
            <a:ext cx="1930400" cy="838200"/>
            <a:chOff x="1545" y="3792"/>
            <a:chExt cx="1216" cy="528"/>
          </a:xfrm>
        </p:grpSpPr>
        <p:grpSp>
          <p:nvGrpSpPr>
            <p:cNvPr id="20" name="Group 231"/>
            <p:cNvGrpSpPr>
              <a:grpSpLocks/>
            </p:cNvGrpSpPr>
            <p:nvPr/>
          </p:nvGrpSpPr>
          <p:grpSpPr bwMode="auto">
            <a:xfrm>
              <a:off x="1545" y="3792"/>
              <a:ext cx="528" cy="528"/>
              <a:chOff x="1545" y="3792"/>
              <a:chExt cx="528" cy="528"/>
            </a:xfrm>
          </p:grpSpPr>
          <p:sp>
            <p:nvSpPr>
              <p:cNvPr id="427240" name="Oval 232"/>
              <p:cNvSpPr>
                <a:spLocks noChangeArrowheads="1"/>
              </p:cNvSpPr>
              <p:nvPr/>
            </p:nvSpPr>
            <p:spPr bwMode="auto">
              <a:xfrm>
                <a:off x="1545" y="3792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41" name="Freeform 233"/>
              <p:cNvSpPr>
                <a:spLocks/>
              </p:cNvSpPr>
              <p:nvPr/>
            </p:nvSpPr>
            <p:spPr bwMode="auto">
              <a:xfrm>
                <a:off x="1705" y="3984"/>
                <a:ext cx="48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00630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42" name="Freeform 234"/>
              <p:cNvSpPr>
                <a:spLocks/>
              </p:cNvSpPr>
              <p:nvPr/>
            </p:nvSpPr>
            <p:spPr bwMode="auto">
              <a:xfrm>
                <a:off x="1849" y="3888"/>
                <a:ext cx="72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35"/>
            <p:cNvGrpSpPr>
              <a:grpSpLocks/>
            </p:cNvGrpSpPr>
            <p:nvPr/>
          </p:nvGrpSpPr>
          <p:grpSpPr bwMode="auto">
            <a:xfrm>
              <a:off x="2233" y="3792"/>
              <a:ext cx="528" cy="528"/>
              <a:chOff x="2233" y="3792"/>
              <a:chExt cx="528" cy="528"/>
            </a:xfrm>
          </p:grpSpPr>
          <p:sp>
            <p:nvSpPr>
              <p:cNvPr id="427244" name="Oval 236"/>
              <p:cNvSpPr>
                <a:spLocks noChangeArrowheads="1"/>
              </p:cNvSpPr>
              <p:nvPr/>
            </p:nvSpPr>
            <p:spPr bwMode="auto">
              <a:xfrm>
                <a:off x="2233" y="3792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45" name="Freeform 237"/>
              <p:cNvSpPr>
                <a:spLocks/>
              </p:cNvSpPr>
              <p:nvPr/>
            </p:nvSpPr>
            <p:spPr bwMode="auto">
              <a:xfrm>
                <a:off x="2377" y="3984"/>
                <a:ext cx="48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00630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46" name="Freeform 238"/>
              <p:cNvSpPr>
                <a:spLocks/>
              </p:cNvSpPr>
              <p:nvPr/>
            </p:nvSpPr>
            <p:spPr bwMode="auto">
              <a:xfrm>
                <a:off x="2549" y="3888"/>
                <a:ext cx="72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8" y="176"/>
                      <a:pt x="0" y="192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27247" name="Rectangle 239"/>
          <p:cNvSpPr>
            <a:spLocks noChangeArrowheads="1"/>
          </p:cNvSpPr>
          <p:nvPr/>
        </p:nvSpPr>
        <p:spPr bwMode="auto">
          <a:xfrm>
            <a:off x="152400" y="57912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Yr</a:t>
            </a:r>
          </a:p>
        </p:txBody>
      </p:sp>
      <p:sp>
        <p:nvSpPr>
          <p:cNvPr id="427248" name="Rectangle 240"/>
          <p:cNvSpPr>
            <a:spLocks noChangeArrowheads="1"/>
          </p:cNvSpPr>
          <p:nvPr/>
        </p:nvSpPr>
        <p:spPr bwMode="auto">
          <a:xfrm>
            <a:off x="1219200" y="57912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Yr</a:t>
            </a:r>
          </a:p>
        </p:txBody>
      </p:sp>
      <p:sp>
        <p:nvSpPr>
          <p:cNvPr id="427249" name="Rectangle 241"/>
          <p:cNvSpPr>
            <a:spLocks noChangeArrowheads="1"/>
          </p:cNvSpPr>
          <p:nvPr/>
        </p:nvSpPr>
        <p:spPr bwMode="auto">
          <a:xfrm>
            <a:off x="2309813" y="5791200"/>
            <a:ext cx="541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yR</a:t>
            </a:r>
          </a:p>
        </p:txBody>
      </p:sp>
      <p:sp>
        <p:nvSpPr>
          <p:cNvPr id="427250" name="Rectangle 242"/>
          <p:cNvSpPr>
            <a:spLocks noChangeArrowheads="1"/>
          </p:cNvSpPr>
          <p:nvPr/>
        </p:nvSpPr>
        <p:spPr bwMode="auto">
          <a:xfrm>
            <a:off x="3376613" y="5791200"/>
            <a:ext cx="541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yR</a:t>
            </a:r>
          </a:p>
        </p:txBody>
      </p:sp>
      <p:sp>
        <p:nvSpPr>
          <p:cNvPr id="427251" name="Rectangle 243"/>
          <p:cNvSpPr>
            <a:spLocks noChangeArrowheads="1"/>
          </p:cNvSpPr>
          <p:nvPr/>
        </p:nvSpPr>
        <p:spPr bwMode="auto">
          <a:xfrm>
            <a:off x="4656138" y="5791200"/>
            <a:ext cx="571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YR</a:t>
            </a:r>
          </a:p>
        </p:txBody>
      </p:sp>
      <p:sp>
        <p:nvSpPr>
          <p:cNvPr id="427252" name="Rectangle 244"/>
          <p:cNvSpPr>
            <a:spLocks noChangeArrowheads="1"/>
          </p:cNvSpPr>
          <p:nvPr/>
        </p:nvSpPr>
        <p:spPr bwMode="auto">
          <a:xfrm>
            <a:off x="5748338" y="5791200"/>
            <a:ext cx="571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YR</a:t>
            </a:r>
          </a:p>
        </p:txBody>
      </p:sp>
      <p:sp>
        <p:nvSpPr>
          <p:cNvPr id="427253" name="Rectangle 245"/>
          <p:cNvSpPr>
            <a:spLocks noChangeArrowheads="1"/>
          </p:cNvSpPr>
          <p:nvPr/>
        </p:nvSpPr>
        <p:spPr bwMode="auto">
          <a:xfrm>
            <a:off x="6927850" y="5791200"/>
            <a:ext cx="447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yr</a:t>
            </a:r>
          </a:p>
        </p:txBody>
      </p:sp>
      <p:sp>
        <p:nvSpPr>
          <p:cNvPr id="427254" name="Rectangle 246"/>
          <p:cNvSpPr>
            <a:spLocks noChangeArrowheads="1"/>
          </p:cNvSpPr>
          <p:nvPr/>
        </p:nvSpPr>
        <p:spPr bwMode="auto">
          <a:xfrm>
            <a:off x="7994650" y="5791200"/>
            <a:ext cx="447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yr</a:t>
            </a:r>
          </a:p>
        </p:txBody>
      </p:sp>
      <p:grpSp>
        <p:nvGrpSpPr>
          <p:cNvPr id="22" name="Group 247"/>
          <p:cNvGrpSpPr>
            <a:grpSpLocks/>
          </p:cNvGrpSpPr>
          <p:nvPr/>
        </p:nvGrpSpPr>
        <p:grpSpPr bwMode="auto">
          <a:xfrm>
            <a:off x="1752600" y="4495800"/>
            <a:ext cx="1066800" cy="1066800"/>
            <a:chOff x="1104" y="2832"/>
            <a:chExt cx="672" cy="672"/>
          </a:xfrm>
        </p:grpSpPr>
        <p:sp>
          <p:nvSpPr>
            <p:cNvPr id="427256" name="Oval 248"/>
            <p:cNvSpPr>
              <a:spLocks noChangeArrowheads="1"/>
            </p:cNvSpPr>
            <p:nvPr/>
          </p:nvSpPr>
          <p:spPr bwMode="auto">
            <a:xfrm>
              <a:off x="1104" y="2832"/>
              <a:ext cx="672" cy="67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57" name="Freeform 249"/>
            <p:cNvSpPr>
              <a:spLocks/>
            </p:cNvSpPr>
            <p:nvPr/>
          </p:nvSpPr>
          <p:spPr bwMode="auto">
            <a:xfrm>
              <a:off x="1291" y="2880"/>
              <a:ext cx="48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0" y="192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57150" cap="flat" cmpd="sng">
              <a:solidFill>
                <a:srgbClr val="FFEA18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58" name="Freeform 250"/>
            <p:cNvSpPr>
              <a:spLocks/>
            </p:cNvSpPr>
            <p:nvPr/>
          </p:nvSpPr>
          <p:spPr bwMode="auto">
            <a:xfrm>
              <a:off x="1435" y="2880"/>
              <a:ext cx="48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0" y="192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57150" cap="flat" cmpd="sng">
              <a:solidFill>
                <a:srgbClr val="00630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59" name="Freeform 251"/>
            <p:cNvSpPr>
              <a:spLocks/>
            </p:cNvSpPr>
            <p:nvPr/>
          </p:nvSpPr>
          <p:spPr bwMode="auto">
            <a:xfrm>
              <a:off x="1433" y="3120"/>
              <a:ext cx="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0" y="192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60" name="Freeform 252"/>
            <p:cNvSpPr>
              <a:spLocks/>
            </p:cNvSpPr>
            <p:nvPr/>
          </p:nvSpPr>
          <p:spPr bwMode="auto">
            <a:xfrm>
              <a:off x="1294" y="3120"/>
              <a:ext cx="4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34"/>
                </a:cxn>
                <a:cxn ang="0">
                  <a:pos x="10" y="58"/>
                </a:cxn>
                <a:cxn ang="0">
                  <a:pos x="48" y="96"/>
                </a:cxn>
                <a:cxn ang="0">
                  <a:pos x="58" y="125"/>
                </a:cxn>
                <a:cxn ang="0">
                  <a:pos x="24" y="182"/>
                </a:cxn>
                <a:cxn ang="0">
                  <a:pos x="62" y="240"/>
                </a:cxn>
                <a:cxn ang="0">
                  <a:pos x="58" y="254"/>
                </a:cxn>
                <a:cxn ang="0">
                  <a:pos x="29" y="273"/>
                </a:cxn>
                <a:cxn ang="0">
                  <a:pos x="43" y="307"/>
                </a:cxn>
                <a:cxn ang="0">
                  <a:pos x="72" y="331"/>
                </a:cxn>
              </a:cxnLst>
              <a:rect l="0" t="0" r="r" b="b"/>
              <a:pathLst>
                <a:path w="72" h="331">
                  <a:moveTo>
                    <a:pt x="0" y="0"/>
                  </a:moveTo>
                  <a:cubicBezTo>
                    <a:pt x="12" y="18"/>
                    <a:pt x="21" y="15"/>
                    <a:pt x="34" y="34"/>
                  </a:cubicBezTo>
                  <a:cubicBezTo>
                    <a:pt x="27" y="43"/>
                    <a:pt x="14" y="47"/>
                    <a:pt x="10" y="58"/>
                  </a:cubicBezTo>
                  <a:cubicBezTo>
                    <a:pt x="2" y="74"/>
                    <a:pt x="37" y="89"/>
                    <a:pt x="48" y="96"/>
                  </a:cubicBezTo>
                  <a:cubicBezTo>
                    <a:pt x="51" y="105"/>
                    <a:pt x="63" y="116"/>
                    <a:pt x="58" y="125"/>
                  </a:cubicBezTo>
                  <a:cubicBezTo>
                    <a:pt x="44" y="144"/>
                    <a:pt x="31" y="160"/>
                    <a:pt x="24" y="182"/>
                  </a:cubicBezTo>
                  <a:cubicBezTo>
                    <a:pt x="36" y="201"/>
                    <a:pt x="50" y="220"/>
                    <a:pt x="62" y="240"/>
                  </a:cubicBezTo>
                  <a:cubicBezTo>
                    <a:pt x="60" y="244"/>
                    <a:pt x="61" y="250"/>
                    <a:pt x="58" y="254"/>
                  </a:cubicBezTo>
                  <a:cubicBezTo>
                    <a:pt x="49" y="262"/>
                    <a:pt x="29" y="273"/>
                    <a:pt x="29" y="273"/>
                  </a:cubicBezTo>
                  <a:cubicBezTo>
                    <a:pt x="32" y="286"/>
                    <a:pt x="32" y="297"/>
                    <a:pt x="43" y="307"/>
                  </a:cubicBezTo>
                  <a:cubicBezTo>
                    <a:pt x="51" y="314"/>
                    <a:pt x="72" y="317"/>
                    <a:pt x="72" y="331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61" name="Freeform 253"/>
            <p:cNvSpPr>
              <a:spLocks/>
            </p:cNvSpPr>
            <p:nvPr/>
          </p:nvSpPr>
          <p:spPr bwMode="auto">
            <a:xfrm flipH="1">
              <a:off x="1366" y="2880"/>
              <a:ext cx="48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0" y="192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57150" cap="flat" cmpd="sng">
              <a:solidFill>
                <a:srgbClr val="FFEA18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62" name="Freeform 254"/>
            <p:cNvSpPr>
              <a:spLocks/>
            </p:cNvSpPr>
            <p:nvPr/>
          </p:nvSpPr>
          <p:spPr bwMode="auto">
            <a:xfrm flipH="1">
              <a:off x="1510" y="2880"/>
              <a:ext cx="48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0" y="192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57150" cap="flat" cmpd="sng">
              <a:solidFill>
                <a:srgbClr val="00630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63" name="Freeform 255"/>
            <p:cNvSpPr>
              <a:spLocks/>
            </p:cNvSpPr>
            <p:nvPr/>
          </p:nvSpPr>
          <p:spPr bwMode="auto">
            <a:xfrm flipH="1">
              <a:off x="1508" y="3120"/>
              <a:ext cx="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0" y="192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64" name="Freeform 256"/>
            <p:cNvSpPr>
              <a:spLocks/>
            </p:cNvSpPr>
            <p:nvPr/>
          </p:nvSpPr>
          <p:spPr bwMode="auto">
            <a:xfrm flipH="1">
              <a:off x="1369" y="3120"/>
              <a:ext cx="4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34"/>
                </a:cxn>
                <a:cxn ang="0">
                  <a:pos x="10" y="58"/>
                </a:cxn>
                <a:cxn ang="0">
                  <a:pos x="48" y="96"/>
                </a:cxn>
                <a:cxn ang="0">
                  <a:pos x="58" y="125"/>
                </a:cxn>
                <a:cxn ang="0">
                  <a:pos x="24" y="182"/>
                </a:cxn>
                <a:cxn ang="0">
                  <a:pos x="62" y="240"/>
                </a:cxn>
                <a:cxn ang="0">
                  <a:pos x="58" y="254"/>
                </a:cxn>
                <a:cxn ang="0">
                  <a:pos x="29" y="273"/>
                </a:cxn>
                <a:cxn ang="0">
                  <a:pos x="43" y="307"/>
                </a:cxn>
                <a:cxn ang="0">
                  <a:pos x="72" y="331"/>
                </a:cxn>
              </a:cxnLst>
              <a:rect l="0" t="0" r="r" b="b"/>
              <a:pathLst>
                <a:path w="72" h="331">
                  <a:moveTo>
                    <a:pt x="0" y="0"/>
                  </a:moveTo>
                  <a:cubicBezTo>
                    <a:pt x="12" y="18"/>
                    <a:pt x="21" y="15"/>
                    <a:pt x="34" y="34"/>
                  </a:cubicBezTo>
                  <a:cubicBezTo>
                    <a:pt x="27" y="43"/>
                    <a:pt x="14" y="47"/>
                    <a:pt x="10" y="58"/>
                  </a:cubicBezTo>
                  <a:cubicBezTo>
                    <a:pt x="2" y="74"/>
                    <a:pt x="37" y="89"/>
                    <a:pt x="48" y="96"/>
                  </a:cubicBezTo>
                  <a:cubicBezTo>
                    <a:pt x="51" y="105"/>
                    <a:pt x="63" y="116"/>
                    <a:pt x="58" y="125"/>
                  </a:cubicBezTo>
                  <a:cubicBezTo>
                    <a:pt x="44" y="144"/>
                    <a:pt x="31" y="160"/>
                    <a:pt x="24" y="182"/>
                  </a:cubicBezTo>
                  <a:cubicBezTo>
                    <a:pt x="36" y="201"/>
                    <a:pt x="50" y="220"/>
                    <a:pt x="62" y="240"/>
                  </a:cubicBezTo>
                  <a:cubicBezTo>
                    <a:pt x="60" y="244"/>
                    <a:pt x="61" y="250"/>
                    <a:pt x="58" y="254"/>
                  </a:cubicBezTo>
                  <a:cubicBezTo>
                    <a:pt x="49" y="262"/>
                    <a:pt x="29" y="273"/>
                    <a:pt x="29" y="273"/>
                  </a:cubicBezTo>
                  <a:cubicBezTo>
                    <a:pt x="32" y="286"/>
                    <a:pt x="32" y="297"/>
                    <a:pt x="43" y="307"/>
                  </a:cubicBezTo>
                  <a:cubicBezTo>
                    <a:pt x="51" y="314"/>
                    <a:pt x="72" y="317"/>
                    <a:pt x="72" y="331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57"/>
          <p:cNvGrpSpPr>
            <a:grpSpLocks/>
          </p:cNvGrpSpPr>
          <p:nvPr/>
        </p:nvGrpSpPr>
        <p:grpSpPr bwMode="auto">
          <a:xfrm>
            <a:off x="6284913" y="4495800"/>
            <a:ext cx="1066800" cy="1066800"/>
            <a:chOff x="3959" y="2832"/>
            <a:chExt cx="672" cy="672"/>
          </a:xfrm>
        </p:grpSpPr>
        <p:sp>
          <p:nvSpPr>
            <p:cNvPr id="427266" name="Oval 258"/>
            <p:cNvSpPr>
              <a:spLocks noChangeArrowheads="1"/>
            </p:cNvSpPr>
            <p:nvPr/>
          </p:nvSpPr>
          <p:spPr bwMode="auto">
            <a:xfrm>
              <a:off x="3959" y="2832"/>
              <a:ext cx="672" cy="67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67" name="Freeform 259"/>
            <p:cNvSpPr>
              <a:spLocks/>
            </p:cNvSpPr>
            <p:nvPr/>
          </p:nvSpPr>
          <p:spPr bwMode="auto">
            <a:xfrm>
              <a:off x="4166" y="2880"/>
              <a:ext cx="48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0" y="192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57150" cap="flat" cmpd="sng">
              <a:solidFill>
                <a:srgbClr val="FFEA18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68" name="Freeform 260"/>
            <p:cNvSpPr>
              <a:spLocks/>
            </p:cNvSpPr>
            <p:nvPr/>
          </p:nvSpPr>
          <p:spPr bwMode="auto">
            <a:xfrm>
              <a:off x="4310" y="2880"/>
              <a:ext cx="48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0" y="192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57150" cap="flat" cmpd="sng">
              <a:solidFill>
                <a:srgbClr val="00630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69" name="Freeform 261"/>
            <p:cNvSpPr>
              <a:spLocks/>
            </p:cNvSpPr>
            <p:nvPr/>
          </p:nvSpPr>
          <p:spPr bwMode="auto">
            <a:xfrm flipH="1">
              <a:off x="4241" y="2880"/>
              <a:ext cx="48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0" y="192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57150" cap="flat" cmpd="sng">
              <a:solidFill>
                <a:srgbClr val="FFEA18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70" name="Freeform 262"/>
            <p:cNvSpPr>
              <a:spLocks/>
            </p:cNvSpPr>
            <p:nvPr/>
          </p:nvSpPr>
          <p:spPr bwMode="auto">
            <a:xfrm flipH="1">
              <a:off x="4385" y="2880"/>
              <a:ext cx="48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0" y="192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57150" cap="flat" cmpd="sng">
              <a:solidFill>
                <a:srgbClr val="00630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71" name="Freeform 263"/>
            <p:cNvSpPr>
              <a:spLocks/>
            </p:cNvSpPr>
            <p:nvPr/>
          </p:nvSpPr>
          <p:spPr bwMode="auto">
            <a:xfrm>
              <a:off x="4319" y="3120"/>
              <a:ext cx="4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34"/>
                </a:cxn>
                <a:cxn ang="0">
                  <a:pos x="10" y="58"/>
                </a:cxn>
                <a:cxn ang="0">
                  <a:pos x="48" y="96"/>
                </a:cxn>
                <a:cxn ang="0">
                  <a:pos x="58" y="125"/>
                </a:cxn>
                <a:cxn ang="0">
                  <a:pos x="24" y="182"/>
                </a:cxn>
                <a:cxn ang="0">
                  <a:pos x="62" y="240"/>
                </a:cxn>
                <a:cxn ang="0">
                  <a:pos x="58" y="254"/>
                </a:cxn>
                <a:cxn ang="0">
                  <a:pos x="29" y="273"/>
                </a:cxn>
                <a:cxn ang="0">
                  <a:pos x="43" y="307"/>
                </a:cxn>
                <a:cxn ang="0">
                  <a:pos x="72" y="331"/>
                </a:cxn>
              </a:cxnLst>
              <a:rect l="0" t="0" r="r" b="b"/>
              <a:pathLst>
                <a:path w="72" h="331">
                  <a:moveTo>
                    <a:pt x="0" y="0"/>
                  </a:moveTo>
                  <a:cubicBezTo>
                    <a:pt x="12" y="18"/>
                    <a:pt x="21" y="15"/>
                    <a:pt x="34" y="34"/>
                  </a:cubicBezTo>
                  <a:cubicBezTo>
                    <a:pt x="27" y="43"/>
                    <a:pt x="14" y="47"/>
                    <a:pt x="10" y="58"/>
                  </a:cubicBezTo>
                  <a:cubicBezTo>
                    <a:pt x="2" y="74"/>
                    <a:pt x="37" y="89"/>
                    <a:pt x="48" y="96"/>
                  </a:cubicBezTo>
                  <a:cubicBezTo>
                    <a:pt x="51" y="105"/>
                    <a:pt x="63" y="116"/>
                    <a:pt x="58" y="125"/>
                  </a:cubicBezTo>
                  <a:cubicBezTo>
                    <a:pt x="44" y="144"/>
                    <a:pt x="31" y="160"/>
                    <a:pt x="24" y="182"/>
                  </a:cubicBezTo>
                  <a:cubicBezTo>
                    <a:pt x="36" y="201"/>
                    <a:pt x="50" y="220"/>
                    <a:pt x="62" y="240"/>
                  </a:cubicBezTo>
                  <a:cubicBezTo>
                    <a:pt x="60" y="244"/>
                    <a:pt x="61" y="250"/>
                    <a:pt x="58" y="254"/>
                  </a:cubicBezTo>
                  <a:cubicBezTo>
                    <a:pt x="49" y="262"/>
                    <a:pt x="29" y="273"/>
                    <a:pt x="29" y="273"/>
                  </a:cubicBezTo>
                  <a:cubicBezTo>
                    <a:pt x="32" y="286"/>
                    <a:pt x="32" y="297"/>
                    <a:pt x="43" y="307"/>
                  </a:cubicBezTo>
                  <a:cubicBezTo>
                    <a:pt x="51" y="314"/>
                    <a:pt x="72" y="317"/>
                    <a:pt x="72" y="331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72" name="Freeform 264"/>
            <p:cNvSpPr>
              <a:spLocks/>
            </p:cNvSpPr>
            <p:nvPr/>
          </p:nvSpPr>
          <p:spPr bwMode="auto">
            <a:xfrm flipH="1">
              <a:off x="4394" y="3120"/>
              <a:ext cx="4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34"/>
                </a:cxn>
                <a:cxn ang="0">
                  <a:pos x="10" y="58"/>
                </a:cxn>
                <a:cxn ang="0">
                  <a:pos x="48" y="96"/>
                </a:cxn>
                <a:cxn ang="0">
                  <a:pos x="58" y="125"/>
                </a:cxn>
                <a:cxn ang="0">
                  <a:pos x="24" y="182"/>
                </a:cxn>
                <a:cxn ang="0">
                  <a:pos x="62" y="240"/>
                </a:cxn>
                <a:cxn ang="0">
                  <a:pos x="58" y="254"/>
                </a:cxn>
                <a:cxn ang="0">
                  <a:pos x="29" y="273"/>
                </a:cxn>
                <a:cxn ang="0">
                  <a:pos x="43" y="307"/>
                </a:cxn>
                <a:cxn ang="0">
                  <a:pos x="72" y="331"/>
                </a:cxn>
              </a:cxnLst>
              <a:rect l="0" t="0" r="r" b="b"/>
              <a:pathLst>
                <a:path w="72" h="331">
                  <a:moveTo>
                    <a:pt x="0" y="0"/>
                  </a:moveTo>
                  <a:cubicBezTo>
                    <a:pt x="12" y="18"/>
                    <a:pt x="21" y="15"/>
                    <a:pt x="34" y="34"/>
                  </a:cubicBezTo>
                  <a:cubicBezTo>
                    <a:pt x="27" y="43"/>
                    <a:pt x="14" y="47"/>
                    <a:pt x="10" y="58"/>
                  </a:cubicBezTo>
                  <a:cubicBezTo>
                    <a:pt x="2" y="74"/>
                    <a:pt x="37" y="89"/>
                    <a:pt x="48" y="96"/>
                  </a:cubicBezTo>
                  <a:cubicBezTo>
                    <a:pt x="51" y="105"/>
                    <a:pt x="63" y="116"/>
                    <a:pt x="58" y="125"/>
                  </a:cubicBezTo>
                  <a:cubicBezTo>
                    <a:pt x="44" y="144"/>
                    <a:pt x="31" y="160"/>
                    <a:pt x="24" y="182"/>
                  </a:cubicBezTo>
                  <a:cubicBezTo>
                    <a:pt x="36" y="201"/>
                    <a:pt x="50" y="220"/>
                    <a:pt x="62" y="240"/>
                  </a:cubicBezTo>
                  <a:cubicBezTo>
                    <a:pt x="60" y="244"/>
                    <a:pt x="61" y="250"/>
                    <a:pt x="58" y="254"/>
                  </a:cubicBezTo>
                  <a:cubicBezTo>
                    <a:pt x="49" y="262"/>
                    <a:pt x="29" y="273"/>
                    <a:pt x="29" y="273"/>
                  </a:cubicBezTo>
                  <a:cubicBezTo>
                    <a:pt x="32" y="286"/>
                    <a:pt x="32" y="297"/>
                    <a:pt x="43" y="307"/>
                  </a:cubicBezTo>
                  <a:cubicBezTo>
                    <a:pt x="51" y="314"/>
                    <a:pt x="72" y="317"/>
                    <a:pt x="72" y="331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73" name="Freeform 265"/>
            <p:cNvSpPr>
              <a:spLocks/>
            </p:cNvSpPr>
            <p:nvPr/>
          </p:nvSpPr>
          <p:spPr bwMode="auto">
            <a:xfrm>
              <a:off x="4158" y="3120"/>
              <a:ext cx="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0" y="192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74" name="Freeform 266"/>
            <p:cNvSpPr>
              <a:spLocks/>
            </p:cNvSpPr>
            <p:nvPr/>
          </p:nvSpPr>
          <p:spPr bwMode="auto">
            <a:xfrm flipH="1">
              <a:off x="4233" y="3120"/>
              <a:ext cx="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0" y="192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7275" name="Oval 267"/>
          <p:cNvSpPr>
            <a:spLocks noChangeArrowheads="1"/>
          </p:cNvSpPr>
          <p:nvPr/>
        </p:nvSpPr>
        <p:spPr bwMode="auto">
          <a:xfrm>
            <a:off x="3930650" y="4441825"/>
            <a:ext cx="1143000" cy="1143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276" name="Rectangle 268"/>
          <p:cNvSpPr>
            <a:spLocks noChangeArrowheads="1"/>
          </p:cNvSpPr>
          <p:nvPr/>
        </p:nvSpPr>
        <p:spPr bwMode="auto">
          <a:xfrm>
            <a:off x="3965575" y="4595813"/>
            <a:ext cx="1073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YyRr</a:t>
            </a:r>
          </a:p>
        </p:txBody>
      </p:sp>
      <p:sp>
        <p:nvSpPr>
          <p:cNvPr id="427277" name="AutoShape 269"/>
          <p:cNvSpPr>
            <a:spLocks noChangeArrowheads="1"/>
          </p:cNvSpPr>
          <p:nvPr/>
        </p:nvSpPr>
        <p:spPr bwMode="auto">
          <a:xfrm>
            <a:off x="5070475" y="4708525"/>
            <a:ext cx="76835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278" name="AutoShape 270"/>
          <p:cNvSpPr>
            <a:spLocks noChangeArrowheads="1"/>
          </p:cNvSpPr>
          <p:nvPr/>
        </p:nvSpPr>
        <p:spPr bwMode="auto">
          <a:xfrm flipH="1">
            <a:off x="3157538" y="4708525"/>
            <a:ext cx="76835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279" name="Freeform 271"/>
          <p:cNvSpPr>
            <a:spLocks/>
          </p:cNvSpPr>
          <p:nvPr/>
        </p:nvSpPr>
        <p:spPr bwMode="auto">
          <a:xfrm>
            <a:off x="4148138" y="5089525"/>
            <a:ext cx="76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96"/>
              </a:cxn>
              <a:cxn ang="0">
                <a:pos x="0" y="192"/>
              </a:cxn>
            </a:cxnLst>
            <a:rect l="0" t="0" r="r" b="b"/>
            <a:pathLst>
              <a:path w="48" h="192">
                <a:moveTo>
                  <a:pt x="0" y="0"/>
                </a:moveTo>
                <a:cubicBezTo>
                  <a:pt x="24" y="32"/>
                  <a:pt x="48" y="64"/>
                  <a:pt x="48" y="96"/>
                </a:cubicBezTo>
                <a:cubicBezTo>
                  <a:pt x="48" y="128"/>
                  <a:pt x="8" y="176"/>
                  <a:pt x="0" y="192"/>
                </a:cubicBezTo>
              </a:path>
            </a:pathLst>
          </a:custGeom>
          <a:noFill/>
          <a:ln w="57150" cap="flat" cmpd="sng">
            <a:solidFill>
              <a:srgbClr val="FFEA18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280" name="Freeform 272"/>
          <p:cNvSpPr>
            <a:spLocks/>
          </p:cNvSpPr>
          <p:nvPr/>
        </p:nvSpPr>
        <p:spPr bwMode="auto">
          <a:xfrm>
            <a:off x="4370388" y="5156200"/>
            <a:ext cx="76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96"/>
              </a:cxn>
              <a:cxn ang="0">
                <a:pos x="0" y="192"/>
              </a:cxn>
            </a:cxnLst>
            <a:rect l="0" t="0" r="r" b="b"/>
            <a:pathLst>
              <a:path w="48" h="192">
                <a:moveTo>
                  <a:pt x="0" y="0"/>
                </a:moveTo>
                <a:cubicBezTo>
                  <a:pt x="24" y="32"/>
                  <a:pt x="48" y="64"/>
                  <a:pt x="48" y="96"/>
                </a:cubicBezTo>
                <a:cubicBezTo>
                  <a:pt x="48" y="128"/>
                  <a:pt x="8" y="176"/>
                  <a:pt x="0" y="192"/>
                </a:cubicBezTo>
              </a:path>
            </a:pathLst>
          </a:custGeom>
          <a:noFill/>
          <a:ln w="57150" cap="flat" cmpd="sng">
            <a:solidFill>
              <a:srgbClr val="00630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281" name="Freeform 273"/>
          <p:cNvSpPr>
            <a:spLocks/>
          </p:cNvSpPr>
          <p:nvPr/>
        </p:nvSpPr>
        <p:spPr bwMode="auto">
          <a:xfrm>
            <a:off x="4592638" y="5097463"/>
            <a:ext cx="1143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96"/>
              </a:cxn>
              <a:cxn ang="0">
                <a:pos x="0" y="192"/>
              </a:cxn>
            </a:cxnLst>
            <a:rect l="0" t="0" r="r" b="b"/>
            <a:pathLst>
              <a:path w="48" h="192">
                <a:moveTo>
                  <a:pt x="0" y="0"/>
                </a:moveTo>
                <a:cubicBezTo>
                  <a:pt x="24" y="32"/>
                  <a:pt x="48" y="64"/>
                  <a:pt x="48" y="96"/>
                </a:cubicBezTo>
                <a:cubicBezTo>
                  <a:pt x="48" y="128"/>
                  <a:pt x="8" y="176"/>
                  <a:pt x="0" y="192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282" name="Freeform 274"/>
          <p:cNvSpPr>
            <a:spLocks/>
          </p:cNvSpPr>
          <p:nvPr/>
        </p:nvSpPr>
        <p:spPr bwMode="auto">
          <a:xfrm>
            <a:off x="4822825" y="5072063"/>
            <a:ext cx="762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34"/>
              </a:cxn>
              <a:cxn ang="0">
                <a:pos x="10" y="58"/>
              </a:cxn>
              <a:cxn ang="0">
                <a:pos x="48" y="96"/>
              </a:cxn>
              <a:cxn ang="0">
                <a:pos x="58" y="125"/>
              </a:cxn>
              <a:cxn ang="0">
                <a:pos x="24" y="182"/>
              </a:cxn>
              <a:cxn ang="0">
                <a:pos x="62" y="240"/>
              </a:cxn>
              <a:cxn ang="0">
                <a:pos x="58" y="254"/>
              </a:cxn>
              <a:cxn ang="0">
                <a:pos x="29" y="273"/>
              </a:cxn>
              <a:cxn ang="0">
                <a:pos x="43" y="307"/>
              </a:cxn>
              <a:cxn ang="0">
                <a:pos x="72" y="331"/>
              </a:cxn>
            </a:cxnLst>
            <a:rect l="0" t="0" r="r" b="b"/>
            <a:pathLst>
              <a:path w="72" h="331">
                <a:moveTo>
                  <a:pt x="0" y="0"/>
                </a:moveTo>
                <a:cubicBezTo>
                  <a:pt x="12" y="18"/>
                  <a:pt x="21" y="15"/>
                  <a:pt x="34" y="34"/>
                </a:cubicBezTo>
                <a:cubicBezTo>
                  <a:pt x="27" y="43"/>
                  <a:pt x="14" y="47"/>
                  <a:pt x="10" y="58"/>
                </a:cubicBezTo>
                <a:cubicBezTo>
                  <a:pt x="2" y="74"/>
                  <a:pt x="37" y="89"/>
                  <a:pt x="48" y="96"/>
                </a:cubicBezTo>
                <a:cubicBezTo>
                  <a:pt x="51" y="105"/>
                  <a:pt x="63" y="116"/>
                  <a:pt x="58" y="125"/>
                </a:cubicBezTo>
                <a:cubicBezTo>
                  <a:pt x="44" y="144"/>
                  <a:pt x="31" y="160"/>
                  <a:pt x="24" y="182"/>
                </a:cubicBezTo>
                <a:cubicBezTo>
                  <a:pt x="36" y="201"/>
                  <a:pt x="50" y="220"/>
                  <a:pt x="62" y="240"/>
                </a:cubicBezTo>
                <a:cubicBezTo>
                  <a:pt x="60" y="244"/>
                  <a:pt x="61" y="250"/>
                  <a:pt x="58" y="254"/>
                </a:cubicBezTo>
                <a:cubicBezTo>
                  <a:pt x="49" y="262"/>
                  <a:pt x="29" y="273"/>
                  <a:pt x="29" y="273"/>
                </a:cubicBezTo>
                <a:cubicBezTo>
                  <a:pt x="32" y="286"/>
                  <a:pt x="32" y="297"/>
                  <a:pt x="43" y="307"/>
                </a:cubicBezTo>
                <a:cubicBezTo>
                  <a:pt x="51" y="314"/>
                  <a:pt x="72" y="317"/>
                  <a:pt x="72" y="331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9" name="Picture 3" descr="13-08a-MitosisMeiosis-NL"/>
          <p:cNvPicPr>
            <a:picLocks noChangeAspect="1" noChangeArrowheads="1"/>
          </p:cNvPicPr>
          <p:nvPr/>
        </p:nvPicPr>
        <p:blipFill>
          <a:blip r:embed="rId4"/>
          <a:srcRect l="61963" b="4988"/>
          <a:stretch>
            <a:fillRect/>
          </a:stretch>
        </p:blipFill>
        <p:spPr bwMode="auto">
          <a:xfrm>
            <a:off x="6179391" y="1279525"/>
            <a:ext cx="2842372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 of Independent Assortment</a:t>
            </a:r>
          </a:p>
        </p:txBody>
      </p:sp>
      <p:sp>
        <p:nvSpPr>
          <p:cNvPr id="429071" name="Rectangle 1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370013"/>
            <a:ext cx="56880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3000">
                <a:solidFill>
                  <a:srgbClr val="0F116A"/>
                </a:solidFill>
              </a:rPr>
              <a:t>Which stage of  meiosis creates the law of </a:t>
            </a:r>
            <a:r>
              <a:rPr lang="en-US" sz="3000" u="sng">
                <a:solidFill>
                  <a:srgbClr val="0F116A"/>
                </a:solidFill>
              </a:rPr>
              <a:t>independent assortment</a:t>
            </a:r>
            <a:r>
              <a:rPr lang="en-US" sz="3000">
                <a:solidFill>
                  <a:srgbClr val="0F116A"/>
                </a:solidFill>
              </a:rPr>
              <a:t>?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21200" y="2800350"/>
            <a:ext cx="2725738" cy="854075"/>
            <a:chOff x="1625" y="2011"/>
            <a:chExt cx="1717" cy="538"/>
          </a:xfrm>
        </p:grpSpPr>
        <p:sp>
          <p:nvSpPr>
            <p:cNvPr id="429075" name="AutoShape 19"/>
            <p:cNvSpPr>
              <a:spLocks noChangeArrowheads="1"/>
            </p:cNvSpPr>
            <p:nvPr/>
          </p:nvSpPr>
          <p:spPr bwMode="auto">
            <a:xfrm>
              <a:off x="1998" y="2213"/>
              <a:ext cx="1344" cy="3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6" name="Rectangle 20"/>
            <p:cNvSpPr>
              <a:spLocks noChangeArrowheads="1"/>
            </p:cNvSpPr>
            <p:nvPr/>
          </p:nvSpPr>
          <p:spPr bwMode="auto">
            <a:xfrm>
              <a:off x="1625" y="2011"/>
              <a:ext cx="136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Metaphase 1</a:t>
              </a:r>
            </a:p>
          </p:txBody>
        </p:sp>
      </p:grpSp>
      <p:sp>
        <p:nvSpPr>
          <p:cNvPr id="429078" name="AutoShape 22"/>
          <p:cNvSpPr>
            <a:spLocks noChangeArrowheads="1"/>
          </p:cNvSpPr>
          <p:nvPr/>
        </p:nvSpPr>
        <p:spPr bwMode="auto">
          <a:xfrm>
            <a:off x="1616075" y="4227513"/>
            <a:ext cx="4738688" cy="25987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tIns="0" rIns="0" bIns="0" anchor="b">
            <a:prstTxWarp prst="textNoShape">
              <a:avLst/>
            </a:prstTxWarp>
            <a:spAutoFit/>
          </a:bodyPr>
          <a:lstStyle/>
          <a:p>
            <a:pPr marL="228600" indent="-228600" algn="l">
              <a:buFont typeface="Wingdings" charset="2"/>
              <a:buNone/>
            </a:pPr>
            <a:r>
              <a:rPr lang="en-US" sz="2200">
                <a:solidFill>
                  <a:schemeClr val="tx2"/>
                </a:solidFill>
              </a:rPr>
              <a:t>EXCEPTION</a:t>
            </a:r>
            <a:endParaRPr lang="en-US" sz="2200">
              <a:solidFill>
                <a:srgbClr val="0F116A"/>
              </a:solidFill>
            </a:endParaRPr>
          </a:p>
          <a:p>
            <a:pPr marL="228600" indent="-228600" algn="l">
              <a:buFont typeface="Wingdings" charset="2"/>
              <a:buChar char="§"/>
            </a:pPr>
            <a:r>
              <a:rPr lang="en-US" sz="2200">
                <a:solidFill>
                  <a:srgbClr val="0F116A"/>
                </a:solidFill>
              </a:rPr>
              <a:t>If genes are on same chromosome &amp; close together </a:t>
            </a:r>
          </a:p>
          <a:p>
            <a:pPr marL="569913" lvl="1" indent="-227013" algn="l">
              <a:buClr>
                <a:schemeClr val="tx2"/>
              </a:buClr>
              <a:buFont typeface="Wingdings" charset="2"/>
              <a:buChar char="§"/>
            </a:pPr>
            <a:r>
              <a:rPr lang="en-US" sz="2200">
                <a:solidFill>
                  <a:srgbClr val="0F116A"/>
                </a:solidFill>
              </a:rPr>
              <a:t>will usually be inherited together</a:t>
            </a:r>
          </a:p>
          <a:p>
            <a:pPr marL="569913" lvl="1" indent="-227013" algn="l">
              <a:buClr>
                <a:schemeClr val="tx2"/>
              </a:buClr>
              <a:buFont typeface="Wingdings" charset="2"/>
              <a:buChar char="§"/>
            </a:pPr>
            <a:r>
              <a:rPr lang="en-US" sz="2200">
                <a:solidFill>
                  <a:srgbClr val="0F116A"/>
                </a:solidFill>
              </a:rPr>
              <a:t>rarely crossover separately</a:t>
            </a:r>
          </a:p>
          <a:p>
            <a:pPr marL="569913" lvl="1" indent="-227013" algn="l">
              <a:buClr>
                <a:schemeClr val="tx2"/>
              </a:buClr>
              <a:buFont typeface="Wingdings" charset="2"/>
              <a:buChar char="§"/>
            </a:pPr>
            <a:r>
              <a:rPr lang="en-US" sz="2200">
                <a:solidFill>
                  <a:srgbClr val="0F116A"/>
                </a:solidFill>
              </a:rPr>
              <a:t>“</a:t>
            </a:r>
            <a:r>
              <a:rPr lang="en-US" sz="2200" u="sng"/>
              <a:t>linked</a:t>
            </a:r>
            <a:r>
              <a:rPr lang="en-US" sz="2200">
                <a:solidFill>
                  <a:srgbClr val="0F116A"/>
                </a:solidFill>
              </a:rPr>
              <a:t>”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126163" y="4284663"/>
            <a:ext cx="420687" cy="2474912"/>
            <a:chOff x="3859" y="2699"/>
            <a:chExt cx="265" cy="1559"/>
          </a:xfrm>
        </p:grpSpPr>
        <p:pic>
          <p:nvPicPr>
            <p:cNvPr id="429085" name="Picture 29" descr="14-03-Alleles-N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800" r="24300" b="66000"/>
            <a:stretch>
              <a:fillRect/>
            </a:stretch>
          </p:blipFill>
          <p:spPr bwMode="auto">
            <a:xfrm rot="-5400000">
              <a:off x="3212" y="3346"/>
              <a:ext cx="155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9086" name="Picture 30" descr="14-03-Alleles-N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501" t="62399" r="34200" b="21600"/>
            <a:stretch>
              <a:fillRect/>
            </a:stretch>
          </p:blipFill>
          <p:spPr bwMode="auto">
            <a:xfrm rot="-5400000">
              <a:off x="3917" y="3256"/>
              <a:ext cx="15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9087" name="Picture 31" descr="14-03-Alleles-N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300" t="16800" r="43201" b="66000"/>
            <a:stretch>
              <a:fillRect/>
            </a:stretch>
          </p:blipFill>
          <p:spPr bwMode="auto">
            <a:xfrm rot="-5400000">
              <a:off x="3935" y="2841"/>
              <a:ext cx="11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9088" name="Picture 32" descr="14-03-Alleles-N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399" t="16800" r="35100" b="66000"/>
            <a:stretch>
              <a:fillRect/>
            </a:stretch>
          </p:blipFill>
          <p:spPr bwMode="auto">
            <a:xfrm rot="-5400000">
              <a:off x="3935" y="3388"/>
              <a:ext cx="11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9089" name="Picture 33" descr="penguin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82563" y="5561013"/>
            <a:ext cx="1274762" cy="1295400"/>
          </a:xfrm>
          <a:prstGeom prst="rect">
            <a:avLst/>
          </a:prstGeom>
          <a:noFill/>
        </p:spPr>
      </p:pic>
      <p:sp>
        <p:nvSpPr>
          <p:cNvPr id="429090" name="AutoShape 34"/>
          <p:cNvSpPr>
            <a:spLocks noChangeArrowheads="1"/>
          </p:cNvSpPr>
          <p:nvPr/>
        </p:nvSpPr>
        <p:spPr bwMode="auto">
          <a:xfrm flipH="1">
            <a:off x="0" y="2859088"/>
            <a:ext cx="2274888" cy="1620837"/>
          </a:xfrm>
          <a:prstGeom prst="wedgeEllipseCallout">
            <a:avLst>
              <a:gd name="adj1" fmla="val 1569"/>
              <a:gd name="adj2" fmla="val 12737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Remember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Mendel didn’t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even know DNA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—or genes—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existed</a:t>
            </a:r>
            <a:r>
              <a:rPr lang="en-US" sz="1800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</a:t>
            </a:r>
            <a:endParaRPr lang="en-US" sz="1800">
              <a:solidFill>
                <a:srgbClr val="0F116A"/>
              </a:solidFill>
              <a:latin typeface="Comic Sans MS" charset="0"/>
              <a:ea typeface="Geneva" charset="0"/>
              <a:cs typeface="Genev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9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9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927" y="0"/>
            <a:ext cx="63150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1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55600" y="1206500"/>
            <a:ext cx="2743200" cy="441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/>
              <a:t>The chromosomal </a:t>
            </a:r>
            <a:br>
              <a:rPr lang="en-US" sz="2400" dirty="0"/>
            </a:br>
            <a:r>
              <a:rPr lang="en-US" sz="2400" dirty="0"/>
              <a:t>basis of Mendel’s </a:t>
            </a:r>
            <a:br>
              <a:rPr lang="en-US" sz="2400" dirty="0"/>
            </a:br>
            <a:r>
              <a:rPr lang="en-US" sz="2400" dirty="0"/>
              <a:t>laws…</a:t>
            </a:r>
          </a:p>
          <a:p>
            <a:pPr marL="0" indent="0">
              <a:buFontTx/>
              <a:buNone/>
            </a:pPr>
            <a:endParaRPr lang="en-US" sz="2400" dirty="0"/>
          </a:p>
          <a:p>
            <a:pPr marL="0" indent="0">
              <a:buFontTx/>
              <a:buNone/>
            </a:pPr>
            <a:r>
              <a:rPr lang="en-US" sz="2400" dirty="0"/>
              <a:t>Trace the genetic </a:t>
            </a:r>
            <a:br>
              <a:rPr lang="en-US" sz="2400" dirty="0"/>
            </a:br>
            <a:r>
              <a:rPr lang="en-US" sz="2400" dirty="0"/>
              <a:t>events through </a:t>
            </a:r>
            <a:br>
              <a:rPr lang="en-US" sz="2400" dirty="0"/>
            </a:br>
            <a:r>
              <a:rPr lang="en-US" sz="2400" dirty="0"/>
              <a:t>meiosis, gamete </a:t>
            </a:r>
            <a:br>
              <a:rPr lang="en-US" sz="2400" dirty="0"/>
            </a:br>
            <a:r>
              <a:rPr lang="en-US" sz="2400" dirty="0"/>
              <a:t>formation &amp; </a:t>
            </a:r>
            <a:br>
              <a:rPr lang="en-US" sz="2400" dirty="0"/>
            </a:br>
            <a:r>
              <a:rPr lang="en-US" sz="2400" dirty="0"/>
              <a:t>fertilization to offspring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8420100" cy="1143000"/>
          </a:xfrm>
        </p:spPr>
        <p:txBody>
          <a:bodyPr/>
          <a:lstStyle/>
          <a:p>
            <a:r>
              <a:rPr lang="en-US" dirty="0"/>
              <a:t>Review: Mendel’s laws of heredity </a:t>
            </a:r>
          </a:p>
        </p:txBody>
      </p:sp>
      <p:sp>
        <p:nvSpPr>
          <p:cNvPr id="433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772400" cy="4786313"/>
          </a:xfrm>
        </p:spPr>
        <p:txBody>
          <a:bodyPr/>
          <a:lstStyle/>
          <a:p>
            <a:r>
              <a:rPr lang="en-US" sz="2800" u="sng" dirty="0"/>
              <a:t>Law of </a:t>
            </a:r>
            <a:r>
              <a:rPr lang="en-US" sz="2800" u="sng" dirty="0" smtClean="0"/>
              <a:t>segregation</a:t>
            </a:r>
            <a:endParaRPr lang="en-US" sz="2800" dirty="0" smtClean="0"/>
          </a:p>
          <a:p>
            <a:pPr lvl="1"/>
            <a:r>
              <a:rPr lang="en-US" dirty="0"/>
              <a:t>each </a:t>
            </a:r>
            <a:r>
              <a:rPr lang="en-US" u="sng" dirty="0">
                <a:solidFill>
                  <a:srgbClr val="CC0000"/>
                </a:solidFill>
              </a:rPr>
              <a:t>allele</a:t>
            </a:r>
            <a:r>
              <a:rPr lang="en-US" dirty="0"/>
              <a:t> segregates into separate gametes</a:t>
            </a:r>
            <a:endParaRPr lang="en-US" dirty="0" smtClean="0"/>
          </a:p>
          <a:p>
            <a:pPr marL="1085850" lvl="2"/>
            <a:r>
              <a:rPr lang="en-US" sz="2800" dirty="0" smtClean="0"/>
              <a:t>Metaphase </a:t>
            </a:r>
            <a:r>
              <a:rPr lang="en-US" sz="2800" dirty="0"/>
              <a:t>1</a:t>
            </a:r>
          </a:p>
          <a:p>
            <a:r>
              <a:rPr lang="en-US" sz="2800" u="sng" dirty="0"/>
              <a:t>Law of independent assortment</a:t>
            </a:r>
            <a:endParaRPr lang="en-US" sz="2800" dirty="0" smtClean="0"/>
          </a:p>
          <a:p>
            <a:pPr lvl="1"/>
            <a:r>
              <a:rPr lang="en-US" u="sng" dirty="0" smtClean="0">
                <a:solidFill>
                  <a:srgbClr val="CC0000"/>
                </a:solidFill>
              </a:rPr>
              <a:t>genes</a:t>
            </a:r>
            <a:r>
              <a:rPr lang="en-US" dirty="0" smtClean="0"/>
              <a:t> </a:t>
            </a:r>
            <a:r>
              <a:rPr lang="en-US" dirty="0"/>
              <a:t>on separate chromosomes </a:t>
            </a:r>
            <a:br>
              <a:rPr lang="en-US" dirty="0"/>
            </a:br>
            <a:r>
              <a:rPr lang="en-US" dirty="0"/>
              <a:t>assort into gametes independently</a:t>
            </a:r>
            <a:endParaRPr lang="en-US" dirty="0" smtClean="0"/>
          </a:p>
          <a:p>
            <a:pPr marL="1085850" lvl="2"/>
            <a:r>
              <a:rPr lang="en-US" sz="2800" dirty="0" smtClean="0"/>
              <a:t>Metaphase </a:t>
            </a:r>
            <a:r>
              <a:rPr lang="en-US" sz="2800" dirty="0"/>
              <a:t>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11775" y="4451350"/>
            <a:ext cx="1765300" cy="1765300"/>
            <a:chOff x="4056" y="2352"/>
            <a:chExt cx="912" cy="912"/>
          </a:xfrm>
        </p:grpSpPr>
        <p:sp>
          <p:nvSpPr>
            <p:cNvPr id="433163" name="Oval 11"/>
            <p:cNvSpPr>
              <a:spLocks noChangeArrowheads="1"/>
            </p:cNvSpPr>
            <p:nvPr/>
          </p:nvSpPr>
          <p:spPr bwMode="auto">
            <a:xfrm>
              <a:off x="4056" y="2352"/>
              <a:ext cx="912" cy="91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 flipV="1">
              <a:off x="4465" y="2414"/>
              <a:ext cx="192" cy="240"/>
              <a:chOff x="5376" y="2304"/>
              <a:chExt cx="240" cy="288"/>
            </a:xfrm>
          </p:grpSpPr>
          <p:sp>
            <p:nvSpPr>
              <p:cNvPr id="433165" name="Freeform 13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166" name="Freeform 14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500" y="2688"/>
              <a:ext cx="236" cy="480"/>
              <a:chOff x="480" y="3024"/>
              <a:chExt cx="284" cy="576"/>
            </a:xfrm>
          </p:grpSpPr>
          <p:sp>
            <p:nvSpPr>
              <p:cNvPr id="433168" name="Freeform 16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169" name="Freeform 17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 flipV="1">
              <a:off x="4311" y="2400"/>
              <a:ext cx="192" cy="240"/>
              <a:chOff x="5376" y="2304"/>
              <a:chExt cx="240" cy="288"/>
            </a:xfrm>
          </p:grpSpPr>
          <p:sp>
            <p:nvSpPr>
              <p:cNvPr id="433171" name="Freeform 19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172" name="Freeform 20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4315" y="2688"/>
              <a:ext cx="236" cy="480"/>
              <a:chOff x="480" y="3024"/>
              <a:chExt cx="284" cy="576"/>
            </a:xfrm>
          </p:grpSpPr>
          <p:sp>
            <p:nvSpPr>
              <p:cNvPr id="433174" name="Freeform 22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175" name="Freeform 23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33177" name="Rectangle 25"/>
          <p:cNvSpPr>
            <a:spLocks noChangeArrowheads="1"/>
          </p:cNvSpPr>
          <p:nvPr/>
        </p:nvSpPr>
        <p:spPr bwMode="auto">
          <a:xfrm>
            <a:off x="5497513" y="6297613"/>
            <a:ext cx="17986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/>
              <a:t>metaphase1</a:t>
            </a:r>
            <a:endParaRPr lang="en-US"/>
          </a:p>
        </p:txBody>
      </p:sp>
      <p:sp>
        <p:nvSpPr>
          <p:cNvPr id="433178" name="AutoShape 26"/>
          <p:cNvSpPr>
            <a:spLocks noChangeArrowheads="1"/>
          </p:cNvSpPr>
          <p:nvPr/>
        </p:nvSpPr>
        <p:spPr bwMode="auto">
          <a:xfrm>
            <a:off x="930275" y="4667250"/>
            <a:ext cx="2530475" cy="7429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tIns="0" rIns="0" bIns="0" anchor="b">
            <a:prstTxWarp prst="textNoShape">
              <a:avLst/>
            </a:prstTxWarp>
            <a:spAutoFit/>
          </a:bodyPr>
          <a:lstStyle/>
          <a:p>
            <a:pPr marL="228600" indent="-228600" algn="l">
              <a:buFont typeface="Wingdings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EXCEPTION</a:t>
            </a:r>
            <a:endParaRPr lang="en-US" sz="2200" dirty="0">
              <a:solidFill>
                <a:srgbClr val="0F116A"/>
              </a:solidFill>
            </a:endParaRPr>
          </a:p>
          <a:p>
            <a:pPr marL="228600" indent="-228600" algn="l">
              <a:buFont typeface="Wingdings" charset="2"/>
              <a:buChar char="§"/>
            </a:pPr>
            <a:r>
              <a:rPr lang="en-US" sz="2200" dirty="0">
                <a:solidFill>
                  <a:srgbClr val="0F116A"/>
                </a:solidFill>
              </a:rPr>
              <a:t>linked genes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327819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Overview: Locating Genes Along Chromosomes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1165225"/>
            <a:ext cx="8534400" cy="3981450"/>
          </a:xfrm>
        </p:spPr>
        <p:txBody>
          <a:bodyPr/>
          <a:lstStyle/>
          <a:p>
            <a:r>
              <a:rPr lang="en-US" sz="3000" dirty="0"/>
              <a:t>Mendel’s “hereditary factors” were genes, though this wasn’t known at the time</a:t>
            </a:r>
          </a:p>
          <a:p>
            <a:r>
              <a:rPr lang="en-US" sz="3000" dirty="0"/>
              <a:t>Today we can show that genes are located on </a:t>
            </a:r>
            <a:r>
              <a:rPr lang="en-US" sz="3000" dirty="0" smtClean="0"/>
              <a:t>chromosomes</a:t>
            </a:r>
            <a:endParaRPr lang="en-US" sz="3000" dirty="0"/>
          </a:p>
        </p:txBody>
      </p:sp>
      <p:sp>
        <p:nvSpPr>
          <p:cNvPr id="283656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>
            <a:off x="304800" y="1165225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58" name="Text Box 10"/>
          <p:cNvSpPr txBox="1">
            <a:spLocks noChangeArrowheads="1"/>
          </p:cNvSpPr>
          <p:nvPr/>
        </p:nvSpPr>
        <p:spPr bwMode="auto">
          <a:xfrm>
            <a:off x="214313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Times New Roman" pitchFamily="-108" charset="0"/>
              </a:rPr>
              <a:t>Copyright © 2008 Pearson Education Inc., publishing as Pearson Benjamin Cummings</a:t>
            </a:r>
          </a:p>
        </p:txBody>
      </p:sp>
      <p:pic>
        <p:nvPicPr>
          <p:cNvPr id="7" name="Picture 28" descr="15_01TaggedGen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4371" y="3068903"/>
            <a:ext cx="4593922" cy="3445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4600" y="457200"/>
            <a:ext cx="5181600" cy="6121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5815" name="Picture 7" descr="13_08"/>
          <p:cNvPicPr>
            <a:picLocks noChangeAspect="1" noChangeArrowheads="1"/>
          </p:cNvPicPr>
          <p:nvPr/>
        </p:nvPicPr>
        <p:blipFill>
          <a:blip r:embed="rId3"/>
          <a:srcRect l="7875" t="9000" r="9000" b="1500"/>
          <a:stretch>
            <a:fillRect/>
          </a:stretch>
        </p:blipFill>
        <p:spPr bwMode="auto">
          <a:xfrm>
            <a:off x="3817938" y="1050925"/>
            <a:ext cx="514826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5141913" y="673100"/>
            <a:ext cx="2960687" cy="361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</a:rPr>
              <a:t>Pollen transferred from white flower to stigma of purple flower  </a:t>
            </a:r>
          </a:p>
        </p:txBody>
      </p:sp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8112125" y="2813050"/>
            <a:ext cx="741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</a:rPr>
              <a:t>anthers</a:t>
            </a:r>
          </a:p>
          <a:p>
            <a:pPr algn="l" eaLnBrk="1" hangingPunct="1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</a:rPr>
              <a:t>removed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75818" name="Rectangle 10"/>
          <p:cNvSpPr>
            <a:spLocks noChangeArrowheads="1"/>
          </p:cNvSpPr>
          <p:nvPr/>
        </p:nvSpPr>
        <p:spPr bwMode="auto">
          <a:xfrm>
            <a:off x="5135563" y="3322638"/>
            <a:ext cx="2281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600">
                <a:solidFill>
                  <a:srgbClr val="000000"/>
                </a:solidFill>
              </a:rPr>
              <a:t>all purple flowers result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 flipH="1" flipV="1">
            <a:off x="7666038" y="2319338"/>
            <a:ext cx="434975" cy="522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84931"/>
            <a:ext cx="3400611" cy="744538"/>
          </a:xfrm>
        </p:spPr>
        <p:txBody>
          <a:bodyPr>
            <a:normAutofit fontScale="90000"/>
          </a:bodyPr>
          <a:lstStyle/>
          <a:p>
            <a:r>
              <a:rPr lang="en-US" dirty="0"/>
              <a:t>Mendel’s work</a:t>
            </a:r>
          </a:p>
        </p:txBody>
      </p:sp>
      <p:sp>
        <p:nvSpPr>
          <p:cNvPr id="375822" name="AutoShape 14"/>
          <p:cNvSpPr>
            <a:spLocks noChangeArrowheads="1"/>
          </p:cNvSpPr>
          <p:nvPr/>
        </p:nvSpPr>
        <p:spPr bwMode="auto">
          <a:xfrm flipH="1">
            <a:off x="5834063" y="5014913"/>
            <a:ext cx="1079500" cy="1079500"/>
          </a:xfrm>
          <a:custGeom>
            <a:avLst/>
            <a:gdLst>
              <a:gd name="G0" fmla="+- 0 0 0"/>
              <a:gd name="G1" fmla="+- 5853427 0 0"/>
              <a:gd name="G2" fmla="+- 0 0 5853427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512 0 0"/>
              <a:gd name="G9" fmla="+- 0 0 5853427"/>
              <a:gd name="G10" fmla="+- 6512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6512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6512 0"/>
              <a:gd name="G29" fmla="sin 6512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853427"/>
              <a:gd name="G36" fmla="sin G34 5853427"/>
              <a:gd name="G37" fmla="+/ 5853427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512 G39"/>
              <a:gd name="G43" fmla="sin 651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117 w 21600"/>
              <a:gd name="T5" fmla="*/ 3208 h 21600"/>
              <a:gd name="T6" fmla="*/ 10903 w 21600"/>
              <a:gd name="T7" fmla="*/ 19455 h 21600"/>
              <a:gd name="T8" fmla="*/ 6167 w 21600"/>
              <a:gd name="T9" fmla="*/ 6222 h 21600"/>
              <a:gd name="T10" fmla="*/ 24300 w 21600"/>
              <a:gd name="T11" fmla="*/ 10800 h 21600"/>
              <a:gd name="T12" fmla="*/ 19456 w 21600"/>
              <a:gd name="T13" fmla="*/ 15644 h 21600"/>
              <a:gd name="T14" fmla="*/ 14612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312" y="10800"/>
                </a:moveTo>
                <a:cubicBezTo>
                  <a:pt x="17312" y="7203"/>
                  <a:pt x="14396" y="4288"/>
                  <a:pt x="10800" y="4288"/>
                </a:cubicBezTo>
                <a:cubicBezTo>
                  <a:pt x="7203" y="4288"/>
                  <a:pt x="4288" y="7203"/>
                  <a:pt x="4288" y="10800"/>
                </a:cubicBezTo>
                <a:cubicBezTo>
                  <a:pt x="4288" y="14396"/>
                  <a:pt x="7203" y="17312"/>
                  <a:pt x="10800" y="17312"/>
                </a:cubicBezTo>
                <a:cubicBezTo>
                  <a:pt x="10825" y="17312"/>
                  <a:pt x="10851" y="17311"/>
                  <a:pt x="10877" y="17311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19456" y="15644"/>
                </a:lnTo>
                <a:lnTo>
                  <a:pt x="14612" y="10800"/>
                </a:lnTo>
                <a:lnTo>
                  <a:pt x="17312" y="108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27" name="Oval 19"/>
          <p:cNvSpPr>
            <a:spLocks noChangeArrowheads="1"/>
          </p:cNvSpPr>
          <p:nvPr/>
        </p:nvSpPr>
        <p:spPr bwMode="auto">
          <a:xfrm>
            <a:off x="6011863" y="3913188"/>
            <a:ext cx="638175" cy="638175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3000"/>
              <a:t>F</a:t>
            </a:r>
            <a:r>
              <a:rPr lang="en-US" sz="3000" baseline="-25000"/>
              <a:t>1</a:t>
            </a:r>
          </a:p>
        </p:txBody>
      </p:sp>
      <p:sp>
        <p:nvSpPr>
          <p:cNvPr id="375828" name="Oval 20"/>
          <p:cNvSpPr>
            <a:spLocks noChangeArrowheads="1"/>
          </p:cNvSpPr>
          <p:nvPr/>
        </p:nvSpPr>
        <p:spPr bwMode="auto">
          <a:xfrm>
            <a:off x="6011863" y="1122363"/>
            <a:ext cx="638175" cy="638175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3000"/>
              <a:t>P</a:t>
            </a:r>
            <a:endParaRPr lang="en-US" sz="3000" baseline="-25000"/>
          </a:p>
        </p:txBody>
      </p:sp>
      <p:sp>
        <p:nvSpPr>
          <p:cNvPr id="375829" name="Oval 21"/>
          <p:cNvSpPr>
            <a:spLocks noChangeArrowheads="1"/>
          </p:cNvSpPr>
          <p:nvPr/>
        </p:nvSpPr>
        <p:spPr bwMode="auto">
          <a:xfrm>
            <a:off x="6011863" y="5845175"/>
            <a:ext cx="638175" cy="638175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3000"/>
              <a:t>F</a:t>
            </a:r>
            <a:r>
              <a:rPr lang="en-US" sz="3000" baseline="-25000"/>
              <a:t>2</a:t>
            </a:r>
          </a:p>
        </p:txBody>
      </p:sp>
      <p:sp>
        <p:nvSpPr>
          <p:cNvPr id="375830" name="Rectangle 22"/>
          <p:cNvSpPr>
            <a:spLocks noChangeArrowheads="1"/>
          </p:cNvSpPr>
          <p:nvPr/>
        </p:nvSpPr>
        <p:spPr bwMode="auto">
          <a:xfrm>
            <a:off x="6342063" y="5408613"/>
            <a:ext cx="1344612" cy="2444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self-pollinate</a:t>
            </a:r>
          </a:p>
        </p:txBody>
      </p:sp>
      <p:sp>
        <p:nvSpPr>
          <p:cNvPr id="375831" name="AutoShape 23"/>
          <p:cNvSpPr>
            <a:spLocks noChangeArrowheads="1"/>
          </p:cNvSpPr>
          <p:nvPr/>
        </p:nvSpPr>
        <p:spPr bwMode="auto">
          <a:xfrm>
            <a:off x="3814763" y="3508375"/>
            <a:ext cx="357187" cy="447675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3988" y="1011238"/>
            <a:ext cx="3757612" cy="5181600"/>
          </a:xfrm>
          <a:noFill/>
        </p:spPr>
        <p:txBody>
          <a:bodyPr>
            <a:normAutofit lnSpcReduction="10000"/>
          </a:bodyPr>
          <a:lstStyle/>
          <a:p>
            <a:r>
              <a:rPr lang="en-US" dirty="0"/>
              <a:t>Bred pea plants</a:t>
            </a:r>
          </a:p>
          <a:p>
            <a:pPr lvl="1"/>
            <a:r>
              <a:rPr lang="en-US" dirty="0"/>
              <a:t>cross-pollinate </a:t>
            </a:r>
            <a:br>
              <a:rPr lang="en-US" dirty="0"/>
            </a:br>
            <a:r>
              <a:rPr lang="en-US" u="sng" dirty="0">
                <a:solidFill>
                  <a:srgbClr val="CC0000"/>
                </a:solidFill>
              </a:rPr>
              <a:t>true breeding parents</a:t>
            </a:r>
            <a:r>
              <a:rPr lang="en-US" dirty="0"/>
              <a:t> (</a:t>
            </a:r>
            <a:r>
              <a:rPr lang="en-US" dirty="0">
                <a:solidFill>
                  <a:srgbClr val="CC0000"/>
                </a:solidFill>
              </a:rPr>
              <a:t>P</a:t>
            </a:r>
            <a:r>
              <a:rPr lang="en-US" dirty="0"/>
              <a:t>)</a:t>
            </a:r>
          </a:p>
          <a:p>
            <a:pPr marL="1085850" lvl="2"/>
            <a:r>
              <a:rPr lang="en-US" u="sng" dirty="0">
                <a:solidFill>
                  <a:srgbClr val="CC0000"/>
                </a:solidFill>
              </a:rPr>
              <a:t>P = parental</a:t>
            </a:r>
            <a:endParaRPr lang="en-US" dirty="0"/>
          </a:p>
          <a:p>
            <a:pPr lvl="1"/>
            <a:r>
              <a:rPr lang="en-US" dirty="0"/>
              <a:t>raised seed &amp; then </a:t>
            </a:r>
            <a:br>
              <a:rPr lang="en-US" dirty="0"/>
            </a:br>
            <a:r>
              <a:rPr lang="en-US" dirty="0"/>
              <a:t>observed traits (</a:t>
            </a:r>
            <a:r>
              <a:rPr lang="en-US" dirty="0">
                <a:solidFill>
                  <a:srgbClr val="CC0000"/>
                </a:solidFill>
              </a:rPr>
              <a:t>F</a:t>
            </a:r>
            <a:r>
              <a:rPr lang="en-US" baseline="-25000" dirty="0">
                <a:solidFill>
                  <a:srgbClr val="CC0000"/>
                </a:solidFill>
              </a:rPr>
              <a:t>1</a:t>
            </a:r>
            <a:r>
              <a:rPr lang="en-US" dirty="0"/>
              <a:t>)</a:t>
            </a:r>
          </a:p>
          <a:p>
            <a:pPr marL="1085850" lvl="2"/>
            <a:r>
              <a:rPr lang="en-US" u="sng" dirty="0">
                <a:solidFill>
                  <a:srgbClr val="CC0000"/>
                </a:solidFill>
              </a:rPr>
              <a:t>F = filial</a:t>
            </a:r>
            <a:endParaRPr lang="en-US" dirty="0"/>
          </a:p>
          <a:p>
            <a:pPr lvl="1"/>
            <a:r>
              <a:rPr lang="en-US" dirty="0"/>
              <a:t>allowed offspring </a:t>
            </a:r>
            <a:br>
              <a:rPr lang="en-US" dirty="0"/>
            </a:br>
            <a:r>
              <a:rPr lang="en-US" dirty="0"/>
              <a:t>to </a:t>
            </a:r>
            <a:r>
              <a:rPr lang="en-US" u="sng" dirty="0">
                <a:solidFill>
                  <a:srgbClr val="CC0000"/>
                </a:solidFill>
              </a:rPr>
              <a:t>self-pollinate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&amp; observed next </a:t>
            </a:r>
            <a:br>
              <a:rPr lang="en-US" dirty="0"/>
            </a:br>
            <a:r>
              <a:rPr lang="en-US" dirty="0"/>
              <a:t>generation (</a:t>
            </a:r>
            <a:r>
              <a:rPr lang="en-US" dirty="0">
                <a:solidFill>
                  <a:srgbClr val="CC0000"/>
                </a:solidFill>
              </a:rPr>
              <a:t>F</a:t>
            </a:r>
            <a:r>
              <a:rPr lang="en-US" baseline="-25000" dirty="0">
                <a:solidFill>
                  <a:srgbClr val="CC0000"/>
                </a:solidFill>
              </a:rPr>
              <a:t>2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534400" cy="9144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err="1" smtClean="0"/>
              <a:t>Mendelian</a:t>
            </a:r>
            <a:r>
              <a:rPr lang="en-US" dirty="0" smtClean="0"/>
              <a:t> </a:t>
            </a:r>
            <a:r>
              <a:rPr lang="en-US" dirty="0"/>
              <a:t>inheritance has its physical basis in the behavior of chromosomes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204913"/>
            <a:ext cx="8534400" cy="5354637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3000" dirty="0"/>
              <a:t>Mitosis and meiosis were first described in the late 1800s</a:t>
            </a:r>
          </a:p>
          <a:p>
            <a:pPr>
              <a:lnSpc>
                <a:spcPct val="95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3000" dirty="0"/>
              <a:t>The </a:t>
            </a:r>
            <a:r>
              <a:rPr lang="en-US" sz="3000" b="1" dirty="0"/>
              <a:t>chromosome theory of inheritance </a:t>
            </a:r>
            <a:r>
              <a:rPr lang="en-US" sz="3000" dirty="0"/>
              <a:t>states:</a:t>
            </a:r>
            <a:endParaRPr lang="en-US" sz="2600" dirty="0"/>
          </a:p>
          <a:p>
            <a:pPr lvl="1">
              <a:lnSpc>
                <a:spcPct val="85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400" dirty="0" err="1"/>
              <a:t>Mendelian</a:t>
            </a:r>
            <a:r>
              <a:rPr lang="en-US" sz="2400" dirty="0"/>
              <a:t> genes have specific loci (positions) on chromosomes</a:t>
            </a:r>
          </a:p>
          <a:p>
            <a:pPr lvl="1">
              <a:lnSpc>
                <a:spcPct val="85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400" dirty="0"/>
              <a:t>Chromosomes undergo segregation and independent assortment</a:t>
            </a:r>
            <a:endParaRPr lang="en-US" sz="2000" dirty="0"/>
          </a:p>
          <a:p>
            <a:pPr>
              <a:lnSpc>
                <a:spcPct val="95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3000" dirty="0"/>
              <a:t>The behavior of chromosomes during meiosis was said to account for Mendel’s laws of segregation and independent assortment</a:t>
            </a:r>
          </a:p>
        </p:txBody>
      </p:sp>
      <p:sp>
        <p:nvSpPr>
          <p:cNvPr id="286724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5" name="Line 5"/>
          <p:cNvSpPr>
            <a:spLocks noChangeShapeType="1"/>
          </p:cNvSpPr>
          <p:nvPr/>
        </p:nvSpPr>
        <p:spPr bwMode="auto">
          <a:xfrm>
            <a:off x="304800" y="1204913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214313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Times New Roman" pitchFamily="-108" charset="0"/>
              </a:rPr>
              <a:t>Copyright © 2008 Pearson Education Inc., publishing as Pearson Benjamin Cummings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Mendel chose peas wisely</a:t>
            </a:r>
          </a:p>
        </p:txBody>
      </p:sp>
      <p:sp>
        <p:nvSpPr>
          <p:cNvPr id="400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93688" y="977900"/>
            <a:ext cx="8304212" cy="53451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Pea plants are good for genetic research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ClrTx/>
            </a:pPr>
            <a:r>
              <a:rPr lang="en-US" dirty="0"/>
              <a:t>available in many varieties with distinct heritable features with different variations</a:t>
            </a:r>
          </a:p>
          <a:p>
            <a:pPr marL="1085850" lvl="2"/>
            <a:r>
              <a:rPr lang="en-US" sz="2800" dirty="0"/>
              <a:t>flower color, seed color, seed shape, etc.</a:t>
            </a:r>
          </a:p>
          <a:p>
            <a:pPr lvl="1">
              <a:buClrTx/>
            </a:pPr>
            <a:r>
              <a:rPr lang="en-US" dirty="0"/>
              <a:t>Mendel had strict control over </a:t>
            </a:r>
            <a:br>
              <a:rPr lang="en-US" dirty="0"/>
            </a:br>
            <a:r>
              <a:rPr lang="en-US" dirty="0"/>
              <a:t>which plants mated with which</a:t>
            </a:r>
          </a:p>
          <a:p>
            <a:pPr marL="1085850" lvl="2"/>
            <a:r>
              <a:rPr lang="en-US" sz="2800" dirty="0"/>
              <a:t>each pea plant has male &amp; female </a:t>
            </a:r>
            <a:br>
              <a:rPr lang="en-US" sz="2800" dirty="0"/>
            </a:br>
            <a:r>
              <a:rPr lang="en-US" sz="2800" dirty="0"/>
              <a:t>structures</a:t>
            </a:r>
          </a:p>
          <a:p>
            <a:pPr marL="1085850" lvl="2"/>
            <a:r>
              <a:rPr lang="en-US" sz="2800" dirty="0"/>
              <a:t>pea plants can self-fertilize</a:t>
            </a:r>
          </a:p>
          <a:p>
            <a:pPr marL="1085850" lvl="2"/>
            <a:r>
              <a:rPr lang="en-US" sz="2800" dirty="0"/>
              <a:t>Mendel could also cross-pollinate </a:t>
            </a:r>
            <a:br>
              <a:rPr lang="en-US" sz="2800" dirty="0"/>
            </a:br>
            <a:r>
              <a:rPr lang="en-US" sz="2800" dirty="0"/>
              <a:t>plants: moving pollen from one plant </a:t>
            </a:r>
            <a:br>
              <a:rPr lang="en-US" sz="2800" dirty="0"/>
            </a:br>
            <a:r>
              <a:rPr lang="en-US" sz="2800" dirty="0"/>
              <a:t>to another</a:t>
            </a:r>
          </a:p>
        </p:txBody>
      </p:sp>
      <p:pic>
        <p:nvPicPr>
          <p:cNvPr id="400390" name="Picture 6" descr="13_04"/>
          <p:cNvPicPr>
            <a:picLocks noChangeAspect="1" noChangeArrowheads="1"/>
          </p:cNvPicPr>
          <p:nvPr/>
        </p:nvPicPr>
        <p:blipFill>
          <a:blip r:embed="rId3"/>
          <a:srcRect l="33749" t="3000" r="33749" b="1500"/>
          <a:stretch>
            <a:fillRect/>
          </a:stretch>
        </p:blipFill>
        <p:spPr bwMode="auto">
          <a:xfrm>
            <a:off x="7461250" y="3167063"/>
            <a:ext cx="16525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0"/>
            <a:ext cx="8229600" cy="1143000"/>
          </a:xfrm>
        </p:spPr>
        <p:txBody>
          <a:bodyPr/>
          <a:lstStyle/>
          <a:p>
            <a:r>
              <a:rPr lang="en-US" dirty="0"/>
              <a:t>Mendel chose peas luckily</a:t>
            </a:r>
          </a:p>
        </p:txBody>
      </p:sp>
      <p:sp>
        <p:nvSpPr>
          <p:cNvPr id="402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90500" y="884537"/>
            <a:ext cx="8305800" cy="3657600"/>
          </a:xfrm>
        </p:spPr>
        <p:txBody>
          <a:bodyPr/>
          <a:lstStyle/>
          <a:p>
            <a:r>
              <a:rPr lang="en-US" dirty="0"/>
              <a:t>Pea plants are good for genetic research</a:t>
            </a:r>
            <a:endParaRPr lang="en-US" sz="2600" dirty="0">
              <a:solidFill>
                <a:srgbClr val="000000"/>
              </a:solidFill>
            </a:endParaRPr>
          </a:p>
          <a:p>
            <a:pPr lvl="1">
              <a:buClrTx/>
            </a:pPr>
            <a:r>
              <a:rPr lang="en-US" dirty="0"/>
              <a:t>relatively simple genetically</a:t>
            </a:r>
          </a:p>
          <a:p>
            <a:pPr marL="1085850" lvl="2"/>
            <a:r>
              <a:rPr lang="en-US" sz="2800" dirty="0"/>
              <a:t>most characters are controlled by a single gene with each gene having only 2 alleles, </a:t>
            </a:r>
          </a:p>
          <a:p>
            <a:pPr marL="1428750" lvl="3"/>
            <a:r>
              <a:rPr lang="en-US" sz="2800" dirty="0"/>
              <a:t>one completely dominant over </a:t>
            </a:r>
            <a:br>
              <a:rPr lang="en-US" sz="2800" dirty="0"/>
            </a:br>
            <a:r>
              <a:rPr lang="en-US" sz="2800" dirty="0"/>
              <a:t>the other</a:t>
            </a:r>
          </a:p>
        </p:txBody>
      </p:sp>
      <p:pic>
        <p:nvPicPr>
          <p:cNvPr id="402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586413"/>
            <a:ext cx="16764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4024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113" y="3071813"/>
            <a:ext cx="2332037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402445" name="Picture 13" descr="13_08"/>
          <p:cNvPicPr>
            <a:picLocks noChangeAspect="1" noChangeArrowheads="1"/>
          </p:cNvPicPr>
          <p:nvPr/>
        </p:nvPicPr>
        <p:blipFill>
          <a:blip r:embed="rId5"/>
          <a:srcRect l="7875" t="9000" r="9000" b="1500"/>
          <a:stretch>
            <a:fillRect/>
          </a:stretch>
        </p:blipFill>
        <p:spPr bwMode="auto">
          <a:xfrm>
            <a:off x="2679700" y="3757613"/>
            <a:ext cx="36258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402449" name="Line 17"/>
          <p:cNvSpPr>
            <a:spLocks noChangeShapeType="1"/>
          </p:cNvSpPr>
          <p:nvPr/>
        </p:nvSpPr>
        <p:spPr bwMode="auto">
          <a:xfrm flipH="1" flipV="1">
            <a:off x="4949825" y="5202238"/>
            <a:ext cx="92075" cy="168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9485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laws of probability govern </a:t>
            </a:r>
            <a:r>
              <a:rPr lang="en-US" dirty="0" err="1"/>
              <a:t>Mendelian</a:t>
            </a:r>
            <a:r>
              <a:rPr lang="en-US" dirty="0"/>
              <a:t> inheritance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463675"/>
            <a:ext cx="8534400" cy="5353050"/>
          </a:xfrm>
        </p:spPr>
        <p:txBody>
          <a:bodyPr/>
          <a:lstStyle/>
          <a:p>
            <a:pPr>
              <a:buFont typeface="Times" pitchFamily="-108" charset="0"/>
              <a:buChar char="•"/>
            </a:pPr>
            <a:r>
              <a:rPr lang="en-US" sz="3000" dirty="0"/>
              <a:t>Mendel’s laws of segregation and independent assortment reflect the rules of probability</a:t>
            </a:r>
          </a:p>
          <a:p>
            <a:pPr>
              <a:buFont typeface="Times" pitchFamily="-108" charset="0"/>
              <a:buChar char="•"/>
            </a:pPr>
            <a:r>
              <a:rPr lang="en-US" sz="3000" dirty="0"/>
              <a:t>When tossing a coin, the outcome of one toss has no impact on the outcome of the next toss</a:t>
            </a:r>
          </a:p>
          <a:p>
            <a:pPr>
              <a:buFont typeface="Times" pitchFamily="-108" charset="0"/>
              <a:buChar char="•"/>
            </a:pPr>
            <a:r>
              <a:rPr lang="en-US" sz="3000" dirty="0"/>
              <a:t>In the same way, the alleles of one gene segregate into gametes independently of another gene’s alleles</a:t>
            </a:r>
          </a:p>
        </p:txBody>
      </p:sp>
      <p:sp>
        <p:nvSpPr>
          <p:cNvPr id="316420" name="Line 4"/>
          <p:cNvSpPr>
            <a:spLocks noChangeShapeType="1"/>
          </p:cNvSpPr>
          <p:nvPr/>
        </p:nvSpPr>
        <p:spPr bwMode="auto">
          <a:xfrm>
            <a:off x="304800" y="1463675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2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214313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100" b="0">
                <a:solidFill>
                  <a:srgbClr val="000000"/>
                </a:solidFill>
                <a:latin typeface="Times New Roman" pitchFamily="-108" charset="0"/>
              </a:rPr>
              <a:t>Copyright © 2008 Pearson Education Inc., publishing as Pearson Benjamin Cummings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74750"/>
            <a:ext cx="8534400" cy="5353050"/>
          </a:xfrm>
        </p:spPr>
        <p:txBody>
          <a:bodyPr/>
          <a:lstStyle/>
          <a:p>
            <a:r>
              <a:rPr lang="en-US" sz="3000" dirty="0"/>
              <a:t>The multiplication </a:t>
            </a:r>
            <a:r>
              <a:rPr lang="en-US" sz="3000" dirty="0" smtClean="0"/>
              <a:t>rule: 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dirty="0"/>
              <a:t>probability that two or more independent events will occur together is the product of their individual probabilities</a:t>
            </a:r>
            <a:endParaRPr lang="en-US" sz="2600" dirty="0" smtClean="0"/>
          </a:p>
          <a:p>
            <a:r>
              <a:rPr lang="en-US" sz="3000" dirty="0" smtClean="0"/>
              <a:t>Segregation </a:t>
            </a:r>
            <a:r>
              <a:rPr lang="en-US" sz="3000" dirty="0"/>
              <a:t>in a heterozygous plant is like flipping a coin: Each gamete has a </a:t>
            </a:r>
            <a:r>
              <a:rPr lang="en-US" sz="3000" dirty="0" smtClean="0"/>
              <a:t> 50%  </a:t>
            </a:r>
            <a:r>
              <a:rPr lang="en-US" sz="3000" dirty="0"/>
              <a:t>chance of carrying the dominant allele and a </a:t>
            </a:r>
            <a:r>
              <a:rPr lang="en-US" sz="3000" dirty="0" smtClean="0"/>
              <a:t> 50%  </a:t>
            </a:r>
            <a:r>
              <a:rPr lang="en-US" sz="3000" dirty="0"/>
              <a:t>chance of carrying the recessive allele</a:t>
            </a: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76200"/>
            <a:ext cx="8534400" cy="9144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The Multiplication and Addition Rules Applied to Monohybrid Crosses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7444" name="Line 4"/>
          <p:cNvSpPr>
            <a:spLocks noChangeShapeType="1"/>
          </p:cNvSpPr>
          <p:nvPr/>
        </p:nvSpPr>
        <p:spPr bwMode="auto">
          <a:xfrm>
            <a:off x="304800" y="117475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4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214313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100" b="0">
                <a:solidFill>
                  <a:srgbClr val="000000"/>
                </a:solidFill>
                <a:latin typeface="Times New Roman" pitchFamily="-108" charset="0"/>
              </a:rPr>
              <a:t>Copyright © 2008 Pearson Education Inc., publishing as Pearson Benjamin Cummings</a:t>
            </a:r>
          </a:p>
        </p:txBody>
      </p:sp>
      <p:graphicFrame>
        <p:nvGraphicFramePr>
          <p:cNvPr id="317447" name="Object 7"/>
          <p:cNvGraphicFramePr>
            <a:graphicFrameLocks noChangeAspect="1"/>
          </p:cNvGraphicFramePr>
          <p:nvPr/>
        </p:nvGraphicFramePr>
        <p:xfrm>
          <a:off x="5143500" y="3213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8" name="Equation" r:id="rId4" imgW="114300" imgH="165100" progId="">
                  <p:embed/>
                </p:oleObj>
              </mc:Choice>
              <mc:Fallback>
                <p:oleObj name="Equation" r:id="rId4" imgW="114300" imgH="165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2131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53" name="Object 13"/>
          <p:cNvGraphicFramePr>
            <a:graphicFrameLocks noChangeAspect="1"/>
          </p:cNvGraphicFramePr>
          <p:nvPr/>
        </p:nvGraphicFramePr>
        <p:xfrm>
          <a:off x="5143500" y="3213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9" name="Equation" r:id="rId6" imgW="114300" imgH="165100" progId="">
                  <p:embed/>
                </p:oleObj>
              </mc:Choice>
              <mc:Fallback>
                <p:oleObj name="Equation" r:id="rId6" imgW="114300" imgH="1651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2131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1" name="Picture 51" descr="14_09CoinTos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177800"/>
            <a:ext cx="6731000" cy="6578600"/>
          </a:xfrm>
          <a:prstGeom prst="rect">
            <a:avLst/>
          </a:prstGeom>
          <a:noFill/>
        </p:spPr>
      </p:pic>
      <p:sp>
        <p:nvSpPr>
          <p:cNvPr id="532532" name="Rectangle 5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3500" indent="635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0">
                <a:solidFill>
                  <a:schemeClr val="tx1"/>
                </a:solidFill>
              </a:rPr>
              <a:t>Fig. 14-9</a:t>
            </a:r>
            <a:endParaRPr lang="en-US" sz="800"/>
          </a:p>
        </p:txBody>
      </p:sp>
      <p:sp>
        <p:nvSpPr>
          <p:cNvPr id="532533" name="Text Box 53"/>
          <p:cNvSpPr txBox="1">
            <a:spLocks noChangeArrowheads="1"/>
          </p:cNvSpPr>
          <p:nvPr/>
        </p:nvSpPr>
        <p:spPr bwMode="auto">
          <a:xfrm>
            <a:off x="2185988" y="211138"/>
            <a:ext cx="2841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i="1">
                <a:solidFill>
                  <a:schemeClr val="tx1"/>
                </a:solidFill>
                <a:latin typeface="TimesNewRomanPS Bold" pitchFamily="48" charset="0"/>
              </a:rPr>
              <a:t>Rr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32534" name="Text Box 54"/>
          <p:cNvSpPr txBox="1">
            <a:spLocks noChangeArrowheads="1"/>
          </p:cNvSpPr>
          <p:nvPr/>
        </p:nvSpPr>
        <p:spPr bwMode="auto">
          <a:xfrm>
            <a:off x="6503988" y="198438"/>
            <a:ext cx="315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i="1">
                <a:solidFill>
                  <a:schemeClr val="tx1"/>
                </a:solidFill>
                <a:latin typeface="TimesNewRomanPS Bold" pitchFamily="48" charset="0"/>
              </a:rPr>
              <a:t>Rr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32535" name="Text Box 55"/>
          <p:cNvSpPr txBox="1">
            <a:spLocks noChangeArrowheads="1"/>
          </p:cNvSpPr>
          <p:nvPr/>
        </p:nvSpPr>
        <p:spPr bwMode="auto">
          <a:xfrm>
            <a:off x="4503738" y="261938"/>
            <a:ext cx="1190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>
                <a:solidFill>
                  <a:schemeClr val="tx1"/>
                </a:solidFill>
                <a:sym typeface="Symbol" pitchFamily="-108" charset="2"/>
              </a:rPr>
              <a:t></a:t>
            </a:r>
          </a:p>
        </p:txBody>
      </p:sp>
      <p:sp>
        <p:nvSpPr>
          <p:cNvPr id="532536" name="Text Box 56"/>
          <p:cNvSpPr txBox="1">
            <a:spLocks noChangeArrowheads="1"/>
          </p:cNvSpPr>
          <p:nvPr/>
        </p:nvSpPr>
        <p:spPr bwMode="auto">
          <a:xfrm>
            <a:off x="1417638" y="554038"/>
            <a:ext cx="18335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>
                <a:solidFill>
                  <a:schemeClr val="tx1"/>
                </a:solidFill>
              </a:rPr>
              <a:t>Segregation of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>
                <a:solidFill>
                  <a:schemeClr val="tx1"/>
                </a:solidFill>
              </a:rPr>
              <a:t>alleles into eggs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32537" name="Text Box 57"/>
          <p:cNvSpPr txBox="1">
            <a:spLocks noChangeArrowheads="1"/>
          </p:cNvSpPr>
          <p:nvPr/>
        </p:nvSpPr>
        <p:spPr bwMode="auto">
          <a:xfrm>
            <a:off x="4135438" y="1989138"/>
            <a:ext cx="7477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>
                <a:solidFill>
                  <a:schemeClr val="tx1"/>
                </a:solidFill>
              </a:rPr>
              <a:t>Sperm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32538" name="Text Box 58"/>
          <p:cNvSpPr txBox="1">
            <a:spLocks noChangeArrowheads="1"/>
          </p:cNvSpPr>
          <p:nvPr/>
        </p:nvSpPr>
        <p:spPr bwMode="auto">
          <a:xfrm>
            <a:off x="3703638" y="2590800"/>
            <a:ext cx="1762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700" i="1">
                <a:solidFill>
                  <a:schemeClr val="tx1"/>
                </a:solidFill>
                <a:latin typeface="TimesNewRomanPS Bold" pitchFamily="48" charset="0"/>
              </a:rPr>
              <a:t>R</a:t>
            </a:r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532539" name="Text Box 59"/>
          <p:cNvSpPr txBox="1">
            <a:spLocks noChangeArrowheads="1"/>
          </p:cNvSpPr>
          <p:nvPr/>
        </p:nvSpPr>
        <p:spPr bwMode="auto">
          <a:xfrm>
            <a:off x="3386138" y="3536950"/>
            <a:ext cx="1762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700" i="1">
                <a:solidFill>
                  <a:schemeClr val="tx1"/>
                </a:solidFill>
                <a:latin typeface="TimesNewRomanPS Bold" pitchFamily="48" charset="0"/>
              </a:rPr>
              <a:t>R</a:t>
            </a:r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532540" name="Text Box 60"/>
          <p:cNvSpPr txBox="1">
            <a:spLocks noChangeArrowheads="1"/>
          </p:cNvSpPr>
          <p:nvPr/>
        </p:nvSpPr>
        <p:spPr bwMode="auto">
          <a:xfrm>
            <a:off x="2235200" y="3898900"/>
            <a:ext cx="1762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700" i="1">
                <a:solidFill>
                  <a:schemeClr val="tx1"/>
                </a:solidFill>
                <a:latin typeface="TimesNewRomanPS Bold" pitchFamily="48" charset="0"/>
              </a:rPr>
              <a:t>R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32541" name="Text Box 61"/>
          <p:cNvSpPr txBox="1">
            <a:spLocks noChangeArrowheads="1"/>
          </p:cNvSpPr>
          <p:nvPr/>
        </p:nvSpPr>
        <p:spPr bwMode="auto">
          <a:xfrm>
            <a:off x="3798888" y="3844925"/>
            <a:ext cx="1762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700" i="1">
                <a:solidFill>
                  <a:schemeClr val="tx1"/>
                </a:solidFill>
                <a:latin typeface="TimesNewRomanPS Bold" pitchFamily="48" charset="0"/>
              </a:rPr>
              <a:t>R</a:t>
            </a:r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532542" name="Text Box 62"/>
          <p:cNvSpPr txBox="1">
            <a:spLocks noChangeArrowheads="1"/>
          </p:cNvSpPr>
          <p:nvPr/>
        </p:nvSpPr>
        <p:spPr bwMode="auto">
          <a:xfrm>
            <a:off x="5111750" y="3543300"/>
            <a:ext cx="1762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700" i="1">
                <a:solidFill>
                  <a:schemeClr val="tx1"/>
                </a:solidFill>
                <a:latin typeface="TimesNewRomanPS Bold" pitchFamily="48" charset="0"/>
              </a:rPr>
              <a:t>R</a:t>
            </a:r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532543" name="Text Box 63"/>
          <p:cNvSpPr txBox="1">
            <a:spLocks noChangeArrowheads="1"/>
          </p:cNvSpPr>
          <p:nvPr/>
        </p:nvSpPr>
        <p:spPr bwMode="auto">
          <a:xfrm>
            <a:off x="3794125" y="5529263"/>
            <a:ext cx="1762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700" i="1">
                <a:solidFill>
                  <a:schemeClr val="tx1"/>
                </a:solidFill>
                <a:latin typeface="TimesNewRomanPS Bold" pitchFamily="48" charset="0"/>
              </a:rPr>
              <a:t>R</a:t>
            </a:r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532544" name="Text Box 64"/>
          <p:cNvSpPr txBox="1">
            <a:spLocks noChangeArrowheads="1"/>
          </p:cNvSpPr>
          <p:nvPr/>
        </p:nvSpPr>
        <p:spPr bwMode="auto">
          <a:xfrm>
            <a:off x="5538788" y="5526088"/>
            <a:ext cx="1079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700" i="1">
                <a:solidFill>
                  <a:schemeClr val="tx1"/>
                </a:solidFill>
                <a:latin typeface="TimesNewRomanPS Bold" pitchFamily="48" charset="0"/>
              </a:rPr>
              <a:t>r</a:t>
            </a:r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532545" name="Text Box 65"/>
          <p:cNvSpPr txBox="1">
            <a:spLocks noChangeArrowheads="1"/>
          </p:cNvSpPr>
          <p:nvPr/>
        </p:nvSpPr>
        <p:spPr bwMode="auto">
          <a:xfrm>
            <a:off x="5141913" y="5262563"/>
            <a:ext cx="952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700" i="1">
                <a:solidFill>
                  <a:schemeClr val="tx1"/>
                </a:solidFill>
                <a:latin typeface="TimesNewRomanPS Bold" pitchFamily="48" charset="0"/>
              </a:rPr>
              <a:t>r</a:t>
            </a:r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532546" name="Text Box 66"/>
          <p:cNvSpPr txBox="1">
            <a:spLocks noChangeArrowheads="1"/>
          </p:cNvSpPr>
          <p:nvPr/>
        </p:nvSpPr>
        <p:spPr bwMode="auto">
          <a:xfrm>
            <a:off x="3424238" y="5260975"/>
            <a:ext cx="952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700" i="1">
                <a:solidFill>
                  <a:schemeClr val="tx1"/>
                </a:solidFill>
                <a:latin typeface="TimesNewRomanPS Bold" pitchFamily="48" charset="0"/>
              </a:rPr>
              <a:t>r</a:t>
            </a:r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532547" name="Text Box 67"/>
          <p:cNvSpPr txBox="1">
            <a:spLocks noChangeArrowheads="1"/>
          </p:cNvSpPr>
          <p:nvPr/>
        </p:nvSpPr>
        <p:spPr bwMode="auto">
          <a:xfrm>
            <a:off x="2265363" y="5643563"/>
            <a:ext cx="952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700" i="1">
                <a:solidFill>
                  <a:schemeClr val="tx1"/>
                </a:solidFill>
                <a:latin typeface="TimesNewRomanPS Bold" pitchFamily="48" charset="0"/>
              </a:rPr>
              <a:t>r</a:t>
            </a:r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532548" name="Text Box 68"/>
          <p:cNvSpPr txBox="1">
            <a:spLocks noChangeArrowheads="1"/>
          </p:cNvSpPr>
          <p:nvPr/>
        </p:nvSpPr>
        <p:spPr bwMode="auto">
          <a:xfrm>
            <a:off x="5535613" y="3887788"/>
            <a:ext cx="952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700" i="1">
                <a:solidFill>
                  <a:schemeClr val="tx1"/>
                </a:solidFill>
                <a:latin typeface="TimesNewRomanPS Bold" pitchFamily="48" charset="0"/>
              </a:rPr>
              <a:t>r</a:t>
            </a:r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532549" name="Text Box 69"/>
          <p:cNvSpPr txBox="1">
            <a:spLocks noChangeArrowheads="1"/>
          </p:cNvSpPr>
          <p:nvPr/>
        </p:nvSpPr>
        <p:spPr bwMode="auto">
          <a:xfrm>
            <a:off x="5513388" y="2627313"/>
            <a:ext cx="952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700" i="1">
                <a:solidFill>
                  <a:schemeClr val="tx1"/>
                </a:solidFill>
                <a:latin typeface="TimesNewRomanPS Bold" pitchFamily="48" charset="0"/>
              </a:rPr>
              <a:t>r</a:t>
            </a:r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532550" name="Text Box 70"/>
          <p:cNvSpPr txBox="1">
            <a:spLocks noChangeArrowheads="1"/>
          </p:cNvSpPr>
          <p:nvPr/>
        </p:nvSpPr>
        <p:spPr bwMode="auto">
          <a:xfrm>
            <a:off x="2944813" y="25415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aseline="30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/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2551" name="Text Box 71"/>
          <p:cNvSpPr txBox="1">
            <a:spLocks noChangeArrowheads="1"/>
          </p:cNvSpPr>
          <p:nvPr/>
        </p:nvSpPr>
        <p:spPr bwMode="auto">
          <a:xfrm>
            <a:off x="1471613" y="38623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aseline="30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/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2552" name="Text Box 72"/>
          <p:cNvSpPr txBox="1">
            <a:spLocks noChangeArrowheads="1"/>
          </p:cNvSpPr>
          <p:nvPr/>
        </p:nvSpPr>
        <p:spPr bwMode="auto">
          <a:xfrm>
            <a:off x="1471613" y="55641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aseline="30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/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2553" name="Text Box 73"/>
          <p:cNvSpPr txBox="1">
            <a:spLocks noChangeArrowheads="1"/>
          </p:cNvSpPr>
          <p:nvPr/>
        </p:nvSpPr>
        <p:spPr bwMode="auto">
          <a:xfrm>
            <a:off x="4748213" y="25415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aseline="30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/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2554" name="Text Box 74"/>
          <p:cNvSpPr txBox="1">
            <a:spLocks noChangeArrowheads="1"/>
          </p:cNvSpPr>
          <p:nvPr/>
        </p:nvSpPr>
        <p:spPr bwMode="auto">
          <a:xfrm>
            <a:off x="5545138" y="541338"/>
            <a:ext cx="20494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>
                <a:solidFill>
                  <a:schemeClr val="tx1"/>
                </a:solidFill>
              </a:rPr>
              <a:t>Segregation of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>
                <a:solidFill>
                  <a:schemeClr val="tx1"/>
                </a:solidFill>
              </a:rPr>
              <a:t>alleles into sperm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32555" name="Text Box 75"/>
          <p:cNvSpPr txBox="1">
            <a:spLocks noChangeArrowheads="1"/>
          </p:cNvSpPr>
          <p:nvPr/>
        </p:nvSpPr>
        <p:spPr bwMode="auto">
          <a:xfrm>
            <a:off x="1646238" y="4706938"/>
            <a:ext cx="62071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>
                <a:solidFill>
                  <a:schemeClr val="tx1"/>
                </a:solidFill>
              </a:rPr>
              <a:t>Eggs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32556" name="Text Box 76"/>
          <p:cNvSpPr txBox="1">
            <a:spLocks noChangeArrowheads="1"/>
          </p:cNvSpPr>
          <p:nvPr/>
        </p:nvSpPr>
        <p:spPr bwMode="auto">
          <a:xfrm>
            <a:off x="3567113" y="44592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aseline="30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/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2557" name="Text Box 77"/>
          <p:cNvSpPr txBox="1">
            <a:spLocks noChangeArrowheads="1"/>
          </p:cNvSpPr>
          <p:nvPr/>
        </p:nvSpPr>
        <p:spPr bwMode="auto">
          <a:xfrm>
            <a:off x="5218113" y="44719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aseline="30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/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2558" name="Text Box 78"/>
          <p:cNvSpPr txBox="1">
            <a:spLocks noChangeArrowheads="1"/>
          </p:cNvSpPr>
          <p:nvPr/>
        </p:nvSpPr>
        <p:spPr bwMode="auto">
          <a:xfrm>
            <a:off x="3567113" y="61610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aseline="30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/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2559" name="Text Box 79"/>
          <p:cNvSpPr txBox="1">
            <a:spLocks noChangeArrowheads="1"/>
          </p:cNvSpPr>
          <p:nvPr/>
        </p:nvSpPr>
        <p:spPr bwMode="auto">
          <a:xfrm>
            <a:off x="5205413" y="61610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aseline="30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/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4597400"/>
          </a:xfrm>
        </p:spPr>
        <p:txBody>
          <a:bodyPr/>
          <a:lstStyle/>
          <a:p>
            <a:r>
              <a:rPr lang="en-US" sz="3000" dirty="0"/>
              <a:t>The rule of </a:t>
            </a:r>
            <a:r>
              <a:rPr lang="en-US" sz="3000" dirty="0" smtClean="0"/>
              <a:t>addition: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dirty="0"/>
              <a:t>probability that any one of two or more exclusive events will occur is calculated by adding together their individual probabilities</a:t>
            </a:r>
          </a:p>
          <a:p>
            <a:r>
              <a:rPr lang="en-US" sz="3000" dirty="0"/>
              <a:t>The rule of addition can be used to figure out the probability that an F</a:t>
            </a:r>
            <a:r>
              <a:rPr lang="en-US" sz="3000" baseline="-25000" dirty="0"/>
              <a:t>2</a:t>
            </a:r>
            <a:r>
              <a:rPr lang="en-US" sz="3000" dirty="0"/>
              <a:t> plant from a monohybrid cross will be heterozygous rather than homozygous</a:t>
            </a:r>
          </a:p>
        </p:txBody>
      </p:sp>
      <p:sp>
        <p:nvSpPr>
          <p:cNvPr id="31949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49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214313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100" b="0">
                <a:solidFill>
                  <a:srgbClr val="000000"/>
                </a:solidFill>
                <a:latin typeface="Times New Roman" pitchFamily="-108" charset="0"/>
              </a:rPr>
              <a:t>Copyright © 2008 Pearson Education Inc., publishing as Pearson Benjamin Cummings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63" y="76200"/>
            <a:ext cx="8534400" cy="9144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/>
              <a:t>Solving Complex Genetics Problems with the Rules of Probability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74750"/>
            <a:ext cx="8534400" cy="5054600"/>
          </a:xfrm>
        </p:spPr>
        <p:txBody>
          <a:bodyPr/>
          <a:lstStyle/>
          <a:p>
            <a:r>
              <a:rPr lang="en-US" sz="3000"/>
              <a:t>We can apply the multiplication and addition rules to predict the outcome of crosses involving multiple characters</a:t>
            </a:r>
          </a:p>
          <a:p>
            <a:r>
              <a:rPr lang="en-US" sz="3000"/>
              <a:t>A dihybrid or other multicharacter cross is equivalent to two or more independent monohybrid crosses occurring simultaneously</a:t>
            </a:r>
          </a:p>
          <a:p>
            <a:r>
              <a:rPr lang="en-US" sz="3000"/>
              <a:t>In calculating the chances for various genotypes, each character is considered separately, and then the individual probabilities are multiplied together</a:t>
            </a:r>
          </a:p>
        </p:txBody>
      </p:sp>
      <p:sp>
        <p:nvSpPr>
          <p:cNvPr id="320516" name="Line 4"/>
          <p:cNvSpPr>
            <a:spLocks noChangeShapeType="1"/>
          </p:cNvSpPr>
          <p:nvPr/>
        </p:nvSpPr>
        <p:spPr bwMode="auto">
          <a:xfrm>
            <a:off x="304800" y="117475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51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214313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100" b="0">
                <a:solidFill>
                  <a:srgbClr val="000000"/>
                </a:solidFill>
                <a:latin typeface="Times New Roman" pitchFamily="-108" charset="0"/>
              </a:rPr>
              <a:t>Copyright © 2008 Pearson Education Inc., publishing as Pearson Benjamin Cummings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25" name="Picture 9" descr="14_UN01InTex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2244725"/>
            <a:ext cx="8267700" cy="2444750"/>
          </a:xfrm>
          <a:prstGeom prst="rect">
            <a:avLst/>
          </a:prstGeom>
          <a:noFill/>
        </p:spPr>
      </p:pic>
      <p:sp>
        <p:nvSpPr>
          <p:cNvPr id="623626" name="Rectangle 1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3500" indent="635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0">
                <a:solidFill>
                  <a:schemeClr val="tx1"/>
                </a:solidFill>
              </a:rPr>
              <a:t>Fig. 14-UN1</a:t>
            </a: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0274" y="847084"/>
            <a:ext cx="481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Parents: </a:t>
            </a:r>
            <a:r>
              <a:rPr lang="en-US" sz="3200" dirty="0" err="1" smtClean="0"/>
              <a:t>PpYyRr</a:t>
            </a:r>
            <a:r>
              <a:rPr lang="en-US" sz="3200" dirty="0" smtClean="0"/>
              <a:t> X </a:t>
            </a:r>
            <a:r>
              <a:rPr lang="en-US" sz="3200" dirty="0" err="1" smtClean="0"/>
              <a:t>Ppyyrr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02443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1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dirty="0">
                <a:ea typeface="ＭＳ Ｐゴシック" charset="-128"/>
                <a:cs typeface="ＭＳ Ｐゴシック" charset="-128"/>
              </a:rPr>
              <a:t>In a cross </a:t>
            </a:r>
            <a:r>
              <a:rPr lang="en-US" i="1" dirty="0" err="1">
                <a:ea typeface="ＭＳ Ｐゴシック" charset="-128"/>
                <a:cs typeface="ＭＳ Ｐゴシック" charset="-128"/>
              </a:rPr>
              <a:t>AaBbCc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3400" b="1" dirty="0" err="1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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i="1" dirty="0" err="1">
                <a:ea typeface="ＭＳ Ｐゴシック" charset="-128"/>
                <a:cs typeface="ＭＳ Ｐゴシック" charset="-128"/>
              </a:rPr>
              <a:t>AaBbCc</a:t>
            </a:r>
            <a:r>
              <a:rPr lang="en-US" dirty="0">
                <a:ea typeface="ＭＳ Ｐゴシック" charset="-128"/>
                <a:cs typeface="ＭＳ Ｐゴシック" charset="-128"/>
              </a:rPr>
              <a:t>, what is the probability of producing the genotype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AABBCC</a:t>
            </a:r>
            <a:r>
              <a:rPr lang="en-US" dirty="0">
                <a:ea typeface="ＭＳ Ｐゴシック" charset="-128"/>
                <a:cs typeface="ＭＳ Ｐゴシック" charset="-128"/>
              </a:rPr>
              <a:t>? </a:t>
            </a:r>
          </a:p>
          <a:p>
            <a:pPr marL="1108075" lvl="1" indent="-533400" eaLnBrk="1" hangingPunct="1">
              <a:buFont typeface="+mj-lt"/>
              <a:buAutoNum type="alphaUcPeriod"/>
            </a:pPr>
            <a:r>
              <a:rPr lang="en-US" dirty="0"/>
              <a:t>1/4 </a:t>
            </a:r>
          </a:p>
          <a:p>
            <a:pPr marL="1108075" lvl="1" indent="-533400" eaLnBrk="1" hangingPunct="1">
              <a:buFontTx/>
              <a:buAutoNum type="alphaUcPeriod"/>
            </a:pPr>
            <a:r>
              <a:rPr lang="en-US" dirty="0"/>
              <a:t>1/8 </a:t>
            </a:r>
          </a:p>
          <a:p>
            <a:pPr marL="1108075" lvl="1" indent="-533400" eaLnBrk="1" hangingPunct="1">
              <a:buFontTx/>
              <a:buAutoNum type="alphaUcPeriod"/>
            </a:pPr>
            <a:r>
              <a:rPr lang="en-US" dirty="0"/>
              <a:t>1/16 </a:t>
            </a:r>
          </a:p>
          <a:p>
            <a:pPr marL="1108075" lvl="1" indent="-533400" eaLnBrk="1" hangingPunct="1">
              <a:buFontTx/>
              <a:buAutoNum type="alphaUcPeriod"/>
            </a:pPr>
            <a:r>
              <a:rPr lang="en-US" dirty="0"/>
              <a:t>1/32 </a:t>
            </a:r>
          </a:p>
          <a:p>
            <a:pPr marL="1108075" lvl="1" indent="-533400" eaLnBrk="1" hangingPunct="1">
              <a:buFontTx/>
              <a:buAutoNum type="alphaUcPeriod"/>
            </a:pPr>
            <a:r>
              <a:rPr lang="en-US" dirty="0"/>
              <a:t>1/64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0" y="0"/>
            <a:ext cx="6875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solidFill>
                  <a:schemeClr val="tx2"/>
                </a:solidFill>
              </a:rPr>
              <a:t>Mendel collected data for 7 pea traits</a:t>
            </a:r>
            <a:endParaRPr lang="en-US" sz="3000" dirty="0">
              <a:solidFill>
                <a:srgbClr val="0F116A"/>
              </a:solidFill>
            </a:endParaRPr>
          </a:p>
        </p:txBody>
      </p:sp>
      <p:pic>
        <p:nvPicPr>
          <p:cNvPr id="377864" name="Picture 8" descr="table13-01_seven_charac"/>
          <p:cNvPicPr>
            <a:picLocks noChangeAspect="1" noChangeArrowheads="1"/>
          </p:cNvPicPr>
          <p:nvPr/>
        </p:nvPicPr>
        <p:blipFill>
          <a:blip r:embed="rId4"/>
          <a:srcRect t="2011"/>
          <a:stretch>
            <a:fillRect/>
          </a:stretch>
        </p:blipFill>
        <p:spPr bwMode="auto">
          <a:xfrm>
            <a:off x="647700" y="568325"/>
            <a:ext cx="7407130" cy="628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588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2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You are handed a “mystery’’ pea plant with long stems and axial flowers, and asked to determine its genotype as quickly as possible. You know the allele for long stems (</a:t>
            </a:r>
            <a:r>
              <a:rPr lang="en-US" sz="2400" i="1" dirty="0">
                <a:ea typeface="ＭＳ Ｐゴシック" charset="-128"/>
                <a:cs typeface="ＭＳ Ｐゴシック" charset="-128"/>
              </a:rPr>
              <a:t>L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) is dominant to that for dwarf stems (</a:t>
            </a:r>
            <a:r>
              <a:rPr lang="en-US" sz="2400" i="1" dirty="0" err="1">
                <a:ea typeface="ＭＳ Ｐゴシック" charset="-128"/>
                <a:cs typeface="ＭＳ Ｐゴシック" charset="-128"/>
              </a:rPr>
              <a:t>l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) and that the allele for axial flowers (</a:t>
            </a:r>
            <a:r>
              <a:rPr lang="en-US" sz="2400" i="1" dirty="0">
                <a:ea typeface="ＭＳ Ｐゴシック" charset="-128"/>
                <a:cs typeface="ＭＳ Ｐゴシック" charset="-128"/>
              </a:rPr>
              <a:t>A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) is dominant to that for terminal flowers (</a:t>
            </a:r>
            <a:r>
              <a:rPr lang="en-US" sz="2400" i="1" dirty="0">
                <a:ea typeface="ＭＳ Ｐゴシック" charset="-128"/>
                <a:cs typeface="ＭＳ Ｐゴシック" charset="-128"/>
              </a:rPr>
              <a:t>a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).  You cross the “mystery” plant with a dwarf stemmed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terminal flowered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plant.  If your mystery plant is heterozygous at both loci, what is/are the expected proportion of offspring?</a:t>
            </a:r>
          </a:p>
          <a:p>
            <a:pPr marL="1108075" lvl="1" indent="-5334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2000" dirty="0"/>
              <a:t>100% long stemmed terminal flowered</a:t>
            </a:r>
          </a:p>
          <a:p>
            <a:pPr marL="1108075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000" dirty="0"/>
              <a:t>100% dwarf stemmed terminal flowered</a:t>
            </a:r>
          </a:p>
          <a:p>
            <a:pPr marL="1108075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000" dirty="0"/>
              <a:t>100% long stemmed axial flowered</a:t>
            </a:r>
          </a:p>
          <a:p>
            <a:pPr marL="1108075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000" dirty="0"/>
              <a:t>50% long stemmed axial flowered, 50% dwarf stemmed terminal flowered</a:t>
            </a:r>
          </a:p>
          <a:p>
            <a:pPr marL="1108075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000" dirty="0"/>
              <a:t>25% long stemmed axial flowered, 25% long stemmed terminal flowered, 25% dwarf stemmed axial flowered, 25% dwarf stemmed terminal flowered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102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smtClean="0">
                <a:ea typeface="ＭＳ Ｐゴシック" charset="-128"/>
                <a:cs typeface="ＭＳ Ｐゴシック" charset="-128"/>
              </a:rPr>
              <a:t>F.  </a:t>
            </a:r>
            <a:r>
              <a:rPr lang="en-US" sz="2800">
                <a:ea typeface="ＭＳ Ｐゴシック" charset="-128"/>
                <a:cs typeface="ＭＳ Ｐゴシック" charset="-128"/>
              </a:rPr>
              <a:t>Feather color in budgies is determined by two different genes that affect the pigmentation of the outer feather and its core. Y_B_ is green; yyB_ is blue; Y_bb is yellow; and yybb is white.  A green budgie is crossed with a blue budgie. Which of the following results is </a:t>
            </a:r>
            <a:r>
              <a:rPr lang="en-US" sz="2800" i="1">
                <a:ea typeface="ＭＳ Ｐゴシック" charset="-128"/>
                <a:cs typeface="ＭＳ Ｐゴシック" charset="-128"/>
              </a:rPr>
              <a:t>not</a:t>
            </a:r>
            <a:r>
              <a:rPr lang="en-US" sz="2800">
                <a:ea typeface="ＭＳ Ｐゴシック" charset="-128"/>
                <a:cs typeface="ＭＳ Ｐゴシック" charset="-128"/>
              </a:rPr>
              <a:t> possible? </a:t>
            </a:r>
          </a:p>
          <a:p>
            <a:pPr marL="1108075" lvl="1" indent="-533400" eaLnBrk="1" hangingPunct="1">
              <a:lnSpc>
                <a:spcPct val="85000"/>
              </a:lnSpc>
              <a:buFontTx/>
              <a:buAutoNum type="arabicPeriod"/>
            </a:pPr>
            <a:r>
              <a:rPr lang="en-US" sz="2400"/>
              <a:t>all green offspring </a:t>
            </a:r>
          </a:p>
          <a:p>
            <a:pPr marL="1108075" lvl="1" indent="-533400" eaLnBrk="1" hangingPunct="1">
              <a:lnSpc>
                <a:spcPct val="85000"/>
              </a:lnSpc>
              <a:buFontTx/>
              <a:buAutoNum type="arabicPeriod"/>
            </a:pPr>
            <a:r>
              <a:rPr lang="en-US" sz="2400"/>
              <a:t>all blue offspring </a:t>
            </a:r>
          </a:p>
          <a:p>
            <a:pPr marL="1108075" lvl="1" indent="-533400" eaLnBrk="1" hangingPunct="1">
              <a:lnSpc>
                <a:spcPct val="85000"/>
              </a:lnSpc>
              <a:buFontTx/>
              <a:buAutoNum type="arabicPeriod"/>
            </a:pPr>
            <a:r>
              <a:rPr lang="en-US" sz="2400"/>
              <a:t>all white offspring </a:t>
            </a:r>
          </a:p>
          <a:p>
            <a:pPr marL="1108075" lvl="1" indent="-533400" eaLnBrk="1" hangingPunct="1">
              <a:lnSpc>
                <a:spcPct val="85000"/>
              </a:lnSpc>
              <a:buFontTx/>
              <a:buAutoNum type="arabicPeriod"/>
            </a:pPr>
            <a:r>
              <a:rPr lang="en-US" sz="2400"/>
              <a:t>all yellow offspring </a:t>
            </a:r>
          </a:p>
          <a:p>
            <a:pPr marL="1108075" lvl="1" indent="-533400" eaLnBrk="1" hangingPunct="1">
              <a:lnSpc>
                <a:spcPct val="85000"/>
              </a:lnSpc>
              <a:buFontTx/>
              <a:buAutoNum type="arabicPeriod"/>
            </a:pPr>
            <a:r>
              <a:rPr lang="en-US" sz="2400"/>
              <a:t>All of the above are possible, but with different probabilities.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17475" y="5300664"/>
            <a:ext cx="8621713" cy="1554163"/>
            <a:chOff x="74" y="3341"/>
            <a:chExt cx="5431" cy="979"/>
          </a:xfrm>
        </p:grpSpPr>
        <p:sp>
          <p:nvSpPr>
            <p:cNvPr id="379965" name="Rectangle 61"/>
            <p:cNvSpPr>
              <a:spLocks noChangeArrowheads="1"/>
            </p:cNvSpPr>
            <p:nvPr/>
          </p:nvSpPr>
          <p:spPr bwMode="auto">
            <a:xfrm>
              <a:off x="74" y="3620"/>
              <a:ext cx="934" cy="489"/>
            </a:xfrm>
            <a:prstGeom prst="rect">
              <a:avLst/>
            </a:prstGeom>
            <a:solidFill>
              <a:srgbClr val="FFEA1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F</a:t>
              </a:r>
              <a:r>
                <a:rPr lang="en-US" sz="3000" baseline="-25000"/>
                <a:t>2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generation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sp>
          <p:nvSpPr>
            <p:cNvPr id="379966" name="Rectangle 62"/>
            <p:cNvSpPr>
              <a:spLocks noChangeArrowheads="1"/>
            </p:cNvSpPr>
            <p:nvPr/>
          </p:nvSpPr>
          <p:spPr bwMode="auto">
            <a:xfrm>
              <a:off x="5052" y="3351"/>
              <a:ext cx="453" cy="33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 dirty="0">
                  <a:solidFill>
                    <a:srgbClr val="FFFFFF"/>
                  </a:solidFill>
                </a:rPr>
                <a:t>3:1</a:t>
              </a:r>
            </a:p>
          </p:txBody>
        </p:sp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1163" y="3341"/>
              <a:ext cx="1578" cy="979"/>
              <a:chOff x="1344" y="3341"/>
              <a:chExt cx="1578" cy="979"/>
            </a:xfrm>
          </p:grpSpPr>
          <p:sp>
            <p:nvSpPr>
              <p:cNvPr id="379968" name="Rectangle 64"/>
              <p:cNvSpPr>
                <a:spLocks noChangeArrowheads="1"/>
              </p:cNvSpPr>
              <p:nvPr/>
            </p:nvSpPr>
            <p:spPr bwMode="auto">
              <a:xfrm>
                <a:off x="1344" y="3341"/>
                <a:ext cx="1578" cy="41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dirty="0">
                    <a:solidFill>
                      <a:srgbClr val="FFFFFF"/>
                    </a:solidFill>
                  </a:rPr>
                  <a:t>75%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dirty="0">
                    <a:solidFill>
                      <a:srgbClr val="FFFFFF"/>
                    </a:solidFill>
                  </a:rPr>
                  <a:t>purple-flower peas</a:t>
                </a:r>
              </a:p>
            </p:txBody>
          </p:sp>
          <p:grpSp>
            <p:nvGrpSpPr>
              <p:cNvPr id="4" name="Group 65"/>
              <p:cNvGrpSpPr>
                <a:grpSpLocks/>
              </p:cNvGrpSpPr>
              <p:nvPr/>
            </p:nvGrpSpPr>
            <p:grpSpPr bwMode="auto">
              <a:xfrm>
                <a:off x="1379" y="3744"/>
                <a:ext cx="1510" cy="576"/>
                <a:chOff x="1391" y="3744"/>
                <a:chExt cx="1510" cy="576"/>
              </a:xfrm>
            </p:grpSpPr>
            <p:pic>
              <p:nvPicPr>
                <p:cNvPr id="379970" name="Picture 66" descr="13_11b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9000" t="66000" r="75375" b="7500"/>
                <a:stretch>
                  <a:fillRect/>
                </a:stretch>
              </p:blipFill>
              <p:spPr bwMode="auto">
                <a:xfrm>
                  <a:off x="1391" y="3744"/>
                  <a:ext cx="453" cy="57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79971" name="Picture 67" descr="13_11b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9000" t="66000" r="75375" b="7500"/>
                <a:stretch>
                  <a:fillRect/>
                </a:stretch>
              </p:blipFill>
              <p:spPr bwMode="auto">
                <a:xfrm>
                  <a:off x="1919" y="3744"/>
                  <a:ext cx="453" cy="57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79972" name="Picture 68" descr="13_11b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9000" t="66000" r="75375" b="7500"/>
                <a:stretch>
                  <a:fillRect/>
                </a:stretch>
              </p:blipFill>
              <p:spPr bwMode="auto">
                <a:xfrm>
                  <a:off x="2448" y="3744"/>
                  <a:ext cx="453" cy="57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</p:pic>
          </p:grpSp>
        </p:grpSp>
        <p:grpSp>
          <p:nvGrpSpPr>
            <p:cNvPr id="5" name="Group 69"/>
            <p:cNvGrpSpPr>
              <a:grpSpLocks/>
            </p:cNvGrpSpPr>
            <p:nvPr/>
          </p:nvGrpSpPr>
          <p:grpSpPr bwMode="auto">
            <a:xfrm>
              <a:off x="3062" y="3341"/>
              <a:ext cx="1507" cy="966"/>
              <a:chOff x="3068" y="3341"/>
              <a:chExt cx="1507" cy="966"/>
            </a:xfrm>
          </p:grpSpPr>
          <p:sp>
            <p:nvSpPr>
              <p:cNvPr id="379974" name="Rectangle 70"/>
              <p:cNvSpPr>
                <a:spLocks noChangeArrowheads="1"/>
              </p:cNvSpPr>
              <p:nvPr/>
            </p:nvSpPr>
            <p:spPr bwMode="auto">
              <a:xfrm>
                <a:off x="3068" y="3341"/>
                <a:ext cx="1507" cy="4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dirty="0"/>
                  <a:t>25%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dirty="0"/>
                  <a:t>white-flower peas</a:t>
                </a:r>
              </a:p>
            </p:txBody>
          </p:sp>
          <p:pic>
            <p:nvPicPr>
              <p:cNvPr id="379975" name="Picture 71" descr="13_11b"/>
              <p:cNvPicPr>
                <a:picLocks noChangeAspect="1" noChangeArrowheads="1"/>
              </p:cNvPicPr>
              <p:nvPr/>
            </p:nvPicPr>
            <p:blipFill>
              <a:blip r:embed="rId6"/>
              <a:srcRect l="78751" t="66000" r="4500" b="7500"/>
              <a:stretch>
                <a:fillRect/>
              </a:stretch>
            </p:blipFill>
            <p:spPr bwMode="auto">
              <a:xfrm>
                <a:off x="3583" y="3744"/>
                <a:ext cx="478" cy="56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379909" name="Rectangle 5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8559800" cy="1143000"/>
          </a:xfrm>
        </p:spPr>
        <p:txBody>
          <a:bodyPr/>
          <a:lstStyle/>
          <a:p>
            <a:r>
              <a:rPr lang="en-US" dirty="0"/>
              <a:t>Looking closer at Mendel’s work</a:t>
            </a:r>
          </a:p>
        </p:txBody>
      </p:sp>
      <p:sp>
        <p:nvSpPr>
          <p:cNvPr id="379921" name="AutoShape 17"/>
          <p:cNvSpPr>
            <a:spLocks noChangeArrowheads="1"/>
          </p:cNvSpPr>
          <p:nvPr/>
        </p:nvSpPr>
        <p:spPr bwMode="auto">
          <a:xfrm>
            <a:off x="4429125" y="20574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931" name="Rectangle 27"/>
          <p:cNvSpPr>
            <a:spLocks noChangeArrowheads="1"/>
          </p:cNvSpPr>
          <p:nvPr/>
        </p:nvSpPr>
        <p:spPr bwMode="auto">
          <a:xfrm>
            <a:off x="109538" y="1600200"/>
            <a:ext cx="438150" cy="503238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137160" anchor="ctr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P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09538" y="3113088"/>
            <a:ext cx="8848724" cy="1611313"/>
            <a:chOff x="69" y="1961"/>
            <a:chExt cx="5574" cy="1015"/>
          </a:xfrm>
        </p:grpSpPr>
        <p:sp>
          <p:nvSpPr>
            <p:cNvPr id="379914" name="Rectangle 10"/>
            <p:cNvSpPr>
              <a:spLocks noChangeArrowheads="1"/>
            </p:cNvSpPr>
            <p:nvPr/>
          </p:nvSpPr>
          <p:spPr bwMode="auto">
            <a:xfrm>
              <a:off x="4907" y="2171"/>
              <a:ext cx="736" cy="33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 dirty="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379916" name="Rectangle 12"/>
            <p:cNvSpPr>
              <a:spLocks noChangeArrowheads="1"/>
            </p:cNvSpPr>
            <p:nvPr/>
          </p:nvSpPr>
          <p:spPr bwMode="auto">
            <a:xfrm>
              <a:off x="69" y="2047"/>
              <a:ext cx="934" cy="661"/>
            </a:xfrm>
            <a:prstGeom prst="rect">
              <a:avLst/>
            </a:prstGeom>
            <a:solidFill>
              <a:srgbClr val="FFEA1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F</a:t>
              </a:r>
              <a:r>
                <a:rPr lang="en-US" sz="3000" baseline="-25000"/>
                <a:t>1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generation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(hybrids)</a:t>
              </a:r>
              <a:endParaRPr lang="en-US" sz="3000"/>
            </a:p>
          </p:txBody>
        </p: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1843" y="1961"/>
              <a:ext cx="2037" cy="1015"/>
              <a:chOff x="1872" y="1961"/>
              <a:chExt cx="2037" cy="1015"/>
            </a:xfrm>
          </p:grpSpPr>
          <p:sp>
            <p:nvSpPr>
              <p:cNvPr id="379915" name="Rectangle 11"/>
              <p:cNvSpPr>
                <a:spLocks noChangeArrowheads="1"/>
              </p:cNvSpPr>
              <p:nvPr/>
            </p:nvSpPr>
            <p:spPr bwMode="auto">
              <a:xfrm>
                <a:off x="2101" y="1961"/>
                <a:ext cx="1578" cy="41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dirty="0">
                    <a:solidFill>
                      <a:srgbClr val="FFFFFF"/>
                    </a:solidFill>
                  </a:rPr>
                  <a:t>100%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dirty="0">
                    <a:solidFill>
                      <a:schemeClr val="bg1"/>
                    </a:solidFill>
                  </a:rPr>
                  <a:t>purple-flower peas</a:t>
                </a:r>
                <a:endParaRPr lang="en-US" sz="3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Group 48"/>
              <p:cNvGrpSpPr>
                <a:grpSpLocks/>
              </p:cNvGrpSpPr>
              <p:nvPr/>
            </p:nvGrpSpPr>
            <p:grpSpPr bwMode="auto">
              <a:xfrm>
                <a:off x="1872" y="2400"/>
                <a:ext cx="2037" cy="576"/>
                <a:chOff x="1872" y="2400"/>
                <a:chExt cx="2037" cy="576"/>
              </a:xfrm>
            </p:grpSpPr>
            <p:pic>
              <p:nvPicPr>
                <p:cNvPr id="379938" name="Picture 34" descr="13_11b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9000" t="66000" r="75375" b="7500"/>
                <a:stretch>
                  <a:fillRect/>
                </a:stretch>
              </p:blipFill>
              <p:spPr bwMode="auto">
                <a:xfrm>
                  <a:off x="1872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79939" name="Picture 35" descr="13_11b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9000" t="66000" r="75375" b="7500"/>
                <a:stretch>
                  <a:fillRect/>
                </a:stretch>
              </p:blipFill>
              <p:spPr bwMode="auto">
                <a:xfrm>
                  <a:off x="2400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79940" name="Picture 36" descr="13_11b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9000" t="66000" r="75375" b="7500"/>
                <a:stretch>
                  <a:fillRect/>
                </a:stretch>
              </p:blipFill>
              <p:spPr bwMode="auto">
                <a:xfrm>
                  <a:off x="2928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79941" name="Picture 37" descr="13_11b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9000" t="66000" r="75375" b="7500"/>
                <a:stretch>
                  <a:fillRect/>
                </a:stretch>
              </p:blipFill>
              <p:spPr bwMode="auto">
                <a:xfrm>
                  <a:off x="3456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</p:pic>
          </p:grpSp>
        </p:grpSp>
      </p:grpSp>
      <p:sp>
        <p:nvSpPr>
          <p:cNvPr id="379912" name="Rectangle 8"/>
          <p:cNvSpPr>
            <a:spLocks noChangeArrowheads="1"/>
          </p:cNvSpPr>
          <p:nvPr/>
        </p:nvSpPr>
        <p:spPr bwMode="auto">
          <a:xfrm>
            <a:off x="4346575" y="1512888"/>
            <a:ext cx="404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>
                <a:solidFill>
                  <a:srgbClr val="0F116A"/>
                </a:solidFill>
              </a:rPr>
              <a:t>X</a:t>
            </a:r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690688" y="1371600"/>
            <a:ext cx="2668587" cy="1538288"/>
            <a:chOff x="1105" y="864"/>
            <a:chExt cx="1681" cy="969"/>
          </a:xfrm>
        </p:grpSpPr>
        <p:sp>
          <p:nvSpPr>
            <p:cNvPr id="379910" name="Rectangle 6"/>
            <p:cNvSpPr>
              <a:spLocks noChangeArrowheads="1"/>
            </p:cNvSpPr>
            <p:nvPr/>
          </p:nvSpPr>
          <p:spPr bwMode="auto">
            <a:xfrm>
              <a:off x="1105" y="864"/>
              <a:ext cx="168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chemeClr val="tx2"/>
                  </a:solidFill>
                </a:rPr>
                <a:t>true-breeding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chemeClr val="tx2"/>
                  </a:solidFill>
                </a:rPr>
                <a:t>purple-flower peas</a:t>
              </a:r>
              <a:endParaRPr lang="en-US" sz="2200">
                <a:solidFill>
                  <a:srgbClr val="0F116A"/>
                </a:solidFill>
              </a:endParaRPr>
            </a:p>
          </p:txBody>
        </p:sp>
        <p:pic>
          <p:nvPicPr>
            <p:cNvPr id="379937" name="Picture 33" descr="13_11b"/>
            <p:cNvPicPr>
              <a:picLocks noChangeAspect="1" noChangeArrowheads="1"/>
            </p:cNvPicPr>
            <p:nvPr/>
          </p:nvPicPr>
          <p:blipFill>
            <a:blip r:embed="rId6"/>
            <a:srcRect l="9000" t="66000" r="75375" b="7500"/>
            <a:stretch>
              <a:fillRect/>
            </a:stretch>
          </p:blipFill>
          <p:spPr bwMode="auto">
            <a:xfrm>
              <a:off x="1728" y="1257"/>
              <a:ext cx="453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4833938" y="1371600"/>
            <a:ext cx="2528887" cy="1517650"/>
            <a:chOff x="3025" y="864"/>
            <a:chExt cx="1593" cy="956"/>
          </a:xfrm>
        </p:grpSpPr>
        <p:sp>
          <p:nvSpPr>
            <p:cNvPr id="379911" name="Rectangle 7"/>
            <p:cNvSpPr>
              <a:spLocks noChangeArrowheads="1"/>
            </p:cNvSpPr>
            <p:nvPr/>
          </p:nvSpPr>
          <p:spPr bwMode="auto">
            <a:xfrm>
              <a:off x="3025" y="864"/>
              <a:ext cx="159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00000"/>
                  </a:solidFill>
                </a:rPr>
                <a:t>true-breeding 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00000"/>
                  </a:solidFill>
                </a:rPr>
                <a:t>white-flower peas</a:t>
              </a:r>
              <a:endParaRPr lang="en-US" sz="2200">
                <a:solidFill>
                  <a:srgbClr val="0F116A"/>
                </a:solidFill>
              </a:endParaRPr>
            </a:p>
          </p:txBody>
        </p:sp>
        <p:pic>
          <p:nvPicPr>
            <p:cNvPr id="379947" name="Picture 43" descr="13_11b"/>
            <p:cNvPicPr>
              <a:picLocks noChangeAspect="1" noChangeArrowheads="1"/>
            </p:cNvPicPr>
            <p:nvPr/>
          </p:nvPicPr>
          <p:blipFill>
            <a:blip r:embed="rId6"/>
            <a:srcRect l="78751" t="66000" r="4500" b="7500"/>
            <a:stretch>
              <a:fillRect/>
            </a:stretch>
          </p:blipFill>
          <p:spPr bwMode="auto">
            <a:xfrm>
              <a:off x="3614" y="1257"/>
              <a:ext cx="478" cy="5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379961" name="AutoShape 57"/>
          <p:cNvSpPr>
            <a:spLocks noChangeArrowheads="1"/>
          </p:cNvSpPr>
          <p:nvPr/>
        </p:nvSpPr>
        <p:spPr bwMode="auto">
          <a:xfrm flipH="1">
            <a:off x="3906838" y="4452938"/>
            <a:ext cx="1079500" cy="1079500"/>
          </a:xfrm>
          <a:custGeom>
            <a:avLst/>
            <a:gdLst>
              <a:gd name="G0" fmla="+- 997664 0 0"/>
              <a:gd name="G1" fmla="+- 5853427 0 0"/>
              <a:gd name="G2" fmla="+- 997664 0 5853427"/>
              <a:gd name="G3" fmla="+- 10800 0 0"/>
              <a:gd name="G4" fmla="+- 0 0 9976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287 0 0"/>
              <a:gd name="G9" fmla="+- 0 0 5853427"/>
              <a:gd name="G10" fmla="+- 6287 0 2700"/>
              <a:gd name="G11" fmla="cos G10 997664"/>
              <a:gd name="G12" fmla="sin G10 997664"/>
              <a:gd name="G13" fmla="cos 13500 997664"/>
              <a:gd name="G14" fmla="sin 13500 997664"/>
              <a:gd name="G15" fmla="+- G11 10800 0"/>
              <a:gd name="G16" fmla="+- G12 10800 0"/>
              <a:gd name="G17" fmla="+- G13 10800 0"/>
              <a:gd name="G18" fmla="+- G14 10800 0"/>
              <a:gd name="G19" fmla="*/ 6287 1 2"/>
              <a:gd name="G20" fmla="+- G19 5400 0"/>
              <a:gd name="G21" fmla="cos G20 997664"/>
              <a:gd name="G22" fmla="sin G20 997664"/>
              <a:gd name="G23" fmla="+- G21 10800 0"/>
              <a:gd name="G24" fmla="+- G12 G23 G22"/>
              <a:gd name="G25" fmla="+- G22 G23 G11"/>
              <a:gd name="G26" fmla="cos 10800 997664"/>
              <a:gd name="G27" fmla="sin 10800 997664"/>
              <a:gd name="G28" fmla="cos 6287 997664"/>
              <a:gd name="G29" fmla="sin 6287 9976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853427"/>
              <a:gd name="G36" fmla="sin G34 5853427"/>
              <a:gd name="G37" fmla="+/ 5853427 9976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287 G39"/>
              <a:gd name="G43" fmla="sin 628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190 w 21600"/>
              <a:gd name="T5" fmla="*/ 2258 h 21600"/>
              <a:gd name="T6" fmla="*/ 10901 w 21600"/>
              <a:gd name="T7" fmla="*/ 19343 h 21600"/>
              <a:gd name="T8" fmla="*/ 6952 w 21600"/>
              <a:gd name="T9" fmla="*/ 5827 h 21600"/>
              <a:gd name="T10" fmla="*/ 23826 w 21600"/>
              <a:gd name="T11" fmla="*/ 14344 h 21600"/>
              <a:gd name="T12" fmla="*/ 17742 w 21600"/>
              <a:gd name="T13" fmla="*/ 17826 h 21600"/>
              <a:gd name="T14" fmla="*/ 14261 w 21600"/>
              <a:gd name="T15" fmla="*/ 1174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66" y="12450"/>
                </a:moveTo>
                <a:cubicBezTo>
                  <a:pt x="17012" y="11912"/>
                  <a:pt x="17087" y="11357"/>
                  <a:pt x="17087" y="10800"/>
                </a:cubicBezTo>
                <a:cubicBezTo>
                  <a:pt x="17087" y="7327"/>
                  <a:pt x="14272" y="4513"/>
                  <a:pt x="10800" y="4513"/>
                </a:cubicBezTo>
                <a:cubicBezTo>
                  <a:pt x="7327" y="4513"/>
                  <a:pt x="4513" y="7327"/>
                  <a:pt x="4513" y="10800"/>
                </a:cubicBezTo>
                <a:cubicBezTo>
                  <a:pt x="4513" y="14272"/>
                  <a:pt x="7327" y="17087"/>
                  <a:pt x="10800" y="17087"/>
                </a:cubicBezTo>
                <a:cubicBezTo>
                  <a:pt x="10825" y="17087"/>
                  <a:pt x="10850" y="17086"/>
                  <a:pt x="10875" y="17086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1757"/>
                  <a:pt x="21472" y="12711"/>
                  <a:pt x="21221" y="13635"/>
                </a:cubicBezTo>
                <a:lnTo>
                  <a:pt x="23826" y="14344"/>
                </a:lnTo>
                <a:lnTo>
                  <a:pt x="17742" y="17826"/>
                </a:lnTo>
                <a:lnTo>
                  <a:pt x="14261" y="11741"/>
                </a:lnTo>
                <a:lnTo>
                  <a:pt x="16866" y="124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962" name="Rectangle 58"/>
          <p:cNvSpPr>
            <a:spLocks noChangeArrowheads="1"/>
          </p:cNvSpPr>
          <p:nvPr/>
        </p:nvSpPr>
        <p:spPr bwMode="auto">
          <a:xfrm>
            <a:off x="4414838" y="4926013"/>
            <a:ext cx="1344612" cy="2444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self-pollinate</a:t>
            </a:r>
          </a:p>
        </p:txBody>
      </p:sp>
      <p:sp>
        <p:nvSpPr>
          <p:cNvPr id="379976" name="AutoShape 72"/>
          <p:cNvSpPr>
            <a:spLocks noChangeArrowheads="1"/>
          </p:cNvSpPr>
          <p:nvPr/>
        </p:nvSpPr>
        <p:spPr bwMode="auto">
          <a:xfrm>
            <a:off x="6589713" y="2308225"/>
            <a:ext cx="1698625" cy="1184275"/>
          </a:xfrm>
          <a:prstGeom prst="wedgeEllipseCallout">
            <a:avLst>
              <a:gd name="adj1" fmla="val -75046"/>
              <a:gd name="adj2" fmla="val 9758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Where did</a:t>
            </a:r>
          </a:p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the white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flowers go? </a:t>
            </a:r>
          </a:p>
        </p:txBody>
      </p:sp>
      <p:sp>
        <p:nvSpPr>
          <p:cNvPr id="379977" name="AutoShape 73"/>
          <p:cNvSpPr>
            <a:spLocks noChangeArrowheads="1"/>
          </p:cNvSpPr>
          <p:nvPr/>
        </p:nvSpPr>
        <p:spPr bwMode="auto">
          <a:xfrm>
            <a:off x="6589713" y="4338638"/>
            <a:ext cx="1698625" cy="1184275"/>
          </a:xfrm>
          <a:prstGeom prst="wedgeEllipseCallout">
            <a:avLst>
              <a:gd name="adj1" fmla="val -67009"/>
              <a:gd name="adj2" fmla="val 9570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White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flowers came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back</a:t>
            </a:r>
            <a:r>
              <a:rPr lang="en-US" sz="1800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9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7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9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9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61" grpId="0" animBg="1"/>
      <p:bldP spid="379962" grpId="0" animBg="1" autoUpdateAnimBg="0"/>
      <p:bldP spid="379976" grpId="0" animBg="1" autoUpdateAnimBg="0"/>
      <p:bldP spid="37997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Mendel’s findings mean?</a:t>
            </a:r>
          </a:p>
        </p:txBody>
      </p:sp>
      <p:sp>
        <p:nvSpPr>
          <p:cNvPr id="3819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46100" y="1181100"/>
            <a:ext cx="7772400" cy="2590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Traits come in alternative versions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purple vs. white flower color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alleles</a:t>
            </a:r>
            <a:endParaRPr lang="en-US" dirty="0"/>
          </a:p>
          <a:p>
            <a:pPr marL="1085850" lvl="2">
              <a:lnSpc>
                <a:spcPct val="90000"/>
              </a:lnSpc>
            </a:pPr>
            <a:r>
              <a:rPr lang="en-US" sz="2800" dirty="0"/>
              <a:t>different alleles vary in the sequence of </a:t>
            </a:r>
            <a:r>
              <a:rPr lang="en-US" sz="2800" u="sng" dirty="0">
                <a:solidFill>
                  <a:srgbClr val="CC0000"/>
                </a:solidFill>
              </a:rPr>
              <a:t>nucleotides</a:t>
            </a:r>
            <a:r>
              <a:rPr lang="en-US" sz="2800" dirty="0"/>
              <a:t> at the specific </a:t>
            </a:r>
            <a:r>
              <a:rPr lang="en-US" sz="2800" u="sng" dirty="0">
                <a:solidFill>
                  <a:srgbClr val="CC0000"/>
                </a:solidFill>
              </a:rPr>
              <a:t>locus</a:t>
            </a:r>
            <a:r>
              <a:rPr lang="en-US" sz="2800" dirty="0"/>
              <a:t> of a gene</a:t>
            </a:r>
          </a:p>
          <a:p>
            <a:pPr lvl="3">
              <a:lnSpc>
                <a:spcPct val="90000"/>
              </a:lnSpc>
            </a:pPr>
            <a:r>
              <a:rPr lang="en-US" sz="2800" dirty="0"/>
              <a:t>some difference in sequence of A, T, C, G</a:t>
            </a:r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3"/>
          <a:srcRect b="3355"/>
          <a:stretch>
            <a:fillRect/>
          </a:stretch>
        </p:blipFill>
        <p:spPr bwMode="auto">
          <a:xfrm>
            <a:off x="5105400" y="3963988"/>
            <a:ext cx="3886200" cy="2817812"/>
          </a:xfrm>
          <a:prstGeom prst="rect">
            <a:avLst/>
          </a:prstGeom>
          <a:noFill/>
        </p:spPr>
      </p:pic>
      <p:sp>
        <p:nvSpPr>
          <p:cNvPr id="381957" name="AutoShape 5"/>
          <p:cNvSpPr>
            <a:spLocks noChangeArrowheads="1"/>
          </p:cNvSpPr>
          <p:nvPr/>
        </p:nvSpPr>
        <p:spPr bwMode="auto">
          <a:xfrm>
            <a:off x="257175" y="4332288"/>
            <a:ext cx="4362450" cy="1116012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lIns="45720" tIns="0" rIns="45720" bIns="0" anchor="ctr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2200" u="sng">
                <a:solidFill>
                  <a:srgbClr val="0F116A"/>
                </a:solidFill>
              </a:rPr>
              <a:t>purple-flower allele</a:t>
            </a:r>
            <a:r>
              <a:rPr lang="en-US" sz="2200">
                <a:solidFill>
                  <a:srgbClr val="0F116A"/>
                </a:solidFill>
              </a:rPr>
              <a:t> &amp; </a:t>
            </a:r>
            <a:br>
              <a:rPr lang="en-US" sz="2200">
                <a:solidFill>
                  <a:srgbClr val="0F116A"/>
                </a:solidFill>
              </a:rPr>
            </a:br>
            <a:r>
              <a:rPr lang="en-US" sz="2200" u="sng">
                <a:solidFill>
                  <a:srgbClr val="0F116A"/>
                </a:solidFill>
              </a:rPr>
              <a:t>white-flower allele</a:t>
            </a:r>
            <a:r>
              <a:rPr lang="en-US" sz="2200">
                <a:solidFill>
                  <a:srgbClr val="0F116A"/>
                </a:solidFill>
              </a:rPr>
              <a:t> are two DNA variations at </a:t>
            </a:r>
            <a:r>
              <a:rPr lang="en-US" sz="2200" u="sng">
                <a:solidFill>
                  <a:srgbClr val="0F116A"/>
                </a:solidFill>
              </a:rPr>
              <a:t>flower-color locus</a:t>
            </a:r>
            <a:endParaRPr lang="en-US" sz="2200">
              <a:solidFill>
                <a:srgbClr val="0F116A"/>
              </a:solidFill>
            </a:endParaRPr>
          </a:p>
        </p:txBody>
      </p:sp>
      <p:sp>
        <p:nvSpPr>
          <p:cNvPr id="381958" name="AutoShape 6"/>
          <p:cNvSpPr>
            <a:spLocks noChangeArrowheads="1"/>
          </p:cNvSpPr>
          <p:nvPr/>
        </p:nvSpPr>
        <p:spPr bwMode="auto">
          <a:xfrm>
            <a:off x="257175" y="5570538"/>
            <a:ext cx="4362450" cy="111601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45720" tIns="0" rIns="45720" bIns="0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2200">
                <a:solidFill>
                  <a:srgbClr val="0F116A"/>
                </a:solidFill>
              </a:rPr>
              <a:t>different versions of gene at same location on homologous chromosomes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905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Traits are inherited as discrete units</a:t>
            </a:r>
          </a:p>
        </p:txBody>
      </p:sp>
      <p:sp>
        <p:nvSpPr>
          <p:cNvPr id="3840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31800" y="977900"/>
            <a:ext cx="7772400" cy="4191000"/>
          </a:xfrm>
        </p:spPr>
        <p:txBody>
          <a:bodyPr/>
          <a:lstStyle/>
          <a:p>
            <a:r>
              <a:rPr lang="en-US" dirty="0"/>
              <a:t>For each characteristic, an organism inherits 2 alleles, 1 from each parent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diploid</a:t>
            </a:r>
            <a:r>
              <a:rPr lang="en-US" dirty="0"/>
              <a:t> organism </a:t>
            </a:r>
          </a:p>
          <a:p>
            <a:pPr lvl="2"/>
            <a:r>
              <a:rPr lang="en-US" dirty="0"/>
              <a:t>inherits 2 sets of chromosomes, </a:t>
            </a:r>
            <a:br>
              <a:rPr lang="en-US" dirty="0"/>
            </a:br>
            <a:r>
              <a:rPr lang="en-US" dirty="0"/>
              <a:t>1 from each parent</a:t>
            </a:r>
          </a:p>
          <a:p>
            <a:pPr lvl="2"/>
            <a:r>
              <a:rPr lang="en-US" dirty="0"/>
              <a:t>homologous chromosomes</a:t>
            </a:r>
          </a:p>
          <a:p>
            <a:pPr lvl="2"/>
            <a:r>
              <a:rPr lang="en-US" dirty="0"/>
              <a:t>like having 2 editions of encyclopedia</a:t>
            </a:r>
          </a:p>
          <a:p>
            <a:pPr lvl="3"/>
            <a:r>
              <a:rPr lang="en-US" sz="2400" dirty="0"/>
              <a:t>Encyclopedia Britannica </a:t>
            </a:r>
          </a:p>
          <a:p>
            <a:pPr lvl="3"/>
            <a:r>
              <a:rPr lang="en-US" sz="2400" dirty="0"/>
              <a:t>Encyclopedia Americana</a:t>
            </a:r>
            <a:endParaRPr lang="en-US" dirty="0"/>
          </a:p>
        </p:txBody>
      </p:sp>
      <p:pic>
        <p:nvPicPr>
          <p:cNvPr id="384011" name="Picture 11" descr="pengui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61938" y="5562600"/>
            <a:ext cx="1274762" cy="1295400"/>
          </a:xfrm>
          <a:prstGeom prst="rect">
            <a:avLst/>
          </a:prstGeom>
          <a:noFill/>
        </p:spPr>
      </p:pic>
      <p:sp>
        <p:nvSpPr>
          <p:cNvPr id="384012" name="AutoShape 12"/>
          <p:cNvSpPr>
            <a:spLocks noChangeArrowheads="1"/>
          </p:cNvSpPr>
          <p:nvPr/>
        </p:nvSpPr>
        <p:spPr bwMode="auto">
          <a:xfrm flipH="1">
            <a:off x="2387600" y="5548313"/>
            <a:ext cx="2433638" cy="1136650"/>
          </a:xfrm>
          <a:prstGeom prst="wedgeEllipseCallout">
            <a:avLst>
              <a:gd name="adj1" fmla="val 93963"/>
              <a:gd name="adj2" fmla="val -2598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What are the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advantages of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being diploid?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4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1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8051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did Mendel’s findings mean?</a:t>
            </a:r>
          </a:p>
        </p:txBody>
      </p:sp>
      <p:sp>
        <p:nvSpPr>
          <p:cNvPr id="386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55600" y="914400"/>
            <a:ext cx="7772400" cy="5486400"/>
          </a:xfrm>
        </p:spPr>
        <p:txBody>
          <a:bodyPr/>
          <a:lstStyle/>
          <a:p>
            <a:r>
              <a:rPr lang="en-US" dirty="0"/>
              <a:t>Some traits mask others </a:t>
            </a:r>
          </a:p>
          <a:p>
            <a:pPr lvl="1"/>
            <a:r>
              <a:rPr lang="en-US" u="sng" dirty="0">
                <a:solidFill>
                  <a:srgbClr val="5B03B3"/>
                </a:solidFill>
              </a:rPr>
              <a:t>purple</a:t>
            </a:r>
            <a:r>
              <a:rPr lang="en-US" dirty="0"/>
              <a:t> &amp; </a:t>
            </a:r>
            <a:r>
              <a:rPr lang="en-US" u="sng" dirty="0">
                <a:solidFill>
                  <a:srgbClr val="000000"/>
                </a:solidFill>
              </a:rPr>
              <a:t>white</a:t>
            </a:r>
            <a:r>
              <a:rPr lang="en-US" dirty="0"/>
              <a:t> flower colors are separate traits that do not blend </a:t>
            </a:r>
          </a:p>
          <a:p>
            <a:pPr marL="1085850" lvl="2"/>
            <a:r>
              <a:rPr lang="en-US" dirty="0">
                <a:solidFill>
                  <a:srgbClr val="5B03B3"/>
                </a:solidFill>
              </a:rPr>
              <a:t>purple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white</a:t>
            </a:r>
            <a:r>
              <a:rPr lang="en-US" dirty="0"/>
              <a:t> ≠ </a:t>
            </a:r>
            <a:r>
              <a:rPr lang="en-US" dirty="0">
                <a:solidFill>
                  <a:srgbClr val="8044BC"/>
                </a:solidFill>
              </a:rPr>
              <a:t>light purple</a:t>
            </a:r>
            <a:endParaRPr lang="en-US" dirty="0"/>
          </a:p>
          <a:p>
            <a:pPr marL="1085850" lvl="2"/>
            <a:r>
              <a:rPr lang="en-US" dirty="0">
                <a:solidFill>
                  <a:srgbClr val="5B03B3"/>
                </a:solidFill>
              </a:rPr>
              <a:t>purple</a:t>
            </a:r>
            <a:r>
              <a:rPr lang="en-US" dirty="0"/>
              <a:t> </a:t>
            </a:r>
            <a:r>
              <a:rPr lang="en-US" u="sng" dirty="0"/>
              <a:t>masked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white</a:t>
            </a:r>
            <a:endParaRPr lang="en-US" dirty="0"/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dominant allele</a:t>
            </a:r>
            <a:r>
              <a:rPr lang="en-US" dirty="0"/>
              <a:t> </a:t>
            </a:r>
          </a:p>
          <a:p>
            <a:pPr marL="1085850" lvl="2"/>
            <a:r>
              <a:rPr lang="en-US" dirty="0"/>
              <a:t>functional protein</a:t>
            </a:r>
          </a:p>
          <a:p>
            <a:pPr marL="1085850" lvl="2"/>
            <a:r>
              <a:rPr lang="en-US" dirty="0"/>
              <a:t>masks other alleles 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recessive allele</a:t>
            </a:r>
            <a:r>
              <a:rPr lang="en-US" dirty="0"/>
              <a:t> </a:t>
            </a:r>
          </a:p>
          <a:p>
            <a:pPr marL="1085850" lvl="2"/>
            <a:r>
              <a:rPr lang="en-US" dirty="0"/>
              <a:t>allele makes a </a:t>
            </a:r>
            <a:br>
              <a:rPr lang="en-US" dirty="0"/>
            </a:br>
            <a:r>
              <a:rPr lang="en-US" dirty="0"/>
              <a:t>malfunctioning protein</a:t>
            </a:r>
          </a:p>
        </p:txBody>
      </p:sp>
      <p:pic>
        <p:nvPicPr>
          <p:cNvPr id="386053" name="Picture 5" descr="14-03-Alleles-NL"/>
          <p:cNvPicPr>
            <a:picLocks noChangeAspect="1" noChangeArrowheads="1"/>
          </p:cNvPicPr>
          <p:nvPr/>
        </p:nvPicPr>
        <p:blipFill>
          <a:blip r:embed="rId4"/>
          <a:srcRect t="12000" r="24300" b="15601"/>
          <a:stretch>
            <a:fillRect/>
          </a:stretch>
        </p:blipFill>
        <p:spPr bwMode="auto">
          <a:xfrm rot="-5400000">
            <a:off x="5758657" y="3577431"/>
            <a:ext cx="37068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57" name="AutoShape 9"/>
          <p:cNvSpPr>
            <a:spLocks noChangeArrowheads="1"/>
          </p:cNvSpPr>
          <p:nvPr/>
        </p:nvSpPr>
        <p:spPr bwMode="auto">
          <a:xfrm>
            <a:off x="6969125" y="5881688"/>
            <a:ext cx="1263650" cy="4730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homologous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chromosomes</a:t>
            </a:r>
          </a:p>
        </p:txBody>
      </p:sp>
      <p:sp>
        <p:nvSpPr>
          <p:cNvPr id="386058" name="AutoShape 10"/>
          <p:cNvSpPr>
            <a:spLocks noChangeArrowheads="1"/>
          </p:cNvSpPr>
          <p:nvPr/>
        </p:nvSpPr>
        <p:spPr bwMode="auto">
          <a:xfrm flipH="1">
            <a:off x="7205663" y="1873250"/>
            <a:ext cx="1836737" cy="1028700"/>
          </a:xfrm>
          <a:prstGeom prst="wedgeEllipseCallout">
            <a:avLst>
              <a:gd name="adj1" fmla="val 65296"/>
              <a:gd name="adj2" fmla="val 127310"/>
            </a:avLst>
          </a:prstGeom>
          <a:solidFill>
            <a:srgbClr val="FFEA18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F116A"/>
                </a:solidFill>
                <a:latin typeface="Comic Sans MS" charset="0"/>
              </a:rPr>
              <a:t>I’ll speak for </a:t>
            </a:r>
            <a:br>
              <a:rPr lang="en-US" sz="1800">
                <a:solidFill>
                  <a:srgbClr val="0F116A"/>
                </a:solidFill>
                <a:latin typeface="Comic Sans MS" charset="0"/>
              </a:rPr>
            </a:br>
            <a:r>
              <a:rPr lang="en-US" sz="1800" i="1">
                <a:solidFill>
                  <a:srgbClr val="0F116A"/>
                </a:solidFill>
                <a:latin typeface="Comic Sans MS" charset="0"/>
              </a:rPr>
              <a:t>both</a:t>
            </a:r>
            <a:r>
              <a:rPr lang="en-US" sz="1800">
                <a:solidFill>
                  <a:srgbClr val="0F116A"/>
                </a:solidFill>
                <a:latin typeface="Comic Sans MS" charset="0"/>
              </a:rPr>
              <a:t> of u</a:t>
            </a:r>
            <a:r>
              <a:rPr lang="en-US" sz="1800" i="1">
                <a:solidFill>
                  <a:srgbClr val="0F116A"/>
                </a:solidFill>
                <a:latin typeface="Comic Sans MS" charset="0"/>
              </a:rPr>
              <a:t>s!</a:t>
            </a:r>
            <a:r>
              <a:rPr lang="en-US" sz="1800">
                <a:solidFill>
                  <a:srgbClr val="0F116A"/>
                </a:solidFill>
                <a:latin typeface="Comic Sans MS" charset="0"/>
              </a:rPr>
              <a:t> </a:t>
            </a:r>
          </a:p>
        </p:txBody>
      </p:sp>
      <p:sp>
        <p:nvSpPr>
          <p:cNvPr id="386059" name="AutoShape 11"/>
          <p:cNvSpPr>
            <a:spLocks noChangeArrowheads="1"/>
          </p:cNvSpPr>
          <p:nvPr/>
        </p:nvSpPr>
        <p:spPr bwMode="auto">
          <a:xfrm>
            <a:off x="5995988" y="3967163"/>
            <a:ext cx="1581150" cy="71755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/>
              <a:t>wild type</a:t>
            </a:r>
            <a:r>
              <a:rPr lang="en-US" sz="1400">
                <a:solidFill>
                  <a:srgbClr val="000000"/>
                </a:solidFill>
              </a:rPr>
              <a:t/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allele producing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functional protein</a:t>
            </a:r>
          </a:p>
        </p:txBody>
      </p:sp>
      <p:sp>
        <p:nvSpPr>
          <p:cNvPr id="386060" name="AutoShape 12"/>
          <p:cNvSpPr>
            <a:spLocks noChangeArrowheads="1"/>
          </p:cNvSpPr>
          <p:nvPr/>
        </p:nvSpPr>
        <p:spPr bwMode="auto">
          <a:xfrm>
            <a:off x="7678738" y="3956050"/>
            <a:ext cx="1468437" cy="9525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/>
              <a:t>mutant</a:t>
            </a:r>
            <a:r>
              <a:rPr lang="en-US" sz="1400">
                <a:solidFill>
                  <a:srgbClr val="000000"/>
                </a:solidFill>
              </a:rPr>
              <a:t/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allele producing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malfunctioning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protein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Genotype vs. phenotype</a:t>
            </a:r>
          </a:p>
        </p:txBody>
      </p:sp>
      <p:sp>
        <p:nvSpPr>
          <p:cNvPr id="388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31800" y="1041400"/>
            <a:ext cx="77724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Difference between how an organism “looks” &amp; its genetics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phenotype</a:t>
            </a:r>
            <a:r>
              <a:rPr lang="en-US" dirty="0"/>
              <a:t> 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description of an organism’s trait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the “physical”</a:t>
            </a:r>
            <a:endParaRPr lang="en-US" u="sng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genotype</a:t>
            </a:r>
            <a:r>
              <a:rPr lang="en-US" dirty="0"/>
              <a:t> 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description of an organism’s genetic makeup</a:t>
            </a:r>
          </a:p>
        </p:txBody>
      </p:sp>
      <p:sp>
        <p:nvSpPr>
          <p:cNvPr id="388105" name="AutoShape 9"/>
          <p:cNvSpPr>
            <a:spLocks noChangeArrowheads="1"/>
          </p:cNvSpPr>
          <p:nvPr/>
        </p:nvSpPr>
        <p:spPr bwMode="auto">
          <a:xfrm>
            <a:off x="682625" y="5146675"/>
            <a:ext cx="5410200" cy="1143000"/>
          </a:xfrm>
          <a:prstGeom prst="homePlate">
            <a:avLst>
              <a:gd name="adj" fmla="val 118333"/>
            </a:avLst>
          </a:prstGeom>
          <a:solidFill>
            <a:srgbClr val="FFEA18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r>
              <a:rPr lang="en-US" sz="2200">
                <a:solidFill>
                  <a:schemeClr val="tx2"/>
                </a:solidFill>
              </a:rPr>
              <a:t>Explain Mendel’s results using</a:t>
            </a:r>
          </a:p>
          <a:p>
            <a:pPr algn="l"/>
            <a:r>
              <a:rPr lang="en-US" sz="2200">
                <a:solidFill>
                  <a:schemeClr val="tx2"/>
                </a:solidFill>
              </a:rPr>
              <a:t>…</a:t>
            </a:r>
            <a:r>
              <a:rPr lang="en-US" sz="2200" u="sng"/>
              <a:t>dominant</a:t>
            </a:r>
            <a:r>
              <a:rPr lang="en-US" sz="2200"/>
              <a:t> </a:t>
            </a:r>
            <a:r>
              <a:rPr lang="en-US" sz="2200">
                <a:solidFill>
                  <a:schemeClr val="tx2"/>
                </a:solidFill>
              </a:rPr>
              <a:t>&amp;</a:t>
            </a:r>
            <a:r>
              <a:rPr lang="en-US" sz="2200"/>
              <a:t> </a:t>
            </a:r>
            <a:r>
              <a:rPr lang="en-US" sz="2200" u="sng"/>
              <a:t>recessive</a:t>
            </a:r>
            <a:r>
              <a:rPr lang="en-US" sz="2200"/>
              <a:t> </a:t>
            </a:r>
          </a:p>
          <a:p>
            <a:pPr algn="l"/>
            <a:r>
              <a:rPr lang="en-US" sz="2200">
                <a:solidFill>
                  <a:schemeClr val="tx2"/>
                </a:solidFill>
              </a:rPr>
              <a:t>…</a:t>
            </a:r>
            <a:r>
              <a:rPr lang="en-US" sz="2200" u="sng"/>
              <a:t>phenotype</a:t>
            </a:r>
            <a:r>
              <a:rPr lang="en-US" sz="2200"/>
              <a:t> </a:t>
            </a:r>
            <a:r>
              <a:rPr lang="en-US" sz="2200">
                <a:solidFill>
                  <a:schemeClr val="tx2"/>
                </a:solidFill>
              </a:rPr>
              <a:t>&amp;</a:t>
            </a:r>
            <a:r>
              <a:rPr lang="en-US" sz="2200"/>
              <a:t> </a:t>
            </a:r>
            <a:r>
              <a:rPr lang="en-US" sz="2200" u="sng"/>
              <a:t>genotype</a:t>
            </a:r>
            <a:endParaRPr lang="en-US" sz="2200">
              <a:solidFill>
                <a:schemeClr val="tx2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492875" y="4318000"/>
            <a:ext cx="2555875" cy="2500313"/>
            <a:chOff x="4090" y="2720"/>
            <a:chExt cx="1610" cy="1575"/>
          </a:xfrm>
        </p:grpSpPr>
        <p:sp>
          <p:nvSpPr>
            <p:cNvPr id="388103" name="Rectangle 7"/>
            <p:cNvSpPr>
              <a:spLocks noChangeArrowheads="1"/>
            </p:cNvSpPr>
            <p:nvPr/>
          </p:nvSpPr>
          <p:spPr bwMode="auto">
            <a:xfrm>
              <a:off x="4095" y="3795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F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388104" name="Rectangle 8"/>
            <p:cNvSpPr>
              <a:spLocks noChangeArrowheads="1"/>
            </p:cNvSpPr>
            <p:nvPr/>
          </p:nvSpPr>
          <p:spPr bwMode="auto">
            <a:xfrm>
              <a:off x="4095" y="2914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P</a:t>
              </a:r>
              <a:endParaRPr lang="en-US" sz="2000" baseline="-25000"/>
            </a:p>
          </p:txBody>
        </p:sp>
        <p:pic>
          <p:nvPicPr>
            <p:cNvPr id="388108" name="Picture 12" descr="13_11b"/>
            <p:cNvPicPr>
              <a:picLocks noChangeAspect="1" noChangeArrowheads="1"/>
            </p:cNvPicPr>
            <p:nvPr/>
          </p:nvPicPr>
          <p:blipFill>
            <a:blip r:embed="rId3"/>
            <a:srcRect l="9000" t="66000" r="75375" b="7500"/>
            <a:stretch>
              <a:fillRect/>
            </a:stretch>
          </p:blipFill>
          <p:spPr bwMode="auto">
            <a:xfrm>
              <a:off x="4378" y="2742"/>
              <a:ext cx="45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8109" name="Picture 13" descr="13_11b"/>
            <p:cNvPicPr>
              <a:picLocks noChangeAspect="1" noChangeArrowheads="1"/>
            </p:cNvPicPr>
            <p:nvPr/>
          </p:nvPicPr>
          <p:blipFill>
            <a:blip r:embed="rId3"/>
            <a:srcRect l="78751" t="66000" r="4500" b="7500"/>
            <a:stretch>
              <a:fillRect/>
            </a:stretch>
          </p:blipFill>
          <p:spPr bwMode="auto">
            <a:xfrm>
              <a:off x="5154" y="2742"/>
              <a:ext cx="478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908" y="3116"/>
              <a:ext cx="144" cy="423"/>
            </a:xfrm>
            <a:prstGeom prst="downArrow">
              <a:avLst>
                <a:gd name="adj1" fmla="val 50000"/>
                <a:gd name="adj2" fmla="val 73438"/>
              </a:avLst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111" name="Rectangle 15"/>
            <p:cNvSpPr>
              <a:spLocks noChangeArrowheads="1"/>
            </p:cNvSpPr>
            <p:nvPr/>
          </p:nvSpPr>
          <p:spPr bwMode="auto">
            <a:xfrm>
              <a:off x="4852" y="2863"/>
              <a:ext cx="25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>
                  <a:solidFill>
                    <a:srgbClr val="0F116A"/>
                  </a:solidFill>
                </a:rPr>
                <a:t>X</a:t>
              </a:r>
            </a:p>
          </p:txBody>
        </p:sp>
        <p:pic>
          <p:nvPicPr>
            <p:cNvPr id="388112" name="Picture 16" descr="13_11b"/>
            <p:cNvPicPr>
              <a:picLocks noChangeAspect="1" noChangeArrowheads="1"/>
            </p:cNvPicPr>
            <p:nvPr/>
          </p:nvPicPr>
          <p:blipFill>
            <a:blip r:embed="rId3"/>
            <a:srcRect l="9000" t="66000" r="75375" b="7500"/>
            <a:stretch>
              <a:fillRect/>
            </a:stretch>
          </p:blipFill>
          <p:spPr bwMode="auto">
            <a:xfrm>
              <a:off x="4753" y="3604"/>
              <a:ext cx="45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8113" name="Rectangle 17"/>
            <p:cNvSpPr>
              <a:spLocks noChangeArrowheads="1"/>
            </p:cNvSpPr>
            <p:nvPr/>
          </p:nvSpPr>
          <p:spPr bwMode="auto">
            <a:xfrm>
              <a:off x="4350" y="3287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purple</a:t>
              </a:r>
            </a:p>
          </p:txBody>
        </p:sp>
        <p:sp>
          <p:nvSpPr>
            <p:cNvPr id="388114" name="Rectangle 18"/>
            <p:cNvSpPr>
              <a:spLocks noChangeArrowheads="1"/>
            </p:cNvSpPr>
            <p:nvPr/>
          </p:nvSpPr>
          <p:spPr bwMode="auto">
            <a:xfrm>
              <a:off x="5172" y="3287"/>
              <a:ext cx="4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white</a:t>
              </a:r>
            </a:p>
          </p:txBody>
        </p:sp>
        <p:sp>
          <p:nvSpPr>
            <p:cNvPr id="388115" name="Rectangle 19"/>
            <p:cNvSpPr>
              <a:spLocks noChangeArrowheads="1"/>
            </p:cNvSpPr>
            <p:nvPr/>
          </p:nvSpPr>
          <p:spPr bwMode="auto">
            <a:xfrm>
              <a:off x="4637" y="4078"/>
              <a:ext cx="6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all purple</a:t>
              </a:r>
            </a:p>
          </p:txBody>
        </p:sp>
        <p:sp>
          <p:nvSpPr>
            <p:cNvPr id="388116" name="Rectangle 20"/>
            <p:cNvSpPr>
              <a:spLocks noChangeArrowheads="1"/>
            </p:cNvSpPr>
            <p:nvPr/>
          </p:nvSpPr>
          <p:spPr bwMode="auto">
            <a:xfrm>
              <a:off x="4090" y="2720"/>
              <a:ext cx="1610" cy="157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2303</Words>
  <Application>Microsoft Macintosh PowerPoint</Application>
  <PresentationFormat>On-screen Show (4:3)</PresentationFormat>
  <Paragraphs>595</Paragraphs>
  <Slides>41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Genetics &amp; The Work of Mendel </vt:lpstr>
      <vt:lpstr>Gregor Mendel</vt:lpstr>
      <vt:lpstr>Mendel’s work</vt:lpstr>
      <vt:lpstr>PowerPoint Presentation</vt:lpstr>
      <vt:lpstr>Looking closer at Mendel’s work</vt:lpstr>
      <vt:lpstr>What did Mendel’s findings mean?</vt:lpstr>
      <vt:lpstr>Traits are inherited as discrete units</vt:lpstr>
      <vt:lpstr>What did Mendel’s findings mean?</vt:lpstr>
      <vt:lpstr>Genotype vs. phenotype</vt:lpstr>
      <vt:lpstr>Making crosses</vt:lpstr>
      <vt:lpstr>Looking closer at Mendel’s work</vt:lpstr>
      <vt:lpstr>Punnett squares</vt:lpstr>
      <vt:lpstr>Genotypes </vt:lpstr>
      <vt:lpstr>Phenotype vs. genotype</vt:lpstr>
      <vt:lpstr>Test cross</vt:lpstr>
      <vt:lpstr>How does a Test cross work?</vt:lpstr>
      <vt:lpstr>Mendel’s 1st law of heredity</vt:lpstr>
      <vt:lpstr>Law of Segregation</vt:lpstr>
      <vt:lpstr>Monohybrid cross</vt:lpstr>
      <vt:lpstr>Dihybrid cross</vt:lpstr>
      <vt:lpstr>Dihybrid cross</vt:lpstr>
      <vt:lpstr>What’s going on here?</vt:lpstr>
      <vt:lpstr>Is this the way it works?</vt:lpstr>
      <vt:lpstr>Dihybrid cross</vt:lpstr>
      <vt:lpstr>Mendel’s 2nd law of heredity</vt:lpstr>
      <vt:lpstr>Law of Independent Assortment</vt:lpstr>
      <vt:lpstr>PowerPoint Presentation</vt:lpstr>
      <vt:lpstr>Review: Mendel’s laws of heredity </vt:lpstr>
      <vt:lpstr>Overview: Locating Genes Along Chromosomes</vt:lpstr>
      <vt:lpstr>Mendelian inheritance has its physical basis in the behavior of chromosomes</vt:lpstr>
      <vt:lpstr>Mendel chose peas wisely</vt:lpstr>
      <vt:lpstr>Mendel chose peas luckily</vt:lpstr>
      <vt:lpstr>The laws of probability govern Mendelian inheritance</vt:lpstr>
      <vt:lpstr>The Multiplication and Addition Rules Applied to Monohybrid Crosses</vt:lpstr>
      <vt:lpstr>PowerPoint Presentation</vt:lpstr>
      <vt:lpstr>PowerPoint Presentation</vt:lpstr>
      <vt:lpstr>Solving Complex Genetics Problems with the Rules of Probability</vt:lpstr>
      <vt:lpstr>PowerPoint Presentation</vt:lpstr>
      <vt:lpstr>PowerPoint Presentation</vt:lpstr>
      <vt:lpstr>PowerPoint Presentation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Plano High School</dc:creator>
  <cp:lastModifiedBy>Plano High School</cp:lastModifiedBy>
  <cp:revision>9</cp:revision>
  <dcterms:created xsi:type="dcterms:W3CDTF">2011-11-30T13:35:35Z</dcterms:created>
  <dcterms:modified xsi:type="dcterms:W3CDTF">2017-05-26T14:35:55Z</dcterms:modified>
</cp:coreProperties>
</file>