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media/audio1.bin" ContentType="audio/unknown"/>
  <Override PartName="/ppt/notesSlides/notesSlide16.xml" ContentType="application/vnd.openxmlformats-officedocument.presentationml.notesSlide+xml"/>
  <Override PartName="/ppt/media/audio2.bin" ContentType="audio/unknown"/>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media/audio3.bin" ContentType="audio/unknown"/>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3" d="100"/>
          <a:sy n="83" d="100"/>
        </p:scale>
        <p:origin x="-1280"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4EAC6F-C91A-0A49-8920-2E1C7FB5B3B1}" type="datetimeFigureOut">
              <a:rPr lang="en-US" smtClean="0"/>
              <a:t>5/26/17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31CF55-1A94-BD4B-A1EB-8AA8443212C2}" type="slidenum">
              <a:rPr lang="en-US" smtClean="0"/>
              <a:t>‹#›</a:t>
            </a:fld>
            <a:endParaRPr lang="en-US"/>
          </a:p>
        </p:txBody>
      </p:sp>
    </p:spTree>
    <p:extLst>
      <p:ext uri="{BB962C8B-B14F-4D97-AF65-F5344CB8AC3E}">
        <p14:creationId xmlns:p14="http://schemas.microsoft.com/office/powerpoint/2010/main" val="99720523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BF0E01D0-5F3F-9240-9431-2FD8ED733731}" type="slidenum">
              <a:rPr lang="en-US"/>
              <a:pPr/>
              <a:t>1</a:t>
            </a:fld>
            <a:endParaRPr lang="en-US"/>
          </a:p>
        </p:txBody>
      </p:sp>
      <p:sp>
        <p:nvSpPr>
          <p:cNvPr id="37069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7069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5601897D-0B15-5643-B75C-43E393B79AAE}" type="slidenum">
              <a:rPr lang="en-US"/>
              <a:pPr/>
              <a:t>10</a:t>
            </a:fld>
            <a:endParaRPr lang="en-US"/>
          </a:p>
        </p:txBody>
      </p:sp>
      <p:sp>
        <p:nvSpPr>
          <p:cNvPr id="38912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8912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1CC4D8AB-848D-C547-B76F-26C13B07868C}" type="slidenum">
              <a:rPr lang="en-US"/>
              <a:pPr/>
              <a:t>11</a:t>
            </a:fld>
            <a:endParaRPr lang="en-US"/>
          </a:p>
        </p:txBody>
      </p:sp>
      <p:sp>
        <p:nvSpPr>
          <p:cNvPr id="39731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9731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76074F15-5FCD-E847-B150-91F8AD75D083}" type="slidenum">
              <a:rPr lang="en-US"/>
              <a:pPr/>
              <a:t>12</a:t>
            </a:fld>
            <a:endParaRPr lang="en-US"/>
          </a:p>
        </p:txBody>
      </p:sp>
      <p:sp>
        <p:nvSpPr>
          <p:cNvPr id="39936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9936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r>
              <a:rPr lang="en-US"/>
              <a:t>Much of molecular biology research is trying to understand this: the regulation of transcription.</a:t>
            </a:r>
          </a:p>
          <a:p>
            <a:endParaRPr lang="en-US"/>
          </a:p>
          <a:p>
            <a:r>
              <a:rPr lang="en-US"/>
              <a:t>Silencer proteins are, in essence, blocking the positive effect of activator proteins, preventing high level of transcription.</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91B81DDD-0A87-914D-86CB-A60D9BD633B4}" type="slidenum">
              <a:rPr lang="en-US"/>
              <a:pPr/>
              <a:t>14</a:t>
            </a:fld>
            <a:endParaRPr lang="en-US"/>
          </a:p>
        </p:txBody>
      </p:sp>
      <p:sp>
        <p:nvSpPr>
          <p:cNvPr id="40141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01411"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956F5EDB-D851-3940-BCF9-E779A13ECBDB}" type="slidenum">
              <a:rPr lang="en-US"/>
              <a:pPr/>
              <a:t>15</a:t>
            </a:fld>
            <a:endParaRPr lang="en-US"/>
          </a:p>
        </p:txBody>
      </p:sp>
      <p:sp>
        <p:nvSpPr>
          <p:cNvPr id="40345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0345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44368124-5910-1D41-B17F-F483A9BC19F6}" type="slidenum">
              <a:rPr lang="en-US"/>
              <a:pPr/>
              <a:t>16</a:t>
            </a:fld>
            <a:endParaRPr lang="en-US"/>
          </a:p>
        </p:txBody>
      </p:sp>
      <p:sp>
        <p:nvSpPr>
          <p:cNvPr id="465922" name="Rectangle 2"/>
          <p:cNvSpPr>
            <a:spLocks noGrp="1" noRot="1" noChangeAspect="1" noChangeArrowheads="1" noTextEdit="1"/>
          </p:cNvSpPr>
          <p:nvPr>
            <p:ph type="sldImg"/>
          </p:nvPr>
        </p:nvSpPr>
        <p:spPr>
          <a:ln/>
        </p:spPr>
      </p:sp>
      <p:sp>
        <p:nvSpPr>
          <p:cNvPr id="4659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F761BD3C-595A-354D-B0C2-69C16889519D}" type="slidenum">
              <a:rPr lang="en-US"/>
              <a:pPr/>
              <a:t>17</a:t>
            </a:fld>
            <a:endParaRPr lang="en-US"/>
          </a:p>
        </p:txBody>
      </p:sp>
      <p:sp>
        <p:nvSpPr>
          <p:cNvPr id="486402" name="Rectangle 2"/>
          <p:cNvSpPr>
            <a:spLocks noGrp="1" noRot="1" noChangeAspect="1" noChangeArrowheads="1" noTextEdit="1"/>
          </p:cNvSpPr>
          <p:nvPr>
            <p:ph type="sldImg"/>
          </p:nvPr>
        </p:nvSpPr>
        <p:spPr>
          <a:ln/>
        </p:spPr>
      </p:sp>
      <p:sp>
        <p:nvSpPr>
          <p:cNvPr id="4864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BD05575F-F665-5544-A2BF-B0DC30C72160}" type="slidenum">
              <a:rPr lang="en-US"/>
              <a:pPr/>
              <a:t>19</a:t>
            </a:fld>
            <a:endParaRPr lang="en-US"/>
          </a:p>
        </p:txBody>
      </p:sp>
      <p:sp>
        <p:nvSpPr>
          <p:cNvPr id="40550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0550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wrap="none">
            <a:prstTxWarp prst="textNoShape">
              <a:avLst/>
            </a:prstTxWarp>
          </a:bodyPr>
          <a:lstStyle/>
          <a:p>
            <a:endParaRPr lang="en-US">
              <a:solidFill>
                <a:srgbClr val="000000"/>
              </a:solidFill>
            </a:endParaRPr>
          </a:p>
          <a:p>
            <a:endParaRPr lang="en-US"/>
          </a:p>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70091BD7-4E47-A242-9977-42698C1EA2FB}" type="slidenum">
              <a:rPr lang="en-US"/>
              <a:pPr/>
              <a:t>20</a:t>
            </a:fld>
            <a:endParaRPr lang="en-US"/>
          </a:p>
        </p:txBody>
      </p:sp>
      <p:sp>
        <p:nvSpPr>
          <p:cNvPr id="40755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0755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r>
              <a:rPr lang="en-US" sz="800"/>
              <a:t>The cell limits the lifetimes of normal proteins by selective degradation. Many proteins, such as the cyclins involved in regulating the cell cycle, must be relatively short-lived.</a:t>
            </a:r>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132325CE-85B0-AF47-95E2-F957CCCD24B7}" type="slidenum">
              <a:rPr lang="en-US"/>
              <a:pPr/>
              <a:t>21</a:t>
            </a:fld>
            <a:endParaRPr lang="en-US"/>
          </a:p>
        </p:txBody>
      </p:sp>
      <p:sp>
        <p:nvSpPr>
          <p:cNvPr id="45670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56709" name="Rectangle 5"/>
          <p:cNvSpPr>
            <a:spLocks noGrp="1" noChangeArrowheads="1"/>
          </p:cNvSpPr>
          <p:nvPr>
            <p:ph type="body" idx="1"/>
          </p:nvPr>
        </p:nvSpPr>
        <p:spPr>
          <a:ln>
            <a:solidFill>
              <a:schemeClr val="bg1"/>
            </a:solidFill>
          </a:ln>
        </p:spPr>
        <p:txBody>
          <a:bodyPr/>
          <a:lstStyle/>
          <a:p>
            <a:r>
              <a:rPr lang="en-US"/>
              <a:t>Since the molecule was subsequently found in numerous different tissues and organisms – but not in bacteria – it was given the name ubiquitin (from Latin ubique, "everywhere")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5BC67C66-B6D4-4548-B3D8-8C3882268D6F}" type="slidenum">
              <a:rPr lang="en-US"/>
              <a:pPr/>
              <a:t>2</a:t>
            </a:fld>
            <a:endParaRPr lang="en-US"/>
          </a:p>
        </p:txBody>
      </p:sp>
      <p:sp>
        <p:nvSpPr>
          <p:cNvPr id="37273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7273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31CBEB8-5605-8243-AEA7-7E665101DEA9}" type="slidenum">
              <a:rPr lang="en-US"/>
              <a:pPr/>
              <a:t>22</a:t>
            </a:fld>
            <a:endParaRPr lang="en-US"/>
          </a:p>
        </p:txBody>
      </p:sp>
      <p:sp>
        <p:nvSpPr>
          <p:cNvPr id="45875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5875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r>
              <a:rPr lang="en-US" sz="800"/>
              <a:t>A human cell contains about 30,000 proteasomes: these barrel-formed structures can break down practically all proteins to 7-9-amino-acid-long peptides. The active surface of the proteasome is within the barrel where it is shielded from the rest of the cell. The only way in to the active surface is via the "lock", which recognises polyubiquitinated proteins, denatures them with ATP energy and admits them to the barrel for disassembly once the ubiquitin label has been removed. The peptides formed are released from the other end of the proteasome. Thus the proteasome itself cannot choose proteins; it is chiefly the E3 enzyme that does this by ubiquitin-labelling the right protein for breakdown</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E1DEC926-B988-5745-8BD0-F54BEC93BFD7}" type="slidenum">
              <a:rPr lang="en-US"/>
              <a:pPr/>
              <a:t>23</a:t>
            </a:fld>
            <a:endParaRPr lang="en-US"/>
          </a:p>
        </p:txBody>
      </p:sp>
      <p:sp>
        <p:nvSpPr>
          <p:cNvPr id="495618" name="Rectangle 2"/>
          <p:cNvSpPr>
            <a:spLocks noGrp="1" noRot="1" noChangeAspect="1" noChangeArrowheads="1" noTextEdit="1"/>
          </p:cNvSpPr>
          <p:nvPr>
            <p:ph type="sldImg"/>
          </p:nvPr>
        </p:nvSpPr>
        <p:spPr>
          <a:ln/>
        </p:spPr>
      </p:sp>
      <p:sp>
        <p:nvSpPr>
          <p:cNvPr id="4956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75CF6F94-0EA6-184F-BA3F-CFE3D815EE02}" type="slidenum">
              <a:rPr lang="en-US"/>
              <a:pPr/>
              <a:t>3</a:t>
            </a:fld>
            <a:endParaRPr lang="en-US"/>
          </a:p>
        </p:txBody>
      </p:sp>
      <p:sp>
        <p:nvSpPr>
          <p:cNvPr id="37478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7478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r>
              <a:rPr lang="en-US" sz="800"/>
              <a:t>prokaryotes use operons to regulate gene transcription, however eukaryotes do not. </a:t>
            </a:r>
          </a:p>
          <a:p>
            <a:endParaRPr lang="en-US" sz="800"/>
          </a:p>
          <a:p>
            <a:r>
              <a:rPr lang="en-US" sz="800"/>
              <a:t>since transcription &amp; translation are fairly simultaneous there is little opportunity to regulate gene expression after transcription, so control of genes in prokaryotes really has to be done by turning transcription on or off.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4BEC1640-2E80-794D-BDB0-047E8154417F}" type="slidenum">
              <a:rPr lang="en-US"/>
              <a:pPr/>
              <a:t>4</a:t>
            </a:fld>
            <a:endParaRPr lang="en-US"/>
          </a:p>
        </p:txBody>
      </p:sp>
      <p:sp>
        <p:nvSpPr>
          <p:cNvPr id="51814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1814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r>
              <a:rPr lang="en-US"/>
              <a:t>Specialization</a:t>
            </a:r>
          </a:p>
          <a:p>
            <a:pPr lvl="1"/>
            <a:r>
              <a:rPr lang="en-US"/>
              <a:t>each cell of a multicellular eukaryote expresses only a small fraction of its genes</a:t>
            </a:r>
          </a:p>
          <a:p>
            <a:r>
              <a:rPr lang="en-US"/>
              <a:t>Development</a:t>
            </a:r>
          </a:p>
          <a:p>
            <a:pPr lvl="1"/>
            <a:r>
              <a:rPr lang="en-US"/>
              <a:t>different genes needed at different points in life cycle of an organism</a:t>
            </a:r>
          </a:p>
          <a:p>
            <a:pPr lvl="2"/>
            <a:r>
              <a:rPr lang="en-US"/>
              <a:t>afterwards need to be turned off permanently</a:t>
            </a:r>
          </a:p>
          <a:p>
            <a:r>
              <a:rPr lang="en-US"/>
              <a:t>Continually responding to organism’s needs</a:t>
            </a:r>
          </a:p>
          <a:p>
            <a:pPr lvl="1"/>
            <a:r>
              <a:rPr lang="en-US"/>
              <a:t>homeostasis</a:t>
            </a:r>
          </a:p>
          <a:p>
            <a:pPr lvl="1"/>
            <a:r>
              <a:rPr lang="en-US"/>
              <a:t>cells of multicellular organisms must continually turn certain genes on &amp; off in response to signals from their external &amp; internal environment</a:t>
            </a:r>
          </a:p>
          <a:p>
            <a:endParaRPr lang="en-US" sz="8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55705286-3B98-BE49-BA83-EB5C0646D5B0}" type="slidenum">
              <a:rPr lang="en-US"/>
              <a:pPr/>
              <a:t>5</a:t>
            </a:fld>
            <a:endParaRPr lang="en-US"/>
          </a:p>
        </p:txBody>
      </p:sp>
      <p:sp>
        <p:nvSpPr>
          <p:cNvPr id="37888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7888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A90289BB-EDBF-0C4B-86C1-547D64A31E8F}" type="slidenum">
              <a:rPr lang="en-US"/>
              <a:pPr/>
              <a:t>6</a:t>
            </a:fld>
            <a:endParaRPr lang="en-US"/>
          </a:p>
        </p:txBody>
      </p:sp>
      <p:sp>
        <p:nvSpPr>
          <p:cNvPr id="38297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82979" name="Rectangle 3"/>
          <p:cNvSpPr>
            <a:spLocks noGrp="1" noChangeArrowheads="1"/>
          </p:cNvSpPr>
          <p:nvPr>
            <p:ph type="body" idx="1"/>
          </p:nvPr>
        </p:nvSpPr>
        <p:spPr bwMode="auto">
          <a:xfrm>
            <a:off x="914400" y="4343400"/>
            <a:ext cx="5410200" cy="4114800"/>
          </a:xfrm>
          <a:prstGeom prst="rect">
            <a:avLst/>
          </a:prstGeom>
          <a:solidFill>
            <a:srgbClr val="FFFFFF"/>
          </a:solidFill>
          <a:ln>
            <a:solidFill>
              <a:srgbClr val="000000"/>
            </a:solidFill>
            <a:miter lim="800000"/>
            <a:headEnd/>
            <a:tailEnd/>
          </a:ln>
        </p:spPr>
        <p:txBody>
          <a:bodyPr>
            <a:prstTxWarp prst="textNoShape">
              <a:avLst/>
            </a:prstTxWarp>
          </a:bodyPr>
          <a:lstStyle/>
          <a:p>
            <a:r>
              <a:rPr lang="en-US" sz="800"/>
              <a:t>nucleosomes</a:t>
            </a:r>
          </a:p>
          <a:p>
            <a:pPr marL="398463" lvl="1" indent="-176213"/>
            <a:r>
              <a:rPr lang="en-US" sz="800"/>
              <a:t>“beads on a string”</a:t>
            </a:r>
          </a:p>
          <a:p>
            <a:pPr marL="398463" lvl="1" indent="-176213"/>
            <a:r>
              <a:rPr lang="en-US" sz="800"/>
              <a:t>1</a:t>
            </a:r>
            <a:r>
              <a:rPr lang="en-US" sz="800" baseline="30000"/>
              <a:t>st</a:t>
            </a:r>
            <a:r>
              <a:rPr lang="en-US" sz="800"/>
              <a:t> level of DNA packing</a:t>
            </a:r>
          </a:p>
          <a:p>
            <a:pPr marL="398463" lvl="1" indent="-176213"/>
            <a:r>
              <a:rPr lang="en-US" sz="800"/>
              <a:t>histone proteins have high proportion of positively charged amino acids (arginine &amp; lysine)</a:t>
            </a:r>
          </a:p>
          <a:p>
            <a:pPr marL="1092200" lvl="2" indent="-177800"/>
            <a:r>
              <a:rPr lang="en-US" sz="800"/>
              <a:t>bind tightly to negatively charged DNA</a:t>
            </a:r>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A189905F-B335-EF45-928A-F0DBE1DAB13E}" type="slidenum">
              <a:rPr lang="en-US"/>
              <a:pPr/>
              <a:t>7</a:t>
            </a:fld>
            <a:endParaRPr lang="en-US"/>
          </a:p>
        </p:txBody>
      </p:sp>
      <p:sp>
        <p:nvSpPr>
          <p:cNvPr id="38502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8502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1DB9C747-6C7D-FD4A-88F9-0C3241484C90}" type="slidenum">
              <a:rPr lang="en-US"/>
              <a:pPr/>
              <a:t>8</a:t>
            </a:fld>
            <a:endParaRPr lang="en-US"/>
          </a:p>
        </p:txBody>
      </p:sp>
      <p:sp>
        <p:nvSpPr>
          <p:cNvPr id="38707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8707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0FBEE7A0-17D4-7D4C-829B-8E3DB0F45A4A}" type="slidenum">
              <a:rPr lang="en-US"/>
              <a:pPr/>
              <a:t>9</a:t>
            </a:fld>
            <a:endParaRPr lang="en-US"/>
          </a:p>
        </p:txBody>
      </p:sp>
      <p:sp>
        <p:nvSpPr>
          <p:cNvPr id="45363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5363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9CE7AF-2FDF-504B-91F4-838123CF6CF1}" type="datetimeFigureOut">
              <a:rPr lang="en-US" smtClean="0"/>
              <a:t>5/26/17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F275C7-DA5B-564E-B662-CE20BEF5A744}" type="slidenum">
              <a:rPr lang="en-US" smtClean="0"/>
              <a:t>‹#›</a:t>
            </a:fld>
            <a:endParaRPr lang="en-US"/>
          </a:p>
        </p:txBody>
      </p:sp>
    </p:spTree>
    <p:extLst>
      <p:ext uri="{BB962C8B-B14F-4D97-AF65-F5344CB8AC3E}">
        <p14:creationId xmlns:p14="http://schemas.microsoft.com/office/powerpoint/2010/main" val="4213614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9CE7AF-2FDF-504B-91F4-838123CF6CF1}" type="datetimeFigureOut">
              <a:rPr lang="en-US" smtClean="0"/>
              <a:t>5/26/17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F275C7-DA5B-564E-B662-CE20BEF5A744}" type="slidenum">
              <a:rPr lang="en-US" smtClean="0"/>
              <a:t>‹#›</a:t>
            </a:fld>
            <a:endParaRPr lang="en-US"/>
          </a:p>
        </p:txBody>
      </p:sp>
    </p:spTree>
    <p:extLst>
      <p:ext uri="{BB962C8B-B14F-4D97-AF65-F5344CB8AC3E}">
        <p14:creationId xmlns:p14="http://schemas.microsoft.com/office/powerpoint/2010/main" val="37688084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9CE7AF-2FDF-504B-91F4-838123CF6CF1}" type="datetimeFigureOut">
              <a:rPr lang="en-US" smtClean="0"/>
              <a:t>5/26/17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F275C7-DA5B-564E-B662-CE20BEF5A744}" type="slidenum">
              <a:rPr lang="en-US" smtClean="0"/>
              <a:t>‹#›</a:t>
            </a:fld>
            <a:endParaRPr lang="en-US"/>
          </a:p>
        </p:txBody>
      </p:sp>
    </p:spTree>
    <p:extLst>
      <p:ext uri="{BB962C8B-B14F-4D97-AF65-F5344CB8AC3E}">
        <p14:creationId xmlns:p14="http://schemas.microsoft.com/office/powerpoint/2010/main" val="3544306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9CE7AF-2FDF-504B-91F4-838123CF6CF1}" type="datetimeFigureOut">
              <a:rPr lang="en-US" smtClean="0"/>
              <a:t>5/26/17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F275C7-DA5B-564E-B662-CE20BEF5A744}" type="slidenum">
              <a:rPr lang="en-US" smtClean="0"/>
              <a:t>‹#›</a:t>
            </a:fld>
            <a:endParaRPr lang="en-US"/>
          </a:p>
        </p:txBody>
      </p:sp>
    </p:spTree>
    <p:extLst>
      <p:ext uri="{BB962C8B-B14F-4D97-AF65-F5344CB8AC3E}">
        <p14:creationId xmlns:p14="http://schemas.microsoft.com/office/powerpoint/2010/main" val="3204474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9CE7AF-2FDF-504B-91F4-838123CF6CF1}" type="datetimeFigureOut">
              <a:rPr lang="en-US" smtClean="0"/>
              <a:t>5/26/17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F275C7-DA5B-564E-B662-CE20BEF5A744}" type="slidenum">
              <a:rPr lang="en-US" smtClean="0"/>
              <a:t>‹#›</a:t>
            </a:fld>
            <a:endParaRPr lang="en-US"/>
          </a:p>
        </p:txBody>
      </p:sp>
    </p:spTree>
    <p:extLst>
      <p:ext uri="{BB962C8B-B14F-4D97-AF65-F5344CB8AC3E}">
        <p14:creationId xmlns:p14="http://schemas.microsoft.com/office/powerpoint/2010/main" val="1604106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9CE7AF-2FDF-504B-91F4-838123CF6CF1}" type="datetimeFigureOut">
              <a:rPr lang="en-US" smtClean="0"/>
              <a:t>5/26/17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F275C7-DA5B-564E-B662-CE20BEF5A744}" type="slidenum">
              <a:rPr lang="en-US" smtClean="0"/>
              <a:t>‹#›</a:t>
            </a:fld>
            <a:endParaRPr lang="en-US"/>
          </a:p>
        </p:txBody>
      </p:sp>
    </p:spTree>
    <p:extLst>
      <p:ext uri="{BB962C8B-B14F-4D97-AF65-F5344CB8AC3E}">
        <p14:creationId xmlns:p14="http://schemas.microsoft.com/office/powerpoint/2010/main" val="8330744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9CE7AF-2FDF-504B-91F4-838123CF6CF1}" type="datetimeFigureOut">
              <a:rPr lang="en-US" smtClean="0"/>
              <a:t>5/26/17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F275C7-DA5B-564E-B662-CE20BEF5A744}" type="slidenum">
              <a:rPr lang="en-US" smtClean="0"/>
              <a:t>‹#›</a:t>
            </a:fld>
            <a:endParaRPr lang="en-US"/>
          </a:p>
        </p:txBody>
      </p:sp>
    </p:spTree>
    <p:extLst>
      <p:ext uri="{BB962C8B-B14F-4D97-AF65-F5344CB8AC3E}">
        <p14:creationId xmlns:p14="http://schemas.microsoft.com/office/powerpoint/2010/main" val="36124325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9CE7AF-2FDF-504B-91F4-838123CF6CF1}" type="datetimeFigureOut">
              <a:rPr lang="en-US" smtClean="0"/>
              <a:t>5/26/17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F275C7-DA5B-564E-B662-CE20BEF5A744}" type="slidenum">
              <a:rPr lang="en-US" smtClean="0"/>
              <a:t>‹#›</a:t>
            </a:fld>
            <a:endParaRPr lang="en-US"/>
          </a:p>
        </p:txBody>
      </p:sp>
    </p:spTree>
    <p:extLst>
      <p:ext uri="{BB962C8B-B14F-4D97-AF65-F5344CB8AC3E}">
        <p14:creationId xmlns:p14="http://schemas.microsoft.com/office/powerpoint/2010/main" val="1780892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9CE7AF-2FDF-504B-91F4-838123CF6CF1}" type="datetimeFigureOut">
              <a:rPr lang="en-US" smtClean="0"/>
              <a:t>5/26/17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F275C7-DA5B-564E-B662-CE20BEF5A744}" type="slidenum">
              <a:rPr lang="en-US" smtClean="0"/>
              <a:t>‹#›</a:t>
            </a:fld>
            <a:endParaRPr lang="en-US"/>
          </a:p>
        </p:txBody>
      </p:sp>
    </p:spTree>
    <p:extLst>
      <p:ext uri="{BB962C8B-B14F-4D97-AF65-F5344CB8AC3E}">
        <p14:creationId xmlns:p14="http://schemas.microsoft.com/office/powerpoint/2010/main" val="16302619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9CE7AF-2FDF-504B-91F4-838123CF6CF1}" type="datetimeFigureOut">
              <a:rPr lang="en-US" smtClean="0"/>
              <a:t>5/26/17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F275C7-DA5B-564E-B662-CE20BEF5A744}" type="slidenum">
              <a:rPr lang="en-US" smtClean="0"/>
              <a:t>‹#›</a:t>
            </a:fld>
            <a:endParaRPr lang="en-US"/>
          </a:p>
        </p:txBody>
      </p:sp>
    </p:spTree>
    <p:extLst>
      <p:ext uri="{BB962C8B-B14F-4D97-AF65-F5344CB8AC3E}">
        <p14:creationId xmlns:p14="http://schemas.microsoft.com/office/powerpoint/2010/main" val="3228479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9CE7AF-2FDF-504B-91F4-838123CF6CF1}" type="datetimeFigureOut">
              <a:rPr lang="en-US" smtClean="0"/>
              <a:t>5/26/17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F275C7-DA5B-564E-B662-CE20BEF5A744}" type="slidenum">
              <a:rPr lang="en-US" smtClean="0"/>
              <a:t>‹#›</a:t>
            </a:fld>
            <a:endParaRPr lang="en-US"/>
          </a:p>
        </p:txBody>
      </p:sp>
    </p:spTree>
    <p:extLst>
      <p:ext uri="{BB962C8B-B14F-4D97-AF65-F5344CB8AC3E}">
        <p14:creationId xmlns:p14="http://schemas.microsoft.com/office/powerpoint/2010/main" val="307827756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9CE7AF-2FDF-504B-91F4-838123CF6CF1}" type="datetimeFigureOut">
              <a:rPr lang="en-US" smtClean="0"/>
              <a:t>5/26/17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F275C7-DA5B-564E-B662-CE20BEF5A744}" type="slidenum">
              <a:rPr lang="en-US" smtClean="0"/>
              <a:t>‹#›</a:t>
            </a:fld>
            <a:endParaRPr lang="en-US"/>
          </a:p>
        </p:txBody>
      </p:sp>
    </p:spTree>
    <p:extLst>
      <p:ext uri="{BB962C8B-B14F-4D97-AF65-F5344CB8AC3E}">
        <p14:creationId xmlns:p14="http://schemas.microsoft.com/office/powerpoint/2010/main" val="13874335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audio" Target="../media/audio2.bin"/><Relationship Id="rId4" Type="http://schemas.openxmlformats.org/officeDocument/2006/relationships/image" Target="../media/image24.jpeg"/><Relationship Id="rId5" Type="http://schemas.openxmlformats.org/officeDocument/2006/relationships/image" Target="../media/image25.jpe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5"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4" Type="http://schemas.openxmlformats.org/officeDocument/2006/relationships/image" Target="../media/image33.png"/><Relationship Id="rId5" Type="http://schemas.openxmlformats.org/officeDocument/2006/relationships/image" Target="../media/image34.png"/><Relationship Id="rId6" Type="http://schemas.openxmlformats.org/officeDocument/2006/relationships/image" Target="../media/image35.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3" Type="http://schemas.openxmlformats.org/officeDocument/2006/relationships/image" Target="../media/image36.jpeg"/><Relationship Id="rId4" Type="http://schemas.openxmlformats.org/officeDocument/2006/relationships/image" Target="../media/image37.jpeg"/><Relationship Id="rId5" Type="http://schemas.openxmlformats.org/officeDocument/2006/relationships/image" Target="../media/image38.jpe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3" Type="http://schemas.openxmlformats.org/officeDocument/2006/relationships/audio" Target="../media/audio3.bin"/><Relationship Id="rId4" Type="http://schemas.openxmlformats.org/officeDocument/2006/relationships/image" Target="../media/image39.jpeg"/><Relationship Id="rId5" Type="http://schemas.openxmlformats.org/officeDocument/2006/relationships/image" Target="../media/image40.jpe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1.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jpe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9672" name="Picture 8" descr="nature epigenetics"/>
          <p:cNvPicPr>
            <a:picLocks noChangeAspect="1" noChangeArrowheads="1"/>
          </p:cNvPicPr>
          <p:nvPr/>
        </p:nvPicPr>
        <p:blipFill>
          <a:blip r:embed="rId3"/>
          <a:srcRect/>
          <a:stretch>
            <a:fillRect/>
          </a:stretch>
        </p:blipFill>
        <p:spPr bwMode="auto">
          <a:xfrm>
            <a:off x="4813300" y="463550"/>
            <a:ext cx="4330700" cy="5922963"/>
          </a:xfrm>
          <a:prstGeom prst="rect">
            <a:avLst/>
          </a:prstGeom>
          <a:noFill/>
        </p:spPr>
      </p:pic>
      <p:sp>
        <p:nvSpPr>
          <p:cNvPr id="369667" name="Rectangle 3"/>
          <p:cNvSpPr>
            <a:spLocks noChangeArrowheads="1"/>
          </p:cNvSpPr>
          <p:nvPr/>
        </p:nvSpPr>
        <p:spPr bwMode="auto">
          <a:xfrm>
            <a:off x="634858" y="1431836"/>
            <a:ext cx="3488230" cy="1200329"/>
          </a:xfrm>
          <a:prstGeom prst="rect">
            <a:avLst/>
          </a:prstGeom>
          <a:noFill/>
          <a:ln w="9525">
            <a:noFill/>
            <a:miter lim="800000"/>
            <a:headEnd/>
            <a:tailEnd/>
          </a:ln>
          <a:effectLst/>
        </p:spPr>
        <p:txBody>
          <a:bodyPr wrap="none" anchor="ctr">
            <a:prstTxWarp prst="textNoShape">
              <a:avLst/>
            </a:prstTxWarp>
            <a:spAutoFit/>
          </a:bodyPr>
          <a:lstStyle/>
          <a:p>
            <a:r>
              <a:rPr lang="en-US" sz="3600" b="1" dirty="0">
                <a:solidFill>
                  <a:schemeClr val="tx2"/>
                </a:solidFill>
              </a:rPr>
              <a:t>Control of </a:t>
            </a:r>
            <a:br>
              <a:rPr lang="en-US" sz="3600" b="1" dirty="0">
                <a:solidFill>
                  <a:schemeClr val="tx2"/>
                </a:solidFill>
              </a:rPr>
            </a:br>
            <a:r>
              <a:rPr lang="en-US" sz="3600" b="1" dirty="0">
                <a:solidFill>
                  <a:schemeClr val="tx2"/>
                </a:solidFill>
              </a:rPr>
              <a:t>Eukaryotic </a:t>
            </a:r>
            <a:r>
              <a:rPr lang="en-US" sz="3600" b="1" dirty="0" smtClean="0">
                <a:solidFill>
                  <a:schemeClr val="tx2"/>
                </a:solidFill>
              </a:rPr>
              <a:t>Genes</a:t>
            </a:r>
          </a:p>
        </p:txBody>
      </p:sp>
      <p:pic>
        <p:nvPicPr>
          <p:cNvPr id="369669" name="Picture 5"/>
          <p:cNvPicPr>
            <a:picLocks noChangeAspect="1" noChangeArrowheads="1"/>
          </p:cNvPicPr>
          <p:nvPr/>
        </p:nvPicPr>
        <p:blipFill>
          <a:blip r:embed="rId4"/>
          <a:srcRect l="1666" t="2216" r="1666" b="2216"/>
          <a:stretch>
            <a:fillRect/>
          </a:stretch>
        </p:blipFill>
        <p:spPr bwMode="auto">
          <a:xfrm>
            <a:off x="2428875" y="4203700"/>
            <a:ext cx="2849563" cy="2119313"/>
          </a:xfrm>
          <a:prstGeom prst="rect">
            <a:avLst/>
          </a:prstGeom>
          <a:noFill/>
          <a:ln w="9525">
            <a:noFill/>
            <a:miter lim="800000"/>
            <a:headEnd/>
            <a:tailEnd/>
          </a:ln>
          <a:effectLst/>
        </p:spPr>
      </p:pic>
      <p:pic>
        <p:nvPicPr>
          <p:cNvPr id="369671" name="Picture 7"/>
          <p:cNvPicPr>
            <a:picLocks noChangeAspect="1" noChangeArrowheads="1"/>
          </p:cNvPicPr>
          <p:nvPr/>
        </p:nvPicPr>
        <p:blipFill>
          <a:blip r:embed="rId5"/>
          <a:srcRect/>
          <a:stretch>
            <a:fillRect/>
          </a:stretch>
        </p:blipFill>
        <p:spPr bwMode="auto">
          <a:xfrm>
            <a:off x="347663" y="4227513"/>
            <a:ext cx="1855787" cy="2495550"/>
          </a:xfrm>
          <a:prstGeom prst="rect">
            <a:avLst/>
          </a:prstGeom>
          <a:noFill/>
          <a:ln w="9525">
            <a:noFill/>
            <a:miter lim="800000"/>
            <a:headEnd/>
            <a:tailEnd/>
          </a:ln>
          <a:effectLst/>
        </p:spPr>
      </p:pic>
    </p:spTree>
    <p:extLst>
      <p:ext uri="{BB962C8B-B14F-4D97-AF65-F5344CB8AC3E}">
        <p14:creationId xmlns:p14="http://schemas.microsoft.com/office/powerpoint/2010/main" val="286682003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Rectangle 2"/>
          <p:cNvSpPr>
            <a:spLocks noGrp="1" noChangeArrowheads="1"/>
          </p:cNvSpPr>
          <p:nvPr>
            <p:ph type="title"/>
          </p:nvPr>
        </p:nvSpPr>
        <p:spPr>
          <a:xfrm>
            <a:off x="0" y="0"/>
            <a:ext cx="5232400" cy="762000"/>
          </a:xfrm>
        </p:spPr>
        <p:txBody>
          <a:bodyPr/>
          <a:lstStyle/>
          <a:p>
            <a:r>
              <a:rPr lang="en-US" dirty="0" err="1"/>
              <a:t>Histone</a:t>
            </a:r>
            <a:r>
              <a:rPr lang="en-US" dirty="0"/>
              <a:t> </a:t>
            </a:r>
            <a:r>
              <a:rPr lang="en-US" dirty="0" err="1"/>
              <a:t>acetylation</a:t>
            </a:r>
            <a:endParaRPr lang="en-US" dirty="0"/>
          </a:p>
        </p:txBody>
      </p:sp>
      <p:sp>
        <p:nvSpPr>
          <p:cNvPr id="388103" name="Rectangle 7" descr="Rectangle: Click to edit Master text styles&#10;Second level&#10;Third level&#10;Fourth level&#10;Fifth level"/>
          <p:cNvSpPr>
            <a:spLocks noChangeArrowheads="1"/>
          </p:cNvSpPr>
          <p:nvPr/>
        </p:nvSpPr>
        <p:spPr bwMode="auto">
          <a:xfrm>
            <a:off x="422275" y="788988"/>
            <a:ext cx="4581525" cy="3016250"/>
          </a:xfrm>
          <a:prstGeom prst="rect">
            <a:avLst/>
          </a:prstGeom>
          <a:noFill/>
          <a:ln w="9525">
            <a:noFill/>
            <a:miter lim="800000"/>
            <a:headEnd/>
            <a:tailEnd/>
          </a:ln>
          <a:effectLst/>
        </p:spPr>
        <p:txBody>
          <a:bodyPr>
            <a:prstTxWarp prst="textNoShape">
              <a:avLst/>
            </a:prstTxWarp>
          </a:bodyPr>
          <a:lstStyle/>
          <a:p>
            <a:pPr marL="342900" indent="-342900" algn="l" eaLnBrk="1" hangingPunct="1">
              <a:spcBef>
                <a:spcPct val="20000"/>
              </a:spcBef>
              <a:buClr>
                <a:srgbClr val="0F116A"/>
              </a:buClr>
              <a:buSzPct val="70000"/>
              <a:buFont typeface="Zapf Dingbats" charset="2"/>
              <a:buChar char=""/>
              <a:tabLst>
                <a:tab pos="2973388" algn="l"/>
              </a:tabLst>
            </a:pPr>
            <a:r>
              <a:rPr lang="en-US" sz="2600" b="1" u="sng" dirty="0" err="1">
                <a:solidFill>
                  <a:srgbClr val="006604"/>
                </a:solidFill>
              </a:rPr>
              <a:t>Acetylation</a:t>
            </a:r>
            <a:r>
              <a:rPr lang="en-US" sz="2600" b="1" u="sng" dirty="0">
                <a:solidFill>
                  <a:srgbClr val="006604"/>
                </a:solidFill>
              </a:rPr>
              <a:t> of </a:t>
            </a:r>
            <a:r>
              <a:rPr lang="en-US" sz="2600" b="1" u="sng" dirty="0" err="1">
                <a:solidFill>
                  <a:srgbClr val="006604"/>
                </a:solidFill>
              </a:rPr>
              <a:t>histones</a:t>
            </a:r>
            <a:r>
              <a:rPr lang="en-US" sz="2600" b="1" dirty="0">
                <a:solidFill>
                  <a:srgbClr val="0F116A"/>
                </a:solidFill>
              </a:rPr>
              <a:t> unwinds DNA</a:t>
            </a:r>
            <a:endParaRPr lang="en-US" sz="2600" b="1" dirty="0" smtClean="0">
              <a:solidFill>
                <a:srgbClr val="0F116A"/>
              </a:solidFill>
            </a:endParaRPr>
          </a:p>
          <a:p>
            <a:pPr marL="742950" lvl="1" indent="-285750" algn="l" eaLnBrk="1" hangingPunct="1">
              <a:spcBef>
                <a:spcPct val="20000"/>
              </a:spcBef>
              <a:buClr>
                <a:schemeClr val="tx1"/>
              </a:buClr>
              <a:buSzPct val="60000"/>
              <a:buFont typeface="Wingdings" charset="2"/>
              <a:buChar char="u"/>
              <a:tabLst>
                <a:tab pos="2973388" algn="l"/>
              </a:tabLst>
            </a:pPr>
            <a:r>
              <a:rPr lang="en-US" b="1" u="sng" dirty="0" smtClean="0">
                <a:solidFill>
                  <a:srgbClr val="006604"/>
                </a:solidFill>
                <a:ea typeface="ＭＳ Ｐゴシック" charset="-128"/>
              </a:rPr>
              <a:t>Loose</a:t>
            </a:r>
            <a:r>
              <a:rPr lang="en-US" b="1" dirty="0" smtClean="0">
                <a:ea typeface="ＭＳ Ｐゴシック" charset="-128"/>
              </a:rPr>
              <a:t> </a:t>
            </a:r>
            <a:r>
              <a:rPr lang="en-US" b="1" dirty="0" err="1" smtClean="0">
                <a:ea typeface="ＭＳ Ｐゴシック" charset="-128"/>
              </a:rPr>
              <a:t>histone</a:t>
            </a:r>
            <a:r>
              <a:rPr lang="en-US" b="1" dirty="0" smtClean="0">
                <a:ea typeface="ＭＳ Ｐゴシック" charset="-128"/>
              </a:rPr>
              <a:t> wrapping</a:t>
            </a:r>
          </a:p>
          <a:p>
            <a:pPr marL="1143000" lvl="2" indent="-228600" algn="l" eaLnBrk="1" hangingPunct="1">
              <a:spcBef>
                <a:spcPct val="20000"/>
              </a:spcBef>
              <a:buClr>
                <a:schemeClr val="hlink"/>
              </a:buClr>
              <a:buSzPct val="60000"/>
              <a:buFont typeface="Zapf Dingbats" charset="2"/>
              <a:buChar char=""/>
              <a:tabLst>
                <a:tab pos="2973388" algn="l"/>
              </a:tabLst>
            </a:pPr>
            <a:r>
              <a:rPr lang="en-US" sz="2200" b="1" dirty="0">
                <a:solidFill>
                  <a:srgbClr val="0F116A"/>
                </a:solidFill>
                <a:ea typeface="ＭＳ Ｐゴシック" charset="-128"/>
              </a:rPr>
              <a:t>enables transcription</a:t>
            </a:r>
          </a:p>
          <a:p>
            <a:pPr marL="1143000" lvl="2" indent="-228600" algn="l" eaLnBrk="1" hangingPunct="1">
              <a:spcBef>
                <a:spcPct val="20000"/>
              </a:spcBef>
              <a:buClr>
                <a:schemeClr val="hlink"/>
              </a:buClr>
              <a:buSzPct val="60000"/>
              <a:buFont typeface="Zapf Dingbats" charset="2"/>
              <a:buChar char=""/>
              <a:tabLst>
                <a:tab pos="2973388" algn="l"/>
              </a:tabLst>
            </a:pPr>
            <a:r>
              <a:rPr lang="en-US" sz="2200" b="1" u="sng" dirty="0">
                <a:solidFill>
                  <a:srgbClr val="006604"/>
                </a:solidFill>
                <a:ea typeface="ＭＳ Ｐゴシック" charset="-128"/>
              </a:rPr>
              <a:t>genes turned on</a:t>
            </a:r>
            <a:endParaRPr lang="en-US" sz="2000" b="1" dirty="0">
              <a:solidFill>
                <a:srgbClr val="0F116A"/>
              </a:solidFill>
              <a:ea typeface="ＭＳ Ｐゴシック" charset="-128"/>
            </a:endParaRPr>
          </a:p>
          <a:p>
            <a:pPr marL="742950" lvl="1" indent="-285750" algn="l" eaLnBrk="1" hangingPunct="1">
              <a:spcBef>
                <a:spcPct val="20000"/>
              </a:spcBef>
              <a:buClr>
                <a:schemeClr val="tx1"/>
              </a:buClr>
              <a:buSzPct val="60000"/>
              <a:buFont typeface="Wingdings" charset="2"/>
              <a:buChar char="u"/>
              <a:tabLst>
                <a:tab pos="2973388" algn="l"/>
              </a:tabLst>
            </a:pPr>
            <a:r>
              <a:rPr lang="en-US" b="1" dirty="0">
                <a:ea typeface="ＭＳ Ｐゴシック" charset="-128"/>
              </a:rPr>
              <a:t>attachment of acetyl groups (–COCH</a:t>
            </a:r>
            <a:r>
              <a:rPr lang="en-US" b="1" baseline="-25000" dirty="0">
                <a:ea typeface="ＭＳ Ｐゴシック" charset="-128"/>
              </a:rPr>
              <a:t>3</a:t>
            </a:r>
            <a:r>
              <a:rPr lang="en-US" b="1" dirty="0">
                <a:ea typeface="ＭＳ Ｐゴシック" charset="-128"/>
              </a:rPr>
              <a:t>) to </a:t>
            </a:r>
            <a:r>
              <a:rPr lang="en-US" b="1" dirty="0" err="1">
                <a:ea typeface="ＭＳ Ｐゴシック" charset="-128"/>
              </a:rPr>
              <a:t>histones</a:t>
            </a:r>
            <a:r>
              <a:rPr lang="en-US" b="1" dirty="0">
                <a:ea typeface="ＭＳ Ｐゴシック" charset="-128"/>
              </a:rPr>
              <a:t> </a:t>
            </a:r>
          </a:p>
          <a:p>
            <a:pPr marL="1143000" lvl="2" indent="-228600" algn="l" eaLnBrk="1" hangingPunct="1">
              <a:spcBef>
                <a:spcPct val="20000"/>
              </a:spcBef>
              <a:buClr>
                <a:schemeClr val="hlink"/>
              </a:buClr>
              <a:buSzPct val="60000"/>
              <a:buFont typeface="Zapf Dingbats" charset="2"/>
              <a:buChar char=""/>
              <a:tabLst>
                <a:tab pos="2973388" algn="l"/>
              </a:tabLst>
            </a:pPr>
            <a:r>
              <a:rPr lang="en-US" sz="2200" b="1" dirty="0">
                <a:solidFill>
                  <a:srgbClr val="0F116A"/>
                </a:solidFill>
                <a:ea typeface="ＭＳ Ｐゴシック" charset="-128"/>
              </a:rPr>
              <a:t>conformational change in </a:t>
            </a:r>
            <a:r>
              <a:rPr lang="en-US" sz="2200" b="1" dirty="0" err="1">
                <a:solidFill>
                  <a:srgbClr val="0F116A"/>
                </a:solidFill>
                <a:ea typeface="ＭＳ Ｐゴシック" charset="-128"/>
              </a:rPr>
              <a:t>histone</a:t>
            </a:r>
            <a:r>
              <a:rPr lang="en-US" sz="2200" b="1" dirty="0">
                <a:solidFill>
                  <a:srgbClr val="0F116A"/>
                </a:solidFill>
                <a:ea typeface="ＭＳ Ｐゴシック" charset="-128"/>
              </a:rPr>
              <a:t> proteins</a:t>
            </a:r>
          </a:p>
          <a:p>
            <a:pPr marL="1143000" lvl="2" indent="-228600" algn="l" eaLnBrk="1" hangingPunct="1">
              <a:spcBef>
                <a:spcPct val="20000"/>
              </a:spcBef>
              <a:buClr>
                <a:schemeClr val="hlink"/>
              </a:buClr>
              <a:buSzPct val="60000"/>
              <a:buFont typeface="Zapf Dingbats" charset="2"/>
              <a:buChar char=""/>
              <a:tabLst>
                <a:tab pos="2973388" algn="l"/>
              </a:tabLst>
            </a:pPr>
            <a:r>
              <a:rPr lang="en-US" sz="2200" b="1" dirty="0">
                <a:solidFill>
                  <a:srgbClr val="0F116A"/>
                </a:solidFill>
                <a:ea typeface="ＭＳ Ｐゴシック" charset="-128"/>
              </a:rPr>
              <a:t>transcription factors have easier access to genes</a:t>
            </a:r>
            <a:endParaRPr lang="en-US" b="1" dirty="0">
              <a:solidFill>
                <a:srgbClr val="0F116A"/>
              </a:solidFill>
              <a:ea typeface="ＭＳ Ｐゴシック" charset="-128"/>
            </a:endParaRPr>
          </a:p>
        </p:txBody>
      </p:sp>
      <p:grpSp>
        <p:nvGrpSpPr>
          <p:cNvPr id="2" name="Group 30"/>
          <p:cNvGrpSpPr>
            <a:grpSpLocks/>
          </p:cNvGrpSpPr>
          <p:nvPr/>
        </p:nvGrpSpPr>
        <p:grpSpPr bwMode="auto">
          <a:xfrm>
            <a:off x="4883150" y="1041400"/>
            <a:ext cx="4059238" cy="5457825"/>
            <a:chOff x="1668" y="720"/>
            <a:chExt cx="2557" cy="3438"/>
          </a:xfrm>
          <a:solidFill>
            <a:schemeClr val="bg1"/>
          </a:solidFill>
        </p:grpSpPr>
        <p:grpSp>
          <p:nvGrpSpPr>
            <p:cNvPr id="3" name="Group 29"/>
            <p:cNvGrpSpPr>
              <a:grpSpLocks/>
            </p:cNvGrpSpPr>
            <p:nvPr/>
          </p:nvGrpSpPr>
          <p:grpSpPr bwMode="auto">
            <a:xfrm>
              <a:off x="1668" y="720"/>
              <a:ext cx="2557" cy="3438"/>
              <a:chOff x="1668" y="720"/>
              <a:chExt cx="2557" cy="3438"/>
            </a:xfrm>
            <a:grpFill/>
          </p:grpSpPr>
          <p:pic>
            <p:nvPicPr>
              <p:cNvPr id="13" name="Picture 4"/>
              <p:cNvPicPr>
                <a:picLocks noChangeAspect="1" noChangeArrowheads="1"/>
              </p:cNvPicPr>
              <p:nvPr/>
            </p:nvPicPr>
            <p:blipFill>
              <a:blip r:embed="rId3"/>
              <a:srcRect/>
              <a:stretch>
                <a:fillRect/>
              </a:stretch>
            </p:blipFill>
            <p:spPr bwMode="auto">
              <a:xfrm>
                <a:off x="1668" y="720"/>
                <a:ext cx="2424" cy="3312"/>
              </a:xfrm>
              <a:prstGeom prst="rect">
                <a:avLst/>
              </a:prstGeom>
              <a:grpFill/>
              <a:ln w="9525">
                <a:noFill/>
                <a:miter lim="800000"/>
                <a:headEnd/>
                <a:tailEnd/>
              </a:ln>
            </p:spPr>
          </p:pic>
          <p:sp>
            <p:nvSpPr>
              <p:cNvPr id="14" name="Text Box 5"/>
              <p:cNvSpPr txBox="1">
                <a:spLocks noChangeArrowheads="1"/>
              </p:cNvSpPr>
              <p:nvPr/>
            </p:nvSpPr>
            <p:spPr bwMode="auto">
              <a:xfrm>
                <a:off x="1848" y="810"/>
                <a:ext cx="535" cy="116"/>
              </a:xfrm>
              <a:prstGeom prst="rect">
                <a:avLst/>
              </a:prstGeom>
              <a:grp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600"/>
                  <a:t>Chromatin changes</a:t>
                </a:r>
              </a:p>
            </p:txBody>
          </p:sp>
          <p:sp>
            <p:nvSpPr>
              <p:cNvPr id="15" name="Text Box 6"/>
              <p:cNvSpPr txBox="1">
                <a:spLocks noChangeArrowheads="1"/>
              </p:cNvSpPr>
              <p:nvPr/>
            </p:nvSpPr>
            <p:spPr bwMode="auto">
              <a:xfrm>
                <a:off x="1908" y="978"/>
                <a:ext cx="395" cy="116"/>
              </a:xfrm>
              <a:prstGeom prst="rect">
                <a:avLst/>
              </a:prstGeom>
              <a:grp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600"/>
                  <a:t>Transcription</a:t>
                </a:r>
              </a:p>
            </p:txBody>
          </p:sp>
          <p:sp>
            <p:nvSpPr>
              <p:cNvPr id="16" name="Text Box 7"/>
              <p:cNvSpPr txBox="1">
                <a:spLocks noChangeArrowheads="1"/>
              </p:cNvSpPr>
              <p:nvPr/>
            </p:nvSpPr>
            <p:spPr bwMode="auto">
              <a:xfrm>
                <a:off x="1882" y="1152"/>
                <a:ext cx="465" cy="116"/>
              </a:xfrm>
              <a:prstGeom prst="rect">
                <a:avLst/>
              </a:prstGeom>
              <a:grp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600"/>
                  <a:t>RNA processing</a:t>
                </a:r>
              </a:p>
            </p:txBody>
          </p:sp>
          <p:sp>
            <p:nvSpPr>
              <p:cNvPr id="17" name="Text Box 8"/>
              <p:cNvSpPr txBox="1">
                <a:spLocks noChangeArrowheads="1"/>
              </p:cNvSpPr>
              <p:nvPr/>
            </p:nvSpPr>
            <p:spPr bwMode="auto">
              <a:xfrm>
                <a:off x="1728" y="1383"/>
                <a:ext cx="372" cy="174"/>
              </a:xfrm>
              <a:prstGeom prst="rect">
                <a:avLst/>
              </a:prstGeom>
              <a:grp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600"/>
                  <a:t>mRNA </a:t>
                </a:r>
              </a:p>
              <a:p>
                <a:pPr algn="ctr" eaLnBrk="0" hangingPunct="0"/>
                <a:r>
                  <a:rPr kumimoji="1" lang="en-US" sz="600"/>
                  <a:t>degradation</a:t>
                </a:r>
              </a:p>
            </p:txBody>
          </p:sp>
          <p:sp>
            <p:nvSpPr>
              <p:cNvPr id="18" name="Text Box 9"/>
              <p:cNvSpPr txBox="1">
                <a:spLocks noChangeArrowheads="1"/>
              </p:cNvSpPr>
              <p:nvPr/>
            </p:nvSpPr>
            <p:spPr bwMode="auto">
              <a:xfrm>
                <a:off x="2136" y="1379"/>
                <a:ext cx="355" cy="116"/>
              </a:xfrm>
              <a:prstGeom prst="rect">
                <a:avLst/>
              </a:prstGeom>
              <a:grp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600"/>
                  <a:t>Translation</a:t>
                </a:r>
              </a:p>
            </p:txBody>
          </p:sp>
          <p:sp>
            <p:nvSpPr>
              <p:cNvPr id="19" name="Text Box 10"/>
              <p:cNvSpPr txBox="1">
                <a:spLocks noChangeArrowheads="1"/>
              </p:cNvSpPr>
              <p:nvPr/>
            </p:nvSpPr>
            <p:spPr bwMode="auto">
              <a:xfrm>
                <a:off x="2057" y="1554"/>
                <a:ext cx="516" cy="174"/>
              </a:xfrm>
              <a:prstGeom prst="rect">
                <a:avLst/>
              </a:prstGeom>
              <a:grp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600"/>
                  <a:t>Protein processing</a:t>
                </a:r>
              </a:p>
              <a:p>
                <a:pPr algn="ctr" eaLnBrk="0" hangingPunct="0"/>
                <a:r>
                  <a:rPr kumimoji="1" lang="en-US" sz="600"/>
                  <a:t>and degradation</a:t>
                </a:r>
              </a:p>
            </p:txBody>
          </p:sp>
          <p:sp>
            <p:nvSpPr>
              <p:cNvPr id="20" name="Text Box 11"/>
              <p:cNvSpPr txBox="1">
                <a:spLocks noChangeArrowheads="1"/>
              </p:cNvSpPr>
              <p:nvPr/>
            </p:nvSpPr>
            <p:spPr bwMode="auto">
              <a:xfrm>
                <a:off x="3529" y="1695"/>
                <a:ext cx="386" cy="250"/>
              </a:xfrm>
              <a:prstGeom prst="rect">
                <a:avLst/>
              </a:prstGeom>
              <a:grp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a:t>Histone</a:t>
                </a:r>
              </a:p>
              <a:p>
                <a:pPr algn="ctr" eaLnBrk="0" hangingPunct="0"/>
                <a:r>
                  <a:rPr kumimoji="1" lang="en-US" sz="1000"/>
                  <a:t>tails</a:t>
                </a:r>
              </a:p>
            </p:txBody>
          </p:sp>
          <p:sp>
            <p:nvSpPr>
              <p:cNvPr id="21" name="Line 12"/>
              <p:cNvSpPr>
                <a:spLocks noChangeShapeType="1"/>
              </p:cNvSpPr>
              <p:nvPr/>
            </p:nvSpPr>
            <p:spPr bwMode="auto">
              <a:xfrm flipV="1">
                <a:off x="3352" y="1796"/>
                <a:ext cx="212" cy="48"/>
              </a:xfrm>
              <a:prstGeom prst="line">
                <a:avLst/>
              </a:prstGeom>
              <a:grp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2" name="Line 13"/>
              <p:cNvSpPr>
                <a:spLocks noChangeShapeType="1"/>
              </p:cNvSpPr>
              <p:nvPr/>
            </p:nvSpPr>
            <p:spPr bwMode="auto">
              <a:xfrm flipV="1">
                <a:off x="3468" y="1800"/>
                <a:ext cx="92" cy="108"/>
              </a:xfrm>
              <a:prstGeom prst="line">
                <a:avLst/>
              </a:prstGeom>
              <a:grp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3" name="Text Box 14"/>
              <p:cNvSpPr txBox="1">
                <a:spLocks noChangeArrowheads="1"/>
              </p:cNvSpPr>
              <p:nvPr/>
            </p:nvSpPr>
            <p:spPr bwMode="auto">
              <a:xfrm>
                <a:off x="1906" y="2309"/>
                <a:ext cx="540" cy="250"/>
              </a:xfrm>
              <a:prstGeom prst="rect">
                <a:avLst/>
              </a:prstGeom>
              <a:grp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000"/>
                  <a:t>DNA</a:t>
                </a:r>
              </a:p>
              <a:p>
                <a:pPr eaLnBrk="0" hangingPunct="0"/>
                <a:r>
                  <a:rPr kumimoji="1" lang="en-US" sz="1000"/>
                  <a:t>double helix</a:t>
                </a:r>
              </a:p>
            </p:txBody>
          </p:sp>
          <p:sp>
            <p:nvSpPr>
              <p:cNvPr id="24" name="Line 15"/>
              <p:cNvSpPr>
                <a:spLocks noChangeShapeType="1"/>
              </p:cNvSpPr>
              <p:nvPr/>
            </p:nvSpPr>
            <p:spPr bwMode="auto">
              <a:xfrm flipH="1">
                <a:off x="2152" y="2316"/>
                <a:ext cx="484" cy="92"/>
              </a:xfrm>
              <a:prstGeom prst="line">
                <a:avLst/>
              </a:prstGeom>
              <a:grp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5" name="Text Box 16"/>
              <p:cNvSpPr txBox="1">
                <a:spLocks noChangeArrowheads="1"/>
              </p:cNvSpPr>
              <p:nvPr/>
            </p:nvSpPr>
            <p:spPr bwMode="auto">
              <a:xfrm>
                <a:off x="3602" y="2410"/>
                <a:ext cx="550" cy="442"/>
              </a:xfrm>
              <a:prstGeom prst="rect">
                <a:avLst/>
              </a:prstGeom>
              <a:grp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000"/>
                  <a:t>Amino acids</a:t>
                </a:r>
              </a:p>
              <a:p>
                <a:pPr eaLnBrk="0" hangingPunct="0"/>
                <a:r>
                  <a:rPr kumimoji="1" lang="en-US" sz="1000"/>
                  <a:t>available</a:t>
                </a:r>
              </a:p>
              <a:p>
                <a:pPr eaLnBrk="0" hangingPunct="0"/>
                <a:r>
                  <a:rPr kumimoji="1" lang="en-US" sz="1000"/>
                  <a:t>for chemical</a:t>
                </a:r>
              </a:p>
              <a:p>
                <a:pPr eaLnBrk="0" hangingPunct="0"/>
                <a:r>
                  <a:rPr kumimoji="1" lang="en-US" sz="1000"/>
                  <a:t>modification</a:t>
                </a:r>
              </a:p>
            </p:txBody>
          </p:sp>
          <p:sp>
            <p:nvSpPr>
              <p:cNvPr id="26" name="Line 17"/>
              <p:cNvSpPr>
                <a:spLocks noChangeShapeType="1"/>
              </p:cNvSpPr>
              <p:nvPr/>
            </p:nvSpPr>
            <p:spPr bwMode="auto">
              <a:xfrm flipV="1">
                <a:off x="3466" y="2540"/>
                <a:ext cx="161" cy="79"/>
              </a:xfrm>
              <a:prstGeom prst="line">
                <a:avLst/>
              </a:prstGeom>
              <a:grp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7" name="Line 18"/>
              <p:cNvSpPr>
                <a:spLocks noChangeShapeType="1"/>
              </p:cNvSpPr>
              <p:nvPr/>
            </p:nvSpPr>
            <p:spPr bwMode="auto">
              <a:xfrm flipV="1">
                <a:off x="3448" y="2536"/>
                <a:ext cx="192" cy="240"/>
              </a:xfrm>
              <a:prstGeom prst="line">
                <a:avLst/>
              </a:prstGeom>
              <a:grp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8" name="Text Box 21"/>
              <p:cNvSpPr txBox="1">
                <a:spLocks noChangeArrowheads="1"/>
              </p:cNvSpPr>
              <p:nvPr/>
            </p:nvSpPr>
            <p:spPr bwMode="auto">
              <a:xfrm>
                <a:off x="1946" y="2908"/>
                <a:ext cx="2147" cy="154"/>
              </a:xfrm>
              <a:prstGeom prst="rect">
                <a:avLst/>
              </a:prstGeom>
              <a:grp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b="1"/>
                  <a:t>(a) Histone tails protrude outward from a nucleosome</a:t>
                </a:r>
                <a:endParaRPr kumimoji="1" lang="en-US" sz="2500"/>
              </a:p>
            </p:txBody>
          </p:sp>
          <p:sp>
            <p:nvSpPr>
              <p:cNvPr id="29" name="Text Box 22"/>
              <p:cNvSpPr txBox="1">
                <a:spLocks noChangeArrowheads="1"/>
              </p:cNvSpPr>
              <p:nvPr/>
            </p:nvSpPr>
            <p:spPr bwMode="auto">
              <a:xfrm>
                <a:off x="1945" y="3908"/>
                <a:ext cx="2280" cy="250"/>
              </a:xfrm>
              <a:prstGeom prst="rect">
                <a:avLst/>
              </a:prstGeom>
              <a:grp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000" b="1"/>
                  <a:t>(b) Acetylation of histone tails promotes loose chromatin</a:t>
                </a:r>
              </a:p>
              <a:p>
                <a:pPr eaLnBrk="0" hangingPunct="0"/>
                <a:r>
                  <a:rPr kumimoji="1" lang="en-US" sz="1000" b="1"/>
                  <a:t>structure that permits transcription</a:t>
                </a:r>
                <a:endParaRPr kumimoji="1" lang="en-US" sz="2500"/>
              </a:p>
            </p:txBody>
          </p:sp>
          <p:sp>
            <p:nvSpPr>
              <p:cNvPr id="30" name="Text Box 23"/>
              <p:cNvSpPr txBox="1">
                <a:spLocks noChangeArrowheads="1"/>
              </p:cNvSpPr>
              <p:nvPr/>
            </p:nvSpPr>
            <p:spPr bwMode="auto">
              <a:xfrm>
                <a:off x="1855" y="3759"/>
                <a:ext cx="898" cy="154"/>
              </a:xfrm>
              <a:prstGeom prst="rect">
                <a:avLst/>
              </a:prstGeom>
              <a:grp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000"/>
                  <a:t>Unacetylated histones</a:t>
                </a:r>
              </a:p>
            </p:txBody>
          </p:sp>
          <p:sp>
            <p:nvSpPr>
              <p:cNvPr id="31" name="Text Box 24"/>
              <p:cNvSpPr txBox="1">
                <a:spLocks noChangeArrowheads="1"/>
              </p:cNvSpPr>
              <p:nvPr/>
            </p:nvSpPr>
            <p:spPr bwMode="auto">
              <a:xfrm>
                <a:off x="3154" y="3764"/>
                <a:ext cx="805" cy="154"/>
              </a:xfrm>
              <a:prstGeom prst="rect">
                <a:avLst/>
              </a:prstGeom>
              <a:grp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000"/>
                  <a:t>Acetylated histones</a:t>
                </a:r>
              </a:p>
            </p:txBody>
          </p:sp>
        </p:grpSp>
        <p:sp>
          <p:nvSpPr>
            <p:cNvPr id="11" name="Oval 27"/>
            <p:cNvSpPr>
              <a:spLocks noChangeArrowheads="1"/>
            </p:cNvSpPr>
            <p:nvPr/>
          </p:nvSpPr>
          <p:spPr bwMode="auto">
            <a:xfrm>
              <a:off x="1781" y="2890"/>
              <a:ext cx="145" cy="144"/>
            </a:xfrm>
            <a:prstGeom prst="ellipse">
              <a:avLst/>
            </a:prstGeom>
            <a:grpFill/>
            <a:ln w="25400">
              <a:solidFill>
                <a:schemeClr val="bg1"/>
              </a:solidFill>
              <a:round/>
              <a:headEnd/>
              <a:tailEnd/>
            </a:ln>
          </p:spPr>
          <p:txBody>
            <a:bodyPr wrap="none" lIns="92075" tIns="46038" rIns="92075" bIns="46038" anchor="ctr">
              <a:prstTxWarp prst="textNoShape">
                <a:avLst/>
              </a:prstTxWarp>
            </a:bodyPr>
            <a:lstStyle/>
            <a:p>
              <a:endParaRPr lang="en-US"/>
            </a:p>
          </p:txBody>
        </p:sp>
        <p:sp>
          <p:nvSpPr>
            <p:cNvPr id="12" name="Oval 28"/>
            <p:cNvSpPr>
              <a:spLocks noChangeArrowheads="1"/>
            </p:cNvSpPr>
            <p:nvPr/>
          </p:nvSpPr>
          <p:spPr bwMode="auto">
            <a:xfrm>
              <a:off x="1775" y="3931"/>
              <a:ext cx="145" cy="144"/>
            </a:xfrm>
            <a:prstGeom prst="ellipse">
              <a:avLst/>
            </a:prstGeom>
            <a:grpFill/>
            <a:ln w="25400">
              <a:solidFill>
                <a:schemeClr val="bg1"/>
              </a:solidFill>
              <a:round/>
              <a:headEnd/>
              <a:tailEnd/>
            </a:ln>
          </p:spPr>
          <p:txBody>
            <a:bodyPr wrap="none" lIns="92075" tIns="46038" rIns="92075" bIns="46038" anchor="ctr">
              <a:prstTxWarp prst="textNoShape">
                <a:avLst/>
              </a:prstTxWarp>
            </a:bodyPr>
            <a:lstStyle/>
            <a:p>
              <a:endParaRPr lang="en-US"/>
            </a:p>
          </p:txBody>
        </p:sp>
      </p:grpSp>
    </p:spTree>
    <p:extLst>
      <p:ext uri="{BB962C8B-B14F-4D97-AF65-F5344CB8AC3E}">
        <p14:creationId xmlns:p14="http://schemas.microsoft.com/office/powerpoint/2010/main" val="43242498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96293" name="Picture 5" descr="f18-16_how_enhancers_wo_c"/>
          <p:cNvPicPr>
            <a:picLocks noChangeAspect="1" noChangeArrowheads="1"/>
          </p:cNvPicPr>
          <p:nvPr/>
        </p:nvPicPr>
        <p:blipFill>
          <a:blip r:embed="rId3"/>
          <a:srcRect t="3000" b="1500"/>
          <a:stretch>
            <a:fillRect/>
          </a:stretch>
        </p:blipFill>
        <p:spPr bwMode="auto">
          <a:xfrm>
            <a:off x="4876800" y="3733800"/>
            <a:ext cx="4267200" cy="3055938"/>
          </a:xfrm>
          <a:prstGeom prst="rect">
            <a:avLst/>
          </a:prstGeom>
          <a:noFill/>
          <a:ln w="9525">
            <a:solidFill>
              <a:srgbClr val="4F81BD"/>
            </a:solidFill>
            <a:miter lim="800000"/>
            <a:headEnd/>
            <a:tailEnd/>
          </a:ln>
        </p:spPr>
      </p:pic>
      <p:sp>
        <p:nvSpPr>
          <p:cNvPr id="396290" name="Rectangle 2"/>
          <p:cNvSpPr>
            <a:spLocks noGrp="1" noChangeArrowheads="1"/>
          </p:cNvSpPr>
          <p:nvPr>
            <p:ph type="title"/>
          </p:nvPr>
        </p:nvSpPr>
        <p:spPr/>
        <p:txBody>
          <a:bodyPr/>
          <a:lstStyle/>
          <a:p>
            <a:r>
              <a:rPr lang="en-US"/>
              <a:t>2. Transcription initiation</a:t>
            </a:r>
          </a:p>
        </p:txBody>
      </p:sp>
      <p:sp>
        <p:nvSpPr>
          <p:cNvPr id="396291" name="Rectangle 3" descr="Rectangle: Click to edit Master text styles&#10;Second level&#10;Third level&#10;Fourth level&#10;Fifth level"/>
          <p:cNvSpPr>
            <a:spLocks noGrp="1" noChangeArrowheads="1"/>
          </p:cNvSpPr>
          <p:nvPr>
            <p:ph type="body" idx="1"/>
          </p:nvPr>
        </p:nvSpPr>
        <p:spPr>
          <a:xfrm>
            <a:off x="0" y="939800"/>
            <a:ext cx="8566150" cy="5257800"/>
          </a:xfrm>
          <a:noFill/>
        </p:spPr>
        <p:txBody>
          <a:bodyPr/>
          <a:lstStyle/>
          <a:p>
            <a:pPr>
              <a:lnSpc>
                <a:spcPct val="90000"/>
              </a:lnSpc>
            </a:pPr>
            <a:r>
              <a:rPr lang="en-US" dirty="0"/>
              <a:t>Control regions on DNA</a:t>
            </a:r>
          </a:p>
          <a:p>
            <a:pPr lvl="1">
              <a:lnSpc>
                <a:spcPct val="90000"/>
              </a:lnSpc>
            </a:pPr>
            <a:r>
              <a:rPr lang="en-US" u="sng" dirty="0">
                <a:solidFill>
                  <a:srgbClr val="CC0000"/>
                </a:solidFill>
              </a:rPr>
              <a:t>promoter</a:t>
            </a:r>
            <a:endParaRPr lang="en-US" dirty="0"/>
          </a:p>
          <a:p>
            <a:pPr lvl="2">
              <a:lnSpc>
                <a:spcPct val="90000"/>
              </a:lnSpc>
            </a:pPr>
            <a:r>
              <a:rPr lang="en-US" u="sng" dirty="0"/>
              <a:t>nearby</a:t>
            </a:r>
            <a:r>
              <a:rPr lang="en-US" dirty="0"/>
              <a:t> control sequence on DNA</a:t>
            </a:r>
          </a:p>
          <a:p>
            <a:pPr lvl="2">
              <a:lnSpc>
                <a:spcPct val="90000"/>
              </a:lnSpc>
            </a:pPr>
            <a:r>
              <a:rPr lang="en-US" dirty="0"/>
              <a:t>binding of RNA polymerase &amp; </a:t>
            </a:r>
            <a:r>
              <a:rPr lang="en-US" u="sng" dirty="0">
                <a:solidFill>
                  <a:srgbClr val="CC0000"/>
                </a:solidFill>
              </a:rPr>
              <a:t>transcription factors</a:t>
            </a:r>
            <a:endParaRPr lang="en-US" dirty="0"/>
          </a:p>
          <a:p>
            <a:pPr lvl="2">
              <a:lnSpc>
                <a:spcPct val="90000"/>
              </a:lnSpc>
            </a:pPr>
            <a:r>
              <a:rPr lang="en-US" dirty="0"/>
              <a:t>“base” rate of transcription</a:t>
            </a:r>
          </a:p>
          <a:p>
            <a:pPr lvl="1">
              <a:lnSpc>
                <a:spcPct val="90000"/>
              </a:lnSpc>
            </a:pPr>
            <a:r>
              <a:rPr lang="en-US" u="sng" dirty="0">
                <a:solidFill>
                  <a:srgbClr val="CC0000"/>
                </a:solidFill>
              </a:rPr>
              <a:t>enhancer</a:t>
            </a:r>
            <a:endParaRPr lang="en-US" dirty="0"/>
          </a:p>
          <a:p>
            <a:pPr lvl="2">
              <a:lnSpc>
                <a:spcPct val="90000"/>
              </a:lnSpc>
            </a:pPr>
            <a:r>
              <a:rPr lang="en-US" u="sng" dirty="0"/>
              <a:t>distant</a:t>
            </a:r>
            <a:r>
              <a:rPr lang="en-US" dirty="0"/>
              <a:t> control </a:t>
            </a:r>
            <a:br>
              <a:rPr lang="en-US" dirty="0"/>
            </a:br>
            <a:r>
              <a:rPr lang="en-US" dirty="0"/>
              <a:t>sequences on DNA</a:t>
            </a:r>
          </a:p>
          <a:p>
            <a:pPr lvl="2">
              <a:lnSpc>
                <a:spcPct val="90000"/>
              </a:lnSpc>
            </a:pPr>
            <a:r>
              <a:rPr lang="en-US" dirty="0"/>
              <a:t>binding of activator </a:t>
            </a:r>
            <a:br>
              <a:rPr lang="en-US" dirty="0"/>
            </a:br>
            <a:r>
              <a:rPr lang="en-US" dirty="0"/>
              <a:t>proteins</a:t>
            </a:r>
          </a:p>
          <a:p>
            <a:pPr lvl="2">
              <a:lnSpc>
                <a:spcPct val="90000"/>
              </a:lnSpc>
            </a:pPr>
            <a:r>
              <a:rPr lang="en-US" dirty="0"/>
              <a:t>“enhanced” rate (high</a:t>
            </a:r>
            <a:r>
              <a:rPr lang="en-US" dirty="0" smtClean="0"/>
              <a:t>                                             level</a:t>
            </a:r>
            <a:r>
              <a:rPr lang="en-US" dirty="0"/>
              <a:t>)</a:t>
            </a:r>
            <a:r>
              <a:rPr lang="en-US" dirty="0" smtClean="0"/>
              <a:t> of </a:t>
            </a:r>
            <a:r>
              <a:rPr lang="en-US" dirty="0"/>
              <a:t>transcription</a:t>
            </a:r>
          </a:p>
        </p:txBody>
      </p:sp>
    </p:spTree>
    <p:extLst>
      <p:ext uri="{BB962C8B-B14F-4D97-AF65-F5344CB8AC3E}">
        <p14:creationId xmlns:p14="http://schemas.microsoft.com/office/powerpoint/2010/main" val="161891103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8339" name="Rectangle 3"/>
          <p:cNvSpPr>
            <a:spLocks noGrp="1" noChangeArrowheads="1"/>
          </p:cNvSpPr>
          <p:nvPr>
            <p:ph type="title"/>
          </p:nvPr>
        </p:nvSpPr>
        <p:spPr/>
        <p:txBody>
          <a:bodyPr/>
          <a:lstStyle/>
          <a:p>
            <a:r>
              <a:rPr lang="en-US"/>
              <a:t>Model for Enhancer action</a:t>
            </a:r>
          </a:p>
        </p:txBody>
      </p:sp>
      <p:pic>
        <p:nvPicPr>
          <p:cNvPr id="398340" name="Picture 4" descr="19-09-DNAEnhancerAction-L"/>
          <p:cNvPicPr>
            <a:picLocks noChangeAspect="1" noChangeArrowheads="1"/>
          </p:cNvPicPr>
          <p:nvPr/>
        </p:nvPicPr>
        <p:blipFill>
          <a:blip r:embed="rId3"/>
          <a:srcRect b="3600"/>
          <a:stretch>
            <a:fillRect/>
          </a:stretch>
        </p:blipFill>
        <p:spPr bwMode="auto">
          <a:xfrm>
            <a:off x="2781300" y="1231900"/>
            <a:ext cx="6172200" cy="5021263"/>
          </a:xfrm>
          <a:prstGeom prst="rect">
            <a:avLst/>
          </a:prstGeom>
          <a:noFill/>
          <a:ln>
            <a:solidFill>
              <a:srgbClr val="4F81BD"/>
            </a:solidFill>
          </a:ln>
        </p:spPr>
      </p:pic>
      <p:sp>
        <p:nvSpPr>
          <p:cNvPr id="398341" name="AutoShape 5"/>
          <p:cNvSpPr>
            <a:spLocks noGrp="1" noChangeArrowheads="1"/>
          </p:cNvSpPr>
          <p:nvPr>
            <p:ph type="body" idx="1"/>
          </p:nvPr>
        </p:nvSpPr>
        <p:spPr>
          <a:xfrm>
            <a:off x="87313" y="3465513"/>
            <a:ext cx="4495800" cy="2901950"/>
          </a:xfrm>
          <a:prstGeom prst="roundRect">
            <a:avLst>
              <a:gd name="adj" fmla="val 16667"/>
            </a:avLst>
          </a:prstGeom>
          <a:solidFill>
            <a:srgbClr val="FFCC18"/>
          </a:solidFill>
          <a:ln/>
        </p:spPr>
        <p:txBody>
          <a:bodyPr bIns="137160">
            <a:normAutofit fontScale="92500" lnSpcReduction="10000"/>
          </a:bodyPr>
          <a:lstStyle/>
          <a:p>
            <a:pPr marL="290513" indent="-290513">
              <a:lnSpc>
                <a:spcPct val="90000"/>
              </a:lnSpc>
            </a:pPr>
            <a:r>
              <a:rPr lang="en-US" sz="2200" u="sng">
                <a:solidFill>
                  <a:srgbClr val="CC0000"/>
                </a:solidFill>
              </a:rPr>
              <a:t>Enhancer DNA sequences</a:t>
            </a:r>
            <a:r>
              <a:rPr lang="en-US" sz="2200"/>
              <a:t> </a:t>
            </a:r>
            <a:endParaRPr lang="en-US" sz="2600"/>
          </a:p>
          <a:p>
            <a:pPr marL="698500" lvl="1" indent="-293688">
              <a:lnSpc>
                <a:spcPct val="90000"/>
              </a:lnSpc>
            </a:pPr>
            <a:r>
              <a:rPr lang="en-US" sz="2000">
                <a:solidFill>
                  <a:srgbClr val="000062"/>
                </a:solidFill>
              </a:rPr>
              <a:t>distant control sequences</a:t>
            </a:r>
            <a:endParaRPr lang="en-US" sz="2400"/>
          </a:p>
          <a:p>
            <a:pPr marL="290513" indent="-290513">
              <a:lnSpc>
                <a:spcPct val="90000"/>
              </a:lnSpc>
            </a:pPr>
            <a:r>
              <a:rPr lang="en-US" sz="2200" u="sng">
                <a:solidFill>
                  <a:srgbClr val="CC0000"/>
                </a:solidFill>
              </a:rPr>
              <a:t>Activator proteins</a:t>
            </a:r>
            <a:r>
              <a:rPr lang="en-US" sz="2600"/>
              <a:t> </a:t>
            </a:r>
          </a:p>
          <a:p>
            <a:pPr marL="698500" lvl="1" indent="-293688">
              <a:lnSpc>
                <a:spcPct val="90000"/>
              </a:lnSpc>
            </a:pPr>
            <a:r>
              <a:rPr lang="en-US" sz="2000">
                <a:solidFill>
                  <a:srgbClr val="000062"/>
                </a:solidFill>
              </a:rPr>
              <a:t>bind to enhancer sequence &amp; stimulates transcription</a:t>
            </a:r>
            <a:endParaRPr lang="en-US" sz="2000"/>
          </a:p>
          <a:p>
            <a:pPr marL="290513" indent="-290513">
              <a:lnSpc>
                <a:spcPct val="90000"/>
              </a:lnSpc>
            </a:pPr>
            <a:r>
              <a:rPr lang="en-US" sz="2200" u="sng">
                <a:solidFill>
                  <a:srgbClr val="CC0000"/>
                </a:solidFill>
              </a:rPr>
              <a:t>Silencer proteins</a:t>
            </a:r>
            <a:r>
              <a:rPr lang="en-US" sz="2600"/>
              <a:t> </a:t>
            </a:r>
          </a:p>
          <a:p>
            <a:pPr marL="698500" lvl="1" indent="-293688">
              <a:lnSpc>
                <a:spcPct val="90000"/>
              </a:lnSpc>
            </a:pPr>
            <a:r>
              <a:rPr lang="en-US" sz="2000">
                <a:solidFill>
                  <a:srgbClr val="000062"/>
                </a:solidFill>
              </a:rPr>
              <a:t>bind to enhancer sequence &amp; block gene transcription</a:t>
            </a:r>
            <a:endParaRPr lang="en-US" sz="2000"/>
          </a:p>
        </p:txBody>
      </p:sp>
    </p:spTree>
    <p:extLst>
      <p:ext uri="{BB962C8B-B14F-4D97-AF65-F5344CB8AC3E}">
        <p14:creationId xmlns:p14="http://schemas.microsoft.com/office/powerpoint/2010/main" val="107185562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4" name="Rectangle 2"/>
          <p:cNvSpPr>
            <a:spLocks noGrp="1" noChangeArrowheads="1"/>
          </p:cNvSpPr>
          <p:nvPr>
            <p:ph type="title"/>
          </p:nvPr>
        </p:nvSpPr>
        <p:spPr/>
        <p:txBody>
          <a:bodyPr/>
          <a:lstStyle/>
          <a:p>
            <a:r>
              <a:rPr lang="en-US"/>
              <a:t>Transcription complex</a:t>
            </a:r>
          </a:p>
        </p:txBody>
      </p:sp>
      <p:pic>
        <p:nvPicPr>
          <p:cNvPr id="484356" name="Picture 4"/>
          <p:cNvPicPr>
            <a:picLocks noChangeAspect="1" noChangeArrowheads="1"/>
          </p:cNvPicPr>
          <p:nvPr/>
        </p:nvPicPr>
        <p:blipFill>
          <a:blip r:embed="rId2"/>
          <a:srcRect/>
          <a:stretch>
            <a:fillRect/>
          </a:stretch>
        </p:blipFill>
        <p:spPr bwMode="auto">
          <a:xfrm>
            <a:off x="1196975" y="1471613"/>
            <a:ext cx="6464300" cy="4848225"/>
          </a:xfrm>
          <a:prstGeom prst="rect">
            <a:avLst/>
          </a:prstGeom>
          <a:noFill/>
          <a:ln>
            <a:solidFill>
              <a:srgbClr val="4F81BD"/>
            </a:solidFill>
          </a:ln>
        </p:spPr>
      </p:pic>
      <p:sp>
        <p:nvSpPr>
          <p:cNvPr id="484357" name="Rectangle 5"/>
          <p:cNvSpPr>
            <a:spLocks noChangeArrowheads="1"/>
          </p:cNvSpPr>
          <p:nvPr/>
        </p:nvSpPr>
        <p:spPr bwMode="auto">
          <a:xfrm>
            <a:off x="1620838" y="2730500"/>
            <a:ext cx="693737" cy="182563"/>
          </a:xfrm>
          <a:prstGeom prst="rect">
            <a:avLst/>
          </a:prstGeom>
          <a:noFill/>
          <a:ln w="9525">
            <a:noFill/>
            <a:miter lim="800000"/>
            <a:headEnd/>
            <a:tailEnd/>
          </a:ln>
        </p:spPr>
        <p:txBody>
          <a:bodyPr wrap="none" lIns="0" tIns="0" rIns="0" bIns="0">
            <a:prstTxWarp prst="textNoShape">
              <a:avLst/>
            </a:prstTxWarp>
            <a:spAutoFit/>
          </a:bodyPr>
          <a:lstStyle/>
          <a:p>
            <a:pPr eaLnBrk="1" hangingPunct="1"/>
            <a:r>
              <a:rPr lang="en-US" sz="1200" b="1">
                <a:solidFill>
                  <a:srgbClr val="000000"/>
                </a:solidFill>
              </a:rPr>
              <a:t>Enhancer</a:t>
            </a:r>
            <a:endParaRPr lang="en-US" sz="1200" b="1"/>
          </a:p>
        </p:txBody>
      </p:sp>
      <p:sp>
        <p:nvSpPr>
          <p:cNvPr id="484360" name="Rectangle 8"/>
          <p:cNvSpPr>
            <a:spLocks noChangeArrowheads="1"/>
          </p:cNvSpPr>
          <p:nvPr/>
        </p:nvSpPr>
        <p:spPr bwMode="auto">
          <a:xfrm>
            <a:off x="2265363" y="3875088"/>
            <a:ext cx="660400" cy="182562"/>
          </a:xfrm>
          <a:prstGeom prst="rect">
            <a:avLst/>
          </a:prstGeom>
          <a:noFill/>
          <a:ln w="9525">
            <a:noFill/>
            <a:miter lim="800000"/>
            <a:headEnd/>
            <a:tailEnd/>
          </a:ln>
        </p:spPr>
        <p:txBody>
          <a:bodyPr wrap="none" lIns="0" tIns="0" rIns="0" bIns="0">
            <a:prstTxWarp prst="textNoShape">
              <a:avLst/>
            </a:prstTxWarp>
            <a:spAutoFit/>
          </a:bodyPr>
          <a:lstStyle/>
          <a:p>
            <a:pPr eaLnBrk="1" hangingPunct="1"/>
            <a:r>
              <a:rPr lang="en-US" sz="1200" b="1">
                <a:solidFill>
                  <a:srgbClr val="000000"/>
                </a:solidFill>
              </a:rPr>
              <a:t>Activator</a:t>
            </a:r>
            <a:endParaRPr lang="en-US" sz="1200" b="1"/>
          </a:p>
        </p:txBody>
      </p:sp>
      <p:sp>
        <p:nvSpPr>
          <p:cNvPr id="484361" name="Rectangle 9"/>
          <p:cNvSpPr>
            <a:spLocks noChangeArrowheads="1"/>
          </p:cNvSpPr>
          <p:nvPr/>
        </p:nvSpPr>
        <p:spPr bwMode="auto">
          <a:xfrm>
            <a:off x="5243513" y="4043363"/>
            <a:ext cx="660400" cy="182562"/>
          </a:xfrm>
          <a:prstGeom prst="rect">
            <a:avLst/>
          </a:prstGeom>
          <a:noFill/>
          <a:ln w="9525">
            <a:noFill/>
            <a:miter lim="800000"/>
            <a:headEnd/>
            <a:tailEnd/>
          </a:ln>
        </p:spPr>
        <p:txBody>
          <a:bodyPr wrap="none" lIns="0" tIns="0" rIns="0" bIns="0">
            <a:prstTxWarp prst="textNoShape">
              <a:avLst/>
            </a:prstTxWarp>
            <a:spAutoFit/>
          </a:bodyPr>
          <a:lstStyle/>
          <a:p>
            <a:pPr eaLnBrk="1" hangingPunct="1"/>
            <a:r>
              <a:rPr lang="en-US" sz="1200" b="1">
                <a:solidFill>
                  <a:srgbClr val="000000"/>
                </a:solidFill>
              </a:rPr>
              <a:t>Activator</a:t>
            </a:r>
            <a:endParaRPr lang="en-US" sz="1200" b="1"/>
          </a:p>
        </p:txBody>
      </p:sp>
      <p:sp>
        <p:nvSpPr>
          <p:cNvPr id="484362" name="Rectangle 10"/>
          <p:cNvSpPr>
            <a:spLocks noChangeArrowheads="1"/>
          </p:cNvSpPr>
          <p:nvPr/>
        </p:nvSpPr>
        <p:spPr bwMode="auto">
          <a:xfrm>
            <a:off x="3997325" y="3198813"/>
            <a:ext cx="660400" cy="182562"/>
          </a:xfrm>
          <a:prstGeom prst="rect">
            <a:avLst/>
          </a:prstGeom>
          <a:noFill/>
          <a:ln w="9525">
            <a:noFill/>
            <a:miter lim="800000"/>
            <a:headEnd/>
            <a:tailEnd/>
          </a:ln>
        </p:spPr>
        <p:txBody>
          <a:bodyPr wrap="none" lIns="0" tIns="0" rIns="0" bIns="0">
            <a:prstTxWarp prst="textNoShape">
              <a:avLst/>
            </a:prstTxWarp>
            <a:spAutoFit/>
          </a:bodyPr>
          <a:lstStyle/>
          <a:p>
            <a:pPr eaLnBrk="1" hangingPunct="1"/>
            <a:r>
              <a:rPr lang="en-US" sz="1200" b="1">
                <a:solidFill>
                  <a:srgbClr val="000000"/>
                </a:solidFill>
              </a:rPr>
              <a:t>Activator</a:t>
            </a:r>
            <a:endParaRPr lang="en-US" sz="1200" b="1"/>
          </a:p>
        </p:txBody>
      </p:sp>
      <p:sp>
        <p:nvSpPr>
          <p:cNvPr id="484363" name="Rectangle 11"/>
          <p:cNvSpPr>
            <a:spLocks noChangeArrowheads="1"/>
          </p:cNvSpPr>
          <p:nvPr/>
        </p:nvSpPr>
        <p:spPr bwMode="auto">
          <a:xfrm>
            <a:off x="2730500" y="4295775"/>
            <a:ext cx="838200" cy="182563"/>
          </a:xfrm>
          <a:prstGeom prst="rect">
            <a:avLst/>
          </a:prstGeom>
          <a:noFill/>
          <a:ln w="9525">
            <a:noFill/>
            <a:miter lim="800000"/>
            <a:headEnd/>
            <a:tailEnd/>
          </a:ln>
        </p:spPr>
        <p:txBody>
          <a:bodyPr wrap="none" lIns="0" tIns="0" rIns="0" bIns="0">
            <a:prstTxWarp prst="textNoShape">
              <a:avLst/>
            </a:prstTxWarp>
            <a:spAutoFit/>
          </a:bodyPr>
          <a:lstStyle/>
          <a:p>
            <a:pPr eaLnBrk="1" hangingPunct="1"/>
            <a:r>
              <a:rPr lang="en-US" sz="1200" b="1">
                <a:solidFill>
                  <a:srgbClr val="000000"/>
                </a:solidFill>
              </a:rPr>
              <a:t>Coactivator</a:t>
            </a:r>
            <a:endParaRPr lang="en-US" sz="1200" b="1"/>
          </a:p>
        </p:txBody>
      </p:sp>
      <p:sp>
        <p:nvSpPr>
          <p:cNvPr id="484364" name="Rectangle 12"/>
          <p:cNvSpPr>
            <a:spLocks noChangeArrowheads="1"/>
          </p:cNvSpPr>
          <p:nvPr/>
        </p:nvSpPr>
        <p:spPr bwMode="auto">
          <a:xfrm>
            <a:off x="4908550" y="4567238"/>
            <a:ext cx="1346200" cy="182562"/>
          </a:xfrm>
          <a:prstGeom prst="rect">
            <a:avLst/>
          </a:prstGeom>
          <a:noFill/>
          <a:ln w="9525">
            <a:noFill/>
            <a:miter lim="800000"/>
            <a:headEnd/>
            <a:tailEnd/>
          </a:ln>
        </p:spPr>
        <p:txBody>
          <a:bodyPr wrap="none" lIns="0" tIns="0" rIns="0" bIns="0">
            <a:prstTxWarp prst="textNoShape">
              <a:avLst/>
            </a:prstTxWarp>
            <a:spAutoFit/>
          </a:bodyPr>
          <a:lstStyle/>
          <a:p>
            <a:pPr eaLnBrk="1" hangingPunct="1"/>
            <a:r>
              <a:rPr lang="en-US" sz="1200" b="1">
                <a:solidFill>
                  <a:srgbClr val="000000"/>
                </a:solidFill>
              </a:rPr>
              <a:t>RNA polymerase II</a:t>
            </a:r>
            <a:endParaRPr lang="en-US" sz="1200" b="1"/>
          </a:p>
        </p:txBody>
      </p:sp>
      <p:sp>
        <p:nvSpPr>
          <p:cNvPr id="484365" name="Rectangle 13"/>
          <p:cNvSpPr>
            <a:spLocks noChangeArrowheads="1"/>
          </p:cNvSpPr>
          <p:nvPr/>
        </p:nvSpPr>
        <p:spPr bwMode="auto">
          <a:xfrm>
            <a:off x="3171825" y="4821238"/>
            <a:ext cx="109538" cy="182562"/>
          </a:xfrm>
          <a:prstGeom prst="rect">
            <a:avLst/>
          </a:prstGeom>
          <a:noFill/>
          <a:ln w="9525">
            <a:noFill/>
            <a:miter lim="800000"/>
            <a:headEnd/>
            <a:tailEnd/>
          </a:ln>
        </p:spPr>
        <p:txBody>
          <a:bodyPr wrap="none" lIns="0" tIns="0" rIns="0" bIns="0">
            <a:prstTxWarp prst="textNoShape">
              <a:avLst/>
            </a:prstTxWarp>
            <a:spAutoFit/>
          </a:bodyPr>
          <a:lstStyle/>
          <a:p>
            <a:pPr eaLnBrk="1" hangingPunct="1"/>
            <a:r>
              <a:rPr lang="en-US" sz="1200" b="1">
                <a:solidFill>
                  <a:srgbClr val="000000"/>
                </a:solidFill>
              </a:rPr>
              <a:t>A</a:t>
            </a:r>
            <a:endParaRPr lang="en-US" sz="1200" b="1"/>
          </a:p>
        </p:txBody>
      </p:sp>
      <p:sp>
        <p:nvSpPr>
          <p:cNvPr id="484366" name="Rectangle 14"/>
          <p:cNvSpPr>
            <a:spLocks noChangeArrowheads="1"/>
          </p:cNvSpPr>
          <p:nvPr/>
        </p:nvSpPr>
        <p:spPr bwMode="auto">
          <a:xfrm>
            <a:off x="3681413" y="4556125"/>
            <a:ext cx="109537" cy="182563"/>
          </a:xfrm>
          <a:prstGeom prst="rect">
            <a:avLst/>
          </a:prstGeom>
          <a:noFill/>
          <a:ln w="9525">
            <a:noFill/>
            <a:miter lim="800000"/>
            <a:headEnd/>
            <a:tailEnd/>
          </a:ln>
        </p:spPr>
        <p:txBody>
          <a:bodyPr wrap="none" lIns="0" tIns="0" rIns="0" bIns="0">
            <a:prstTxWarp prst="textNoShape">
              <a:avLst/>
            </a:prstTxWarp>
            <a:spAutoFit/>
          </a:bodyPr>
          <a:lstStyle/>
          <a:p>
            <a:pPr eaLnBrk="1" hangingPunct="1"/>
            <a:r>
              <a:rPr lang="en-US" sz="1200" b="1">
                <a:solidFill>
                  <a:srgbClr val="000000"/>
                </a:solidFill>
              </a:rPr>
              <a:t>B</a:t>
            </a:r>
            <a:endParaRPr lang="en-US" sz="1200" b="1"/>
          </a:p>
        </p:txBody>
      </p:sp>
      <p:sp>
        <p:nvSpPr>
          <p:cNvPr id="484367" name="Rectangle 15"/>
          <p:cNvSpPr>
            <a:spLocks noChangeArrowheads="1"/>
          </p:cNvSpPr>
          <p:nvPr/>
        </p:nvSpPr>
        <p:spPr bwMode="auto">
          <a:xfrm>
            <a:off x="4221163" y="4546600"/>
            <a:ext cx="93662" cy="182563"/>
          </a:xfrm>
          <a:prstGeom prst="rect">
            <a:avLst/>
          </a:prstGeom>
          <a:noFill/>
          <a:ln w="9525">
            <a:noFill/>
            <a:miter lim="800000"/>
            <a:headEnd/>
            <a:tailEnd/>
          </a:ln>
        </p:spPr>
        <p:txBody>
          <a:bodyPr wrap="none" lIns="0" tIns="0" rIns="0" bIns="0">
            <a:prstTxWarp prst="textNoShape">
              <a:avLst/>
            </a:prstTxWarp>
            <a:spAutoFit/>
          </a:bodyPr>
          <a:lstStyle/>
          <a:p>
            <a:pPr eaLnBrk="1" hangingPunct="1"/>
            <a:r>
              <a:rPr lang="en-US" sz="1200" b="1">
                <a:solidFill>
                  <a:srgbClr val="000000"/>
                </a:solidFill>
              </a:rPr>
              <a:t>F</a:t>
            </a:r>
            <a:endParaRPr lang="en-US" sz="1200" b="1"/>
          </a:p>
        </p:txBody>
      </p:sp>
      <p:sp>
        <p:nvSpPr>
          <p:cNvPr id="484368" name="Rectangle 16"/>
          <p:cNvSpPr>
            <a:spLocks noChangeArrowheads="1"/>
          </p:cNvSpPr>
          <p:nvPr/>
        </p:nvSpPr>
        <p:spPr bwMode="auto">
          <a:xfrm>
            <a:off x="4635500" y="4506913"/>
            <a:ext cx="101600" cy="182562"/>
          </a:xfrm>
          <a:prstGeom prst="rect">
            <a:avLst/>
          </a:prstGeom>
          <a:noFill/>
          <a:ln w="9525">
            <a:noFill/>
            <a:miter lim="800000"/>
            <a:headEnd/>
            <a:tailEnd/>
          </a:ln>
        </p:spPr>
        <p:txBody>
          <a:bodyPr wrap="none" lIns="0" tIns="0" rIns="0" bIns="0">
            <a:prstTxWarp prst="textNoShape">
              <a:avLst/>
            </a:prstTxWarp>
            <a:spAutoFit/>
          </a:bodyPr>
          <a:lstStyle/>
          <a:p>
            <a:pPr eaLnBrk="1" hangingPunct="1"/>
            <a:r>
              <a:rPr lang="en-US" sz="1200" b="1">
                <a:solidFill>
                  <a:srgbClr val="000000"/>
                </a:solidFill>
              </a:rPr>
              <a:t>E</a:t>
            </a:r>
            <a:endParaRPr lang="en-US" sz="1200" b="1"/>
          </a:p>
        </p:txBody>
      </p:sp>
      <p:sp>
        <p:nvSpPr>
          <p:cNvPr id="484369" name="Rectangle 17"/>
          <p:cNvSpPr>
            <a:spLocks noChangeArrowheads="1"/>
          </p:cNvSpPr>
          <p:nvPr/>
        </p:nvSpPr>
        <p:spPr bwMode="auto">
          <a:xfrm>
            <a:off x="4410075" y="4787900"/>
            <a:ext cx="109538" cy="182563"/>
          </a:xfrm>
          <a:prstGeom prst="rect">
            <a:avLst/>
          </a:prstGeom>
          <a:noFill/>
          <a:ln w="9525">
            <a:noFill/>
            <a:miter lim="800000"/>
            <a:headEnd/>
            <a:tailEnd/>
          </a:ln>
        </p:spPr>
        <p:txBody>
          <a:bodyPr wrap="none" lIns="0" tIns="0" rIns="0" bIns="0">
            <a:prstTxWarp prst="textNoShape">
              <a:avLst/>
            </a:prstTxWarp>
            <a:spAutoFit/>
          </a:bodyPr>
          <a:lstStyle/>
          <a:p>
            <a:pPr eaLnBrk="1" hangingPunct="1"/>
            <a:r>
              <a:rPr lang="en-US" sz="1200" b="1">
                <a:solidFill>
                  <a:srgbClr val="000000"/>
                </a:solidFill>
              </a:rPr>
              <a:t>H</a:t>
            </a:r>
            <a:endParaRPr lang="en-US" sz="1200" b="1"/>
          </a:p>
        </p:txBody>
      </p:sp>
      <p:sp>
        <p:nvSpPr>
          <p:cNvPr id="484370" name="Rectangle 18"/>
          <p:cNvSpPr>
            <a:spLocks noChangeArrowheads="1"/>
          </p:cNvSpPr>
          <p:nvPr/>
        </p:nvSpPr>
        <p:spPr bwMode="auto">
          <a:xfrm>
            <a:off x="3627438" y="4797425"/>
            <a:ext cx="381000" cy="182563"/>
          </a:xfrm>
          <a:prstGeom prst="rect">
            <a:avLst/>
          </a:prstGeom>
          <a:noFill/>
          <a:ln w="9525">
            <a:noFill/>
            <a:miter lim="800000"/>
            <a:headEnd/>
            <a:tailEnd/>
          </a:ln>
        </p:spPr>
        <p:txBody>
          <a:bodyPr wrap="none" lIns="0" tIns="0" rIns="0" bIns="0">
            <a:prstTxWarp prst="textNoShape">
              <a:avLst/>
            </a:prstTxWarp>
            <a:spAutoFit/>
          </a:bodyPr>
          <a:lstStyle/>
          <a:p>
            <a:pPr eaLnBrk="1" hangingPunct="1"/>
            <a:r>
              <a:rPr lang="en-US" sz="1200" b="1">
                <a:solidFill>
                  <a:srgbClr val="000000"/>
                </a:solidFill>
              </a:rPr>
              <a:t>TFIID</a:t>
            </a:r>
            <a:endParaRPr lang="en-US" sz="1200" b="1"/>
          </a:p>
        </p:txBody>
      </p:sp>
      <p:sp>
        <p:nvSpPr>
          <p:cNvPr id="484372" name="Rectangle 20"/>
          <p:cNvSpPr>
            <a:spLocks noChangeArrowheads="1"/>
          </p:cNvSpPr>
          <p:nvPr/>
        </p:nvSpPr>
        <p:spPr bwMode="auto">
          <a:xfrm>
            <a:off x="3919538" y="5646738"/>
            <a:ext cx="1608137" cy="311150"/>
          </a:xfrm>
          <a:prstGeom prst="rect">
            <a:avLst/>
          </a:prstGeom>
          <a:noFill/>
          <a:ln w="9525">
            <a:noFill/>
            <a:miter lim="800000"/>
            <a:headEnd/>
            <a:tailEnd/>
          </a:ln>
        </p:spPr>
        <p:txBody>
          <a:bodyPr wrap="none" lIns="0" tIns="0" rIns="0" bIns="0">
            <a:prstTxWarp prst="textNoShape">
              <a:avLst/>
            </a:prstTxWarp>
            <a:spAutoFit/>
          </a:bodyPr>
          <a:lstStyle/>
          <a:p>
            <a:pPr eaLnBrk="1" hangingPunct="1">
              <a:lnSpc>
                <a:spcPct val="85000"/>
              </a:lnSpc>
            </a:pPr>
            <a:r>
              <a:rPr lang="en-US" sz="1200" b="1">
                <a:solidFill>
                  <a:srgbClr val="000000"/>
                </a:solidFill>
              </a:rPr>
              <a:t>Core promoter</a:t>
            </a:r>
          </a:p>
          <a:p>
            <a:pPr eaLnBrk="1" hangingPunct="1">
              <a:lnSpc>
                <a:spcPct val="85000"/>
              </a:lnSpc>
            </a:pPr>
            <a:r>
              <a:rPr lang="en-US" sz="1200" b="1">
                <a:solidFill>
                  <a:srgbClr val="000000"/>
                </a:solidFill>
              </a:rPr>
              <a:t>and initiation complex</a:t>
            </a:r>
            <a:endParaRPr lang="en-US" sz="1200" b="1"/>
          </a:p>
        </p:txBody>
      </p:sp>
      <p:sp>
        <p:nvSpPr>
          <p:cNvPr id="484374" name="Rectangle 22"/>
          <p:cNvSpPr>
            <a:spLocks noChangeArrowheads="1"/>
          </p:cNvSpPr>
          <p:nvPr/>
        </p:nvSpPr>
        <p:spPr bwMode="auto">
          <a:xfrm>
            <a:off x="1347788" y="1633538"/>
            <a:ext cx="3506787" cy="750887"/>
          </a:xfrm>
          <a:prstGeom prst="rect">
            <a:avLst/>
          </a:prstGeom>
          <a:noFill/>
          <a:ln w="9525">
            <a:noFill/>
            <a:miter lim="800000"/>
            <a:headEnd/>
            <a:tailEnd/>
          </a:ln>
        </p:spPr>
        <p:txBody>
          <a:bodyPr lIns="0" tIns="0" rIns="0" bIns="0">
            <a:prstTxWarp prst="textNoShape">
              <a:avLst/>
            </a:prstTxWarp>
            <a:spAutoFit/>
          </a:bodyPr>
          <a:lstStyle/>
          <a:p>
            <a:pPr marL="114300" indent="-114300" algn="l" eaLnBrk="1" hangingPunct="1">
              <a:lnSpc>
                <a:spcPct val="85000"/>
              </a:lnSpc>
            </a:pPr>
            <a:r>
              <a:rPr lang="en-US" sz="1600" b="1">
                <a:solidFill>
                  <a:srgbClr val="CC0000"/>
                </a:solidFill>
              </a:rPr>
              <a:t>Activator Proteins</a:t>
            </a:r>
            <a:endParaRPr lang="en-US" sz="1200" b="1">
              <a:solidFill>
                <a:srgbClr val="000000"/>
              </a:solidFill>
            </a:endParaRPr>
          </a:p>
          <a:p>
            <a:pPr marL="114300" indent="-114300" algn="l" eaLnBrk="1" hangingPunct="1">
              <a:lnSpc>
                <a:spcPct val="85000"/>
              </a:lnSpc>
            </a:pPr>
            <a:r>
              <a:rPr lang="en-US" sz="1200" b="1">
                <a:solidFill>
                  <a:srgbClr val="000000"/>
                </a:solidFill>
              </a:rPr>
              <a:t>• </a:t>
            </a:r>
            <a:r>
              <a:rPr lang="en-US" sz="1400" b="1">
                <a:solidFill>
                  <a:srgbClr val="000000"/>
                </a:solidFill>
              </a:rPr>
              <a:t>regulatory proteins bind to DNA at distant enhancer sites</a:t>
            </a:r>
          </a:p>
          <a:p>
            <a:pPr marL="114300" indent="-114300" algn="l" eaLnBrk="1" hangingPunct="1">
              <a:lnSpc>
                <a:spcPct val="85000"/>
              </a:lnSpc>
            </a:pPr>
            <a:r>
              <a:rPr lang="en-US" sz="1400" b="1">
                <a:solidFill>
                  <a:srgbClr val="000000"/>
                </a:solidFill>
              </a:rPr>
              <a:t>• increase the rate of transcription</a:t>
            </a:r>
            <a:r>
              <a:rPr lang="en-US" sz="1200" b="1">
                <a:solidFill>
                  <a:srgbClr val="000000"/>
                </a:solidFill>
              </a:rPr>
              <a:t> </a:t>
            </a:r>
          </a:p>
        </p:txBody>
      </p:sp>
      <p:sp>
        <p:nvSpPr>
          <p:cNvPr id="484377" name="Freeform 25"/>
          <p:cNvSpPr>
            <a:spLocks/>
          </p:cNvSpPr>
          <p:nvPr/>
        </p:nvSpPr>
        <p:spPr bwMode="auto">
          <a:xfrm>
            <a:off x="5214938" y="4964113"/>
            <a:ext cx="885825" cy="754062"/>
          </a:xfrm>
          <a:custGeom>
            <a:avLst/>
            <a:gdLst/>
            <a:ahLst/>
            <a:cxnLst>
              <a:cxn ang="0">
                <a:pos x="0" y="618"/>
              </a:cxn>
              <a:cxn ang="0">
                <a:pos x="726" y="618"/>
              </a:cxn>
              <a:cxn ang="0">
                <a:pos x="726" y="0"/>
              </a:cxn>
            </a:cxnLst>
            <a:rect l="0" t="0" r="r" b="b"/>
            <a:pathLst>
              <a:path w="726" h="618">
                <a:moveTo>
                  <a:pt x="0" y="618"/>
                </a:moveTo>
                <a:lnTo>
                  <a:pt x="726" y="618"/>
                </a:lnTo>
                <a:lnTo>
                  <a:pt x="726" y="0"/>
                </a:lnTo>
              </a:path>
            </a:pathLst>
          </a:custGeom>
          <a:noFill/>
          <a:ln w="12700">
            <a:solidFill>
              <a:srgbClr val="000000"/>
            </a:solidFill>
            <a:prstDash val="solid"/>
            <a:round/>
            <a:headEnd/>
            <a:tailEnd/>
          </a:ln>
        </p:spPr>
        <p:txBody>
          <a:bodyPr>
            <a:prstTxWarp prst="textNoShape">
              <a:avLst/>
            </a:prstTxWarp>
          </a:bodyPr>
          <a:lstStyle/>
          <a:p>
            <a:endParaRPr lang="en-US"/>
          </a:p>
        </p:txBody>
      </p:sp>
      <p:sp>
        <p:nvSpPr>
          <p:cNvPr id="484378" name="Freeform 26"/>
          <p:cNvSpPr>
            <a:spLocks/>
          </p:cNvSpPr>
          <p:nvPr/>
        </p:nvSpPr>
        <p:spPr bwMode="auto">
          <a:xfrm>
            <a:off x="3333750" y="5276850"/>
            <a:ext cx="874713" cy="441325"/>
          </a:xfrm>
          <a:custGeom>
            <a:avLst/>
            <a:gdLst/>
            <a:ahLst/>
            <a:cxnLst>
              <a:cxn ang="0">
                <a:pos x="0" y="0"/>
              </a:cxn>
              <a:cxn ang="0">
                <a:pos x="0" y="362"/>
              </a:cxn>
              <a:cxn ang="0">
                <a:pos x="717" y="362"/>
              </a:cxn>
            </a:cxnLst>
            <a:rect l="0" t="0" r="r" b="b"/>
            <a:pathLst>
              <a:path w="717" h="362">
                <a:moveTo>
                  <a:pt x="0" y="0"/>
                </a:moveTo>
                <a:lnTo>
                  <a:pt x="0" y="362"/>
                </a:lnTo>
                <a:lnTo>
                  <a:pt x="717" y="362"/>
                </a:lnTo>
              </a:path>
            </a:pathLst>
          </a:custGeom>
          <a:noFill/>
          <a:ln w="12700">
            <a:solidFill>
              <a:srgbClr val="000000"/>
            </a:solidFill>
            <a:prstDash val="solid"/>
            <a:round/>
            <a:headEnd/>
            <a:tailEnd/>
          </a:ln>
        </p:spPr>
        <p:txBody>
          <a:bodyPr>
            <a:prstTxWarp prst="textNoShape">
              <a:avLst/>
            </a:prstTxWarp>
          </a:bodyPr>
          <a:lstStyle/>
          <a:p>
            <a:endParaRPr lang="en-US"/>
          </a:p>
        </p:txBody>
      </p:sp>
      <p:sp>
        <p:nvSpPr>
          <p:cNvPr id="484380" name="Line 28"/>
          <p:cNvSpPr>
            <a:spLocks noChangeShapeType="1"/>
          </p:cNvSpPr>
          <p:nvPr/>
        </p:nvSpPr>
        <p:spPr bwMode="auto">
          <a:xfrm>
            <a:off x="5032375" y="2755900"/>
            <a:ext cx="441325" cy="1019175"/>
          </a:xfrm>
          <a:prstGeom prst="line">
            <a:avLst/>
          </a:prstGeom>
          <a:noFill/>
          <a:ln w="12700">
            <a:solidFill>
              <a:srgbClr val="000000"/>
            </a:solidFill>
            <a:round/>
            <a:headEnd/>
            <a:tailEnd/>
          </a:ln>
        </p:spPr>
        <p:txBody>
          <a:bodyPr>
            <a:prstTxWarp prst="textNoShape">
              <a:avLst/>
            </a:prstTxWarp>
          </a:bodyPr>
          <a:lstStyle/>
          <a:p>
            <a:endParaRPr lang="en-US"/>
          </a:p>
        </p:txBody>
      </p:sp>
      <p:sp>
        <p:nvSpPr>
          <p:cNvPr id="484381" name="Line 29"/>
          <p:cNvSpPr>
            <a:spLocks noChangeShapeType="1"/>
          </p:cNvSpPr>
          <p:nvPr/>
        </p:nvSpPr>
        <p:spPr bwMode="auto">
          <a:xfrm flipH="1">
            <a:off x="4460875" y="2765425"/>
            <a:ext cx="587375" cy="71438"/>
          </a:xfrm>
          <a:prstGeom prst="line">
            <a:avLst/>
          </a:prstGeom>
          <a:noFill/>
          <a:ln w="12700">
            <a:solidFill>
              <a:srgbClr val="000000"/>
            </a:solidFill>
            <a:round/>
            <a:headEnd/>
            <a:tailEnd/>
          </a:ln>
        </p:spPr>
        <p:txBody>
          <a:bodyPr>
            <a:prstTxWarp prst="textNoShape">
              <a:avLst/>
            </a:prstTxWarp>
          </a:bodyPr>
          <a:lstStyle/>
          <a:p>
            <a:endParaRPr lang="en-US"/>
          </a:p>
        </p:txBody>
      </p:sp>
      <p:sp>
        <p:nvSpPr>
          <p:cNvPr id="484382" name="Line 30"/>
          <p:cNvSpPr>
            <a:spLocks noChangeShapeType="1"/>
          </p:cNvSpPr>
          <p:nvPr/>
        </p:nvSpPr>
        <p:spPr bwMode="auto">
          <a:xfrm flipH="1" flipV="1">
            <a:off x="2027238" y="2882900"/>
            <a:ext cx="79375" cy="471488"/>
          </a:xfrm>
          <a:prstGeom prst="line">
            <a:avLst/>
          </a:prstGeom>
          <a:noFill/>
          <a:ln w="12700">
            <a:solidFill>
              <a:srgbClr val="000000"/>
            </a:solidFill>
            <a:round/>
            <a:headEnd/>
            <a:tailEnd/>
          </a:ln>
        </p:spPr>
        <p:txBody>
          <a:bodyPr>
            <a:prstTxWarp prst="textNoShape">
              <a:avLst/>
            </a:prstTxWarp>
          </a:bodyPr>
          <a:lstStyle/>
          <a:p>
            <a:endParaRPr lang="en-US"/>
          </a:p>
        </p:txBody>
      </p:sp>
      <p:sp>
        <p:nvSpPr>
          <p:cNvPr id="484384" name="Freeform 32"/>
          <p:cNvSpPr>
            <a:spLocks/>
          </p:cNvSpPr>
          <p:nvPr/>
        </p:nvSpPr>
        <p:spPr bwMode="auto">
          <a:xfrm>
            <a:off x="2347913" y="2459038"/>
            <a:ext cx="1811337" cy="996950"/>
          </a:xfrm>
          <a:custGeom>
            <a:avLst/>
            <a:gdLst/>
            <a:ahLst/>
            <a:cxnLst>
              <a:cxn ang="0">
                <a:pos x="0" y="817"/>
              </a:cxn>
              <a:cxn ang="0">
                <a:pos x="132" y="0"/>
              </a:cxn>
              <a:cxn ang="0">
                <a:pos x="1484" y="495"/>
              </a:cxn>
            </a:cxnLst>
            <a:rect l="0" t="0" r="r" b="b"/>
            <a:pathLst>
              <a:path w="1484" h="817">
                <a:moveTo>
                  <a:pt x="0" y="817"/>
                </a:moveTo>
                <a:lnTo>
                  <a:pt x="132" y="0"/>
                </a:lnTo>
                <a:lnTo>
                  <a:pt x="1484" y="495"/>
                </a:lnTo>
              </a:path>
            </a:pathLst>
          </a:custGeom>
          <a:noFill/>
          <a:ln w="12700">
            <a:solidFill>
              <a:srgbClr val="000000"/>
            </a:solidFill>
            <a:prstDash val="solid"/>
            <a:round/>
            <a:headEnd/>
            <a:tailEnd/>
          </a:ln>
        </p:spPr>
        <p:txBody>
          <a:bodyPr>
            <a:prstTxWarp prst="textNoShape">
              <a:avLst/>
            </a:prstTxWarp>
          </a:bodyPr>
          <a:lstStyle/>
          <a:p>
            <a:endParaRPr lang="en-US"/>
          </a:p>
        </p:txBody>
      </p:sp>
      <p:sp>
        <p:nvSpPr>
          <p:cNvPr id="484387" name="Rectangle 35"/>
          <p:cNvSpPr>
            <a:spLocks noChangeArrowheads="1"/>
          </p:cNvSpPr>
          <p:nvPr/>
        </p:nvSpPr>
        <p:spPr bwMode="auto">
          <a:xfrm rot="456974">
            <a:off x="6207125" y="4832350"/>
            <a:ext cx="1033463" cy="182563"/>
          </a:xfrm>
          <a:prstGeom prst="rect">
            <a:avLst/>
          </a:prstGeom>
          <a:noFill/>
          <a:ln w="9525">
            <a:noFill/>
            <a:miter lim="800000"/>
            <a:headEnd/>
            <a:tailEnd/>
          </a:ln>
        </p:spPr>
        <p:txBody>
          <a:bodyPr wrap="none" lIns="0" tIns="0" rIns="0" bIns="0">
            <a:prstTxWarp prst="textNoShape">
              <a:avLst/>
            </a:prstTxWarp>
            <a:spAutoFit/>
          </a:bodyPr>
          <a:lstStyle/>
          <a:p>
            <a:pPr eaLnBrk="1" hangingPunct="1"/>
            <a:r>
              <a:rPr lang="en-US" sz="1200" b="1">
                <a:solidFill>
                  <a:srgbClr val="000000"/>
                </a:solidFill>
              </a:rPr>
              <a:t>Coding region</a:t>
            </a:r>
            <a:endParaRPr lang="en-US" sz="1200" b="1"/>
          </a:p>
        </p:txBody>
      </p:sp>
      <p:sp>
        <p:nvSpPr>
          <p:cNvPr id="484388" name="Rectangle 36"/>
          <p:cNvSpPr>
            <a:spLocks noChangeArrowheads="1"/>
          </p:cNvSpPr>
          <p:nvPr/>
        </p:nvSpPr>
        <p:spPr bwMode="auto">
          <a:xfrm rot="-359258">
            <a:off x="3492500" y="5083175"/>
            <a:ext cx="660400" cy="182563"/>
          </a:xfrm>
          <a:prstGeom prst="rect">
            <a:avLst/>
          </a:prstGeom>
          <a:noFill/>
          <a:ln w="9525">
            <a:noFill/>
            <a:miter lim="800000"/>
            <a:headEnd/>
            <a:tailEnd/>
          </a:ln>
        </p:spPr>
        <p:txBody>
          <a:bodyPr wrap="none" lIns="0" tIns="0" rIns="0" bIns="0">
            <a:prstTxWarp prst="textNoShape">
              <a:avLst/>
            </a:prstTxWarp>
            <a:spAutoFit/>
          </a:bodyPr>
          <a:lstStyle/>
          <a:p>
            <a:pPr eaLnBrk="1" hangingPunct="1"/>
            <a:r>
              <a:rPr lang="en-US" sz="1200" b="1">
                <a:solidFill>
                  <a:srgbClr val="000000"/>
                </a:solidFill>
              </a:rPr>
              <a:t>T  A  T  A</a:t>
            </a:r>
            <a:endParaRPr lang="en-US" sz="1200" b="1"/>
          </a:p>
        </p:txBody>
      </p:sp>
      <p:sp>
        <p:nvSpPr>
          <p:cNvPr id="484390" name="Rectangle 38"/>
          <p:cNvSpPr>
            <a:spLocks noChangeArrowheads="1"/>
          </p:cNvSpPr>
          <p:nvPr/>
        </p:nvSpPr>
        <p:spPr bwMode="auto">
          <a:xfrm>
            <a:off x="5119688" y="1944688"/>
            <a:ext cx="2335212" cy="569912"/>
          </a:xfrm>
          <a:prstGeom prst="rect">
            <a:avLst/>
          </a:prstGeom>
          <a:noFill/>
          <a:ln w="9525">
            <a:noFill/>
            <a:miter lim="800000"/>
            <a:headEnd/>
            <a:tailEnd/>
          </a:ln>
        </p:spPr>
        <p:txBody>
          <a:bodyPr lIns="0" tIns="0" rIns="0" bIns="0">
            <a:prstTxWarp prst="textNoShape">
              <a:avLst/>
            </a:prstTxWarp>
            <a:spAutoFit/>
          </a:bodyPr>
          <a:lstStyle/>
          <a:p>
            <a:pPr algn="l" eaLnBrk="1" hangingPunct="1">
              <a:lnSpc>
                <a:spcPct val="85000"/>
              </a:lnSpc>
            </a:pPr>
            <a:r>
              <a:rPr lang="en-US" sz="1600" b="1">
                <a:solidFill>
                  <a:srgbClr val="CC0000"/>
                </a:solidFill>
              </a:rPr>
              <a:t>Enhancer Sites</a:t>
            </a:r>
            <a:endParaRPr lang="en-US" sz="1200" b="1">
              <a:solidFill>
                <a:srgbClr val="000000"/>
              </a:solidFill>
            </a:endParaRPr>
          </a:p>
          <a:p>
            <a:pPr algn="l" eaLnBrk="1" hangingPunct="1">
              <a:lnSpc>
                <a:spcPct val="85000"/>
              </a:lnSpc>
            </a:pPr>
            <a:r>
              <a:rPr lang="en-US" sz="1400" b="1">
                <a:solidFill>
                  <a:srgbClr val="000000"/>
                </a:solidFill>
              </a:rPr>
              <a:t>regulatory sites on DNA distant from gene</a:t>
            </a:r>
            <a:endParaRPr lang="en-US" sz="1200" b="1">
              <a:solidFill>
                <a:srgbClr val="000000"/>
              </a:solidFill>
            </a:endParaRPr>
          </a:p>
        </p:txBody>
      </p:sp>
      <p:sp>
        <p:nvSpPr>
          <p:cNvPr id="484391" name="Rectangle 39"/>
          <p:cNvSpPr>
            <a:spLocks noChangeArrowheads="1"/>
          </p:cNvSpPr>
          <p:nvPr/>
        </p:nvSpPr>
        <p:spPr bwMode="auto">
          <a:xfrm>
            <a:off x="1333500" y="6040438"/>
            <a:ext cx="6580188" cy="207962"/>
          </a:xfrm>
          <a:prstGeom prst="rect">
            <a:avLst/>
          </a:prstGeom>
          <a:noFill/>
          <a:ln w="9525">
            <a:noFill/>
            <a:miter lim="800000"/>
            <a:headEnd/>
            <a:tailEnd/>
          </a:ln>
        </p:spPr>
        <p:txBody>
          <a:bodyPr lIns="0" tIns="0" rIns="0" bIns="0">
            <a:prstTxWarp prst="textNoShape">
              <a:avLst/>
            </a:prstTxWarp>
            <a:spAutoFit/>
          </a:bodyPr>
          <a:lstStyle/>
          <a:p>
            <a:pPr marL="114300" indent="-114300" algn="l" eaLnBrk="1" hangingPunct="1">
              <a:lnSpc>
                <a:spcPct val="85000"/>
              </a:lnSpc>
            </a:pPr>
            <a:r>
              <a:rPr lang="en-US" sz="1600" b="1">
                <a:solidFill>
                  <a:srgbClr val="CC0000"/>
                </a:solidFill>
              </a:rPr>
              <a:t>Initiation Complex at Promoter Site </a:t>
            </a:r>
            <a:r>
              <a:rPr lang="en-US" sz="1400" b="1">
                <a:solidFill>
                  <a:srgbClr val="000000"/>
                </a:solidFill>
              </a:rPr>
              <a:t>binding site of RNA polymerase</a:t>
            </a:r>
          </a:p>
        </p:txBody>
      </p:sp>
    </p:spTree>
    <p:extLst>
      <p:ext uri="{BB962C8B-B14F-4D97-AF65-F5344CB8AC3E}">
        <p14:creationId xmlns:p14="http://schemas.microsoft.com/office/powerpoint/2010/main" val="3873516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0389" name="Picture 5" descr="f15-18a_the_eukaryotic__cb"/>
          <p:cNvPicPr>
            <a:picLocks noChangeAspect="1" noChangeArrowheads="1"/>
          </p:cNvPicPr>
          <p:nvPr/>
        </p:nvPicPr>
        <p:blipFill>
          <a:blip r:embed="rId3"/>
          <a:srcRect l="13499" t="34500" r="2251"/>
          <a:stretch>
            <a:fillRect/>
          </a:stretch>
        </p:blipFill>
        <p:spPr bwMode="auto">
          <a:xfrm>
            <a:off x="114300" y="3795713"/>
            <a:ext cx="4208463" cy="2457450"/>
          </a:xfrm>
          <a:prstGeom prst="rect">
            <a:avLst/>
          </a:prstGeom>
          <a:noFill/>
          <a:ln w="9525">
            <a:solidFill>
              <a:srgbClr val="4F81BD"/>
            </a:solidFill>
            <a:miter lim="800000"/>
            <a:headEnd/>
            <a:tailEnd/>
          </a:ln>
        </p:spPr>
      </p:pic>
      <p:pic>
        <p:nvPicPr>
          <p:cNvPr id="400388" name="Picture 4" descr="19-11-ExonCoding-L"/>
          <p:cNvPicPr>
            <a:picLocks noChangeAspect="1" noChangeArrowheads="1"/>
          </p:cNvPicPr>
          <p:nvPr/>
        </p:nvPicPr>
        <p:blipFill>
          <a:blip r:embed="rId4"/>
          <a:srcRect b="4114"/>
          <a:stretch>
            <a:fillRect/>
          </a:stretch>
        </p:blipFill>
        <p:spPr bwMode="auto">
          <a:xfrm>
            <a:off x="4457700" y="3055938"/>
            <a:ext cx="4513263" cy="2838450"/>
          </a:xfrm>
          <a:prstGeom prst="rect">
            <a:avLst/>
          </a:prstGeom>
          <a:noFill/>
          <a:ln>
            <a:solidFill>
              <a:srgbClr val="4F81BD"/>
            </a:solidFill>
          </a:ln>
        </p:spPr>
      </p:pic>
      <p:sp>
        <p:nvSpPr>
          <p:cNvPr id="400386" name="Rectangle 2"/>
          <p:cNvSpPr>
            <a:spLocks noGrp="1" noChangeArrowheads="1"/>
          </p:cNvSpPr>
          <p:nvPr>
            <p:ph type="title"/>
          </p:nvPr>
        </p:nvSpPr>
        <p:spPr/>
        <p:txBody>
          <a:bodyPr/>
          <a:lstStyle/>
          <a:p>
            <a:r>
              <a:rPr lang="en-US"/>
              <a:t>3. Post-transcriptional control</a:t>
            </a:r>
          </a:p>
        </p:txBody>
      </p:sp>
      <p:sp>
        <p:nvSpPr>
          <p:cNvPr id="400387" name="Rectangle 3" descr="Rectangle: Click to edit Master text styles&#10;Second level&#10;Third level&#10;Fourth level&#10;Fifth level"/>
          <p:cNvSpPr>
            <a:spLocks noGrp="1" noChangeArrowheads="1"/>
          </p:cNvSpPr>
          <p:nvPr>
            <p:ph type="body" idx="1"/>
          </p:nvPr>
        </p:nvSpPr>
        <p:spPr>
          <a:xfrm>
            <a:off x="838200" y="1371600"/>
            <a:ext cx="7772400" cy="1749425"/>
          </a:xfrm>
        </p:spPr>
        <p:txBody>
          <a:bodyPr/>
          <a:lstStyle/>
          <a:p>
            <a:r>
              <a:rPr lang="en-US"/>
              <a:t>Alternative RNA splicing</a:t>
            </a:r>
          </a:p>
          <a:p>
            <a:pPr lvl="1"/>
            <a:r>
              <a:rPr lang="en-US"/>
              <a:t>variable processing of exons creates a family of proteins</a:t>
            </a:r>
          </a:p>
        </p:txBody>
      </p:sp>
      <p:sp>
        <p:nvSpPr>
          <p:cNvPr id="400390" name="Line 6"/>
          <p:cNvSpPr>
            <a:spLocks noChangeShapeType="1"/>
          </p:cNvSpPr>
          <p:nvPr/>
        </p:nvSpPr>
        <p:spPr bwMode="auto">
          <a:xfrm>
            <a:off x="2212975" y="4137025"/>
            <a:ext cx="0" cy="379413"/>
          </a:xfrm>
          <a:prstGeom prst="line">
            <a:avLst/>
          </a:prstGeom>
          <a:noFill/>
          <a:ln w="38100">
            <a:solidFill>
              <a:srgbClr val="000000"/>
            </a:solidFill>
            <a:round/>
            <a:headEnd/>
            <a:tailEnd type="triangle" w="sm" len="med"/>
          </a:ln>
          <a:effectLst/>
        </p:spPr>
        <p:txBody>
          <a:bodyPr wrap="none" anchor="ctr">
            <a:prstTxWarp prst="textNoShape">
              <a:avLst/>
            </a:prstTxWarp>
          </a:bodyPr>
          <a:lstStyle/>
          <a:p>
            <a:endParaRPr lang="en-US"/>
          </a:p>
        </p:txBody>
      </p:sp>
      <p:sp>
        <p:nvSpPr>
          <p:cNvPr id="400391" name="Line 7"/>
          <p:cNvSpPr>
            <a:spLocks noChangeShapeType="1"/>
          </p:cNvSpPr>
          <p:nvPr/>
        </p:nvSpPr>
        <p:spPr bwMode="auto">
          <a:xfrm>
            <a:off x="2212975" y="4737100"/>
            <a:ext cx="0" cy="812800"/>
          </a:xfrm>
          <a:prstGeom prst="line">
            <a:avLst/>
          </a:prstGeom>
          <a:noFill/>
          <a:ln w="38100">
            <a:solidFill>
              <a:srgbClr val="000000"/>
            </a:solidFill>
            <a:round/>
            <a:headEnd/>
            <a:tailEnd type="triangle" w="sm" len="med"/>
          </a:ln>
          <a:effectLst/>
        </p:spPr>
        <p:txBody>
          <a:bodyPr wrap="none" anchor="ctr">
            <a:prstTxWarp prst="textNoShape">
              <a:avLst/>
            </a:prstTxWarp>
          </a:bodyPr>
          <a:lstStyle/>
          <a:p>
            <a:endParaRPr lang="en-US"/>
          </a:p>
        </p:txBody>
      </p:sp>
      <p:pic>
        <p:nvPicPr>
          <p:cNvPr id="400392" name="Picture 8" descr="19-11-ExonCoding-L"/>
          <p:cNvPicPr>
            <a:picLocks noChangeAspect="1" noChangeArrowheads="1"/>
          </p:cNvPicPr>
          <p:nvPr/>
        </p:nvPicPr>
        <p:blipFill>
          <a:blip r:embed="rId4"/>
          <a:srcRect r="87300" b="4114"/>
          <a:stretch>
            <a:fillRect/>
          </a:stretch>
        </p:blipFill>
        <p:spPr bwMode="auto">
          <a:xfrm>
            <a:off x="4457700" y="3055938"/>
            <a:ext cx="573088" cy="2838450"/>
          </a:xfrm>
          <a:prstGeom prst="rect">
            <a:avLst/>
          </a:prstGeom>
          <a:noFill/>
          <a:ln w="9525">
            <a:noFill/>
            <a:miter lim="800000"/>
            <a:headEnd/>
            <a:tailEnd/>
          </a:ln>
        </p:spPr>
      </p:pic>
    </p:spTree>
    <p:extLst>
      <p:ext uri="{BB962C8B-B14F-4D97-AF65-F5344CB8AC3E}">
        <p14:creationId xmlns:p14="http://schemas.microsoft.com/office/powerpoint/2010/main" val="319098376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4" name="Rectangle 2"/>
          <p:cNvSpPr>
            <a:spLocks noGrp="1" noChangeArrowheads="1"/>
          </p:cNvSpPr>
          <p:nvPr>
            <p:ph type="title"/>
          </p:nvPr>
        </p:nvSpPr>
        <p:spPr>
          <a:xfrm>
            <a:off x="190500" y="215900"/>
            <a:ext cx="8534400" cy="762000"/>
          </a:xfrm>
        </p:spPr>
        <p:txBody>
          <a:bodyPr/>
          <a:lstStyle/>
          <a:p>
            <a:r>
              <a:rPr lang="en-US" dirty="0"/>
              <a:t>4. Regulation of mRNA degradation</a:t>
            </a:r>
          </a:p>
        </p:txBody>
      </p:sp>
      <p:sp>
        <p:nvSpPr>
          <p:cNvPr id="402435" name="Rectangle 3" descr="Rectangle: Click to edit Master text styles&#10;Second level&#10;Third level&#10;Fourth level&#10;Fifth level"/>
          <p:cNvSpPr>
            <a:spLocks noGrp="1" noChangeArrowheads="1"/>
          </p:cNvSpPr>
          <p:nvPr>
            <p:ph type="body" idx="1"/>
          </p:nvPr>
        </p:nvSpPr>
        <p:spPr>
          <a:xfrm>
            <a:off x="508000" y="990600"/>
            <a:ext cx="7772400" cy="1797050"/>
          </a:xfrm>
        </p:spPr>
        <p:txBody>
          <a:bodyPr/>
          <a:lstStyle/>
          <a:p>
            <a:r>
              <a:rPr lang="en-US" dirty="0"/>
              <a:t>Life span of mRNA determines amount of protein synthesis</a:t>
            </a:r>
          </a:p>
          <a:p>
            <a:pPr lvl="1"/>
            <a:r>
              <a:rPr lang="en-US" dirty="0"/>
              <a:t>mRNA can last from hours to weeks</a:t>
            </a:r>
          </a:p>
        </p:txBody>
      </p:sp>
      <p:pic>
        <p:nvPicPr>
          <p:cNvPr id="402437" name="Picture 5" descr="17-09-RNASplicing-L"/>
          <p:cNvPicPr>
            <a:picLocks noChangeAspect="1" noChangeArrowheads="1"/>
          </p:cNvPicPr>
          <p:nvPr/>
        </p:nvPicPr>
        <p:blipFill>
          <a:blip r:embed="rId3"/>
          <a:srcRect b="6033"/>
          <a:stretch>
            <a:fillRect/>
          </a:stretch>
        </p:blipFill>
        <p:spPr bwMode="auto">
          <a:xfrm>
            <a:off x="838200" y="2768600"/>
            <a:ext cx="7154863" cy="3016250"/>
          </a:xfrm>
          <a:prstGeom prst="rect">
            <a:avLst/>
          </a:prstGeom>
          <a:noFill/>
          <a:ln>
            <a:solidFill>
              <a:srgbClr val="4F81BD"/>
            </a:solidFill>
          </a:ln>
        </p:spPr>
      </p:pic>
    </p:spTree>
    <p:extLst>
      <p:ext uri="{BB962C8B-B14F-4D97-AF65-F5344CB8AC3E}">
        <p14:creationId xmlns:p14="http://schemas.microsoft.com/office/powerpoint/2010/main" val="139875478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2" name="Rectangle 2"/>
          <p:cNvSpPr>
            <a:spLocks noGrp="1" noChangeArrowheads="1"/>
          </p:cNvSpPr>
          <p:nvPr>
            <p:ph type="title"/>
          </p:nvPr>
        </p:nvSpPr>
        <p:spPr/>
        <p:txBody>
          <a:bodyPr/>
          <a:lstStyle/>
          <a:p>
            <a:r>
              <a:rPr lang="en-US"/>
              <a:t>RNA interference</a:t>
            </a:r>
          </a:p>
        </p:txBody>
      </p:sp>
      <p:sp>
        <p:nvSpPr>
          <p:cNvPr id="460803" name="Rectangle 3" descr="Rectangle: Click to edit Master text styles&#10;Second level&#10;Third level&#10;Fourth level&#10;Fifth level"/>
          <p:cNvSpPr>
            <a:spLocks noGrp="1" noChangeArrowheads="1"/>
          </p:cNvSpPr>
          <p:nvPr>
            <p:ph type="body" idx="1"/>
          </p:nvPr>
        </p:nvSpPr>
        <p:spPr>
          <a:xfrm>
            <a:off x="228600" y="927100"/>
            <a:ext cx="8305800" cy="3833813"/>
          </a:xfrm>
        </p:spPr>
        <p:txBody>
          <a:bodyPr/>
          <a:lstStyle/>
          <a:p>
            <a:pPr>
              <a:lnSpc>
                <a:spcPct val="90000"/>
              </a:lnSpc>
            </a:pPr>
            <a:r>
              <a:rPr lang="en-US" u="sng" dirty="0">
                <a:solidFill>
                  <a:srgbClr val="CC0000"/>
                </a:solidFill>
              </a:rPr>
              <a:t>Small interfering </a:t>
            </a:r>
            <a:r>
              <a:rPr lang="en-US" u="sng" dirty="0" err="1">
                <a:solidFill>
                  <a:srgbClr val="CC0000"/>
                </a:solidFill>
              </a:rPr>
              <a:t>RNAs</a:t>
            </a:r>
            <a:r>
              <a:rPr lang="en-US" dirty="0"/>
              <a:t> (</a:t>
            </a:r>
            <a:r>
              <a:rPr lang="en-US" u="sng" dirty="0" err="1">
                <a:solidFill>
                  <a:srgbClr val="CC0000"/>
                </a:solidFill>
              </a:rPr>
              <a:t>siRNA</a:t>
            </a:r>
            <a:r>
              <a:rPr lang="en-US" dirty="0"/>
              <a:t>)</a:t>
            </a:r>
          </a:p>
          <a:p>
            <a:pPr lvl="1">
              <a:lnSpc>
                <a:spcPct val="90000"/>
              </a:lnSpc>
            </a:pPr>
            <a:r>
              <a:rPr lang="en-US" dirty="0"/>
              <a:t>short segments of RNA (21-28 bases)</a:t>
            </a:r>
          </a:p>
          <a:p>
            <a:pPr marL="1085850" lvl="2">
              <a:lnSpc>
                <a:spcPct val="90000"/>
              </a:lnSpc>
            </a:pPr>
            <a:r>
              <a:rPr lang="en-US" dirty="0"/>
              <a:t>bind to mRNA</a:t>
            </a:r>
          </a:p>
          <a:p>
            <a:pPr marL="1085850" lvl="2">
              <a:lnSpc>
                <a:spcPct val="90000"/>
              </a:lnSpc>
            </a:pPr>
            <a:r>
              <a:rPr lang="en-US" dirty="0"/>
              <a:t>create sections of double-stranded mRNA</a:t>
            </a:r>
          </a:p>
          <a:p>
            <a:pPr marL="1085850" lvl="2">
              <a:lnSpc>
                <a:spcPct val="90000"/>
              </a:lnSpc>
            </a:pPr>
            <a:r>
              <a:rPr lang="en-US" dirty="0"/>
              <a:t>“death” tag for mRNA</a:t>
            </a:r>
          </a:p>
          <a:p>
            <a:pPr marL="1428750" lvl="3">
              <a:lnSpc>
                <a:spcPct val="90000"/>
              </a:lnSpc>
            </a:pPr>
            <a:r>
              <a:rPr lang="en-US" dirty="0"/>
              <a:t>triggers degradation of mRNA</a:t>
            </a:r>
          </a:p>
          <a:p>
            <a:pPr lvl="1">
              <a:lnSpc>
                <a:spcPct val="90000"/>
              </a:lnSpc>
            </a:pPr>
            <a:r>
              <a:rPr lang="en-US" dirty="0"/>
              <a:t>cause </a:t>
            </a:r>
            <a:r>
              <a:rPr lang="en-US" u="sng" dirty="0">
                <a:solidFill>
                  <a:srgbClr val="CC0000"/>
                </a:solidFill>
              </a:rPr>
              <a:t>gene “silencing”</a:t>
            </a:r>
            <a:endParaRPr lang="en-US" dirty="0"/>
          </a:p>
          <a:p>
            <a:pPr marL="1085850" lvl="2">
              <a:lnSpc>
                <a:spcPct val="90000"/>
              </a:lnSpc>
            </a:pPr>
            <a:r>
              <a:rPr lang="en-US" dirty="0"/>
              <a:t>post-transcriptional control</a:t>
            </a:r>
          </a:p>
          <a:p>
            <a:pPr marL="1085850" lvl="2">
              <a:lnSpc>
                <a:spcPct val="90000"/>
              </a:lnSpc>
            </a:pPr>
            <a:r>
              <a:rPr lang="en-US" dirty="0"/>
              <a:t>turns off gene = no protein produced</a:t>
            </a:r>
          </a:p>
        </p:txBody>
      </p:sp>
      <p:sp>
        <p:nvSpPr>
          <p:cNvPr id="460804" name="AutoShape 4"/>
          <p:cNvSpPr>
            <a:spLocks noChangeArrowheads="1"/>
          </p:cNvSpPr>
          <p:nvPr/>
        </p:nvSpPr>
        <p:spPr bwMode="auto">
          <a:xfrm rot="1036234">
            <a:off x="6858000" y="0"/>
            <a:ext cx="2286000" cy="1828800"/>
          </a:xfrm>
          <a:prstGeom prst="irregularSeal1">
            <a:avLst/>
          </a:prstGeom>
          <a:solidFill>
            <a:srgbClr val="FFCC18"/>
          </a:solidFill>
          <a:ln w="57150">
            <a:solidFill>
              <a:srgbClr val="CC0000"/>
            </a:solidFill>
            <a:miter lim="800000"/>
            <a:headEnd/>
            <a:tailEnd/>
          </a:ln>
          <a:effectLst/>
        </p:spPr>
        <p:txBody>
          <a:bodyPr wrap="none" anchor="ctr">
            <a:prstTxWarp prst="textNoShape">
              <a:avLst/>
            </a:prstTxWarp>
          </a:bodyPr>
          <a:lstStyle/>
          <a:p>
            <a:r>
              <a:rPr lang="en-US" sz="3200" b="1">
                <a:solidFill>
                  <a:srgbClr val="0F116A"/>
                </a:solidFill>
                <a:latin typeface="Comic Sans MS" charset="0"/>
              </a:rPr>
              <a:t>NEW</a:t>
            </a:r>
            <a:r>
              <a:rPr lang="en-US" sz="3200" b="1" i="1">
                <a:solidFill>
                  <a:srgbClr val="0F116A"/>
                </a:solidFill>
                <a:latin typeface="Comic Sans MS" charset="0"/>
              </a:rPr>
              <a:t>!</a:t>
            </a:r>
            <a:endParaRPr lang="en-US" sz="3200" b="1">
              <a:solidFill>
                <a:srgbClr val="0F116A"/>
              </a:solidFill>
              <a:latin typeface="Marker Felt" charset="0"/>
            </a:endParaRPr>
          </a:p>
        </p:txBody>
      </p:sp>
      <p:pic>
        <p:nvPicPr>
          <p:cNvPr id="460808" name="Picture 8" descr="sRNA"/>
          <p:cNvPicPr>
            <a:picLocks noChangeAspect="1" noChangeArrowheads="1"/>
          </p:cNvPicPr>
          <p:nvPr/>
        </p:nvPicPr>
        <p:blipFill>
          <a:blip r:embed="rId4"/>
          <a:srcRect b="68192"/>
          <a:stretch>
            <a:fillRect/>
          </a:stretch>
        </p:blipFill>
        <p:spPr bwMode="auto">
          <a:xfrm>
            <a:off x="3609975" y="5154613"/>
            <a:ext cx="5181600" cy="1538287"/>
          </a:xfrm>
          <a:prstGeom prst="rect">
            <a:avLst/>
          </a:prstGeom>
          <a:noFill/>
          <a:ln w="9525">
            <a:solidFill>
              <a:srgbClr val="4F81BD"/>
            </a:solidFill>
            <a:miter lim="800000"/>
            <a:headEnd/>
            <a:tailEnd/>
          </a:ln>
        </p:spPr>
      </p:pic>
      <p:sp>
        <p:nvSpPr>
          <p:cNvPr id="460809" name="Rectangle 9"/>
          <p:cNvSpPr>
            <a:spLocks noChangeArrowheads="1"/>
          </p:cNvSpPr>
          <p:nvPr/>
        </p:nvSpPr>
        <p:spPr bwMode="auto">
          <a:xfrm>
            <a:off x="2401888" y="5397500"/>
            <a:ext cx="1174750" cy="488950"/>
          </a:xfrm>
          <a:prstGeom prst="rect">
            <a:avLst/>
          </a:prstGeom>
          <a:noFill/>
          <a:ln w="9525">
            <a:noFill/>
            <a:miter lim="800000"/>
            <a:headEnd/>
            <a:tailEnd/>
          </a:ln>
          <a:effectLst/>
        </p:spPr>
        <p:txBody>
          <a:bodyPr wrap="none" anchor="ctr">
            <a:prstTxWarp prst="textNoShape">
              <a:avLst/>
            </a:prstTxWarp>
            <a:spAutoFit/>
          </a:bodyPr>
          <a:lstStyle/>
          <a:p>
            <a:r>
              <a:rPr lang="en-US" sz="2600" b="1" u="sng">
                <a:solidFill>
                  <a:srgbClr val="CC0000"/>
                </a:solidFill>
              </a:rPr>
              <a:t>siRNA</a:t>
            </a:r>
          </a:p>
        </p:txBody>
      </p:sp>
    </p:spTree>
    <p:extLst>
      <p:ext uri="{BB962C8B-B14F-4D97-AF65-F5344CB8AC3E}">
        <p14:creationId xmlns:p14="http://schemas.microsoft.com/office/powerpoint/2010/main" val="6678968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afterEffect">
                                  <p:stCondLst>
                                    <p:cond delay="0"/>
                                  </p:stCondLst>
                                  <p:childTnLst>
                                    <p:set>
                                      <p:cBhvr>
                                        <p:cTn id="6" dur="1" fill="hold">
                                          <p:stCondLst>
                                            <p:cond delay="0"/>
                                          </p:stCondLst>
                                        </p:cTn>
                                        <p:tgtEl>
                                          <p:spTgt spid="460804"/>
                                        </p:tgtEl>
                                        <p:attrNameLst>
                                          <p:attrName>style.visibility</p:attrName>
                                        </p:attrNameLst>
                                      </p:cBhvr>
                                      <p:to>
                                        <p:strVal val="visible"/>
                                      </p:to>
                                    </p:set>
                                    <p:animEffect transition="in" filter="circle(out)">
                                      <p:cBhvr>
                                        <p:cTn id="7" dur="1000"/>
                                        <p:tgtEl>
                                          <p:spTgt spid="460804"/>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0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5390" name="Picture 14"/>
          <p:cNvPicPr>
            <a:picLocks noChangeAspect="1" noChangeArrowheads="1"/>
          </p:cNvPicPr>
          <p:nvPr/>
        </p:nvPicPr>
        <p:blipFill>
          <a:blip r:embed="rId4"/>
          <a:srcRect t="28500" b="14999"/>
          <a:stretch>
            <a:fillRect/>
          </a:stretch>
        </p:blipFill>
        <p:spPr bwMode="auto">
          <a:xfrm>
            <a:off x="0" y="355600"/>
            <a:ext cx="4346575" cy="1841500"/>
          </a:xfrm>
          <a:prstGeom prst="rect">
            <a:avLst/>
          </a:prstGeom>
          <a:noFill/>
          <a:ln w="9525">
            <a:noFill/>
            <a:miter lim="800000"/>
            <a:headEnd/>
            <a:tailEnd/>
          </a:ln>
        </p:spPr>
      </p:pic>
      <p:pic>
        <p:nvPicPr>
          <p:cNvPr id="485386" name="Picture 10" descr="f18-21b_how_small_rnas__cb"/>
          <p:cNvPicPr>
            <a:picLocks noChangeAspect="1" noChangeArrowheads="1"/>
          </p:cNvPicPr>
          <p:nvPr/>
        </p:nvPicPr>
        <p:blipFill>
          <a:blip r:embed="rId5"/>
          <a:srcRect t="3000"/>
          <a:stretch>
            <a:fillRect/>
          </a:stretch>
        </p:blipFill>
        <p:spPr bwMode="auto">
          <a:xfrm>
            <a:off x="1290638" y="2260600"/>
            <a:ext cx="5994400" cy="4359275"/>
          </a:xfrm>
          <a:prstGeom prst="rect">
            <a:avLst/>
          </a:prstGeom>
          <a:noFill/>
          <a:ln w="9525">
            <a:noFill/>
            <a:miter lim="800000"/>
            <a:headEnd/>
            <a:tailEnd/>
          </a:ln>
        </p:spPr>
      </p:pic>
      <p:sp>
        <p:nvSpPr>
          <p:cNvPr id="485378" name="Rectangle 2"/>
          <p:cNvSpPr>
            <a:spLocks noGrp="1" noChangeArrowheads="1"/>
          </p:cNvSpPr>
          <p:nvPr>
            <p:ph type="title"/>
          </p:nvPr>
        </p:nvSpPr>
        <p:spPr>
          <a:xfrm>
            <a:off x="3059113" y="447675"/>
            <a:ext cx="3513137" cy="565150"/>
          </a:xfrm>
          <a:solidFill>
            <a:schemeClr val="bg1"/>
          </a:solidFill>
        </p:spPr>
        <p:txBody>
          <a:bodyPr lIns="0" tIns="0" rIns="0" bIns="0"/>
          <a:lstStyle/>
          <a:p>
            <a:r>
              <a:rPr lang="en-US" sz="3200"/>
              <a:t>Action of siRNA</a:t>
            </a:r>
          </a:p>
        </p:txBody>
      </p:sp>
      <p:sp>
        <p:nvSpPr>
          <p:cNvPr id="485380" name="Rectangle 4"/>
          <p:cNvSpPr>
            <a:spLocks noChangeArrowheads="1"/>
          </p:cNvSpPr>
          <p:nvPr/>
        </p:nvSpPr>
        <p:spPr bwMode="auto">
          <a:xfrm>
            <a:off x="1427163" y="3171825"/>
            <a:ext cx="1174750" cy="488950"/>
          </a:xfrm>
          <a:prstGeom prst="rect">
            <a:avLst/>
          </a:prstGeom>
          <a:noFill/>
          <a:ln w="9525">
            <a:noFill/>
            <a:miter lim="800000"/>
            <a:headEnd/>
            <a:tailEnd/>
          </a:ln>
          <a:effectLst/>
        </p:spPr>
        <p:txBody>
          <a:bodyPr wrap="none" anchor="ctr">
            <a:prstTxWarp prst="textNoShape">
              <a:avLst/>
            </a:prstTxWarp>
            <a:spAutoFit/>
          </a:bodyPr>
          <a:lstStyle/>
          <a:p>
            <a:r>
              <a:rPr lang="en-US" sz="2600" b="1" u="sng">
                <a:solidFill>
                  <a:srgbClr val="CC0000"/>
                </a:solidFill>
              </a:rPr>
              <a:t>siRNA</a:t>
            </a:r>
            <a:endParaRPr lang="en-US" sz="2600" b="1">
              <a:solidFill>
                <a:srgbClr val="0F116A"/>
              </a:solidFill>
            </a:endParaRPr>
          </a:p>
        </p:txBody>
      </p:sp>
      <p:sp>
        <p:nvSpPr>
          <p:cNvPr id="485381" name="Rectangle 5"/>
          <p:cNvSpPr>
            <a:spLocks noChangeArrowheads="1"/>
          </p:cNvSpPr>
          <p:nvPr/>
        </p:nvSpPr>
        <p:spPr bwMode="auto">
          <a:xfrm>
            <a:off x="3240088" y="3816350"/>
            <a:ext cx="1831975" cy="581025"/>
          </a:xfrm>
          <a:prstGeom prst="rect">
            <a:avLst/>
          </a:prstGeom>
          <a:noFill/>
          <a:ln w="9525">
            <a:noFill/>
            <a:miter lim="800000"/>
            <a:headEnd/>
            <a:tailEnd/>
          </a:ln>
          <a:effectLst/>
        </p:spPr>
        <p:txBody>
          <a:bodyPr wrap="none" anchor="ctr">
            <a:prstTxWarp prst="textNoShape">
              <a:avLst/>
            </a:prstTxWarp>
            <a:spAutoFit/>
          </a:bodyPr>
          <a:lstStyle/>
          <a:p>
            <a:r>
              <a:rPr lang="en-US" sz="1600" b="1">
                <a:solidFill>
                  <a:srgbClr val="0F116A"/>
                </a:solidFill>
              </a:rPr>
              <a:t>double-stranded </a:t>
            </a:r>
            <a:br>
              <a:rPr lang="en-US" sz="1600" b="1">
                <a:solidFill>
                  <a:srgbClr val="0F116A"/>
                </a:solidFill>
              </a:rPr>
            </a:br>
            <a:r>
              <a:rPr lang="en-US" sz="1600" b="1">
                <a:solidFill>
                  <a:srgbClr val="0F116A"/>
                </a:solidFill>
              </a:rPr>
              <a:t>miRNA + siRNA</a:t>
            </a:r>
            <a:endParaRPr lang="en-US" sz="2200" b="1">
              <a:solidFill>
                <a:srgbClr val="0F116A"/>
              </a:solidFill>
            </a:endParaRPr>
          </a:p>
        </p:txBody>
      </p:sp>
      <p:sp>
        <p:nvSpPr>
          <p:cNvPr id="485383" name="Rectangle 7"/>
          <p:cNvSpPr>
            <a:spLocks noChangeArrowheads="1"/>
          </p:cNvSpPr>
          <p:nvPr/>
        </p:nvSpPr>
        <p:spPr bwMode="auto">
          <a:xfrm>
            <a:off x="4022725" y="5697538"/>
            <a:ext cx="2373313" cy="427037"/>
          </a:xfrm>
          <a:prstGeom prst="rect">
            <a:avLst/>
          </a:prstGeom>
          <a:noFill/>
          <a:ln w="9525">
            <a:noFill/>
            <a:miter lim="800000"/>
            <a:headEnd/>
            <a:tailEnd/>
          </a:ln>
          <a:effectLst/>
        </p:spPr>
        <p:txBody>
          <a:bodyPr wrap="none" anchor="ctr">
            <a:prstTxWarp prst="textNoShape">
              <a:avLst/>
            </a:prstTxWarp>
            <a:spAutoFit/>
          </a:bodyPr>
          <a:lstStyle/>
          <a:p>
            <a:r>
              <a:rPr lang="en-US" sz="2200" b="1">
                <a:solidFill>
                  <a:srgbClr val="0F116A"/>
                </a:solidFill>
              </a:rPr>
              <a:t>mRNA degraded</a:t>
            </a:r>
          </a:p>
        </p:txBody>
      </p:sp>
      <p:sp>
        <p:nvSpPr>
          <p:cNvPr id="485384" name="AutoShape 8"/>
          <p:cNvSpPr>
            <a:spLocks noChangeArrowheads="1"/>
          </p:cNvSpPr>
          <p:nvPr/>
        </p:nvSpPr>
        <p:spPr bwMode="auto">
          <a:xfrm>
            <a:off x="6469063" y="5934075"/>
            <a:ext cx="2605087" cy="835025"/>
          </a:xfrm>
          <a:prstGeom prst="roundRect">
            <a:avLst>
              <a:gd name="adj" fmla="val 16667"/>
            </a:avLst>
          </a:prstGeom>
          <a:solidFill>
            <a:srgbClr val="FFCC18"/>
          </a:solidFill>
          <a:ln w="9525">
            <a:noFill/>
            <a:round/>
            <a:headEnd/>
            <a:tailEnd/>
          </a:ln>
          <a:effectLst/>
        </p:spPr>
        <p:txBody>
          <a:bodyPr anchor="ctr">
            <a:prstTxWarp prst="textNoShape">
              <a:avLst/>
            </a:prstTxWarp>
            <a:spAutoFit/>
          </a:bodyPr>
          <a:lstStyle/>
          <a:p>
            <a:pPr algn="l"/>
            <a:r>
              <a:rPr lang="en-US" sz="2200" b="1">
                <a:solidFill>
                  <a:srgbClr val="CC0000"/>
                </a:solidFill>
              </a:rPr>
              <a:t>functionally turns gene off</a:t>
            </a:r>
          </a:p>
        </p:txBody>
      </p:sp>
      <p:sp>
        <p:nvSpPr>
          <p:cNvPr id="485385" name="AutoShape 9"/>
          <p:cNvSpPr>
            <a:spLocks noChangeArrowheads="1"/>
          </p:cNvSpPr>
          <p:nvPr/>
        </p:nvSpPr>
        <p:spPr bwMode="auto">
          <a:xfrm rot="1036234">
            <a:off x="5867400" y="0"/>
            <a:ext cx="3800475" cy="2366963"/>
          </a:xfrm>
          <a:prstGeom prst="irregularSeal1">
            <a:avLst/>
          </a:prstGeom>
          <a:solidFill>
            <a:srgbClr val="FFCC18"/>
          </a:solidFill>
          <a:ln w="57150">
            <a:solidFill>
              <a:srgbClr val="CC0000"/>
            </a:solidFill>
            <a:miter lim="800000"/>
            <a:headEnd/>
            <a:tailEnd/>
          </a:ln>
          <a:effectLst/>
        </p:spPr>
        <p:txBody>
          <a:bodyPr wrap="none" anchor="ctr">
            <a:prstTxWarp prst="textNoShape">
              <a:avLst/>
            </a:prstTxWarp>
          </a:bodyPr>
          <a:lstStyle/>
          <a:p>
            <a:r>
              <a:rPr lang="en-US" b="1">
                <a:solidFill>
                  <a:srgbClr val="0F116A"/>
                </a:solidFill>
                <a:latin typeface="Comic Sans MS" charset="0"/>
              </a:rPr>
              <a:t>Hot…Hot</a:t>
            </a:r>
            <a:br>
              <a:rPr lang="en-US" b="1">
                <a:solidFill>
                  <a:srgbClr val="0F116A"/>
                </a:solidFill>
                <a:latin typeface="Comic Sans MS" charset="0"/>
              </a:rPr>
            </a:br>
            <a:r>
              <a:rPr lang="en-US" b="1">
                <a:solidFill>
                  <a:srgbClr val="0F116A"/>
                </a:solidFill>
                <a:latin typeface="Comic Sans MS" charset="0"/>
              </a:rPr>
              <a:t>new topic</a:t>
            </a:r>
            <a:br>
              <a:rPr lang="en-US" b="1">
                <a:solidFill>
                  <a:srgbClr val="0F116A"/>
                </a:solidFill>
                <a:latin typeface="Comic Sans MS" charset="0"/>
              </a:rPr>
            </a:br>
            <a:r>
              <a:rPr lang="en-US" b="1">
                <a:solidFill>
                  <a:srgbClr val="0F116A"/>
                </a:solidFill>
                <a:latin typeface="Comic Sans MS" charset="0"/>
              </a:rPr>
              <a:t>in biology</a:t>
            </a:r>
            <a:endParaRPr lang="en-US" b="1">
              <a:solidFill>
                <a:srgbClr val="0F116A"/>
              </a:solidFill>
              <a:latin typeface="Marker Felt" charset="0"/>
            </a:endParaRPr>
          </a:p>
        </p:txBody>
      </p:sp>
      <p:sp>
        <p:nvSpPr>
          <p:cNvPr id="485387" name="Rectangle 11"/>
          <p:cNvSpPr>
            <a:spLocks noChangeArrowheads="1"/>
          </p:cNvSpPr>
          <p:nvPr/>
        </p:nvSpPr>
        <p:spPr bwMode="auto">
          <a:xfrm>
            <a:off x="4816475" y="2568575"/>
            <a:ext cx="2738438" cy="396875"/>
          </a:xfrm>
          <a:prstGeom prst="rect">
            <a:avLst/>
          </a:prstGeom>
          <a:noFill/>
          <a:ln w="9525">
            <a:noFill/>
            <a:miter lim="800000"/>
            <a:headEnd/>
            <a:tailEnd/>
          </a:ln>
          <a:effectLst/>
        </p:spPr>
        <p:txBody>
          <a:bodyPr wrap="none" anchor="ctr">
            <a:prstTxWarp prst="textNoShape">
              <a:avLst/>
            </a:prstTxWarp>
            <a:spAutoFit/>
          </a:bodyPr>
          <a:lstStyle/>
          <a:p>
            <a:pPr algn="l"/>
            <a:r>
              <a:rPr lang="en-US" sz="2000" b="1">
                <a:solidFill>
                  <a:srgbClr val="0F116A"/>
                </a:solidFill>
              </a:rPr>
              <a:t>mRNA for translation</a:t>
            </a:r>
          </a:p>
        </p:txBody>
      </p:sp>
      <p:sp>
        <p:nvSpPr>
          <p:cNvPr id="485388" name="Rectangle 12"/>
          <p:cNvSpPr>
            <a:spLocks noChangeArrowheads="1"/>
          </p:cNvSpPr>
          <p:nvPr/>
        </p:nvSpPr>
        <p:spPr bwMode="auto">
          <a:xfrm>
            <a:off x="1617663" y="4505325"/>
            <a:ext cx="1384300" cy="833438"/>
          </a:xfrm>
          <a:prstGeom prst="rect">
            <a:avLst/>
          </a:prstGeom>
          <a:solidFill>
            <a:schemeClr val="bg1"/>
          </a:solidFill>
          <a:ln w="9525">
            <a:solidFill>
              <a:srgbClr val="000000"/>
            </a:solidFill>
            <a:miter lim="800000"/>
            <a:headEnd/>
            <a:tailEnd/>
          </a:ln>
          <a:effectLst/>
        </p:spPr>
        <p:txBody>
          <a:bodyPr lIns="0" tIns="0" rIns="0" bIns="0" anchor="ctr">
            <a:prstTxWarp prst="textNoShape">
              <a:avLst/>
            </a:prstTxWarp>
            <a:spAutoFit/>
          </a:bodyPr>
          <a:lstStyle/>
          <a:p>
            <a:pPr>
              <a:lnSpc>
                <a:spcPct val="90000"/>
              </a:lnSpc>
            </a:pPr>
            <a:r>
              <a:rPr lang="en-US" sz="2000" b="1">
                <a:solidFill>
                  <a:srgbClr val="0F116A"/>
                </a:solidFill>
              </a:rPr>
              <a:t>breakdown</a:t>
            </a:r>
            <a:br>
              <a:rPr lang="en-US" sz="2000" b="1">
                <a:solidFill>
                  <a:srgbClr val="0F116A"/>
                </a:solidFill>
              </a:rPr>
            </a:br>
            <a:r>
              <a:rPr lang="en-US" sz="2000" b="1">
                <a:solidFill>
                  <a:srgbClr val="0F116A"/>
                </a:solidFill>
              </a:rPr>
              <a:t>enzyme</a:t>
            </a:r>
          </a:p>
          <a:p>
            <a:pPr>
              <a:lnSpc>
                <a:spcPct val="90000"/>
              </a:lnSpc>
            </a:pPr>
            <a:r>
              <a:rPr lang="en-US" sz="2000" b="1">
                <a:solidFill>
                  <a:srgbClr val="0F116A"/>
                </a:solidFill>
              </a:rPr>
              <a:t>(RISC)</a:t>
            </a:r>
          </a:p>
        </p:txBody>
      </p:sp>
      <p:sp>
        <p:nvSpPr>
          <p:cNvPr id="485389" name="Rectangle 13"/>
          <p:cNvSpPr>
            <a:spLocks noChangeArrowheads="1"/>
          </p:cNvSpPr>
          <p:nvPr/>
        </p:nvSpPr>
        <p:spPr bwMode="auto">
          <a:xfrm>
            <a:off x="2897188" y="2005013"/>
            <a:ext cx="1125537" cy="650875"/>
          </a:xfrm>
          <a:prstGeom prst="rect">
            <a:avLst/>
          </a:prstGeom>
          <a:solidFill>
            <a:schemeClr val="bg1"/>
          </a:solidFill>
          <a:ln w="9525">
            <a:solidFill>
              <a:srgbClr val="000000"/>
            </a:solidFill>
            <a:miter lim="800000"/>
            <a:headEnd/>
            <a:tailEnd/>
          </a:ln>
          <a:effectLst/>
        </p:spPr>
        <p:txBody>
          <a:bodyPr wrap="none" anchor="ctr">
            <a:prstTxWarp prst="textNoShape">
              <a:avLst/>
            </a:prstTxWarp>
            <a:spAutoFit/>
          </a:bodyPr>
          <a:lstStyle/>
          <a:p>
            <a:pPr>
              <a:lnSpc>
                <a:spcPct val="90000"/>
              </a:lnSpc>
            </a:pPr>
            <a:r>
              <a:rPr lang="en-US" sz="2000" b="1">
                <a:solidFill>
                  <a:srgbClr val="0F116A"/>
                </a:solidFill>
              </a:rPr>
              <a:t>dicer</a:t>
            </a:r>
            <a:br>
              <a:rPr lang="en-US" sz="2000" b="1">
                <a:solidFill>
                  <a:srgbClr val="0F116A"/>
                </a:solidFill>
              </a:rPr>
            </a:br>
            <a:r>
              <a:rPr lang="en-US" sz="2000" b="1">
                <a:solidFill>
                  <a:srgbClr val="0F116A"/>
                </a:solidFill>
              </a:rPr>
              <a:t>enzyme</a:t>
            </a:r>
          </a:p>
        </p:txBody>
      </p:sp>
    </p:spTree>
    <p:extLst>
      <p:ext uri="{BB962C8B-B14F-4D97-AF65-F5344CB8AC3E}">
        <p14:creationId xmlns:p14="http://schemas.microsoft.com/office/powerpoint/2010/main" val="39690735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afterEffect">
                                  <p:stCondLst>
                                    <p:cond delay="0"/>
                                  </p:stCondLst>
                                  <p:childTnLst>
                                    <p:set>
                                      <p:cBhvr>
                                        <p:cTn id="6" dur="1" fill="hold">
                                          <p:stCondLst>
                                            <p:cond delay="0"/>
                                          </p:stCondLst>
                                        </p:cTn>
                                        <p:tgtEl>
                                          <p:spTgt spid="485385"/>
                                        </p:tgtEl>
                                        <p:attrNameLst>
                                          <p:attrName>style.visibility</p:attrName>
                                        </p:attrNameLst>
                                      </p:cBhvr>
                                      <p:to>
                                        <p:strVal val="visible"/>
                                      </p:to>
                                    </p:set>
                                    <p:animEffect transition="in" filter="circle(out)">
                                      <p:cBhvr>
                                        <p:cTn id="7" dur="1000"/>
                                        <p:tgtEl>
                                          <p:spTgt spid="485385"/>
                                        </p:tgtEl>
                                      </p:cBhvr>
                                    </p:animEffect>
                                  </p:childTnLst>
                                  <p:subTnLst>
                                    <p:audio>
                                      <p:cMediaNode>
                                        <p:cTn display="0" masterRel="sameClick">
                                          <p:stCondLst>
                                            <p:cond evt="begin" delay="0">
                                              <p:tn val="5"/>
                                            </p:cond>
                                          </p:stCondLst>
                                          <p:endCondLst>
                                            <p:cond evt="onStopAudio" delay="0">
                                              <p:tgtEl>
                                                <p:sldTgt/>
                                              </p:tgtEl>
                                            </p:cond>
                                          </p:endCondLst>
                                        </p:cTn>
                                        <p:tgtEl>
                                          <p:sndTgt r:embed="rId3"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538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9657" name="Picture 9"/>
          <p:cNvPicPr>
            <a:picLocks noChangeAspect="1" noChangeArrowheads="1"/>
          </p:cNvPicPr>
          <p:nvPr/>
        </p:nvPicPr>
        <p:blipFill>
          <a:blip r:embed="rId2"/>
          <a:srcRect l="2338" t="2017" r="3506"/>
          <a:stretch>
            <a:fillRect/>
          </a:stretch>
        </p:blipFill>
        <p:spPr bwMode="auto">
          <a:xfrm>
            <a:off x="0" y="1257300"/>
            <a:ext cx="4695825" cy="2832100"/>
          </a:xfrm>
          <a:prstGeom prst="rect">
            <a:avLst/>
          </a:prstGeom>
          <a:noFill/>
          <a:ln w="9525">
            <a:noFill/>
            <a:miter lim="800000"/>
            <a:headEnd/>
            <a:tailEnd/>
          </a:ln>
          <a:effectLst/>
        </p:spPr>
      </p:pic>
      <p:sp>
        <p:nvSpPr>
          <p:cNvPr id="539650" name="Rectangle 2"/>
          <p:cNvSpPr>
            <a:spLocks noGrp="1" noChangeArrowheads="1"/>
          </p:cNvSpPr>
          <p:nvPr>
            <p:ph type="title"/>
          </p:nvPr>
        </p:nvSpPr>
        <p:spPr/>
        <p:txBody>
          <a:bodyPr/>
          <a:lstStyle/>
          <a:p>
            <a:r>
              <a:rPr lang="en-US"/>
              <a:t>RNA interference</a:t>
            </a:r>
          </a:p>
        </p:txBody>
      </p:sp>
      <p:sp>
        <p:nvSpPr>
          <p:cNvPr id="539652" name="Rectangle 4"/>
          <p:cNvSpPr>
            <a:spLocks noChangeArrowheads="1"/>
          </p:cNvSpPr>
          <p:nvPr/>
        </p:nvSpPr>
        <p:spPr bwMode="auto">
          <a:xfrm>
            <a:off x="6438900" y="381000"/>
            <a:ext cx="2706688" cy="609600"/>
          </a:xfrm>
          <a:prstGeom prst="rect">
            <a:avLst/>
          </a:prstGeom>
          <a:noFill/>
          <a:ln w="9525">
            <a:noFill/>
            <a:miter lim="800000"/>
            <a:headEnd/>
            <a:tailEnd/>
          </a:ln>
          <a:effectLst/>
        </p:spPr>
        <p:txBody>
          <a:bodyPr wrap="none" anchor="ctr">
            <a:prstTxWarp prst="textNoShape">
              <a:avLst/>
            </a:prstTxWarp>
            <a:spAutoFit/>
          </a:bodyPr>
          <a:lstStyle/>
          <a:p>
            <a:pPr algn="r"/>
            <a:r>
              <a:rPr lang="en-US" sz="3400" b="1">
                <a:solidFill>
                  <a:srgbClr val="0F116A"/>
                </a:solidFill>
              </a:rPr>
              <a:t>1990s </a:t>
            </a:r>
            <a:r>
              <a:rPr lang="en-US" sz="3400" b="1">
                <a:solidFill>
                  <a:srgbClr val="000005"/>
                </a:solidFill>
              </a:rPr>
              <a:t>| </a:t>
            </a:r>
            <a:r>
              <a:rPr lang="en-US" sz="3400" b="1">
                <a:solidFill>
                  <a:srgbClr val="CC0000"/>
                </a:solidFill>
              </a:rPr>
              <a:t>2006</a:t>
            </a:r>
            <a:endParaRPr lang="en-US" sz="3000" b="1">
              <a:solidFill>
                <a:srgbClr val="0F116A"/>
              </a:solidFill>
            </a:endParaRPr>
          </a:p>
        </p:txBody>
      </p:sp>
      <p:pic>
        <p:nvPicPr>
          <p:cNvPr id="539653" name="Picture 5"/>
          <p:cNvPicPr>
            <a:picLocks noChangeAspect="1" noChangeArrowheads="1"/>
          </p:cNvPicPr>
          <p:nvPr/>
        </p:nvPicPr>
        <p:blipFill>
          <a:blip r:embed="rId3"/>
          <a:srcRect/>
          <a:stretch>
            <a:fillRect/>
          </a:stretch>
        </p:blipFill>
        <p:spPr bwMode="auto">
          <a:xfrm>
            <a:off x="212725" y="4037013"/>
            <a:ext cx="1660525" cy="2327275"/>
          </a:xfrm>
          <a:prstGeom prst="rect">
            <a:avLst/>
          </a:prstGeom>
          <a:noFill/>
          <a:ln w="9525">
            <a:noFill/>
            <a:miter lim="800000"/>
            <a:headEnd/>
            <a:tailEnd/>
          </a:ln>
          <a:effectLst>
            <a:outerShdw blurRad="63500" dist="35921" dir="2700000" algn="ctr" rotWithShape="0">
              <a:srgbClr val="000000">
                <a:alpha val="75000"/>
              </a:srgbClr>
            </a:outerShdw>
          </a:effectLst>
        </p:spPr>
      </p:pic>
      <p:pic>
        <p:nvPicPr>
          <p:cNvPr id="539654" name="Picture 6"/>
          <p:cNvPicPr>
            <a:picLocks noChangeAspect="1" noChangeArrowheads="1"/>
          </p:cNvPicPr>
          <p:nvPr/>
        </p:nvPicPr>
        <p:blipFill>
          <a:blip r:embed="rId4"/>
          <a:srcRect/>
          <a:stretch>
            <a:fillRect/>
          </a:stretch>
        </p:blipFill>
        <p:spPr bwMode="auto">
          <a:xfrm>
            <a:off x="2332038" y="4052888"/>
            <a:ext cx="1660525" cy="2327275"/>
          </a:xfrm>
          <a:prstGeom prst="rect">
            <a:avLst/>
          </a:prstGeom>
          <a:noFill/>
          <a:ln w="9525">
            <a:noFill/>
            <a:miter lim="800000"/>
            <a:headEnd/>
            <a:tailEnd/>
          </a:ln>
          <a:effectLst>
            <a:outerShdw blurRad="63500" dist="35921" dir="2700000" algn="ctr" rotWithShape="0">
              <a:srgbClr val="000000">
                <a:alpha val="75000"/>
              </a:srgbClr>
            </a:outerShdw>
          </a:effectLst>
        </p:spPr>
      </p:pic>
      <p:sp>
        <p:nvSpPr>
          <p:cNvPr id="539655" name="Rectangle 7"/>
          <p:cNvSpPr>
            <a:spLocks noChangeArrowheads="1"/>
          </p:cNvSpPr>
          <p:nvPr/>
        </p:nvSpPr>
        <p:spPr bwMode="auto">
          <a:xfrm>
            <a:off x="319088" y="6386513"/>
            <a:ext cx="1211262" cy="425450"/>
          </a:xfrm>
          <a:prstGeom prst="rect">
            <a:avLst/>
          </a:prstGeom>
          <a:solidFill>
            <a:schemeClr val="bg1"/>
          </a:solidFill>
          <a:ln w="9525">
            <a:noFill/>
            <a:miter lim="800000"/>
            <a:headEnd/>
            <a:tailEnd/>
          </a:ln>
          <a:effectLst/>
        </p:spPr>
        <p:txBody>
          <a:bodyPr wrap="none" tIns="0" bIns="0" anchor="ctr">
            <a:prstTxWarp prst="textNoShape">
              <a:avLst/>
            </a:prstTxWarp>
            <a:spAutoFit/>
          </a:bodyPr>
          <a:lstStyle/>
          <a:p>
            <a:r>
              <a:rPr lang="en-US" sz="1400" b="1">
                <a:solidFill>
                  <a:srgbClr val="0F116A"/>
                </a:solidFill>
              </a:rPr>
              <a:t>Andrew Fire</a:t>
            </a:r>
          </a:p>
          <a:p>
            <a:r>
              <a:rPr lang="en-US" sz="1400" b="1">
                <a:solidFill>
                  <a:schemeClr val="tx2"/>
                </a:solidFill>
              </a:rPr>
              <a:t>Stanford</a:t>
            </a:r>
            <a:endParaRPr lang="en-US" sz="1400" b="1">
              <a:solidFill>
                <a:srgbClr val="0F116A"/>
              </a:solidFill>
            </a:endParaRPr>
          </a:p>
        </p:txBody>
      </p:sp>
      <p:sp>
        <p:nvSpPr>
          <p:cNvPr id="539656" name="Rectangle 8"/>
          <p:cNvSpPr>
            <a:spLocks noChangeArrowheads="1"/>
          </p:cNvSpPr>
          <p:nvPr/>
        </p:nvSpPr>
        <p:spPr bwMode="auto">
          <a:xfrm>
            <a:off x="2619375" y="6386513"/>
            <a:ext cx="1143000" cy="425450"/>
          </a:xfrm>
          <a:prstGeom prst="rect">
            <a:avLst/>
          </a:prstGeom>
          <a:solidFill>
            <a:schemeClr val="bg1"/>
          </a:solidFill>
          <a:ln w="9525">
            <a:noFill/>
            <a:miter lim="800000"/>
            <a:headEnd/>
            <a:tailEnd/>
          </a:ln>
          <a:effectLst/>
        </p:spPr>
        <p:txBody>
          <a:bodyPr wrap="none" tIns="0" bIns="0" anchor="ctr">
            <a:prstTxWarp prst="textNoShape">
              <a:avLst/>
            </a:prstTxWarp>
            <a:spAutoFit/>
          </a:bodyPr>
          <a:lstStyle/>
          <a:p>
            <a:r>
              <a:rPr lang="en-US" sz="1400" b="1">
                <a:solidFill>
                  <a:srgbClr val="0F116A"/>
                </a:solidFill>
              </a:rPr>
              <a:t>Craig Mello</a:t>
            </a:r>
          </a:p>
          <a:p>
            <a:r>
              <a:rPr lang="en-US" sz="1400" b="1">
                <a:solidFill>
                  <a:schemeClr val="tx2"/>
                </a:solidFill>
              </a:rPr>
              <a:t>U Mass</a:t>
            </a:r>
          </a:p>
        </p:txBody>
      </p:sp>
      <p:pic>
        <p:nvPicPr>
          <p:cNvPr id="539658" name="Picture 10"/>
          <p:cNvPicPr>
            <a:picLocks noChangeAspect="1" noChangeArrowheads="1"/>
          </p:cNvPicPr>
          <p:nvPr/>
        </p:nvPicPr>
        <p:blipFill>
          <a:blip r:embed="rId5"/>
          <a:srcRect l="1170" t="1691" r="4097" b="1691"/>
          <a:stretch>
            <a:fillRect/>
          </a:stretch>
        </p:blipFill>
        <p:spPr bwMode="auto">
          <a:xfrm>
            <a:off x="4748213" y="3716338"/>
            <a:ext cx="4368800" cy="3087687"/>
          </a:xfrm>
          <a:prstGeom prst="rect">
            <a:avLst/>
          </a:prstGeom>
          <a:noFill/>
          <a:ln w="9525">
            <a:solidFill>
              <a:srgbClr val="000000"/>
            </a:solidFill>
            <a:miter lim="800000"/>
            <a:headEnd/>
            <a:tailEnd/>
          </a:ln>
          <a:effectLst/>
        </p:spPr>
      </p:pic>
      <p:sp>
        <p:nvSpPr>
          <p:cNvPr id="539659" name="Rectangle 11"/>
          <p:cNvSpPr>
            <a:spLocks noChangeArrowheads="1"/>
          </p:cNvSpPr>
          <p:nvPr/>
        </p:nvSpPr>
        <p:spPr bwMode="auto">
          <a:xfrm>
            <a:off x="4959350" y="1549400"/>
            <a:ext cx="3946525" cy="1552575"/>
          </a:xfrm>
          <a:prstGeom prst="rect">
            <a:avLst/>
          </a:prstGeom>
          <a:noFill/>
          <a:ln w="9525">
            <a:noFill/>
            <a:miter lim="800000"/>
            <a:headEnd/>
            <a:tailEnd/>
          </a:ln>
          <a:effectLst/>
        </p:spPr>
        <p:txBody>
          <a:bodyPr anchor="ctr">
            <a:prstTxWarp prst="textNoShape">
              <a:avLst/>
            </a:prstTxWarp>
            <a:spAutoFit/>
          </a:bodyPr>
          <a:lstStyle/>
          <a:p>
            <a:r>
              <a:rPr lang="en-US" b="1">
                <a:solidFill>
                  <a:srgbClr val="0F116A"/>
                </a:solidFill>
              </a:rPr>
              <a:t>“for their discovery of RNA interference —</a:t>
            </a:r>
            <a:br>
              <a:rPr lang="en-US" b="1">
                <a:solidFill>
                  <a:srgbClr val="0F116A"/>
                </a:solidFill>
              </a:rPr>
            </a:br>
            <a:r>
              <a:rPr lang="en-US" b="1">
                <a:solidFill>
                  <a:srgbClr val="0F116A"/>
                </a:solidFill>
              </a:rPr>
              <a:t>gene silencing by </a:t>
            </a:r>
            <a:br>
              <a:rPr lang="en-US" b="1">
                <a:solidFill>
                  <a:srgbClr val="0F116A"/>
                </a:solidFill>
              </a:rPr>
            </a:br>
            <a:r>
              <a:rPr lang="en-US" b="1">
                <a:solidFill>
                  <a:srgbClr val="0F116A"/>
                </a:solidFill>
              </a:rPr>
              <a:t>double-stranded RNA”</a:t>
            </a:r>
          </a:p>
        </p:txBody>
      </p:sp>
    </p:spTree>
    <p:extLst>
      <p:ext uri="{BB962C8B-B14F-4D97-AF65-F5344CB8AC3E}">
        <p14:creationId xmlns:p14="http://schemas.microsoft.com/office/powerpoint/2010/main" val="85551013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4482" name="Picture 2" descr="17-17-TranslationInitiat-L"/>
          <p:cNvPicPr>
            <a:picLocks noChangeAspect="1" noChangeArrowheads="1"/>
          </p:cNvPicPr>
          <p:nvPr/>
        </p:nvPicPr>
        <p:blipFill>
          <a:blip r:embed="rId3"/>
          <a:srcRect b="5524"/>
          <a:stretch>
            <a:fillRect/>
          </a:stretch>
        </p:blipFill>
        <p:spPr bwMode="auto">
          <a:xfrm>
            <a:off x="3214688" y="4054475"/>
            <a:ext cx="5638800" cy="2605088"/>
          </a:xfrm>
          <a:prstGeom prst="rect">
            <a:avLst/>
          </a:prstGeom>
          <a:noFill/>
          <a:ln>
            <a:solidFill>
              <a:srgbClr val="4F81BD"/>
            </a:solidFill>
          </a:ln>
        </p:spPr>
      </p:pic>
      <p:sp>
        <p:nvSpPr>
          <p:cNvPr id="404483" name="Rectangle 3"/>
          <p:cNvSpPr>
            <a:spLocks noGrp="1" noChangeArrowheads="1"/>
          </p:cNvSpPr>
          <p:nvPr>
            <p:ph type="title"/>
          </p:nvPr>
        </p:nvSpPr>
        <p:spPr/>
        <p:txBody>
          <a:bodyPr/>
          <a:lstStyle/>
          <a:p>
            <a:r>
              <a:rPr lang="en-US"/>
              <a:t>5. Control of translation</a:t>
            </a:r>
          </a:p>
        </p:txBody>
      </p:sp>
      <p:sp>
        <p:nvSpPr>
          <p:cNvPr id="404484" name="Rectangle 4" descr="Rectangle: Click to edit Master text styles&#10;Second level&#10;Third level&#10;Fourth level&#10;Fifth level"/>
          <p:cNvSpPr>
            <a:spLocks noGrp="1" noChangeArrowheads="1"/>
          </p:cNvSpPr>
          <p:nvPr>
            <p:ph type="body" idx="1"/>
          </p:nvPr>
        </p:nvSpPr>
        <p:spPr>
          <a:xfrm>
            <a:off x="641350" y="1371600"/>
            <a:ext cx="8502650" cy="2819400"/>
          </a:xfrm>
        </p:spPr>
        <p:txBody>
          <a:bodyPr/>
          <a:lstStyle/>
          <a:p>
            <a:r>
              <a:rPr lang="en-US"/>
              <a:t>Block initiation of translation stage </a:t>
            </a:r>
          </a:p>
          <a:p>
            <a:pPr lvl="1"/>
            <a:r>
              <a:rPr lang="en-US"/>
              <a:t>regulatory proteins attach to 5' end of mRNA </a:t>
            </a:r>
          </a:p>
          <a:p>
            <a:pPr lvl="2"/>
            <a:r>
              <a:rPr lang="en-US"/>
              <a:t>prevent attachment of ribosomal subunits &amp; initiator tRNA</a:t>
            </a:r>
          </a:p>
          <a:p>
            <a:pPr lvl="2"/>
            <a:r>
              <a:rPr lang="en-US"/>
              <a:t>block translation of mRNA to protein</a:t>
            </a:r>
          </a:p>
        </p:txBody>
      </p:sp>
    </p:spTree>
    <p:extLst>
      <p:ext uri="{BB962C8B-B14F-4D97-AF65-F5344CB8AC3E}">
        <p14:creationId xmlns:p14="http://schemas.microsoft.com/office/powerpoint/2010/main" val="409783543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1720" name="Picture 8"/>
          <p:cNvPicPr>
            <a:picLocks noChangeAspect="1" noChangeArrowheads="1"/>
          </p:cNvPicPr>
          <p:nvPr/>
        </p:nvPicPr>
        <p:blipFill>
          <a:blip r:embed="rId3"/>
          <a:srcRect b="8238"/>
          <a:stretch>
            <a:fillRect/>
          </a:stretch>
        </p:blipFill>
        <p:spPr bwMode="auto">
          <a:xfrm>
            <a:off x="6959600" y="363538"/>
            <a:ext cx="2071688" cy="1566862"/>
          </a:xfrm>
          <a:prstGeom prst="rect">
            <a:avLst/>
          </a:prstGeom>
          <a:noFill/>
          <a:ln w="9525">
            <a:solidFill>
              <a:srgbClr val="4F81BD"/>
            </a:solidFill>
            <a:miter lim="800000"/>
            <a:headEnd/>
            <a:tailEnd/>
          </a:ln>
          <a:effectLst/>
        </p:spPr>
      </p:pic>
      <p:sp>
        <p:nvSpPr>
          <p:cNvPr id="371714" name="Rectangle 2"/>
          <p:cNvSpPr>
            <a:spLocks noGrp="1" noChangeArrowheads="1"/>
          </p:cNvSpPr>
          <p:nvPr>
            <p:ph type="title"/>
          </p:nvPr>
        </p:nvSpPr>
        <p:spPr/>
        <p:txBody>
          <a:bodyPr/>
          <a:lstStyle/>
          <a:p>
            <a:r>
              <a:rPr lang="en-US"/>
              <a:t>The BIG Questions…</a:t>
            </a:r>
          </a:p>
        </p:txBody>
      </p:sp>
      <p:sp>
        <p:nvSpPr>
          <p:cNvPr id="371715" name="Rectangle 3" descr="Rectangle: Click to edit Master text styles&#10;Second level&#10;Third level&#10;Fourth level&#10;Fifth level"/>
          <p:cNvSpPr>
            <a:spLocks noGrp="1" noChangeArrowheads="1"/>
          </p:cNvSpPr>
          <p:nvPr>
            <p:ph type="body" idx="1"/>
          </p:nvPr>
        </p:nvSpPr>
        <p:spPr>
          <a:xfrm>
            <a:off x="4419600" y="2311400"/>
            <a:ext cx="4724400" cy="2460625"/>
          </a:xfrm>
        </p:spPr>
        <p:txBody>
          <a:bodyPr>
            <a:normAutofit fontScale="85000" lnSpcReduction="20000"/>
          </a:bodyPr>
          <a:lstStyle/>
          <a:p>
            <a:pPr>
              <a:lnSpc>
                <a:spcPct val="90000"/>
              </a:lnSpc>
            </a:pPr>
            <a:r>
              <a:rPr lang="en-US" dirty="0"/>
              <a:t>How are genes turned on &amp; off </a:t>
            </a:r>
            <a:br>
              <a:rPr lang="en-US" dirty="0"/>
            </a:br>
            <a:r>
              <a:rPr lang="en-US" dirty="0"/>
              <a:t>in eukaryotes?</a:t>
            </a:r>
          </a:p>
          <a:p>
            <a:pPr>
              <a:lnSpc>
                <a:spcPct val="90000"/>
              </a:lnSpc>
            </a:pPr>
            <a:r>
              <a:rPr lang="en-US" dirty="0"/>
              <a:t>How do cells with the same genes differentiate to perform completely different, specialized functions?</a:t>
            </a:r>
          </a:p>
        </p:txBody>
      </p:sp>
      <p:pic>
        <p:nvPicPr>
          <p:cNvPr id="371716" name="Picture 4"/>
          <p:cNvPicPr>
            <a:picLocks noChangeAspect="1" noChangeArrowheads="1"/>
          </p:cNvPicPr>
          <p:nvPr/>
        </p:nvPicPr>
        <p:blipFill>
          <a:blip r:embed="rId4"/>
          <a:srcRect b="13458"/>
          <a:stretch>
            <a:fillRect/>
          </a:stretch>
        </p:blipFill>
        <p:spPr bwMode="auto">
          <a:xfrm>
            <a:off x="304800" y="3883025"/>
            <a:ext cx="8485188" cy="2946400"/>
          </a:xfrm>
          <a:prstGeom prst="rect">
            <a:avLst/>
          </a:prstGeom>
          <a:noFill/>
          <a:ln w="9525">
            <a:noFill/>
            <a:miter lim="800000"/>
            <a:headEnd/>
            <a:tailEnd/>
          </a:ln>
          <a:effectLst/>
        </p:spPr>
      </p:pic>
      <p:pic>
        <p:nvPicPr>
          <p:cNvPr id="302082" name="Picture 2"/>
          <p:cNvPicPr>
            <a:picLocks noChangeAspect="1" noChangeArrowheads="1"/>
          </p:cNvPicPr>
          <p:nvPr/>
        </p:nvPicPr>
        <p:blipFill>
          <a:blip r:embed="rId5"/>
          <a:srcRect/>
          <a:stretch>
            <a:fillRect/>
          </a:stretch>
        </p:blipFill>
        <p:spPr bwMode="auto">
          <a:xfrm>
            <a:off x="254000" y="1143000"/>
            <a:ext cx="3975100" cy="5461000"/>
          </a:xfrm>
          <a:prstGeom prst="rect">
            <a:avLst/>
          </a:prstGeom>
          <a:noFill/>
          <a:ln w="6350" cap="flat" cmpd="sng" algn="ctr">
            <a:solidFill>
              <a:srgbClr val="4F81BD"/>
            </a:solidFill>
            <a:prstDash val="solid"/>
            <a:miter lim="800000"/>
            <a:headEnd type="none" w="med" len="med"/>
            <a:tailEnd type="none" w="med" len="med"/>
          </a:ln>
          <a:effectLst/>
        </p:spPr>
      </p:pic>
    </p:spTree>
    <p:extLst>
      <p:ext uri="{BB962C8B-B14F-4D97-AF65-F5344CB8AC3E}">
        <p14:creationId xmlns:p14="http://schemas.microsoft.com/office/powerpoint/2010/main" val="257699293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06532" name="Picture 4" descr="19-12-Proteosome-L"/>
          <p:cNvPicPr>
            <a:picLocks noChangeAspect="1" noChangeArrowheads="1"/>
          </p:cNvPicPr>
          <p:nvPr/>
        </p:nvPicPr>
        <p:blipFill>
          <a:blip r:embed="rId3"/>
          <a:srcRect b="8060"/>
          <a:stretch>
            <a:fillRect/>
          </a:stretch>
        </p:blipFill>
        <p:spPr bwMode="auto">
          <a:xfrm>
            <a:off x="228600" y="4114800"/>
            <a:ext cx="8763000" cy="2697163"/>
          </a:xfrm>
          <a:prstGeom prst="rect">
            <a:avLst/>
          </a:prstGeom>
          <a:noFill/>
          <a:ln>
            <a:solidFill>
              <a:srgbClr val="4F81BD"/>
            </a:solidFill>
          </a:ln>
        </p:spPr>
      </p:pic>
      <p:sp>
        <p:nvSpPr>
          <p:cNvPr id="406530" name="Rectangle 2"/>
          <p:cNvSpPr>
            <a:spLocks noGrp="1" noChangeArrowheads="1"/>
          </p:cNvSpPr>
          <p:nvPr>
            <p:ph type="title"/>
          </p:nvPr>
        </p:nvSpPr>
        <p:spPr>
          <a:xfrm>
            <a:off x="-203200" y="0"/>
            <a:ext cx="9347200" cy="762000"/>
          </a:xfrm>
        </p:spPr>
        <p:txBody>
          <a:bodyPr/>
          <a:lstStyle/>
          <a:p>
            <a:r>
              <a:rPr lang="en-US" dirty="0"/>
              <a:t>6-7. Protein processing &amp; degradation</a:t>
            </a:r>
          </a:p>
        </p:txBody>
      </p:sp>
      <p:sp>
        <p:nvSpPr>
          <p:cNvPr id="406531" name="Rectangle 3" descr="Rectangle: Click to edit Master text styles&#10;Second level&#10;Third level&#10;Fourth level&#10;Fifth level"/>
          <p:cNvSpPr>
            <a:spLocks noGrp="1" noChangeArrowheads="1"/>
          </p:cNvSpPr>
          <p:nvPr>
            <p:ph type="body" idx="1"/>
          </p:nvPr>
        </p:nvSpPr>
        <p:spPr>
          <a:xfrm>
            <a:off x="787400" y="762000"/>
            <a:ext cx="7772400" cy="3124200"/>
          </a:xfrm>
        </p:spPr>
        <p:txBody>
          <a:bodyPr/>
          <a:lstStyle/>
          <a:p>
            <a:pPr>
              <a:lnSpc>
                <a:spcPct val="90000"/>
              </a:lnSpc>
            </a:pPr>
            <a:r>
              <a:rPr lang="en-US"/>
              <a:t>Protein processing</a:t>
            </a:r>
          </a:p>
          <a:p>
            <a:pPr lvl="1">
              <a:lnSpc>
                <a:spcPct val="90000"/>
              </a:lnSpc>
            </a:pPr>
            <a:r>
              <a:rPr lang="en-US"/>
              <a:t>folding, cleaving, adding sugar groups, targeting for transport</a:t>
            </a:r>
          </a:p>
          <a:p>
            <a:pPr>
              <a:lnSpc>
                <a:spcPct val="90000"/>
              </a:lnSpc>
            </a:pPr>
            <a:r>
              <a:rPr lang="en-US"/>
              <a:t>Protein degradation</a:t>
            </a:r>
          </a:p>
          <a:p>
            <a:pPr lvl="1">
              <a:lnSpc>
                <a:spcPct val="90000"/>
              </a:lnSpc>
            </a:pPr>
            <a:r>
              <a:rPr lang="en-US" u="sng">
                <a:solidFill>
                  <a:srgbClr val="CC0000"/>
                </a:solidFill>
              </a:rPr>
              <a:t>ubiquitin</a:t>
            </a:r>
            <a:r>
              <a:rPr lang="en-US"/>
              <a:t> tagging</a:t>
            </a:r>
          </a:p>
          <a:p>
            <a:pPr lvl="1">
              <a:lnSpc>
                <a:spcPct val="90000"/>
              </a:lnSpc>
            </a:pPr>
            <a:r>
              <a:rPr lang="en-US" u="sng">
                <a:solidFill>
                  <a:srgbClr val="CC0000"/>
                </a:solidFill>
              </a:rPr>
              <a:t>proteasome</a:t>
            </a:r>
            <a:r>
              <a:rPr lang="en-US"/>
              <a:t> degradation</a:t>
            </a:r>
          </a:p>
        </p:txBody>
      </p:sp>
    </p:spTree>
    <p:extLst>
      <p:ext uri="{BB962C8B-B14F-4D97-AF65-F5344CB8AC3E}">
        <p14:creationId xmlns:p14="http://schemas.microsoft.com/office/powerpoint/2010/main" val="85793009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5685" name="Picture 5" descr="chempub1high"/>
          <p:cNvPicPr>
            <a:picLocks noChangeAspect="1" noChangeArrowheads="1"/>
          </p:cNvPicPr>
          <p:nvPr/>
        </p:nvPicPr>
        <p:blipFill>
          <a:blip r:embed="rId3"/>
          <a:srcRect r="3560" b="1833"/>
          <a:stretch>
            <a:fillRect/>
          </a:stretch>
        </p:blipFill>
        <p:spPr bwMode="auto">
          <a:xfrm>
            <a:off x="6670675" y="3540125"/>
            <a:ext cx="2459038" cy="3241675"/>
          </a:xfrm>
          <a:prstGeom prst="rect">
            <a:avLst/>
          </a:prstGeom>
          <a:noFill/>
          <a:ln w="9525">
            <a:solidFill>
              <a:srgbClr val="4F81BD"/>
            </a:solidFill>
            <a:miter lim="800000"/>
            <a:headEnd/>
            <a:tailEnd/>
          </a:ln>
        </p:spPr>
      </p:pic>
      <p:sp>
        <p:nvSpPr>
          <p:cNvPr id="455682" name="Rectangle 2"/>
          <p:cNvSpPr>
            <a:spLocks noGrp="1" noChangeArrowheads="1"/>
          </p:cNvSpPr>
          <p:nvPr>
            <p:ph type="title"/>
          </p:nvPr>
        </p:nvSpPr>
        <p:spPr/>
        <p:txBody>
          <a:bodyPr/>
          <a:lstStyle/>
          <a:p>
            <a:r>
              <a:rPr lang="en-US"/>
              <a:t>Ubiquitin</a:t>
            </a:r>
          </a:p>
        </p:txBody>
      </p:sp>
      <p:sp>
        <p:nvSpPr>
          <p:cNvPr id="455683" name="Rectangle 3" descr="Rectangle: Click to edit Master text styles&#10;Second level&#10;Third level&#10;Fourth level&#10;Fifth level"/>
          <p:cNvSpPr>
            <a:spLocks noGrp="1" noChangeArrowheads="1"/>
          </p:cNvSpPr>
          <p:nvPr>
            <p:ph type="body" idx="1"/>
          </p:nvPr>
        </p:nvSpPr>
        <p:spPr>
          <a:xfrm>
            <a:off x="838200" y="1371600"/>
            <a:ext cx="7772400" cy="3048000"/>
          </a:xfrm>
          <a:ln/>
        </p:spPr>
        <p:txBody>
          <a:bodyPr/>
          <a:lstStyle/>
          <a:p>
            <a:r>
              <a:rPr lang="en-US"/>
              <a:t>“Death tag”</a:t>
            </a:r>
          </a:p>
          <a:p>
            <a:pPr lvl="1"/>
            <a:r>
              <a:rPr lang="en-US"/>
              <a:t>mark unwanted proteins with a label </a:t>
            </a:r>
          </a:p>
          <a:p>
            <a:pPr lvl="1"/>
            <a:r>
              <a:rPr lang="en-US"/>
              <a:t>76 amino acid polypeptide, </a:t>
            </a:r>
            <a:r>
              <a:rPr lang="en-US" u="sng">
                <a:solidFill>
                  <a:srgbClr val="CC0000"/>
                </a:solidFill>
              </a:rPr>
              <a:t>ubiquitin</a:t>
            </a:r>
            <a:endParaRPr lang="en-US"/>
          </a:p>
          <a:p>
            <a:pPr lvl="1"/>
            <a:r>
              <a:rPr lang="en-US"/>
              <a:t>labeled proteins are broken down rapidly in "waste disposers"</a:t>
            </a:r>
          </a:p>
          <a:p>
            <a:pPr lvl="2"/>
            <a:r>
              <a:rPr lang="en-US" u="sng">
                <a:solidFill>
                  <a:srgbClr val="CC0000"/>
                </a:solidFill>
              </a:rPr>
              <a:t>proteasomes</a:t>
            </a:r>
            <a:endParaRPr lang="en-US"/>
          </a:p>
        </p:txBody>
      </p:sp>
      <p:pic>
        <p:nvPicPr>
          <p:cNvPr id="455686" name="Picture 6" descr="Avram hershko"/>
          <p:cNvPicPr>
            <a:picLocks noChangeAspect="1" noChangeArrowheads="1"/>
          </p:cNvPicPr>
          <p:nvPr/>
        </p:nvPicPr>
        <p:blipFill>
          <a:blip r:embed="rId4"/>
          <a:srcRect/>
          <a:stretch>
            <a:fillRect/>
          </a:stretch>
        </p:blipFill>
        <p:spPr bwMode="auto">
          <a:xfrm>
            <a:off x="2784475" y="4495800"/>
            <a:ext cx="1254125" cy="1774825"/>
          </a:xfrm>
          <a:prstGeom prst="rect">
            <a:avLst/>
          </a:prstGeom>
          <a:noFill/>
        </p:spPr>
      </p:pic>
      <p:pic>
        <p:nvPicPr>
          <p:cNvPr id="455687" name="Picture 7" descr="Aaron ciechanover"/>
          <p:cNvPicPr>
            <a:picLocks noChangeAspect="1" noChangeArrowheads="1"/>
          </p:cNvPicPr>
          <p:nvPr/>
        </p:nvPicPr>
        <p:blipFill>
          <a:blip r:embed="rId5"/>
          <a:srcRect/>
          <a:stretch>
            <a:fillRect/>
          </a:stretch>
        </p:blipFill>
        <p:spPr bwMode="auto">
          <a:xfrm>
            <a:off x="1108075" y="4495800"/>
            <a:ext cx="1254125" cy="1774825"/>
          </a:xfrm>
          <a:prstGeom prst="rect">
            <a:avLst/>
          </a:prstGeom>
          <a:noFill/>
        </p:spPr>
      </p:pic>
      <p:pic>
        <p:nvPicPr>
          <p:cNvPr id="455688" name="Picture 8" descr="Irwin rose"/>
          <p:cNvPicPr>
            <a:picLocks noChangeAspect="1" noChangeArrowheads="1"/>
          </p:cNvPicPr>
          <p:nvPr/>
        </p:nvPicPr>
        <p:blipFill>
          <a:blip r:embed="rId6"/>
          <a:srcRect/>
          <a:stretch>
            <a:fillRect/>
          </a:stretch>
        </p:blipFill>
        <p:spPr bwMode="auto">
          <a:xfrm>
            <a:off x="4460875" y="4495800"/>
            <a:ext cx="1254125" cy="1774825"/>
          </a:xfrm>
          <a:prstGeom prst="rect">
            <a:avLst/>
          </a:prstGeom>
          <a:noFill/>
        </p:spPr>
      </p:pic>
      <p:sp>
        <p:nvSpPr>
          <p:cNvPr id="455689" name="Rectangle 9"/>
          <p:cNvSpPr>
            <a:spLocks noChangeArrowheads="1"/>
          </p:cNvSpPr>
          <p:nvPr/>
        </p:nvSpPr>
        <p:spPr bwMode="auto">
          <a:xfrm>
            <a:off x="6464300" y="381000"/>
            <a:ext cx="2706688" cy="609600"/>
          </a:xfrm>
          <a:prstGeom prst="rect">
            <a:avLst/>
          </a:prstGeom>
          <a:noFill/>
          <a:ln w="9525">
            <a:noFill/>
            <a:miter lim="800000"/>
            <a:headEnd/>
            <a:tailEnd/>
          </a:ln>
          <a:effectLst/>
        </p:spPr>
        <p:txBody>
          <a:bodyPr wrap="none" anchor="ctr">
            <a:prstTxWarp prst="textNoShape">
              <a:avLst/>
            </a:prstTxWarp>
            <a:spAutoFit/>
          </a:bodyPr>
          <a:lstStyle/>
          <a:p>
            <a:pPr algn="r"/>
            <a:r>
              <a:rPr lang="en-US" sz="3400" b="1">
                <a:solidFill>
                  <a:srgbClr val="0F116A"/>
                </a:solidFill>
              </a:rPr>
              <a:t>1980s </a:t>
            </a:r>
            <a:r>
              <a:rPr lang="en-US" sz="3400" b="1">
                <a:solidFill>
                  <a:srgbClr val="000005"/>
                </a:solidFill>
              </a:rPr>
              <a:t>| </a:t>
            </a:r>
            <a:r>
              <a:rPr lang="en-US" sz="3400" b="1">
                <a:solidFill>
                  <a:srgbClr val="CC0000"/>
                </a:solidFill>
              </a:rPr>
              <a:t>2004</a:t>
            </a:r>
            <a:endParaRPr lang="en-US" sz="3000" b="1">
              <a:solidFill>
                <a:srgbClr val="0F116A"/>
              </a:solidFill>
            </a:endParaRPr>
          </a:p>
        </p:txBody>
      </p:sp>
      <p:sp>
        <p:nvSpPr>
          <p:cNvPr id="455690" name="Rectangle 10"/>
          <p:cNvSpPr>
            <a:spLocks noChangeArrowheads="1"/>
          </p:cNvSpPr>
          <p:nvPr/>
        </p:nvSpPr>
        <p:spPr bwMode="auto">
          <a:xfrm>
            <a:off x="914400" y="6234113"/>
            <a:ext cx="1581150" cy="457200"/>
          </a:xfrm>
          <a:prstGeom prst="rect">
            <a:avLst/>
          </a:prstGeom>
          <a:solidFill>
            <a:schemeClr val="bg1"/>
          </a:solidFill>
          <a:ln w="9525">
            <a:noFill/>
            <a:miter lim="800000"/>
            <a:headEnd/>
            <a:tailEnd/>
          </a:ln>
          <a:effectLst/>
        </p:spPr>
        <p:txBody>
          <a:bodyPr wrap="none" anchor="ctr">
            <a:prstTxWarp prst="textNoShape">
              <a:avLst/>
            </a:prstTxWarp>
            <a:spAutoFit/>
          </a:bodyPr>
          <a:lstStyle/>
          <a:p>
            <a:r>
              <a:rPr lang="en-US" sz="1200" b="1">
                <a:solidFill>
                  <a:srgbClr val="0F116A"/>
                </a:solidFill>
              </a:rPr>
              <a:t>Aaron Ciechanover</a:t>
            </a:r>
          </a:p>
          <a:p>
            <a:r>
              <a:rPr lang="en-US" sz="1200" b="1">
                <a:solidFill>
                  <a:schemeClr val="tx2"/>
                </a:solidFill>
              </a:rPr>
              <a:t>Israel</a:t>
            </a:r>
            <a:endParaRPr lang="en-US" sz="1200" b="1">
              <a:solidFill>
                <a:srgbClr val="0F116A"/>
              </a:solidFill>
            </a:endParaRPr>
          </a:p>
        </p:txBody>
      </p:sp>
      <p:sp>
        <p:nvSpPr>
          <p:cNvPr id="455692" name="Rectangle 12"/>
          <p:cNvSpPr>
            <a:spLocks noChangeArrowheads="1"/>
          </p:cNvSpPr>
          <p:nvPr/>
        </p:nvSpPr>
        <p:spPr bwMode="auto">
          <a:xfrm>
            <a:off x="2727325" y="6234113"/>
            <a:ext cx="1311275" cy="457200"/>
          </a:xfrm>
          <a:prstGeom prst="rect">
            <a:avLst/>
          </a:prstGeom>
          <a:solidFill>
            <a:schemeClr val="bg1"/>
          </a:solidFill>
          <a:ln w="9525">
            <a:noFill/>
            <a:miter lim="800000"/>
            <a:headEnd/>
            <a:tailEnd/>
          </a:ln>
          <a:effectLst/>
        </p:spPr>
        <p:txBody>
          <a:bodyPr wrap="none" anchor="ctr">
            <a:prstTxWarp prst="textNoShape">
              <a:avLst/>
            </a:prstTxWarp>
            <a:spAutoFit/>
          </a:bodyPr>
          <a:lstStyle/>
          <a:p>
            <a:r>
              <a:rPr lang="en-US" sz="1200" b="1">
                <a:solidFill>
                  <a:srgbClr val="0F116A"/>
                </a:solidFill>
              </a:rPr>
              <a:t>Avram Hershko</a:t>
            </a:r>
          </a:p>
          <a:p>
            <a:r>
              <a:rPr lang="en-US" sz="1200" b="1">
                <a:solidFill>
                  <a:schemeClr val="tx2"/>
                </a:solidFill>
              </a:rPr>
              <a:t>Israel</a:t>
            </a:r>
          </a:p>
        </p:txBody>
      </p:sp>
      <p:sp>
        <p:nvSpPr>
          <p:cNvPr id="455693" name="Rectangle 13"/>
          <p:cNvSpPr>
            <a:spLocks noChangeArrowheads="1"/>
          </p:cNvSpPr>
          <p:nvPr/>
        </p:nvSpPr>
        <p:spPr bwMode="auto">
          <a:xfrm>
            <a:off x="4491038" y="6234113"/>
            <a:ext cx="1133475" cy="457200"/>
          </a:xfrm>
          <a:prstGeom prst="rect">
            <a:avLst/>
          </a:prstGeom>
          <a:solidFill>
            <a:schemeClr val="bg1"/>
          </a:solidFill>
          <a:ln w="9525">
            <a:noFill/>
            <a:miter lim="800000"/>
            <a:headEnd/>
            <a:tailEnd/>
          </a:ln>
          <a:effectLst/>
        </p:spPr>
        <p:txBody>
          <a:bodyPr wrap="none" anchor="ctr">
            <a:prstTxWarp prst="textNoShape">
              <a:avLst/>
            </a:prstTxWarp>
            <a:spAutoFit/>
          </a:bodyPr>
          <a:lstStyle/>
          <a:p>
            <a:r>
              <a:rPr lang="en-US" sz="1200" b="1">
                <a:solidFill>
                  <a:srgbClr val="0F116A"/>
                </a:solidFill>
              </a:rPr>
              <a:t>Irwin Rose</a:t>
            </a:r>
          </a:p>
          <a:p>
            <a:r>
              <a:rPr lang="en-US" sz="1200" b="1">
                <a:solidFill>
                  <a:schemeClr val="tx2"/>
                </a:solidFill>
              </a:rPr>
              <a:t>UC Riverside</a:t>
            </a:r>
          </a:p>
        </p:txBody>
      </p:sp>
    </p:spTree>
    <p:extLst>
      <p:ext uri="{BB962C8B-B14F-4D97-AF65-F5344CB8AC3E}">
        <p14:creationId xmlns:p14="http://schemas.microsoft.com/office/powerpoint/2010/main" val="332977538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7730" name="Picture 2" descr="chempub3high"/>
          <p:cNvPicPr>
            <a:picLocks noChangeAspect="1" noChangeArrowheads="1"/>
          </p:cNvPicPr>
          <p:nvPr/>
        </p:nvPicPr>
        <p:blipFill>
          <a:blip r:embed="rId3"/>
          <a:srcRect b="4338"/>
          <a:stretch>
            <a:fillRect/>
          </a:stretch>
        </p:blipFill>
        <p:spPr bwMode="auto">
          <a:xfrm>
            <a:off x="2871788" y="3468688"/>
            <a:ext cx="3616325" cy="3373437"/>
          </a:xfrm>
          <a:prstGeom prst="rect">
            <a:avLst/>
          </a:prstGeom>
          <a:noFill/>
          <a:ln w="9525">
            <a:solidFill>
              <a:srgbClr val="4F81BD"/>
            </a:solidFill>
            <a:miter lim="800000"/>
            <a:headEnd/>
            <a:tailEnd/>
          </a:ln>
          <a:effectLst>
            <a:outerShdw blurRad="50800" dist="38100" dir="2700000" algn="br">
              <a:srgbClr val="000000">
                <a:alpha val="43000"/>
              </a:srgbClr>
            </a:outerShdw>
          </a:effectLst>
        </p:spPr>
      </p:pic>
      <p:pic>
        <p:nvPicPr>
          <p:cNvPr id="457731" name="Picture 3" descr="chempub2high"/>
          <p:cNvPicPr>
            <a:picLocks noChangeAspect="1" noChangeArrowheads="1"/>
          </p:cNvPicPr>
          <p:nvPr/>
        </p:nvPicPr>
        <p:blipFill>
          <a:blip r:embed="rId4"/>
          <a:srcRect l="57520" t="38486"/>
          <a:stretch>
            <a:fillRect/>
          </a:stretch>
        </p:blipFill>
        <p:spPr bwMode="auto">
          <a:xfrm>
            <a:off x="6542088" y="838200"/>
            <a:ext cx="2601912" cy="5846763"/>
          </a:xfrm>
          <a:prstGeom prst="rect">
            <a:avLst/>
          </a:prstGeom>
          <a:noFill/>
          <a:ln w="9525">
            <a:solidFill>
              <a:srgbClr val="4F81BD"/>
            </a:solidFill>
            <a:miter lim="800000"/>
            <a:headEnd/>
            <a:tailEnd/>
          </a:ln>
          <a:effectLst>
            <a:outerShdw blurRad="50800" dist="38100" dir="2700000" algn="br">
              <a:srgbClr val="000000">
                <a:alpha val="43000"/>
              </a:srgbClr>
            </a:outerShdw>
          </a:effectLst>
        </p:spPr>
      </p:pic>
      <p:sp>
        <p:nvSpPr>
          <p:cNvPr id="457732" name="Rectangle 4"/>
          <p:cNvSpPr>
            <a:spLocks noGrp="1" noChangeArrowheads="1"/>
          </p:cNvSpPr>
          <p:nvPr>
            <p:ph type="title"/>
          </p:nvPr>
        </p:nvSpPr>
        <p:spPr/>
        <p:txBody>
          <a:bodyPr/>
          <a:lstStyle/>
          <a:p>
            <a:r>
              <a:rPr lang="en-US"/>
              <a:t>Proteasome </a:t>
            </a:r>
          </a:p>
        </p:txBody>
      </p:sp>
      <p:sp>
        <p:nvSpPr>
          <p:cNvPr id="457733" name="Rectangle 5" descr="Rectangle: Click to edit Master text styles&#10;Second level&#10;Third level&#10;Fourth level&#10;Fifth level"/>
          <p:cNvSpPr>
            <a:spLocks noGrp="1" noChangeArrowheads="1"/>
          </p:cNvSpPr>
          <p:nvPr>
            <p:ph type="body" idx="1"/>
          </p:nvPr>
        </p:nvSpPr>
        <p:spPr>
          <a:xfrm>
            <a:off x="190500" y="914400"/>
            <a:ext cx="7772400" cy="2654300"/>
          </a:xfrm>
        </p:spPr>
        <p:txBody>
          <a:bodyPr/>
          <a:lstStyle/>
          <a:p>
            <a:r>
              <a:rPr lang="en-US" dirty="0"/>
              <a:t>Protein-degrading “machine”</a:t>
            </a:r>
          </a:p>
          <a:p>
            <a:pPr lvl="1"/>
            <a:r>
              <a:rPr lang="en-US" dirty="0"/>
              <a:t>cell’s waste disposer</a:t>
            </a:r>
          </a:p>
          <a:p>
            <a:pPr lvl="1"/>
            <a:r>
              <a:rPr lang="en-US" dirty="0"/>
              <a:t>breaks down any proteins </a:t>
            </a:r>
            <a:br>
              <a:rPr lang="en-US" dirty="0"/>
            </a:br>
            <a:r>
              <a:rPr lang="en-US" dirty="0"/>
              <a:t>into 7-9 amino acid fragments</a:t>
            </a:r>
          </a:p>
          <a:p>
            <a:pPr lvl="2"/>
            <a:r>
              <a:rPr lang="en-US" dirty="0"/>
              <a:t>cellular recycling</a:t>
            </a:r>
          </a:p>
        </p:txBody>
      </p:sp>
      <p:pic>
        <p:nvPicPr>
          <p:cNvPr id="457735" name="Picture 7" descr="19-12x-ProteasomesTEM"/>
          <p:cNvPicPr>
            <a:picLocks noChangeAspect="1" noChangeArrowheads="1"/>
          </p:cNvPicPr>
          <p:nvPr/>
        </p:nvPicPr>
        <p:blipFill>
          <a:blip r:embed="rId5"/>
          <a:srcRect l="36000" t="36000" r="36000" b="28799"/>
          <a:stretch>
            <a:fillRect/>
          </a:stretch>
        </p:blipFill>
        <p:spPr bwMode="auto">
          <a:xfrm>
            <a:off x="609600" y="4267200"/>
            <a:ext cx="1785938" cy="1604963"/>
          </a:xfrm>
          <a:prstGeom prst="rect">
            <a:avLst/>
          </a:prstGeom>
          <a:noFill/>
          <a:ln w="9525">
            <a:solidFill>
              <a:srgbClr val="4F81BD"/>
            </a:solidFill>
            <a:miter lim="800000"/>
            <a:headEnd/>
            <a:tailEnd/>
          </a:ln>
          <a:effectLst>
            <a:outerShdw blurRad="50800" dist="38100" dir="2700000" algn="br">
              <a:srgbClr val="000000">
                <a:alpha val="43000"/>
              </a:srgbClr>
            </a:outerShdw>
          </a:effectLst>
        </p:spPr>
      </p:pic>
    </p:spTree>
    <p:extLst>
      <p:ext uri="{BB962C8B-B14F-4D97-AF65-F5344CB8AC3E}">
        <p14:creationId xmlns:p14="http://schemas.microsoft.com/office/powerpoint/2010/main" val="159758458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319089" y="381000"/>
            <a:ext cx="5738813" cy="6477000"/>
            <a:chOff x="960" y="240"/>
            <a:chExt cx="3615" cy="4080"/>
          </a:xfrm>
        </p:grpSpPr>
        <p:grpSp>
          <p:nvGrpSpPr>
            <p:cNvPr id="3" name="Group 4"/>
            <p:cNvGrpSpPr>
              <a:grpSpLocks/>
            </p:cNvGrpSpPr>
            <p:nvPr/>
          </p:nvGrpSpPr>
          <p:grpSpPr bwMode="auto">
            <a:xfrm>
              <a:off x="960" y="240"/>
              <a:ext cx="3615" cy="4080"/>
              <a:chOff x="753" y="240"/>
              <a:chExt cx="3615" cy="4080"/>
            </a:xfrm>
          </p:grpSpPr>
          <p:pic>
            <p:nvPicPr>
              <p:cNvPr id="494597" name="Picture 5" descr="f18-23b_six_levels_wher_cb"/>
              <p:cNvPicPr>
                <a:picLocks noChangeAspect="1" noChangeArrowheads="1"/>
              </p:cNvPicPr>
              <p:nvPr/>
            </p:nvPicPr>
            <p:blipFill>
              <a:blip r:embed="rId4"/>
              <a:srcRect t="3000"/>
              <a:stretch>
                <a:fillRect/>
              </a:stretch>
            </p:blipFill>
            <p:spPr bwMode="auto">
              <a:xfrm>
                <a:off x="753" y="1691"/>
                <a:ext cx="3615" cy="2629"/>
              </a:xfrm>
              <a:prstGeom prst="rect">
                <a:avLst/>
              </a:prstGeom>
              <a:noFill/>
              <a:ln w="9525">
                <a:noFill/>
                <a:miter lim="800000"/>
                <a:headEnd/>
                <a:tailEnd/>
              </a:ln>
            </p:spPr>
          </p:pic>
          <p:pic>
            <p:nvPicPr>
              <p:cNvPr id="494598" name="Picture 6" descr="f18-23t_six_levels_wher_cb"/>
              <p:cNvPicPr>
                <a:picLocks noChangeAspect="1" noChangeArrowheads="1"/>
              </p:cNvPicPr>
              <p:nvPr/>
            </p:nvPicPr>
            <p:blipFill>
              <a:blip r:embed="rId5"/>
              <a:srcRect l="2251" t="13499" r="2251" b="19501"/>
              <a:stretch>
                <a:fillRect/>
              </a:stretch>
            </p:blipFill>
            <p:spPr bwMode="auto">
              <a:xfrm>
                <a:off x="1661" y="397"/>
                <a:ext cx="2457" cy="1293"/>
              </a:xfrm>
              <a:prstGeom prst="rect">
                <a:avLst/>
              </a:prstGeom>
              <a:noFill/>
              <a:ln w="9525">
                <a:noFill/>
                <a:miter lim="800000"/>
                <a:headEnd/>
                <a:tailEnd/>
              </a:ln>
            </p:spPr>
          </p:pic>
          <p:sp>
            <p:nvSpPr>
              <p:cNvPr id="494599" name="Rectangle 7"/>
              <p:cNvSpPr>
                <a:spLocks noChangeArrowheads="1"/>
              </p:cNvSpPr>
              <p:nvPr/>
            </p:nvSpPr>
            <p:spPr bwMode="auto">
              <a:xfrm>
                <a:off x="788" y="432"/>
                <a:ext cx="892" cy="1296"/>
              </a:xfrm>
              <a:prstGeom prst="rect">
                <a:avLst/>
              </a:prstGeom>
              <a:solidFill>
                <a:srgbClr val="F8F3CB"/>
              </a:solidFill>
              <a:ln w="9525">
                <a:noFill/>
                <a:miter lim="800000"/>
                <a:headEnd/>
                <a:tailEnd/>
              </a:ln>
              <a:effectLst/>
            </p:spPr>
            <p:txBody>
              <a:bodyPr wrap="none" anchor="ctr">
                <a:prstTxWarp prst="textNoShape">
                  <a:avLst/>
                </a:prstTxWarp>
              </a:bodyPr>
              <a:lstStyle/>
              <a:p>
                <a:endParaRPr lang="en-US"/>
              </a:p>
            </p:txBody>
          </p:sp>
          <p:sp>
            <p:nvSpPr>
              <p:cNvPr id="494600" name="Rectangle 8"/>
              <p:cNvSpPr>
                <a:spLocks noChangeArrowheads="1"/>
              </p:cNvSpPr>
              <p:nvPr/>
            </p:nvSpPr>
            <p:spPr bwMode="auto">
              <a:xfrm>
                <a:off x="4080" y="432"/>
                <a:ext cx="240" cy="1296"/>
              </a:xfrm>
              <a:prstGeom prst="rect">
                <a:avLst/>
              </a:prstGeom>
              <a:solidFill>
                <a:srgbClr val="F8F3CB"/>
              </a:solidFill>
              <a:ln w="9525">
                <a:noFill/>
                <a:miter lim="800000"/>
                <a:headEnd/>
                <a:tailEnd/>
              </a:ln>
              <a:effectLst/>
            </p:spPr>
            <p:txBody>
              <a:bodyPr wrap="none" anchor="ctr">
                <a:prstTxWarp prst="textNoShape">
                  <a:avLst/>
                </a:prstTxWarp>
              </a:bodyPr>
              <a:lstStyle/>
              <a:p>
                <a:endParaRPr lang="en-US"/>
              </a:p>
            </p:txBody>
          </p:sp>
          <p:sp>
            <p:nvSpPr>
              <p:cNvPr id="494601" name="Rectangle 9"/>
              <p:cNvSpPr>
                <a:spLocks noChangeArrowheads="1"/>
              </p:cNvSpPr>
              <p:nvPr/>
            </p:nvSpPr>
            <p:spPr bwMode="auto">
              <a:xfrm>
                <a:off x="788" y="240"/>
                <a:ext cx="3532" cy="240"/>
              </a:xfrm>
              <a:prstGeom prst="rect">
                <a:avLst/>
              </a:prstGeom>
              <a:solidFill>
                <a:srgbClr val="F8F3CB"/>
              </a:solidFill>
              <a:ln w="9525">
                <a:noFill/>
                <a:miter lim="800000"/>
                <a:headEnd/>
                <a:tailEnd/>
              </a:ln>
              <a:effectLst/>
            </p:spPr>
            <p:txBody>
              <a:bodyPr wrap="none" anchor="ctr">
                <a:prstTxWarp prst="textNoShape">
                  <a:avLst/>
                </a:prstTxWarp>
              </a:bodyPr>
              <a:lstStyle/>
              <a:p>
                <a:endParaRPr lang="en-US"/>
              </a:p>
            </p:txBody>
          </p:sp>
        </p:grpSp>
        <p:sp>
          <p:nvSpPr>
            <p:cNvPr id="494602" name="Line 10"/>
            <p:cNvSpPr>
              <a:spLocks noChangeShapeType="1"/>
            </p:cNvSpPr>
            <p:nvPr/>
          </p:nvSpPr>
          <p:spPr bwMode="auto">
            <a:xfrm>
              <a:off x="2304" y="480"/>
              <a:ext cx="816" cy="0"/>
            </a:xfrm>
            <a:prstGeom prst="line">
              <a:avLst/>
            </a:prstGeom>
            <a:noFill/>
            <a:ln w="9525">
              <a:solidFill>
                <a:srgbClr val="C2BEB8"/>
              </a:solidFill>
              <a:round/>
              <a:headEnd/>
              <a:tailEnd/>
            </a:ln>
            <a:effectLst/>
          </p:spPr>
          <p:txBody>
            <a:bodyPr wrap="none" anchor="ctr">
              <a:prstTxWarp prst="textNoShape">
                <a:avLst/>
              </a:prstTxWarp>
            </a:bodyPr>
            <a:lstStyle/>
            <a:p>
              <a:endParaRPr lang="en-US"/>
            </a:p>
          </p:txBody>
        </p:sp>
      </p:grpSp>
      <p:sp>
        <p:nvSpPr>
          <p:cNvPr id="494603" name="Text Box 11"/>
          <p:cNvSpPr txBox="1">
            <a:spLocks noChangeArrowheads="1"/>
          </p:cNvSpPr>
          <p:nvPr/>
        </p:nvSpPr>
        <p:spPr bwMode="auto">
          <a:xfrm>
            <a:off x="355600" y="4746625"/>
            <a:ext cx="1447800" cy="447302"/>
          </a:xfrm>
          <a:prstGeom prst="rect">
            <a:avLst/>
          </a:prstGeom>
          <a:noFill/>
          <a:ln w="9525">
            <a:noFill/>
            <a:miter lim="800000"/>
            <a:headEnd/>
            <a:tailEnd/>
          </a:ln>
          <a:effectLst/>
        </p:spPr>
        <p:txBody>
          <a:bodyPr lIns="0" tIns="0" rIns="0" bIns="0">
            <a:prstTxWarp prst="textNoShape">
              <a:avLst/>
            </a:prstTxWarp>
            <a:spAutoFit/>
          </a:bodyPr>
          <a:lstStyle/>
          <a:p>
            <a:pPr algn="l">
              <a:lnSpc>
                <a:spcPct val="90000"/>
              </a:lnSpc>
            </a:pPr>
            <a:r>
              <a:rPr lang="en-US" sz="1600" b="1" dirty="0">
                <a:solidFill>
                  <a:srgbClr val="CC0000"/>
                </a:solidFill>
              </a:rPr>
              <a:t>initiation of transcription</a:t>
            </a:r>
          </a:p>
        </p:txBody>
      </p:sp>
      <p:sp>
        <p:nvSpPr>
          <p:cNvPr id="494604" name="Oval 12"/>
          <p:cNvSpPr>
            <a:spLocks noChangeArrowheads="1"/>
          </p:cNvSpPr>
          <p:nvPr/>
        </p:nvSpPr>
        <p:spPr bwMode="auto">
          <a:xfrm>
            <a:off x="0" y="4373563"/>
            <a:ext cx="381000" cy="381000"/>
          </a:xfrm>
          <a:prstGeom prst="ellipse">
            <a:avLst/>
          </a:prstGeom>
          <a:solidFill>
            <a:srgbClr val="FFEA18"/>
          </a:solidFill>
          <a:ln w="9525">
            <a:solidFill>
              <a:srgbClr val="CC0000"/>
            </a:solidFill>
            <a:round/>
            <a:headEnd/>
            <a:tailEnd/>
          </a:ln>
          <a:effectLst/>
        </p:spPr>
        <p:txBody>
          <a:bodyPr wrap="none" anchor="ctr">
            <a:prstTxWarp prst="textNoShape">
              <a:avLst/>
            </a:prstTxWarp>
          </a:bodyPr>
          <a:lstStyle/>
          <a:p>
            <a:r>
              <a:rPr lang="en-US" b="1">
                <a:solidFill>
                  <a:srgbClr val="CC0000"/>
                </a:solidFill>
              </a:rPr>
              <a:t>1</a:t>
            </a:r>
          </a:p>
        </p:txBody>
      </p:sp>
      <p:sp>
        <p:nvSpPr>
          <p:cNvPr id="494605" name="Text Box 13"/>
          <p:cNvSpPr txBox="1">
            <a:spLocks noChangeArrowheads="1"/>
          </p:cNvSpPr>
          <p:nvPr/>
        </p:nvSpPr>
        <p:spPr bwMode="auto">
          <a:xfrm>
            <a:off x="1479550" y="6362700"/>
            <a:ext cx="1630363" cy="205184"/>
          </a:xfrm>
          <a:prstGeom prst="rect">
            <a:avLst/>
          </a:prstGeom>
          <a:noFill/>
          <a:ln w="9525">
            <a:noFill/>
            <a:miter lim="800000"/>
            <a:headEnd/>
            <a:tailEnd/>
          </a:ln>
          <a:effectLst/>
        </p:spPr>
        <p:txBody>
          <a:bodyPr lIns="0" tIns="0" rIns="0" bIns="0">
            <a:prstTxWarp prst="textNoShape">
              <a:avLst/>
            </a:prstTxWarp>
            <a:spAutoFit/>
          </a:bodyPr>
          <a:lstStyle/>
          <a:p>
            <a:pPr algn="l">
              <a:lnSpc>
                <a:spcPct val="80000"/>
              </a:lnSpc>
            </a:pPr>
            <a:r>
              <a:rPr lang="en-US" sz="1600" b="1" dirty="0">
                <a:solidFill>
                  <a:srgbClr val="CC0000"/>
                </a:solidFill>
              </a:rPr>
              <a:t>mRNA splicing</a:t>
            </a:r>
          </a:p>
        </p:txBody>
      </p:sp>
      <p:sp>
        <p:nvSpPr>
          <p:cNvPr id="494606" name="Oval 14"/>
          <p:cNvSpPr>
            <a:spLocks noChangeArrowheads="1"/>
          </p:cNvSpPr>
          <p:nvPr/>
        </p:nvSpPr>
        <p:spPr bwMode="auto">
          <a:xfrm>
            <a:off x="441325" y="4256088"/>
            <a:ext cx="381000" cy="381000"/>
          </a:xfrm>
          <a:prstGeom prst="ellipse">
            <a:avLst/>
          </a:prstGeom>
          <a:solidFill>
            <a:srgbClr val="FFEA18"/>
          </a:solidFill>
          <a:ln w="9525">
            <a:solidFill>
              <a:srgbClr val="CC0000"/>
            </a:solidFill>
            <a:round/>
            <a:headEnd/>
            <a:tailEnd/>
          </a:ln>
          <a:effectLst/>
        </p:spPr>
        <p:txBody>
          <a:bodyPr wrap="none" anchor="ctr">
            <a:prstTxWarp prst="textNoShape">
              <a:avLst/>
            </a:prstTxWarp>
          </a:bodyPr>
          <a:lstStyle/>
          <a:p>
            <a:r>
              <a:rPr lang="en-US" b="1">
                <a:solidFill>
                  <a:srgbClr val="CC0000"/>
                </a:solidFill>
              </a:rPr>
              <a:t>2</a:t>
            </a:r>
          </a:p>
        </p:txBody>
      </p:sp>
      <p:sp>
        <p:nvSpPr>
          <p:cNvPr id="494607" name="Text Box 15"/>
          <p:cNvSpPr txBox="1">
            <a:spLocks noChangeArrowheads="1"/>
          </p:cNvSpPr>
          <p:nvPr/>
        </p:nvSpPr>
        <p:spPr bwMode="auto">
          <a:xfrm>
            <a:off x="4343400" y="6200775"/>
            <a:ext cx="1503363" cy="495300"/>
          </a:xfrm>
          <a:prstGeom prst="rect">
            <a:avLst/>
          </a:prstGeom>
          <a:noFill/>
          <a:ln w="9525">
            <a:noFill/>
            <a:miter lim="800000"/>
            <a:headEnd/>
            <a:tailEnd/>
          </a:ln>
          <a:effectLst/>
        </p:spPr>
        <p:txBody>
          <a:bodyPr lIns="0" tIns="0" rIns="0" bIns="0">
            <a:prstTxWarp prst="textNoShape">
              <a:avLst/>
            </a:prstTxWarp>
            <a:spAutoFit/>
          </a:bodyPr>
          <a:lstStyle/>
          <a:p>
            <a:pPr algn="l">
              <a:lnSpc>
                <a:spcPct val="90000"/>
              </a:lnSpc>
            </a:pPr>
            <a:r>
              <a:rPr lang="en-US" sz="1800" b="1">
                <a:solidFill>
                  <a:srgbClr val="CC0000"/>
                </a:solidFill>
              </a:rPr>
              <a:t>mRNA </a:t>
            </a:r>
            <a:br>
              <a:rPr lang="en-US" sz="1800" b="1">
                <a:solidFill>
                  <a:srgbClr val="CC0000"/>
                </a:solidFill>
              </a:rPr>
            </a:br>
            <a:r>
              <a:rPr lang="en-US" sz="1800" b="1">
                <a:solidFill>
                  <a:srgbClr val="CC0000"/>
                </a:solidFill>
              </a:rPr>
              <a:t>protection</a:t>
            </a:r>
          </a:p>
        </p:txBody>
      </p:sp>
      <p:sp>
        <p:nvSpPr>
          <p:cNvPr id="494608" name="Oval 16"/>
          <p:cNvSpPr>
            <a:spLocks noChangeArrowheads="1"/>
          </p:cNvSpPr>
          <p:nvPr/>
        </p:nvSpPr>
        <p:spPr bwMode="auto">
          <a:xfrm>
            <a:off x="1095375" y="6461125"/>
            <a:ext cx="381000" cy="381000"/>
          </a:xfrm>
          <a:prstGeom prst="ellipse">
            <a:avLst/>
          </a:prstGeom>
          <a:solidFill>
            <a:srgbClr val="FFEA18"/>
          </a:solidFill>
          <a:ln w="9525">
            <a:solidFill>
              <a:srgbClr val="CC0000"/>
            </a:solidFill>
            <a:round/>
            <a:headEnd/>
            <a:tailEnd/>
          </a:ln>
          <a:effectLst/>
        </p:spPr>
        <p:txBody>
          <a:bodyPr wrap="none" anchor="ctr">
            <a:prstTxWarp prst="textNoShape">
              <a:avLst/>
            </a:prstTxWarp>
          </a:bodyPr>
          <a:lstStyle/>
          <a:p>
            <a:r>
              <a:rPr lang="en-US" b="1">
                <a:solidFill>
                  <a:srgbClr val="CC0000"/>
                </a:solidFill>
              </a:rPr>
              <a:t>3</a:t>
            </a:r>
          </a:p>
        </p:txBody>
      </p:sp>
      <p:sp>
        <p:nvSpPr>
          <p:cNvPr id="494609" name="Text Box 17"/>
          <p:cNvSpPr txBox="1">
            <a:spLocks noChangeArrowheads="1"/>
          </p:cNvSpPr>
          <p:nvPr/>
        </p:nvSpPr>
        <p:spPr bwMode="auto">
          <a:xfrm>
            <a:off x="2314575" y="2971800"/>
            <a:ext cx="1319213" cy="495300"/>
          </a:xfrm>
          <a:prstGeom prst="rect">
            <a:avLst/>
          </a:prstGeom>
          <a:noFill/>
          <a:ln w="9525">
            <a:noFill/>
            <a:miter lim="800000"/>
            <a:headEnd/>
            <a:tailEnd/>
          </a:ln>
          <a:effectLst/>
        </p:spPr>
        <p:txBody>
          <a:bodyPr lIns="0" tIns="0" rIns="0" bIns="0">
            <a:prstTxWarp prst="textNoShape">
              <a:avLst/>
            </a:prstTxWarp>
            <a:spAutoFit/>
          </a:bodyPr>
          <a:lstStyle/>
          <a:p>
            <a:pPr algn="l">
              <a:lnSpc>
                <a:spcPct val="90000"/>
              </a:lnSpc>
            </a:pPr>
            <a:r>
              <a:rPr lang="en-US" sz="1800" b="1" dirty="0">
                <a:solidFill>
                  <a:srgbClr val="CC0000"/>
                </a:solidFill>
              </a:rPr>
              <a:t>initiation of translation</a:t>
            </a:r>
          </a:p>
        </p:txBody>
      </p:sp>
      <p:sp>
        <p:nvSpPr>
          <p:cNvPr id="494610" name="Oval 18"/>
          <p:cNvSpPr>
            <a:spLocks noChangeArrowheads="1"/>
          </p:cNvSpPr>
          <p:nvPr/>
        </p:nvSpPr>
        <p:spPr bwMode="auto">
          <a:xfrm>
            <a:off x="1579563" y="576263"/>
            <a:ext cx="381000" cy="381000"/>
          </a:xfrm>
          <a:prstGeom prst="ellipse">
            <a:avLst/>
          </a:prstGeom>
          <a:solidFill>
            <a:srgbClr val="FFEA18"/>
          </a:solidFill>
          <a:ln w="9525">
            <a:solidFill>
              <a:srgbClr val="CC0000"/>
            </a:solidFill>
            <a:round/>
            <a:headEnd/>
            <a:tailEnd/>
          </a:ln>
          <a:effectLst/>
        </p:spPr>
        <p:txBody>
          <a:bodyPr wrap="none" anchor="ctr">
            <a:prstTxWarp prst="textNoShape">
              <a:avLst/>
            </a:prstTxWarp>
          </a:bodyPr>
          <a:lstStyle/>
          <a:p>
            <a:r>
              <a:rPr lang="en-US" b="1">
                <a:solidFill>
                  <a:srgbClr val="CC0000"/>
                </a:solidFill>
              </a:rPr>
              <a:t>6</a:t>
            </a:r>
          </a:p>
        </p:txBody>
      </p:sp>
      <p:sp>
        <p:nvSpPr>
          <p:cNvPr id="494611" name="Text Box 19"/>
          <p:cNvSpPr txBox="1">
            <a:spLocks noChangeArrowheads="1"/>
          </p:cNvSpPr>
          <p:nvPr/>
        </p:nvSpPr>
        <p:spPr bwMode="auto">
          <a:xfrm>
            <a:off x="4903788" y="3298825"/>
            <a:ext cx="1325562" cy="447302"/>
          </a:xfrm>
          <a:prstGeom prst="rect">
            <a:avLst/>
          </a:prstGeom>
          <a:noFill/>
          <a:ln w="9525">
            <a:noFill/>
            <a:miter lim="800000"/>
            <a:headEnd/>
            <a:tailEnd/>
          </a:ln>
          <a:effectLst/>
        </p:spPr>
        <p:txBody>
          <a:bodyPr lIns="0" tIns="0" rIns="0" bIns="0">
            <a:prstTxWarp prst="textNoShape">
              <a:avLst/>
            </a:prstTxWarp>
            <a:spAutoFit/>
          </a:bodyPr>
          <a:lstStyle/>
          <a:p>
            <a:pPr algn="l">
              <a:lnSpc>
                <a:spcPct val="90000"/>
              </a:lnSpc>
            </a:pPr>
            <a:r>
              <a:rPr lang="en-US" sz="1600" b="1" dirty="0">
                <a:solidFill>
                  <a:srgbClr val="CC0000"/>
                </a:solidFill>
              </a:rPr>
              <a:t>mRNA</a:t>
            </a:r>
            <a:br>
              <a:rPr lang="en-US" sz="1600" b="1" dirty="0">
                <a:solidFill>
                  <a:srgbClr val="CC0000"/>
                </a:solidFill>
              </a:rPr>
            </a:br>
            <a:r>
              <a:rPr lang="en-US" sz="1600" b="1" dirty="0">
                <a:solidFill>
                  <a:srgbClr val="CC0000"/>
                </a:solidFill>
              </a:rPr>
              <a:t>processing</a:t>
            </a:r>
          </a:p>
        </p:txBody>
      </p:sp>
      <p:sp>
        <p:nvSpPr>
          <p:cNvPr id="494612" name="Oval 20"/>
          <p:cNvSpPr>
            <a:spLocks noChangeArrowheads="1"/>
          </p:cNvSpPr>
          <p:nvPr/>
        </p:nvSpPr>
        <p:spPr bwMode="auto">
          <a:xfrm>
            <a:off x="2079625" y="2536825"/>
            <a:ext cx="381000" cy="381000"/>
          </a:xfrm>
          <a:prstGeom prst="ellipse">
            <a:avLst/>
          </a:prstGeom>
          <a:solidFill>
            <a:srgbClr val="FFEA18"/>
          </a:solidFill>
          <a:ln w="9525">
            <a:solidFill>
              <a:srgbClr val="CC0000"/>
            </a:solidFill>
            <a:round/>
            <a:headEnd/>
            <a:tailEnd/>
          </a:ln>
          <a:effectLst/>
        </p:spPr>
        <p:txBody>
          <a:bodyPr wrap="none" anchor="ctr">
            <a:prstTxWarp prst="textNoShape">
              <a:avLst/>
            </a:prstTxWarp>
          </a:bodyPr>
          <a:lstStyle/>
          <a:p>
            <a:r>
              <a:rPr lang="en-US" b="1">
                <a:solidFill>
                  <a:srgbClr val="CC0000"/>
                </a:solidFill>
              </a:rPr>
              <a:t>5</a:t>
            </a:r>
          </a:p>
        </p:txBody>
      </p:sp>
      <p:sp>
        <p:nvSpPr>
          <p:cNvPr id="494613" name="Text Box 21"/>
          <p:cNvSpPr txBox="1">
            <a:spLocks noChangeArrowheads="1"/>
          </p:cNvSpPr>
          <p:nvPr/>
        </p:nvSpPr>
        <p:spPr bwMode="auto">
          <a:xfrm>
            <a:off x="6181725" y="1270000"/>
            <a:ext cx="2895600" cy="4483100"/>
          </a:xfrm>
          <a:prstGeom prst="rect">
            <a:avLst/>
          </a:prstGeom>
          <a:noFill/>
          <a:ln w="9525">
            <a:noFill/>
            <a:miter lim="800000"/>
            <a:headEnd/>
            <a:tailEnd/>
          </a:ln>
          <a:effectLst/>
        </p:spPr>
        <p:txBody>
          <a:bodyPr lIns="0" tIns="0" rIns="0" bIns="0">
            <a:prstTxWarp prst="textNoShape">
              <a:avLst/>
            </a:prstTxWarp>
            <a:spAutoFit/>
          </a:bodyPr>
          <a:lstStyle/>
          <a:p>
            <a:pPr marL="114300" indent="-114300" algn="l"/>
            <a:r>
              <a:rPr lang="en-US" sz="1800" b="1">
                <a:solidFill>
                  <a:srgbClr val="CC0000"/>
                </a:solidFill>
              </a:rPr>
              <a:t>1 &amp; 2. transcription </a:t>
            </a:r>
          </a:p>
          <a:p>
            <a:pPr marL="114300" indent="-114300" algn="l"/>
            <a:r>
              <a:rPr lang="en-US" sz="1800" b="1">
                <a:solidFill>
                  <a:srgbClr val="CC0000"/>
                </a:solidFill>
              </a:rPr>
              <a:t> 	</a:t>
            </a:r>
            <a:r>
              <a:rPr lang="en-US" sz="1800" b="1">
                <a:solidFill>
                  <a:srgbClr val="000000"/>
                </a:solidFill>
              </a:rPr>
              <a:t>- DNA packing</a:t>
            </a:r>
          </a:p>
          <a:p>
            <a:pPr marL="114300" indent="-114300" algn="l"/>
            <a:r>
              <a:rPr lang="en-US" sz="1800" b="1">
                <a:solidFill>
                  <a:srgbClr val="000000"/>
                </a:solidFill>
              </a:rPr>
              <a:t> 	- transcription factors</a:t>
            </a:r>
            <a:endParaRPr lang="en-US" sz="1800" b="1">
              <a:solidFill>
                <a:srgbClr val="CC0000"/>
              </a:solidFill>
            </a:endParaRPr>
          </a:p>
          <a:p>
            <a:pPr marL="114300" indent="-114300" algn="l"/>
            <a:endParaRPr lang="en-US" sz="1400" b="1">
              <a:solidFill>
                <a:srgbClr val="CC0000"/>
              </a:solidFill>
            </a:endParaRPr>
          </a:p>
          <a:p>
            <a:pPr marL="114300" indent="-114300" algn="l"/>
            <a:r>
              <a:rPr lang="en-US" sz="1800" b="1">
                <a:solidFill>
                  <a:srgbClr val="CC0000"/>
                </a:solidFill>
              </a:rPr>
              <a:t>3 &amp; 4. post-transcription </a:t>
            </a:r>
          </a:p>
          <a:p>
            <a:pPr marL="114300" indent="-114300" algn="l"/>
            <a:r>
              <a:rPr lang="en-US" sz="1800" b="1">
                <a:solidFill>
                  <a:srgbClr val="CC0000"/>
                </a:solidFill>
              </a:rPr>
              <a:t>	</a:t>
            </a:r>
            <a:r>
              <a:rPr lang="en-US" sz="1800" b="1">
                <a:solidFill>
                  <a:schemeClr val="tx2"/>
                </a:solidFill>
              </a:rPr>
              <a:t>- mRNA processing</a:t>
            </a:r>
            <a:endParaRPr lang="en-US" sz="1800" b="1">
              <a:solidFill>
                <a:srgbClr val="CC0000"/>
              </a:solidFill>
            </a:endParaRPr>
          </a:p>
          <a:p>
            <a:pPr marL="114300" indent="-114300" algn="l"/>
            <a:r>
              <a:rPr lang="en-US" sz="1800" b="1">
                <a:solidFill>
                  <a:srgbClr val="CC0000"/>
                </a:solidFill>
              </a:rPr>
              <a:t> 	</a:t>
            </a:r>
            <a:r>
              <a:rPr lang="en-US" sz="1800" b="1">
                <a:solidFill>
                  <a:srgbClr val="000000"/>
                </a:solidFill>
              </a:rPr>
              <a:t>- splicing</a:t>
            </a:r>
            <a:endParaRPr lang="en-US" sz="1800" b="1">
              <a:solidFill>
                <a:srgbClr val="CC0000"/>
              </a:solidFill>
            </a:endParaRPr>
          </a:p>
          <a:p>
            <a:pPr marL="114300" indent="-114300" algn="l"/>
            <a:r>
              <a:rPr lang="en-US" sz="1800" b="1">
                <a:solidFill>
                  <a:srgbClr val="000000"/>
                </a:solidFill>
              </a:rPr>
              <a:t>	- 5’ cap &amp; poly-A tail</a:t>
            </a:r>
          </a:p>
          <a:p>
            <a:pPr marL="114300" indent="-114300" algn="l"/>
            <a:r>
              <a:rPr lang="en-US" sz="1800" b="1">
                <a:solidFill>
                  <a:srgbClr val="000000"/>
                </a:solidFill>
              </a:rPr>
              <a:t>	- breakdown by siRNA</a:t>
            </a:r>
          </a:p>
          <a:p>
            <a:pPr marL="114300" indent="-114300" algn="l"/>
            <a:endParaRPr lang="en-US" sz="1400" b="1">
              <a:solidFill>
                <a:srgbClr val="CC0000"/>
              </a:solidFill>
            </a:endParaRPr>
          </a:p>
          <a:p>
            <a:pPr marL="114300" indent="-114300" algn="l"/>
            <a:r>
              <a:rPr lang="en-US" sz="1800" b="1">
                <a:solidFill>
                  <a:srgbClr val="CC0000"/>
                </a:solidFill>
              </a:rPr>
              <a:t>5. translation</a:t>
            </a:r>
          </a:p>
          <a:p>
            <a:pPr marL="114300" indent="-114300" algn="l"/>
            <a:r>
              <a:rPr lang="en-US" sz="1800" b="1">
                <a:solidFill>
                  <a:srgbClr val="CC0000"/>
                </a:solidFill>
              </a:rPr>
              <a:t> 	</a:t>
            </a:r>
            <a:r>
              <a:rPr lang="en-US" sz="1800" b="1">
                <a:solidFill>
                  <a:srgbClr val="000000"/>
                </a:solidFill>
              </a:rPr>
              <a:t>- block start of </a:t>
            </a:r>
            <a:br>
              <a:rPr lang="en-US" sz="1800" b="1">
                <a:solidFill>
                  <a:srgbClr val="000000"/>
                </a:solidFill>
              </a:rPr>
            </a:br>
            <a:r>
              <a:rPr lang="en-US" sz="1800" b="1">
                <a:solidFill>
                  <a:srgbClr val="000000"/>
                </a:solidFill>
              </a:rPr>
              <a:t>  translation</a:t>
            </a:r>
            <a:endParaRPr lang="en-US" sz="1800" b="1">
              <a:solidFill>
                <a:srgbClr val="CC0000"/>
              </a:solidFill>
            </a:endParaRPr>
          </a:p>
          <a:p>
            <a:pPr marL="114300" indent="-114300" algn="l"/>
            <a:endParaRPr lang="en-US" sz="1400" b="1">
              <a:solidFill>
                <a:srgbClr val="CC0000"/>
              </a:solidFill>
            </a:endParaRPr>
          </a:p>
          <a:p>
            <a:pPr marL="114300" indent="-114300" algn="l"/>
            <a:r>
              <a:rPr lang="en-US" sz="1800" b="1">
                <a:solidFill>
                  <a:srgbClr val="CC0000"/>
                </a:solidFill>
              </a:rPr>
              <a:t>6 &amp; 7. post-translation</a:t>
            </a:r>
          </a:p>
          <a:p>
            <a:pPr marL="114300" indent="-114300" algn="l"/>
            <a:r>
              <a:rPr lang="en-US" sz="1800" b="1">
                <a:solidFill>
                  <a:srgbClr val="CC0000"/>
                </a:solidFill>
              </a:rPr>
              <a:t> 	</a:t>
            </a:r>
            <a:r>
              <a:rPr lang="en-US" sz="1800" b="1">
                <a:solidFill>
                  <a:srgbClr val="000000"/>
                </a:solidFill>
              </a:rPr>
              <a:t>- protein processing</a:t>
            </a:r>
          </a:p>
          <a:p>
            <a:pPr marL="114300" indent="-114300" algn="l"/>
            <a:r>
              <a:rPr lang="en-US" sz="1800" b="1">
                <a:solidFill>
                  <a:srgbClr val="000000"/>
                </a:solidFill>
              </a:rPr>
              <a:t> 	- protein degradation</a:t>
            </a:r>
          </a:p>
        </p:txBody>
      </p:sp>
      <p:sp>
        <p:nvSpPr>
          <p:cNvPr id="494614" name="Oval 22"/>
          <p:cNvSpPr>
            <a:spLocks noChangeArrowheads="1"/>
          </p:cNvSpPr>
          <p:nvPr/>
        </p:nvSpPr>
        <p:spPr bwMode="auto">
          <a:xfrm>
            <a:off x="2057400" y="457200"/>
            <a:ext cx="381000" cy="381000"/>
          </a:xfrm>
          <a:prstGeom prst="ellipse">
            <a:avLst/>
          </a:prstGeom>
          <a:solidFill>
            <a:srgbClr val="FFEA18"/>
          </a:solidFill>
          <a:ln w="9525">
            <a:solidFill>
              <a:srgbClr val="CC0000"/>
            </a:solidFill>
            <a:round/>
            <a:headEnd/>
            <a:tailEnd/>
          </a:ln>
          <a:effectLst/>
        </p:spPr>
        <p:txBody>
          <a:bodyPr wrap="none" anchor="ctr">
            <a:prstTxWarp prst="textNoShape">
              <a:avLst/>
            </a:prstTxWarp>
          </a:bodyPr>
          <a:lstStyle/>
          <a:p>
            <a:r>
              <a:rPr lang="en-US" b="1">
                <a:solidFill>
                  <a:srgbClr val="CC0000"/>
                </a:solidFill>
              </a:rPr>
              <a:t>7</a:t>
            </a:r>
          </a:p>
        </p:txBody>
      </p:sp>
      <p:sp>
        <p:nvSpPr>
          <p:cNvPr id="494615" name="Text Box 23"/>
          <p:cNvSpPr txBox="1">
            <a:spLocks noChangeArrowheads="1"/>
          </p:cNvSpPr>
          <p:nvPr/>
        </p:nvSpPr>
        <p:spPr bwMode="auto">
          <a:xfrm>
            <a:off x="2497138" y="744538"/>
            <a:ext cx="1600200" cy="668901"/>
          </a:xfrm>
          <a:prstGeom prst="rect">
            <a:avLst/>
          </a:prstGeom>
          <a:noFill/>
          <a:ln w="9525">
            <a:noFill/>
            <a:miter lim="800000"/>
            <a:headEnd/>
            <a:tailEnd/>
          </a:ln>
          <a:effectLst/>
        </p:spPr>
        <p:txBody>
          <a:bodyPr lIns="0" tIns="0" rIns="0" bIns="0">
            <a:prstTxWarp prst="textNoShape">
              <a:avLst/>
            </a:prstTxWarp>
            <a:spAutoFit/>
          </a:bodyPr>
          <a:lstStyle/>
          <a:p>
            <a:pPr algn="l">
              <a:lnSpc>
                <a:spcPct val="90000"/>
              </a:lnSpc>
            </a:pPr>
            <a:r>
              <a:rPr lang="en-US" sz="1600" b="1" dirty="0">
                <a:solidFill>
                  <a:srgbClr val="CC0000"/>
                </a:solidFill>
              </a:rPr>
              <a:t>protein processing &amp; degradation</a:t>
            </a:r>
          </a:p>
        </p:txBody>
      </p:sp>
      <p:sp>
        <p:nvSpPr>
          <p:cNvPr id="494616" name="Oval 24"/>
          <p:cNvSpPr>
            <a:spLocks noChangeArrowheads="1"/>
          </p:cNvSpPr>
          <p:nvPr/>
        </p:nvSpPr>
        <p:spPr bwMode="auto">
          <a:xfrm>
            <a:off x="3903663" y="6310313"/>
            <a:ext cx="381000" cy="381000"/>
          </a:xfrm>
          <a:prstGeom prst="ellipse">
            <a:avLst/>
          </a:prstGeom>
          <a:solidFill>
            <a:srgbClr val="FFEA18"/>
          </a:solidFill>
          <a:ln w="9525">
            <a:solidFill>
              <a:srgbClr val="CC0000"/>
            </a:solidFill>
            <a:round/>
            <a:headEnd/>
            <a:tailEnd/>
          </a:ln>
          <a:effectLst/>
        </p:spPr>
        <p:txBody>
          <a:bodyPr wrap="none" anchor="ctr">
            <a:prstTxWarp prst="textNoShape">
              <a:avLst/>
            </a:prstTxWarp>
          </a:bodyPr>
          <a:lstStyle/>
          <a:p>
            <a:r>
              <a:rPr lang="en-US" b="1">
                <a:solidFill>
                  <a:srgbClr val="CC0000"/>
                </a:solidFill>
              </a:rPr>
              <a:t>4</a:t>
            </a:r>
          </a:p>
        </p:txBody>
      </p:sp>
      <p:sp>
        <p:nvSpPr>
          <p:cNvPr id="494617" name="Oval 25"/>
          <p:cNvSpPr>
            <a:spLocks noChangeArrowheads="1"/>
          </p:cNvSpPr>
          <p:nvPr/>
        </p:nvSpPr>
        <p:spPr bwMode="auto">
          <a:xfrm>
            <a:off x="4808538" y="2857500"/>
            <a:ext cx="381000" cy="381000"/>
          </a:xfrm>
          <a:prstGeom prst="ellipse">
            <a:avLst/>
          </a:prstGeom>
          <a:solidFill>
            <a:srgbClr val="FFEA18"/>
          </a:solidFill>
          <a:ln w="9525">
            <a:solidFill>
              <a:srgbClr val="CC0000"/>
            </a:solidFill>
            <a:round/>
            <a:headEnd/>
            <a:tailEnd/>
          </a:ln>
          <a:effectLst/>
        </p:spPr>
        <p:txBody>
          <a:bodyPr wrap="none" anchor="ctr">
            <a:prstTxWarp prst="textNoShape">
              <a:avLst/>
            </a:prstTxWarp>
          </a:bodyPr>
          <a:lstStyle/>
          <a:p>
            <a:r>
              <a:rPr lang="en-US" b="1">
                <a:solidFill>
                  <a:srgbClr val="CC0000"/>
                </a:solidFill>
              </a:rPr>
              <a:t>4</a:t>
            </a:r>
          </a:p>
        </p:txBody>
      </p:sp>
      <p:sp>
        <p:nvSpPr>
          <p:cNvPr id="494618" name="Rectangle 26"/>
          <p:cNvSpPr>
            <a:spLocks noChangeArrowheads="1"/>
          </p:cNvSpPr>
          <p:nvPr/>
        </p:nvSpPr>
        <p:spPr bwMode="auto">
          <a:xfrm>
            <a:off x="6045199" y="460703"/>
            <a:ext cx="3051175" cy="523220"/>
          </a:xfrm>
          <a:prstGeom prst="rect">
            <a:avLst/>
          </a:prstGeom>
          <a:noFill/>
          <a:ln w="9525">
            <a:noFill/>
            <a:miter lim="800000"/>
            <a:headEnd/>
            <a:tailEnd/>
          </a:ln>
          <a:effectLst/>
        </p:spPr>
        <p:txBody>
          <a:bodyPr wrap="square" rIns="0" anchor="ctr">
            <a:prstTxWarp prst="textNoShape">
              <a:avLst/>
            </a:prstTxWarp>
            <a:spAutoFit/>
          </a:bodyPr>
          <a:lstStyle/>
          <a:p>
            <a:pPr algn="r"/>
            <a:r>
              <a:rPr lang="en-US" sz="2800" b="1" dirty="0">
                <a:solidFill>
                  <a:schemeClr val="tx2"/>
                </a:solidFill>
              </a:rPr>
              <a:t>Gene Regulation</a:t>
            </a:r>
          </a:p>
        </p:txBody>
      </p:sp>
    </p:spTree>
    <p:extLst>
      <p:ext uri="{BB962C8B-B14F-4D97-AF65-F5344CB8AC3E}">
        <p14:creationId xmlns:p14="http://schemas.microsoft.com/office/powerpoint/2010/main" val="33116201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94613">
                                            <p:txEl>
                                              <p:pRg st="0" end="0"/>
                                            </p:txEl>
                                          </p:spTgt>
                                        </p:tgtEl>
                                        <p:attrNameLst>
                                          <p:attrName>style.visibility</p:attrName>
                                        </p:attrNameLst>
                                      </p:cBhvr>
                                      <p:to>
                                        <p:strVal val="visible"/>
                                      </p:to>
                                    </p:set>
                                    <p:animEffect transition="in" filter="wipe(left)">
                                      <p:cBhvr>
                                        <p:cTn id="7" dur="500"/>
                                        <p:tgtEl>
                                          <p:spTgt spid="494613">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4613"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a:xfrm>
            <a:off x="457200" y="274638"/>
            <a:ext cx="8229600" cy="563562"/>
          </a:xfrm>
        </p:spPr>
        <p:txBody>
          <a:bodyPr/>
          <a:lstStyle/>
          <a:p>
            <a:pPr eaLnBrk="1" hangingPunct="1"/>
            <a:r>
              <a:rPr lang="en-US" sz="2800">
                <a:ea typeface="ＭＳ Ｐゴシック" charset="-128"/>
                <a:cs typeface="ＭＳ Ｐゴシック" charset="-128"/>
              </a:rPr>
              <a:t>Genome Sizes and Estimated Numbers of Genes*</a:t>
            </a:r>
          </a:p>
        </p:txBody>
      </p:sp>
      <p:pic>
        <p:nvPicPr>
          <p:cNvPr id="150531" name="Picture 4"/>
          <p:cNvPicPr>
            <a:picLocks noChangeAspect="1" noChangeArrowheads="1"/>
          </p:cNvPicPr>
          <p:nvPr/>
        </p:nvPicPr>
        <p:blipFill>
          <a:blip r:embed="rId2"/>
          <a:srcRect/>
          <a:stretch>
            <a:fillRect/>
          </a:stretch>
        </p:blipFill>
        <p:spPr bwMode="auto">
          <a:xfrm>
            <a:off x="914400" y="955675"/>
            <a:ext cx="7162800" cy="5292725"/>
          </a:xfrm>
          <a:prstGeom prst="rect">
            <a:avLst/>
          </a:prstGeom>
          <a:noFill/>
          <a:ln w="9525">
            <a:solidFill>
              <a:srgbClr val="4F81BD"/>
            </a:solidFill>
            <a:miter lim="800000"/>
            <a:headEnd/>
            <a:tailEnd/>
          </a:ln>
        </p:spPr>
      </p:pic>
    </p:spTree>
    <p:extLst>
      <p:ext uri="{BB962C8B-B14F-4D97-AF65-F5344CB8AC3E}">
        <p14:creationId xmlns:p14="http://schemas.microsoft.com/office/powerpoint/2010/main" val="190663050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a:xfrm>
            <a:off x="304800" y="152400"/>
            <a:ext cx="8534400" cy="762000"/>
          </a:xfrm>
        </p:spPr>
        <p:txBody>
          <a:bodyPr>
            <a:normAutofit fontScale="90000"/>
          </a:bodyPr>
          <a:lstStyle/>
          <a:p>
            <a:pPr eaLnBrk="1" hangingPunct="1"/>
            <a:r>
              <a:rPr lang="en-US">
                <a:ea typeface="ＭＳ Ｐゴシック" charset="-128"/>
                <a:cs typeface="ＭＳ Ｐゴシック" charset="-128"/>
              </a:rPr>
              <a:t> </a:t>
            </a:r>
            <a:r>
              <a:rPr lang="en-US" sz="4000">
                <a:ea typeface="ＭＳ Ｐゴシック" charset="-128"/>
                <a:cs typeface="ＭＳ Ｐゴシック" charset="-128"/>
              </a:rPr>
              <a:t>Types of DNA sequences in the human genome</a:t>
            </a:r>
          </a:p>
        </p:txBody>
      </p:sp>
      <p:grpSp>
        <p:nvGrpSpPr>
          <p:cNvPr id="2" name="Group 17"/>
          <p:cNvGrpSpPr>
            <a:grpSpLocks/>
          </p:cNvGrpSpPr>
          <p:nvPr/>
        </p:nvGrpSpPr>
        <p:grpSpPr bwMode="auto">
          <a:xfrm>
            <a:off x="1673225" y="1076325"/>
            <a:ext cx="4727575" cy="5295900"/>
            <a:chOff x="1054" y="678"/>
            <a:chExt cx="2978" cy="3336"/>
          </a:xfrm>
        </p:grpSpPr>
        <p:pic>
          <p:nvPicPr>
            <p:cNvPr id="151556" name="Picture 4"/>
            <p:cNvPicPr>
              <a:picLocks noChangeAspect="1" noChangeArrowheads="1"/>
            </p:cNvPicPr>
            <p:nvPr/>
          </p:nvPicPr>
          <p:blipFill>
            <a:blip r:embed="rId2"/>
            <a:srcRect/>
            <a:stretch>
              <a:fillRect/>
            </a:stretch>
          </p:blipFill>
          <p:spPr bwMode="auto">
            <a:xfrm>
              <a:off x="1389" y="1079"/>
              <a:ext cx="2643" cy="2649"/>
            </a:xfrm>
            <a:prstGeom prst="rect">
              <a:avLst/>
            </a:prstGeom>
            <a:noFill/>
            <a:ln w="9525">
              <a:solidFill>
                <a:srgbClr val="4F81BD"/>
              </a:solidFill>
              <a:miter lim="800000"/>
              <a:headEnd/>
              <a:tailEnd/>
            </a:ln>
          </p:spPr>
        </p:pic>
        <p:sp>
          <p:nvSpPr>
            <p:cNvPr id="151557" name="Line 5"/>
            <p:cNvSpPr>
              <a:spLocks noChangeShapeType="1"/>
            </p:cNvSpPr>
            <p:nvPr/>
          </p:nvSpPr>
          <p:spPr bwMode="auto">
            <a:xfrm>
              <a:off x="2885" y="909"/>
              <a:ext cx="0" cy="205"/>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151558" name="Text Box 6"/>
            <p:cNvSpPr txBox="1">
              <a:spLocks noChangeArrowheads="1"/>
            </p:cNvSpPr>
            <p:nvPr/>
          </p:nvSpPr>
          <p:spPr bwMode="auto">
            <a:xfrm>
              <a:off x="2282" y="678"/>
              <a:ext cx="1233" cy="250"/>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a:t>Exons (regions of genes coding</a:t>
              </a:r>
            </a:p>
            <a:p>
              <a:pPr algn="ctr" eaLnBrk="0" hangingPunct="0"/>
              <a:r>
                <a:rPr kumimoji="1" lang="en-US" sz="1000"/>
                <a:t>for protein, rRNA, tRNA) (1.5%)</a:t>
              </a:r>
            </a:p>
          </p:txBody>
        </p:sp>
        <p:sp>
          <p:nvSpPr>
            <p:cNvPr id="151559" name="Text Box 7"/>
            <p:cNvSpPr txBox="1">
              <a:spLocks noChangeArrowheads="1"/>
            </p:cNvSpPr>
            <p:nvPr/>
          </p:nvSpPr>
          <p:spPr bwMode="auto">
            <a:xfrm>
              <a:off x="1872" y="1581"/>
              <a:ext cx="571" cy="826"/>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000" dirty="0"/>
                <a:t>Repetitive</a:t>
              </a:r>
            </a:p>
            <a:p>
              <a:pPr eaLnBrk="0" hangingPunct="0"/>
              <a:r>
                <a:rPr kumimoji="1" lang="en-US" sz="1000" dirty="0"/>
                <a:t>DNA that</a:t>
              </a:r>
            </a:p>
            <a:p>
              <a:pPr eaLnBrk="0" hangingPunct="0"/>
              <a:r>
                <a:rPr kumimoji="1" lang="en-US" sz="1000" dirty="0"/>
                <a:t>includes</a:t>
              </a:r>
            </a:p>
            <a:p>
              <a:pPr eaLnBrk="0" hangingPunct="0"/>
              <a:r>
                <a:rPr kumimoji="1" lang="en-US" sz="1000" dirty="0"/>
                <a:t>transposable</a:t>
              </a:r>
            </a:p>
            <a:p>
              <a:pPr eaLnBrk="0" hangingPunct="0"/>
              <a:r>
                <a:rPr kumimoji="1" lang="en-US" sz="1000" dirty="0"/>
                <a:t>elements</a:t>
              </a:r>
            </a:p>
            <a:p>
              <a:pPr eaLnBrk="0" hangingPunct="0"/>
              <a:r>
                <a:rPr kumimoji="1" lang="en-US" sz="1000" dirty="0"/>
                <a:t>and related</a:t>
              </a:r>
            </a:p>
            <a:p>
              <a:pPr eaLnBrk="0" hangingPunct="0"/>
              <a:r>
                <a:rPr kumimoji="1" lang="en-US" sz="1000" dirty="0"/>
                <a:t>sequences</a:t>
              </a:r>
            </a:p>
            <a:p>
              <a:pPr eaLnBrk="0" hangingPunct="0"/>
              <a:r>
                <a:rPr kumimoji="1" lang="en-US" sz="1000" dirty="0"/>
                <a:t>(44%)</a:t>
              </a:r>
            </a:p>
          </p:txBody>
        </p:sp>
        <p:sp>
          <p:nvSpPr>
            <p:cNvPr id="151560" name="Text Box 8"/>
            <p:cNvSpPr txBox="1">
              <a:spLocks noChangeArrowheads="1"/>
            </p:cNvSpPr>
            <p:nvPr/>
          </p:nvSpPr>
          <p:spPr bwMode="auto">
            <a:xfrm>
              <a:off x="3067" y="1759"/>
              <a:ext cx="513" cy="442"/>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000"/>
                <a:t>Introns and</a:t>
              </a:r>
            </a:p>
            <a:p>
              <a:pPr eaLnBrk="0" hangingPunct="0"/>
              <a:r>
                <a:rPr kumimoji="1" lang="en-US" sz="1000"/>
                <a:t>regulatory</a:t>
              </a:r>
            </a:p>
            <a:p>
              <a:pPr eaLnBrk="0" hangingPunct="0"/>
              <a:r>
                <a:rPr kumimoji="1" lang="en-US" sz="1000"/>
                <a:t>sequences</a:t>
              </a:r>
            </a:p>
            <a:p>
              <a:pPr eaLnBrk="0" hangingPunct="0"/>
              <a:r>
                <a:rPr kumimoji="1" lang="en-US" sz="1000"/>
                <a:t>(24%)</a:t>
              </a:r>
            </a:p>
          </p:txBody>
        </p:sp>
        <p:sp>
          <p:nvSpPr>
            <p:cNvPr id="151561" name="Text Box 9"/>
            <p:cNvSpPr txBox="1">
              <a:spLocks noChangeArrowheads="1"/>
            </p:cNvSpPr>
            <p:nvPr/>
          </p:nvSpPr>
          <p:spPr bwMode="auto">
            <a:xfrm>
              <a:off x="3073" y="2567"/>
              <a:ext cx="520" cy="346"/>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000"/>
                <a:t>Unique</a:t>
              </a:r>
            </a:p>
            <a:p>
              <a:pPr eaLnBrk="0" hangingPunct="0"/>
              <a:r>
                <a:rPr kumimoji="1" lang="en-US" sz="1000"/>
                <a:t>noncoding</a:t>
              </a:r>
            </a:p>
            <a:p>
              <a:pPr eaLnBrk="0" hangingPunct="0"/>
              <a:r>
                <a:rPr kumimoji="1" lang="en-US" sz="1000"/>
                <a:t>DNA (15%)</a:t>
              </a:r>
            </a:p>
          </p:txBody>
        </p:sp>
        <p:sp>
          <p:nvSpPr>
            <p:cNvPr id="151562" name="Text Box 10"/>
            <p:cNvSpPr txBox="1">
              <a:spLocks noChangeArrowheads="1"/>
            </p:cNvSpPr>
            <p:nvPr/>
          </p:nvSpPr>
          <p:spPr bwMode="auto">
            <a:xfrm>
              <a:off x="2453" y="2827"/>
              <a:ext cx="571" cy="634"/>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000"/>
                <a:t>Repetitive</a:t>
              </a:r>
            </a:p>
            <a:p>
              <a:pPr eaLnBrk="0" hangingPunct="0"/>
              <a:r>
                <a:rPr kumimoji="1" lang="en-US" sz="1000"/>
                <a:t>DNA</a:t>
              </a:r>
            </a:p>
            <a:p>
              <a:pPr eaLnBrk="0" hangingPunct="0"/>
              <a:r>
                <a:rPr kumimoji="1" lang="en-US" sz="1000"/>
                <a:t>unrelated to</a:t>
              </a:r>
            </a:p>
            <a:p>
              <a:pPr eaLnBrk="0" hangingPunct="0"/>
              <a:r>
                <a:rPr kumimoji="1" lang="en-US" sz="1000"/>
                <a:t>transposable</a:t>
              </a:r>
            </a:p>
            <a:p>
              <a:pPr eaLnBrk="0" hangingPunct="0"/>
              <a:r>
                <a:rPr kumimoji="1" lang="en-US" sz="1000"/>
                <a:t>elements</a:t>
              </a:r>
            </a:p>
            <a:p>
              <a:pPr eaLnBrk="0" hangingPunct="0"/>
              <a:r>
                <a:rPr kumimoji="1" lang="en-US" sz="1000"/>
                <a:t>(about 15%)</a:t>
              </a:r>
            </a:p>
          </p:txBody>
        </p:sp>
        <p:sp>
          <p:nvSpPr>
            <p:cNvPr id="151563" name="Text Box 11"/>
            <p:cNvSpPr txBox="1">
              <a:spLocks noChangeArrowheads="1"/>
            </p:cNvSpPr>
            <p:nvPr/>
          </p:nvSpPr>
          <p:spPr bwMode="auto">
            <a:xfrm>
              <a:off x="1054" y="3383"/>
              <a:ext cx="576" cy="250"/>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000" i="1"/>
                <a:t>Alu</a:t>
              </a:r>
              <a:r>
                <a:rPr kumimoji="1" lang="en-US" sz="1000"/>
                <a:t> elements</a:t>
              </a:r>
            </a:p>
            <a:p>
              <a:pPr eaLnBrk="0" hangingPunct="0"/>
              <a:r>
                <a:rPr kumimoji="1" lang="en-US" sz="1000"/>
                <a:t>(10%)</a:t>
              </a:r>
              <a:endParaRPr kumimoji="1" lang="en-US" sz="1000" i="1"/>
            </a:p>
          </p:txBody>
        </p:sp>
        <p:sp>
          <p:nvSpPr>
            <p:cNvPr id="151564" name="Line 12"/>
            <p:cNvSpPr>
              <a:spLocks noChangeShapeType="1"/>
            </p:cNvSpPr>
            <p:nvPr/>
          </p:nvSpPr>
          <p:spPr bwMode="auto">
            <a:xfrm flipH="1">
              <a:off x="1440" y="3120"/>
              <a:ext cx="288" cy="288"/>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151565" name="Text Box 13"/>
            <p:cNvSpPr txBox="1">
              <a:spLocks noChangeArrowheads="1"/>
            </p:cNvSpPr>
            <p:nvPr/>
          </p:nvSpPr>
          <p:spPr bwMode="auto">
            <a:xfrm>
              <a:off x="1582" y="3761"/>
              <a:ext cx="726" cy="250"/>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000"/>
                <a:t>Simple sequence</a:t>
              </a:r>
            </a:p>
            <a:p>
              <a:pPr eaLnBrk="0" hangingPunct="0"/>
              <a:r>
                <a:rPr kumimoji="1" lang="en-US" sz="1000"/>
                <a:t>DNA (3%)</a:t>
              </a:r>
              <a:endParaRPr kumimoji="1" lang="en-US" sz="1000" i="1"/>
            </a:p>
          </p:txBody>
        </p:sp>
        <p:sp>
          <p:nvSpPr>
            <p:cNvPr id="151566" name="Line 14"/>
            <p:cNvSpPr>
              <a:spLocks noChangeShapeType="1"/>
            </p:cNvSpPr>
            <p:nvPr/>
          </p:nvSpPr>
          <p:spPr bwMode="auto">
            <a:xfrm flipH="1">
              <a:off x="1968" y="3468"/>
              <a:ext cx="288" cy="288"/>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151567" name="Text Box 15"/>
            <p:cNvSpPr txBox="1">
              <a:spLocks noChangeArrowheads="1"/>
            </p:cNvSpPr>
            <p:nvPr/>
          </p:nvSpPr>
          <p:spPr bwMode="auto">
            <a:xfrm>
              <a:off x="2285" y="3764"/>
              <a:ext cx="815" cy="250"/>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000"/>
                <a:t>Large-segment</a:t>
              </a:r>
            </a:p>
            <a:p>
              <a:pPr eaLnBrk="0" hangingPunct="0"/>
              <a:r>
                <a:rPr kumimoji="1" lang="en-US" sz="1000"/>
                <a:t>duplications (5–6%)</a:t>
              </a:r>
              <a:endParaRPr kumimoji="1" lang="en-US" sz="1000" i="1"/>
            </a:p>
          </p:txBody>
        </p:sp>
        <p:sp>
          <p:nvSpPr>
            <p:cNvPr id="151568" name="Line 16"/>
            <p:cNvSpPr>
              <a:spLocks noChangeShapeType="1"/>
            </p:cNvSpPr>
            <p:nvPr/>
          </p:nvSpPr>
          <p:spPr bwMode="auto">
            <a:xfrm>
              <a:off x="2624" y="3567"/>
              <a:ext cx="2" cy="234"/>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grpSp>
    </p:spTree>
    <p:extLst>
      <p:ext uri="{BB962C8B-B14F-4D97-AF65-F5344CB8AC3E}">
        <p14:creationId xmlns:p14="http://schemas.microsoft.com/office/powerpoint/2010/main" val="142543776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3" name="Rectangle 3"/>
          <p:cNvSpPr>
            <a:spLocks noGrp="1" noChangeArrowheads="1"/>
          </p:cNvSpPr>
          <p:nvPr>
            <p:ph type="title"/>
          </p:nvPr>
        </p:nvSpPr>
        <p:spPr>
          <a:xfrm>
            <a:off x="0" y="0"/>
            <a:ext cx="7251699" cy="762000"/>
          </a:xfrm>
        </p:spPr>
        <p:txBody>
          <a:bodyPr/>
          <a:lstStyle/>
          <a:p>
            <a:r>
              <a:rPr lang="en-US" dirty="0"/>
              <a:t>Evolution of gene regulation</a:t>
            </a:r>
          </a:p>
        </p:txBody>
      </p:sp>
      <p:sp>
        <p:nvSpPr>
          <p:cNvPr id="373764" name="Rectangle 4" descr="Rectangle: Click to edit Master text styles&#10;Second level&#10;Third level&#10;Fourth level&#10;Fifth level"/>
          <p:cNvSpPr>
            <a:spLocks noGrp="1" noChangeArrowheads="1"/>
          </p:cNvSpPr>
          <p:nvPr>
            <p:ph type="body" idx="1"/>
          </p:nvPr>
        </p:nvSpPr>
        <p:spPr>
          <a:xfrm>
            <a:off x="198438" y="1016000"/>
            <a:ext cx="7954962" cy="5156200"/>
          </a:xfrm>
        </p:spPr>
        <p:txBody>
          <a:bodyPr/>
          <a:lstStyle/>
          <a:p>
            <a:pPr>
              <a:lnSpc>
                <a:spcPct val="90000"/>
              </a:lnSpc>
            </a:pPr>
            <a:r>
              <a:rPr lang="en-US" dirty="0"/>
              <a:t>Prokaryotes</a:t>
            </a:r>
          </a:p>
          <a:p>
            <a:pPr lvl="1">
              <a:lnSpc>
                <a:spcPct val="90000"/>
              </a:lnSpc>
            </a:pPr>
            <a:r>
              <a:rPr lang="en-US" dirty="0"/>
              <a:t>single-celled</a:t>
            </a:r>
          </a:p>
          <a:p>
            <a:pPr lvl="1">
              <a:lnSpc>
                <a:spcPct val="90000"/>
              </a:lnSpc>
            </a:pPr>
            <a:r>
              <a:rPr lang="en-US" dirty="0"/>
              <a:t>evolved to grow &amp; divide rapidly</a:t>
            </a:r>
          </a:p>
          <a:p>
            <a:pPr lvl="1">
              <a:lnSpc>
                <a:spcPct val="90000"/>
              </a:lnSpc>
            </a:pPr>
            <a:r>
              <a:rPr lang="en-US" dirty="0"/>
              <a:t>must respond quickly to changes in external environment</a:t>
            </a:r>
          </a:p>
          <a:p>
            <a:pPr lvl="2">
              <a:lnSpc>
                <a:spcPct val="90000"/>
              </a:lnSpc>
            </a:pPr>
            <a:r>
              <a:rPr lang="en-US" dirty="0"/>
              <a:t>exploit transient resources</a:t>
            </a:r>
          </a:p>
          <a:p>
            <a:pPr>
              <a:lnSpc>
                <a:spcPct val="90000"/>
              </a:lnSpc>
            </a:pPr>
            <a:r>
              <a:rPr lang="en-US" dirty="0"/>
              <a:t>Gene regulation</a:t>
            </a:r>
          </a:p>
          <a:p>
            <a:pPr lvl="1">
              <a:lnSpc>
                <a:spcPct val="90000"/>
              </a:lnSpc>
            </a:pPr>
            <a:r>
              <a:rPr lang="en-US" dirty="0"/>
              <a:t>turn genes on &amp; off rapidly</a:t>
            </a:r>
          </a:p>
          <a:p>
            <a:pPr lvl="2">
              <a:lnSpc>
                <a:spcPct val="90000"/>
              </a:lnSpc>
            </a:pPr>
            <a:r>
              <a:rPr lang="en-US" dirty="0"/>
              <a:t>flexibility &amp; reversibility</a:t>
            </a:r>
          </a:p>
          <a:p>
            <a:pPr lvl="1">
              <a:lnSpc>
                <a:spcPct val="90000"/>
              </a:lnSpc>
            </a:pPr>
            <a:r>
              <a:rPr lang="en-US" dirty="0"/>
              <a:t>adjust levels of enzymes </a:t>
            </a:r>
            <a:br>
              <a:rPr lang="en-US" dirty="0"/>
            </a:br>
            <a:r>
              <a:rPr lang="en-US" dirty="0"/>
              <a:t>for synthesis &amp; digestion </a:t>
            </a:r>
          </a:p>
        </p:txBody>
      </p:sp>
      <p:pic>
        <p:nvPicPr>
          <p:cNvPr id="373776" name="Picture 16"/>
          <p:cNvPicPr>
            <a:picLocks noChangeAspect="1" noChangeArrowheads="1"/>
          </p:cNvPicPr>
          <p:nvPr/>
        </p:nvPicPr>
        <p:blipFill>
          <a:blip r:embed="rId3"/>
          <a:srcRect/>
          <a:stretch>
            <a:fillRect/>
          </a:stretch>
        </p:blipFill>
        <p:spPr bwMode="auto">
          <a:xfrm>
            <a:off x="6181725" y="4054475"/>
            <a:ext cx="2800350" cy="2652713"/>
          </a:xfrm>
          <a:prstGeom prst="rect">
            <a:avLst/>
          </a:prstGeom>
          <a:noFill/>
          <a:ln w="9525">
            <a:solidFill>
              <a:srgbClr val="4F81BD"/>
            </a:solidFill>
            <a:miter lim="800000"/>
            <a:headEnd/>
            <a:tailEnd/>
          </a:ln>
          <a:effectLst/>
        </p:spPr>
      </p:pic>
    </p:spTree>
    <p:extLst>
      <p:ext uri="{BB962C8B-B14F-4D97-AF65-F5344CB8AC3E}">
        <p14:creationId xmlns:p14="http://schemas.microsoft.com/office/powerpoint/2010/main" val="162150086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122" name="Rectangle 2"/>
          <p:cNvSpPr>
            <a:spLocks noGrp="1" noChangeArrowheads="1"/>
          </p:cNvSpPr>
          <p:nvPr>
            <p:ph type="title"/>
          </p:nvPr>
        </p:nvSpPr>
        <p:spPr>
          <a:xfrm>
            <a:off x="1" y="0"/>
            <a:ext cx="6819900" cy="762000"/>
          </a:xfrm>
        </p:spPr>
        <p:txBody>
          <a:bodyPr/>
          <a:lstStyle/>
          <a:p>
            <a:r>
              <a:rPr lang="en-US" dirty="0"/>
              <a:t>Evolution of gene regulation</a:t>
            </a:r>
          </a:p>
        </p:txBody>
      </p:sp>
      <p:sp>
        <p:nvSpPr>
          <p:cNvPr id="517123" name="Rectangle 3" descr="Rectangle: Click to edit Master text styles&#10;Second level&#10;Third level&#10;Fourth level&#10;Fifth level"/>
          <p:cNvSpPr>
            <a:spLocks noGrp="1" noChangeArrowheads="1"/>
          </p:cNvSpPr>
          <p:nvPr>
            <p:ph type="body" idx="1"/>
          </p:nvPr>
        </p:nvSpPr>
        <p:spPr>
          <a:xfrm>
            <a:off x="0" y="838200"/>
            <a:ext cx="7878762" cy="5391150"/>
          </a:xfrm>
        </p:spPr>
        <p:txBody>
          <a:bodyPr/>
          <a:lstStyle/>
          <a:p>
            <a:pPr>
              <a:lnSpc>
                <a:spcPct val="90000"/>
              </a:lnSpc>
            </a:pPr>
            <a:r>
              <a:rPr lang="en-US" dirty="0"/>
              <a:t>Eukaryotes</a:t>
            </a:r>
          </a:p>
          <a:p>
            <a:pPr lvl="1">
              <a:lnSpc>
                <a:spcPct val="90000"/>
              </a:lnSpc>
            </a:pPr>
            <a:r>
              <a:rPr lang="en-US" dirty="0"/>
              <a:t>multicellular</a:t>
            </a:r>
          </a:p>
          <a:p>
            <a:pPr lvl="1">
              <a:lnSpc>
                <a:spcPct val="90000"/>
              </a:lnSpc>
            </a:pPr>
            <a:r>
              <a:rPr lang="en-US" dirty="0"/>
              <a:t>evolved to maintain constant internal conditions while facing changing external conditions</a:t>
            </a:r>
          </a:p>
          <a:p>
            <a:pPr lvl="2">
              <a:lnSpc>
                <a:spcPct val="90000"/>
              </a:lnSpc>
            </a:pPr>
            <a:r>
              <a:rPr lang="en-US" dirty="0"/>
              <a:t>homeostasis</a:t>
            </a:r>
          </a:p>
          <a:p>
            <a:pPr lvl="1">
              <a:lnSpc>
                <a:spcPct val="90000"/>
              </a:lnSpc>
            </a:pPr>
            <a:r>
              <a:rPr lang="en-US" dirty="0"/>
              <a:t>regulate body as a whole</a:t>
            </a:r>
          </a:p>
          <a:p>
            <a:pPr lvl="2">
              <a:lnSpc>
                <a:spcPct val="90000"/>
              </a:lnSpc>
            </a:pPr>
            <a:r>
              <a:rPr lang="en-US" dirty="0"/>
              <a:t>growth &amp; development</a:t>
            </a:r>
          </a:p>
          <a:p>
            <a:pPr lvl="3">
              <a:lnSpc>
                <a:spcPct val="90000"/>
              </a:lnSpc>
            </a:pPr>
            <a:r>
              <a:rPr lang="en-US" dirty="0"/>
              <a:t>long term processes</a:t>
            </a:r>
          </a:p>
          <a:p>
            <a:pPr lvl="2">
              <a:lnSpc>
                <a:spcPct val="90000"/>
              </a:lnSpc>
            </a:pPr>
            <a:r>
              <a:rPr lang="en-US" dirty="0"/>
              <a:t>specialization</a:t>
            </a:r>
          </a:p>
          <a:p>
            <a:pPr lvl="3">
              <a:lnSpc>
                <a:spcPct val="90000"/>
              </a:lnSpc>
            </a:pPr>
            <a:r>
              <a:rPr lang="en-US" dirty="0"/>
              <a:t>turn on &amp; off large number of genes</a:t>
            </a:r>
          </a:p>
          <a:p>
            <a:pPr lvl="2">
              <a:lnSpc>
                <a:spcPct val="90000"/>
              </a:lnSpc>
            </a:pPr>
            <a:r>
              <a:rPr lang="en-US" dirty="0"/>
              <a:t>must coordinate the body as a whole rather than serve the needs of individual cells</a:t>
            </a:r>
          </a:p>
        </p:txBody>
      </p:sp>
      <p:pic>
        <p:nvPicPr>
          <p:cNvPr id="517124" name="Picture 4"/>
          <p:cNvPicPr>
            <a:picLocks noChangeAspect="1" noChangeArrowheads="1"/>
          </p:cNvPicPr>
          <p:nvPr/>
        </p:nvPicPr>
        <p:blipFill>
          <a:blip r:embed="rId3"/>
          <a:srcRect/>
          <a:stretch>
            <a:fillRect/>
          </a:stretch>
        </p:blipFill>
        <p:spPr bwMode="auto">
          <a:xfrm>
            <a:off x="6996113" y="352425"/>
            <a:ext cx="2033587" cy="2033588"/>
          </a:xfrm>
          <a:prstGeom prst="rect">
            <a:avLst/>
          </a:prstGeom>
          <a:noFill/>
          <a:ln w="9525">
            <a:noFill/>
            <a:miter lim="800000"/>
            <a:headEnd/>
            <a:tailEnd/>
          </a:ln>
          <a:effectLst>
            <a:outerShdw blurRad="63500" dist="35921" dir="2700000" algn="ctr" rotWithShape="0">
              <a:srgbClr val="000000">
                <a:alpha val="75000"/>
              </a:srgbClr>
            </a:outerShdw>
          </a:effectLst>
        </p:spPr>
      </p:pic>
    </p:spTree>
    <p:extLst>
      <p:ext uri="{BB962C8B-B14F-4D97-AF65-F5344CB8AC3E}">
        <p14:creationId xmlns:p14="http://schemas.microsoft.com/office/powerpoint/2010/main" val="310545041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2"/>
          <p:cNvSpPr>
            <a:spLocks noGrp="1" noChangeArrowheads="1"/>
          </p:cNvSpPr>
          <p:nvPr>
            <p:ph type="title"/>
          </p:nvPr>
        </p:nvSpPr>
        <p:spPr>
          <a:xfrm>
            <a:off x="0" y="0"/>
            <a:ext cx="5880100" cy="1143000"/>
          </a:xfrm>
        </p:spPr>
        <p:txBody>
          <a:bodyPr/>
          <a:lstStyle/>
          <a:p>
            <a:r>
              <a:rPr lang="en-US" dirty="0"/>
              <a:t>Points of control</a:t>
            </a:r>
          </a:p>
        </p:txBody>
      </p:sp>
      <p:pic>
        <p:nvPicPr>
          <p:cNvPr id="377859" name="Picture 3" descr="19-07-EukaryoteGeneExp-L"/>
          <p:cNvPicPr>
            <a:picLocks noChangeAspect="1" noChangeArrowheads="1"/>
          </p:cNvPicPr>
          <p:nvPr/>
        </p:nvPicPr>
        <p:blipFill>
          <a:blip r:embed="rId3"/>
          <a:srcRect r="10558" b="3600"/>
          <a:stretch>
            <a:fillRect/>
          </a:stretch>
        </p:blipFill>
        <p:spPr bwMode="auto">
          <a:xfrm>
            <a:off x="5688013" y="315913"/>
            <a:ext cx="3409950" cy="6465887"/>
          </a:xfrm>
          <a:prstGeom prst="rect">
            <a:avLst/>
          </a:prstGeom>
          <a:noFill/>
          <a:ln>
            <a:solidFill>
              <a:srgbClr val="4F81BD"/>
            </a:solidFill>
          </a:ln>
        </p:spPr>
      </p:pic>
      <p:sp>
        <p:nvSpPr>
          <p:cNvPr id="377860" name="Rectangle 4" descr="Rectangle: Click to edit Master text styles&#10;Second level&#10;Third level&#10;Fourth level&#10;Fifth level"/>
          <p:cNvSpPr>
            <a:spLocks noGrp="1" noChangeArrowheads="1"/>
          </p:cNvSpPr>
          <p:nvPr>
            <p:ph type="body" idx="1"/>
          </p:nvPr>
        </p:nvSpPr>
        <p:spPr>
          <a:xfrm>
            <a:off x="177800" y="1193800"/>
            <a:ext cx="5410200" cy="5334000"/>
          </a:xfrm>
          <a:noFill/>
        </p:spPr>
        <p:txBody>
          <a:bodyPr/>
          <a:lstStyle/>
          <a:p>
            <a:pPr marL="288925" indent="-288925"/>
            <a:r>
              <a:rPr lang="en-US" sz="2800" dirty="0"/>
              <a:t>The control of gene expression can occur at any step in the pathway from gene to functional protein</a:t>
            </a:r>
          </a:p>
          <a:p>
            <a:pPr marL="798513" lvl="1" indent="-395288">
              <a:lnSpc>
                <a:spcPct val="110000"/>
              </a:lnSpc>
              <a:buFont typeface="Arial" charset="0"/>
              <a:buNone/>
            </a:pPr>
            <a:r>
              <a:rPr lang="en-US" sz="2400" dirty="0"/>
              <a:t>1.	packing/unpacking DNA</a:t>
            </a:r>
          </a:p>
          <a:p>
            <a:pPr marL="798513" lvl="1" indent="-395288">
              <a:lnSpc>
                <a:spcPct val="110000"/>
              </a:lnSpc>
              <a:buFont typeface="Arial" charset="0"/>
              <a:buNone/>
            </a:pPr>
            <a:r>
              <a:rPr lang="en-US" sz="2400" dirty="0"/>
              <a:t>2.	transcription</a:t>
            </a:r>
          </a:p>
          <a:p>
            <a:pPr marL="798513" lvl="1" indent="-395288">
              <a:lnSpc>
                <a:spcPct val="110000"/>
              </a:lnSpc>
              <a:buFont typeface="Arial" charset="0"/>
              <a:buNone/>
            </a:pPr>
            <a:r>
              <a:rPr lang="en-US" sz="2400" dirty="0"/>
              <a:t>3.	mRNA processing</a:t>
            </a:r>
          </a:p>
          <a:p>
            <a:pPr marL="798513" lvl="1" indent="-395288">
              <a:lnSpc>
                <a:spcPct val="110000"/>
              </a:lnSpc>
              <a:buFont typeface="Arial" charset="0"/>
              <a:buNone/>
            </a:pPr>
            <a:r>
              <a:rPr lang="en-US" sz="2400" dirty="0"/>
              <a:t>4.	mRNA transport</a:t>
            </a:r>
          </a:p>
          <a:p>
            <a:pPr marL="798513" lvl="1" indent="-395288">
              <a:lnSpc>
                <a:spcPct val="110000"/>
              </a:lnSpc>
              <a:buFont typeface="Wingdings" charset="2"/>
              <a:buNone/>
            </a:pPr>
            <a:r>
              <a:rPr lang="en-US" sz="2400" dirty="0"/>
              <a:t>5.	translation</a:t>
            </a:r>
          </a:p>
          <a:p>
            <a:pPr marL="798513" lvl="1" indent="-395288">
              <a:lnSpc>
                <a:spcPct val="110000"/>
              </a:lnSpc>
              <a:buFont typeface="Wingdings" charset="2"/>
              <a:buNone/>
            </a:pPr>
            <a:r>
              <a:rPr lang="en-US" sz="2400" dirty="0"/>
              <a:t>6.	protein processing</a:t>
            </a:r>
          </a:p>
          <a:p>
            <a:pPr marL="798513" lvl="1" indent="-395288">
              <a:lnSpc>
                <a:spcPct val="110000"/>
              </a:lnSpc>
              <a:buFont typeface="Wingdings" charset="2"/>
              <a:buNone/>
            </a:pPr>
            <a:r>
              <a:rPr lang="en-US" sz="2400" dirty="0"/>
              <a:t>7.	protein degradation</a:t>
            </a:r>
            <a:r>
              <a:rPr lang="en-US" dirty="0"/>
              <a:t> </a:t>
            </a:r>
          </a:p>
        </p:txBody>
      </p:sp>
    </p:spTree>
    <p:extLst>
      <p:ext uri="{BB962C8B-B14F-4D97-AF65-F5344CB8AC3E}">
        <p14:creationId xmlns:p14="http://schemas.microsoft.com/office/powerpoint/2010/main" val="231536830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1955" name="Rectangle 3" descr="Rectangle: Click to edit Master text styles&#10;Second level&#10;Third level&#10;Fourth level&#10;Fifth level"/>
          <p:cNvSpPr>
            <a:spLocks noGrp="1" noChangeArrowheads="1"/>
          </p:cNvSpPr>
          <p:nvPr>
            <p:ph type="body" idx="1"/>
          </p:nvPr>
        </p:nvSpPr>
        <p:spPr>
          <a:xfrm>
            <a:off x="190500" y="1016000"/>
            <a:ext cx="3340100" cy="4953000"/>
          </a:xfrm>
        </p:spPr>
        <p:txBody>
          <a:bodyPr/>
          <a:lstStyle/>
          <a:p>
            <a:pPr marL="0" indent="0">
              <a:buFontTx/>
              <a:buNone/>
            </a:pPr>
            <a:r>
              <a:rPr lang="en-US" sz="2600" dirty="0"/>
              <a:t>How do you fit all that DNA into nucleus?</a:t>
            </a:r>
          </a:p>
          <a:p>
            <a:pPr marL="454025" lvl="1" indent="-280988"/>
            <a:r>
              <a:rPr lang="en-US" sz="2400" dirty="0"/>
              <a:t>DNA coiling &amp; folding</a:t>
            </a:r>
          </a:p>
          <a:p>
            <a:pPr marL="801688" lvl="2" indent="-227013"/>
            <a:r>
              <a:rPr lang="en-US" sz="2400" dirty="0"/>
              <a:t>double helix</a:t>
            </a:r>
          </a:p>
          <a:p>
            <a:pPr marL="801688" lvl="2" indent="-227013"/>
            <a:r>
              <a:rPr lang="en-US" sz="2400" dirty="0" err="1"/>
              <a:t>nucleosomes</a:t>
            </a:r>
            <a:endParaRPr lang="en-US" sz="2400" dirty="0"/>
          </a:p>
          <a:p>
            <a:pPr marL="801688" lvl="2" indent="-227013"/>
            <a:r>
              <a:rPr lang="en-US" sz="2400" dirty="0"/>
              <a:t>chromatin fiber</a:t>
            </a:r>
          </a:p>
          <a:p>
            <a:pPr marL="801688" lvl="2" indent="-227013"/>
            <a:r>
              <a:rPr lang="en-US" sz="2400" dirty="0"/>
              <a:t>looped domains</a:t>
            </a:r>
          </a:p>
          <a:p>
            <a:pPr marL="801688" lvl="2" indent="-227013"/>
            <a:r>
              <a:rPr lang="en-US" sz="2400" dirty="0"/>
              <a:t>chromosome</a:t>
            </a:r>
          </a:p>
        </p:txBody>
      </p:sp>
      <p:pic>
        <p:nvPicPr>
          <p:cNvPr id="381956" name="Picture 4" descr="19-01-ChromatinPackLev-L"/>
          <p:cNvPicPr>
            <a:picLocks noChangeAspect="1" noChangeArrowheads="1"/>
          </p:cNvPicPr>
          <p:nvPr/>
        </p:nvPicPr>
        <p:blipFill>
          <a:blip r:embed="rId3"/>
          <a:srcRect b="3600"/>
          <a:stretch>
            <a:fillRect/>
          </a:stretch>
        </p:blipFill>
        <p:spPr bwMode="auto">
          <a:xfrm>
            <a:off x="3808413" y="533400"/>
            <a:ext cx="5335587" cy="6172200"/>
          </a:xfrm>
          <a:prstGeom prst="rect">
            <a:avLst/>
          </a:prstGeom>
          <a:noFill/>
          <a:ln>
            <a:solidFill>
              <a:srgbClr val="4F81BD"/>
            </a:solidFill>
          </a:ln>
        </p:spPr>
      </p:pic>
      <p:sp>
        <p:nvSpPr>
          <p:cNvPr id="381957" name="AutoShape 5"/>
          <p:cNvSpPr>
            <a:spLocks noChangeArrowheads="1"/>
          </p:cNvSpPr>
          <p:nvPr/>
        </p:nvSpPr>
        <p:spPr bwMode="auto">
          <a:xfrm>
            <a:off x="87313" y="6064250"/>
            <a:ext cx="4017962" cy="701675"/>
          </a:xfrm>
          <a:prstGeom prst="homePlate">
            <a:avLst>
              <a:gd name="adj" fmla="val 115744"/>
            </a:avLst>
          </a:prstGeom>
          <a:solidFill>
            <a:schemeClr val="bg2"/>
          </a:solidFill>
          <a:ln w="9525">
            <a:noFill/>
            <a:miter lim="800000"/>
            <a:headEnd/>
            <a:tailEnd/>
          </a:ln>
          <a:effectLst/>
        </p:spPr>
        <p:txBody>
          <a:bodyPr>
            <a:prstTxWarp prst="textNoShape">
              <a:avLst/>
            </a:prstTxWarp>
            <a:spAutoFit/>
          </a:bodyPr>
          <a:lstStyle/>
          <a:p>
            <a:pPr algn="l"/>
            <a:r>
              <a:rPr lang="en-US" sz="2000" b="1">
                <a:solidFill>
                  <a:srgbClr val="000000"/>
                </a:solidFill>
              </a:rPr>
              <a:t>from DNA double helix to  condensed chromosome</a:t>
            </a:r>
          </a:p>
        </p:txBody>
      </p:sp>
      <p:sp>
        <p:nvSpPr>
          <p:cNvPr id="381954" name="Rectangle 2"/>
          <p:cNvSpPr>
            <a:spLocks noGrp="1" noChangeArrowheads="1"/>
          </p:cNvSpPr>
          <p:nvPr>
            <p:ph type="title"/>
          </p:nvPr>
        </p:nvSpPr>
        <p:spPr>
          <a:xfrm>
            <a:off x="0" y="0"/>
            <a:ext cx="4089400" cy="1143000"/>
          </a:xfrm>
        </p:spPr>
        <p:txBody>
          <a:bodyPr/>
          <a:lstStyle/>
          <a:p>
            <a:r>
              <a:rPr lang="en-US" dirty="0"/>
              <a:t>1. DNA packing</a:t>
            </a:r>
          </a:p>
        </p:txBody>
      </p:sp>
    </p:spTree>
    <p:extLst>
      <p:ext uri="{BB962C8B-B14F-4D97-AF65-F5344CB8AC3E}">
        <p14:creationId xmlns:p14="http://schemas.microsoft.com/office/powerpoint/2010/main" val="76635993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4002" name="Picture 2" descr="12-01"/>
          <p:cNvPicPr>
            <a:picLocks noChangeAspect="1" noChangeArrowheads="1"/>
          </p:cNvPicPr>
          <p:nvPr/>
        </p:nvPicPr>
        <p:blipFill>
          <a:blip r:embed="rId3"/>
          <a:srcRect b="3186"/>
          <a:stretch>
            <a:fillRect/>
          </a:stretch>
        </p:blipFill>
        <p:spPr bwMode="auto">
          <a:xfrm>
            <a:off x="1836738" y="3924300"/>
            <a:ext cx="6519862" cy="2716213"/>
          </a:xfrm>
          <a:prstGeom prst="rect">
            <a:avLst/>
          </a:prstGeom>
          <a:noFill/>
          <a:ln w="9525">
            <a:solidFill>
              <a:srgbClr val="4F81BD"/>
            </a:solidFill>
            <a:miter lim="800000"/>
            <a:headEnd/>
            <a:tailEnd/>
          </a:ln>
        </p:spPr>
      </p:pic>
      <p:sp>
        <p:nvSpPr>
          <p:cNvPr id="384003" name="Rectangle 3"/>
          <p:cNvSpPr>
            <a:spLocks noGrp="1" noChangeArrowheads="1"/>
          </p:cNvSpPr>
          <p:nvPr>
            <p:ph type="title"/>
          </p:nvPr>
        </p:nvSpPr>
        <p:spPr/>
        <p:txBody>
          <a:bodyPr/>
          <a:lstStyle/>
          <a:p>
            <a:r>
              <a:rPr lang="en-US"/>
              <a:t>Nucleosomes </a:t>
            </a:r>
          </a:p>
        </p:txBody>
      </p:sp>
      <p:sp>
        <p:nvSpPr>
          <p:cNvPr id="384004" name="Rectangle 4" descr="Rectangle: Click to edit Master text styles&#10;Second level&#10;Third level&#10;Fourth level&#10;Fifth level"/>
          <p:cNvSpPr>
            <a:spLocks noGrp="1" noChangeArrowheads="1"/>
          </p:cNvSpPr>
          <p:nvPr>
            <p:ph type="body" idx="1"/>
          </p:nvPr>
        </p:nvSpPr>
        <p:spPr>
          <a:xfrm>
            <a:off x="292100" y="876300"/>
            <a:ext cx="7772400" cy="3048000"/>
          </a:xfrm>
        </p:spPr>
        <p:txBody>
          <a:bodyPr/>
          <a:lstStyle/>
          <a:p>
            <a:r>
              <a:rPr lang="en-US" dirty="0"/>
              <a:t>“Beads on a string”</a:t>
            </a:r>
          </a:p>
          <a:p>
            <a:pPr lvl="1"/>
            <a:r>
              <a:rPr lang="en-US" dirty="0"/>
              <a:t>1</a:t>
            </a:r>
            <a:r>
              <a:rPr lang="en-US" baseline="30000" dirty="0"/>
              <a:t>st</a:t>
            </a:r>
            <a:r>
              <a:rPr lang="en-US" dirty="0"/>
              <a:t> level of DNA packing</a:t>
            </a:r>
          </a:p>
          <a:p>
            <a:pPr lvl="1"/>
            <a:r>
              <a:rPr lang="en-US" dirty="0" err="1"/>
              <a:t>histone</a:t>
            </a:r>
            <a:r>
              <a:rPr lang="en-US" dirty="0"/>
              <a:t> proteins </a:t>
            </a:r>
          </a:p>
          <a:p>
            <a:pPr lvl="2"/>
            <a:r>
              <a:rPr lang="en-US" dirty="0"/>
              <a:t>8 protein molecules</a:t>
            </a:r>
          </a:p>
          <a:p>
            <a:pPr lvl="2"/>
            <a:r>
              <a:rPr lang="en-US" dirty="0"/>
              <a:t>positively charged amino acids </a:t>
            </a:r>
          </a:p>
          <a:p>
            <a:pPr lvl="2"/>
            <a:r>
              <a:rPr lang="en-US" dirty="0"/>
              <a:t>bind tightly to negatively charged DNA</a:t>
            </a:r>
            <a:endParaRPr lang="en-US" sz="1600" dirty="0"/>
          </a:p>
        </p:txBody>
      </p:sp>
      <p:pic>
        <p:nvPicPr>
          <p:cNvPr id="384006" name="Picture 6"/>
          <p:cNvPicPr>
            <a:picLocks noChangeAspect="1" noChangeArrowheads="1"/>
          </p:cNvPicPr>
          <p:nvPr/>
        </p:nvPicPr>
        <p:blipFill>
          <a:blip r:embed="rId4"/>
          <a:srcRect r="29610"/>
          <a:stretch>
            <a:fillRect/>
          </a:stretch>
        </p:blipFill>
        <p:spPr bwMode="auto">
          <a:xfrm>
            <a:off x="5943600" y="687388"/>
            <a:ext cx="3200400" cy="2513012"/>
          </a:xfrm>
          <a:prstGeom prst="rect">
            <a:avLst/>
          </a:prstGeom>
          <a:noFill/>
          <a:ln w="9525">
            <a:noFill/>
            <a:miter lim="800000"/>
            <a:headEnd/>
            <a:tailEnd/>
          </a:ln>
          <a:effectLst/>
        </p:spPr>
      </p:pic>
      <p:sp>
        <p:nvSpPr>
          <p:cNvPr id="384007" name="Rectangle 7"/>
          <p:cNvSpPr>
            <a:spLocks noChangeArrowheads="1"/>
          </p:cNvSpPr>
          <p:nvPr/>
        </p:nvSpPr>
        <p:spPr bwMode="auto">
          <a:xfrm>
            <a:off x="7086600" y="441325"/>
            <a:ext cx="2057400" cy="701675"/>
          </a:xfrm>
          <a:prstGeom prst="rect">
            <a:avLst/>
          </a:prstGeom>
          <a:solidFill>
            <a:schemeClr val="bg1"/>
          </a:solidFill>
          <a:ln w="9525">
            <a:noFill/>
            <a:miter lim="800000"/>
            <a:headEnd/>
            <a:tailEnd/>
          </a:ln>
          <a:effectLst/>
        </p:spPr>
        <p:txBody>
          <a:bodyPr>
            <a:prstTxWarp prst="textNoShape">
              <a:avLst/>
            </a:prstTxWarp>
            <a:spAutoFit/>
          </a:bodyPr>
          <a:lstStyle/>
          <a:p>
            <a:r>
              <a:rPr lang="en-US" sz="2000" b="1">
                <a:solidFill>
                  <a:srgbClr val="0F116A"/>
                </a:solidFill>
              </a:rPr>
              <a:t>8 histone molecules</a:t>
            </a:r>
          </a:p>
        </p:txBody>
      </p:sp>
    </p:spTree>
    <p:extLst>
      <p:ext uri="{BB962C8B-B14F-4D97-AF65-F5344CB8AC3E}">
        <p14:creationId xmlns:p14="http://schemas.microsoft.com/office/powerpoint/2010/main" val="260204648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4370" name="Picture 2"/>
          <p:cNvPicPr>
            <a:picLocks noChangeAspect="1" noChangeArrowheads="1"/>
          </p:cNvPicPr>
          <p:nvPr/>
        </p:nvPicPr>
        <p:blipFill>
          <a:blip r:embed="rId3"/>
          <a:srcRect b="13039"/>
          <a:stretch>
            <a:fillRect/>
          </a:stretch>
        </p:blipFill>
        <p:spPr bwMode="auto">
          <a:xfrm>
            <a:off x="5415611" y="3568700"/>
            <a:ext cx="2557190" cy="3035300"/>
          </a:xfrm>
          <a:prstGeom prst="rect">
            <a:avLst/>
          </a:prstGeom>
          <a:noFill/>
          <a:ln w="9525">
            <a:solidFill>
              <a:srgbClr val="4F81BD"/>
            </a:solidFill>
            <a:miter lim="800000"/>
            <a:headEnd/>
            <a:tailEnd/>
          </a:ln>
          <a:effectLst/>
        </p:spPr>
      </p:pic>
      <p:sp>
        <p:nvSpPr>
          <p:cNvPr id="386051" name="Rectangle 3"/>
          <p:cNvSpPr>
            <a:spLocks noGrp="1" noChangeArrowheads="1"/>
          </p:cNvSpPr>
          <p:nvPr>
            <p:ph type="title"/>
          </p:nvPr>
        </p:nvSpPr>
        <p:spPr/>
        <p:txBody>
          <a:bodyPr/>
          <a:lstStyle/>
          <a:p>
            <a:r>
              <a:rPr lang="en-US"/>
              <a:t>DNA packing as gene control</a:t>
            </a:r>
          </a:p>
        </p:txBody>
      </p:sp>
      <p:sp>
        <p:nvSpPr>
          <p:cNvPr id="386052" name="Rectangle 4" descr="Rectangle: Click to edit Master text styles&#10;Second level&#10;Third level&#10;Fourth level&#10;Fifth level"/>
          <p:cNvSpPr>
            <a:spLocks noGrp="1" noChangeArrowheads="1"/>
          </p:cNvSpPr>
          <p:nvPr>
            <p:ph type="body" idx="1"/>
          </p:nvPr>
        </p:nvSpPr>
        <p:spPr>
          <a:xfrm>
            <a:off x="346075" y="1095375"/>
            <a:ext cx="8305800" cy="2057400"/>
          </a:xfrm>
        </p:spPr>
        <p:txBody>
          <a:bodyPr/>
          <a:lstStyle/>
          <a:p>
            <a:pPr>
              <a:tabLst>
                <a:tab pos="2973388" algn="l"/>
              </a:tabLst>
            </a:pPr>
            <a:r>
              <a:rPr lang="en-US" sz="2600" dirty="0"/>
              <a:t>Degree of packing of DNA regulates transcription</a:t>
            </a:r>
          </a:p>
          <a:p>
            <a:pPr lvl="1">
              <a:tabLst>
                <a:tab pos="2973388" algn="l"/>
              </a:tabLst>
            </a:pPr>
            <a:r>
              <a:rPr lang="en-US" sz="2400" u="sng" dirty="0"/>
              <a:t>tightly</a:t>
            </a:r>
            <a:r>
              <a:rPr lang="en-US" sz="2400" dirty="0"/>
              <a:t> wrapped around </a:t>
            </a:r>
            <a:r>
              <a:rPr lang="en-US" sz="2400" dirty="0" err="1"/>
              <a:t>histones</a:t>
            </a:r>
            <a:r>
              <a:rPr lang="en-US" sz="2400" dirty="0"/>
              <a:t> </a:t>
            </a:r>
          </a:p>
          <a:p>
            <a:pPr lvl="2">
              <a:tabLst>
                <a:tab pos="2973388" algn="l"/>
              </a:tabLst>
            </a:pPr>
            <a:r>
              <a:rPr lang="en-US" sz="2200" dirty="0">
                <a:solidFill>
                  <a:srgbClr val="000062"/>
                </a:solidFill>
              </a:rPr>
              <a:t>no transcription</a:t>
            </a:r>
          </a:p>
          <a:p>
            <a:pPr lvl="2">
              <a:tabLst>
                <a:tab pos="2973388" algn="l"/>
              </a:tabLst>
            </a:pPr>
            <a:r>
              <a:rPr lang="en-US" sz="2200" u="sng" dirty="0">
                <a:solidFill>
                  <a:srgbClr val="CC0000"/>
                </a:solidFill>
              </a:rPr>
              <a:t>genes turned off</a:t>
            </a:r>
            <a:endParaRPr lang="en-US" sz="2200" u="sng" dirty="0">
              <a:solidFill>
                <a:srgbClr val="000062"/>
              </a:solidFill>
            </a:endParaRPr>
          </a:p>
        </p:txBody>
      </p:sp>
      <p:pic>
        <p:nvPicPr>
          <p:cNvPr id="386055" name="Picture 7" descr="f18-18b_nucleosomes_c"/>
          <p:cNvPicPr>
            <a:picLocks noChangeAspect="1" noChangeArrowheads="1"/>
          </p:cNvPicPr>
          <p:nvPr/>
        </p:nvPicPr>
        <p:blipFill>
          <a:blip r:embed="rId4"/>
          <a:srcRect t="4500" b="7500"/>
          <a:stretch>
            <a:fillRect/>
          </a:stretch>
        </p:blipFill>
        <p:spPr bwMode="auto">
          <a:xfrm>
            <a:off x="419100" y="3200400"/>
            <a:ext cx="4038600" cy="2665413"/>
          </a:xfrm>
          <a:prstGeom prst="rect">
            <a:avLst/>
          </a:prstGeom>
          <a:noFill/>
          <a:ln w="9525">
            <a:solidFill>
              <a:srgbClr val="4F81BD"/>
            </a:solidFill>
            <a:miter lim="800000"/>
            <a:headEnd/>
            <a:tailEnd/>
          </a:ln>
        </p:spPr>
      </p:pic>
      <p:sp>
        <p:nvSpPr>
          <p:cNvPr id="386058" name="Rectangle 10"/>
          <p:cNvSpPr>
            <a:spLocks noChangeArrowheads="1"/>
          </p:cNvSpPr>
          <p:nvPr/>
        </p:nvSpPr>
        <p:spPr bwMode="auto">
          <a:xfrm>
            <a:off x="4814888" y="2133600"/>
            <a:ext cx="4329112" cy="1311275"/>
          </a:xfrm>
          <a:prstGeom prst="rect">
            <a:avLst/>
          </a:prstGeom>
          <a:noFill/>
          <a:ln w="9525">
            <a:noFill/>
            <a:miter lim="800000"/>
            <a:headEnd/>
            <a:tailEnd/>
          </a:ln>
          <a:effectLst/>
        </p:spPr>
        <p:txBody>
          <a:bodyPr wrap="none" anchor="ctr">
            <a:prstTxWarp prst="textNoShape">
              <a:avLst/>
            </a:prstTxWarp>
            <a:spAutoFit/>
          </a:bodyPr>
          <a:lstStyle/>
          <a:p>
            <a:pPr marL="228600" indent="-228600" algn="l">
              <a:buClr>
                <a:schemeClr val="hlink"/>
              </a:buClr>
              <a:buFont typeface="Wingdings" charset="2"/>
              <a:buChar char="§"/>
            </a:pPr>
            <a:r>
              <a:rPr lang="en-US" sz="2000" b="1" u="sng" dirty="0">
                <a:solidFill>
                  <a:srgbClr val="CC0000"/>
                </a:solidFill>
              </a:rPr>
              <a:t>heterochromatin</a:t>
            </a:r>
            <a:endParaRPr lang="en-US" sz="2000" b="1" dirty="0">
              <a:solidFill>
                <a:srgbClr val="0F116A"/>
              </a:solidFill>
            </a:endParaRPr>
          </a:p>
          <a:p>
            <a:pPr marL="228600" indent="-228600" algn="l">
              <a:buClr>
                <a:schemeClr val="hlink"/>
              </a:buClr>
              <a:buFont typeface="Wingdings" charset="2"/>
              <a:buNone/>
            </a:pPr>
            <a:r>
              <a:rPr lang="en-US" sz="2000" b="1" dirty="0">
                <a:solidFill>
                  <a:srgbClr val="0F116A"/>
                </a:solidFill>
              </a:rPr>
              <a:t>	darker DNA (H) = tightly packed</a:t>
            </a:r>
          </a:p>
          <a:p>
            <a:pPr marL="228600" indent="-228600" algn="l">
              <a:buClr>
                <a:schemeClr val="hlink"/>
              </a:buClr>
              <a:buFont typeface="Wingdings" charset="2"/>
              <a:buChar char="§"/>
            </a:pPr>
            <a:r>
              <a:rPr lang="en-US" sz="2000" b="1" u="sng" dirty="0" err="1">
                <a:solidFill>
                  <a:srgbClr val="CC0000"/>
                </a:solidFill>
              </a:rPr>
              <a:t>euchromatin</a:t>
            </a:r>
            <a:endParaRPr lang="en-US" sz="2000" b="1" dirty="0">
              <a:solidFill>
                <a:srgbClr val="0F116A"/>
              </a:solidFill>
            </a:endParaRPr>
          </a:p>
          <a:p>
            <a:pPr marL="228600" indent="-228600" algn="l">
              <a:buClr>
                <a:schemeClr val="hlink"/>
              </a:buClr>
              <a:buFont typeface="Wingdings" charset="2"/>
              <a:buNone/>
            </a:pPr>
            <a:r>
              <a:rPr lang="en-US" sz="2000" b="1" dirty="0">
                <a:solidFill>
                  <a:srgbClr val="0F116A"/>
                </a:solidFill>
              </a:rPr>
              <a:t>	lighter DNA (E) = loosely packed</a:t>
            </a:r>
          </a:p>
        </p:txBody>
      </p:sp>
    </p:spTree>
    <p:extLst>
      <p:ext uri="{BB962C8B-B14F-4D97-AF65-F5344CB8AC3E}">
        <p14:creationId xmlns:p14="http://schemas.microsoft.com/office/powerpoint/2010/main" val="131120555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52610" name="Picture 2" descr="f18-19_dna_methylation_c"/>
          <p:cNvPicPr>
            <a:picLocks noChangeAspect="1" noChangeArrowheads="1"/>
          </p:cNvPicPr>
          <p:nvPr/>
        </p:nvPicPr>
        <p:blipFill>
          <a:blip r:embed="rId3"/>
          <a:srcRect t="14999" b="27000"/>
          <a:stretch>
            <a:fillRect/>
          </a:stretch>
        </p:blipFill>
        <p:spPr bwMode="auto">
          <a:xfrm>
            <a:off x="1905000" y="4267200"/>
            <a:ext cx="5384800" cy="2341563"/>
          </a:xfrm>
          <a:prstGeom prst="rect">
            <a:avLst/>
          </a:prstGeom>
          <a:noFill/>
          <a:ln w="9525">
            <a:solidFill>
              <a:srgbClr val="4F81BD"/>
            </a:solidFill>
            <a:miter lim="800000"/>
            <a:headEnd/>
            <a:tailEnd/>
          </a:ln>
        </p:spPr>
      </p:pic>
      <p:sp>
        <p:nvSpPr>
          <p:cNvPr id="452611" name="Rectangle 3"/>
          <p:cNvSpPr>
            <a:spLocks noGrp="1" noChangeArrowheads="1"/>
          </p:cNvSpPr>
          <p:nvPr>
            <p:ph type="title"/>
          </p:nvPr>
        </p:nvSpPr>
        <p:spPr>
          <a:xfrm>
            <a:off x="0" y="0"/>
            <a:ext cx="4787900" cy="1143000"/>
          </a:xfrm>
        </p:spPr>
        <p:txBody>
          <a:bodyPr/>
          <a:lstStyle/>
          <a:p>
            <a:r>
              <a:rPr lang="en-US" dirty="0"/>
              <a:t>DNA </a:t>
            </a:r>
            <a:r>
              <a:rPr lang="en-US" dirty="0" err="1"/>
              <a:t>methylation</a:t>
            </a:r>
            <a:endParaRPr lang="en-US" dirty="0"/>
          </a:p>
        </p:txBody>
      </p:sp>
      <p:sp>
        <p:nvSpPr>
          <p:cNvPr id="452612" name="Rectangle 4" descr="Rectangle: Click to edit Master text styles&#10;Second level&#10;Third level&#10;Fourth level&#10;Fifth level"/>
          <p:cNvSpPr>
            <a:spLocks noGrp="1" noChangeArrowheads="1"/>
          </p:cNvSpPr>
          <p:nvPr>
            <p:ph type="body" idx="1"/>
          </p:nvPr>
        </p:nvSpPr>
        <p:spPr>
          <a:xfrm>
            <a:off x="317500" y="1054100"/>
            <a:ext cx="8305800" cy="2743200"/>
          </a:xfrm>
        </p:spPr>
        <p:txBody>
          <a:bodyPr/>
          <a:lstStyle/>
          <a:p>
            <a:pPr>
              <a:lnSpc>
                <a:spcPct val="90000"/>
              </a:lnSpc>
              <a:tabLst>
                <a:tab pos="2973388" algn="l"/>
              </a:tabLst>
            </a:pPr>
            <a:r>
              <a:rPr lang="en-US" sz="2600" u="sng" dirty="0" err="1">
                <a:solidFill>
                  <a:srgbClr val="CC0000"/>
                </a:solidFill>
              </a:rPr>
              <a:t>Methylation</a:t>
            </a:r>
            <a:r>
              <a:rPr lang="en-US" sz="2600" u="sng" dirty="0">
                <a:solidFill>
                  <a:srgbClr val="CC0000"/>
                </a:solidFill>
              </a:rPr>
              <a:t> of DNA</a:t>
            </a:r>
            <a:r>
              <a:rPr lang="en-US" sz="2600" dirty="0"/>
              <a:t> blocks transcription factors </a:t>
            </a:r>
          </a:p>
          <a:p>
            <a:pPr lvl="1">
              <a:lnSpc>
                <a:spcPct val="90000"/>
              </a:lnSpc>
              <a:tabLst>
                <a:tab pos="2973388" algn="l"/>
              </a:tabLst>
            </a:pPr>
            <a:r>
              <a:rPr lang="en-US" sz="2400" dirty="0"/>
              <a:t>no transcription</a:t>
            </a:r>
          </a:p>
          <a:p>
            <a:pPr>
              <a:lnSpc>
                <a:spcPct val="90000"/>
              </a:lnSpc>
              <a:buFont typeface="Zapf Dingbats" charset="2"/>
              <a:buNone/>
              <a:tabLst>
                <a:tab pos="2973388" algn="l"/>
              </a:tabLst>
            </a:pPr>
            <a:r>
              <a:rPr lang="en-US" sz="2400" dirty="0">
                <a:solidFill>
                  <a:srgbClr val="CC0000"/>
                </a:solidFill>
              </a:rPr>
              <a:t>	      </a:t>
            </a:r>
            <a:r>
              <a:rPr lang="en-US" sz="2400" dirty="0" err="1">
                <a:sym typeface="Symbol" charset="2"/>
              </a:rPr>
              <a:t></a:t>
            </a:r>
            <a:r>
              <a:rPr lang="en-US" sz="2400" dirty="0">
                <a:sym typeface="Symbol" charset="2"/>
              </a:rPr>
              <a:t> </a:t>
            </a:r>
            <a:r>
              <a:rPr lang="en-US" sz="2400" u="sng" dirty="0">
                <a:solidFill>
                  <a:srgbClr val="CC0000"/>
                </a:solidFill>
              </a:rPr>
              <a:t>genes turned off</a:t>
            </a:r>
            <a:endParaRPr lang="en-US" sz="2400" dirty="0"/>
          </a:p>
          <a:p>
            <a:pPr lvl="1">
              <a:lnSpc>
                <a:spcPct val="90000"/>
              </a:lnSpc>
              <a:tabLst>
                <a:tab pos="2973388" algn="l"/>
              </a:tabLst>
            </a:pPr>
            <a:r>
              <a:rPr lang="en-US" sz="2400" dirty="0"/>
              <a:t>attachment of methyl groups (–CH</a:t>
            </a:r>
            <a:r>
              <a:rPr lang="en-US" sz="2400" baseline="-25000" dirty="0"/>
              <a:t>3</a:t>
            </a:r>
            <a:r>
              <a:rPr lang="en-US" sz="2400" dirty="0"/>
              <a:t>) to cytosine </a:t>
            </a:r>
            <a:endParaRPr lang="en-US" sz="2400" dirty="0" smtClean="0"/>
          </a:p>
          <a:p>
            <a:pPr lvl="1">
              <a:lnSpc>
                <a:spcPct val="90000"/>
              </a:lnSpc>
              <a:tabLst>
                <a:tab pos="2973388" algn="l"/>
              </a:tabLst>
            </a:pPr>
            <a:r>
              <a:rPr lang="en-US" sz="2400" dirty="0" smtClean="0"/>
              <a:t>nearly </a:t>
            </a:r>
            <a:r>
              <a:rPr lang="en-US" sz="2400" dirty="0"/>
              <a:t>permanent inactivation of genes</a:t>
            </a:r>
          </a:p>
          <a:p>
            <a:pPr lvl="2">
              <a:lnSpc>
                <a:spcPct val="90000"/>
              </a:lnSpc>
              <a:tabLst>
                <a:tab pos="2973388" algn="l"/>
              </a:tabLst>
            </a:pPr>
            <a:r>
              <a:rPr lang="en-US" sz="2400" dirty="0"/>
              <a:t>ex. inactivated mammalian X chromosome = Barr body</a:t>
            </a:r>
          </a:p>
        </p:txBody>
      </p:sp>
      <p:sp>
        <p:nvSpPr>
          <p:cNvPr id="452613" name="Oval 5"/>
          <p:cNvSpPr>
            <a:spLocks noChangeArrowheads="1"/>
          </p:cNvSpPr>
          <p:nvPr/>
        </p:nvSpPr>
        <p:spPr bwMode="auto">
          <a:xfrm>
            <a:off x="6781800" y="4800600"/>
            <a:ext cx="609600" cy="381000"/>
          </a:xfrm>
          <a:prstGeom prst="ellipse">
            <a:avLst/>
          </a:prstGeom>
          <a:noFill/>
          <a:ln w="28575">
            <a:solidFill>
              <a:srgbClr val="CC0000"/>
            </a:solidFill>
            <a:round/>
            <a:headEnd/>
            <a:tailEnd/>
          </a:ln>
          <a:effectLst/>
        </p:spPr>
        <p:txBody>
          <a:bodyPr wrap="none" anchor="ctr">
            <a:prstTxWarp prst="textNoShape">
              <a:avLst/>
            </a:prstTxWarp>
          </a:bodyPr>
          <a:lstStyle/>
          <a:p>
            <a:endParaRPr lang="en-US"/>
          </a:p>
        </p:txBody>
      </p:sp>
    </p:spTree>
    <p:extLst>
      <p:ext uri="{BB962C8B-B14F-4D97-AF65-F5344CB8AC3E}">
        <p14:creationId xmlns:p14="http://schemas.microsoft.com/office/powerpoint/2010/main" val="95555690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1202</Words>
  <Application>Microsoft Macintosh PowerPoint</Application>
  <PresentationFormat>On-screen Show (4:3)</PresentationFormat>
  <Paragraphs>306</Paragraphs>
  <Slides>25</Slides>
  <Notes>21</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PowerPoint Presentation</vt:lpstr>
      <vt:lpstr>The BIG Questions…</vt:lpstr>
      <vt:lpstr>Evolution of gene regulation</vt:lpstr>
      <vt:lpstr>Evolution of gene regulation</vt:lpstr>
      <vt:lpstr>Points of control</vt:lpstr>
      <vt:lpstr>1. DNA packing</vt:lpstr>
      <vt:lpstr>Nucleosomes </vt:lpstr>
      <vt:lpstr>DNA packing as gene control</vt:lpstr>
      <vt:lpstr>DNA methylation</vt:lpstr>
      <vt:lpstr>Histone acetylation</vt:lpstr>
      <vt:lpstr>2. Transcription initiation</vt:lpstr>
      <vt:lpstr>Model for Enhancer action</vt:lpstr>
      <vt:lpstr>Transcription complex</vt:lpstr>
      <vt:lpstr>3. Post-transcriptional control</vt:lpstr>
      <vt:lpstr>4. Regulation of mRNA degradation</vt:lpstr>
      <vt:lpstr>RNA interference</vt:lpstr>
      <vt:lpstr>Action of siRNA</vt:lpstr>
      <vt:lpstr>RNA interference</vt:lpstr>
      <vt:lpstr>5. Control of translation</vt:lpstr>
      <vt:lpstr>6-7. Protein processing &amp; degradation</vt:lpstr>
      <vt:lpstr>Ubiquitin</vt:lpstr>
      <vt:lpstr>Proteasome </vt:lpstr>
      <vt:lpstr>PowerPoint Presentation</vt:lpstr>
      <vt:lpstr>Genome Sizes and Estimated Numbers of Genes*</vt:lpstr>
      <vt:lpstr> Types of DNA sequences in the human genome</vt:lpstr>
    </vt:vector>
  </TitlesOfParts>
  <Company>Plano High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Plano High School</dc:creator>
  <cp:lastModifiedBy>Plano High School</cp:lastModifiedBy>
  <cp:revision>1</cp:revision>
  <dcterms:created xsi:type="dcterms:W3CDTF">2017-05-26T15:03:55Z</dcterms:created>
  <dcterms:modified xsi:type="dcterms:W3CDTF">2017-05-26T15:04:25Z</dcterms:modified>
</cp:coreProperties>
</file>