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69FD3-048A-E343-B544-CDB1AFE2787B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1A35C-C227-0242-9C76-EFAD5562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3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EEDFD-1E3F-6C44-9553-EA84B5BD6E5D}" type="slidenum">
              <a:rPr lang="en-US"/>
              <a:pPr/>
              <a:t>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C5B98-0A56-F246-B395-F65D6DF9D50C}" type="slidenum">
              <a:rPr lang="en-US"/>
              <a:pPr/>
              <a:t>10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d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#44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A4A79-C919-7845-A012-5F21425E32B1}" type="slidenum">
              <a:rPr lang="en-US"/>
              <a:pPr/>
              <a:t>11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c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Taylor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Student Study Guide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Test Your Knowledge Question #5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556AB-E4D1-9049-8425-0591CBC5E4BD}" type="slidenum">
              <a:rPr lang="en-US"/>
              <a:pPr/>
              <a:t>12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marL="228600" indent="-228600"/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a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228600" indent="-228600"/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Campbell/Reece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EOC Process of Science Question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228600" indent="-228600"/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Discussion Notes for the Instructor</a:t>
            </a:r>
          </a:p>
          <a:p>
            <a:pPr marL="228600" indent="-228600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There are several questions which can be asked to guide the discussion of this question, including: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What are the differences between the way the genetic information in prokaryotes and eukaryotes is packaged?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How do transcription and translation differ in prokaryotes and eukaryotes?</a:t>
            </a:r>
          </a:p>
          <a:p>
            <a:pPr marL="228600" indent="-228600"/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Using these questions as an outline, discussion of the choices might look like this: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A, correct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B, eukaryotes contain introns that are normally removed after transcription.  In bacteria these introns would not be removed and then subsequently would be translated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C, the protein would not be expected to be longer if the mRNA is shorter</a:t>
            </a:r>
          </a:p>
          <a:p>
            <a:pPr marL="685800" lvl="1" indent="-228600">
              <a:buFontTx/>
              <a:buChar char="•"/>
            </a:pPr>
            <a:r>
              <a:rPr lang="en-US">
                <a:latin typeface="Times New Roman" charset="0"/>
              </a:rPr>
              <a:t>Choice D, while it is possible for the protein to be shorter, owing to a termination sequence being found in what was an intron, this is unlikely.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8A960-742A-1E4F-AF07-6C6C6B0DC72A}" type="slidenum">
              <a:rPr lang="en-US"/>
              <a:pPr/>
              <a:t>13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c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#41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D7434-67AD-8B42-8A0F-54D7EA15E449}" type="slidenum">
              <a:rPr lang="en-US"/>
              <a:pPr/>
              <a:t>14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d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#68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1B93B-ED6F-E041-BAB5-FE61383F8D91}" type="slidenum">
              <a:rPr lang="en-US"/>
              <a:pPr/>
              <a:t>15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c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#69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B0529-06AC-F740-AA0D-69A8B3CA9CCC}" type="slidenum">
              <a:rPr lang="en-US"/>
              <a:pPr/>
              <a:t>2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30FF0-FA5C-BC43-809C-E0CBA6A95FBC}" type="slidenum">
              <a:rPr lang="en-US"/>
              <a:pPr/>
              <a:t>3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869F8-701C-5C49-B5C3-90E041A16A33}" type="slidenum">
              <a:rPr lang="en-US"/>
              <a:pPr/>
              <a:t>4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A2B1F-A0C7-1944-9439-682AA34642B2}" type="slidenum">
              <a:rPr lang="en-US"/>
              <a:pPr/>
              <a:t>5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A3B0E-AB14-D44A-B65F-38836E9907C1}" type="slidenum">
              <a:rPr lang="en-US"/>
              <a:pPr/>
              <a:t>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d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#20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FBCC6-4B74-7647-84DE-4E0BE1D7544C}" type="slidenum">
              <a:rPr lang="en-US"/>
              <a:pPr/>
              <a:t>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b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#75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A70BF-02C4-4F42-BCE6-90D0A4C81AF4}" type="slidenum">
              <a:rPr lang="en-US"/>
              <a:pPr/>
              <a:t>8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d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#39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DA044-B239-3045-A4D2-23D35A015F0C}" type="slidenum">
              <a:rPr lang="en-US"/>
              <a:pPr/>
              <a:t>9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b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9B4-91B7-5C47-ACF8-CB8C231136FA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F200-56EF-C940-A844-1CBF468B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3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9B4-91B7-5C47-ACF8-CB8C231136FA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F200-56EF-C940-A844-1CBF468B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9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9B4-91B7-5C47-ACF8-CB8C231136FA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F200-56EF-C940-A844-1CBF468B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9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9B4-91B7-5C47-ACF8-CB8C231136FA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F200-56EF-C940-A844-1CBF468B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9B4-91B7-5C47-ACF8-CB8C231136FA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F200-56EF-C940-A844-1CBF468B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6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9B4-91B7-5C47-ACF8-CB8C231136FA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F200-56EF-C940-A844-1CBF468B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9B4-91B7-5C47-ACF8-CB8C231136FA}" type="datetimeFigureOut">
              <a:rPr lang="en-US" smtClean="0"/>
              <a:t>5/26/17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F200-56EF-C940-A844-1CBF468B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8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9B4-91B7-5C47-ACF8-CB8C231136FA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F200-56EF-C940-A844-1CBF468B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3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9B4-91B7-5C47-ACF8-CB8C231136FA}" type="datetimeFigureOut">
              <a:rPr lang="en-US" smtClean="0"/>
              <a:t>5/26/17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F200-56EF-C940-A844-1CBF468B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9B4-91B7-5C47-ACF8-CB8C231136FA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F200-56EF-C940-A844-1CBF468B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9B4-91B7-5C47-ACF8-CB8C231136FA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F200-56EF-C940-A844-1CBF468B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0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79B4-91B7-5C47-ACF8-CB8C231136FA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BF200-56EF-C940-A844-1CBF468B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7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hyperlink" Target="..%5C..%5C..%5C..%5CProgram%20Files%5CTurningPoint%5C2003%5CQuestions.html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73" name="Picture 9" descr="05-19-SickleCellDisease-L"/>
          <p:cNvPicPr>
            <a:picLocks noChangeAspect="1" noChangeArrowheads="1"/>
          </p:cNvPicPr>
          <p:nvPr/>
        </p:nvPicPr>
        <p:blipFill>
          <a:blip r:embed="rId3"/>
          <a:srcRect l="46100" r="7544" b="4538"/>
          <a:stretch>
            <a:fillRect/>
          </a:stretch>
        </p:blipFill>
        <p:spPr bwMode="auto">
          <a:xfrm>
            <a:off x="228600" y="2743200"/>
            <a:ext cx="3473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0" name="Picture 6" descr="f15-05_the_central_dogm_c"/>
          <p:cNvPicPr>
            <a:picLocks noChangeAspect="1" noChangeArrowheads="1"/>
          </p:cNvPicPr>
          <p:nvPr/>
        </p:nvPicPr>
        <p:blipFill>
          <a:blip r:embed="rId4"/>
          <a:srcRect t="2251"/>
          <a:stretch>
            <a:fillRect/>
          </a:stretch>
        </p:blipFill>
        <p:spPr bwMode="auto">
          <a:xfrm>
            <a:off x="4598988" y="457200"/>
            <a:ext cx="4545012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5399525" y="4264710"/>
            <a:ext cx="2169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Mutations</a:t>
            </a:r>
          </a:p>
        </p:txBody>
      </p:sp>
    </p:spTree>
    <p:extLst>
      <p:ext uri="{BB962C8B-B14F-4D97-AF65-F5344CB8AC3E}">
        <p14:creationId xmlns:p14="http://schemas.microsoft.com/office/powerpoint/2010/main" val="219677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6e_tb_17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688975"/>
            <a:ext cx="49911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21250" y="215900"/>
            <a:ext cx="4222750" cy="59563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600" dirty="0"/>
              <a:t>6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This figure represents </a:t>
            </a:r>
            <a:r>
              <a:rPr lang="en-US" sz="2600" dirty="0" err="1">
                <a:ea typeface="ＭＳ Ｐゴシック" charset="-128"/>
                <a:cs typeface="ＭＳ Ｐゴシック" charset="-128"/>
              </a:rPr>
              <a:t>tRNA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 that recognizes and binds a particular amino acid (in this instance, phenylalanine). Which of the following triplets of bases on the mRNA strand codes for this amino acid?</a:t>
            </a:r>
          </a:p>
          <a:p>
            <a:pPr marL="1112838" lvl="1" indent="-5334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400" dirty="0"/>
              <a:t>UGG</a:t>
            </a:r>
          </a:p>
          <a:p>
            <a:pPr marL="1112838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400" dirty="0"/>
              <a:t>GUG</a:t>
            </a:r>
          </a:p>
          <a:p>
            <a:pPr marL="1112838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400" dirty="0"/>
              <a:t>GUA</a:t>
            </a:r>
          </a:p>
          <a:p>
            <a:pPr marL="1112838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400" dirty="0"/>
              <a:t>UUC</a:t>
            </a:r>
          </a:p>
          <a:p>
            <a:pPr marL="1112838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400" dirty="0"/>
              <a:t>CAU </a:t>
            </a:r>
          </a:p>
        </p:txBody>
      </p:sp>
    </p:spTree>
    <p:extLst>
      <p:ext uri="{BB962C8B-B14F-4D97-AF65-F5344CB8AC3E}">
        <p14:creationId xmlns:p14="http://schemas.microsoft.com/office/powerpoint/2010/main" val="239287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9974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600" dirty="0"/>
              <a:t>7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How is the template strand for a particular gene determined?</a:t>
            </a:r>
          </a:p>
          <a:p>
            <a:pPr marL="1217613" lvl="1" indent="-533400" eaLnBrk="1" hangingPunct="1">
              <a:buFont typeface="+mj-lt"/>
              <a:buAutoNum type="alphaUcPeriod"/>
            </a:pPr>
            <a:r>
              <a:rPr lang="en-US" sz="2200" dirty="0"/>
              <a:t>It is the DNA strand that runs from the 5' </a:t>
            </a:r>
            <a:r>
              <a:rPr lang="en-US" sz="2200" dirty="0">
                <a:ea typeface="Arial" charset="0"/>
                <a:cs typeface="Arial" charset="0"/>
              </a:rPr>
              <a:t>→</a:t>
            </a:r>
            <a:r>
              <a:rPr lang="en-US" sz="2200" dirty="0"/>
              <a:t> 3' direction.</a:t>
            </a:r>
          </a:p>
          <a:p>
            <a:pPr marL="1217613" lvl="1" indent="-533400" eaLnBrk="1" hangingPunct="1">
              <a:buFontTx/>
              <a:buAutoNum type="alphaUcPeriod"/>
            </a:pPr>
            <a:r>
              <a:rPr lang="en-US" sz="2200" dirty="0"/>
              <a:t>It is the DNA strand that runs from the 3' </a:t>
            </a:r>
            <a:r>
              <a:rPr lang="en-US" sz="2200" dirty="0">
                <a:ea typeface="Arial" charset="0"/>
                <a:cs typeface="Arial" charset="0"/>
              </a:rPr>
              <a:t>→</a:t>
            </a:r>
            <a:r>
              <a:rPr lang="en-US" sz="2200" dirty="0"/>
              <a:t> 5' direction.</a:t>
            </a:r>
          </a:p>
          <a:p>
            <a:pPr marL="1217613" lvl="1" indent="-533400" eaLnBrk="1" hangingPunct="1">
              <a:buFontTx/>
              <a:buAutoNum type="alphaUcPeriod"/>
            </a:pPr>
            <a:r>
              <a:rPr lang="en-US" sz="2200" dirty="0"/>
              <a:t>It depends on the orientation of RNA polymerase, whose position is determined by particular sequences of nucleotides within the promoter.</a:t>
            </a:r>
          </a:p>
          <a:p>
            <a:pPr marL="1217613" lvl="1" indent="-533400" eaLnBrk="1" hangingPunct="1">
              <a:buFontTx/>
              <a:buAutoNum type="alphaUcPeriod"/>
            </a:pPr>
            <a:r>
              <a:rPr lang="en-US" sz="2200" dirty="0"/>
              <a:t>It doesn’t matter which strand is the template because they are complementary and will produce the same mRNA.</a:t>
            </a:r>
          </a:p>
          <a:p>
            <a:pPr marL="1217613" lvl="1" indent="-533400" eaLnBrk="1" hangingPunct="1">
              <a:buFontTx/>
              <a:buAutoNum type="alphaUcPeriod"/>
            </a:pPr>
            <a:r>
              <a:rPr lang="en-US" sz="2200" dirty="0"/>
              <a:t>The template strand always contains the TATA box.</a:t>
            </a:r>
          </a:p>
        </p:txBody>
      </p:sp>
    </p:spTree>
    <p:extLst>
      <p:ext uri="{BB962C8B-B14F-4D97-AF65-F5344CB8AC3E}">
        <p14:creationId xmlns:p14="http://schemas.microsoft.com/office/powerpoint/2010/main" val="200806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42938"/>
            <a:ext cx="8534400" cy="59737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600" dirty="0"/>
              <a:t>8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A biologist inserts a gene from a human liver cell into</a:t>
            </a:r>
            <a:br>
              <a:rPr lang="en-US" sz="2600" dirty="0">
                <a:ea typeface="ＭＳ Ｐゴシック" charset="-128"/>
                <a:cs typeface="ＭＳ Ｐゴシック" charset="-128"/>
              </a:rPr>
            </a:br>
            <a:r>
              <a:rPr lang="en-US" sz="2600" dirty="0">
                <a:ea typeface="ＭＳ Ｐゴシック" charset="-128"/>
                <a:cs typeface="ＭＳ Ｐゴシック" charset="-128"/>
              </a:rPr>
              <a:t>the chromosome of a bacterium. The bacterium then transcribes this gene into mRNA and translates the mRNA into protein. The protein produced is useless.</a:t>
            </a:r>
            <a:br>
              <a:rPr lang="en-US" sz="2600" dirty="0">
                <a:ea typeface="ＭＳ Ｐゴシック" charset="-128"/>
                <a:cs typeface="ＭＳ Ｐゴシック" charset="-128"/>
              </a:rPr>
            </a:br>
            <a:r>
              <a:rPr lang="en-US" sz="2600" dirty="0">
                <a:ea typeface="ＭＳ Ｐゴシック" charset="-128"/>
                <a:cs typeface="ＭＳ Ｐゴシック" charset="-128"/>
              </a:rPr>
              <a:t>The biologist extracts the protein and mature mRNA that codes for it.  When analyzed you would expect which of the following results?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2800" dirty="0">
                <a:solidFill>
                  <a:srgbClr val="990066"/>
                </a:solidFill>
                <a:ea typeface="ＭＳ Ｐゴシック" charset="-128"/>
                <a:cs typeface="ＭＳ Ｐゴシック" charset="-128"/>
              </a:rPr>
              <a:t>*</a:t>
            </a:r>
            <a:endParaRPr lang="en-US" sz="2600" dirty="0">
              <a:ea typeface="ＭＳ Ｐゴシック" charset="-128"/>
              <a:cs typeface="ＭＳ Ｐゴシック" charset="-128"/>
            </a:endParaRPr>
          </a:p>
          <a:p>
            <a:pPr marL="1214438" lvl="1" indent="-533400" eaLnBrk="1" hangingPunct="1">
              <a:buFont typeface="+mj-lt"/>
              <a:buAutoNum type="alphaUcPeriod"/>
            </a:pPr>
            <a:r>
              <a:rPr lang="en-US" sz="2200" dirty="0"/>
              <a:t>the protein and the mature mRNA are longer than in human cells</a:t>
            </a:r>
          </a:p>
          <a:p>
            <a:pPr marL="1214438" lvl="1" indent="-533400" eaLnBrk="1" hangingPunct="1">
              <a:buFontTx/>
              <a:buAutoNum type="alphaUcPeriod"/>
            </a:pPr>
            <a:r>
              <a:rPr lang="en-US" sz="2200" dirty="0"/>
              <a:t>the protein and mature mRNA are shorter than expected</a:t>
            </a:r>
          </a:p>
          <a:p>
            <a:pPr marL="1214438" lvl="1" indent="-533400" eaLnBrk="1" hangingPunct="1">
              <a:buFontTx/>
              <a:buAutoNum type="alphaUcPeriod"/>
            </a:pPr>
            <a:r>
              <a:rPr lang="en-US" sz="2200" dirty="0"/>
              <a:t>the protein is longer and the mRNA is shorter than expected</a:t>
            </a:r>
          </a:p>
          <a:p>
            <a:pPr marL="1214438" lvl="1" indent="-533400" eaLnBrk="1" hangingPunct="1">
              <a:buFontTx/>
              <a:buAutoNum type="alphaUcPeriod"/>
            </a:pPr>
            <a:r>
              <a:rPr lang="en-US" sz="2200" dirty="0"/>
              <a:t>the protein is shorter and the mRNA is longer than expected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83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50703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9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dirty="0">
                <a:ea typeface="ＭＳ Ｐゴシック" charset="-128"/>
                <a:cs typeface="ＭＳ Ｐゴシック" charset="-128"/>
              </a:rPr>
              <a:t>If the structure of a TV show is analogous to the structure of a gene, then the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introns</a:t>
            </a:r>
            <a:r>
              <a:rPr lang="en-US" dirty="0">
                <a:ea typeface="ＭＳ Ｐゴシック" charset="-128"/>
                <a:cs typeface="ＭＳ Ｐゴシック" charset="-128"/>
              </a:rPr>
              <a:t> of a gene would be analogous to </a:t>
            </a:r>
          </a:p>
          <a:p>
            <a:pPr marL="1111250" lvl="1" indent="-533400" eaLnBrk="1" hangingPunct="1">
              <a:buFont typeface="+mj-lt"/>
              <a:buAutoNum type="alphaUcPeriod"/>
            </a:pPr>
            <a:r>
              <a:rPr lang="en-US" dirty="0"/>
              <a:t>the opening theme music. </a:t>
            </a:r>
          </a:p>
          <a:p>
            <a:pPr marL="1111250" lvl="1" indent="-533400" eaLnBrk="1" hangingPunct="1">
              <a:buFontTx/>
              <a:buAutoNum type="alphaUcPeriod"/>
            </a:pPr>
            <a:r>
              <a:rPr lang="en-US" dirty="0"/>
              <a:t>the segments of the show. </a:t>
            </a:r>
          </a:p>
          <a:p>
            <a:pPr marL="1111250" lvl="1" indent="-533400" eaLnBrk="1" hangingPunct="1">
              <a:buFontTx/>
              <a:buAutoNum type="alphaUcPeriod"/>
            </a:pPr>
            <a:r>
              <a:rPr lang="en-US" dirty="0"/>
              <a:t>the commercials between segments of the show. </a:t>
            </a:r>
          </a:p>
          <a:p>
            <a:pPr marL="1111250" lvl="1" indent="-533400" eaLnBrk="1" hangingPunct="1">
              <a:buFontTx/>
              <a:buAutoNum type="alphaUcPeriod"/>
            </a:pPr>
            <a:r>
              <a:rPr lang="en-US" dirty="0"/>
              <a:t>the commercials between shows. </a:t>
            </a:r>
          </a:p>
          <a:p>
            <a:pPr marL="1111250" lvl="1" indent="-533400" eaLnBrk="1" hangingPunct="1">
              <a:buFontTx/>
              <a:buAutoNum type="alphaUcPeriod"/>
            </a:pPr>
            <a:r>
              <a:rPr lang="en-US" dirty="0"/>
              <a:t>the closing credits. </a:t>
            </a:r>
          </a:p>
        </p:txBody>
      </p:sp>
      <p:sp>
        <p:nvSpPr>
          <p:cNvPr id="173059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173060" name="Text Box 5"/>
          <p:cNvSpPr txBox="1">
            <a:spLocks noChangeArrowheads="1"/>
          </p:cNvSpPr>
          <p:nvPr/>
        </p:nvSpPr>
        <p:spPr bwMode="auto">
          <a:xfrm>
            <a:off x="-409575" y="2157413"/>
            <a:ext cx="409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600">
                <a:solidFill>
                  <a:srgbClr val="990066"/>
                </a:solidFill>
              </a:rPr>
              <a:t>*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51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164263"/>
          </a:xfrm>
        </p:spPr>
        <p:txBody>
          <a:bodyPr/>
          <a:lstStyle/>
          <a:p>
            <a:pPr marL="465138" indent="-465138" eaLnBrk="1" hangingPunct="1">
              <a:lnSpc>
                <a:spcPct val="95000"/>
              </a:lnSpc>
              <a:buFontTx/>
              <a:buNone/>
            </a:pPr>
            <a:r>
              <a:rPr lang="en-US" sz="2600" dirty="0" smtClean="0"/>
              <a:t>10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Each of the following is a modification of the sentence THECATATETHERAT</a:t>
            </a:r>
            <a:r>
              <a:rPr lang="en-US" sz="2600" i="1" dirty="0">
                <a:ea typeface="ＭＳ Ｐゴシック" charset="-128"/>
                <a:cs typeface="ＭＳ Ｐゴシック" charset="-128"/>
              </a:rPr>
              <a:t>.</a:t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>A.	THERATATETHECAT</a:t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>B.	THETACATETHERAT</a:t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>C.	THECATARETHERAT</a:t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>D.	THECATATTHERAT</a:t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>E.	CATATETHERAT</a:t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dirty="0">
                <a:ea typeface="ＭＳ Ｐゴシック" charset="-128"/>
                <a:cs typeface="ＭＳ Ｐゴシック" charset="-128"/>
              </a:rPr>
              <a:t>Which of the above is analogous to a </a:t>
            </a:r>
            <a:r>
              <a:rPr lang="en-US" sz="2600" dirty="0" err="1">
                <a:ea typeface="ＭＳ Ｐゴシック" charset="-128"/>
                <a:cs typeface="ＭＳ Ｐゴシック" charset="-128"/>
              </a:rPr>
              <a:t>frameshift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 mutation?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030288" lvl="1" indent="-450850" eaLnBrk="1" hangingPunct="1">
              <a:lnSpc>
                <a:spcPct val="90000"/>
              </a:lnSpc>
            </a:pPr>
            <a:r>
              <a:rPr lang="en-US" sz="2200" dirty="0"/>
              <a:t>A</a:t>
            </a:r>
          </a:p>
          <a:p>
            <a:pPr marL="1030288" lvl="1" indent="-450850" eaLnBrk="1" hangingPunct="1">
              <a:lnSpc>
                <a:spcPct val="90000"/>
              </a:lnSpc>
            </a:pPr>
            <a:r>
              <a:rPr lang="en-US" sz="2200" dirty="0"/>
              <a:t>B</a:t>
            </a:r>
          </a:p>
          <a:p>
            <a:pPr marL="1030288" lvl="1" indent="-450850" eaLnBrk="1" hangingPunct="1">
              <a:lnSpc>
                <a:spcPct val="90000"/>
              </a:lnSpc>
            </a:pPr>
            <a:r>
              <a:rPr lang="en-US" sz="2200" dirty="0"/>
              <a:t>C</a:t>
            </a:r>
          </a:p>
          <a:p>
            <a:pPr marL="1030288" lvl="1" indent="-450850" eaLnBrk="1" hangingPunct="1">
              <a:lnSpc>
                <a:spcPct val="90000"/>
              </a:lnSpc>
            </a:pPr>
            <a:r>
              <a:rPr lang="en-US" sz="2200" dirty="0"/>
              <a:t>D</a:t>
            </a:r>
          </a:p>
          <a:p>
            <a:pPr marL="1030288" lvl="1" indent="-450850" eaLnBrk="1" hangingPunct="1">
              <a:lnSpc>
                <a:spcPct val="90000"/>
              </a:lnSpc>
            </a:pPr>
            <a:r>
              <a:rPr lang="en-US" sz="22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9994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867400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11</a:t>
            </a:r>
            <a:r>
              <a:rPr lang="en-US" sz="260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Each of the following is a modification of the sentence THECATATETHERAT</a:t>
            </a:r>
            <a:r>
              <a:rPr lang="en-US" sz="2600" i="1" dirty="0">
                <a:ea typeface="ＭＳ Ｐゴシック" charset="-128"/>
                <a:cs typeface="ＭＳ Ｐゴシック" charset="-128"/>
              </a:rPr>
              <a:t>.</a:t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>A.	THERATATETHECAT</a:t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>B.	THETACATETHERAT</a:t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>C.	THECATARETHERAT</a:t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>D.	THECATATTHERAT</a:t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>E.	CATATETHERAT</a:t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i="1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600" i="1" dirty="0">
                <a:ea typeface="ＭＳ Ｐゴシック" charset="-128"/>
                <a:cs typeface="ＭＳ Ｐゴシック" charset="-128"/>
              </a:rPr>
            </a:br>
            <a:r>
              <a:rPr lang="en-US" sz="2600" dirty="0">
                <a:ea typeface="ＭＳ Ｐゴシック" charset="-128"/>
                <a:cs typeface="ＭＳ Ｐゴシック" charset="-128"/>
              </a:rPr>
              <a:t>Which of the above is analogous to a single substitution mutation?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030288" lvl="1" indent="-450850" eaLnBrk="1" hangingPunct="1">
              <a:lnSpc>
                <a:spcPct val="85000"/>
              </a:lnSpc>
            </a:pPr>
            <a:r>
              <a:rPr lang="en-US" sz="2200" dirty="0"/>
              <a:t>A</a:t>
            </a:r>
          </a:p>
          <a:p>
            <a:pPr marL="1030288" lvl="1" indent="-450850" eaLnBrk="1" hangingPunct="1">
              <a:lnSpc>
                <a:spcPct val="85000"/>
              </a:lnSpc>
            </a:pPr>
            <a:r>
              <a:rPr lang="en-US" sz="2200" dirty="0"/>
              <a:t>B</a:t>
            </a:r>
          </a:p>
          <a:p>
            <a:pPr marL="1030288" lvl="1" indent="-450850" eaLnBrk="1" hangingPunct="1">
              <a:lnSpc>
                <a:spcPct val="85000"/>
              </a:lnSpc>
            </a:pPr>
            <a:r>
              <a:rPr lang="en-US" sz="2200" dirty="0"/>
              <a:t>C</a:t>
            </a:r>
          </a:p>
          <a:p>
            <a:pPr marL="1030288" lvl="1" indent="-450850" eaLnBrk="1" hangingPunct="1">
              <a:lnSpc>
                <a:spcPct val="85000"/>
              </a:lnSpc>
            </a:pPr>
            <a:r>
              <a:rPr lang="en-US" sz="2200" dirty="0"/>
              <a:t>D</a:t>
            </a:r>
          </a:p>
          <a:p>
            <a:pPr marL="1030288" lvl="1" indent="-450850" eaLnBrk="1" hangingPunct="1">
              <a:lnSpc>
                <a:spcPct val="85000"/>
              </a:lnSpc>
            </a:pPr>
            <a:r>
              <a:rPr lang="en-US" sz="2200" dirty="0"/>
              <a:t>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0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2" name="Picture 2"/>
          <p:cNvPicPr>
            <a:picLocks noChangeAspect="1" noChangeArrowheads="1"/>
          </p:cNvPicPr>
          <p:nvPr/>
        </p:nvPicPr>
        <p:blipFill>
          <a:blip r:embed="rId4"/>
          <a:srcRect r="3546" b="3360"/>
          <a:stretch>
            <a:fillRect/>
          </a:stretch>
        </p:blipFill>
        <p:spPr bwMode="auto">
          <a:xfrm>
            <a:off x="4848225" y="990600"/>
            <a:ext cx="4219575" cy="5713413"/>
          </a:xfrm>
          <a:prstGeom prst="rect">
            <a:avLst/>
          </a:prstGeom>
          <a:noFill/>
        </p:spPr>
      </p:pic>
      <p:sp>
        <p:nvSpPr>
          <p:cNvPr id="5580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21200" cy="800100"/>
          </a:xfrm>
        </p:spPr>
        <p:txBody>
          <a:bodyPr/>
          <a:lstStyle/>
          <a:p>
            <a:r>
              <a:rPr lang="en-US" dirty="0"/>
              <a:t>Mutations </a:t>
            </a:r>
          </a:p>
        </p:txBody>
      </p:sp>
      <p:sp>
        <p:nvSpPr>
          <p:cNvPr id="55808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5181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Point mutations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single base </a:t>
            </a:r>
            <a:r>
              <a:rPr lang="en-US" dirty="0" smtClean="0"/>
              <a:t>change </a:t>
            </a:r>
          </a:p>
          <a:p>
            <a:pPr lvl="2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silent mutation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no amino acid change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redundancy in code</a:t>
            </a:r>
          </a:p>
          <a:p>
            <a:pPr lvl="2">
              <a:lnSpc>
                <a:spcPct val="90000"/>
              </a:lnSpc>
            </a:pPr>
            <a:r>
              <a:rPr lang="en-US" u="sng" dirty="0" err="1">
                <a:solidFill>
                  <a:srgbClr val="CC0000"/>
                </a:solidFill>
              </a:rPr>
              <a:t>missense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change amino acid</a:t>
            </a:r>
          </a:p>
          <a:p>
            <a:pPr lvl="2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nonsense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change to stop </a:t>
            </a:r>
            <a:r>
              <a:rPr lang="en-US" dirty="0" err="1"/>
              <a:t>codon</a:t>
            </a:r>
            <a:endParaRPr lang="en-US" dirty="0"/>
          </a:p>
        </p:txBody>
      </p:sp>
      <p:pic>
        <p:nvPicPr>
          <p:cNvPr id="558087" name="Picture 7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561013"/>
            <a:ext cx="1274763" cy="1295400"/>
          </a:xfrm>
          <a:prstGeom prst="rect">
            <a:avLst/>
          </a:prstGeom>
          <a:noFill/>
        </p:spPr>
      </p:pic>
      <p:sp>
        <p:nvSpPr>
          <p:cNvPr id="558088" name="AutoShape 8"/>
          <p:cNvSpPr>
            <a:spLocks noChangeArrowheads="1"/>
          </p:cNvSpPr>
          <p:nvPr/>
        </p:nvSpPr>
        <p:spPr bwMode="auto">
          <a:xfrm flipH="1">
            <a:off x="1895475" y="5727700"/>
            <a:ext cx="2752725" cy="1039813"/>
          </a:xfrm>
          <a:prstGeom prst="wedgeEllipseCallout">
            <a:avLst>
              <a:gd name="adj1" fmla="val 84310"/>
              <a:gd name="adj2" fmla="val -3213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When do mutations</a:t>
            </a:r>
            <a:b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affect the next</a:t>
            </a:r>
            <a:b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generation? </a:t>
            </a:r>
          </a:p>
        </p:txBody>
      </p:sp>
    </p:spTree>
    <p:extLst>
      <p:ext uri="{BB962C8B-B14F-4D97-AF65-F5344CB8AC3E}">
        <p14:creationId xmlns:p14="http://schemas.microsoft.com/office/powerpoint/2010/main" val="169566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8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65100"/>
            <a:ext cx="8534400" cy="762000"/>
          </a:xfrm>
        </p:spPr>
        <p:txBody>
          <a:bodyPr/>
          <a:lstStyle/>
          <a:p>
            <a:r>
              <a:rPr lang="en-US" sz="3200" dirty="0"/>
              <a:t>Point mutation </a:t>
            </a:r>
            <a:r>
              <a:rPr lang="en-US" sz="3200" dirty="0" smtClean="0"/>
              <a:t>lead </a:t>
            </a:r>
            <a:r>
              <a:rPr lang="en-US" sz="3200" dirty="0"/>
              <a:t>to Sickle cell anemia</a:t>
            </a:r>
            <a:endParaRPr lang="en-US" dirty="0"/>
          </a:p>
        </p:txBody>
      </p:sp>
      <p:pic>
        <p:nvPicPr>
          <p:cNvPr id="560131" name="Picture 3" descr="17-23-SickleCellDisease-L"/>
          <p:cNvPicPr>
            <a:picLocks noChangeAspect="1" noChangeArrowheads="1"/>
          </p:cNvPicPr>
          <p:nvPr/>
        </p:nvPicPr>
        <p:blipFill>
          <a:blip r:embed="rId4"/>
          <a:srcRect b="4045"/>
          <a:stretch>
            <a:fillRect/>
          </a:stretch>
        </p:blipFill>
        <p:spPr bwMode="auto">
          <a:xfrm>
            <a:off x="1822450" y="1438275"/>
            <a:ext cx="7173913" cy="4594225"/>
          </a:xfrm>
          <a:prstGeom prst="rect">
            <a:avLst/>
          </a:prstGeom>
          <a:noFill/>
        </p:spPr>
      </p:pic>
      <p:sp>
        <p:nvSpPr>
          <p:cNvPr id="5601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3038" y="1300163"/>
            <a:ext cx="3886200" cy="457200"/>
          </a:xfrm>
          <a:solidFill>
            <a:srgbClr val="FFCC18"/>
          </a:solidFill>
          <a:ln/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What kind of mutation?</a:t>
            </a:r>
          </a:p>
        </p:txBody>
      </p:sp>
      <p:sp>
        <p:nvSpPr>
          <p:cNvPr id="560133" name="AutoShape 5"/>
          <p:cNvSpPr>
            <a:spLocks noChangeArrowheads="1"/>
          </p:cNvSpPr>
          <p:nvPr/>
        </p:nvSpPr>
        <p:spPr bwMode="auto">
          <a:xfrm flipH="1">
            <a:off x="1895475" y="5949950"/>
            <a:ext cx="1598613" cy="817563"/>
          </a:xfrm>
          <a:prstGeom prst="wedgeEllipseCallout">
            <a:avLst>
              <a:gd name="adj1" fmla="val 109083"/>
              <a:gd name="adj2" fmla="val -5485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Missense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endParaRPr lang="en-US" sz="1800" b="1">
              <a:solidFill>
                <a:srgbClr val="0F116A"/>
              </a:solidFill>
              <a:latin typeface="Comic Sans MS" charset="0"/>
              <a:ea typeface="Geneva" charset="0"/>
              <a:cs typeface="Geneva" charset="0"/>
            </a:endParaRPr>
          </a:p>
        </p:txBody>
      </p:sp>
      <p:pic>
        <p:nvPicPr>
          <p:cNvPr id="560134" name="Picture 6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561013"/>
            <a:ext cx="1274763" cy="1295400"/>
          </a:xfrm>
          <a:prstGeom prst="rect">
            <a:avLst/>
          </a:prstGeom>
          <a:noFill/>
        </p:spPr>
      </p:pic>
      <p:pic>
        <p:nvPicPr>
          <p:cNvPr id="5601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" y="1857375"/>
            <a:ext cx="15732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73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0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56100" cy="838200"/>
          </a:xfrm>
        </p:spPr>
        <p:txBody>
          <a:bodyPr/>
          <a:lstStyle/>
          <a:p>
            <a:r>
              <a:rPr lang="en-US" dirty="0"/>
              <a:t>Mutations </a:t>
            </a:r>
          </a:p>
        </p:txBody>
      </p:sp>
      <p:pic>
        <p:nvPicPr>
          <p:cNvPr id="564227" name="Picture 3" descr="17-24a-PointMutations-L"/>
          <p:cNvPicPr>
            <a:picLocks noChangeAspect="1" noChangeArrowheads="1"/>
          </p:cNvPicPr>
          <p:nvPr/>
        </p:nvPicPr>
        <p:blipFill>
          <a:blip r:embed="rId4"/>
          <a:srcRect b="3600"/>
          <a:stretch>
            <a:fillRect/>
          </a:stretch>
        </p:blipFill>
        <p:spPr bwMode="auto">
          <a:xfrm>
            <a:off x="4776788" y="381000"/>
            <a:ext cx="4367212" cy="6477000"/>
          </a:xfrm>
          <a:prstGeom prst="rect">
            <a:avLst/>
          </a:prstGeom>
          <a:noFill/>
        </p:spPr>
      </p:pic>
      <p:sp>
        <p:nvSpPr>
          <p:cNvPr id="5642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5900" y="876300"/>
            <a:ext cx="4572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 err="1">
                <a:solidFill>
                  <a:srgbClr val="CC0000"/>
                </a:solidFill>
              </a:rPr>
              <a:t>Frameshift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shift in the </a:t>
            </a:r>
            <a:r>
              <a:rPr lang="en-US" u="sng" dirty="0">
                <a:solidFill>
                  <a:srgbClr val="CC0000"/>
                </a:solidFill>
              </a:rPr>
              <a:t>reading frame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changes everything “downstream”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insertions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adding </a:t>
            </a:r>
            <a:r>
              <a:rPr lang="en-US" dirty="0" err="1"/>
              <a:t>base(s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deletions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losing </a:t>
            </a:r>
            <a:r>
              <a:rPr lang="en-US" dirty="0" err="1"/>
              <a:t>base(s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564231" name="AutoShape 7"/>
          <p:cNvSpPr>
            <a:spLocks noChangeArrowheads="1"/>
          </p:cNvSpPr>
          <p:nvPr/>
        </p:nvSpPr>
        <p:spPr bwMode="auto">
          <a:xfrm flipH="1">
            <a:off x="1746250" y="5445125"/>
            <a:ext cx="3692525" cy="1295400"/>
          </a:xfrm>
          <a:prstGeom prst="wedgeEllipseCallout">
            <a:avLst>
              <a:gd name="adj1" fmla="val 68829"/>
              <a:gd name="adj2" fmla="val -145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Where would this mutation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cause the most change: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beginning or end of gene? </a:t>
            </a:r>
          </a:p>
        </p:txBody>
      </p:sp>
      <p:pic>
        <p:nvPicPr>
          <p:cNvPr id="564232" name="Picture 8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561013"/>
            <a:ext cx="1274763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51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4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3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210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743200"/>
            <a:ext cx="65532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6211" name="Picture 1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810000"/>
            <a:ext cx="1892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6212" name="Picture 1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81000"/>
            <a:ext cx="38481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6213" name="Picture 10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57200"/>
            <a:ext cx="3200400" cy="20875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3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5689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dirty="0" smtClean="0"/>
              <a:t>2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A portion of the genetic code is UUU = phenylalanine, GCC =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alanine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, AAA = lysine, and CCC =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proline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. Assume the correct code places the amino acids phenylalanine,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alanine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, and lysine in a protein (in that order). Which of the following DNA sequences would substitute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proline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for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alanine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? </a:t>
            </a:r>
          </a:p>
          <a:p>
            <a:pPr marL="1112838" lvl="1" indent="-533400" eaLnBrk="1" hangingPunct="1">
              <a:buFont typeface="+mj-lt"/>
              <a:buAutoNum type="alphaUcPeriod"/>
            </a:pPr>
            <a:r>
              <a:rPr lang="en-US" sz="2400" dirty="0"/>
              <a:t>AAA-CGG-TTA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sz="2400" dirty="0"/>
              <a:t>AAT-CGG-TTT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sz="2400" dirty="0"/>
              <a:t>AAA-CCG-TTT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sz="2400" dirty="0"/>
              <a:t>AAA-GGG-TTT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sz="2400" dirty="0"/>
              <a:t>AAA-CCC-TTT </a:t>
            </a:r>
          </a:p>
        </p:txBody>
      </p:sp>
    </p:spTree>
    <p:extLst>
      <p:ext uri="{BB962C8B-B14F-4D97-AF65-F5344CB8AC3E}">
        <p14:creationId xmlns:p14="http://schemas.microsoft.com/office/powerpoint/2010/main" val="375148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81183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000" dirty="0" smtClean="0"/>
              <a:t>3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What is the relationship among DNA, a gene, and a chromosome?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112838" lvl="1" indent="-5334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600" dirty="0"/>
              <a:t>A chromosome contains hundreds of genes, which are composed of protein. </a:t>
            </a:r>
          </a:p>
          <a:p>
            <a:pPr marL="1112838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600" dirty="0"/>
              <a:t>A chromosome contains hundreds of genes, which are composed of DNA. </a:t>
            </a:r>
          </a:p>
          <a:p>
            <a:pPr marL="1112838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600" dirty="0"/>
              <a:t>A gene contains hundreds of chromosomes, which are composed of protein. </a:t>
            </a:r>
          </a:p>
          <a:p>
            <a:pPr marL="1112838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600" dirty="0"/>
              <a:t>A gene is composed of DNA, but there is no relationship to a chromosome. </a:t>
            </a:r>
          </a:p>
          <a:p>
            <a:pPr marL="1112838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600" dirty="0"/>
              <a:t>A gene contains hundreds of chromosomes, which are composed of DNA. </a:t>
            </a:r>
          </a:p>
        </p:txBody>
      </p:sp>
    </p:spTree>
    <p:extLst>
      <p:ext uri="{BB962C8B-B14F-4D97-AF65-F5344CB8AC3E}">
        <p14:creationId xmlns:p14="http://schemas.microsoft.com/office/powerpoint/2010/main" val="183440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50703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4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dirty="0">
                <a:ea typeface="ＭＳ Ｐゴシック" charset="-128"/>
                <a:cs typeface="ＭＳ Ｐゴシック" charset="-128"/>
              </a:rPr>
              <a:t>A particular triplet of bases in the coding sequence of DNA is AAA. The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anticodon</a:t>
            </a:r>
            <a:r>
              <a:rPr lang="en-US" dirty="0">
                <a:ea typeface="ＭＳ Ｐゴシック" charset="-128"/>
                <a:cs typeface="ＭＳ Ｐゴシック" charset="-128"/>
              </a:rPr>
              <a:t> on the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tRNA</a:t>
            </a:r>
            <a:r>
              <a:rPr lang="en-US" dirty="0">
                <a:ea typeface="ＭＳ Ｐゴシック" charset="-128"/>
                <a:cs typeface="ＭＳ Ｐゴシック" charset="-128"/>
              </a:rPr>
              <a:t> that binds the mRNA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codon</a:t>
            </a:r>
            <a:r>
              <a:rPr lang="en-US" dirty="0">
                <a:ea typeface="ＭＳ Ｐゴシック" charset="-128"/>
                <a:cs typeface="ＭＳ Ｐゴシック" charset="-128"/>
              </a:rPr>
              <a:t> is </a:t>
            </a:r>
          </a:p>
          <a:p>
            <a:pPr marL="1112838" lvl="1" indent="-533400" eaLnBrk="1" hangingPunct="1">
              <a:buFont typeface="+mj-lt"/>
              <a:buAutoNum type="alphaUcPeriod"/>
            </a:pPr>
            <a:r>
              <a:rPr lang="en-US" dirty="0"/>
              <a:t>TTT.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UUA.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UUU.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AAA.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either UAA or TAA, depending on wobble in the first base. </a:t>
            </a:r>
          </a:p>
        </p:txBody>
      </p:sp>
    </p:spTree>
    <p:extLst>
      <p:ext uri="{BB962C8B-B14F-4D97-AF65-F5344CB8AC3E}">
        <p14:creationId xmlns:p14="http://schemas.microsoft.com/office/powerpoint/2010/main" val="190698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196263" cy="2679700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sz="2600" dirty="0"/>
              <a:t>5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A part of an mRNA molecule with the following sequence is being read by a ribosome: 5' CCG-ACG 3' (mRNA). The following activated transfer RNA molecules are available. Two of them can correctly match the mRNA so that a </a:t>
            </a:r>
            <a:r>
              <a:rPr lang="en-US" sz="2600" dirty="0" err="1">
                <a:ea typeface="ＭＳ Ｐゴシック" charset="-128"/>
                <a:cs typeface="ＭＳ Ｐゴシック" charset="-128"/>
              </a:rPr>
              <a:t>dipeptide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 can form.</a:t>
            </a:r>
          </a:p>
        </p:txBody>
      </p:sp>
      <p:sp>
        <p:nvSpPr>
          <p:cNvPr id="1177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11775" y="2868613"/>
            <a:ext cx="3632200" cy="3236912"/>
          </a:xfrm>
        </p:spPr>
        <p:txBody>
          <a:bodyPr/>
          <a:lstStyle/>
          <a:p>
            <a:pPr marL="533400" indent="-533400" eaLnBrk="1" hangingPunct="1">
              <a:buFont typeface="Times New Roman" charset="0"/>
              <a:buNone/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	The </a:t>
            </a:r>
            <a:r>
              <a:rPr lang="en-US" sz="2600" dirty="0" err="1">
                <a:ea typeface="ＭＳ Ｐゴシック" charset="-128"/>
                <a:cs typeface="ＭＳ Ｐゴシック" charset="-128"/>
              </a:rPr>
              <a:t>dipeptide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 that will form will be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036638" lvl="1" indent="-457200" eaLnBrk="1" hangingPunct="1">
              <a:lnSpc>
                <a:spcPct val="85000"/>
              </a:lnSpc>
              <a:spcBef>
                <a:spcPct val="35000"/>
              </a:spcBef>
              <a:buFont typeface="+mj-lt"/>
              <a:buAutoNum type="alphaUcPeriod"/>
            </a:pPr>
            <a:r>
              <a:rPr lang="en-US" sz="2200" dirty="0" err="1"/>
              <a:t>cysteine-alanine</a:t>
            </a:r>
            <a:r>
              <a:rPr lang="en-US" sz="2200" dirty="0"/>
              <a:t>. </a:t>
            </a:r>
          </a:p>
          <a:p>
            <a:pPr marL="1036638" lvl="1" indent="-457200" eaLnBrk="1" hangingPunct="1">
              <a:lnSpc>
                <a:spcPct val="85000"/>
              </a:lnSpc>
              <a:spcBef>
                <a:spcPct val="35000"/>
              </a:spcBef>
              <a:buFontTx/>
              <a:buAutoNum type="alphaUcPeriod"/>
            </a:pPr>
            <a:r>
              <a:rPr lang="en-US" sz="2200" dirty="0" err="1"/>
              <a:t>proline-threonine</a:t>
            </a:r>
            <a:r>
              <a:rPr lang="en-US" sz="2200" dirty="0"/>
              <a:t>. </a:t>
            </a:r>
          </a:p>
          <a:p>
            <a:pPr marL="1036638" lvl="1" indent="-457200" eaLnBrk="1" hangingPunct="1">
              <a:lnSpc>
                <a:spcPct val="85000"/>
              </a:lnSpc>
              <a:spcBef>
                <a:spcPct val="35000"/>
              </a:spcBef>
              <a:buFontTx/>
              <a:buAutoNum type="alphaUcPeriod"/>
            </a:pPr>
            <a:r>
              <a:rPr lang="en-US" sz="2200" dirty="0" err="1"/>
              <a:t>glycine-cysteine</a:t>
            </a:r>
            <a:r>
              <a:rPr lang="en-US" sz="2200" dirty="0"/>
              <a:t>. </a:t>
            </a:r>
          </a:p>
          <a:p>
            <a:pPr marL="1036638" lvl="1" indent="-457200" eaLnBrk="1" hangingPunct="1">
              <a:lnSpc>
                <a:spcPct val="85000"/>
              </a:lnSpc>
              <a:spcBef>
                <a:spcPct val="35000"/>
              </a:spcBef>
              <a:buFontTx/>
              <a:buAutoNum type="alphaUcPeriod"/>
            </a:pPr>
            <a:r>
              <a:rPr lang="en-US" sz="2200" dirty="0" err="1"/>
              <a:t>alanine-alanine</a:t>
            </a:r>
            <a:r>
              <a:rPr lang="en-US" sz="2200" dirty="0"/>
              <a:t>. </a:t>
            </a:r>
          </a:p>
          <a:p>
            <a:pPr marL="1036638" lvl="1" indent="-457200" eaLnBrk="1" hangingPunct="1">
              <a:lnSpc>
                <a:spcPct val="85000"/>
              </a:lnSpc>
              <a:spcBef>
                <a:spcPct val="35000"/>
              </a:spcBef>
              <a:buFontTx/>
              <a:buAutoNum type="alphaUcPeriod"/>
            </a:pPr>
            <a:r>
              <a:rPr lang="en-US" sz="2200" dirty="0" err="1"/>
              <a:t>threonine-glycine</a:t>
            </a:r>
            <a:r>
              <a:rPr lang="en-US" sz="2200" dirty="0"/>
              <a:t>. </a:t>
            </a:r>
          </a:p>
        </p:txBody>
      </p:sp>
      <p:graphicFrame>
        <p:nvGraphicFramePr>
          <p:cNvPr id="290821" name="Group 5"/>
          <p:cNvGraphicFramePr>
            <a:graphicFrameLocks noGrp="1"/>
          </p:cNvGraphicFramePr>
          <p:nvPr/>
        </p:nvGraphicFramePr>
        <p:xfrm>
          <a:off x="688975" y="2860675"/>
          <a:ext cx="4413250" cy="3292476"/>
        </p:xfrm>
        <a:graphic>
          <a:graphicData uri="http://schemas.openxmlformats.org/drawingml/2006/table">
            <a:tbl>
              <a:tblPr/>
              <a:tblGrid>
                <a:gridCol w="2536825"/>
                <a:gridCol w="1876425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tRNA Anticodon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Amino Acid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GGC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CGU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Alanine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UGC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Threonine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CCG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Glycine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ACG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Cysteine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CGG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Alanine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7223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Macintosh PowerPoint</Application>
  <PresentationFormat>On-screen Show (4:3)</PresentationFormat>
  <Paragraphs>144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Mutations </vt:lpstr>
      <vt:lpstr>Point mutation lead to Sickle cell anemia</vt:lpstr>
      <vt:lpstr>Mutations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Plano High School</dc:creator>
  <cp:lastModifiedBy>Plano High School</cp:lastModifiedBy>
  <cp:revision>1</cp:revision>
  <dcterms:created xsi:type="dcterms:W3CDTF">2017-05-26T16:23:01Z</dcterms:created>
  <dcterms:modified xsi:type="dcterms:W3CDTF">2017-05-26T16:23:18Z</dcterms:modified>
</cp:coreProperties>
</file>